
<file path=[Content_Types].xml><?xml version="1.0" encoding="utf-8"?>
<Types xmlns="http://schemas.openxmlformats.org/package/2006/content-types">
  <Default Extension="glb" ContentType="model/gltf.binary"/>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1201" r:id="rId2"/>
    <p:sldId id="2926" r:id="rId3"/>
    <p:sldId id="3140" r:id="rId4"/>
    <p:sldId id="3098" r:id="rId5"/>
    <p:sldId id="3110" r:id="rId6"/>
    <p:sldId id="3111" r:id="rId7"/>
    <p:sldId id="3112" r:id="rId8"/>
    <p:sldId id="3113" r:id="rId9"/>
    <p:sldId id="3114" r:id="rId10"/>
    <p:sldId id="3116" r:id="rId11"/>
    <p:sldId id="3117" r:id="rId12"/>
    <p:sldId id="3118" r:id="rId13"/>
    <p:sldId id="3119" r:id="rId14"/>
    <p:sldId id="3120" r:id="rId15"/>
    <p:sldId id="3121" r:id="rId16"/>
    <p:sldId id="3122" r:id="rId17"/>
    <p:sldId id="3123" r:id="rId18"/>
    <p:sldId id="3128" r:id="rId19"/>
    <p:sldId id="3143" r:id="rId20"/>
    <p:sldId id="3139" r:id="rId21"/>
    <p:sldId id="3104" r:id="rId22"/>
    <p:sldId id="3129" r:id="rId23"/>
    <p:sldId id="3130" r:id="rId24"/>
    <p:sldId id="3131" r:id="rId25"/>
    <p:sldId id="3132" r:id="rId26"/>
    <p:sldId id="3134" r:id="rId27"/>
    <p:sldId id="719" r:id="rId28"/>
    <p:sldId id="3085" r:id="rId29"/>
    <p:sldId id="2711" r:id="rId30"/>
    <p:sldId id="2712" r:id="rId31"/>
    <p:sldId id="893" r:id="rId32"/>
    <p:sldId id="2713" r:id="rId33"/>
    <p:sldId id="2714" r:id="rId34"/>
    <p:sldId id="2702" r:id="rId35"/>
    <p:sldId id="3095" r:id="rId36"/>
    <p:sldId id="2722" r:id="rId37"/>
    <p:sldId id="1362" r:id="rId38"/>
    <p:sldId id="3091" r:id="rId39"/>
    <p:sldId id="3009" r:id="rId40"/>
    <p:sldId id="1356" r:id="rId41"/>
    <p:sldId id="1357" r:id="rId42"/>
    <p:sldId id="682" r:id="rId43"/>
    <p:sldId id="3147" r:id="rId44"/>
    <p:sldId id="3145" r:id="rId45"/>
    <p:sldId id="851" r:id="rId46"/>
    <p:sldId id="875" r:id="rId47"/>
    <p:sldId id="876" r:id="rId48"/>
    <p:sldId id="878" r:id="rId49"/>
    <p:sldId id="879" r:id="rId50"/>
    <p:sldId id="880" r:id="rId51"/>
    <p:sldId id="881" r:id="rId52"/>
    <p:sldId id="895" r:id="rId53"/>
    <p:sldId id="3142" r:id="rId54"/>
    <p:sldId id="3099" r:id="rId55"/>
    <p:sldId id="3100" r:id="rId56"/>
    <p:sldId id="2931" r:id="rId57"/>
    <p:sldId id="898" r:id="rId58"/>
    <p:sldId id="2921" r:id="rId59"/>
    <p:sldId id="2951" r:id="rId60"/>
    <p:sldId id="2990" r:id="rId61"/>
    <p:sldId id="3135" r:id="rId62"/>
    <p:sldId id="1441" r:id="rId63"/>
    <p:sldId id="715" r:id="rId64"/>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432FF"/>
    <a:srgbClr val="FFFBD2"/>
    <a:srgbClr val="FF6666"/>
    <a:srgbClr val="868686"/>
    <a:srgbClr val="7C7C7C"/>
    <a:srgbClr val="0070C0"/>
    <a:srgbClr val="FFD579"/>
    <a:srgbClr val="00905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82"/>
    <p:restoredTop sz="93650" autoAdjust="0"/>
  </p:normalViewPr>
  <p:slideViewPr>
    <p:cSldViewPr snapToGrid="0" snapToObjects="1" showGuides="1">
      <p:cViewPr varScale="1">
        <p:scale>
          <a:sx n="203" d="100"/>
          <a:sy n="203" d="100"/>
        </p:scale>
        <p:origin x="2424" y="184"/>
      </p:cViewPr>
      <p:guideLst>
        <p:guide orient="horz" pos="404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2019/1/9</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2019/1/9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livedoor.jp/lalha/archives/50524676.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2300998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4099295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0047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3539541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863762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836355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10310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つの役割</a:t>
            </a:r>
          </a:p>
          <a:p>
            <a:r>
              <a:rPr kumimoji="1" lang="ja-JP" altLang="ja-JP" sz="1200" kern="1200" dirty="0">
                <a:solidFill>
                  <a:schemeClr val="tx1"/>
                </a:solidFill>
                <a:effectLst/>
                <a:latin typeface="+mn-lt"/>
                <a:ea typeface="+mn-ea"/>
                <a:cs typeface="+mn-cs"/>
              </a:rPr>
              <a:t>冒頭の事例で紹介したように、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と一体化」しているといってもいいでしょう。しかし、いまだ「</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は道具にすぎない」と言われることも多く、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の本来の役割が正しく伝わっていないようにも思います。</a:t>
            </a:r>
          </a:p>
          <a:p>
            <a:r>
              <a:rPr kumimoji="1" lang="ja-JP" altLang="ja-JP" sz="1200" kern="1200" dirty="0">
                <a:solidFill>
                  <a:schemeClr val="tx1"/>
                </a:solidFill>
                <a:effectLst/>
                <a:latin typeface="+mn-lt"/>
                <a:ea typeface="+mn-ea"/>
                <a:cs typeface="+mn-cs"/>
              </a:rPr>
              <a:t>まずはビジネスにとって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はどのような役割を果たしているのかを整理してゆきましょう。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■■利便性の向上とビジネスの多様性を支える「道具としての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a:solidFill>
                  <a:schemeClr val="tx1"/>
                </a:solidFill>
                <a:effectLst/>
                <a:latin typeface="+mn-lt"/>
                <a:ea typeface="+mn-ea"/>
                <a:cs typeface="+mn-cs"/>
              </a:rPr>
              <a:t>このような「道具としての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の専門家に任せることのできる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」と付き合うには、テクノロジーやトレンドに精通した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の専門家主導ですすめてゆくといいでしょう。</a:t>
            </a:r>
          </a:p>
          <a:p>
            <a:r>
              <a:rPr kumimoji="1" lang="ja-JP" altLang="ja-JP" sz="1200" kern="1200" dirty="0">
                <a:solidFill>
                  <a:schemeClr val="tx1"/>
                </a:solidFill>
                <a:effectLst/>
                <a:latin typeface="+mn-lt"/>
                <a:ea typeface="+mn-ea"/>
                <a:cs typeface="+mn-cs"/>
              </a:rPr>
              <a:t>■■ビジネスの効率化や品質を高める「仕組みとしての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が仕事の流れを円滑にし、効率を高めてくれます。例えば、</a:t>
            </a:r>
          </a:p>
          <a:p>
            <a:pPr lvl="0"/>
            <a:r>
              <a:rPr kumimoji="1" lang="ja-JP" altLang="ja-JP" sz="1200" kern="1200" dirty="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a:solidFill>
                  <a:schemeClr val="tx1"/>
                </a:solidFill>
                <a:effectLst/>
                <a:latin typeface="+mn-lt"/>
                <a:ea typeface="+mn-ea"/>
                <a:cs typeface="+mn-cs"/>
              </a:rPr>
              <a:t>このような「仕組みとしての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」は業務の現場と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の専門家が一緒に取り組んでいかなければならない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a:solidFill>
                  <a:schemeClr val="tx1"/>
                </a:solidFill>
                <a:effectLst/>
                <a:latin typeface="+mn-lt"/>
                <a:ea typeface="+mn-ea"/>
                <a:cs typeface="+mn-cs"/>
              </a:rPr>
              <a:t>一方、そんな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も手直しが必要になります。</a:t>
            </a:r>
          </a:p>
          <a:p>
            <a:r>
              <a:rPr kumimoji="1" lang="ja-JP" altLang="ja-JP" sz="1200" kern="1200" dirty="0">
                <a:solidFill>
                  <a:schemeClr val="tx1"/>
                </a:solidFill>
                <a:effectLst/>
                <a:latin typeface="+mn-lt"/>
                <a:ea typeface="+mn-ea"/>
                <a:cs typeface="+mn-cs"/>
              </a:rPr>
              <a:t>このように「仕組みとしての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a:solidFill>
                  <a:schemeClr val="tx1"/>
                </a:solidFill>
                <a:effectLst/>
                <a:latin typeface="+mn-lt"/>
                <a:ea typeface="+mn-ea"/>
                <a:cs typeface="+mn-cs"/>
              </a:rPr>
              <a:t>そんな「仕組みとしての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」と付き合うには、経営や業務の現場の人たちが、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の常識や可能性、その限界を正しく理解し、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a:solidFill>
                  <a:schemeClr val="tx1"/>
                </a:solidFill>
                <a:effectLst/>
                <a:latin typeface="+mn-lt"/>
                <a:ea typeface="+mn-ea"/>
                <a:cs typeface="+mn-cs"/>
              </a:rPr>
              <a:t>■■ビジネスの変革や新たなビジネスの創出を促す「思想としての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の進化はこれまでの常識を破壊しつつあります。例えば、</a:t>
            </a:r>
          </a:p>
          <a:p>
            <a:pPr lvl="0"/>
            <a:r>
              <a:rPr kumimoji="1" lang="ja-JP" altLang="ja-JP" sz="1200" kern="1200" dirty="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はそんな「思想」という役割を担っているのです。</a:t>
            </a:r>
          </a:p>
          <a:p>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a:solidFill>
                  <a:schemeClr val="tx1"/>
                </a:solidFill>
                <a:effectLst/>
                <a:latin typeface="+mn-lt"/>
                <a:ea typeface="+mn-ea"/>
                <a:cs typeface="+mn-cs"/>
              </a:rPr>
              <a:t>■■収益を拡大させビジネスの成長を支える「商品としての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はそれ自身が商品となって、お金を稼いでくれます。例えば、</a:t>
            </a:r>
          </a:p>
          <a:p>
            <a:pPr lvl="0"/>
            <a:r>
              <a:rPr kumimoji="1" lang="ja-JP" altLang="ja-JP" sz="1200" kern="1200" dirty="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a:solidFill>
                  <a:schemeClr val="tx1"/>
                </a:solidFill>
                <a:effectLst/>
                <a:latin typeface="+mn-lt"/>
                <a:ea typeface="+mn-ea"/>
                <a:cs typeface="+mn-cs"/>
              </a:rPr>
              <a:t>そんな「商品としての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にできること、できないこと、そして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a:solidFill>
                  <a:schemeClr val="tx1"/>
                </a:solidFill>
                <a:effectLst/>
                <a:latin typeface="+mn-lt"/>
                <a:ea typeface="+mn-ea"/>
                <a:cs typeface="+mn-cs"/>
              </a:rPr>
              <a:t>「商品としての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について深く精通し、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a:solidFill>
                  <a:schemeClr val="tx1"/>
                </a:solidFill>
                <a:effectLst/>
                <a:latin typeface="+mn-lt"/>
                <a:ea typeface="+mn-ea"/>
                <a:cs typeface="+mn-cs"/>
              </a:rPr>
              <a:t>また「商品としての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」は、本章で既に紹介した３つの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の総力戦でもあります。つまり、</a:t>
            </a:r>
          </a:p>
          <a:p>
            <a:pPr lvl="0"/>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a:solidFill>
                  <a:schemeClr val="tx1"/>
                </a:solidFill>
                <a:effectLst/>
                <a:latin typeface="+mn-lt"/>
                <a:ea typeface="+mn-ea"/>
                <a:cs typeface="+mn-cs"/>
              </a:rPr>
              <a:t>「仕組みとしての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」で、便利で効率の良いビジネス・プロセスを作る。</a:t>
            </a:r>
          </a:p>
          <a:p>
            <a:pPr lvl="0"/>
            <a:r>
              <a:rPr kumimoji="1" lang="ja-JP" altLang="ja-JP" sz="1200" kern="1200" dirty="0">
                <a:solidFill>
                  <a:schemeClr val="tx1"/>
                </a:solidFill>
                <a:effectLst/>
                <a:latin typeface="+mn-lt"/>
                <a:ea typeface="+mn-ea"/>
                <a:cs typeface="+mn-cs"/>
              </a:rPr>
              <a:t>「道具としての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」で、是非とも使いたいと思わせる使い勝手や見栄えの良さを実現する。</a:t>
            </a:r>
          </a:p>
          <a:p>
            <a:r>
              <a:rPr kumimoji="1" lang="ja-JP" altLang="ja-JP" sz="1200" kern="1200" dirty="0">
                <a:solidFill>
                  <a:schemeClr val="tx1"/>
                </a:solidFill>
                <a:effectLst/>
                <a:latin typeface="+mn-lt"/>
                <a:ea typeface="+mn-ea"/>
                <a:cs typeface="+mn-cs"/>
              </a:rPr>
              <a:t>そんな取り組みが、魅力的な「商品としての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730311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利用の歴史を遡れば「道具としての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」と呼ばれています。一旦、プログラムに置き換えられた「仕組みとしての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」を使わせることで標準化された業務がとても効果的だったので、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需要はさらに拡大してゆきました。</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を利用できるようになり、ソーシャル・メディアや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の専門家たちに任せたほうがいいでしょう。しかし、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ベンダーに相談する必要があります。そのとき、</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4076549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573298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キャズム</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の著者、</a:t>
            </a:r>
            <a:r>
              <a:rPr kumimoji="1" lang="en-US" altLang="ja-JP" sz="1200" b="0" i="0" kern="1200" dirty="0">
                <a:solidFill>
                  <a:schemeClr val="tx1"/>
                </a:solidFill>
                <a:effectLst/>
                <a:latin typeface="+mn-lt"/>
                <a:ea typeface="+mn-ea"/>
                <a:cs typeface="+mn-cs"/>
              </a:rPr>
              <a:t>Geoffrey A. Moore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年に出版したホワイト･ペーパー</a:t>
            </a:r>
            <a:r>
              <a:rPr kumimoji="1" lang="en-US" altLang="ja-JP" sz="1200" b="0" i="0" kern="1200" dirty="0">
                <a:solidFill>
                  <a:schemeClr val="tx1"/>
                </a:solidFill>
                <a:effectLst/>
                <a:latin typeface="+mn-lt"/>
                <a:ea typeface="+mn-ea"/>
                <a:cs typeface="+mn-cs"/>
              </a:rPr>
              <a:t>『Systems of Engagement and The Future of Enterprise IT』</a:t>
            </a:r>
            <a:r>
              <a:rPr kumimoji="1" lang="ja-JP" altLang="en-US" sz="1200" b="0" i="0" kern="1200" dirty="0">
                <a:solidFill>
                  <a:schemeClr val="tx1"/>
                </a:solidFill>
                <a:effectLst/>
                <a:latin typeface="+mn-lt"/>
                <a:ea typeface="+mn-ea"/>
                <a:cs typeface="+mn-cs"/>
              </a:rPr>
              <a:t>の中で、「</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）」という言葉を使っています。彼はこの中で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を次のように説明しています。</a:t>
            </a:r>
          </a:p>
          <a:p>
            <a:pPr fontAlgn="base"/>
            <a:r>
              <a:rPr kumimoji="1" lang="ja-JP" altLang="en-US" sz="1200" b="0" i="0" kern="1200" dirty="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a:solidFill>
                  <a:schemeClr val="tx1"/>
                </a:solidFill>
                <a:effectLst/>
                <a:latin typeface="+mn-lt"/>
                <a:ea typeface="+mn-ea"/>
                <a:cs typeface="+mn-cs"/>
              </a:rPr>
              <a:t>ビジネスの成否は「</a:t>
            </a:r>
            <a:r>
              <a:rPr kumimoji="1" lang="en-US" altLang="ja-JP" sz="1200" b="0" i="0" kern="1200" dirty="0">
                <a:solidFill>
                  <a:schemeClr val="tx1"/>
                </a:solidFill>
                <a:effectLst/>
                <a:latin typeface="+mn-lt"/>
                <a:ea typeface="+mn-ea"/>
                <a:cs typeface="+mn-cs"/>
              </a:rPr>
              <a:t>Moment of Engagement</a:t>
            </a:r>
            <a:r>
              <a:rPr kumimoji="1" lang="ja-JP" altLang="en-US" sz="1200" b="0" i="0" kern="1200" dirty="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a:solidFill>
                  <a:schemeClr val="tx1"/>
                </a:solidFill>
                <a:effectLst/>
                <a:latin typeface="+mn-lt"/>
                <a:ea typeface="+mn-ea"/>
                <a:cs typeface="+mn-cs"/>
              </a:rPr>
              <a:t>System of Record</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）に関心を持ってきました。</a:t>
            </a:r>
            <a:r>
              <a:rPr kumimoji="1" lang="en-US" altLang="ja-JP" sz="1200" b="0" i="0" kern="1200" dirty="0">
                <a:solidFill>
                  <a:schemeClr val="tx1"/>
                </a:solidFill>
                <a:effectLst/>
                <a:latin typeface="+mn-lt"/>
                <a:ea typeface="+mn-ea"/>
                <a:cs typeface="+mn-cs"/>
              </a:rPr>
              <a:t>ERP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SCM</a:t>
            </a:r>
            <a:r>
              <a:rPr kumimoji="1" lang="ja-JP" altLang="en-US" sz="1200" b="0" i="0" kern="1200" dirty="0">
                <a:solidFill>
                  <a:schemeClr val="tx1"/>
                </a:solidFill>
                <a:effectLst/>
                <a:latin typeface="+mn-lt"/>
                <a:ea typeface="+mn-ea"/>
                <a:cs typeface="+mn-cs"/>
              </a:rPr>
              <a:t>、販売管理などのシステムがそれに該当します。</a:t>
            </a:r>
          </a:p>
          <a:p>
            <a:pPr fontAlgn="base"/>
            <a:r>
              <a:rPr kumimoji="1" lang="ja-JP" altLang="en-US" sz="1200" b="0" i="0" kern="1200" dirty="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a:solidFill>
                  <a:schemeClr val="tx1"/>
                </a:solidFill>
                <a:effectLst/>
                <a:latin typeface="+mn-lt"/>
                <a:ea typeface="+mn-ea"/>
                <a:cs typeface="+mn-cs"/>
              </a:rPr>
              <a:t>CRM</a:t>
            </a:r>
            <a:r>
              <a:rPr kumimoji="1" lang="ja-JP" altLang="en-US" sz="1200" b="0" i="0" kern="1200" dirty="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a:solidFill>
                  <a:schemeClr val="tx1"/>
                </a:solidFill>
                <a:effectLst/>
                <a:latin typeface="+mn-lt"/>
                <a:ea typeface="+mn-ea"/>
                <a:cs typeface="+mn-cs"/>
              </a:rPr>
              <a:t>両者に求められる価値の重心は異なります。</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では手続きがいつでも確実に処理され正確にデータを格納する</a:t>
            </a:r>
            <a:r>
              <a:rPr kumimoji="1" lang="ja-JP" altLang="en-US" sz="1200" b="1" i="0" u="sng" kern="1200" dirty="0">
                <a:solidFill>
                  <a:schemeClr val="tx1"/>
                </a:solidFill>
                <a:effectLst/>
                <a:latin typeface="+mn-lt"/>
                <a:ea typeface="+mn-ea"/>
                <a:cs typeface="+mn-cs"/>
              </a:rPr>
              <a:t>安定性</a:t>
            </a:r>
            <a:r>
              <a:rPr kumimoji="1" lang="ja-JP" altLang="en-US" sz="1200" b="0" i="0" kern="1200" dirty="0">
                <a:solidFill>
                  <a:schemeClr val="tx1"/>
                </a:solidFill>
                <a:effectLst/>
                <a:latin typeface="+mn-lt"/>
                <a:ea typeface="+mn-ea"/>
                <a:cs typeface="+mn-cs"/>
              </a:rPr>
              <a:t>が重要になります。一方</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では、ビジネス環境の変化に柔軟・迅速に適応でできる</a:t>
            </a:r>
            <a:r>
              <a:rPr kumimoji="1" lang="ja-JP" altLang="en-US" sz="1200" b="1" i="0" u="sng" kern="1200" dirty="0">
                <a:solidFill>
                  <a:schemeClr val="tx1"/>
                </a:solidFill>
                <a:effectLst/>
                <a:latin typeface="+mn-lt"/>
                <a:ea typeface="+mn-ea"/>
                <a:cs typeface="+mn-cs"/>
              </a:rPr>
              <a:t>スピード</a:t>
            </a:r>
            <a:r>
              <a:rPr kumimoji="1" lang="ja-JP" altLang="en-US" sz="1200" b="0" i="0" kern="1200" dirty="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a:solidFill>
                  <a:schemeClr val="tx1"/>
                </a:solidFill>
                <a:effectLst/>
                <a:latin typeface="+mn-lt"/>
                <a:ea typeface="+mn-ea"/>
                <a:cs typeface="+mn-cs"/>
              </a:rPr>
              <a:t>デジタルな人間関係が大きな比重を占めるようになったことで、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で顧客にリーチし購買に結びつけ、</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だけでは成り立たず、</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396030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2277130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バイモーダル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の時代にどのように人材をシフトさせればいいのか</a:t>
            </a:r>
          </a:p>
          <a:p>
            <a:r>
              <a:rPr kumimoji="1" lang="ja-JP" altLang="ja-JP" sz="1200" kern="1200" dirty="0">
                <a:solidFill>
                  <a:schemeClr val="tx1"/>
                </a:solidFill>
                <a:effectLst/>
                <a:latin typeface="+mn-lt"/>
                <a:ea typeface="+mn-ea"/>
                <a:cs typeface="+mn-cs"/>
              </a:rPr>
              <a:t>ガートナーは、情報システムを、その特性応じて「モード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」と「モード２」に分類しています。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モード</a:t>
            </a:r>
            <a:r>
              <a:rPr kumimoji="1" lang="en-US" altLang="ja-JP" sz="1200" b="1" u="sng"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：変化が少なく、確実性、安定性を重視する領域のシステム</a:t>
            </a:r>
          </a:p>
          <a:p>
            <a:r>
              <a:rPr kumimoji="1" lang="ja-JP" altLang="ja-JP" sz="1200" kern="1200" dirty="0">
                <a:solidFill>
                  <a:schemeClr val="tx1"/>
                </a:solidFill>
                <a:effectLst/>
                <a:latin typeface="+mn-lt"/>
                <a:ea typeface="+mn-ea"/>
                <a:cs typeface="+mn-cs"/>
              </a:rPr>
              <a:t>そこそこ（</a:t>
            </a:r>
            <a:r>
              <a:rPr kumimoji="1" lang="en-US" altLang="ja-JP" sz="1200" kern="1200" dirty="0">
                <a:solidFill>
                  <a:schemeClr val="tx1"/>
                </a:solidFill>
                <a:effectLst/>
                <a:latin typeface="+mn-lt"/>
                <a:ea typeface="+mn-ea"/>
                <a:cs typeface="+mn-cs"/>
              </a:rPr>
              <a:t>Good Enough</a:t>
            </a:r>
            <a:r>
              <a:rPr kumimoji="1" lang="ja-JP" altLang="ja-JP" sz="1200" kern="1200" dirty="0">
                <a:solidFill>
                  <a:schemeClr val="tx1"/>
                </a:solidFill>
                <a:effectLst/>
                <a:latin typeface="+mn-lt"/>
                <a:ea typeface="+mn-ea"/>
                <a:cs typeface="+mn-cs"/>
              </a:rPr>
              <a:t>）</a:t>
            </a:r>
          </a:p>
          <a:p>
            <a:r>
              <a:rPr kumimoji="1" lang="ja-JP" altLang="ja-JP" sz="1200" b="1" u="sng" kern="1200" dirty="0">
                <a:solidFill>
                  <a:schemeClr val="tx1"/>
                </a:solidFill>
                <a:effectLst/>
                <a:latin typeface="+mn-lt"/>
                <a:ea typeface="+mn-ea"/>
                <a:cs typeface="+mn-cs"/>
              </a:rPr>
              <a:t>モード</a:t>
            </a:r>
            <a:r>
              <a:rPr kumimoji="1" lang="en-US" altLang="ja-JP" sz="1200" b="1" u="sng"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：開発・改善のスピードや「使いやすさ」などを重視するシステ</a:t>
            </a:r>
          </a:p>
          <a:p>
            <a:r>
              <a:rPr kumimoji="1" lang="ja-JP" altLang="ja-JP" sz="1200" kern="1200" dirty="0">
                <a:solidFill>
                  <a:schemeClr val="tx1"/>
                </a:solidFill>
                <a:effectLst/>
                <a:latin typeface="+mn-lt"/>
                <a:ea typeface="+mn-ea"/>
                <a:cs typeface="+mn-cs"/>
              </a:rPr>
              <a:t>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のシステムは、効率化によるコスト削減を目指す場合が多く、人事や会計、生産管理などの機関系業務が中心となります。そして、次の要件を満たすことが求められます。</a:t>
            </a:r>
          </a:p>
          <a:p>
            <a:r>
              <a:rPr kumimoji="1" lang="ja-JP" altLang="ja-JP" sz="1200" kern="1200" dirty="0">
                <a:solidFill>
                  <a:schemeClr val="tx1"/>
                </a:solidFill>
                <a:effectLst/>
                <a:latin typeface="+mn-lt"/>
                <a:ea typeface="+mn-ea"/>
                <a:cs typeface="+mn-cs"/>
              </a:rPr>
              <a:t>そこそこ（</a:t>
            </a:r>
            <a:r>
              <a:rPr kumimoji="1" lang="en-US" altLang="ja-JP" sz="1200" kern="1200" dirty="0">
                <a:solidFill>
                  <a:schemeClr val="tx1"/>
                </a:solidFill>
                <a:effectLst/>
                <a:latin typeface="+mn-lt"/>
                <a:ea typeface="+mn-ea"/>
                <a:cs typeface="+mn-cs"/>
              </a:rPr>
              <a:t>Good Enough</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速い・俊敏</a:t>
            </a:r>
          </a:p>
          <a:p>
            <a:r>
              <a:rPr kumimoji="1" lang="ja-JP" altLang="ja-JP" sz="1200" kern="1200" dirty="0">
                <a:solidFill>
                  <a:schemeClr val="tx1"/>
                </a:solidFill>
                <a:effectLst/>
                <a:latin typeface="+mn-lt"/>
                <a:ea typeface="+mn-ea"/>
                <a:cs typeface="+mn-cs"/>
              </a:rPr>
              <a:t>低いコスト</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価格</a:t>
            </a:r>
          </a:p>
          <a:p>
            <a:r>
              <a:rPr kumimoji="1" lang="ja-JP" altLang="ja-JP" sz="1200" kern="1200" dirty="0">
                <a:solidFill>
                  <a:schemeClr val="tx1"/>
                </a:solidFill>
                <a:effectLst/>
                <a:latin typeface="+mn-lt"/>
                <a:ea typeface="+mn-ea"/>
                <a:cs typeface="+mn-cs"/>
              </a:rPr>
              <a:t>便利で迅速なサポート</a:t>
            </a:r>
          </a:p>
          <a:p>
            <a:r>
              <a:rPr kumimoji="1" lang="ja-JP" altLang="ja-JP" sz="1200" kern="1200" dirty="0">
                <a:solidFill>
                  <a:schemeClr val="tx1"/>
                </a:solidFill>
                <a:effectLst/>
                <a:latin typeface="+mn-lt"/>
                <a:ea typeface="+mn-ea"/>
                <a:cs typeface="+mn-cs"/>
              </a:rPr>
              <a:t>高い満足（わかりやすい、できる、楽しい）</a:t>
            </a:r>
          </a:p>
          <a:p>
            <a:r>
              <a:rPr kumimoji="1" lang="ja-JP" altLang="ja-JP" sz="1200" kern="1200" dirty="0">
                <a:solidFill>
                  <a:schemeClr val="tx1"/>
                </a:solidFill>
                <a:effectLst/>
                <a:latin typeface="+mn-lt"/>
                <a:ea typeface="+mn-ea"/>
                <a:cs typeface="+mn-cs"/>
              </a:rPr>
              <a:t>一方、モード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は、差別化による競争力強化と収益の拡大を目指す場合が多く、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と一体化したデジタル・ビジネスや顧客とのコミュニケーションが必要なサービスが中心となります。そして、次の要件を満たすことが求められます。</a:t>
            </a:r>
          </a:p>
          <a:p>
            <a:r>
              <a:rPr kumimoji="1" lang="ja-JP" altLang="ja-JP" sz="1200" kern="1200" dirty="0">
                <a:solidFill>
                  <a:schemeClr val="tx1"/>
                </a:solidFill>
                <a:effectLst/>
                <a:latin typeface="+mn-lt"/>
                <a:ea typeface="+mn-ea"/>
                <a:cs typeface="+mn-cs"/>
              </a:rPr>
              <a:t>高品質・安定稼働</a:t>
            </a:r>
          </a:p>
          <a:p>
            <a:r>
              <a:rPr kumimoji="1" lang="ja-JP" altLang="ja-JP" sz="1200" kern="1200" dirty="0">
                <a:solidFill>
                  <a:schemeClr val="tx1"/>
                </a:solidFill>
                <a:effectLst/>
                <a:latin typeface="+mn-lt"/>
                <a:ea typeface="+mn-ea"/>
                <a:cs typeface="+mn-cs"/>
              </a:rPr>
              <a:t>着実・正確</a:t>
            </a:r>
          </a:p>
          <a:p>
            <a:r>
              <a:rPr kumimoji="1" lang="ja-JP" altLang="ja-JP" sz="1200" kern="1200" dirty="0">
                <a:solidFill>
                  <a:schemeClr val="tx1"/>
                </a:solidFill>
                <a:effectLst/>
                <a:latin typeface="+mn-lt"/>
                <a:ea typeface="+mn-ea"/>
                <a:cs typeface="+mn-cs"/>
              </a:rPr>
              <a:t>高いコスト</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価格</a:t>
            </a:r>
          </a:p>
          <a:p>
            <a:r>
              <a:rPr kumimoji="1" lang="ja-JP" altLang="ja-JP" sz="1200" kern="1200" dirty="0">
                <a:solidFill>
                  <a:schemeClr val="tx1"/>
                </a:solidFill>
                <a:effectLst/>
                <a:latin typeface="+mn-lt"/>
                <a:ea typeface="+mn-ea"/>
                <a:cs typeface="+mn-cs"/>
              </a:rPr>
              <a:t>手厚いサポート</a:t>
            </a:r>
          </a:p>
          <a:p>
            <a:r>
              <a:rPr kumimoji="1" lang="ja-JP" altLang="ja-JP" sz="1200" kern="1200" dirty="0">
                <a:solidFill>
                  <a:schemeClr val="tx1"/>
                </a:solidFill>
                <a:effectLst/>
                <a:latin typeface="+mn-lt"/>
                <a:ea typeface="+mn-ea"/>
                <a:cs typeface="+mn-cs"/>
              </a:rPr>
              <a:t>高い満足（安全・安心）</a:t>
            </a:r>
          </a:p>
          <a:p>
            <a:r>
              <a:rPr kumimoji="1" lang="ja-JP" altLang="ja-JP" sz="1200" kern="1200" dirty="0">
                <a:solidFill>
                  <a:schemeClr val="tx1"/>
                </a:solidFill>
                <a:effectLst/>
                <a:latin typeface="+mn-lt"/>
                <a:ea typeface="+mn-ea"/>
                <a:cs typeface="+mn-cs"/>
              </a:rPr>
              <a:t>この両者は併存し、お互いに連携することになりますから、どちらか一方だけに対応すればいいと言うことではありません。ただ、ユーザー企業の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への期待は、モード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からモード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へのシフトがすすみつつあることも、考慮しなければなりません。つまり、モード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に関わるビジネスで収益を上げられるうちに、モード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への取り組みを進め、人材の再配置やスキルの転換を推し進めてゆくことが必要となります。</a:t>
            </a:r>
          </a:p>
          <a:p>
            <a:r>
              <a:rPr kumimoji="1" lang="ja-JP" altLang="ja-JP" sz="1200" kern="1200" dirty="0">
                <a:solidFill>
                  <a:schemeClr val="tx1"/>
                </a:solidFill>
                <a:effectLst/>
                <a:latin typeface="+mn-lt"/>
                <a:ea typeface="+mn-ea"/>
                <a:cs typeface="+mn-cs"/>
              </a:rPr>
              <a:t>その際に注意すべきは、業務要件を確実に固め、要求仕様通りシステムを開発する従来のモード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やり方が、モード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ではそのまま通用しないことです。</a:t>
            </a:r>
          </a:p>
          <a:p>
            <a:r>
              <a:rPr kumimoji="1" lang="ja-JP" altLang="ja-JP" sz="1200" kern="1200" dirty="0">
                <a:solidFill>
                  <a:schemeClr val="tx1"/>
                </a:solidFill>
                <a:effectLst/>
                <a:latin typeface="+mn-lt"/>
                <a:ea typeface="+mn-ea"/>
                <a:cs typeface="+mn-cs"/>
              </a:rPr>
              <a:t>不確実性の高まるビジネス環境において、事前に要件を完全に固めることはできません。そのような状況にあっても現場のニーズに臨機応変に対応し、俊敏・迅速に開発や変更の要求に応えなくてはなりません。そのためには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を積極的に取り入れ、この状況に対応するしかありません。モード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では、「現場の要求は中長期的に変わらない」ことを前提に要求仕様を固めますから、ビジネスの現場と開発を一旦切り離して作業を進めることも可能です。しかし、変化を許容するモード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の対象となるシステムは、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とビジネスの一体化がすすんでいることもあり、ビジネスの現場とシステムの開発は密であることが求められます。そして、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の立場からビジネスへの提案をしてゆくことが、これまでに増して求められるようになります。つまり、ビジネスの成功にどう貢献すればいいのかを</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の立場で考え、そのゴールを業務の現場と共有して開発や保守、運用をすすめてゆかなければならないのです。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284588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このモード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の違いについて、セゾン情報システム・</a:t>
            </a:r>
            <a:r>
              <a:rPr kumimoji="1" lang="en-US" altLang="ja-JP" sz="1200" b="0" i="0" kern="1200" dirty="0">
                <a:solidFill>
                  <a:schemeClr val="tx1"/>
                </a:solidFill>
                <a:effectLst/>
                <a:latin typeface="+mn-lt"/>
                <a:ea typeface="+mn-ea"/>
                <a:cs typeface="+mn-cs"/>
              </a:rPr>
              <a:t>CTO</a:t>
            </a:r>
            <a:r>
              <a:rPr kumimoji="1" lang="ja-JP" altLang="en-US" sz="1200" b="0" i="0" kern="1200" dirty="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a:solidFill>
                  <a:schemeClr val="tx1"/>
                </a:solidFill>
                <a:effectLst/>
                <a:latin typeface="+mn-lt"/>
                <a:ea typeface="+mn-ea"/>
                <a:cs typeface="+mn-cs"/>
                <a:hlinkClick r:id="rId3"/>
              </a:rPr>
              <a:t>これを参考に</a:t>
            </a:r>
            <a:r>
              <a:rPr kumimoji="1" lang="ja-JP" altLang="en-US" sz="1200" b="0" i="0" kern="1200" dirty="0">
                <a:solidFill>
                  <a:schemeClr val="tx1"/>
                </a:solidFill>
                <a:effectLst/>
                <a:latin typeface="+mn-lt"/>
                <a:ea typeface="+mn-ea"/>
                <a:cs typeface="+mn-cs"/>
              </a:rPr>
              <a:t>私なりに少し手を加えたのが次のチャートです。</a:t>
            </a:r>
          </a:p>
          <a:p>
            <a:pPr fontAlgn="base"/>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はどちらか一方あればいいということではなく、</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の関係のように、ともに必要な存在です。しかし、「モード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落ち着きなくチャラチャラした無責任で軽い存在だと煙たがる</a:t>
            </a:r>
            <a:r>
              <a:rPr kumimoji="1" lang="ja-JP" altLang="en-US" sz="1200" b="0" i="0" kern="1200" dirty="0">
                <a:solidFill>
                  <a:schemeClr val="tx1"/>
                </a:solidFill>
                <a:effectLst/>
                <a:latin typeface="+mn-lt"/>
                <a:ea typeface="+mn-ea"/>
                <a:cs typeface="+mn-cs"/>
              </a:rPr>
              <a:t>」一方で、「モード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古臭く動きが遅い足手まといの恐竜の化石のように感じてしまう</a:t>
            </a:r>
            <a:r>
              <a:rPr kumimoji="1" lang="ja-JP" altLang="en-US" sz="1200" b="0" i="0" kern="1200" dirty="0">
                <a:solidFill>
                  <a:schemeClr val="tx1"/>
                </a:solidFill>
                <a:effectLst/>
                <a:latin typeface="+mn-lt"/>
                <a:ea typeface="+mn-ea"/>
                <a:cs typeface="+mn-cs"/>
              </a:rPr>
              <a:t>」とも小野氏は指摘しています。</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392650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いずれにしろ、</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と</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407719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1269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292596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33977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48700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99001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010211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2060307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
    <p:spTree>
      <p:nvGrpSpPr>
        <p:cNvPr id="1" name=""/>
        <p:cNvGrpSpPr/>
        <p:nvPr/>
      </p:nvGrpSpPr>
      <p:grpSpPr>
        <a:xfrm>
          <a:off x="0" y="0"/>
          <a:ext cx="0" cy="0"/>
          <a:chOff x="0" y="0"/>
          <a:chExt cx="0" cy="0"/>
        </a:xfrm>
      </p:grpSpPr>
      <p:sp>
        <p:nvSpPr>
          <p:cNvPr id="21" name="Shape 21"/>
          <p:cNvSpPr/>
          <p:nvPr/>
        </p:nvSpPr>
        <p:spPr>
          <a:xfrm>
            <a:off x="6855768" y="6669919"/>
            <a:ext cx="2303859" cy="187524"/>
          </a:xfrm>
          <a:prstGeom prst="rect">
            <a:avLst/>
          </a:prstGeom>
          <a:solidFill>
            <a:srgbClr val="FF8D00"/>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2" name="Shape 22"/>
          <p:cNvSpPr/>
          <p:nvPr/>
        </p:nvSpPr>
        <p:spPr>
          <a:xfrm>
            <a:off x="6875859" y="6672712"/>
            <a:ext cx="2286000" cy="1875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marR="0" algn="ctr">
              <a:spcBef>
                <a:spcPts val="0"/>
              </a:spcBef>
              <a:buClr>
                <a:srgbClr val="000000"/>
              </a:buClr>
              <a:defRPr sz="1000" b="0">
                <a:uFill>
                  <a:solidFill>
                    <a:srgbClr val="FFFFFF"/>
                  </a:solidFill>
                </a:uFill>
                <a:latin typeface="Helvetica Neue"/>
                <a:ea typeface="Helvetica Neue"/>
                <a:cs typeface="Helvetica Neue"/>
                <a:sym typeface="Helvetica Neue"/>
              </a:defRPr>
            </a:lvl1pPr>
          </a:lstStyle>
          <a:p>
            <a:pPr lvl="0">
              <a:defRPr sz="1800">
                <a:solidFill>
                  <a:srgbClr val="000000"/>
                </a:solidFill>
                <a:uFillTx/>
              </a:defRPr>
            </a:pPr>
            <a:r>
              <a:rPr sz="703">
                <a:solidFill>
                  <a:srgbClr val="FFFFFF"/>
                </a:solidFill>
                <a:uFill>
                  <a:solidFill>
                    <a:srgbClr val="FFFFFF"/>
                  </a:solidFill>
                </a:uFill>
              </a:rPr>
              <a:t>Copyright (C) DeNA Co.,Ltd. All Rights Reserved.</a:t>
            </a:r>
          </a:p>
        </p:txBody>
      </p:sp>
      <p:sp>
        <p:nvSpPr>
          <p:cNvPr id="23" name="Shape 23"/>
          <p:cNvSpPr/>
          <p:nvPr/>
        </p:nvSpPr>
        <p:spPr>
          <a:xfrm>
            <a:off x="4572000" y="6670477"/>
            <a:ext cx="2286000" cy="188640"/>
          </a:xfrm>
          <a:prstGeom prst="rect">
            <a:avLst/>
          </a:prstGeom>
          <a:solidFill>
            <a:srgbClr val="6BC6C4"/>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4" name="Shape 24"/>
          <p:cNvSpPr/>
          <p:nvPr/>
        </p:nvSpPr>
        <p:spPr>
          <a:xfrm>
            <a:off x="2286000" y="6670477"/>
            <a:ext cx="2286000" cy="188640"/>
          </a:xfrm>
          <a:prstGeom prst="rect">
            <a:avLst/>
          </a:prstGeom>
          <a:solidFill>
            <a:srgbClr val="E52763"/>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5" name="Shape 25"/>
          <p:cNvSpPr/>
          <p:nvPr/>
        </p:nvSpPr>
        <p:spPr>
          <a:xfrm>
            <a:off x="0" y="6670477"/>
            <a:ext cx="2286000" cy="188640"/>
          </a:xfrm>
          <a:prstGeom prst="rect">
            <a:avLst/>
          </a:prstGeom>
          <a:solidFill>
            <a:srgbClr val="FED03C"/>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pic>
        <p:nvPicPr>
          <p:cNvPr id="26" name="dena_ppt_logo.png"/>
          <p:cNvPicPr/>
          <p:nvPr/>
        </p:nvPicPr>
        <p:blipFill>
          <a:blip r:embed="rId2" cstate="print">
            <a:extLst>
              <a:ext uri="{28A0092B-C50C-407E-A947-70E740481C1C}">
                <a14:useLocalDpi xmlns:a14="http://schemas.microsoft.com/office/drawing/2010/main"/>
              </a:ext>
            </a:extLst>
          </a:blip>
          <a:stretch>
            <a:fillRect/>
          </a:stretch>
        </p:blipFill>
        <p:spPr>
          <a:xfrm>
            <a:off x="75903" y="6702846"/>
            <a:ext cx="303609" cy="126132"/>
          </a:xfrm>
          <a:prstGeom prst="rect">
            <a:avLst/>
          </a:prstGeom>
          <a:ln w="12700">
            <a:miter lim="400000"/>
          </a:ln>
        </p:spPr>
      </p:pic>
      <p:sp>
        <p:nvSpPr>
          <p:cNvPr id="28" name="Shape 28"/>
          <p:cNvSpPr>
            <a:spLocks noGrp="1"/>
          </p:cNvSpPr>
          <p:nvPr>
            <p:ph type="sldNum" sz="quarter" idx="2"/>
          </p:nvPr>
        </p:nvSpPr>
        <p:spPr>
          <a:xfrm>
            <a:off x="8986056" y="6467328"/>
            <a:ext cx="162304" cy="129843"/>
          </a:xfrm>
          <a:prstGeom prst="rect">
            <a:avLst/>
          </a:prstGeom>
        </p:spPr>
        <p:txBody>
          <a:bodyPr wrap="none" lIns="0" tIns="0" rIns="0" bIns="0"/>
          <a:lstStyle>
            <a:lvl1pPr defTabSz="410671">
              <a:spcBef>
                <a:spcPts val="844"/>
              </a:spcBef>
              <a:buClr>
                <a:srgbClr val="929292"/>
              </a:buClr>
              <a:buFont typeface="Thonburi"/>
              <a:defRPr sz="844" b="1">
                <a:solidFill>
                  <a:srgbClr val="5D5D5D"/>
                </a:solidFill>
                <a:uFill>
                  <a:solidFill/>
                </a:uFill>
                <a:latin typeface="Helvetica Neue"/>
                <a:ea typeface="Helvetica Neue"/>
                <a:cs typeface="Helvetica Neue"/>
                <a:sym typeface="Helvetica Neue"/>
              </a:defRPr>
            </a:lvl1pPr>
          </a:lstStyle>
          <a:p>
            <a:pPr lvl="0"/>
            <a:fld id="{86CB4B4D-7CA3-9044-876B-883B54F8677D}" type="slidenum">
              <a:t>‹#›</a:t>
            </a:fld>
            <a:endParaRPr/>
          </a:p>
        </p:txBody>
      </p:sp>
      <p:sp>
        <p:nvSpPr>
          <p:cNvPr id="29" name="Shape 29"/>
          <p:cNvSpPr>
            <a:spLocks noGrp="1"/>
          </p:cNvSpPr>
          <p:nvPr>
            <p:ph type="title"/>
          </p:nvPr>
        </p:nvSpPr>
        <p:spPr>
          <a:xfrm>
            <a:off x="285750" y="1117"/>
            <a:ext cx="7715251" cy="650451"/>
          </a:xfrm>
          <a:prstGeom prst="rect">
            <a:avLst/>
          </a:prstGeom>
        </p:spPr>
        <p:txBody>
          <a:bodyPr lIns="50788" tIns="50788" rIns="50788" bIns="50788" anchor="ctr"/>
          <a:lstStyle>
            <a:lvl1pPr marL="28568" marR="28568">
              <a:lnSpc>
                <a:spcPct val="50000"/>
              </a:lnSpc>
              <a:buClr>
                <a:srgbClr val="929292"/>
              </a:buClr>
              <a:buFont typeface="Calibri"/>
              <a:defRPr sz="2601" b="1">
                <a:uFill>
                  <a:solidFill/>
                </a:uFill>
                <a:latin typeface="+mn-lt"/>
                <a:ea typeface="+mn-ea"/>
                <a:cs typeface="+mn-cs"/>
                <a:sym typeface="ヒラギノ角ゴ Pro W3"/>
              </a:defRPr>
            </a:lvl1pPr>
          </a:lstStyle>
          <a:p>
            <a:pPr lvl="0">
              <a:defRPr sz="1800" b="0">
                <a:uFillTx/>
              </a:defRPr>
            </a:pPr>
            <a:r>
              <a:rPr sz="2601" b="1">
                <a:uFill>
                  <a:solidFill/>
                </a:uFill>
              </a:rPr>
              <a:t>タイトルテキスト</a:t>
            </a:r>
          </a:p>
        </p:txBody>
      </p:sp>
      <p:sp>
        <p:nvSpPr>
          <p:cNvPr id="30" name="Shape 30"/>
          <p:cNvSpPr>
            <a:spLocks noGrp="1"/>
          </p:cNvSpPr>
          <p:nvPr>
            <p:ph type="body" idx="1"/>
          </p:nvPr>
        </p:nvSpPr>
        <p:spPr>
          <a:xfrm>
            <a:off x="290215" y="857250"/>
            <a:ext cx="8572500" cy="5429250"/>
          </a:xfrm>
          <a:prstGeom prst="rect">
            <a:avLst/>
          </a:prstGeom>
        </p:spPr>
        <p:txBody>
          <a:bodyPr lIns="0" tIns="0" rIns="0" bIns="0"/>
          <a:lstStyle>
            <a:lvl1pPr marL="0" marR="28568" indent="0">
              <a:spcBef>
                <a:spcPts val="1266"/>
              </a:spcBef>
              <a:buClrTx/>
              <a:buSzTx/>
              <a:buFontTx/>
              <a:buNone/>
              <a:defRPr sz="2601" b="1">
                <a:uFill>
                  <a:solidFill/>
                </a:uFill>
                <a:latin typeface="+mn-lt"/>
                <a:ea typeface="+mn-ea"/>
                <a:cs typeface="+mn-cs"/>
                <a:sym typeface="ヒラギノ角ゴ Pro W3"/>
              </a:defRPr>
            </a:lvl1pPr>
            <a:lvl2pPr marL="571367" marR="28568" indent="-285683">
              <a:spcBef>
                <a:spcPts val="1266"/>
              </a:spcBef>
              <a:buClrTx/>
              <a:buSzPct val="100000"/>
              <a:buFontTx/>
              <a:buChar char="•"/>
              <a:defRPr sz="2039">
                <a:uFill>
                  <a:solidFill/>
                </a:uFill>
                <a:latin typeface="+mn-lt"/>
                <a:ea typeface="+mn-ea"/>
                <a:cs typeface="+mn-cs"/>
                <a:sym typeface="ヒラギノ角ゴ Pro W3"/>
              </a:defRPr>
            </a:lvl2pPr>
            <a:lvl3pPr marL="857052" marR="28568" indent="-285683">
              <a:spcBef>
                <a:spcPts val="1266"/>
              </a:spcBef>
              <a:buClrTx/>
              <a:buSzPct val="100000"/>
              <a:buFontTx/>
              <a:buChar char="-"/>
              <a:defRPr sz="2039">
                <a:uFill>
                  <a:solidFill/>
                </a:uFill>
                <a:latin typeface="+mn-lt"/>
                <a:ea typeface="+mn-ea"/>
                <a:cs typeface="+mn-cs"/>
                <a:sym typeface="ヒラギノ角ゴ Pro W3"/>
              </a:defRPr>
            </a:lvl3pPr>
            <a:lvl4pPr marL="1142736" marR="28568" indent="-285683">
              <a:spcBef>
                <a:spcPts val="1266"/>
              </a:spcBef>
              <a:buClr>
                <a:srgbClr val="5D5D5D"/>
              </a:buClr>
              <a:buSzPct val="100000"/>
              <a:buFont typeface="Thonburi"/>
              <a:buChar char="*"/>
              <a:defRPr sz="1687">
                <a:uFill>
                  <a:solidFill/>
                </a:uFill>
                <a:latin typeface="+mn-lt"/>
                <a:ea typeface="+mn-ea"/>
                <a:cs typeface="+mn-cs"/>
                <a:sym typeface="ヒラギノ角ゴ Pro W3"/>
              </a:defRPr>
            </a:lvl4pPr>
            <a:lvl5pPr marL="1428419" marR="28568" indent="-285683">
              <a:spcBef>
                <a:spcPts val="1266"/>
              </a:spcBef>
              <a:buClr>
                <a:srgbClr val="5D5D5D"/>
              </a:buClr>
              <a:buSzPct val="100000"/>
              <a:buFontTx/>
              <a:buChar char="•"/>
              <a:defRPr sz="1687">
                <a:uFill>
                  <a:solidFill/>
                </a:uFill>
                <a:latin typeface="+mn-lt"/>
                <a:ea typeface="+mn-ea"/>
                <a:cs typeface="+mn-cs"/>
                <a:sym typeface="ヒラギノ角ゴ Pro W3"/>
              </a:defRPr>
            </a:lvl5pPr>
          </a:lstStyle>
          <a:p>
            <a:pPr lvl="0">
              <a:defRPr sz="1800" b="0">
                <a:uFillTx/>
              </a:defRPr>
            </a:pPr>
            <a:r>
              <a:rPr sz="2601" b="1">
                <a:uFill>
                  <a:solidFill/>
                </a:uFill>
              </a:rPr>
              <a:t>本文レベル1</a:t>
            </a:r>
          </a:p>
          <a:p>
            <a:pPr lvl="1">
              <a:defRPr sz="1800">
                <a:uFillTx/>
              </a:defRPr>
            </a:pPr>
            <a:r>
              <a:rPr sz="2039">
                <a:uFill>
                  <a:solidFill/>
                </a:uFill>
              </a:rPr>
              <a:t>本文レベル2</a:t>
            </a:r>
          </a:p>
          <a:p>
            <a:pPr lvl="2">
              <a:defRPr sz="1800">
                <a:uFillTx/>
              </a:defRPr>
            </a:pPr>
            <a:r>
              <a:rPr sz="2039">
                <a:uFill>
                  <a:solidFill/>
                </a:uFill>
              </a:rPr>
              <a:t>本文レベル3</a:t>
            </a:r>
          </a:p>
          <a:p>
            <a:pPr lvl="3">
              <a:defRPr sz="1800">
                <a:uFillTx/>
              </a:defRPr>
            </a:pPr>
            <a:r>
              <a:rPr sz="1687">
                <a:uFill>
                  <a:solidFill/>
                </a:uFill>
              </a:rPr>
              <a:t>本文レベル4</a:t>
            </a:r>
          </a:p>
          <a:p>
            <a:pPr lvl="4">
              <a:defRPr sz="1800">
                <a:uFillTx/>
              </a:defRPr>
            </a:pPr>
            <a:r>
              <a:rPr sz="1687">
                <a:uFill>
                  <a:solidFill/>
                </a:uFill>
              </a:rPr>
              <a:t>本文レベル 5</a:t>
            </a:r>
          </a:p>
        </p:txBody>
      </p:sp>
      <p:sp>
        <p:nvSpPr>
          <p:cNvPr id="31" name="Shape 31"/>
          <p:cNvSpPr/>
          <p:nvPr/>
        </p:nvSpPr>
        <p:spPr>
          <a:xfrm>
            <a:off x="50632" y="644319"/>
            <a:ext cx="9027494" cy="1"/>
          </a:xfrm>
          <a:prstGeom prst="line">
            <a:avLst/>
          </a:prstGeom>
          <a:blipFill>
            <a:blip r:embed="rId3"/>
          </a:blipFill>
          <a:ln w="38100">
            <a:solidFill>
              <a:srgbClr val="DC0451"/>
            </a:solidFill>
            <a:round/>
          </a:ln>
        </p:spPr>
        <p:txBody>
          <a:bodyPr lIns="45711" tIns="45711" rIns="45711" bIns="45711"/>
          <a:lstStyle/>
          <a:p>
            <a:pPr marR="0" lvl="0" defTabSz="321395">
              <a:spcBef>
                <a:spcPts val="0"/>
              </a:spcBef>
              <a:buClrTx/>
              <a:buFontTx/>
              <a:defRPr b="0">
                <a:solidFill>
                  <a:srgbClr val="000000"/>
                </a:solidFill>
                <a:uFillTx/>
                <a:latin typeface="Helvetica"/>
                <a:ea typeface="Helvetica"/>
                <a:cs typeface="Helvetica"/>
                <a:sym typeface="Helvetica"/>
              </a:defRPr>
            </a:pPr>
            <a:endParaRPr sz="1266"/>
          </a:p>
        </p:txBody>
      </p:sp>
    </p:spTree>
    <p:extLst>
      <p:ext uri="{BB962C8B-B14F-4D97-AF65-F5344CB8AC3E}">
        <p14:creationId xmlns:p14="http://schemas.microsoft.com/office/powerpoint/2010/main" val="35168466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8.tiff"/><Relationship Id="rId3" Type="http://schemas.openxmlformats.org/officeDocument/2006/relationships/image" Target="../media/image38.tiff"/><Relationship Id="rId7" Type="http://schemas.openxmlformats.org/officeDocument/2006/relationships/image" Target="../media/image42.tiff"/><Relationship Id="rId12" Type="http://schemas.openxmlformats.org/officeDocument/2006/relationships/image" Target="../media/image47.tiff"/><Relationship Id="rId2" Type="http://schemas.openxmlformats.org/officeDocument/2006/relationships/image" Target="../media/image37.tiff"/><Relationship Id="rId1" Type="http://schemas.openxmlformats.org/officeDocument/2006/relationships/slideLayout" Target="../slideLayouts/slideLayout6.xml"/><Relationship Id="rId6" Type="http://schemas.openxmlformats.org/officeDocument/2006/relationships/image" Target="../media/image41.tiff"/><Relationship Id="rId11" Type="http://schemas.openxmlformats.org/officeDocument/2006/relationships/image" Target="../media/image46.tiff"/><Relationship Id="rId5" Type="http://schemas.openxmlformats.org/officeDocument/2006/relationships/image" Target="../media/image40.tiff"/><Relationship Id="rId10" Type="http://schemas.openxmlformats.org/officeDocument/2006/relationships/image" Target="../media/image45.tiff"/><Relationship Id="rId4" Type="http://schemas.openxmlformats.org/officeDocument/2006/relationships/image" Target="../media/image39.tiff"/><Relationship Id="rId9" Type="http://schemas.openxmlformats.org/officeDocument/2006/relationships/image" Target="../media/image44.tiff"/></Relationships>
</file>

<file path=ppt/slides/_rels/slide13.xml.rels><?xml version="1.0" encoding="UTF-8" standalone="yes"?>
<Relationships xmlns="http://schemas.openxmlformats.org/package/2006/relationships"><Relationship Id="rId8" Type="http://schemas.openxmlformats.org/officeDocument/2006/relationships/image" Target="../media/image55.tiff"/><Relationship Id="rId3" Type="http://schemas.openxmlformats.org/officeDocument/2006/relationships/image" Target="../media/image50.png"/><Relationship Id="rId7" Type="http://schemas.openxmlformats.org/officeDocument/2006/relationships/image" Target="../media/image54.tiff"/><Relationship Id="rId2" Type="http://schemas.openxmlformats.org/officeDocument/2006/relationships/image" Target="../media/image49.tiff"/><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tiff"/><Relationship Id="rId5" Type="http://schemas.openxmlformats.org/officeDocument/2006/relationships/image" Target="../media/image52.png"/><Relationship Id="rId10" Type="http://schemas.openxmlformats.org/officeDocument/2006/relationships/image" Target="../media/image57.tiff"/><Relationship Id="rId4" Type="http://schemas.openxmlformats.org/officeDocument/2006/relationships/image" Target="../media/image51.png"/><Relationship Id="rId9" Type="http://schemas.openxmlformats.org/officeDocument/2006/relationships/image" Target="../media/image56.tiff"/></Relationships>
</file>

<file path=ppt/slides/_rels/slide1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6.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70.tiff"/><Relationship Id="rId7" Type="http://schemas.openxmlformats.org/officeDocument/2006/relationships/image" Target="../media/image74.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3.tiff"/><Relationship Id="rId5" Type="http://schemas.openxmlformats.org/officeDocument/2006/relationships/image" Target="../media/image72.tiff"/><Relationship Id="rId10" Type="http://schemas.openxmlformats.org/officeDocument/2006/relationships/image" Target="../media/image77.tiff"/><Relationship Id="rId4" Type="http://schemas.openxmlformats.org/officeDocument/2006/relationships/image" Target="../media/image71.tiff"/><Relationship Id="rId9" Type="http://schemas.openxmlformats.org/officeDocument/2006/relationships/image" Target="../media/image76.tif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6.xml"/><Relationship Id="rId4" Type="http://schemas.openxmlformats.org/officeDocument/2006/relationships/image" Target="../media/image84.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6.xml"/><Relationship Id="rId5" Type="http://schemas.openxmlformats.org/officeDocument/2006/relationships/image" Target="../media/image88.tiff"/><Relationship Id="rId4" Type="http://schemas.openxmlformats.org/officeDocument/2006/relationships/image" Target="../media/image87.tif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tiff"/><Relationship Id="rId3" Type="http://schemas.openxmlformats.org/officeDocument/2006/relationships/image" Target="../media/image8.tiff"/><Relationship Id="rId7" Type="http://schemas.openxmlformats.org/officeDocument/2006/relationships/image" Target="../media/image12.tiff"/><Relationship Id="rId12"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10.tiff"/><Relationship Id="rId15" Type="http://schemas.openxmlformats.org/officeDocument/2006/relationships/image" Target="../media/image2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 Id="rId14" Type="http://schemas.openxmlformats.org/officeDocument/2006/relationships/image" Target="../media/image19.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4.tiff"/><Relationship Id="rId7" Type="http://schemas.openxmlformats.org/officeDocument/2006/relationships/image" Target="../media/image98.tiff"/><Relationship Id="rId2" Type="http://schemas.openxmlformats.org/officeDocument/2006/relationships/image" Target="../media/image93.tiff"/><Relationship Id="rId1" Type="http://schemas.openxmlformats.org/officeDocument/2006/relationships/slideLayout" Target="../slideLayouts/slideLayout6.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5.tiff"/></Relationships>
</file>

<file path=ppt/slides/_rels/slide54.xml.rels><?xml version="1.0" encoding="UTF-8" standalone="yes"?>
<Relationships xmlns="http://schemas.openxmlformats.org/package/2006/relationships"><Relationship Id="rId3" Type="http://schemas.openxmlformats.org/officeDocument/2006/relationships/image" Target="../media/image100.tiff"/><Relationship Id="rId7" Type="http://schemas.openxmlformats.org/officeDocument/2006/relationships/image" Target="../media/image102.png"/><Relationship Id="rId2" Type="http://schemas.openxmlformats.org/officeDocument/2006/relationships/image" Target="../media/image99.tiff"/><Relationship Id="rId1" Type="http://schemas.openxmlformats.org/officeDocument/2006/relationships/slideLayout" Target="../slideLayouts/slideLayout6.xml"/><Relationship Id="rId6" Type="http://schemas.openxmlformats.org/officeDocument/2006/relationships/hyperlink" Target="https://www.remix3d.com/details/G009SVN05JC5" TargetMode="External"/><Relationship Id="rId5" Type="http://schemas.microsoft.com/office/2017/06/relationships/model3d" Target="../media/model3d1.glb"/><Relationship Id="rId4" Type="http://schemas.openxmlformats.org/officeDocument/2006/relationships/image" Target="../media/image101.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image" Target="../media/image22.tiff"/><Relationship Id="rId7" Type="http://schemas.openxmlformats.org/officeDocument/2006/relationships/image" Target="../media/image26.tiff"/><Relationship Id="rId12" Type="http://schemas.openxmlformats.org/officeDocument/2006/relationships/image" Target="../media/image31.tiff"/><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image" Target="../media/image25.tiff"/><Relationship Id="rId11" Type="http://schemas.openxmlformats.org/officeDocument/2006/relationships/image" Target="../media/image30.tiff"/><Relationship Id="rId5" Type="http://schemas.openxmlformats.org/officeDocument/2006/relationships/image" Target="../media/image24.tiff"/><Relationship Id="rId15" Type="http://schemas.openxmlformats.org/officeDocument/2006/relationships/image" Target="../media/image34.tiff"/><Relationship Id="rId10" Type="http://schemas.openxmlformats.org/officeDocument/2006/relationships/image" Target="../media/image29.png"/><Relationship Id="rId4" Type="http://schemas.openxmlformats.org/officeDocument/2006/relationships/image" Target="../media/image23.tiff"/><Relationship Id="rId9" Type="http://schemas.openxmlformats.org/officeDocument/2006/relationships/image" Target="../media/image28.tiff"/><Relationship Id="rId14" Type="http://schemas.openxmlformats.org/officeDocument/2006/relationships/image" Target="../media/image3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0" y="0"/>
            <a:ext cx="9187248" cy="6858000"/>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sp>
        <p:nvSpPr>
          <p:cNvPr id="2" name="タイトル 1"/>
          <p:cNvSpPr>
            <a:spLocks noGrp="1"/>
          </p:cNvSpPr>
          <p:nvPr>
            <p:ph type="ctrTitle"/>
          </p:nvPr>
        </p:nvSpPr>
        <p:spPr>
          <a:xfrm>
            <a:off x="677624" y="2309275"/>
            <a:ext cx="7982374" cy="1230243"/>
          </a:xfrm>
        </p:spPr>
        <p:txBody>
          <a:bodyPr/>
          <a:lstStyle/>
          <a:p>
            <a:pPr algn="l"/>
            <a:r>
              <a:rPr kumimoji="1" lang="ja-JP" altLang="en-US" b="1">
                <a:cs typeface="Hiragino Kaku Gothic Std W8" charset="-128"/>
              </a:rPr>
              <a:t>デジタル・トランスフォーメーション</a:t>
            </a:r>
            <a:br>
              <a:rPr kumimoji="1" lang="en-US" altLang="ja-JP" b="1" dirty="0">
                <a:cs typeface="Hiragino Kaku Gothic Std W8" charset="-128"/>
              </a:rPr>
            </a:br>
            <a:r>
              <a:rPr kumimoji="1" lang="ja-JP" altLang="en-US" b="1">
                <a:cs typeface="Hiragino Kaku Gothic Std W8" charset="-128"/>
              </a:rPr>
              <a:t>と</a:t>
            </a:r>
            <a:r>
              <a:rPr kumimoji="1" lang="en-US" altLang="ja-JP" b="1" dirty="0">
                <a:cs typeface="Hiragino Kaku Gothic Std W8" charset="-128"/>
              </a:rPr>
              <a:t> </a:t>
            </a:r>
            <a:r>
              <a:rPr kumimoji="1" lang="ja-JP" altLang="en-US" b="1">
                <a:cs typeface="Hiragino Kaku Gothic Std W8" charset="-128"/>
              </a:rPr>
              <a:t>これからのビジネス戦略</a:t>
            </a:r>
            <a:endParaRPr kumimoji="1" lang="ja-JP" altLang="en-US" b="1" dirty="0">
              <a:cs typeface="Hiragino Kaku Gothic Std W8" charset="-128"/>
            </a:endParaRPr>
          </a:p>
        </p:txBody>
      </p:sp>
      <p:pic>
        <p:nvPicPr>
          <p:cNvPr id="12" name="図 11">
            <a:extLst>
              <a:ext uri="{FF2B5EF4-FFF2-40B4-BE49-F238E27FC236}">
                <a16:creationId xmlns:a16="http://schemas.microsoft.com/office/drawing/2014/main" id="{0499316D-B156-5343-8617-53539AC980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5622" y="2924397"/>
            <a:ext cx="2254376" cy="2012542"/>
          </a:xfrm>
          <a:prstGeom prst="rect">
            <a:avLst/>
          </a:prstGeom>
        </p:spPr>
      </p:pic>
      <p:pic>
        <p:nvPicPr>
          <p:cNvPr id="14" name="図 13">
            <a:extLst>
              <a:ext uri="{FF2B5EF4-FFF2-40B4-BE49-F238E27FC236}">
                <a16:creationId xmlns:a16="http://schemas.microsoft.com/office/drawing/2014/main" id="{7E0B2B49-D37F-C243-9843-E8868477FD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6612" y="6421086"/>
            <a:ext cx="1654312" cy="282443"/>
          </a:xfrm>
          <a:prstGeom prst="rect">
            <a:avLst/>
          </a:prstGeom>
          <a:ln>
            <a:noFill/>
          </a:ln>
          <a:effectLst/>
        </p:spPr>
      </p:pic>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3527919" y="5152314"/>
            <a:ext cx="5132079" cy="451839"/>
          </a:xfrm>
          <a:prstGeom prst="rect">
            <a:avLst/>
          </a:prstGeom>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2800" dirty="0">
                <a:cs typeface="Hiragino Kaku Gothic Std W8" charset="-128"/>
              </a:rPr>
              <a:t>2019</a:t>
            </a:r>
            <a:r>
              <a:rPr lang="ja-JP" altLang="en-US" sz="2800">
                <a:cs typeface="Hiragino Kaku Gothic Std W8" charset="-128"/>
              </a:rPr>
              <a:t>年</a:t>
            </a:r>
            <a:r>
              <a:rPr lang="en-US" altLang="ja-JP" sz="2800" dirty="0">
                <a:cs typeface="Hiragino Kaku Gothic Std W8" charset="-128"/>
              </a:rPr>
              <a:t>1</a:t>
            </a:r>
            <a:r>
              <a:rPr lang="ja-JP" altLang="en-US" sz="2800">
                <a:cs typeface="Hiragino Kaku Gothic Std W8" charset="-128"/>
              </a:rPr>
              <a:t>月</a:t>
            </a:r>
            <a:r>
              <a:rPr lang="en-US" altLang="ja-JP" sz="2800" dirty="0">
                <a:cs typeface="Hiragino Kaku Gothic Std W8" charset="-128"/>
              </a:rPr>
              <a:t>10</a:t>
            </a:r>
            <a:r>
              <a:rPr lang="ja-JP" altLang="en-US" sz="2800">
                <a:cs typeface="Hiragino Kaku Gothic Std W8" charset="-128"/>
              </a:rPr>
              <a:t>日</a:t>
            </a:r>
            <a:endParaRPr lang="ja-JP" altLang="en-US" sz="2800" dirty="0">
              <a:cs typeface="Hiragino Kaku Gothic Std W8" charset="-128"/>
            </a:endParaRPr>
          </a:p>
        </p:txBody>
      </p:sp>
    </p:spTree>
    <p:extLst>
      <p:ext uri="{BB962C8B-B14F-4D97-AF65-F5344CB8AC3E}">
        <p14:creationId xmlns:p14="http://schemas.microsoft.com/office/powerpoint/2010/main" val="180699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25950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358108" y="5412001"/>
            <a:ext cx="2954655" cy="707886"/>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意志決定や業績評価</a:t>
            </a:r>
            <a:endParaRPr kumimoji="1" lang="en-US" altLang="ja-JP" sz="2000" b="1" dirty="0">
              <a:solidFill>
                <a:schemeClr val="bg1"/>
              </a:solidFill>
              <a:latin typeface="Meiryo" charset="-128"/>
              <a:ea typeface="Meiryo" charset="-128"/>
              <a:cs typeface="Meiryo" charset="-128"/>
            </a:endParaRPr>
          </a:p>
          <a:p>
            <a:r>
              <a:rPr lang="ja-JP" altLang="en-US" sz="2000" b="1">
                <a:solidFill>
                  <a:schemeClr val="bg1"/>
                </a:solidFill>
                <a:latin typeface="Meiryo" charset="-128"/>
                <a:ea typeface="Meiryo" charset="-128"/>
                <a:cs typeface="Meiryo" charset="-128"/>
              </a:rPr>
              <a:t>働き方や組織・体制</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7E1D13D3-176C-5143-A56D-E1BE0837B610}"/>
              </a:ext>
            </a:extLst>
          </p:cNvPr>
          <p:cNvSpPr txBox="1"/>
          <p:nvPr/>
        </p:nvSpPr>
        <p:spPr>
          <a:xfrm>
            <a:off x="5829947" y="5412001"/>
            <a:ext cx="2954655" cy="707886"/>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製品やサービス</a:t>
            </a:r>
            <a:endParaRPr kumimoji="1" lang="en-US" altLang="ja-JP" sz="2000" b="1" dirty="0">
              <a:solidFill>
                <a:schemeClr val="bg1"/>
              </a:solidFill>
              <a:latin typeface="Meiryo" charset="-128"/>
              <a:ea typeface="Meiryo" charset="-128"/>
              <a:cs typeface="Meiryo" charset="-128"/>
            </a:endParaRPr>
          </a:p>
          <a:p>
            <a:pPr algn="r"/>
            <a:r>
              <a:rPr lang="ja-JP" altLang="en-US" sz="2000" b="1">
                <a:solidFill>
                  <a:schemeClr val="bg1"/>
                </a:solidFill>
                <a:latin typeface="Meiryo" charset="-128"/>
                <a:ea typeface="Meiryo" charset="-128"/>
                <a:cs typeface="Meiryo" charset="-128"/>
              </a:rPr>
              <a:t>事業目的や顧客価値</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7B4D6BBC-51EA-144E-BBBF-BF480A49FE34}"/>
              </a:ext>
            </a:extLst>
          </p:cNvPr>
          <p:cNvSpPr txBox="1"/>
          <p:nvPr/>
        </p:nvSpPr>
        <p:spPr>
          <a:xfrm>
            <a:off x="358108" y="4543647"/>
            <a:ext cx="2185214" cy="584775"/>
          </a:xfrm>
          <a:prstGeom prst="rect">
            <a:avLst/>
          </a:prstGeom>
          <a:noFill/>
        </p:spPr>
        <p:txBody>
          <a:bodyPr wrap="none" rtlCol="0">
            <a:spAutoFit/>
          </a:bodyPr>
          <a:lstStyle/>
          <a:p>
            <a:r>
              <a:rPr kumimoji="1" lang="ja-JP" altLang="en-US" sz="3200" b="1">
                <a:solidFill>
                  <a:schemeClr val="bg1"/>
                </a:solidFill>
                <a:latin typeface="Meiryo" charset="-128"/>
                <a:ea typeface="Meiryo" charset="-128"/>
                <a:cs typeface="Meiryo" charset="-128"/>
              </a:rPr>
              <a:t>経営</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F72DE77-AA83-1242-A54B-A56201491DCC}"/>
              </a:ext>
            </a:extLst>
          </p:cNvPr>
          <p:cNvSpPr txBox="1"/>
          <p:nvPr/>
        </p:nvSpPr>
        <p:spPr>
          <a:xfrm>
            <a:off x="6528219" y="4543647"/>
            <a:ext cx="2185214" cy="584775"/>
          </a:xfrm>
          <a:prstGeom prst="rect">
            <a:avLst/>
          </a:prstGeom>
          <a:noFill/>
        </p:spPr>
        <p:txBody>
          <a:bodyPr wrap="none" rtlCol="0">
            <a:spAutoFit/>
          </a:bodyPr>
          <a:lstStyle/>
          <a:p>
            <a:pPr algn="r"/>
            <a:r>
              <a:rPr kumimoji="1" lang="ja-JP" altLang="en-US" sz="3200" b="1">
                <a:solidFill>
                  <a:schemeClr val="bg1"/>
                </a:solidFill>
                <a:latin typeface="Meiryo" charset="-128"/>
                <a:ea typeface="Meiryo" charset="-128"/>
                <a:cs typeface="Meiryo" charset="-128"/>
              </a:rPr>
              <a:t>事業</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057416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311917" y="5430013"/>
            <a:ext cx="3877986"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製品やサービスの付加価値を高める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業務の</a:t>
            </a:r>
            <a:r>
              <a:rPr kumimoji="1" lang="ja-JP" altLang="en-US">
                <a:solidFill>
                  <a:schemeClr val="accent3">
                    <a:lumMod val="75000"/>
                  </a:schemeClr>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経営や事業の在り方を変革する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生活や</a:t>
            </a:r>
            <a:r>
              <a:rPr kumimoji="1" lang="ja-JP" altLang="en-US">
                <a:solidFill>
                  <a:srgbClr val="0070C0"/>
                </a:solidFill>
                <a:latin typeface="Meiryo" panose="020B0604030504040204" pitchFamily="34" charset="-128"/>
                <a:ea typeface="Meiryo" panose="020B0604030504040204" pitchFamily="34" charset="-128"/>
              </a:rPr>
              <a:t>働き方を変革する</a:t>
            </a: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デジタライゼーション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Digitalization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 Transformation</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7383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31D198FD-807A-AA4A-BFD8-547A198E76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851" y="4983680"/>
            <a:ext cx="1847408" cy="1447247"/>
          </a:xfrm>
          <a:prstGeom prst="rect">
            <a:avLst/>
          </a:prstGeom>
        </p:spPr>
      </p:pic>
      <p:pic>
        <p:nvPicPr>
          <p:cNvPr id="40" name="図 39" descr="cloud.png">
            <a:extLst>
              <a:ext uri="{FF2B5EF4-FFF2-40B4-BE49-F238E27FC236}">
                <a16:creationId xmlns:a16="http://schemas.microsoft.com/office/drawing/2014/main" id="{A56E81F3-1612-D34B-B6CA-1E6AEB189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4732" y="1708881"/>
            <a:ext cx="1360688" cy="1360688"/>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en-US" altLang="ja-JP" dirty="0">
                <a:latin typeface="Meiryo" panose="020B0604030504040204" pitchFamily="34" charset="-128"/>
                <a:ea typeface="Meiryo" panose="020B0604030504040204" pitchFamily="34" charset="-128"/>
              </a:rPr>
              <a:t>UBER</a:t>
            </a:r>
            <a:r>
              <a:rPr kumimoji="1" lang="ja-JP" altLang="en-US" dirty="0">
                <a:latin typeface="Meiryo" panose="020B0604030504040204" pitchFamily="34" charset="-128"/>
                <a:ea typeface="Meiryo" panose="020B0604030504040204" pitchFamily="34" charset="-128"/>
              </a:rPr>
              <a:t>と</a:t>
            </a:r>
            <a:r>
              <a:rPr kumimoji="1" lang="en-US" altLang="ja-JP" dirty="0">
                <a:latin typeface="Meiryo" panose="020B0604030504040204" pitchFamily="34" charset="-128"/>
                <a:ea typeface="Meiryo" panose="020B0604030504040204" pitchFamily="34" charset="-128"/>
              </a:rPr>
              <a:t>Taxi</a:t>
            </a:r>
            <a:endParaRPr kumimoji="1" lang="ja-JP" altLang="en-US"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5" name="図 4">
            <a:extLst>
              <a:ext uri="{FF2B5EF4-FFF2-40B4-BE49-F238E27FC236}">
                <a16:creationId xmlns:a16="http://schemas.microsoft.com/office/drawing/2014/main" id="{69A9EC8F-B011-0246-AFA0-FD4BB7407D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7088" y="2014508"/>
            <a:ext cx="1620957" cy="1419238"/>
          </a:xfrm>
          <a:prstGeom prst="rect">
            <a:avLst/>
          </a:prstGeom>
        </p:spPr>
      </p:pic>
      <p:pic>
        <p:nvPicPr>
          <p:cNvPr id="15" name="図 14">
            <a:extLst>
              <a:ext uri="{FF2B5EF4-FFF2-40B4-BE49-F238E27FC236}">
                <a16:creationId xmlns:a16="http://schemas.microsoft.com/office/drawing/2014/main" id="{84A38F66-5E72-3449-928C-6759B0E62D2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21849" y="2102739"/>
            <a:ext cx="1097586" cy="1247257"/>
          </a:xfrm>
          <a:prstGeom prst="rect">
            <a:avLst/>
          </a:prstGeom>
        </p:spPr>
      </p:pic>
      <p:pic>
        <p:nvPicPr>
          <p:cNvPr id="18" name="図 17">
            <a:extLst>
              <a:ext uri="{FF2B5EF4-FFF2-40B4-BE49-F238E27FC236}">
                <a16:creationId xmlns:a16="http://schemas.microsoft.com/office/drawing/2014/main" id="{5B833D3F-A00A-DE46-8D91-8C9CA3B8A590}"/>
              </a:ext>
            </a:extLst>
          </p:cNvPr>
          <p:cNvPicPr>
            <a:picLocks noChangeAspect="1"/>
          </p:cNvPicPr>
          <p:nvPr/>
        </p:nvPicPr>
        <p:blipFill>
          <a:blip r:embed="rId9"/>
          <a:stretch>
            <a:fillRect/>
          </a:stretch>
        </p:blipFill>
        <p:spPr>
          <a:xfrm>
            <a:off x="2747011" y="2102739"/>
            <a:ext cx="931286" cy="1247257"/>
          </a:xfrm>
          <a:prstGeom prst="rect">
            <a:avLst/>
          </a:prstGeom>
        </p:spPr>
      </p:pic>
      <p:pic>
        <p:nvPicPr>
          <p:cNvPr id="25" name="図 24">
            <a:extLst>
              <a:ext uri="{FF2B5EF4-FFF2-40B4-BE49-F238E27FC236}">
                <a16:creationId xmlns:a16="http://schemas.microsoft.com/office/drawing/2014/main" id="{B774DA63-4F24-0A46-B43C-E5EEC2126534}"/>
              </a:ext>
            </a:extLst>
          </p:cNvPr>
          <p:cNvPicPr>
            <a:picLocks noChangeAspect="1"/>
          </p:cNvPicPr>
          <p:nvPr/>
        </p:nvPicPr>
        <p:blipFill>
          <a:blip r:embed="rId10"/>
          <a:stretch>
            <a:fillRect/>
          </a:stretch>
        </p:blipFill>
        <p:spPr>
          <a:xfrm>
            <a:off x="457201" y="1981484"/>
            <a:ext cx="1669266" cy="1452262"/>
          </a:xfrm>
          <a:prstGeom prst="rect">
            <a:avLst/>
          </a:prstGeom>
        </p:spPr>
      </p:pic>
      <p:pic>
        <p:nvPicPr>
          <p:cNvPr id="26" name="図 25">
            <a:extLst>
              <a:ext uri="{FF2B5EF4-FFF2-40B4-BE49-F238E27FC236}">
                <a16:creationId xmlns:a16="http://schemas.microsoft.com/office/drawing/2014/main" id="{3A8CF11C-7FA6-7641-9DB3-DD7DBA67400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31808" y="4708836"/>
            <a:ext cx="1156621" cy="1776380"/>
          </a:xfrm>
          <a:prstGeom prst="rect">
            <a:avLst/>
          </a:prstGeom>
        </p:spPr>
      </p:pic>
    </p:spTree>
    <p:extLst>
      <p:ext uri="{BB962C8B-B14F-4D97-AF65-F5344CB8AC3E}">
        <p14:creationId xmlns:p14="http://schemas.microsoft.com/office/powerpoint/2010/main" val="4116169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デジタル・トランスフォーメーションの実際</a:t>
            </a: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239626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デジタル・トランスフォーメーションの実際</a:t>
            </a:r>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136440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a:xfrm>
            <a:off x="230400" y="266400"/>
            <a:ext cx="8686800" cy="416221"/>
          </a:xfrm>
        </p:spPr>
        <p:txBody>
          <a:bodyPr lIns="0" rIns="0"/>
          <a:lstStyle/>
          <a:p>
            <a:r>
              <a:rPr kumimoji="1" lang="ja-JP" altLang="en-US" sz="2700" dirty="0"/>
              <a:t>デジタル・ディスラプターの創出する新しい価値</a:t>
            </a:r>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3616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C6B8903-609B-5749-8A91-F7AC632EB4D6}"/>
              </a:ext>
            </a:extLst>
          </p:cNvPr>
          <p:cNvSpPr/>
          <p:nvPr/>
        </p:nvSpPr>
        <p:spPr>
          <a:xfrm>
            <a:off x="889685" y="4106367"/>
            <a:ext cx="7401697" cy="347537"/>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14A2BD-0FA8-BB49-9368-17DA533BC34F}"/>
              </a:ext>
            </a:extLst>
          </p:cNvPr>
          <p:cNvSpPr/>
          <p:nvPr/>
        </p:nvSpPr>
        <p:spPr>
          <a:xfrm>
            <a:off x="889684" y="4461436"/>
            <a:ext cx="7401697" cy="347537"/>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もし、変わることができなければ</a:t>
            </a:r>
          </a:p>
        </p:txBody>
      </p:sp>
      <p:sp>
        <p:nvSpPr>
          <p:cNvPr id="12" name="Rectangle 9">
            <a:extLst>
              <a:ext uri="{FF2B5EF4-FFF2-40B4-BE49-F238E27FC236}">
                <a16:creationId xmlns:a16="http://schemas.microsoft.com/office/drawing/2014/main" id="{D0226853-C658-724A-BF9D-1D4DF8CBB178}"/>
              </a:ext>
            </a:extLst>
          </p:cNvPr>
          <p:cNvSpPr/>
          <p:nvPr/>
        </p:nvSpPr>
        <p:spPr>
          <a:xfrm>
            <a:off x="2037850" y="3821727"/>
            <a:ext cx="2528098" cy="1015663"/>
          </a:xfrm>
          <a:prstGeom prst="rect">
            <a:avLst/>
          </a:prstGeom>
        </p:spPr>
        <p:txBody>
          <a:bodyPr wrap="square" rIns="0">
            <a:spAutoFit/>
          </a:bodyPr>
          <a:lstStyle/>
          <a:p>
            <a:pPr algn="ctr"/>
            <a:r>
              <a:rPr lang="en-US" sz="2000" b="1" dirty="0">
                <a:solidFill>
                  <a:srgbClr val="009DE0"/>
                </a:solidFill>
                <a:latin typeface="Meiryo" panose="020B0604030504040204" pitchFamily="34" charset="-128"/>
                <a:ea typeface="Meiryo" panose="020B0604030504040204" pitchFamily="34" charset="-128"/>
                <a:cs typeface="Times New Roman" panose="02020603050405020304" pitchFamily="18" charset="0"/>
              </a:rPr>
              <a:t>1996</a:t>
            </a:r>
          </a:p>
          <a:p>
            <a:pPr algn="ctr"/>
            <a:r>
              <a:rPr lang="en-US" sz="2000" b="1" dirty="0">
                <a:solidFill>
                  <a:srgbClr val="0432FF"/>
                </a:solidFill>
                <a:latin typeface="Meiryo" panose="020B0604030504040204" pitchFamily="34" charset="-128"/>
                <a:ea typeface="Meiryo" panose="020B0604030504040204" pitchFamily="34" charset="-128"/>
                <a:cs typeface="Times New Roman" panose="02020603050405020304" pitchFamily="18" charset="0"/>
              </a:rPr>
              <a:t>$ 28 billion</a:t>
            </a:r>
          </a:p>
          <a:p>
            <a:pPr algn="ctr"/>
            <a:r>
              <a:rPr lang="en-US" sz="2000" b="1" dirty="0">
                <a:solidFill>
                  <a:srgbClr val="002A5A"/>
                </a:solidFill>
                <a:latin typeface="Meiryo" panose="020B0604030504040204" pitchFamily="34" charset="-128"/>
                <a:ea typeface="Meiryo" panose="020B0604030504040204" pitchFamily="34" charset="-128"/>
                <a:cs typeface="Times New Roman" panose="02020603050405020304" pitchFamily="18" charset="0"/>
              </a:rPr>
              <a:t>145,000</a:t>
            </a:r>
          </a:p>
        </p:txBody>
      </p:sp>
      <p:pic>
        <p:nvPicPr>
          <p:cNvPr id="13" name="Picture 2" descr="Image result for kodak icon">
            <a:extLst>
              <a:ext uri="{FF2B5EF4-FFF2-40B4-BE49-F238E27FC236}">
                <a16:creationId xmlns:a16="http://schemas.microsoft.com/office/drawing/2014/main" id="{0B332645-7CC0-EC4E-8CE4-7C7CCB86B7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3617" y="1891921"/>
            <a:ext cx="1856564" cy="18565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kodak icon">
            <a:extLst>
              <a:ext uri="{FF2B5EF4-FFF2-40B4-BE49-F238E27FC236}">
                <a16:creationId xmlns:a16="http://schemas.microsoft.com/office/drawing/2014/main" id="{7972C2DB-F8F6-1746-A3D2-11E05931E658}"/>
              </a:ext>
            </a:extLst>
          </p:cNvPr>
          <p:cNvPicPr>
            <a:picLocks noChangeAspect="1" noChangeArrowheads="1"/>
          </p:cNvPicPr>
          <p:nvPr/>
        </p:nvPicPr>
        <p:blipFill>
          <a:blip r:embed="rId2">
            <a:biLevel thresh="50000"/>
            <a:extLst>
              <a:ext uri="{28A0092B-C50C-407E-A947-70E740481C1C}">
                <a14:useLocalDpi xmlns:a14="http://schemas.microsoft.com/office/drawing/2010/main"/>
              </a:ext>
            </a:extLst>
          </a:blip>
          <a:srcRect/>
          <a:stretch>
            <a:fillRect/>
          </a:stretch>
        </p:blipFill>
        <p:spPr bwMode="auto">
          <a:xfrm>
            <a:off x="4350740" y="1891921"/>
            <a:ext cx="1856564" cy="18565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nstagram icon">
            <a:extLst>
              <a:ext uri="{FF2B5EF4-FFF2-40B4-BE49-F238E27FC236}">
                <a16:creationId xmlns:a16="http://schemas.microsoft.com/office/drawing/2014/main" id="{D4746249-B783-5B4E-A95E-43850FA6C11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6644" y="2035547"/>
            <a:ext cx="1569312" cy="15693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0">
            <a:extLst>
              <a:ext uri="{FF2B5EF4-FFF2-40B4-BE49-F238E27FC236}">
                <a16:creationId xmlns:a16="http://schemas.microsoft.com/office/drawing/2014/main" id="{E6377D4F-0553-714C-92F9-D7AF07A1C085}"/>
              </a:ext>
            </a:extLst>
          </p:cNvPr>
          <p:cNvSpPr/>
          <p:nvPr/>
        </p:nvSpPr>
        <p:spPr>
          <a:xfrm>
            <a:off x="4333667" y="3846834"/>
            <a:ext cx="1890710" cy="1015663"/>
          </a:xfrm>
          <a:prstGeom prst="rect">
            <a:avLst/>
          </a:prstGeom>
        </p:spPr>
        <p:txBody>
          <a:bodyPr wrap="square">
            <a:spAutoFit/>
          </a:bodyPr>
          <a:lstStyle/>
          <a:p>
            <a:pPr algn="ctr"/>
            <a:r>
              <a:rPr lang="en-US" sz="2000" b="1" dirty="0">
                <a:solidFill>
                  <a:srgbClr val="009DE0"/>
                </a:solidFill>
                <a:latin typeface="Meiryo" panose="020B0604030504040204" pitchFamily="34" charset="-128"/>
                <a:ea typeface="Meiryo" panose="020B0604030504040204" pitchFamily="34" charset="-128"/>
                <a:cs typeface="Times New Roman" panose="02020603050405020304" pitchFamily="18" charset="0"/>
              </a:rPr>
              <a:t>2012</a:t>
            </a:r>
          </a:p>
          <a:p>
            <a:pPr algn="ctr"/>
            <a:r>
              <a:rPr lang="en-US" sz="2000" b="1" dirty="0">
                <a:solidFill>
                  <a:srgbClr val="FF0000"/>
                </a:solidFill>
                <a:latin typeface="Meiryo" panose="020B0604030504040204" pitchFamily="34" charset="-128"/>
                <a:ea typeface="Meiryo" panose="020B0604030504040204" pitchFamily="34" charset="-128"/>
                <a:cs typeface="Times New Roman" panose="02020603050405020304" pitchFamily="18" charset="0"/>
              </a:rPr>
              <a:t>$ 0</a:t>
            </a:r>
          </a:p>
          <a:p>
            <a:pPr algn="ctr"/>
            <a:r>
              <a:rPr lang="en-US" sz="2000" b="1" dirty="0">
                <a:solidFill>
                  <a:srgbClr val="002A5A"/>
                </a:solidFill>
                <a:latin typeface="Meiryo" panose="020B0604030504040204" pitchFamily="34" charset="-128"/>
                <a:ea typeface="Meiryo" panose="020B0604030504040204" pitchFamily="34" charset="-128"/>
                <a:cs typeface="Times New Roman" panose="02020603050405020304" pitchFamily="18" charset="0"/>
              </a:rPr>
              <a:t>17,000</a:t>
            </a:r>
          </a:p>
        </p:txBody>
      </p:sp>
      <p:sp>
        <p:nvSpPr>
          <p:cNvPr id="17" name="Rectangle 21">
            <a:extLst>
              <a:ext uri="{FF2B5EF4-FFF2-40B4-BE49-F238E27FC236}">
                <a16:creationId xmlns:a16="http://schemas.microsoft.com/office/drawing/2014/main" id="{5A6D1178-084E-A244-9A02-31D485688A22}"/>
              </a:ext>
            </a:extLst>
          </p:cNvPr>
          <p:cNvSpPr/>
          <p:nvPr/>
        </p:nvSpPr>
        <p:spPr>
          <a:xfrm>
            <a:off x="6065791" y="3866552"/>
            <a:ext cx="2851019" cy="1015663"/>
          </a:xfrm>
          <a:prstGeom prst="rect">
            <a:avLst/>
          </a:prstGeom>
        </p:spPr>
        <p:txBody>
          <a:bodyPr wrap="square">
            <a:spAutoFit/>
          </a:bodyPr>
          <a:lstStyle/>
          <a:p>
            <a:pPr algn="ctr"/>
            <a:r>
              <a:rPr lang="en-US" sz="2000" b="1" dirty="0">
                <a:solidFill>
                  <a:srgbClr val="009DE0"/>
                </a:solidFill>
                <a:latin typeface="Meiryo" panose="020B0604030504040204" pitchFamily="34" charset="-128"/>
                <a:ea typeface="Meiryo" panose="020B0604030504040204" pitchFamily="34" charset="-128"/>
                <a:cs typeface="Times New Roman" panose="02020603050405020304" pitchFamily="18" charset="0"/>
              </a:rPr>
              <a:t>2012</a:t>
            </a:r>
          </a:p>
          <a:p>
            <a:pPr algn="ctr"/>
            <a:r>
              <a:rPr lang="en-US" sz="2000" b="1" dirty="0">
                <a:solidFill>
                  <a:srgbClr val="0052FF"/>
                </a:solidFill>
                <a:latin typeface="Meiryo" panose="020B0604030504040204" pitchFamily="34" charset="-128"/>
                <a:ea typeface="Meiryo" panose="020B0604030504040204" pitchFamily="34" charset="-128"/>
                <a:cs typeface="Times New Roman" panose="02020603050405020304" pitchFamily="18" charset="0"/>
              </a:rPr>
              <a:t>$ 1 billion</a:t>
            </a:r>
          </a:p>
          <a:p>
            <a:pPr algn="ctr"/>
            <a:r>
              <a:rPr lang="en-US" sz="2000" b="1" dirty="0">
                <a:solidFill>
                  <a:srgbClr val="0052FF"/>
                </a:solidFill>
                <a:latin typeface="Meiryo" panose="020B0604030504040204" pitchFamily="34" charset="-128"/>
                <a:ea typeface="Meiryo" panose="020B0604030504040204" pitchFamily="34" charset="-128"/>
                <a:cs typeface="Times New Roman" panose="02020603050405020304" pitchFamily="18" charset="0"/>
              </a:rPr>
              <a:t>13</a:t>
            </a:r>
          </a:p>
        </p:txBody>
      </p:sp>
      <p:sp>
        <p:nvSpPr>
          <p:cNvPr id="4" name="正方形/長方形 3">
            <a:extLst>
              <a:ext uri="{FF2B5EF4-FFF2-40B4-BE49-F238E27FC236}">
                <a16:creationId xmlns:a16="http://schemas.microsoft.com/office/drawing/2014/main" id="{2A2457E1-86B5-9344-BA7C-C402C52FF12F}"/>
              </a:ext>
            </a:extLst>
          </p:cNvPr>
          <p:cNvSpPr/>
          <p:nvPr/>
        </p:nvSpPr>
        <p:spPr>
          <a:xfrm>
            <a:off x="966823" y="4129504"/>
            <a:ext cx="1975448" cy="707886"/>
          </a:xfrm>
          <a:prstGeom prst="rect">
            <a:avLst/>
          </a:prstGeom>
        </p:spPr>
        <p:txBody>
          <a:bodyPr wrap="square">
            <a:spAutoFit/>
          </a:bodyPr>
          <a:lstStyle/>
          <a:p>
            <a:r>
              <a:rPr lang="ja-JP" altLang="en-US" sz="2000">
                <a:solidFill>
                  <a:srgbClr val="002A5A"/>
                </a:solidFill>
                <a:latin typeface="Meiryo" panose="020B0604030504040204" pitchFamily="34" charset="-128"/>
                <a:ea typeface="Meiryo" panose="020B0604030504040204" pitchFamily="34" charset="-128"/>
                <a:cs typeface="Times New Roman" panose="02020603050405020304" pitchFamily="18" charset="0"/>
              </a:rPr>
              <a:t>企業評価額</a:t>
            </a:r>
            <a:r>
              <a:rPr lang="en-US" altLang="ja-JP" sz="2000" dirty="0">
                <a:solidFill>
                  <a:srgbClr val="002A5A"/>
                </a:solidFill>
                <a:latin typeface="Meiryo" panose="020B0604030504040204" pitchFamily="34" charset="-128"/>
                <a:ea typeface="Meiryo" panose="020B0604030504040204" pitchFamily="34" charset="-128"/>
                <a:cs typeface="Times New Roman" panose="02020603050405020304" pitchFamily="18" charset="0"/>
              </a:rPr>
              <a:t>:</a:t>
            </a:r>
            <a:endParaRPr lang="en-US" altLang="ja-JP" sz="2000" b="1" dirty="0">
              <a:solidFill>
                <a:srgbClr val="FF0000"/>
              </a:solidFill>
              <a:latin typeface="Meiryo" panose="020B0604030504040204" pitchFamily="34" charset="-128"/>
              <a:ea typeface="Meiryo" panose="020B0604030504040204" pitchFamily="34" charset="-128"/>
              <a:cs typeface="Times New Roman" panose="02020603050405020304" pitchFamily="18" charset="0"/>
            </a:endParaRPr>
          </a:p>
          <a:p>
            <a:r>
              <a:rPr lang="ja-JP" altLang="en-US" sz="2000">
                <a:solidFill>
                  <a:srgbClr val="002A5A"/>
                </a:solidFill>
                <a:latin typeface="Meiryo" panose="020B0604030504040204" pitchFamily="34" charset="-128"/>
                <a:ea typeface="Meiryo" panose="020B0604030504040204" pitchFamily="34" charset="-128"/>
                <a:cs typeface="Times New Roman" panose="02020603050405020304" pitchFamily="18" charset="0"/>
              </a:rPr>
              <a:t>従業員数　</a:t>
            </a:r>
            <a:r>
              <a:rPr lang="en-US" altLang="ja-JP" sz="2000" dirty="0">
                <a:solidFill>
                  <a:srgbClr val="002A5A"/>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2000">
                <a:solidFill>
                  <a:srgbClr val="002A5A"/>
                </a:solidFill>
                <a:latin typeface="Meiryo" panose="020B0604030504040204" pitchFamily="34" charset="-128"/>
                <a:ea typeface="Meiryo" panose="020B0604030504040204" pitchFamily="34" charset="-128"/>
                <a:cs typeface="Times New Roman" panose="02020603050405020304" pitchFamily="18" charset="0"/>
              </a:rPr>
              <a:t>　</a:t>
            </a:r>
            <a:endParaRPr lang="ja-JP" altLang="en-US" sz="2000">
              <a:latin typeface="Meiryo" panose="020B0604030504040204" pitchFamily="34" charset="-128"/>
              <a:ea typeface="Meiryo" panose="020B0604030504040204" pitchFamily="34" charset="-128"/>
            </a:endParaRPr>
          </a:p>
        </p:txBody>
      </p:sp>
      <p:sp>
        <p:nvSpPr>
          <p:cNvPr id="5" name="右矢印 4">
            <a:extLst>
              <a:ext uri="{FF2B5EF4-FFF2-40B4-BE49-F238E27FC236}">
                <a16:creationId xmlns:a16="http://schemas.microsoft.com/office/drawing/2014/main" id="{3FF83D13-F08A-8E45-BB39-9EB161424CB2}"/>
              </a:ext>
            </a:extLst>
          </p:cNvPr>
          <p:cNvSpPr/>
          <p:nvPr/>
        </p:nvSpPr>
        <p:spPr>
          <a:xfrm>
            <a:off x="4193130" y="3920239"/>
            <a:ext cx="281074" cy="51758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6CB5C8-8288-4B48-A8E6-0A43DE8761A5}"/>
              </a:ext>
            </a:extLst>
          </p:cNvPr>
          <p:cNvSpPr txBox="1"/>
          <p:nvPr/>
        </p:nvSpPr>
        <p:spPr>
          <a:xfrm>
            <a:off x="6139184" y="2643627"/>
            <a:ext cx="513282" cy="461665"/>
          </a:xfrm>
          <a:prstGeom prst="rect">
            <a:avLst/>
          </a:prstGeom>
          <a:noFill/>
        </p:spPr>
        <p:txBody>
          <a:bodyPr wrap="none" rtlCol="0">
            <a:spAutoFit/>
          </a:bodyPr>
          <a:lstStyle/>
          <a:p>
            <a:pPr algn="ctr"/>
            <a:r>
              <a:rPr kumimoji="1" lang="en-US" altLang="ja-JP" sz="2400" dirty="0">
                <a:solidFill>
                  <a:schemeClr val="accent6">
                    <a:lumMod val="50000"/>
                  </a:schemeClr>
                </a:solidFill>
                <a:latin typeface="Meiryo" panose="020B0604030504040204" pitchFamily="34" charset="-128"/>
                <a:ea typeface="Meiryo" panose="020B0604030504040204" pitchFamily="34" charset="-128"/>
              </a:rPr>
              <a:t>vs</a:t>
            </a:r>
            <a:endParaRPr kumimoji="1" lang="ja-JP" altLang="en-US" sz="2400">
              <a:solidFill>
                <a:schemeClr val="accent6">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7BB12392-2809-E94B-AAB2-BC5604E4675C}"/>
              </a:ext>
            </a:extLst>
          </p:cNvPr>
          <p:cNvSpPr txBox="1"/>
          <p:nvPr/>
        </p:nvSpPr>
        <p:spPr>
          <a:xfrm>
            <a:off x="6816660" y="4837390"/>
            <a:ext cx="1349280" cy="707886"/>
          </a:xfrm>
          <a:prstGeom prst="rect">
            <a:avLst/>
          </a:prstGeom>
          <a:noFill/>
        </p:spPr>
        <p:txBody>
          <a:bodyPr wrap="none" rtlCol="0">
            <a:spAutoFit/>
          </a:bodyPr>
          <a:lstStyle/>
          <a:p>
            <a:pPr algn="ctr"/>
            <a:r>
              <a:rPr kumimoji="1" lang="en-US" altLang="ja-JP" sz="2000" dirty="0">
                <a:solidFill>
                  <a:srgbClr val="0432FF"/>
                </a:solidFill>
                <a:latin typeface="Meiryo" panose="020B0604030504040204" pitchFamily="34" charset="-128"/>
                <a:ea typeface="Meiryo" panose="020B0604030504040204" pitchFamily="34" charset="-128"/>
              </a:rPr>
              <a:t>Facebook</a:t>
            </a:r>
          </a:p>
          <a:p>
            <a:pPr algn="ctr"/>
            <a:r>
              <a:rPr lang="ja-JP" altLang="en-US" sz="2000">
                <a:solidFill>
                  <a:srgbClr val="0432FF"/>
                </a:solidFill>
                <a:latin typeface="Meiryo" panose="020B0604030504040204" pitchFamily="34" charset="-128"/>
                <a:ea typeface="Meiryo" panose="020B0604030504040204" pitchFamily="34" charset="-128"/>
              </a:rPr>
              <a:t>が買収</a:t>
            </a:r>
            <a:endParaRPr kumimoji="1" lang="ja-JP" altLang="en-US" sz="2000">
              <a:solidFill>
                <a:srgbClr val="0432FF"/>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1E75908-4A1C-A449-9F86-1C5F76B7AF00}"/>
              </a:ext>
            </a:extLst>
          </p:cNvPr>
          <p:cNvSpPr txBox="1"/>
          <p:nvPr/>
        </p:nvSpPr>
        <p:spPr>
          <a:xfrm>
            <a:off x="4930208" y="4991278"/>
            <a:ext cx="697627" cy="400110"/>
          </a:xfrm>
          <a:prstGeom prst="rect">
            <a:avLst/>
          </a:prstGeom>
          <a:noFill/>
        </p:spPr>
        <p:txBody>
          <a:bodyPr wrap="none" rtlCol="0">
            <a:spAutoFit/>
          </a:bodyPr>
          <a:lstStyle/>
          <a:p>
            <a:pPr algn="ctr"/>
            <a:r>
              <a:rPr kumimoji="1" lang="ja-JP" altLang="en-US" sz="2000">
                <a:solidFill>
                  <a:srgbClr val="FF0000"/>
                </a:solidFill>
                <a:latin typeface="Meiryo" panose="020B0604030504040204" pitchFamily="34" charset="-128"/>
                <a:ea typeface="Meiryo" panose="020B0604030504040204" pitchFamily="34" charset="-128"/>
              </a:rPr>
              <a:t>倒産</a:t>
            </a:r>
          </a:p>
        </p:txBody>
      </p:sp>
    </p:spTree>
    <p:extLst>
      <p:ext uri="{BB962C8B-B14F-4D97-AF65-F5344CB8AC3E}">
        <p14:creationId xmlns:p14="http://schemas.microsoft.com/office/powerpoint/2010/main" val="417688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デジタル・トランスフォーメーションとシステム開発</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r>
              <a:rPr kumimoji="1" lang="en-US" altLang="ja-JP" sz="2400" b="1" dirty="0">
                <a:solidFill>
                  <a:srgbClr val="FFFFFF"/>
                </a:solidFill>
                <a:latin typeface="Meiryo" panose="020B0604030504040204" pitchFamily="34" charset="-128"/>
                <a:ea typeface="Meiryo" panose="020B0604030504040204" pitchFamily="34" charset="-128"/>
                <a:cs typeface="Meiryo" charset="-128"/>
              </a:rPr>
              <a:t>IT</a:t>
            </a:r>
            <a:r>
              <a:rPr lang="ja-JP" altLang="en-US" sz="2400" b="1">
                <a:solidFill>
                  <a:srgbClr val="FFFFFF"/>
                </a:solidFill>
                <a:latin typeface="Meiryo" panose="020B0604030504040204" pitchFamily="34" charset="-128"/>
                <a:ea typeface="Meiryo" panose="020B0604030504040204" pitchFamily="34" charset="-128"/>
                <a:cs typeface="Meiryo" charset="-128"/>
              </a:rPr>
              <a:t>で行う</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プログラムが増大する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あらゆる業務が</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データとして把握できる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6" y="5153915"/>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775569" y="3263335"/>
            <a:ext cx="1592862" cy="643860"/>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カーブ矢印 23">
            <a:extLst>
              <a:ext uri="{FF2B5EF4-FFF2-40B4-BE49-F238E27FC236}">
                <a16:creationId xmlns:a16="http://schemas.microsoft.com/office/drawing/2014/main" id="{0108DFA9-F74D-EB4C-8793-1FC81353B655}"/>
              </a:ext>
            </a:extLst>
          </p:cNvPr>
          <p:cNvSpPr/>
          <p:nvPr/>
        </p:nvSpPr>
        <p:spPr>
          <a:xfrm rot="10800000">
            <a:off x="3764765" y="4576374"/>
            <a:ext cx="1592862" cy="643860"/>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1196" y="5880549"/>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63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9323" y="3125337"/>
            <a:ext cx="5955669"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err="1">
                <a:solidFill>
                  <a:schemeClr val="tx1">
                    <a:lumMod val="50000"/>
                    <a:lumOff val="50000"/>
                  </a:schemeClr>
                </a:solidFill>
                <a:latin typeface="Meiryo" charset="-128"/>
                <a:ea typeface="Meiryo" charset="-128"/>
                <a:cs typeface="Meiryo" charset="-128"/>
              </a:rPr>
              <a:t>nttcw</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dirty="0">
                <a:solidFill>
                  <a:srgbClr val="FF0000"/>
                </a:solidFill>
                <a:latin typeface="Meiryo" charset="-128"/>
                <a:ea typeface="Meiryo" charset="-128"/>
                <a:cs typeface="Meiryo" charset="-128"/>
              </a:rPr>
              <a:t>9</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1</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11</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0110</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43885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
        <p:nvSpPr>
          <p:cNvPr id="5" name="タイトル 4">
            <a:extLst>
              <a:ext uri="{FF2B5EF4-FFF2-40B4-BE49-F238E27FC236}">
                <a16:creationId xmlns:a16="http://schemas.microsoft.com/office/drawing/2014/main" id="{92945D3D-447F-9C42-97EE-2128E943C4DD}"/>
              </a:ext>
            </a:extLst>
          </p:cNvPr>
          <p:cNvSpPr>
            <a:spLocks noGrp="1"/>
          </p:cNvSpPr>
          <p:nvPr>
            <p:ph type="title"/>
          </p:nvPr>
        </p:nvSpPr>
        <p:spPr/>
        <p:txBody>
          <a:bodyPr/>
          <a:lstStyle/>
          <a:p>
            <a:r>
              <a:rPr lang="ja-JP" altLang="en-US"/>
              <a:t>これからの開発と運用</a:t>
            </a:r>
          </a:p>
        </p:txBody>
      </p:sp>
    </p:spTree>
    <p:extLst>
      <p:ext uri="{BB962C8B-B14F-4D97-AF65-F5344CB8AC3E}">
        <p14:creationId xmlns:p14="http://schemas.microsoft.com/office/powerpoint/2010/main" val="16629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C422813-9E29-5040-A555-C930C312526C}"/>
              </a:ext>
            </a:extLst>
          </p:cNvPr>
          <p:cNvSpPr/>
          <p:nvPr/>
        </p:nvSpPr>
        <p:spPr>
          <a:xfrm>
            <a:off x="412228" y="5258963"/>
            <a:ext cx="8319541" cy="1214168"/>
          </a:xfrm>
          <a:prstGeom prst="rect">
            <a:avLst/>
          </a:prstGeom>
          <a:solidFill>
            <a:schemeClr val="bg1"/>
          </a:solidFill>
          <a:ln w="38100">
            <a:solidFill>
              <a:srgbClr val="005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8AEDA8B-52B5-0A45-8D9D-BE18CDCB37ED}"/>
              </a:ext>
            </a:extLst>
          </p:cNvPr>
          <p:cNvSpPr/>
          <p:nvPr/>
        </p:nvSpPr>
        <p:spPr>
          <a:xfrm>
            <a:off x="412229" y="857364"/>
            <a:ext cx="8319541" cy="9144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788D3C-3F37-D642-81F2-0D3C688376DA}"/>
              </a:ext>
            </a:extLst>
          </p:cNvPr>
          <p:cNvSpPr>
            <a:spLocks noGrp="1"/>
          </p:cNvSpPr>
          <p:nvPr>
            <p:ph type="title"/>
          </p:nvPr>
        </p:nvSpPr>
        <p:spPr/>
        <p:txBody>
          <a:bodyPr/>
          <a:lstStyle/>
          <a:p>
            <a:r>
              <a:rPr kumimoji="1" lang="en-US" altLang="ja-JP" dirty="0"/>
              <a:t>DX</a:t>
            </a:r>
            <a:r>
              <a:rPr kumimoji="1" lang="ja-JP" altLang="en-US"/>
              <a:t>時代のサービス管理モデル：</a:t>
            </a:r>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1BB22D6F-2024-BD46-A9C2-81BFD907DD2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a:t>
            </a:fld>
            <a:endParaRPr kumimoji="1" lang="ja-JP" altLang="en-US"/>
          </a:p>
        </p:txBody>
      </p:sp>
      <p:pic>
        <p:nvPicPr>
          <p:cNvPr id="4" name="図 3">
            <a:extLst>
              <a:ext uri="{FF2B5EF4-FFF2-40B4-BE49-F238E27FC236}">
                <a16:creationId xmlns:a16="http://schemas.microsoft.com/office/drawing/2014/main" id="{7D9DA60A-3265-B14A-8000-B655E52105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6851" y="5282178"/>
            <a:ext cx="2720714" cy="1167740"/>
          </a:xfrm>
          <a:prstGeom prst="rect">
            <a:avLst/>
          </a:prstGeom>
        </p:spPr>
      </p:pic>
      <p:sp>
        <p:nvSpPr>
          <p:cNvPr id="6" name="正方形/長方形 5">
            <a:extLst>
              <a:ext uri="{FF2B5EF4-FFF2-40B4-BE49-F238E27FC236}">
                <a16:creationId xmlns:a16="http://schemas.microsoft.com/office/drawing/2014/main" id="{2C8E8251-616B-2A4A-92DA-89DB7ABEED7A}"/>
              </a:ext>
            </a:extLst>
          </p:cNvPr>
          <p:cNvSpPr/>
          <p:nvPr/>
        </p:nvSpPr>
        <p:spPr>
          <a:xfrm>
            <a:off x="2811291" y="5404381"/>
            <a:ext cx="2526547" cy="923330"/>
          </a:xfrm>
          <a:prstGeom prst="rect">
            <a:avLst/>
          </a:prstGeom>
        </p:spPr>
        <p:txBody>
          <a:bodyPr wrap="square">
            <a:spAutoFit/>
          </a:bodyPr>
          <a:lstStyle/>
          <a:p>
            <a:r>
              <a:rPr lang="ja-JP" altLang="en-US" sz="900" b="1">
                <a:solidFill>
                  <a:schemeClr val="accent6">
                    <a:lumMod val="75000"/>
                  </a:schemeClr>
                </a:solidFill>
                <a:latin typeface="Meiryo" panose="020B0604030504040204" pitchFamily="34" charset="-128"/>
                <a:ea typeface="Meiryo" panose="020B0604030504040204" pitchFamily="34" charset="-128"/>
              </a:rPr>
              <a:t>V</a:t>
            </a:r>
            <a:r>
              <a:rPr lang="ja-JP" altLang="en-US" sz="900">
                <a:solidFill>
                  <a:schemeClr val="accent6">
                    <a:lumMod val="75000"/>
                  </a:schemeClr>
                </a:solidFill>
                <a:latin typeface="Meiryo" panose="020B0604030504040204" pitchFamily="34" charset="-128"/>
                <a:ea typeface="Meiryo" panose="020B0604030504040204" pitchFamily="34" charset="-128"/>
              </a:rPr>
              <a:t>alue-driven (価値主導）</a:t>
            </a:r>
          </a:p>
          <a:p>
            <a:r>
              <a:rPr lang="ja-JP" altLang="en-US" sz="900" b="1">
                <a:solidFill>
                  <a:schemeClr val="accent6">
                    <a:lumMod val="75000"/>
                  </a:schemeClr>
                </a:solidFill>
                <a:latin typeface="Meiryo" panose="020B0604030504040204" pitchFamily="34" charset="-128"/>
                <a:ea typeface="Meiryo" panose="020B0604030504040204" pitchFamily="34" charset="-128"/>
              </a:rPr>
              <a:t>E</a:t>
            </a:r>
            <a:r>
              <a:rPr lang="ja-JP" altLang="en-US" sz="900">
                <a:solidFill>
                  <a:schemeClr val="accent6">
                    <a:lumMod val="75000"/>
                  </a:schemeClr>
                </a:solidFill>
                <a:latin typeface="Meiryo" panose="020B0604030504040204" pitchFamily="34" charset="-128"/>
                <a:ea typeface="Meiryo" panose="020B0604030504040204" pitchFamily="34" charset="-128"/>
              </a:rPr>
              <a:t>volving（発展、展開する）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R</a:t>
            </a:r>
            <a:r>
              <a:rPr lang="ja-JP" altLang="en-US" sz="900">
                <a:solidFill>
                  <a:schemeClr val="accent6">
                    <a:lumMod val="75000"/>
                  </a:schemeClr>
                </a:solidFill>
                <a:latin typeface="Meiryo" panose="020B0604030504040204" pitchFamily="34" charset="-128"/>
                <a:ea typeface="Meiryo" panose="020B0604030504040204" pitchFamily="34" charset="-128"/>
              </a:rPr>
              <a:t>esponsive（敏感に反応する）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I</a:t>
            </a:r>
            <a:r>
              <a:rPr lang="ja-JP" altLang="en-US" sz="900">
                <a:solidFill>
                  <a:schemeClr val="accent6">
                    <a:lumMod val="75000"/>
                  </a:schemeClr>
                </a:solidFill>
                <a:latin typeface="Meiryo" panose="020B0604030504040204" pitchFamily="34" charset="-128"/>
                <a:ea typeface="Meiryo" panose="020B0604030504040204" pitchFamily="34" charset="-128"/>
              </a:rPr>
              <a:t>ntegrated（統合、結合された）</a:t>
            </a:r>
          </a:p>
          <a:p>
            <a:r>
              <a:rPr lang="ja-JP" altLang="en-US" sz="900" b="1">
                <a:solidFill>
                  <a:srgbClr val="0070C0"/>
                </a:solidFill>
                <a:latin typeface="Meiryo" panose="020B0604030504040204" pitchFamily="34" charset="-128"/>
                <a:ea typeface="Meiryo" panose="020B0604030504040204" pitchFamily="34" charset="-128"/>
              </a:rPr>
              <a:t>S</a:t>
            </a:r>
            <a:r>
              <a:rPr lang="ja-JP" altLang="en-US" sz="900">
                <a:solidFill>
                  <a:srgbClr val="0070C0"/>
                </a:solidFill>
                <a:latin typeface="Meiryo" panose="020B0604030504040204" pitchFamily="34" charset="-128"/>
                <a:ea typeface="Meiryo" panose="020B0604030504040204" pitchFamily="34" charset="-128"/>
              </a:rPr>
              <a:t>ervice（サービス）</a:t>
            </a:r>
          </a:p>
          <a:p>
            <a:r>
              <a:rPr lang="ja-JP" altLang="en-US" sz="900" b="1">
                <a:solidFill>
                  <a:srgbClr val="0070C0"/>
                </a:solidFill>
                <a:latin typeface="Meiryo" panose="020B0604030504040204" pitchFamily="34" charset="-128"/>
                <a:ea typeface="Meiryo" panose="020B0604030504040204" pitchFamily="34" charset="-128"/>
              </a:rPr>
              <a:t>M</a:t>
            </a:r>
            <a:r>
              <a:rPr lang="ja-JP" altLang="en-US" sz="900">
                <a:solidFill>
                  <a:srgbClr val="0070C0"/>
                </a:solidFill>
                <a:latin typeface="Meiryo" panose="020B0604030504040204" pitchFamily="34" charset="-128"/>
                <a:ea typeface="Meiryo" panose="020B0604030504040204" pitchFamily="34" charset="-128"/>
              </a:rPr>
              <a:t>anagement（マネジメント）</a:t>
            </a:r>
          </a:p>
        </p:txBody>
      </p:sp>
      <p:sp>
        <p:nvSpPr>
          <p:cNvPr id="8" name="正方形/長方形 7">
            <a:extLst>
              <a:ext uri="{FF2B5EF4-FFF2-40B4-BE49-F238E27FC236}">
                <a16:creationId xmlns:a16="http://schemas.microsoft.com/office/drawing/2014/main" id="{8953EDA0-8BEC-524E-BC00-63E8960C5887}"/>
              </a:ext>
            </a:extLst>
          </p:cNvPr>
          <p:cNvSpPr/>
          <p:nvPr/>
        </p:nvSpPr>
        <p:spPr>
          <a:xfrm>
            <a:off x="412229" y="992186"/>
            <a:ext cx="8319541" cy="692497"/>
          </a:xfrm>
          <a:prstGeom prst="rect">
            <a:avLst/>
          </a:prstGeom>
        </p:spPr>
        <p:txBody>
          <a:bodyPr wrap="square">
            <a:spAutoFit/>
          </a:bodyPr>
          <a:lstStyle/>
          <a:p>
            <a:pPr algn="ctr"/>
            <a:r>
              <a:rPr lang="ja-JP" altLang="en-US" sz="1700">
                <a:solidFill>
                  <a:schemeClr val="bg1"/>
                </a:solidFill>
                <a:latin typeface="Meiryo" panose="020B0604030504040204" pitchFamily="34" charset="-128"/>
                <a:ea typeface="Meiryo" panose="020B0604030504040204" pitchFamily="34" charset="-128"/>
              </a:rPr>
              <a:t>デジタル・トランスフォーメーションとは全てのビジネスをサービス化すること</a:t>
            </a:r>
            <a:endParaRPr lang="en-US" altLang="ja-JP" sz="1700" dirty="0">
              <a:solidFill>
                <a:schemeClr val="bg1"/>
              </a:solidFill>
              <a:latin typeface="Meiryo" panose="020B0604030504040204" pitchFamily="34" charset="-128"/>
              <a:ea typeface="Meiryo" panose="020B0604030504040204" pitchFamily="34" charset="-128"/>
            </a:endParaRPr>
          </a:p>
          <a:p>
            <a:pPr algn="ctr"/>
            <a:r>
              <a:rPr lang="en-US" altLang="ja-JP" sz="2200" b="1" dirty="0">
                <a:solidFill>
                  <a:schemeClr val="bg1"/>
                </a:solidFill>
                <a:latin typeface="Meiryo" panose="020B0604030504040204" pitchFamily="34" charset="-128"/>
                <a:ea typeface="Meiryo" panose="020B0604030504040204" pitchFamily="34" charset="-128"/>
              </a:rPr>
              <a:t>IT</a:t>
            </a:r>
            <a:r>
              <a:rPr lang="ja-JP" altLang="en-US" sz="2200" b="1">
                <a:solidFill>
                  <a:schemeClr val="bg1"/>
                </a:solidFill>
                <a:latin typeface="Meiryo" panose="020B0604030504040204" pitchFamily="34" charset="-128"/>
                <a:ea typeface="Meiryo" panose="020B0604030504040204" pitchFamily="34" charset="-128"/>
              </a:rPr>
              <a:t>だけでなく企業レベルでサービス管理に取り組むことが必要</a:t>
            </a:r>
          </a:p>
        </p:txBody>
      </p:sp>
      <p:sp>
        <p:nvSpPr>
          <p:cNvPr id="9" name="正方形/長方形 8">
            <a:extLst>
              <a:ext uri="{FF2B5EF4-FFF2-40B4-BE49-F238E27FC236}">
                <a16:creationId xmlns:a16="http://schemas.microsoft.com/office/drawing/2014/main" id="{BCD992C5-2558-3544-97EF-48EAC2F6C441}"/>
              </a:ext>
            </a:extLst>
          </p:cNvPr>
          <p:cNvSpPr/>
          <p:nvPr/>
        </p:nvSpPr>
        <p:spPr>
          <a:xfrm>
            <a:off x="2751330" y="1886073"/>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F4DD2D93-8C26-DB46-AB81-E1F6EE50E152}"/>
              </a:ext>
            </a:extLst>
          </p:cNvPr>
          <p:cNvSpPr/>
          <p:nvPr/>
        </p:nvSpPr>
        <p:spPr>
          <a:xfrm>
            <a:off x="412228" y="1886072"/>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13BE539-46C8-3A4C-91B4-39BAEE28AAB3}"/>
              </a:ext>
            </a:extLst>
          </p:cNvPr>
          <p:cNvSpPr txBox="1"/>
          <p:nvPr/>
        </p:nvSpPr>
        <p:spPr>
          <a:xfrm>
            <a:off x="412228" y="2180324"/>
            <a:ext cx="2181070" cy="523220"/>
          </a:xfrm>
          <a:prstGeom prst="rect">
            <a:avLst/>
          </a:prstGeom>
          <a:noFill/>
        </p:spPr>
        <p:txBody>
          <a:bodyPr wrap="squar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全てのビジネスが</a:t>
            </a:r>
            <a:endParaRPr kumimoji="1" lang="en-US" altLang="ja-JP" sz="1400" b="1" dirty="0">
              <a:solidFill>
                <a:schemeClr val="bg1"/>
              </a:solidFill>
              <a:latin typeface="Meiryo" panose="020B0604030504040204" pitchFamily="34" charset="-128"/>
              <a:ea typeface="Meiryo" panose="020B0604030504040204" pitchFamily="34" charset="-128"/>
            </a:endParaRPr>
          </a:p>
          <a:p>
            <a:pPr algn="r"/>
            <a:r>
              <a:rPr kumimoji="1" lang="ja-JP" altLang="en-US" sz="1400" b="1">
                <a:solidFill>
                  <a:schemeClr val="bg1"/>
                </a:solidFill>
                <a:latin typeface="Meiryo" panose="020B0604030504040204" pitchFamily="34" charset="-128"/>
                <a:ea typeface="Meiryo" panose="020B0604030504040204" pitchFamily="34" charset="-128"/>
              </a:rPr>
              <a:t>サービス化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EFB8AECC-721F-7F4F-B1E9-5B0EB4264FEE}"/>
              </a:ext>
            </a:extLst>
          </p:cNvPr>
          <p:cNvSpPr/>
          <p:nvPr/>
        </p:nvSpPr>
        <p:spPr>
          <a:xfrm>
            <a:off x="2811290" y="1948602"/>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デジタル・トランスフォーメーションを実現するには、業種や業態によらず、すべての企業や組織が、</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、クラウド・ネイティブなどの最新</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を活かしたサービスを提供するプロバイダーになることが必要とされる。</a:t>
            </a:r>
          </a:p>
        </p:txBody>
      </p:sp>
      <p:sp>
        <p:nvSpPr>
          <p:cNvPr id="13" name="正方形/長方形 12">
            <a:extLst>
              <a:ext uri="{FF2B5EF4-FFF2-40B4-BE49-F238E27FC236}">
                <a16:creationId xmlns:a16="http://schemas.microsoft.com/office/drawing/2014/main" id="{FDA6B1D3-F8C1-2C49-B24B-9596792F124D}"/>
              </a:ext>
            </a:extLst>
          </p:cNvPr>
          <p:cNvSpPr/>
          <p:nvPr/>
        </p:nvSpPr>
        <p:spPr>
          <a:xfrm>
            <a:off x="2751330" y="2995706"/>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60C452F7-0C30-824E-AFBA-F99091E0BBD4}"/>
              </a:ext>
            </a:extLst>
          </p:cNvPr>
          <p:cNvSpPr/>
          <p:nvPr/>
        </p:nvSpPr>
        <p:spPr>
          <a:xfrm>
            <a:off x="412228" y="2995705"/>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30073860-2117-5F43-82AD-3304E2725CA5}"/>
              </a:ext>
            </a:extLst>
          </p:cNvPr>
          <p:cNvSpPr txBox="1"/>
          <p:nvPr/>
        </p:nvSpPr>
        <p:spPr>
          <a:xfrm>
            <a:off x="443551" y="3179355"/>
            <a:ext cx="2339102" cy="73866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サービス管理</a:t>
            </a:r>
            <a:r>
              <a:rPr lang="ja-JP" altLang="en-US" sz="1000" b="1">
                <a:solidFill>
                  <a:schemeClr val="bg1"/>
                </a:solidFill>
                <a:latin typeface="Meiryo" panose="020B0604030504040204" pitchFamily="34" charset="-128"/>
                <a:ea typeface="Meiryo" panose="020B0604030504040204" pitchFamily="34" charset="-128"/>
              </a:rPr>
              <a:t>から</a:t>
            </a:r>
            <a:endParaRPr lang="en-US" altLang="ja-JP" sz="10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企業レベル</a:t>
            </a:r>
            <a:r>
              <a:rPr lang="ja-JP" altLang="en-US" sz="1000" b="1">
                <a:solidFill>
                  <a:schemeClr val="bg1"/>
                </a:solidFill>
                <a:latin typeface="Meiryo" panose="020B0604030504040204" pitchFamily="34" charset="-128"/>
                <a:ea typeface="Meiryo" panose="020B0604030504040204" pitchFamily="34" charset="-128"/>
              </a:rPr>
              <a:t>の</a:t>
            </a:r>
            <a:r>
              <a:rPr lang="ja-JP" altLang="en-US" sz="1400" b="1">
                <a:solidFill>
                  <a:schemeClr val="bg1"/>
                </a:solidFill>
                <a:latin typeface="Meiryo" panose="020B0604030504040204" pitchFamily="34" charset="-128"/>
                <a:ea typeface="Meiryo" panose="020B0604030504040204" pitchFamily="34" charset="-128"/>
              </a:rPr>
              <a:t>サービス管理</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000" b="1">
                <a:solidFill>
                  <a:schemeClr val="bg1"/>
                </a:solidFill>
                <a:latin typeface="Meiryo" panose="020B0604030504040204" pitchFamily="34" charset="-128"/>
                <a:ea typeface="Meiryo" panose="020B0604030504040204" pitchFamily="34" charset="-128"/>
              </a:rPr>
              <a:t>が</a:t>
            </a:r>
            <a:r>
              <a:rPr lang="ja-JP" altLang="en-US" sz="1400" b="1">
                <a:solidFill>
                  <a:schemeClr val="bg1"/>
                </a:solidFill>
                <a:latin typeface="Meiryo" panose="020B0604030504040204" pitchFamily="34" charset="-128"/>
                <a:ea typeface="Meiryo" panose="020B0604030504040204" pitchFamily="34" charset="-128"/>
              </a:rPr>
              <a:t>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07E86CC9-8441-E049-9A5A-7EB633C72C48}"/>
              </a:ext>
            </a:extLst>
          </p:cNvPr>
          <p:cNvSpPr/>
          <p:nvPr/>
        </p:nvSpPr>
        <p:spPr>
          <a:xfrm>
            <a:off x="2811290" y="3058235"/>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全てのビジネスをサービス化すると企業レベルでサービスを管理することが必要となる。</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サービス管理のフレームワークである</a:t>
            </a:r>
            <a:r>
              <a:rPr lang="en-US" altLang="ja-JP" sz="1400" dirty="0">
                <a:solidFill>
                  <a:schemeClr val="bg1"/>
                </a:solidFill>
                <a:latin typeface="Meiryo" panose="020B0604030504040204" pitchFamily="34" charset="-128"/>
                <a:ea typeface="Meiryo" panose="020B0604030504040204" pitchFamily="34" charset="-128"/>
              </a:rPr>
              <a:t>ITIL</a:t>
            </a:r>
            <a:r>
              <a:rPr lang="ja-JP" altLang="en-US" sz="1400">
                <a:solidFill>
                  <a:schemeClr val="bg1"/>
                </a:solidFill>
                <a:latin typeface="Meiryo" panose="020B0604030504040204" pitchFamily="34" charset="-128"/>
                <a:ea typeface="Meiryo" panose="020B0604030504040204" pitchFamily="34" charset="-128"/>
              </a:rPr>
              <a:t>では不十分でビジネス部門も含めた企業レベルのサービス管理としての</a:t>
            </a:r>
            <a:r>
              <a:rPr lang="en-US" altLang="ja-JP" sz="1400" dirty="0">
                <a:solidFill>
                  <a:schemeClr val="bg1"/>
                </a:solidFill>
                <a:latin typeface="Meiryo" panose="020B0604030504040204" pitchFamily="34" charset="-128"/>
                <a:ea typeface="Meiryo" panose="020B0604030504040204" pitchFamily="34" charset="-128"/>
              </a:rPr>
              <a:t>SIAM</a:t>
            </a:r>
            <a:r>
              <a:rPr lang="ja-JP" altLang="en-US" sz="1400">
                <a:solidFill>
                  <a:schemeClr val="bg1"/>
                </a:solidFill>
                <a:latin typeface="Meiryo" panose="020B0604030504040204" pitchFamily="34" charset="-128"/>
                <a:ea typeface="Meiryo" panose="020B0604030504040204" pitchFamily="34" charset="-128"/>
              </a:rPr>
              <a:t>、アジャイル開発や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などを組み合わせる必要がある。</a:t>
            </a:r>
          </a:p>
        </p:txBody>
      </p:sp>
      <p:sp>
        <p:nvSpPr>
          <p:cNvPr id="17" name="正方形/長方形 16">
            <a:extLst>
              <a:ext uri="{FF2B5EF4-FFF2-40B4-BE49-F238E27FC236}">
                <a16:creationId xmlns:a16="http://schemas.microsoft.com/office/drawing/2014/main" id="{10358E0E-A3F9-6A41-B702-266314FC2AE7}"/>
              </a:ext>
            </a:extLst>
          </p:cNvPr>
          <p:cNvSpPr/>
          <p:nvPr/>
        </p:nvSpPr>
        <p:spPr>
          <a:xfrm>
            <a:off x="2751330" y="4105338"/>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a:extLst>
              <a:ext uri="{FF2B5EF4-FFF2-40B4-BE49-F238E27FC236}">
                <a16:creationId xmlns:a16="http://schemas.microsoft.com/office/drawing/2014/main" id="{B6230667-DE86-3444-8078-1A948EC10100}"/>
              </a:ext>
            </a:extLst>
          </p:cNvPr>
          <p:cNvSpPr/>
          <p:nvPr/>
        </p:nvSpPr>
        <p:spPr>
          <a:xfrm>
            <a:off x="412228" y="4105337"/>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396C9542-C413-BB47-8911-FE816EE98B7B}"/>
              </a:ext>
            </a:extLst>
          </p:cNvPr>
          <p:cNvSpPr txBox="1"/>
          <p:nvPr/>
        </p:nvSpPr>
        <p:spPr>
          <a:xfrm>
            <a:off x="443551" y="4311472"/>
            <a:ext cx="2339102" cy="738664"/>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全ての企業が利用可能な</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テーラーメイドアプローチ</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が必要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76F4A84-229F-6B42-B5F6-3BAE302098CC}"/>
              </a:ext>
            </a:extLst>
          </p:cNvPr>
          <p:cNvSpPr/>
          <p:nvPr/>
        </p:nvSpPr>
        <p:spPr>
          <a:xfrm>
            <a:off x="2811290" y="4178990"/>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サービスの種類、ビジネスにおける優先事項、業界の制約、組織の規模、文化、人の能力・スキルなどに相違がある前提で、オーダーメイド可能なサービス管理のアプローチを提供する必要がある。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などはその実現手段となる。</a:t>
            </a:r>
          </a:p>
        </p:txBody>
      </p:sp>
      <p:sp>
        <p:nvSpPr>
          <p:cNvPr id="21" name="正方形/長方形 20">
            <a:extLst>
              <a:ext uri="{FF2B5EF4-FFF2-40B4-BE49-F238E27FC236}">
                <a16:creationId xmlns:a16="http://schemas.microsoft.com/office/drawing/2014/main" id="{D9D5D897-F3E7-6844-BC46-4A4D8CB8C497}"/>
              </a:ext>
            </a:extLst>
          </p:cNvPr>
          <p:cNvSpPr/>
          <p:nvPr/>
        </p:nvSpPr>
        <p:spPr>
          <a:xfrm>
            <a:off x="4981549" y="5520757"/>
            <a:ext cx="3397954" cy="800219"/>
          </a:xfrm>
          <a:prstGeom prst="rect">
            <a:avLst/>
          </a:prstGeom>
        </p:spPr>
        <p:txBody>
          <a:bodyPr wrap="square">
            <a:spAutoFit/>
          </a:bodyPr>
          <a:lstStyle/>
          <a:p>
            <a:pPr algn="dist"/>
            <a:r>
              <a:rPr lang="ja-JP" altLang="en-US" sz="1400">
                <a:solidFill>
                  <a:srgbClr val="0052FF"/>
                </a:solidFill>
                <a:latin typeface="Meiryo" panose="020B0604030504040204" pitchFamily="34" charset="-128"/>
                <a:ea typeface="Meiryo" panose="020B0604030504040204" pitchFamily="34" charset="-128"/>
              </a:rPr>
              <a:t>企業レベルでサービス管理を行うための</a:t>
            </a:r>
            <a:endParaRPr lang="en-US" altLang="ja-JP" sz="1400" dirty="0">
              <a:solidFill>
                <a:srgbClr val="0052FF"/>
              </a:solidFill>
              <a:latin typeface="Meiryo" panose="020B0604030504040204" pitchFamily="34" charset="-128"/>
              <a:ea typeface="Meiryo" panose="020B0604030504040204" pitchFamily="34" charset="-128"/>
            </a:endParaRPr>
          </a:p>
          <a:p>
            <a:pPr algn="dist"/>
            <a:r>
              <a:rPr lang="ja-JP" altLang="en-US" sz="3200" b="1">
                <a:solidFill>
                  <a:srgbClr val="0052FF"/>
                </a:solidFill>
                <a:latin typeface="Meiryo" panose="020B0604030504040204" pitchFamily="34" charset="-128"/>
                <a:ea typeface="Meiryo" panose="020B0604030504040204" pitchFamily="34" charset="-128"/>
              </a:rPr>
              <a:t>運用モデル</a:t>
            </a:r>
          </a:p>
        </p:txBody>
      </p:sp>
    </p:spTree>
    <p:extLst>
      <p:ext uri="{BB962C8B-B14F-4D97-AF65-F5344CB8AC3E}">
        <p14:creationId xmlns:p14="http://schemas.microsoft.com/office/powerpoint/2010/main" val="333970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99468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942316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1003561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3912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FFF489D5-395A-D54A-9033-A325A1546AD5}"/>
              </a:ext>
            </a:extLst>
          </p:cNvPr>
          <p:cNvSpPr/>
          <p:nvPr/>
        </p:nvSpPr>
        <p:spPr>
          <a:xfrm>
            <a:off x="215516" y="2110874"/>
            <a:ext cx="8712968" cy="40806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83E96240-8478-1649-B6D5-1421D141870A}"/>
              </a:ext>
            </a:extLst>
          </p:cNvPr>
          <p:cNvSpPr/>
          <p:nvPr/>
        </p:nvSpPr>
        <p:spPr>
          <a:xfrm>
            <a:off x="215516" y="5447986"/>
            <a:ext cx="8712968" cy="39094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A087C7ED-7230-2B4B-ADD3-9CE400FAB855}"/>
              </a:ext>
            </a:extLst>
          </p:cNvPr>
          <p:cNvSpPr/>
          <p:nvPr/>
        </p:nvSpPr>
        <p:spPr>
          <a:xfrm>
            <a:off x="215516" y="4287719"/>
            <a:ext cx="8712968" cy="111325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590CCF4-51D5-FC45-A71A-A3491C05B6A8}"/>
              </a:ext>
            </a:extLst>
          </p:cNvPr>
          <p:cNvSpPr/>
          <p:nvPr/>
        </p:nvSpPr>
        <p:spPr>
          <a:xfrm>
            <a:off x="215516" y="3182819"/>
            <a:ext cx="8712968" cy="105789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7B3AC5E6-CBFF-5E47-AD79-33F9AF537B37}"/>
              </a:ext>
            </a:extLst>
          </p:cNvPr>
          <p:cNvSpPr/>
          <p:nvPr/>
        </p:nvSpPr>
        <p:spPr>
          <a:xfrm>
            <a:off x="215516" y="2568040"/>
            <a:ext cx="8712968" cy="56567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B693522-44ED-2240-901B-9F01F926269B}"/>
              </a:ext>
            </a:extLst>
          </p:cNvPr>
          <p:cNvSpPr/>
          <p:nvPr/>
        </p:nvSpPr>
        <p:spPr>
          <a:xfrm>
            <a:off x="215516" y="1650191"/>
            <a:ext cx="8712968" cy="40806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DA6215-B025-DC43-9306-6BE547D7971F}"/>
              </a:ext>
            </a:extLst>
          </p:cNvPr>
          <p:cNvSpPr>
            <a:spLocks noGrp="1"/>
          </p:cNvSpPr>
          <p:nvPr>
            <p:ph type="title"/>
          </p:nvPr>
        </p:nvSpPr>
        <p:spPr/>
        <p:txBody>
          <a:bodyPr/>
          <a:lstStyle/>
          <a:p>
            <a:r>
              <a:rPr lang="ja-JP" altLang="en-US"/>
              <a:t>異なるビジネス</a:t>
            </a:r>
          </a:p>
        </p:txBody>
      </p:sp>
      <p:sp>
        <p:nvSpPr>
          <p:cNvPr id="5" name="テキスト ボックス 4">
            <a:extLst>
              <a:ext uri="{FF2B5EF4-FFF2-40B4-BE49-F238E27FC236}">
                <a16:creationId xmlns:a16="http://schemas.microsoft.com/office/drawing/2014/main" id="{AC5A6598-29C1-674D-82F9-3EA4881B9758}"/>
              </a:ext>
            </a:extLst>
          </p:cNvPr>
          <p:cNvSpPr txBox="1"/>
          <p:nvPr/>
        </p:nvSpPr>
        <p:spPr>
          <a:xfrm>
            <a:off x="1027170" y="2132318"/>
            <a:ext cx="2441694"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オンプレ＋ハイブリッド</a:t>
            </a:r>
          </a:p>
        </p:txBody>
      </p:sp>
      <p:sp>
        <p:nvSpPr>
          <p:cNvPr id="6" name="テキスト ボックス 5">
            <a:extLst>
              <a:ext uri="{FF2B5EF4-FFF2-40B4-BE49-F238E27FC236}">
                <a16:creationId xmlns:a16="http://schemas.microsoft.com/office/drawing/2014/main" id="{2BF25BB3-9FDA-5E4A-8255-56C2C88141A8}"/>
              </a:ext>
            </a:extLst>
          </p:cNvPr>
          <p:cNvSpPr txBox="1"/>
          <p:nvPr/>
        </p:nvSpPr>
        <p:spPr>
          <a:xfrm>
            <a:off x="5806283" y="2133013"/>
            <a:ext cx="2236510"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オール･イン･クラウド</a:t>
            </a:r>
          </a:p>
        </p:txBody>
      </p:sp>
      <p:sp>
        <p:nvSpPr>
          <p:cNvPr id="7" name="テキスト ボックス 6">
            <a:extLst>
              <a:ext uri="{FF2B5EF4-FFF2-40B4-BE49-F238E27FC236}">
                <a16:creationId xmlns:a16="http://schemas.microsoft.com/office/drawing/2014/main" id="{C4259F25-3500-A246-8766-62CDD9A39859}"/>
              </a:ext>
            </a:extLst>
          </p:cNvPr>
          <p:cNvSpPr txBox="1"/>
          <p:nvPr/>
        </p:nvSpPr>
        <p:spPr>
          <a:xfrm>
            <a:off x="924576" y="2574154"/>
            <a:ext cx="2646879" cy="584775"/>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技術的選択</a:t>
            </a:r>
            <a:endParaRPr kumimoji="1" lang="en-US" altLang="ja-JP" sz="1600" b="1"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50000"/>
                  </a:schemeClr>
                </a:solidFill>
                <a:latin typeface="Meiryo" panose="020B0604030504040204" pitchFamily="34" charset="-128"/>
                <a:ea typeface="Meiryo" panose="020B0604030504040204" pitchFamily="34" charset="-128"/>
              </a:rPr>
              <a:t>機能・性能・コストで選ぶ</a:t>
            </a:r>
            <a:endParaRPr kumimoji="1" lang="ja-JP" altLang="en-US" sz="1600">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BF2A74E-C4C7-3742-B3E0-89371BCA41E3}"/>
              </a:ext>
            </a:extLst>
          </p:cNvPr>
          <p:cNvSpPr txBox="1"/>
          <p:nvPr/>
        </p:nvSpPr>
        <p:spPr>
          <a:xfrm>
            <a:off x="5908877" y="2567393"/>
            <a:ext cx="2031325" cy="584775"/>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経営的選択</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ビジネス価値で選ぶ</a:t>
            </a:r>
            <a:endParaRPr kumimoji="1" lang="ja-JP" altLang="en-US" sz="160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AEB23AE-6E7C-7540-BDC2-D338484BD20F}"/>
              </a:ext>
            </a:extLst>
          </p:cNvPr>
          <p:cNvSpPr txBox="1"/>
          <p:nvPr/>
        </p:nvSpPr>
        <p:spPr>
          <a:xfrm>
            <a:off x="1334946" y="1686876"/>
            <a:ext cx="1826141"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情報システム部門</a:t>
            </a:r>
          </a:p>
        </p:txBody>
      </p:sp>
      <p:sp>
        <p:nvSpPr>
          <p:cNvPr id="10" name="テキスト ボックス 9">
            <a:extLst>
              <a:ext uri="{FF2B5EF4-FFF2-40B4-BE49-F238E27FC236}">
                <a16:creationId xmlns:a16="http://schemas.microsoft.com/office/drawing/2014/main" id="{5002331A-5BF4-4549-8BE8-DF391EAE84FF}"/>
              </a:ext>
            </a:extLst>
          </p:cNvPr>
          <p:cNvSpPr txBox="1"/>
          <p:nvPr/>
        </p:nvSpPr>
        <p:spPr>
          <a:xfrm>
            <a:off x="6421840" y="1683089"/>
            <a:ext cx="1005403"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事業部門</a:t>
            </a:r>
          </a:p>
        </p:txBody>
      </p:sp>
      <p:sp>
        <p:nvSpPr>
          <p:cNvPr id="13" name="テキスト ボックス 12">
            <a:extLst>
              <a:ext uri="{FF2B5EF4-FFF2-40B4-BE49-F238E27FC236}">
                <a16:creationId xmlns:a16="http://schemas.microsoft.com/office/drawing/2014/main" id="{A657E141-4D29-024B-A9DD-1763D72ABB24}"/>
              </a:ext>
            </a:extLst>
          </p:cNvPr>
          <p:cNvSpPr txBox="1"/>
          <p:nvPr/>
        </p:nvSpPr>
        <p:spPr>
          <a:xfrm>
            <a:off x="5395915" y="3503797"/>
            <a:ext cx="3057247" cy="738664"/>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売上や利益の増大</a:t>
            </a:r>
            <a:endParaRPr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新しい市場で優位なポジョンを構築</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顧客や従業員の満足度向上</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D064841-D62F-D747-AADF-DFD9EA2B22FC}"/>
              </a:ext>
            </a:extLst>
          </p:cNvPr>
          <p:cNvSpPr txBox="1"/>
          <p:nvPr/>
        </p:nvSpPr>
        <p:spPr>
          <a:xfrm>
            <a:off x="898931" y="3545601"/>
            <a:ext cx="2698175" cy="738664"/>
          </a:xfrm>
          <a:prstGeom prst="rect">
            <a:avLst/>
          </a:prstGeom>
          <a:noFill/>
        </p:spPr>
        <p:txBody>
          <a:bodyPr wrap="none" rtlCol="0">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rPr>
              <a:t>コスト･パフォーマンスの向上</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運用管理負担の軽減</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トラブルの減少・安定性の向上</a:t>
            </a:r>
          </a:p>
        </p:txBody>
      </p:sp>
      <p:sp>
        <p:nvSpPr>
          <p:cNvPr id="15" name="テキスト ボックス 14">
            <a:extLst>
              <a:ext uri="{FF2B5EF4-FFF2-40B4-BE49-F238E27FC236}">
                <a16:creationId xmlns:a16="http://schemas.microsoft.com/office/drawing/2014/main" id="{353A144F-EC36-9348-AC59-9EE02CBB74D2}"/>
              </a:ext>
            </a:extLst>
          </p:cNvPr>
          <p:cNvSpPr txBox="1"/>
          <p:nvPr/>
        </p:nvSpPr>
        <p:spPr>
          <a:xfrm>
            <a:off x="910434" y="3260125"/>
            <a:ext cx="2646878"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既存システムの維持・強化</a:t>
            </a:r>
          </a:p>
        </p:txBody>
      </p:sp>
      <p:sp>
        <p:nvSpPr>
          <p:cNvPr id="16" name="テキスト ボックス 15">
            <a:extLst>
              <a:ext uri="{FF2B5EF4-FFF2-40B4-BE49-F238E27FC236}">
                <a16:creationId xmlns:a16="http://schemas.microsoft.com/office/drawing/2014/main" id="{1E0056F1-2716-5D4A-917A-BEC7B2CF1C38}"/>
              </a:ext>
            </a:extLst>
          </p:cNvPr>
          <p:cNvSpPr txBox="1"/>
          <p:nvPr/>
        </p:nvSpPr>
        <p:spPr>
          <a:xfrm>
            <a:off x="5293334" y="3260125"/>
            <a:ext cx="3262432"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事業や経営の変革・競争力の強化</a:t>
            </a:r>
          </a:p>
        </p:txBody>
      </p:sp>
      <p:sp>
        <p:nvSpPr>
          <p:cNvPr id="17" name="テキスト ボックス 16">
            <a:extLst>
              <a:ext uri="{FF2B5EF4-FFF2-40B4-BE49-F238E27FC236}">
                <a16:creationId xmlns:a16="http://schemas.microsoft.com/office/drawing/2014/main" id="{F6B443F0-75F2-EC4B-93CD-25DFAA20E326}"/>
              </a:ext>
            </a:extLst>
          </p:cNvPr>
          <p:cNvSpPr txBox="1"/>
          <p:nvPr/>
        </p:nvSpPr>
        <p:spPr>
          <a:xfrm>
            <a:off x="5813991" y="4384440"/>
            <a:ext cx="2236510" cy="338554"/>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クラウド・ネイティブ</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29B977FF-29E6-4048-9C2A-794A4BB96376}"/>
              </a:ext>
            </a:extLst>
          </p:cNvPr>
          <p:cNvSpPr txBox="1"/>
          <p:nvPr/>
        </p:nvSpPr>
        <p:spPr>
          <a:xfrm>
            <a:off x="842022" y="4385461"/>
            <a:ext cx="2811988"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オンプレ</a:t>
            </a:r>
            <a:r>
              <a:rPr kumimoji="1" lang="en-US" altLang="ja-JP" sz="1600" b="1" dirty="0">
                <a:solidFill>
                  <a:schemeClr val="accent3">
                    <a:lumMod val="50000"/>
                  </a:schemeClr>
                </a:solidFill>
                <a:latin typeface="Meiryo" panose="020B0604030504040204" pitchFamily="34" charset="-128"/>
                <a:ea typeface="Meiryo" panose="020B0604030504040204" pitchFamily="34" charset="-128"/>
              </a:rPr>
              <a:t>+</a:t>
            </a:r>
            <a:r>
              <a:rPr kumimoji="1" lang="ja-JP" altLang="en-US" sz="1600" b="1">
                <a:solidFill>
                  <a:schemeClr val="accent3">
                    <a:lumMod val="50000"/>
                  </a:schemeClr>
                </a:solidFill>
                <a:latin typeface="Meiryo" panose="020B0604030504040204" pitchFamily="34" charset="-128"/>
                <a:ea typeface="Meiryo" panose="020B0604030504040204" pitchFamily="34" charset="-128"/>
              </a:rPr>
              <a:t>クラウドとの差異</a:t>
            </a:r>
          </a:p>
        </p:txBody>
      </p:sp>
      <p:sp>
        <p:nvSpPr>
          <p:cNvPr id="19" name="テキスト ボックス 18">
            <a:extLst>
              <a:ext uri="{FF2B5EF4-FFF2-40B4-BE49-F238E27FC236}">
                <a16:creationId xmlns:a16="http://schemas.microsoft.com/office/drawing/2014/main" id="{D716C4E9-7DD9-0340-96B1-5D3B1E06988D}"/>
              </a:ext>
            </a:extLst>
          </p:cNvPr>
          <p:cNvSpPr txBox="1"/>
          <p:nvPr/>
        </p:nvSpPr>
        <p:spPr>
          <a:xfrm>
            <a:off x="5672927" y="4651850"/>
            <a:ext cx="2518638" cy="738664"/>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マイクロサービス・コンテナ</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アジャイル・</a:t>
            </a:r>
            <a:r>
              <a:rPr kumimoji="1" lang="en-US" altLang="ja-JP" sz="1400" dirty="0">
                <a:solidFill>
                  <a:srgbClr val="0070C0"/>
                </a:solidFill>
                <a:latin typeface="Meiryo" panose="020B0604030504040204" pitchFamily="34" charset="-128"/>
                <a:ea typeface="Meiryo" panose="020B0604030504040204" pitchFamily="34" charset="-128"/>
              </a:rPr>
              <a:t>DevOps</a:t>
            </a:r>
            <a:endParaRPr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サーバーレス・</a:t>
            </a:r>
            <a:r>
              <a:rPr kumimoji="1" lang="en-US" altLang="ja-JP" sz="1400" dirty="0" err="1">
                <a:solidFill>
                  <a:srgbClr val="0070C0"/>
                </a:solidFill>
                <a:latin typeface="Meiryo" panose="020B0604030504040204" pitchFamily="34" charset="-128"/>
                <a:ea typeface="Meiryo" panose="020B0604030504040204" pitchFamily="34" charset="-128"/>
              </a:rPr>
              <a:t>FaaS</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9881652A-9E0A-134D-ABE8-AD5635F1B1AC}"/>
              </a:ext>
            </a:extLst>
          </p:cNvPr>
          <p:cNvSpPr txBox="1"/>
          <p:nvPr/>
        </p:nvSpPr>
        <p:spPr>
          <a:xfrm>
            <a:off x="659498" y="4652596"/>
            <a:ext cx="3148746" cy="738664"/>
          </a:xfrm>
          <a:prstGeom prst="rect">
            <a:avLst/>
          </a:prstGeom>
          <a:noFill/>
        </p:spPr>
        <p:txBody>
          <a:bodyPr wrap="none" rtlCol="0">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rPr>
              <a:t>仮想化・ストレージ・ネットワーク</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ウォーターフォール開発</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サーバー･</a:t>
            </a:r>
            <a:r>
              <a:rPr kumimoji="1" lang="en-US" altLang="ja-JP" sz="1400" dirty="0">
                <a:solidFill>
                  <a:schemeClr val="accent3">
                    <a:lumMod val="50000"/>
                  </a:schemeClr>
                </a:solidFill>
                <a:latin typeface="Meiryo" panose="020B0604030504040204" pitchFamily="34" charset="-128"/>
                <a:ea typeface="Meiryo" panose="020B0604030504040204" pitchFamily="34" charset="-128"/>
              </a:rPr>
              <a:t>IaaS</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E16BB11-3689-4B41-AB2B-53FC60B5A8F1}"/>
              </a:ext>
            </a:extLst>
          </p:cNvPr>
          <p:cNvSpPr txBox="1"/>
          <p:nvPr/>
        </p:nvSpPr>
        <p:spPr>
          <a:xfrm>
            <a:off x="5403622" y="5488647"/>
            <a:ext cx="3057247" cy="338554"/>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専門性の高い技術力やスピード</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FA424275-D6C8-504B-83EC-D259AD160213}"/>
              </a:ext>
            </a:extLst>
          </p:cNvPr>
          <p:cNvSpPr txBox="1"/>
          <p:nvPr/>
        </p:nvSpPr>
        <p:spPr>
          <a:xfrm>
            <a:off x="1423392" y="5490664"/>
            <a:ext cx="1620957" cy="338554"/>
          </a:xfrm>
          <a:prstGeom prst="rect">
            <a:avLst/>
          </a:prstGeom>
          <a:noFill/>
        </p:spPr>
        <p:txBody>
          <a:bodyPr wrap="none" rtlCol="0">
            <a:spAutoFit/>
          </a:bodyPr>
          <a:lstStyle/>
          <a:p>
            <a:pPr algn="ctr"/>
            <a:r>
              <a:rPr lang="ja-JP" altLang="en-US" sz="1600" b="1">
                <a:solidFill>
                  <a:schemeClr val="accent3">
                    <a:lumMod val="50000"/>
                  </a:schemeClr>
                </a:solidFill>
                <a:latin typeface="Meiryo" panose="020B0604030504040204" pitchFamily="34" charset="-128"/>
                <a:ea typeface="Meiryo" panose="020B0604030504040204" pitchFamily="34" charset="-128"/>
              </a:rPr>
              <a:t>調達力と</a:t>
            </a:r>
            <a:r>
              <a:rPr kumimoji="1" lang="ja-JP" altLang="en-US" sz="1600" b="1">
                <a:solidFill>
                  <a:schemeClr val="accent3">
                    <a:lumMod val="50000"/>
                  </a:schemeClr>
                </a:solidFill>
                <a:latin typeface="Meiryo" panose="020B0604030504040204" pitchFamily="34" charset="-128"/>
                <a:ea typeface="Meiryo" panose="020B0604030504040204" pitchFamily="34" charset="-128"/>
              </a:rPr>
              <a:t>低価格</a:t>
            </a:r>
          </a:p>
        </p:txBody>
      </p:sp>
      <p:sp>
        <p:nvSpPr>
          <p:cNvPr id="23" name="テキスト ボックス 22">
            <a:extLst>
              <a:ext uri="{FF2B5EF4-FFF2-40B4-BE49-F238E27FC236}">
                <a16:creationId xmlns:a16="http://schemas.microsoft.com/office/drawing/2014/main" id="{929A0C2B-D3F3-3143-BCC9-1B598DD34CAC}"/>
              </a:ext>
            </a:extLst>
          </p:cNvPr>
          <p:cNvSpPr txBox="1"/>
          <p:nvPr/>
        </p:nvSpPr>
        <p:spPr>
          <a:xfrm>
            <a:off x="598649" y="1196752"/>
            <a:ext cx="3270447"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既存システム／主に「守りの</a:t>
            </a:r>
            <a:r>
              <a:rPr kumimoji="1" lang="en-US" altLang="ja-JP" sz="1600" dirty="0">
                <a:solidFill>
                  <a:schemeClr val="accent3">
                    <a:lumMod val="50000"/>
                  </a:schemeClr>
                </a:solidFill>
                <a:latin typeface="Meiryo" panose="020B0604030504040204" pitchFamily="34" charset="-128"/>
                <a:ea typeface="Meiryo" panose="020B0604030504040204" pitchFamily="34" charset="-128"/>
              </a:rPr>
              <a:t>IT</a:t>
            </a:r>
            <a:r>
              <a:rPr kumimoji="1" lang="ja-JP" altLang="en-US" sz="1600">
                <a:solidFill>
                  <a:schemeClr val="accent3">
                    <a:lumMod val="50000"/>
                  </a:schemeClr>
                </a:solidFill>
                <a:latin typeface="Meiryo" panose="020B0604030504040204" pitchFamily="34" charset="-128"/>
                <a:ea typeface="Meiryo" panose="020B0604030504040204" pitchFamily="34" charset="-128"/>
              </a:rPr>
              <a:t>」</a:t>
            </a:r>
          </a:p>
        </p:txBody>
      </p:sp>
      <p:sp>
        <p:nvSpPr>
          <p:cNvPr id="24" name="テキスト ボックス 23">
            <a:extLst>
              <a:ext uri="{FF2B5EF4-FFF2-40B4-BE49-F238E27FC236}">
                <a16:creationId xmlns:a16="http://schemas.microsoft.com/office/drawing/2014/main" id="{5894A04E-069E-3D46-9422-4A30C2F838C7}"/>
              </a:ext>
            </a:extLst>
          </p:cNvPr>
          <p:cNvSpPr txBox="1"/>
          <p:nvPr/>
        </p:nvSpPr>
        <p:spPr>
          <a:xfrm>
            <a:off x="5289317" y="1196752"/>
            <a:ext cx="3270447" cy="338554"/>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新規システム／主に「攻めの</a:t>
            </a:r>
            <a:r>
              <a:rPr kumimoji="1" lang="en-US" altLang="ja-JP" sz="1600" dirty="0">
                <a:solidFill>
                  <a:srgbClr val="0070C0"/>
                </a:solidFill>
                <a:latin typeface="Meiryo" panose="020B0604030504040204" pitchFamily="34" charset="-128"/>
                <a:ea typeface="Meiryo" panose="020B0604030504040204" pitchFamily="34" charset="-128"/>
              </a:rPr>
              <a:t>IT</a:t>
            </a:r>
            <a:r>
              <a:rPr kumimoji="1" lang="ja-JP" altLang="en-US" sz="1600">
                <a:solidFill>
                  <a:srgbClr val="0070C0"/>
                </a:solidFill>
                <a:latin typeface="Meiryo" panose="020B0604030504040204" pitchFamily="34" charset="-128"/>
                <a:ea typeface="Meiryo" panose="020B0604030504040204" pitchFamily="34" charset="-128"/>
              </a:rPr>
              <a:t>」</a:t>
            </a:r>
          </a:p>
        </p:txBody>
      </p:sp>
      <p:sp>
        <p:nvSpPr>
          <p:cNvPr id="32" name="テキスト ボックス 31">
            <a:extLst>
              <a:ext uri="{FF2B5EF4-FFF2-40B4-BE49-F238E27FC236}">
                <a16:creationId xmlns:a16="http://schemas.microsoft.com/office/drawing/2014/main" id="{761596C7-96B2-9B4E-90AC-E54EE10AE8A3}"/>
              </a:ext>
            </a:extLst>
          </p:cNvPr>
          <p:cNvSpPr txBox="1"/>
          <p:nvPr/>
        </p:nvSpPr>
        <p:spPr>
          <a:xfrm>
            <a:off x="3864114" y="1708458"/>
            <a:ext cx="1415772" cy="338554"/>
          </a:xfrm>
          <a:prstGeom prst="rect">
            <a:avLst/>
          </a:prstGeom>
          <a:noFill/>
        </p:spPr>
        <p:txBody>
          <a:bodyPr wrap="none" rtlCol="0">
            <a:spAutoFit/>
          </a:bodyPr>
          <a:lstStyle/>
          <a:p>
            <a:pPr algn="ctr"/>
            <a:r>
              <a:rPr lang="ja-JP" altLang="en-US" sz="1600">
                <a:solidFill>
                  <a:schemeClr val="accent6">
                    <a:lumMod val="50000"/>
                  </a:schemeClr>
                </a:solidFill>
                <a:latin typeface="Meiryo" panose="020B0604030504040204" pitchFamily="34" charset="-128"/>
                <a:ea typeface="Meiryo" panose="020B0604030504040204" pitchFamily="34" charset="-128"/>
              </a:rPr>
              <a:t>＜</a:t>
            </a:r>
            <a:r>
              <a:rPr kumimoji="1" lang="ja-JP" altLang="en-US" sz="1600">
                <a:solidFill>
                  <a:schemeClr val="accent6">
                    <a:lumMod val="50000"/>
                  </a:schemeClr>
                </a:solidFill>
                <a:latin typeface="Meiryo" panose="020B0604030504040204" pitchFamily="34" charset="-128"/>
                <a:ea typeface="Meiryo" panose="020B0604030504040204" pitchFamily="34" charset="-128"/>
              </a:rPr>
              <a:t>主管部門＞</a:t>
            </a:r>
          </a:p>
        </p:txBody>
      </p:sp>
      <p:sp>
        <p:nvSpPr>
          <p:cNvPr id="33" name="テキスト ボックス 32">
            <a:extLst>
              <a:ext uri="{FF2B5EF4-FFF2-40B4-BE49-F238E27FC236}">
                <a16:creationId xmlns:a16="http://schemas.microsoft.com/office/drawing/2014/main" id="{5E01A728-A265-1E49-AB27-9ADFCA6FC125}"/>
              </a:ext>
            </a:extLst>
          </p:cNvPr>
          <p:cNvSpPr txBox="1"/>
          <p:nvPr/>
        </p:nvSpPr>
        <p:spPr>
          <a:xfrm>
            <a:off x="3658931" y="2145627"/>
            <a:ext cx="182614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＜システム形態＞</a:t>
            </a:r>
          </a:p>
        </p:txBody>
      </p:sp>
      <p:sp>
        <p:nvSpPr>
          <p:cNvPr id="34" name="テキスト ボックス 33">
            <a:extLst>
              <a:ext uri="{FF2B5EF4-FFF2-40B4-BE49-F238E27FC236}">
                <a16:creationId xmlns:a16="http://schemas.microsoft.com/office/drawing/2014/main" id="{9B6DC4F6-2DCC-F140-967D-A4D448CBCA40}"/>
              </a:ext>
            </a:extLst>
          </p:cNvPr>
          <p:cNvSpPr txBox="1"/>
          <p:nvPr/>
        </p:nvSpPr>
        <p:spPr>
          <a:xfrm>
            <a:off x="3864115" y="2690503"/>
            <a:ext cx="141577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＜選択基準＞</a:t>
            </a:r>
          </a:p>
        </p:txBody>
      </p:sp>
      <p:sp>
        <p:nvSpPr>
          <p:cNvPr id="35" name="テキスト ボックス 34">
            <a:extLst>
              <a:ext uri="{FF2B5EF4-FFF2-40B4-BE49-F238E27FC236}">
                <a16:creationId xmlns:a16="http://schemas.microsoft.com/office/drawing/2014/main" id="{29FFBF4B-C2A8-B14F-941F-B9D83692A383}"/>
              </a:ext>
            </a:extLst>
          </p:cNvPr>
          <p:cNvSpPr txBox="1"/>
          <p:nvPr/>
        </p:nvSpPr>
        <p:spPr>
          <a:xfrm>
            <a:off x="3650144" y="4722994"/>
            <a:ext cx="182614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＜テクノロジー＞</a:t>
            </a:r>
          </a:p>
        </p:txBody>
      </p:sp>
      <p:sp>
        <p:nvSpPr>
          <p:cNvPr id="36" name="テキスト ボックス 35">
            <a:extLst>
              <a:ext uri="{FF2B5EF4-FFF2-40B4-BE49-F238E27FC236}">
                <a16:creationId xmlns:a16="http://schemas.microsoft.com/office/drawing/2014/main" id="{958EE864-C6D9-4740-916C-F836E6231F78}"/>
              </a:ext>
            </a:extLst>
          </p:cNvPr>
          <p:cNvSpPr txBox="1"/>
          <p:nvPr/>
        </p:nvSpPr>
        <p:spPr>
          <a:xfrm>
            <a:off x="3966705" y="3545601"/>
            <a:ext cx="1210589"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＜評価軸＞</a:t>
            </a:r>
          </a:p>
        </p:txBody>
      </p:sp>
      <p:sp>
        <p:nvSpPr>
          <p:cNvPr id="37" name="テキスト ボックス 36">
            <a:extLst>
              <a:ext uri="{FF2B5EF4-FFF2-40B4-BE49-F238E27FC236}">
                <a16:creationId xmlns:a16="http://schemas.microsoft.com/office/drawing/2014/main" id="{59FE1456-62B1-0948-8921-F2397BB0BFD2}"/>
              </a:ext>
            </a:extLst>
          </p:cNvPr>
          <p:cNvSpPr txBox="1"/>
          <p:nvPr/>
        </p:nvSpPr>
        <p:spPr>
          <a:xfrm>
            <a:off x="3760169" y="5488647"/>
            <a:ext cx="1620957"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＜競争優位性＞</a:t>
            </a:r>
          </a:p>
        </p:txBody>
      </p:sp>
    </p:spTree>
    <p:extLst>
      <p:ext uri="{BB962C8B-B14F-4D97-AF65-F5344CB8AC3E}">
        <p14:creationId xmlns:p14="http://schemas.microsoft.com/office/powerpoint/2010/main" val="20668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6" grpId="0"/>
      <p:bldP spid="17" grpId="0"/>
      <p:bldP spid="19" grpId="0"/>
      <p:bldP spid="21"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76411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F9A309-1CFF-794D-8E8F-F381745C25EA}"/>
              </a:ext>
            </a:extLst>
          </p:cNvPr>
          <p:cNvSpPr>
            <a:spLocks noGrp="1"/>
          </p:cNvSpPr>
          <p:nvPr>
            <p:ph type="title"/>
          </p:nvPr>
        </p:nvSpPr>
        <p:spPr/>
        <p:txBody>
          <a:bodyPr/>
          <a:lstStyle/>
          <a:p>
            <a:r>
              <a:rPr lang="ja-JP" altLang="en-US"/>
              <a:t>これからの開発と運用のあるべき姿</a:t>
            </a:r>
          </a:p>
        </p:txBody>
      </p:sp>
      <p:sp>
        <p:nvSpPr>
          <p:cNvPr id="3" name="正方形/長方形 2">
            <a:extLst>
              <a:ext uri="{FF2B5EF4-FFF2-40B4-BE49-F238E27FC236}">
                <a16:creationId xmlns:a16="http://schemas.microsoft.com/office/drawing/2014/main" id="{63BA55F0-9760-A84B-BF55-86F23F42DA22}"/>
              </a:ext>
            </a:extLst>
          </p:cNvPr>
          <p:cNvSpPr/>
          <p:nvPr/>
        </p:nvSpPr>
        <p:spPr>
          <a:xfrm>
            <a:off x="840756"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02EE891-1553-6E4E-9BD0-B41CD0ED8CEB}"/>
              </a:ext>
            </a:extLst>
          </p:cNvPr>
          <p:cNvSpPr/>
          <p:nvPr/>
        </p:nvSpPr>
        <p:spPr>
          <a:xfrm>
            <a:off x="1043271" y="3632833"/>
            <a:ext cx="2681832" cy="12927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0F95726-17D4-CA4B-BFF9-2491CA4CA428}"/>
              </a:ext>
            </a:extLst>
          </p:cNvPr>
          <p:cNvSpPr txBox="1"/>
          <p:nvPr/>
        </p:nvSpPr>
        <p:spPr>
          <a:xfrm>
            <a:off x="1429968" y="1288748"/>
            <a:ext cx="1920718"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a:t>
            </a:r>
            <a:r>
              <a:rPr lang="en-US" altLang="ja-JP" sz="2800" b="1" dirty="0">
                <a:solidFill>
                  <a:schemeClr val="bg1"/>
                </a:solidFill>
                <a:latin typeface="Meiryo" panose="020B0604030504040204" pitchFamily="34" charset="-128"/>
                <a:ea typeface="Meiryo" panose="020B0604030504040204" pitchFamily="34" charset="-128"/>
              </a:rPr>
              <a:t>=</a:t>
            </a: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EFC5E66-6B3E-7E40-A8A2-9AF53283E7B1}"/>
              </a:ext>
            </a:extLst>
          </p:cNvPr>
          <p:cNvSpPr txBox="1"/>
          <p:nvPr/>
        </p:nvSpPr>
        <p:spPr>
          <a:xfrm>
            <a:off x="1066886" y="1801710"/>
            <a:ext cx="2646878"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社員（人間）が本業を担い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事業の拡大や競争力を強化</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売上や利益の増大をめざす</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77D669D-5AB8-F94D-938F-389DFD891C10}"/>
              </a:ext>
            </a:extLst>
          </p:cNvPr>
          <p:cNvSpPr txBox="1"/>
          <p:nvPr/>
        </p:nvSpPr>
        <p:spPr>
          <a:xfrm>
            <a:off x="1063643" y="4609842"/>
            <a:ext cx="26789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品質向上</a:t>
            </a:r>
            <a:r>
              <a:rPr kumimoji="1"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コスト削減</a:t>
            </a:r>
            <a:r>
              <a:rPr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納期短縮</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180D0F7-2BED-1844-B524-B68A4CFB012F}"/>
              </a:ext>
            </a:extLst>
          </p:cNvPr>
          <p:cNvSpPr txBox="1"/>
          <p:nvPr/>
        </p:nvSpPr>
        <p:spPr>
          <a:xfrm>
            <a:off x="1543251" y="3686844"/>
            <a:ext cx="1681871" cy="523220"/>
          </a:xfrm>
          <a:prstGeom prst="rect">
            <a:avLst/>
          </a:prstGeom>
          <a:noFill/>
        </p:spPr>
        <p:txBody>
          <a:bodyPr wrap="none" rtlCol="0">
            <a:spAutoFit/>
          </a:bodyPr>
          <a:lstStyle/>
          <a:p>
            <a:pPr algn="ct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＝支援</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5BD2EC0-5548-3C49-ABBA-BF73ABE46AAD}"/>
              </a:ext>
            </a:extLst>
          </p:cNvPr>
          <p:cNvSpPr txBox="1"/>
          <p:nvPr/>
        </p:nvSpPr>
        <p:spPr>
          <a:xfrm>
            <a:off x="1124868" y="4138045"/>
            <a:ext cx="2518639"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標準化された業務プロセスを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現場に使わせ、徹底させる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2" name="上矢印 11">
            <a:extLst>
              <a:ext uri="{FF2B5EF4-FFF2-40B4-BE49-F238E27FC236}">
                <a16:creationId xmlns:a16="http://schemas.microsoft.com/office/drawing/2014/main" id="{3BC4FE8C-4DDE-2D4D-B9B7-79FEF8AE7413}"/>
              </a:ext>
            </a:extLst>
          </p:cNvPr>
          <p:cNvSpPr/>
          <p:nvPr/>
        </p:nvSpPr>
        <p:spPr>
          <a:xfrm>
            <a:off x="1950334" y="2896499"/>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48310F0B-D169-6243-9F67-703ADD656934}"/>
              </a:ext>
            </a:extLst>
          </p:cNvPr>
          <p:cNvSpPr/>
          <p:nvPr/>
        </p:nvSpPr>
        <p:spPr>
          <a:xfrm rot="10800000">
            <a:off x="2372847" y="2883953"/>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D30E68B-B4B4-4845-991F-E216DFD7B474}"/>
              </a:ext>
            </a:extLst>
          </p:cNvPr>
          <p:cNvSpPr txBox="1"/>
          <p:nvPr/>
        </p:nvSpPr>
        <p:spPr>
          <a:xfrm>
            <a:off x="813765" y="5350520"/>
            <a:ext cx="3118161"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＝支援＝コスト</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5553CFC-5644-9944-92C5-356E99F881F1}"/>
              </a:ext>
            </a:extLst>
          </p:cNvPr>
          <p:cNvSpPr txBox="1"/>
          <p:nvPr/>
        </p:nvSpPr>
        <p:spPr>
          <a:xfrm>
            <a:off x="1209107" y="5730088"/>
            <a:ext cx="2262159"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コストの削減→外注</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085E68F-02BF-294F-8D93-0DBC8E461CFB}"/>
              </a:ext>
            </a:extLst>
          </p:cNvPr>
          <p:cNvSpPr txBox="1"/>
          <p:nvPr/>
        </p:nvSpPr>
        <p:spPr>
          <a:xfrm>
            <a:off x="785922" y="6075422"/>
            <a:ext cx="3108543"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情シスの要請に応えシステムの構築と運用</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370E933-E9E6-144F-B671-0484A59ABC7A}"/>
              </a:ext>
            </a:extLst>
          </p:cNvPr>
          <p:cNvSpPr txBox="1"/>
          <p:nvPr/>
        </p:nvSpPr>
        <p:spPr>
          <a:xfrm>
            <a:off x="619800" y="787813"/>
            <a:ext cx="3506088" cy="307777"/>
          </a:xfrm>
          <a:prstGeom prst="rect">
            <a:avLst/>
          </a:prstGeom>
          <a:noFill/>
        </p:spPr>
        <p:txBody>
          <a:bodyPr wrap="none" rtlCol="0">
            <a:spAutoFit/>
          </a:bodyPr>
          <a:lstStyle/>
          <a:p>
            <a:pPr algn="ctr"/>
            <a:r>
              <a:rPr lang="ja-JP" altLang="en-US" sz="1400" b="1">
                <a:solidFill>
                  <a:schemeClr val="tx1">
                    <a:lumMod val="50000"/>
                    <a:lumOff val="50000"/>
                  </a:schemeClr>
                </a:solidFill>
                <a:latin typeface="Meiryo" panose="020B0604030504040204" pitchFamily="34" charset="-128"/>
                <a:ea typeface="Meiryo" panose="020B0604030504040204" pitchFamily="34" charset="-128"/>
              </a:rPr>
              <a:t>デジタル･トランスフォーメーション以前</a:t>
            </a:r>
            <a:endParaRPr kumimoji="1" lang="ja-JP" altLang="en-US" sz="14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9AE738D-353F-7542-B008-0F82170E13CD}"/>
              </a:ext>
            </a:extLst>
          </p:cNvPr>
          <p:cNvSpPr txBox="1"/>
          <p:nvPr/>
        </p:nvSpPr>
        <p:spPr>
          <a:xfrm>
            <a:off x="401209" y="6343925"/>
            <a:ext cx="3877985"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徹底した管理と統制＝自社所有とウォーターフォール</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6626843C-0B24-5A40-9129-ACC9530DFE6B}"/>
              </a:ext>
            </a:extLst>
          </p:cNvPr>
          <p:cNvGrpSpPr/>
          <p:nvPr/>
        </p:nvGrpSpPr>
        <p:grpSpPr>
          <a:xfrm>
            <a:off x="4200847" y="775606"/>
            <a:ext cx="4576156" cy="5845317"/>
            <a:chOff x="4200847" y="775606"/>
            <a:chExt cx="4576156" cy="5845317"/>
          </a:xfrm>
        </p:grpSpPr>
        <p:sp>
          <p:nvSpPr>
            <p:cNvPr id="4" name="正方形/長方形 3">
              <a:extLst>
                <a:ext uri="{FF2B5EF4-FFF2-40B4-BE49-F238E27FC236}">
                  <a16:creationId xmlns:a16="http://schemas.microsoft.com/office/drawing/2014/main" id="{C6266D09-B658-6943-90BA-DD7554041274}"/>
                </a:ext>
              </a:extLst>
            </p:cNvPr>
            <p:cNvSpPr/>
            <p:nvPr/>
          </p:nvSpPr>
          <p:spPr>
            <a:xfrm>
              <a:off x="5204103"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1503B10-C4C4-8642-8CAC-0A36C5C8488E}"/>
                </a:ext>
              </a:extLst>
            </p:cNvPr>
            <p:cNvSpPr/>
            <p:nvPr/>
          </p:nvSpPr>
          <p:spPr>
            <a:xfrm>
              <a:off x="5197967"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20112BB-576A-3640-B28E-0B665329D035}"/>
                </a:ext>
              </a:extLst>
            </p:cNvPr>
            <p:cNvSpPr/>
            <p:nvPr/>
          </p:nvSpPr>
          <p:spPr>
            <a:xfrm>
              <a:off x="7266106"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292144D4-196B-7A48-A1CC-3A1E74E77366}"/>
                </a:ext>
              </a:extLst>
            </p:cNvPr>
            <p:cNvSpPr/>
            <p:nvPr/>
          </p:nvSpPr>
          <p:spPr>
            <a:xfrm>
              <a:off x="6241241" y="216576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DC08399-E2CD-3848-A1AE-141E7926A963}"/>
                </a:ext>
              </a:extLst>
            </p:cNvPr>
            <p:cNvSpPr/>
            <p:nvPr/>
          </p:nvSpPr>
          <p:spPr>
            <a:xfrm>
              <a:off x="5197967"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262EB8E-40BE-E743-838A-5AF0F072EEE8}"/>
                </a:ext>
              </a:extLst>
            </p:cNvPr>
            <p:cNvSpPr/>
            <p:nvPr/>
          </p:nvSpPr>
          <p:spPr>
            <a:xfrm>
              <a:off x="7266106"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20C4E50E-3ECF-B849-8DD3-A53B8F340308}"/>
                </a:ext>
              </a:extLst>
            </p:cNvPr>
            <p:cNvSpPr/>
            <p:nvPr/>
          </p:nvSpPr>
          <p:spPr>
            <a:xfrm>
              <a:off x="6241241" y="420208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93600AEA-AE81-834B-AF6B-3852D68BF45F}"/>
                </a:ext>
              </a:extLst>
            </p:cNvPr>
            <p:cNvSpPr txBox="1"/>
            <p:nvPr/>
          </p:nvSpPr>
          <p:spPr>
            <a:xfrm>
              <a:off x="5249826" y="1288748"/>
              <a:ext cx="3118161" cy="954107"/>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業務と</a:t>
              </a: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の一体化</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326E493-FD15-B44F-8F5B-7C05E17271E8}"/>
                </a:ext>
              </a:extLst>
            </p:cNvPr>
            <p:cNvSpPr txBox="1"/>
            <p:nvPr/>
          </p:nvSpPr>
          <p:spPr>
            <a:xfrm>
              <a:off x="5320567" y="3307048"/>
              <a:ext cx="2860078" cy="830997"/>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により業務プロセスを構築</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業務と</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が渾然一体となって</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事業を遂行し、成果を最適化</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EB58C96-14B5-164A-894D-3095A15F5C58}"/>
                </a:ext>
              </a:extLst>
            </p:cNvPr>
            <p:cNvSpPr/>
            <p:nvPr/>
          </p:nvSpPr>
          <p:spPr>
            <a:xfrm>
              <a:off x="5165596" y="2365983"/>
              <a:ext cx="3170020" cy="646331"/>
            </a:xfrm>
            <a:prstGeom prst="rect">
              <a:avLst/>
            </a:prstGeom>
          </p:spPr>
          <p:txBody>
            <a:bodyPr wrap="square">
              <a:spAutoFit/>
            </a:bodyPr>
            <a:lstStyle/>
            <a:p>
              <a:pPr algn="ctr"/>
              <a:r>
                <a:rPr lang="ja-JP" altLang="ja-JP" b="1">
                  <a:solidFill>
                    <a:schemeClr val="bg1"/>
                  </a:solidFill>
                  <a:latin typeface="Meiryo" panose="020B0604030504040204" pitchFamily="34" charset="-128"/>
                  <a:ea typeface="Meiryo" panose="020B0604030504040204" pitchFamily="34" charset="-128"/>
                </a:rPr>
                <a:t>業務が</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へ</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が業務へと</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ja-JP" b="1">
                  <a:solidFill>
                    <a:schemeClr val="bg1"/>
                  </a:solidFill>
                  <a:latin typeface="Meiryo" panose="020B0604030504040204" pitchFamily="34" charset="-128"/>
                  <a:ea typeface="Meiryo" panose="020B0604030504040204" pitchFamily="34" charset="-128"/>
                </a:rPr>
                <a:t>シームレスに変換される状態</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D0286CE-011A-EB43-BBB2-C91F0C49F586}"/>
                </a:ext>
              </a:extLst>
            </p:cNvPr>
            <p:cNvSpPr txBox="1"/>
            <p:nvPr/>
          </p:nvSpPr>
          <p:spPr>
            <a:xfrm>
              <a:off x="5225989" y="4551256"/>
              <a:ext cx="3049233" cy="400110"/>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＝本業を実現する要件</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4680AE8-947E-5441-AB37-229434A9E0AB}"/>
                </a:ext>
              </a:extLst>
            </p:cNvPr>
            <p:cNvSpPr txBox="1"/>
            <p:nvPr/>
          </p:nvSpPr>
          <p:spPr>
            <a:xfrm>
              <a:off x="5380266" y="5350520"/>
              <a:ext cx="2759089"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rgbClr val="0070C0"/>
                  </a:solidFill>
                  <a:latin typeface="Meiryo" panose="020B0604030504040204" pitchFamily="34" charset="-128"/>
                  <a:ea typeface="Meiryo" panose="020B0604030504040204" pitchFamily="34" charset="-128"/>
                </a:rPr>
                <a:t>＝本業＝投資</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E914593-F6DC-AD4A-821E-5BDE5CCF519C}"/>
                </a:ext>
              </a:extLst>
            </p:cNvPr>
            <p:cNvSpPr txBox="1"/>
            <p:nvPr/>
          </p:nvSpPr>
          <p:spPr>
            <a:xfrm>
              <a:off x="5249825" y="5730088"/>
              <a:ext cx="2954656"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投資対効果の最大化→内製</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7ED0DA8-3DB3-D646-A226-08449B18A27B}"/>
                </a:ext>
              </a:extLst>
            </p:cNvPr>
            <p:cNvSpPr txBox="1"/>
            <p:nvPr/>
          </p:nvSpPr>
          <p:spPr>
            <a:xfrm>
              <a:off x="4942055" y="6075422"/>
              <a:ext cx="3570208"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業務現場にジャストインタイムでサービスを提供</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B4C1310-8D72-F44B-90A3-0C63A75AC4B7}"/>
                </a:ext>
              </a:extLst>
            </p:cNvPr>
            <p:cNvSpPr txBox="1"/>
            <p:nvPr/>
          </p:nvSpPr>
          <p:spPr>
            <a:xfrm>
              <a:off x="4974108" y="775606"/>
              <a:ext cx="3506088"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デジタル･トランスフォーメーション以降</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4E481F31-7E61-4B4D-961F-6673EF550A1D}"/>
                </a:ext>
              </a:extLst>
            </p:cNvPr>
            <p:cNvSpPr txBox="1"/>
            <p:nvPr/>
          </p:nvSpPr>
          <p:spPr>
            <a:xfrm>
              <a:off x="4860546" y="6343924"/>
              <a:ext cx="3916457"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迅速なサービス提供＝クラウド･アジャイル・</a:t>
              </a:r>
              <a:r>
                <a:rPr lang="en-US" altLang="ja-JP" sz="1200" dirty="0">
                  <a:solidFill>
                    <a:srgbClr val="0070C0"/>
                  </a:solidFill>
                  <a:latin typeface="Meiryo" panose="020B0604030504040204" pitchFamily="34" charset="-128"/>
                  <a:ea typeface="Meiryo" panose="020B0604030504040204" pitchFamily="34" charset="-128"/>
                </a:rPr>
                <a:t>DevOps</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8" name="右矢印 37">
              <a:extLst>
                <a:ext uri="{FF2B5EF4-FFF2-40B4-BE49-F238E27FC236}">
                  <a16:creationId xmlns:a16="http://schemas.microsoft.com/office/drawing/2014/main" id="{ADE4D862-6788-BE44-8500-E54EF4A2EEF3}"/>
                </a:ext>
              </a:extLst>
            </p:cNvPr>
            <p:cNvSpPr/>
            <p:nvPr/>
          </p:nvSpPr>
          <p:spPr>
            <a:xfrm>
              <a:off x="4200847" y="2307782"/>
              <a:ext cx="758049" cy="175227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17923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早期の仕様確定がムダを減らすという迷信</a:t>
            </a:r>
            <a:endParaRPr kumimoji="1" lang="ja-JP" altLang="en-US" dirty="0">
              <a:latin typeface="メイリオ" panose="020B0604030504040204" pitchFamily="50" charset="-128"/>
              <a:ea typeface="メイリオ" panose="020B0604030504040204" pitchFamily="50" charset="-128"/>
            </a:endParaRPr>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152753" y="1445122"/>
            <a:ext cx="8786564" cy="4501679"/>
            <a:chOff x="2612" y="511"/>
            <a:chExt cx="3215" cy="1816"/>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12" y="511"/>
              <a:ext cx="2853" cy="1816"/>
              <a:chOff x="2567" y="556"/>
              <a:chExt cx="2853" cy="1816"/>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621"/>
                <a:chOff x="2608" y="572"/>
                <a:chExt cx="2767" cy="1621"/>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0</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04" y="2069"/>
                  <a:ext cx="2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3</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54"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6</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93"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9</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37"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12</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25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50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99" y="1026"/>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75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100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18" y="2235"/>
                <a:ext cx="72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567" y="573"/>
                <a:ext cx="158"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491" y="556"/>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999"/>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dirty="0">
                  <a:solidFill>
                    <a:srgbClr val="0052FF"/>
                  </a:solidFill>
                  <a:latin typeface="Meiryo" panose="020B0604030504040204" pitchFamily="34" charset="-128"/>
                  <a:ea typeface="Meiryo" panose="020B0604030504040204" pitchFamily="34" charset="-128"/>
                </a:rPr>
                <a:t>24</a:t>
              </a:r>
              <a:r>
                <a:rPr lang="ja-JP" altLang="en-US" sz="1400" dirty="0">
                  <a:solidFill>
                    <a:srgbClr val="0052FF"/>
                  </a:solidFill>
                  <a:latin typeface="Meiryo" panose="020B0604030504040204" pitchFamily="34" charset="-128"/>
                  <a:ea typeface="Meiryo" panose="020B0604030504040204" pitchFamily="34" charset="-128"/>
                </a:rPr>
                <a:t>ヶ月後に</a:t>
              </a:r>
              <a:endParaRPr lang="en-US" altLang="ja-JP" sz="1400" dirty="0">
                <a:solidFill>
                  <a:srgbClr val="0052FF"/>
                </a:solidFill>
                <a:latin typeface="Meiryo" panose="020B0604030504040204" pitchFamily="34" charset="-128"/>
                <a:ea typeface="Meiryo" panose="020B0604030504040204" pitchFamily="34" charset="-128"/>
              </a:endParaRPr>
            </a:p>
            <a:p>
              <a:r>
                <a:rPr lang="en-US" altLang="ja-JP" sz="1400" dirty="0">
                  <a:solidFill>
                    <a:srgbClr val="0052FF"/>
                  </a:solidFill>
                  <a:latin typeface="Meiryo" panose="020B0604030504040204" pitchFamily="34" charset="-128"/>
                  <a:ea typeface="Meiryo" panose="020B0604030504040204" pitchFamily="34" charset="-128"/>
                </a:rPr>
                <a:t>25</a:t>
              </a:r>
              <a:r>
                <a:rPr lang="ja-JP" altLang="en-US" sz="1400" dirty="0">
                  <a:solidFill>
                    <a:srgbClr val="0052FF"/>
                  </a:solidFill>
                  <a:latin typeface="Meiryo" panose="020B0604030504040204" pitchFamily="34" charset="-128"/>
                  <a:ea typeface="Meiryo" panose="020B0604030504040204" pitchFamily="34" charset="-128"/>
                </a:rPr>
                <a:t>％程度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16" y="908"/>
              <a:ext cx="589"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38" y="1336"/>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a:solidFill>
                    <a:srgbClr val="FF0000"/>
                  </a:solidFill>
                  <a:latin typeface="Meiryo" panose="020B0604030504040204" pitchFamily="34" charset="-128"/>
                  <a:ea typeface="Meiryo" panose="020B0604030504040204" pitchFamily="34" charset="-128"/>
                </a:rPr>
                <a:t>変化が</a:t>
              </a:r>
              <a:endParaRPr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0981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dist"/>
            <a:r>
              <a:rPr lang="ja-JP" altLang="en-US" sz="2000">
                <a:solidFill>
                  <a:srgbClr val="FFFFFF"/>
                </a:solidFill>
                <a:effectLst/>
                <a:latin typeface="メイリオ"/>
                <a:ea typeface="メイリオ"/>
                <a:cs typeface="メイリオ"/>
              </a:rPr>
              <a:t>ビジネスの在り方を根本的に変える</a:t>
            </a:r>
            <a:endParaRPr lang="en-US" altLang="ja-JP" sz="2000" dirty="0">
              <a:solidFill>
                <a:srgbClr val="FFFFFF"/>
              </a:solidFill>
              <a:effectLst/>
              <a:latin typeface="メイリオ"/>
              <a:ea typeface="メイリオ"/>
              <a:cs typeface="メイリオ"/>
            </a:endParaRPr>
          </a:p>
          <a:p>
            <a:pPr algn="dist"/>
            <a:r>
              <a:rPr lang="ja-JP" altLang="en-US" sz="2000">
                <a:solidFill>
                  <a:srgbClr val="FFFFFF"/>
                </a:solidFill>
                <a:latin typeface="メイリオ"/>
                <a:ea typeface="メイリオ"/>
                <a:cs typeface="メイリオ"/>
              </a:rPr>
              <a:t>デジタル･トランスフォーメーション</a:t>
            </a:r>
            <a:endParaRPr lang="en-US" altLang="ja-JP" sz="20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697261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システム企画</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要件定義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基本設計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cs typeface="Meiryo" charset="-128"/>
              </a:rPr>
              <a:t>詳細設計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プログラミング</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6" name="テキスト ボックス 5"/>
          <p:cNvSpPr txBox="1"/>
          <p:nvPr/>
        </p:nvSpPr>
        <p:spPr>
          <a:xfrm>
            <a:off x="648683" y="1853621"/>
            <a:ext cx="678391" cy="369332"/>
          </a:xfrm>
          <a:prstGeom prst="rect">
            <a:avLst/>
          </a:prstGeom>
          <a:noFill/>
        </p:spPr>
        <p:txBody>
          <a:bodyPr wrap="none" rtlCol="0">
            <a:spAutoFit/>
          </a:bodyPr>
          <a:lstStyle/>
          <a:p>
            <a:r>
              <a:rPr kumimoji="1" lang="en-US" altLang="ja-JP">
                <a:latin typeface="Meiryo" panose="020B0604030504040204" pitchFamily="34" charset="-128"/>
                <a:ea typeface="Meiryo" panose="020B0604030504040204" pitchFamily="34" charset="-128"/>
              </a:rPr>
              <a:t>4.0x</a:t>
            </a:r>
            <a:endParaRPr kumimoji="1" lang="ja-JP" altLang="en-US" dirty="0">
              <a:latin typeface="Meiryo" panose="020B0604030504040204" pitchFamily="34" charset="-128"/>
              <a:ea typeface="Meiryo" panose="020B0604030504040204" pitchFamily="34" charset="-128"/>
            </a:endParaRPr>
          </a:p>
        </p:txBody>
      </p:sp>
      <p:sp>
        <p:nvSpPr>
          <p:cNvPr id="21" name="テキスト ボックス 20"/>
          <p:cNvSpPr txBox="1"/>
          <p:nvPr/>
        </p:nvSpPr>
        <p:spPr>
          <a:xfrm>
            <a:off x="648683" y="268126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2</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2" name="テキスト ボックス 21"/>
          <p:cNvSpPr txBox="1"/>
          <p:nvPr/>
        </p:nvSpPr>
        <p:spPr>
          <a:xfrm>
            <a:off x="648683" y="3521246"/>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3" name="テキスト ボックス 22"/>
          <p:cNvSpPr txBox="1"/>
          <p:nvPr/>
        </p:nvSpPr>
        <p:spPr>
          <a:xfrm>
            <a:off x="647553" y="435335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sp>
        <p:nvSpPr>
          <p:cNvPr id="24" name="テキスト ボックス 23"/>
          <p:cNvSpPr txBox="1"/>
          <p:nvPr/>
        </p:nvSpPr>
        <p:spPr>
          <a:xfrm>
            <a:off x="552467" y="5165273"/>
            <a:ext cx="821059"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0.25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cxnSp>
        <p:nvCxnSpPr>
          <p:cNvPr id="9" name="直線コネクタ 8"/>
          <p:cNvCxnSpPr>
            <a:stCxn id="22" idx="3"/>
          </p:cNvCxnSpPr>
          <p:nvPr/>
        </p:nvCxnSpPr>
        <p:spPr>
          <a:xfrm>
            <a:off x="1327074" y="3705912"/>
            <a:ext cx="70563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テキスト ボックス 26"/>
          <p:cNvSpPr txBox="1"/>
          <p:nvPr/>
        </p:nvSpPr>
        <p:spPr>
          <a:xfrm>
            <a:off x="1232632"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初期の</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9" name="テキスト ボックス 28"/>
          <p:cNvSpPr txBox="1"/>
          <p:nvPr/>
        </p:nvSpPr>
        <p:spPr>
          <a:xfrm>
            <a:off x="2482290"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承認された</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4929327" y="5409262"/>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cs typeface="Meiryo" charset="-128"/>
              </a:rPr>
              <a:t>設計仕様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427081" y="5409262"/>
            <a:ext cx="800219"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詳細設計</a:t>
            </a:r>
          </a:p>
        </p:txBody>
      </p:sp>
      <p:sp>
        <p:nvSpPr>
          <p:cNvPr id="32" name="テキスト ボックス 31"/>
          <p:cNvSpPr txBox="1"/>
          <p:nvPr/>
        </p:nvSpPr>
        <p:spPr>
          <a:xfrm>
            <a:off x="7503315" y="5409262"/>
            <a:ext cx="1107996"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cs typeface="Meiryo" charset="-128"/>
              </a:rPr>
              <a:t>検収された</a:t>
            </a:r>
            <a:endParaRPr kumimoji="1" lang="en-US" altLang="ja-JP" sz="1200" dirty="0">
              <a:latin typeface="Meiryo" panose="020B0604030504040204" pitchFamily="34" charset="-128"/>
              <a:ea typeface="Meiryo" panose="020B0604030504040204" pitchFamily="34" charset="-128"/>
              <a:cs typeface="Meiryo" charset="-128"/>
            </a:endParaRPr>
          </a:p>
          <a:p>
            <a:pPr algn="r"/>
            <a:r>
              <a:rPr kumimoji="1" lang="ja-JP" altLang="en-US" sz="1200" dirty="0">
                <a:latin typeface="Meiryo" panose="020B0604030504040204" pitchFamily="34" charset="-128"/>
                <a:ea typeface="Meiryo" panose="020B0604030504040204" pitchFamily="34" charset="-128"/>
                <a:cs typeface="Meiryo" charset="-128"/>
              </a:rPr>
              <a:t>ソフトウエア</a:t>
            </a:r>
          </a:p>
        </p:txBody>
      </p:sp>
      <p:sp>
        <p:nvSpPr>
          <p:cNvPr id="33" name="テキスト ボックス 32"/>
          <p:cNvSpPr txBox="1"/>
          <p:nvPr/>
        </p:nvSpPr>
        <p:spPr>
          <a:xfrm>
            <a:off x="3740607" y="5409262"/>
            <a:ext cx="800219" cy="276999"/>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要求仕様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8" name="テキスト ボックス 27"/>
          <p:cNvSpPr txBox="1"/>
          <p:nvPr/>
        </p:nvSpPr>
        <p:spPr>
          <a:xfrm>
            <a:off x="301689" y="1794328"/>
            <a:ext cx="400110" cy="1528624"/>
          </a:xfrm>
          <a:prstGeom prst="rect">
            <a:avLst/>
          </a:prstGeom>
          <a:noFill/>
        </p:spPr>
        <p:txBody>
          <a:bodyPr vert="eaVert" wrap="none" rtlCol="0">
            <a:spAutoFit/>
          </a:bodyPr>
          <a:lstStyle/>
          <a:p>
            <a:r>
              <a:rPr kumimoji="1" lang="ja-JP" altLang="en-US" sz="1400">
                <a:latin typeface="Meiryo" panose="020B0604030504040204" pitchFamily="34" charset="-128"/>
                <a:ea typeface="Meiryo" panose="020B0604030504040204" pitchFamily="34" charset="-128"/>
                <a:cs typeface="Meiryo" charset="-128"/>
              </a:rPr>
              <a:t>見積金額の変動幅</a:t>
            </a:r>
          </a:p>
        </p:txBody>
      </p:sp>
      <p:sp>
        <p:nvSpPr>
          <p:cNvPr id="34" name="テキスト ボックス 33"/>
          <p:cNvSpPr txBox="1"/>
          <p:nvPr/>
        </p:nvSpPr>
        <p:spPr>
          <a:xfrm>
            <a:off x="1186016" y="1211606"/>
            <a:ext cx="172355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プロジェクトフェーズ</a:t>
            </a:r>
          </a:p>
        </p:txBody>
      </p:sp>
      <p:sp>
        <p:nvSpPr>
          <p:cNvPr id="35" name="正方形/長方形 34"/>
          <p:cNvSpPr/>
          <p:nvPr/>
        </p:nvSpPr>
        <p:spPr>
          <a:xfrm>
            <a:off x="3276801" y="5984315"/>
            <a:ext cx="5469767"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cs typeface="Meiryo" charset="-128"/>
              </a:rPr>
              <a:t>スティーブ・マコネル著「ソフトウェア見積り 人月の暗黙知を解き明かす」</a:t>
            </a:r>
            <a:endParaRPr lang="ja-JP" altLang="en-US" sz="1200">
              <a:latin typeface="Meiryo" panose="020B0604030504040204" pitchFamily="34" charset="-128"/>
              <a:ea typeface="Meiryo" panose="020B0604030504040204" pitchFamily="34"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latin typeface="Meiryo" panose="020B0604030504040204" pitchFamily="34" charset="-128"/>
                <a:ea typeface="Meiryo" panose="020B0604030504040204" pitchFamily="34" charset="-128"/>
              </a:rPr>
              <a:t>　倍の振れ幅</a:t>
            </a:r>
            <a:endParaRPr kumimoji="1" lang="ja-JP" altLang="en-US" dirty="0">
              <a:latin typeface="Meiryo" panose="020B0604030504040204" pitchFamily="34" charset="-128"/>
              <a:ea typeface="Meiryo" panose="020B0604030504040204" pitchFamily="34" charset="-128"/>
            </a:endParaRPr>
          </a:p>
        </p:txBody>
      </p:sp>
      <p:sp>
        <p:nvSpPr>
          <p:cNvPr id="37" name="テキスト ボックス 36"/>
          <p:cNvSpPr txBox="1"/>
          <p:nvPr/>
        </p:nvSpPr>
        <p:spPr>
          <a:xfrm>
            <a:off x="1483686" y="2903614"/>
            <a:ext cx="470000" cy="369332"/>
          </a:xfrm>
          <a:prstGeom prst="rect">
            <a:avLst/>
          </a:prstGeom>
          <a:noFill/>
        </p:spPr>
        <p:txBody>
          <a:bodyPr wrap="none" rtlCol="0">
            <a:spAutoFit/>
          </a:bodyPr>
          <a:lstStyle/>
          <a:p>
            <a:r>
              <a:rPr kumimoji="1" lang="en-US" altLang="ja-JP">
                <a:solidFill>
                  <a:schemeClr val="bg1"/>
                </a:solidFill>
                <a:latin typeface="Meiryo" panose="020B0604030504040204" pitchFamily="34" charset="-128"/>
                <a:ea typeface="Meiryo" panose="020B0604030504040204" pitchFamily="34" charset="-128"/>
              </a:rPr>
              <a:t>16</a:t>
            </a:r>
            <a:endParaRPr kumimoji="1" lang="ja-JP" alt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13963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panose="020B0604030504040204" pitchFamily="34" charset="-128"/>
                <a:ea typeface="Meiryo" panose="020B0604030504040204" pitchFamily="34" charset="-128"/>
                <a:cs typeface="Meiryo" charset="-128"/>
              </a:rPr>
              <a:t>手続き型プログラミング</a:t>
            </a:r>
            <a:endParaRPr kumimoji="1" lang="en-US" altLang="ja-JP" b="1" dirty="0">
              <a:solidFill>
                <a:srgbClr val="0432FF"/>
              </a:solidFill>
              <a:latin typeface="Meiryo" panose="020B0604030504040204" pitchFamily="34" charset="-128"/>
              <a:ea typeface="Meiryo" panose="020B0604030504040204" pitchFamily="34" charset="-128"/>
              <a:cs typeface="Meiryo" charset="-128"/>
            </a:endParaRPr>
          </a:p>
          <a:p>
            <a:pPr algn="ctr"/>
            <a:r>
              <a:rPr lang="en-US" altLang="ja-JP" dirty="0">
                <a:solidFill>
                  <a:srgbClr val="0432FF"/>
                </a:solidFill>
                <a:latin typeface="Meiryo" panose="020B0604030504040204" pitchFamily="34" charset="-128"/>
                <a:ea typeface="Meiryo" panose="020B0604030504040204" pitchFamily="34" charset="-128"/>
                <a:cs typeface="Meiryo" charset="-128"/>
              </a:rPr>
              <a:t>COBOL</a:t>
            </a:r>
            <a:r>
              <a:rPr lang="ja-JP" altLang="en-US" dirty="0">
                <a:solidFill>
                  <a:srgbClr val="0432FF"/>
                </a:solidFill>
                <a:latin typeface="Meiryo" panose="020B0604030504040204" pitchFamily="34" charset="-128"/>
                <a:ea typeface="Meiryo" panose="020B0604030504040204" pitchFamily="34" charset="-128"/>
                <a:cs typeface="Meiryo" charset="-128"/>
              </a:rPr>
              <a:t>や</a:t>
            </a:r>
            <a:r>
              <a:rPr lang="en-US" altLang="ja-JP" dirty="0">
                <a:solidFill>
                  <a:srgbClr val="0432FF"/>
                </a:solidFill>
                <a:latin typeface="Meiryo" panose="020B0604030504040204" pitchFamily="34" charset="-128"/>
                <a:ea typeface="Meiryo" panose="020B0604030504040204" pitchFamily="34" charset="-128"/>
                <a:cs typeface="Meiryo" charset="-128"/>
              </a:rPr>
              <a:t>PL/I</a:t>
            </a:r>
            <a:r>
              <a:rPr lang="ja-JP" altLang="en-US" dirty="0">
                <a:solidFill>
                  <a:srgbClr val="0432FF"/>
                </a:solidFill>
                <a:latin typeface="Meiryo" panose="020B0604030504040204" pitchFamily="34" charset="-128"/>
                <a:ea typeface="Meiryo" panose="020B0604030504040204" pitchFamily="34" charset="-128"/>
                <a:cs typeface="Meiryo" charset="-128"/>
              </a:rPr>
              <a:t>など</a:t>
            </a:r>
            <a:endParaRPr kumimoji="1" lang="ja-JP" altLang="en-US" dirty="0">
              <a:solidFill>
                <a:srgbClr val="0432FF"/>
              </a:solidFill>
              <a:latin typeface="Meiryo" panose="020B0604030504040204" pitchFamily="34" charset="-128"/>
              <a:ea typeface="Meiryo" panose="020B0604030504040204" pitchFamily="34"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panose="020B0604030504040204" pitchFamily="34" charset="-128"/>
                <a:ea typeface="Meiryo" panose="020B0604030504040204" pitchFamily="34" charset="-128"/>
                <a:cs typeface="Meiryo" charset="-128"/>
              </a:rPr>
              <a:t>オブジェクト指向プログラミング</a:t>
            </a:r>
            <a:endParaRPr kumimoji="1" lang="en-US" altLang="ja-JP" b="1" dirty="0">
              <a:solidFill>
                <a:schemeClr val="accent6">
                  <a:lumMod val="75000"/>
                </a:schemeClr>
              </a:solidFill>
              <a:latin typeface="Meiryo" panose="020B0604030504040204" pitchFamily="34" charset="-128"/>
              <a:ea typeface="Meiryo" panose="020B0604030504040204" pitchFamily="34" charset="-128"/>
              <a:cs typeface="Meiryo" charset="-128"/>
            </a:endParaRPr>
          </a:p>
          <a:p>
            <a:pPr algn="ct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Java</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や</a:t>
            </a: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C++</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など</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シーケンシャル・コーディング</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上から順に書いてゆく</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１ヶ月に</a:t>
            </a:r>
            <a:r>
              <a:rPr lang="ja-JP" altLang="en-US" sz="1200" dirty="0">
                <a:solidFill>
                  <a:srgbClr val="FFFFFF"/>
                </a:solidFill>
                <a:latin typeface="Meiryo" panose="020B0604030504040204" pitchFamily="34" charset="-128"/>
                <a:ea typeface="Meiryo" panose="020B0604030504040204" pitchFamily="34" charset="-128"/>
                <a:cs typeface="Meiryo" charset="-128"/>
              </a:rPr>
              <a:t>書けるステップ数は誰がやっても同じ</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ファンクション・ポイント法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シーケンシャル・コーディングを前提</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機能数や複雑さに応じて点数化</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Meiryo" charset="-128"/>
              </a:rPr>
              <a:t>妥当な工数が算定可能</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開発生産性の</a:t>
            </a:r>
            <a:r>
              <a:rPr kumimoji="1" lang="ja-JP" altLang="en-US" sz="1600" b="1">
                <a:solidFill>
                  <a:srgbClr val="FFFFFF"/>
                </a:solidFill>
                <a:latin typeface="Meiryo" panose="020B0604030504040204" pitchFamily="34" charset="-128"/>
                <a:ea typeface="Meiryo" panose="020B0604030504040204" pitchFamily="34" charset="-128"/>
                <a:cs typeface="Meiryo" charset="-128"/>
              </a:rPr>
              <a:t>飛躍的向上</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Meiryo" charset="-128"/>
              </a:rPr>
              <a:t>設計次第／エンジニアのスキル次第で</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工数が大幅に変動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panose="020B0604030504040204" pitchFamily="34" charset="-128"/>
                <a:ea typeface="Meiryo" panose="020B0604030504040204" pitchFamily="34" charset="-128"/>
                <a:cs typeface="Meiryo" charset="-128"/>
              </a:rPr>
              <a:t>KKD</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Keiken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Kan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Dokyo</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過去の経験と勘にもとづく規模感</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過去に経験が無い場合は類似例を元に推計</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見積工数の積算根拠</a:t>
            </a:r>
            <a:r>
              <a:rPr lang="ja-JP" altLang="en-US" sz="2000" dirty="0">
                <a:solidFill>
                  <a:srgbClr val="FFFFFF"/>
                </a:solidFill>
                <a:latin typeface="Meiryo" panose="020B0604030504040204" pitchFamily="34" charset="-128"/>
                <a:ea typeface="Meiryo" panose="020B0604030504040204" pitchFamily="34" charset="-128"/>
                <a:cs typeface="Meiryo" charset="-128"/>
              </a:rPr>
              <a:t>が曖昧</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a:t>
            </a:r>
            <a:r>
              <a:rPr kumimoji="1" lang="ja-JP" altLang="en-US" sz="2000">
                <a:solidFill>
                  <a:srgbClr val="FFFFFF"/>
                </a:solidFill>
                <a:latin typeface="Meiryo" panose="020B0604030504040204" pitchFamily="34" charset="-128"/>
                <a:ea typeface="Meiryo" panose="020B0604030504040204" pitchFamily="34" charset="-128"/>
                <a:cs typeface="Meiryo" charset="-128"/>
              </a:rPr>
              <a:t>確保と予測が困難</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瑕疵担保</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責任</a:t>
            </a:r>
          </a:p>
        </p:txBody>
      </p:sp>
    </p:spTree>
    <p:extLst>
      <p:ext uri="{BB962C8B-B14F-4D97-AF65-F5344CB8AC3E}">
        <p14:creationId xmlns:p14="http://schemas.microsoft.com/office/powerpoint/2010/main" val="2967566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3298409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早期の仕様確定がムダを減らすというのは迷信</a:t>
            </a:r>
            <a:endParaRPr kumimoji="1" lang="ja-JP" altLang="en-US" dirty="0">
              <a:latin typeface="メイリオ" panose="020B0604030504040204" pitchFamily="50" charset="-128"/>
              <a:ea typeface="メイリオ" panose="020B0604030504040204" pitchFamily="50" charset="-128"/>
            </a:endParaRPr>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541898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latin typeface="メイリオ" panose="020B0604030504040204" pitchFamily="50" charset="-128"/>
                <a:ea typeface="メイリオ" panose="020B0604030504040204" pitchFamily="50" charset="-128"/>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panose="020B0604030504040204" pitchFamily="50" charset="-128"/>
                <a:ea typeface="メイリオ" panose="020B0604030504040204" pitchFamily="50" charset="-128"/>
                <a:cs typeface="メイリオ"/>
              </a:rPr>
              <a:t>ほとんど／決して使われていない：</a:t>
            </a:r>
            <a:r>
              <a:rPr lang="en-US" altLang="ja-JP" sz="2000" dirty="0">
                <a:solidFill>
                  <a:srgbClr val="FF6600"/>
                </a:solidFill>
                <a:latin typeface="メイリオ" panose="020B0604030504040204" pitchFamily="50" charset="-128"/>
                <a:ea typeface="メイリオ" panose="020B0604030504040204" pitchFamily="50" charset="-128"/>
                <a:cs typeface="メイリオ"/>
              </a:rPr>
              <a:t> </a:t>
            </a:r>
            <a:r>
              <a:rPr lang="en-US" altLang="ja-JP" sz="2800" b="1" dirty="0">
                <a:solidFill>
                  <a:srgbClr val="FF0000"/>
                </a:solidFill>
                <a:latin typeface="メイリオ" panose="020B0604030504040204" pitchFamily="50" charset="-128"/>
                <a:ea typeface="メイリオ" panose="020B0604030504040204" pitchFamily="50" charset="-128"/>
                <a:cs typeface="メイリオ"/>
              </a:rPr>
              <a:t>64</a:t>
            </a:r>
            <a:r>
              <a:rPr lang="en-US" altLang="ja-JP" sz="2000" dirty="0">
                <a:solidFill>
                  <a:srgbClr val="FF0000"/>
                </a:solidFill>
                <a:latin typeface="メイリオ" panose="020B0604030504040204" pitchFamily="50" charset="-128"/>
                <a:ea typeface="メイリオ" panose="020B0604030504040204" pitchFamily="50" charset="-128"/>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panose="020B0604030504040204" pitchFamily="50" charset="-128"/>
                <a:ea typeface="メイリオ" panose="020B0604030504040204" pitchFamily="50" charset="-128"/>
                <a:cs typeface="メイリオ"/>
              </a:rPr>
              <a:t>常に／しばしば使われている：</a:t>
            </a:r>
            <a:r>
              <a:rPr lang="en-US" altLang="ja-JP" sz="2000" dirty="0">
                <a:solidFill>
                  <a:srgbClr val="0000FF"/>
                </a:solidFill>
                <a:latin typeface="メイリオ" panose="020B0604030504040204" pitchFamily="50" charset="-128"/>
                <a:ea typeface="メイリオ" panose="020B0604030504040204" pitchFamily="50" charset="-128"/>
                <a:cs typeface="メイリオ"/>
              </a:rPr>
              <a:t> </a:t>
            </a:r>
            <a:r>
              <a:rPr lang="en-US" altLang="ja-JP" sz="2800" b="1" dirty="0">
                <a:solidFill>
                  <a:srgbClr val="000090"/>
                </a:solidFill>
                <a:latin typeface="メイリオ" panose="020B0604030504040204" pitchFamily="50" charset="-128"/>
                <a:ea typeface="メイリオ" panose="020B0604030504040204" pitchFamily="50" charset="-128"/>
                <a:cs typeface="メイリオ"/>
              </a:rPr>
              <a:t>20</a:t>
            </a:r>
            <a:r>
              <a:rPr lang="en-US" altLang="ja-JP" sz="2000" dirty="0">
                <a:solidFill>
                  <a:srgbClr val="0000FF"/>
                </a:solidFill>
                <a:latin typeface="メイリオ" panose="020B0604030504040204" pitchFamily="50" charset="-128"/>
                <a:ea typeface="メイリオ" panose="020B0604030504040204" pitchFamily="50" charset="-128"/>
                <a:cs typeface="メイリオ"/>
              </a:rPr>
              <a:t>%</a:t>
            </a:r>
          </a:p>
        </p:txBody>
      </p:sp>
    </p:spTree>
    <p:extLst>
      <p:ext uri="{BB962C8B-B14F-4D97-AF65-F5344CB8AC3E}">
        <p14:creationId xmlns:p14="http://schemas.microsoft.com/office/powerpoint/2010/main" val="3030786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grpSp>
        <p:nvGrpSpPr>
          <p:cNvPr id="12" name="グループ化 11">
            <a:extLst>
              <a:ext uri="{FF2B5EF4-FFF2-40B4-BE49-F238E27FC236}">
                <a16:creationId xmlns:a16="http://schemas.microsoft.com/office/drawing/2014/main" id="{54776D5D-45AB-4F4A-B784-B08DC5C0263A}"/>
              </a:ext>
            </a:extLst>
          </p:cNvPr>
          <p:cNvGrpSpPr/>
          <p:nvPr/>
        </p:nvGrpSpPr>
        <p:grpSpPr>
          <a:xfrm>
            <a:off x="1149035" y="814792"/>
            <a:ext cx="6840760" cy="2686216"/>
            <a:chOff x="1149035" y="814792"/>
            <a:chExt cx="6840760" cy="2686216"/>
          </a:xfrm>
        </p:grpSpPr>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6862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5471073-53EC-804B-A7D5-F1A30038A181}"/>
                </a:ext>
              </a:extLst>
            </p:cNvPr>
            <p:cNvSpPr txBox="1"/>
            <p:nvPr/>
          </p:nvSpPr>
          <p:spPr>
            <a:xfrm>
              <a:off x="3787170" y="1329525"/>
              <a:ext cx="1569661"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デザイン思考</a:t>
              </a:r>
            </a:p>
          </p:txBody>
        </p:sp>
        <p:sp>
          <p:nvSpPr>
            <p:cNvPr id="15" name="テキスト ボックス 14">
              <a:extLst>
                <a:ext uri="{FF2B5EF4-FFF2-40B4-BE49-F238E27FC236}">
                  <a16:creationId xmlns:a16="http://schemas.microsoft.com/office/drawing/2014/main" id="{4728D1C3-5517-8E41-A8A7-F97FFF3E2886}"/>
                </a:ext>
              </a:extLst>
            </p:cNvPr>
            <p:cNvSpPr txBox="1"/>
            <p:nvPr/>
          </p:nvSpPr>
          <p:spPr>
            <a:xfrm>
              <a:off x="3232331" y="2320611"/>
              <a:ext cx="272382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リーン・スタートアップ</a:t>
              </a:r>
            </a:p>
          </p:txBody>
        </p:sp>
        <p:sp>
          <p:nvSpPr>
            <p:cNvPr id="16" name="テキスト ボックス 15">
              <a:extLst>
                <a:ext uri="{FF2B5EF4-FFF2-40B4-BE49-F238E27FC236}">
                  <a16:creationId xmlns:a16="http://schemas.microsoft.com/office/drawing/2014/main" id="{E118FAE5-D52D-AE4D-8E7E-04DA8795FDAC}"/>
                </a:ext>
              </a:extLst>
            </p:cNvPr>
            <p:cNvSpPr txBox="1"/>
            <p:nvPr/>
          </p:nvSpPr>
          <p:spPr>
            <a:xfrm>
              <a:off x="1437067" y="1724974"/>
              <a:ext cx="6264696" cy="307777"/>
            </a:xfrm>
            <a:prstGeom prst="rect">
              <a:avLst/>
            </a:prstGeom>
            <a:noFill/>
          </p:spPr>
          <p:txBody>
            <a:bodyPr wrap="square" rtlCol="0">
              <a:spAutoFit/>
            </a:bodyPr>
            <a:lstStyle/>
            <a:p>
              <a:pPr algn="ctr"/>
              <a:r>
                <a:rPr lang="ja-JP" altLang="en-US" sz="140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4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50E32D15-3183-424E-8B5B-6CD6CF98AC00}"/>
                </a:ext>
              </a:extLst>
            </p:cNvPr>
            <p:cNvSpPr txBox="1"/>
            <p:nvPr/>
          </p:nvSpPr>
          <p:spPr>
            <a:xfrm>
              <a:off x="1331640" y="2692392"/>
              <a:ext cx="6475551"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最小限の機能に絞って</a:t>
              </a:r>
              <a:r>
                <a:rPr lang="ja-JP" altLang="en-US" sz="1400" dirty="0">
                  <a:solidFill>
                    <a:schemeClr val="bg1"/>
                  </a:solidFill>
                  <a:latin typeface="Meiryo" charset="-128"/>
                  <a:ea typeface="Meiryo" charset="-128"/>
                  <a:cs typeface="Meiryo" charset="-128"/>
                </a:rPr>
                <a:t>短期間で開発しフィードバックをうけて完成度を高める</a:t>
              </a:r>
              <a:endParaRPr lang="en-US" altLang="ja-JP" sz="14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3E2A6EF8-5A96-7D47-9D01-224EB9CBFA8A}"/>
                </a:ext>
              </a:extLst>
            </p:cNvPr>
            <p:cNvSpPr txBox="1"/>
            <p:nvPr/>
          </p:nvSpPr>
          <p:spPr>
            <a:xfrm>
              <a:off x="2940784" y="836712"/>
              <a:ext cx="3262432"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イノベーションの創発</a:t>
              </a:r>
              <a:endParaRPr kumimoji="1" lang="ja-JP" altLang="en-US" sz="2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95499" y="2020717"/>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グループ化 12">
            <a:extLst>
              <a:ext uri="{FF2B5EF4-FFF2-40B4-BE49-F238E27FC236}">
                <a16:creationId xmlns:a16="http://schemas.microsoft.com/office/drawing/2014/main" id="{EB756471-3FC3-6741-B009-E157E7AAD29D}"/>
              </a:ext>
            </a:extLst>
          </p:cNvPr>
          <p:cNvGrpSpPr/>
          <p:nvPr/>
        </p:nvGrpSpPr>
        <p:grpSpPr>
          <a:xfrm>
            <a:off x="1151620" y="3057330"/>
            <a:ext cx="6840760" cy="3540022"/>
            <a:chOff x="1151620" y="3057330"/>
            <a:chExt cx="6840760" cy="3540022"/>
          </a:xfrm>
        </p:grpSpPr>
        <p:sp>
          <p:nvSpPr>
            <p:cNvPr id="5" name="正方形/長方形 4">
              <a:extLst>
                <a:ext uri="{FF2B5EF4-FFF2-40B4-BE49-F238E27FC236}">
                  <a16:creationId xmlns:a16="http://schemas.microsoft.com/office/drawing/2014/main" id="{829A03FF-5C73-2645-A70D-DD670AFF9168}"/>
                </a:ext>
              </a:extLst>
            </p:cNvPr>
            <p:cNvSpPr/>
            <p:nvPr/>
          </p:nvSpPr>
          <p:spPr>
            <a:xfrm>
              <a:off x="1151620" y="3839128"/>
              <a:ext cx="6840760" cy="268621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7845" y="4253350"/>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7845" y="5207926"/>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31640"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41342"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3995" y="4317753"/>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11410" y="5225724"/>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7844" y="4594314"/>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7845" y="558542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9541" y="4331411"/>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10565" y="4317753"/>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70517" y="4907275"/>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31639" y="4907275"/>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9051" y="4826695"/>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7714" y="4836461"/>
              <a:ext cx="752804" cy="752804"/>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A6CE9AC-64C0-1948-9439-7DEDB179C364}"/>
                </a:ext>
              </a:extLst>
            </p:cNvPr>
            <p:cNvSpPr txBox="1"/>
            <p:nvPr/>
          </p:nvSpPr>
          <p:spPr>
            <a:xfrm>
              <a:off x="3270802" y="6135687"/>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ビジネスへの実装</a:t>
              </a:r>
              <a:endParaRPr kumimoji="1" lang="ja-JP" altLang="en-US" sz="2400" b="1" dirty="0">
                <a:solidFill>
                  <a:srgbClr val="0070C0"/>
                </a:solidFill>
                <a:latin typeface="Meiryo" panose="020B0604030504040204" pitchFamily="34" charset="-128"/>
                <a:ea typeface="Meiryo" panose="020B0604030504040204" pitchFamily="34" charset="-128"/>
              </a:endParaRPr>
            </a:p>
          </p:txBody>
        </p:sp>
        <p:sp>
          <p:nvSpPr>
            <p:cNvPr id="30" name="下矢印 29">
              <a:extLst>
                <a:ext uri="{FF2B5EF4-FFF2-40B4-BE49-F238E27FC236}">
                  <a16:creationId xmlns:a16="http://schemas.microsoft.com/office/drawing/2014/main" id="{65746504-1257-5246-BB85-B2FC6EAA8001}"/>
                </a:ext>
              </a:extLst>
            </p:cNvPr>
            <p:cNvSpPr/>
            <p:nvPr/>
          </p:nvSpPr>
          <p:spPr>
            <a:xfrm>
              <a:off x="4170786" y="5003458"/>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3DF7E985-1417-4C41-B85D-77171714F1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3983621" y="3057330"/>
              <a:ext cx="1171587" cy="11715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90354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F0F61C9D-AAF3-C746-B26F-D8B8DA2C7CE5}"/>
              </a:ext>
            </a:extLst>
          </p:cNvPr>
          <p:cNvSpPr/>
          <p:nvPr/>
        </p:nvSpPr>
        <p:spPr>
          <a:xfrm>
            <a:off x="2522398" y="4467678"/>
            <a:ext cx="6032712" cy="2052794"/>
          </a:xfrm>
          <a:prstGeom prst="rect">
            <a:avLst/>
          </a:prstGeom>
          <a:solidFill>
            <a:srgbClr val="E6D6A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a:extLst>
              <a:ext uri="{FF2B5EF4-FFF2-40B4-BE49-F238E27FC236}">
                <a16:creationId xmlns:a16="http://schemas.microsoft.com/office/drawing/2014/main" id="{8C66A254-1E29-7A4A-8E2F-F35E2D2B41DA}"/>
              </a:ext>
            </a:extLst>
          </p:cNvPr>
          <p:cNvSpPr/>
          <p:nvPr/>
        </p:nvSpPr>
        <p:spPr>
          <a:xfrm>
            <a:off x="1029040" y="2528408"/>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ビジネス</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5F4A781B-F188-D540-85D8-CA757E0ACB5C}"/>
              </a:ext>
            </a:extLst>
          </p:cNvPr>
          <p:cNvSpPr/>
          <p:nvPr/>
        </p:nvSpPr>
        <p:spPr>
          <a:xfrm>
            <a:off x="3917565" y="2528408"/>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4E03DAA1-C8B6-0C42-8E1D-6955A4554C9C}"/>
              </a:ext>
            </a:extLst>
          </p:cNvPr>
          <p:cNvSpPr/>
          <p:nvPr/>
        </p:nvSpPr>
        <p:spPr>
          <a:xfrm>
            <a:off x="6806090" y="2528407"/>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a:extLst>
              <a:ext uri="{FF2B5EF4-FFF2-40B4-BE49-F238E27FC236}">
                <a16:creationId xmlns:a16="http://schemas.microsoft.com/office/drawing/2014/main" id="{F7C69146-F93C-0F45-AA4E-339C593929BB}"/>
              </a:ext>
            </a:extLst>
          </p:cNvPr>
          <p:cNvSpPr/>
          <p:nvPr/>
        </p:nvSpPr>
        <p:spPr>
          <a:xfrm>
            <a:off x="2951982" y="2645007"/>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右矢印 6">
            <a:extLst>
              <a:ext uri="{FF2B5EF4-FFF2-40B4-BE49-F238E27FC236}">
                <a16:creationId xmlns:a16="http://schemas.microsoft.com/office/drawing/2014/main" id="{EFA57B32-9A41-694A-AD06-85AE2918AD77}"/>
              </a:ext>
            </a:extLst>
          </p:cNvPr>
          <p:cNvSpPr/>
          <p:nvPr/>
        </p:nvSpPr>
        <p:spPr>
          <a:xfrm>
            <a:off x="5817920" y="2657281"/>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三角形 7">
            <a:extLst>
              <a:ext uri="{FF2B5EF4-FFF2-40B4-BE49-F238E27FC236}">
                <a16:creationId xmlns:a16="http://schemas.microsoft.com/office/drawing/2014/main" id="{1031ED11-AEB8-3541-8F98-9079618A8175}"/>
              </a:ext>
            </a:extLst>
          </p:cNvPr>
          <p:cNvSpPr/>
          <p:nvPr/>
        </p:nvSpPr>
        <p:spPr>
          <a:xfrm>
            <a:off x="2522398" y="3292457"/>
            <a:ext cx="1675378" cy="1116918"/>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C4873C5A-3F21-EF47-90BB-3E6993BD6AAB}"/>
              </a:ext>
            </a:extLst>
          </p:cNvPr>
          <p:cNvSpPr txBox="1"/>
          <p:nvPr/>
        </p:nvSpPr>
        <p:spPr>
          <a:xfrm>
            <a:off x="2729145" y="410159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アジャイル開発</a:t>
            </a:r>
          </a:p>
        </p:txBody>
      </p:sp>
      <p:sp>
        <p:nvSpPr>
          <p:cNvPr id="11" name="三角形 10">
            <a:extLst>
              <a:ext uri="{FF2B5EF4-FFF2-40B4-BE49-F238E27FC236}">
                <a16:creationId xmlns:a16="http://schemas.microsoft.com/office/drawing/2014/main" id="{5A36B1C4-7BB3-8440-A082-B5F7F28741A2}"/>
              </a:ext>
            </a:extLst>
          </p:cNvPr>
          <p:cNvSpPr/>
          <p:nvPr/>
        </p:nvSpPr>
        <p:spPr>
          <a:xfrm>
            <a:off x="5382199" y="3292457"/>
            <a:ext cx="1675378" cy="1116918"/>
          </a:xfrm>
          <a:prstGeom prs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B33784D6-5B64-0344-BC52-828CF9A174A1}"/>
              </a:ext>
            </a:extLst>
          </p:cNvPr>
          <p:cNvSpPr txBox="1"/>
          <p:nvPr/>
        </p:nvSpPr>
        <p:spPr>
          <a:xfrm>
            <a:off x="5839015" y="4101598"/>
            <a:ext cx="761747"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DevOps</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F31F1EEB-1D00-F143-830E-E96E0E3CD9EE}"/>
              </a:ext>
            </a:extLst>
          </p:cNvPr>
          <p:cNvSpPr/>
          <p:nvPr/>
        </p:nvSpPr>
        <p:spPr>
          <a:xfrm>
            <a:off x="2671992" y="4580113"/>
            <a:ext cx="2994594"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アプリケーション開発環境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マイクロ･サービス、ルールエンジン、</a:t>
            </a:r>
            <a:r>
              <a:rPr lang="en-US" altLang="ja-JP" sz="800" dirty="0">
                <a:solidFill>
                  <a:srgbClr val="FFFFFF"/>
                </a:solidFill>
                <a:latin typeface="Meiryo" panose="020B0604030504040204" pitchFamily="34" charset="-128"/>
                <a:ea typeface="Meiryo" panose="020B0604030504040204" pitchFamily="34" charset="-128"/>
                <a:cs typeface="ＭＳ Ｐゴシック"/>
              </a:rPr>
              <a:t>AI</a:t>
            </a:r>
            <a:r>
              <a:rPr lang="ja-JP" altLang="en-US" sz="800">
                <a:solidFill>
                  <a:srgbClr val="FFFFFF"/>
                </a:solidFill>
                <a:latin typeface="Meiryo" panose="020B0604030504040204" pitchFamily="34" charset="-128"/>
                <a:ea typeface="Meiryo" panose="020B0604030504040204" pitchFamily="34" charset="-128"/>
                <a:cs typeface="ＭＳ Ｐゴシック"/>
              </a:rPr>
              <a:t>、</a:t>
            </a:r>
            <a:r>
              <a:rPr lang="en-US" altLang="ja-JP" sz="800" dirty="0">
                <a:solidFill>
                  <a:srgbClr val="FFFFFF"/>
                </a:solidFill>
                <a:latin typeface="Meiryo" panose="020B0604030504040204" pitchFamily="34" charset="-128"/>
                <a:ea typeface="Meiryo" panose="020B0604030504040204" pitchFamily="34" charset="-128"/>
                <a:cs typeface="ＭＳ Ｐゴシック"/>
              </a:rPr>
              <a:t>API</a:t>
            </a:r>
            <a:r>
              <a:rPr lang="ja-JP" altLang="en-US" sz="8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0C743C82-086B-E543-8343-6DAF739CBBE5}"/>
              </a:ext>
            </a:extLst>
          </p:cNvPr>
          <p:cNvSpPr/>
          <p:nvPr/>
        </p:nvSpPr>
        <p:spPr>
          <a:xfrm>
            <a:off x="5425158" y="5842706"/>
            <a:ext cx="2986615"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インフラストラクチャー</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IaaS</a:t>
            </a:r>
            <a:r>
              <a:rPr lang="ja-JP" altLang="en-US" sz="800">
                <a:solidFill>
                  <a:srgbClr val="FFFFFF"/>
                </a:solidFill>
                <a:latin typeface="Meiryo" panose="020B0604030504040204" pitchFamily="34" charset="-128"/>
                <a:ea typeface="Meiryo" panose="020B0604030504040204" pitchFamily="34" charset="-128"/>
                <a:cs typeface="ＭＳ Ｐゴシック"/>
              </a:rPr>
              <a:t>などのクラウド</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B06B7B95-EA43-8D47-997B-FFB589ACAB35}"/>
              </a:ext>
            </a:extLst>
          </p:cNvPr>
          <p:cNvSpPr/>
          <p:nvPr/>
        </p:nvSpPr>
        <p:spPr>
          <a:xfrm>
            <a:off x="4050760" y="5204998"/>
            <a:ext cx="3006818"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アプリケーション実行環境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コンテナ・オーケストレーション・ツール</a:t>
            </a: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サーバーレス・</a:t>
            </a:r>
            <a:r>
              <a:rPr lang="en-US" altLang="ja-JP" sz="800" dirty="0" err="1">
                <a:solidFill>
                  <a:srgbClr val="FFFFFF"/>
                </a:solidFill>
                <a:latin typeface="Meiryo" panose="020B0604030504040204" pitchFamily="34" charset="-128"/>
                <a:ea typeface="Meiryo" panose="020B0604030504040204" pitchFamily="34" charset="-128"/>
                <a:cs typeface="ＭＳ Ｐゴシック"/>
              </a:rPr>
              <a:t>FaaS</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FE3ADD44-819F-0D43-AC10-0AF5ACA964FC}"/>
              </a:ext>
            </a:extLst>
          </p:cNvPr>
          <p:cNvSpPr txBox="1"/>
          <p:nvPr/>
        </p:nvSpPr>
        <p:spPr>
          <a:xfrm>
            <a:off x="6997908" y="4580113"/>
            <a:ext cx="1415772" cy="461665"/>
          </a:xfrm>
          <a:prstGeom prst="rect">
            <a:avLst/>
          </a:prstGeom>
          <a:noFill/>
        </p:spPr>
        <p:txBody>
          <a:bodyPr wrap="none" rtlCol="0">
            <a:spAutoFit/>
          </a:bodyPr>
          <a:lstStyle/>
          <a:p>
            <a:r>
              <a:rPr kumimoji="1" lang="ja-JP" altLang="en-US" sz="2400">
                <a:solidFill>
                  <a:schemeClr val="accent6">
                    <a:lumMod val="50000"/>
                  </a:schemeClr>
                </a:solidFill>
                <a:latin typeface="Meiryo" panose="020B0604030504040204" pitchFamily="34" charset="-128"/>
                <a:ea typeface="Meiryo" panose="020B0604030504040204" pitchFamily="34" charset="-128"/>
              </a:rPr>
              <a:t>運用管理</a:t>
            </a:r>
          </a:p>
        </p:txBody>
      </p:sp>
      <p:sp>
        <p:nvSpPr>
          <p:cNvPr id="19" name="テキスト ボックス 18">
            <a:extLst>
              <a:ext uri="{FF2B5EF4-FFF2-40B4-BE49-F238E27FC236}">
                <a16:creationId xmlns:a16="http://schemas.microsoft.com/office/drawing/2014/main" id="{11BD17E6-4AD9-444D-85AD-38A34EA7F279}"/>
              </a:ext>
            </a:extLst>
          </p:cNvPr>
          <p:cNvSpPr txBox="1"/>
          <p:nvPr/>
        </p:nvSpPr>
        <p:spPr>
          <a:xfrm>
            <a:off x="3468792" y="5897238"/>
            <a:ext cx="1870448" cy="461665"/>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Infrastructure as Code</a:t>
            </a:r>
          </a:p>
          <a:p>
            <a:pPr algn="r"/>
            <a:r>
              <a:rPr lang="ja-JP" altLang="en-US" sz="1200">
                <a:solidFill>
                  <a:schemeClr val="accent6">
                    <a:lumMod val="50000"/>
                  </a:schemeClr>
                </a:solidFill>
                <a:latin typeface="Meiryo" panose="020B0604030504040204" pitchFamily="34" charset="-128"/>
                <a:ea typeface="Meiryo" panose="020B0604030504040204" pitchFamily="34" charset="-128"/>
              </a:rPr>
              <a:t>運用の自動化</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09E0BB52-34C3-C741-9E39-1DC26F610710}"/>
              </a:ext>
            </a:extLst>
          </p:cNvPr>
          <p:cNvSpPr txBox="1"/>
          <p:nvPr/>
        </p:nvSpPr>
        <p:spPr>
          <a:xfrm>
            <a:off x="7042192" y="5406396"/>
            <a:ext cx="1396536" cy="400110"/>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SRE</a:t>
            </a:r>
          </a:p>
          <a:p>
            <a:pPr algn="r"/>
            <a:r>
              <a:rPr lang="en-US" altLang="ja-JP" sz="800" dirty="0">
                <a:solidFill>
                  <a:schemeClr val="accent6">
                    <a:lumMod val="50000"/>
                  </a:schemeClr>
                </a:solidFill>
                <a:latin typeface="Meiryo" panose="020B0604030504040204" pitchFamily="34" charset="-128"/>
                <a:ea typeface="Meiryo" panose="020B0604030504040204" pitchFamily="34" charset="-128"/>
              </a:rPr>
              <a:t>Site Reliability 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 name="ホームベース 22">
            <a:extLst>
              <a:ext uri="{FF2B5EF4-FFF2-40B4-BE49-F238E27FC236}">
                <a16:creationId xmlns:a16="http://schemas.microsoft.com/office/drawing/2014/main" id="{E51D3F23-2F9C-E34D-B1FD-22E72CF43F10}"/>
              </a:ext>
            </a:extLst>
          </p:cNvPr>
          <p:cNvSpPr/>
          <p:nvPr/>
        </p:nvSpPr>
        <p:spPr>
          <a:xfrm>
            <a:off x="1024864" y="3359962"/>
            <a:ext cx="1569089" cy="653579"/>
          </a:xfrm>
          <a:prstGeom prst="homePlate">
            <a:avLst>
              <a:gd name="adj" fmla="val 3136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66F6ABB8-E3C9-E34E-937D-F8701C71D623}"/>
              </a:ext>
            </a:extLst>
          </p:cNvPr>
          <p:cNvSpPr txBox="1"/>
          <p:nvPr/>
        </p:nvSpPr>
        <p:spPr>
          <a:xfrm>
            <a:off x="971704" y="3426628"/>
            <a:ext cx="1483098" cy="523220"/>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アイデアの創発</a:t>
            </a:r>
            <a:endParaRPr kumimoji="1" lang="en-US" altLang="ja-JP" sz="12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kumimoji="1" lang="ja-JP" altLang="en-US" sz="800">
                <a:solidFill>
                  <a:schemeClr val="bg1"/>
                </a:solidFill>
                <a:latin typeface="Meiryo" panose="020B0604030504040204" pitchFamily="34" charset="-128"/>
                <a:ea typeface="Meiryo" panose="020B0604030504040204" pitchFamily="34" charset="-128"/>
              </a:rPr>
              <a:t>デザイン思考</a:t>
            </a:r>
            <a:endParaRPr kumimoji="1" lang="en-US" altLang="ja-JP" sz="8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lang="ja-JP" altLang="en-US" sz="800">
                <a:solidFill>
                  <a:schemeClr val="bg1"/>
                </a:solidFill>
                <a:latin typeface="Meiryo" panose="020B0604030504040204" pitchFamily="34" charset="-128"/>
                <a:ea typeface="Meiryo" panose="020B0604030504040204" pitchFamily="34" charset="-128"/>
              </a:rPr>
              <a:t>リーンスタートアップ</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5" name="上カーブ矢印 24">
            <a:extLst>
              <a:ext uri="{FF2B5EF4-FFF2-40B4-BE49-F238E27FC236}">
                <a16:creationId xmlns:a16="http://schemas.microsoft.com/office/drawing/2014/main" id="{61A173ED-7F5C-C044-8A83-6AC2724199F8}"/>
              </a:ext>
            </a:extLst>
          </p:cNvPr>
          <p:cNvSpPr/>
          <p:nvPr/>
        </p:nvSpPr>
        <p:spPr>
          <a:xfrm rot="10800000">
            <a:off x="971704" y="936532"/>
            <a:ext cx="7530246" cy="901393"/>
          </a:xfrm>
          <a:prstGeom prst="curved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FF2A84FA-9117-004D-B556-BEC5E39966BB}"/>
              </a:ext>
            </a:extLst>
          </p:cNvPr>
          <p:cNvSpPr txBox="1"/>
          <p:nvPr/>
        </p:nvSpPr>
        <p:spPr>
          <a:xfrm>
            <a:off x="2271826" y="1364538"/>
            <a:ext cx="5032147" cy="369332"/>
          </a:xfrm>
          <a:prstGeom prst="rect">
            <a:avLst/>
          </a:prstGeom>
          <a:noFill/>
        </p:spPr>
        <p:txBody>
          <a:bodyPr wrap="none" rtlCol="0">
            <a:spAutoFit/>
          </a:bodyPr>
          <a:lstStyle/>
          <a:p>
            <a:pPr algn="ctr"/>
            <a:r>
              <a:rPr kumimoji="1" lang="ja-JP" altLang="en-US">
                <a:solidFill>
                  <a:srgbClr val="FF6666"/>
                </a:solidFill>
                <a:latin typeface="Meiryo" panose="020B0604030504040204" pitchFamily="34" charset="-128"/>
                <a:ea typeface="Meiryo" panose="020B0604030504040204" pitchFamily="34" charset="-128"/>
              </a:rPr>
              <a:t>トライ･アンド･エラーのサイクルを高速で回す</a:t>
            </a:r>
          </a:p>
        </p:txBody>
      </p:sp>
      <p:sp>
        <p:nvSpPr>
          <p:cNvPr id="27" name="右矢印 26">
            <a:extLst>
              <a:ext uri="{FF2B5EF4-FFF2-40B4-BE49-F238E27FC236}">
                <a16:creationId xmlns:a16="http://schemas.microsoft.com/office/drawing/2014/main" id="{54AEF392-97AE-B041-83B4-6E0C33062AE7}"/>
              </a:ext>
            </a:extLst>
          </p:cNvPr>
          <p:cNvSpPr/>
          <p:nvPr/>
        </p:nvSpPr>
        <p:spPr>
          <a:xfrm>
            <a:off x="1024864" y="1859485"/>
            <a:ext cx="7530246" cy="40503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8" name="タイトル 27">
            <a:extLst>
              <a:ext uri="{FF2B5EF4-FFF2-40B4-BE49-F238E27FC236}">
                <a16:creationId xmlns:a16="http://schemas.microsoft.com/office/drawing/2014/main" id="{8207B47A-831B-F746-8A90-5E2F6FDB4075}"/>
              </a:ext>
            </a:extLst>
          </p:cNvPr>
          <p:cNvSpPr>
            <a:spLocks noGrp="1"/>
          </p:cNvSpPr>
          <p:nvPr>
            <p:ph type="title"/>
          </p:nvPr>
        </p:nvSpPr>
        <p:spPr/>
        <p:txBody>
          <a:bodyPr/>
          <a:lstStyle/>
          <a:p>
            <a:r>
              <a:rPr kumimoji="1" lang="ja-JP" altLang="en-US"/>
              <a:t>ビジネス･スピードを加速する方法</a:t>
            </a:r>
          </a:p>
        </p:txBody>
      </p:sp>
    </p:spTree>
    <p:extLst>
      <p:ext uri="{BB962C8B-B14F-4D97-AF65-F5344CB8AC3E}">
        <p14:creationId xmlns:p14="http://schemas.microsoft.com/office/powerpoint/2010/main" val="2172057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11559" y="1090995"/>
            <a:ext cx="7920880" cy="22211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lang="ja-JP" altLang="en-US"/>
              <a:t>なぜ、サーバーレスなのか</a:t>
            </a:r>
          </a:p>
        </p:txBody>
      </p:sp>
      <p:pic>
        <p:nvPicPr>
          <p:cNvPr id="4" name="図 3">
            <a:extLst>
              <a:ext uri="{FF2B5EF4-FFF2-40B4-BE49-F238E27FC236}">
                <a16:creationId xmlns:a16="http://schemas.microsoft.com/office/drawing/2014/main" id="{975D1085-AA78-0D4C-B5E3-3A78BDF5C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4602" y="4294079"/>
            <a:ext cx="2195736" cy="900815"/>
          </a:xfrm>
          <a:prstGeom prst="rect">
            <a:avLst/>
          </a:prstGeom>
        </p:spPr>
      </p:pic>
      <p:pic>
        <p:nvPicPr>
          <p:cNvPr id="6" name="図 5">
            <a:extLst>
              <a:ext uri="{FF2B5EF4-FFF2-40B4-BE49-F238E27FC236}">
                <a16:creationId xmlns:a16="http://schemas.microsoft.com/office/drawing/2014/main" id="{EC4F9B16-A76C-6F49-8D40-26801F9BB0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102" y="4221088"/>
            <a:ext cx="1442132" cy="1081599"/>
          </a:xfrm>
          <a:prstGeom prst="rect">
            <a:avLst/>
          </a:prstGeom>
        </p:spPr>
      </p:pic>
      <p:pic>
        <p:nvPicPr>
          <p:cNvPr id="7" name="図 6">
            <a:extLst>
              <a:ext uri="{FF2B5EF4-FFF2-40B4-BE49-F238E27FC236}">
                <a16:creationId xmlns:a16="http://schemas.microsoft.com/office/drawing/2014/main" id="{2415A778-8D8C-3D4F-A9EA-E707E00C3A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3405" y="4317467"/>
            <a:ext cx="1717096" cy="900815"/>
          </a:xfrm>
          <a:prstGeom prst="rect">
            <a:avLst/>
          </a:prstGeom>
        </p:spPr>
      </p:pic>
      <p:sp>
        <p:nvSpPr>
          <p:cNvPr id="8" name="テキスト ボックス 7">
            <a:extLst>
              <a:ext uri="{FF2B5EF4-FFF2-40B4-BE49-F238E27FC236}">
                <a16:creationId xmlns:a16="http://schemas.microsoft.com/office/drawing/2014/main" id="{64416FF7-0BB8-C642-99AB-5A0EC24A56FD}"/>
              </a:ext>
            </a:extLst>
          </p:cNvPr>
          <p:cNvSpPr txBox="1"/>
          <p:nvPr/>
        </p:nvSpPr>
        <p:spPr>
          <a:xfrm>
            <a:off x="2310940" y="4706382"/>
            <a:ext cx="920445" cy="307777"/>
          </a:xfrm>
          <a:prstGeom prst="rect">
            <a:avLst/>
          </a:prstGeom>
          <a:noFill/>
        </p:spPr>
        <p:txBody>
          <a:bodyPr wrap="none" rtlCol="0">
            <a:spAutoFit/>
          </a:bodyPr>
          <a:lstStyle/>
          <a:p>
            <a:r>
              <a:rPr kumimoji="1" lang="en-US" altLang="ja-JP" sz="1400" dirty="0">
                <a:solidFill>
                  <a:srgbClr val="33ACBD"/>
                </a:solidFill>
                <a:latin typeface="Abadi" panose="020F0502020204030204" pitchFamily="34" charset="0"/>
                <a:cs typeface="Abadi" panose="020F0502020204030204" pitchFamily="34" charset="0"/>
              </a:rPr>
              <a:t>Functions</a:t>
            </a:r>
            <a:endParaRPr kumimoji="1" lang="ja-JP" altLang="en-US" sz="1400">
              <a:solidFill>
                <a:srgbClr val="33ACBD"/>
              </a:solidFill>
              <a:latin typeface="Abadi" panose="020F0502020204030204" pitchFamily="34" charset="0"/>
              <a:cs typeface="Abadi" panose="020F0502020204030204" pitchFamily="34" charset="0"/>
            </a:endParaRPr>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760699" y="1271341"/>
            <a:ext cx="7622600"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付加価値を生み出さない作業で負担を強いられる。</a:t>
            </a: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43607" y="2087605"/>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60031" y="2084424"/>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728446"/>
            <a:ext cx="7920880" cy="1944216"/>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156164" y="3843171"/>
            <a:ext cx="4852611" cy="523220"/>
          </a:xfrm>
          <a:prstGeom prst="rect">
            <a:avLst/>
          </a:prstGeom>
          <a:noFill/>
        </p:spPr>
        <p:txBody>
          <a:bodyPr wrap="none" rtlCol="0">
            <a:spAutoFit/>
          </a:bodyPr>
          <a:lstStyle/>
          <a:p>
            <a:pPr algn="ctr"/>
            <a:r>
              <a:rPr kumimoji="1" lang="ja-JP" altLang="en-US" sz="2800">
                <a:solidFill>
                  <a:srgbClr val="0070C0"/>
                </a:solidFill>
                <a:latin typeface="Meiryo" panose="020B0604030504040204" pitchFamily="34" charset="-128"/>
                <a:ea typeface="Meiryo" panose="020B0604030504040204" pitchFamily="34" charset="-128"/>
              </a:rPr>
              <a:t>上記の負担から開発者を解放</a:t>
            </a:r>
          </a:p>
        </p:txBody>
      </p:sp>
      <p:sp>
        <p:nvSpPr>
          <p:cNvPr id="15" name="テキスト ボックス 14">
            <a:extLst>
              <a:ext uri="{FF2B5EF4-FFF2-40B4-BE49-F238E27FC236}">
                <a16:creationId xmlns:a16="http://schemas.microsoft.com/office/drawing/2014/main" id="{BF6211FB-C236-F548-AECD-73496CD7A14A}"/>
              </a:ext>
            </a:extLst>
          </p:cNvPr>
          <p:cNvSpPr txBox="1"/>
          <p:nvPr/>
        </p:nvSpPr>
        <p:spPr>
          <a:xfrm>
            <a:off x="2341263" y="5210552"/>
            <a:ext cx="446147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コスト削減</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マイクロ・サービス化</a:t>
            </a:r>
          </a:p>
        </p:txBody>
      </p:sp>
      <p:sp>
        <p:nvSpPr>
          <p:cNvPr id="16" name="正方形/長方形 15">
            <a:extLst>
              <a:ext uri="{FF2B5EF4-FFF2-40B4-BE49-F238E27FC236}">
                <a16:creationId xmlns:a16="http://schemas.microsoft.com/office/drawing/2014/main" id="{652A026B-0090-1C4F-A2C3-69941237FE4A}"/>
              </a:ext>
            </a:extLst>
          </p:cNvPr>
          <p:cNvSpPr/>
          <p:nvPr/>
        </p:nvSpPr>
        <p:spPr>
          <a:xfrm>
            <a:off x="611560" y="5722827"/>
            <a:ext cx="7920880" cy="448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Meiryo" panose="020B0604030504040204" pitchFamily="34" charset="-128"/>
                <a:ea typeface="Meiryo" panose="020B0604030504040204" pitchFamily="34" charset="-128"/>
                <a:cs typeface="ＭＳ Ｐゴシック"/>
              </a:rPr>
              <a:t>アジャイル開発や</a:t>
            </a:r>
            <a:r>
              <a:rPr kumimoji="1" lang="en-US" altLang="ja-JP" sz="2000" dirty="0">
                <a:solidFill>
                  <a:schemeClr val="bg1"/>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85351441-AC3E-6F47-B3E0-190C95990C22}"/>
              </a:ext>
            </a:extLst>
          </p:cNvPr>
          <p:cNvSpPr/>
          <p:nvPr/>
        </p:nvSpPr>
        <p:spPr>
          <a:xfrm>
            <a:off x="3995935" y="3380750"/>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39923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427030" y="980728"/>
            <a:ext cx="8609466"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582728" y="980728"/>
            <a:ext cx="1443734" cy="1307703"/>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4" name="正方形/長方形 63"/>
          <p:cNvSpPr/>
          <p:nvPr/>
        </p:nvSpPr>
        <p:spPr>
          <a:xfrm>
            <a:off x="105921" y="985029"/>
            <a:ext cx="327383" cy="525658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490504" y="3610996"/>
            <a:ext cx="1378600" cy="130188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9" name="正方形/長方形 58"/>
          <p:cNvSpPr/>
          <p:nvPr/>
        </p:nvSpPr>
        <p:spPr>
          <a:xfrm>
            <a:off x="2051720" y="4865184"/>
            <a:ext cx="6974742" cy="1631356"/>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6270882"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532575" y="5656336"/>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）の位置付け</a:t>
            </a:r>
            <a:r>
              <a:rPr kumimoji="1" lang="en-US" altLang="ja-JP" dirty="0"/>
              <a:t> </a:t>
            </a:r>
            <a:endParaRPr kumimoji="1" lang="ja-JP" altLang="en-US" dirty="0"/>
          </a:p>
        </p:txBody>
      </p:sp>
      <p:sp>
        <p:nvSpPr>
          <p:cNvPr id="4" name="正方形/長方形 3"/>
          <p:cNvSpPr/>
          <p:nvPr/>
        </p:nvSpPr>
        <p:spPr>
          <a:xfrm>
            <a:off x="4898320" y="5663824"/>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7" name="正方形/長方形 6"/>
          <p:cNvSpPr/>
          <p:nvPr/>
        </p:nvSpPr>
        <p:spPr>
          <a:xfrm>
            <a:off x="752195" y="5652447"/>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 name="正方形/長方形 7"/>
          <p:cNvSpPr/>
          <p:nvPr/>
        </p:nvSpPr>
        <p:spPr>
          <a:xfrm>
            <a:off x="752195" y="5011690"/>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15" name="正方形/長方形 14"/>
          <p:cNvSpPr/>
          <p:nvPr/>
        </p:nvSpPr>
        <p:spPr>
          <a:xfrm>
            <a:off x="3532576"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2" name="正方形/長方形 21"/>
          <p:cNvSpPr/>
          <p:nvPr/>
        </p:nvSpPr>
        <p:spPr>
          <a:xfrm>
            <a:off x="4898321"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9" name="正方形/長方形 28"/>
          <p:cNvSpPr/>
          <p:nvPr/>
        </p:nvSpPr>
        <p:spPr>
          <a:xfrm>
            <a:off x="6270882"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63" name="正方形/長方形 62"/>
          <p:cNvSpPr/>
          <p:nvPr/>
        </p:nvSpPr>
        <p:spPr>
          <a:xfrm>
            <a:off x="105920" y="6211205"/>
            <a:ext cx="1945799" cy="28533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823553" y="2261865"/>
            <a:ext cx="4202909" cy="262586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1" name="正方形/長方形 60"/>
          <p:cNvSpPr/>
          <p:nvPr/>
        </p:nvSpPr>
        <p:spPr>
          <a:xfrm>
            <a:off x="6221936" y="1394391"/>
            <a:ext cx="1355474" cy="940292"/>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 name="正方形/長方形 10"/>
          <p:cNvSpPr/>
          <p:nvPr/>
        </p:nvSpPr>
        <p:spPr>
          <a:xfrm>
            <a:off x="752191" y="3030858"/>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752195" y="1059429"/>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532575" y="3678318"/>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532572"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532576"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25" name="正方形/長方形 24"/>
          <p:cNvSpPr/>
          <p:nvPr/>
        </p:nvSpPr>
        <p:spPr>
          <a:xfrm>
            <a:off x="4898317"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4898321"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6270882" y="3693444"/>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32" name="正方形/長方形 31"/>
          <p:cNvSpPr/>
          <p:nvPr/>
        </p:nvSpPr>
        <p:spPr>
          <a:xfrm>
            <a:off x="6270878"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34" name="正方形/長方形 33"/>
          <p:cNvSpPr/>
          <p:nvPr/>
        </p:nvSpPr>
        <p:spPr>
          <a:xfrm>
            <a:off x="6270882"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752198" y="435810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6" name="正方形/長方形 55"/>
          <p:cNvSpPr/>
          <p:nvPr/>
        </p:nvSpPr>
        <p:spPr>
          <a:xfrm>
            <a:off x="3532575"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7" name="正方形/長方形 56"/>
          <p:cNvSpPr/>
          <p:nvPr/>
        </p:nvSpPr>
        <p:spPr>
          <a:xfrm>
            <a:off x="4898317" y="4350036"/>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8" name="正方形/長方形 57"/>
          <p:cNvSpPr/>
          <p:nvPr/>
        </p:nvSpPr>
        <p:spPr>
          <a:xfrm>
            <a:off x="6270882"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67" name="テキスト ボックス 66"/>
          <p:cNvSpPr txBox="1"/>
          <p:nvPr/>
        </p:nvSpPr>
        <p:spPr>
          <a:xfrm>
            <a:off x="999311" y="767010"/>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511538" y="772562"/>
            <a:ext cx="555794"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endParaRPr kumimoji="1" lang="ja-JP" altLang="en-US" sz="1200" b="1" dirty="0">
              <a:solidFill>
                <a:srgbClr val="7030A0"/>
              </a:solidFill>
              <a:latin typeface="Meiryo" charset="-128"/>
              <a:ea typeface="Meiryo" charset="-128"/>
              <a:cs typeface="Meiryo" charset="-128"/>
            </a:endParaRPr>
          </a:p>
        </p:txBody>
      </p:sp>
      <p:sp>
        <p:nvSpPr>
          <p:cNvPr id="69" name="テキスト ボックス 68"/>
          <p:cNvSpPr txBox="1"/>
          <p:nvPr/>
        </p:nvSpPr>
        <p:spPr>
          <a:xfrm>
            <a:off x="3911579" y="739554"/>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253864" y="739554"/>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676610" y="731552"/>
            <a:ext cx="570542" cy="276999"/>
          </a:xfrm>
          <a:prstGeom prst="rect">
            <a:avLst/>
          </a:prstGeom>
          <a:noFill/>
        </p:spPr>
        <p:txBody>
          <a:bodyPr wrap="none" rtlCol="0">
            <a:spAutoFit/>
          </a:bodyPr>
          <a:lstStyle/>
          <a:p>
            <a:pPr algn="ctr"/>
            <a:r>
              <a:rPr lang="en-US" altLang="ja-JP" sz="1200" b="1" dirty="0" err="1">
                <a:solidFill>
                  <a:srgbClr val="7030A0"/>
                </a:solidFill>
                <a:latin typeface="Meiryo" charset="-128"/>
                <a:ea typeface="Meiryo" charset="-128"/>
                <a:cs typeface="Meiryo" charset="-128"/>
              </a:rPr>
              <a:t>F</a:t>
            </a:r>
            <a:r>
              <a:rPr kumimoji="1" lang="en-US" altLang="ja-JP" sz="1200" b="1" dirty="0" err="1">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72" name="テキスト ボックス 71"/>
          <p:cNvSpPr txBox="1"/>
          <p:nvPr/>
        </p:nvSpPr>
        <p:spPr>
          <a:xfrm>
            <a:off x="380745" y="2316629"/>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35369" y="2057401"/>
            <a:ext cx="430887" cy="2964914"/>
          </a:xfrm>
          <a:prstGeom prst="rect">
            <a:avLst/>
          </a:prstGeom>
          <a:noFill/>
        </p:spPr>
        <p:txBody>
          <a:bodyPr vert="eaVert" wrap="none" rtlCol="0">
            <a:spAutoFit/>
          </a:bodyPr>
          <a:lstStyle/>
          <a:p>
            <a:r>
              <a:rPr kumimoji="1" lang="ja-JP" altLang="en-US" sz="1600" dirty="0">
                <a:solidFill>
                  <a:schemeClr val="accent2">
                    <a:lumMod val="50000"/>
                  </a:schemeClr>
                </a:solidFill>
                <a:latin typeface="Meiryo" charset="-128"/>
                <a:ea typeface="Meiryo" charset="-128"/>
                <a:cs typeface="Meiryo" charset="-128"/>
              </a:rPr>
              <a:t>クラウドサービス事業者が管理</a:t>
            </a:r>
          </a:p>
        </p:txBody>
      </p:sp>
      <p:sp>
        <p:nvSpPr>
          <p:cNvPr id="47" name="正方形/長方形 46">
            <a:extLst>
              <a:ext uri="{FF2B5EF4-FFF2-40B4-BE49-F238E27FC236}">
                <a16:creationId xmlns:a16="http://schemas.microsoft.com/office/drawing/2014/main" id="{81A54E8C-050F-EB4D-A5A6-67BC968D17FC}"/>
              </a:ext>
            </a:extLst>
          </p:cNvPr>
          <p:cNvSpPr/>
          <p:nvPr/>
        </p:nvSpPr>
        <p:spPr>
          <a:xfrm>
            <a:off x="752191" y="2361033"/>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E9631D94-C023-7649-A36A-6B25240BBEAE}"/>
              </a:ext>
            </a:extLst>
          </p:cNvPr>
          <p:cNvSpPr/>
          <p:nvPr/>
        </p:nvSpPr>
        <p:spPr>
          <a:xfrm>
            <a:off x="3532572"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9" name="正方形/長方形 48">
            <a:extLst>
              <a:ext uri="{FF2B5EF4-FFF2-40B4-BE49-F238E27FC236}">
                <a16:creationId xmlns:a16="http://schemas.microsoft.com/office/drawing/2014/main" id="{859A9E1B-CC39-DB48-B1C5-E96CF7AB8C04}"/>
              </a:ext>
            </a:extLst>
          </p:cNvPr>
          <p:cNvSpPr/>
          <p:nvPr/>
        </p:nvSpPr>
        <p:spPr>
          <a:xfrm>
            <a:off x="4898317"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12ACC0A7-E181-464A-B1A1-3C41ADE3B189}"/>
              </a:ext>
            </a:extLst>
          </p:cNvPr>
          <p:cNvSpPr/>
          <p:nvPr/>
        </p:nvSpPr>
        <p:spPr>
          <a:xfrm>
            <a:off x="6270878"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6B5E3353-F522-9F4C-BBB2-C4CB97AD2E6A}"/>
              </a:ext>
            </a:extLst>
          </p:cNvPr>
          <p:cNvSpPr/>
          <p:nvPr/>
        </p:nvSpPr>
        <p:spPr>
          <a:xfrm>
            <a:off x="740899" y="173408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57E29FE0-6592-9843-8BFE-9347DF8935B4}"/>
              </a:ext>
            </a:extLst>
          </p:cNvPr>
          <p:cNvSpPr/>
          <p:nvPr/>
        </p:nvSpPr>
        <p:spPr>
          <a:xfrm>
            <a:off x="3532572"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FD51EF18-9CCD-F348-BDB7-C53BE0B2A926}"/>
              </a:ext>
            </a:extLst>
          </p:cNvPr>
          <p:cNvSpPr/>
          <p:nvPr/>
        </p:nvSpPr>
        <p:spPr>
          <a:xfrm>
            <a:off x="4898317" y="1734386"/>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4ADE3D91-95C0-D743-9694-3DA4ABC50396}"/>
              </a:ext>
            </a:extLst>
          </p:cNvPr>
          <p:cNvSpPr/>
          <p:nvPr/>
        </p:nvSpPr>
        <p:spPr>
          <a:xfrm>
            <a:off x="6282178"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9FFE1063-214B-D542-B9D1-599A9588A6B3}"/>
              </a:ext>
            </a:extLst>
          </p:cNvPr>
          <p:cNvSpPr/>
          <p:nvPr/>
        </p:nvSpPr>
        <p:spPr>
          <a:xfrm>
            <a:off x="2144465"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74" name="正方形/長方形 73">
            <a:extLst>
              <a:ext uri="{FF2B5EF4-FFF2-40B4-BE49-F238E27FC236}">
                <a16:creationId xmlns:a16="http://schemas.microsoft.com/office/drawing/2014/main" id="{213D760C-31DC-E44F-B1A0-4BB2D6E1513C}"/>
              </a:ext>
            </a:extLst>
          </p:cNvPr>
          <p:cNvSpPr/>
          <p:nvPr/>
        </p:nvSpPr>
        <p:spPr>
          <a:xfrm>
            <a:off x="4898317" y="368579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75" name="正方形/長方形 74">
            <a:extLst>
              <a:ext uri="{FF2B5EF4-FFF2-40B4-BE49-F238E27FC236}">
                <a16:creationId xmlns:a16="http://schemas.microsoft.com/office/drawing/2014/main" id="{417FA96F-A18A-4442-9DF1-32C3FF3B1B6E}"/>
              </a:ext>
            </a:extLst>
          </p:cNvPr>
          <p:cNvSpPr/>
          <p:nvPr/>
        </p:nvSpPr>
        <p:spPr>
          <a:xfrm>
            <a:off x="2144461"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78" name="正方形/長方形 77">
            <a:extLst>
              <a:ext uri="{FF2B5EF4-FFF2-40B4-BE49-F238E27FC236}">
                <a16:creationId xmlns:a16="http://schemas.microsoft.com/office/drawing/2014/main" id="{276D0B40-4CF4-0841-BEE6-21DA0AFB73E5}"/>
              </a:ext>
            </a:extLst>
          </p:cNvPr>
          <p:cNvSpPr/>
          <p:nvPr/>
        </p:nvSpPr>
        <p:spPr>
          <a:xfrm>
            <a:off x="2144465"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79" name="正方形/長方形 78">
            <a:extLst>
              <a:ext uri="{FF2B5EF4-FFF2-40B4-BE49-F238E27FC236}">
                <a16:creationId xmlns:a16="http://schemas.microsoft.com/office/drawing/2014/main" id="{C976C054-C54B-C94D-960E-40D3C781BE9C}"/>
              </a:ext>
            </a:extLst>
          </p:cNvPr>
          <p:cNvSpPr/>
          <p:nvPr/>
        </p:nvSpPr>
        <p:spPr>
          <a:xfrm>
            <a:off x="2144464"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0" name="正方形/長方形 79">
            <a:extLst>
              <a:ext uri="{FF2B5EF4-FFF2-40B4-BE49-F238E27FC236}">
                <a16:creationId xmlns:a16="http://schemas.microsoft.com/office/drawing/2014/main" id="{94AAE031-FCB2-CC4B-9785-E8DCD43BE641}"/>
              </a:ext>
            </a:extLst>
          </p:cNvPr>
          <p:cNvSpPr/>
          <p:nvPr/>
        </p:nvSpPr>
        <p:spPr>
          <a:xfrm>
            <a:off x="2144461"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81" name="正方形/長方形 80">
            <a:extLst>
              <a:ext uri="{FF2B5EF4-FFF2-40B4-BE49-F238E27FC236}">
                <a16:creationId xmlns:a16="http://schemas.microsoft.com/office/drawing/2014/main" id="{22F9B15F-3BD2-D84E-B3C3-3EE5B9586B09}"/>
              </a:ext>
            </a:extLst>
          </p:cNvPr>
          <p:cNvSpPr/>
          <p:nvPr/>
        </p:nvSpPr>
        <p:spPr>
          <a:xfrm>
            <a:off x="2144461"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82" name="正方形/長方形 81">
            <a:extLst>
              <a:ext uri="{FF2B5EF4-FFF2-40B4-BE49-F238E27FC236}">
                <a16:creationId xmlns:a16="http://schemas.microsoft.com/office/drawing/2014/main" id="{ABA98CD4-26D3-9342-9C9A-DAA16F17F1DF}"/>
              </a:ext>
            </a:extLst>
          </p:cNvPr>
          <p:cNvSpPr/>
          <p:nvPr/>
        </p:nvSpPr>
        <p:spPr>
          <a:xfrm>
            <a:off x="2144460" y="5659569"/>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652173"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652173"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652173" y="369344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652169"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652173"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652173"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008893" y="744508"/>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652169"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663469"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cxnSp>
        <p:nvCxnSpPr>
          <p:cNvPr id="6" name="直線コネクタ 5">
            <a:extLst>
              <a:ext uri="{FF2B5EF4-FFF2-40B4-BE49-F238E27FC236}">
                <a16:creationId xmlns:a16="http://schemas.microsoft.com/office/drawing/2014/main" id="{FE9DCDD9-786C-174F-9B7B-2B41CB182249}"/>
              </a:ext>
            </a:extLst>
          </p:cNvPr>
          <p:cNvCxnSpPr>
            <a:cxnSpLocks/>
          </p:cNvCxnSpPr>
          <p:nvPr/>
        </p:nvCxnSpPr>
        <p:spPr>
          <a:xfrm>
            <a:off x="6270878" y="1370354"/>
            <a:ext cx="124030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B9AC6554-4787-2442-8F99-973010C0CF62}"/>
              </a:ext>
            </a:extLst>
          </p:cNvPr>
          <p:cNvSpPr txBox="1"/>
          <p:nvPr/>
        </p:nvSpPr>
        <p:spPr>
          <a:xfrm>
            <a:off x="6576507" y="1348099"/>
            <a:ext cx="646331" cy="230832"/>
          </a:xfrm>
          <a:prstGeom prst="rect">
            <a:avLst/>
          </a:prstGeom>
          <a:noFill/>
        </p:spPr>
        <p:txBody>
          <a:bodyPr wrap="none" rtlCol="0">
            <a:spAutoFit/>
          </a:bodyPr>
          <a:lstStyle/>
          <a:p>
            <a:r>
              <a:rPr kumimoji="1" lang="ja-JP" altLang="en-US" sz="900">
                <a:solidFill>
                  <a:schemeClr val="bg1"/>
                </a:solidFill>
                <a:latin typeface="Meiryo" panose="020B0604030504040204" pitchFamily="34" charset="-128"/>
                <a:ea typeface="Meiryo" panose="020B0604030504040204" pitchFamily="34" charset="-128"/>
              </a:rPr>
              <a:t>連携機能</a:t>
            </a:r>
          </a:p>
        </p:txBody>
      </p:sp>
      <p:sp>
        <p:nvSpPr>
          <p:cNvPr id="12" name="テキスト ボックス 11">
            <a:extLst>
              <a:ext uri="{FF2B5EF4-FFF2-40B4-BE49-F238E27FC236}">
                <a16:creationId xmlns:a16="http://schemas.microsoft.com/office/drawing/2014/main" id="{AC5A32C8-707E-544A-B4F3-2C1CE388E067}"/>
              </a:ext>
            </a:extLst>
          </p:cNvPr>
          <p:cNvSpPr txBox="1"/>
          <p:nvPr/>
        </p:nvSpPr>
        <p:spPr>
          <a:xfrm>
            <a:off x="3523421" y="6224594"/>
            <a:ext cx="130356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Container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FE1331C7-44A2-0849-BED0-A52AAC5F3048}"/>
              </a:ext>
            </a:extLst>
          </p:cNvPr>
          <p:cNvSpPr txBox="1"/>
          <p:nvPr/>
        </p:nvSpPr>
        <p:spPr>
          <a:xfrm>
            <a:off x="6337859" y="6224594"/>
            <a:ext cx="1249060"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Function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13D9471E-0230-C348-83D5-967CD43CCA84}"/>
              </a:ext>
            </a:extLst>
          </p:cNvPr>
          <p:cNvSpPr txBox="1"/>
          <p:nvPr/>
        </p:nvSpPr>
        <p:spPr>
          <a:xfrm>
            <a:off x="2041956" y="6224594"/>
            <a:ext cx="151195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Infrastructure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F7E8E832-18BE-BF41-992F-59B664B905E4}"/>
              </a:ext>
            </a:extLst>
          </p:cNvPr>
          <p:cNvSpPr txBox="1"/>
          <p:nvPr/>
        </p:nvSpPr>
        <p:spPr>
          <a:xfrm>
            <a:off x="4965404" y="6230953"/>
            <a:ext cx="123944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Platform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CB452CEA-BEAE-6D43-85EE-B3802F93E34F}"/>
              </a:ext>
            </a:extLst>
          </p:cNvPr>
          <p:cNvSpPr txBox="1"/>
          <p:nvPr/>
        </p:nvSpPr>
        <p:spPr>
          <a:xfrm>
            <a:off x="7676837" y="6224594"/>
            <a:ext cx="1265091"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Software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53752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47308-3D5C-C34B-A784-6F8354A61F75}"/>
              </a:ext>
            </a:extLst>
          </p:cNvPr>
          <p:cNvSpPr>
            <a:spLocks noGrp="1"/>
          </p:cNvSpPr>
          <p:nvPr>
            <p:ph type="title"/>
          </p:nvPr>
        </p:nvSpPr>
        <p:spPr/>
        <p:txBody>
          <a:bodyPr/>
          <a:lstStyle/>
          <a:p>
            <a:r>
              <a:rPr lang="ja-JP" altLang="en-US"/>
              <a:t>開発の自動化とは</a:t>
            </a:r>
          </a:p>
        </p:txBody>
      </p:sp>
      <p:sp>
        <p:nvSpPr>
          <p:cNvPr id="4" name="ホームベース 3">
            <a:extLst>
              <a:ext uri="{FF2B5EF4-FFF2-40B4-BE49-F238E27FC236}">
                <a16:creationId xmlns:a16="http://schemas.microsoft.com/office/drawing/2014/main" id="{0B4665D2-0B77-B64C-A42C-CC2A237130B3}"/>
              </a:ext>
            </a:extLst>
          </p:cNvPr>
          <p:cNvSpPr/>
          <p:nvPr/>
        </p:nvSpPr>
        <p:spPr>
          <a:xfrm>
            <a:off x="457200" y="902127"/>
            <a:ext cx="4581205"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による自動プログラミング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ホームベース 4">
            <a:extLst>
              <a:ext uri="{FF2B5EF4-FFF2-40B4-BE49-F238E27FC236}">
                <a16:creationId xmlns:a16="http://schemas.microsoft.com/office/drawing/2014/main" id="{51928A82-4ADB-B343-B31B-A6F0224C25DE}"/>
              </a:ext>
            </a:extLst>
          </p:cNvPr>
          <p:cNvSpPr/>
          <p:nvPr/>
        </p:nvSpPr>
        <p:spPr>
          <a:xfrm>
            <a:off x="457199" y="5830068"/>
            <a:ext cx="4581205" cy="50936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人手によるプログラミング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ストライプ矢印 5">
            <a:extLst>
              <a:ext uri="{FF2B5EF4-FFF2-40B4-BE49-F238E27FC236}">
                <a16:creationId xmlns:a16="http://schemas.microsoft.com/office/drawing/2014/main" id="{CD0ACA18-792D-174C-B896-F9CD74A694BC}"/>
              </a:ext>
            </a:extLst>
          </p:cNvPr>
          <p:cNvSpPr/>
          <p:nvPr/>
        </p:nvSpPr>
        <p:spPr>
          <a:xfrm rot="16200000">
            <a:off x="-1093674" y="3343310"/>
            <a:ext cx="4332205" cy="555392"/>
          </a:xfrm>
          <a:prstGeom prst="stripedRightArrow">
            <a:avLst>
              <a:gd name="adj1" fmla="val 52210"/>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グループ化 28">
            <a:extLst>
              <a:ext uri="{FF2B5EF4-FFF2-40B4-BE49-F238E27FC236}">
                <a16:creationId xmlns:a16="http://schemas.microsoft.com/office/drawing/2014/main" id="{1FD9D848-102C-EC46-95F3-F49D7CBC0039}"/>
              </a:ext>
            </a:extLst>
          </p:cNvPr>
          <p:cNvGrpSpPr/>
          <p:nvPr/>
        </p:nvGrpSpPr>
        <p:grpSpPr>
          <a:xfrm>
            <a:off x="1534228" y="1682822"/>
            <a:ext cx="6897890" cy="3875915"/>
            <a:chOff x="1534228" y="1682822"/>
            <a:chExt cx="6897890" cy="3875915"/>
          </a:xfrm>
        </p:grpSpPr>
        <p:sp>
          <p:nvSpPr>
            <p:cNvPr id="27" name="正方形/長方形 26">
              <a:extLst>
                <a:ext uri="{FF2B5EF4-FFF2-40B4-BE49-F238E27FC236}">
                  <a16:creationId xmlns:a16="http://schemas.microsoft.com/office/drawing/2014/main" id="{C2854AF9-33E9-954A-99EF-5F677FE79AEA}"/>
                </a:ext>
              </a:extLst>
            </p:cNvPr>
            <p:cNvSpPr/>
            <p:nvPr/>
          </p:nvSpPr>
          <p:spPr>
            <a:xfrm>
              <a:off x="3264837" y="1682822"/>
              <a:ext cx="5167281" cy="38759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8" name="正方形/長方形 7">
              <a:extLst>
                <a:ext uri="{FF2B5EF4-FFF2-40B4-BE49-F238E27FC236}">
                  <a16:creationId xmlns:a16="http://schemas.microsoft.com/office/drawing/2014/main" id="{1F4E4566-0DEC-4B48-A444-08E4DC55CB62}"/>
                </a:ext>
              </a:extLst>
            </p:cNvPr>
            <p:cNvSpPr/>
            <p:nvPr/>
          </p:nvSpPr>
          <p:spPr>
            <a:xfrm>
              <a:off x="1546502" y="490055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フレームワーク</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095F189C-C857-8C4C-824E-2B18234558D7}"/>
                </a:ext>
              </a:extLst>
            </p:cNvPr>
            <p:cNvSpPr/>
            <p:nvPr/>
          </p:nvSpPr>
          <p:spPr>
            <a:xfrm>
              <a:off x="1546502" y="4326753"/>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超高速開発ツール</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1BDF6100-1CA9-C84E-BD3C-A868F6E1A219}"/>
                </a:ext>
              </a:extLst>
            </p:cNvPr>
            <p:cNvSpPr/>
            <p:nvPr/>
          </p:nvSpPr>
          <p:spPr>
            <a:xfrm>
              <a:off x="1546502" y="375295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BRMS</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Business Rule Management System</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0E50E4D6-D1F6-AB42-BCC9-033C7E8598DD}"/>
                </a:ext>
              </a:extLst>
            </p:cNvPr>
            <p:cNvSpPr/>
            <p:nvPr/>
          </p:nvSpPr>
          <p:spPr>
            <a:xfrm>
              <a:off x="1546502" y="3179149"/>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サーバーレス／</a:t>
              </a:r>
              <a:r>
                <a:rPr kumimoji="1" lang="en-US" altLang="ja-JP" dirty="0" err="1">
                  <a:solidFill>
                    <a:srgbClr val="FFFFFF"/>
                  </a:solidFill>
                  <a:latin typeface="Meiryo" panose="020B0604030504040204" pitchFamily="34" charset="-128"/>
                  <a:ea typeface="Meiryo" panose="020B0604030504040204" pitchFamily="34" charset="-128"/>
                  <a:cs typeface="ＭＳ Ｐゴシック"/>
                </a:rPr>
                <a:t>FaaS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469AB41C-2D79-004C-BDF1-B69FDE942A5A}"/>
                </a:ext>
              </a:extLst>
            </p:cNvPr>
            <p:cNvSpPr/>
            <p:nvPr/>
          </p:nvSpPr>
          <p:spPr>
            <a:xfrm>
              <a:off x="1534228" y="203154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SaaS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648C2F8-2821-3140-BCB7-828392783537}"/>
                </a:ext>
              </a:extLst>
            </p:cNvPr>
            <p:cNvSpPr/>
            <p:nvPr/>
          </p:nvSpPr>
          <p:spPr>
            <a:xfrm>
              <a:off x="1534228" y="260842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API</a:t>
              </a:r>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PaaS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357AECF0-8A27-E848-B5DA-B4CE443C855F}"/>
                </a:ext>
              </a:extLst>
            </p:cNvPr>
            <p:cNvSpPr txBox="1"/>
            <p:nvPr/>
          </p:nvSpPr>
          <p:spPr>
            <a:xfrm>
              <a:off x="3781244" y="1747188"/>
              <a:ext cx="4134465" cy="307777"/>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業務現場にジャストインタイムで</a:t>
              </a:r>
              <a:r>
                <a:rPr lang="ja-JP" altLang="en-US" sz="1400" b="1">
                  <a:solidFill>
                    <a:srgbClr val="0070C0"/>
                  </a:solidFill>
                  <a:latin typeface="Meiryo" panose="020B0604030504040204" pitchFamily="34" charset="-128"/>
                  <a:ea typeface="Meiryo" panose="020B0604030504040204" pitchFamily="34" charset="-128"/>
                </a:rPr>
                <a:t>サービスを提供</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DB84B27-6C9A-8744-8653-9716364D1D16}"/>
                </a:ext>
              </a:extLst>
            </p:cNvPr>
            <p:cNvSpPr/>
            <p:nvPr/>
          </p:nvSpPr>
          <p:spPr>
            <a:xfrm>
              <a:off x="5074454" y="2033078"/>
              <a:ext cx="3204241" cy="101691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テキスト ボックス 16">
              <a:extLst>
                <a:ext uri="{FF2B5EF4-FFF2-40B4-BE49-F238E27FC236}">
                  <a16:creationId xmlns:a16="http://schemas.microsoft.com/office/drawing/2014/main" id="{4DDAE48C-A0DC-114B-8C77-BA01E24DF6DB}"/>
                </a:ext>
              </a:extLst>
            </p:cNvPr>
            <p:cNvSpPr txBox="1"/>
            <p:nvPr/>
          </p:nvSpPr>
          <p:spPr>
            <a:xfrm>
              <a:off x="5268175" y="2217485"/>
              <a:ext cx="2816797"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pPr algn="ctr"/>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8AE95DC-1DB1-194A-8EA8-0DE5CCAE705E}"/>
                </a:ext>
              </a:extLst>
            </p:cNvPr>
            <p:cNvSpPr/>
            <p:nvPr/>
          </p:nvSpPr>
          <p:spPr>
            <a:xfrm>
              <a:off x="5074454" y="3179370"/>
              <a:ext cx="3204241" cy="10169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1" name="テキスト ボックス 20">
              <a:extLst>
                <a:ext uri="{FF2B5EF4-FFF2-40B4-BE49-F238E27FC236}">
                  <a16:creationId xmlns:a16="http://schemas.microsoft.com/office/drawing/2014/main" id="{64F123A5-11F7-1B4E-86AD-60F71B9546CD}"/>
                </a:ext>
              </a:extLst>
            </p:cNvPr>
            <p:cNvSpPr txBox="1"/>
            <p:nvPr/>
          </p:nvSpPr>
          <p:spPr>
            <a:xfrm>
              <a:off x="5453321" y="3360941"/>
              <a:ext cx="2446504" cy="738664"/>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DevOps</a:t>
              </a:r>
            </a:p>
            <a:p>
              <a:pPr algn="ctr"/>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CC3AB8C5-0A08-A94D-8710-57835F18EB90}"/>
                </a:ext>
              </a:extLst>
            </p:cNvPr>
            <p:cNvSpPr/>
            <p:nvPr/>
          </p:nvSpPr>
          <p:spPr>
            <a:xfrm>
              <a:off x="5074454" y="4326753"/>
              <a:ext cx="3204241" cy="101691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CFCE7708-BB00-6D4A-83F1-77BAF4FD2EB6}"/>
                </a:ext>
              </a:extLst>
            </p:cNvPr>
            <p:cNvSpPr txBox="1"/>
            <p:nvPr/>
          </p:nvSpPr>
          <p:spPr>
            <a:xfrm>
              <a:off x="5832431" y="4496656"/>
              <a:ext cx="1688283"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28" name="テキスト ボックス 27">
            <a:extLst>
              <a:ext uri="{FF2B5EF4-FFF2-40B4-BE49-F238E27FC236}">
                <a16:creationId xmlns:a16="http://schemas.microsoft.com/office/drawing/2014/main" id="{4BE79A95-D6E5-E34B-BAC1-C27F7E06144E}"/>
              </a:ext>
            </a:extLst>
          </p:cNvPr>
          <p:cNvSpPr txBox="1"/>
          <p:nvPr/>
        </p:nvSpPr>
        <p:spPr>
          <a:xfrm>
            <a:off x="5086728" y="1003527"/>
            <a:ext cx="3416320"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機械学習を使ったシステム開発</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39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雲 8">
            <a:extLst>
              <a:ext uri="{FF2B5EF4-FFF2-40B4-BE49-F238E27FC236}">
                <a16:creationId xmlns:a16="http://schemas.microsoft.com/office/drawing/2014/main" id="{BA4DA69F-83E8-5846-BF78-73A22DDF984B}"/>
              </a:ext>
            </a:extLst>
          </p:cNvPr>
          <p:cNvSpPr/>
          <p:nvPr/>
        </p:nvSpPr>
        <p:spPr>
          <a:xfrm>
            <a:off x="3724438" y="4483875"/>
            <a:ext cx="1768149" cy="1082351"/>
          </a:xfrm>
          <a:prstGeom prst="cloud">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クラウド移行の方向</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39</a:t>
            </a:fld>
            <a:endParaRPr kumimoji="1" lang="ja-JP" altLang="en-US"/>
          </a:p>
        </p:txBody>
      </p:sp>
      <p:sp>
        <p:nvSpPr>
          <p:cNvPr id="4" name="雲 3">
            <a:extLst>
              <a:ext uri="{FF2B5EF4-FFF2-40B4-BE49-F238E27FC236}">
                <a16:creationId xmlns:a16="http://schemas.microsoft.com/office/drawing/2014/main" id="{27D6DBD2-59A4-6D46-B34F-CA985F619F91}"/>
              </a:ext>
            </a:extLst>
          </p:cNvPr>
          <p:cNvSpPr/>
          <p:nvPr/>
        </p:nvSpPr>
        <p:spPr>
          <a:xfrm>
            <a:off x="755782" y="1530220"/>
            <a:ext cx="1946988" cy="1268964"/>
          </a:xfrm>
          <a:prstGeom prst="cloud">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雲 4">
            <a:extLst>
              <a:ext uri="{FF2B5EF4-FFF2-40B4-BE49-F238E27FC236}">
                <a16:creationId xmlns:a16="http://schemas.microsoft.com/office/drawing/2014/main" id="{E117A958-EF07-C54D-A000-9B6FC60F488C}"/>
              </a:ext>
            </a:extLst>
          </p:cNvPr>
          <p:cNvSpPr/>
          <p:nvPr/>
        </p:nvSpPr>
        <p:spPr>
          <a:xfrm>
            <a:off x="3637385" y="1530220"/>
            <a:ext cx="1946988" cy="1268964"/>
          </a:xfrm>
          <a:prstGeom prst="cloud">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雲 5">
            <a:extLst>
              <a:ext uri="{FF2B5EF4-FFF2-40B4-BE49-F238E27FC236}">
                <a16:creationId xmlns:a16="http://schemas.microsoft.com/office/drawing/2014/main" id="{23BA7ED9-7F00-1341-92B1-AF8A01B8E49F}"/>
              </a:ext>
            </a:extLst>
          </p:cNvPr>
          <p:cNvSpPr/>
          <p:nvPr/>
        </p:nvSpPr>
        <p:spPr>
          <a:xfrm>
            <a:off x="6518988" y="1530220"/>
            <a:ext cx="1946988" cy="1268964"/>
          </a:xfrm>
          <a:prstGeom prst="cloud">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8143A22E-ECE9-9F4E-9698-AE9690C168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8163" y="4847925"/>
            <a:ext cx="1160698" cy="1082352"/>
          </a:xfrm>
          <a:prstGeom prst="rect">
            <a:avLst/>
          </a:prstGeom>
          <a:ln>
            <a:noFill/>
          </a:ln>
          <a:effectLst>
            <a:outerShdw blurRad="292100" dist="139700" dir="2700000" algn="tl" rotWithShape="0">
              <a:srgbClr val="333333">
                <a:alpha val="65000"/>
              </a:srgbClr>
            </a:outerShdw>
          </a:effectLst>
        </p:spPr>
      </p:pic>
      <p:pic>
        <p:nvPicPr>
          <p:cNvPr id="8" name="図 7">
            <a:extLst>
              <a:ext uri="{FF2B5EF4-FFF2-40B4-BE49-F238E27FC236}">
                <a16:creationId xmlns:a16="http://schemas.microsoft.com/office/drawing/2014/main" id="{9F059514-662D-B040-9E49-3746E37817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4794" y="4661313"/>
            <a:ext cx="1268964" cy="1268964"/>
          </a:xfrm>
          <a:prstGeom prst="rect">
            <a:avLst/>
          </a:prstGeom>
          <a:ln>
            <a:noFill/>
          </a:ln>
          <a:effectLst>
            <a:outerShdw blurRad="292100" dist="139700" dir="2700000" algn="tl" rotWithShape="0">
              <a:srgbClr val="333333">
                <a:alpha val="65000"/>
              </a:srgbClr>
            </a:outerShdw>
          </a:effectLst>
        </p:spPr>
      </p:pic>
      <p:sp>
        <p:nvSpPr>
          <p:cNvPr id="10" name="上矢印 9">
            <a:extLst>
              <a:ext uri="{FF2B5EF4-FFF2-40B4-BE49-F238E27FC236}">
                <a16:creationId xmlns:a16="http://schemas.microsoft.com/office/drawing/2014/main" id="{DF78ACB9-B9FB-3F42-88AE-BA89FCE84FE1}"/>
              </a:ext>
            </a:extLst>
          </p:cNvPr>
          <p:cNvSpPr/>
          <p:nvPr/>
        </p:nvSpPr>
        <p:spPr>
          <a:xfrm>
            <a:off x="1499121" y="2902933"/>
            <a:ext cx="460310" cy="1758379"/>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上矢印 10">
            <a:extLst>
              <a:ext uri="{FF2B5EF4-FFF2-40B4-BE49-F238E27FC236}">
                <a16:creationId xmlns:a16="http://schemas.microsoft.com/office/drawing/2014/main" id="{C00D7DB0-64B0-F942-AC68-2331D3A74CCB}"/>
              </a:ext>
            </a:extLst>
          </p:cNvPr>
          <p:cNvSpPr/>
          <p:nvPr/>
        </p:nvSpPr>
        <p:spPr>
          <a:xfrm rot="5400000">
            <a:off x="2939922" y="1786146"/>
            <a:ext cx="460310" cy="757112"/>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a:extLst>
              <a:ext uri="{FF2B5EF4-FFF2-40B4-BE49-F238E27FC236}">
                <a16:creationId xmlns:a16="http://schemas.microsoft.com/office/drawing/2014/main" id="{DB26E5B0-2F55-DE40-9E0C-D4F9F146F944}"/>
              </a:ext>
            </a:extLst>
          </p:cNvPr>
          <p:cNvSpPr/>
          <p:nvPr/>
        </p:nvSpPr>
        <p:spPr>
          <a:xfrm rot="5400000">
            <a:off x="5857294" y="1804808"/>
            <a:ext cx="460310" cy="757112"/>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3AB52032-B178-4D4A-9D31-66A86E30C475}"/>
              </a:ext>
            </a:extLst>
          </p:cNvPr>
          <p:cNvSpPr/>
          <p:nvPr/>
        </p:nvSpPr>
        <p:spPr>
          <a:xfrm rot="2604718">
            <a:off x="6051348" y="2497791"/>
            <a:ext cx="460310" cy="2323116"/>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a:extLst>
              <a:ext uri="{FF2B5EF4-FFF2-40B4-BE49-F238E27FC236}">
                <a16:creationId xmlns:a16="http://schemas.microsoft.com/office/drawing/2014/main" id="{B7001950-111B-5542-9B57-B2E64BDF0A13}"/>
              </a:ext>
            </a:extLst>
          </p:cNvPr>
          <p:cNvCxnSpPr/>
          <p:nvPr/>
        </p:nvCxnSpPr>
        <p:spPr>
          <a:xfrm>
            <a:off x="2419739" y="2657385"/>
            <a:ext cx="1608424" cy="1783986"/>
          </a:xfrm>
          <a:prstGeom prst="straightConnector1">
            <a:avLst/>
          </a:prstGeom>
          <a:ln w="762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FA029E7C-4370-4542-BFEA-F270A8C905D7}"/>
              </a:ext>
            </a:extLst>
          </p:cNvPr>
          <p:cNvSpPr txBox="1"/>
          <p:nvPr/>
        </p:nvSpPr>
        <p:spPr>
          <a:xfrm>
            <a:off x="1290694" y="3693615"/>
            <a:ext cx="877163" cy="369332"/>
          </a:xfrm>
          <a:prstGeom prst="rect">
            <a:avLst/>
          </a:prstGeom>
          <a:solidFill>
            <a:srgbClr val="FFFFFF">
              <a:alpha val="58824"/>
            </a:srgbClr>
          </a:solidFill>
        </p:spPr>
        <p:txBody>
          <a:bodyPr wrap="none" rtlCol="0">
            <a:spAutoFit/>
          </a:bodyPr>
          <a:lstStyle>
            <a:defPPr>
              <a:defRPr lang="ja-JP"/>
            </a:defPPr>
            <a:lvl1pPr algn="ctr">
              <a:defRPr>
                <a:solidFill>
                  <a:schemeClr val="accent6">
                    <a:lumMod val="50000"/>
                  </a:schemeClr>
                </a:solidFill>
                <a:latin typeface="Meiryo" panose="020B0604030504040204" pitchFamily="34" charset="-128"/>
                <a:ea typeface="Meiryo" panose="020B0604030504040204" pitchFamily="34" charset="-128"/>
              </a:defRPr>
            </a:lvl1pPr>
          </a:lstStyle>
          <a:p>
            <a:r>
              <a:rPr lang="ja-JP" altLang="en-US"/>
              <a:t>リフト</a:t>
            </a:r>
          </a:p>
        </p:txBody>
      </p:sp>
      <p:sp>
        <p:nvSpPr>
          <p:cNvPr id="17" name="テキスト ボックス 16">
            <a:extLst>
              <a:ext uri="{FF2B5EF4-FFF2-40B4-BE49-F238E27FC236}">
                <a16:creationId xmlns:a16="http://schemas.microsoft.com/office/drawing/2014/main" id="{03A4248B-5224-0B48-8C13-569C58A20AF7}"/>
              </a:ext>
            </a:extLst>
          </p:cNvPr>
          <p:cNvSpPr txBox="1"/>
          <p:nvPr/>
        </p:nvSpPr>
        <p:spPr>
          <a:xfrm>
            <a:off x="2702770" y="1636174"/>
            <a:ext cx="877163"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シフト</a:t>
            </a:r>
          </a:p>
        </p:txBody>
      </p:sp>
      <p:sp>
        <p:nvSpPr>
          <p:cNvPr id="18" name="テキスト ボックス 17">
            <a:extLst>
              <a:ext uri="{FF2B5EF4-FFF2-40B4-BE49-F238E27FC236}">
                <a16:creationId xmlns:a16="http://schemas.microsoft.com/office/drawing/2014/main" id="{0CF16BEE-5932-7145-A1F0-F341C336D1B2}"/>
              </a:ext>
            </a:extLst>
          </p:cNvPr>
          <p:cNvSpPr txBox="1"/>
          <p:nvPr/>
        </p:nvSpPr>
        <p:spPr>
          <a:xfrm>
            <a:off x="5673125" y="1633358"/>
            <a:ext cx="877163"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シフト</a:t>
            </a:r>
          </a:p>
        </p:txBody>
      </p:sp>
      <p:sp>
        <p:nvSpPr>
          <p:cNvPr id="19" name="左カーブ矢印 18">
            <a:extLst>
              <a:ext uri="{FF2B5EF4-FFF2-40B4-BE49-F238E27FC236}">
                <a16:creationId xmlns:a16="http://schemas.microsoft.com/office/drawing/2014/main" id="{247C5EF2-71C4-644E-8877-CED2AE315435}"/>
              </a:ext>
            </a:extLst>
          </p:cNvPr>
          <p:cNvSpPr/>
          <p:nvPr/>
        </p:nvSpPr>
        <p:spPr>
          <a:xfrm>
            <a:off x="4537178" y="2848224"/>
            <a:ext cx="811027" cy="1337912"/>
          </a:xfrm>
          <a:prstGeom prst="curvedLef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カーブ矢印 19">
            <a:extLst>
              <a:ext uri="{FF2B5EF4-FFF2-40B4-BE49-F238E27FC236}">
                <a16:creationId xmlns:a16="http://schemas.microsoft.com/office/drawing/2014/main" id="{82FAAEE5-946E-2048-9963-BEC0BCC3AF37}"/>
              </a:ext>
            </a:extLst>
          </p:cNvPr>
          <p:cNvSpPr/>
          <p:nvPr/>
        </p:nvSpPr>
        <p:spPr>
          <a:xfrm rot="10800000">
            <a:off x="3970136" y="3099327"/>
            <a:ext cx="811027" cy="1337912"/>
          </a:xfrm>
          <a:prstGeom prst="curvedLef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矢印コネクタ 20">
            <a:extLst>
              <a:ext uri="{FF2B5EF4-FFF2-40B4-BE49-F238E27FC236}">
                <a16:creationId xmlns:a16="http://schemas.microsoft.com/office/drawing/2014/main" id="{9D562319-AFCB-4641-B11D-AD9182DA3FFB}"/>
              </a:ext>
            </a:extLst>
          </p:cNvPr>
          <p:cNvCxnSpPr>
            <a:cxnSpLocks/>
          </p:cNvCxnSpPr>
          <p:nvPr/>
        </p:nvCxnSpPr>
        <p:spPr>
          <a:xfrm>
            <a:off x="2419739" y="5295795"/>
            <a:ext cx="1360679" cy="0"/>
          </a:xfrm>
          <a:prstGeom prst="straightConnector1">
            <a:avLst/>
          </a:prstGeom>
          <a:ln w="76200">
            <a:solidFill>
              <a:schemeClr val="accent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57702D9F-2DB5-2449-BA21-8C3C97868809}"/>
              </a:ext>
            </a:extLst>
          </p:cNvPr>
          <p:cNvSpPr txBox="1"/>
          <p:nvPr/>
        </p:nvSpPr>
        <p:spPr>
          <a:xfrm>
            <a:off x="5266287" y="2931758"/>
            <a:ext cx="2262158" cy="369332"/>
          </a:xfrm>
          <a:prstGeom prst="rect">
            <a:avLst/>
          </a:prstGeom>
          <a:noFill/>
        </p:spPr>
        <p:txBody>
          <a:bodyPr wrap="non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インテグレーション</a:t>
            </a:r>
          </a:p>
        </p:txBody>
      </p:sp>
      <p:sp>
        <p:nvSpPr>
          <p:cNvPr id="25" name="テキスト ボックス 24">
            <a:extLst>
              <a:ext uri="{FF2B5EF4-FFF2-40B4-BE49-F238E27FC236}">
                <a16:creationId xmlns:a16="http://schemas.microsoft.com/office/drawing/2014/main" id="{929C548C-B206-5840-87CF-07D66083724F}"/>
              </a:ext>
            </a:extLst>
          </p:cNvPr>
          <p:cNvSpPr txBox="1"/>
          <p:nvPr/>
        </p:nvSpPr>
        <p:spPr>
          <a:xfrm>
            <a:off x="2560556" y="4958448"/>
            <a:ext cx="877163" cy="369332"/>
          </a:xfrm>
          <a:prstGeom prst="rect">
            <a:avLst/>
          </a:prstGeom>
          <a:noFill/>
        </p:spPr>
        <p:txBody>
          <a:bodyPr wrap="none" rtlCol="0">
            <a:spAutoFit/>
          </a:bodyPr>
          <a:lstStyle/>
          <a:p>
            <a:pPr algn="ctr"/>
            <a:r>
              <a:rPr kumimoji="1" lang="ja-JP" altLang="en-US">
                <a:solidFill>
                  <a:schemeClr val="tx2">
                    <a:lumMod val="60000"/>
                    <a:lumOff val="40000"/>
                  </a:schemeClr>
                </a:solidFill>
                <a:latin typeface="Meiryo" panose="020B0604030504040204" pitchFamily="34" charset="-128"/>
                <a:ea typeface="Meiryo" panose="020B0604030504040204" pitchFamily="34" charset="-128"/>
              </a:rPr>
              <a:t>シフト</a:t>
            </a:r>
          </a:p>
        </p:txBody>
      </p:sp>
      <p:sp>
        <p:nvSpPr>
          <p:cNvPr id="26" name="テキスト ボックス 25">
            <a:extLst>
              <a:ext uri="{FF2B5EF4-FFF2-40B4-BE49-F238E27FC236}">
                <a16:creationId xmlns:a16="http://schemas.microsoft.com/office/drawing/2014/main" id="{469BBE36-1FB0-744D-8C31-6CA4FA42FF70}"/>
              </a:ext>
            </a:extLst>
          </p:cNvPr>
          <p:cNvSpPr txBox="1"/>
          <p:nvPr/>
        </p:nvSpPr>
        <p:spPr>
          <a:xfrm>
            <a:off x="1021390" y="1953209"/>
            <a:ext cx="1415772"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クラウド</a:t>
            </a:r>
          </a:p>
        </p:txBody>
      </p:sp>
      <p:sp>
        <p:nvSpPr>
          <p:cNvPr id="27" name="テキスト ボックス 26">
            <a:extLst>
              <a:ext uri="{FF2B5EF4-FFF2-40B4-BE49-F238E27FC236}">
                <a16:creationId xmlns:a16="http://schemas.microsoft.com/office/drawing/2014/main" id="{9C01B9A2-DAB3-B34D-88B2-88E2D64CAA9E}"/>
              </a:ext>
            </a:extLst>
          </p:cNvPr>
          <p:cNvSpPr txBox="1"/>
          <p:nvPr/>
        </p:nvSpPr>
        <p:spPr>
          <a:xfrm>
            <a:off x="3900627" y="1951854"/>
            <a:ext cx="1415772"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クラウド</a:t>
            </a:r>
          </a:p>
        </p:txBody>
      </p:sp>
      <p:sp>
        <p:nvSpPr>
          <p:cNvPr id="28" name="テキスト ボックス 27">
            <a:extLst>
              <a:ext uri="{FF2B5EF4-FFF2-40B4-BE49-F238E27FC236}">
                <a16:creationId xmlns:a16="http://schemas.microsoft.com/office/drawing/2014/main" id="{B0918846-FB0A-024F-9CC3-C73DA6A1BE33}"/>
              </a:ext>
            </a:extLst>
          </p:cNvPr>
          <p:cNvSpPr txBox="1"/>
          <p:nvPr/>
        </p:nvSpPr>
        <p:spPr>
          <a:xfrm>
            <a:off x="6784596" y="1951853"/>
            <a:ext cx="1415772"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クラウド</a:t>
            </a:r>
          </a:p>
        </p:txBody>
      </p:sp>
      <p:sp>
        <p:nvSpPr>
          <p:cNvPr id="29" name="テキスト ボックス 28">
            <a:extLst>
              <a:ext uri="{FF2B5EF4-FFF2-40B4-BE49-F238E27FC236}">
                <a16:creationId xmlns:a16="http://schemas.microsoft.com/office/drawing/2014/main" id="{D0443B9E-C24E-0244-B440-5BC6D3757884}"/>
              </a:ext>
            </a:extLst>
          </p:cNvPr>
          <p:cNvSpPr txBox="1"/>
          <p:nvPr/>
        </p:nvSpPr>
        <p:spPr>
          <a:xfrm>
            <a:off x="500614" y="927723"/>
            <a:ext cx="2441694" cy="584775"/>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既存システムの一部移管</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en-US" altLang="ja-JP" sz="1600" dirty="0">
                <a:solidFill>
                  <a:schemeClr val="accent1">
                    <a:lumMod val="75000"/>
                  </a:schemeClr>
                </a:solidFill>
                <a:latin typeface="Meiryo" panose="020B0604030504040204" pitchFamily="34" charset="-128"/>
                <a:ea typeface="Meiryo" panose="020B0604030504040204" pitchFamily="34" charset="-128"/>
              </a:rPr>
              <a:t>SaaS</a:t>
            </a:r>
            <a:r>
              <a:rPr lang="ja-JP" altLang="en-US" sz="1600">
                <a:solidFill>
                  <a:schemeClr val="accent1">
                    <a:lumMod val="75000"/>
                  </a:schemeClr>
                </a:solidFill>
                <a:latin typeface="Meiryo" panose="020B0604030504040204" pitchFamily="34" charset="-128"/>
                <a:ea typeface="Meiryo" panose="020B0604030504040204" pitchFamily="34" charset="-128"/>
              </a:rPr>
              <a:t>などの利用</a:t>
            </a:r>
            <a:endParaRPr kumimoji="1" lang="ja-JP" altLang="en-US" sz="1600">
              <a:solidFill>
                <a:schemeClr val="accent1">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878EA92D-F2C1-B048-8734-A75E0F8C643B}"/>
              </a:ext>
            </a:extLst>
          </p:cNvPr>
          <p:cNvSpPr txBox="1"/>
          <p:nvPr/>
        </p:nvSpPr>
        <p:spPr>
          <a:xfrm>
            <a:off x="3285075" y="927723"/>
            <a:ext cx="2646878" cy="584775"/>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ハイブリッド･クラウド</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1">
                    <a:lumMod val="75000"/>
                  </a:schemeClr>
                </a:solidFill>
                <a:latin typeface="Meiryo" panose="020B0604030504040204" pitchFamily="34" charset="-128"/>
                <a:ea typeface="Meiryo" panose="020B0604030504040204" pitchFamily="34" charset="-128"/>
              </a:rPr>
              <a:t>による連係運用・一元管理</a:t>
            </a:r>
            <a:endParaRPr kumimoji="1" lang="ja-JP" altLang="en-US" sz="1600">
              <a:solidFill>
                <a:schemeClr val="accent1">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346BBBE5-AEFE-0047-9BA5-A87AA261B21A}"/>
              </a:ext>
            </a:extLst>
          </p:cNvPr>
          <p:cNvSpPr txBox="1"/>
          <p:nvPr/>
        </p:nvSpPr>
        <p:spPr>
          <a:xfrm>
            <a:off x="6366408" y="927723"/>
            <a:ext cx="2236510" cy="584775"/>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オール･イン･クラウド</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1">
                    <a:lumMod val="75000"/>
                  </a:schemeClr>
                </a:solidFill>
                <a:latin typeface="Meiryo" panose="020B0604030504040204" pitchFamily="34" charset="-128"/>
                <a:ea typeface="Meiryo" panose="020B0604030504040204" pitchFamily="34" charset="-128"/>
              </a:rPr>
              <a:t>への全面移行</a:t>
            </a:r>
            <a:endParaRPr kumimoji="1" lang="ja-JP" altLang="en-US" sz="1600">
              <a:solidFill>
                <a:schemeClr val="accent1">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C33D1521-D181-4444-8143-FA921E6968A4}"/>
              </a:ext>
            </a:extLst>
          </p:cNvPr>
          <p:cNvSpPr txBox="1"/>
          <p:nvPr/>
        </p:nvSpPr>
        <p:spPr>
          <a:xfrm>
            <a:off x="3379803" y="5911279"/>
            <a:ext cx="2468946" cy="553998"/>
          </a:xfrm>
          <a:prstGeom prst="rect">
            <a:avLst/>
          </a:prstGeom>
          <a:noFill/>
        </p:spPr>
        <p:txBody>
          <a:bodyPr wrap="none" rtlCol="0">
            <a:spAutoFit/>
          </a:bodyPr>
          <a:lstStyle/>
          <a:p>
            <a:pPr algn="ctr"/>
            <a:r>
              <a:rPr kumimoji="1" lang="en-US" altLang="ja-JP" sz="1200" dirty="0">
                <a:solidFill>
                  <a:schemeClr val="accent1">
                    <a:lumMod val="75000"/>
                  </a:schemeClr>
                </a:solidFill>
                <a:latin typeface="Meiryo" panose="020B0604030504040204" pitchFamily="34" charset="-128"/>
                <a:ea typeface="Meiryo" panose="020B0604030504040204" pitchFamily="34" charset="-128"/>
              </a:rPr>
              <a:t>Web</a:t>
            </a:r>
            <a:r>
              <a:rPr kumimoji="1" lang="ja-JP" altLang="en-US" sz="1200">
                <a:solidFill>
                  <a:schemeClr val="accent1">
                    <a:lumMod val="75000"/>
                  </a:schemeClr>
                </a:solidFill>
                <a:latin typeface="Meiryo" panose="020B0604030504040204" pitchFamily="34" charset="-128"/>
                <a:ea typeface="Meiryo" panose="020B0604030504040204" pitchFamily="34" charset="-128"/>
              </a:rPr>
              <a:t>スケール</a:t>
            </a:r>
            <a:r>
              <a:rPr lang="ja-JP" altLang="en-US" sz="1200">
                <a:solidFill>
                  <a:schemeClr val="accent1">
                    <a:lumMod val="75000"/>
                  </a:schemeClr>
                </a:solidFill>
                <a:latin typeface="Meiryo" panose="020B0604030504040204" pitchFamily="34" charset="-128"/>
                <a:ea typeface="Meiryo" panose="020B0604030504040204" pitchFamily="34" charset="-128"/>
              </a:rPr>
              <a:t>／クラウド技術</a:t>
            </a:r>
            <a:endParaRPr lang="en-US" altLang="ja-JP" sz="12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1">
                    <a:lumMod val="75000"/>
                  </a:schemeClr>
                </a:solidFill>
                <a:latin typeface="Meiryo" panose="020B0604030504040204" pitchFamily="34" charset="-128"/>
                <a:ea typeface="Meiryo" panose="020B0604030504040204" pitchFamily="34" charset="-128"/>
              </a:rPr>
              <a:t>を使ったハードやソフト</a:t>
            </a:r>
            <a:endParaRPr lang="en-US" altLang="ja-JP" sz="12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600">
                <a:solidFill>
                  <a:schemeClr val="accent1">
                    <a:lumMod val="75000"/>
                  </a:schemeClr>
                </a:solidFill>
                <a:latin typeface="Meiryo" panose="020B0604030504040204" pitchFamily="34" charset="-128"/>
                <a:ea typeface="Meiryo" panose="020B0604030504040204" pitchFamily="34" charset="-128"/>
              </a:rPr>
              <a:t>各社</a:t>
            </a:r>
            <a:r>
              <a:rPr kumimoji="1" lang="en-US" altLang="ja-JP" sz="600" dirty="0">
                <a:solidFill>
                  <a:schemeClr val="accent1">
                    <a:lumMod val="75000"/>
                  </a:schemeClr>
                </a:solidFill>
                <a:latin typeface="Meiryo" panose="020B0604030504040204" pitchFamily="34" charset="-128"/>
                <a:ea typeface="Meiryo" panose="020B0604030504040204" pitchFamily="34" charset="-128"/>
              </a:rPr>
              <a:t>HCI</a:t>
            </a:r>
            <a:r>
              <a:rPr kumimoji="1" lang="ja-JP" altLang="en-US" sz="600">
                <a:solidFill>
                  <a:schemeClr val="accent1">
                    <a:lumMod val="75000"/>
                  </a:schemeClr>
                </a:solidFill>
                <a:latin typeface="Meiryo" panose="020B0604030504040204" pitchFamily="34" charset="-128"/>
                <a:ea typeface="Meiryo" panose="020B0604030504040204" pitchFamily="34" charset="-128"/>
              </a:rPr>
              <a:t>、</a:t>
            </a:r>
            <a:r>
              <a:rPr kumimoji="1" lang="en-US" altLang="ja-JP" sz="600" dirty="0">
                <a:solidFill>
                  <a:schemeClr val="accent1">
                    <a:lumMod val="75000"/>
                  </a:schemeClr>
                </a:solidFill>
                <a:latin typeface="Meiryo" panose="020B0604030504040204" pitchFamily="34" charset="-128"/>
                <a:ea typeface="Meiryo" panose="020B0604030504040204" pitchFamily="34" charset="-128"/>
              </a:rPr>
              <a:t>Azure Stack</a:t>
            </a:r>
            <a:r>
              <a:rPr kumimoji="1" lang="ja-JP" altLang="en-US" sz="600">
                <a:solidFill>
                  <a:schemeClr val="accent1">
                    <a:lumMod val="75000"/>
                  </a:schemeClr>
                </a:solidFill>
                <a:latin typeface="Meiryo" panose="020B0604030504040204" pitchFamily="34" charset="-128"/>
                <a:ea typeface="Meiryo" panose="020B0604030504040204" pitchFamily="34" charset="-128"/>
              </a:rPr>
              <a:t>、</a:t>
            </a:r>
            <a:r>
              <a:rPr kumimoji="1" lang="en-US" altLang="ja-JP" sz="600" dirty="0">
                <a:solidFill>
                  <a:schemeClr val="accent1">
                    <a:lumMod val="75000"/>
                  </a:schemeClr>
                </a:solidFill>
                <a:latin typeface="Meiryo" panose="020B0604030504040204" pitchFamily="34" charset="-128"/>
                <a:ea typeface="Meiryo" panose="020B0604030504040204" pitchFamily="34" charset="-128"/>
              </a:rPr>
              <a:t>AWS</a:t>
            </a:r>
            <a:r>
              <a:rPr lang="en-US" altLang="ja-JP" sz="600" dirty="0">
                <a:solidFill>
                  <a:schemeClr val="accent1">
                    <a:lumMod val="75000"/>
                  </a:schemeClr>
                </a:solidFill>
                <a:latin typeface="Meiryo" panose="020B0604030504040204" pitchFamily="34" charset="-128"/>
                <a:ea typeface="Meiryo" panose="020B0604030504040204" pitchFamily="34" charset="-128"/>
              </a:rPr>
              <a:t> Outposts</a:t>
            </a:r>
            <a:r>
              <a:rPr lang="ja-JP" altLang="en-US" sz="600">
                <a:solidFill>
                  <a:schemeClr val="accent1">
                    <a:lumMod val="75000"/>
                  </a:schemeClr>
                </a:solidFill>
                <a:latin typeface="Meiryo" panose="020B0604030504040204" pitchFamily="34" charset="-128"/>
                <a:ea typeface="Meiryo" panose="020B0604030504040204" pitchFamily="34" charset="-128"/>
              </a:rPr>
              <a:t>、</a:t>
            </a:r>
            <a:r>
              <a:rPr lang="en-US" altLang="ja-JP" sz="600" dirty="0">
                <a:solidFill>
                  <a:schemeClr val="accent1">
                    <a:lumMod val="75000"/>
                  </a:schemeClr>
                </a:solidFill>
                <a:latin typeface="Meiryo" panose="020B0604030504040204" pitchFamily="34" charset="-128"/>
                <a:ea typeface="Meiryo" panose="020B0604030504040204" pitchFamily="34" charset="-128"/>
              </a:rPr>
              <a:t>Google On-</a:t>
            </a:r>
            <a:r>
              <a:rPr lang="en-US" altLang="ja-JP" sz="600" dirty="0" err="1">
                <a:solidFill>
                  <a:schemeClr val="accent1">
                    <a:lumMod val="75000"/>
                  </a:schemeClr>
                </a:solidFill>
                <a:latin typeface="Meiryo" panose="020B0604030504040204" pitchFamily="34" charset="-128"/>
                <a:ea typeface="Meiryo" panose="020B0604030504040204" pitchFamily="34" charset="-128"/>
              </a:rPr>
              <a:t>Prem</a:t>
            </a:r>
            <a:r>
              <a:rPr lang="ja-JP" altLang="en-US" sz="600">
                <a:solidFill>
                  <a:schemeClr val="accent1">
                    <a:lumMod val="75000"/>
                  </a:schemeClr>
                </a:solidFill>
                <a:latin typeface="Meiryo" panose="020B0604030504040204" pitchFamily="34" charset="-128"/>
                <a:ea typeface="Meiryo" panose="020B0604030504040204" pitchFamily="34" charset="-128"/>
              </a:rPr>
              <a:t>など</a:t>
            </a:r>
            <a:endParaRPr kumimoji="1" lang="ja-JP" altLang="en-US" sz="600">
              <a:solidFill>
                <a:schemeClr val="accent1">
                  <a:lumMod val="75000"/>
                </a:schemeClr>
              </a:solidFill>
              <a:latin typeface="Meiryo" panose="020B0604030504040204" pitchFamily="34" charset="-128"/>
              <a:ea typeface="Meiryo" panose="020B0604030504040204" pitchFamily="34" charset="-128"/>
            </a:endParaRPr>
          </a:p>
        </p:txBody>
      </p:sp>
      <p:pic>
        <p:nvPicPr>
          <p:cNvPr id="35" name="図 34">
            <a:extLst>
              <a:ext uri="{FF2B5EF4-FFF2-40B4-BE49-F238E27FC236}">
                <a16:creationId xmlns:a16="http://schemas.microsoft.com/office/drawing/2014/main" id="{A8902AC4-E19D-5247-AC8C-C40DEA6854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5622" y="4492273"/>
            <a:ext cx="1405383" cy="1257818"/>
          </a:xfrm>
          <a:prstGeom prst="rect">
            <a:avLst/>
          </a:prstGeom>
        </p:spPr>
      </p:pic>
      <p:pic>
        <p:nvPicPr>
          <p:cNvPr id="34" name="図 33">
            <a:extLst>
              <a:ext uri="{FF2B5EF4-FFF2-40B4-BE49-F238E27FC236}">
                <a16:creationId xmlns:a16="http://schemas.microsoft.com/office/drawing/2014/main" id="{0914DECB-9EAD-0048-9980-BDB969ECF6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69154" y="4921827"/>
            <a:ext cx="859783" cy="934547"/>
          </a:xfrm>
          <a:prstGeom prst="rect">
            <a:avLst/>
          </a:prstGeom>
        </p:spPr>
      </p:pic>
      <p:sp>
        <p:nvSpPr>
          <p:cNvPr id="36" name="テキスト ボックス 35">
            <a:extLst>
              <a:ext uri="{FF2B5EF4-FFF2-40B4-BE49-F238E27FC236}">
                <a16:creationId xmlns:a16="http://schemas.microsoft.com/office/drawing/2014/main" id="{1F93FA0F-CF77-E84B-A7E3-3B096C56355A}"/>
              </a:ext>
            </a:extLst>
          </p:cNvPr>
          <p:cNvSpPr txBox="1"/>
          <p:nvPr/>
        </p:nvSpPr>
        <p:spPr>
          <a:xfrm>
            <a:off x="6161224" y="5930277"/>
            <a:ext cx="2646879" cy="461665"/>
          </a:xfrm>
          <a:prstGeom prst="rect">
            <a:avLst/>
          </a:prstGeom>
          <a:noFill/>
        </p:spPr>
        <p:txBody>
          <a:bodyPr wrap="none" rtlCol="0">
            <a:spAutoFit/>
          </a:bodyPr>
          <a:lstStyle/>
          <a:p>
            <a:pPr algn="ctr"/>
            <a:r>
              <a:rPr kumimoji="1" lang="en-US" altLang="ja-JP" sz="1200" dirty="0">
                <a:solidFill>
                  <a:schemeClr val="accent1">
                    <a:lumMod val="75000"/>
                  </a:schemeClr>
                </a:solidFill>
                <a:latin typeface="Meiryo" panose="020B0604030504040204" pitchFamily="34" charset="-128"/>
                <a:ea typeface="Meiryo" panose="020B0604030504040204" pitchFamily="34" charset="-128"/>
              </a:rPr>
              <a:t>IoT</a:t>
            </a:r>
            <a:r>
              <a:rPr lang="ja-JP" altLang="en-US" sz="1200">
                <a:solidFill>
                  <a:schemeClr val="accent1">
                    <a:lumMod val="75000"/>
                  </a:schemeClr>
                </a:solidFill>
                <a:latin typeface="Meiryo" panose="020B0604030504040204" pitchFamily="34" charset="-128"/>
                <a:ea typeface="Meiryo" panose="020B0604030504040204" pitchFamily="34" charset="-128"/>
              </a:rPr>
              <a:t>／エッジ･コンピューティング</a:t>
            </a:r>
            <a:endParaRPr lang="en-US" altLang="ja-JP" sz="12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1">
                    <a:lumMod val="75000"/>
                  </a:schemeClr>
                </a:solidFill>
                <a:latin typeface="Meiryo" panose="020B0604030504040204" pitchFamily="34" charset="-128"/>
                <a:ea typeface="Meiryo" panose="020B0604030504040204" pitchFamily="34" charset="-128"/>
              </a:rPr>
              <a:t>リアルタイム・コンピューティング</a:t>
            </a:r>
            <a:endParaRPr kumimoji="1" lang="ja-JP" altLang="en-US" sz="1000">
              <a:solidFill>
                <a:schemeClr val="accent1">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10E940B-F2C8-834E-BB8C-762A8DD84D4F}"/>
              </a:ext>
            </a:extLst>
          </p:cNvPr>
          <p:cNvSpPr txBox="1"/>
          <p:nvPr/>
        </p:nvSpPr>
        <p:spPr>
          <a:xfrm>
            <a:off x="446295" y="5930277"/>
            <a:ext cx="2569934" cy="461665"/>
          </a:xfrm>
          <a:prstGeom prst="rect">
            <a:avLst/>
          </a:prstGeom>
          <a:noFill/>
        </p:spPr>
        <p:txBody>
          <a:bodyPr wrap="none" rtlCol="0">
            <a:spAutoFit/>
          </a:bodyPr>
          <a:lstStyle/>
          <a:p>
            <a:pPr algn="ctr"/>
            <a:r>
              <a:rPr kumimoji="1" lang="ja-JP" altLang="en-US" sz="1200">
                <a:solidFill>
                  <a:schemeClr val="accent1">
                    <a:lumMod val="75000"/>
                  </a:schemeClr>
                </a:solidFill>
                <a:latin typeface="Meiryo" panose="020B0604030504040204" pitchFamily="34" charset="-128"/>
                <a:ea typeface="Meiryo" panose="020B0604030504040204" pitchFamily="34" charset="-128"/>
              </a:rPr>
              <a:t>オンプレミス･コンピューティング</a:t>
            </a:r>
            <a:endParaRPr kumimoji="1" lang="en-US" altLang="ja-JP" sz="12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1">
                    <a:lumMod val="75000"/>
                  </a:schemeClr>
                </a:solidFill>
                <a:latin typeface="Meiryo" panose="020B0604030504040204" pitchFamily="34" charset="-128"/>
                <a:ea typeface="Meiryo" panose="020B0604030504040204" pitchFamily="34" charset="-128"/>
              </a:rPr>
              <a:t>個別専用システム</a:t>
            </a:r>
            <a:endParaRPr kumimoji="1" lang="ja-JP" altLang="en-US" sz="1000">
              <a:solidFill>
                <a:schemeClr val="accent1">
                  <a:lumMod val="75000"/>
                </a:schemeClr>
              </a:solidFill>
              <a:latin typeface="Meiryo" panose="020B0604030504040204" pitchFamily="34" charset="-128"/>
              <a:ea typeface="Meiryo" panose="020B0604030504040204" pitchFamily="34" charset="-128"/>
            </a:endParaRPr>
          </a:p>
        </p:txBody>
      </p:sp>
      <p:cxnSp>
        <p:nvCxnSpPr>
          <p:cNvPr id="38" name="直線矢印コネクタ 37">
            <a:extLst>
              <a:ext uri="{FF2B5EF4-FFF2-40B4-BE49-F238E27FC236}">
                <a16:creationId xmlns:a16="http://schemas.microsoft.com/office/drawing/2014/main" id="{E2AD7588-78DB-FA4D-ADAB-E1AD4CBBA5BD}"/>
              </a:ext>
            </a:extLst>
          </p:cNvPr>
          <p:cNvCxnSpPr>
            <a:cxnSpLocks/>
          </p:cNvCxnSpPr>
          <p:nvPr/>
        </p:nvCxnSpPr>
        <p:spPr>
          <a:xfrm>
            <a:off x="5382346" y="5295795"/>
            <a:ext cx="1360679" cy="0"/>
          </a:xfrm>
          <a:prstGeom prst="straightConnector1">
            <a:avLst/>
          </a:prstGeom>
          <a:ln w="76200">
            <a:solidFill>
              <a:schemeClr val="accent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4EA71EE8-A6C4-034C-B115-88B5ECDF2FFE}"/>
              </a:ext>
            </a:extLst>
          </p:cNvPr>
          <p:cNvSpPr txBox="1"/>
          <p:nvPr/>
        </p:nvSpPr>
        <p:spPr>
          <a:xfrm>
            <a:off x="5523163" y="4958448"/>
            <a:ext cx="877163" cy="369332"/>
          </a:xfrm>
          <a:prstGeom prst="rect">
            <a:avLst/>
          </a:prstGeom>
          <a:noFill/>
        </p:spPr>
        <p:txBody>
          <a:bodyPr wrap="none" rtlCol="0">
            <a:spAutoFit/>
          </a:bodyPr>
          <a:lstStyle/>
          <a:p>
            <a:pPr algn="ctr"/>
            <a:r>
              <a:rPr kumimoji="1" lang="ja-JP" altLang="en-US">
                <a:solidFill>
                  <a:schemeClr val="tx2">
                    <a:lumMod val="60000"/>
                    <a:lumOff val="40000"/>
                  </a:schemeClr>
                </a:solidFill>
                <a:latin typeface="Meiryo" panose="020B0604030504040204" pitchFamily="34" charset="-128"/>
                <a:ea typeface="Meiryo" panose="020B0604030504040204" pitchFamily="34" charset="-128"/>
              </a:rPr>
              <a:t>シフト</a:t>
            </a:r>
          </a:p>
        </p:txBody>
      </p:sp>
      <p:sp>
        <p:nvSpPr>
          <p:cNvPr id="40" name="左カーブ矢印 39">
            <a:extLst>
              <a:ext uri="{FF2B5EF4-FFF2-40B4-BE49-F238E27FC236}">
                <a16:creationId xmlns:a16="http://schemas.microsoft.com/office/drawing/2014/main" id="{A5BE8006-02F9-3B45-B6EF-2B3650831EE4}"/>
              </a:ext>
            </a:extLst>
          </p:cNvPr>
          <p:cNvSpPr/>
          <p:nvPr/>
        </p:nvSpPr>
        <p:spPr>
          <a:xfrm>
            <a:off x="7499288" y="2848224"/>
            <a:ext cx="811027" cy="1337912"/>
          </a:xfrm>
          <a:prstGeom prst="curvedLef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左カーブ矢印 40">
            <a:extLst>
              <a:ext uri="{FF2B5EF4-FFF2-40B4-BE49-F238E27FC236}">
                <a16:creationId xmlns:a16="http://schemas.microsoft.com/office/drawing/2014/main" id="{5F448CFD-3C6B-F04D-9104-11FFDC4F5B35}"/>
              </a:ext>
            </a:extLst>
          </p:cNvPr>
          <p:cNvSpPr/>
          <p:nvPr/>
        </p:nvSpPr>
        <p:spPr>
          <a:xfrm rot="10800000">
            <a:off x="6932246" y="3099327"/>
            <a:ext cx="811027" cy="1337912"/>
          </a:xfrm>
          <a:prstGeom prst="curvedLef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C1237CF8-1A98-EE47-9A2E-DDB16126839E}"/>
              </a:ext>
            </a:extLst>
          </p:cNvPr>
          <p:cNvSpPr txBox="1"/>
          <p:nvPr/>
        </p:nvSpPr>
        <p:spPr>
          <a:xfrm>
            <a:off x="2541580" y="3249281"/>
            <a:ext cx="1107997" cy="369332"/>
          </a:xfrm>
          <a:prstGeom prst="rect">
            <a:avLst/>
          </a:prstGeom>
          <a:solidFill>
            <a:srgbClr val="FFFFFF">
              <a:alpha val="67059"/>
            </a:srgbClr>
          </a:solidFill>
        </p:spPr>
        <p:txBody>
          <a:bodyPr wrap="none" rtlCol="0">
            <a:spAutoFit/>
          </a:bodyPr>
          <a:lstStyle/>
          <a:p>
            <a:pPr algn="ctr"/>
            <a:r>
              <a:rPr kumimoji="1" lang="ja-JP" altLang="en-US">
                <a:solidFill>
                  <a:srgbClr val="7030A0"/>
                </a:solidFill>
                <a:latin typeface="Meiryo" panose="020B0604030504040204" pitchFamily="34" charset="-128"/>
                <a:ea typeface="Meiryo" panose="020B0604030504040204" pitchFamily="34" charset="-128"/>
              </a:rPr>
              <a:t>ドロップ</a:t>
            </a:r>
          </a:p>
        </p:txBody>
      </p:sp>
    </p:spTree>
    <p:extLst>
      <p:ext uri="{BB962C8B-B14F-4D97-AF65-F5344CB8AC3E}">
        <p14:creationId xmlns:p14="http://schemas.microsoft.com/office/powerpoint/2010/main" val="334366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en-US" altLang="ja-JP" dirty="0"/>
              <a:t>CPS</a:t>
            </a:r>
            <a:r>
              <a:rPr lang="ja-JP" altLang="en-US"/>
              <a:t>と</a:t>
            </a:r>
            <a:r>
              <a:rPr lang="ja-JP" altLang="en-US" sz="2700">
                <a:latin typeface="Meiryo" panose="020B0604030504040204" pitchFamily="34" charset="-128"/>
                <a:ea typeface="Meiryo" panose="020B0604030504040204" pitchFamily="34" charset="-128"/>
              </a:rPr>
              <a:t>デジタル・トランスフォーメーション</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80946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30400" y="266400"/>
            <a:ext cx="8913600" cy="416221"/>
          </a:xfrm>
        </p:spPr>
        <p:txBody>
          <a:bodyPr/>
          <a:lstStyle/>
          <a:p>
            <a:r>
              <a:rPr kumimoji="1" lang="ja-JP" altLang="en-US" sz="2800"/>
              <a:t>例</a:t>
            </a:r>
            <a:r>
              <a:rPr kumimoji="1" lang="en-US" altLang="ja-JP" sz="2800" dirty="0"/>
              <a:t>:</a:t>
            </a:r>
            <a:r>
              <a:rPr kumimoji="1" lang="ja-JP" altLang="en-US" sz="2800"/>
              <a:t>クラウド</a:t>
            </a:r>
            <a:r>
              <a:rPr kumimoji="1" lang="ja-JP" altLang="en-US" sz="2800" dirty="0"/>
              <a:t>・インテグレーターになるため</a:t>
            </a:r>
            <a:r>
              <a:rPr kumimoji="1" lang="ja-JP" altLang="en-US" sz="2800"/>
              <a:t>の要件</a:t>
            </a:r>
            <a:r>
              <a:rPr kumimoji="1" lang="en-US" altLang="ja-JP" sz="2800" dirty="0"/>
              <a:t> </a:t>
            </a:r>
            <a:r>
              <a:rPr lang="ja-JP" altLang="en-US" sz="2800"/>
              <a:t>１</a:t>
            </a:r>
            <a:endParaRPr kumimoji="1" lang="ja-JP" altLang="en-US" sz="2800" dirty="0"/>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40</a:t>
            </a:fld>
            <a:endParaRPr kumimoji="1" lang="ja-JP" altLang="en-US"/>
          </a:p>
        </p:txBody>
      </p:sp>
      <p:sp>
        <p:nvSpPr>
          <p:cNvPr id="3" name="正方形/長方形 2"/>
          <p:cNvSpPr/>
          <p:nvPr/>
        </p:nvSpPr>
        <p:spPr>
          <a:xfrm>
            <a:off x="215516" y="1484784"/>
            <a:ext cx="8712968" cy="4031873"/>
          </a:xfrm>
          <a:prstGeom prst="rect">
            <a:avLst/>
          </a:prstGeom>
        </p:spPr>
        <p:txBody>
          <a:bodyPr wrap="square">
            <a:spAutoFit/>
          </a:bodyPr>
          <a:lstStyle/>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まずは提案するサービスに精通する</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従来型の</a:t>
            </a:r>
            <a:r>
              <a:rPr lang="en-US" altLang="ja-JP" dirty="0">
                <a:solidFill>
                  <a:srgbClr val="4B4B4B"/>
                </a:solidFill>
                <a:latin typeface="Meiryo" charset="-128"/>
                <a:ea typeface="Meiryo" charset="-128"/>
                <a:cs typeface="Meiryo" charset="-128"/>
              </a:rPr>
              <a:t>SI</a:t>
            </a:r>
            <a:r>
              <a:rPr lang="ja-JP" altLang="en-US" dirty="0">
                <a:solidFill>
                  <a:srgbClr val="4B4B4B"/>
                </a:solidFill>
                <a:latin typeface="Meiryo" charset="-128"/>
                <a:ea typeface="Meiryo" charset="-128"/>
                <a:cs typeface="Meiryo" charset="-128"/>
              </a:rPr>
              <a:t>と変わらない。クラウド・サービスについての各種トレーニングを活用し、全ての内容を知っておくこと</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認定資格を設けているところもあるので利用すべし</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「クラウドができます」だけでは仕事は来ない。自分たちならではの得意や魅力の訴求は不可欠</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短納期に慣れる</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通常</a:t>
            </a:r>
            <a:r>
              <a:rPr lang="en-US" altLang="ja-JP" dirty="0">
                <a:solidFill>
                  <a:srgbClr val="4B4B4B"/>
                </a:solidFill>
                <a:latin typeface="Meiryo" charset="-128"/>
                <a:ea typeface="Meiryo" charset="-128"/>
                <a:cs typeface="Meiryo" charset="-128"/>
              </a:rPr>
              <a:t>3</a:t>
            </a:r>
            <a:r>
              <a:rPr lang="ja-JP" altLang="en-US" dirty="0">
                <a:solidFill>
                  <a:srgbClr val="4B4B4B"/>
                </a:solidFill>
                <a:latin typeface="Meiryo" charset="-128"/>
                <a:ea typeface="Meiryo" charset="-128"/>
                <a:cs typeface="Meiryo" charset="-128"/>
              </a:rPr>
              <a:t>ヶ月程度で案件クローズ。短い場合は１ヶ月の場合もある</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日々の状況整理が重要</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朝会、夕会、チケットなどでできるだけメンバーの負荷を軽減する</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アジャイル型のプロジェクト運営に慣れる</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契約は（定額）準委任契約または請負契約が一般的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ただしアジャイルでは緩すぎてお客様の不審を招く</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従来</a:t>
            </a:r>
            <a:r>
              <a:rPr lang="en-US" altLang="ja-JP" dirty="0">
                <a:solidFill>
                  <a:srgbClr val="4B4B4B"/>
                </a:solidFill>
                <a:latin typeface="Meiryo" charset="-128"/>
                <a:ea typeface="Meiryo" charset="-128"/>
                <a:cs typeface="Meiryo" charset="-128"/>
              </a:rPr>
              <a:t>SI</a:t>
            </a:r>
            <a:r>
              <a:rPr lang="ja-JP" altLang="en-US" dirty="0">
                <a:solidFill>
                  <a:srgbClr val="4B4B4B"/>
                </a:solidFill>
                <a:latin typeface="Meiryo" charset="-128"/>
                <a:ea typeface="Meiryo" charset="-128"/>
                <a:cs typeface="Meiryo" charset="-128"/>
              </a:rPr>
              <a:t>のように定例会、成果物を意識しながら柔軟に要件の変化に対応</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1155706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例：クラウド</a:t>
            </a:r>
            <a:r>
              <a:rPr lang="ja-JP" altLang="en-US" dirty="0"/>
              <a:t>・インテグレーターになるため</a:t>
            </a:r>
            <a:r>
              <a:rPr lang="ja-JP" altLang="en-US"/>
              <a:t>の要件</a:t>
            </a:r>
            <a:r>
              <a:rPr lang="en-US" altLang="ja-JP" dirty="0"/>
              <a:t> </a:t>
            </a:r>
            <a:r>
              <a:rPr lang="ja-JP" altLang="en-US"/>
              <a:t>２</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41</a:t>
            </a:fld>
            <a:endParaRPr kumimoji="1" lang="ja-JP" altLang="en-US"/>
          </a:p>
        </p:txBody>
      </p:sp>
      <p:sp>
        <p:nvSpPr>
          <p:cNvPr id="4" name="正方形/長方形 3"/>
          <p:cNvSpPr/>
          <p:nvPr/>
        </p:nvSpPr>
        <p:spPr>
          <a:xfrm>
            <a:off x="350658" y="1556792"/>
            <a:ext cx="8442684" cy="4431983"/>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dirty="0">
                <a:solidFill>
                  <a:srgbClr val="4B4B4B"/>
                </a:solidFill>
                <a:latin typeface="Meiryo" charset="-128"/>
                <a:ea typeface="Meiryo" charset="-128"/>
                <a:cs typeface="Meiryo" charset="-128"/>
              </a:rPr>
              <a:t>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社内のファイルサーバを捨ててください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メールを捨ててください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のプロジェクト管理を捨ててください</a:t>
            </a:r>
          </a:p>
          <a:p>
            <a:pPr marL="742950" lvl="1" indent="-285750" fontAlgn="base">
              <a:buFont typeface="Wingdings" charset="2"/>
              <a:buChar char="Ø"/>
            </a:pPr>
            <a:r>
              <a:rPr lang="en-US" altLang="ja-JP" dirty="0" err="1">
                <a:solidFill>
                  <a:srgbClr val="4B4B4B"/>
                </a:solidFill>
                <a:latin typeface="Meiryo" charset="-128"/>
                <a:ea typeface="Meiryo" charset="-128"/>
                <a:cs typeface="Meiryo" charset="-128"/>
              </a:rPr>
              <a:t>Redmine</a:t>
            </a:r>
            <a:r>
              <a:rPr lang="en-US" altLang="ja-JP" dirty="0">
                <a:solidFill>
                  <a:srgbClr val="4B4B4B"/>
                </a:solidFill>
                <a:latin typeface="Meiryo" charset="-128"/>
                <a:ea typeface="Meiryo" charset="-128"/>
                <a:cs typeface="Meiryo" charset="-128"/>
              </a:rPr>
              <a:t>/</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社内のソースコード管理サーバを捨てて下さい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社内検証サーバを捨ててください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私用のスマートフォンやパソコンで”どこでも”仕事をさせてください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これはオフィスで、といった決まり事はなくしてください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519441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bwMode="auto">
          <a:xfrm>
            <a:off x="217766" y="112747"/>
            <a:ext cx="7189549" cy="4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342" tIns="79411" rIns="40342" bIns="20171" numCol="1" anchor="ctr" anchorCtr="0" compatLnSpc="1">
            <a:prstTxWarp prst="textNoShape">
              <a:avLst/>
            </a:prstTxWarp>
            <a:noAutofit/>
          </a:bodyPr>
          <a:lstStyle>
            <a:lvl1pPr algn="l" rtl="0" eaLnBrk="0" fontAlgn="t" hangingPunct="0">
              <a:spcBef>
                <a:spcPct val="0"/>
              </a:spcBef>
              <a:spcAft>
                <a:spcPct val="0"/>
              </a:spcAft>
              <a:defRPr kumimoji="1" sz="2000" b="1">
                <a:solidFill>
                  <a:schemeClr val="tx1"/>
                </a:solidFill>
                <a:latin typeface="+mj-lt"/>
                <a:ea typeface="+mj-ea"/>
                <a:cs typeface="メイリオ" pitchFamily="50" charset="-128"/>
                <a:sym typeface="ヒラギノ角ゴ Pro W3" pitchFamily="-84" charset="-128"/>
              </a:defRPr>
            </a:lvl1pPr>
            <a:lvl2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2pPr>
            <a:lvl3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3pPr>
            <a:lvl4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4pPr>
            <a:lvl5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5pPr>
            <a:lvl6pPr marL="286927"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6pPr>
            <a:lvl7pPr marL="573856"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7pPr>
            <a:lvl8pPr marL="860785"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8pPr>
            <a:lvl9pPr marL="1147713"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9pPr>
          </a:lstStyle>
          <a:p>
            <a:pPr defTabSz="642789"/>
            <a:r>
              <a:rPr lang="ja-JP" altLang="en-US" sz="2531">
                <a:solidFill>
                  <a:srgbClr val="000000"/>
                </a:solidFill>
                <a:latin typeface="メイリオ" panose="020B0604030504040204" pitchFamily="50" charset="-128"/>
                <a:ea typeface="メイリオ" panose="020B0604030504040204" pitchFamily="50" charset="-128"/>
              </a:rPr>
              <a:t>参考資料</a:t>
            </a:r>
            <a:r>
              <a:rPr lang="en-US" altLang="ja-JP" sz="2531" dirty="0">
                <a:solidFill>
                  <a:srgbClr val="000000"/>
                </a:solidFill>
                <a:latin typeface="メイリオ" panose="020B0604030504040204" pitchFamily="50" charset="-128"/>
                <a:ea typeface="メイリオ" panose="020B0604030504040204" pitchFamily="50" charset="-128"/>
              </a:rPr>
              <a:t>: </a:t>
            </a:r>
            <a:r>
              <a:rPr lang="en-US" altLang="ja-JP" sz="2531" dirty="0" err="1">
                <a:solidFill>
                  <a:srgbClr val="000000"/>
                </a:solidFill>
                <a:latin typeface="メイリオ" panose="020B0604030504040204" pitchFamily="50" charset="-128"/>
                <a:ea typeface="メイリオ" panose="020B0604030504040204" pitchFamily="50" charset="-128"/>
              </a:rPr>
              <a:t>DeNA</a:t>
            </a:r>
            <a:r>
              <a:rPr lang="en-US" altLang="ja-JP" sz="2531">
                <a:solidFill>
                  <a:srgbClr val="000000"/>
                </a:solidFill>
                <a:latin typeface="メイリオ" panose="020B0604030504040204" pitchFamily="50" charset="-128"/>
                <a:ea typeface="メイリオ" panose="020B0604030504040204" pitchFamily="50" charset="-128"/>
              </a:rPr>
              <a:t> </a:t>
            </a:r>
            <a:r>
              <a:rPr lang="ja-JP" altLang="en-US" sz="2531">
                <a:solidFill>
                  <a:srgbClr val="000000"/>
                </a:solidFill>
                <a:latin typeface="メイリオ" panose="020B0604030504040204" pitchFamily="50" charset="-128"/>
                <a:ea typeface="メイリオ" panose="020B0604030504040204" pitchFamily="50" charset="-128"/>
              </a:rPr>
              <a:t>全社</a:t>
            </a:r>
            <a:r>
              <a:rPr lang="ja-JP" altLang="en-US" sz="2531" dirty="0">
                <a:solidFill>
                  <a:srgbClr val="000000"/>
                </a:solidFill>
                <a:latin typeface="メイリオ" panose="020B0604030504040204" pitchFamily="50" charset="-128"/>
                <a:ea typeface="メイリオ" panose="020B0604030504040204" pitchFamily="50" charset="-128"/>
              </a:rPr>
              <a:t>システム構成</a:t>
            </a:r>
            <a:endParaRPr lang="ja-JP" altLang="en-US" sz="2531" b="0" dirty="0">
              <a:solidFill>
                <a:srgbClr val="000000"/>
              </a:solidFill>
              <a:latin typeface="メイリオ" panose="020B0604030504040204" pitchFamily="50" charset="-128"/>
              <a:ea typeface="メイリオ" panose="020B0604030504040204"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91" y="745577"/>
            <a:ext cx="3325866" cy="5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135" y="1426916"/>
            <a:ext cx="8708468" cy="51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8904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lang="ja-JP" altLang="en-US"/>
              <a:t>変革を促すための</a:t>
            </a:r>
            <a:r>
              <a:rPr lang="en-US" altLang="ja-JP" dirty="0"/>
              <a:t>7</a:t>
            </a:r>
            <a:r>
              <a:rPr lang="ja-JP" altLang="en-US"/>
              <a:t>ヶ条</a:t>
            </a:r>
            <a:endParaRPr kumimoji="1" lang="ja-JP" altLang="en-US" dirty="0"/>
          </a:p>
        </p:txBody>
      </p:sp>
      <p:sp>
        <p:nvSpPr>
          <p:cNvPr id="4" name="正方形/長方形 3"/>
          <p:cNvSpPr/>
          <p:nvPr/>
        </p:nvSpPr>
        <p:spPr>
          <a:xfrm>
            <a:off x="804377" y="1892043"/>
            <a:ext cx="7535245" cy="4708981"/>
          </a:xfrm>
          <a:prstGeom prst="rect">
            <a:avLst/>
          </a:prstGeom>
        </p:spPr>
        <p:txBody>
          <a:bodyPr wrap="square">
            <a:spAutoFit/>
          </a:bodyPr>
          <a:lstStyle/>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1</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条・業績評価基準を事業戦略</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事業目標と一致させる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売上と利益に固定せず事業戦略</a:t>
            </a:r>
            <a:r>
              <a:rPr lang="en-US" altLang="ja-JP" sz="1600" b="0"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1600" b="0" i="0">
                <a:solidFill>
                  <a:srgbClr val="4B4B4B"/>
                </a:solidFill>
                <a:effectLst/>
                <a:latin typeface="Meiryo" panose="020B0604030504040204" pitchFamily="34" charset="-128"/>
                <a:ea typeface="Meiryo" panose="020B0604030504040204" pitchFamily="34" charset="-128"/>
                <a:cs typeface="Meiryo" charset="-128"/>
              </a:rPr>
              <a:t>事業目標の達成基準と評価を連動させる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2</a:t>
            </a:r>
            <a:r>
              <a:rPr lang="ja-JP" altLang="en-US" sz="2000" b="1">
                <a:solidFill>
                  <a:srgbClr val="4B4B4B"/>
                </a:solidFill>
                <a:latin typeface="Meiryo" panose="020B0604030504040204" pitchFamily="34" charset="-128"/>
                <a:ea typeface="Meiryo" panose="020B0604030504040204" pitchFamily="34" charset="-128"/>
                <a:cs typeface="Meiryo" charset="-128"/>
              </a:rPr>
              <a:t>条・事実を正直に伝えて議論する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忖度無用、自分たちの現実を真摯に土俵に上げて議論する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dirty="0">
              <a:solidFill>
                <a:srgbClr val="4B4B4B"/>
              </a:solidFill>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3</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条・時代にそぐわない手続きやルールを廃止する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暗号化してメールに添付し平文でパスワードを送る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4</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条・スタンダードとなっているツールを使う</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時代の思想や文化をツールを通して浸透させる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5</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条・仕事の生産性を落とさない環境を提供する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最新の</a:t>
            </a:r>
            <a:r>
              <a:rPr lang="en-US" altLang="ja-JP" sz="1600" dirty="0">
                <a:solidFill>
                  <a:srgbClr val="4B4B4B"/>
                </a:solidFill>
                <a:latin typeface="Meiryo" panose="020B0604030504040204" pitchFamily="34" charset="-128"/>
                <a:ea typeface="Meiryo" panose="020B0604030504040204" pitchFamily="34" charset="-128"/>
                <a:cs typeface="Meiryo" charset="-128"/>
              </a:rPr>
              <a:t>PC</a:t>
            </a:r>
            <a:r>
              <a:rPr lang="ja-JP" altLang="en-US" sz="1600">
                <a:solidFill>
                  <a:srgbClr val="4B4B4B"/>
                </a:solidFill>
                <a:latin typeface="Meiryo" panose="020B0604030504040204" pitchFamily="34" charset="-128"/>
                <a:ea typeface="Meiryo" panose="020B0604030504040204" pitchFamily="34" charset="-128"/>
                <a:cs typeface="Meiryo" charset="-128"/>
              </a:rPr>
              <a:t>や</a:t>
            </a:r>
            <a:r>
              <a:rPr lang="en-US" altLang="ja-JP" sz="1600" dirty="0">
                <a:solidFill>
                  <a:srgbClr val="4B4B4B"/>
                </a:solidFill>
                <a:latin typeface="Meiryo" panose="020B0604030504040204" pitchFamily="34" charset="-128"/>
                <a:ea typeface="Meiryo" panose="020B0604030504040204" pitchFamily="34" charset="-128"/>
                <a:cs typeface="Meiryo" charset="-128"/>
              </a:rPr>
              <a:t>Mac</a:t>
            </a:r>
            <a:r>
              <a:rPr lang="ja-JP" altLang="en-US" sz="1600">
                <a:solidFill>
                  <a:srgbClr val="4B4B4B"/>
                </a:solidFill>
                <a:latin typeface="Meiryo" panose="020B0604030504040204" pitchFamily="34" charset="-128"/>
                <a:ea typeface="Meiryo" panose="020B0604030504040204" pitchFamily="34" charset="-128"/>
                <a:cs typeface="Meiryo" charset="-128"/>
              </a:rPr>
              <a:t>、デスクトップの仮想化は使わない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6</a:t>
            </a:r>
            <a:r>
              <a:rPr lang="ja-JP" altLang="en-US" sz="2000" b="1">
                <a:solidFill>
                  <a:srgbClr val="4B4B4B"/>
                </a:solidFill>
                <a:latin typeface="Meiryo" panose="020B0604030504040204" pitchFamily="34" charset="-128"/>
                <a:ea typeface="Meiryo" panose="020B0604030504040204" pitchFamily="34" charset="-128"/>
                <a:cs typeface="Meiryo" charset="-128"/>
              </a:rPr>
              <a:t>条・服装を</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オープン</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にする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職場の空気が変わる、変革を身体で感じられる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7</a:t>
            </a:r>
            <a:r>
              <a:rPr lang="ja-JP" altLang="en-US" sz="2000" b="1">
                <a:solidFill>
                  <a:srgbClr val="4B4B4B"/>
                </a:solidFill>
                <a:latin typeface="Meiryo" panose="020B0604030504040204" pitchFamily="34" charset="-128"/>
                <a:ea typeface="Meiryo" panose="020B0604030504040204" pitchFamily="34" charset="-128"/>
                <a:cs typeface="Meiryo" charset="-128"/>
              </a:rPr>
              <a:t>条・</a:t>
            </a:r>
            <a:r>
              <a:rPr lang="en-US" altLang="ja-JP" sz="2000" b="1" dirty="0">
                <a:solidFill>
                  <a:srgbClr val="4B4B4B"/>
                </a:solidFill>
                <a:latin typeface="Meiryo" panose="020B0604030504040204" pitchFamily="34" charset="-128"/>
                <a:ea typeface="Meiryo" panose="020B0604030504040204" pitchFamily="34" charset="-128"/>
                <a:cs typeface="Meiryo" charset="-128"/>
              </a:rPr>
              <a:t>Intrapersonal Diversity</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ja-JP" altLang="en-US" sz="2000" b="1">
                <a:latin typeface="Meiryo" panose="020B0604030504040204" pitchFamily="34" charset="-128"/>
                <a:ea typeface="Meiryo" panose="020B0604030504040204" pitchFamily="34" charset="-128"/>
              </a:rPr>
              <a:t>個人内多様性</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en-US" altLang="ja-JP" sz="2000" b="1" dirty="0">
                <a:solidFill>
                  <a:srgbClr val="4B4B4B"/>
                </a:solidFill>
                <a:latin typeface="Meiryo" panose="020B0604030504040204" pitchFamily="34" charset="-128"/>
                <a:ea typeface="Meiryo" panose="020B0604030504040204" pitchFamily="34" charset="-128"/>
                <a:cs typeface="Meiryo" charset="-128"/>
              </a:rPr>
              <a:t> </a:t>
            </a:r>
            <a:r>
              <a:rPr lang="ja-JP" altLang="en-US" sz="2000" b="1">
                <a:solidFill>
                  <a:srgbClr val="4B4B4B"/>
                </a:solidFill>
                <a:latin typeface="Meiryo" panose="020B0604030504040204" pitchFamily="34" charset="-128"/>
                <a:ea typeface="Meiryo" panose="020B0604030504040204" pitchFamily="34" charset="-128"/>
                <a:cs typeface="Meiryo" charset="-128"/>
              </a:rPr>
              <a:t>を高める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ローテーション、社外のコミュニティや勉強会、対外的の奨励など</a:t>
            </a:r>
            <a:endParaRPr lang="ja-JP" altLang="en-US" sz="1600" b="0" i="0" dirty="0">
              <a:solidFill>
                <a:srgbClr val="4B4B4B"/>
              </a:solidFill>
              <a:effectLst/>
              <a:latin typeface="Meiryo" panose="020B0604030504040204" pitchFamily="34" charset="-128"/>
              <a:ea typeface="Meiryo" panose="020B0604030504040204" pitchFamily="34" charset="-128"/>
              <a:cs typeface="Meiryo" charset="-128"/>
            </a:endParaRPr>
          </a:p>
        </p:txBody>
      </p:sp>
      <p:pic>
        <p:nvPicPr>
          <p:cNvPr id="5" name="図 4">
            <a:extLst>
              <a:ext uri="{FF2B5EF4-FFF2-40B4-BE49-F238E27FC236}">
                <a16:creationId xmlns:a16="http://schemas.microsoft.com/office/drawing/2014/main" id="{44B5B5DB-47BF-1842-8F1D-7E1DBADBF8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577" y="736645"/>
            <a:ext cx="1101374" cy="1101374"/>
          </a:xfrm>
          <a:prstGeom prst="rect">
            <a:avLst/>
          </a:prstGeom>
        </p:spPr>
      </p:pic>
      <p:sp>
        <p:nvSpPr>
          <p:cNvPr id="6" name="テキスト ボックス 5">
            <a:extLst>
              <a:ext uri="{FF2B5EF4-FFF2-40B4-BE49-F238E27FC236}">
                <a16:creationId xmlns:a16="http://schemas.microsoft.com/office/drawing/2014/main" id="{8D11B76F-D15C-4940-B805-49AC212F9A06}"/>
              </a:ext>
            </a:extLst>
          </p:cNvPr>
          <p:cNvSpPr txBox="1"/>
          <p:nvPr/>
        </p:nvSpPr>
        <p:spPr>
          <a:xfrm>
            <a:off x="1903951" y="985777"/>
            <a:ext cx="3262432"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言葉で「危機感」を</a:t>
            </a:r>
            <a:endParaRPr kumimoji="1" lang="en-US" altLang="ja-JP" sz="2000" b="1" dirty="0">
              <a:solidFill>
                <a:srgbClr val="C00000"/>
              </a:solidFill>
              <a:latin typeface="Meiryo" panose="020B0604030504040204" pitchFamily="34" charset="-128"/>
              <a:ea typeface="Meiryo" panose="020B0604030504040204" pitchFamily="34" charset="-128"/>
            </a:endParaRPr>
          </a:p>
          <a:p>
            <a:r>
              <a:rPr kumimoji="1" lang="ja-JP" altLang="en-US" sz="2000" b="1">
                <a:solidFill>
                  <a:srgbClr val="C00000"/>
                </a:solidFill>
                <a:latin typeface="Meiryo" panose="020B0604030504040204" pitchFamily="34" charset="-128"/>
                <a:ea typeface="Meiryo" panose="020B0604030504040204" pitchFamily="34" charset="-128"/>
              </a:rPr>
              <a:t>煽っても現場は変わらない</a:t>
            </a:r>
          </a:p>
        </p:txBody>
      </p:sp>
      <p:pic>
        <p:nvPicPr>
          <p:cNvPr id="8" name="図 7">
            <a:extLst>
              <a:ext uri="{FF2B5EF4-FFF2-40B4-BE49-F238E27FC236}">
                <a16:creationId xmlns:a16="http://schemas.microsoft.com/office/drawing/2014/main" id="{F1B52D9B-2939-814B-9852-7D62331E3B22}"/>
              </a:ext>
            </a:extLst>
          </p:cNvPr>
          <p:cNvPicPr>
            <a:picLocks noChangeAspect="1"/>
          </p:cNvPicPr>
          <p:nvPr/>
        </p:nvPicPr>
        <p:blipFill>
          <a:blip r:embed="rId3"/>
          <a:stretch>
            <a:fillRect/>
          </a:stretch>
        </p:blipFill>
        <p:spPr>
          <a:xfrm>
            <a:off x="7240049" y="881001"/>
            <a:ext cx="953774" cy="953774"/>
          </a:xfrm>
          <a:prstGeom prst="rect">
            <a:avLst/>
          </a:prstGeom>
        </p:spPr>
      </p:pic>
      <p:sp>
        <p:nvSpPr>
          <p:cNvPr id="9" name="テキスト ボックス 8">
            <a:extLst>
              <a:ext uri="{FF2B5EF4-FFF2-40B4-BE49-F238E27FC236}">
                <a16:creationId xmlns:a16="http://schemas.microsoft.com/office/drawing/2014/main" id="{A63776BD-DBE3-7E45-8DA1-71A0D68F30F2}"/>
              </a:ext>
            </a:extLst>
          </p:cNvPr>
          <p:cNvSpPr txBox="1"/>
          <p:nvPr/>
        </p:nvSpPr>
        <p:spPr>
          <a:xfrm>
            <a:off x="5260020" y="988426"/>
            <a:ext cx="1980029" cy="707886"/>
          </a:xfrm>
          <a:prstGeom prst="rect">
            <a:avLst/>
          </a:prstGeom>
          <a:noFill/>
        </p:spPr>
        <p:txBody>
          <a:bodyPr wrap="none" rtlCol="0">
            <a:spAutoFit/>
          </a:bodyPr>
          <a:lstStyle/>
          <a:p>
            <a:pPr algn="r"/>
            <a:r>
              <a:rPr kumimoji="1" lang="ja-JP" altLang="en-US" sz="2000" b="1">
                <a:solidFill>
                  <a:srgbClr val="C00000"/>
                </a:solidFill>
                <a:latin typeface="Meiryo" panose="020B0604030504040204" pitchFamily="34" charset="-128"/>
                <a:ea typeface="Meiryo" panose="020B0604030504040204" pitchFamily="34" charset="-128"/>
              </a:rPr>
              <a:t>できる人材は</a:t>
            </a:r>
            <a:endParaRPr kumimoji="1" lang="en-US" altLang="ja-JP" sz="2000" b="1" dirty="0">
              <a:solidFill>
                <a:srgbClr val="C00000"/>
              </a:solidFill>
              <a:latin typeface="Meiryo" panose="020B0604030504040204" pitchFamily="34" charset="-128"/>
              <a:ea typeface="Meiryo" panose="020B0604030504040204" pitchFamily="34" charset="-128"/>
            </a:endParaRPr>
          </a:p>
          <a:p>
            <a:pPr algn="r"/>
            <a:r>
              <a:rPr kumimoji="1" lang="ja-JP" altLang="en-US" sz="2000" b="1">
                <a:solidFill>
                  <a:srgbClr val="C00000"/>
                </a:solidFill>
                <a:latin typeface="Meiryo" panose="020B0604030504040204" pitchFamily="34" charset="-128"/>
                <a:ea typeface="Meiryo" panose="020B0604030504040204" pitchFamily="34" charset="-128"/>
              </a:rPr>
              <a:t>どこにもいない</a:t>
            </a:r>
          </a:p>
        </p:txBody>
      </p:sp>
    </p:spTree>
    <p:extLst>
      <p:ext uri="{BB962C8B-B14F-4D97-AF65-F5344CB8AC3E}">
        <p14:creationId xmlns:p14="http://schemas.microsoft.com/office/powerpoint/2010/main" val="16669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left)">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ipe(left)">
                                      <p:cBhvr>
                                        <p:cTn id="31" dur="500"/>
                                        <p:tgtEl>
                                          <p:spTgt spid="4">
                                            <p:txEl>
                                              <p:pRg st="9" end="9"/>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ipe(left)">
                                      <p:cBhvr>
                                        <p:cTn id="34" dur="500"/>
                                        <p:tgtEl>
                                          <p:spTgt spid="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wipe(left)">
                                      <p:cBhvr>
                                        <p:cTn id="39" dur="500"/>
                                        <p:tgtEl>
                                          <p:spTgt spid="4">
                                            <p:txEl>
                                              <p:pRg st="12" end="12"/>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wipe(left)">
                                      <p:cBhvr>
                                        <p:cTn id="42" dur="500"/>
                                        <p:tgtEl>
                                          <p:spTgt spid="4">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animEffect transition="in" filter="wipe(left)">
                                      <p:cBhvr>
                                        <p:cTn id="47" dur="500"/>
                                        <p:tgtEl>
                                          <p:spTgt spid="4">
                                            <p:txEl>
                                              <p:pRg st="15" end="15"/>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xEl>
                                              <p:pRg st="16" end="16"/>
                                            </p:txEl>
                                          </p:spTgt>
                                        </p:tgtEl>
                                        <p:attrNameLst>
                                          <p:attrName>style.visibility</p:attrName>
                                        </p:attrNameLst>
                                      </p:cBhvr>
                                      <p:to>
                                        <p:strVal val="visible"/>
                                      </p:to>
                                    </p:set>
                                    <p:animEffect transition="in" filter="wipe(left)">
                                      <p:cBhvr>
                                        <p:cTn id="50" dur="500"/>
                                        <p:tgtEl>
                                          <p:spTgt spid="4">
                                            <p:txEl>
                                              <p:pRg st="16" end="1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18" end="18"/>
                                            </p:txEl>
                                          </p:spTgt>
                                        </p:tgtEl>
                                        <p:attrNameLst>
                                          <p:attrName>style.visibility</p:attrName>
                                        </p:attrNameLst>
                                      </p:cBhvr>
                                      <p:to>
                                        <p:strVal val="visible"/>
                                      </p:to>
                                    </p:set>
                                    <p:animEffect transition="in" filter="wipe(left)">
                                      <p:cBhvr>
                                        <p:cTn id="55" dur="500"/>
                                        <p:tgtEl>
                                          <p:spTgt spid="4">
                                            <p:txEl>
                                              <p:pRg st="18" end="18"/>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
                                            <p:txEl>
                                              <p:pRg st="19" end="19"/>
                                            </p:txEl>
                                          </p:spTgt>
                                        </p:tgtEl>
                                        <p:attrNameLst>
                                          <p:attrName>style.visibility</p:attrName>
                                        </p:attrNameLst>
                                      </p:cBhvr>
                                      <p:to>
                                        <p:strVal val="visible"/>
                                      </p:to>
                                    </p:set>
                                    <p:animEffect transition="in" filter="wipe(left)">
                                      <p:cBhvr>
                                        <p:cTn id="58" dur="500"/>
                                        <p:tgtEl>
                                          <p:spTgt spid="4">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メイリオ"/>
                <a:ea typeface="メイリオ"/>
                <a:cs typeface="メイリオ"/>
              </a:rPr>
              <a:t>これからの</a:t>
            </a:r>
            <a:endParaRPr lang="en-US" altLang="ja-JP" sz="2400" dirty="0">
              <a:solidFill>
                <a:srgbClr val="FFFFFF"/>
              </a:solidFill>
              <a:latin typeface="メイリオ"/>
              <a:ea typeface="メイリオ"/>
              <a:cs typeface="メイリオ"/>
            </a:endParaRPr>
          </a:p>
          <a:p>
            <a:pPr algn="r"/>
            <a:r>
              <a:rPr lang="en-US" altLang="ja-JP" sz="2400" dirty="0">
                <a:solidFill>
                  <a:srgbClr val="FFFFFF"/>
                </a:solidFill>
                <a:latin typeface="メイリオ"/>
                <a:ea typeface="メイリオ"/>
                <a:cs typeface="メイリオ"/>
              </a:rPr>
              <a:t>IT</a:t>
            </a:r>
            <a:r>
              <a:rPr lang="ja-JP" altLang="en-US" sz="2400">
                <a:solidFill>
                  <a:srgbClr val="FFFFFF"/>
                </a:solidFill>
                <a:latin typeface="メイリオ"/>
                <a:ea typeface="メイリオ"/>
                <a:cs typeface="メイリオ"/>
              </a:rPr>
              <a:t>ビジネスの位置付け</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807565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a:t>「</a:t>
            </a:r>
            <a:r>
              <a:rPr kumimoji="1" lang="en-US" altLang="ja-JP" dirty="0"/>
              <a:t>IT</a:t>
            </a:r>
            <a:r>
              <a:rPr kumimoji="1" lang="ja-JP" altLang="en-US"/>
              <a:t>」の再定義</a:t>
            </a:r>
            <a:endParaRPr kumimoji="1" lang="ja-JP" altLang="en-US" dirty="0"/>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45</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a:solidFill>
                  <a:srgbClr val="002060"/>
                </a:solidFill>
                <a:latin typeface="Meiryo" charset="-128"/>
                <a:ea typeface="Meiryo" charset="-128"/>
                <a:cs typeface="Meiryo" charset="-128"/>
              </a:rPr>
              <a:t>プロフェッショナル</a:t>
            </a: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a:solidFill>
                  <a:srgbClr val="002060"/>
                </a:solidFill>
                <a:latin typeface="Meiryo" charset="-128"/>
                <a:ea typeface="Meiryo" charset="-128"/>
                <a:cs typeface="Meiryo" charset="-128"/>
              </a:rPr>
              <a:t>IT</a:t>
            </a:r>
            <a:r>
              <a:rPr kumimoji="1" lang="ja-JP" altLang="en-US" sz="800" b="1" dirty="0">
                <a:solidFill>
                  <a:srgbClr val="002060"/>
                </a:solidFill>
                <a:latin typeface="Meiryo" charset="-128"/>
                <a:ea typeface="Meiryo" charset="-128"/>
                <a:cs typeface="Meiryo" charset="-128"/>
              </a:rPr>
              <a:t>プロフェッショナル</a:t>
            </a: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58806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「道具としての</a:t>
            </a:r>
            <a:r>
              <a:rPr lang="en-US" altLang="ja-JP" dirty="0"/>
              <a:t>IT</a:t>
            </a:r>
            <a:r>
              <a:rPr lang="ja-JP" altLang="en-US" dirty="0"/>
              <a:t>」から「思想としての</a:t>
            </a:r>
            <a:r>
              <a:rPr lang="en-US" altLang="ja-JP" dirty="0"/>
              <a:t>IT</a:t>
            </a:r>
            <a:r>
              <a:rPr lang="ja-JP" altLang="en-US" dirty="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道具としての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仕組みとしての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思想としての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2783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Record</a:t>
            </a:r>
          </a:p>
          <a:p>
            <a:pPr algn="ctr"/>
            <a:r>
              <a:rPr kumimoji="1"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Engagement</a:t>
            </a:r>
          </a:p>
          <a:p>
            <a:pPr algn="ctr"/>
            <a:r>
              <a:rPr kumimoji="1" lang="ja-JP" altLang="en-US" sz="1400" dirty="0">
                <a:solidFill>
                  <a:srgbClr val="FFFFFF"/>
                </a:solidFill>
                <a:latin typeface="Meiryo" charset="-128"/>
                <a:ea typeface="Meiryo" charset="-128"/>
                <a:cs typeface="Meiryo" charset="-128"/>
              </a:rPr>
              <a:t>結果を創出するシステム</a:t>
            </a: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p>
          </p:txBody>
        </p:sp>
      </p:grpSp>
    </p:spTree>
    <p:extLst>
      <p:ext uri="{BB962C8B-B14F-4D97-AF65-F5344CB8AC3E}">
        <p14:creationId xmlns:p14="http://schemas.microsoft.com/office/powerpoint/2010/main" val="242831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ビジネス価値と文化の違い</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48</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3603279" y="2638124"/>
            <a:ext cx="3937697"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r>
              <a:rPr lang="en-US" altLang="ja-JP" sz="3600" b="1" dirty="0">
                <a:solidFill>
                  <a:schemeClr val="bg1"/>
                </a:solidFill>
                <a:latin typeface="Meiryo" charset="-128"/>
                <a:ea typeface="Meiryo" charset="-128"/>
                <a:cs typeface="Meiryo" charset="-128"/>
              </a:rPr>
              <a:t>/</a:t>
            </a:r>
            <a:r>
              <a:rPr lang="ja-JP" altLang="en-US" sz="3600" b="1" dirty="0">
                <a:solidFill>
                  <a:schemeClr val="bg1"/>
                </a:solidFill>
                <a:latin typeface="Meiryo" charset="-128"/>
                <a:ea typeface="Meiryo" charset="-128"/>
                <a:cs typeface="Meiryo" charset="-128"/>
              </a:rPr>
              <a:t>モード</a:t>
            </a:r>
            <a:r>
              <a:rPr lang="en-US" altLang="ja-JP" sz="3600" b="1" dirty="0">
                <a:solidFill>
                  <a:schemeClr val="bg1"/>
                </a:solidFill>
                <a:latin typeface="Meiryo" charset="-128"/>
                <a:ea typeface="Meiryo" charset="-128"/>
                <a:cs typeface="Meiryo" charset="-128"/>
              </a:rPr>
              <a:t>2</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1590765" y="4440221"/>
            <a:ext cx="3528745"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r>
              <a:rPr lang="en-US" altLang="ja-JP" sz="3600" b="1" dirty="0">
                <a:solidFill>
                  <a:schemeClr val="bg1"/>
                </a:solidFill>
                <a:latin typeface="Meiryo" charset="-128"/>
                <a:ea typeface="Meiryo" charset="-128"/>
                <a:cs typeface="Meiryo" charset="-128"/>
              </a:rPr>
              <a:t>/</a:t>
            </a:r>
            <a:r>
              <a:rPr lang="ja-JP" altLang="en-US" sz="3600" b="1" dirty="0">
                <a:solidFill>
                  <a:schemeClr val="bg1"/>
                </a:solidFill>
                <a:latin typeface="Meiryo" charset="-128"/>
                <a:ea typeface="Meiryo" charset="-128"/>
                <a:cs typeface="Meiryo" charset="-128"/>
              </a:rPr>
              <a:t>モード</a:t>
            </a:r>
            <a:r>
              <a:rPr lang="en-US" altLang="ja-JP" sz="3600" b="1" dirty="0">
                <a:solidFill>
                  <a:schemeClr val="bg1"/>
                </a:solidFill>
                <a:latin typeface="Meiryo" charset="-128"/>
                <a:ea typeface="Meiryo" charset="-128"/>
                <a:cs typeface="Meiryo" charset="-128"/>
              </a:rPr>
              <a:t>1</a:t>
            </a:r>
          </a:p>
        </p:txBody>
      </p:sp>
      <p:sp>
        <p:nvSpPr>
          <p:cNvPr id="15" name="正方形/長方形 14"/>
          <p:cNvSpPr/>
          <p:nvPr/>
        </p:nvSpPr>
        <p:spPr>
          <a:xfrm>
            <a:off x="4497842" y="2385965"/>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290869" y="4917688"/>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2458928" y="5221021"/>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504170" y="2153456"/>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Tree>
    <p:extLst>
      <p:ext uri="{BB962C8B-B14F-4D97-AF65-F5344CB8AC3E}">
        <p14:creationId xmlns:p14="http://schemas.microsoft.com/office/powerpoint/2010/main" val="2649256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バイモーダル</a:t>
            </a:r>
            <a:r>
              <a:rPr kumimoji="1" lang="en-US" altLang="ja-JP" dirty="0"/>
              <a:t>IT</a:t>
            </a:r>
            <a:r>
              <a:rPr kumimoji="1" lang="ja-JP" altLang="en-US" dirty="0"/>
              <a:t>と人材のあり方</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49</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3934353" y="5633379"/>
            <a:ext cx="4802918" cy="369332"/>
          </a:xfrm>
          <a:prstGeom prst="rect">
            <a:avLst/>
          </a:prstGeom>
          <a:noFill/>
        </p:spPr>
        <p:txBody>
          <a:bodyPr wrap="none" rtlCol="0">
            <a:spAutoFit/>
          </a:bodyPr>
          <a:lstStyle/>
          <a:p>
            <a:pPr algn="r"/>
            <a:r>
              <a:rPr lang="ja-JP" altLang="en-US" b="1" u="sng" dirty="0">
                <a:solidFill>
                  <a:schemeClr val="bg1"/>
                </a:solidFill>
                <a:latin typeface="Meiryo" charset="-128"/>
                <a:ea typeface="Meiryo" charset="-128"/>
                <a:cs typeface="Meiryo" charset="-128"/>
              </a:rPr>
              <a:t>モード</a:t>
            </a:r>
            <a:r>
              <a:rPr lang="en-US" altLang="ja-JP" b="1" u="sng" dirty="0">
                <a:solidFill>
                  <a:schemeClr val="bg1"/>
                </a:solidFill>
                <a:latin typeface="Meiryo" charset="-128"/>
                <a:ea typeface="Meiryo" charset="-128"/>
                <a:cs typeface="Meiryo" charset="-128"/>
              </a:rPr>
              <a:t>1</a:t>
            </a:r>
            <a:r>
              <a:rPr lang="ja-JP" altLang="en-US" b="1"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変化が少なく、確実性・安定性を重視するシステム</a:t>
            </a:r>
          </a:p>
        </p:txBody>
      </p:sp>
      <p:sp>
        <p:nvSpPr>
          <p:cNvPr id="8" name="テキスト ボックス 7"/>
          <p:cNvSpPr txBox="1"/>
          <p:nvPr/>
        </p:nvSpPr>
        <p:spPr>
          <a:xfrm>
            <a:off x="409905" y="1725281"/>
            <a:ext cx="4872637" cy="369332"/>
          </a:xfrm>
          <a:prstGeom prst="rect">
            <a:avLst/>
          </a:prstGeom>
          <a:noFill/>
        </p:spPr>
        <p:txBody>
          <a:bodyPr wrap="square" rtlCol="0">
            <a:spAutoFit/>
          </a:bodyPr>
          <a:lstStyle/>
          <a:p>
            <a:r>
              <a:rPr lang="ja-JP" altLang="en-US" b="1" u="sng" dirty="0">
                <a:solidFill>
                  <a:schemeClr val="bg1"/>
                </a:solidFill>
                <a:latin typeface="Meiryo" charset="-128"/>
                <a:ea typeface="Meiryo" charset="-128"/>
                <a:cs typeface="Meiryo" charset="-128"/>
              </a:rPr>
              <a:t>モード</a:t>
            </a:r>
            <a:r>
              <a:rPr lang="en-US" altLang="ja-JP" b="1" u="sng" dirty="0">
                <a:solidFill>
                  <a:schemeClr val="bg1"/>
                </a:solidFill>
                <a:latin typeface="Meiryo" charset="-128"/>
                <a:ea typeface="Meiryo" charset="-128"/>
                <a:cs typeface="Meiryo" charset="-128"/>
              </a:rPr>
              <a:t>2</a:t>
            </a:r>
            <a:r>
              <a:rPr lang="ja-JP" altLang="en-US" b="1"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開発や改善のスピードや利便性を重視するシステム</a:t>
            </a:r>
          </a:p>
        </p:txBody>
      </p:sp>
      <p:sp>
        <p:nvSpPr>
          <p:cNvPr id="9" name="テキスト ボックス 8"/>
          <p:cNvSpPr txBox="1"/>
          <p:nvPr/>
        </p:nvSpPr>
        <p:spPr>
          <a:xfrm>
            <a:off x="457200" y="4800521"/>
            <a:ext cx="1588897" cy="1138773"/>
          </a:xfrm>
          <a:prstGeom prst="rect">
            <a:avLst/>
          </a:prstGeom>
          <a:noFill/>
        </p:spPr>
        <p:txBody>
          <a:bodyPr wrap="none" rtlCol="0">
            <a:spAutoFit/>
          </a:bodyPr>
          <a:lstStyle/>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高品質・安定稼働</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着実・正確</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高いコスト</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価格</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手厚いサポート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高い満足</a:t>
            </a:r>
            <a:endParaRPr lang="en-US" altLang="ja-JP" sz="1200" dirty="0">
              <a:solidFill>
                <a:schemeClr val="bg1"/>
              </a:solidFill>
              <a:latin typeface="Meiryo" charset="-128"/>
              <a:ea typeface="Meiryo" charset="-128"/>
              <a:cs typeface="Meiryo" charset="-128"/>
            </a:endParaRPr>
          </a:p>
          <a:p>
            <a:r>
              <a:rPr kumimoji="1" lang="en-US" altLang="ja-JP" sz="800" dirty="0">
                <a:solidFill>
                  <a:schemeClr val="bg1"/>
                </a:solidFill>
                <a:latin typeface="Meiryo" charset="-128"/>
                <a:ea typeface="Meiryo" charset="-128"/>
                <a:cs typeface="Meiryo" charset="-128"/>
              </a:rPr>
              <a:t>  </a:t>
            </a:r>
            <a:r>
              <a:rPr kumimoji="1" lang="ja-JP" altLang="en-US" sz="800" dirty="0">
                <a:solidFill>
                  <a:schemeClr val="bg1"/>
                </a:solidFill>
                <a:latin typeface="Meiryo" charset="-128"/>
                <a:ea typeface="Meiryo" charset="-128"/>
                <a:cs typeface="Meiryo" charset="-128"/>
              </a:rPr>
              <a:t>（安全・安心）</a:t>
            </a:r>
          </a:p>
        </p:txBody>
      </p:sp>
      <p:sp>
        <p:nvSpPr>
          <p:cNvPr id="10" name="テキスト ボックス 9"/>
          <p:cNvSpPr txBox="1"/>
          <p:nvPr/>
        </p:nvSpPr>
        <p:spPr>
          <a:xfrm>
            <a:off x="6539805" y="1801472"/>
            <a:ext cx="2284600" cy="1138773"/>
          </a:xfrm>
          <a:prstGeom prst="rect">
            <a:avLst/>
          </a:prstGeom>
          <a:noFill/>
        </p:spPr>
        <p:txBody>
          <a:bodyPr wrap="none" rtlCol="0">
            <a:spAutoFit/>
          </a:bodyPr>
          <a:lstStyle/>
          <a:p>
            <a:pPr marL="171450" indent="-171450">
              <a:buFont typeface="Wingdings" charset="2"/>
              <a:buChar char="Ø"/>
            </a:pPr>
            <a:r>
              <a:rPr lang="ja-JP" altLang="en-US" sz="1200" dirty="0">
                <a:solidFill>
                  <a:schemeClr val="bg1"/>
                </a:solidFill>
                <a:latin typeface="Meiryo" charset="-128"/>
                <a:ea typeface="Meiryo" charset="-128"/>
                <a:cs typeface="Meiryo" charset="-128"/>
              </a:rPr>
              <a:t>そこそこ（</a:t>
            </a:r>
            <a:r>
              <a:rPr lang="en-US" altLang="ja-JP" sz="1200" dirty="0">
                <a:solidFill>
                  <a:schemeClr val="bg1"/>
                </a:solidFill>
                <a:latin typeface="Meiryo" charset="-128"/>
                <a:ea typeface="Meiryo" charset="-128"/>
                <a:cs typeface="Meiryo" charset="-128"/>
              </a:rPr>
              <a:t>Good Enough</a:t>
            </a:r>
            <a:r>
              <a:rPr lang="ja-JP" altLang="en-US" sz="1200" dirty="0">
                <a:solidFill>
                  <a:schemeClr val="bg1"/>
                </a:solidFill>
                <a:latin typeface="Meiryo" charset="-128"/>
                <a:ea typeface="Meiryo" charset="-128"/>
                <a:cs typeface="Meiryo" charset="-128"/>
              </a:rPr>
              <a:t>）</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速い・俊敏</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低い</a:t>
            </a:r>
            <a:r>
              <a:rPr kumimoji="1" lang="ja-JP" altLang="en-US" sz="1200" dirty="0">
                <a:solidFill>
                  <a:schemeClr val="bg1"/>
                </a:solidFill>
                <a:latin typeface="Meiryo" charset="-128"/>
                <a:ea typeface="Meiryo" charset="-128"/>
                <a:cs typeface="Meiryo" charset="-128"/>
              </a:rPr>
              <a:t>コスト</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価格</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便利で迅速なサポート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高い満足</a:t>
            </a:r>
            <a:endParaRPr kumimoji="1"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kumimoji="1" lang="ja-JP" altLang="en-US" sz="800" dirty="0">
                <a:solidFill>
                  <a:schemeClr val="bg1"/>
                </a:solidFill>
                <a:latin typeface="Meiryo" charset="-128"/>
                <a:ea typeface="Meiryo" charset="-128"/>
                <a:cs typeface="Meiryo" charset="-128"/>
              </a:rPr>
              <a:t>（わかりやすい、できる、楽しい）</a:t>
            </a:r>
          </a:p>
        </p:txBody>
      </p:sp>
      <p:sp>
        <p:nvSpPr>
          <p:cNvPr id="11" name="テキスト ボックス 10"/>
          <p:cNvSpPr txBox="1"/>
          <p:nvPr/>
        </p:nvSpPr>
        <p:spPr>
          <a:xfrm>
            <a:off x="1462328" y="2056930"/>
            <a:ext cx="2201023" cy="369332"/>
          </a:xfrm>
          <a:prstGeom prst="rect">
            <a:avLst/>
          </a:prstGeom>
          <a:noFill/>
        </p:spPr>
        <p:txBody>
          <a:bodyPr wrap="square" rtlCol="0">
            <a:spAutoFit/>
          </a:bodyPr>
          <a:lstStyle/>
          <a:p>
            <a:r>
              <a:rPr lang="ja-JP" altLang="en-US" b="1">
                <a:solidFill>
                  <a:schemeClr val="bg1"/>
                </a:solidFill>
                <a:latin typeface="Meiryo" charset="-128"/>
                <a:ea typeface="Meiryo" charset="-128"/>
                <a:cs typeface="Meiryo" charset="-128"/>
              </a:rPr>
              <a:t>差別化→利益拡大</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5045166" y="5364992"/>
            <a:ext cx="2753113" cy="369332"/>
          </a:xfrm>
          <a:prstGeom prst="rect">
            <a:avLst/>
          </a:prstGeom>
          <a:noFill/>
        </p:spPr>
        <p:txBody>
          <a:bodyPr wrap="square" rtlCol="0">
            <a:spAutoFit/>
          </a:bodyPr>
          <a:lstStyle/>
          <a:p>
            <a:r>
              <a:rPr lang="ja-JP" altLang="en-US" b="1" dirty="0">
                <a:solidFill>
                  <a:schemeClr val="bg1"/>
                </a:solidFill>
                <a:latin typeface="Meiryo" charset="-128"/>
                <a:ea typeface="Meiryo" charset="-128"/>
                <a:cs typeface="Meiryo" charset="-128"/>
              </a:rPr>
              <a:t>効率化</a:t>
            </a:r>
            <a:r>
              <a:rPr lang="ja-JP" altLang="en-US" b="1">
                <a:solidFill>
                  <a:schemeClr val="bg1"/>
                </a:solidFill>
                <a:latin typeface="Meiryo" charset="-128"/>
                <a:ea typeface="Meiryo" charset="-128"/>
                <a:cs typeface="Meiryo" charset="-128"/>
              </a:rPr>
              <a:t>→コスト削減</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385330" y="2836685"/>
            <a:ext cx="2075292" cy="646331"/>
          </a:xfrm>
          <a:prstGeom prst="rect">
            <a:avLst/>
          </a:prstGeom>
          <a:noFill/>
        </p:spPr>
        <p:txBody>
          <a:bodyPr wrap="square" rtlCol="0">
            <a:spAutoFit/>
          </a:bodyPr>
          <a:lstStyle/>
          <a:p>
            <a:pPr algn="r"/>
            <a:r>
              <a:rPr lang="en-US" altLang="ja-JP" sz="3600" b="1" dirty="0">
                <a:solidFill>
                  <a:schemeClr val="bg1"/>
                </a:solidFill>
                <a:latin typeface="Meiryo" charset="-128"/>
                <a:ea typeface="Meiryo" charset="-128"/>
                <a:cs typeface="Meiryo" charset="-128"/>
              </a:rPr>
              <a:t>DevOps</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632766" y="4402202"/>
            <a:ext cx="2075292" cy="646331"/>
          </a:xfrm>
          <a:prstGeom prst="rect">
            <a:avLst/>
          </a:prstGeom>
          <a:noFill/>
        </p:spPr>
        <p:txBody>
          <a:bodyPr wrap="square" rtlCol="0">
            <a:spAutoFit/>
          </a:bodyPr>
          <a:lstStyle/>
          <a:p>
            <a:pPr algn="r"/>
            <a:r>
              <a:rPr lang="en-US" altLang="ja-JP" sz="3600" b="1" dirty="0">
                <a:solidFill>
                  <a:schemeClr val="bg1"/>
                </a:solidFill>
                <a:latin typeface="Meiryo" charset="-128"/>
                <a:ea typeface="Meiryo" charset="-128"/>
                <a:cs typeface="Meiryo" charset="-128"/>
              </a:rPr>
              <a:t>ITIL</a:t>
            </a:r>
          </a:p>
        </p:txBody>
      </p:sp>
      <p:sp>
        <p:nvSpPr>
          <p:cNvPr id="15" name="正方形/長方形 14"/>
          <p:cNvSpPr/>
          <p:nvPr/>
        </p:nvSpPr>
        <p:spPr>
          <a:xfrm>
            <a:off x="3033331" y="2568298"/>
            <a:ext cx="3416320"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ビジネスの成功に貢献すること</a:t>
            </a:r>
          </a:p>
        </p:txBody>
      </p:sp>
      <p:sp>
        <p:nvSpPr>
          <p:cNvPr id="16" name="正方形/長方形 15"/>
          <p:cNvSpPr/>
          <p:nvPr/>
        </p:nvSpPr>
        <p:spPr>
          <a:xfrm>
            <a:off x="3454620" y="4942553"/>
            <a:ext cx="3185487"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開発要求に確実に応えること</a:t>
            </a:r>
          </a:p>
        </p:txBody>
      </p:sp>
      <p:sp>
        <p:nvSpPr>
          <p:cNvPr id="17" name="右矢印 16"/>
          <p:cNvSpPr/>
          <p:nvPr/>
        </p:nvSpPr>
        <p:spPr>
          <a:xfrm>
            <a:off x="2502680" y="3439769"/>
            <a:ext cx="4146200" cy="927110"/>
          </a:xfrm>
          <a:custGeom>
            <a:avLst/>
            <a:gdLst>
              <a:gd name="connsiteX0" fmla="*/ 0 w 2342749"/>
              <a:gd name="connsiteY0" fmla="*/ 153937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153937 h 927110"/>
              <a:gd name="connsiteX0" fmla="*/ 0 w 2342749"/>
              <a:gd name="connsiteY0" fmla="*/ 470239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470239 h 927110"/>
              <a:gd name="connsiteX0" fmla="*/ 17252 w 2360001"/>
              <a:gd name="connsiteY0" fmla="*/ 470239 h 927110"/>
              <a:gd name="connsiteX1" fmla="*/ 1896446 w 2360001"/>
              <a:gd name="connsiteY1" fmla="*/ 153937 h 927110"/>
              <a:gd name="connsiteX2" fmla="*/ 1896446 w 2360001"/>
              <a:gd name="connsiteY2" fmla="*/ 0 h 927110"/>
              <a:gd name="connsiteX3" fmla="*/ 2360001 w 2360001"/>
              <a:gd name="connsiteY3" fmla="*/ 463555 h 927110"/>
              <a:gd name="connsiteX4" fmla="*/ 1896446 w 2360001"/>
              <a:gd name="connsiteY4" fmla="*/ 927110 h 927110"/>
              <a:gd name="connsiteX5" fmla="*/ 1896446 w 2360001"/>
              <a:gd name="connsiteY5" fmla="*/ 773173 h 927110"/>
              <a:gd name="connsiteX6" fmla="*/ 0 w 2360001"/>
              <a:gd name="connsiteY6" fmla="*/ 474124 h 927110"/>
              <a:gd name="connsiteX7" fmla="*/ 17252 w 2360001"/>
              <a:gd name="connsiteY7" fmla="*/ 470239 h 9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001" h="927110">
                <a:moveTo>
                  <a:pt x="17252" y="470239"/>
                </a:moveTo>
                <a:lnTo>
                  <a:pt x="1896446" y="153937"/>
                </a:lnTo>
                <a:lnTo>
                  <a:pt x="1896446" y="0"/>
                </a:lnTo>
                <a:lnTo>
                  <a:pt x="2360001" y="463555"/>
                </a:lnTo>
                <a:lnTo>
                  <a:pt x="1896446" y="927110"/>
                </a:lnTo>
                <a:lnTo>
                  <a:pt x="1896446" y="773173"/>
                </a:lnTo>
                <a:lnTo>
                  <a:pt x="0" y="474124"/>
                </a:lnTo>
                <a:lnTo>
                  <a:pt x="17252" y="470239"/>
                </a:lnTo>
                <a:close/>
              </a:path>
            </a:pathLst>
          </a:cu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HGSSoeiKakugothicUB" charset="-128"/>
                <a:ea typeface="HGSSoeiKakugothicUB" charset="-128"/>
                <a:cs typeface="HGSSoeiKakugothicUB" charset="-128"/>
              </a:rPr>
              <a:t>　　　　　　　　スキルチェンジ・人材の再配置</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19" name="テキスト ボックス 18"/>
          <p:cNvSpPr txBox="1"/>
          <p:nvPr/>
        </p:nvSpPr>
        <p:spPr>
          <a:xfrm>
            <a:off x="6932246" y="6104121"/>
            <a:ext cx="1826141" cy="215444"/>
          </a:xfrm>
          <a:prstGeom prst="rect">
            <a:avLst/>
          </a:prstGeom>
          <a:noFill/>
        </p:spPr>
        <p:txBody>
          <a:bodyPr wrap="none" rtlCol="0">
            <a:spAutoFit/>
          </a:bodyPr>
          <a:lstStyle/>
          <a:p>
            <a:pPr algn="r"/>
            <a:r>
              <a:rPr kumimoji="1" lang="ja-JP" altLang="en-US" sz="800">
                <a:solidFill>
                  <a:schemeClr val="tx1">
                    <a:lumMod val="50000"/>
                    <a:lumOff val="50000"/>
                  </a:schemeClr>
                </a:solidFill>
                <a:latin typeface="Meiryo" charset="-128"/>
                <a:ea typeface="Meiryo" charset="-128"/>
                <a:cs typeface="Meiryo" charset="-128"/>
              </a:rPr>
              <a:t>ガートナーのレポートを参考に作成</a:t>
            </a:r>
          </a:p>
        </p:txBody>
      </p:sp>
    </p:spTree>
    <p:extLst>
      <p:ext uri="{BB962C8B-B14F-4D97-AF65-F5344CB8AC3E}">
        <p14:creationId xmlns:p14="http://schemas.microsoft.com/office/powerpoint/2010/main" val="329072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panose="020B0604030504040204" pitchFamily="34" charset="-128"/>
                <a:ea typeface="Meiryo" panose="020B0604030504040204" pitchFamily="34" charset="-128"/>
                <a:cs typeface="Meiryo" charset="-128"/>
              </a:rPr>
              <a:t>われわれ人間の</a:t>
            </a:r>
            <a:r>
              <a:rPr lang="ja-JP" altLang="en-US">
                <a:solidFill>
                  <a:schemeClr val="bg1"/>
                </a:solidFill>
                <a:latin typeface="Meiryo" panose="020B0604030504040204" pitchFamily="34" charset="-128"/>
                <a:ea typeface="Meiryo" panose="020B0604030504040204" pitchFamily="34" charset="-128"/>
                <a:cs typeface="Meiryo" charset="-128"/>
              </a:rPr>
              <a:t>生活に、何ら</a:t>
            </a:r>
            <a:r>
              <a:rPr lang="ja-JP" altLang="en-US" dirty="0">
                <a:solidFill>
                  <a:schemeClr val="bg1"/>
                </a:solidFill>
                <a:latin typeface="Meiryo" panose="020B0604030504040204" pitchFamily="34" charset="-128"/>
                <a:ea typeface="Meiryo" panose="020B0604030504040204" pitchFamily="34" charset="-128"/>
                <a:cs typeface="Meiryo" charset="-128"/>
              </a:rPr>
              <a:t>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dirty="0">
                <a:solidFill>
                  <a:schemeClr val="bg1"/>
                </a:solidFill>
                <a:latin typeface="Meiryo" panose="020B0604030504040204" pitchFamily="34" charset="-128"/>
                <a:ea typeface="Meiryo" panose="020B0604030504040204" pitchFamily="34" charset="-128"/>
                <a:cs typeface="Meiryo" charset="-128"/>
              </a:rPr>
              <a:t>進化し続けるテクノロジー</a:t>
            </a:r>
            <a:r>
              <a:rPr lang="ja-JP" altLang="en-US">
                <a:solidFill>
                  <a:schemeClr val="bg1"/>
                </a:solidFill>
                <a:latin typeface="Meiryo" panose="020B0604030504040204" pitchFamily="34" charset="-128"/>
                <a:ea typeface="Meiryo" panose="020B0604030504040204" pitchFamily="34" charset="-128"/>
                <a:cs typeface="Meiryo" charset="-128"/>
              </a:rPr>
              <a:t>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39524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の特性</a:t>
            </a:r>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IT部門が集中管理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武士:領地や報酬を死守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効率性や</a:t>
            </a:r>
            <a:r>
              <a:rPr lang="en-US" altLang="ja-JP" dirty="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月次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日次</a:t>
            </a:r>
            <a:r>
              <a:rPr lang="en-US" altLang="ja-JP" dirty="0">
                <a:solidFill>
                  <a:schemeClr val="bg1"/>
                </a:solidFill>
                <a:latin typeface="Meiryo" charset="-128"/>
                <a:ea typeface="Meiryo" charset="-128"/>
                <a:cs typeface="Meiryo" charset="-128"/>
              </a:rPr>
              <a:t>(or </a:t>
            </a:r>
            <a:r>
              <a:rPr lang="ja-JP" altLang="en-US" dirty="0">
                <a:solidFill>
                  <a:schemeClr val="bg1"/>
                </a:solidFill>
                <a:latin typeface="Meiryo" charset="-128"/>
                <a:ea typeface="Meiryo" charset="-128"/>
                <a:cs typeface="Meiryo" charset="-128"/>
              </a:rPr>
              <a:t>時次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業務</a:t>
            </a: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例え</a:t>
            </a: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対象</a:t>
            </a: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期待</a:t>
            </a: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実践</a:t>
            </a: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期間</a:t>
            </a: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経営</a:t>
            </a: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14684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を取り持つガーディアン</a:t>
            </a:r>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落ち着きなくチャラチャラした</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無責任で軽い存在だと煙たがる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古臭く動きが遅い足手まといの</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恐竜の化石のように感じる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がありながらも</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文化的対立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a:solidFill>
                  <a:schemeClr val="accent6">
                    <a:lumMod val="75000"/>
                  </a:schemeClr>
                </a:solidFill>
                <a:latin typeface="Meiryo" charset="-128"/>
                <a:ea typeface="Meiryo" charset="-128"/>
                <a:cs typeface="Meiryo" charset="-128"/>
              </a:rPr>
              <a:t>させるために</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双方に敬意を払いつつ間を取り持ち調整</a:t>
            </a:r>
            <a:r>
              <a:rPr lang="ja-JP" altLang="en-US" sz="1200" dirty="0">
                <a:solidFill>
                  <a:schemeClr val="accent6">
                    <a:lumMod val="75000"/>
                  </a:schemeClr>
                </a:solidFill>
                <a:latin typeface="Meiryo" charset="-128"/>
                <a:ea typeface="Meiryo" charset="-128"/>
                <a:cs typeface="Meiryo" charset="-128"/>
              </a:rPr>
              <a:t>を行う</a:t>
            </a: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a:solidFill>
                  <a:schemeClr val="accent6">
                    <a:lumMod val="75000"/>
                  </a:schemeClr>
                </a:solidFill>
                <a:latin typeface="Meiryo" charset="-128"/>
                <a:ea typeface="Meiryo" charset="-128"/>
                <a:cs typeface="Meiryo" charset="-128"/>
              </a:rPr>
              <a:t>ガーディアン</a:t>
            </a: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55417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３つの</a:t>
            </a:r>
            <a:r>
              <a:rPr kumimoji="1" lang="en-US" altLang="ja-JP" dirty="0"/>
              <a:t>IT</a:t>
            </a:r>
            <a:r>
              <a:rPr kumimoji="1" lang="ja-JP" altLang="en-US" dirty="0"/>
              <a:t>：従来の</a:t>
            </a:r>
            <a:r>
              <a:rPr kumimoji="1" lang="en-US" altLang="ja-JP" dirty="0"/>
              <a:t>IT</a:t>
            </a:r>
            <a:r>
              <a:rPr kumimoji="1" lang="ja-JP" altLang="en-US" dirty="0"/>
              <a:t>／シャドー</a:t>
            </a:r>
            <a:r>
              <a:rPr kumimoji="1" lang="en-US" altLang="ja-JP" dirty="0"/>
              <a:t>IT</a:t>
            </a:r>
            <a:r>
              <a:rPr kumimoji="1" lang="ja-JP" altLang="en-US" dirty="0"/>
              <a:t>／バイモーダル</a:t>
            </a:r>
            <a:r>
              <a:rPr kumimoji="1" lang="en-US" altLang="ja-JP" dirty="0"/>
              <a:t>IT</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52</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SIer</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IT</a:t>
            </a:r>
            <a:r>
              <a:rPr kumimoji="1" lang="ja-JP" altLang="en-US" dirty="0">
                <a:solidFill>
                  <a:srgbClr val="FFFFFF"/>
                </a:solidFill>
                <a:latin typeface="Meiryo" charset="-128"/>
                <a:ea typeface="Meiryo" charset="-128"/>
                <a:cs typeface="Meiryo" charset="-128"/>
              </a:rPr>
              <a:t>ベンダー</a:t>
            </a: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kumimoji="1"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情報システム部門</a:t>
            </a: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a:solidFill>
                  <a:schemeClr val="bg1">
                    <a:lumMod val="50000"/>
                  </a:schemeClr>
                </a:solidFill>
                <a:latin typeface="Meiryo" charset="-128"/>
                <a:ea typeface="Meiryo" charset="-128"/>
                <a:cs typeface="Meiryo" charset="-128"/>
              </a:rPr>
              <a:t>従来の</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シャドー</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バイモーダル</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348800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6BA20A9D-8BA9-3A4A-B387-FFBC5B9121DB}"/>
              </a:ext>
            </a:extLst>
          </p:cNvPr>
          <p:cNvGrpSpPr/>
          <p:nvPr/>
        </p:nvGrpSpPr>
        <p:grpSpPr>
          <a:xfrm>
            <a:off x="326746" y="3732577"/>
            <a:ext cx="8490508" cy="2859023"/>
            <a:chOff x="326746" y="3732577"/>
            <a:chExt cx="8490508" cy="2859023"/>
          </a:xfrm>
        </p:grpSpPr>
        <p:sp>
          <p:nvSpPr>
            <p:cNvPr id="29" name="正方形/長方形 28">
              <a:extLst>
                <a:ext uri="{FF2B5EF4-FFF2-40B4-BE49-F238E27FC236}">
                  <a16:creationId xmlns:a16="http://schemas.microsoft.com/office/drawing/2014/main" id="{C8E2B849-C36F-A644-8B82-EB00F4C7FAC0}"/>
                </a:ext>
              </a:extLst>
            </p:cNvPr>
            <p:cNvSpPr/>
            <p:nvPr/>
          </p:nvSpPr>
          <p:spPr>
            <a:xfrm>
              <a:off x="326746" y="3732577"/>
              <a:ext cx="8490508" cy="285902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D3A7CA7-C868-0C4C-A016-04A37A1EEAF1}"/>
                </a:ext>
              </a:extLst>
            </p:cNvPr>
            <p:cNvSpPr/>
            <p:nvPr/>
          </p:nvSpPr>
          <p:spPr>
            <a:xfrm>
              <a:off x="608713" y="5591172"/>
              <a:ext cx="7926574"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技術力　＝　少ない手間で最大のパフォーマンスを発揮できる力</a:t>
              </a:r>
              <a:endParaRPr lang="ja-JP" altLang="en-US" sz="2000">
                <a:solidFill>
                  <a:schemeClr val="bg1"/>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F1F76B31-42E2-804A-91EA-302232674C81}"/>
                </a:ext>
              </a:extLst>
            </p:cNvPr>
            <p:cNvSpPr/>
            <p:nvPr/>
          </p:nvSpPr>
          <p:spPr>
            <a:xfrm>
              <a:off x="919557" y="5949494"/>
              <a:ext cx="7304886" cy="523220"/>
            </a:xfrm>
            <a:prstGeom prst="rect">
              <a:avLst/>
            </a:prstGeom>
          </p:spPr>
          <p:txBody>
            <a:bodyPr wrap="square">
              <a:spAutoFit/>
            </a:bodyPr>
            <a:lstStyle/>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実現したい機能を可能な限り少ないステップ数でコーディングできる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クラウドを駆使してシステム運用できる環境を１日にいくつも構築できる　など</a:t>
              </a:r>
            </a:p>
          </p:txBody>
        </p:sp>
      </p:grpSp>
      <p:sp>
        <p:nvSpPr>
          <p:cNvPr id="32" name="正方形/長方形 31">
            <a:extLst>
              <a:ext uri="{FF2B5EF4-FFF2-40B4-BE49-F238E27FC236}">
                <a16:creationId xmlns:a16="http://schemas.microsoft.com/office/drawing/2014/main" id="{72407FD6-9E9E-9945-BBBC-5D860544F55E}"/>
              </a:ext>
            </a:extLst>
          </p:cNvPr>
          <p:cNvSpPr/>
          <p:nvPr/>
        </p:nvSpPr>
        <p:spPr>
          <a:xfrm>
            <a:off x="326746" y="814390"/>
            <a:ext cx="8490508" cy="276231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3C4F5C5-A655-354A-AD79-4B8F7BD0092B}"/>
              </a:ext>
            </a:extLst>
          </p:cNvPr>
          <p:cNvSpPr>
            <a:spLocks noGrp="1"/>
          </p:cNvSpPr>
          <p:nvPr>
            <p:ph type="title"/>
          </p:nvPr>
        </p:nvSpPr>
        <p:spPr/>
        <p:txBody>
          <a:bodyPr/>
          <a:lstStyle/>
          <a:p>
            <a:r>
              <a:rPr kumimoji="1" lang="ja-JP" altLang="en-US"/>
              <a:t>既存</a:t>
            </a:r>
            <a:r>
              <a:rPr kumimoji="1" lang="en-US" altLang="ja-JP" dirty="0"/>
              <a:t>SI</a:t>
            </a:r>
            <a:r>
              <a:rPr kumimoji="1" lang="ja-JP" altLang="en-US"/>
              <a:t>モデルから脱却するための</a:t>
            </a:r>
            <a:r>
              <a:rPr kumimoji="1" lang="en-US" altLang="ja-JP" dirty="0"/>
              <a:t>3</a:t>
            </a:r>
            <a:r>
              <a:rPr kumimoji="1" lang="ja-JP" altLang="en-US"/>
              <a:t>つのシナリオ</a:t>
            </a:r>
          </a:p>
        </p:txBody>
      </p:sp>
      <p:pic>
        <p:nvPicPr>
          <p:cNvPr id="4" name="図 3">
            <a:extLst>
              <a:ext uri="{FF2B5EF4-FFF2-40B4-BE49-F238E27FC236}">
                <a16:creationId xmlns:a16="http://schemas.microsoft.com/office/drawing/2014/main" id="{7CE93268-DEE1-3849-B8D4-FF134A74E7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38629" y="2146123"/>
            <a:ext cx="1259021" cy="1259021"/>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36C76A1E-92A0-9E4F-BD9D-E76816CAC3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5335" y="2135332"/>
            <a:ext cx="1391764" cy="1266505"/>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F088B066-D73F-3B4E-A95E-57B82B4FA15C}"/>
              </a:ext>
            </a:extLst>
          </p:cNvPr>
          <p:cNvPicPr>
            <a:picLocks noChangeAspect="1"/>
          </p:cNvPicPr>
          <p:nvPr/>
        </p:nvPicPr>
        <p:blipFill>
          <a:blip r:embed="rId4"/>
          <a:stretch>
            <a:fillRect/>
          </a:stretch>
        </p:blipFill>
        <p:spPr>
          <a:xfrm>
            <a:off x="614101" y="970267"/>
            <a:ext cx="3758593" cy="2445998"/>
          </a:xfrm>
          <a:prstGeom prst="rect">
            <a:avLst/>
          </a:prstGeom>
          <a:effectLst>
            <a:outerShdw blurRad="50800" dist="38100" dir="2700000" algn="tl" rotWithShape="0">
              <a:prstClr val="black">
                <a:alpha val="40000"/>
              </a:prstClr>
            </a:outerShdw>
          </a:effectLst>
        </p:spPr>
      </p:pic>
      <p:cxnSp>
        <p:nvCxnSpPr>
          <p:cNvPr id="8" name="直線コネクタ 7">
            <a:extLst>
              <a:ext uri="{FF2B5EF4-FFF2-40B4-BE49-F238E27FC236}">
                <a16:creationId xmlns:a16="http://schemas.microsoft.com/office/drawing/2014/main" id="{4F55F11E-824D-2B4B-9D48-357BB389183E}"/>
              </a:ext>
            </a:extLst>
          </p:cNvPr>
          <p:cNvCxnSpPr/>
          <p:nvPr/>
        </p:nvCxnSpPr>
        <p:spPr>
          <a:xfrm flipV="1">
            <a:off x="3028711" y="970267"/>
            <a:ext cx="0" cy="2277268"/>
          </a:xfrm>
          <a:prstGeom prst="line">
            <a:avLst/>
          </a:prstGeom>
          <a:ln w="15875">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BE10CB2E-AE37-5A43-AD49-47F7B32A1C5D}"/>
              </a:ext>
            </a:extLst>
          </p:cNvPr>
          <p:cNvCxnSpPr/>
          <p:nvPr/>
        </p:nvCxnSpPr>
        <p:spPr>
          <a:xfrm flipV="1">
            <a:off x="3329419" y="970267"/>
            <a:ext cx="0" cy="2277268"/>
          </a:xfrm>
          <a:prstGeom prst="line">
            <a:avLst/>
          </a:prstGeom>
          <a:ln w="15875">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1999D4E0-642D-8648-9B14-237BC6F0419C}"/>
              </a:ext>
            </a:extLst>
          </p:cNvPr>
          <p:cNvSpPr txBox="1"/>
          <p:nvPr/>
        </p:nvSpPr>
        <p:spPr>
          <a:xfrm>
            <a:off x="2203530" y="1744500"/>
            <a:ext cx="806631" cy="276999"/>
          </a:xfrm>
          <a:prstGeom prst="rect">
            <a:avLst/>
          </a:prstGeom>
          <a:noFill/>
        </p:spPr>
        <p:txBody>
          <a:bodyPr wrap="none" rtlCol="0">
            <a:spAutoFit/>
          </a:bodyPr>
          <a:lstStyle/>
          <a:p>
            <a:pPr algn="r"/>
            <a:r>
              <a:rPr kumimoji="1" lang="en-US" altLang="ja-JP" sz="1200" dirty="0">
                <a:solidFill>
                  <a:srgbClr val="0070C0"/>
                </a:solidFill>
              </a:rPr>
              <a:t>7371</a:t>
            </a:r>
            <a:r>
              <a:rPr kumimoji="1" lang="ja-JP" altLang="en-US" sz="1200">
                <a:solidFill>
                  <a:srgbClr val="0070C0"/>
                </a:solidFill>
              </a:rPr>
              <a:t>万人</a:t>
            </a:r>
          </a:p>
        </p:txBody>
      </p:sp>
      <p:sp>
        <p:nvSpPr>
          <p:cNvPr id="11" name="テキスト ボックス 10">
            <a:extLst>
              <a:ext uri="{FF2B5EF4-FFF2-40B4-BE49-F238E27FC236}">
                <a16:creationId xmlns:a16="http://schemas.microsoft.com/office/drawing/2014/main" id="{9298260E-517B-DD4A-AF2C-223607A611AB}"/>
              </a:ext>
            </a:extLst>
          </p:cNvPr>
          <p:cNvSpPr txBox="1"/>
          <p:nvPr/>
        </p:nvSpPr>
        <p:spPr>
          <a:xfrm>
            <a:off x="3390729" y="1984452"/>
            <a:ext cx="806632" cy="276999"/>
          </a:xfrm>
          <a:prstGeom prst="rect">
            <a:avLst/>
          </a:prstGeom>
          <a:noFill/>
        </p:spPr>
        <p:txBody>
          <a:bodyPr wrap="none" rtlCol="0">
            <a:spAutoFit/>
          </a:bodyPr>
          <a:lstStyle/>
          <a:p>
            <a:pPr algn="r"/>
            <a:r>
              <a:rPr lang="en-US" altLang="ja-JP" sz="1200" dirty="0">
                <a:solidFill>
                  <a:schemeClr val="accent3">
                    <a:lumMod val="75000"/>
                  </a:schemeClr>
                </a:solidFill>
              </a:rPr>
              <a:t>6773</a:t>
            </a:r>
            <a:r>
              <a:rPr kumimoji="1" lang="ja-JP" altLang="en-US" sz="1200">
                <a:solidFill>
                  <a:schemeClr val="accent3">
                    <a:lumMod val="75000"/>
                  </a:schemeClr>
                </a:solidFill>
              </a:rPr>
              <a:t>万人</a:t>
            </a:r>
          </a:p>
        </p:txBody>
      </p:sp>
      <p:sp>
        <p:nvSpPr>
          <p:cNvPr id="12" name="テキスト ボックス 11">
            <a:extLst>
              <a:ext uri="{FF2B5EF4-FFF2-40B4-BE49-F238E27FC236}">
                <a16:creationId xmlns:a16="http://schemas.microsoft.com/office/drawing/2014/main" id="{5E670CA6-ED5A-9246-891D-9C579DA5337A}"/>
              </a:ext>
            </a:extLst>
          </p:cNvPr>
          <p:cNvSpPr txBox="1"/>
          <p:nvPr/>
        </p:nvSpPr>
        <p:spPr>
          <a:xfrm>
            <a:off x="2671583" y="2426644"/>
            <a:ext cx="997389" cy="307777"/>
          </a:xfrm>
          <a:prstGeom prst="rect">
            <a:avLst/>
          </a:prstGeom>
          <a:noFill/>
        </p:spPr>
        <p:txBody>
          <a:bodyPr wrap="none" rtlCol="0">
            <a:spAutoFit/>
          </a:bodyPr>
          <a:lstStyle/>
          <a:p>
            <a:pPr algn="r"/>
            <a:r>
              <a:rPr lang="ja-JP" altLang="en-US" sz="1400" b="1">
                <a:solidFill>
                  <a:srgbClr val="C00000"/>
                </a:solidFill>
              </a:rPr>
              <a:t>▲</a:t>
            </a:r>
            <a:r>
              <a:rPr lang="en-US" altLang="ja-JP" sz="1400" b="1" dirty="0">
                <a:solidFill>
                  <a:srgbClr val="C00000"/>
                </a:solidFill>
              </a:rPr>
              <a:t>568</a:t>
            </a:r>
            <a:r>
              <a:rPr kumimoji="1" lang="ja-JP" altLang="en-US" sz="1400" b="1">
                <a:solidFill>
                  <a:srgbClr val="C00000"/>
                </a:solidFill>
              </a:rPr>
              <a:t>万人</a:t>
            </a:r>
          </a:p>
        </p:txBody>
      </p:sp>
      <p:sp>
        <p:nvSpPr>
          <p:cNvPr id="13" name="乗算記号 12">
            <a:extLst>
              <a:ext uri="{FF2B5EF4-FFF2-40B4-BE49-F238E27FC236}">
                <a16:creationId xmlns:a16="http://schemas.microsoft.com/office/drawing/2014/main" id="{634A77D0-5024-B945-9327-C8DEDDDCA04F}"/>
              </a:ext>
            </a:extLst>
          </p:cNvPr>
          <p:cNvSpPr/>
          <p:nvPr/>
        </p:nvSpPr>
        <p:spPr>
          <a:xfrm>
            <a:off x="4376513" y="1937777"/>
            <a:ext cx="859652" cy="812235"/>
          </a:xfrm>
          <a:prstGeom prst="mathMultiply">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B1026E89-7004-6944-ACAE-86F605705983}"/>
              </a:ext>
            </a:extLst>
          </p:cNvPr>
          <p:cNvSpPr txBox="1"/>
          <p:nvPr/>
        </p:nvSpPr>
        <p:spPr>
          <a:xfrm>
            <a:off x="1016069" y="2782636"/>
            <a:ext cx="2954656" cy="461665"/>
          </a:xfrm>
          <a:prstGeom prst="rect">
            <a:avLst/>
          </a:prstGeom>
          <a:noFill/>
        </p:spPr>
        <p:txBody>
          <a:bodyPr wrap="none" rtlCol="0">
            <a:spAutoFit/>
          </a:bodyPr>
          <a:lstStyle/>
          <a:p>
            <a:pPr algn="r"/>
            <a:r>
              <a:rPr lang="ja-JP" altLang="en-US" sz="2400" b="1">
                <a:solidFill>
                  <a:srgbClr val="C00000"/>
                </a:solidFill>
              </a:rPr>
              <a:t>生産年齢人口の減少</a:t>
            </a:r>
            <a:endParaRPr kumimoji="1" lang="ja-JP" altLang="en-US" sz="2400" b="1">
              <a:solidFill>
                <a:srgbClr val="C00000"/>
              </a:solidFill>
            </a:endParaRPr>
          </a:p>
        </p:txBody>
      </p:sp>
      <p:sp>
        <p:nvSpPr>
          <p:cNvPr id="15" name="テキスト ボックス 14">
            <a:extLst>
              <a:ext uri="{FF2B5EF4-FFF2-40B4-BE49-F238E27FC236}">
                <a16:creationId xmlns:a16="http://schemas.microsoft.com/office/drawing/2014/main" id="{58D7147B-4226-AE43-938D-7ABA1E64892F}"/>
              </a:ext>
            </a:extLst>
          </p:cNvPr>
          <p:cNvSpPr txBox="1"/>
          <p:nvPr/>
        </p:nvSpPr>
        <p:spPr>
          <a:xfrm>
            <a:off x="5627630" y="968552"/>
            <a:ext cx="2457724" cy="461665"/>
          </a:xfrm>
          <a:prstGeom prst="rect">
            <a:avLst/>
          </a:prstGeom>
          <a:noFill/>
        </p:spPr>
        <p:txBody>
          <a:bodyPr wrap="none" rtlCol="0">
            <a:spAutoFit/>
          </a:bodyPr>
          <a:lstStyle/>
          <a:p>
            <a:pPr algn="ctr"/>
            <a:r>
              <a:rPr lang="ja-JP" altLang="en-US" sz="2400" b="1">
                <a:solidFill>
                  <a:schemeClr val="accent4">
                    <a:lumMod val="75000"/>
                  </a:schemeClr>
                </a:solidFill>
              </a:rPr>
              <a:t>内製化へのシフト</a:t>
            </a:r>
            <a:endParaRPr kumimoji="1" lang="ja-JP" altLang="en-US" sz="2400" b="1">
              <a:solidFill>
                <a:schemeClr val="accent4">
                  <a:lumMod val="75000"/>
                </a:schemeClr>
              </a:solidFill>
            </a:endParaRPr>
          </a:p>
        </p:txBody>
      </p:sp>
      <p:pic>
        <p:nvPicPr>
          <p:cNvPr id="16" name="図 15">
            <a:extLst>
              <a:ext uri="{FF2B5EF4-FFF2-40B4-BE49-F238E27FC236}">
                <a16:creationId xmlns:a16="http://schemas.microsoft.com/office/drawing/2014/main" id="{939AC4A9-3562-9F49-9672-5A13F12879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0203" y="1656700"/>
            <a:ext cx="1003109" cy="784431"/>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F3AB929F-6DDB-C14C-B9E8-FB16DB0694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9091" y="1385832"/>
            <a:ext cx="845306" cy="75654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D2F1CC4C-9B44-2641-B488-647A53CC6C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0121" y="1355515"/>
            <a:ext cx="893773" cy="779817"/>
          </a:xfrm>
          <a:prstGeom prst="rect">
            <a:avLst/>
          </a:prstGeom>
          <a:effectLst>
            <a:outerShdw blurRad="50800" dist="38100" dir="2700000" algn="tl" rotWithShape="0">
              <a:prstClr val="black">
                <a:alpha val="40000"/>
              </a:prstClr>
            </a:outerShdw>
          </a:effectLst>
        </p:spPr>
      </p:pic>
      <p:sp>
        <p:nvSpPr>
          <p:cNvPr id="19" name="右矢印 18">
            <a:extLst>
              <a:ext uri="{FF2B5EF4-FFF2-40B4-BE49-F238E27FC236}">
                <a16:creationId xmlns:a16="http://schemas.microsoft.com/office/drawing/2014/main" id="{EEF400B0-741D-114D-A1C1-58AC5C42BCCC}"/>
              </a:ext>
            </a:extLst>
          </p:cNvPr>
          <p:cNvSpPr/>
          <p:nvPr/>
        </p:nvSpPr>
        <p:spPr>
          <a:xfrm>
            <a:off x="6576286" y="2499833"/>
            <a:ext cx="560413" cy="5830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88DC282E-8B15-5941-A2F9-E274EAA39CB8}"/>
              </a:ext>
            </a:extLst>
          </p:cNvPr>
          <p:cNvGrpSpPr/>
          <p:nvPr/>
        </p:nvGrpSpPr>
        <p:grpSpPr>
          <a:xfrm>
            <a:off x="608711" y="3501952"/>
            <a:ext cx="7926575" cy="1887117"/>
            <a:chOff x="608711" y="3501952"/>
            <a:chExt cx="7926575" cy="1887117"/>
          </a:xfrm>
        </p:grpSpPr>
        <p:sp>
          <p:nvSpPr>
            <p:cNvPr id="20" name="正方形/長方形 19">
              <a:extLst>
                <a:ext uri="{FF2B5EF4-FFF2-40B4-BE49-F238E27FC236}">
                  <a16:creationId xmlns:a16="http://schemas.microsoft.com/office/drawing/2014/main" id="{73D18E8C-F661-6940-8B6E-2EDA6902A9B1}"/>
                </a:ext>
              </a:extLst>
            </p:cNvPr>
            <p:cNvSpPr/>
            <p:nvPr/>
          </p:nvSpPr>
          <p:spPr>
            <a:xfrm>
              <a:off x="608711"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2CC96D-7077-5B49-B898-20CE63B484F7}"/>
                </a:ext>
              </a:extLst>
            </p:cNvPr>
            <p:cNvSpPr/>
            <p:nvPr/>
          </p:nvSpPr>
          <p:spPr>
            <a:xfrm>
              <a:off x="3291215"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C3A0057-FAF1-1242-AC25-8231C335BBF5}"/>
                </a:ext>
              </a:extLst>
            </p:cNvPr>
            <p:cNvSpPr/>
            <p:nvPr/>
          </p:nvSpPr>
          <p:spPr>
            <a:xfrm>
              <a:off x="5973719"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9E94BDB8-BDA0-C64B-9533-E6CDDFA3C73B}"/>
                </a:ext>
              </a:extLst>
            </p:cNvPr>
            <p:cNvSpPr txBox="1"/>
            <p:nvPr/>
          </p:nvSpPr>
          <p:spPr>
            <a:xfrm>
              <a:off x="1345826" y="411372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短期離脱</a:t>
              </a:r>
            </a:p>
          </p:txBody>
        </p:sp>
        <p:sp>
          <p:nvSpPr>
            <p:cNvPr id="24" name="テキスト ボックス 23">
              <a:extLst>
                <a:ext uri="{FF2B5EF4-FFF2-40B4-BE49-F238E27FC236}">
                  <a16:creationId xmlns:a16="http://schemas.microsoft.com/office/drawing/2014/main" id="{D4485037-E634-364B-9785-525443D07903}"/>
                </a:ext>
              </a:extLst>
            </p:cNvPr>
            <p:cNvSpPr txBox="1"/>
            <p:nvPr/>
          </p:nvSpPr>
          <p:spPr>
            <a:xfrm>
              <a:off x="4007671" y="411372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専門特化</a:t>
              </a:r>
            </a:p>
          </p:txBody>
        </p:sp>
        <p:sp>
          <p:nvSpPr>
            <p:cNvPr id="25" name="テキスト ボックス 24">
              <a:extLst>
                <a:ext uri="{FF2B5EF4-FFF2-40B4-BE49-F238E27FC236}">
                  <a16:creationId xmlns:a16="http://schemas.microsoft.com/office/drawing/2014/main" id="{0C49DF7C-7779-4344-8218-CD384267052F}"/>
                </a:ext>
              </a:extLst>
            </p:cNvPr>
            <p:cNvSpPr txBox="1"/>
            <p:nvPr/>
          </p:nvSpPr>
          <p:spPr>
            <a:xfrm>
              <a:off x="6074792" y="4148142"/>
              <a:ext cx="2339102"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サブスクリプション</a:t>
              </a:r>
              <a:r>
                <a:rPr lang="ja-JP" altLang="en-US" sz="1200" b="1">
                  <a:solidFill>
                    <a:schemeClr val="bg1"/>
                  </a:solidFill>
                  <a:latin typeface="Meiryo" panose="020B0604030504040204" pitchFamily="34" charset="-128"/>
                  <a:ea typeface="Meiryo" panose="020B0604030504040204" pitchFamily="34" charset="-128"/>
                </a:rPr>
                <a:t>・サービス</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659A88EA-1141-BE4D-BFF9-E51D6E7A5ABB}"/>
                </a:ext>
              </a:extLst>
            </p:cNvPr>
            <p:cNvSpPr/>
            <p:nvPr/>
          </p:nvSpPr>
          <p:spPr>
            <a:xfrm>
              <a:off x="608712" y="4470236"/>
              <a:ext cx="2561567"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技術力の高いエンジニアで内製化のためのスキル・トランスファー。少人数を短期集中投入して離脱。このサイクルを高速で回す。</a:t>
              </a:r>
            </a:p>
          </p:txBody>
        </p:sp>
        <p:sp>
          <p:nvSpPr>
            <p:cNvPr id="27" name="正方形/長方形 26">
              <a:extLst>
                <a:ext uri="{FF2B5EF4-FFF2-40B4-BE49-F238E27FC236}">
                  <a16:creationId xmlns:a16="http://schemas.microsoft.com/office/drawing/2014/main" id="{3B2FC5EA-5AF2-084E-B553-1E4C5C6A87FA}"/>
                </a:ext>
              </a:extLst>
            </p:cNvPr>
            <p:cNvSpPr/>
            <p:nvPr/>
          </p:nvSpPr>
          <p:spPr>
            <a:xfrm>
              <a:off x="3291216" y="4474728"/>
              <a:ext cx="2561567" cy="830997"/>
            </a:xfrm>
            <a:prstGeom prst="rect">
              <a:avLst/>
            </a:prstGeom>
          </p:spPr>
          <p:txBody>
            <a:bodyPr wrap="square">
              <a:spAutoFit/>
            </a:bodyPr>
            <a:lstStyle/>
            <a:p>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IoT</a:t>
              </a:r>
              <a:r>
                <a:rPr lang="ja-JP" altLang="en-US" sz="1200">
                  <a:solidFill>
                    <a:schemeClr val="bg1"/>
                  </a:solidFill>
                  <a:latin typeface="Meiryo" panose="020B0604030504040204" pitchFamily="34" charset="-128"/>
                  <a:ea typeface="Meiryo" panose="020B0604030504040204" pitchFamily="34" charset="-128"/>
                </a:rPr>
                <a:t>、クラウド・ネイティブといった需要の伸びている専門領域の専門家集団として、スキルを集中、内製化を支援。</a:t>
              </a:r>
            </a:p>
          </p:txBody>
        </p:sp>
        <p:sp>
          <p:nvSpPr>
            <p:cNvPr id="28" name="正方形/長方形 27">
              <a:extLst>
                <a:ext uri="{FF2B5EF4-FFF2-40B4-BE49-F238E27FC236}">
                  <a16:creationId xmlns:a16="http://schemas.microsoft.com/office/drawing/2014/main" id="{82DE3397-2D72-764F-BCC6-57838534900F}"/>
                </a:ext>
              </a:extLst>
            </p:cNvPr>
            <p:cNvSpPr/>
            <p:nvPr/>
          </p:nvSpPr>
          <p:spPr>
            <a:xfrm>
              <a:off x="5973719" y="4474728"/>
              <a:ext cx="2561567"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新しいサービスや技術を目利きし、フレームワークやプラットフォーム、ツールを整備して提供し、長期継続的に収益を増やし続ける。</a:t>
              </a:r>
            </a:p>
          </p:txBody>
        </p:sp>
        <p:sp>
          <p:nvSpPr>
            <p:cNvPr id="33" name="下矢印 32">
              <a:extLst>
                <a:ext uri="{FF2B5EF4-FFF2-40B4-BE49-F238E27FC236}">
                  <a16:creationId xmlns:a16="http://schemas.microsoft.com/office/drawing/2014/main" id="{EB5AF1FE-DC08-5D4E-A08F-6EA3B0A00CEC}"/>
                </a:ext>
              </a:extLst>
            </p:cNvPr>
            <p:cNvSpPr/>
            <p:nvPr/>
          </p:nvSpPr>
          <p:spPr>
            <a:xfrm>
              <a:off x="3820248" y="3501952"/>
              <a:ext cx="1503504" cy="3911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乗算記号 34">
            <a:extLst>
              <a:ext uri="{FF2B5EF4-FFF2-40B4-BE49-F238E27FC236}">
                <a16:creationId xmlns:a16="http://schemas.microsoft.com/office/drawing/2014/main" id="{DC820B00-E4E8-4747-90B9-E5A09F0FF1C4}"/>
              </a:ext>
            </a:extLst>
          </p:cNvPr>
          <p:cNvSpPr/>
          <p:nvPr/>
        </p:nvSpPr>
        <p:spPr>
          <a:xfrm>
            <a:off x="2924775" y="1761923"/>
            <a:ext cx="207872" cy="226483"/>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1F9A1B4B-DDA2-0842-A488-EA0BB602227B}"/>
              </a:ext>
            </a:extLst>
          </p:cNvPr>
          <p:cNvSpPr/>
          <p:nvPr/>
        </p:nvSpPr>
        <p:spPr>
          <a:xfrm>
            <a:off x="3225400" y="2006181"/>
            <a:ext cx="207872" cy="226483"/>
          </a:xfrm>
          <a:prstGeom prst="mathMultiply">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908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B877DAF-20E5-ED4E-BD52-B66FB532D3E4}"/>
              </a:ext>
            </a:extLst>
          </p:cNvPr>
          <p:cNvPicPr>
            <a:picLocks noChangeAspect="1"/>
          </p:cNvPicPr>
          <p:nvPr/>
        </p:nvPicPr>
        <p:blipFill>
          <a:blip r:embed="rId2"/>
          <a:stretch>
            <a:fillRect/>
          </a:stretch>
        </p:blipFill>
        <p:spPr>
          <a:xfrm>
            <a:off x="466108" y="902134"/>
            <a:ext cx="1071947" cy="1208501"/>
          </a:xfrm>
          <a:prstGeom prst="rect">
            <a:avLst/>
          </a:prstGeom>
        </p:spPr>
      </p:pic>
      <p:sp>
        <p:nvSpPr>
          <p:cNvPr id="5" name="角丸四角形吹き出し 4">
            <a:extLst>
              <a:ext uri="{FF2B5EF4-FFF2-40B4-BE49-F238E27FC236}">
                <a16:creationId xmlns:a16="http://schemas.microsoft.com/office/drawing/2014/main" id="{E4394231-E499-1449-9939-D12241B8D064}"/>
              </a:ext>
            </a:extLst>
          </p:cNvPr>
          <p:cNvSpPr/>
          <p:nvPr/>
        </p:nvSpPr>
        <p:spPr>
          <a:xfrm>
            <a:off x="1784959" y="902134"/>
            <a:ext cx="6892069" cy="989295"/>
          </a:xfrm>
          <a:prstGeom prst="wedgeRoundRectCallout">
            <a:avLst>
              <a:gd name="adj1" fmla="val -55476"/>
              <a:gd name="adj2" fmla="val 4726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うちも、</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で何かできないのか？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7E2454DA-C27E-4145-9339-2CA2113B8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1643" y="3273922"/>
            <a:ext cx="1073669" cy="1359075"/>
          </a:xfrm>
          <a:prstGeom prst="rect">
            <a:avLst/>
          </a:prstGeom>
        </p:spPr>
      </p:pic>
      <p:pic>
        <p:nvPicPr>
          <p:cNvPr id="7" name="図 6">
            <a:extLst>
              <a:ext uri="{FF2B5EF4-FFF2-40B4-BE49-F238E27FC236}">
                <a16:creationId xmlns:a16="http://schemas.microsoft.com/office/drawing/2014/main" id="{7833899E-9012-ED4F-BBD1-6BC6A0E813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688" y="3401632"/>
            <a:ext cx="1073669" cy="1359075"/>
          </a:xfrm>
          <a:prstGeom prst="rect">
            <a:avLst/>
          </a:prstGeom>
        </p:spPr>
      </p:pic>
      <p:sp>
        <p:nvSpPr>
          <p:cNvPr id="8" name="角丸四角形吹き出し 7">
            <a:extLst>
              <a:ext uri="{FF2B5EF4-FFF2-40B4-BE49-F238E27FC236}">
                <a16:creationId xmlns:a16="http://schemas.microsoft.com/office/drawing/2014/main" id="{E2CB4E45-D75B-EA4B-A12E-14E9C0DBFBBC}"/>
              </a:ext>
            </a:extLst>
          </p:cNvPr>
          <p:cNvSpPr/>
          <p:nvPr/>
        </p:nvSpPr>
        <p:spPr>
          <a:xfrm>
            <a:off x="4878025" y="2176528"/>
            <a:ext cx="3799003" cy="579200"/>
          </a:xfrm>
          <a:prstGeom prst="wedgeRoundRectCallout">
            <a:avLst>
              <a:gd name="adj1" fmla="val 34730"/>
              <a:gd name="adj2" fmla="val 125117"/>
              <a:gd name="adj3" fmla="val 1666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何か</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て言われてもなぁ？</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何をすればいいのだろう？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吹き出し 8">
            <a:extLst>
              <a:ext uri="{FF2B5EF4-FFF2-40B4-BE49-F238E27FC236}">
                <a16:creationId xmlns:a16="http://schemas.microsoft.com/office/drawing/2014/main" id="{E3D24AA6-57B0-3445-A89E-71D67FDB62A2}"/>
              </a:ext>
            </a:extLst>
          </p:cNvPr>
          <p:cNvSpPr/>
          <p:nvPr/>
        </p:nvSpPr>
        <p:spPr>
          <a:xfrm>
            <a:off x="466108" y="2176528"/>
            <a:ext cx="3799003" cy="579200"/>
          </a:xfrm>
          <a:prstGeom prst="wedgeRoundRectCallout">
            <a:avLst>
              <a:gd name="adj1" fmla="val -36191"/>
              <a:gd name="adj2" fmla="val 137012"/>
              <a:gd name="adj3" fmla="val 166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いまうちの抱える課題は何だろう？</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競争力強化には何をすべきだろう？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E88B085-800E-7C49-894D-036DCCCA038F}"/>
              </a:ext>
            </a:extLst>
          </p:cNvPr>
          <p:cNvSpPr/>
          <p:nvPr/>
        </p:nvSpPr>
        <p:spPr>
          <a:xfrm>
            <a:off x="4878884" y="3040827"/>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現状のプロセスをそのままに</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使えそうなところを探す</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9F2F9AC1-FCBC-9B40-9D31-1715CE0D77BE}"/>
              </a:ext>
            </a:extLst>
          </p:cNvPr>
          <p:cNvSpPr/>
          <p:nvPr/>
        </p:nvSpPr>
        <p:spPr>
          <a:xfrm>
            <a:off x="4878883" y="3859650"/>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使えそうなところに使って</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使えるかどうかを検証する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046CD11-CC17-A243-895B-DD7CC9DB11E0}"/>
              </a:ext>
            </a:extLst>
          </p:cNvPr>
          <p:cNvSpPr/>
          <p:nvPr/>
        </p:nvSpPr>
        <p:spPr>
          <a:xfrm>
            <a:off x="4878882" y="4678473"/>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使えることは確認できたが、</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これで何が実現できるの？</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31EB1BC-3E54-FE45-A05F-EA339884BABF}"/>
              </a:ext>
            </a:extLst>
          </p:cNvPr>
          <p:cNvSpPr/>
          <p:nvPr/>
        </p:nvSpPr>
        <p:spPr>
          <a:xfrm>
            <a:off x="4878881" y="5497296"/>
            <a:ext cx="3798147" cy="7327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何かを解決／実現することではなく</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使ってみる</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ことが目的となっている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D67A2BF-1E9F-7346-9C80-4D7FE132BF9D}"/>
              </a:ext>
            </a:extLst>
          </p:cNvPr>
          <p:cNvSpPr/>
          <p:nvPr/>
        </p:nvSpPr>
        <p:spPr>
          <a:xfrm>
            <a:off x="1609592" y="3040827"/>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何を解決すれば、</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ブレークスルーできるのか？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業績を向上させられるのか？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EEAAF8CE-FB9A-4540-A891-491BD535FB90}"/>
              </a:ext>
            </a:extLst>
          </p:cNvPr>
          <p:cNvSpPr/>
          <p:nvPr/>
        </p:nvSpPr>
        <p:spPr>
          <a:xfrm>
            <a:off x="1609591" y="3859650"/>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そのための最適な手段は？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は最適な手段なのか？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738E81E-12CB-644F-BA47-DC4F53BE5CF5}"/>
              </a:ext>
            </a:extLst>
          </p:cNvPr>
          <p:cNvSpPr/>
          <p:nvPr/>
        </p:nvSpPr>
        <p:spPr>
          <a:xfrm>
            <a:off x="1609590" y="4678473"/>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事業の成果（売上や利益）に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どれだけ貢献できたのか</a:t>
            </a:r>
            <a:r>
              <a:rPr lang="ja-JP" altLang="en-US" sz="14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2D10AA22-3EBA-C748-9E81-929134D3C8FF}"/>
              </a:ext>
            </a:extLst>
          </p:cNvPr>
          <p:cNvSpPr/>
          <p:nvPr/>
        </p:nvSpPr>
        <p:spPr>
          <a:xfrm>
            <a:off x="466964" y="5497296"/>
            <a:ext cx="3798147" cy="732772"/>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短期長期の経営課題や事業課題を</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解決することが目的となっている</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98CECD37-43A1-BC40-8243-4A6B455CF35C}"/>
              </a:ext>
            </a:extLst>
          </p:cNvPr>
          <p:cNvSpPr txBox="1"/>
          <p:nvPr/>
        </p:nvSpPr>
        <p:spPr>
          <a:xfrm>
            <a:off x="4734838" y="6278747"/>
            <a:ext cx="4185761" cy="276999"/>
          </a:xfrm>
          <a:prstGeom prst="rect">
            <a:avLst/>
          </a:prstGeom>
          <a:noFill/>
        </p:spPr>
        <p:txBody>
          <a:bodyPr wrap="none" rtlCol="0">
            <a:spAutoFit/>
          </a:bodyPr>
          <a:lstStyle/>
          <a:p>
            <a:r>
              <a:rPr kumimoji="1" lang="ja-JP" altLang="en-US" sz="1200">
                <a:solidFill>
                  <a:schemeClr val="accent3">
                    <a:lumMod val="50000"/>
                  </a:schemeClr>
                </a:solidFill>
                <a:latin typeface="Meiryo" panose="020B0604030504040204" pitchFamily="34" charset="-128"/>
                <a:ea typeface="Meiryo" panose="020B0604030504040204" pitchFamily="34" charset="-128"/>
              </a:rPr>
              <a:t>「</a:t>
            </a:r>
            <a:r>
              <a:rPr kumimoji="1" lang="ja-JP" altLang="en-US" sz="1200" b="1">
                <a:solidFill>
                  <a:schemeClr val="accent3">
                    <a:lumMod val="50000"/>
                  </a:schemeClr>
                </a:solidFill>
                <a:latin typeface="Meiryo" panose="020B0604030504040204" pitchFamily="34" charset="-128"/>
                <a:ea typeface="Meiryo" panose="020B0604030504040204" pitchFamily="34" charset="-128"/>
              </a:rPr>
              <a:t>使ってみた</a:t>
            </a:r>
            <a:r>
              <a:rPr kumimoji="1" lang="ja-JP" altLang="en-US" sz="1200">
                <a:solidFill>
                  <a:schemeClr val="accent3">
                    <a:lumMod val="50000"/>
                  </a:schemeClr>
                </a:solidFill>
                <a:latin typeface="Meiryo" panose="020B0604030504040204" pitchFamily="34" charset="-128"/>
                <a:ea typeface="Meiryo" panose="020B0604030504040204" pitchFamily="34" charset="-128"/>
              </a:rPr>
              <a:t>」という成果は残るだけで次に続かない！</a:t>
            </a:r>
          </a:p>
        </p:txBody>
      </p:sp>
      <p:sp>
        <p:nvSpPr>
          <p:cNvPr id="19" name="テキスト ボックス 18">
            <a:extLst>
              <a:ext uri="{FF2B5EF4-FFF2-40B4-BE49-F238E27FC236}">
                <a16:creationId xmlns:a16="http://schemas.microsoft.com/office/drawing/2014/main" id="{E73C7740-2F57-844B-9A72-A35FBB917566}"/>
              </a:ext>
            </a:extLst>
          </p:cNvPr>
          <p:cNvSpPr txBox="1"/>
          <p:nvPr/>
        </p:nvSpPr>
        <p:spPr>
          <a:xfrm>
            <a:off x="388688" y="6278747"/>
            <a:ext cx="3877985"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a:t>
            </a:r>
            <a:r>
              <a:rPr kumimoji="1" lang="ja-JP" altLang="en-US" sz="1200" b="1">
                <a:solidFill>
                  <a:srgbClr val="002060"/>
                </a:solidFill>
                <a:latin typeface="Meiryo" panose="020B0604030504040204" pitchFamily="34" charset="-128"/>
                <a:ea typeface="Meiryo" panose="020B0604030504040204" pitchFamily="34" charset="-128"/>
              </a:rPr>
              <a:t>ビジネスの成果</a:t>
            </a:r>
            <a:r>
              <a:rPr kumimoji="1" lang="ja-JP" altLang="en-US" sz="1200">
                <a:solidFill>
                  <a:srgbClr val="002060"/>
                </a:solidFill>
                <a:latin typeface="Meiryo" panose="020B0604030504040204" pitchFamily="34" charset="-128"/>
                <a:ea typeface="Meiryo" panose="020B0604030504040204" pitchFamily="34" charset="-128"/>
              </a:rPr>
              <a:t>」で評価し改善のサイクルを回す！</a:t>
            </a:r>
          </a:p>
        </p:txBody>
      </p:sp>
      <p:sp>
        <p:nvSpPr>
          <p:cNvPr id="20" name="タイトル 19">
            <a:extLst>
              <a:ext uri="{FF2B5EF4-FFF2-40B4-BE49-F238E27FC236}">
                <a16:creationId xmlns:a16="http://schemas.microsoft.com/office/drawing/2014/main" id="{5BF03F3B-A6C5-C84D-B135-0517C7AF5D1E}"/>
              </a:ext>
            </a:extLst>
          </p:cNvPr>
          <p:cNvSpPr>
            <a:spLocks noGrp="1"/>
          </p:cNvSpPr>
          <p:nvPr>
            <p:ph type="title"/>
          </p:nvPr>
        </p:nvSpPr>
        <p:spPr/>
        <p:txBody>
          <a:bodyPr/>
          <a:lstStyle/>
          <a:p>
            <a:r>
              <a:rPr lang="ja-JP" altLang="en-US"/>
              <a:t>失敗する</a:t>
            </a:r>
            <a:r>
              <a:rPr lang="en-US" altLang="ja-JP" dirty="0" err="1"/>
              <a:t>PoC</a:t>
            </a:r>
            <a:r>
              <a:rPr lang="ja-JP" altLang="en-US"/>
              <a:t>と成功する</a:t>
            </a:r>
            <a:r>
              <a:rPr lang="en-US" altLang="ja-JP" dirty="0" err="1"/>
              <a:t>PoC</a:t>
            </a:r>
            <a:r>
              <a:rPr lang="ja-JP" altLang="en-US"/>
              <a:t>の違い</a:t>
            </a:r>
            <a:endParaRPr kumimoji="1" lang="ja-JP" altLang="en-US"/>
          </a:p>
        </p:txBody>
      </p:sp>
      <mc:AlternateContent xmlns:mc="http://schemas.openxmlformats.org/markup-compatibility/2006" xmlns:am3d="http://schemas.microsoft.com/office/drawing/2017/model3d">
        <mc:Choice Requires="am3d">
          <p:graphicFrame>
            <p:nvGraphicFramePr>
              <p:cNvPr id="2" name="3D モデル 1" descr="人骨">
                <a:extLst>
                  <a:ext uri="{FF2B5EF4-FFF2-40B4-BE49-F238E27FC236}">
                    <a16:creationId xmlns:a16="http://schemas.microsoft.com/office/drawing/2014/main" id="{62D9773D-252E-384C-81DC-F2BA16381A48}"/>
                  </a:ext>
                </a:extLst>
              </p:cNvPr>
              <p:cNvGraphicFramePr>
                <a:graphicFrameLocks noChangeAspect="1"/>
              </p:cNvGraphicFramePr>
              <p:nvPr>
                <p:extLst/>
              </p:nvPr>
            </p:nvGraphicFramePr>
            <p:xfrm>
              <a:off x="5919719" y="2113081"/>
              <a:ext cx="1192762" cy="4390377"/>
            </p:xfrm>
            <a:graphic>
              <a:graphicData uri="http://schemas.microsoft.com/office/drawing/2017/model3d">
                <am3d:model3d r:embed="rId5">
                  <am3d:spPr>
                    <a:xfrm>
                      <a:off x="0" y="0"/>
                      <a:ext cx="1192762" cy="4390377"/>
                    </a:xfrm>
                    <a:prstGeom prst="rect">
                      <a:avLst/>
                    </a:prstGeom>
                  </am3d:spPr>
                  <am3d:camera>
                    <am3d:pos x="0" y="0" z="49171620"/>
                    <am3d:up dx="0" dy="36000000" dz="0"/>
                    <am3d:lookAt x="0" y="0" z="0"/>
                    <am3d:perspective fov="2700000"/>
                  </am3d:camera>
                  <am3d:trans>
                    <am3d:meterPerModelUnit n="3824065" d="1000000"/>
                    <am3d:preTrans dx="21890" dy="-18000000" dz="-839815"/>
                    <am3d:scale>
                      <am3d:sx n="1000000" d="1000000"/>
                      <am3d:sy n="1000000" d="1000000"/>
                      <am3d:sz n="1000000" d="1000000"/>
                    </am3d:scale>
                    <am3d:rot ax="-307564" ay="1594495" az="-137891"/>
                    <am3d:postTrans dx="0" dy="0" dz="0"/>
                  </am3d:trans>
                  <am3d:attrSrcUrl r:id="rId6"/>
                  <am3d:raster rName="Office3DRenderer" rVer="16.0.8326">
                    <am3d:blip r:embed="rId7"/>
                  </am3d:raster>
                  <am3d:objViewport viewportSz="44918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モデル 1" descr="人骨">
                <a:extLst>
                  <a:ext uri="{FF2B5EF4-FFF2-40B4-BE49-F238E27FC236}">
                    <a16:creationId xmlns:a16="http://schemas.microsoft.com/office/drawing/2014/main" id="{62D9773D-252E-384C-81DC-F2BA16381A48}"/>
                  </a:ext>
                </a:extLst>
              </p:cNvPr>
              <p:cNvPicPr>
                <a:picLocks noGrp="1" noRot="1" noChangeAspect="1" noMove="1" noResize="1" noEditPoints="1" noAdjustHandles="1" noChangeArrowheads="1" noChangeShapeType="1" noCrop="1"/>
              </p:cNvPicPr>
              <p:nvPr/>
            </p:nvPicPr>
            <p:blipFill>
              <a:blip/>
              <a:stretch>
                <a:fillRect/>
              </a:stretch>
            </p:blipFill>
            <p:spPr>
              <a:xfrm>
                <a:off x="5919719" y="2113081"/>
                <a:ext cx="1192762" cy="4390377"/>
              </a:xfrm>
              <a:prstGeom prst="rect">
                <a:avLst/>
              </a:prstGeom>
            </p:spPr>
          </p:pic>
        </mc:Fallback>
      </mc:AlternateContent>
      <p:sp>
        <p:nvSpPr>
          <p:cNvPr id="21" name="テキスト ボックス 20">
            <a:extLst>
              <a:ext uri="{FF2B5EF4-FFF2-40B4-BE49-F238E27FC236}">
                <a16:creationId xmlns:a16="http://schemas.microsoft.com/office/drawing/2014/main" id="{B7A40839-3035-C141-96F8-32F337699F2F}"/>
              </a:ext>
            </a:extLst>
          </p:cNvPr>
          <p:cNvSpPr txBox="1"/>
          <p:nvPr/>
        </p:nvSpPr>
        <p:spPr>
          <a:xfrm>
            <a:off x="5017131" y="3221634"/>
            <a:ext cx="2997937" cy="1107996"/>
          </a:xfrm>
          <a:prstGeom prst="rect">
            <a:avLst/>
          </a:prstGeom>
          <a:noFill/>
        </p:spPr>
        <p:txBody>
          <a:bodyPr wrap="none" rtlCol="0">
            <a:spAutoFit/>
          </a:bodyPr>
          <a:lstStyle/>
          <a:p>
            <a:pPr algn="ctr"/>
            <a:r>
              <a:rPr kumimoji="1" lang="en-US" altLang="ja-JP" sz="6600" dirty="0" err="1">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PoC</a:t>
            </a:r>
            <a:r>
              <a:rPr kumimoji="1" lang="ja-JP" altLang="en-US" sz="6600">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死</a:t>
            </a:r>
          </a:p>
        </p:txBody>
      </p:sp>
    </p:spTree>
    <p:extLst>
      <p:ext uri="{BB962C8B-B14F-4D97-AF65-F5344CB8AC3E}">
        <p14:creationId xmlns:p14="http://schemas.microsoft.com/office/powerpoint/2010/main" val="23646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down)">
                                      <p:cBhvr>
                                        <p:cTn id="27" dur="500"/>
                                        <p:tgtEl>
                                          <p:spTgt spid="1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down)">
                                      <p:cBhvr>
                                        <p:cTn id="56" dur="500"/>
                                        <p:tgtEl>
                                          <p:spTgt spid="19"/>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p:tgtEl>
                                          <p:spTgt spid="17"/>
                                        </p:tgtEl>
                                        <p:attrNameLst>
                                          <p:attrName>ppt_y</p:attrName>
                                        </p:attrNameLst>
                                      </p:cBhvr>
                                      <p:tavLst>
                                        <p:tav tm="0">
                                          <p:val>
                                            <p:strVal val="#ppt_y-#ppt_h*1.125000"/>
                                          </p:val>
                                        </p:tav>
                                        <p:tav tm="100000">
                                          <p:val>
                                            <p:strVal val="#ppt_y"/>
                                          </p:val>
                                        </p:tav>
                                      </p:tavLst>
                                    </p:anim>
                                    <p:animEffect transition="in" filter="wipe(down)">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accel="50000" decel="5000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ppt_x"/>
                                          </p:val>
                                        </p:tav>
                                        <p:tav tm="100000">
                                          <p:val>
                                            <p:strVal val="#ppt_x"/>
                                          </p:val>
                                        </p:tav>
                                      </p:tavLst>
                                    </p:anim>
                                    <p:anim calcmode="lin" valueType="num">
                                      <p:cBhvr additive="base">
                                        <p:cTn id="66" dur="2000" fill="hold"/>
                                        <p:tgtEl>
                                          <p:spTgt spid="2"/>
                                        </p:tgtEl>
                                        <p:attrNameLst>
                                          <p:attrName>ppt_y</p:attrName>
                                        </p:attrNameLst>
                                      </p:cBhvr>
                                      <p:tavLst>
                                        <p:tav tm="0">
                                          <p:val>
                                            <p:strVal val="1+#ppt_h/2"/>
                                          </p:val>
                                        </p:tav>
                                        <p:tav tm="100000">
                                          <p:val>
                                            <p:strVal val="#ppt_y"/>
                                          </p:val>
                                        </p:tav>
                                      </p:tavLst>
                                    </p:anim>
                                  </p:childTnLst>
                                </p:cTn>
                              </p:par>
                            </p:childTnLst>
                          </p:cTn>
                        </p:par>
                        <p:par>
                          <p:cTn id="67" fill="hold">
                            <p:stCondLst>
                              <p:cond delay="2000"/>
                            </p:stCondLst>
                            <p:childTnLst>
                              <p:par>
                                <p:cTn id="68" presetID="39" presetClass="emph" presetSubtype="2" fill="hold" nodeType="afterEffect">
                                  <p:stCondLst>
                                    <p:cond delay="0"/>
                                  </p:stCondLst>
                                  <p:childTnLst>
                                    <p:anim calcmode="lin" valueType="num">
                                      <p:cBhvr additive="sum">
                                        <p:cTn id="69"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0"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1"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2"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3"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74" fill="hold">
                            <p:stCondLst>
                              <p:cond delay="4000"/>
                            </p:stCondLst>
                            <p:childTnLst>
                              <p:par>
                                <p:cTn id="75" presetID="42"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4E34D-36EC-0C42-9BEF-B5E4EFA1BAED}"/>
              </a:ext>
            </a:extLst>
          </p:cNvPr>
          <p:cNvSpPr>
            <a:spLocks noGrp="1"/>
          </p:cNvSpPr>
          <p:nvPr>
            <p:ph type="title"/>
          </p:nvPr>
        </p:nvSpPr>
        <p:spPr/>
        <p:txBody>
          <a:bodyPr/>
          <a:lstStyle/>
          <a:p>
            <a:r>
              <a:rPr kumimoji="1" lang="en-US" altLang="ja-JP" dirty="0" err="1"/>
              <a:t>PoC</a:t>
            </a:r>
            <a:r>
              <a:rPr kumimoji="1" lang="ja-JP" altLang="en-US"/>
              <a:t>を成功させるための</a:t>
            </a:r>
            <a:r>
              <a:rPr kumimoji="1" lang="en-US" altLang="ja-JP" dirty="0"/>
              <a:t>3</a:t>
            </a:r>
            <a:r>
              <a:rPr kumimoji="1" lang="ja-JP" altLang="en-US"/>
              <a:t>つのこと</a:t>
            </a:r>
          </a:p>
        </p:txBody>
      </p:sp>
      <p:sp>
        <p:nvSpPr>
          <p:cNvPr id="3" name="テキスト ボックス 2">
            <a:extLst>
              <a:ext uri="{FF2B5EF4-FFF2-40B4-BE49-F238E27FC236}">
                <a16:creationId xmlns:a16="http://schemas.microsoft.com/office/drawing/2014/main" id="{367B1457-0155-8045-9F4C-D10C8DF345E4}"/>
              </a:ext>
            </a:extLst>
          </p:cNvPr>
          <p:cNvSpPr txBox="1"/>
          <p:nvPr/>
        </p:nvSpPr>
        <p:spPr>
          <a:xfrm>
            <a:off x="230400" y="858009"/>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顧客価値（お客さまの事業価値）を明確にせよ！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「使えること」とか「新しいサービスを実現すること」ではなく、結果としてこうなっていたいという</a:t>
            </a:r>
            <a:r>
              <a:rPr lang="ja-JP" altLang="en-US" sz="1600">
                <a:solidFill>
                  <a:srgbClr val="002060"/>
                </a:solidFill>
                <a:latin typeface="Meiryo" panose="020B0604030504040204" pitchFamily="34" charset="-128"/>
                <a:ea typeface="Meiryo" panose="020B0604030504040204" pitchFamily="34" charset="-128"/>
              </a:rPr>
              <a:t>「あるべき姿」を実現すること。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お客様のお客様の業績を向上させたい。</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世の中の常識をひっくり返したい。</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社員に働きがいを感じてもらえる会社にしたい。</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C669D31-B1D2-1A48-A529-8AFE42A8BA8B}"/>
              </a:ext>
            </a:extLst>
          </p:cNvPr>
          <p:cNvSpPr txBox="1"/>
          <p:nvPr/>
        </p:nvSpPr>
        <p:spPr>
          <a:xfrm>
            <a:off x="230399" y="2686947"/>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提言するせよ！</a:t>
            </a:r>
            <a:endParaRPr lang="en-US" altLang="ja-JP" sz="2800" b="1" dirty="0">
              <a:solidFill>
                <a:srgbClr val="002060"/>
              </a:solidFill>
              <a:latin typeface="Meiryo" panose="020B0604030504040204" pitchFamily="34" charset="-128"/>
              <a:ea typeface="Meiryo" panose="020B0604030504040204" pitchFamily="34" charset="-128"/>
            </a:endParaRPr>
          </a:p>
          <a:p>
            <a:r>
              <a:rPr lang="ja-JP" altLang="en-US" sz="1600">
                <a:solidFill>
                  <a:srgbClr val="002060"/>
                </a:solidFill>
                <a:latin typeface="Meiryo" panose="020B0604030504040204" pitchFamily="34" charset="-128"/>
                <a:ea typeface="Meiryo" panose="020B0604030504040204" pitchFamily="34" charset="-128"/>
              </a:rPr>
              <a:t>「何をしたいかを決めてもらえれば、それを実現します」ではなく、こんな「あるべき姿」を実現しましょうと提言する。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テクノロジーやビジネスの常識、その先の未来について精通していること。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「提言」に真摯に耳を傾けるだけの見識、そして信頼される人格や人徳を持つこと。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「提言」をきっかけに対話し、議論を重ねること。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0712A5F-F796-6D44-AC37-367676259262}"/>
              </a:ext>
            </a:extLst>
          </p:cNvPr>
          <p:cNvSpPr txBox="1"/>
          <p:nvPr/>
        </p:nvSpPr>
        <p:spPr>
          <a:xfrm>
            <a:off x="205348" y="4507366"/>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試行錯誤せよ！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何が正解か分からない。議論や検討はそこそこに試行錯誤して、その時々の最適解を作り、実行し、確かめる</a:t>
            </a:r>
            <a:r>
              <a:rPr lang="ja-JP" altLang="en-US" sz="1600">
                <a:solidFill>
                  <a:srgbClr val="002060"/>
                </a:solidFill>
                <a:latin typeface="Meiryo" panose="020B0604030504040204" pitchFamily="34" charset="-128"/>
                <a:ea typeface="Meiryo" panose="020B0604030504040204" pitchFamily="34" charset="-128"/>
              </a:rPr>
              <a:t>。このサイクルを高速に回して、最適解をアップデートし続ける。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外部に丸投げしないこと。自分で手を動かすこと。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制約を排除すること。例えば、クラウド･ネイティブなテクノロジーを活かすこと。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現物で確認し、ビジネスの成果で評価すること。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7453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230400" y="266401"/>
            <a:ext cx="3231654" cy="523220"/>
          </a:xfrm>
          <a:prstGeom prst="rect">
            <a:avLst/>
          </a:prstGeom>
          <a:noFill/>
        </p:spPr>
        <p:txBody>
          <a:bodyPr wrap="none" lIns="0" rIns="0"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grpSp>
        <p:nvGrpSpPr>
          <p:cNvPr id="17" name="グループ化 16">
            <a:extLst>
              <a:ext uri="{FF2B5EF4-FFF2-40B4-BE49-F238E27FC236}">
                <a16:creationId xmlns:a16="http://schemas.microsoft.com/office/drawing/2014/main" id="{3D9AAACF-A6F7-5942-AE3F-0BE310F5965A}"/>
              </a:ext>
            </a:extLst>
          </p:cNvPr>
          <p:cNvGrpSpPr/>
          <p:nvPr/>
        </p:nvGrpSpPr>
        <p:grpSpPr>
          <a:xfrm>
            <a:off x="5629420" y="975135"/>
            <a:ext cx="2711620" cy="1022865"/>
            <a:chOff x="5629420" y="975135"/>
            <a:chExt cx="2711620" cy="1022865"/>
          </a:xfrm>
        </p:grpSpPr>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pic>
          <p:nvPicPr>
            <p:cNvPr id="27" name="図 26">
              <a:extLst>
                <a:ext uri="{FF2B5EF4-FFF2-40B4-BE49-F238E27FC236}">
                  <a16:creationId xmlns:a16="http://schemas.microsoft.com/office/drawing/2014/main" id="{FE69F757-ABBF-CB4D-A65F-A38696E188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6612" y="1007904"/>
              <a:ext cx="1056724" cy="945768"/>
            </a:xfrm>
            <a:prstGeom prst="rect">
              <a:avLst/>
            </a:prstGeom>
          </p:spPr>
        </p:pic>
      </p:grpSp>
    </p:spTree>
    <p:extLst>
      <p:ext uri="{BB962C8B-B14F-4D97-AF65-F5344CB8AC3E}">
        <p14:creationId xmlns:p14="http://schemas.microsoft.com/office/powerpoint/2010/main" val="16401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114356" y="2681371"/>
            <a:ext cx="3312368" cy="377196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704406" y="2681372"/>
            <a:ext cx="3312368" cy="37719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ja-JP" altLang="en-US" dirty="0"/>
              <a:t>新規事業のふたつのタイプ</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57</a:t>
            </a:fld>
            <a:endParaRPr kumimoji="1" lang="ja-JP" altLang="en-US"/>
          </a:p>
        </p:txBody>
      </p:sp>
      <p:sp>
        <p:nvSpPr>
          <p:cNvPr id="3" name="正方形/長方形 2"/>
          <p:cNvSpPr/>
          <p:nvPr/>
        </p:nvSpPr>
        <p:spPr>
          <a:xfrm>
            <a:off x="1160762" y="1005101"/>
            <a:ext cx="6805364" cy="1569660"/>
          </a:xfrm>
          <a:prstGeom prst="rect">
            <a:avLst/>
          </a:prstGeom>
        </p:spPr>
        <p:txBody>
          <a:bodyPr wrap="square">
            <a:spAutoFit/>
          </a:bodyPr>
          <a:lstStyle/>
          <a:p>
            <a:pPr marL="285750" indent="-285750" fontAlgn="base">
              <a:buFont typeface="Wingdings" charset="2"/>
              <a:buChar char="l"/>
            </a:pPr>
            <a:r>
              <a:rPr lang="ja-JP" altLang="en-US" sz="3200" dirty="0">
                <a:solidFill>
                  <a:srgbClr val="4B4B4B"/>
                </a:solidFill>
                <a:latin typeface="Meiryo" charset="-128"/>
                <a:ea typeface="Meiryo" charset="-128"/>
                <a:cs typeface="Meiryo" charset="-128"/>
              </a:rPr>
              <a:t>実施するチームを分ける</a:t>
            </a:r>
            <a:endParaRPr lang="en-US" altLang="ja-JP" sz="3200"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3200" dirty="0">
                <a:solidFill>
                  <a:srgbClr val="4B4B4B"/>
                </a:solidFill>
                <a:latin typeface="Meiryo" charset="-128"/>
                <a:ea typeface="Meiryo" charset="-128"/>
                <a:cs typeface="Meiryo" charset="-128"/>
              </a:rPr>
              <a:t>異なる業績評価基準で評価する</a:t>
            </a:r>
            <a:endParaRPr lang="en-US" altLang="ja-JP" sz="3200"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3200" b="0" i="0" dirty="0">
                <a:solidFill>
                  <a:srgbClr val="4B4B4B"/>
                </a:solidFill>
                <a:effectLst/>
                <a:latin typeface="Meiryo" charset="-128"/>
                <a:ea typeface="Meiryo" charset="-128"/>
                <a:cs typeface="Meiryo" charset="-128"/>
              </a:rPr>
              <a:t>スポンサーシップを明確にする</a:t>
            </a:r>
          </a:p>
        </p:txBody>
      </p:sp>
      <p:sp>
        <p:nvSpPr>
          <p:cNvPr id="9" name="フリーフォーム 8"/>
          <p:cNvSpPr/>
          <p:nvPr/>
        </p:nvSpPr>
        <p:spPr>
          <a:xfrm>
            <a:off x="1652451" y="4293096"/>
            <a:ext cx="2176210" cy="1745627"/>
          </a:xfrm>
          <a:custGeom>
            <a:avLst/>
            <a:gdLst>
              <a:gd name="connsiteX0" fmla="*/ 0 w 2853665"/>
              <a:gd name="connsiteY0" fmla="*/ 1638592 h 1638592"/>
              <a:gd name="connsiteX1" fmla="*/ 1853348 w 2853665"/>
              <a:gd name="connsiteY1" fmla="*/ 263924 h 1638592"/>
              <a:gd name="connsiteX2" fmla="*/ 2853665 w 2853665"/>
              <a:gd name="connsiteY2" fmla="*/ 36 h 1638592"/>
              <a:gd name="connsiteX0" fmla="*/ 0 w 2853665"/>
              <a:gd name="connsiteY0" fmla="*/ 1638556 h 1638556"/>
              <a:gd name="connsiteX1" fmla="*/ 1423764 w 2853665"/>
              <a:gd name="connsiteY1" fmla="*/ 546186 h 1638556"/>
              <a:gd name="connsiteX2" fmla="*/ 2853665 w 2853665"/>
              <a:gd name="connsiteY2" fmla="*/ 0 h 1638556"/>
              <a:gd name="connsiteX0" fmla="*/ 0 w 2755474"/>
              <a:gd name="connsiteY0" fmla="*/ 1350121 h 1350121"/>
              <a:gd name="connsiteX1" fmla="*/ 1423764 w 2755474"/>
              <a:gd name="connsiteY1" fmla="*/ 257751 h 1350121"/>
              <a:gd name="connsiteX2" fmla="*/ 2755474 w 2755474"/>
              <a:gd name="connsiteY2" fmla="*/ 0 h 1350121"/>
              <a:gd name="connsiteX0" fmla="*/ 0 w 2755474"/>
              <a:gd name="connsiteY0" fmla="*/ 1350121 h 1350121"/>
              <a:gd name="connsiteX1" fmla="*/ 1178287 w 2755474"/>
              <a:gd name="connsiteY1" fmla="*/ 447995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61611"/>
              <a:gd name="connsiteY0" fmla="*/ 1273158 h 1273158"/>
              <a:gd name="connsiteX1" fmla="*/ 1601734 w 2761611"/>
              <a:gd name="connsiteY1" fmla="*/ 156240 h 1273158"/>
              <a:gd name="connsiteX2" fmla="*/ 2761611 w 2761611"/>
              <a:gd name="connsiteY2" fmla="*/ 8954 h 1273158"/>
            </a:gdLst>
            <a:ahLst/>
            <a:cxnLst>
              <a:cxn ang="0">
                <a:pos x="connsiteX0" y="connsiteY0"/>
              </a:cxn>
              <a:cxn ang="0">
                <a:pos x="connsiteX1" y="connsiteY1"/>
              </a:cxn>
              <a:cxn ang="0">
                <a:pos x="connsiteX2" y="connsiteY2"/>
              </a:cxn>
            </a:cxnLst>
            <a:rect l="l" t="t" r="r" b="b"/>
            <a:pathLst>
              <a:path w="2761611" h="1273158">
                <a:moveTo>
                  <a:pt x="0" y="1273158"/>
                </a:moveTo>
                <a:cubicBezTo>
                  <a:pt x="688868" y="722370"/>
                  <a:pt x="1141466" y="366941"/>
                  <a:pt x="1601734" y="156240"/>
                </a:cubicBezTo>
                <a:cubicBezTo>
                  <a:pt x="2062003" y="-54461"/>
                  <a:pt x="2761611" y="8954"/>
                  <a:pt x="2761611" y="8954"/>
                </a:cubicBezTo>
              </a:path>
            </a:pathLst>
          </a:custGeom>
          <a:noFill/>
          <a:ln w="57150">
            <a:solidFill>
              <a:schemeClr val="tx1">
                <a:lumMod val="50000"/>
                <a:lumOff val="50000"/>
              </a:schemeClr>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 name="直線コネクタ 11"/>
          <p:cNvCxnSpPr/>
          <p:nvPr/>
        </p:nvCxnSpPr>
        <p:spPr>
          <a:xfrm flipV="1">
            <a:off x="3020603" y="3356992"/>
            <a:ext cx="808058" cy="1008112"/>
          </a:xfrm>
          <a:prstGeom prst="line">
            <a:avLst/>
          </a:prstGeom>
          <a:ln w="76200">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上矢印 22"/>
          <p:cNvSpPr/>
          <p:nvPr/>
        </p:nvSpPr>
        <p:spPr>
          <a:xfrm>
            <a:off x="3856680" y="3357104"/>
            <a:ext cx="288032" cy="905423"/>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p:cNvSpPr/>
          <p:nvPr/>
        </p:nvSpPr>
        <p:spPr>
          <a:xfrm>
            <a:off x="4978718" y="4293096"/>
            <a:ext cx="2176210" cy="1745627"/>
          </a:xfrm>
          <a:custGeom>
            <a:avLst/>
            <a:gdLst>
              <a:gd name="connsiteX0" fmla="*/ 0 w 2853665"/>
              <a:gd name="connsiteY0" fmla="*/ 1638592 h 1638592"/>
              <a:gd name="connsiteX1" fmla="*/ 1853348 w 2853665"/>
              <a:gd name="connsiteY1" fmla="*/ 263924 h 1638592"/>
              <a:gd name="connsiteX2" fmla="*/ 2853665 w 2853665"/>
              <a:gd name="connsiteY2" fmla="*/ 36 h 1638592"/>
              <a:gd name="connsiteX0" fmla="*/ 0 w 2853665"/>
              <a:gd name="connsiteY0" fmla="*/ 1638556 h 1638556"/>
              <a:gd name="connsiteX1" fmla="*/ 1423764 w 2853665"/>
              <a:gd name="connsiteY1" fmla="*/ 546186 h 1638556"/>
              <a:gd name="connsiteX2" fmla="*/ 2853665 w 2853665"/>
              <a:gd name="connsiteY2" fmla="*/ 0 h 1638556"/>
              <a:gd name="connsiteX0" fmla="*/ 0 w 2755474"/>
              <a:gd name="connsiteY0" fmla="*/ 1350121 h 1350121"/>
              <a:gd name="connsiteX1" fmla="*/ 1423764 w 2755474"/>
              <a:gd name="connsiteY1" fmla="*/ 257751 h 1350121"/>
              <a:gd name="connsiteX2" fmla="*/ 2755474 w 2755474"/>
              <a:gd name="connsiteY2" fmla="*/ 0 h 1350121"/>
              <a:gd name="connsiteX0" fmla="*/ 0 w 2755474"/>
              <a:gd name="connsiteY0" fmla="*/ 1350121 h 1350121"/>
              <a:gd name="connsiteX1" fmla="*/ 1178287 w 2755474"/>
              <a:gd name="connsiteY1" fmla="*/ 447995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61611"/>
              <a:gd name="connsiteY0" fmla="*/ 1273158 h 1273158"/>
              <a:gd name="connsiteX1" fmla="*/ 1601734 w 2761611"/>
              <a:gd name="connsiteY1" fmla="*/ 156240 h 1273158"/>
              <a:gd name="connsiteX2" fmla="*/ 2761611 w 2761611"/>
              <a:gd name="connsiteY2" fmla="*/ 8954 h 1273158"/>
            </a:gdLst>
            <a:ahLst/>
            <a:cxnLst>
              <a:cxn ang="0">
                <a:pos x="connsiteX0" y="connsiteY0"/>
              </a:cxn>
              <a:cxn ang="0">
                <a:pos x="connsiteX1" y="connsiteY1"/>
              </a:cxn>
              <a:cxn ang="0">
                <a:pos x="connsiteX2" y="connsiteY2"/>
              </a:cxn>
            </a:cxnLst>
            <a:rect l="l" t="t" r="r" b="b"/>
            <a:pathLst>
              <a:path w="2761611" h="1273158">
                <a:moveTo>
                  <a:pt x="0" y="1273158"/>
                </a:moveTo>
                <a:cubicBezTo>
                  <a:pt x="688868" y="722370"/>
                  <a:pt x="1141466" y="366941"/>
                  <a:pt x="1601734" y="156240"/>
                </a:cubicBezTo>
                <a:cubicBezTo>
                  <a:pt x="2062003" y="-54461"/>
                  <a:pt x="2761611" y="8954"/>
                  <a:pt x="2761611" y="8954"/>
                </a:cubicBezTo>
              </a:path>
            </a:pathLst>
          </a:custGeom>
          <a:noFill/>
          <a:ln w="57150">
            <a:solidFill>
              <a:schemeClr val="tx1">
                <a:lumMod val="50000"/>
                <a:lumOff val="50000"/>
              </a:schemeClr>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フリーフォーム 24"/>
          <p:cNvSpPr/>
          <p:nvPr/>
        </p:nvSpPr>
        <p:spPr>
          <a:xfrm>
            <a:off x="6046108" y="3355728"/>
            <a:ext cx="1584177" cy="2376264"/>
          </a:xfrm>
          <a:custGeom>
            <a:avLst/>
            <a:gdLst>
              <a:gd name="connsiteX0" fmla="*/ 0 w 1207821"/>
              <a:gd name="connsiteY0" fmla="*/ 2683273 h 2683273"/>
              <a:gd name="connsiteX1" fmla="*/ 754840 w 1207821"/>
              <a:gd name="connsiteY1" fmla="*/ 2020486 h 2683273"/>
              <a:gd name="connsiteX2" fmla="*/ 1159876 w 1207821"/>
              <a:gd name="connsiteY2" fmla="*/ 326698 h 2683273"/>
              <a:gd name="connsiteX3" fmla="*/ 1184424 w 1207821"/>
              <a:gd name="connsiteY3" fmla="*/ 1442 h 2683273"/>
              <a:gd name="connsiteX0" fmla="*/ 0 w 1226291"/>
              <a:gd name="connsiteY0" fmla="*/ 2681986 h 2681986"/>
              <a:gd name="connsiteX1" fmla="*/ 754840 w 1226291"/>
              <a:gd name="connsiteY1" fmla="*/ 2019199 h 2681986"/>
              <a:gd name="connsiteX2" fmla="*/ 1190561 w 1226291"/>
              <a:gd name="connsiteY2" fmla="*/ 478834 h 2681986"/>
              <a:gd name="connsiteX3" fmla="*/ 1184424 w 1226291"/>
              <a:gd name="connsiteY3" fmla="*/ 155 h 2681986"/>
              <a:gd name="connsiteX0" fmla="*/ 0 w 1296129"/>
              <a:gd name="connsiteY0" fmla="*/ 2706515 h 2706515"/>
              <a:gd name="connsiteX1" fmla="*/ 754840 w 1296129"/>
              <a:gd name="connsiteY1" fmla="*/ 2043728 h 2706515"/>
              <a:gd name="connsiteX2" fmla="*/ 1190561 w 1296129"/>
              <a:gd name="connsiteY2" fmla="*/ 503363 h 2706515"/>
              <a:gd name="connsiteX3" fmla="*/ 1288752 w 1296129"/>
              <a:gd name="connsiteY3" fmla="*/ 136 h 2706515"/>
              <a:gd name="connsiteX0" fmla="*/ 0 w 1295488"/>
              <a:gd name="connsiteY0" fmla="*/ 2706429 h 2706429"/>
              <a:gd name="connsiteX1" fmla="*/ 754840 w 1295488"/>
              <a:gd name="connsiteY1" fmla="*/ 2043642 h 2706429"/>
              <a:gd name="connsiteX2" fmla="*/ 1184424 w 1295488"/>
              <a:gd name="connsiteY2" fmla="*/ 810123 h 2706429"/>
              <a:gd name="connsiteX3" fmla="*/ 1288752 w 1295488"/>
              <a:gd name="connsiteY3" fmla="*/ 50 h 2706429"/>
              <a:gd name="connsiteX0" fmla="*/ 0 w 1296740"/>
              <a:gd name="connsiteY0" fmla="*/ 2706428 h 2706428"/>
              <a:gd name="connsiteX1" fmla="*/ 754840 w 1296740"/>
              <a:gd name="connsiteY1" fmla="*/ 2043641 h 2706428"/>
              <a:gd name="connsiteX2" fmla="*/ 1184424 w 1296740"/>
              <a:gd name="connsiteY2" fmla="*/ 810122 h 2706428"/>
              <a:gd name="connsiteX3" fmla="*/ 1288752 w 1296740"/>
              <a:gd name="connsiteY3" fmla="*/ 49 h 2706428"/>
              <a:gd name="connsiteX0" fmla="*/ 0 w 1377869"/>
              <a:gd name="connsiteY0" fmla="*/ 2706428 h 2706428"/>
              <a:gd name="connsiteX1" fmla="*/ 754840 w 1377869"/>
              <a:gd name="connsiteY1" fmla="*/ 2043641 h 2706428"/>
              <a:gd name="connsiteX2" fmla="*/ 1184424 w 1377869"/>
              <a:gd name="connsiteY2" fmla="*/ 810122 h 2706428"/>
              <a:gd name="connsiteX3" fmla="*/ 1374669 w 1377869"/>
              <a:gd name="connsiteY3" fmla="*/ 49 h 2706428"/>
              <a:gd name="connsiteX0" fmla="*/ 0 w 1419078"/>
              <a:gd name="connsiteY0" fmla="*/ 2706379 h 2706379"/>
              <a:gd name="connsiteX1" fmla="*/ 754840 w 1419078"/>
              <a:gd name="connsiteY1" fmla="*/ 2043592 h 2706379"/>
              <a:gd name="connsiteX2" fmla="*/ 1184424 w 1419078"/>
              <a:gd name="connsiteY2" fmla="*/ 810073 h 2706379"/>
              <a:gd name="connsiteX3" fmla="*/ 1374669 w 1419078"/>
              <a:gd name="connsiteY3" fmla="*/ 0 h 2706379"/>
              <a:gd name="connsiteX0" fmla="*/ 0 w 1374669"/>
              <a:gd name="connsiteY0" fmla="*/ 2706379 h 2706379"/>
              <a:gd name="connsiteX1" fmla="*/ 754840 w 1374669"/>
              <a:gd name="connsiteY1" fmla="*/ 2043592 h 2706379"/>
              <a:gd name="connsiteX2" fmla="*/ 1184424 w 1374669"/>
              <a:gd name="connsiteY2" fmla="*/ 810073 h 2706379"/>
              <a:gd name="connsiteX3" fmla="*/ 1374669 w 1374669"/>
              <a:gd name="connsiteY3" fmla="*/ 0 h 2706379"/>
              <a:gd name="connsiteX0" fmla="*/ 0 w 1374669"/>
              <a:gd name="connsiteY0" fmla="*/ 2706379 h 2706379"/>
              <a:gd name="connsiteX1" fmla="*/ 754840 w 1374669"/>
              <a:gd name="connsiteY1" fmla="*/ 2043592 h 2706379"/>
              <a:gd name="connsiteX2" fmla="*/ 1184424 w 1374669"/>
              <a:gd name="connsiteY2" fmla="*/ 810073 h 2706379"/>
              <a:gd name="connsiteX3" fmla="*/ 1374669 w 1374669"/>
              <a:gd name="connsiteY3" fmla="*/ 0 h 2706379"/>
              <a:gd name="connsiteX0" fmla="*/ 0 w 1374669"/>
              <a:gd name="connsiteY0" fmla="*/ 2706379 h 2706379"/>
              <a:gd name="connsiteX1" fmla="*/ 754840 w 1374669"/>
              <a:gd name="connsiteY1" fmla="*/ 2043592 h 2706379"/>
              <a:gd name="connsiteX2" fmla="*/ 1227383 w 1374669"/>
              <a:gd name="connsiteY2" fmla="*/ 859168 h 2706379"/>
              <a:gd name="connsiteX3" fmla="*/ 1374669 w 1374669"/>
              <a:gd name="connsiteY3" fmla="*/ 0 h 2706379"/>
              <a:gd name="connsiteX0" fmla="*/ 0 w 1374669"/>
              <a:gd name="connsiteY0" fmla="*/ 2706379 h 2706379"/>
              <a:gd name="connsiteX1" fmla="*/ 754840 w 1374669"/>
              <a:gd name="connsiteY1" fmla="*/ 2043592 h 2706379"/>
              <a:gd name="connsiteX2" fmla="*/ 1227383 w 1374669"/>
              <a:gd name="connsiteY2" fmla="*/ 859168 h 2706379"/>
              <a:gd name="connsiteX3" fmla="*/ 1374669 w 1374669"/>
              <a:gd name="connsiteY3" fmla="*/ 0 h 2706379"/>
            </a:gdLst>
            <a:ahLst/>
            <a:cxnLst>
              <a:cxn ang="0">
                <a:pos x="connsiteX0" y="connsiteY0"/>
              </a:cxn>
              <a:cxn ang="0">
                <a:pos x="connsiteX1" y="connsiteY1"/>
              </a:cxn>
              <a:cxn ang="0">
                <a:pos x="connsiteX2" y="connsiteY2"/>
              </a:cxn>
              <a:cxn ang="0">
                <a:pos x="connsiteX3" y="connsiteY3"/>
              </a:cxn>
            </a:cxnLst>
            <a:rect l="l" t="t" r="r" b="b"/>
            <a:pathLst>
              <a:path w="1374669" h="2706379">
                <a:moveTo>
                  <a:pt x="0" y="2706379"/>
                </a:moveTo>
                <a:cubicBezTo>
                  <a:pt x="280763" y="2571367"/>
                  <a:pt x="550276" y="2351461"/>
                  <a:pt x="754840" y="2043592"/>
                </a:cubicBezTo>
                <a:cubicBezTo>
                  <a:pt x="959404" y="1735723"/>
                  <a:pt x="1142489" y="1230451"/>
                  <a:pt x="1227383" y="859168"/>
                </a:cubicBezTo>
                <a:cubicBezTo>
                  <a:pt x="1312277" y="487885"/>
                  <a:pt x="1349098" y="258262"/>
                  <a:pt x="1374669" y="0"/>
                </a:cubicBezTo>
              </a:path>
            </a:pathLst>
          </a:custGeom>
          <a:noFill/>
          <a:ln w="76200">
            <a:solidFill>
              <a:srgbClr val="0432FF"/>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上矢印 26"/>
          <p:cNvSpPr/>
          <p:nvPr/>
        </p:nvSpPr>
        <p:spPr>
          <a:xfrm rot="10800000">
            <a:off x="6360883" y="4506423"/>
            <a:ext cx="288032" cy="86409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1114356" y="2835129"/>
            <a:ext cx="3312368" cy="461665"/>
          </a:xfrm>
          <a:prstGeom prst="rect">
            <a:avLst/>
          </a:prstGeom>
          <a:noFill/>
        </p:spPr>
        <p:txBody>
          <a:bodyPr wrap="square" rtlCol="0">
            <a:spAutoFit/>
          </a:bodyPr>
          <a:lstStyle/>
          <a:p>
            <a:pPr algn="ctr"/>
            <a:r>
              <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持続的イノベーション</a:t>
            </a:r>
          </a:p>
        </p:txBody>
      </p:sp>
      <p:sp>
        <p:nvSpPr>
          <p:cNvPr id="30" name="テキスト ボックス 29"/>
          <p:cNvSpPr txBox="1"/>
          <p:nvPr/>
        </p:nvSpPr>
        <p:spPr>
          <a:xfrm>
            <a:off x="4704346" y="2838327"/>
            <a:ext cx="3312368" cy="461665"/>
          </a:xfrm>
          <a:prstGeom prst="rect">
            <a:avLst/>
          </a:prstGeom>
          <a:noFill/>
        </p:spPr>
        <p:txBody>
          <a:bodyPr wrap="square" rtlCol="0">
            <a:spAutoFit/>
          </a:bodyPr>
          <a:lstStyle/>
          <a:p>
            <a:pPr algn="ctr"/>
            <a:r>
              <a:rPr kumimoji="1" lang="ja-JP" altLang="en-US" sz="2400" b="1"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破壊的イノベーション</a:t>
            </a:r>
          </a:p>
        </p:txBody>
      </p:sp>
      <p:sp>
        <p:nvSpPr>
          <p:cNvPr id="33" name="正方形/長方形 32"/>
          <p:cNvSpPr/>
          <p:nvPr/>
        </p:nvSpPr>
        <p:spPr>
          <a:xfrm>
            <a:off x="6657005" y="5471782"/>
            <a:ext cx="1261884" cy="615553"/>
          </a:xfrm>
          <a:prstGeom prst="rect">
            <a:avLst/>
          </a:prstGeom>
        </p:spPr>
        <p:txBody>
          <a:bodyPr wrap="none">
            <a:spAutoFit/>
          </a:bodyPr>
          <a:lstStyle/>
          <a:p>
            <a:pPr algn="r"/>
            <a:r>
              <a:rPr lang="ja-JP" altLang="en-US" sz="2000" b="1"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新規市場</a:t>
            </a:r>
            <a:endParaRPr lang="en-US" altLang="ja-JP" sz="2000" b="1"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lang="ja-JP" altLang="en-US" sz="14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での事業拡大</a:t>
            </a:r>
          </a:p>
        </p:txBody>
      </p:sp>
      <p:sp>
        <p:nvSpPr>
          <p:cNvPr id="36" name="正方形/長方形 35"/>
          <p:cNvSpPr/>
          <p:nvPr/>
        </p:nvSpPr>
        <p:spPr>
          <a:xfrm>
            <a:off x="3070146" y="5471782"/>
            <a:ext cx="1261884" cy="615553"/>
          </a:xfrm>
          <a:prstGeom prst="rect">
            <a:avLst/>
          </a:prstGeom>
        </p:spPr>
        <p:txBody>
          <a:bodyPr wrap="none">
            <a:spAutoFit/>
          </a:bodyPr>
          <a:lstStyle/>
          <a:p>
            <a:pPr algn="r"/>
            <a:r>
              <a:rPr lang="ja-JP" altLang="en-US" sz="20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既存市場</a:t>
            </a:r>
            <a:endParaRPr lang="en-US" altLang="ja-JP" sz="20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lang="ja-JP" altLang="en-US"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での事業拡大</a:t>
            </a:r>
          </a:p>
        </p:txBody>
      </p:sp>
      <p:sp>
        <p:nvSpPr>
          <p:cNvPr id="5" name="正方形/長方形 4"/>
          <p:cNvSpPr/>
          <p:nvPr/>
        </p:nvSpPr>
        <p:spPr>
          <a:xfrm>
            <a:off x="1081390" y="3416497"/>
            <a:ext cx="1800493" cy="523220"/>
          </a:xfrm>
          <a:prstGeom prst="rect">
            <a:avLst/>
          </a:prstGeom>
        </p:spPr>
        <p:txBody>
          <a:bodyPr wrap="none">
            <a:spAutoFit/>
          </a:bodyPr>
          <a:lstStyle/>
          <a:p>
            <a:pPr algn="ctr"/>
            <a:r>
              <a:rPr lang="ja-JP" altLang="en-US" sz="1400" dirty="0">
                <a:solidFill>
                  <a:srgbClr val="0070C0"/>
                </a:solidFill>
                <a:latin typeface="Meiryo" charset="-128"/>
                <a:ea typeface="Meiryo" charset="-128"/>
                <a:cs typeface="Meiryo" charset="-128"/>
              </a:rPr>
              <a:t>性能指標の</a:t>
            </a:r>
            <a:r>
              <a:rPr lang="ja-JP" altLang="en-US" sz="1400" b="1" dirty="0">
                <a:solidFill>
                  <a:srgbClr val="0070C0"/>
                </a:solidFill>
                <a:latin typeface="Meiryo" charset="-128"/>
                <a:ea typeface="Meiryo" charset="-128"/>
                <a:cs typeface="Meiryo" charset="-128"/>
              </a:rPr>
              <a:t>連続性</a:t>
            </a:r>
            <a:endParaRPr lang="en-US" altLang="ja-JP" sz="1400" b="1" dirty="0">
              <a:solidFill>
                <a:srgbClr val="0070C0"/>
              </a:solidFill>
              <a:latin typeface="Meiryo" charset="-128"/>
              <a:ea typeface="Meiryo" charset="-128"/>
              <a:cs typeface="Meiryo" charset="-128"/>
            </a:endParaRPr>
          </a:p>
          <a:p>
            <a:pPr algn="ctr"/>
            <a:r>
              <a:rPr lang="en-US" altLang="ja-JP" sz="1400" dirty="0">
                <a:solidFill>
                  <a:srgbClr val="0070C0"/>
                </a:solidFill>
                <a:latin typeface="Meiryo" charset="-128"/>
                <a:ea typeface="Meiryo" charset="-128"/>
                <a:cs typeface="Meiryo" charset="-128"/>
              </a:rPr>
              <a:t>〜</a:t>
            </a:r>
            <a:r>
              <a:rPr lang="ja-JP" altLang="en-US" sz="1400" dirty="0">
                <a:solidFill>
                  <a:srgbClr val="0070C0"/>
                </a:solidFill>
                <a:latin typeface="Meiryo" charset="-128"/>
                <a:ea typeface="Meiryo" charset="-128"/>
                <a:cs typeface="Meiryo" charset="-128"/>
              </a:rPr>
              <a:t>価値指標の継続</a:t>
            </a:r>
            <a:r>
              <a:rPr lang="en-US" altLang="ja-JP" sz="1400" dirty="0">
                <a:solidFill>
                  <a:srgbClr val="0070C0"/>
                </a:solidFill>
                <a:latin typeface="Meiryo" charset="-128"/>
                <a:ea typeface="Meiryo" charset="-128"/>
                <a:cs typeface="Meiryo" charset="-128"/>
              </a:rPr>
              <a:t>〜</a:t>
            </a:r>
            <a:endParaRPr lang="ja-JP" altLang="en-US" sz="1400" dirty="0">
              <a:solidFill>
                <a:srgbClr val="0070C0"/>
              </a:solidFill>
              <a:latin typeface="Meiryo" charset="-128"/>
              <a:ea typeface="Meiryo" charset="-128"/>
              <a:cs typeface="Meiryo" charset="-128"/>
            </a:endParaRPr>
          </a:p>
        </p:txBody>
      </p:sp>
      <p:sp>
        <p:nvSpPr>
          <p:cNvPr id="6" name="正方形/長方形 5"/>
          <p:cNvSpPr/>
          <p:nvPr/>
        </p:nvSpPr>
        <p:spPr>
          <a:xfrm>
            <a:off x="4704406" y="3384566"/>
            <a:ext cx="1800493" cy="523220"/>
          </a:xfrm>
          <a:prstGeom prst="rect">
            <a:avLst/>
          </a:prstGeom>
        </p:spPr>
        <p:txBody>
          <a:bodyPr wrap="none">
            <a:spAutoFit/>
          </a:bodyPr>
          <a:lstStyle/>
          <a:p>
            <a:pPr algn="ctr"/>
            <a:r>
              <a:rPr lang="ja-JP" altLang="en-US" sz="1400" dirty="0">
                <a:solidFill>
                  <a:srgbClr val="0432FF"/>
                </a:solidFill>
                <a:latin typeface="Meiryo" charset="-128"/>
                <a:ea typeface="Meiryo" charset="-128"/>
                <a:cs typeface="Meiryo" charset="-128"/>
              </a:rPr>
              <a:t>性能指標の</a:t>
            </a:r>
            <a:r>
              <a:rPr lang="ja-JP" altLang="en-US" sz="1400" b="1" dirty="0">
                <a:solidFill>
                  <a:srgbClr val="0432FF"/>
                </a:solidFill>
                <a:latin typeface="Meiryo" charset="-128"/>
                <a:ea typeface="Meiryo" charset="-128"/>
                <a:cs typeface="Meiryo" charset="-128"/>
              </a:rPr>
              <a:t>非連続性</a:t>
            </a:r>
            <a:endParaRPr lang="en-US" altLang="ja-JP" sz="1400" b="1" dirty="0">
              <a:solidFill>
                <a:srgbClr val="0432FF"/>
              </a:solidFill>
              <a:latin typeface="Meiryo" charset="-128"/>
              <a:ea typeface="Meiryo" charset="-128"/>
              <a:cs typeface="Meiryo" charset="-128"/>
            </a:endParaRPr>
          </a:p>
          <a:p>
            <a:pPr algn="ct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価値指標の転換</a:t>
            </a:r>
            <a:r>
              <a:rPr lang="en-US" altLang="ja-JP" sz="1400" dirty="0">
                <a:solidFill>
                  <a:srgbClr val="0432FF"/>
                </a:solidFill>
                <a:latin typeface="Meiryo" charset="-128"/>
                <a:ea typeface="Meiryo" charset="-128"/>
                <a:cs typeface="Meiryo" charset="-128"/>
              </a:rPr>
              <a:t>〜</a:t>
            </a:r>
            <a:endParaRPr lang="ja-JP" altLang="en-US" sz="1400" dirty="0">
              <a:solidFill>
                <a:srgbClr val="0432FF"/>
              </a:solidFill>
              <a:latin typeface="Meiryo" charset="-128"/>
              <a:ea typeface="Meiryo" charset="-128"/>
              <a:cs typeface="Meiryo" charset="-128"/>
            </a:endParaRPr>
          </a:p>
        </p:txBody>
      </p:sp>
      <p:cxnSp>
        <p:nvCxnSpPr>
          <p:cNvPr id="8" name="直線矢印コネクタ 7"/>
          <p:cNvCxnSpPr/>
          <p:nvPr/>
        </p:nvCxnSpPr>
        <p:spPr>
          <a:xfrm flipV="1">
            <a:off x="1259632" y="5445224"/>
            <a:ext cx="0" cy="654859"/>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1408081" y="6332446"/>
            <a:ext cx="649996" cy="2966"/>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114356" y="4238964"/>
            <a:ext cx="369332" cy="1169551"/>
          </a:xfrm>
          <a:prstGeom prst="rect">
            <a:avLst/>
          </a:prstGeom>
          <a:noFill/>
        </p:spPr>
        <p:txBody>
          <a:bodyPr vert="eaVert" wrap="none" rtlCol="0">
            <a:spAutoFit/>
          </a:bodyPr>
          <a:lstStyle/>
          <a:p>
            <a:r>
              <a:rPr kumimoji="1" lang="ja-JP" altLang="en-US" sz="1200">
                <a:solidFill>
                  <a:schemeClr val="accent6">
                    <a:lumMod val="50000"/>
                  </a:schemeClr>
                </a:solidFill>
                <a:latin typeface="Meiryo" charset="-128"/>
                <a:ea typeface="Meiryo" charset="-128"/>
                <a:cs typeface="Meiryo" charset="-128"/>
              </a:rPr>
              <a:t>性能指標の向上</a:t>
            </a:r>
          </a:p>
        </p:txBody>
      </p:sp>
      <p:sp>
        <p:nvSpPr>
          <p:cNvPr id="18" name="テキスト ボックス 17"/>
          <p:cNvSpPr txBox="1"/>
          <p:nvPr/>
        </p:nvSpPr>
        <p:spPr>
          <a:xfrm>
            <a:off x="2056837" y="6193946"/>
            <a:ext cx="1569660" cy="276999"/>
          </a:xfrm>
          <a:prstGeom prst="rect">
            <a:avLst/>
          </a:prstGeom>
          <a:noFill/>
        </p:spPr>
        <p:txBody>
          <a:bodyPr wrap="none" rtlCol="0">
            <a:spAutoFit/>
          </a:bodyPr>
          <a:lstStyle/>
          <a:p>
            <a:r>
              <a:rPr kumimoji="1" lang="ja-JP" altLang="en-US" sz="1200">
                <a:solidFill>
                  <a:schemeClr val="accent6">
                    <a:lumMod val="50000"/>
                  </a:schemeClr>
                </a:solidFill>
                <a:latin typeface="Meiryo" charset="-128"/>
                <a:ea typeface="Meiryo" charset="-128"/>
                <a:cs typeface="Meiryo" charset="-128"/>
              </a:rPr>
              <a:t>投入する労力や時間</a:t>
            </a:r>
          </a:p>
        </p:txBody>
      </p:sp>
      <p:cxnSp>
        <p:nvCxnSpPr>
          <p:cNvPr id="31" name="直線矢印コネクタ 30"/>
          <p:cNvCxnSpPr/>
          <p:nvPr/>
        </p:nvCxnSpPr>
        <p:spPr>
          <a:xfrm flipV="1">
            <a:off x="4865725" y="5445224"/>
            <a:ext cx="0" cy="654859"/>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a:off x="5014174" y="6332446"/>
            <a:ext cx="649996" cy="2966"/>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720449" y="4238964"/>
            <a:ext cx="369332" cy="1169551"/>
          </a:xfrm>
          <a:prstGeom prst="rect">
            <a:avLst/>
          </a:prstGeom>
          <a:noFill/>
        </p:spPr>
        <p:txBody>
          <a:bodyPr vert="eaVert" wrap="none" rtlCol="0">
            <a:spAutoFit/>
          </a:bodyPr>
          <a:lstStyle/>
          <a:p>
            <a:r>
              <a:rPr kumimoji="1" lang="ja-JP" altLang="en-US" sz="1200">
                <a:solidFill>
                  <a:schemeClr val="accent6">
                    <a:lumMod val="50000"/>
                  </a:schemeClr>
                </a:solidFill>
                <a:latin typeface="Meiryo" charset="-128"/>
                <a:ea typeface="Meiryo" charset="-128"/>
                <a:cs typeface="Meiryo" charset="-128"/>
              </a:rPr>
              <a:t>性能指標の向上</a:t>
            </a:r>
          </a:p>
        </p:txBody>
      </p:sp>
      <p:sp>
        <p:nvSpPr>
          <p:cNvPr id="38" name="テキスト ボックス 37"/>
          <p:cNvSpPr txBox="1"/>
          <p:nvPr/>
        </p:nvSpPr>
        <p:spPr>
          <a:xfrm>
            <a:off x="5662930" y="6193946"/>
            <a:ext cx="1569660" cy="276999"/>
          </a:xfrm>
          <a:prstGeom prst="rect">
            <a:avLst/>
          </a:prstGeom>
          <a:noFill/>
        </p:spPr>
        <p:txBody>
          <a:bodyPr wrap="none" rtlCol="0">
            <a:spAutoFit/>
          </a:bodyPr>
          <a:lstStyle/>
          <a:p>
            <a:r>
              <a:rPr kumimoji="1" lang="ja-JP" altLang="en-US" sz="1200">
                <a:solidFill>
                  <a:schemeClr val="accent6">
                    <a:lumMod val="50000"/>
                  </a:schemeClr>
                </a:solidFill>
                <a:latin typeface="Meiryo" charset="-128"/>
                <a:ea typeface="Meiryo" charset="-128"/>
                <a:cs typeface="Meiryo" charset="-128"/>
              </a:rPr>
              <a:t>投入する労力や時間</a:t>
            </a:r>
          </a:p>
        </p:txBody>
      </p:sp>
      <p:sp>
        <p:nvSpPr>
          <p:cNvPr id="19" name="テキスト ボックス 18"/>
          <p:cNvSpPr txBox="1"/>
          <p:nvPr/>
        </p:nvSpPr>
        <p:spPr>
          <a:xfrm>
            <a:off x="3846807" y="3455809"/>
            <a:ext cx="307777" cy="810478"/>
          </a:xfrm>
          <a:prstGeom prst="rect">
            <a:avLst/>
          </a:prstGeom>
          <a:noFill/>
        </p:spPr>
        <p:txBody>
          <a:bodyPr vert="eaVert" wrap="none" rtlCol="0">
            <a:spAutoFit/>
          </a:bodyPr>
          <a:lstStyle/>
          <a:p>
            <a:r>
              <a:rPr kumimoji="1" lang="ja-JP" altLang="en-US" sz="800">
                <a:solidFill>
                  <a:schemeClr val="bg1"/>
                </a:solidFill>
                <a:latin typeface="Meiryo" charset="-128"/>
                <a:ea typeface="Meiryo" charset="-128"/>
                <a:cs typeface="Meiryo" charset="-128"/>
              </a:rPr>
              <a:t>性能指標の向上</a:t>
            </a:r>
          </a:p>
        </p:txBody>
      </p:sp>
      <p:sp>
        <p:nvSpPr>
          <p:cNvPr id="39" name="テキスト ボックス 38"/>
          <p:cNvSpPr txBox="1"/>
          <p:nvPr/>
        </p:nvSpPr>
        <p:spPr>
          <a:xfrm>
            <a:off x="6349228" y="4518966"/>
            <a:ext cx="307777" cy="810478"/>
          </a:xfrm>
          <a:prstGeom prst="rect">
            <a:avLst/>
          </a:prstGeom>
          <a:noFill/>
        </p:spPr>
        <p:txBody>
          <a:bodyPr vert="eaVert" wrap="none" rtlCol="0">
            <a:spAutoFit/>
          </a:bodyPr>
          <a:lstStyle/>
          <a:p>
            <a:r>
              <a:rPr kumimoji="1" lang="ja-JP" altLang="en-US" sz="800" dirty="0">
                <a:solidFill>
                  <a:schemeClr val="bg1"/>
                </a:solidFill>
                <a:latin typeface="Meiryo" charset="-128"/>
                <a:ea typeface="Meiryo" charset="-128"/>
                <a:cs typeface="Meiryo" charset="-128"/>
              </a:rPr>
              <a:t>性能指標の低下</a:t>
            </a:r>
          </a:p>
        </p:txBody>
      </p:sp>
    </p:spTree>
    <p:extLst>
      <p:ext uri="{BB962C8B-B14F-4D97-AF65-F5344CB8AC3E}">
        <p14:creationId xmlns:p14="http://schemas.microsoft.com/office/powerpoint/2010/main" val="1278293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dirty="0"/>
              <a:t>注意すべき</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973715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98886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181390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01955142-22BF-0F47-BCDF-26638C90C5DB}"/>
              </a:ext>
            </a:extLst>
          </p:cNvPr>
          <p:cNvSpPr/>
          <p:nvPr/>
        </p:nvSpPr>
        <p:spPr>
          <a:xfrm>
            <a:off x="4718718" y="4018269"/>
            <a:ext cx="503630" cy="45807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a:extLst>
              <a:ext uri="{FF2B5EF4-FFF2-40B4-BE49-F238E27FC236}">
                <a16:creationId xmlns:a16="http://schemas.microsoft.com/office/drawing/2014/main" id="{212FC33D-3E67-8E4C-A4D3-C5E1D9C132AD}"/>
              </a:ext>
            </a:extLst>
          </p:cNvPr>
          <p:cNvSpPr>
            <a:spLocks noGrp="1"/>
          </p:cNvSpPr>
          <p:nvPr>
            <p:ph type="title"/>
          </p:nvPr>
        </p:nvSpPr>
        <p:spPr/>
        <p:txBody>
          <a:bodyPr/>
          <a:lstStyle/>
          <a:p>
            <a:r>
              <a:rPr kumimoji="1" lang="en-US" altLang="ja-JP" dirty="0"/>
              <a:t>SI</a:t>
            </a:r>
            <a:r>
              <a:rPr kumimoji="1" lang="ja-JP" altLang="en-US"/>
              <a:t>事業者とお客様のカタチ</a:t>
            </a:r>
          </a:p>
        </p:txBody>
      </p:sp>
      <p:sp>
        <p:nvSpPr>
          <p:cNvPr id="2" name="スライド番号プレースホルダー 1">
            <a:extLst>
              <a:ext uri="{FF2B5EF4-FFF2-40B4-BE49-F238E27FC236}">
                <a16:creationId xmlns:a16="http://schemas.microsoft.com/office/drawing/2014/main" id="{F7D5C38B-64DE-8A42-BB8C-D6FA0DBE413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60</a:t>
            </a:fld>
            <a:endParaRPr kumimoji="1" lang="ja-JP" altLang="en-US"/>
          </a:p>
        </p:txBody>
      </p:sp>
      <p:sp>
        <p:nvSpPr>
          <p:cNvPr id="4" name="正方形/長方形 3">
            <a:extLst>
              <a:ext uri="{FF2B5EF4-FFF2-40B4-BE49-F238E27FC236}">
                <a16:creationId xmlns:a16="http://schemas.microsoft.com/office/drawing/2014/main" id="{76536928-6501-C44B-9F9F-8EFD21A53B9D}"/>
              </a:ext>
            </a:extLst>
          </p:cNvPr>
          <p:cNvSpPr/>
          <p:nvPr/>
        </p:nvSpPr>
        <p:spPr>
          <a:xfrm>
            <a:off x="435989" y="1172454"/>
            <a:ext cx="8272021" cy="135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8510B71B-9499-3D42-AF5A-9246C635AE2E}"/>
              </a:ext>
            </a:extLst>
          </p:cNvPr>
          <p:cNvSpPr/>
          <p:nvPr/>
        </p:nvSpPr>
        <p:spPr>
          <a:xfrm>
            <a:off x="435989" y="3835324"/>
            <a:ext cx="1270263" cy="6410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CDAC2CB-F598-E44E-90A5-70096C6FC310}"/>
              </a:ext>
            </a:extLst>
          </p:cNvPr>
          <p:cNvSpPr/>
          <p:nvPr/>
        </p:nvSpPr>
        <p:spPr>
          <a:xfrm>
            <a:off x="1797861" y="3835324"/>
            <a:ext cx="1270263" cy="6410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CE8849F-AFD6-9949-8887-2467F6C692C6}"/>
              </a:ext>
            </a:extLst>
          </p:cNvPr>
          <p:cNvSpPr/>
          <p:nvPr/>
        </p:nvSpPr>
        <p:spPr>
          <a:xfrm>
            <a:off x="3159733" y="3835324"/>
            <a:ext cx="1270263" cy="6410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EC6AC9C4-F885-C14C-84A4-69BD6BA723E4}"/>
              </a:ext>
            </a:extLst>
          </p:cNvPr>
          <p:cNvSpPr/>
          <p:nvPr/>
        </p:nvSpPr>
        <p:spPr>
          <a:xfrm>
            <a:off x="4714006" y="3835324"/>
            <a:ext cx="3994004" cy="6410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D5C6A61C-BDE2-E24F-BB49-6FCB899612E5}"/>
              </a:ext>
            </a:extLst>
          </p:cNvPr>
          <p:cNvSpPr/>
          <p:nvPr/>
        </p:nvSpPr>
        <p:spPr>
          <a:xfrm>
            <a:off x="457200" y="5294473"/>
            <a:ext cx="1270263" cy="641022"/>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9B54E5B-2AF9-F944-86AF-9CB9BB20177B}"/>
              </a:ext>
            </a:extLst>
          </p:cNvPr>
          <p:cNvSpPr/>
          <p:nvPr/>
        </p:nvSpPr>
        <p:spPr>
          <a:xfrm>
            <a:off x="1797860" y="5294473"/>
            <a:ext cx="1270263" cy="641022"/>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9FBBD79F-1EB2-454C-8F60-6211B247AE23}"/>
              </a:ext>
            </a:extLst>
          </p:cNvPr>
          <p:cNvSpPr/>
          <p:nvPr/>
        </p:nvSpPr>
        <p:spPr>
          <a:xfrm>
            <a:off x="3159732" y="5294473"/>
            <a:ext cx="1270263" cy="641022"/>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13955BE0-9421-744C-A971-4688D616A4E5}"/>
              </a:ext>
            </a:extLst>
          </p:cNvPr>
          <p:cNvSpPr/>
          <p:nvPr/>
        </p:nvSpPr>
        <p:spPr>
          <a:xfrm>
            <a:off x="4714006" y="5294473"/>
            <a:ext cx="1270263" cy="6410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88A96DBD-83C3-744D-93B9-C53085C6F16C}"/>
              </a:ext>
            </a:extLst>
          </p:cNvPr>
          <p:cNvSpPr/>
          <p:nvPr/>
        </p:nvSpPr>
        <p:spPr>
          <a:xfrm>
            <a:off x="6075878" y="5294473"/>
            <a:ext cx="1270263" cy="6410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B598DCE3-44F3-C24F-AAF9-005F310DE3F2}"/>
              </a:ext>
            </a:extLst>
          </p:cNvPr>
          <p:cNvSpPr/>
          <p:nvPr/>
        </p:nvSpPr>
        <p:spPr>
          <a:xfrm>
            <a:off x="7437750" y="5294473"/>
            <a:ext cx="1270263" cy="6410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4E63AF8-E924-9549-B116-64E8B94BA8CB}"/>
              </a:ext>
            </a:extLst>
          </p:cNvPr>
          <p:cNvSpPr/>
          <p:nvPr/>
        </p:nvSpPr>
        <p:spPr>
          <a:xfrm>
            <a:off x="5922170" y="3858109"/>
            <a:ext cx="1577676" cy="369332"/>
          </a:xfrm>
          <a:prstGeom prst="rect">
            <a:avLst/>
          </a:prstGeom>
        </p:spPr>
        <p:txBody>
          <a:bodyPr wrap="none">
            <a:spAutoFit/>
          </a:bodyPr>
          <a:lstStyle/>
          <a:p>
            <a:pPr algn="ctr"/>
            <a:r>
              <a:rPr lang="ja-JP" altLang="en-US">
                <a:solidFill>
                  <a:schemeClr val="bg1"/>
                </a:solidFill>
                <a:latin typeface="Meiryo" panose="020B0604030504040204" pitchFamily="34" charset="-128"/>
                <a:ea typeface="Meiryo" panose="020B0604030504040204" pitchFamily="34" charset="-128"/>
                <a:cs typeface="ＭＳ Ｐゴシック"/>
              </a:rPr>
              <a:t>大手</a:t>
            </a:r>
            <a:r>
              <a:rPr lang="en-US" altLang="ja-JP" dirty="0">
                <a:solidFill>
                  <a:schemeClr val="bg1"/>
                </a:solidFill>
                <a:latin typeface="Meiryo" panose="020B0604030504040204" pitchFamily="34" charset="-128"/>
                <a:ea typeface="Meiryo" panose="020B0604030504040204" pitchFamily="34" charset="-128"/>
                <a:cs typeface="ＭＳ Ｐゴシック"/>
              </a:rPr>
              <a:t>SI</a:t>
            </a:r>
            <a:r>
              <a:rPr lang="ja-JP" altLang="en-US">
                <a:solidFill>
                  <a:schemeClr val="bg1"/>
                </a:solidFill>
                <a:latin typeface="Meiryo" panose="020B0604030504040204" pitchFamily="34" charset="-128"/>
                <a:ea typeface="Meiryo" panose="020B0604030504040204" pitchFamily="34" charset="-128"/>
                <a:cs typeface="ＭＳ Ｐゴシック"/>
              </a:rPr>
              <a:t>事業者</a:t>
            </a:r>
            <a:endParaRPr lang="ja-JP" altLang="en-US" dirty="0">
              <a:solidFill>
                <a:schemeClr val="bg1"/>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3D7D8133-379D-184D-ACF9-01AA7845C28B}"/>
              </a:ext>
            </a:extLst>
          </p:cNvPr>
          <p:cNvSpPr/>
          <p:nvPr/>
        </p:nvSpPr>
        <p:spPr>
          <a:xfrm>
            <a:off x="5002848" y="4167817"/>
            <a:ext cx="3416320" cy="307777"/>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cs typeface="ＭＳ Ｐゴシック"/>
              </a:rPr>
              <a:t>プロマネ、調達、いざというときの保険</a:t>
            </a:r>
            <a:endParaRPr lang="ja-JP" altLang="en-US" sz="14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3F947D8C-A876-B74B-AA7E-157B02FA5590}"/>
              </a:ext>
            </a:extLst>
          </p:cNvPr>
          <p:cNvSpPr/>
          <p:nvPr/>
        </p:nvSpPr>
        <p:spPr>
          <a:xfrm>
            <a:off x="1297907" y="3858109"/>
            <a:ext cx="2270172" cy="369332"/>
          </a:xfrm>
          <a:prstGeom prst="rect">
            <a:avLst/>
          </a:prstGeom>
        </p:spPr>
        <p:txBody>
          <a:bodyPr wrap="none">
            <a:spAutoFit/>
          </a:bodyPr>
          <a:lstStyle/>
          <a:p>
            <a:pPr algn="ctr"/>
            <a:r>
              <a:rPr lang="ja-JP" altLang="en-US">
                <a:solidFill>
                  <a:schemeClr val="accent6">
                    <a:lumMod val="50000"/>
                  </a:schemeClr>
                </a:solidFill>
                <a:latin typeface="Meiryo" panose="020B0604030504040204" pitchFamily="34" charset="-128"/>
                <a:ea typeface="Meiryo" panose="020B0604030504040204" pitchFamily="34" charset="-128"/>
                <a:cs typeface="ＭＳ Ｐゴシック"/>
              </a:rPr>
              <a:t>できる中堅</a:t>
            </a:r>
            <a:r>
              <a:rPr lang="en-US" altLang="ja-JP" dirty="0">
                <a:solidFill>
                  <a:schemeClr val="accent6">
                    <a:lumMod val="50000"/>
                  </a:schemeClr>
                </a:solidFill>
                <a:latin typeface="Meiryo" panose="020B0604030504040204" pitchFamily="34" charset="-128"/>
                <a:ea typeface="Meiryo" panose="020B0604030504040204" pitchFamily="34" charset="-128"/>
                <a:cs typeface="ＭＳ Ｐゴシック"/>
              </a:rPr>
              <a:t>SI</a:t>
            </a:r>
            <a:r>
              <a:rPr lang="ja-JP" altLang="en-US">
                <a:solidFill>
                  <a:schemeClr val="accent6">
                    <a:lumMod val="50000"/>
                  </a:schemeClr>
                </a:solidFill>
                <a:latin typeface="Meiryo" panose="020B0604030504040204" pitchFamily="34" charset="-128"/>
                <a:ea typeface="Meiryo" panose="020B0604030504040204" pitchFamily="34" charset="-128"/>
                <a:cs typeface="ＭＳ Ｐゴシック"/>
              </a:rPr>
              <a:t>事業者</a:t>
            </a:r>
            <a:endParaRPr lang="ja-JP" altLang="en-US"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ADA50AA-24EE-A341-AF03-77707594EDA3}"/>
              </a:ext>
            </a:extLst>
          </p:cNvPr>
          <p:cNvSpPr/>
          <p:nvPr/>
        </p:nvSpPr>
        <p:spPr>
          <a:xfrm>
            <a:off x="814607" y="4167817"/>
            <a:ext cx="3236784" cy="307777"/>
          </a:xfrm>
          <a:prstGeom prst="rect">
            <a:avLst/>
          </a:prstGeom>
        </p:spPr>
        <p:txBody>
          <a:bodyPr wrap="none">
            <a:spAutoFit/>
          </a:bodyPr>
          <a:lstStyle/>
          <a:p>
            <a:pPr algn="ctr"/>
            <a:r>
              <a:rPr lang="ja-JP" altLang="en-US" sz="1400">
                <a:solidFill>
                  <a:schemeClr val="accent6">
                    <a:lumMod val="50000"/>
                  </a:schemeClr>
                </a:solidFill>
                <a:latin typeface="Meiryo" panose="020B0604030504040204" pitchFamily="34" charset="-128"/>
                <a:ea typeface="Meiryo" panose="020B0604030504040204" pitchFamily="34" charset="-128"/>
                <a:cs typeface="ＭＳ Ｐゴシック"/>
              </a:rPr>
              <a:t>新しい取り組み、そのための技術支援</a:t>
            </a:r>
            <a:endParaRPr lang="ja-JP" altLang="en-US" sz="140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8D8CB1AB-3A78-4F4F-9230-D68C7AC42D0C}"/>
              </a:ext>
            </a:extLst>
          </p:cNvPr>
          <p:cNvSpPr/>
          <p:nvPr/>
        </p:nvSpPr>
        <p:spPr>
          <a:xfrm>
            <a:off x="1532747" y="5318010"/>
            <a:ext cx="1800493" cy="369332"/>
          </a:xfrm>
          <a:prstGeom prst="rect">
            <a:avLst/>
          </a:prstGeom>
        </p:spPr>
        <p:txBody>
          <a:bodyPr wrap="none">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cs typeface="ＭＳ Ｐゴシック"/>
              </a:rPr>
              <a:t>ベンチャー企業</a:t>
            </a:r>
            <a:endParaRPr lang="ja-JP" altLang="en-US" dirty="0">
              <a:solidFill>
                <a:schemeClr val="accent4">
                  <a:lumMod val="50000"/>
                </a:schemeClr>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51CDF49B-1B79-784F-8122-22E07F39A741}"/>
              </a:ext>
            </a:extLst>
          </p:cNvPr>
          <p:cNvSpPr/>
          <p:nvPr/>
        </p:nvSpPr>
        <p:spPr>
          <a:xfrm>
            <a:off x="1173683" y="5627718"/>
            <a:ext cx="2518639" cy="307777"/>
          </a:xfrm>
          <a:prstGeom prst="rect">
            <a:avLst/>
          </a:prstGeom>
        </p:spPr>
        <p:txBody>
          <a:bodyPr wrap="none">
            <a:spAutoFit/>
          </a:bodyPr>
          <a:lstStyle/>
          <a:p>
            <a:pPr algn="ctr"/>
            <a:r>
              <a:rPr lang="ja-JP" altLang="en-US" sz="1400">
                <a:solidFill>
                  <a:schemeClr val="accent4">
                    <a:lumMod val="50000"/>
                  </a:schemeClr>
                </a:solidFill>
                <a:latin typeface="Meiryo" panose="020B0604030504040204" pitchFamily="34" charset="-128"/>
                <a:ea typeface="Meiryo" panose="020B0604030504040204" pitchFamily="34" charset="-128"/>
                <a:cs typeface="ＭＳ Ｐゴシック"/>
              </a:rPr>
              <a:t>新しい技術やアイデアの提供</a:t>
            </a:r>
            <a:endParaRPr lang="ja-JP" altLang="en-US" sz="1400" dirty="0">
              <a:solidFill>
                <a:schemeClr val="accent4">
                  <a:lumMod val="50000"/>
                </a:schemeClr>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1C50417B-123E-B249-95CF-CD0B5DC7EC9E}"/>
              </a:ext>
            </a:extLst>
          </p:cNvPr>
          <p:cNvSpPr/>
          <p:nvPr/>
        </p:nvSpPr>
        <p:spPr>
          <a:xfrm>
            <a:off x="4781621" y="5320657"/>
            <a:ext cx="3858749" cy="369332"/>
          </a:xfrm>
          <a:prstGeom prst="rect">
            <a:avLst/>
          </a:prstGeom>
        </p:spPr>
        <p:txBody>
          <a:bodyPr wrap="none">
            <a:spAutoFit/>
          </a:bodyPr>
          <a:lstStyle/>
          <a:p>
            <a:pPr algn="ctr"/>
            <a:r>
              <a:rPr lang="ja-JP" altLang="en-US">
                <a:solidFill>
                  <a:schemeClr val="accent3">
                    <a:lumMod val="50000"/>
                  </a:schemeClr>
                </a:solidFill>
                <a:latin typeface="Meiryo" panose="020B0604030504040204" pitchFamily="34" charset="-128"/>
                <a:ea typeface="Meiryo" panose="020B0604030504040204" pitchFamily="34" charset="-128"/>
                <a:cs typeface="ＭＳ Ｐゴシック"/>
              </a:rPr>
              <a:t>従来型の中小</a:t>
            </a:r>
            <a:r>
              <a:rPr lang="en-US" altLang="ja-JP" dirty="0">
                <a:solidFill>
                  <a:schemeClr val="accent3">
                    <a:lumMod val="50000"/>
                  </a:schemeClr>
                </a:solidFill>
                <a:latin typeface="Meiryo" panose="020B0604030504040204" pitchFamily="34" charset="-128"/>
                <a:ea typeface="Meiryo" panose="020B0604030504040204" pitchFamily="34" charset="-128"/>
                <a:cs typeface="ＭＳ Ｐゴシック"/>
              </a:rPr>
              <a:t>SI</a:t>
            </a:r>
            <a:r>
              <a:rPr lang="ja-JP" altLang="en-US">
                <a:solidFill>
                  <a:schemeClr val="accent3">
                    <a:lumMod val="50000"/>
                  </a:schemeClr>
                </a:solidFill>
                <a:latin typeface="Meiryo" panose="020B0604030504040204" pitchFamily="34" charset="-128"/>
                <a:ea typeface="Meiryo" panose="020B0604030504040204" pitchFamily="34" charset="-128"/>
                <a:cs typeface="ＭＳ Ｐゴシック"/>
              </a:rPr>
              <a:t>事業者・</a:t>
            </a:r>
            <a:r>
              <a:rPr lang="en-US" altLang="ja-JP" dirty="0">
                <a:solidFill>
                  <a:schemeClr val="accent3">
                    <a:lumMod val="50000"/>
                  </a:schemeClr>
                </a:solidFill>
                <a:latin typeface="Meiryo" panose="020B0604030504040204" pitchFamily="34" charset="-128"/>
                <a:ea typeface="Meiryo" panose="020B0604030504040204" pitchFamily="34" charset="-128"/>
                <a:cs typeface="ＭＳ Ｐゴシック"/>
              </a:rPr>
              <a:t>SES</a:t>
            </a:r>
            <a:r>
              <a:rPr lang="ja-JP" altLang="en-US">
                <a:solidFill>
                  <a:schemeClr val="accent3">
                    <a:lumMod val="50000"/>
                  </a:schemeClr>
                </a:solidFill>
                <a:latin typeface="Meiryo" panose="020B0604030504040204" pitchFamily="34" charset="-128"/>
                <a:ea typeface="Meiryo" panose="020B0604030504040204" pitchFamily="34" charset="-128"/>
                <a:cs typeface="ＭＳ Ｐゴシック"/>
              </a:rPr>
              <a:t>事業者</a:t>
            </a:r>
            <a:endParaRPr lang="ja-JP" altLang="en-US"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C75CAF90-52F4-8345-B3DA-72C123622691}"/>
              </a:ext>
            </a:extLst>
          </p:cNvPr>
          <p:cNvSpPr/>
          <p:nvPr/>
        </p:nvSpPr>
        <p:spPr>
          <a:xfrm>
            <a:off x="6169827" y="5630365"/>
            <a:ext cx="1082348" cy="307777"/>
          </a:xfrm>
          <a:prstGeom prst="rect">
            <a:avLst/>
          </a:prstGeom>
        </p:spPr>
        <p:txBody>
          <a:bodyPr wrap="none">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工数の提供</a:t>
            </a:r>
            <a:endParaRPr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cxnSp>
        <p:nvCxnSpPr>
          <p:cNvPr id="24" name="直線矢印コネクタ 23">
            <a:extLst>
              <a:ext uri="{FF2B5EF4-FFF2-40B4-BE49-F238E27FC236}">
                <a16:creationId xmlns:a16="http://schemas.microsoft.com/office/drawing/2014/main" id="{D8106E53-EAC0-B649-84D0-FED15538802B}"/>
              </a:ext>
            </a:extLst>
          </p:cNvPr>
          <p:cNvCxnSpPr>
            <a:cxnSpLocks/>
            <a:stCxn id="5" idx="0"/>
          </p:cNvCxnSpPr>
          <p:nvPr/>
        </p:nvCxnSpPr>
        <p:spPr>
          <a:xfrm flipV="1">
            <a:off x="1071121" y="2538808"/>
            <a:ext cx="0" cy="1296516"/>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B6D907B4-7E45-1946-843D-3CC10A71DE8E}"/>
              </a:ext>
            </a:extLst>
          </p:cNvPr>
          <p:cNvCxnSpPr>
            <a:cxnSpLocks/>
          </p:cNvCxnSpPr>
          <p:nvPr/>
        </p:nvCxnSpPr>
        <p:spPr>
          <a:xfrm flipV="1">
            <a:off x="2432993" y="2527416"/>
            <a:ext cx="0" cy="1296516"/>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80E1E18D-52DE-F84A-BA46-693FEA6683C8}"/>
              </a:ext>
            </a:extLst>
          </p:cNvPr>
          <p:cNvCxnSpPr>
            <a:cxnSpLocks/>
          </p:cNvCxnSpPr>
          <p:nvPr/>
        </p:nvCxnSpPr>
        <p:spPr>
          <a:xfrm flipV="1">
            <a:off x="3775410" y="2538808"/>
            <a:ext cx="0" cy="1296516"/>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05269B95-AFC4-BE47-A3DF-6EC6EA33990D}"/>
              </a:ext>
            </a:extLst>
          </p:cNvPr>
          <p:cNvCxnSpPr>
            <a:cxnSpLocks/>
          </p:cNvCxnSpPr>
          <p:nvPr/>
        </p:nvCxnSpPr>
        <p:spPr>
          <a:xfrm flipV="1">
            <a:off x="6703435" y="2538808"/>
            <a:ext cx="0" cy="1296516"/>
          </a:xfrm>
          <a:prstGeom prst="straightConnector1">
            <a:avLst/>
          </a:prstGeom>
          <a:ln w="57150">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a:extLst>
              <a:ext uri="{FF2B5EF4-FFF2-40B4-BE49-F238E27FC236}">
                <a16:creationId xmlns:a16="http://schemas.microsoft.com/office/drawing/2014/main" id="{7FD23598-36E4-314E-AC7D-7F274086D41A}"/>
              </a:ext>
            </a:extLst>
          </p:cNvPr>
          <p:cNvCxnSpPr>
            <a:stCxn id="14" idx="0"/>
            <a:endCxn id="8" idx="2"/>
          </p:cNvCxnSpPr>
          <p:nvPr/>
        </p:nvCxnSpPr>
        <p:spPr>
          <a:xfrm rot="16200000" flipV="1">
            <a:off x="6982882" y="4204473"/>
            <a:ext cx="818127" cy="1361874"/>
          </a:xfrm>
          <a:prstGeom prst="bentConnector3">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カギ線コネクタ 30">
            <a:extLst>
              <a:ext uri="{FF2B5EF4-FFF2-40B4-BE49-F238E27FC236}">
                <a16:creationId xmlns:a16="http://schemas.microsoft.com/office/drawing/2014/main" id="{C4906AC2-AE34-A14F-BB05-65DB46169C18}"/>
              </a:ext>
            </a:extLst>
          </p:cNvPr>
          <p:cNvCxnSpPr>
            <a:cxnSpLocks/>
            <a:stCxn id="13" idx="0"/>
            <a:endCxn id="16" idx="2"/>
          </p:cNvCxnSpPr>
          <p:nvPr/>
        </p:nvCxnSpPr>
        <p:spPr>
          <a:xfrm rot="16200000" flipV="1">
            <a:off x="6301570" y="4885033"/>
            <a:ext cx="818879" cy="2"/>
          </a:xfrm>
          <a:prstGeom prst="bentConnector3">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カギ線コネクタ 33">
            <a:extLst>
              <a:ext uri="{FF2B5EF4-FFF2-40B4-BE49-F238E27FC236}">
                <a16:creationId xmlns:a16="http://schemas.microsoft.com/office/drawing/2014/main" id="{82D47EE1-3612-8A4A-BB14-C4CF5FC18D5D}"/>
              </a:ext>
            </a:extLst>
          </p:cNvPr>
          <p:cNvCxnSpPr>
            <a:cxnSpLocks/>
            <a:stCxn id="12" idx="0"/>
            <a:endCxn id="16" idx="2"/>
          </p:cNvCxnSpPr>
          <p:nvPr/>
        </p:nvCxnSpPr>
        <p:spPr>
          <a:xfrm rot="5400000" flipH="1" flipV="1">
            <a:off x="5620634" y="4204099"/>
            <a:ext cx="818879" cy="1361870"/>
          </a:xfrm>
          <a:prstGeom prst="bentConnector3">
            <a:avLst>
              <a:gd name="adj1" fmla="val 50000"/>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C4A1A771-EA83-274D-9CF2-D45548D76529}"/>
              </a:ext>
            </a:extLst>
          </p:cNvPr>
          <p:cNvCxnSpPr>
            <a:cxnSpLocks/>
            <a:stCxn id="11" idx="0"/>
            <a:endCxn id="39" idx="2"/>
          </p:cNvCxnSpPr>
          <p:nvPr/>
        </p:nvCxnSpPr>
        <p:spPr>
          <a:xfrm rot="5400000" flipH="1" flipV="1">
            <a:off x="3973635" y="4297576"/>
            <a:ext cx="818127" cy="1175669"/>
          </a:xfrm>
          <a:prstGeom prst="bentConnector3">
            <a:avLst>
              <a:gd name="adj1" fmla="val 50000"/>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カギ線コネクタ 41">
            <a:extLst>
              <a:ext uri="{FF2B5EF4-FFF2-40B4-BE49-F238E27FC236}">
                <a16:creationId xmlns:a16="http://schemas.microsoft.com/office/drawing/2014/main" id="{8DC36689-DE8A-BD40-B1DD-487CAFDCDE81}"/>
              </a:ext>
            </a:extLst>
          </p:cNvPr>
          <p:cNvCxnSpPr>
            <a:cxnSpLocks/>
            <a:stCxn id="10" idx="0"/>
            <a:endCxn id="39" idx="2"/>
          </p:cNvCxnSpPr>
          <p:nvPr/>
        </p:nvCxnSpPr>
        <p:spPr>
          <a:xfrm rot="5400000" flipH="1" flipV="1">
            <a:off x="3292699" y="3616640"/>
            <a:ext cx="818127" cy="2537541"/>
          </a:xfrm>
          <a:prstGeom prst="bentConnector3">
            <a:avLst>
              <a:gd name="adj1" fmla="val 50000"/>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カギ線コネクタ 44">
            <a:extLst>
              <a:ext uri="{FF2B5EF4-FFF2-40B4-BE49-F238E27FC236}">
                <a16:creationId xmlns:a16="http://schemas.microsoft.com/office/drawing/2014/main" id="{C7A41BBD-F5F0-8C40-8783-18C2963B18E0}"/>
              </a:ext>
            </a:extLst>
          </p:cNvPr>
          <p:cNvCxnSpPr>
            <a:cxnSpLocks/>
            <a:stCxn id="9" idx="0"/>
            <a:endCxn id="39" idx="2"/>
          </p:cNvCxnSpPr>
          <p:nvPr/>
        </p:nvCxnSpPr>
        <p:spPr>
          <a:xfrm rot="5400000" flipH="1" flipV="1">
            <a:off x="2622369" y="2946310"/>
            <a:ext cx="818127" cy="3878201"/>
          </a:xfrm>
          <a:prstGeom prst="bentConnector3">
            <a:avLst>
              <a:gd name="adj1" fmla="val 50000"/>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88A7F65D-DFB2-E74C-9EA2-7B053CAA408C}"/>
              </a:ext>
            </a:extLst>
          </p:cNvPr>
          <p:cNvCxnSpPr>
            <a:cxnSpLocks/>
          </p:cNvCxnSpPr>
          <p:nvPr/>
        </p:nvCxnSpPr>
        <p:spPr>
          <a:xfrm flipV="1">
            <a:off x="769564" y="4475594"/>
            <a:ext cx="0" cy="828607"/>
          </a:xfrm>
          <a:prstGeom prst="straightConnector1">
            <a:avLst/>
          </a:prstGeom>
          <a:ln w="57150">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0F80102F-F29A-E64E-A41C-A56681F3E312}"/>
              </a:ext>
            </a:extLst>
          </p:cNvPr>
          <p:cNvCxnSpPr>
            <a:cxnSpLocks/>
          </p:cNvCxnSpPr>
          <p:nvPr/>
        </p:nvCxnSpPr>
        <p:spPr>
          <a:xfrm flipV="1">
            <a:off x="2092525" y="4465867"/>
            <a:ext cx="0" cy="828607"/>
          </a:xfrm>
          <a:prstGeom prst="straightConnector1">
            <a:avLst/>
          </a:prstGeom>
          <a:ln w="57150">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テキスト ボックス 53">
            <a:extLst>
              <a:ext uri="{FF2B5EF4-FFF2-40B4-BE49-F238E27FC236}">
                <a16:creationId xmlns:a16="http://schemas.microsoft.com/office/drawing/2014/main" id="{804F2330-3DEC-9E42-BFCD-D11F3571AB92}"/>
              </a:ext>
            </a:extLst>
          </p:cNvPr>
          <p:cNvSpPr txBox="1"/>
          <p:nvPr/>
        </p:nvSpPr>
        <p:spPr>
          <a:xfrm>
            <a:off x="1280272" y="2940090"/>
            <a:ext cx="2305439" cy="584775"/>
          </a:xfrm>
          <a:prstGeom prst="rect">
            <a:avLst/>
          </a:prstGeom>
          <a:solidFill>
            <a:srgbClr val="FFFFFF">
              <a:alpha val="50196"/>
            </a:srgbClr>
          </a:solid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未来型の</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IT</a:t>
            </a:r>
            <a:endParaRPr kumimoji="1" lang="ja-JP" altLang="en-US" sz="3200" b="1">
              <a:solidFill>
                <a:schemeClr val="accent6">
                  <a:lumMod val="75000"/>
                </a:schemeClr>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613F7F9B-8B97-DD49-B844-D539D7C690AF}"/>
              </a:ext>
            </a:extLst>
          </p:cNvPr>
          <p:cNvSpPr txBox="1"/>
          <p:nvPr/>
        </p:nvSpPr>
        <p:spPr>
          <a:xfrm>
            <a:off x="5560441" y="2935227"/>
            <a:ext cx="2305439" cy="584775"/>
          </a:xfrm>
          <a:prstGeom prst="rect">
            <a:avLst/>
          </a:prstGeom>
          <a:solidFill>
            <a:srgbClr val="FFFFFF">
              <a:alpha val="50196"/>
            </a:srgbClr>
          </a:solidFill>
        </p:spPr>
        <p:txBody>
          <a:bodyPr wrap="none" rtlCol="0">
            <a:spAutoFit/>
          </a:bodyPr>
          <a:lstStyle/>
          <a:p>
            <a:pPr algn="ctr"/>
            <a:r>
              <a:rPr kumimoji="1" lang="ja-JP" altLang="en-US" sz="3200" b="1">
                <a:solidFill>
                  <a:schemeClr val="accent2">
                    <a:lumMod val="50000"/>
                  </a:schemeClr>
                </a:solidFill>
                <a:latin typeface="Meiryo" panose="020B0604030504040204" pitchFamily="34" charset="-128"/>
                <a:ea typeface="Meiryo" panose="020B0604030504040204" pitchFamily="34" charset="-128"/>
              </a:rPr>
              <a:t>従来型の</a:t>
            </a:r>
            <a:r>
              <a:rPr kumimoji="1" lang="en-US" altLang="ja-JP" sz="3200" b="1" dirty="0">
                <a:solidFill>
                  <a:schemeClr val="accent2">
                    <a:lumMod val="50000"/>
                  </a:schemeClr>
                </a:solidFill>
                <a:latin typeface="Meiryo" panose="020B0604030504040204" pitchFamily="34" charset="-128"/>
                <a:ea typeface="Meiryo" panose="020B0604030504040204" pitchFamily="34" charset="-128"/>
              </a:rPr>
              <a:t>IT</a:t>
            </a:r>
            <a:endParaRPr kumimoji="1" lang="ja-JP" altLang="en-US" sz="3200" b="1">
              <a:solidFill>
                <a:schemeClr val="accent2">
                  <a:lumMod val="50000"/>
                </a:schemeClr>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394EF088-97E9-F14D-986A-3745F5466C0B}"/>
              </a:ext>
            </a:extLst>
          </p:cNvPr>
          <p:cNvSpPr/>
          <p:nvPr/>
        </p:nvSpPr>
        <p:spPr>
          <a:xfrm>
            <a:off x="4018001" y="1271476"/>
            <a:ext cx="1107996" cy="461665"/>
          </a:xfrm>
          <a:prstGeom prst="rect">
            <a:avLst/>
          </a:prstGeom>
        </p:spPr>
        <p:txBody>
          <a:bodyPr wrap="none">
            <a:spAutoFit/>
          </a:bodyPr>
          <a:lstStyle/>
          <a:p>
            <a:pPr algn="ctr"/>
            <a:r>
              <a:rPr lang="ja-JP" altLang="en-US" sz="2400">
                <a:solidFill>
                  <a:srgbClr val="FFFFFF"/>
                </a:solidFill>
                <a:latin typeface="Meiryo" panose="020B0604030504040204" pitchFamily="34" charset="-128"/>
                <a:ea typeface="Meiryo" panose="020B0604030504040204" pitchFamily="34" charset="-128"/>
                <a:cs typeface="ＭＳ Ｐゴシック"/>
              </a:rPr>
              <a:t>お客様</a:t>
            </a:r>
            <a:endParaRPr lang="ja-JP" altLang="en-US" sz="2400"/>
          </a:p>
        </p:txBody>
      </p:sp>
      <p:sp>
        <p:nvSpPr>
          <p:cNvPr id="40" name="正方形/長方形 39">
            <a:extLst>
              <a:ext uri="{FF2B5EF4-FFF2-40B4-BE49-F238E27FC236}">
                <a16:creationId xmlns:a16="http://schemas.microsoft.com/office/drawing/2014/main" id="{B0A0919C-8D2E-944B-A2FC-B91BEA1B2740}"/>
              </a:ext>
            </a:extLst>
          </p:cNvPr>
          <p:cNvSpPr/>
          <p:nvPr/>
        </p:nvSpPr>
        <p:spPr>
          <a:xfrm>
            <a:off x="660710" y="1822456"/>
            <a:ext cx="3791023" cy="53743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事業部門・第</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2</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情シス</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正方形/長方形 40">
            <a:extLst>
              <a:ext uri="{FF2B5EF4-FFF2-40B4-BE49-F238E27FC236}">
                <a16:creationId xmlns:a16="http://schemas.microsoft.com/office/drawing/2014/main" id="{827223CB-4DC9-4640-9924-59A5680CFA57}"/>
              </a:ext>
            </a:extLst>
          </p:cNvPr>
          <p:cNvSpPr/>
          <p:nvPr/>
        </p:nvSpPr>
        <p:spPr>
          <a:xfrm>
            <a:off x="4692267" y="1818095"/>
            <a:ext cx="3791023" cy="5374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情報システム部門</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981193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D6607A2-9FF8-744F-9358-60DF2B6CFC68}"/>
              </a:ext>
            </a:extLst>
          </p:cNvPr>
          <p:cNvSpPr/>
          <p:nvPr/>
        </p:nvSpPr>
        <p:spPr>
          <a:xfrm>
            <a:off x="2891935" y="2823903"/>
            <a:ext cx="3354860" cy="14023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panose="020B0604030504040204" pitchFamily="34" charset="-128"/>
                <a:ea typeface="Meiryo" panose="020B0604030504040204" pitchFamily="34" charset="-128"/>
                <a:cs typeface="ＭＳ Ｐゴシック"/>
              </a:rPr>
              <a:t>売上・利益の拡大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タイトル 37">
            <a:extLst>
              <a:ext uri="{FF2B5EF4-FFF2-40B4-BE49-F238E27FC236}">
                <a16:creationId xmlns:a16="http://schemas.microsoft.com/office/drawing/2014/main" id="{32513654-9556-0546-BAEB-BB7D9EAA054C}"/>
              </a:ext>
            </a:extLst>
          </p:cNvPr>
          <p:cNvSpPr>
            <a:spLocks noGrp="1"/>
          </p:cNvSpPr>
          <p:nvPr>
            <p:ph type="title"/>
          </p:nvPr>
        </p:nvSpPr>
        <p:spPr/>
        <p:txBody>
          <a:bodyPr/>
          <a:lstStyle/>
          <a:p>
            <a:r>
              <a:rPr kumimoji="1" lang="en-US" altLang="ja-JP" dirty="0"/>
              <a:t>SI</a:t>
            </a:r>
            <a:r>
              <a:rPr kumimoji="1" lang="ja-JP" altLang="en-US"/>
              <a:t>ビジネスに取り憑く</a:t>
            </a:r>
            <a:r>
              <a:rPr kumimoji="1" lang="en-US" altLang="ja-JP" dirty="0"/>
              <a:t>3</a:t>
            </a:r>
            <a:r>
              <a:rPr kumimoji="1" lang="ja-JP" altLang="en-US"/>
              <a:t>匹の</a:t>
            </a:r>
            <a:r>
              <a:rPr lang="en-US" altLang="ja-JP" dirty="0"/>
              <a:t>“</a:t>
            </a:r>
            <a:r>
              <a:rPr lang="ja-JP" altLang="en-US"/>
              <a:t>お化け</a:t>
            </a:r>
            <a:r>
              <a:rPr lang="en-US" altLang="ja-JP" dirty="0"/>
              <a:t>”</a:t>
            </a:r>
            <a:endParaRPr kumimoji="1" lang="ja-JP" altLang="en-US"/>
          </a:p>
        </p:txBody>
      </p:sp>
      <p:sp>
        <p:nvSpPr>
          <p:cNvPr id="2" name="スライド番号プレースホルダー 1">
            <a:extLst>
              <a:ext uri="{FF2B5EF4-FFF2-40B4-BE49-F238E27FC236}">
                <a16:creationId xmlns:a16="http://schemas.microsoft.com/office/drawing/2014/main" id="{E6F31D93-0EB8-F54C-BFBE-B7C5AA50F0E8}"/>
              </a:ext>
            </a:extLst>
          </p:cNvPr>
          <p:cNvSpPr>
            <a:spLocks noGrp="1"/>
          </p:cNvSpPr>
          <p:nvPr>
            <p:ph type="sldNum" sz="quarter" idx="12"/>
          </p:nvPr>
        </p:nvSpPr>
        <p:spPr>
          <a:xfrm>
            <a:off x="6932246" y="6651702"/>
            <a:ext cx="2133600" cy="217800"/>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61</a:t>
            </a:fld>
            <a:endParaRPr kumimoji="1" lang="ja-JP" altLang="en-US"/>
          </a:p>
        </p:txBody>
      </p:sp>
      <p:sp>
        <p:nvSpPr>
          <p:cNvPr id="3" name="正方形/長方形 2">
            <a:extLst>
              <a:ext uri="{FF2B5EF4-FFF2-40B4-BE49-F238E27FC236}">
                <a16:creationId xmlns:a16="http://schemas.microsoft.com/office/drawing/2014/main" id="{F634666B-B74B-BA45-BADC-E0940B63F04E}"/>
              </a:ext>
            </a:extLst>
          </p:cNvPr>
          <p:cNvSpPr/>
          <p:nvPr/>
        </p:nvSpPr>
        <p:spPr>
          <a:xfrm>
            <a:off x="3175683" y="3339607"/>
            <a:ext cx="2787363" cy="791819"/>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panose="020B0604030504040204" pitchFamily="34" charset="-128"/>
                <a:ea typeface="Meiryo" panose="020B0604030504040204" pitchFamily="34" charset="-128"/>
                <a:cs typeface="ＭＳ Ｐゴシック"/>
              </a:rPr>
              <a:t>稼働率の向上</a:t>
            </a:r>
            <a:endParaRPr kumimoji="1" lang="ja-JP" altLang="en-US" sz="3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41A4D6A-EF85-0941-AE5C-60E1F0370E1E}"/>
              </a:ext>
            </a:extLst>
          </p:cNvPr>
          <p:cNvSpPr/>
          <p:nvPr/>
        </p:nvSpPr>
        <p:spPr>
          <a:xfrm>
            <a:off x="3518584" y="1989534"/>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人材不足</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72B70230-ECE9-9C49-9D5E-EDC87A83DB5A}"/>
              </a:ext>
            </a:extLst>
          </p:cNvPr>
          <p:cNvSpPr/>
          <p:nvPr/>
        </p:nvSpPr>
        <p:spPr>
          <a:xfrm>
            <a:off x="1130641" y="1989533"/>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人材育成の停滞</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B528221-81A1-BB4C-9E19-9C40A2DAB50C}"/>
              </a:ext>
            </a:extLst>
          </p:cNvPr>
          <p:cNvSpPr/>
          <p:nvPr/>
        </p:nvSpPr>
        <p:spPr>
          <a:xfrm>
            <a:off x="5929290" y="1989532"/>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新規事業開発の休止</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7307F07-EC57-BA46-BF44-3894E064206A}"/>
              </a:ext>
            </a:extLst>
          </p:cNvPr>
          <p:cNvSpPr/>
          <p:nvPr/>
        </p:nvSpPr>
        <p:spPr>
          <a:xfrm>
            <a:off x="4681257" y="4389582"/>
            <a:ext cx="3354860" cy="16907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新事業・新顧客</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からの売上拡大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D2CFD23-2311-E247-9ED0-260906214E41}"/>
              </a:ext>
            </a:extLst>
          </p:cNvPr>
          <p:cNvSpPr/>
          <p:nvPr/>
        </p:nvSpPr>
        <p:spPr>
          <a:xfrm>
            <a:off x="5006093" y="5189091"/>
            <a:ext cx="2705188" cy="82225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景気に関わらず成長できる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創り出せる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9BB88BBC-5730-0444-944E-2453938A81D7}"/>
              </a:ext>
            </a:extLst>
          </p:cNvPr>
          <p:cNvSpPr/>
          <p:nvPr/>
        </p:nvSpPr>
        <p:spPr>
          <a:xfrm>
            <a:off x="1130640" y="6126184"/>
            <a:ext cx="3354861" cy="36218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商品＝労働力と</a:t>
            </a:r>
            <a:r>
              <a:rPr lang="ja-JP" altLang="en-US">
                <a:solidFill>
                  <a:srgbClr val="FFFFFF"/>
                </a:solidFill>
                <a:latin typeface="Meiryo" panose="020B0604030504040204" pitchFamily="34" charset="-128"/>
                <a:ea typeface="Meiryo" panose="020B0604030504040204" pitchFamily="34" charset="-128"/>
                <a:cs typeface="ＭＳ Ｐゴシック"/>
              </a:rPr>
              <a:t>調達能力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5505F9-98FD-4742-BEDE-A2DAAB397A67}"/>
              </a:ext>
            </a:extLst>
          </p:cNvPr>
          <p:cNvSpPr/>
          <p:nvPr/>
        </p:nvSpPr>
        <p:spPr>
          <a:xfrm>
            <a:off x="4681257" y="6126183"/>
            <a:ext cx="3354860" cy="36218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商品＝技術力と</a:t>
            </a:r>
            <a:r>
              <a:rPr lang="ja-JP" altLang="en-US">
                <a:solidFill>
                  <a:srgbClr val="FFFFFF"/>
                </a:solidFill>
                <a:latin typeface="Meiryo" panose="020B0604030504040204" pitchFamily="34" charset="-128"/>
                <a:ea typeface="Meiryo" panose="020B0604030504040204" pitchFamily="34" charset="-128"/>
                <a:cs typeface="ＭＳ Ｐゴシック"/>
              </a:rPr>
              <a:t>チャレンジ力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58" name="グループ化 57">
            <a:extLst>
              <a:ext uri="{FF2B5EF4-FFF2-40B4-BE49-F238E27FC236}">
                <a16:creationId xmlns:a16="http://schemas.microsoft.com/office/drawing/2014/main" id="{1EE5632F-FC59-9C4C-B565-C1A29D484BA8}"/>
              </a:ext>
            </a:extLst>
          </p:cNvPr>
          <p:cNvGrpSpPr/>
          <p:nvPr/>
        </p:nvGrpSpPr>
        <p:grpSpPr>
          <a:xfrm>
            <a:off x="1130642" y="4131426"/>
            <a:ext cx="3354860" cy="1948932"/>
            <a:chOff x="1130642" y="4131426"/>
            <a:chExt cx="3354860" cy="1948932"/>
          </a:xfrm>
        </p:grpSpPr>
        <p:sp>
          <p:nvSpPr>
            <p:cNvPr id="9" name="正方形/長方形 8">
              <a:extLst>
                <a:ext uri="{FF2B5EF4-FFF2-40B4-BE49-F238E27FC236}">
                  <a16:creationId xmlns:a16="http://schemas.microsoft.com/office/drawing/2014/main" id="{FE8F7604-DEBB-F640-A38A-3364BE0E7B90}"/>
                </a:ext>
              </a:extLst>
            </p:cNvPr>
            <p:cNvSpPr/>
            <p:nvPr/>
          </p:nvSpPr>
          <p:spPr>
            <a:xfrm>
              <a:off x="1130642" y="4389582"/>
              <a:ext cx="3354860" cy="16907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景気の拡大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119F0285-A495-B64C-BD3D-6BEB39BA105F}"/>
                </a:ext>
              </a:extLst>
            </p:cNvPr>
            <p:cNvSpPr/>
            <p:nvPr/>
          </p:nvSpPr>
          <p:spPr>
            <a:xfrm>
              <a:off x="1455478" y="5189091"/>
              <a:ext cx="2705188" cy="8222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景気の変動に左右される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描くことができない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直線矢印コネクタ 14">
              <a:extLst>
                <a:ext uri="{FF2B5EF4-FFF2-40B4-BE49-F238E27FC236}">
                  <a16:creationId xmlns:a16="http://schemas.microsoft.com/office/drawing/2014/main" id="{B6012F46-D567-524D-B996-967DBD2C43B4}"/>
                </a:ext>
              </a:extLst>
            </p:cNvPr>
            <p:cNvCxnSpPr>
              <a:cxnSpLocks/>
              <a:stCxn id="9" idx="0"/>
            </p:cNvCxnSpPr>
            <p:nvPr/>
          </p:nvCxnSpPr>
          <p:spPr>
            <a:xfrm flipV="1">
              <a:off x="2808072" y="4131426"/>
              <a:ext cx="367611" cy="258156"/>
            </a:xfrm>
            <a:prstGeom prst="straightConnector1">
              <a:avLst/>
            </a:prstGeom>
            <a:ln w="57150">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178D48BD-9627-C547-BD29-897EB89F20DE}"/>
              </a:ext>
            </a:extLst>
          </p:cNvPr>
          <p:cNvCxnSpPr>
            <a:cxnSpLocks/>
            <a:stCxn id="8" idx="0"/>
          </p:cNvCxnSpPr>
          <p:nvPr/>
        </p:nvCxnSpPr>
        <p:spPr>
          <a:xfrm flipH="1" flipV="1">
            <a:off x="5963046" y="4131426"/>
            <a:ext cx="395641" cy="258156"/>
          </a:xfrm>
          <a:prstGeom prst="straightConnector1">
            <a:avLst/>
          </a:prstGeom>
          <a:ln w="57150">
            <a:solidFill>
              <a:schemeClr val="accent3">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F0E16959-9BAC-8047-ADF2-AD4DCC08ACA9}"/>
              </a:ext>
            </a:extLst>
          </p:cNvPr>
          <p:cNvCxnSpPr>
            <a:cxnSpLocks/>
            <a:stCxn id="4" idx="0"/>
            <a:endCxn id="6" idx="2"/>
          </p:cNvCxnSpPr>
          <p:nvPr/>
        </p:nvCxnSpPr>
        <p:spPr>
          <a:xfrm flipH="1" flipV="1">
            <a:off x="2184055" y="2424978"/>
            <a:ext cx="2385310" cy="398925"/>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378752BF-04F4-C94A-ABC2-585228F3ED20}"/>
              </a:ext>
            </a:extLst>
          </p:cNvPr>
          <p:cNvCxnSpPr>
            <a:cxnSpLocks/>
            <a:stCxn id="4" idx="0"/>
            <a:endCxn id="5" idx="2"/>
          </p:cNvCxnSpPr>
          <p:nvPr/>
        </p:nvCxnSpPr>
        <p:spPr>
          <a:xfrm flipV="1">
            <a:off x="4569365" y="2424979"/>
            <a:ext cx="2633" cy="398924"/>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C7439950-9628-F149-A015-3866BB6D3A83}"/>
              </a:ext>
            </a:extLst>
          </p:cNvPr>
          <p:cNvCxnSpPr>
            <a:cxnSpLocks/>
            <a:stCxn id="4" idx="0"/>
            <a:endCxn id="7" idx="2"/>
          </p:cNvCxnSpPr>
          <p:nvPr/>
        </p:nvCxnSpPr>
        <p:spPr>
          <a:xfrm flipV="1">
            <a:off x="4569365" y="2424977"/>
            <a:ext cx="2413339" cy="398926"/>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9" name="グループ化 38">
            <a:extLst>
              <a:ext uri="{FF2B5EF4-FFF2-40B4-BE49-F238E27FC236}">
                <a16:creationId xmlns:a16="http://schemas.microsoft.com/office/drawing/2014/main" id="{483D3B5A-B301-E94C-8A6E-BFECF81316F9}"/>
              </a:ext>
            </a:extLst>
          </p:cNvPr>
          <p:cNvGrpSpPr/>
          <p:nvPr/>
        </p:nvGrpSpPr>
        <p:grpSpPr>
          <a:xfrm>
            <a:off x="572438" y="2984765"/>
            <a:ext cx="1966874" cy="787014"/>
            <a:chOff x="275664" y="1475753"/>
            <a:chExt cx="1966874" cy="787014"/>
          </a:xfrm>
        </p:grpSpPr>
        <p:pic>
          <p:nvPicPr>
            <p:cNvPr id="32" name="図 31">
              <a:extLst>
                <a:ext uri="{FF2B5EF4-FFF2-40B4-BE49-F238E27FC236}">
                  <a16:creationId xmlns:a16="http://schemas.microsoft.com/office/drawing/2014/main" id="{9237D81F-BB1B-994D-845A-BAF4A4695A58}"/>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5664" y="1475753"/>
              <a:ext cx="787014" cy="787014"/>
            </a:xfrm>
            <a:prstGeom prst="rect">
              <a:avLst/>
            </a:prstGeom>
          </p:spPr>
        </p:pic>
        <p:sp>
          <p:nvSpPr>
            <p:cNvPr id="35" name="テキスト ボックス 34">
              <a:extLst>
                <a:ext uri="{FF2B5EF4-FFF2-40B4-BE49-F238E27FC236}">
                  <a16:creationId xmlns:a16="http://schemas.microsoft.com/office/drawing/2014/main" id="{78D1DADC-46BD-5741-9FE6-FBD6EB08E14A}"/>
                </a:ext>
              </a:extLst>
            </p:cNvPr>
            <p:cNvSpPr txBox="1"/>
            <p:nvPr/>
          </p:nvSpPr>
          <p:spPr>
            <a:xfrm>
              <a:off x="826766" y="1515286"/>
              <a:ext cx="1415772" cy="584775"/>
            </a:xfrm>
            <a:prstGeom prst="rect">
              <a:avLst/>
            </a:prstGeom>
            <a:noFill/>
          </p:spPr>
          <p:txBody>
            <a:bodyPr wrap="none" rtlCol="0">
              <a:spAutoFit/>
            </a:bodyPr>
            <a:lstStyle/>
            <a:p>
              <a:r>
                <a:rPr kumimoji="1" lang="ja-JP" altLang="en-US" sz="3200" b="1">
                  <a:solidFill>
                    <a:schemeClr val="accent6">
                      <a:lumMod val="50000"/>
                    </a:schemeClr>
                  </a:solidFill>
                  <a:latin typeface="YuKyokasho Yoko" panose="02000500000000000000" pitchFamily="2" charset="-128"/>
                  <a:ea typeface="YuKyokasho Yoko" panose="02000500000000000000" pitchFamily="2" charset="-128"/>
                </a:rPr>
                <a:t>自動化</a:t>
              </a:r>
            </a:p>
          </p:txBody>
        </p:sp>
      </p:grpSp>
      <p:grpSp>
        <p:nvGrpSpPr>
          <p:cNvPr id="40" name="グループ化 39">
            <a:extLst>
              <a:ext uri="{FF2B5EF4-FFF2-40B4-BE49-F238E27FC236}">
                <a16:creationId xmlns:a16="http://schemas.microsoft.com/office/drawing/2014/main" id="{C2E0F090-DE30-744D-9B3D-3BFBB8030C01}"/>
              </a:ext>
            </a:extLst>
          </p:cNvPr>
          <p:cNvGrpSpPr/>
          <p:nvPr/>
        </p:nvGrpSpPr>
        <p:grpSpPr>
          <a:xfrm>
            <a:off x="3185427" y="965507"/>
            <a:ext cx="2795904" cy="787014"/>
            <a:chOff x="681936" y="2260647"/>
            <a:chExt cx="2795904" cy="787014"/>
          </a:xfrm>
        </p:grpSpPr>
        <p:pic>
          <p:nvPicPr>
            <p:cNvPr id="33" name="図 32">
              <a:extLst>
                <a:ext uri="{FF2B5EF4-FFF2-40B4-BE49-F238E27FC236}">
                  <a16:creationId xmlns:a16="http://schemas.microsoft.com/office/drawing/2014/main" id="{A18A2A4C-2EAB-5E49-A075-13FCCFCAE58D}"/>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1936" y="2260647"/>
              <a:ext cx="787014" cy="787014"/>
            </a:xfrm>
            <a:prstGeom prst="rect">
              <a:avLst/>
            </a:prstGeom>
          </p:spPr>
        </p:pic>
        <p:sp>
          <p:nvSpPr>
            <p:cNvPr id="36" name="テキスト ボックス 35">
              <a:extLst>
                <a:ext uri="{FF2B5EF4-FFF2-40B4-BE49-F238E27FC236}">
                  <a16:creationId xmlns:a16="http://schemas.microsoft.com/office/drawing/2014/main" id="{FC59EC1A-E38B-3149-9414-A52C13B139A3}"/>
                </a:ext>
              </a:extLst>
            </p:cNvPr>
            <p:cNvSpPr txBox="1"/>
            <p:nvPr/>
          </p:nvSpPr>
          <p:spPr>
            <a:xfrm>
              <a:off x="1241330" y="2309737"/>
              <a:ext cx="2236510" cy="584775"/>
            </a:xfrm>
            <a:prstGeom prst="rect">
              <a:avLst/>
            </a:prstGeom>
            <a:noFill/>
          </p:spPr>
          <p:txBody>
            <a:bodyPr wrap="none" rtlCol="0">
              <a:spAutoFit/>
            </a:bodyPr>
            <a:lstStyle/>
            <a:p>
              <a:r>
                <a:rPr kumimoji="1" lang="ja-JP" altLang="en-US" sz="3200" b="1">
                  <a:solidFill>
                    <a:srgbClr val="0070C0"/>
                  </a:solidFill>
                  <a:latin typeface="YuKyokasho Yoko" panose="02000500000000000000" pitchFamily="2" charset="-128"/>
                  <a:ea typeface="YuKyokasho Yoko" panose="02000500000000000000" pitchFamily="2" charset="-128"/>
                </a:rPr>
                <a:t>クラウド化</a:t>
              </a:r>
            </a:p>
          </p:txBody>
        </p:sp>
      </p:grpSp>
      <p:grpSp>
        <p:nvGrpSpPr>
          <p:cNvPr id="41" name="グループ化 40">
            <a:extLst>
              <a:ext uri="{FF2B5EF4-FFF2-40B4-BE49-F238E27FC236}">
                <a16:creationId xmlns:a16="http://schemas.microsoft.com/office/drawing/2014/main" id="{08831B79-4C8A-A244-8F39-1B33E21B2AFA}"/>
              </a:ext>
            </a:extLst>
          </p:cNvPr>
          <p:cNvGrpSpPr/>
          <p:nvPr/>
        </p:nvGrpSpPr>
        <p:grpSpPr>
          <a:xfrm>
            <a:off x="6748461" y="2984765"/>
            <a:ext cx="1965682" cy="787014"/>
            <a:chOff x="6789223" y="1984848"/>
            <a:chExt cx="1965682" cy="787014"/>
          </a:xfrm>
        </p:grpSpPr>
        <p:pic>
          <p:nvPicPr>
            <p:cNvPr id="34" name="図 33">
              <a:extLst>
                <a:ext uri="{FF2B5EF4-FFF2-40B4-BE49-F238E27FC236}">
                  <a16:creationId xmlns:a16="http://schemas.microsoft.com/office/drawing/2014/main" id="{6C8123A3-CD86-F14D-AFDB-B5CB43AACDBD}"/>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89223" y="1984848"/>
              <a:ext cx="787014" cy="787014"/>
            </a:xfrm>
            <a:prstGeom prst="rect">
              <a:avLst/>
            </a:prstGeom>
          </p:spPr>
        </p:pic>
        <p:sp>
          <p:nvSpPr>
            <p:cNvPr id="37" name="テキスト ボックス 36">
              <a:extLst>
                <a:ext uri="{FF2B5EF4-FFF2-40B4-BE49-F238E27FC236}">
                  <a16:creationId xmlns:a16="http://schemas.microsoft.com/office/drawing/2014/main" id="{A2AE2138-DB36-C14D-A57A-CAD3E4005C4C}"/>
                </a:ext>
              </a:extLst>
            </p:cNvPr>
            <p:cNvSpPr txBox="1"/>
            <p:nvPr/>
          </p:nvSpPr>
          <p:spPr>
            <a:xfrm>
              <a:off x="7339133" y="2024381"/>
              <a:ext cx="1415772" cy="584775"/>
            </a:xfrm>
            <a:prstGeom prst="rect">
              <a:avLst/>
            </a:prstGeom>
            <a:noFill/>
          </p:spPr>
          <p:txBody>
            <a:bodyPr wrap="none" rtlCol="0">
              <a:spAutoFit/>
            </a:bodyPr>
            <a:lstStyle/>
            <a:p>
              <a:r>
                <a:rPr kumimoji="1" lang="ja-JP" altLang="en-US" sz="3200" b="1">
                  <a:solidFill>
                    <a:schemeClr val="accent3">
                      <a:lumMod val="75000"/>
                    </a:schemeClr>
                  </a:solidFill>
                  <a:latin typeface="YuKyokasho Yoko" panose="02000500000000000000" pitchFamily="2" charset="-128"/>
                  <a:ea typeface="YuKyokasho Yoko" panose="02000500000000000000" pitchFamily="2" charset="-128"/>
                </a:rPr>
                <a:t>内製化</a:t>
              </a:r>
            </a:p>
          </p:txBody>
        </p:sp>
      </p:grpSp>
    </p:spTree>
    <p:extLst>
      <p:ext uri="{BB962C8B-B14F-4D97-AF65-F5344CB8AC3E}">
        <p14:creationId xmlns:p14="http://schemas.microsoft.com/office/powerpoint/2010/main" val="17895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ppt_y</p:attrName>
                                        </p:attrNameLst>
                                      </p:cBhvr>
                                      <p:tavLst>
                                        <p:tav tm="0">
                                          <p:val>
                                            <p:strVal val="#ppt_y+#ppt_h*1.125000"/>
                                          </p:val>
                                        </p:tav>
                                        <p:tav tm="100000">
                                          <p:val>
                                            <p:strVal val="#ppt_y"/>
                                          </p:val>
                                        </p:tav>
                                      </p:tavLst>
                                    </p:anim>
                                    <p:animEffect transition="in" filter="wipe(up)">
                                      <p:cBhvr>
                                        <p:cTn id="51" dur="500"/>
                                        <p:tgtEl>
                                          <p:spTgt spid="12"/>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p:tgtEl>
                                          <p:spTgt spid="13"/>
                                        </p:tgtEl>
                                        <p:attrNameLst>
                                          <p:attrName>ppt_y</p:attrName>
                                        </p:attrNameLst>
                                      </p:cBhvr>
                                      <p:tavLst>
                                        <p:tav tm="0">
                                          <p:val>
                                            <p:strVal val="#ppt_y+#ppt_h*1.125000"/>
                                          </p:val>
                                        </p:tav>
                                        <p:tav tm="100000">
                                          <p:val>
                                            <p:strVal val="#ppt_y"/>
                                          </p:val>
                                        </p:tav>
                                      </p:tavLst>
                                    </p:anim>
                                    <p:animEffect transition="in" filter="wipe(up)">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3000"/>
                                        <p:tgtEl>
                                          <p:spTgt spid="40"/>
                                        </p:tgtEl>
                                      </p:cBhvr>
                                    </p:animEffect>
                                    <p:anim calcmode="lin" valueType="num">
                                      <p:cBhvr>
                                        <p:cTn id="61" dur="3000" fill="hold"/>
                                        <p:tgtEl>
                                          <p:spTgt spid="40"/>
                                        </p:tgtEl>
                                        <p:attrNameLst>
                                          <p:attrName>ppt_x</p:attrName>
                                        </p:attrNameLst>
                                      </p:cBhvr>
                                      <p:tavLst>
                                        <p:tav tm="0">
                                          <p:val>
                                            <p:strVal val="#ppt_x"/>
                                          </p:val>
                                        </p:tav>
                                        <p:tav tm="100000">
                                          <p:val>
                                            <p:strVal val="#ppt_x"/>
                                          </p:val>
                                        </p:tav>
                                      </p:tavLst>
                                    </p:anim>
                                    <p:anim calcmode="lin" valueType="num">
                                      <p:cBhvr>
                                        <p:cTn id="62" dur="3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3000"/>
                                        <p:tgtEl>
                                          <p:spTgt spid="39"/>
                                        </p:tgtEl>
                                      </p:cBhvr>
                                    </p:animEffect>
                                    <p:anim calcmode="lin" valueType="num">
                                      <p:cBhvr>
                                        <p:cTn id="66" dur="3000" fill="hold"/>
                                        <p:tgtEl>
                                          <p:spTgt spid="39"/>
                                        </p:tgtEl>
                                        <p:attrNameLst>
                                          <p:attrName>ppt_x</p:attrName>
                                        </p:attrNameLst>
                                      </p:cBhvr>
                                      <p:tavLst>
                                        <p:tav tm="0">
                                          <p:val>
                                            <p:strVal val="#ppt_x"/>
                                          </p:val>
                                        </p:tav>
                                        <p:tav tm="100000">
                                          <p:val>
                                            <p:strVal val="#ppt_x"/>
                                          </p:val>
                                        </p:tav>
                                      </p:tavLst>
                                    </p:anim>
                                    <p:anim calcmode="lin" valueType="num">
                                      <p:cBhvr>
                                        <p:cTn id="67" dur="3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3000"/>
                                        <p:tgtEl>
                                          <p:spTgt spid="41"/>
                                        </p:tgtEl>
                                      </p:cBhvr>
                                    </p:animEffect>
                                    <p:anim calcmode="lin" valueType="num">
                                      <p:cBhvr>
                                        <p:cTn id="71" dur="3000" fill="hold"/>
                                        <p:tgtEl>
                                          <p:spTgt spid="41"/>
                                        </p:tgtEl>
                                        <p:attrNameLst>
                                          <p:attrName>ppt_x</p:attrName>
                                        </p:attrNameLst>
                                      </p:cBhvr>
                                      <p:tavLst>
                                        <p:tav tm="0">
                                          <p:val>
                                            <p:strVal val="#ppt_x"/>
                                          </p:val>
                                        </p:tav>
                                        <p:tav tm="100000">
                                          <p:val>
                                            <p:strVal val="#ppt_x"/>
                                          </p:val>
                                        </p:tav>
                                      </p:tavLst>
                                    </p:anim>
                                    <p:anim calcmode="lin" valueType="num">
                                      <p:cBhvr>
                                        <p:cTn id="72" dur="3000" fill="hold"/>
                                        <p:tgtEl>
                                          <p:spTgt spid="41"/>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6" presetClass="emph" presetSubtype="0" fill="hold" nodeType="afterEffect">
                                  <p:stCondLst>
                                    <p:cond delay="0"/>
                                  </p:stCondLst>
                                  <p:childTnLst>
                                    <p:animScale>
                                      <p:cBhvr>
                                        <p:cTn id="75" dur="2000" fill="hold"/>
                                        <p:tgtEl>
                                          <p:spTgt spid="39"/>
                                        </p:tgtEl>
                                      </p:cBhvr>
                                      <p:by x="150000" y="150000"/>
                                    </p:animScale>
                                  </p:childTnLst>
                                </p:cTn>
                              </p:par>
                            </p:childTnLst>
                          </p:cTn>
                        </p:par>
                        <p:par>
                          <p:cTn id="76" fill="hold">
                            <p:stCondLst>
                              <p:cond delay="5000"/>
                            </p:stCondLst>
                            <p:childTnLst>
                              <p:par>
                                <p:cTn id="77" presetID="6" presetClass="emph" presetSubtype="0" fill="hold" nodeType="afterEffect">
                                  <p:stCondLst>
                                    <p:cond delay="0"/>
                                  </p:stCondLst>
                                  <p:childTnLst>
                                    <p:animScale>
                                      <p:cBhvr>
                                        <p:cTn id="78" dur="2000" fill="hold"/>
                                        <p:tgtEl>
                                          <p:spTgt spid="40"/>
                                        </p:tgtEl>
                                      </p:cBhvr>
                                      <p:by x="150000" y="150000"/>
                                    </p:animScale>
                                  </p:childTnLst>
                                </p:cTn>
                              </p:par>
                            </p:childTnLst>
                          </p:cTn>
                        </p:par>
                        <p:par>
                          <p:cTn id="79" fill="hold">
                            <p:stCondLst>
                              <p:cond delay="7000"/>
                            </p:stCondLst>
                            <p:childTnLst>
                              <p:par>
                                <p:cTn id="80" presetID="6" presetClass="emph" presetSubtype="0" fill="hold" nodeType="afterEffect">
                                  <p:stCondLst>
                                    <p:cond delay="0"/>
                                  </p:stCondLst>
                                  <p:childTnLst>
                                    <p:animScale>
                                      <p:cBhvr>
                                        <p:cTn id="81"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172016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2AB6D-E55D-714F-8E55-A5804C2DEAD4}"/>
              </a:ext>
            </a:extLst>
          </p:cNvPr>
          <p:cNvSpPr>
            <a:spLocks noGrp="1"/>
          </p:cNvSpPr>
          <p:nvPr>
            <p:ph type="title"/>
          </p:nvPr>
        </p:nvSpPr>
        <p:spPr/>
        <p:txBody>
          <a:bodyPr/>
          <a:lstStyle/>
          <a:p>
            <a:r>
              <a:rPr lang="ja-JP" altLang="ja-JP"/>
              <a:t>業務が</a:t>
            </a:r>
            <a:r>
              <a:rPr lang="en-US" altLang="ja-JP" dirty="0"/>
              <a:t>IT</a:t>
            </a:r>
            <a:r>
              <a:rPr lang="ja-JP" altLang="ja-JP"/>
              <a:t>へ</a:t>
            </a:r>
            <a:r>
              <a:rPr lang="en-US" altLang="ja-JP" dirty="0"/>
              <a:t>IT</a:t>
            </a:r>
            <a:r>
              <a:rPr lang="ja-JP" altLang="ja-JP"/>
              <a:t>が業務へとシームレスに変換される状態</a:t>
            </a:r>
            <a:endParaRPr lang="ja-JP" altLang="en-US"/>
          </a:p>
        </p:txBody>
      </p:sp>
      <p:pic>
        <p:nvPicPr>
          <p:cNvPr id="5" name="図 4">
            <a:extLst>
              <a:ext uri="{FF2B5EF4-FFF2-40B4-BE49-F238E27FC236}">
                <a16:creationId xmlns:a16="http://schemas.microsoft.com/office/drawing/2014/main" id="{6CC83505-69E1-754C-B095-3B2DB2B5FC21}"/>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836613"/>
            <a:ext cx="5157192" cy="5157192"/>
          </a:xfrm>
          <a:prstGeom prst="rect">
            <a:avLst/>
          </a:prstGeom>
          <a:effectLst>
            <a:outerShdw blurRad="50800" dist="38100" dir="2700000" algn="tl" rotWithShape="0">
              <a:prstClr val="black">
                <a:alpha val="40000"/>
              </a:prstClr>
            </a:outerShdw>
          </a:effectLst>
        </p:spPr>
      </p:pic>
      <p:sp>
        <p:nvSpPr>
          <p:cNvPr id="7" name="円/楕円 6">
            <a:extLst>
              <a:ext uri="{FF2B5EF4-FFF2-40B4-BE49-F238E27FC236}">
                <a16:creationId xmlns:a16="http://schemas.microsoft.com/office/drawing/2014/main" id="{32D4F7D6-BE26-9341-ADB1-78CEEA1A0A9A}"/>
              </a:ext>
            </a:extLst>
          </p:cNvPr>
          <p:cNvSpPr/>
          <p:nvPr/>
        </p:nvSpPr>
        <p:spPr>
          <a:xfrm>
            <a:off x="4190535" y="1804777"/>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EC6E1751-C823-5740-B2A6-909C60A2A764}"/>
              </a:ext>
            </a:extLst>
          </p:cNvPr>
          <p:cNvSpPr/>
          <p:nvPr/>
        </p:nvSpPr>
        <p:spPr>
          <a:xfrm>
            <a:off x="4167950" y="4292562"/>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AB6273F-2717-494D-B489-D99AFAF8E49E}"/>
              </a:ext>
            </a:extLst>
          </p:cNvPr>
          <p:cNvSpPr txBox="1"/>
          <p:nvPr/>
        </p:nvSpPr>
        <p:spPr>
          <a:xfrm>
            <a:off x="2249885" y="3008176"/>
            <a:ext cx="1005403" cy="830997"/>
          </a:xfrm>
          <a:prstGeom prst="rect">
            <a:avLst/>
          </a:prstGeom>
          <a:noFill/>
        </p:spPr>
        <p:txBody>
          <a:bodyPr wrap="none" rtlCol="0">
            <a:spAutoFit/>
          </a:bodyPr>
          <a:lstStyle/>
          <a:p>
            <a:pPr algn="ctr"/>
            <a:r>
              <a:rPr kumimoji="1" lang="en-US" altLang="ja-JP" sz="4000" dirty="0">
                <a:solidFill>
                  <a:srgbClr val="275690"/>
                </a:solidFill>
                <a:latin typeface="Meiryo" panose="020B0604030504040204" pitchFamily="34" charset="-128"/>
                <a:ea typeface="Meiryo" panose="020B0604030504040204" pitchFamily="34" charset="-128"/>
              </a:rPr>
              <a:t>IT</a:t>
            </a:r>
          </a:p>
          <a:p>
            <a:pPr algn="ctr"/>
            <a:r>
              <a:rPr kumimoji="1" lang="ja-JP" altLang="en-US" sz="800">
                <a:solidFill>
                  <a:srgbClr val="275690"/>
                </a:solidFill>
                <a:latin typeface="Meiryo" panose="020B0604030504040204" pitchFamily="34" charset="-128"/>
                <a:ea typeface="Meiryo" panose="020B0604030504040204" pitchFamily="34" charset="-128"/>
              </a:rPr>
              <a:t>（デジタル技術）</a:t>
            </a:r>
          </a:p>
        </p:txBody>
      </p:sp>
      <p:sp>
        <p:nvSpPr>
          <p:cNvPr id="9" name="テキスト ボックス 8">
            <a:extLst>
              <a:ext uri="{FF2B5EF4-FFF2-40B4-BE49-F238E27FC236}">
                <a16:creationId xmlns:a16="http://schemas.microsoft.com/office/drawing/2014/main" id="{AE0EE675-C3C7-5744-889F-9C31124DC086}"/>
              </a:ext>
            </a:extLst>
          </p:cNvPr>
          <p:cNvSpPr txBox="1"/>
          <p:nvPr/>
        </p:nvSpPr>
        <p:spPr>
          <a:xfrm>
            <a:off x="5719896" y="3000091"/>
            <a:ext cx="1210588" cy="830997"/>
          </a:xfrm>
          <a:prstGeom prst="rect">
            <a:avLst/>
          </a:prstGeom>
          <a:noFill/>
        </p:spPr>
        <p:txBody>
          <a:bodyPr wrap="none" rtlCol="0">
            <a:spAutoFit/>
          </a:bodyPr>
          <a:lstStyle/>
          <a:p>
            <a:pPr algn="ctr"/>
            <a:r>
              <a:rPr kumimoji="1" lang="ja-JP" altLang="en-US" sz="4000">
                <a:solidFill>
                  <a:schemeClr val="bg1"/>
                </a:solidFill>
                <a:latin typeface="Meiryo" panose="020B0604030504040204" pitchFamily="34" charset="-128"/>
                <a:ea typeface="Meiryo" panose="020B0604030504040204" pitchFamily="34" charset="-128"/>
              </a:rPr>
              <a:t>業務</a:t>
            </a:r>
            <a:endParaRPr kumimoji="1" lang="en-US" altLang="ja-JP" sz="40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（人間との関係）</a:t>
            </a:r>
          </a:p>
        </p:txBody>
      </p:sp>
      <p:sp>
        <p:nvSpPr>
          <p:cNvPr id="10" name="テキスト ボックス 9">
            <a:extLst>
              <a:ext uri="{FF2B5EF4-FFF2-40B4-BE49-F238E27FC236}">
                <a16:creationId xmlns:a16="http://schemas.microsoft.com/office/drawing/2014/main" id="{E9D1F6E9-A69E-DC4F-8E23-ED24FACBCF5F}"/>
              </a:ext>
            </a:extLst>
          </p:cNvPr>
          <p:cNvSpPr txBox="1"/>
          <p:nvPr/>
        </p:nvSpPr>
        <p:spPr>
          <a:xfrm>
            <a:off x="3511768" y="1839500"/>
            <a:ext cx="2954655" cy="646331"/>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配送･リアル店舗・接客</a:t>
            </a:r>
            <a:endParaRPr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カスタマー・サービスなど</a:t>
            </a:r>
          </a:p>
        </p:txBody>
      </p:sp>
      <p:sp>
        <p:nvSpPr>
          <p:cNvPr id="11" name="テキスト ボックス 10">
            <a:extLst>
              <a:ext uri="{FF2B5EF4-FFF2-40B4-BE49-F238E27FC236}">
                <a16:creationId xmlns:a16="http://schemas.microsoft.com/office/drawing/2014/main" id="{45987608-C2E4-B744-936B-B1DBE4D15C43}"/>
              </a:ext>
            </a:extLst>
          </p:cNvPr>
          <p:cNvSpPr txBox="1"/>
          <p:nvPr/>
        </p:nvSpPr>
        <p:spPr>
          <a:xfrm>
            <a:off x="2597791" y="4445262"/>
            <a:ext cx="3185487" cy="646331"/>
          </a:xfrm>
          <a:prstGeom prst="rect">
            <a:avLst/>
          </a:prstGeom>
          <a:noFill/>
        </p:spPr>
        <p:txBody>
          <a:bodyPr wrap="none" rtlCol="0">
            <a:spAutoFit/>
          </a:bodyPr>
          <a:lstStyle/>
          <a:p>
            <a:r>
              <a:rPr kumimoji="1" lang="ja-JP" altLang="en-US">
                <a:solidFill>
                  <a:srgbClr val="275690"/>
                </a:solidFill>
                <a:latin typeface="Meiryo" panose="020B0604030504040204" pitchFamily="34" charset="-128"/>
                <a:ea typeface="Meiryo" panose="020B0604030504040204" pitchFamily="34" charset="-128"/>
              </a:rPr>
              <a:t>受発注・配送手配・商品管理</a:t>
            </a:r>
            <a:endParaRPr kumimoji="1" lang="en-US" altLang="ja-JP" dirty="0">
              <a:solidFill>
                <a:srgbClr val="275690"/>
              </a:solidFill>
              <a:latin typeface="Meiryo" panose="020B0604030504040204" pitchFamily="34" charset="-128"/>
              <a:ea typeface="Meiryo" panose="020B0604030504040204" pitchFamily="34" charset="-128"/>
            </a:endParaRPr>
          </a:p>
          <a:p>
            <a:r>
              <a:rPr lang="ja-JP" altLang="en-US">
                <a:solidFill>
                  <a:srgbClr val="275690"/>
                </a:solidFill>
                <a:latin typeface="Meiryo" panose="020B0604030504040204" pitchFamily="34" charset="-128"/>
                <a:ea typeface="Meiryo" panose="020B0604030504040204" pitchFamily="34" charset="-128"/>
              </a:rPr>
              <a:t>レコメンデーションなと</a:t>
            </a:r>
            <a:endParaRPr kumimoji="1" lang="ja-JP" altLang="en-US">
              <a:solidFill>
                <a:srgbClr val="275690"/>
              </a:solidFill>
              <a:latin typeface="Meiryo" panose="020B0604030504040204" pitchFamily="34" charset="-128"/>
              <a:ea typeface="Meiryo" panose="020B0604030504040204" pitchFamily="34" charset="-128"/>
            </a:endParaRPr>
          </a:p>
        </p:txBody>
      </p:sp>
      <p:sp>
        <p:nvSpPr>
          <p:cNvPr id="12" name="左右矢印 11">
            <a:extLst>
              <a:ext uri="{FF2B5EF4-FFF2-40B4-BE49-F238E27FC236}">
                <a16:creationId xmlns:a16="http://schemas.microsoft.com/office/drawing/2014/main" id="{CD15FD64-F265-A342-985A-58E2CE276E6A}"/>
              </a:ext>
            </a:extLst>
          </p:cNvPr>
          <p:cNvSpPr/>
          <p:nvPr/>
        </p:nvSpPr>
        <p:spPr>
          <a:xfrm>
            <a:off x="3458025" y="2994472"/>
            <a:ext cx="2227950" cy="636750"/>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33838B3-877F-8744-9935-41676CEDCB36}"/>
              </a:ext>
            </a:extLst>
          </p:cNvPr>
          <p:cNvSpPr txBox="1"/>
          <p:nvPr/>
        </p:nvSpPr>
        <p:spPr>
          <a:xfrm>
            <a:off x="1127793" y="6136040"/>
            <a:ext cx="6888424"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業務に</a:t>
            </a:r>
            <a:r>
              <a:rPr lang="en-US" altLang="ja-JP" dirty="0">
                <a:solidFill>
                  <a:schemeClr val="accent6">
                    <a:lumMod val="75000"/>
                  </a:schemeClr>
                </a:solidFill>
                <a:latin typeface="Meiryo" panose="020B0604030504040204" pitchFamily="34" charset="-128"/>
                <a:ea typeface="Meiryo" panose="020B0604030504040204" pitchFamily="34" charset="-128"/>
              </a:rPr>
              <a:t>IT</a:t>
            </a:r>
            <a:r>
              <a:rPr lang="ja-JP" altLang="en-US">
                <a:solidFill>
                  <a:schemeClr val="accent6">
                    <a:lumMod val="75000"/>
                  </a:schemeClr>
                </a:solidFill>
                <a:latin typeface="Meiryo" panose="020B0604030504040204" pitchFamily="34" charset="-128"/>
                <a:ea typeface="Meiryo" panose="020B0604030504040204" pitchFamily="34" charset="-128"/>
              </a:rPr>
              <a:t>は埋没し、渾然一体となってビジネスの成果を達成する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8940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EB49C-18B2-6645-A134-FD38FD51FAE4}"/>
              </a:ext>
            </a:extLst>
          </p:cNvPr>
          <p:cNvSpPr>
            <a:spLocks noGrp="1"/>
          </p:cNvSpPr>
          <p:nvPr>
            <p:ph type="title"/>
          </p:nvPr>
        </p:nvSpPr>
        <p:spPr>
          <a:xfrm>
            <a:off x="230400" y="266400"/>
            <a:ext cx="8913600" cy="416221"/>
          </a:xfrm>
        </p:spPr>
        <p:txBody>
          <a:bodyPr/>
          <a:lstStyle/>
          <a:p>
            <a:r>
              <a:rPr lang="ja-JP" altLang="en-US"/>
              <a:t>デジタル･トランスフォーメーションを加速するサイクル</a:t>
            </a:r>
          </a:p>
        </p:txBody>
      </p:sp>
      <p:sp>
        <p:nvSpPr>
          <p:cNvPr id="4" name="正方形/長方形 3">
            <a:extLst>
              <a:ext uri="{FF2B5EF4-FFF2-40B4-BE49-F238E27FC236}">
                <a16:creationId xmlns:a16="http://schemas.microsoft.com/office/drawing/2014/main" id="{79DB104E-F7D9-444C-BD60-1C2762D9B67E}"/>
              </a:ext>
            </a:extLst>
          </p:cNvPr>
          <p:cNvSpPr/>
          <p:nvPr/>
        </p:nvSpPr>
        <p:spPr>
          <a:xfrm>
            <a:off x="3464196" y="126261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サービス</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E2DFF37-ADC8-3F48-A72B-9815FBA319D8}"/>
              </a:ext>
            </a:extLst>
          </p:cNvPr>
          <p:cNvSpPr/>
          <p:nvPr/>
        </p:nvSpPr>
        <p:spPr>
          <a:xfrm>
            <a:off x="3464196" y="316642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データ</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を収集する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ADE98E2-F3C7-5B4E-AE80-BE182ED54904}"/>
              </a:ext>
            </a:extLst>
          </p:cNvPr>
          <p:cNvSpPr/>
          <p:nvPr/>
        </p:nvSpPr>
        <p:spPr>
          <a:xfrm>
            <a:off x="3464196" y="507023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機械学習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で分析する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AE63D26-56D7-5B42-9E15-882A0DF6BC39}"/>
              </a:ext>
            </a:extLst>
          </p:cNvPr>
          <p:cNvSpPr/>
          <p:nvPr/>
        </p:nvSpPr>
        <p:spPr>
          <a:xfrm>
            <a:off x="457200" y="2538670"/>
            <a:ext cx="2840078" cy="22652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panose="020B0604030504040204" pitchFamily="34" charset="-128"/>
                <a:ea typeface="Meiryo" panose="020B0604030504040204" pitchFamily="34" charset="-128"/>
                <a:cs typeface="ＭＳ Ｐゴシック"/>
              </a:rPr>
              <a:t>戦術的施策</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魅力的で便利な顧客体験を提供</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買いたくなる品揃えやサービスを充実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個々人の趣味嗜好や購買動向に基づき推奨</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CEA7F78-9245-DE4B-8545-8B7567DCC68E}"/>
              </a:ext>
            </a:extLst>
          </p:cNvPr>
          <p:cNvSpPr/>
          <p:nvPr/>
        </p:nvSpPr>
        <p:spPr>
          <a:xfrm>
            <a:off x="5846722" y="2538670"/>
            <a:ext cx="2840078" cy="22652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戦略的施策</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顧客の期待に応える事業施策</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サービスの質や効率を高める仕組み作り</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新たな市場や顧客を開拓するための施策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下矢印 8">
            <a:extLst>
              <a:ext uri="{FF2B5EF4-FFF2-40B4-BE49-F238E27FC236}">
                <a16:creationId xmlns:a16="http://schemas.microsoft.com/office/drawing/2014/main" id="{63ED6DA7-7AD9-DC4D-A0FF-6093B2E89169}"/>
              </a:ext>
            </a:extLst>
          </p:cNvPr>
          <p:cNvSpPr/>
          <p:nvPr/>
        </p:nvSpPr>
        <p:spPr>
          <a:xfrm>
            <a:off x="4181707" y="239599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DBFDD4E9-D96E-F04D-988E-DA9BABA91455}"/>
              </a:ext>
            </a:extLst>
          </p:cNvPr>
          <p:cNvSpPr/>
          <p:nvPr/>
        </p:nvSpPr>
        <p:spPr>
          <a:xfrm>
            <a:off x="4181707" y="429980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屈折矢印 10">
            <a:extLst>
              <a:ext uri="{FF2B5EF4-FFF2-40B4-BE49-F238E27FC236}">
                <a16:creationId xmlns:a16="http://schemas.microsoft.com/office/drawing/2014/main" id="{E21C02E1-33C3-6545-8E83-F83031A616BB}"/>
              </a:ext>
            </a:extLst>
          </p:cNvPr>
          <p:cNvSpPr/>
          <p:nvPr/>
        </p:nvSpPr>
        <p:spPr>
          <a:xfrm>
            <a:off x="5846723" y="4946571"/>
            <a:ext cx="1736106" cy="796307"/>
          </a:xfrm>
          <a:prstGeom prst="bentUpArrow">
            <a:avLst>
              <a:gd name="adj1" fmla="val 44606"/>
              <a:gd name="adj2" fmla="val 44605"/>
              <a:gd name="adj3" fmla="val 2500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屈折矢印 11">
            <a:extLst>
              <a:ext uri="{FF2B5EF4-FFF2-40B4-BE49-F238E27FC236}">
                <a16:creationId xmlns:a16="http://schemas.microsoft.com/office/drawing/2014/main" id="{C196BA4F-0517-BA4F-B510-5AE68724F92A}"/>
              </a:ext>
            </a:extLst>
          </p:cNvPr>
          <p:cNvSpPr/>
          <p:nvPr/>
        </p:nvSpPr>
        <p:spPr>
          <a:xfrm flipH="1">
            <a:off x="1561171" y="4946570"/>
            <a:ext cx="1736106" cy="796307"/>
          </a:xfrm>
          <a:prstGeom prst="bentUpArrow">
            <a:avLst>
              <a:gd name="adj1" fmla="val 44606"/>
              <a:gd name="adj2" fmla="val 44605"/>
              <a:gd name="adj3" fmla="val 25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屈折矢印 12">
            <a:extLst>
              <a:ext uri="{FF2B5EF4-FFF2-40B4-BE49-F238E27FC236}">
                <a16:creationId xmlns:a16="http://schemas.microsoft.com/office/drawing/2014/main" id="{BCD34E43-3177-374D-828D-D1EDD583476E}"/>
              </a:ext>
            </a:extLst>
          </p:cNvPr>
          <p:cNvSpPr/>
          <p:nvPr/>
        </p:nvSpPr>
        <p:spPr>
          <a:xfrm rot="16200000">
            <a:off x="6180279" y="1077315"/>
            <a:ext cx="979784" cy="1646898"/>
          </a:xfrm>
          <a:prstGeom prst="bentUpArrow">
            <a:avLst>
              <a:gd name="adj1" fmla="val 43487"/>
              <a:gd name="adj2" fmla="val 38464"/>
              <a:gd name="adj3" fmla="val 34352"/>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屈折矢印 14">
            <a:extLst>
              <a:ext uri="{FF2B5EF4-FFF2-40B4-BE49-F238E27FC236}">
                <a16:creationId xmlns:a16="http://schemas.microsoft.com/office/drawing/2014/main" id="{D088F0F0-81F4-A14E-8F5D-B5F002829AC6}"/>
              </a:ext>
            </a:extLst>
          </p:cNvPr>
          <p:cNvSpPr/>
          <p:nvPr/>
        </p:nvSpPr>
        <p:spPr>
          <a:xfrm rot="5400000" flipH="1">
            <a:off x="1983936" y="1077314"/>
            <a:ext cx="979784" cy="1646898"/>
          </a:xfrm>
          <a:prstGeom prst="bentUpArrow">
            <a:avLst>
              <a:gd name="adj1" fmla="val 43487"/>
              <a:gd name="adj2" fmla="val 38464"/>
              <a:gd name="adj3" fmla="val 34352"/>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441494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60" y="5672611"/>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7" name="図 6">
            <a:extLst>
              <a:ext uri="{FF2B5EF4-FFF2-40B4-BE49-F238E27FC236}">
                <a16:creationId xmlns:a16="http://schemas.microsoft.com/office/drawing/2014/main" id="{15388A15-DAD3-8F43-8F4D-232003A61EE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9447" y="1962152"/>
            <a:ext cx="5885105" cy="3518829"/>
          </a:xfrm>
          <a:prstGeom prst="rect">
            <a:avLst/>
          </a:prstGeom>
        </p:spPr>
      </p:pic>
    </p:spTree>
    <p:extLst>
      <p:ext uri="{BB962C8B-B14F-4D97-AF65-F5344CB8AC3E}">
        <p14:creationId xmlns:p14="http://schemas.microsoft.com/office/powerpoint/2010/main" val="3945732155"/>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46154</TotalTime>
  <Words>10413</Words>
  <Application>Microsoft Macintosh PowerPoint</Application>
  <PresentationFormat>画面に合わせる (4:3)</PresentationFormat>
  <Paragraphs>1358</Paragraphs>
  <Slides>63</Slides>
  <Notes>22</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63</vt:i4>
      </vt:variant>
    </vt:vector>
  </HeadingPairs>
  <TitlesOfParts>
    <vt:vector size="81" baseType="lpstr">
      <vt:lpstr>Arial Unicode MS</vt:lpstr>
      <vt:lpstr>HGSSoeiKakugothicUB</vt:lpstr>
      <vt:lpstr>HGMaruGothicMPRO</vt:lpstr>
      <vt:lpstr>Hiragino Kaku Gothic Std W8</vt:lpstr>
      <vt:lpstr>Hiragino Kaku Gothic StdN W8</vt:lpstr>
      <vt:lpstr>ＭＳ Ｐゴシック</vt:lpstr>
      <vt:lpstr>YuKyokasho Yoko</vt:lpstr>
      <vt:lpstr>メイリオ</vt:lpstr>
      <vt:lpstr>メイリオ</vt:lpstr>
      <vt:lpstr>Abadi</vt:lpstr>
      <vt:lpstr>American Typewriter</vt:lpstr>
      <vt:lpstr>Arial</vt:lpstr>
      <vt:lpstr>Calibri</vt:lpstr>
      <vt:lpstr>Helvetica</vt:lpstr>
      <vt:lpstr>Helvetica Neue</vt:lpstr>
      <vt:lpstr>Thonburi</vt:lpstr>
      <vt:lpstr>Wingdings</vt:lpstr>
      <vt:lpstr>NC標準テンプレート</vt:lpstr>
      <vt:lpstr>デジタル・トランスフォーメーション と これからのビジネス戦略</vt:lpstr>
      <vt:lpstr>PowerPoint プレゼンテーション</vt:lpstr>
      <vt:lpstr>PowerPoint プレゼンテーション</vt:lpstr>
      <vt:lpstr>CPSとデジタル・トランスフォーメーション</vt:lpstr>
      <vt:lpstr>デジタル・トランスフォーメーションの3つのフェーズ</vt:lpstr>
      <vt:lpstr>アマゾンのデジタル・トランスフォーメーション</vt:lpstr>
      <vt:lpstr>業務がITへITが業務へとシームレスに変換される状態</vt:lpstr>
      <vt:lpstr>デジタル･トランスフォーメーションを加速するサイクル</vt:lpstr>
      <vt:lpstr>デジタル･トランスフォーメーションの実現とは</vt:lpstr>
      <vt:lpstr>デジタル・トランスフォーメーションとは</vt:lpstr>
      <vt:lpstr>デジタル・トランスフォーメーションとは</vt:lpstr>
      <vt:lpstr>デジタライゼーションとデジタル・トランスフォーメーション</vt:lpstr>
      <vt:lpstr>UBERとTaxi</vt:lpstr>
      <vt:lpstr>デジタル・トランスフォーメーションの実際</vt:lpstr>
      <vt:lpstr>デジタル・トランスフォーメーションの実際</vt:lpstr>
      <vt:lpstr>デジタル・ディスラプターの創出する新しい価値</vt:lpstr>
      <vt:lpstr>もし、変わることができなければ</vt:lpstr>
      <vt:lpstr>デジタル・トランスフォーメーションとシステム開発</vt:lpstr>
      <vt:lpstr>変わるビジネスとITの関係</vt:lpstr>
      <vt:lpstr>これからの開発と運用</vt:lpstr>
      <vt:lpstr>DX時代のサービス管理モデル：VeriSM</vt:lpstr>
      <vt:lpstr>DXを支えるテクノロジー 　</vt:lpstr>
      <vt:lpstr>DXを支えるテクノロジー 　</vt:lpstr>
      <vt:lpstr>DXを実現する4つの手法と考え方</vt:lpstr>
      <vt:lpstr>デジタル・トランスフォーメーションのBefore/After</vt:lpstr>
      <vt:lpstr>異なるビジネス</vt:lpstr>
      <vt:lpstr>PowerPoint プレゼンテーション</vt:lpstr>
      <vt:lpstr>これからの開発と運用のあるべき姿</vt:lpstr>
      <vt:lpstr>早期の仕様確定がムダを減らすという迷信</vt:lpstr>
      <vt:lpstr>不確実性のコーン</vt:lpstr>
      <vt:lpstr>根拠なき「工数見積」と顧客との信頼関係の崩壊</vt:lpstr>
      <vt:lpstr>システム開発の理想と現実</vt:lpstr>
      <vt:lpstr>早期の仕様確定がムダを減らすというのは迷信</vt:lpstr>
      <vt:lpstr>イノベーションとスピードの融合</vt:lpstr>
      <vt:lpstr>ビジネス･スピードを加速する方法</vt:lpstr>
      <vt:lpstr>なぜ、サーバーレスなのか</vt:lpstr>
      <vt:lpstr>FaaS（Function as a Service）の位置付け </vt:lpstr>
      <vt:lpstr>開発の自動化とは</vt:lpstr>
      <vt:lpstr>クラウド移行の方向</vt:lpstr>
      <vt:lpstr>例:クラウド・インテグレーターになるための要件 １</vt:lpstr>
      <vt:lpstr>例：クラウド・インテグレーターになるための要件 ２</vt:lpstr>
      <vt:lpstr>PowerPoint プレゼンテーション</vt:lpstr>
      <vt:lpstr>変革を促すための7ヶ条</vt:lpstr>
      <vt:lpstr>PowerPoint プレゼンテーション</vt:lpstr>
      <vt:lpstr>「IT」の再定義</vt:lpstr>
      <vt:lpstr>「道具としてのIT」から「思想としてのIT」への進化</vt:lpstr>
      <vt:lpstr>ビジネスのデジタル化</vt:lpstr>
      <vt:lpstr>ビジネス価値と文化の違い</vt:lpstr>
      <vt:lpstr>バイモーダルITと人材のあり方</vt:lpstr>
      <vt:lpstr>モード1とモード2の特性</vt:lpstr>
      <vt:lpstr>モード1とモード2を取り持つガーディアン</vt:lpstr>
      <vt:lpstr>３つのIT：従来のIT／シャドーIT／バイモーダルIT</vt:lpstr>
      <vt:lpstr>既存SIモデルから脱却するための3つのシナリオ</vt:lpstr>
      <vt:lpstr>失敗するPoCと成功するPoCの違い</vt:lpstr>
      <vt:lpstr>PoCを成功させるための3つのこと</vt:lpstr>
      <vt:lpstr>PowerPoint プレゼンテーション</vt:lpstr>
      <vt:lpstr>新規事業のふたつのタイプ</vt:lpstr>
      <vt:lpstr>注意すべきITベンダー・SI事業者の行動特性</vt:lpstr>
      <vt:lpstr>一緒に仕事をしたいITベンダー・SI事業者</vt:lpstr>
      <vt:lpstr>SI事業者とお客様のカタチ</vt:lpstr>
      <vt:lpstr>SIビジネスに取り憑く3匹の“お化け”</vt:lpstr>
      <vt:lpstr>変革のステージに立てるかどうかの３つの問いかけ</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Microsoft Office ユーザー</cp:lastModifiedBy>
  <cp:revision>1584</cp:revision>
  <cp:lastPrinted>2018-09-25T02:18:38Z</cp:lastPrinted>
  <dcterms:created xsi:type="dcterms:W3CDTF">2014-04-30T01:58:06Z</dcterms:created>
  <dcterms:modified xsi:type="dcterms:W3CDTF">2019-01-09T02:36:21Z</dcterms:modified>
  <cp:category/>
</cp:coreProperties>
</file>