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3155" r:id="rId2"/>
    <p:sldId id="2926" r:id="rId3"/>
    <p:sldId id="3270" r:id="rId4"/>
    <p:sldId id="3179" r:id="rId5"/>
    <p:sldId id="3175" r:id="rId6"/>
    <p:sldId id="3020" r:id="rId7"/>
    <p:sldId id="3021" r:id="rId8"/>
    <p:sldId id="3295" r:id="rId9"/>
    <p:sldId id="3298" r:id="rId10"/>
    <p:sldId id="3299" r:id="rId11"/>
    <p:sldId id="3319" r:id="rId12"/>
    <p:sldId id="3301" r:id="rId13"/>
    <p:sldId id="3302" r:id="rId14"/>
    <p:sldId id="3304" r:id="rId15"/>
    <p:sldId id="3305" r:id="rId16"/>
    <p:sldId id="3307" r:id="rId17"/>
    <p:sldId id="3308" r:id="rId18"/>
    <p:sldId id="1227" r:id="rId19"/>
    <p:sldId id="3309" r:id="rId20"/>
    <p:sldId id="3310" r:id="rId21"/>
    <p:sldId id="3104" r:id="rId22"/>
    <p:sldId id="3105" r:id="rId23"/>
    <p:sldId id="3107" r:id="rId24"/>
    <p:sldId id="3108" r:id="rId25"/>
    <p:sldId id="3106" r:id="rId26"/>
    <p:sldId id="3311" r:id="rId27"/>
    <p:sldId id="3312" r:id="rId28"/>
    <p:sldId id="3313" r:id="rId29"/>
    <p:sldId id="3314" r:id="rId30"/>
    <p:sldId id="3277" r:id="rId31"/>
    <p:sldId id="3186" r:id="rId32"/>
    <p:sldId id="1315" r:id="rId33"/>
    <p:sldId id="3320" r:id="rId34"/>
    <p:sldId id="3321" r:id="rId35"/>
    <p:sldId id="3322" r:id="rId36"/>
    <p:sldId id="1316" r:id="rId37"/>
    <p:sldId id="1317" r:id="rId38"/>
    <p:sldId id="2974" r:id="rId39"/>
    <p:sldId id="1319" r:id="rId40"/>
    <p:sldId id="1320" r:id="rId41"/>
    <p:sldId id="2722" r:id="rId42"/>
    <p:sldId id="2975" r:id="rId43"/>
    <p:sldId id="2978" r:id="rId44"/>
    <p:sldId id="1362" r:id="rId45"/>
    <p:sldId id="3318" r:id="rId46"/>
    <p:sldId id="2665" r:id="rId47"/>
    <p:sldId id="2689" r:id="rId48"/>
    <p:sldId id="3269" r:id="rId49"/>
    <p:sldId id="1386" r:id="rId50"/>
    <p:sldId id="719" r:id="rId51"/>
    <p:sldId id="3085" r:id="rId52"/>
    <p:sldId id="3080" r:id="rId53"/>
    <p:sldId id="2711" r:id="rId54"/>
    <p:sldId id="2712" r:id="rId55"/>
    <p:sldId id="893" r:id="rId56"/>
    <p:sldId id="2713" r:id="rId57"/>
    <p:sldId id="2714" r:id="rId58"/>
    <p:sldId id="3315" r:id="rId59"/>
    <p:sldId id="1387" r:id="rId60"/>
    <p:sldId id="3274" r:id="rId61"/>
    <p:sldId id="3275" r:id="rId62"/>
    <p:sldId id="3265" r:id="rId63"/>
    <p:sldId id="2931" r:id="rId64"/>
    <p:sldId id="3267" r:id="rId65"/>
    <p:sldId id="3268" r:id="rId66"/>
    <p:sldId id="3174" r:id="rId67"/>
    <p:sldId id="3158" r:id="rId68"/>
    <p:sldId id="3323" r:id="rId69"/>
    <p:sldId id="3271" r:id="rId70"/>
    <p:sldId id="2922" r:id="rId71"/>
    <p:sldId id="3272" r:id="rId72"/>
    <p:sldId id="2951" r:id="rId73"/>
    <p:sldId id="3185" r:id="rId74"/>
    <p:sldId id="3316" r:id="rId75"/>
    <p:sldId id="1357" r:id="rId76"/>
    <p:sldId id="682" r:id="rId77"/>
    <p:sldId id="3147" r:id="rId78"/>
    <p:sldId id="1441" r:id="rId79"/>
    <p:sldId id="715" r:id="rId80"/>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BD2"/>
    <a:srgbClr val="009051"/>
    <a:srgbClr val="FF6666"/>
    <a:srgbClr val="868686"/>
    <a:srgbClr val="7C7C7C"/>
    <a:srgbClr val="0070C0"/>
    <a:srgbClr val="FFD579"/>
    <a:srgbClr val="F2F2F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91"/>
    <p:restoredTop sz="93539" autoAdjust="0"/>
  </p:normalViewPr>
  <p:slideViewPr>
    <p:cSldViewPr snapToGrid="0" snapToObjects="1" showGuides="1">
      <p:cViewPr varScale="1">
        <p:scale>
          <a:sx n="115" d="100"/>
          <a:sy n="115" d="100"/>
        </p:scale>
        <p:origin x="1896" y="208"/>
      </p:cViewPr>
      <p:guideLst>
        <p:guide orient="horz" pos="4042"/>
        <p:guide pos="2903"/>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2019/4/12</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2019/4/12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eti.go.jp/shingikai/mono_info_service/digital_transformation/20180907_report.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etcommerce.co.jp/blog/2019/01/26/13524"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57510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53962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56778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55848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264805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594477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519068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42</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pPr eaLnBrk="1" hangingPunct="1"/>
            <a:endParaRPr lang="ja-JP" altLang="en-US" dirty="0"/>
          </a:p>
        </p:txBody>
      </p:sp>
    </p:spTree>
    <p:extLst>
      <p:ext uri="{BB962C8B-B14F-4D97-AF65-F5344CB8AC3E}">
        <p14:creationId xmlns:p14="http://schemas.microsoft.com/office/powerpoint/2010/main" val="196432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71412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353954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4687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863762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9144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47325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言うまでもないことだが、営業の役割は営業目標を達成することだ。例え厳しい数字であったとしても、景気が悪くても、お客様の業績が厳しくても、数字に執着して何としてでも営業目標を達成しなくてはならい。人当たりが良く、笑顔を絶やさず、気遣いがある「いい人」であっても、数字を達成できない営業は失格だ。だからと言って、何をしてもいいということにはならない。ましてやお客様から搾取するなんてとんでもない話しだ。</a:t>
            </a:r>
          </a:p>
          <a:p>
            <a:pPr fontAlgn="base"/>
            <a:r>
              <a:rPr kumimoji="1" lang="ja-JP" altLang="en-US" sz="1200" b="0" i="0" kern="1200">
                <a:solidFill>
                  <a:schemeClr val="tx1"/>
                </a:solidFill>
                <a:effectLst/>
                <a:latin typeface="+mn-lt"/>
                <a:ea typeface="+mn-ea"/>
                <a:cs typeface="+mn-cs"/>
              </a:rPr>
              <a:t>こんな話がある。ある製造業の経営者が、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より一層の活用を進めるには、既存の基幹業務システムに関わる経費を削減し、新たな取り組みに予算配分をシフトしたいと考えていた。そのためには、いま自社で所有しているシステムを全面的にパブリック・クラウドへ移行するのがいいのではないかと考え、情報システム部門に検討するように指示した。</a:t>
            </a:r>
          </a:p>
          <a:p>
            <a:pPr fontAlgn="base"/>
            <a:r>
              <a:rPr kumimoji="1" lang="ja-JP" altLang="en-US" sz="1200" b="0" i="0" kern="1200">
                <a:solidFill>
                  <a:schemeClr val="tx1"/>
                </a:solidFill>
                <a:effectLst/>
                <a:latin typeface="+mn-lt"/>
                <a:ea typeface="+mn-ea"/>
                <a:cs typeface="+mn-cs"/>
              </a:rPr>
              <a:t>情報システム部門から相談を請けた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この会社のインフラ構築や運用をまかされている。自社の売上に占める割合も大きい。短期的には移行に伴う売上は期待できるかも知れないが、長期的にはこの会社からの売上は減少するのは痛い。だからといって、お客様からの相談に回答しない訳にはゆかない。そこで彼らは、情報システム部門に次のような</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つの選択肢を提案した。</a:t>
            </a:r>
          </a:p>
          <a:p>
            <a:pPr fontAlgn="base"/>
            <a:r>
              <a:rPr lang="ja-JP" altLang="en-US">
                <a:effectLst/>
              </a:rPr>
              <a:t>提案１：既存のシステム構成をそのままにパブリック･クラウドへ移行する。ただし、運用が変わればリスクも増えるので、既存の構成をできるだけ変えずに物理マシンを仮想化してそのまま移行し、運用は可能な限り同じやり方で行う。</a:t>
            </a:r>
          </a:p>
          <a:p>
            <a:pPr fontAlgn="base"/>
            <a:r>
              <a:rPr lang="ja-JP" altLang="en-US">
                <a:effectLst/>
              </a:rPr>
              <a:t>提案</a:t>
            </a:r>
            <a:r>
              <a:rPr lang="en-US" altLang="ja-JP" dirty="0">
                <a:effectLst/>
              </a:rPr>
              <a:t>2</a:t>
            </a:r>
            <a:r>
              <a:rPr lang="ja-JP" altLang="en-US">
                <a:effectLst/>
              </a:rPr>
              <a:t>：パブリック・クラウドへの移行は少なからずいまのシステムの設計を見直さなくてはならない。これには大きなリスクが伴う。だから、既存のシステムを最新の機種に入れ替え、仮想化の多重度を高め、ストレージを大容量化して集約し、物理台数を減らす。そうすれば運用は変わらないので新たなリスクは生じない。リース費用も削減できデータセンターのラック数を減らせるので、コスト削減にも寄与する。</a:t>
            </a:r>
          </a:p>
          <a:p>
            <a:pPr fontAlgn="base"/>
            <a:r>
              <a:rPr kumimoji="1" lang="ja-JP" altLang="en-US" sz="1200" b="0" i="0" kern="1200">
                <a:solidFill>
                  <a:schemeClr val="tx1"/>
                </a:solidFill>
                <a:effectLst/>
                <a:latin typeface="+mn-lt"/>
                <a:ea typeface="+mn-ea"/>
                <a:cs typeface="+mn-cs"/>
              </a:rPr>
              <a:t>この２つの提案に、情報システム部門も乗り気だった。特に「提案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」は変更が少ない。何よりも、クラウドを利用することによる未知の、あるいは新たなリスクを抱え込む必要がない。</a:t>
            </a:r>
          </a:p>
          <a:p>
            <a:pPr fontAlgn="base"/>
            <a:r>
              <a:rPr kumimoji="1" lang="ja-JP" altLang="en-US" sz="1200" b="0" i="0" kern="1200">
                <a:solidFill>
                  <a:schemeClr val="tx1"/>
                </a:solidFill>
                <a:effectLst/>
                <a:latin typeface="+mn-lt"/>
                <a:ea typeface="+mn-ea"/>
                <a:cs typeface="+mn-cs"/>
              </a:rPr>
              <a:t>確かに「現行の構成や運用をできるだけ変えない」は当面のリスクを回避するにはいい考えだ。しかし、クラウドへの移行に伴う投資は決して安いものではない。例えば、提案</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100</a:t>
            </a:r>
            <a:r>
              <a:rPr kumimoji="1" lang="ja-JP" altLang="en-US" sz="1200" b="0" i="0" kern="1200">
                <a:solidFill>
                  <a:schemeClr val="tx1"/>
                </a:solidFill>
                <a:effectLst/>
                <a:latin typeface="+mn-lt"/>
                <a:ea typeface="+mn-ea"/>
                <a:cs typeface="+mn-cs"/>
              </a:rPr>
              <a:t>台のサーバーを移行するのに、現行のアプリケーションが稼働すること、あるいは運用がこれまで通り行えることを確認するために相当の手間をかけてテストする必要があるという。また、クラウドに対応した新たな運用設計も必要であり、そのための費用は総額</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億円ほどかかるという。クラウド事業者に支払う使用料も既存システムのリース費用とあまり変わらないか、「今の段階では予測は難しい」という回答だった。つまり、もっと高くなるかも知れないというのだ。</a:t>
            </a:r>
          </a:p>
          <a:p>
            <a:pPr fontAlgn="base"/>
            <a:r>
              <a:rPr kumimoji="1" lang="ja-JP" altLang="en-US" sz="1200" b="0" i="0" kern="1200">
                <a:solidFill>
                  <a:schemeClr val="tx1"/>
                </a:solidFill>
                <a:effectLst/>
                <a:latin typeface="+mn-lt"/>
                <a:ea typeface="+mn-ea"/>
                <a:cs typeface="+mn-cs"/>
              </a:rPr>
              <a:t>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移行費用こそ前者ほどではないが、やはり新たなシステム設計と十分なテストが必要であること、加えてネットワークを再構成しなくてはならないし、新しい製品なので価格も高くなるので、大幅な削減にはならない。</a:t>
            </a:r>
          </a:p>
          <a:p>
            <a:pPr fontAlgn="base"/>
            <a:r>
              <a:rPr kumimoji="1" lang="ja-JP" altLang="en-US" sz="1200" b="0" i="0" kern="1200">
                <a:solidFill>
                  <a:schemeClr val="tx1"/>
                </a:solidFill>
                <a:effectLst/>
                <a:latin typeface="+mn-lt"/>
                <a:ea typeface="+mn-ea"/>
                <a:cs typeface="+mn-cs"/>
              </a:rPr>
              <a:t>いずれにしても、この２つの提案は新たな付加価値も生みだすことなく、移行のためのコストだけが発生する。経営者がこれを納得するはずはない。ましてやアプリケーションの保守や運用はこれまでと何も変わらず、レガシーなシステムは塩漬けにされるだけだ。予算も人材も新しい取り組みにシフトさせることができないだけではく、既存の基幹業務システムが足かせとなっ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の戦略的な活用に求められるスピードや自由度を削いでしまう。まさに、「</a:t>
            </a:r>
            <a:r>
              <a:rPr kumimoji="1" lang="en-US" altLang="ja-JP" sz="1200" b="0" i="0" u="none" strike="noStrike" kern="1200" dirty="0">
                <a:solidFill>
                  <a:schemeClr val="tx1"/>
                </a:solidFill>
                <a:effectLst/>
                <a:latin typeface="+mn-lt"/>
                <a:ea typeface="+mn-ea"/>
                <a:cs typeface="+mn-cs"/>
                <a:hlinkClick r:id="rId3"/>
              </a:rPr>
              <a:t>2025</a:t>
            </a:r>
            <a:r>
              <a:rPr kumimoji="1" lang="ja-JP" altLang="en-US" sz="1200" b="0" i="0" u="none" strike="noStrike" kern="1200">
                <a:solidFill>
                  <a:schemeClr val="tx1"/>
                </a:solidFill>
                <a:effectLst/>
                <a:latin typeface="+mn-lt"/>
                <a:ea typeface="+mn-ea"/>
                <a:cs typeface="+mn-cs"/>
                <a:hlinkClick r:id="rId3"/>
              </a:rPr>
              <a:t>年の崖</a:t>
            </a:r>
            <a:r>
              <a:rPr kumimoji="1" lang="ja-JP" altLang="en-US" sz="1200" b="0" i="0" kern="1200">
                <a:solidFill>
                  <a:schemeClr val="tx1"/>
                </a:solidFill>
                <a:effectLst/>
                <a:latin typeface="+mn-lt"/>
                <a:ea typeface="+mn-ea"/>
                <a:cs typeface="+mn-cs"/>
              </a:rPr>
              <a:t>」の論理そのものだ。</a:t>
            </a:r>
          </a:p>
          <a:p>
            <a:pPr fontAlgn="base"/>
            <a:r>
              <a:rPr kumimoji="1" lang="ja-JP" altLang="en-US" sz="1200" b="0" i="0" kern="1200">
                <a:solidFill>
                  <a:schemeClr val="tx1"/>
                </a:solidFill>
                <a:effectLst/>
                <a:latin typeface="+mn-lt"/>
                <a:ea typeface="+mn-ea"/>
                <a:cs typeface="+mn-cs"/>
              </a:rPr>
              <a:t>結果として、「現行システムは移行できない」という結論になっても、この</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事業者は困らない。いままでの業務はそのまま継続されるだけのことだ。実にうまい提案だ。</a:t>
            </a:r>
          </a:p>
          <a:p>
            <a:pPr fontAlgn="base"/>
            <a:r>
              <a:rPr kumimoji="1" lang="ja-JP" altLang="en-US" sz="1200" b="0" i="0" kern="1200">
                <a:solidFill>
                  <a:schemeClr val="tx1"/>
                </a:solidFill>
                <a:effectLst/>
                <a:latin typeface="+mn-lt"/>
                <a:ea typeface="+mn-ea"/>
                <a:cs typeface="+mn-cs"/>
              </a:rPr>
              <a:t>そこで、この提案をした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事業者に次のような質問を投げかけてみた。</a:t>
            </a:r>
          </a:p>
          <a:p>
            <a:pPr fontAlgn="base"/>
            <a:r>
              <a:rPr lang="ja-JP" altLang="en-US">
                <a:effectLst/>
              </a:rPr>
              <a:t>提案</a:t>
            </a:r>
            <a:r>
              <a:rPr lang="en-US" altLang="ja-JP" dirty="0">
                <a:effectLst/>
              </a:rPr>
              <a:t>1</a:t>
            </a:r>
            <a:r>
              <a:rPr lang="ja-JP" altLang="en-US">
                <a:effectLst/>
              </a:rPr>
              <a:t>について、物理サーバーのように全ての仮想マシンを</a:t>
            </a:r>
            <a:r>
              <a:rPr lang="en-US" altLang="ja-JP" dirty="0">
                <a:effectLst/>
              </a:rPr>
              <a:t>24</a:t>
            </a:r>
            <a:r>
              <a:rPr lang="ja-JP" altLang="en-US">
                <a:effectLst/>
              </a:rPr>
              <a:t>時間動かし続ける必要はないはずだ。アプリケーションの運用を見直せば、夜間停止できる仮想マシンも相当数あるはず。そうすれば使用料は削減できるのではないか。クラウドだからこそできる運用方法もある。そうすれば人手による運用負担を減らせるのではないか。いま使っている</a:t>
            </a:r>
            <a:r>
              <a:rPr lang="en-US" altLang="ja-JP" dirty="0">
                <a:effectLst/>
              </a:rPr>
              <a:t>CPU</a:t>
            </a:r>
            <a:r>
              <a:rPr lang="ja-JP" altLang="en-US">
                <a:effectLst/>
              </a:rPr>
              <a:t>コア数は妥当なのか。物理マシンの場合は買ってしまっては変更できないので多めの</a:t>
            </a:r>
            <a:r>
              <a:rPr lang="en-US" altLang="ja-JP" dirty="0">
                <a:effectLst/>
              </a:rPr>
              <a:t>CPU</a:t>
            </a:r>
            <a:r>
              <a:rPr lang="ja-JP" altLang="en-US">
                <a:effectLst/>
              </a:rPr>
              <a:t>コア数で導入しているはず。それを見直せば、仮想マシンのタイプをダウングレードできるのではないか。そうすれば、クラウド・サービスの使用料をもっと安くできるのではないのか。</a:t>
            </a:r>
          </a:p>
          <a:p>
            <a:pPr fontAlgn="base"/>
            <a:r>
              <a:rPr lang="ja-JP" altLang="en-US">
                <a:effectLst/>
              </a:rPr>
              <a:t>提案</a:t>
            </a:r>
            <a:r>
              <a:rPr lang="en-US" altLang="ja-JP" dirty="0">
                <a:effectLst/>
              </a:rPr>
              <a:t>2</a:t>
            </a:r>
            <a:r>
              <a:rPr lang="ja-JP" altLang="en-US">
                <a:effectLst/>
              </a:rPr>
              <a:t>について、なぜ</a:t>
            </a:r>
            <a:r>
              <a:rPr lang="en-US" altLang="ja-JP" dirty="0">
                <a:effectLst/>
              </a:rPr>
              <a:t>HCI</a:t>
            </a:r>
            <a:r>
              <a:rPr lang="ja-JP" altLang="en-US">
                <a:effectLst/>
              </a:rPr>
              <a:t>（</a:t>
            </a:r>
            <a:r>
              <a:rPr lang="en-US" altLang="ja-JP" dirty="0">
                <a:effectLst/>
              </a:rPr>
              <a:t>Hyper Converged Infrastructure</a:t>
            </a:r>
            <a:r>
              <a:rPr lang="ja-JP" altLang="en-US">
                <a:effectLst/>
              </a:rPr>
              <a:t>）を提案しないのか。アプリケーションについてのテストは必要であることは分かる。しかし、システムの導入に伴う時間や作業負担はかなり減るはずだ。また、いま</a:t>
            </a:r>
            <a:r>
              <a:rPr lang="en-US" altLang="ja-JP" dirty="0">
                <a:effectLst/>
              </a:rPr>
              <a:t>SAN</a:t>
            </a:r>
            <a:r>
              <a:rPr lang="ja-JP" altLang="en-US">
                <a:effectLst/>
              </a:rPr>
              <a:t>で構成しているストレージを減らすことができ、その構築や運用のコストも減るのではないか。運用オペレーションもいまは人手に頼っているが、自動化できることもあるはずだ。なぜそのような提案がないのか。アプリケーションによっては、ハイブリッドで運用することはできないのか。そうすれば、データセンターの費用や運用に関わるコストも減らせるのではないか。</a:t>
            </a:r>
          </a:p>
          <a:p>
            <a:pPr fontAlgn="base"/>
            <a:r>
              <a:rPr kumimoji="1" lang="ja-JP" altLang="en-US" sz="1200" b="0" i="0" kern="1200">
                <a:solidFill>
                  <a:schemeClr val="tx1"/>
                </a:solidFill>
                <a:effectLst/>
                <a:latin typeface="+mn-lt"/>
                <a:ea typeface="+mn-ea"/>
                <a:cs typeface="+mn-cs"/>
              </a:rPr>
              <a:t>この質問して分かったことは、彼らが「クラウドを知らない」ということだった。別にコンテナやサーバーレスについて質問しているわけではない。ごく基本的なパブリック・クラウドの</a:t>
            </a:r>
            <a:r>
              <a:rPr kumimoji="1" lang="en-US" altLang="ja-JP" sz="1200" b="0" i="0" kern="1200" dirty="0">
                <a:solidFill>
                  <a:schemeClr val="tx1"/>
                </a:solidFill>
                <a:effectLst/>
                <a:latin typeface="+mn-lt"/>
                <a:ea typeface="+mn-ea"/>
                <a:cs typeface="+mn-cs"/>
              </a:rPr>
              <a:t>IaaS</a:t>
            </a:r>
            <a:r>
              <a:rPr kumimoji="1" lang="ja-JP" altLang="en-US" sz="1200" b="0" i="0" kern="1200">
                <a:solidFill>
                  <a:schemeClr val="tx1"/>
                </a:solidFill>
                <a:effectLst/>
                <a:latin typeface="+mn-lt"/>
                <a:ea typeface="+mn-ea"/>
                <a:cs typeface="+mn-cs"/>
              </a:rPr>
              <a:t>を利用する上で考慮すべきことを聞いただけの話しだ。しかし、納得できる回答は得られなかった。もしかしたら、知っていたのかも知れない。しかし、それを考慮して提案すれば、自分たちの取り分を減らしてしまう。どうせ情報システム部門も、経営者もそんなことまでは分からないだろうから、そのまま通してもらえるだろうと考えたのだろうか。</a:t>
            </a:r>
          </a:p>
          <a:p>
            <a:pPr fontAlgn="base"/>
            <a:r>
              <a:rPr kumimoji="1" lang="ja-JP" altLang="en-US" sz="1200" b="0" i="0" kern="120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を知らないという。営業の名誉のためにあえて言えば、</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という言葉は知っているが、扱ったことがないので、提案できないということのようだった。私は、この話を聞いて呆れてしまった。扱ったことがないからと、お客様に黙っていていいとでも思っているのだろうか。お客様が知りたいのは、既存システムのコストを削減し、新しい取り組みの原資を生みだしたいということである。ならば、自分たちが扱っている、扱っていないにかかわらずお客様に代わって最適解を考え、提案するのが道理だ。それをしない、できないというのは不誠実の極みだ。</a:t>
            </a:r>
          </a:p>
          <a:p>
            <a:pPr fontAlgn="base"/>
            <a:r>
              <a:rPr kumimoji="1" lang="ja-JP" altLang="en-US" sz="1200" b="0" i="0" kern="1200">
                <a:solidFill>
                  <a:schemeClr val="tx1"/>
                </a:solidFill>
                <a:effectLst/>
                <a:latin typeface="+mn-lt"/>
                <a:ea typeface="+mn-ea"/>
                <a:cs typeface="+mn-cs"/>
              </a:rPr>
              <a:t>情報システム部門も右から左である。彼らの提案に具体的な指摘ができず、「もうちょっと安くできないのか」と漠然とした要求しかできない。営業はそんな情報システム部門の状況を知ってか知らずか、レベルの低い提案を平気でしてきたというわけだ。</a:t>
            </a:r>
          </a:p>
          <a:p>
            <a:pPr fontAlgn="base"/>
            <a:r>
              <a:rPr kumimoji="1" lang="ja-JP" altLang="en-US" sz="1200" b="0" i="0" kern="1200">
                <a:solidFill>
                  <a:schemeClr val="tx1"/>
                </a:solidFill>
                <a:effectLst/>
                <a:latin typeface="+mn-lt"/>
                <a:ea typeface="+mn-ea"/>
                <a:cs typeface="+mn-cs"/>
              </a:rPr>
              <a:t>プロとして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仕事をしている以上、「知らなかった」で許される話しではない。ましてや知っていてもしなかったのであれば、これは不作為の罪に当たる。さらに付け加えれば、「新しい技術なので、責任は持てません」とお客様を脅すようなことは、さらにその罪を重くする。</a:t>
            </a:r>
          </a:p>
          <a:p>
            <a:pPr fontAlgn="base"/>
            <a:r>
              <a:rPr kumimoji="1" lang="ja-JP" altLang="en-US" sz="1200" b="0" i="0" kern="1200">
                <a:solidFill>
                  <a:schemeClr val="tx1"/>
                </a:solidFill>
                <a:effectLst/>
                <a:latin typeface="+mn-lt"/>
                <a:ea typeface="+mn-ea"/>
                <a:cs typeface="+mn-cs"/>
              </a:rPr>
              <a:t>営業の役割は、お客様の価値を高め、その価値の増分についての対価を頂くことだ。その価値の増分が高ければ高いほど、大きな対価を期待できる。不作為であれ、知らなかったであれ、お客様を犠牲にして、自分たちの対価を大きくしようとする行為は搾取に他ならない。そんな倫理観もないとすれば、営業失格以前の話しではないか。</a:t>
            </a:r>
          </a:p>
          <a:p>
            <a:pPr fontAlgn="base"/>
            <a:r>
              <a:rPr kumimoji="1" lang="ja-JP" altLang="en-US" sz="1200" b="0" i="0" kern="1200">
                <a:solidFill>
                  <a:schemeClr val="tx1"/>
                </a:solidFill>
                <a:effectLst/>
                <a:latin typeface="+mn-lt"/>
                <a:ea typeface="+mn-ea"/>
                <a:cs typeface="+mn-cs"/>
              </a:rPr>
              <a:t>お客さまの求める価値は、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さらなる活用を推し進めることにある。その「あるべき姿」に応えることではなく、その手段である「クラウドへの移行」について応えているに過ぎない。しかも、自分たちにできる範囲で、自分たちにできるだけ不利にならないようにと考えている。</a:t>
            </a:r>
          </a:p>
          <a:p>
            <a:pPr fontAlgn="base"/>
            <a:r>
              <a:rPr kumimoji="1" lang="ja-JP" altLang="en-US" sz="1200" b="0" i="0" kern="1200">
                <a:solidFill>
                  <a:schemeClr val="tx1"/>
                </a:solidFill>
                <a:effectLst/>
                <a:latin typeface="+mn-lt"/>
                <a:ea typeface="+mn-ea"/>
                <a:cs typeface="+mn-cs"/>
              </a:rPr>
              <a:t>これは、エンジニアにも言えることかもしれない。本来「技術力」とは、少ない手間で大きなパフォーマンスを引き出す力だ。例えば、「できるだけ少ないプログラム・ステップ数でアプリケーションを実装する」や「少ない運用管理者で安定稼働を実現できる仕組みを設計し実装する」、「アプリケーションを本番環境に直ぐに移行しても安定稼働できるインフラを構築する」といったことができる能力を言う。その能力を高めてゆくことが、技術力の向上だ。その目的は、お客さまの価値の最大化あるいは最適化であり、この点に於いて、営業とエンジニアの違いはない。</a:t>
            </a:r>
          </a:p>
          <a:p>
            <a:pPr fontAlgn="base"/>
            <a:r>
              <a:rPr kumimoji="1" lang="ja-JP" altLang="en-US" sz="1200" b="0" i="0" kern="1200">
                <a:solidFill>
                  <a:schemeClr val="tx1"/>
                </a:solidFill>
                <a:effectLst/>
                <a:latin typeface="+mn-lt"/>
                <a:ea typeface="+mn-ea"/>
                <a:cs typeface="+mn-cs"/>
              </a:rPr>
              <a:t>当然、この提案について、エンジニアにも相談があったはずだ。しかし、このような提案をしてくるとは、なんと技術力のないエンジニアたちだろう。現状を超えようとせず、いままでのやり方のままで、お客様の求める手段に応えることしかできないとすれば、かれらの技術力は信頼に値しない。</a:t>
            </a:r>
          </a:p>
          <a:p>
            <a:pPr fontAlgn="base"/>
            <a:r>
              <a:rPr kumimoji="1" lang="ja-JP" altLang="en-US" sz="1200" b="0" i="0" kern="1200">
                <a:solidFill>
                  <a:schemeClr val="tx1"/>
                </a:solidFill>
                <a:effectLst/>
                <a:latin typeface="+mn-lt"/>
                <a:ea typeface="+mn-ea"/>
                <a:cs typeface="+mn-cs"/>
              </a:rPr>
              <a:t>「木こりのジレンマ」と言う話しがある。</a:t>
            </a:r>
          </a:p>
          <a:p>
            <a:pPr fontAlgn="base"/>
            <a:r>
              <a:rPr lang="ja-JP" altLang="en-US">
                <a:effectLst/>
              </a:rPr>
              <a:t>木こりが木を切っていた。通りがかった旅人がその様子を眺めていると、斧を振るう勢いの割に、木が切れていないようだった。よく見ると木こりの使っている斧が刃こぼれしている。そこで、旅人は言った。</a:t>
            </a:r>
          </a:p>
          <a:p>
            <a:pPr fontAlgn="base"/>
            <a:r>
              <a:rPr lang="ja-JP" altLang="en-US">
                <a:effectLst/>
              </a:rPr>
              <a:t>「斧を研いだほうがいいのではないですか？」</a:t>
            </a:r>
          </a:p>
          <a:p>
            <a:pPr fontAlgn="base"/>
            <a:r>
              <a:rPr lang="ja-JP" altLang="en-US">
                <a:effectLst/>
              </a:rPr>
              <a:t>すると、木こりはこう答えた。</a:t>
            </a:r>
          </a:p>
          <a:p>
            <a:pPr fontAlgn="base"/>
            <a:r>
              <a:rPr lang="ja-JP" altLang="en-US">
                <a:effectLst/>
              </a:rPr>
              <a:t>「そんなことは分かっていますが、木を切るのに忙しくて、斧を研ぐ時間がないんですよ。」</a:t>
            </a:r>
          </a:p>
          <a:p>
            <a:pPr fontAlgn="base"/>
            <a:r>
              <a:rPr kumimoji="1" lang="ja-JP" altLang="en-US" sz="1200" b="0" i="0" kern="1200">
                <a:solidFill>
                  <a:schemeClr val="tx1"/>
                </a:solidFill>
                <a:effectLst/>
                <a:latin typeface="+mn-lt"/>
                <a:ea typeface="+mn-ea"/>
                <a:cs typeface="+mn-cs"/>
              </a:rPr>
              <a:t>分かってはいるけど、仕事が忙しすぎて技術力を磨くことができないと言ういいわけに等しい。これもまた困った話しだ。</a:t>
            </a:r>
          </a:p>
          <a:p>
            <a:pPr fontAlgn="base"/>
            <a:r>
              <a:rPr kumimoji="1" lang="ja-JP" altLang="en-US" sz="1200" b="0" i="0" kern="1200">
                <a:solidFill>
                  <a:schemeClr val="tx1"/>
                </a:solidFill>
                <a:effectLst/>
                <a:latin typeface="+mn-lt"/>
                <a:ea typeface="+mn-ea"/>
                <a:cs typeface="+mn-cs"/>
              </a:rPr>
              <a:t>お客様にできるだけ大きな価値を提供して、それに見合う対価をいただけるように努力する。ひとつひとつの案件規模が小さくなっても、まともな提案ができる営業は、お客様に信頼され、相談も増えていくだろう。そんなお客様との関係を沢山持つことができれば、案件に困ることはない。また、大きな、あるいは難しい案件でも最初に相談される存在になれる。そうなれば、案件の規模も大きくなり、ますます営業目標の達成は容易になる。</a:t>
            </a:r>
          </a:p>
          <a:p>
            <a:pPr fontAlgn="base"/>
            <a:r>
              <a:rPr kumimoji="1" lang="ja-JP" altLang="en-US" sz="1200" b="0" i="0" kern="1200">
                <a:solidFill>
                  <a:schemeClr val="tx1"/>
                </a:solidFill>
                <a:effectLst/>
                <a:latin typeface="+mn-lt"/>
                <a:ea typeface="+mn-ea"/>
                <a:cs typeface="+mn-cs"/>
              </a:rPr>
              <a:t>お客さまの「あるべき姿」を徹底して考え、これを実現するためにはどうすればいいのかを真摯に追求することだ。そのためには、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の知識もアップデートし続けなくてはならない。お客様の業務や経営についても関心を持って学ぶ努力を怠ってはいけない。</a:t>
            </a:r>
          </a:p>
          <a:p>
            <a:pPr fontAlgn="base"/>
            <a:r>
              <a:rPr kumimoji="1" lang="ja-JP" altLang="en-US" sz="1200" b="0" i="0" kern="1200">
                <a:solidFill>
                  <a:schemeClr val="tx1"/>
                </a:solidFill>
                <a:effectLst/>
                <a:latin typeface="+mn-lt"/>
                <a:ea typeface="+mn-ea"/>
                <a:cs typeface="+mn-cs"/>
              </a:rPr>
              <a:t>いま、多くのお客様は「デジタル・トランスフォーメーション」や「</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の戦略的活用」を迫られている。しかし、具体的に何をすればいいのか分からない。そんなお客様に「何をすればいいのか教えてもらえれば提案します」では、あまりにも良識がなさ過ぎる。</a:t>
            </a:r>
          </a:p>
          <a:p>
            <a:pPr fontAlgn="base"/>
            <a:r>
              <a:rPr kumimoji="1" lang="ja-JP" altLang="en-US" sz="1200" b="1" i="0" kern="1200">
                <a:solidFill>
                  <a:schemeClr val="tx1"/>
                </a:solidFill>
                <a:effectLst/>
                <a:latin typeface="+mn-lt"/>
                <a:ea typeface="+mn-ea"/>
                <a:cs typeface="+mn-cs"/>
              </a:rPr>
              <a:t>お客様が最初に相談したいと思わせることができる豊富な</a:t>
            </a:r>
            <a:r>
              <a:rPr kumimoji="1" lang="ja-JP" altLang="en-US" sz="1200" b="1" i="0" u="sng" kern="1200">
                <a:solidFill>
                  <a:schemeClr val="tx1"/>
                </a:solidFill>
                <a:effectLst/>
                <a:latin typeface="+mn-lt"/>
                <a:ea typeface="+mn-ea"/>
                <a:cs typeface="+mn-cs"/>
              </a:rPr>
              <a:t>知識</a:t>
            </a:r>
            <a:r>
              <a:rPr kumimoji="1" lang="ja-JP" altLang="en-US" sz="1200" b="1" i="0" kern="1200">
                <a:solidFill>
                  <a:schemeClr val="tx1"/>
                </a:solidFill>
                <a:effectLst/>
                <a:latin typeface="+mn-lt"/>
                <a:ea typeface="+mn-ea"/>
                <a:cs typeface="+mn-cs"/>
              </a:rPr>
              <a:t>、お客様の価値を最大化できるようにデザインされた「あるべき姿」を</a:t>
            </a:r>
            <a:r>
              <a:rPr kumimoji="1" lang="ja-JP" altLang="en-US" sz="1200" b="1" i="0" u="sng" kern="1200">
                <a:solidFill>
                  <a:schemeClr val="tx1"/>
                </a:solidFill>
                <a:effectLst/>
                <a:latin typeface="+mn-lt"/>
                <a:ea typeface="+mn-ea"/>
                <a:cs typeface="+mn-cs"/>
              </a:rPr>
              <a:t>提言できる能力</a:t>
            </a:r>
            <a:r>
              <a:rPr kumimoji="1" lang="ja-JP" altLang="en-US" sz="1200" b="1" i="0" kern="1200">
                <a:solidFill>
                  <a:schemeClr val="tx1"/>
                </a:solidFill>
                <a:effectLst/>
                <a:latin typeface="+mn-lt"/>
                <a:ea typeface="+mn-ea"/>
                <a:cs typeface="+mn-cs"/>
              </a:rPr>
              <a:t>、この人なら任せてもいいと思わせることができる誠実さと</a:t>
            </a:r>
            <a:r>
              <a:rPr kumimoji="1" lang="ja-JP" altLang="en-US" sz="1200" b="1" i="0" u="sng" kern="1200">
                <a:solidFill>
                  <a:schemeClr val="tx1"/>
                </a:solidFill>
                <a:effectLst/>
                <a:latin typeface="+mn-lt"/>
                <a:ea typeface="+mn-ea"/>
                <a:cs typeface="+mn-cs"/>
              </a:rPr>
              <a:t>人格</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営業はこの３つを磨くことを怠ってはいけない。</a:t>
            </a:r>
          </a:p>
          <a:p>
            <a:pPr fontAlgn="base"/>
            <a:r>
              <a:rPr kumimoji="1" lang="ja-JP" altLang="en-US" sz="1200" b="0" i="0" kern="1200">
                <a:solidFill>
                  <a:schemeClr val="tx1"/>
                </a:solidFill>
                <a:effectLst/>
                <a:latin typeface="+mn-lt"/>
                <a:ea typeface="+mn-ea"/>
                <a:cs typeface="+mn-cs"/>
              </a:rPr>
              <a:t>あなたは、不作為であれ、無知であれ、お客様を搾取してはいないだろうか。「悪気はない」からと言い訳しても、許されることではない。改めて、冷静にいまの自分の実力を問い直してみてはどうだろう。「そう簡単にはできない」と言い訳したくなるかもしれないが、それこそが「木こりのジレンマ」だ。どうすればいいのかは自分で考え、行動するしかないことは、いまさら言うまでもないことだ。</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235470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1" kern="1200">
                <a:solidFill>
                  <a:schemeClr val="tx1"/>
                </a:solidFill>
                <a:effectLst/>
                <a:latin typeface="+mn-lt"/>
                <a:ea typeface="+mn-ea"/>
                <a:cs typeface="+mn-cs"/>
              </a:rPr>
              <a:t>「お客様と一緒に、新しいビジネスを立ち上げること」</a:t>
            </a:r>
            <a:endParaRPr lang="ja-JP" altLang="en-US">
              <a:effectLst/>
            </a:endParaRPr>
          </a:p>
          <a:p>
            <a:pPr fontAlgn="base"/>
            <a:r>
              <a:rPr kumimoji="1" lang="ja-JP" altLang="en-US" sz="1200" b="1" kern="1200">
                <a:solidFill>
                  <a:schemeClr val="tx1"/>
                </a:solidFill>
                <a:effectLst/>
                <a:latin typeface="+mn-lt"/>
                <a:ea typeface="+mn-ea"/>
                <a:cs typeface="+mn-cs"/>
              </a:rPr>
              <a:t>「これまでにない市場をパートナー企業とともに創ること」</a:t>
            </a:r>
            <a:endParaRPr lang="ja-JP" altLang="en-US">
              <a:effectLst/>
            </a:endParaRPr>
          </a:p>
          <a:p>
            <a:pPr fontAlgn="base"/>
            <a:r>
              <a:rPr kumimoji="1" lang="ja-JP" altLang="en-US" sz="1200" b="1" kern="1200">
                <a:solidFill>
                  <a:schemeClr val="tx1"/>
                </a:solidFill>
                <a:effectLst/>
                <a:latin typeface="+mn-lt"/>
                <a:ea typeface="+mn-ea"/>
                <a:cs typeface="+mn-cs"/>
              </a:rPr>
              <a:t>「お客様の新規事業を自分たちの技術で支援すること」</a:t>
            </a:r>
            <a:endParaRPr lang="ja-JP" altLang="en-US">
              <a:effectLst/>
            </a:endParaRPr>
          </a:p>
          <a:p>
            <a:pPr fontAlgn="base"/>
            <a:r>
              <a:rPr kumimoji="1" lang="ja-JP" altLang="en-US" sz="1200" b="0" i="0" kern="1200">
                <a:solidFill>
                  <a:schemeClr val="tx1"/>
                </a:solidFill>
                <a:effectLst/>
                <a:latin typeface="+mn-lt"/>
                <a:ea typeface="+mn-ea"/>
                <a:cs typeface="+mn-cs"/>
              </a:rPr>
              <a:t>「共創」が大流行だ。そんな「共創」について尋ねると、人それぞれに様々な解釈が寄せられるが、どうやって実現するかについて語られることは少ない。</a:t>
            </a:r>
          </a:p>
          <a:p>
            <a:pPr fontAlgn="base"/>
            <a:r>
              <a:rPr kumimoji="1" lang="ja-JP" altLang="en-US" sz="1200" b="0" i="0" kern="120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で提起した概念と言われている。企業が、様々なステークホルダーと協働して共に新たな価値を創造するという概念「</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」の日本語訳だ。</a:t>
            </a:r>
          </a:p>
          <a:p>
            <a:pPr fontAlgn="base"/>
            <a:r>
              <a:rPr kumimoji="1" lang="ja-JP" altLang="en-US" sz="1200" b="0" i="0" kern="1200">
                <a:solidFill>
                  <a:schemeClr val="tx1"/>
                </a:solidFill>
                <a:effectLst/>
                <a:latin typeface="+mn-lt"/>
                <a:ea typeface="+mn-ea"/>
                <a:cs typeface="+mn-cs"/>
              </a:rPr>
              <a:t>「デジタル・トランスフォーメーション」あるいは、「攻めの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」や「ビジネスのデジタル化」という言葉が社会正義のごとく語られ、事業部門や経営者がこれまで以上の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活用を迫られている。何とかしなければいけない、でも何をすればいいか分からない。そんなお客様に、「何が課題か教えてもらえれば、その解決策を提案します」といっても、相手を困らせてしまうだけだ。</a:t>
            </a:r>
          </a:p>
          <a:p>
            <a:pPr fontAlgn="base"/>
            <a:r>
              <a:rPr kumimoji="1" lang="ja-JP" altLang="en-US" sz="1200" b="0" i="0" kern="1200">
                <a:solidFill>
                  <a:schemeClr val="tx1"/>
                </a:solidFill>
                <a:effectLst/>
                <a:latin typeface="+mn-lt"/>
                <a:ea typeface="+mn-ea"/>
                <a:cs typeface="+mn-cs"/>
              </a:rPr>
              <a:t>そんな、お客様との関係を転換し、一緒になって新しいビジネス価値を創り出してゆきましょうとの想いから、「共創」という言葉を掲げることは、意味のあることだが、それを「お題目」としないためには、具体的な施策に結びつけてゆかなくてはならない。しかし、現実には、言葉だけが一人歩きしているようにも感じられる。「共創」を経営方針に掲げることは何も悪いことではないが、具体的な施策に結びつけなければ、現場は混乱するだけだ。</a:t>
            </a:r>
          </a:p>
          <a:p>
            <a:pPr fontAlgn="base"/>
            <a:r>
              <a:rPr kumimoji="1" lang="ja-JP" altLang="en-US" sz="1200" b="0" i="0" kern="1200">
                <a:solidFill>
                  <a:schemeClr val="tx1"/>
                </a:solidFill>
                <a:effectLst/>
                <a:latin typeface="+mn-lt"/>
                <a:ea typeface="+mn-ea"/>
                <a:cs typeface="+mn-cs"/>
              </a:rPr>
              <a:t>ではどうすればいいのだろう。私は、「技術の共有」、「価値の共有」、「体験の共有」という３つの関係をお客様との間に築くことではないかと考えている。</a:t>
            </a:r>
          </a:p>
          <a:p>
            <a:pPr fontAlgn="base"/>
            <a:r>
              <a:rPr kumimoji="1" lang="ja-JP" altLang="en-US" sz="1200" b="1" i="0" kern="1200">
                <a:solidFill>
                  <a:schemeClr val="tx1"/>
                </a:solidFill>
                <a:effectLst/>
                <a:latin typeface="+mn-lt"/>
                <a:ea typeface="+mn-ea"/>
                <a:cs typeface="+mn-cs"/>
              </a:rPr>
              <a:t>技術の共有</a:t>
            </a:r>
          </a:p>
          <a:p>
            <a:pPr fontAlgn="base"/>
            <a:r>
              <a:rPr kumimoji="1" lang="ja-JP" altLang="en-US" sz="1200" b="0" i="0" kern="1200">
                <a:solidFill>
                  <a:schemeClr val="tx1"/>
                </a:solidFill>
                <a:effectLst/>
                <a:latin typeface="+mn-lt"/>
                <a:ea typeface="+mn-ea"/>
                <a:cs typeface="+mn-cs"/>
              </a:rPr>
              <a:t>お客様にはできない圧倒的な技術力を提供することだ。</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を武器に事業の差別化や競争優位の実現を目指すお客様は、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の内製化に舵を切る。だからといって、高い技術力を持つ人材が揃っている訳ではない。だからそれを補う需要が生まれてくる。</a:t>
            </a:r>
          </a:p>
          <a:p>
            <a:pPr fontAlgn="base"/>
            <a:r>
              <a:rPr kumimoji="1" lang="ja-JP" altLang="en-US" sz="1200" b="0" i="0" kern="1200">
                <a:solidFill>
                  <a:schemeClr val="tx1"/>
                </a:solidFill>
                <a:effectLst/>
                <a:latin typeface="+mn-lt"/>
                <a:ea typeface="+mn-ea"/>
                <a:cs typeface="+mn-cs"/>
              </a:rPr>
              <a:t>「技術力」とは、少ない手間で最大のパフォーマンスを発揮できる力のことを言う。例えば、実現したい機能を可能な限り少ないステップ数でコーディングできる力やクラウドを駆使してシステム運用できる環境を１日にいくつも構築できる力などのことだ。ビジネス・テーマが決まれば、</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を駆使し、これらを実装したビジネス・プロセスをデザインできる力も必要とされるだろう。お客様はそんな「共創」のパートナーを求めている。</a:t>
            </a:r>
          </a:p>
          <a:p>
            <a:pPr fontAlgn="base"/>
            <a:r>
              <a:rPr kumimoji="1" lang="ja-JP" altLang="en-US" sz="1200" b="1" i="0" kern="1200">
                <a:solidFill>
                  <a:schemeClr val="tx1"/>
                </a:solidFill>
                <a:effectLst/>
                <a:latin typeface="+mn-lt"/>
                <a:ea typeface="+mn-ea"/>
                <a:cs typeface="+mn-cs"/>
              </a:rPr>
              <a:t>価値の共有</a:t>
            </a:r>
          </a:p>
          <a:p>
            <a:pPr fontAlgn="base"/>
            <a:r>
              <a:rPr kumimoji="1" lang="ja-JP" altLang="en-US" sz="1200" b="0" i="0" kern="1200">
                <a:solidFill>
                  <a:schemeClr val="tx1"/>
                </a:solidFill>
                <a:effectLst/>
                <a:latin typeface="+mn-lt"/>
                <a:ea typeface="+mn-ea"/>
                <a:cs typeface="+mn-cs"/>
              </a:rPr>
              <a:t>誠実に理を尽くして課題を紐解き、一緒になってこの取り組みを成功させたいというパッションを示すことだ。お客様と同じビジネスの価値を共有してこそ、お互いの信頼関係は育まれる。</a:t>
            </a:r>
          </a:p>
          <a:p>
            <a:pPr fontAlgn="base"/>
            <a:r>
              <a:rPr kumimoji="1" lang="ja-JP" altLang="en-US" sz="1200" b="0" i="0" kern="1200">
                <a:solidFill>
                  <a:schemeClr val="tx1"/>
                </a:solidFill>
                <a:effectLst/>
                <a:latin typeface="+mn-lt"/>
                <a:ea typeface="+mn-ea"/>
                <a:cs typeface="+mn-cs"/>
              </a:rPr>
              <a:t>お客様からすれば、信頼して任せられる相手でなければ、自分たちの一大事を一緒にやろうとは思わない。そう思ってもらえる人格がなければ「共創」のパートナーとして、受け入れてはもらえない。</a:t>
            </a:r>
          </a:p>
          <a:p>
            <a:pPr fontAlgn="base"/>
            <a:r>
              <a:rPr kumimoji="1" lang="ja-JP" altLang="en-US" sz="1200" b="1" i="0" kern="1200">
                <a:solidFill>
                  <a:schemeClr val="tx1"/>
                </a:solidFill>
                <a:effectLst/>
                <a:latin typeface="+mn-lt"/>
                <a:ea typeface="+mn-ea"/>
                <a:cs typeface="+mn-cs"/>
              </a:rPr>
              <a:t>体験の共有</a:t>
            </a:r>
          </a:p>
          <a:p>
            <a:pPr fontAlgn="base"/>
            <a:r>
              <a:rPr kumimoji="1" lang="ja-JP" altLang="en-US" sz="1200" b="0" i="0" u="none" strike="noStrike" kern="1200">
                <a:solidFill>
                  <a:schemeClr val="tx1"/>
                </a:solidFill>
                <a:effectLst/>
                <a:latin typeface="+mn-lt"/>
                <a:ea typeface="+mn-ea"/>
                <a:cs typeface="+mn-cs"/>
                <a:hlinkClick r:id="rId3"/>
              </a:rPr>
              <a:t>先週のブログ</a:t>
            </a:r>
            <a:r>
              <a:rPr kumimoji="1" lang="ja-JP" altLang="en-US" sz="1200" b="0" i="0" kern="1200">
                <a:solidFill>
                  <a:schemeClr val="tx1"/>
                </a:solidFill>
                <a:effectLst/>
                <a:latin typeface="+mn-lt"/>
                <a:ea typeface="+mn-ea"/>
                <a:cs typeface="+mn-cs"/>
              </a:rPr>
              <a:t>で、クラウド</a:t>
            </a:r>
            <a:r>
              <a:rPr kumimoji="1" lang="en-US" altLang="ja-JP" sz="1200" b="0" i="0" kern="1200" dirty="0" err="1">
                <a:solidFill>
                  <a:schemeClr val="tx1"/>
                </a:solidFill>
                <a:effectLst/>
                <a:latin typeface="+mn-lt"/>
                <a:ea typeface="+mn-ea"/>
                <a:cs typeface="+mn-cs"/>
              </a:rPr>
              <a:t>SIer</a:t>
            </a:r>
            <a:r>
              <a:rPr kumimoji="1" lang="ja-JP" altLang="en-US" sz="1200" b="0" i="0" kern="1200">
                <a:solidFill>
                  <a:schemeClr val="tx1"/>
                </a:solidFill>
                <a:effectLst/>
                <a:latin typeface="+mn-lt"/>
                <a:ea typeface="+mn-ea"/>
                <a:cs typeface="+mn-cs"/>
              </a:rPr>
              <a:t>の実践ノウハウを紹介したが、まさにあのような取り組みを自ら実践して体験的に共有し、ノウハウをお客様に埋め込むことだ。</a:t>
            </a:r>
          </a:p>
          <a:p>
            <a:pPr fontAlgn="base"/>
            <a:r>
              <a:rPr kumimoji="1" lang="ja-JP" altLang="en-US" sz="1200" b="0" i="0" kern="1200">
                <a:solidFill>
                  <a:schemeClr val="tx1"/>
                </a:solidFill>
                <a:effectLst/>
                <a:latin typeface="+mn-lt"/>
                <a:ea typeface="+mn-ea"/>
                <a:cs typeface="+mn-cs"/>
              </a:rPr>
              <a:t>不確実性に対処することが、企業の成長や生き残りには必須の要件になった。アジャイル開発や</a:t>
            </a:r>
            <a:r>
              <a:rPr kumimoji="1" lang="en-US" altLang="ja-JP" sz="1200" b="0" i="0" kern="1200" dirty="0">
                <a:solidFill>
                  <a:schemeClr val="tx1"/>
                </a:solidFill>
                <a:effectLst/>
                <a:latin typeface="+mn-lt"/>
                <a:ea typeface="+mn-ea"/>
                <a:cs typeface="+mn-cs"/>
              </a:rPr>
              <a:t>DevOps</a:t>
            </a:r>
            <a:r>
              <a:rPr kumimoji="1" lang="ja-JP" altLang="en-US" sz="1200" b="0" i="0" kern="1200">
                <a:solidFill>
                  <a:schemeClr val="tx1"/>
                </a:solidFill>
                <a:effectLst/>
                <a:latin typeface="+mn-lt"/>
                <a:ea typeface="+mn-ea"/>
                <a:cs typeface="+mn-cs"/>
              </a:rPr>
              <a:t>、クラウドが当たり前となり、コンテナやマイクロ・サービス、サーバーレスなどがこれほどまでに注目されるようになったのも、まさにこのような背景があるからだ。これを使いこなし、お客様に体験させ、お客様の常識にしてもらうことが、「共創」を生みだす原動力となる。そんな体験を提供することが、「共創」のパートナーの役割だ。</a:t>
            </a:r>
          </a:p>
          <a:p>
            <a:pPr fontAlgn="base"/>
            <a:r>
              <a:rPr kumimoji="1" lang="ja-JP" altLang="en-US" sz="1200" b="0" i="0" kern="1200">
                <a:solidFill>
                  <a:schemeClr val="tx1"/>
                </a:solidFill>
                <a:effectLst/>
                <a:latin typeface="+mn-lt"/>
                <a:ea typeface="+mn-ea"/>
                <a:cs typeface="+mn-cs"/>
              </a:rPr>
              <a:t>このような</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つの共有をリードして、「この人たちと一緒に取り組みたいと」と相手を惚れさせることだ。</a:t>
            </a:r>
          </a:p>
          <a:p>
            <a:pPr fontAlgn="base"/>
            <a:r>
              <a:rPr kumimoji="1" lang="ja-JP" altLang="en-US" sz="1200" b="1" i="0" kern="1200">
                <a:solidFill>
                  <a:schemeClr val="tx1"/>
                </a:solidFill>
                <a:effectLst/>
                <a:latin typeface="+mn-lt"/>
                <a:ea typeface="+mn-ea"/>
                <a:cs typeface="+mn-cs"/>
              </a:rPr>
              <a:t>これからの</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文化を自らの模範を通してお客様に感染させること</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これが「共創」の実践であると考えてはどうだろう。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299505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02580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20147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75050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41040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01657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74571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00998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cstate="print">
            <a:extLst>
              <a:ext uri="{28A0092B-C50C-407E-A947-70E740481C1C}">
                <a14:useLocalDpi xmlns:a14="http://schemas.microsoft.com/office/drawing/2010/main"/>
              </a:ext>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15538690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 Id="rId14" Type="http://schemas.openxmlformats.org/officeDocument/2006/relationships/image" Target="../media/image25.tiff"/></Relationships>
</file>

<file path=ppt/slides/_rels/slide13.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3" Type="http://schemas.openxmlformats.org/officeDocument/2006/relationships/image" Target="../media/image28.tiff"/><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image" Target="../media/image27.tiff"/><Relationship Id="rId1" Type="http://schemas.openxmlformats.org/officeDocument/2006/relationships/slideLayout" Target="../slideLayouts/slideLayout6.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30.tiff"/><Relationship Id="rId15" Type="http://schemas.openxmlformats.org/officeDocument/2006/relationships/image" Target="../media/image40.tiff"/><Relationship Id="rId10" Type="http://schemas.openxmlformats.org/officeDocument/2006/relationships/image" Target="../media/image35.png"/><Relationship Id="rId4" Type="http://schemas.openxmlformats.org/officeDocument/2006/relationships/image" Target="../media/image29.tiff"/><Relationship Id="rId9" Type="http://schemas.openxmlformats.org/officeDocument/2006/relationships/image" Target="../media/image34.tiff"/><Relationship Id="rId14" Type="http://schemas.openxmlformats.org/officeDocument/2006/relationships/image" Target="../media/image39.tiff"/></Relationships>
</file>

<file path=ppt/slides/_rels/slide14.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2.tiff"/><Relationship Id="rId3" Type="http://schemas.openxmlformats.org/officeDocument/2006/relationships/image" Target="../media/image42.tiff"/><Relationship Id="rId7" Type="http://schemas.openxmlformats.org/officeDocument/2006/relationships/image" Target="../media/image46.tiff"/><Relationship Id="rId12" Type="http://schemas.openxmlformats.org/officeDocument/2006/relationships/image" Target="../media/image51.tiff"/><Relationship Id="rId2" Type="http://schemas.openxmlformats.org/officeDocument/2006/relationships/image" Target="../media/image41.tiff"/><Relationship Id="rId1" Type="http://schemas.openxmlformats.org/officeDocument/2006/relationships/slideLayout" Target="../slideLayouts/slideLayout6.xml"/><Relationship Id="rId6" Type="http://schemas.openxmlformats.org/officeDocument/2006/relationships/image" Target="../media/image45.tiff"/><Relationship Id="rId11" Type="http://schemas.openxmlformats.org/officeDocument/2006/relationships/image" Target="../media/image50.tiff"/><Relationship Id="rId5" Type="http://schemas.openxmlformats.org/officeDocument/2006/relationships/image" Target="../media/image44.tiff"/><Relationship Id="rId10" Type="http://schemas.openxmlformats.org/officeDocument/2006/relationships/image" Target="../media/image49.tiff"/><Relationship Id="rId4" Type="http://schemas.openxmlformats.org/officeDocument/2006/relationships/image" Target="../media/image43.tiff"/><Relationship Id="rId9" Type="http://schemas.openxmlformats.org/officeDocument/2006/relationships/image" Target="../media/image48.tiff"/></Relationships>
</file>

<file path=ppt/slides/_rels/slide1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1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6.tiff"/><Relationship Id="rId5" Type="http://schemas.openxmlformats.org/officeDocument/2006/relationships/image" Target="../media/image65.tiff"/><Relationship Id="rId10" Type="http://schemas.openxmlformats.org/officeDocument/2006/relationships/image" Target="../media/image69.tiff"/><Relationship Id="rId4" Type="http://schemas.openxmlformats.org/officeDocument/2006/relationships/image" Target="../media/image64.tiff"/><Relationship Id="rId9" Type="http://schemas.openxmlformats.org/officeDocument/2006/relationships/image" Target="../media/image68.tiff"/></Relationships>
</file>

<file path=ppt/slides/_rels/slide2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tiff"/><Relationship Id="rId7" Type="http://schemas.openxmlformats.org/officeDocument/2006/relationships/image" Target="../media/image79.tiff"/><Relationship Id="rId2" Type="http://schemas.openxmlformats.org/officeDocument/2006/relationships/image" Target="../media/image74.tiff"/><Relationship Id="rId1" Type="http://schemas.openxmlformats.org/officeDocument/2006/relationships/slideLayout" Target="../slideLayouts/slideLayout6.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1.tmp"/></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mp"/><Relationship Id="rId1" Type="http://schemas.openxmlformats.org/officeDocument/2006/relationships/slideLayout" Target="../slideLayouts/slideLayout6.xml"/><Relationship Id="rId6" Type="http://schemas.openxmlformats.org/officeDocument/2006/relationships/image" Target="../media/image85.tmp"/><Relationship Id="rId5" Type="http://schemas.openxmlformats.org/officeDocument/2006/relationships/image" Target="../media/image84.tmp"/><Relationship Id="rId4" Type="http://schemas.openxmlformats.org/officeDocument/2006/relationships/image" Target="../media/image81.tmp"/></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3.png"/><Relationship Id="rId12" Type="http://schemas.openxmlformats.org/officeDocument/2006/relationships/image" Target="../media/image101.png"/><Relationship Id="rId17" Type="http://schemas.openxmlformats.org/officeDocument/2006/relationships/image" Target="../media/image105.png"/><Relationship Id="rId2" Type="http://schemas.openxmlformats.org/officeDocument/2006/relationships/image" Target="../media/image87.png"/><Relationship Id="rId16"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100.png"/><Relationship Id="rId5" Type="http://schemas.openxmlformats.org/officeDocument/2006/relationships/image" Target="../media/image91.png"/><Relationship Id="rId15" Type="http://schemas.openxmlformats.org/officeDocument/2006/relationships/image" Target="../media/image103.png"/><Relationship Id="rId10" Type="http://schemas.openxmlformats.org/officeDocument/2006/relationships/image" Target="../media/image81.tmp"/><Relationship Id="rId4" Type="http://schemas.openxmlformats.org/officeDocument/2006/relationships/image" Target="../media/image90.png"/><Relationship Id="rId9" Type="http://schemas.openxmlformats.org/officeDocument/2006/relationships/image" Target="../media/image99.png"/><Relationship Id="rId1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6.xml"/><Relationship Id="rId4" Type="http://schemas.openxmlformats.org/officeDocument/2006/relationships/image" Target="../media/image108.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tiff"/><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18.tiff"/><Relationship Id="rId13" Type="http://schemas.openxmlformats.org/officeDocument/2006/relationships/image" Target="../media/image123.tiff"/><Relationship Id="rId18" Type="http://schemas.openxmlformats.org/officeDocument/2006/relationships/image" Target="../media/image128.tiff"/><Relationship Id="rId3" Type="http://schemas.openxmlformats.org/officeDocument/2006/relationships/image" Target="../media/image113.tiff"/><Relationship Id="rId21" Type="http://schemas.openxmlformats.org/officeDocument/2006/relationships/image" Target="../media/image131.tiff"/><Relationship Id="rId7" Type="http://schemas.openxmlformats.org/officeDocument/2006/relationships/image" Target="../media/image117.tiff"/><Relationship Id="rId12" Type="http://schemas.openxmlformats.org/officeDocument/2006/relationships/image" Target="../media/image122.tiff"/><Relationship Id="rId17" Type="http://schemas.openxmlformats.org/officeDocument/2006/relationships/image" Target="../media/image127.tiff"/><Relationship Id="rId2" Type="http://schemas.openxmlformats.org/officeDocument/2006/relationships/image" Target="../media/image112.tiff"/><Relationship Id="rId16" Type="http://schemas.openxmlformats.org/officeDocument/2006/relationships/image" Target="../media/image126.tiff"/><Relationship Id="rId20" Type="http://schemas.openxmlformats.org/officeDocument/2006/relationships/image" Target="../media/image130.tiff"/><Relationship Id="rId1" Type="http://schemas.openxmlformats.org/officeDocument/2006/relationships/slideLayout" Target="../slideLayouts/slideLayout6.xml"/><Relationship Id="rId6" Type="http://schemas.openxmlformats.org/officeDocument/2006/relationships/image" Target="../media/image116.tiff"/><Relationship Id="rId11" Type="http://schemas.openxmlformats.org/officeDocument/2006/relationships/image" Target="../media/image121.png"/><Relationship Id="rId5" Type="http://schemas.openxmlformats.org/officeDocument/2006/relationships/image" Target="../media/image115.tiff"/><Relationship Id="rId15" Type="http://schemas.openxmlformats.org/officeDocument/2006/relationships/image" Target="../media/image125.tiff"/><Relationship Id="rId10" Type="http://schemas.openxmlformats.org/officeDocument/2006/relationships/image" Target="../media/image120.tiff"/><Relationship Id="rId19" Type="http://schemas.openxmlformats.org/officeDocument/2006/relationships/image" Target="../media/image129.tiff"/><Relationship Id="rId4" Type="http://schemas.openxmlformats.org/officeDocument/2006/relationships/image" Target="../media/image114.tiff"/><Relationship Id="rId9" Type="http://schemas.openxmlformats.org/officeDocument/2006/relationships/image" Target="../media/image119.tiff"/><Relationship Id="rId14" Type="http://schemas.openxmlformats.org/officeDocument/2006/relationships/image" Target="../media/image124.tiff"/></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tiff"/><Relationship Id="rId1" Type="http://schemas.openxmlformats.org/officeDocument/2006/relationships/slideLayout" Target="../slideLayouts/slideLayout6.xml"/><Relationship Id="rId5" Type="http://schemas.openxmlformats.org/officeDocument/2006/relationships/image" Target="../media/image135.tiff"/><Relationship Id="rId4" Type="http://schemas.openxmlformats.org/officeDocument/2006/relationships/image" Target="../media/image13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137.tiff"/><Relationship Id="rId1" Type="http://schemas.openxmlformats.org/officeDocument/2006/relationships/slideLayout" Target="../slideLayouts/slideLayout6.xml"/><Relationship Id="rId6" Type="http://schemas.openxmlformats.org/officeDocument/2006/relationships/image" Target="../media/image139.tiff"/><Relationship Id="rId5" Type="http://schemas.openxmlformats.org/officeDocument/2006/relationships/image" Target="../media/image66.tiff"/><Relationship Id="rId4" Type="http://schemas.openxmlformats.org/officeDocument/2006/relationships/image" Target="../media/image138.tiff"/></Relationships>
</file>

<file path=ppt/slides/_rels/slide59.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image" Target="../media/image140.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image" Target="../media/image142.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7.tiff"/><Relationship Id="rId7" Type="http://schemas.openxmlformats.org/officeDocument/2006/relationships/image" Target="../media/image149.png"/><Relationship Id="rId2" Type="http://schemas.openxmlformats.org/officeDocument/2006/relationships/image" Target="../media/image146.tiff"/><Relationship Id="rId1" Type="http://schemas.openxmlformats.org/officeDocument/2006/relationships/slideLayout" Target="../slideLayouts/slideLayout6.xml"/><Relationship Id="rId6" Type="http://schemas.openxmlformats.org/officeDocument/2006/relationships/hyperlink" Target="https://www.remix3d.com/details/G009SVN05JC5" TargetMode="External"/><Relationship Id="rId5" Type="http://schemas.microsoft.com/office/2017/06/relationships/model3d" Target="../media/model3d1.glb"/><Relationship Id="rId4" Type="http://schemas.openxmlformats.org/officeDocument/2006/relationships/image" Target="../media/image148.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hyperlink" Target="https://www.facebook.com/narisako?__tn__=,dlC-R-R&amp;eid=ARCKzOe8D0Y85MokQfb-sx7pWYgD5wku2LSjgFtQ0uPmESyANWxwvB_ctp4GKHDkQqO4wYQ8RvpracFl&amp;hc_ref=ARTrn3j1fq2wJIN0fr7LqVHaWkP9VoSrDUYxSpEEzYVlszapaKEDSg2JgZm48D4E_-w"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52.tiff"/><Relationship Id="rId4" Type="http://schemas.openxmlformats.org/officeDocument/2006/relationships/image" Target="../media/image151.tif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49428"/>
            <a:ext cx="9230497" cy="6956854"/>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740744" y="577093"/>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1600" dirty="0">
                <a:cs typeface="Hiragino Kaku Gothic Std W8" charset="-128"/>
              </a:rPr>
              <a:t>2019</a:t>
            </a:r>
            <a:r>
              <a:rPr lang="ja-JP" altLang="en-US" sz="1600">
                <a:cs typeface="Hiragino Kaku Gothic Std W8" charset="-128"/>
              </a:rPr>
              <a:t>年</a:t>
            </a:r>
            <a:r>
              <a:rPr lang="en-US" altLang="ja-JP" sz="1600" dirty="0">
                <a:cs typeface="Hiragino Kaku Gothic Std W8" charset="-128"/>
              </a:rPr>
              <a:t>4</a:t>
            </a:r>
            <a:r>
              <a:rPr lang="ja-JP" altLang="en-US" sz="1600">
                <a:cs typeface="Hiragino Kaku Gothic Std W8" charset="-128"/>
              </a:rPr>
              <a:t>月</a:t>
            </a:r>
            <a:r>
              <a:rPr lang="en-US" altLang="ja-JP" sz="1600" dirty="0">
                <a:cs typeface="Hiragino Kaku Gothic Std W8" charset="-128"/>
              </a:rPr>
              <a:t>13</a:t>
            </a:r>
            <a:r>
              <a:rPr lang="ja-JP" altLang="en-US" sz="1600">
                <a:cs typeface="Hiragino Kaku Gothic Std W8" charset="-128"/>
              </a:rPr>
              <a:t>日</a:t>
            </a:r>
            <a:endParaRPr lang="ja-JP" altLang="en-US" sz="1600" dirty="0">
              <a:cs typeface="Hiragino Kaku Gothic Std W8" charset="-128"/>
            </a:endParaRPr>
          </a:p>
        </p:txBody>
      </p:sp>
      <p:pic>
        <p:nvPicPr>
          <p:cNvPr id="9" name="図 8">
            <a:extLst>
              <a:ext uri="{FF2B5EF4-FFF2-40B4-BE49-F238E27FC236}">
                <a16:creationId xmlns:a16="http://schemas.microsoft.com/office/drawing/2014/main" id="{5FE821CD-FA0B-2447-B282-83F7DD8B185D}"/>
              </a:ext>
            </a:extLst>
          </p:cNvPr>
          <p:cNvPicPr>
            <a:picLocks noChangeAspect="1"/>
          </p:cNvPicPr>
          <p:nvPr/>
        </p:nvPicPr>
        <p:blipFill>
          <a:blip r:embed="rId3"/>
          <a:stretch>
            <a:fillRect/>
          </a:stretch>
        </p:blipFill>
        <p:spPr>
          <a:xfrm>
            <a:off x="4701428" y="863155"/>
            <a:ext cx="4204710" cy="4204710"/>
          </a:xfrm>
          <a:prstGeom prst="rect">
            <a:avLst/>
          </a:prstGeom>
        </p:spPr>
      </p:pic>
      <p:sp>
        <p:nvSpPr>
          <p:cNvPr id="6" name="タイトル 5">
            <a:extLst>
              <a:ext uri="{FF2B5EF4-FFF2-40B4-BE49-F238E27FC236}">
                <a16:creationId xmlns:a16="http://schemas.microsoft.com/office/drawing/2014/main" id="{C6D177EC-BFEA-B047-9365-3444BD0FB0D8}"/>
              </a:ext>
            </a:extLst>
          </p:cNvPr>
          <p:cNvSpPr>
            <a:spLocks noGrp="1"/>
          </p:cNvSpPr>
          <p:nvPr>
            <p:ph type="ctrTitle"/>
          </p:nvPr>
        </p:nvSpPr>
        <p:spPr>
          <a:xfrm>
            <a:off x="1100423" y="5067865"/>
            <a:ext cx="7772400" cy="1353221"/>
          </a:xfrm>
        </p:spPr>
        <p:txBody>
          <a:bodyPr/>
          <a:lstStyle/>
          <a:p>
            <a:r>
              <a:rPr lang="ja-JP" altLang="en-US" sz="2400"/>
              <a:t>デジタル・トランスフォーメーション推進の心構え</a:t>
            </a:r>
            <a:br>
              <a:rPr lang="en-US" altLang="ja-JP" sz="2400" dirty="0"/>
            </a:br>
            <a:r>
              <a:rPr lang="ja-JP" altLang="en-US" sz="4000"/>
              <a:t>よくある課題と解決のヒント</a:t>
            </a:r>
          </a:p>
        </p:txBody>
      </p:sp>
      <p:sp>
        <p:nvSpPr>
          <p:cNvPr id="8" name="正方形/長方形 7">
            <a:extLst>
              <a:ext uri="{FF2B5EF4-FFF2-40B4-BE49-F238E27FC236}">
                <a16:creationId xmlns:a16="http://schemas.microsoft.com/office/drawing/2014/main" id="{8CB10D47-BC15-484A-B2DA-EEFBA0454160}"/>
              </a:ext>
            </a:extLst>
          </p:cNvPr>
          <p:cNvSpPr/>
          <p:nvPr/>
        </p:nvSpPr>
        <p:spPr>
          <a:xfrm>
            <a:off x="5051849" y="252248"/>
            <a:ext cx="3887603" cy="369332"/>
          </a:xfrm>
          <a:prstGeom prst="rect">
            <a:avLst/>
          </a:prstGeom>
        </p:spPr>
        <p:txBody>
          <a:bodyPr wrap="none">
            <a:spAutoFit/>
          </a:bodyPr>
          <a:lstStyle/>
          <a:p>
            <a:pPr algn="r"/>
            <a:r>
              <a:rPr lang="ja-JP" altLang="en-US">
                <a:solidFill>
                  <a:schemeClr val="bg1"/>
                </a:solidFill>
                <a:latin typeface="Meiryo" panose="020B0604030504040204" pitchFamily="34" charset="-128"/>
                <a:ea typeface="Meiryo" panose="020B0604030504040204" pitchFamily="34" charset="-128"/>
              </a:rPr>
              <a:t>天城</a:t>
            </a:r>
            <a:r>
              <a:rPr lang="en-US" altLang="ja-JP" dirty="0">
                <a:solidFill>
                  <a:schemeClr val="bg1"/>
                </a:solidFill>
                <a:latin typeface="Meiryo" panose="020B0604030504040204" pitchFamily="34" charset="-128"/>
                <a:ea typeface="Meiryo" panose="020B0604030504040204" pitchFamily="34" charset="-128"/>
              </a:rPr>
              <a:t>IT</a:t>
            </a:r>
            <a:r>
              <a:rPr lang="ja-JP" altLang="en-US">
                <a:solidFill>
                  <a:schemeClr val="bg1"/>
                </a:solidFill>
                <a:latin typeface="Meiryo" panose="020B0604030504040204" pitchFamily="34" charset="-128"/>
                <a:ea typeface="Meiryo" panose="020B0604030504040204" pitchFamily="34" charset="-128"/>
              </a:rPr>
              <a:t>イノベーション・フォーラム</a:t>
            </a:r>
          </a:p>
        </p:txBody>
      </p:sp>
    </p:spTree>
    <p:extLst>
      <p:ext uri="{BB962C8B-B14F-4D97-AF65-F5344CB8AC3E}">
        <p14:creationId xmlns:p14="http://schemas.microsoft.com/office/powerpoint/2010/main" val="934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ビジネスのスピードを圧倒的に上げるしか</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b="1">
                <a:solidFill>
                  <a:srgbClr val="FFFFFF"/>
                </a:solidFill>
                <a:latin typeface="Meiryo" panose="020B0604030504040204" pitchFamily="34" charset="-128"/>
                <a:ea typeface="Meiryo" panose="020B0604030504040204" pitchFamily="34" charset="-128"/>
                <a:cs typeface="ＭＳ Ｐゴシック"/>
              </a:rPr>
              <a:t>対処する術はない</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20603FA9-196C-4F48-92A2-A8459AF80902}"/>
                </a:ext>
              </a:extLst>
            </p:cNvPr>
            <p:cNvSpPr/>
            <p:nvPr/>
          </p:nvSpPr>
          <p:spPr>
            <a:xfrm>
              <a:off x="553639" y="4851904"/>
              <a:ext cx="4054874" cy="738664"/>
            </a:xfrm>
            <a:prstGeom prst="rect">
              <a:avLst/>
            </a:prstGeom>
          </p:spPr>
          <p:txBody>
            <a:bodyPr wrap="square">
              <a:spAutoFit/>
            </a:bodyPr>
            <a:lstStyle/>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経営会議のサイクルを月次から日次へ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販売実績の報告を日次からリアルタイムへ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労働時間の把握を月次からリアルタイムへ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18876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18876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18876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4814968" y="4850782"/>
              <a:ext cx="3775393" cy="707886"/>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388381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388381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87413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195335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F315B-FB03-8746-B998-3F38E45EF2DB}"/>
              </a:ext>
            </a:extLst>
          </p:cNvPr>
          <p:cNvSpPr>
            <a:spLocks noGrp="1"/>
          </p:cNvSpPr>
          <p:nvPr>
            <p:ph type="title"/>
          </p:nvPr>
        </p:nvSpPr>
        <p:spPr/>
        <p:txBody>
          <a:bodyPr/>
          <a:lstStyle/>
          <a:p>
            <a:r>
              <a:rPr kumimoji="1" lang="ja-JP" altLang="en-US"/>
              <a:t>デジタル・トランスフォーメーションとは何か</a:t>
            </a:r>
          </a:p>
        </p:txBody>
      </p:sp>
      <p:grpSp>
        <p:nvGrpSpPr>
          <p:cNvPr id="3" name="グループ化 2">
            <a:extLst>
              <a:ext uri="{FF2B5EF4-FFF2-40B4-BE49-F238E27FC236}">
                <a16:creationId xmlns:a16="http://schemas.microsoft.com/office/drawing/2014/main" id="{A1D7DFF2-4595-0D41-AE73-702894AA525E}"/>
              </a:ext>
            </a:extLst>
          </p:cNvPr>
          <p:cNvGrpSpPr/>
          <p:nvPr/>
        </p:nvGrpSpPr>
        <p:grpSpPr>
          <a:xfrm>
            <a:off x="335947" y="1102617"/>
            <a:ext cx="8545132" cy="1509494"/>
            <a:chOff x="299434" y="4760217"/>
            <a:chExt cx="8545132" cy="1509494"/>
          </a:xfrm>
        </p:grpSpPr>
        <p:sp>
          <p:nvSpPr>
            <p:cNvPr id="4" name="正方形/長方形 3">
              <a:extLst>
                <a:ext uri="{FF2B5EF4-FFF2-40B4-BE49-F238E27FC236}">
                  <a16:creationId xmlns:a16="http://schemas.microsoft.com/office/drawing/2014/main" id="{FCACC7DB-02D0-084F-AED0-D04B83947EB4}"/>
                </a:ext>
              </a:extLst>
            </p:cNvPr>
            <p:cNvSpPr/>
            <p:nvPr/>
          </p:nvSpPr>
          <p:spPr>
            <a:xfrm>
              <a:off x="299434" y="4760217"/>
              <a:ext cx="8545132" cy="15094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5D21EC1-380A-124B-BD1E-45CD7C91303C}"/>
                </a:ext>
              </a:extLst>
            </p:cNvPr>
            <p:cNvSpPr/>
            <p:nvPr/>
          </p:nvSpPr>
          <p:spPr>
            <a:xfrm>
              <a:off x="324123" y="5021539"/>
              <a:ext cx="8495754" cy="1015663"/>
            </a:xfrm>
            <a:prstGeom prst="rect">
              <a:avLst/>
            </a:prstGeom>
          </p:spPr>
          <p:txBody>
            <a:bodyPr wrap="square">
              <a:spAutoFit/>
            </a:bodyPr>
            <a:lstStyle/>
            <a:p>
              <a:r>
                <a:rPr lang="ja-JP" altLang="en-US" sz="2400" b="1" u="sng">
                  <a:solidFill>
                    <a:schemeClr val="bg1"/>
                  </a:solidFill>
                  <a:latin typeface="Meiryo" panose="020B0604030504040204" pitchFamily="34" charset="-128"/>
                  <a:ea typeface="Meiryo" panose="020B0604030504040204" pitchFamily="34" charset="-128"/>
                </a:rPr>
                <a:t>変化に素早く対処できる企業文化を実現すること</a:t>
              </a:r>
              <a:r>
                <a:rPr lang="ja-JP" altLang="en-US">
                  <a:solidFill>
                    <a:schemeClr val="bg1"/>
                  </a:solidFill>
                  <a:latin typeface="Meiryo" panose="020B0604030504040204" pitchFamily="34" charset="-128"/>
                  <a:ea typeface="Meiryo" panose="020B0604030504040204" pitchFamily="34" charset="-128"/>
                </a:rPr>
                <a:t>を目的に</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デジタル・テクノロジーを駆使して、ビジネス・プロセス、組織、製品やサービス、働き方を変革すること</a:t>
              </a:r>
              <a:endParaRPr lang="ja-JP" altLang="en-US" dirty="0">
                <a:solidFill>
                  <a:schemeClr val="bg1"/>
                </a:solidFill>
                <a:latin typeface="Meiryo" panose="020B0604030504040204" pitchFamily="34" charset="-128"/>
                <a:ea typeface="Meiryo" panose="020B0604030504040204" pitchFamily="34" charset="-128"/>
              </a:endParaRPr>
            </a:p>
          </p:txBody>
        </p:sp>
      </p:grpSp>
      <p:sp>
        <p:nvSpPr>
          <p:cNvPr id="10" name="ホームベース 9">
            <a:extLst>
              <a:ext uri="{FF2B5EF4-FFF2-40B4-BE49-F238E27FC236}">
                <a16:creationId xmlns:a16="http://schemas.microsoft.com/office/drawing/2014/main" id="{7CF33382-D2A6-FA4C-9809-78F172062D04}"/>
              </a:ext>
            </a:extLst>
          </p:cNvPr>
          <p:cNvSpPr/>
          <p:nvPr/>
        </p:nvSpPr>
        <p:spPr>
          <a:xfrm>
            <a:off x="335947" y="2659714"/>
            <a:ext cx="3012373" cy="2075259"/>
          </a:xfrm>
          <a:prstGeom prst="homePlate">
            <a:avLst>
              <a:gd name="adj" fmla="val 1876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a:extLst>
              <a:ext uri="{FF2B5EF4-FFF2-40B4-BE49-F238E27FC236}">
                <a16:creationId xmlns:a16="http://schemas.microsoft.com/office/drawing/2014/main" id="{036357BC-F6F6-624F-86EF-32D8096010D3}"/>
              </a:ext>
            </a:extLst>
          </p:cNvPr>
          <p:cNvSpPr/>
          <p:nvPr/>
        </p:nvSpPr>
        <p:spPr>
          <a:xfrm rot="10800000">
            <a:off x="5868706" y="2659714"/>
            <a:ext cx="3012373" cy="2075259"/>
          </a:xfrm>
          <a:prstGeom prst="homePlate">
            <a:avLst>
              <a:gd name="adj" fmla="val 18766"/>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5B5E945-FBC2-AC4C-8A9E-8DD1D7F4C2F4}"/>
              </a:ext>
            </a:extLst>
          </p:cNvPr>
          <p:cNvSpPr/>
          <p:nvPr/>
        </p:nvSpPr>
        <p:spPr>
          <a:xfrm>
            <a:off x="430091" y="2850956"/>
            <a:ext cx="2602476" cy="1692771"/>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変化への即応力</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静的なマネジメント・モデルではなく、変化に対して俊敏に対応できる、動的なマネジメント・モデルへと転換する</a:t>
            </a:r>
            <a:endParaRPr lang="ja-JP" altLang="en-US" sz="1600" dirty="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94DFE6-2630-8A49-879F-D024953B4321}"/>
              </a:ext>
            </a:extLst>
          </p:cNvPr>
          <p:cNvSpPr/>
          <p:nvPr/>
        </p:nvSpPr>
        <p:spPr>
          <a:xfrm>
            <a:off x="6219009" y="2850955"/>
            <a:ext cx="2631654" cy="1569660"/>
          </a:xfrm>
          <a:prstGeom prst="rect">
            <a:avLst/>
          </a:prstGeom>
        </p:spPr>
        <p:txBody>
          <a:bodyPr wrap="square">
            <a:spAutoFit/>
          </a:bodyPr>
          <a:lstStyle/>
          <a:p>
            <a:pPr algn="r"/>
            <a:r>
              <a:rPr lang="ja-JP" altLang="en-US" sz="2400" b="1">
                <a:solidFill>
                  <a:schemeClr val="bg1"/>
                </a:solidFill>
                <a:latin typeface="Meiryo" panose="020B0604030504040204" pitchFamily="34" charset="-128"/>
                <a:ea typeface="Meiryo" panose="020B0604030504040204" pitchFamily="34" charset="-128"/>
              </a:rPr>
              <a:t>破壊的競争力</a:t>
            </a:r>
            <a:endParaRPr lang="en-US" altLang="ja-JP" sz="2400" b="1" dirty="0">
              <a:solidFill>
                <a:schemeClr val="bg1"/>
              </a:solidFill>
              <a:latin typeface="Meiryo" panose="020B0604030504040204" pitchFamily="34" charset="-128"/>
              <a:ea typeface="Meiryo" panose="020B0604030504040204" pitchFamily="34" charset="-128"/>
            </a:endParaRPr>
          </a:p>
          <a:p>
            <a:pPr algn="r"/>
            <a:endParaRPr lang="en-US" altLang="ja-JP" sz="8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新しい価値基準（価格、納期、利便性など）を提供し、圧倒的・破壊的な競争力を実現する</a:t>
            </a:r>
            <a:endParaRPr lang="ja-JP" altLang="en-US" sz="16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2D37F7BE-E48D-E04C-9AFC-DC5472C0C866}"/>
              </a:ext>
            </a:extLst>
          </p:cNvPr>
          <p:cNvSpPr/>
          <p:nvPr/>
        </p:nvSpPr>
        <p:spPr>
          <a:xfrm>
            <a:off x="335947" y="4782576"/>
            <a:ext cx="8545132" cy="156975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コンテンツ プレースホルダー 2">
            <a:extLst>
              <a:ext uri="{FF2B5EF4-FFF2-40B4-BE49-F238E27FC236}">
                <a16:creationId xmlns:a16="http://schemas.microsoft.com/office/drawing/2014/main" id="{462621E4-CA92-A844-81DC-AE567700C15C}"/>
              </a:ext>
            </a:extLst>
          </p:cNvPr>
          <p:cNvSpPr txBox="1">
            <a:spLocks/>
          </p:cNvSpPr>
          <p:nvPr/>
        </p:nvSpPr>
        <p:spPr>
          <a:xfrm>
            <a:off x="430091" y="5029335"/>
            <a:ext cx="8377962" cy="12201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ビジネス・プロセス</a:t>
            </a:r>
            <a:r>
              <a:rPr lang="ja-JP" altLang="en-US" sz="2000">
                <a:solidFill>
                  <a:schemeClr val="bg1"/>
                </a:solidFill>
                <a:latin typeface="Meiryo" panose="020B0604030504040204" pitchFamily="34" charset="-128"/>
                <a:ea typeface="Meiryo" panose="020B0604030504040204" pitchFamily="34" charset="-128"/>
              </a:rPr>
              <a:t>をアナログから</a:t>
            </a:r>
            <a:r>
              <a:rPr lang="ja-JP" altLang="en-US" sz="2000" b="1">
                <a:solidFill>
                  <a:schemeClr val="bg1"/>
                </a:solidFill>
                <a:latin typeface="Meiryo" panose="020B0604030504040204" pitchFamily="34" charset="-128"/>
                <a:ea typeface="Meiryo" panose="020B0604030504040204" pitchFamily="34" charset="-128"/>
              </a:rPr>
              <a:t>デジタルへと転換</a:t>
            </a:r>
            <a:r>
              <a:rPr lang="ja-JP" altLang="en-US" sz="2000">
                <a:solidFill>
                  <a:schemeClr val="bg1"/>
                </a:solidFill>
                <a:latin typeface="Meiryo" panose="020B0604030504040204" pitchFamily="34" charset="-128"/>
                <a:ea typeface="Meiryo" panose="020B0604030504040204" pitchFamily="34" charset="-128"/>
              </a:rPr>
              <a:t>する</a:t>
            </a:r>
            <a:endParaRPr lang="en-US" altLang="ja-JP" sz="2000" dirty="0">
              <a:solidFill>
                <a:schemeClr val="bg1"/>
              </a:solidFill>
              <a:latin typeface="Meiryo" panose="020B0604030504040204" pitchFamily="34" charset="-128"/>
              <a:ea typeface="Meiryo" panose="020B0604030504040204" pitchFamily="34" charset="-128"/>
            </a:endParaRPr>
          </a:p>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全ての組織</a:t>
            </a:r>
            <a:r>
              <a:rPr lang="ja-JP" altLang="en-US" sz="2000">
                <a:solidFill>
                  <a:schemeClr val="bg1"/>
                </a:solidFill>
                <a:latin typeface="Meiryo" panose="020B0604030504040204" pitchFamily="34" charset="-128"/>
                <a:ea typeface="Meiryo" panose="020B0604030504040204" pitchFamily="34" charset="-128"/>
              </a:rPr>
              <a:t>が</a:t>
            </a: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サービス・プロバイダー</a:t>
            </a:r>
            <a:r>
              <a:rPr lang="ja-JP" altLang="en-US" sz="2000">
                <a:solidFill>
                  <a:schemeClr val="bg1"/>
                </a:solidFill>
                <a:latin typeface="Meiryo" panose="020B0604030504040204" pitchFamily="34" charset="-128"/>
                <a:ea typeface="Meiryo" panose="020B0604030504040204" pitchFamily="34" charset="-128"/>
              </a:rPr>
              <a:t>に変質させる</a:t>
            </a:r>
            <a:endParaRPr lang="en-US" altLang="ja-JP" sz="2000" dirty="0">
              <a:solidFill>
                <a:schemeClr val="bg1"/>
              </a:solidFill>
              <a:latin typeface="Meiryo" panose="020B0604030504040204" pitchFamily="34" charset="-128"/>
              <a:ea typeface="Meiryo" panose="020B0604030504040204" pitchFamily="34" charset="-128"/>
            </a:endParaRPr>
          </a:p>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データを収集・分析・活用の基盤</a:t>
            </a:r>
            <a:r>
              <a:rPr lang="ja-JP" altLang="en-US" sz="2000">
                <a:solidFill>
                  <a:schemeClr val="bg1"/>
                </a:solidFill>
                <a:latin typeface="Meiryo" panose="020B0604030504040204" pitchFamily="34" charset="-128"/>
                <a:ea typeface="Meiryo" panose="020B0604030504040204" pitchFamily="34" charset="-128"/>
              </a:rPr>
              <a:t>をビジネス・プロセスに組み入れる</a:t>
            </a:r>
            <a:endParaRPr lang="en-US" altLang="ja-JP" sz="2000" dirty="0">
              <a:solidFill>
                <a:schemeClr val="bg1"/>
              </a:solidFill>
              <a:latin typeface="Meiryo" panose="020B0604030504040204" pitchFamily="34" charset="-128"/>
              <a:ea typeface="Meiryo" panose="020B0604030504040204" pitchFamily="34" charset="-128"/>
            </a:endParaRPr>
          </a:p>
        </p:txBody>
      </p:sp>
      <p:grpSp>
        <p:nvGrpSpPr>
          <p:cNvPr id="7" name="図形グループ 9">
            <a:extLst>
              <a:ext uri="{FF2B5EF4-FFF2-40B4-BE49-F238E27FC236}">
                <a16:creationId xmlns:a16="http://schemas.microsoft.com/office/drawing/2014/main" id="{C7C56BE4-1D36-7D42-90DD-0D88B67D8A36}"/>
              </a:ext>
            </a:extLst>
          </p:cNvPr>
          <p:cNvGrpSpPr/>
          <p:nvPr/>
        </p:nvGrpSpPr>
        <p:grpSpPr>
          <a:xfrm>
            <a:off x="2285999" y="2321863"/>
            <a:ext cx="4572000" cy="2750959"/>
            <a:chOff x="2277038" y="2078176"/>
            <a:chExt cx="4572000" cy="2750959"/>
          </a:xfrm>
        </p:grpSpPr>
        <p:sp>
          <p:nvSpPr>
            <p:cNvPr id="8" name="円/楕円 7">
              <a:extLst>
                <a:ext uri="{FF2B5EF4-FFF2-40B4-BE49-F238E27FC236}">
                  <a16:creationId xmlns:a16="http://schemas.microsoft.com/office/drawing/2014/main" id="{24ACF84F-B651-9342-9C3D-96DED0F6BF77}"/>
                </a:ext>
              </a:extLst>
            </p:cNvPr>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B8D5033F-29E2-084C-BA03-B908D4C1F069}"/>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3962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4772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48167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経営や事業の在り方を変える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企業文化を変革する</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4081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sp>
        <p:nvSpPr>
          <p:cNvPr id="3" name="スライド番号プレースホルダー 2">
            <a:extLst>
              <a:ext uri="{FF2B5EF4-FFF2-40B4-BE49-F238E27FC236}">
                <a16:creationId xmlns:a16="http://schemas.microsoft.com/office/drawing/2014/main" id="{6C5DFA07-879D-164E-BA18-8B3B9152E19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kumimoji="1" lang="ja-JP" altLang="en-US"/>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3094672" y="4079433"/>
            <a:ext cx="2954655" cy="646331"/>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4917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59" y="5753465"/>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6" name="図 5" descr="標識 が含まれている画像&#10;&#10;自動的に生成された説明">
            <a:extLst>
              <a:ext uri="{FF2B5EF4-FFF2-40B4-BE49-F238E27FC236}">
                <a16:creationId xmlns:a16="http://schemas.microsoft.com/office/drawing/2014/main" id="{DC60658C-23CE-DF4E-953D-7D0A54D5C6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9787" y="1794443"/>
            <a:ext cx="6164424" cy="3878168"/>
          </a:xfrm>
          <a:prstGeom prst="rect">
            <a:avLst/>
          </a:prstGeom>
        </p:spPr>
      </p:pic>
    </p:spTree>
    <p:extLst>
      <p:ext uri="{BB962C8B-B14F-4D97-AF65-F5344CB8AC3E}">
        <p14:creationId xmlns:p14="http://schemas.microsoft.com/office/powerpoint/2010/main" val="30282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70705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312606" y="21538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en-US" sz="2800"/>
              <a:t>「破壊者」は何を破壊するのか</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5728" y="2340639"/>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9881" y="2340640"/>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36245" y="2481789"/>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79209" y="2809554"/>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1211387" y="1178518"/>
            <a:ext cx="4339650" cy="646331"/>
          </a:xfrm>
          <a:prstGeom prst="rect">
            <a:avLst/>
          </a:prstGeom>
          <a:noFill/>
        </p:spPr>
        <p:txBody>
          <a:bodyPr wrap="none" rtlCol="0">
            <a:spAutoFit/>
          </a:bodyPr>
          <a:lstStyle/>
          <a:p>
            <a:pPr algn="ctr"/>
            <a:r>
              <a:rPr kumimoji="1" lang="ja-JP" altLang="en-US" sz="3600" dirty="0">
                <a:solidFill>
                  <a:srgbClr val="FF0000"/>
                </a:solidFill>
                <a:latin typeface="Meiryo" panose="020B0604030504040204" pitchFamily="34" charset="-128"/>
                <a:ea typeface="Meiryo" panose="020B0604030504040204" pitchFamily="34" charset="-128"/>
              </a:rPr>
              <a:t>業界</a:t>
            </a:r>
            <a:r>
              <a:rPr kumimoji="1" lang="ja-JP" altLang="en-US" sz="3600">
                <a:solidFill>
                  <a:srgbClr val="FF0000"/>
                </a:solidFill>
                <a:latin typeface="Meiryo" panose="020B0604030504040204" pitchFamily="34" charset="-128"/>
                <a:ea typeface="Meiryo" panose="020B0604030504040204" pitchFamily="34" charset="-128"/>
              </a:rPr>
              <a:t>を越えた破壊者</a:t>
            </a:r>
            <a:endParaRPr kumimoji="1" lang="ja-JP" altLang="en-US" sz="3600" dirty="0">
              <a:solidFill>
                <a:srgbClr val="FF0000"/>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318745" y="5033151"/>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35728" y="3741512"/>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37647" y="4456334"/>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65763" y="1852770"/>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 name="図 3">
            <a:extLst>
              <a:ext uri="{FF2B5EF4-FFF2-40B4-BE49-F238E27FC236}">
                <a16:creationId xmlns:a16="http://schemas.microsoft.com/office/drawing/2014/main" id="{7CB769AA-7940-474E-83BB-D4BA68A519F5}"/>
              </a:ext>
            </a:extLst>
          </p:cNvPr>
          <p:cNvPicPr>
            <a:picLocks noChangeAspect="1"/>
          </p:cNvPicPr>
          <p:nvPr/>
        </p:nvPicPr>
        <p:blipFill>
          <a:blip r:embed="rId3"/>
          <a:stretch>
            <a:fillRect/>
          </a:stretch>
        </p:blipFill>
        <p:spPr>
          <a:xfrm>
            <a:off x="5543445" y="983925"/>
            <a:ext cx="2164827" cy="1753510"/>
          </a:xfrm>
          <a:prstGeom prst="rect">
            <a:avLst/>
          </a:prstGeom>
        </p:spPr>
      </p:pic>
    </p:spTree>
    <p:extLst>
      <p:ext uri="{BB962C8B-B14F-4D97-AF65-F5344CB8AC3E}">
        <p14:creationId xmlns:p14="http://schemas.microsoft.com/office/powerpoint/2010/main" val="43269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286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554093" y="3125337"/>
            <a:ext cx="6035819"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a:t>
            </a:r>
            <a:r>
              <a:rPr lang="en-US" altLang="ja-JP" sz="2400" dirty="0" err="1">
                <a:solidFill>
                  <a:schemeClr val="tx1">
                    <a:lumMod val="50000"/>
                    <a:lumOff val="50000"/>
                  </a:schemeClr>
                </a:solidFill>
                <a:latin typeface="Meiryo" charset="-128"/>
                <a:ea typeface="Meiryo" charset="-128"/>
                <a:cs typeface="Meiryo" charset="-128"/>
              </a:rPr>
              <a:t>amagi</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4</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19</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0413</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68332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96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33602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1937739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661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0889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94543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6958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58523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198149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6286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latin typeface="Meiryo" panose="020B0604030504040204" pitchFamily="34" charset="-128"/>
                <a:ea typeface="Meiryo" panose="020B0604030504040204" pitchFamily="34" charset="-128"/>
                <a:cs typeface="Arial"/>
              </a:rPr>
              <a:t>という常識の大転換</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968450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B1C81-F36D-9E42-B641-00C5B6A58B4A}"/>
              </a:ext>
            </a:extLst>
          </p:cNvPr>
          <p:cNvSpPr>
            <a:spLocks noGrp="1"/>
          </p:cNvSpPr>
          <p:nvPr>
            <p:ph type="title"/>
          </p:nvPr>
        </p:nvSpPr>
        <p:spPr/>
        <p:txBody>
          <a:bodyPr/>
          <a:lstStyle/>
          <a:p>
            <a:r>
              <a:rPr kumimoji="1" lang="en-US" altLang="ja-JP" dirty="0"/>
              <a:t>DX</a:t>
            </a:r>
            <a:r>
              <a:rPr kumimoji="1" lang="ja-JP" altLang="en-US"/>
              <a:t>のシステム実装</a:t>
            </a:r>
          </a:p>
        </p:txBody>
      </p:sp>
      <p:sp>
        <p:nvSpPr>
          <p:cNvPr id="3" name="正方形/長方形 2">
            <a:extLst>
              <a:ext uri="{FF2B5EF4-FFF2-40B4-BE49-F238E27FC236}">
                <a16:creationId xmlns:a16="http://schemas.microsoft.com/office/drawing/2014/main" id="{D6E0F1FB-9E8B-C24A-BCDE-0174652E1A37}"/>
              </a:ext>
            </a:extLst>
          </p:cNvPr>
          <p:cNvSpPr/>
          <p:nvPr/>
        </p:nvSpPr>
        <p:spPr bwMode="auto">
          <a:xfrm>
            <a:off x="742566" y="2698159"/>
            <a:ext cx="7658867" cy="1806554"/>
          </a:xfrm>
          <a:prstGeom prst="rect">
            <a:avLst/>
          </a:prstGeom>
          <a:solidFill>
            <a:schemeClr val="accent6">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5D95517B-34F2-9741-B54B-282577DAD832}"/>
              </a:ext>
            </a:extLst>
          </p:cNvPr>
          <p:cNvSpPr/>
          <p:nvPr/>
        </p:nvSpPr>
        <p:spPr bwMode="auto">
          <a:xfrm>
            <a:off x="742566" y="1035055"/>
            <a:ext cx="7658867" cy="1597131"/>
          </a:xfrm>
          <a:prstGeom prst="rect">
            <a:avLst/>
          </a:prstGeom>
          <a:solidFill>
            <a:schemeClr val="accent3">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958F3C4-A6D8-3240-9787-64AC347C3CDA}"/>
              </a:ext>
            </a:extLst>
          </p:cNvPr>
          <p:cNvSpPr/>
          <p:nvPr/>
        </p:nvSpPr>
        <p:spPr bwMode="auto">
          <a:xfrm>
            <a:off x="742566" y="4584923"/>
            <a:ext cx="7658867" cy="1597131"/>
          </a:xfrm>
          <a:prstGeom prst="rect">
            <a:avLst/>
          </a:prstGeom>
          <a:solidFill>
            <a:schemeClr val="accent5">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6" name="ホームベース 5">
            <a:extLst>
              <a:ext uri="{FF2B5EF4-FFF2-40B4-BE49-F238E27FC236}">
                <a16:creationId xmlns:a16="http://schemas.microsoft.com/office/drawing/2014/main" id="{19C53976-9E37-8244-9A6C-2A7B8478A0BF}"/>
              </a:ext>
            </a:extLst>
          </p:cNvPr>
          <p:cNvSpPr/>
          <p:nvPr/>
        </p:nvSpPr>
        <p:spPr bwMode="auto">
          <a:xfrm rot="5400000">
            <a:off x="953570" y="1644481"/>
            <a:ext cx="1567770"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7" name="ホームベース 6">
            <a:extLst>
              <a:ext uri="{FF2B5EF4-FFF2-40B4-BE49-F238E27FC236}">
                <a16:creationId xmlns:a16="http://schemas.microsoft.com/office/drawing/2014/main" id="{C3E6C91B-9C43-6B48-9E3B-DE2A9645A620}"/>
              </a:ext>
            </a:extLst>
          </p:cNvPr>
          <p:cNvSpPr/>
          <p:nvPr/>
        </p:nvSpPr>
        <p:spPr bwMode="auto">
          <a:xfrm rot="5400000">
            <a:off x="2370842" y="1636873"/>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8" name="ホームベース 7">
            <a:extLst>
              <a:ext uri="{FF2B5EF4-FFF2-40B4-BE49-F238E27FC236}">
                <a16:creationId xmlns:a16="http://schemas.microsoft.com/office/drawing/2014/main" id="{E40B450C-281F-BF4F-9C95-93A24244071B}"/>
              </a:ext>
            </a:extLst>
          </p:cNvPr>
          <p:cNvSpPr/>
          <p:nvPr/>
        </p:nvSpPr>
        <p:spPr bwMode="auto">
          <a:xfrm rot="5400000">
            <a:off x="3777271"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71B0109D-4B99-BA49-AAB6-D9D8DFCA5886}"/>
              </a:ext>
            </a:extLst>
          </p:cNvPr>
          <p:cNvSpPr/>
          <p:nvPr/>
        </p:nvSpPr>
        <p:spPr bwMode="auto">
          <a:xfrm rot="5400000">
            <a:off x="5205384"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4799C7F3-098B-3447-9475-C100490E8A92}"/>
              </a:ext>
            </a:extLst>
          </p:cNvPr>
          <p:cNvSpPr/>
          <p:nvPr/>
        </p:nvSpPr>
        <p:spPr bwMode="auto">
          <a:xfrm rot="5400000">
            <a:off x="6622660"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1A1B1DC5-C746-C948-B186-CAEC820D3B54}"/>
              </a:ext>
            </a:extLst>
          </p:cNvPr>
          <p:cNvSpPr/>
          <p:nvPr/>
        </p:nvSpPr>
        <p:spPr bwMode="auto">
          <a:xfrm>
            <a:off x="1081162" y="4771718"/>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生産管理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55359F2-1FCC-C143-A031-A022CBD8E676}"/>
              </a:ext>
            </a:extLst>
          </p:cNvPr>
          <p:cNvSpPr/>
          <p:nvPr/>
        </p:nvSpPr>
        <p:spPr bwMode="auto">
          <a:xfrm>
            <a:off x="5854616" y="4771717"/>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販売管理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5FD28E-C4D7-3A4B-848F-4D38E537A865}"/>
              </a:ext>
            </a:extLst>
          </p:cNvPr>
          <p:cNvSpPr/>
          <p:nvPr/>
        </p:nvSpPr>
        <p:spPr bwMode="auto">
          <a:xfrm>
            <a:off x="1081161" y="5368914"/>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会計管理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7F46D8A2-14EA-C547-81E1-466EF321F3E4}"/>
              </a:ext>
            </a:extLst>
          </p:cNvPr>
          <p:cNvSpPr/>
          <p:nvPr/>
        </p:nvSpPr>
        <p:spPr bwMode="auto">
          <a:xfrm>
            <a:off x="5854616" y="5368915"/>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人事管理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6" name="フローチャート: 磁気ディスク 15">
            <a:extLst>
              <a:ext uri="{FF2B5EF4-FFF2-40B4-BE49-F238E27FC236}">
                <a16:creationId xmlns:a16="http://schemas.microsoft.com/office/drawing/2014/main" id="{0FA3ACAF-7383-864D-BC25-E4EB2559DB88}"/>
              </a:ext>
            </a:extLst>
          </p:cNvPr>
          <p:cNvSpPr/>
          <p:nvPr/>
        </p:nvSpPr>
        <p:spPr bwMode="auto">
          <a:xfrm>
            <a:off x="3140389" y="4771717"/>
            <a:ext cx="2863220" cy="1006454"/>
          </a:xfrm>
          <a:prstGeom prst="flowChartMagneticDisk">
            <a:avLst/>
          </a:prstGeom>
          <a:solidFill>
            <a:schemeClr val="accent4">
              <a:lumMod val="60000"/>
              <a:lumOff val="40000"/>
            </a:schemeClr>
          </a:solidFill>
          <a:ln>
            <a:solidFill>
              <a:schemeClr val="bg1">
                <a:lumMod val="8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A25BBED-D0E6-7540-A499-A2F76AF22108}"/>
              </a:ext>
            </a:extLst>
          </p:cNvPr>
          <p:cNvSpPr/>
          <p:nvPr/>
        </p:nvSpPr>
        <p:spPr bwMode="auto">
          <a:xfrm>
            <a:off x="1081161"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アプリケーション連携</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283CF8-1CE9-A845-8D87-E317F5805D27}"/>
              </a:ext>
            </a:extLst>
          </p:cNvPr>
          <p:cNvSpPr/>
          <p:nvPr/>
        </p:nvSpPr>
        <p:spPr bwMode="auto">
          <a:xfrm>
            <a:off x="2847528" y="3130970"/>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ストリーミング処理</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5CAC45A-7230-AC45-A4F3-D561850803B6}"/>
              </a:ext>
            </a:extLst>
          </p:cNvPr>
          <p:cNvSpPr/>
          <p:nvPr/>
        </p:nvSpPr>
        <p:spPr bwMode="auto">
          <a:xfrm>
            <a:off x="4613895"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324C6BD-C77F-AA42-817C-8E29B8A9BBDF}"/>
              </a:ext>
            </a:extLst>
          </p:cNvPr>
          <p:cNvSpPr/>
          <p:nvPr/>
        </p:nvSpPr>
        <p:spPr bwMode="auto">
          <a:xfrm>
            <a:off x="6380261" y="3129284"/>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個人認証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3F7823B-ABA7-B44D-9F74-B2D97F98448D}"/>
              </a:ext>
            </a:extLst>
          </p:cNvPr>
          <p:cNvSpPr/>
          <p:nvPr/>
        </p:nvSpPr>
        <p:spPr bwMode="auto">
          <a:xfrm>
            <a:off x="1081160"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BD464B60-E416-C042-B7AE-910DA7633564}"/>
              </a:ext>
            </a:extLst>
          </p:cNvPr>
          <p:cNvSpPr/>
          <p:nvPr/>
        </p:nvSpPr>
        <p:spPr bwMode="auto">
          <a:xfrm>
            <a:off x="2847528"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ビジュアライズ</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3957A02C-0C3D-8B41-A18C-4ED36E1CD528}"/>
              </a:ext>
            </a:extLst>
          </p:cNvPr>
          <p:cNvSpPr/>
          <p:nvPr/>
        </p:nvSpPr>
        <p:spPr bwMode="auto">
          <a:xfrm>
            <a:off x="4613895" y="385622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0495EE61-CCB9-314E-AA23-C3CE9529033E}"/>
              </a:ext>
            </a:extLst>
          </p:cNvPr>
          <p:cNvSpPr/>
          <p:nvPr/>
        </p:nvSpPr>
        <p:spPr bwMode="auto">
          <a:xfrm>
            <a:off x="6380261"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6EEA3AA4-A2D6-AD49-B372-C4D674564626}"/>
              </a:ext>
            </a:extLst>
          </p:cNvPr>
          <p:cNvSpPr txBox="1"/>
          <p:nvPr/>
        </p:nvSpPr>
        <p:spPr>
          <a:xfrm>
            <a:off x="2885063" y="1079534"/>
            <a:ext cx="3363026" cy="468000"/>
          </a:xfrm>
          <a:prstGeom prst="rect">
            <a:avLst/>
          </a:prstGeom>
          <a:noFill/>
          <a:effectLst/>
        </p:spPr>
        <p:txBody>
          <a:bodyPr wrap="none" rtlCol="0" anchor="ctr">
            <a:noAutofit/>
          </a:bodyPr>
          <a:lstStyle/>
          <a:p>
            <a:pPr algn="ctr"/>
            <a:r>
              <a:rPr kumimoji="1" lang="ja-JP" altLang="en-US" sz="2000" b="1">
                <a:solidFill>
                  <a:srgbClr val="00B050"/>
                </a:solidFill>
                <a:latin typeface="Meiryo" panose="020B0604030504040204" pitchFamily="34" charset="-128"/>
                <a:ea typeface="Meiryo" panose="020B0604030504040204" pitchFamily="34" charset="-128"/>
              </a:rPr>
              <a:t>アプリケーション</a:t>
            </a:r>
            <a:endParaRPr kumimoji="1" lang="ja-JP" altLang="en-US" sz="2000" b="1" dirty="0">
              <a:solidFill>
                <a:srgbClr val="00B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FA3B9BD-4B1B-A941-965C-C21BFA177FB9}"/>
              </a:ext>
            </a:extLst>
          </p:cNvPr>
          <p:cNvSpPr txBox="1"/>
          <p:nvPr/>
        </p:nvSpPr>
        <p:spPr>
          <a:xfrm>
            <a:off x="2915032" y="3467308"/>
            <a:ext cx="3363026" cy="468000"/>
          </a:xfrm>
          <a:prstGeom prst="rect">
            <a:avLst/>
          </a:prstGeom>
          <a:noFill/>
          <a:effectLst/>
        </p:spPr>
        <p:txBody>
          <a:bodyPr wrap="none" rtlCol="0" anchor="ctr">
            <a:noAutofit/>
          </a:bodyPr>
          <a:lstStyle/>
          <a:p>
            <a:pPr algn="ctr"/>
            <a:r>
              <a:rPr kumimoji="1" lang="en-US" altLang="ja-JP" sz="2000" b="1" dirty="0">
                <a:solidFill>
                  <a:srgbClr val="0070C0"/>
                </a:solidFill>
                <a:latin typeface="Meiryo" panose="020B0604030504040204" pitchFamily="34" charset="-128"/>
                <a:ea typeface="Meiryo" panose="020B0604030504040204" pitchFamily="34" charset="-128"/>
              </a:rPr>
              <a:t>DX</a:t>
            </a:r>
            <a:r>
              <a:rPr kumimoji="1" lang="ja-JP" altLang="en-US" sz="2000" b="1">
                <a:solidFill>
                  <a:srgbClr val="0070C0"/>
                </a:solidFill>
                <a:latin typeface="Meiryo" panose="020B0604030504040204" pitchFamily="34" charset="-128"/>
                <a:ea typeface="Meiryo" panose="020B0604030504040204" pitchFamily="34" charset="-128"/>
              </a:rPr>
              <a:t>プラットフォーム</a:t>
            </a:r>
            <a:endParaRPr kumimoji="1" lang="ja-JP" altLang="en-US" sz="2000" b="1" dirty="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593726B-DA8F-B24A-BF78-CB6C1D3D108B}"/>
              </a:ext>
            </a:extLst>
          </p:cNvPr>
          <p:cNvSpPr txBox="1"/>
          <p:nvPr/>
        </p:nvSpPr>
        <p:spPr>
          <a:xfrm>
            <a:off x="2890484" y="5794264"/>
            <a:ext cx="3363026" cy="468000"/>
          </a:xfrm>
          <a:prstGeom prst="rect">
            <a:avLst/>
          </a:prstGeom>
          <a:noFill/>
          <a:effectLst/>
        </p:spPr>
        <p:txBody>
          <a:bodyPr wrap="none" rtlCol="0" anchor="ctr">
            <a:noAutofit/>
          </a:bodyPr>
          <a:lstStyle/>
          <a:p>
            <a:pPr algn="ctr"/>
            <a:r>
              <a:rPr kumimoji="1" lang="en-US" altLang="ja-JP" sz="2000" b="1" dirty="0">
                <a:solidFill>
                  <a:srgbClr val="7030A0"/>
                </a:solidFill>
                <a:latin typeface="Meiryo" panose="020B0604030504040204" pitchFamily="34" charset="-128"/>
                <a:ea typeface="Meiryo" panose="020B0604030504040204" pitchFamily="34" charset="-128"/>
              </a:rPr>
              <a:t>ERP</a:t>
            </a:r>
            <a:r>
              <a:rPr kumimoji="1" lang="ja-JP" altLang="en-US" sz="2000" b="1">
                <a:solidFill>
                  <a:srgbClr val="7030A0"/>
                </a:solidFill>
                <a:latin typeface="Meiryo" panose="020B0604030504040204" pitchFamily="34" charset="-128"/>
                <a:ea typeface="Meiryo" panose="020B0604030504040204" pitchFamily="34" charset="-128"/>
              </a:rPr>
              <a:t>システム</a:t>
            </a:r>
            <a:endParaRPr kumimoji="1" lang="ja-JP" altLang="en-US" sz="2000" b="1" dirty="0">
              <a:solidFill>
                <a:srgbClr val="7030A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57B265-8BBE-E847-A7AA-FE46C5E04B79}"/>
              </a:ext>
            </a:extLst>
          </p:cNvPr>
          <p:cNvSpPr txBox="1"/>
          <p:nvPr/>
        </p:nvSpPr>
        <p:spPr>
          <a:xfrm>
            <a:off x="1081155" y="1978767"/>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生産工程管理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機械制御</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4F4610A-78FF-B14B-AACD-AA78974A9CAC}"/>
              </a:ext>
            </a:extLst>
          </p:cNvPr>
          <p:cNvSpPr txBox="1"/>
          <p:nvPr/>
        </p:nvSpPr>
        <p:spPr>
          <a:xfrm>
            <a:off x="2503852"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交通管制</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自動運転</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BEDDB33-D8FD-D843-BBAA-0468EBCAF09E}"/>
              </a:ext>
            </a:extLst>
          </p:cNvPr>
          <p:cNvSpPr txBox="1"/>
          <p:nvPr/>
        </p:nvSpPr>
        <p:spPr>
          <a:xfrm>
            <a:off x="3910281"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物流管理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自動倉庫</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B44436E-9783-5A40-B82D-2E8F26F8B8ED}"/>
              </a:ext>
            </a:extLst>
          </p:cNvPr>
          <p:cNvSpPr txBox="1"/>
          <p:nvPr/>
        </p:nvSpPr>
        <p:spPr>
          <a:xfrm>
            <a:off x="6750248" y="1978044"/>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5BC9435-AE0D-1241-B263-6507C58A8CB9}"/>
              </a:ext>
            </a:extLst>
          </p:cNvPr>
          <p:cNvSpPr txBox="1"/>
          <p:nvPr/>
        </p:nvSpPr>
        <p:spPr>
          <a:xfrm>
            <a:off x="5332973"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店舗管理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在庫管理</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4" name="上矢印 33">
            <a:extLst>
              <a:ext uri="{FF2B5EF4-FFF2-40B4-BE49-F238E27FC236}">
                <a16:creationId xmlns:a16="http://schemas.microsoft.com/office/drawing/2014/main" id="{94B3A5C5-A9C7-6D4C-B72D-B457757B7AD1}"/>
              </a:ext>
            </a:extLst>
          </p:cNvPr>
          <p:cNvSpPr/>
          <p:nvPr/>
        </p:nvSpPr>
        <p:spPr>
          <a:xfrm>
            <a:off x="3967312" y="4383456"/>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上矢印 34">
            <a:extLst>
              <a:ext uri="{FF2B5EF4-FFF2-40B4-BE49-F238E27FC236}">
                <a16:creationId xmlns:a16="http://schemas.microsoft.com/office/drawing/2014/main" id="{416B2CCA-3EF4-D34F-9C62-61AB99D30DDA}"/>
              </a:ext>
            </a:extLst>
          </p:cNvPr>
          <p:cNvSpPr/>
          <p:nvPr/>
        </p:nvSpPr>
        <p:spPr>
          <a:xfrm rot="10800000">
            <a:off x="4572000" y="4391503"/>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テキスト ボックス 35">
            <a:extLst>
              <a:ext uri="{FF2B5EF4-FFF2-40B4-BE49-F238E27FC236}">
                <a16:creationId xmlns:a16="http://schemas.microsoft.com/office/drawing/2014/main" id="{98803070-AE51-B540-8798-AED443017007}"/>
              </a:ext>
            </a:extLst>
          </p:cNvPr>
          <p:cNvSpPr txBox="1"/>
          <p:nvPr/>
        </p:nvSpPr>
        <p:spPr>
          <a:xfrm>
            <a:off x="2890487" y="5206730"/>
            <a:ext cx="3363026" cy="468000"/>
          </a:xfrm>
          <a:prstGeom prst="rect">
            <a:avLst/>
          </a:prstGeom>
          <a:noFill/>
          <a:effectLst/>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統合データベース</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6901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B49FEF18-DD8A-B740-97CD-6170CCCBF147}"/>
              </a:ext>
            </a:extLst>
          </p:cNvPr>
          <p:cNvSpPr/>
          <p:nvPr/>
        </p:nvSpPr>
        <p:spPr>
          <a:xfrm>
            <a:off x="765761" y="768542"/>
            <a:ext cx="7623859" cy="171504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C54242BC-B484-B346-94AF-DDCE8C1BC521}"/>
              </a:ext>
            </a:extLst>
          </p:cNvPr>
          <p:cNvSpPr>
            <a:spLocks noGrp="1"/>
          </p:cNvSpPr>
          <p:nvPr>
            <p:ph type="title"/>
          </p:nvPr>
        </p:nvSpPr>
        <p:spPr/>
        <p:txBody>
          <a:bodyPr/>
          <a:lstStyle/>
          <a:p>
            <a:r>
              <a:rPr kumimoji="1" lang="en-US" altLang="ja-JP" dirty="0"/>
              <a:t>DX</a:t>
            </a:r>
            <a:r>
              <a:rPr kumimoji="1" lang="ja-JP" altLang="en-US"/>
              <a:t>を取り巻く２つの環境</a:t>
            </a:r>
          </a:p>
        </p:txBody>
      </p:sp>
      <p:sp>
        <p:nvSpPr>
          <p:cNvPr id="4" name="正方形/長方形 3">
            <a:extLst>
              <a:ext uri="{FF2B5EF4-FFF2-40B4-BE49-F238E27FC236}">
                <a16:creationId xmlns:a16="http://schemas.microsoft.com/office/drawing/2014/main" id="{E2FBC342-E7C1-ED40-A6C8-A075DE48930E}"/>
              </a:ext>
            </a:extLst>
          </p:cNvPr>
          <p:cNvSpPr/>
          <p:nvPr/>
        </p:nvSpPr>
        <p:spPr>
          <a:xfrm>
            <a:off x="1395412"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90BD979D-FC3B-654F-B38C-467FD89F30FB}"/>
              </a:ext>
            </a:extLst>
          </p:cNvPr>
          <p:cNvSpPr/>
          <p:nvPr/>
        </p:nvSpPr>
        <p:spPr>
          <a:xfrm>
            <a:off x="3531393"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534DA5DA-A2DE-5043-ACBA-A6CF56C7615D}"/>
              </a:ext>
            </a:extLst>
          </p:cNvPr>
          <p:cNvSpPr/>
          <p:nvPr/>
        </p:nvSpPr>
        <p:spPr>
          <a:xfrm>
            <a:off x="5667374"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61DC41E-C7DB-E84F-81C9-E5602F6C484A}"/>
              </a:ext>
            </a:extLst>
          </p:cNvPr>
          <p:cNvSpPr/>
          <p:nvPr/>
        </p:nvSpPr>
        <p:spPr>
          <a:xfrm>
            <a:off x="1396365" y="1305752"/>
            <a:ext cx="6351270"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F8462D20-273A-8744-97DB-052850253481}"/>
              </a:ext>
            </a:extLst>
          </p:cNvPr>
          <p:cNvSpPr/>
          <p:nvPr/>
        </p:nvSpPr>
        <p:spPr>
          <a:xfrm>
            <a:off x="1395412" y="1888364"/>
            <a:ext cx="6351270" cy="5372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事業継続の条件：</a:t>
            </a: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変化への即応力を持つこと</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E36A82A1-A3EF-2F46-867D-94BF7438559D}"/>
              </a:ext>
            </a:extLst>
          </p:cNvPr>
          <p:cNvSpPr txBox="1"/>
          <p:nvPr/>
        </p:nvSpPr>
        <p:spPr>
          <a:xfrm>
            <a:off x="877073" y="887400"/>
            <a:ext cx="461665" cy="1477328"/>
          </a:xfrm>
          <a:prstGeom prst="rect">
            <a:avLst/>
          </a:prstGeom>
          <a:noFill/>
        </p:spPr>
        <p:txBody>
          <a:bodyPr vert="eaVert" wrap="none" rtlCol="0">
            <a:spAutoFit/>
          </a:bodyPr>
          <a:lstStyle/>
          <a:p>
            <a:pPr algn="ctr"/>
            <a:r>
              <a:rPr kumimoji="1" lang="ja-JP" altLang="en-US">
                <a:solidFill>
                  <a:srgbClr val="C00000"/>
                </a:solidFill>
                <a:latin typeface="Meiryo" panose="020B0604030504040204" pitchFamily="34" charset="-128"/>
                <a:ea typeface="Meiryo" panose="020B0604030504040204" pitchFamily="34" charset="-128"/>
              </a:rPr>
              <a:t>ビジネス環境</a:t>
            </a:r>
          </a:p>
        </p:txBody>
      </p:sp>
      <p:grpSp>
        <p:nvGrpSpPr>
          <p:cNvPr id="28" name="グループ化 27">
            <a:extLst>
              <a:ext uri="{FF2B5EF4-FFF2-40B4-BE49-F238E27FC236}">
                <a16:creationId xmlns:a16="http://schemas.microsoft.com/office/drawing/2014/main" id="{9F0DC357-3295-D949-83BE-193059CA4828}"/>
              </a:ext>
            </a:extLst>
          </p:cNvPr>
          <p:cNvGrpSpPr/>
          <p:nvPr/>
        </p:nvGrpSpPr>
        <p:grpSpPr>
          <a:xfrm>
            <a:off x="765761" y="5282640"/>
            <a:ext cx="7623859" cy="1303338"/>
            <a:chOff x="765761" y="5282640"/>
            <a:chExt cx="7623859" cy="1303338"/>
          </a:xfrm>
        </p:grpSpPr>
        <p:sp>
          <p:nvSpPr>
            <p:cNvPr id="22" name="正方形/長方形 21">
              <a:extLst>
                <a:ext uri="{FF2B5EF4-FFF2-40B4-BE49-F238E27FC236}">
                  <a16:creationId xmlns:a16="http://schemas.microsoft.com/office/drawing/2014/main" id="{73DD0DC2-0F25-2F41-BB71-977303FA2965}"/>
                </a:ext>
              </a:extLst>
            </p:cNvPr>
            <p:cNvSpPr/>
            <p:nvPr/>
          </p:nvSpPr>
          <p:spPr>
            <a:xfrm>
              <a:off x="765761" y="5282640"/>
              <a:ext cx="7623859" cy="13033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D78AD87E-06BC-7945-B36B-8A8F7D41BFEC}"/>
                </a:ext>
              </a:extLst>
            </p:cNvPr>
            <p:cNvSpPr/>
            <p:nvPr/>
          </p:nvSpPr>
          <p:spPr>
            <a:xfrm>
              <a:off x="1395412" y="5344874"/>
              <a:ext cx="6349365" cy="5372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アジャイル開発と</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47662AFA-A4CC-004C-B076-8E3668F3B7CA}"/>
                </a:ext>
              </a:extLst>
            </p:cNvPr>
            <p:cNvSpPr/>
            <p:nvPr/>
          </p:nvSpPr>
          <p:spPr>
            <a:xfrm>
              <a:off x="1395411" y="5946551"/>
              <a:ext cx="6349365" cy="53721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クラウド</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コンテナ</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 × Kubernetes / SaaS × PaaS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C50AE70-9363-0449-B967-8A713D4512F0}"/>
                </a:ext>
              </a:extLst>
            </p:cNvPr>
            <p:cNvSpPr txBox="1"/>
            <p:nvPr/>
          </p:nvSpPr>
          <p:spPr>
            <a:xfrm>
              <a:off x="873090" y="5426477"/>
              <a:ext cx="461665" cy="1015663"/>
            </a:xfrm>
            <a:prstGeom prst="rect">
              <a:avLst/>
            </a:prstGeom>
            <a:noFill/>
          </p:spPr>
          <p:txBody>
            <a:bodyPr vert="eaVert" wrap="none" rtlCol="0">
              <a:spAutoFit/>
            </a:bodyPr>
            <a:lstStyle/>
            <a:p>
              <a:pPr algn="ctr"/>
              <a:r>
                <a:rPr lang="ja-JP" altLang="en-US">
                  <a:solidFill>
                    <a:srgbClr val="00B050"/>
                  </a:solidFill>
                  <a:latin typeface="Meiryo" panose="020B0604030504040204" pitchFamily="34" charset="-128"/>
                  <a:ea typeface="Meiryo" panose="020B0604030504040204" pitchFamily="34" charset="-128"/>
                </a:rPr>
                <a:t>ＩＴ環境</a:t>
              </a:r>
              <a:endParaRPr kumimoji="1" lang="ja-JP" altLang="en-US">
                <a:solidFill>
                  <a:srgbClr val="00B050"/>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28EC9C7-98A8-7D4B-898C-3F4E1C46C4D6}"/>
              </a:ext>
            </a:extLst>
          </p:cNvPr>
          <p:cNvSpPr/>
          <p:nvPr/>
        </p:nvSpPr>
        <p:spPr>
          <a:xfrm rot="10800000">
            <a:off x="4349233" y="115064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E799A316-7A50-1647-828D-19BB9A06C327}"/>
              </a:ext>
            </a:extLst>
          </p:cNvPr>
          <p:cNvSpPr/>
          <p:nvPr/>
        </p:nvSpPr>
        <p:spPr>
          <a:xfrm rot="10800000">
            <a:off x="2213252" y="113960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81421C6D-B605-A64E-B2C2-3318AC3B2A84}"/>
              </a:ext>
            </a:extLst>
          </p:cNvPr>
          <p:cNvSpPr/>
          <p:nvPr/>
        </p:nvSpPr>
        <p:spPr>
          <a:xfrm rot="10800000">
            <a:off x="6487594" y="1150649"/>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E3FCF722-4DDB-BB4B-83E3-6A937598E619}"/>
              </a:ext>
            </a:extLst>
          </p:cNvPr>
          <p:cNvSpPr/>
          <p:nvPr/>
        </p:nvSpPr>
        <p:spPr>
          <a:xfrm rot="10800000">
            <a:off x="4350340" y="1711581"/>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02489EC4-41DF-6442-9E27-ADD9EC665187}"/>
              </a:ext>
            </a:extLst>
          </p:cNvPr>
          <p:cNvGrpSpPr/>
          <p:nvPr/>
        </p:nvGrpSpPr>
        <p:grpSpPr>
          <a:xfrm>
            <a:off x="765761" y="2528990"/>
            <a:ext cx="7623859" cy="2713668"/>
            <a:chOff x="765761" y="2528990"/>
            <a:chExt cx="7623859" cy="2713668"/>
          </a:xfrm>
        </p:grpSpPr>
        <p:sp>
          <p:nvSpPr>
            <p:cNvPr id="21" name="正方形/長方形 20">
              <a:extLst>
                <a:ext uri="{FF2B5EF4-FFF2-40B4-BE49-F238E27FC236}">
                  <a16:creationId xmlns:a16="http://schemas.microsoft.com/office/drawing/2014/main" id="{59F4F83B-FBA4-DB45-863A-FAE1A9649CCE}"/>
                </a:ext>
              </a:extLst>
            </p:cNvPr>
            <p:cNvSpPr/>
            <p:nvPr/>
          </p:nvSpPr>
          <p:spPr>
            <a:xfrm>
              <a:off x="765761" y="2528990"/>
              <a:ext cx="7623859" cy="2713668"/>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0B33BE4D-D784-E84F-81AD-F68B22ABE060}"/>
                </a:ext>
              </a:extLst>
            </p:cNvPr>
            <p:cNvSpPr/>
            <p:nvPr/>
          </p:nvSpPr>
          <p:spPr>
            <a:xfrm>
              <a:off x="4660695" y="3615738"/>
              <a:ext cx="3093294"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ERP×BPR/BPM</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1F9B536-4462-A442-A6C4-F6CBF7B07527}"/>
                </a:ext>
              </a:extLst>
            </p:cNvPr>
            <p:cNvSpPr/>
            <p:nvPr/>
          </p:nvSpPr>
          <p:spPr>
            <a:xfrm>
              <a:off x="1395412"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意志決定の迅速化</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9E094F9-8E90-054D-9AB4-1C4DC026636A}"/>
                </a:ext>
              </a:extLst>
            </p:cNvPr>
            <p:cNvSpPr/>
            <p:nvPr/>
          </p:nvSpPr>
          <p:spPr>
            <a:xfrm>
              <a:off x="4662486"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ビジネス・プロセスのデジタル化</a:t>
              </a:r>
              <a:endParaRPr kumimoji="1" lang="ja-JP" altLang="en-US"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760841B9-30D1-E44E-9426-3CFCD9F17620}"/>
                </a:ext>
              </a:extLst>
            </p:cNvPr>
            <p:cNvSpPr/>
            <p:nvPr/>
          </p:nvSpPr>
          <p:spPr>
            <a:xfrm>
              <a:off x="1395412"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見える化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AF56FA33-9D06-1E4F-B24C-51FC8E594EC1}"/>
                </a:ext>
              </a:extLst>
            </p:cNvPr>
            <p:cNvSpPr/>
            <p:nvPr/>
          </p:nvSpPr>
          <p:spPr>
            <a:xfrm>
              <a:off x="4662486"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最適化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E7DC4B3-5993-F345-9242-32CBA840E6CD}"/>
                </a:ext>
              </a:extLst>
            </p:cNvPr>
            <p:cNvSpPr/>
            <p:nvPr/>
          </p:nvSpPr>
          <p:spPr>
            <a:xfrm>
              <a:off x="1390012" y="3610448"/>
              <a:ext cx="3093295"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機械学習</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データサイエンス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44978A17-BA00-3249-8B09-99E19EF83F4E}"/>
                </a:ext>
              </a:extLst>
            </p:cNvPr>
            <p:cNvSpPr/>
            <p:nvPr/>
          </p:nvSpPr>
          <p:spPr>
            <a:xfrm>
              <a:off x="1390013" y="4664797"/>
              <a:ext cx="6349365" cy="4567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ビジネスの現場からのデータ収集</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251B5216-1B29-024E-9931-59C266B1CEBE}"/>
                </a:ext>
              </a:extLst>
            </p:cNvPr>
            <p:cNvSpPr txBox="1"/>
            <p:nvPr/>
          </p:nvSpPr>
          <p:spPr>
            <a:xfrm>
              <a:off x="873090" y="2808677"/>
              <a:ext cx="461665" cy="2169825"/>
            </a:xfrm>
            <a:prstGeom prst="rect">
              <a:avLst/>
            </a:prstGeom>
            <a:noFill/>
          </p:spPr>
          <p:txBody>
            <a:bodyPr vert="eaVert" wrap="none" rtlCol="0">
              <a:spAutoFit/>
            </a:bodyPr>
            <a:lstStyle/>
            <a:p>
              <a:pPr algn="ctr"/>
              <a:r>
                <a:rPr lang="ja-JP" altLang="en-US">
                  <a:solidFill>
                    <a:schemeClr val="tx2">
                      <a:lumMod val="75000"/>
                    </a:schemeClr>
                  </a:solidFill>
                  <a:latin typeface="Meiryo" panose="020B0604030504040204" pitchFamily="34" charset="-128"/>
                  <a:ea typeface="Meiryo" panose="020B0604030504040204" pitchFamily="34" charset="-128"/>
                </a:rPr>
                <a:t>ＤＸ</a:t>
              </a:r>
              <a:r>
                <a:rPr kumimoji="1" lang="ja-JP" altLang="en-US">
                  <a:solidFill>
                    <a:schemeClr val="tx2">
                      <a:lumMod val="75000"/>
                    </a:schemeClr>
                  </a:solidFill>
                  <a:latin typeface="Meiryo" panose="020B0604030504040204" pitchFamily="34" charset="-128"/>
                  <a:ea typeface="Meiryo" panose="020B0604030504040204" pitchFamily="34" charset="-128"/>
                </a:rPr>
                <a:t>を支える仕組み</a:t>
              </a:r>
            </a:p>
          </p:txBody>
        </p:sp>
        <p:sp>
          <p:nvSpPr>
            <p:cNvPr id="23" name="下カーブ矢印 22">
              <a:extLst>
                <a:ext uri="{FF2B5EF4-FFF2-40B4-BE49-F238E27FC236}">
                  <a16:creationId xmlns:a16="http://schemas.microsoft.com/office/drawing/2014/main" id="{92991C45-6BF5-3F4D-88F7-844059E848F1}"/>
                </a:ext>
              </a:extLst>
            </p:cNvPr>
            <p:cNvSpPr/>
            <p:nvPr/>
          </p:nvSpPr>
          <p:spPr>
            <a:xfrm>
              <a:off x="4490355" y="3662253"/>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F529F020-9E81-CC41-8805-DAAAD18CAA01}"/>
                </a:ext>
              </a:extLst>
            </p:cNvPr>
            <p:cNvSpPr/>
            <p:nvPr/>
          </p:nvSpPr>
          <p:spPr>
            <a:xfrm rot="10800000">
              <a:off x="4346574" y="3850924"/>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45A71135-1FB0-0642-BD7D-44A33EB6955E}"/>
                </a:ext>
              </a:extLst>
            </p:cNvPr>
            <p:cNvSpPr/>
            <p:nvPr/>
          </p:nvSpPr>
          <p:spPr>
            <a:xfrm>
              <a:off x="1390012" y="4133158"/>
              <a:ext cx="6349365" cy="4567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プラットフォーム</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上矢印 24">
              <a:extLst>
                <a:ext uri="{FF2B5EF4-FFF2-40B4-BE49-F238E27FC236}">
                  <a16:creationId xmlns:a16="http://schemas.microsoft.com/office/drawing/2014/main" id="{BEEE4F14-16D4-0144-BC2A-3B4A9991C5ED}"/>
                </a:ext>
              </a:extLst>
            </p:cNvPr>
            <p:cNvSpPr/>
            <p:nvPr/>
          </p:nvSpPr>
          <p:spPr>
            <a:xfrm>
              <a:off x="4363172" y="4506045"/>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矢印 25">
              <a:extLst>
                <a:ext uri="{FF2B5EF4-FFF2-40B4-BE49-F238E27FC236}">
                  <a16:creationId xmlns:a16="http://schemas.microsoft.com/office/drawing/2014/main" id="{0F37D5A3-0C63-9242-994F-3A8B37A2A495}"/>
                </a:ext>
              </a:extLst>
            </p:cNvPr>
            <p:cNvSpPr/>
            <p:nvPr/>
          </p:nvSpPr>
          <p:spPr>
            <a:xfrm>
              <a:off x="2712019" y="398297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B6486468-D5DB-3243-ACA2-4399BD1D7033}"/>
                </a:ext>
              </a:extLst>
            </p:cNvPr>
            <p:cNvSpPr/>
            <p:nvPr/>
          </p:nvSpPr>
          <p:spPr>
            <a:xfrm>
              <a:off x="5981699" y="3981398"/>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a:extLst>
                <a:ext uri="{FF2B5EF4-FFF2-40B4-BE49-F238E27FC236}">
                  <a16:creationId xmlns:a16="http://schemas.microsoft.com/office/drawing/2014/main" id="{0287DE36-C0F8-1C45-B41E-7CB66E2B72BE}"/>
                </a:ext>
              </a:extLst>
            </p:cNvPr>
            <p:cNvSpPr/>
            <p:nvPr/>
          </p:nvSpPr>
          <p:spPr>
            <a:xfrm>
              <a:off x="2712019" y="3433104"/>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a:extLst>
                <a:ext uri="{FF2B5EF4-FFF2-40B4-BE49-F238E27FC236}">
                  <a16:creationId xmlns:a16="http://schemas.microsoft.com/office/drawing/2014/main" id="{01818079-7B55-AA46-92CC-597A0499C139}"/>
                </a:ext>
              </a:extLst>
            </p:cNvPr>
            <p:cNvSpPr/>
            <p:nvPr/>
          </p:nvSpPr>
          <p:spPr>
            <a:xfrm>
              <a:off x="5969570" y="3424552"/>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A09A2581-0EFB-D445-BCAA-98342FB8BBE1}"/>
                </a:ext>
              </a:extLst>
            </p:cNvPr>
            <p:cNvSpPr/>
            <p:nvPr/>
          </p:nvSpPr>
          <p:spPr>
            <a:xfrm>
              <a:off x="2719387" y="2910579"/>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a:extLst>
                <a:ext uri="{FF2B5EF4-FFF2-40B4-BE49-F238E27FC236}">
                  <a16:creationId xmlns:a16="http://schemas.microsoft.com/office/drawing/2014/main" id="{F50F6CE2-8800-5145-9B7D-ED007519AB8B}"/>
                </a:ext>
              </a:extLst>
            </p:cNvPr>
            <p:cNvSpPr/>
            <p:nvPr/>
          </p:nvSpPr>
          <p:spPr>
            <a:xfrm>
              <a:off x="5976938" y="290202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テキスト ボックス 29">
            <a:extLst>
              <a:ext uri="{FF2B5EF4-FFF2-40B4-BE49-F238E27FC236}">
                <a16:creationId xmlns:a16="http://schemas.microsoft.com/office/drawing/2014/main" id="{895725F9-FEA8-1A49-9194-7FD1213E0D97}"/>
              </a:ext>
            </a:extLst>
          </p:cNvPr>
          <p:cNvSpPr txBox="1"/>
          <p:nvPr/>
        </p:nvSpPr>
        <p:spPr>
          <a:xfrm>
            <a:off x="7863005" y="1219872"/>
            <a:ext cx="492443" cy="4708981"/>
          </a:xfrm>
          <a:prstGeom prst="rect">
            <a:avLst/>
          </a:prstGeom>
          <a:noFill/>
        </p:spPr>
        <p:txBody>
          <a:bodyPr vert="eaVert" wrap="none" rtlCol="0">
            <a:spAutoFit/>
          </a:bodyPr>
          <a:lstStyle/>
          <a:p>
            <a:pPr algn="ctr"/>
            <a:r>
              <a:rPr lang="ja-JP" altLang="en-US" sz="2000">
                <a:solidFill>
                  <a:srgbClr val="C00000"/>
                </a:solidFill>
                <a:latin typeface="Meiryo" panose="020B0604030504040204" pitchFamily="34" charset="-128"/>
                <a:ea typeface="Meiryo" panose="020B0604030504040204" pitchFamily="34" charset="-128"/>
              </a:rPr>
              <a:t>変化に俊敏に対応できる企業文化・体質</a:t>
            </a:r>
            <a:endParaRPr kumimoji="1" lang="ja-JP" altLang="en-US" sz="200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54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クラウドによるコスト改善例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184172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1878079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0840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5358DC3-9155-9E49-8F3D-82A1641EC0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6707" y="5312728"/>
            <a:ext cx="531626" cy="772988"/>
          </a:xfrm>
          <a:prstGeom prst="rect">
            <a:avLst/>
          </a:prstGeom>
        </p:spPr>
      </p:pic>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8FB912B9-6752-D842-BE86-3F679DC974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0464" y="5288448"/>
            <a:ext cx="1887194" cy="986211"/>
          </a:xfrm>
          <a:prstGeom prst="rect">
            <a:avLst/>
          </a:prstGeom>
        </p:spPr>
      </p:pic>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7"/>
          <a:stretch>
            <a:fillRect/>
          </a:stretch>
        </p:blipFill>
        <p:spPr>
          <a:xfrm>
            <a:off x="6918333" y="5215521"/>
            <a:ext cx="1972421" cy="986211"/>
          </a:xfrm>
          <a:prstGeom prst="rect">
            <a:avLst/>
          </a:prstGeom>
        </p:spPr>
      </p:pic>
    </p:spTree>
    <p:extLst>
      <p:ext uri="{BB962C8B-B14F-4D97-AF65-F5344CB8AC3E}">
        <p14:creationId xmlns:p14="http://schemas.microsoft.com/office/powerpoint/2010/main" val="27828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802676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724140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052683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15767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76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027618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11559" y="1090995"/>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lang="ja-JP" altLang="en-US"/>
              <a:t>なぜ、サーバーレスなのか</a:t>
            </a:r>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4602" y="4294079"/>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102" y="4221088"/>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3405" y="4317467"/>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10940" y="4706382"/>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760699" y="1271341"/>
            <a:ext cx="7622600"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付加価値を生み出さない作業で負担を強いられる。</a:t>
            </a: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43607" y="2087605"/>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60031" y="2084424"/>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728446"/>
            <a:ext cx="7920880" cy="1944216"/>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156164" y="3843171"/>
            <a:ext cx="48526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上記の負担から開発者を解放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2341263" y="5210552"/>
            <a:ext cx="446147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コスト削減</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マイクロ・サービス化</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60" y="5722827"/>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a:off x="3995935" y="3380750"/>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1198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クラウドは</a:t>
            </a:r>
            <a:r>
              <a:rPr lang="ja-JP" altLang="en-US" sz="2700" b="1" dirty="0">
                <a:latin typeface="メイリオ" panose="020B0604030504040204" pitchFamily="50" charset="-128"/>
                <a:ea typeface="メイリオ" panose="020B0604030504040204" pitchFamily="50" charset="-128"/>
              </a:rPr>
              <a:t>手段</a:t>
            </a:r>
            <a:r>
              <a:rPr lang="ja-JP" altLang="en-US" sz="2700" dirty="0">
                <a:latin typeface="メイリオ" panose="020B0604030504040204" pitchFamily="50" charset="-128"/>
                <a:ea typeface="メイリオ" panose="020B0604030504040204" pitchFamily="50"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42320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a:t>
            </a:r>
            <a:r>
              <a:rPr kumimoji="1" lang="ja-JP" altLang="en-US" dirty="0"/>
              <a:t>がもたらすビジネス価値</a:t>
            </a:r>
          </a:p>
        </p:txBody>
      </p:sp>
      <p:sp>
        <p:nvSpPr>
          <p:cNvPr id="4" name="テキスト ボックス 3"/>
          <p:cNvSpPr txBox="1"/>
          <p:nvPr/>
        </p:nvSpPr>
        <p:spPr>
          <a:xfrm>
            <a:off x="3377687" y="1632230"/>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382468" y="3100968"/>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最新テクノロジーの早期利用</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377687" y="4543997"/>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3408662" y="2109735"/>
            <a:ext cx="5602816"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アプリケーションの質的向上にリソースをシフトできる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ビジネス・スピードの加速に迅速柔軟に対応できる</a:t>
            </a:r>
            <a:endParaRPr lang="en-US" altLang="ja-JP" sz="1600" dirty="0">
              <a:solidFill>
                <a:srgbClr val="0070C0"/>
              </a:solidFill>
              <a:latin typeface="Meiryo" charset="-128"/>
              <a:ea typeface="Meiryo" charset="-128"/>
              <a:cs typeface="Meiryo" charset="-128"/>
            </a:endParaRPr>
          </a:p>
        </p:txBody>
      </p:sp>
      <p:sp>
        <p:nvSpPr>
          <p:cNvPr id="8" name="テキスト ボックス 7"/>
          <p:cNvSpPr txBox="1"/>
          <p:nvPr/>
        </p:nvSpPr>
        <p:spPr>
          <a:xfrm>
            <a:off x="3408662" y="3578473"/>
            <a:ext cx="5397631"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試行錯誤が容易になってイノベーションを加速する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3408662" y="5005662"/>
            <a:ext cx="5405647"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初期投資リスクが削減でき、</a:t>
            </a:r>
            <a:r>
              <a:rPr kumimoji="1" lang="en-US" altLang="ja-JP" sz="1600" dirty="0">
                <a:solidFill>
                  <a:srgbClr val="0070C0"/>
                </a:solidFill>
                <a:latin typeface="Meiryo" charset="-128"/>
                <a:ea typeface="Meiryo" charset="-128"/>
                <a:cs typeface="Meiryo" charset="-128"/>
              </a:rPr>
              <a:t>IT</a:t>
            </a:r>
            <a:r>
              <a:rPr kumimoji="1" lang="ja-JP" altLang="en-US" sz="1600" dirty="0">
                <a:solidFill>
                  <a:srgbClr val="0070C0"/>
                </a:solidFill>
                <a:latin typeface="Meiryo" charset="-128"/>
                <a:ea typeface="Meiryo" charset="-128"/>
                <a:cs typeface="Meiryo" charset="-128"/>
              </a:rPr>
              <a:t>活用範囲を拡大できる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ビジネス環境の変化に柔軟に対応できる</a:t>
            </a:r>
            <a:endParaRPr kumimoji="1" lang="en-US" altLang="ja-JP" sz="1600" dirty="0">
              <a:solidFill>
                <a:srgbClr val="0070C0"/>
              </a:solidFill>
              <a:latin typeface="Meiryo" charset="-128"/>
              <a:ea typeface="Meiryo" charset="-128"/>
              <a:cs typeface="Meiryo" charset="-128"/>
            </a:endParaRPr>
          </a:p>
        </p:txBody>
      </p:sp>
      <p:pic>
        <p:nvPicPr>
          <p:cNvPr id="10" name="図 9">
            <a:extLst>
              <a:ext uri="{FF2B5EF4-FFF2-40B4-BE49-F238E27FC236}">
                <a16:creationId xmlns:a16="http://schemas.microsoft.com/office/drawing/2014/main" id="{1F87BB17-CF2C-9243-A4BF-E0B1D145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26" y="2694510"/>
            <a:ext cx="2254020" cy="1495507"/>
          </a:xfrm>
          <a:prstGeom prst="rect">
            <a:avLst/>
          </a:prstGeom>
        </p:spPr>
      </p:pic>
      <p:sp>
        <p:nvSpPr>
          <p:cNvPr id="15" name="右矢印 14">
            <a:extLst>
              <a:ext uri="{FF2B5EF4-FFF2-40B4-BE49-F238E27FC236}">
                <a16:creationId xmlns:a16="http://schemas.microsoft.com/office/drawing/2014/main" id="{07250EAA-EB12-BD4D-BF83-4FBF3E836F0B}"/>
              </a:ext>
            </a:extLst>
          </p:cNvPr>
          <p:cNvSpPr/>
          <p:nvPr/>
        </p:nvSpPr>
        <p:spPr>
          <a:xfrm>
            <a:off x="2565446" y="3216125"/>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1BE126D4-E978-374F-8BCB-EEF22B973F2E}"/>
              </a:ext>
            </a:extLst>
          </p:cNvPr>
          <p:cNvSpPr/>
          <p:nvPr/>
        </p:nvSpPr>
        <p:spPr>
          <a:xfrm rot="19516425">
            <a:off x="2454671" y="2366728"/>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2E7D5FAB-1060-6941-8667-942BFAF7C2FA}"/>
              </a:ext>
            </a:extLst>
          </p:cNvPr>
          <p:cNvSpPr/>
          <p:nvPr/>
        </p:nvSpPr>
        <p:spPr>
          <a:xfrm rot="2083575" flipV="1">
            <a:off x="2447752" y="4065522"/>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2AA0D986-84E2-4940-8C89-424CBF904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705191"/>
            <a:ext cx="123199" cy="206374"/>
          </a:xfrm>
          <a:prstGeom prst="rect">
            <a:avLst/>
          </a:prstGeom>
        </p:spPr>
      </p:pic>
      <p:pic>
        <p:nvPicPr>
          <p:cNvPr id="21" name="図 20">
            <a:extLst>
              <a:ext uri="{FF2B5EF4-FFF2-40B4-BE49-F238E27FC236}">
                <a16:creationId xmlns:a16="http://schemas.microsoft.com/office/drawing/2014/main" id="{C6D8B287-4B5A-EE4F-B857-E26939130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498237"/>
            <a:ext cx="123199" cy="206374"/>
          </a:xfrm>
          <a:prstGeom prst="rect">
            <a:avLst/>
          </a:prstGeom>
        </p:spPr>
      </p:pic>
      <p:pic>
        <p:nvPicPr>
          <p:cNvPr id="22" name="図 21">
            <a:extLst>
              <a:ext uri="{FF2B5EF4-FFF2-40B4-BE49-F238E27FC236}">
                <a16:creationId xmlns:a16="http://schemas.microsoft.com/office/drawing/2014/main" id="{DF894A21-E381-8F4F-A402-41A22BF15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002" y="3291283"/>
            <a:ext cx="123199" cy="206374"/>
          </a:xfrm>
          <a:prstGeom prst="rect">
            <a:avLst/>
          </a:prstGeom>
        </p:spPr>
      </p:pic>
      <p:pic>
        <p:nvPicPr>
          <p:cNvPr id="23" name="図 22">
            <a:extLst>
              <a:ext uri="{FF2B5EF4-FFF2-40B4-BE49-F238E27FC236}">
                <a16:creationId xmlns:a16="http://schemas.microsoft.com/office/drawing/2014/main" id="{3ECD6240-88DE-9241-AE97-7A800E927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705191"/>
            <a:ext cx="123199" cy="206374"/>
          </a:xfrm>
          <a:prstGeom prst="rect">
            <a:avLst/>
          </a:prstGeom>
        </p:spPr>
      </p:pic>
      <p:pic>
        <p:nvPicPr>
          <p:cNvPr id="24" name="図 23">
            <a:extLst>
              <a:ext uri="{FF2B5EF4-FFF2-40B4-BE49-F238E27FC236}">
                <a16:creationId xmlns:a16="http://schemas.microsoft.com/office/drawing/2014/main" id="{A455D6C5-27D2-DB4F-96C1-5548D3799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498237"/>
            <a:ext cx="123199" cy="206374"/>
          </a:xfrm>
          <a:prstGeom prst="rect">
            <a:avLst/>
          </a:prstGeom>
        </p:spPr>
      </p:pic>
      <p:pic>
        <p:nvPicPr>
          <p:cNvPr id="25" name="図 24">
            <a:extLst>
              <a:ext uri="{FF2B5EF4-FFF2-40B4-BE49-F238E27FC236}">
                <a16:creationId xmlns:a16="http://schemas.microsoft.com/office/drawing/2014/main" id="{B4843EAA-7EF9-9740-BE48-5FED1BAFA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51" y="3291283"/>
            <a:ext cx="123199" cy="206374"/>
          </a:xfrm>
          <a:prstGeom prst="rect">
            <a:avLst/>
          </a:prstGeom>
        </p:spPr>
      </p:pic>
      <p:pic>
        <p:nvPicPr>
          <p:cNvPr id="26" name="図 25">
            <a:extLst>
              <a:ext uri="{FF2B5EF4-FFF2-40B4-BE49-F238E27FC236}">
                <a16:creationId xmlns:a16="http://schemas.microsoft.com/office/drawing/2014/main" id="{98768CD9-4CAE-4148-9EFF-CF36C6D9C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705481"/>
            <a:ext cx="123199" cy="206374"/>
          </a:xfrm>
          <a:prstGeom prst="rect">
            <a:avLst/>
          </a:prstGeom>
        </p:spPr>
      </p:pic>
      <p:pic>
        <p:nvPicPr>
          <p:cNvPr id="27" name="図 26">
            <a:extLst>
              <a:ext uri="{FF2B5EF4-FFF2-40B4-BE49-F238E27FC236}">
                <a16:creationId xmlns:a16="http://schemas.microsoft.com/office/drawing/2014/main" id="{B1FC3D88-C215-744B-BE46-9D1F8EFCD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498527"/>
            <a:ext cx="123199" cy="206374"/>
          </a:xfrm>
          <a:prstGeom prst="rect">
            <a:avLst/>
          </a:prstGeom>
        </p:spPr>
      </p:pic>
      <p:pic>
        <p:nvPicPr>
          <p:cNvPr id="28" name="図 27">
            <a:extLst>
              <a:ext uri="{FF2B5EF4-FFF2-40B4-BE49-F238E27FC236}">
                <a16:creationId xmlns:a16="http://schemas.microsoft.com/office/drawing/2014/main" id="{95324BC6-0EF0-3648-8824-CAC81EE3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45" y="3291573"/>
            <a:ext cx="123199" cy="206374"/>
          </a:xfrm>
          <a:prstGeom prst="rect">
            <a:avLst/>
          </a:prstGeom>
        </p:spPr>
      </p:pic>
      <p:pic>
        <p:nvPicPr>
          <p:cNvPr id="31" name="図 30">
            <a:extLst>
              <a:ext uri="{FF2B5EF4-FFF2-40B4-BE49-F238E27FC236}">
                <a16:creationId xmlns:a16="http://schemas.microsoft.com/office/drawing/2014/main" id="{9C1F462A-0CA5-804E-80F6-CCEAE244B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3" y="3709046"/>
            <a:ext cx="180749" cy="206954"/>
          </a:xfrm>
          <a:prstGeom prst="rect">
            <a:avLst/>
          </a:prstGeom>
        </p:spPr>
      </p:pic>
      <p:pic>
        <p:nvPicPr>
          <p:cNvPr id="32" name="図 31">
            <a:extLst>
              <a:ext uri="{FF2B5EF4-FFF2-40B4-BE49-F238E27FC236}">
                <a16:creationId xmlns:a16="http://schemas.microsoft.com/office/drawing/2014/main" id="{B81FC858-7D3A-8141-BE49-613AD2DE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488" y="3497947"/>
            <a:ext cx="180749" cy="206954"/>
          </a:xfrm>
          <a:prstGeom prst="rect">
            <a:avLst/>
          </a:prstGeom>
        </p:spPr>
      </p:pic>
      <p:pic>
        <p:nvPicPr>
          <p:cNvPr id="33" name="図 32">
            <a:extLst>
              <a:ext uri="{FF2B5EF4-FFF2-40B4-BE49-F238E27FC236}">
                <a16:creationId xmlns:a16="http://schemas.microsoft.com/office/drawing/2014/main" id="{1A754359-0A13-8B4B-A17A-FBC31F91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4" y="3288810"/>
            <a:ext cx="180749" cy="206954"/>
          </a:xfrm>
          <a:prstGeom prst="rect">
            <a:avLst/>
          </a:prstGeom>
        </p:spPr>
      </p:pic>
      <p:pic>
        <p:nvPicPr>
          <p:cNvPr id="34" name="図 33">
            <a:extLst>
              <a:ext uri="{FF2B5EF4-FFF2-40B4-BE49-F238E27FC236}">
                <a16:creationId xmlns:a16="http://schemas.microsoft.com/office/drawing/2014/main" id="{CD6C8E95-C672-6641-AAD7-BA5E390A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2" y="3709046"/>
            <a:ext cx="180749" cy="206954"/>
          </a:xfrm>
          <a:prstGeom prst="rect">
            <a:avLst/>
          </a:prstGeom>
        </p:spPr>
      </p:pic>
      <p:pic>
        <p:nvPicPr>
          <p:cNvPr id="35" name="図 34">
            <a:extLst>
              <a:ext uri="{FF2B5EF4-FFF2-40B4-BE49-F238E27FC236}">
                <a16:creationId xmlns:a16="http://schemas.microsoft.com/office/drawing/2014/main" id="{2482A971-9847-824D-9D62-E01DEC873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887" y="3497947"/>
            <a:ext cx="180749" cy="206954"/>
          </a:xfrm>
          <a:prstGeom prst="rect">
            <a:avLst/>
          </a:prstGeom>
        </p:spPr>
      </p:pic>
      <p:pic>
        <p:nvPicPr>
          <p:cNvPr id="36" name="図 35">
            <a:extLst>
              <a:ext uri="{FF2B5EF4-FFF2-40B4-BE49-F238E27FC236}">
                <a16:creationId xmlns:a16="http://schemas.microsoft.com/office/drawing/2014/main" id="{1D62D2C1-5CC6-114B-A171-94AB41FFF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3" y="3288810"/>
            <a:ext cx="180749" cy="206954"/>
          </a:xfrm>
          <a:prstGeom prst="rect">
            <a:avLst/>
          </a:prstGeom>
        </p:spPr>
      </p:pic>
      <p:pic>
        <p:nvPicPr>
          <p:cNvPr id="37" name="図 36">
            <a:extLst>
              <a:ext uri="{FF2B5EF4-FFF2-40B4-BE49-F238E27FC236}">
                <a16:creationId xmlns:a16="http://schemas.microsoft.com/office/drawing/2014/main" id="{83A73EC7-37B8-1A4D-9C4B-FBBA415A8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426" y="3709046"/>
            <a:ext cx="180749" cy="206954"/>
          </a:xfrm>
          <a:prstGeom prst="rect">
            <a:avLst/>
          </a:prstGeom>
        </p:spPr>
      </p:pic>
      <p:pic>
        <p:nvPicPr>
          <p:cNvPr id="38" name="図 37">
            <a:extLst>
              <a:ext uri="{FF2B5EF4-FFF2-40B4-BE49-F238E27FC236}">
                <a16:creationId xmlns:a16="http://schemas.microsoft.com/office/drawing/2014/main" id="{EB512AED-B38D-7048-90B9-CA79FDDF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37" y="3498527"/>
            <a:ext cx="180749" cy="206954"/>
          </a:xfrm>
          <a:prstGeom prst="rect">
            <a:avLst/>
          </a:prstGeom>
        </p:spPr>
      </p:pic>
      <p:pic>
        <p:nvPicPr>
          <p:cNvPr id="39" name="図 38">
            <a:extLst>
              <a:ext uri="{FF2B5EF4-FFF2-40B4-BE49-F238E27FC236}">
                <a16:creationId xmlns:a16="http://schemas.microsoft.com/office/drawing/2014/main" id="{57C39C22-9616-0148-9537-8FD9F6174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86" y="3288810"/>
            <a:ext cx="180749" cy="206954"/>
          </a:xfrm>
          <a:prstGeom prst="rect">
            <a:avLst/>
          </a:prstGeom>
        </p:spPr>
      </p:pic>
    </p:spTree>
    <p:extLst>
      <p:ext uri="{BB962C8B-B14F-4D97-AF65-F5344CB8AC3E}">
        <p14:creationId xmlns:p14="http://schemas.microsoft.com/office/powerpoint/2010/main" val="344558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27030" y="980728"/>
            <a:ext cx="8609466"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582728" y="980728"/>
            <a:ext cx="1443734" cy="1307703"/>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4" name="正方形/長方形 63"/>
          <p:cNvSpPr/>
          <p:nvPr/>
        </p:nvSpPr>
        <p:spPr>
          <a:xfrm>
            <a:off x="105921" y="985029"/>
            <a:ext cx="327383" cy="525658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490504" y="3610996"/>
            <a:ext cx="1378600" cy="130188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9" name="正方形/長方形 58"/>
          <p:cNvSpPr/>
          <p:nvPr/>
        </p:nvSpPr>
        <p:spPr>
          <a:xfrm>
            <a:off x="2051720" y="4865184"/>
            <a:ext cx="6974742" cy="1631356"/>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270882"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532575" y="5656336"/>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）の位置付け</a:t>
            </a:r>
            <a:r>
              <a:rPr kumimoji="1" lang="en-US" altLang="ja-JP" dirty="0"/>
              <a:t> </a:t>
            </a:r>
            <a:endParaRPr kumimoji="1" lang="ja-JP" altLang="en-US" dirty="0"/>
          </a:p>
        </p:txBody>
      </p:sp>
      <p:sp>
        <p:nvSpPr>
          <p:cNvPr id="4" name="正方形/長方形 3"/>
          <p:cNvSpPr/>
          <p:nvPr/>
        </p:nvSpPr>
        <p:spPr>
          <a:xfrm>
            <a:off x="4898320" y="5663824"/>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7" name="正方形/長方形 6"/>
          <p:cNvSpPr/>
          <p:nvPr/>
        </p:nvSpPr>
        <p:spPr>
          <a:xfrm>
            <a:off x="752195" y="5652447"/>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 name="正方形/長方形 7"/>
          <p:cNvSpPr/>
          <p:nvPr/>
        </p:nvSpPr>
        <p:spPr>
          <a:xfrm>
            <a:off x="752195" y="5011690"/>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15" name="正方形/長方形 14"/>
          <p:cNvSpPr/>
          <p:nvPr/>
        </p:nvSpPr>
        <p:spPr>
          <a:xfrm>
            <a:off x="3532576"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2" name="正方形/長方形 21"/>
          <p:cNvSpPr/>
          <p:nvPr/>
        </p:nvSpPr>
        <p:spPr>
          <a:xfrm>
            <a:off x="4898321"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9" name="正方形/長方形 28"/>
          <p:cNvSpPr/>
          <p:nvPr/>
        </p:nvSpPr>
        <p:spPr>
          <a:xfrm>
            <a:off x="6270882"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63" name="正方形/長方形 62"/>
          <p:cNvSpPr/>
          <p:nvPr/>
        </p:nvSpPr>
        <p:spPr>
          <a:xfrm>
            <a:off x="105920" y="6211205"/>
            <a:ext cx="1945799" cy="28533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823553" y="2261865"/>
            <a:ext cx="4202909" cy="262586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1" name="正方形/長方形 60"/>
          <p:cNvSpPr/>
          <p:nvPr/>
        </p:nvSpPr>
        <p:spPr>
          <a:xfrm>
            <a:off x="6221936" y="1394391"/>
            <a:ext cx="1355474" cy="940292"/>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752191" y="3030858"/>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752195" y="1059429"/>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532575" y="3678318"/>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532572"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532576"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25" name="正方形/長方形 24"/>
          <p:cNvSpPr/>
          <p:nvPr/>
        </p:nvSpPr>
        <p:spPr>
          <a:xfrm>
            <a:off x="4898317"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4898321"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6270882" y="3693444"/>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32" name="正方形/長方形 31"/>
          <p:cNvSpPr/>
          <p:nvPr/>
        </p:nvSpPr>
        <p:spPr>
          <a:xfrm>
            <a:off x="6270878"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34" name="正方形/長方形 33"/>
          <p:cNvSpPr/>
          <p:nvPr/>
        </p:nvSpPr>
        <p:spPr>
          <a:xfrm>
            <a:off x="6270882"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752198" y="435810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6" name="正方形/長方形 55"/>
          <p:cNvSpPr/>
          <p:nvPr/>
        </p:nvSpPr>
        <p:spPr>
          <a:xfrm>
            <a:off x="3532575"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7" name="正方形/長方形 56"/>
          <p:cNvSpPr/>
          <p:nvPr/>
        </p:nvSpPr>
        <p:spPr>
          <a:xfrm>
            <a:off x="4898317" y="4350036"/>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8" name="正方形/長方形 57"/>
          <p:cNvSpPr/>
          <p:nvPr/>
        </p:nvSpPr>
        <p:spPr>
          <a:xfrm>
            <a:off x="6270882"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67" name="テキスト ボックス 66"/>
          <p:cNvSpPr txBox="1"/>
          <p:nvPr/>
        </p:nvSpPr>
        <p:spPr>
          <a:xfrm>
            <a:off x="999311" y="767010"/>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511538" y="772562"/>
            <a:ext cx="555794"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endParaRPr kumimoji="1" lang="ja-JP" altLang="en-US" sz="1200" b="1" dirty="0">
              <a:solidFill>
                <a:srgbClr val="7030A0"/>
              </a:solidFill>
              <a:latin typeface="Meiryo" charset="-128"/>
              <a:ea typeface="Meiryo" charset="-128"/>
              <a:cs typeface="Meiryo" charset="-128"/>
            </a:endParaRPr>
          </a:p>
        </p:txBody>
      </p:sp>
      <p:sp>
        <p:nvSpPr>
          <p:cNvPr id="69" name="テキスト ボックス 68"/>
          <p:cNvSpPr txBox="1"/>
          <p:nvPr/>
        </p:nvSpPr>
        <p:spPr>
          <a:xfrm>
            <a:off x="3911579" y="739554"/>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253864" y="739554"/>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676610" y="731552"/>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380745" y="2316629"/>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35369" y="2057401"/>
            <a:ext cx="430887" cy="2964914"/>
          </a:xfrm>
          <a:prstGeom prst="rect">
            <a:avLst/>
          </a:prstGeom>
          <a:noFill/>
        </p:spPr>
        <p:txBody>
          <a:bodyPr vert="eaVert" wrap="none" rtlCol="0">
            <a:spAutoFit/>
          </a:bodyPr>
          <a:lstStyle/>
          <a:p>
            <a:r>
              <a:rPr kumimoji="1" lang="ja-JP" altLang="en-US" sz="1600" dirty="0">
                <a:solidFill>
                  <a:schemeClr val="accent2">
                    <a:lumMod val="50000"/>
                  </a:schemeClr>
                </a:solidFill>
                <a:latin typeface="Meiryo" charset="-128"/>
                <a:ea typeface="Meiryo" charset="-128"/>
                <a:cs typeface="Meiryo" charset="-128"/>
              </a:rPr>
              <a:t>クラウドサービス事業者が管理</a:t>
            </a:r>
          </a:p>
        </p:txBody>
      </p:sp>
      <p:sp>
        <p:nvSpPr>
          <p:cNvPr id="47" name="正方形/長方形 46">
            <a:extLst>
              <a:ext uri="{FF2B5EF4-FFF2-40B4-BE49-F238E27FC236}">
                <a16:creationId xmlns:a16="http://schemas.microsoft.com/office/drawing/2014/main" id="{81A54E8C-050F-EB4D-A5A6-67BC968D17FC}"/>
              </a:ext>
            </a:extLst>
          </p:cNvPr>
          <p:cNvSpPr/>
          <p:nvPr/>
        </p:nvSpPr>
        <p:spPr>
          <a:xfrm>
            <a:off x="752191" y="2361033"/>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E9631D94-C023-7649-A36A-6B25240BBEAE}"/>
              </a:ext>
            </a:extLst>
          </p:cNvPr>
          <p:cNvSpPr/>
          <p:nvPr/>
        </p:nvSpPr>
        <p:spPr>
          <a:xfrm>
            <a:off x="3532572"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859A9E1B-CC39-DB48-B1C5-E96CF7AB8C04}"/>
              </a:ext>
            </a:extLst>
          </p:cNvPr>
          <p:cNvSpPr/>
          <p:nvPr/>
        </p:nvSpPr>
        <p:spPr>
          <a:xfrm>
            <a:off x="4898317"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12ACC0A7-E181-464A-B1A1-3C41ADE3B189}"/>
              </a:ext>
            </a:extLst>
          </p:cNvPr>
          <p:cNvSpPr/>
          <p:nvPr/>
        </p:nvSpPr>
        <p:spPr>
          <a:xfrm>
            <a:off x="6270878"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6B5E3353-F522-9F4C-BBB2-C4CB97AD2E6A}"/>
              </a:ext>
            </a:extLst>
          </p:cNvPr>
          <p:cNvSpPr/>
          <p:nvPr/>
        </p:nvSpPr>
        <p:spPr>
          <a:xfrm>
            <a:off x="740899" y="173408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57E29FE0-6592-9843-8BFE-9347DF8935B4}"/>
              </a:ext>
            </a:extLst>
          </p:cNvPr>
          <p:cNvSpPr/>
          <p:nvPr/>
        </p:nvSpPr>
        <p:spPr>
          <a:xfrm>
            <a:off x="3532572"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FD51EF18-9CCD-F348-BDB7-C53BE0B2A926}"/>
              </a:ext>
            </a:extLst>
          </p:cNvPr>
          <p:cNvSpPr/>
          <p:nvPr/>
        </p:nvSpPr>
        <p:spPr>
          <a:xfrm>
            <a:off x="4898317" y="1734386"/>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4ADE3D91-95C0-D743-9694-3DA4ABC50396}"/>
              </a:ext>
            </a:extLst>
          </p:cNvPr>
          <p:cNvSpPr/>
          <p:nvPr/>
        </p:nvSpPr>
        <p:spPr>
          <a:xfrm>
            <a:off x="6282178"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9FFE1063-214B-D542-B9D1-599A9588A6B3}"/>
              </a:ext>
            </a:extLst>
          </p:cNvPr>
          <p:cNvSpPr/>
          <p:nvPr/>
        </p:nvSpPr>
        <p:spPr>
          <a:xfrm>
            <a:off x="2144465"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74" name="正方形/長方形 73">
            <a:extLst>
              <a:ext uri="{FF2B5EF4-FFF2-40B4-BE49-F238E27FC236}">
                <a16:creationId xmlns:a16="http://schemas.microsoft.com/office/drawing/2014/main" id="{213D760C-31DC-E44F-B1A0-4BB2D6E1513C}"/>
              </a:ext>
            </a:extLst>
          </p:cNvPr>
          <p:cNvSpPr/>
          <p:nvPr/>
        </p:nvSpPr>
        <p:spPr>
          <a:xfrm>
            <a:off x="4898317" y="368579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75" name="正方形/長方形 74">
            <a:extLst>
              <a:ext uri="{FF2B5EF4-FFF2-40B4-BE49-F238E27FC236}">
                <a16:creationId xmlns:a16="http://schemas.microsoft.com/office/drawing/2014/main" id="{417FA96F-A18A-4442-9DF1-32C3FF3B1B6E}"/>
              </a:ext>
            </a:extLst>
          </p:cNvPr>
          <p:cNvSpPr/>
          <p:nvPr/>
        </p:nvSpPr>
        <p:spPr>
          <a:xfrm>
            <a:off x="2144461"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78" name="正方形/長方形 77">
            <a:extLst>
              <a:ext uri="{FF2B5EF4-FFF2-40B4-BE49-F238E27FC236}">
                <a16:creationId xmlns:a16="http://schemas.microsoft.com/office/drawing/2014/main" id="{276D0B40-4CF4-0841-BEE6-21DA0AFB73E5}"/>
              </a:ext>
            </a:extLst>
          </p:cNvPr>
          <p:cNvSpPr/>
          <p:nvPr/>
        </p:nvSpPr>
        <p:spPr>
          <a:xfrm>
            <a:off x="2144465"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79" name="正方形/長方形 78">
            <a:extLst>
              <a:ext uri="{FF2B5EF4-FFF2-40B4-BE49-F238E27FC236}">
                <a16:creationId xmlns:a16="http://schemas.microsoft.com/office/drawing/2014/main" id="{C976C054-C54B-C94D-960E-40D3C781BE9C}"/>
              </a:ext>
            </a:extLst>
          </p:cNvPr>
          <p:cNvSpPr/>
          <p:nvPr/>
        </p:nvSpPr>
        <p:spPr>
          <a:xfrm>
            <a:off x="2144464"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0" name="正方形/長方形 79">
            <a:extLst>
              <a:ext uri="{FF2B5EF4-FFF2-40B4-BE49-F238E27FC236}">
                <a16:creationId xmlns:a16="http://schemas.microsoft.com/office/drawing/2014/main" id="{94AAE031-FCB2-CC4B-9785-E8DCD43BE641}"/>
              </a:ext>
            </a:extLst>
          </p:cNvPr>
          <p:cNvSpPr/>
          <p:nvPr/>
        </p:nvSpPr>
        <p:spPr>
          <a:xfrm>
            <a:off x="2144461"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81" name="正方形/長方形 80">
            <a:extLst>
              <a:ext uri="{FF2B5EF4-FFF2-40B4-BE49-F238E27FC236}">
                <a16:creationId xmlns:a16="http://schemas.microsoft.com/office/drawing/2014/main" id="{22F9B15F-3BD2-D84E-B3C3-3EE5B9586B09}"/>
              </a:ext>
            </a:extLst>
          </p:cNvPr>
          <p:cNvSpPr/>
          <p:nvPr/>
        </p:nvSpPr>
        <p:spPr>
          <a:xfrm>
            <a:off x="2144461"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82" name="正方形/長方形 81">
            <a:extLst>
              <a:ext uri="{FF2B5EF4-FFF2-40B4-BE49-F238E27FC236}">
                <a16:creationId xmlns:a16="http://schemas.microsoft.com/office/drawing/2014/main" id="{ABA98CD4-26D3-9342-9C9A-DAA16F17F1DF}"/>
              </a:ext>
            </a:extLst>
          </p:cNvPr>
          <p:cNvSpPr/>
          <p:nvPr/>
        </p:nvSpPr>
        <p:spPr>
          <a:xfrm>
            <a:off x="2144460" y="5659569"/>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652173"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652173"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652173" y="369344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652169"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652173"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652173"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008893" y="744508"/>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652169"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663469"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cxnSp>
        <p:nvCxnSpPr>
          <p:cNvPr id="6" name="直線コネクタ 5">
            <a:extLst>
              <a:ext uri="{FF2B5EF4-FFF2-40B4-BE49-F238E27FC236}">
                <a16:creationId xmlns:a16="http://schemas.microsoft.com/office/drawing/2014/main" id="{FE9DCDD9-786C-174F-9B7B-2B41CB182249}"/>
              </a:ext>
            </a:extLst>
          </p:cNvPr>
          <p:cNvCxnSpPr>
            <a:cxnSpLocks/>
          </p:cNvCxnSpPr>
          <p:nvPr/>
        </p:nvCxnSpPr>
        <p:spPr>
          <a:xfrm>
            <a:off x="6270878" y="1370354"/>
            <a:ext cx="124030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9AC6554-4787-2442-8F99-973010C0CF62}"/>
              </a:ext>
            </a:extLst>
          </p:cNvPr>
          <p:cNvSpPr txBox="1"/>
          <p:nvPr/>
        </p:nvSpPr>
        <p:spPr>
          <a:xfrm>
            <a:off x="6576507" y="1348099"/>
            <a:ext cx="646331" cy="230832"/>
          </a:xfrm>
          <a:prstGeom prst="rect">
            <a:avLst/>
          </a:prstGeom>
          <a:noFill/>
        </p:spPr>
        <p:txBody>
          <a:bodyPr wrap="none" rtlCol="0">
            <a:spAutoFit/>
          </a:bodyPr>
          <a:lstStyle/>
          <a:p>
            <a:r>
              <a:rPr kumimoji="1" lang="ja-JP" altLang="en-US" sz="900">
                <a:solidFill>
                  <a:schemeClr val="bg1"/>
                </a:solidFill>
                <a:latin typeface="Meiryo" panose="020B0604030504040204" pitchFamily="34" charset="-128"/>
                <a:ea typeface="Meiryo" panose="020B0604030504040204" pitchFamily="34" charset="-128"/>
              </a:rPr>
              <a:t>連携機能</a:t>
            </a:r>
          </a:p>
        </p:txBody>
      </p:sp>
      <p:sp>
        <p:nvSpPr>
          <p:cNvPr id="12" name="テキスト ボックス 11">
            <a:extLst>
              <a:ext uri="{FF2B5EF4-FFF2-40B4-BE49-F238E27FC236}">
                <a16:creationId xmlns:a16="http://schemas.microsoft.com/office/drawing/2014/main" id="{AC5A32C8-707E-544A-B4F3-2C1CE388E067}"/>
              </a:ext>
            </a:extLst>
          </p:cNvPr>
          <p:cNvSpPr txBox="1"/>
          <p:nvPr/>
        </p:nvSpPr>
        <p:spPr>
          <a:xfrm>
            <a:off x="3523421" y="6224594"/>
            <a:ext cx="130356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Container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FE1331C7-44A2-0849-BED0-A52AAC5F3048}"/>
              </a:ext>
            </a:extLst>
          </p:cNvPr>
          <p:cNvSpPr txBox="1"/>
          <p:nvPr/>
        </p:nvSpPr>
        <p:spPr>
          <a:xfrm>
            <a:off x="6337859" y="6224594"/>
            <a:ext cx="1249060"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Function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13D9471E-0230-C348-83D5-967CD43CCA84}"/>
              </a:ext>
            </a:extLst>
          </p:cNvPr>
          <p:cNvSpPr txBox="1"/>
          <p:nvPr/>
        </p:nvSpPr>
        <p:spPr>
          <a:xfrm>
            <a:off x="2041956" y="6224594"/>
            <a:ext cx="151195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Infrastructure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F7E8E832-18BE-BF41-992F-59B664B905E4}"/>
              </a:ext>
            </a:extLst>
          </p:cNvPr>
          <p:cNvSpPr txBox="1"/>
          <p:nvPr/>
        </p:nvSpPr>
        <p:spPr>
          <a:xfrm>
            <a:off x="4965404" y="6230953"/>
            <a:ext cx="123944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Platform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CB452CEA-BEAE-6D43-85EE-B3802F93E34F}"/>
              </a:ext>
            </a:extLst>
          </p:cNvPr>
          <p:cNvSpPr txBox="1"/>
          <p:nvPr/>
        </p:nvSpPr>
        <p:spPr>
          <a:xfrm>
            <a:off x="7676837" y="6224594"/>
            <a:ext cx="1265091"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Software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03335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45</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997516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46101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05243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0E2E1-DE84-124C-A7ED-287C9D2BCD58}"/>
              </a:ext>
            </a:extLst>
          </p:cNvPr>
          <p:cNvSpPr>
            <a:spLocks noGrp="1"/>
          </p:cNvSpPr>
          <p:nvPr>
            <p:ph type="title"/>
          </p:nvPr>
        </p:nvSpPr>
        <p:spPr/>
        <p:txBody>
          <a:bodyPr/>
          <a:lstStyle/>
          <a:p>
            <a:r>
              <a:rPr kumimoji="1" lang="ja-JP" altLang="en-US"/>
              <a:t>異なる文化の２つのクラウド戦略</a:t>
            </a:r>
          </a:p>
        </p:txBody>
      </p:sp>
      <p:sp>
        <p:nvSpPr>
          <p:cNvPr id="3" name="正方形/長方形 2">
            <a:extLst>
              <a:ext uri="{FF2B5EF4-FFF2-40B4-BE49-F238E27FC236}">
                <a16:creationId xmlns:a16="http://schemas.microsoft.com/office/drawing/2014/main" id="{62C020DC-7586-D241-BA8D-498B369B47E4}"/>
              </a:ext>
            </a:extLst>
          </p:cNvPr>
          <p:cNvSpPr/>
          <p:nvPr/>
        </p:nvSpPr>
        <p:spPr>
          <a:xfrm>
            <a:off x="230400" y="1152773"/>
            <a:ext cx="4129565" cy="3657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EA64CEE-F868-4247-8428-0FD32E0A500B}"/>
              </a:ext>
            </a:extLst>
          </p:cNvPr>
          <p:cNvSpPr txBox="1"/>
          <p:nvPr/>
        </p:nvSpPr>
        <p:spPr>
          <a:xfrm>
            <a:off x="535726" y="1351556"/>
            <a:ext cx="3518912"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r>
              <a:rPr kumimoji="1" lang="ja-JP" altLang="en-US" sz="2000">
                <a:solidFill>
                  <a:schemeClr val="accent6">
                    <a:lumMod val="50000"/>
                  </a:schemeClr>
                </a:solidFill>
                <a:latin typeface="Meiryo" panose="020B0604030504040204" pitchFamily="34" charset="-128"/>
                <a:ea typeface="Meiryo" panose="020B0604030504040204" pitchFamily="34" charset="-128"/>
              </a:rPr>
              <a:t>のためのクラウド</a:t>
            </a:r>
          </a:p>
        </p:txBody>
      </p:sp>
      <p:sp>
        <p:nvSpPr>
          <p:cNvPr id="7" name="正方形/長方形 6">
            <a:extLst>
              <a:ext uri="{FF2B5EF4-FFF2-40B4-BE49-F238E27FC236}">
                <a16:creationId xmlns:a16="http://schemas.microsoft.com/office/drawing/2014/main" id="{B4DE3AD6-D13F-6D40-A67F-47604A2001DA}"/>
              </a:ext>
            </a:extLst>
          </p:cNvPr>
          <p:cNvSpPr/>
          <p:nvPr/>
        </p:nvSpPr>
        <p:spPr>
          <a:xfrm>
            <a:off x="383062" y="1809894"/>
            <a:ext cx="3824239" cy="400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生産性向上・納期短縮・コスト削減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733B3A91-2E7B-9B4F-BE1C-5AEFD2DFDF42}"/>
              </a:ext>
            </a:extLst>
          </p:cNvPr>
          <p:cNvSpPr txBox="1"/>
          <p:nvPr/>
        </p:nvSpPr>
        <p:spPr>
          <a:xfrm>
            <a:off x="383062" y="2359293"/>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投資負担の軽減</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運用管理負担の軽減</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高い運用品質の維持</a:t>
            </a:r>
          </a:p>
        </p:txBody>
      </p:sp>
      <p:sp>
        <p:nvSpPr>
          <p:cNvPr id="9" name="乗算記号 8">
            <a:extLst>
              <a:ext uri="{FF2B5EF4-FFF2-40B4-BE49-F238E27FC236}">
                <a16:creationId xmlns:a16="http://schemas.microsoft.com/office/drawing/2014/main" id="{604300F2-E806-B74F-8763-9179704FB5F7}"/>
              </a:ext>
            </a:extLst>
          </p:cNvPr>
          <p:cNvSpPr/>
          <p:nvPr/>
        </p:nvSpPr>
        <p:spPr>
          <a:xfrm>
            <a:off x="2358035" y="2408787"/>
            <a:ext cx="533443" cy="585016"/>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0498ABD-20AD-0047-9C99-75DD7A13B58D}"/>
              </a:ext>
            </a:extLst>
          </p:cNvPr>
          <p:cNvSpPr txBox="1"/>
          <p:nvPr/>
        </p:nvSpPr>
        <p:spPr>
          <a:xfrm>
            <a:off x="2772982" y="2528570"/>
            <a:ext cx="146706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p>
        </p:txBody>
      </p:sp>
      <p:sp>
        <p:nvSpPr>
          <p:cNvPr id="15" name="テキスト ボックス 14">
            <a:extLst>
              <a:ext uri="{FF2B5EF4-FFF2-40B4-BE49-F238E27FC236}">
                <a16:creationId xmlns:a16="http://schemas.microsoft.com/office/drawing/2014/main" id="{3056AA32-F15B-C642-9C78-DCE3EB6B833E}"/>
              </a:ext>
            </a:extLst>
          </p:cNvPr>
          <p:cNvSpPr txBox="1"/>
          <p:nvPr/>
        </p:nvSpPr>
        <p:spPr>
          <a:xfrm>
            <a:off x="383062" y="3271537"/>
            <a:ext cx="248029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既存システムの</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IaaS</a:t>
            </a:r>
            <a:r>
              <a:rPr kumimoji="1" lang="ja-JP" altLang="en-US" sz="1400">
                <a:solidFill>
                  <a:schemeClr val="accent6">
                    <a:lumMod val="50000"/>
                  </a:schemeClr>
                </a:solidFill>
                <a:latin typeface="Meiryo" panose="020B0604030504040204" pitchFamily="34" charset="-128"/>
                <a:ea typeface="Meiryo" panose="020B0604030504040204" pitchFamily="34" charset="-128"/>
              </a:rPr>
              <a:t>移行</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運用管理の自動化</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開発と運用の順次化</a:t>
            </a:r>
          </a:p>
        </p:txBody>
      </p:sp>
      <p:sp>
        <p:nvSpPr>
          <p:cNvPr id="17" name="テキスト ボックス 16">
            <a:extLst>
              <a:ext uri="{FF2B5EF4-FFF2-40B4-BE49-F238E27FC236}">
                <a16:creationId xmlns:a16="http://schemas.microsoft.com/office/drawing/2014/main" id="{D840F7E4-D12C-2044-94AB-AB04EDDD3D34}"/>
              </a:ext>
            </a:extLst>
          </p:cNvPr>
          <p:cNvSpPr txBox="1"/>
          <p:nvPr/>
        </p:nvSpPr>
        <p:spPr>
          <a:xfrm>
            <a:off x="2799670" y="3508900"/>
            <a:ext cx="1415772" cy="584775"/>
          </a:xfrm>
          <a:prstGeom prst="rect">
            <a:avLst/>
          </a:prstGeom>
          <a:noFill/>
        </p:spPr>
        <p:txBody>
          <a:bodyPr wrap="none" rtlCol="0">
            <a:spAutoFit/>
          </a:bodyPr>
          <a:lstStyle/>
          <a:p>
            <a:pPr algn="r"/>
            <a:r>
              <a:rPr lang="ja-JP" altLang="en-US" sz="1200" b="1">
                <a:solidFill>
                  <a:schemeClr val="accent6">
                    <a:lumMod val="50000"/>
                  </a:schemeClr>
                </a:solidFill>
                <a:latin typeface="Meiryo" panose="020B0604030504040204" pitchFamily="34" charset="-128"/>
                <a:ea typeface="Meiryo" panose="020B0604030504040204" pitchFamily="34" charset="-128"/>
              </a:rPr>
              <a:t>クラウド・リフト</a:t>
            </a:r>
            <a:endParaRPr lang="en-US" altLang="ja-JP" sz="1200" b="1"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50000"/>
                  </a:schemeClr>
                </a:solidFill>
                <a:latin typeface="Meiryo" panose="020B0604030504040204" pitchFamily="34" charset="-128"/>
                <a:ea typeface="Meiryo" panose="020B0604030504040204" pitchFamily="34" charset="-128"/>
              </a:rPr>
              <a:t>戦略</a:t>
            </a:r>
          </a:p>
        </p:txBody>
      </p:sp>
      <p:sp>
        <p:nvSpPr>
          <p:cNvPr id="19" name="テキスト ボックス 18">
            <a:extLst>
              <a:ext uri="{FF2B5EF4-FFF2-40B4-BE49-F238E27FC236}">
                <a16:creationId xmlns:a16="http://schemas.microsoft.com/office/drawing/2014/main" id="{138D0A41-C171-D042-813E-5133B4CD4101}"/>
              </a:ext>
            </a:extLst>
          </p:cNvPr>
          <p:cNvSpPr txBox="1"/>
          <p:nvPr/>
        </p:nvSpPr>
        <p:spPr>
          <a:xfrm>
            <a:off x="383062" y="4093675"/>
            <a:ext cx="3824239" cy="458876"/>
          </a:xfrm>
          <a:prstGeom prst="rect">
            <a:avLst/>
          </a:prstGeom>
          <a:solidFill>
            <a:schemeClr val="accent6">
              <a:lumMod val="75000"/>
            </a:schemeClr>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守りの文化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情報システム部門</a:t>
            </a:r>
          </a:p>
        </p:txBody>
      </p:sp>
      <p:cxnSp>
        <p:nvCxnSpPr>
          <p:cNvPr id="22" name="直線コネクタ 21">
            <a:extLst>
              <a:ext uri="{FF2B5EF4-FFF2-40B4-BE49-F238E27FC236}">
                <a16:creationId xmlns:a16="http://schemas.microsoft.com/office/drawing/2014/main" id="{72717C69-EC18-8D49-8854-B6F64C71A047}"/>
              </a:ext>
            </a:extLst>
          </p:cNvPr>
          <p:cNvCxnSpPr/>
          <p:nvPr/>
        </p:nvCxnSpPr>
        <p:spPr>
          <a:xfrm>
            <a:off x="391203" y="3164218"/>
            <a:ext cx="382423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1" name="グループ化 20">
            <a:extLst>
              <a:ext uri="{FF2B5EF4-FFF2-40B4-BE49-F238E27FC236}">
                <a16:creationId xmlns:a16="http://schemas.microsoft.com/office/drawing/2014/main" id="{3CBB6CED-3DF8-0742-828D-D5081F3B71D0}"/>
              </a:ext>
            </a:extLst>
          </p:cNvPr>
          <p:cNvGrpSpPr/>
          <p:nvPr/>
        </p:nvGrpSpPr>
        <p:grpSpPr>
          <a:xfrm>
            <a:off x="4784037" y="1152773"/>
            <a:ext cx="4129565" cy="3657600"/>
            <a:chOff x="4784037" y="1152773"/>
            <a:chExt cx="4129565" cy="3657600"/>
          </a:xfrm>
        </p:grpSpPr>
        <p:sp>
          <p:nvSpPr>
            <p:cNvPr id="4" name="正方形/長方形 3">
              <a:extLst>
                <a:ext uri="{FF2B5EF4-FFF2-40B4-BE49-F238E27FC236}">
                  <a16:creationId xmlns:a16="http://schemas.microsoft.com/office/drawing/2014/main" id="{E4081AE2-C678-A141-B96F-0EF37C846D71}"/>
                </a:ext>
              </a:extLst>
            </p:cNvPr>
            <p:cNvSpPr/>
            <p:nvPr/>
          </p:nvSpPr>
          <p:spPr>
            <a:xfrm>
              <a:off x="4784037" y="1152773"/>
              <a:ext cx="4129565" cy="3657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204EDFA-43F9-5542-A20F-845FEC888A87}"/>
                </a:ext>
              </a:extLst>
            </p:cNvPr>
            <p:cNvSpPr txBox="1"/>
            <p:nvPr/>
          </p:nvSpPr>
          <p:spPr>
            <a:xfrm>
              <a:off x="5089364" y="1351556"/>
              <a:ext cx="3518912"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競争力強化</a:t>
              </a:r>
              <a:r>
                <a:rPr kumimoji="1" lang="ja-JP" altLang="en-US" sz="2000">
                  <a:solidFill>
                    <a:srgbClr val="0432FF"/>
                  </a:solidFill>
                  <a:latin typeface="Meiryo" panose="020B0604030504040204" pitchFamily="34" charset="-128"/>
                  <a:ea typeface="Meiryo" panose="020B0604030504040204" pitchFamily="34" charset="-128"/>
                </a:rPr>
                <a:t>のためのクラウド</a:t>
              </a:r>
            </a:p>
          </p:txBody>
        </p:sp>
        <p:sp>
          <p:nvSpPr>
            <p:cNvPr id="11" name="テキスト ボックス 10">
              <a:extLst>
                <a:ext uri="{FF2B5EF4-FFF2-40B4-BE49-F238E27FC236}">
                  <a16:creationId xmlns:a16="http://schemas.microsoft.com/office/drawing/2014/main" id="{44111D01-BA8F-6E42-AC4B-000AFD9F887D}"/>
                </a:ext>
              </a:extLst>
            </p:cNvPr>
            <p:cNvSpPr txBox="1"/>
            <p:nvPr/>
          </p:nvSpPr>
          <p:spPr>
            <a:xfrm>
              <a:off x="4903950" y="2359293"/>
              <a:ext cx="1909497"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資産固定化の回避</a:t>
              </a:r>
              <a:endParaRPr kumimoji="1"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432FF"/>
                  </a:solidFill>
                  <a:latin typeface="Meiryo" panose="020B0604030504040204" pitchFamily="34" charset="-128"/>
                  <a:ea typeface="Meiryo" panose="020B0604030504040204" pitchFamily="34" charset="-128"/>
                </a:rPr>
                <a:t>最新技術の活用</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俊敏性の実現</a:t>
              </a:r>
            </a:p>
          </p:txBody>
        </p:sp>
        <p:sp>
          <p:nvSpPr>
            <p:cNvPr id="12" name="乗算記号 11">
              <a:extLst>
                <a:ext uri="{FF2B5EF4-FFF2-40B4-BE49-F238E27FC236}">
                  <a16:creationId xmlns:a16="http://schemas.microsoft.com/office/drawing/2014/main" id="{9C51F3B1-6DB9-6047-8845-1659AB33D9D8}"/>
                </a:ext>
              </a:extLst>
            </p:cNvPr>
            <p:cNvSpPr/>
            <p:nvPr/>
          </p:nvSpPr>
          <p:spPr>
            <a:xfrm>
              <a:off x="6733052" y="2408787"/>
              <a:ext cx="533443" cy="585016"/>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3A0C51A-08AE-6A44-8958-94C1BB2FDB7F}"/>
                </a:ext>
              </a:extLst>
            </p:cNvPr>
            <p:cNvSpPr txBox="1"/>
            <p:nvPr/>
          </p:nvSpPr>
          <p:spPr>
            <a:xfrm>
              <a:off x="7293870" y="2528570"/>
              <a:ext cx="1467068"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投資対効果</a:t>
              </a:r>
            </a:p>
          </p:txBody>
        </p:sp>
        <p:sp>
          <p:nvSpPr>
            <p:cNvPr id="14" name="正方形/長方形 13">
              <a:extLst>
                <a:ext uri="{FF2B5EF4-FFF2-40B4-BE49-F238E27FC236}">
                  <a16:creationId xmlns:a16="http://schemas.microsoft.com/office/drawing/2014/main" id="{2553AD24-A8B7-6F45-B0DF-1373B6AE5D8D}"/>
                </a:ext>
              </a:extLst>
            </p:cNvPr>
            <p:cNvSpPr/>
            <p:nvPr/>
          </p:nvSpPr>
          <p:spPr>
            <a:xfrm>
              <a:off x="4936699" y="1809894"/>
              <a:ext cx="3824239"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差別化・競争力・変化への即応力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DC3FAF-13AB-BD40-A819-1445C0E4458C}"/>
                </a:ext>
              </a:extLst>
            </p:cNvPr>
            <p:cNvSpPr txBox="1"/>
            <p:nvPr/>
          </p:nvSpPr>
          <p:spPr>
            <a:xfrm>
              <a:off x="4903949" y="3268708"/>
              <a:ext cx="2323585"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コンテナ</a:t>
              </a:r>
              <a:r>
                <a:rPr kumimoji="1" lang="en-US" altLang="ja-JP" sz="1400" dirty="0">
                  <a:solidFill>
                    <a:srgbClr val="0432FF"/>
                  </a:solidFill>
                  <a:latin typeface="Meiryo" panose="020B0604030504040204" pitchFamily="34" charset="-128"/>
                  <a:ea typeface="Meiryo" panose="020B0604030504040204" pitchFamily="34" charset="-128"/>
                </a:rPr>
                <a:t>×Kubernetes</a:t>
              </a:r>
            </a:p>
            <a:p>
              <a:pPr marL="285750" indent="-285750">
                <a:buFont typeface="Wingdings" pitchFamily="2" charset="2"/>
                <a:buChar char="ü"/>
              </a:pPr>
              <a:r>
                <a:rPr lang="en-US" altLang="ja-JP" sz="1400" dirty="0">
                  <a:solidFill>
                    <a:srgbClr val="0432FF"/>
                  </a:solidFill>
                  <a:latin typeface="Meiryo" panose="020B0604030504040204" pitchFamily="34" charset="-128"/>
                  <a:ea typeface="Meiryo" panose="020B0604030504040204" pitchFamily="34" charset="-128"/>
                </a:rPr>
                <a:t>PaaS×</a:t>
              </a:r>
              <a:r>
                <a:rPr lang="ja-JP" altLang="en-US" sz="1400">
                  <a:solidFill>
                    <a:srgbClr val="0432FF"/>
                  </a:solidFill>
                  <a:latin typeface="Meiryo" panose="020B0604030504040204" pitchFamily="34" charset="-128"/>
                  <a:ea typeface="Meiryo" panose="020B0604030504040204" pitchFamily="34" charset="-128"/>
                </a:rPr>
                <a:t>サーバーレス</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開発と運用の同期化</a:t>
              </a:r>
            </a:p>
          </p:txBody>
        </p:sp>
        <p:sp>
          <p:nvSpPr>
            <p:cNvPr id="18" name="テキスト ボックス 17">
              <a:extLst>
                <a:ext uri="{FF2B5EF4-FFF2-40B4-BE49-F238E27FC236}">
                  <a16:creationId xmlns:a16="http://schemas.microsoft.com/office/drawing/2014/main" id="{FB88B893-3B4B-E247-AB38-EFFD50A55774}"/>
                </a:ext>
              </a:extLst>
            </p:cNvPr>
            <p:cNvSpPr txBox="1"/>
            <p:nvPr/>
          </p:nvSpPr>
          <p:spPr>
            <a:xfrm>
              <a:off x="7037389" y="3455892"/>
              <a:ext cx="1723549" cy="58477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クラウド・ネイティブ</a:t>
              </a:r>
              <a:endParaRPr lang="en-US" altLang="ja-JP" sz="1200" b="1" dirty="0">
                <a:solidFill>
                  <a:srgbClr val="0432FF"/>
                </a:solidFill>
                <a:latin typeface="Meiryo" panose="020B0604030504040204" pitchFamily="34" charset="-128"/>
                <a:ea typeface="Meiryo" panose="020B0604030504040204" pitchFamily="34" charset="-128"/>
              </a:endParaRPr>
            </a:p>
            <a:p>
              <a:pPr algn="r"/>
              <a:r>
                <a:rPr kumimoji="1" lang="ja-JP" altLang="en-US" sz="2000" b="1">
                  <a:solidFill>
                    <a:srgbClr val="0432FF"/>
                  </a:solidFill>
                  <a:latin typeface="Meiryo" panose="020B0604030504040204" pitchFamily="34" charset="-128"/>
                  <a:ea typeface="Meiryo" panose="020B0604030504040204" pitchFamily="34" charset="-128"/>
                </a:rPr>
                <a:t>戦略</a:t>
              </a:r>
            </a:p>
          </p:txBody>
        </p:sp>
        <p:sp>
          <p:nvSpPr>
            <p:cNvPr id="20" name="テキスト ボックス 19">
              <a:extLst>
                <a:ext uri="{FF2B5EF4-FFF2-40B4-BE49-F238E27FC236}">
                  <a16:creationId xmlns:a16="http://schemas.microsoft.com/office/drawing/2014/main" id="{38512E07-8F05-E646-94E8-DC07025AA674}"/>
                </a:ext>
              </a:extLst>
            </p:cNvPr>
            <p:cNvSpPr txBox="1"/>
            <p:nvPr/>
          </p:nvSpPr>
          <p:spPr>
            <a:xfrm>
              <a:off x="4936699" y="4093675"/>
              <a:ext cx="3824239" cy="458876"/>
            </a:xfrm>
            <a:prstGeom prst="rect">
              <a:avLst/>
            </a:prstGeom>
            <a:solidFill>
              <a:srgbClr val="0070C0"/>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攻めの文化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事業部門・経営直下</a:t>
              </a:r>
            </a:p>
          </p:txBody>
        </p:sp>
        <p:cxnSp>
          <p:nvCxnSpPr>
            <p:cNvPr id="23" name="直線コネクタ 22">
              <a:extLst>
                <a:ext uri="{FF2B5EF4-FFF2-40B4-BE49-F238E27FC236}">
                  <a16:creationId xmlns:a16="http://schemas.microsoft.com/office/drawing/2014/main" id="{B2245059-C90F-714E-95D6-483BCCE38395}"/>
                </a:ext>
              </a:extLst>
            </p:cNvPr>
            <p:cNvCxnSpPr/>
            <p:nvPr/>
          </p:nvCxnSpPr>
          <p:spPr>
            <a:xfrm>
              <a:off x="4888801" y="3164218"/>
              <a:ext cx="382423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4" name="正方形/長方形 23">
            <a:extLst>
              <a:ext uri="{FF2B5EF4-FFF2-40B4-BE49-F238E27FC236}">
                <a16:creationId xmlns:a16="http://schemas.microsoft.com/office/drawing/2014/main" id="{1113CC1A-A92B-8144-88B6-ECDEEBD58080}"/>
              </a:ext>
            </a:extLst>
          </p:cNvPr>
          <p:cNvSpPr/>
          <p:nvPr/>
        </p:nvSpPr>
        <p:spPr>
          <a:xfrm>
            <a:off x="230400" y="4933183"/>
            <a:ext cx="8683202" cy="5343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両者は異なる「クラウド戦略」であることを前提に考える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左右矢印 24">
            <a:extLst>
              <a:ext uri="{FF2B5EF4-FFF2-40B4-BE49-F238E27FC236}">
                <a16:creationId xmlns:a16="http://schemas.microsoft.com/office/drawing/2014/main" id="{5680B448-F87C-0148-8A59-AD2935BAA65B}"/>
              </a:ext>
            </a:extLst>
          </p:cNvPr>
          <p:cNvSpPr/>
          <p:nvPr/>
        </p:nvSpPr>
        <p:spPr>
          <a:xfrm>
            <a:off x="230399" y="5583678"/>
            <a:ext cx="8683202" cy="783663"/>
          </a:xfrm>
          <a:prstGeom prst="leftRightArrow">
            <a:avLst>
              <a:gd name="adj1" fmla="val 67076"/>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予算と人材と戦略の一体化と適切な配分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2621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784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3FFD018-7BED-2A45-9939-42800FA51A8E}"/>
              </a:ext>
            </a:extLst>
          </p:cNvPr>
          <p:cNvSpPr/>
          <p:nvPr/>
        </p:nvSpPr>
        <p:spPr>
          <a:xfrm>
            <a:off x="344466" y="1196236"/>
            <a:ext cx="8430016" cy="46471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ビジネスのデジタル化とは何か</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変化に即応する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514160" y="1611070"/>
            <a:ext cx="4698722" cy="861774"/>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ビジネスのデジタル化</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　</a:t>
            </a:r>
            <a:r>
              <a:rPr kumimoji="1" lang="ja-JP" altLang="en-US" sz="1600" b="1">
                <a:solidFill>
                  <a:srgbClr val="0070C0"/>
                </a:solidFill>
                <a:latin typeface="Meiryo" panose="020B0604030504040204" pitchFamily="34" charset="-128"/>
                <a:ea typeface="Meiryo" panose="020B0604030504040204" pitchFamily="34" charset="-128"/>
              </a:rPr>
              <a:t>デジタルがもたらす価値</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を活かし</a:t>
            </a:r>
            <a:endPar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endParaRPr>
          </a:p>
          <a:p>
            <a:r>
              <a:rPr lang="ja-JP" altLang="en-US" sz="1600" b="1">
                <a:solidFill>
                  <a:srgbClr val="0070C0"/>
                </a:solidFill>
                <a:latin typeface="Meiryo" panose="020B0604030504040204" pitchFamily="34" charset="-128"/>
                <a:ea typeface="Meiryo" panose="020B0604030504040204" pitchFamily="34" charset="-128"/>
              </a:rPr>
              <a:t>　</a:t>
            </a:r>
            <a:r>
              <a:rPr lang="ja-JP" altLang="en-US" sz="1600" b="1">
                <a:solidFill>
                  <a:schemeClr val="accent3">
                    <a:lumMod val="75000"/>
                  </a:schemeClr>
                </a:solidFill>
                <a:latin typeface="Meiryo" panose="020B0604030504040204" pitchFamily="34" charset="-128"/>
                <a:ea typeface="Meiryo" panose="020B0604030504040204" pitchFamily="34" charset="-128"/>
              </a:rPr>
              <a:t>フィジカルなビジネス</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の有り様を</a:t>
            </a:r>
            <a:r>
              <a:rPr lang="ja-JP" altLang="en-US" sz="1600" b="1">
                <a:solidFill>
                  <a:srgbClr val="0070C0"/>
                </a:solidFill>
                <a:latin typeface="Meiryo" panose="020B0604030504040204" pitchFamily="34" charset="-128"/>
                <a:ea typeface="Meiryo" panose="020B0604030504040204" pitchFamily="34" charset="-128"/>
              </a:rPr>
              <a:t>変革</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すること</a:t>
            </a:r>
            <a:endParaRPr kumimoji="1" lang="ja-JP" altLang="en-US" sz="16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598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kumimoji="1" lang="ja-JP" altLang="en-US"/>
              <a:t>これからの開発と運用のあるべき姿</a:t>
            </a:r>
          </a:p>
        </p:txBody>
      </p:sp>
      <p:sp>
        <p:nvSpPr>
          <p:cNvPr id="2" name="スライド番号プレースホルダー 1">
            <a:extLst>
              <a:ext uri="{FF2B5EF4-FFF2-40B4-BE49-F238E27FC236}">
                <a16:creationId xmlns:a16="http://schemas.microsoft.com/office/drawing/2014/main" id="{A14DA88E-ADFC-DD44-94A0-3B1B5C001E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51</a:t>
            </a:fld>
            <a:endParaRPr kumimoji="1" lang="ja-JP" altLang="en-US"/>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724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10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981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13963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2967566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3298409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3030786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8A6A8A-31C2-B540-B5B4-CE3FC305BA5E}"/>
              </a:ext>
            </a:extLst>
          </p:cNvPr>
          <p:cNvSpPr>
            <a:spLocks noGrp="1"/>
          </p:cNvSpPr>
          <p:nvPr>
            <p:ph type="title"/>
          </p:nvPr>
        </p:nvSpPr>
        <p:spPr/>
        <p:txBody>
          <a:bodyPr/>
          <a:lstStyle/>
          <a:p>
            <a:r>
              <a:rPr kumimoji="1" lang="ja-JP" altLang="en-US"/>
              <a:t>アジャイル開発が目指していること</a:t>
            </a:r>
          </a:p>
        </p:txBody>
      </p:sp>
      <p:pic>
        <p:nvPicPr>
          <p:cNvPr id="4" name="図 3">
            <a:extLst>
              <a:ext uri="{FF2B5EF4-FFF2-40B4-BE49-F238E27FC236}">
                <a16:creationId xmlns:a16="http://schemas.microsoft.com/office/drawing/2014/main" id="{1017E147-8F98-FD49-B048-10F9B7FA7A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6033" y="2398963"/>
            <a:ext cx="1218679" cy="1542632"/>
          </a:xfrm>
          <a:prstGeom prst="rect">
            <a:avLst/>
          </a:prstGeom>
        </p:spPr>
      </p:pic>
      <p:sp>
        <p:nvSpPr>
          <p:cNvPr id="6" name="テキスト ボックス 5">
            <a:extLst>
              <a:ext uri="{FF2B5EF4-FFF2-40B4-BE49-F238E27FC236}">
                <a16:creationId xmlns:a16="http://schemas.microsoft.com/office/drawing/2014/main" id="{441F8DA5-AD5F-8442-A3BC-C21ECE657FF1}"/>
              </a:ext>
            </a:extLst>
          </p:cNvPr>
          <p:cNvSpPr txBox="1"/>
          <p:nvPr/>
        </p:nvSpPr>
        <p:spPr>
          <a:xfrm>
            <a:off x="230400" y="1009703"/>
            <a:ext cx="4031873" cy="707886"/>
          </a:xfrm>
          <a:prstGeom prst="rect">
            <a:avLst/>
          </a:prstGeom>
          <a:noFill/>
        </p:spPr>
        <p:txBody>
          <a:bodyPr wrap="none" rtlCol="0">
            <a:spAutoFit/>
          </a:bodyPr>
          <a:lstStyle/>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ユーザーが求めているのは</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情報システムが提供するサービス</a:t>
            </a:r>
          </a:p>
        </p:txBody>
      </p:sp>
      <p:sp>
        <p:nvSpPr>
          <p:cNvPr id="7" name="テキスト ボックス 6">
            <a:extLst>
              <a:ext uri="{FF2B5EF4-FFF2-40B4-BE49-F238E27FC236}">
                <a16:creationId xmlns:a16="http://schemas.microsoft.com/office/drawing/2014/main" id="{CA1A3760-52D9-C04E-93F4-886871DE738E}"/>
              </a:ext>
            </a:extLst>
          </p:cNvPr>
          <p:cNvSpPr txBox="1"/>
          <p:nvPr/>
        </p:nvSpPr>
        <p:spPr>
          <a:xfrm>
            <a:off x="428003" y="1663990"/>
            <a:ext cx="2627642" cy="738664"/>
          </a:xfrm>
          <a:prstGeom prst="rect">
            <a:avLst/>
          </a:prstGeom>
          <a:noFill/>
        </p:spPr>
        <p:txBody>
          <a:bodyPr wrap="none" rtlCol="0">
            <a:spAutoFit/>
          </a:bodyPr>
          <a:lstStyle/>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業務の生産性を向上させる</a:t>
            </a:r>
          </a:p>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売上や利益を向上させる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顧客満足を高める</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34B5E13-E0A9-EC49-A25B-B94194FD49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05345" y="2402654"/>
            <a:ext cx="1675911" cy="1539315"/>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98988483-A78D-A54E-BDBD-82D66E217B5C}"/>
              </a:ext>
            </a:extLst>
          </p:cNvPr>
          <p:cNvSpPr txBox="1"/>
          <p:nvPr/>
        </p:nvSpPr>
        <p:spPr>
          <a:xfrm>
            <a:off x="4881729" y="1009703"/>
            <a:ext cx="4120039" cy="707886"/>
          </a:xfrm>
          <a:prstGeom prst="rect">
            <a:avLst/>
          </a:prstGeom>
          <a:noFill/>
        </p:spPr>
        <p:txBody>
          <a:bodyPr wrap="none" rtlCol="0">
            <a:spAutoFit/>
          </a:bodyPr>
          <a:lstStyle/>
          <a:p>
            <a:r>
              <a:rPr kumimoji="1" lang="en-US" altLang="ja-JP" sz="2000" dirty="0">
                <a:solidFill>
                  <a:srgbClr val="0070C0"/>
                </a:solidFill>
                <a:latin typeface="Meiryo" panose="020B0604030504040204" pitchFamily="34" charset="-128"/>
                <a:ea typeface="Meiryo" panose="020B0604030504040204" pitchFamily="34" charset="-128"/>
              </a:rPr>
              <a:t>QCD</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Q:</a:t>
            </a:r>
            <a:r>
              <a:rPr kumimoji="1" lang="ja-JP" altLang="en-US" sz="2000">
                <a:solidFill>
                  <a:srgbClr val="0070C0"/>
                </a:solidFill>
                <a:latin typeface="Meiryo" panose="020B0604030504040204" pitchFamily="34" charset="-128"/>
                <a:ea typeface="Meiryo" panose="020B0604030504040204" pitchFamily="34" charset="-128"/>
              </a:rPr>
              <a:t>品質</a:t>
            </a:r>
            <a:r>
              <a:rPr kumimoji="1" lang="en-US" altLang="ja-JP" sz="2000" dirty="0">
                <a:solidFill>
                  <a:srgbClr val="0070C0"/>
                </a:solidFill>
                <a:latin typeface="Meiryo" panose="020B0604030504040204" pitchFamily="34" charset="-128"/>
                <a:ea typeface="Meiryo" panose="020B0604030504040204" pitchFamily="34" charset="-128"/>
              </a:rPr>
              <a:t> C:</a:t>
            </a:r>
            <a:r>
              <a:rPr kumimoji="1" lang="ja-JP" altLang="en-US" sz="2000">
                <a:solidFill>
                  <a:srgbClr val="0070C0"/>
                </a:solidFill>
                <a:latin typeface="Meiryo" panose="020B0604030504040204" pitchFamily="34" charset="-128"/>
                <a:ea typeface="Meiryo" panose="020B0604030504040204" pitchFamily="34" charset="-128"/>
              </a:rPr>
              <a:t>コスト</a:t>
            </a:r>
            <a:r>
              <a:rPr kumimoji="1" lang="en-US" altLang="ja-JP" sz="2000" dirty="0">
                <a:solidFill>
                  <a:srgbClr val="0070C0"/>
                </a:solidFill>
                <a:latin typeface="Meiryo" panose="020B0604030504040204" pitchFamily="34" charset="-128"/>
                <a:ea typeface="Meiryo" panose="020B0604030504040204" pitchFamily="34" charset="-128"/>
              </a:rPr>
              <a:t> D:</a:t>
            </a:r>
            <a:r>
              <a:rPr kumimoji="1" lang="ja-JP" altLang="en-US" sz="2000">
                <a:solidFill>
                  <a:srgbClr val="0070C0"/>
                </a:solidFill>
                <a:latin typeface="Meiryo" panose="020B0604030504040204" pitchFamily="34" charset="-128"/>
                <a:ea typeface="Meiryo" panose="020B0604030504040204" pitchFamily="34" charset="-128"/>
              </a:rPr>
              <a:t>納期）</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を守って</a:t>
            </a:r>
            <a:r>
              <a:rPr lang="ja-JP" altLang="en-US" sz="2000">
                <a:solidFill>
                  <a:srgbClr val="0070C0"/>
                </a:solidFill>
                <a:latin typeface="Meiryo" panose="020B0604030504040204" pitchFamily="34" charset="-128"/>
                <a:ea typeface="Meiryo" panose="020B0604030504040204" pitchFamily="34" charset="-128"/>
              </a:rPr>
              <a:t>情報システムを納品する</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7C0C523-8306-DB4B-95E2-A7DB80D3D652}"/>
              </a:ext>
            </a:extLst>
          </p:cNvPr>
          <p:cNvSpPr txBox="1"/>
          <p:nvPr/>
        </p:nvSpPr>
        <p:spPr>
          <a:xfrm>
            <a:off x="5981781" y="1663990"/>
            <a:ext cx="2807179" cy="738664"/>
          </a:xfrm>
          <a:prstGeom prst="rect">
            <a:avLst/>
          </a:prstGeom>
          <a:noFill/>
        </p:spPr>
        <p:txBody>
          <a:bodyPr wrap="none" rtlCol="0">
            <a:spAutoFit/>
          </a:bodyPr>
          <a:lstStyle/>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バグを○○</a:t>
            </a:r>
            <a:r>
              <a:rPr lang="en-US" altLang="ja-JP" sz="1400" dirty="0">
                <a:solidFill>
                  <a:srgbClr val="0070C0"/>
                </a:solidFill>
                <a:latin typeface="Meiryo" panose="020B0604030504040204" pitchFamily="34" charset="-128"/>
                <a:ea typeface="Meiryo" panose="020B0604030504040204" pitchFamily="34" charset="-128"/>
              </a:rPr>
              <a:t>%</a:t>
            </a:r>
            <a:r>
              <a:rPr lang="ja-JP" altLang="en-US" sz="1400">
                <a:solidFill>
                  <a:srgbClr val="0070C0"/>
                </a:solidFill>
                <a:latin typeface="Meiryo" panose="020B0604030504040204" pitchFamily="34" charset="-128"/>
                <a:ea typeface="Meiryo" panose="020B0604030504040204" pitchFamily="34" charset="-128"/>
              </a:rPr>
              <a:t>以下にする</a:t>
            </a: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コーディング規約を遵守する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納期を間に合わせる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0178B2A9-19F1-654B-9F21-36F02FA448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9085" y="1141944"/>
            <a:ext cx="510700" cy="416221"/>
          </a:xfrm>
          <a:prstGeom prst="rect">
            <a:avLst/>
          </a:prstGeom>
        </p:spPr>
      </p:pic>
      <p:grpSp>
        <p:nvGrpSpPr>
          <p:cNvPr id="16" name="グループ化 15">
            <a:extLst>
              <a:ext uri="{FF2B5EF4-FFF2-40B4-BE49-F238E27FC236}">
                <a16:creationId xmlns:a16="http://schemas.microsoft.com/office/drawing/2014/main" id="{D3E35BE1-6817-4F40-8DAE-17E83CC75EBF}"/>
              </a:ext>
            </a:extLst>
          </p:cNvPr>
          <p:cNvGrpSpPr/>
          <p:nvPr/>
        </p:nvGrpSpPr>
        <p:grpSpPr>
          <a:xfrm>
            <a:off x="189716" y="4149013"/>
            <a:ext cx="8789437" cy="2109140"/>
            <a:chOff x="189716" y="4455347"/>
            <a:chExt cx="8789437" cy="1802805"/>
          </a:xfrm>
        </p:grpSpPr>
        <p:sp>
          <p:nvSpPr>
            <p:cNvPr id="14" name="正方形/長方形 13">
              <a:extLst>
                <a:ext uri="{FF2B5EF4-FFF2-40B4-BE49-F238E27FC236}">
                  <a16:creationId xmlns:a16="http://schemas.microsoft.com/office/drawing/2014/main" id="{AAA43340-1D8C-8D4E-BB58-4F5F79F46BB6}"/>
                </a:ext>
              </a:extLst>
            </p:cNvPr>
            <p:cNvSpPr/>
            <p:nvPr/>
          </p:nvSpPr>
          <p:spPr>
            <a:xfrm>
              <a:off x="189716" y="4455347"/>
              <a:ext cx="8789437" cy="180280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6C7BEAE-F85E-9944-BAB2-F83E09FF9ACF}"/>
                </a:ext>
              </a:extLst>
            </p:cNvPr>
            <p:cNvSpPr txBox="1"/>
            <p:nvPr/>
          </p:nvSpPr>
          <p:spPr>
            <a:xfrm>
              <a:off x="470932" y="4896352"/>
              <a:ext cx="6647974" cy="954107"/>
            </a:xfrm>
            <a:prstGeom prst="rect">
              <a:avLst/>
            </a:prstGeom>
            <a:noFill/>
          </p:spPr>
          <p:txBody>
            <a:bodyPr wrap="none" rtlCol="0">
              <a:spAutoFit/>
            </a:bodyPr>
            <a:lstStyle/>
            <a:p>
              <a:r>
                <a:rPr lang="ja-JP" altLang="en-US" sz="2800">
                  <a:solidFill>
                    <a:schemeClr val="accent6">
                      <a:lumMod val="75000"/>
                    </a:schemeClr>
                  </a:solidFill>
                  <a:latin typeface="Meiryo" panose="020B0604030504040204" pitchFamily="34" charset="-128"/>
                  <a:ea typeface="Meiryo" panose="020B0604030504040204" pitchFamily="34" charset="-128"/>
                </a:rPr>
                <a:t>ビジネスの現場に</a:t>
              </a:r>
              <a:r>
                <a:rPr lang="ja-JP" altLang="en-US" sz="2800" b="1">
                  <a:solidFill>
                    <a:schemeClr val="accent6">
                      <a:lumMod val="75000"/>
                    </a:schemeClr>
                  </a:solidFill>
                  <a:latin typeface="Meiryo" panose="020B0604030504040204" pitchFamily="34" charset="-128"/>
                  <a:ea typeface="Meiryo" panose="020B0604030504040204" pitchFamily="34" charset="-128"/>
                </a:rPr>
                <a:t>ジャストインタイム</a:t>
              </a:r>
              <a:r>
                <a:rPr lang="ja-JP" altLang="en-US" sz="2800">
                  <a:solidFill>
                    <a:schemeClr val="accent6">
                      <a:lumMod val="75000"/>
                    </a:schemeClr>
                  </a:solidFill>
                  <a:latin typeface="Meiryo" panose="020B0604030504040204" pitchFamily="34" charset="-128"/>
                  <a:ea typeface="Meiryo" panose="020B0604030504040204" pitchFamily="34" charset="-128"/>
                </a:rPr>
                <a:t>で</a:t>
              </a:r>
              <a:endParaRPr lang="en-US" altLang="ja-JP" sz="2800" dirty="0">
                <a:solidFill>
                  <a:schemeClr val="accent6">
                    <a:lumMod val="75000"/>
                  </a:schemeClr>
                </a:solidFill>
                <a:latin typeface="Meiryo" panose="020B0604030504040204" pitchFamily="34" charset="-128"/>
                <a:ea typeface="Meiryo" panose="020B0604030504040204" pitchFamily="34" charset="-128"/>
              </a:endParaRPr>
            </a:p>
            <a:p>
              <a:r>
                <a:rPr lang="ja-JP" altLang="en-US" sz="2800">
                  <a:solidFill>
                    <a:schemeClr val="accent6">
                      <a:lumMod val="75000"/>
                    </a:schemeClr>
                  </a:solidFill>
                  <a:latin typeface="Meiryo" panose="020B0604030504040204" pitchFamily="34" charset="-128"/>
                  <a:ea typeface="Meiryo" panose="020B0604030504040204" pitchFamily="34" charset="-128"/>
                </a:rPr>
                <a:t>必要とされる</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r>
                <a:rPr lang="ja-JP" altLang="en-US" sz="2800">
                  <a:solidFill>
                    <a:schemeClr val="accent6">
                      <a:lumMod val="75000"/>
                    </a:schemeClr>
                  </a:solidFill>
                  <a:latin typeface="Meiryo" panose="020B0604030504040204" pitchFamily="34" charset="-128"/>
                  <a:ea typeface="Meiryo" panose="020B0604030504040204" pitchFamily="34" charset="-128"/>
                </a:rPr>
                <a:t>を</a:t>
              </a:r>
              <a:r>
                <a:rPr lang="ja-JP" altLang="en-US" sz="2800" b="1">
                  <a:solidFill>
                    <a:schemeClr val="accent6">
                      <a:lumMod val="75000"/>
                    </a:schemeClr>
                  </a:solidFill>
                  <a:latin typeface="Meiryo" panose="020B0604030504040204" pitchFamily="34" charset="-128"/>
                  <a:ea typeface="Meiryo" panose="020B0604030504040204" pitchFamily="34" charset="-128"/>
                </a:rPr>
                <a:t>提供し続ける</a:t>
              </a:r>
              <a:endParaRPr lang="en-US" altLang="ja-JP" sz="28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99DD6A0-4B86-ED49-8C73-5ACC1898C6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5665" y="4863939"/>
              <a:ext cx="1651182" cy="1311441"/>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0E6A5A90-0A17-F843-9F9E-9C4D4D0E302E}"/>
                </a:ext>
              </a:extLst>
            </p:cNvPr>
            <p:cNvSpPr txBox="1"/>
            <p:nvPr/>
          </p:nvSpPr>
          <p:spPr>
            <a:xfrm>
              <a:off x="470932" y="5726890"/>
              <a:ext cx="5416868" cy="461665"/>
            </a:xfrm>
            <a:prstGeom prst="rect">
              <a:avLst/>
            </a:prstGeom>
            <a:noFill/>
          </p:spPr>
          <p:txBody>
            <a:bodyPr wrap="none" rtlCol="0">
              <a:spAutoFit/>
            </a:bodyPr>
            <a:lstStyle/>
            <a:p>
              <a:r>
                <a:rPr kumimoji="1" lang="ja-JP" altLang="en-US" sz="2400">
                  <a:solidFill>
                    <a:schemeClr val="accent6">
                      <a:lumMod val="75000"/>
                    </a:schemeClr>
                  </a:solidFill>
                  <a:latin typeface="Meiryo" panose="020B0604030504040204" pitchFamily="34" charset="-128"/>
                  <a:ea typeface="Meiryo" panose="020B0604030504040204" pitchFamily="34" charset="-128"/>
                </a:rPr>
                <a:t>スピード、バグフリー、変更への即応</a:t>
              </a:r>
            </a:p>
          </p:txBody>
        </p:sp>
      </p:grpSp>
      <p:pic>
        <p:nvPicPr>
          <p:cNvPr id="3" name="図 2">
            <a:extLst>
              <a:ext uri="{FF2B5EF4-FFF2-40B4-BE49-F238E27FC236}">
                <a16:creationId xmlns:a16="http://schemas.microsoft.com/office/drawing/2014/main" id="{7464D5A3-67F5-6B44-95F1-8AFB3106C7B5}"/>
              </a:ext>
            </a:extLst>
          </p:cNvPr>
          <p:cNvPicPr>
            <a:picLocks noChangeAspect="1"/>
          </p:cNvPicPr>
          <p:nvPr/>
        </p:nvPicPr>
        <p:blipFill>
          <a:blip r:embed="rId6"/>
          <a:stretch>
            <a:fillRect/>
          </a:stretch>
        </p:blipFill>
        <p:spPr>
          <a:xfrm>
            <a:off x="3034028" y="1663990"/>
            <a:ext cx="3054329" cy="3054329"/>
          </a:xfrm>
          <a:prstGeom prst="rect">
            <a:avLst/>
          </a:prstGeom>
        </p:spPr>
      </p:pic>
    </p:spTree>
    <p:extLst>
      <p:ext uri="{BB962C8B-B14F-4D97-AF65-F5344CB8AC3E}">
        <p14:creationId xmlns:p14="http://schemas.microsoft.com/office/powerpoint/2010/main" val="522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439128" y="836712"/>
            <a:ext cx="1620957" cy="523220"/>
          </a:xfrm>
          <a:prstGeom prst="rect">
            <a:avLst/>
          </a:prstGeom>
          <a:noFill/>
        </p:spPr>
        <p:txBody>
          <a:bodyPr wrap="none" rtlCol="0">
            <a:spAutoFit/>
          </a:bodyPr>
          <a:lstStyle/>
          <a:p>
            <a:r>
              <a:rPr kumimoji="1" lang="ja-JP" altLang="en-US" sz="1400" dirty="0">
                <a:solidFill>
                  <a:srgbClr val="FF8000"/>
                </a:solidFill>
                <a:latin typeface="Meiryo" charset="-128"/>
                <a:ea typeface="Meiryo" charset="-128"/>
                <a:cs typeface="Meiryo" charset="-128"/>
              </a:rPr>
              <a:t>仕様書に記載した</a:t>
            </a:r>
            <a:endParaRPr kumimoji="1" lang="en-US" altLang="ja-JP" sz="1400" dirty="0">
              <a:solidFill>
                <a:srgbClr val="FF8000"/>
              </a:solidFill>
              <a:latin typeface="Meiryo" charset="-128"/>
              <a:ea typeface="Meiryo" charset="-128"/>
              <a:cs typeface="Meiryo" charset="-128"/>
            </a:endParaRPr>
          </a:p>
          <a:p>
            <a:r>
              <a:rPr kumimoji="1" lang="ja-JP" altLang="en-US" sz="1400" dirty="0">
                <a:solidFill>
                  <a:srgbClr val="FF8000"/>
                </a:solidFill>
                <a:latin typeface="Meiryo" charset="-128"/>
                <a:ea typeface="Meiryo" charset="-128"/>
                <a:cs typeface="Meiryo" charset="-128"/>
              </a:rPr>
              <a:t>全ての機能</a:t>
            </a:r>
            <a:endParaRPr kumimoji="1" lang="en-US" altLang="ja-JP" sz="14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53600" y="4514210"/>
            <a:ext cx="2954655"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途中の成果からフィードバックを得て、</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144301" y="5091457"/>
            <a:ext cx="2877712" cy="523220"/>
          </a:xfrm>
          <a:prstGeom prst="rect">
            <a:avLst/>
          </a:prstGeom>
          <a:noFill/>
        </p:spPr>
        <p:txBody>
          <a:bodyPr wrap="none" rtlCol="0">
            <a:spAutoFit/>
          </a:bodyPr>
          <a:lstStyle/>
          <a:p>
            <a:pPr algn="r"/>
            <a:r>
              <a:rPr kumimoji="1" lang="ja-JP" altLang="en-US" sz="1400" dirty="0">
                <a:solidFill>
                  <a:srgbClr val="0432FF"/>
                </a:solidFill>
                <a:latin typeface="Meiryo" charset="-128"/>
                <a:ea typeface="Meiryo" charset="-128"/>
                <a:cs typeface="Meiryo" charset="-128"/>
              </a:rPr>
              <a:t>目標としていたビジネスの成果が</a:t>
            </a:r>
            <a:endParaRPr kumimoji="1" lang="en-US" altLang="ja-JP" sz="1400" dirty="0">
              <a:solidFill>
                <a:srgbClr val="0432FF"/>
              </a:solidFill>
              <a:latin typeface="Meiryo" charset="-128"/>
              <a:ea typeface="Meiryo" charset="-128"/>
              <a:cs typeface="Meiryo" charset="-128"/>
            </a:endParaRPr>
          </a:p>
          <a:p>
            <a:pPr algn="r"/>
            <a:r>
              <a:rPr kumimoji="1" lang="ja-JP" altLang="en-US" sz="14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53036" y="1597126"/>
            <a:ext cx="4633000" cy="461665"/>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200" dirty="0">
                <a:solidFill>
                  <a:schemeClr val="accent6">
                    <a:lumMod val="75000"/>
                  </a:schemeClr>
                </a:solidFill>
                <a:latin typeface="Meiryo" charset="-128"/>
                <a:ea typeface="Meiryo" charset="-128"/>
                <a:cs typeface="Meiryo" charset="-128"/>
              </a:rPr>
              <a:t>100%</a:t>
            </a:r>
            <a:r>
              <a:rPr kumimoji="1" lang="ja-JP" altLang="en-US" sz="1200" dirty="0">
                <a:solidFill>
                  <a:schemeClr val="accent6">
                    <a:lumMod val="75000"/>
                  </a:schemeClr>
                </a:solidFill>
                <a:latin typeface="Meiryo" charset="-128"/>
                <a:ea typeface="Meiryo" charset="-128"/>
                <a:cs typeface="Meiryo" charset="-128"/>
              </a:rPr>
              <a:t>完了したら、</a:t>
            </a:r>
            <a:endParaRPr kumimoji="1" lang="en-US" altLang="ja-JP" sz="1200" dirty="0">
              <a:solidFill>
                <a:schemeClr val="accent6">
                  <a:lumMod val="75000"/>
                </a:schemeClr>
              </a:solidFill>
              <a:latin typeface="Meiryo" charset="-128"/>
              <a:ea typeface="Meiryo" charset="-128"/>
              <a:cs typeface="Meiryo" charset="-128"/>
            </a:endParaRPr>
          </a:p>
          <a:p>
            <a:r>
              <a:rPr kumimoji="1" lang="ja-JP" altLang="en-US" sz="12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52749"/>
            <a:ext cx="2954655" cy="369332"/>
          </a:xfrm>
          <a:prstGeom prst="rect">
            <a:avLst/>
          </a:prstGeom>
          <a:noFill/>
        </p:spPr>
        <p:txBody>
          <a:bodyPr wrap="none" rtlCol="0">
            <a:spAutoFit/>
          </a:bodyPr>
          <a:lstStyle/>
          <a:p>
            <a:r>
              <a:rPr kumimoji="1" lang="ja-JP" altLang="en-US" b="1" u="sng" dirty="0">
                <a:solidFill>
                  <a:schemeClr val="accent6">
                    <a:lumMod val="75000"/>
                  </a:schemeClr>
                </a:solidFill>
                <a:latin typeface="Meiryo" charset="-128"/>
                <a:ea typeface="Meiryo" charset="-128"/>
                <a:cs typeface="Meiryo" charset="-128"/>
              </a:rPr>
              <a:t>仕事の</a:t>
            </a:r>
            <a:r>
              <a:rPr lang="ja-JP" altLang="en-US" b="1" u="sng" dirty="0">
                <a:solidFill>
                  <a:schemeClr val="accent6">
                    <a:lumMod val="75000"/>
                  </a:schemeClr>
                </a:solidFill>
                <a:latin typeface="Meiryo" charset="-128"/>
                <a:ea typeface="Meiryo" charset="-128"/>
                <a:cs typeface="Meiryo" charset="-128"/>
              </a:rPr>
              <a:t>仕組み</a:t>
            </a:r>
            <a:r>
              <a:rPr kumimoji="1" lang="ja-JP" altLang="en-US" b="1" u="sng" dirty="0">
                <a:solidFill>
                  <a:schemeClr val="accent6">
                    <a:lumMod val="75000"/>
                  </a:schemeClr>
                </a:solidFill>
                <a:latin typeface="Meiryo" charset="-128"/>
                <a:ea typeface="Meiryo" charset="-128"/>
                <a:cs typeface="Meiryo" charset="-128"/>
              </a:rPr>
              <a:t>は</a:t>
            </a:r>
            <a:r>
              <a:rPr kumimoji="1" lang="ja-JP" altLang="en-US" b="1" u="sng">
                <a:solidFill>
                  <a:schemeClr val="accent6">
                    <a:lumMod val="75000"/>
                  </a:schemeClr>
                </a:solidFill>
                <a:latin typeface="Meiryo" charset="-128"/>
                <a:ea typeface="Meiryo" charset="-128"/>
                <a:cs typeface="Meiryo" charset="-128"/>
              </a:rPr>
              <a:t>確定できる</a:t>
            </a:r>
            <a:endParaRPr kumimoji="1" lang="ja-JP" altLang="en-US" dirty="0">
              <a:solidFill>
                <a:schemeClr val="accent6">
                  <a:lumMod val="75000"/>
                </a:schemeClr>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134239"/>
            <a:ext cx="2723823" cy="369332"/>
          </a:xfrm>
          <a:prstGeom prst="rect">
            <a:avLst/>
          </a:prstGeom>
          <a:noFill/>
        </p:spPr>
        <p:txBody>
          <a:bodyPr wrap="none" rtlCol="0">
            <a:spAutoFit/>
          </a:bodyPr>
          <a:lstStyle/>
          <a:p>
            <a:r>
              <a:rPr kumimoji="1" lang="ja-JP" altLang="en-US" b="1" u="sng" dirty="0">
                <a:solidFill>
                  <a:srgbClr val="0432FF"/>
                </a:solidFill>
                <a:latin typeface="Meiryo" charset="-128"/>
                <a:ea typeface="Meiryo" charset="-128"/>
                <a:cs typeface="Meiryo" charset="-128"/>
              </a:rPr>
              <a:t>仕事の仕組みは</a:t>
            </a:r>
            <a:r>
              <a:rPr kumimoji="1" lang="ja-JP" altLang="en-US" b="1" u="sng">
                <a:solidFill>
                  <a:srgbClr val="0432FF"/>
                </a:solidFill>
                <a:latin typeface="Meiryo" charset="-128"/>
                <a:ea typeface="Meiryo" charset="-128"/>
                <a:cs typeface="Meiryo" charset="-128"/>
              </a:rPr>
              <a:t>変化する</a:t>
            </a:r>
            <a:endParaRPr kumimoji="1" lang="ja-JP" altLang="en-US"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6998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516546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20875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33649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メイリオ"/>
                <a:ea typeface="メイリオ"/>
                <a:cs typeface="メイリオ"/>
              </a:rPr>
              <a:t>新規事業開発を考える</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096819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230400" y="266401"/>
            <a:ext cx="3231654" cy="523220"/>
          </a:xfrm>
          <a:prstGeom prst="rect">
            <a:avLst/>
          </a:prstGeom>
          <a:noFill/>
        </p:spPr>
        <p:txBody>
          <a:bodyPr wrap="none" lIns="0" rIns="0"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grpSp>
        <p:nvGrpSpPr>
          <p:cNvPr id="17" name="グループ化 16">
            <a:extLst>
              <a:ext uri="{FF2B5EF4-FFF2-40B4-BE49-F238E27FC236}">
                <a16:creationId xmlns:a16="http://schemas.microsoft.com/office/drawing/2014/main" id="{3D9AAACF-A6F7-5942-AE3F-0BE310F5965A}"/>
              </a:ext>
            </a:extLst>
          </p:cNvPr>
          <p:cNvGrpSpPr/>
          <p:nvPr/>
        </p:nvGrpSpPr>
        <p:grpSpPr>
          <a:xfrm>
            <a:off x="5629420" y="975135"/>
            <a:ext cx="2711620" cy="1022865"/>
            <a:chOff x="5629420" y="975135"/>
            <a:chExt cx="2711620" cy="1022865"/>
          </a:xfrm>
        </p:grpSpPr>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pic>
          <p:nvPicPr>
            <p:cNvPr id="27" name="図 26">
              <a:extLst>
                <a:ext uri="{FF2B5EF4-FFF2-40B4-BE49-F238E27FC236}">
                  <a16:creationId xmlns:a16="http://schemas.microsoft.com/office/drawing/2014/main" id="{FE69F757-ABBF-CB4D-A65F-A38696E188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6612" y="1007904"/>
              <a:ext cx="1056724" cy="945768"/>
            </a:xfrm>
            <a:prstGeom prst="rect">
              <a:avLst/>
            </a:prstGeom>
          </p:spPr>
        </p:pic>
      </p:grpSp>
    </p:spTree>
    <p:extLst>
      <p:ext uri="{BB962C8B-B14F-4D97-AF65-F5344CB8AC3E}">
        <p14:creationId xmlns:p14="http://schemas.microsoft.com/office/powerpoint/2010/main" val="35239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人骨">
                <a:extLst>
                  <a:ext uri="{FF2B5EF4-FFF2-40B4-BE49-F238E27FC236}">
                    <a16:creationId xmlns:a16="http://schemas.microsoft.com/office/drawing/2014/main" id="{62D9773D-252E-384C-81DC-F2BA16381A48}"/>
                  </a:ext>
                </a:extLst>
              </p:cNvPr>
              <p:cNvGraphicFramePr>
                <a:graphicFrameLocks noChangeAspect="1"/>
              </p:cNvGraphicFramePr>
              <p:nvPr>
                <p:extLst/>
              </p:nvPr>
            </p:nvGraphicFramePr>
            <p:xfrm>
              <a:off x="5919719" y="2113081"/>
              <a:ext cx="1192762" cy="4390377"/>
            </p:xfrm>
            <a:graphic>
              <a:graphicData uri="http://schemas.microsoft.com/office/drawing/2017/model3d">
                <am3d:model3d r:embed="rId5">
                  <am3d:spPr>
                    <a:xfrm>
                      <a:off x="0" y="0"/>
                      <a:ext cx="1192762" cy="4390377"/>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x="-307564" ay="1594495" az="-137891"/>
                    <am3d:postTrans dx="0" dy="0" dz="0"/>
                  </am3d:trans>
                  <am3d:attrSrcUrl r:id="rId6"/>
                  <am3d:raster rName="Office3DRenderer" rVer="16.0.8326">
                    <am3d:blip r:embed="rId7"/>
                  </am3d:raster>
                  <am3d:objViewport viewportSz="44918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人骨">
                <a:extLst>
                  <a:ext uri="{FF2B5EF4-FFF2-40B4-BE49-F238E27FC236}">
                    <a16:creationId xmlns:a16="http://schemas.microsoft.com/office/drawing/2014/main" id="{62D9773D-252E-384C-81DC-F2BA16381A48}"/>
                  </a:ext>
                </a:extLst>
              </p:cNvPr>
              <p:cNvPicPr>
                <a:picLocks noGrp="1" noRot="1" noChangeAspect="1" noMove="1" noResize="1" noEditPoints="1" noAdjustHandles="1" noChangeArrowheads="1" noChangeShapeType="1" noCrop="1"/>
              </p:cNvPicPr>
              <p:nvPr/>
            </p:nvPicPr>
            <p:blipFill>
              <a:blip/>
              <a:stretch>
                <a:fillRect/>
              </a:stretch>
            </p:blipFill>
            <p:spPr>
              <a:xfrm>
                <a:off x="5919719" y="2113081"/>
                <a:ext cx="1192762" cy="4390377"/>
              </a:xfrm>
              <a:prstGeom prst="rect">
                <a:avLst/>
              </a:prstGeom>
            </p:spPr>
          </p:pic>
        </mc:Fallback>
      </mc:AlternateContent>
      <p:sp>
        <p:nvSpPr>
          <p:cNvPr id="21" name="テキスト ボックス 20">
            <a:extLst>
              <a:ext uri="{FF2B5EF4-FFF2-40B4-BE49-F238E27FC236}">
                <a16:creationId xmlns:a16="http://schemas.microsoft.com/office/drawing/2014/main" id="{B7A40839-3035-C141-96F8-32F337699F2F}"/>
              </a:ext>
            </a:extLst>
          </p:cNvPr>
          <p:cNvSpPr txBox="1"/>
          <p:nvPr/>
        </p:nvSpPr>
        <p:spPr>
          <a:xfrm>
            <a:off x="5017131" y="3221634"/>
            <a:ext cx="2997937" cy="1107996"/>
          </a:xfrm>
          <a:prstGeom prst="rect">
            <a:avLst/>
          </a:prstGeom>
          <a:noFill/>
        </p:spPr>
        <p:txBody>
          <a:bodyPr wrap="none" rtlCol="0">
            <a:spAutoFit/>
          </a:bodyPr>
          <a:lstStyle/>
          <a:p>
            <a:pPr algn="ctr"/>
            <a:r>
              <a:rPr kumimoji="1" lang="en-US" altLang="ja-JP" sz="6600" dirty="0" err="1">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PoC</a:t>
            </a:r>
            <a:r>
              <a:rPr kumimoji="1" lang="ja-JP" altLang="en-US" sz="6600">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死</a:t>
            </a:r>
          </a:p>
        </p:txBody>
      </p:sp>
    </p:spTree>
    <p:extLst>
      <p:ext uri="{BB962C8B-B14F-4D97-AF65-F5344CB8AC3E}">
        <p14:creationId xmlns:p14="http://schemas.microsoft.com/office/powerpoint/2010/main" val="13071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accel="50000" decel="5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ppt_x"/>
                                          </p:val>
                                        </p:tav>
                                        <p:tav tm="100000">
                                          <p:val>
                                            <p:strVal val="#ppt_x"/>
                                          </p:val>
                                        </p:tav>
                                      </p:tavLst>
                                    </p:anim>
                                    <p:anim calcmode="lin" valueType="num">
                                      <p:cBhvr additive="base">
                                        <p:cTn id="66" dur="2000" fill="hold"/>
                                        <p:tgtEl>
                                          <p:spTgt spid="2"/>
                                        </p:tgtEl>
                                        <p:attrNameLst>
                                          <p:attrName>ppt_y</p:attrName>
                                        </p:attrNameLst>
                                      </p:cBhvr>
                                      <p:tavLst>
                                        <p:tav tm="0">
                                          <p:val>
                                            <p:strVal val="1+#ppt_h/2"/>
                                          </p:val>
                                        </p:tav>
                                        <p:tav tm="100000">
                                          <p:val>
                                            <p:strVal val="#ppt_y"/>
                                          </p:val>
                                        </p:tav>
                                      </p:tavLst>
                                    </p:anim>
                                  </p:childTnLst>
                                </p:cTn>
                              </p:par>
                            </p:childTnLst>
                          </p:cTn>
                        </p:par>
                        <p:par>
                          <p:cTn id="67" fill="hold">
                            <p:stCondLst>
                              <p:cond delay="2000"/>
                            </p:stCondLst>
                            <p:childTnLst>
                              <p:par>
                                <p:cTn id="68" presetID="39" presetClass="emph" presetSubtype="2" fill="hold" nodeType="afterEffect">
                                  <p:stCondLst>
                                    <p:cond delay="0"/>
                                  </p:stCondLst>
                                  <p:childTnLst>
                                    <p:anim calcmode="lin" valueType="num">
                                      <p:cBhvr additive="sum">
                                        <p:cTn id="69"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顧客価値（お客さまの事業価値）を明確にせよ！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「使えること」とか「新しいサービスを実現すること」ではなく、結果としてこうなっていたいという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お客様のお客様の業績を向上させたい。</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世の中の常識をひっくり返したい。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社員に働きがいを感じてもらえる会社にしたい。</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提言せよ！</a:t>
            </a:r>
            <a:endParaRPr lang="en-US" altLang="ja-JP" sz="2800" b="1" dirty="0">
              <a:solidFill>
                <a:srgbClr val="002060"/>
              </a:solidFill>
              <a:latin typeface="Meiryo" panose="020B0604030504040204" pitchFamily="34" charset="-128"/>
              <a:ea typeface="Meiryo" panose="020B0604030504040204" pitchFamily="34" charset="-128"/>
            </a:endParaRPr>
          </a:p>
          <a:p>
            <a:r>
              <a:rPr lang="ja-JP" altLang="en-US" sz="1600">
                <a:solidFill>
                  <a:srgbClr val="002060"/>
                </a:solidFill>
                <a:latin typeface="Meiryo" panose="020B0604030504040204" pitchFamily="34" charset="-128"/>
                <a:ea typeface="Meiryo" panose="020B0604030504040204" pitchFamily="34" charset="-128"/>
              </a:rPr>
              <a:t>「何をしたいかを決めてもらえれば、それを実現します」ではなく、こんな「あるべき姿」を実現しましょうと提言する。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テクノロジーやビジネスの常識、その先の未来について精通していること。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「提言」に真摯に耳を傾けるだけの見識、そして信頼される人格や人徳を持つこと。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「提言」をきっかけに対話し、議論を重ねること。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試行錯誤せよ！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何が正解か分からない。議論や検討はそこそこに試行錯誤して、その時々の最適解を作り、実行し、確かめる</a:t>
            </a:r>
            <a:r>
              <a:rPr lang="ja-JP" altLang="en-US" sz="1600">
                <a:solidFill>
                  <a:srgbClr val="002060"/>
                </a:solidFill>
                <a:latin typeface="Meiryo" panose="020B0604030504040204" pitchFamily="34" charset="-128"/>
                <a:ea typeface="Meiryo" panose="020B0604030504040204" pitchFamily="34" charset="-128"/>
              </a:rPr>
              <a:t>。このサイクルを高速に回して、最適解をアップデートし続ける。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外部に丸投げしないこと。自分で手を動かすこと。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制約を排除すること。例えば、クラウド･ネイティブなテクノロジーを活かすこと。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現物で確認し、ビジネスの成果で評価すること。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104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26611-EF06-6149-9380-633E5CE7AFF7}"/>
              </a:ext>
            </a:extLst>
          </p:cNvPr>
          <p:cNvSpPr>
            <a:spLocks noGrp="1"/>
          </p:cNvSpPr>
          <p:nvPr>
            <p:ph type="title"/>
          </p:nvPr>
        </p:nvSpPr>
        <p:spPr/>
        <p:txBody>
          <a:bodyPr/>
          <a:lstStyle/>
          <a:p>
            <a:r>
              <a:rPr kumimoji="1" lang="en-US" altLang="ja-JP" dirty="0" err="1"/>
              <a:t>PoC</a:t>
            </a:r>
            <a:r>
              <a:rPr kumimoji="1" lang="ja-JP" altLang="en-US"/>
              <a:t>成功のサイクル</a:t>
            </a:r>
          </a:p>
        </p:txBody>
      </p:sp>
      <p:sp>
        <p:nvSpPr>
          <p:cNvPr id="3" name="スライド番号プレースホルダー 2">
            <a:extLst>
              <a:ext uri="{FF2B5EF4-FFF2-40B4-BE49-F238E27FC236}">
                <a16:creationId xmlns:a16="http://schemas.microsoft.com/office/drawing/2014/main" id="{51E87353-6124-3A42-9138-1EF6DEAFA6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66</a:t>
            </a:fld>
            <a:endParaRPr kumimoji="1" lang="ja-JP" altLang="en-US"/>
          </a:p>
        </p:txBody>
      </p:sp>
      <p:sp>
        <p:nvSpPr>
          <p:cNvPr id="4" name="正方形/長方形 3">
            <a:extLst>
              <a:ext uri="{FF2B5EF4-FFF2-40B4-BE49-F238E27FC236}">
                <a16:creationId xmlns:a16="http://schemas.microsoft.com/office/drawing/2014/main" id="{0856D0BC-634C-8A4A-BB43-C88FC0C55A9B}"/>
              </a:ext>
            </a:extLst>
          </p:cNvPr>
          <p:cNvSpPr/>
          <p:nvPr/>
        </p:nvSpPr>
        <p:spPr>
          <a:xfrm>
            <a:off x="2951629" y="1008529"/>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事業課題の洗い出し</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3B70BD8-2983-BF41-9881-022BB3B648C0}"/>
              </a:ext>
            </a:extLst>
          </p:cNvPr>
          <p:cNvSpPr/>
          <p:nvPr/>
        </p:nvSpPr>
        <p:spPr>
          <a:xfrm>
            <a:off x="2957979" y="2554941"/>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適用可否の見極め</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D1FD7A7-0A83-A24D-B9BB-6564F07CBA69}"/>
              </a:ext>
            </a:extLst>
          </p:cNvPr>
          <p:cNvSpPr/>
          <p:nvPr/>
        </p:nvSpPr>
        <p:spPr>
          <a:xfrm>
            <a:off x="3768165" y="4101353"/>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B0671C-6817-3C40-8FF6-1919EED2729A}"/>
              </a:ext>
            </a:extLst>
          </p:cNvPr>
          <p:cNvSpPr/>
          <p:nvPr/>
        </p:nvSpPr>
        <p:spPr>
          <a:xfrm>
            <a:off x="5382184"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評価</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3219A1F-95BF-184E-BB56-384DC7728E0E}"/>
              </a:ext>
            </a:extLst>
          </p:cNvPr>
          <p:cNvSpPr/>
          <p:nvPr/>
        </p:nvSpPr>
        <p:spPr>
          <a:xfrm>
            <a:off x="2141440"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チューニング</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80B55562-88B1-D440-BAB4-9DCB01635102}"/>
              </a:ext>
            </a:extLst>
          </p:cNvPr>
          <p:cNvCxnSpPr>
            <a:cxnSpLocks/>
            <a:stCxn id="4" idx="2"/>
            <a:endCxn id="6" idx="0"/>
          </p:cNvCxnSpPr>
          <p:nvPr/>
        </p:nvCxnSpPr>
        <p:spPr>
          <a:xfrm>
            <a:off x="4572000" y="1627094"/>
            <a:ext cx="6350"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C191DD7B-FDAB-4642-8B41-9F95B4A2DE14}"/>
              </a:ext>
            </a:extLst>
          </p:cNvPr>
          <p:cNvCxnSpPr>
            <a:cxnSpLocks/>
            <a:stCxn id="6" idx="2"/>
            <a:endCxn id="7" idx="0"/>
          </p:cNvCxnSpPr>
          <p:nvPr/>
        </p:nvCxnSpPr>
        <p:spPr>
          <a:xfrm>
            <a:off x="4578350" y="3173506"/>
            <a:ext cx="1"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4A3389DC-F45B-2D4B-A9FF-EBCD25AAC71E}"/>
              </a:ext>
            </a:extLst>
          </p:cNvPr>
          <p:cNvCxnSpPr>
            <a:stCxn id="7" idx="3"/>
            <a:endCxn id="8" idx="0"/>
          </p:cNvCxnSpPr>
          <p:nvPr/>
        </p:nvCxnSpPr>
        <p:spPr>
          <a:xfrm>
            <a:off x="5388537" y="4410636"/>
            <a:ext cx="803833" cy="820270"/>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B92EB2A8-6F2E-2C43-8AC7-5F2A7461EF2F}"/>
              </a:ext>
            </a:extLst>
          </p:cNvPr>
          <p:cNvCxnSpPr>
            <a:cxnSpLocks/>
            <a:stCxn id="8" idx="2"/>
            <a:endCxn id="9" idx="2"/>
          </p:cNvCxnSpPr>
          <p:nvPr/>
        </p:nvCxnSpPr>
        <p:spPr>
          <a:xfrm rot="5400000">
            <a:off x="4571998" y="4229099"/>
            <a:ext cx="12700" cy="3240744"/>
          </a:xfrm>
          <a:prstGeom prst="curvedConnector3">
            <a:avLst>
              <a:gd name="adj1" fmla="val 4976465"/>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a:extLst>
              <a:ext uri="{FF2B5EF4-FFF2-40B4-BE49-F238E27FC236}">
                <a16:creationId xmlns:a16="http://schemas.microsoft.com/office/drawing/2014/main" id="{68B2E5DB-C826-0542-83C7-324738C55944}"/>
              </a:ext>
            </a:extLst>
          </p:cNvPr>
          <p:cNvCxnSpPr>
            <a:cxnSpLocks/>
            <a:stCxn id="9" idx="0"/>
            <a:endCxn id="7" idx="1"/>
          </p:cNvCxnSpPr>
          <p:nvPr/>
        </p:nvCxnSpPr>
        <p:spPr>
          <a:xfrm rot="5400000" flipH="1" flipV="1">
            <a:off x="2949760" y="4412502"/>
            <a:ext cx="820270" cy="816539"/>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804ED655-FB1F-2D49-BEAA-02EBD6D8754B}"/>
              </a:ext>
            </a:extLst>
          </p:cNvPr>
          <p:cNvCxnSpPr>
            <a:cxnSpLocks/>
            <a:stCxn id="8" idx="3"/>
            <a:endCxn id="6" idx="3"/>
          </p:cNvCxnSpPr>
          <p:nvPr/>
        </p:nvCxnSpPr>
        <p:spPr>
          <a:xfrm flipH="1" flipV="1">
            <a:off x="6198720" y="2864224"/>
            <a:ext cx="803836" cy="2675965"/>
          </a:xfrm>
          <a:prstGeom prst="bentConnector3">
            <a:avLst>
              <a:gd name="adj1" fmla="val -28439"/>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9EFD8A25-1CCF-B34B-A855-C86725F529F1}"/>
              </a:ext>
            </a:extLst>
          </p:cNvPr>
          <p:cNvCxnSpPr>
            <a:cxnSpLocks/>
            <a:stCxn id="6" idx="1"/>
            <a:endCxn id="4" idx="1"/>
          </p:cNvCxnSpPr>
          <p:nvPr/>
        </p:nvCxnSpPr>
        <p:spPr>
          <a:xfrm rot="10800000">
            <a:off x="2951629" y="1317812"/>
            <a:ext cx="6350" cy="1546412"/>
          </a:xfrm>
          <a:prstGeom prst="bentConnector3">
            <a:avLst>
              <a:gd name="adj1" fmla="val 14288236"/>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E593092A-3ECA-2F4D-8209-F16DF81F7016}"/>
              </a:ext>
            </a:extLst>
          </p:cNvPr>
          <p:cNvSpPr txBox="1"/>
          <p:nvPr/>
        </p:nvSpPr>
        <p:spPr>
          <a:xfrm>
            <a:off x="4676811" y="1748535"/>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何を解決すべきか？</a:t>
            </a:r>
          </a:p>
        </p:txBody>
      </p:sp>
      <p:sp>
        <p:nvSpPr>
          <p:cNvPr id="73" name="テキスト ボックス 72">
            <a:extLst>
              <a:ext uri="{FF2B5EF4-FFF2-40B4-BE49-F238E27FC236}">
                <a16:creationId xmlns:a16="http://schemas.microsoft.com/office/drawing/2014/main" id="{02FECE2D-AACF-0D49-84EE-DFF2967DBD05}"/>
              </a:ext>
            </a:extLst>
          </p:cNvPr>
          <p:cNvSpPr txBox="1"/>
          <p:nvPr/>
        </p:nvSpPr>
        <p:spPr>
          <a:xfrm>
            <a:off x="4676811" y="3241070"/>
            <a:ext cx="2031325"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成果を出せるか？</a:t>
            </a:r>
          </a:p>
        </p:txBody>
      </p:sp>
      <p:sp>
        <p:nvSpPr>
          <p:cNvPr id="74" name="テキスト ボックス 73">
            <a:extLst>
              <a:ext uri="{FF2B5EF4-FFF2-40B4-BE49-F238E27FC236}">
                <a16:creationId xmlns:a16="http://schemas.microsoft.com/office/drawing/2014/main" id="{4D4806F3-5968-7B43-867F-763AEC242962}"/>
              </a:ext>
            </a:extLst>
          </p:cNvPr>
          <p:cNvSpPr txBox="1"/>
          <p:nvPr/>
        </p:nvSpPr>
        <p:spPr>
          <a:xfrm>
            <a:off x="3186105" y="3241070"/>
            <a:ext cx="133882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この技術で</a:t>
            </a:r>
          </a:p>
        </p:txBody>
      </p:sp>
    </p:spTree>
    <p:extLst>
      <p:ext uri="{BB962C8B-B14F-4D97-AF65-F5344CB8AC3E}">
        <p14:creationId xmlns:p14="http://schemas.microsoft.com/office/powerpoint/2010/main" val="3356964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34C757-7E65-6243-91DC-2088E4322D38}"/>
              </a:ext>
            </a:extLst>
          </p:cNvPr>
          <p:cNvSpPr>
            <a:spLocks noGrp="1"/>
          </p:cNvSpPr>
          <p:nvPr>
            <p:ph type="title"/>
          </p:nvPr>
        </p:nvSpPr>
        <p:spPr>
          <a:xfrm>
            <a:off x="457200" y="281312"/>
            <a:ext cx="8686800" cy="416221"/>
          </a:xfrm>
        </p:spPr>
        <p:txBody>
          <a:bodyPr/>
          <a:lstStyle/>
          <a:p>
            <a:r>
              <a:rPr lang="ja-JP" altLang="en-US"/>
              <a:t>DXによる新規事業創出組織に求められる資質</a:t>
            </a:r>
            <a:endParaRPr kumimoji="1" lang="ja-JP" altLang="en-US"/>
          </a:p>
        </p:txBody>
      </p:sp>
      <p:sp>
        <p:nvSpPr>
          <p:cNvPr id="4" name="正方形/長方形 3">
            <a:extLst>
              <a:ext uri="{FF2B5EF4-FFF2-40B4-BE49-F238E27FC236}">
                <a16:creationId xmlns:a16="http://schemas.microsoft.com/office/drawing/2014/main" id="{AF5C19DE-00EE-FF40-A462-38ABA4E3D138}"/>
              </a:ext>
            </a:extLst>
          </p:cNvPr>
          <p:cNvSpPr/>
          <p:nvPr/>
        </p:nvSpPr>
        <p:spPr>
          <a:xfrm>
            <a:off x="296733" y="974938"/>
            <a:ext cx="8550534" cy="5339923"/>
          </a:xfrm>
          <a:prstGeom prst="rect">
            <a:avLst/>
          </a:prstGeom>
        </p:spPr>
        <p:txBody>
          <a:bodyPr wrap="square">
            <a:spAutoFit/>
          </a:bodyPr>
          <a:lstStyle/>
          <a:p>
            <a:pPr marL="228600" indent="-228600">
              <a:buFont typeface="+mj-lt"/>
              <a:buAutoNum type="arabicPeriod"/>
            </a:pPr>
            <a:r>
              <a:rPr lang="ja-JP" altLang="en-US" sz="1100">
                <a:latin typeface="Meiryo" panose="020B0604030504040204" pitchFamily="34" charset="-128"/>
                <a:ea typeface="Meiryo" panose="020B0604030504040204" pitchFamily="34" charset="-128"/>
              </a:rPr>
              <a:t>企業会計の基本を理解しており、事業計画立案やレビューに際して貸借対照表および損益計算書を元に検討ができること。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既存の製品・サービスとの比較検討に際して、ユーザー視点に立ち、中立的かつ客観的に考えることができること。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ユーザーが満足しよろこんでお金を支払う気になるレベルの製品・サービスの機能や品質を実現できる技術および体制を持つこと。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ゼロからイチを創るセンスを持ち、かつ事業が軌道に乗せるまでやり切るパッションと責任感をもつこと。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既存のしがらみを一旦忘れ、物事をシンプルに考え、整理できること。その上で既存のしがらみを打破できること。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正解がないことに挑むことを理解し、正解が誰もわからない前提で仮説検証サイクルを回すマインドがあること。自分の中に軸を持って自分の頭で考えを整理することができること。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過度な投資を志向するのではなく、リーンスタートアップを実践できること。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市場規模の予測をリーズナブルにできること。また、予測した市場規模に対する獲得目標シェアを実現可能性を保守的過ぎずアグレッシブ過ぎずに考えらえること。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売上だけでなく、むしろ利益を主眼に事業計画を検討し、事業が軌道に乗るまでのキャッシュフローを見積もることができ、また損益分岐点を超えた後の営業利益率を高めるプランを描けること。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自社だけで製品・サービスを開発・提供できない場合には、必要十分かつ最適な最低限のパートナーを選び、交渉し、双方が十分な利益を得られる事業構造を構築できること。むやみやたらにステークホルダーを増やさない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開発だけでなく、維持保守および運用に関して、低コストで必要十分な体制を構築できること。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グローバル展開を視野に入れるが、まずは特定の市場において利益を得られる事業立ち上げを考え、実践できること。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現状の否定に終始することなく、自ら未来を切り開くことを志向し、その意気込みや構想、計画について、ステークホルダーから共感および同意、賛同を得るための論理的説明ができること。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うまくいかないことを他責にしないこと。阻害要因がある場合、それを自ら取り除くことができること。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変化に柔軟に対応できること。間違いや失敗を早い段階で自ら認め、必要なピボットができること。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様々な視点を持つ多様なアドバイザーを持ち、様々な意見に対して真摯に耳を傾けられること。反論されても折れない心を持つこと。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焦らず余裕を持つこと。努力や自己犠牲をアピールせざるを得ない状況に追い込まれることのないように振る舞えること。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うまくいかない状況となった場合に、傷が浅いうちに止める決断ができること。あらかじめ決めた撤退要件に従うことができること。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プラットフォーマー、エコシステム、データを持つ者が勝ち、マイクロサービスが売れる、等の流行り言葉、バズワードに惑わされることなく、事業計画を立案できること。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そして、人に好かれる愛嬌を持つこと。困った時に助けてくれる応援団を持つこと。孤軍奮闘とならないこと。あのひとのプロジェクトに参加したい、あの人のためなら一肌脱ぎたいと思われる人間的な魅力を持つこと。</a:t>
            </a:r>
          </a:p>
          <a:p>
            <a:pPr marL="228600" indent="-228600">
              <a:buFont typeface="+mj-lt"/>
              <a:buAutoNum type="arabicPeriod"/>
            </a:pPr>
            <a:r>
              <a:rPr lang="ja-JP" altLang="en-US" sz="1100">
                <a:latin typeface="Meiryo" panose="020B0604030504040204" pitchFamily="34" charset="-128"/>
                <a:ea typeface="Meiryo" panose="020B0604030504040204" pitchFamily="34" charset="-128"/>
              </a:rPr>
              <a:t>上記</a:t>
            </a:r>
            <a:r>
              <a:rPr lang="en-US" altLang="ja-JP" sz="1100" dirty="0">
                <a:latin typeface="Meiryo" panose="020B0604030504040204" pitchFamily="34" charset="-128"/>
                <a:ea typeface="Meiryo" panose="020B0604030504040204" pitchFamily="34" charset="-128"/>
              </a:rPr>
              <a:t>20</a:t>
            </a:r>
            <a:r>
              <a:rPr lang="ja-JP" altLang="en-US" sz="1100">
                <a:latin typeface="Meiryo" panose="020B0604030504040204" pitchFamily="34" charset="-128"/>
                <a:ea typeface="Meiryo" panose="020B0604030504040204" pitchFamily="34" charset="-128"/>
              </a:rPr>
              <a:t>項目を意識しながらも、それでも「人々のためになることを自分が信念を持って創る。」という強い想いを通すために必要な場合には、キチンと「</a:t>
            </a:r>
            <a:r>
              <a:rPr lang="en-US" altLang="ja-JP" sz="1100" dirty="0">
                <a:latin typeface="Meiryo" panose="020B0604030504040204" pitchFamily="34" charset="-128"/>
                <a:ea typeface="Meiryo" panose="020B0604030504040204" pitchFamily="34" charset="-128"/>
              </a:rPr>
              <a:t>NO</a:t>
            </a:r>
            <a:r>
              <a:rPr lang="ja-JP" altLang="en-US" sz="1100">
                <a:latin typeface="Meiryo" panose="020B0604030504040204" pitchFamily="34" charset="-128"/>
                <a:ea typeface="Meiryo" panose="020B0604030504040204" pitchFamily="34" charset="-128"/>
              </a:rPr>
              <a:t>！」と言えること。</a:t>
            </a:r>
          </a:p>
        </p:txBody>
      </p:sp>
      <p:sp>
        <p:nvSpPr>
          <p:cNvPr id="6" name="テキスト ボックス 5">
            <a:extLst>
              <a:ext uri="{FF2B5EF4-FFF2-40B4-BE49-F238E27FC236}">
                <a16:creationId xmlns:a16="http://schemas.microsoft.com/office/drawing/2014/main" id="{D78BE76E-D40A-454F-9656-EB3B57E194CE}"/>
              </a:ext>
            </a:extLst>
          </p:cNvPr>
          <p:cNvSpPr txBox="1"/>
          <p:nvPr/>
        </p:nvSpPr>
        <p:spPr>
          <a:xfrm>
            <a:off x="6467544" y="6397786"/>
            <a:ext cx="2468946" cy="253916"/>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デンソー・</a:t>
            </a:r>
            <a:r>
              <a:rPr kumimoji="1" lang="en-US" altLang="ja-JP" sz="1050" dirty="0" err="1">
                <a:latin typeface="Meiryo" panose="020B0604030504040204" pitchFamily="34" charset="-128"/>
                <a:ea typeface="Meiryo" panose="020B0604030504040204" pitchFamily="34" charset="-128"/>
              </a:rPr>
              <a:t>MaaS</a:t>
            </a:r>
            <a:r>
              <a:rPr kumimoji="1" lang="ja-JP" altLang="en-US" sz="1050">
                <a:latin typeface="Meiryo" panose="020B0604030504040204" pitchFamily="34" charset="-128"/>
                <a:ea typeface="Meiryo" panose="020B0604030504040204" pitchFamily="34" charset="-128"/>
              </a:rPr>
              <a:t>開発室長・</a:t>
            </a:r>
            <a:r>
              <a:rPr lang="ja-JP" altLang="en-US" sz="1050" b="1">
                <a:latin typeface="Meiryo" panose="020B0604030504040204" pitchFamily="34" charset="-128"/>
                <a:ea typeface="Meiryo" panose="020B0604030504040204" pitchFamily="34" charset="-128"/>
                <a:hlinkClick r:id="rId2"/>
              </a:rPr>
              <a:t>成迫 剛志</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56359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4A2FE-E358-8541-A0E2-1CC7FF20BAB4}"/>
              </a:ext>
            </a:extLst>
          </p:cNvPr>
          <p:cNvSpPr>
            <a:spLocks noGrp="1"/>
          </p:cNvSpPr>
          <p:nvPr>
            <p:ph type="title"/>
          </p:nvPr>
        </p:nvSpPr>
        <p:spPr/>
        <p:txBody>
          <a:bodyPr/>
          <a:lstStyle/>
          <a:p>
            <a:r>
              <a:rPr kumimoji="1" lang="ja-JP" altLang="en-US"/>
              <a:t>経営者が新規事業を失敗させてしまう</a:t>
            </a:r>
            <a:r>
              <a:rPr kumimoji="1" lang="en-US" altLang="ja-JP" dirty="0"/>
              <a:t>7</a:t>
            </a:r>
            <a:r>
              <a:rPr kumimoji="1" lang="ja-JP" altLang="en-US"/>
              <a:t>つの罠</a:t>
            </a:r>
          </a:p>
        </p:txBody>
      </p:sp>
      <p:sp>
        <p:nvSpPr>
          <p:cNvPr id="3" name="テキスト ボックス 2">
            <a:extLst>
              <a:ext uri="{FF2B5EF4-FFF2-40B4-BE49-F238E27FC236}">
                <a16:creationId xmlns:a16="http://schemas.microsoft.com/office/drawing/2014/main" id="{AFEB22F5-5F75-074B-8414-007D06336C08}"/>
              </a:ext>
            </a:extLst>
          </p:cNvPr>
          <p:cNvSpPr txBox="1"/>
          <p:nvPr/>
        </p:nvSpPr>
        <p:spPr>
          <a:xfrm>
            <a:off x="230400" y="974678"/>
            <a:ext cx="6647974" cy="5616922"/>
          </a:xfrm>
          <a:prstGeom prst="rect">
            <a:avLst/>
          </a:prstGeom>
          <a:noFill/>
        </p:spPr>
        <p:txBody>
          <a:bodyPr wrap="none" rtlCol="0">
            <a:spAutoFit/>
          </a:bodyPr>
          <a:lstStyle/>
          <a:p>
            <a:pPr>
              <a:spcAft>
                <a:spcPts val="600"/>
              </a:spcAft>
            </a:pPr>
            <a:r>
              <a:rPr lang="en-US" altLang="ja-JP" sz="2400" b="1" dirty="0">
                <a:latin typeface="Meiryo" panose="020B0604030504040204" pitchFamily="34" charset="-128"/>
                <a:ea typeface="Meiryo" panose="020B0604030504040204" pitchFamily="34" charset="-128"/>
              </a:rPr>
              <a:t>1.</a:t>
            </a:r>
            <a:r>
              <a:rPr lang="ja-JP" altLang="en-US" sz="2400" b="1">
                <a:latin typeface="Meiryo" panose="020B0604030504040204" pitchFamily="34" charset="-128"/>
                <a:ea typeface="Meiryo" panose="020B0604030504040204" pitchFamily="34" charset="-128"/>
              </a:rPr>
              <a:t>沢山の関係者を入れる</a:t>
            </a:r>
            <a:endParaRPr lang="en-US" altLang="ja-JP" sz="2400" b="1" dirty="0">
              <a:latin typeface="Meiryo" panose="020B0604030504040204" pitchFamily="34" charset="-128"/>
              <a:ea typeface="Meiryo" panose="020B0604030504040204" pitchFamily="34" charset="-128"/>
            </a:endParaRPr>
          </a:p>
          <a:p>
            <a:pPr>
              <a:spcAft>
                <a:spcPts val="600"/>
              </a:spcAft>
            </a:pPr>
            <a:r>
              <a:rPr lang="en-US" altLang="ja-JP"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　新規事業には人が少ないくらいがいい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latin typeface="Meiryo" panose="020B0604030504040204" pitchFamily="34" charset="-128"/>
                <a:ea typeface="Meiryo" panose="020B0604030504040204" pitchFamily="34" charset="-128"/>
              </a:rPr>
              <a:t>2.</a:t>
            </a:r>
            <a:r>
              <a:rPr kumimoji="1" lang="ja-JP" altLang="en-US" sz="2400" b="1">
                <a:latin typeface="Meiryo" panose="020B0604030504040204" pitchFamily="34" charset="-128"/>
                <a:ea typeface="Meiryo" panose="020B0604030504040204" pitchFamily="34" charset="-128"/>
              </a:rPr>
              <a:t>進捗の管理をしっかりする</a:t>
            </a:r>
            <a:endParaRPr kumimoji="1" lang="en-US" altLang="ja-JP" sz="2400" b="1" dirty="0">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事業として価値を生みだしていなければ、進捗はゼロである</a:t>
            </a:r>
            <a:endParaRPr kumimoji="1"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latin typeface="Meiryo" panose="020B0604030504040204" pitchFamily="34" charset="-128"/>
                <a:ea typeface="Meiryo" panose="020B0604030504040204" pitchFamily="34" charset="-128"/>
              </a:rPr>
              <a:t>3.</a:t>
            </a:r>
            <a:r>
              <a:rPr lang="ja-JP" altLang="en-US" sz="2400" b="1">
                <a:latin typeface="Meiryo" panose="020B0604030504040204" pitchFamily="34" charset="-128"/>
                <a:ea typeface="Meiryo" panose="020B0604030504040204" pitchFamily="34" charset="-128"/>
              </a:rPr>
              <a:t>結果よりも制約を重視させる</a:t>
            </a:r>
            <a:endParaRPr lang="en-US" altLang="ja-JP" sz="2400" b="1" dirty="0">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あらゆるものを逸脱したとしても、結果を出せば良い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latin typeface="Meiryo" panose="020B0604030504040204" pitchFamily="34" charset="-128"/>
                <a:ea typeface="Meiryo" panose="020B0604030504040204" pitchFamily="34" charset="-128"/>
              </a:rPr>
              <a:t>4.</a:t>
            </a:r>
            <a:r>
              <a:rPr kumimoji="1" lang="ja-JP" altLang="en-US" sz="2400" b="1">
                <a:latin typeface="Meiryo" panose="020B0604030504040204" pitchFamily="34" charset="-128"/>
                <a:ea typeface="Meiryo" panose="020B0604030504040204" pitchFamily="34" charset="-128"/>
              </a:rPr>
              <a:t>既存事業と数字で比較する</a:t>
            </a:r>
            <a:endParaRPr kumimoji="1" lang="en-US" altLang="ja-JP" sz="2400" b="1" dirty="0">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どんな事業も最小は小さく始まる</a:t>
            </a:r>
            <a:endParaRPr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latin typeface="Meiryo" panose="020B0604030504040204" pitchFamily="34" charset="-128"/>
                <a:ea typeface="Meiryo" panose="020B0604030504040204" pitchFamily="34" charset="-128"/>
              </a:rPr>
              <a:t>5.</a:t>
            </a:r>
            <a:r>
              <a:rPr lang="ja-JP" altLang="en-US" sz="2400" b="1">
                <a:latin typeface="Meiryo" panose="020B0604030504040204" pitchFamily="34" charset="-128"/>
                <a:ea typeface="Meiryo" panose="020B0604030504040204" pitchFamily="34" charset="-128"/>
              </a:rPr>
              <a:t>新規事業の狙いが他にある</a:t>
            </a:r>
            <a:endParaRPr lang="en-US" altLang="ja-JP" sz="2400" b="1" dirty="0">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企業の思惑を入れてうまくいくほど、新規事業は甘くない</a:t>
            </a:r>
            <a:endParaRPr lang="en-US" altLang="ja-JP" dirty="0">
              <a:latin typeface="Meiryo" panose="020B0604030504040204" pitchFamily="34" charset="-128"/>
              <a:ea typeface="Meiryo" panose="020B0604030504040204" pitchFamily="34" charset="-128"/>
            </a:endParaRPr>
          </a:p>
          <a:p>
            <a:pPr>
              <a:spcAft>
                <a:spcPts val="600"/>
              </a:spcAft>
            </a:pPr>
            <a:r>
              <a:rPr kumimoji="1" lang="en-US" altLang="ja-JP" sz="2400" b="1" dirty="0">
                <a:latin typeface="Meiryo" panose="020B0604030504040204" pitchFamily="34" charset="-128"/>
                <a:ea typeface="Meiryo" panose="020B0604030504040204" pitchFamily="34" charset="-128"/>
              </a:rPr>
              <a:t>6.</a:t>
            </a:r>
            <a:r>
              <a:rPr kumimoji="1" lang="ja-JP" altLang="en-US" sz="2400" b="1">
                <a:latin typeface="Meiryo" panose="020B0604030504040204" pitchFamily="34" charset="-128"/>
                <a:ea typeface="Meiryo" panose="020B0604030504040204" pitchFamily="34" charset="-128"/>
              </a:rPr>
              <a:t>ロジカルにリスクを排除する</a:t>
            </a:r>
            <a:endParaRPr kumimoji="1" lang="en-US" altLang="ja-JP" sz="2400" b="1" dirty="0">
              <a:latin typeface="Meiryo" panose="020B0604030504040204" pitchFamily="34" charset="-128"/>
              <a:ea typeface="Meiryo" panose="020B0604030504040204" pitchFamily="34" charset="-128"/>
            </a:endParaRPr>
          </a:p>
          <a:p>
            <a:pPr>
              <a:spcAft>
                <a:spcPts val="600"/>
              </a:spcAft>
            </a:pPr>
            <a:r>
              <a:rPr lang="ja-JP" altLang="en-US">
                <a:latin typeface="Meiryo" panose="020B0604030504040204" pitchFamily="34" charset="-128"/>
                <a:ea typeface="Meiryo" panose="020B0604030504040204" pitchFamily="34" charset="-128"/>
              </a:rPr>
              <a:t>　仮説検証こそ、新規事業</a:t>
            </a:r>
            <a:endParaRPr kumimoji="1" lang="en-US" altLang="ja-JP" dirty="0">
              <a:latin typeface="Meiryo" panose="020B0604030504040204" pitchFamily="34" charset="-128"/>
              <a:ea typeface="Meiryo" panose="020B0604030504040204" pitchFamily="34" charset="-128"/>
            </a:endParaRPr>
          </a:p>
          <a:p>
            <a:pPr>
              <a:spcAft>
                <a:spcPts val="600"/>
              </a:spcAft>
            </a:pPr>
            <a:r>
              <a:rPr lang="en-US" altLang="ja-JP" sz="2400" b="1" dirty="0">
                <a:latin typeface="Meiryo" panose="020B0604030504040204" pitchFamily="34" charset="-128"/>
                <a:ea typeface="Meiryo" panose="020B0604030504040204" pitchFamily="34" charset="-128"/>
              </a:rPr>
              <a:t>7.</a:t>
            </a:r>
            <a:r>
              <a:rPr lang="ja-JP" altLang="en-US" sz="2400" b="1">
                <a:latin typeface="Meiryo" panose="020B0604030504040204" pitchFamily="34" charset="-128"/>
                <a:ea typeface="Meiryo" panose="020B0604030504040204" pitchFamily="34" charset="-128"/>
              </a:rPr>
              <a:t>事業毎にチームを組み替える</a:t>
            </a:r>
            <a:endParaRPr lang="en-US" altLang="ja-JP" sz="2400" b="1" dirty="0">
              <a:latin typeface="Meiryo" panose="020B0604030504040204" pitchFamily="34" charset="-128"/>
              <a:ea typeface="Meiryo" panose="020B0604030504040204" pitchFamily="34" charset="-128"/>
            </a:endParaRPr>
          </a:p>
          <a:p>
            <a:pPr>
              <a:spcAft>
                <a:spcPts val="600"/>
              </a:spcAft>
            </a:pPr>
            <a:r>
              <a:rPr kumimoji="1" lang="ja-JP" altLang="en-US">
                <a:latin typeface="Meiryo" panose="020B0604030504040204" pitchFamily="34" charset="-128"/>
                <a:ea typeface="Meiryo" panose="020B0604030504040204" pitchFamily="34" charset="-128"/>
              </a:rPr>
              <a:t>　継続させたチームの中でいくつもの事業を取り組む方がいい</a:t>
            </a:r>
          </a:p>
        </p:txBody>
      </p:sp>
      <p:sp>
        <p:nvSpPr>
          <p:cNvPr id="4" name="テキスト ボックス 3">
            <a:extLst>
              <a:ext uri="{FF2B5EF4-FFF2-40B4-BE49-F238E27FC236}">
                <a16:creationId xmlns:a16="http://schemas.microsoft.com/office/drawing/2014/main" id="{C4CF3BC8-2C82-B145-9530-1F8E2D4ADBCF}"/>
              </a:ext>
            </a:extLst>
          </p:cNvPr>
          <p:cNvSpPr txBox="1"/>
          <p:nvPr/>
        </p:nvSpPr>
        <p:spPr>
          <a:xfrm>
            <a:off x="5651168" y="790012"/>
            <a:ext cx="3262432" cy="369332"/>
          </a:xfrm>
          <a:prstGeom prst="rect">
            <a:avLst/>
          </a:prstGeom>
          <a:noFill/>
        </p:spPr>
        <p:txBody>
          <a:bodyPr wrap="none" rtlCol="0">
            <a:spAutoFit/>
          </a:bodyPr>
          <a:lstStyle/>
          <a:p>
            <a:pPr algn="r"/>
            <a:r>
              <a:rPr kumimoji="1" lang="ja-JP" altLang="en-US" sz="1400">
                <a:latin typeface="Meiryo" panose="020B0604030504040204" pitchFamily="34" charset="-128"/>
                <a:ea typeface="Meiryo" panose="020B0604030504040204" pitchFamily="34" charset="-128"/>
              </a:rPr>
              <a:t>ソニックガーデン・社長</a:t>
            </a:r>
            <a:r>
              <a:rPr lang="ja-JP" altLang="en-US" sz="1400"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倉貫義人</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24917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effectLst/>
                <a:latin typeface="メイリオ"/>
                <a:ea typeface="メイリオ"/>
                <a:cs typeface="メイリオ"/>
              </a:rPr>
              <a:t>IT</a:t>
            </a:r>
            <a:r>
              <a:rPr lang="ja-JP" altLang="en-US" sz="2000">
                <a:solidFill>
                  <a:srgbClr val="FFFFFF"/>
                </a:solidFill>
                <a:effectLst/>
                <a:latin typeface="メイリオ"/>
                <a:ea typeface="メイリオ"/>
                <a:cs typeface="メイリオ"/>
              </a:rPr>
              <a:t>ベンダーとの関係について考える</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76574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9075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681167C-6E05-DB42-BB49-33BE3AC7BEF2}"/>
              </a:ext>
            </a:extLst>
          </p:cNvPr>
          <p:cNvGrpSpPr/>
          <p:nvPr/>
        </p:nvGrpSpPr>
        <p:grpSpPr>
          <a:xfrm>
            <a:off x="134679" y="3749749"/>
            <a:ext cx="8874642" cy="2459665"/>
            <a:chOff x="134679" y="3749749"/>
            <a:chExt cx="8874642" cy="2459665"/>
          </a:xfrm>
        </p:grpSpPr>
        <p:sp>
          <p:nvSpPr>
            <p:cNvPr id="12" name="正方形/長方形 11">
              <a:extLst>
                <a:ext uri="{FF2B5EF4-FFF2-40B4-BE49-F238E27FC236}">
                  <a16:creationId xmlns:a16="http://schemas.microsoft.com/office/drawing/2014/main" id="{9021D532-F678-DA46-8A78-D96B70AA3E91}"/>
                </a:ext>
              </a:extLst>
            </p:cNvPr>
            <p:cNvSpPr/>
            <p:nvPr/>
          </p:nvSpPr>
          <p:spPr>
            <a:xfrm>
              <a:off x="134679" y="3749749"/>
              <a:ext cx="8874642" cy="24596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66C09BB-AD3D-CF4C-B4B2-1E13099B74D7}"/>
                </a:ext>
              </a:extLst>
            </p:cNvPr>
            <p:cNvSpPr/>
            <p:nvPr/>
          </p:nvSpPr>
          <p:spPr>
            <a:xfrm>
              <a:off x="22549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過去のしがらみや付き合いで</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ベンダー</a:t>
              </a:r>
              <a:r>
                <a:rPr lang="ja-JP" altLang="en-US" sz="1400" dirty="0">
                  <a:solidFill>
                    <a:srgbClr val="FFFFFF"/>
                  </a:solidFill>
                  <a:latin typeface="Meiryo" panose="020B0604030504040204" pitchFamily="34" charset="-128"/>
                  <a:ea typeface="Meiryo" panose="020B0604030504040204" pitchFamily="34" charset="-128"/>
                  <a:cs typeface="ＭＳ Ｐゴシック"/>
                </a:rPr>
                <a:t>や</a:t>
              </a:r>
              <a:r>
                <a:rPr lang="en-US" altLang="ja-JP" sz="1400" dirty="0">
                  <a:solidFill>
                    <a:srgbClr val="FFFFFF"/>
                  </a:solidFill>
                  <a:latin typeface="Meiryo" panose="020B0604030504040204" pitchFamily="34" charset="-128"/>
                  <a:ea typeface="Meiryo" panose="020B0604030504040204" pitchFamily="34" charset="-128"/>
                  <a:cs typeface="ＭＳ Ｐゴシック"/>
                </a:rPr>
                <a:t>SI</a:t>
              </a:r>
              <a:r>
                <a:rPr lang="ja-JP" altLang="en-US" sz="1400" dirty="0">
                  <a:solidFill>
                    <a:srgbClr val="FFFFFF"/>
                  </a:solidFill>
                  <a:latin typeface="Meiryo" panose="020B0604030504040204" pitchFamily="34" charset="-128"/>
                  <a:ea typeface="Meiryo" panose="020B0604030504040204" pitchFamily="34" charset="-128"/>
                  <a:cs typeface="ＭＳ Ｐゴシック"/>
                </a:rPr>
                <a:t>事</a:t>
              </a:r>
              <a:r>
                <a:rPr lang="ja-JP" altLang="en-US" sz="1400">
                  <a:solidFill>
                    <a:srgbClr val="FFFFFF"/>
                  </a:solidFill>
                  <a:latin typeface="Meiryo" panose="020B0604030504040204" pitchFamily="34" charset="-128"/>
                  <a:ea typeface="Meiryo" panose="020B0604030504040204" pitchFamily="34" charset="-128"/>
                  <a:cs typeface="ＭＳ Ｐゴシック"/>
                </a:rPr>
                <a:t>業者を</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選ばない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技術力の有無を優先し選定する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051E78E1-0DF9-6F47-BB43-41AB1A371BBD}"/>
                </a:ext>
              </a:extLst>
            </p:cNvPr>
            <p:cNvSpPr/>
            <p:nvPr/>
          </p:nvSpPr>
          <p:spPr>
            <a:xfrm>
              <a:off x="314302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工数や期間、単価で値切らない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テクノロジーや方法で可能性</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を探り</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妥当な金額を合意する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F364F2EB-2FAB-6542-BA90-9460728AF425}"/>
                </a:ext>
              </a:extLst>
            </p:cNvPr>
            <p:cNvSpPr/>
            <p:nvPr/>
          </p:nvSpPr>
          <p:spPr>
            <a:xfrm>
              <a:off x="606055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成果</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へ</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の意欲とコミットメント</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発想の柔軟性と論拠</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ビジネス合理性で判断する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D3A5F8FD-B86D-3446-97B6-21A52B6E63C6}"/>
                </a:ext>
              </a:extLst>
            </p:cNvPr>
            <p:cNvSpPr txBox="1"/>
            <p:nvPr/>
          </p:nvSpPr>
          <p:spPr>
            <a:xfrm>
              <a:off x="2673083" y="4435235"/>
              <a:ext cx="3797835" cy="400110"/>
            </a:xfrm>
            <a:prstGeom prst="rect">
              <a:avLst/>
            </a:prstGeom>
            <a:noFill/>
          </p:spPr>
          <p:txBody>
            <a:bodyPr wrap="none" rtlCol="0">
              <a:spAutoFit/>
            </a:bodyPr>
            <a:lstStyle/>
            <a:p>
              <a:pPr algn="ctr"/>
              <a:r>
                <a:rPr kumimoji="1" lang="en-US" altLang="ja-JP" sz="2000" dirty="0">
                  <a:solidFill>
                    <a:schemeClr val="accent3">
                      <a:lumMod val="75000"/>
                    </a:schemeClr>
                  </a:solidFill>
                  <a:latin typeface="Meiryo" panose="020B0604030504040204" pitchFamily="34" charset="-128"/>
                  <a:ea typeface="Meiryo" panose="020B0604030504040204" pitchFamily="34" charset="-128"/>
                </a:rPr>
                <a:t>IT</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ベンダーや</a:t>
              </a:r>
              <a:r>
                <a:rPr kumimoji="1" lang="en-US" altLang="ja-JP" sz="2000" dirty="0">
                  <a:solidFill>
                    <a:schemeClr val="accent3">
                      <a:lumMod val="75000"/>
                    </a:schemeClr>
                  </a:solidFill>
                  <a:latin typeface="Meiryo" panose="020B0604030504040204" pitchFamily="34" charset="-128"/>
                  <a:ea typeface="Meiryo" panose="020B0604030504040204" pitchFamily="34" charset="-128"/>
                </a:rPr>
                <a:t>SI</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事業者への対応</a:t>
              </a:r>
            </a:p>
          </p:txBody>
        </p:sp>
      </p:grpSp>
      <p:sp>
        <p:nvSpPr>
          <p:cNvPr id="13" name="正方形/長方形 12">
            <a:extLst>
              <a:ext uri="{FF2B5EF4-FFF2-40B4-BE49-F238E27FC236}">
                <a16:creationId xmlns:a16="http://schemas.microsoft.com/office/drawing/2014/main" id="{175D04ED-F577-A74D-9270-6C18A1C1BB27}"/>
              </a:ext>
            </a:extLst>
          </p:cNvPr>
          <p:cNvSpPr/>
          <p:nvPr/>
        </p:nvSpPr>
        <p:spPr>
          <a:xfrm>
            <a:off x="120503" y="1115303"/>
            <a:ext cx="8874642" cy="245966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B1AE46-F25C-9143-B6C4-8B730DE860C0}"/>
              </a:ext>
            </a:extLst>
          </p:cNvPr>
          <p:cNvSpPr>
            <a:spLocks noGrp="1"/>
          </p:cNvSpPr>
          <p:nvPr>
            <p:ph type="title"/>
          </p:nvPr>
        </p:nvSpPr>
        <p:spPr/>
        <p:txBody>
          <a:bodyPr/>
          <a:lstStyle/>
          <a:p>
            <a:r>
              <a:rPr kumimoji="1" lang="ja-JP" altLang="en-US" dirty="0"/>
              <a:t>事業会社の担うべき責任</a:t>
            </a:r>
          </a:p>
        </p:txBody>
      </p:sp>
      <p:sp>
        <p:nvSpPr>
          <p:cNvPr id="3" name="スライド番号プレースホルダー 2">
            <a:extLst>
              <a:ext uri="{FF2B5EF4-FFF2-40B4-BE49-F238E27FC236}">
                <a16:creationId xmlns:a16="http://schemas.microsoft.com/office/drawing/2014/main" id="{68E9D5D0-6ACF-F04B-97D3-A1C13D7B0C0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70</a:t>
            </a:fld>
            <a:endParaRPr kumimoji="1" lang="ja-JP" altLang="en-US"/>
          </a:p>
        </p:txBody>
      </p:sp>
      <p:sp>
        <p:nvSpPr>
          <p:cNvPr id="5" name="正方形/長方形 4">
            <a:extLst>
              <a:ext uri="{FF2B5EF4-FFF2-40B4-BE49-F238E27FC236}">
                <a16:creationId xmlns:a16="http://schemas.microsoft.com/office/drawing/2014/main" id="{AFCE0732-CC7D-7B48-AB50-9976AE4C90EA}"/>
              </a:ext>
            </a:extLst>
          </p:cNvPr>
          <p:cNvSpPr/>
          <p:nvPr/>
        </p:nvSpPr>
        <p:spPr>
          <a:xfrm>
            <a:off x="2444160" y="3047256"/>
            <a:ext cx="4227328" cy="12480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経営者や事業部門が</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主管であり全責任を</a:t>
            </a: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負うことを</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社内外に明示的に宣言すること</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9020287F-D7D8-6B46-A9CB-3D6D3440C88D}"/>
              </a:ext>
            </a:extLst>
          </p:cNvPr>
          <p:cNvSpPr/>
          <p:nvPr/>
        </p:nvSpPr>
        <p:spPr>
          <a:xfrm>
            <a:off x="225499" y="1289340"/>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rgbClr val="FFFFFF"/>
                </a:solidFill>
                <a:latin typeface="Meiryo" panose="020B0604030504040204" pitchFamily="34" charset="-128"/>
                <a:ea typeface="Meiryo" panose="020B0604030504040204" pitchFamily="34" charset="-128"/>
                <a:cs typeface="ＭＳ Ｐゴシック"/>
              </a:rPr>
              <a:t>自分たちの課題</a:t>
            </a:r>
            <a:r>
              <a:rPr lang="ja-JP" altLang="en-US" sz="1600" b="1">
                <a:solidFill>
                  <a:srgbClr val="FFFFFF"/>
                </a:solidFill>
                <a:latin typeface="Meiryo" panose="020B0604030504040204" pitchFamily="34" charset="-128"/>
                <a:ea typeface="Meiryo" panose="020B0604030504040204" pitchFamily="34" charset="-128"/>
                <a:cs typeface="ＭＳ Ｐゴシック"/>
              </a:rPr>
              <a:t>の整理</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忖度を交えない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合理性や客観性に徹する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伝統や慣習に無批判に従わない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6D8CCB3-D1B2-A749-91E7-5016AC681979}"/>
              </a:ext>
            </a:extLst>
          </p:cNvPr>
          <p:cNvSpPr/>
          <p:nvPr/>
        </p:nvSpPr>
        <p:spPr>
          <a:xfrm>
            <a:off x="314302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テクノロジーとの向き合い方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難しい、分からない</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と逃げない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a:solidFill>
                  <a:srgbClr val="FFFFFF"/>
                </a:solidFill>
                <a:latin typeface="Meiryo" panose="020B0604030504040204" pitchFamily="34" charset="-128"/>
                <a:ea typeface="Meiryo" panose="020B0604030504040204" pitchFamily="34" charset="-128"/>
                <a:cs typeface="ＭＳ Ｐゴシック"/>
              </a:rPr>
              <a:t>部門やベンダーに</a:t>
            </a:r>
            <a:r>
              <a:rPr lang="ja-JP" altLang="en-US" sz="1200" dirty="0">
                <a:solidFill>
                  <a:srgbClr val="FFFFFF"/>
                </a:solidFill>
                <a:latin typeface="Meiryo" panose="020B0604030504040204" pitchFamily="34" charset="-128"/>
                <a:ea typeface="Meiryo" panose="020B0604030504040204" pitchFamily="34" charset="-128"/>
                <a:cs typeface="ＭＳ Ｐゴシック"/>
              </a:rPr>
              <a:t>丸</a:t>
            </a:r>
            <a:r>
              <a:rPr lang="ja-JP" altLang="en-US" sz="1200">
                <a:solidFill>
                  <a:srgbClr val="FFFFFF"/>
                </a:solidFill>
                <a:latin typeface="Meiryo" panose="020B0604030504040204" pitchFamily="34" charset="-128"/>
                <a:ea typeface="Meiryo" panose="020B0604030504040204" pitchFamily="34" charset="-128"/>
                <a:cs typeface="ＭＳ Ｐゴシック"/>
              </a:rPr>
              <a:t>投げしない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事業価値として理解する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C7F3003-18E5-1640-9C40-6EE72AA7C56D}"/>
              </a:ext>
            </a:extLst>
          </p:cNvPr>
          <p:cNvSpPr/>
          <p:nvPr/>
        </p:nvSpPr>
        <p:spPr>
          <a:xfrm>
            <a:off x="606055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テクノロジーの位置付け</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を使うことを目的としない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事業課題の解決をゴールとする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生々しい課題の実感を持つ</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AE2C462-0332-D24C-9892-F5CD5F8D4A46}"/>
              </a:ext>
            </a:extLst>
          </p:cNvPr>
          <p:cNvSpPr txBox="1"/>
          <p:nvPr/>
        </p:nvSpPr>
        <p:spPr>
          <a:xfrm>
            <a:off x="2940787" y="2604968"/>
            <a:ext cx="3262432" cy="400110"/>
          </a:xfrm>
          <a:prstGeom prst="rect">
            <a:avLst/>
          </a:prstGeom>
          <a:noFill/>
        </p:spPr>
        <p:txBody>
          <a:bodyPr wrap="none" rtlCol="0">
            <a:spAutoFit/>
          </a:bodyPr>
          <a:lstStyle/>
          <a:p>
            <a:pPr algn="ctr"/>
            <a:r>
              <a:rPr kumimoji="1" lang="ja-JP" altLang="en-US" sz="2000" dirty="0">
                <a:solidFill>
                  <a:srgbClr val="0070C0"/>
                </a:solidFill>
                <a:latin typeface="Meiryo" panose="020B0604030504040204" pitchFamily="34" charset="-128"/>
                <a:ea typeface="Meiryo" panose="020B0604030504040204" pitchFamily="34" charset="-128"/>
              </a:rPr>
              <a:t>事業会社に求められる自覚</a:t>
            </a:r>
          </a:p>
        </p:txBody>
      </p:sp>
    </p:spTree>
    <p:extLst>
      <p:ext uri="{BB962C8B-B14F-4D97-AF65-F5344CB8AC3E}">
        <p14:creationId xmlns:p14="http://schemas.microsoft.com/office/powerpoint/2010/main" val="3075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71</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60495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72</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1379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ja-JP" altLang="en-US"/>
              <a:t>「ソリューション」は通用しない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5"/>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4804192"/>
            <a:ext cx="5585232" cy="1602430"/>
            <a:chOff x="1779384" y="4804192"/>
            <a:chExt cx="5585232" cy="1602430"/>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13DEC6C9-2269-2541-90EB-859888362C49}"/>
                </a:ext>
              </a:extLst>
            </p:cNvPr>
            <p:cNvSpPr/>
            <p:nvPr/>
          </p:nvSpPr>
          <p:spPr>
            <a:xfrm>
              <a:off x="3710468" y="4804192"/>
              <a:ext cx="1716493" cy="6759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942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「共創」の実践</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68752" y="5544851"/>
            <a:ext cx="9006496" cy="400110"/>
          </a:xfrm>
          <a:prstGeom prst="rect">
            <a:avLst/>
          </a:prstGeom>
          <a:noFill/>
        </p:spPr>
        <p:txBody>
          <a:bodyPr wrap="squar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改革を生みだす仕事の仕方を</a:t>
            </a:r>
            <a:r>
              <a:rPr lang="ja-JP" altLang="en-US" sz="20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000" b="1">
                <a:solidFill>
                  <a:srgbClr val="0070C0"/>
                </a:solidFill>
                <a:latin typeface="Meiryo" panose="020B0604030504040204" pitchFamily="34" charset="-128"/>
                <a:ea typeface="Meiryo" panose="020B0604030504040204" pitchFamily="34" charset="-128"/>
              </a:rPr>
              <a:t>を通して</a:t>
            </a:r>
            <a:r>
              <a:rPr kumimoji="1" lang="ja-JP" altLang="en-US" sz="2000" b="1">
                <a:solidFill>
                  <a:srgbClr val="0070C0"/>
                </a:solidFill>
                <a:latin typeface="Meiryo" panose="020B0604030504040204" pitchFamily="34" charset="-128"/>
                <a:ea typeface="Meiryo" panose="020B0604030504040204" pitchFamily="34" charset="-128"/>
              </a:rPr>
              <a:t>お客様に</a:t>
            </a:r>
            <a:r>
              <a:rPr kumimoji="1" lang="ja-JP" altLang="en-US" sz="20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000" b="1">
                <a:solidFill>
                  <a:srgbClr val="0070C0"/>
                </a:solidFill>
                <a:latin typeface="Meiryo" panose="020B0604030504040204" pitchFamily="34" charset="-128"/>
                <a:ea typeface="Meiryo" panose="020B0604030504040204" pitchFamily="34" charset="-128"/>
              </a:rPr>
              <a:t>させる</a:t>
            </a:r>
            <a:endParaRPr kumimoji="1" lang="en-US" altLang="ja-JP" sz="20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820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新しい常識を実践している企業</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75</a:t>
            </a:fld>
            <a:endParaRPr kumimoji="1" lang="ja-JP" altLang="en-US"/>
          </a:p>
        </p:txBody>
      </p:sp>
      <p:sp>
        <p:nvSpPr>
          <p:cNvPr id="4" name="正方形/長方形 3"/>
          <p:cNvSpPr/>
          <p:nvPr/>
        </p:nvSpPr>
        <p:spPr>
          <a:xfrm>
            <a:off x="350658" y="1556792"/>
            <a:ext cx="8442684" cy="4462760"/>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a:solidFill>
                  <a:srgbClr val="4B4B4B"/>
                </a:solidFill>
                <a:latin typeface="Meiryo" charset="-128"/>
                <a:ea typeface="Meiryo" charset="-128"/>
                <a:cs typeface="Meiryo" charset="-128"/>
              </a:rPr>
              <a:t>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a:t>
            </a:r>
            <a:r>
              <a:rPr lang="ja-JP" altLang="en-US" sz="2000" b="1">
                <a:solidFill>
                  <a:srgbClr val="4B4B4B"/>
                </a:solidFill>
                <a:latin typeface="Meiryo" charset="-128"/>
                <a:ea typeface="Meiryo" charset="-128"/>
                <a:cs typeface="Meiryo" charset="-128"/>
              </a:rPr>
              <a:t>ファイルサーバを使っていない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メールを使わない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a:solidFill>
                  <a:srgbClr val="4B4B4B"/>
                </a:solidFill>
                <a:latin typeface="Meiryo" charset="-128"/>
                <a:ea typeface="Meiryo" charset="-128"/>
                <a:cs typeface="Meiryo" charset="-128"/>
              </a:rPr>
              <a:t>や</a:t>
            </a:r>
            <a:r>
              <a:rPr lang="en-US" altLang="ja-JP" dirty="0">
                <a:solidFill>
                  <a:srgbClr val="4B4B4B"/>
                </a:solidFill>
                <a:latin typeface="Meiryo" charset="-128"/>
                <a:ea typeface="Meiryo" charset="-128"/>
                <a:cs typeface="Meiryo" charset="-128"/>
              </a:rPr>
              <a:t>Teams</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a:t>
            </a:r>
            <a:r>
              <a:rPr lang="ja-JP" altLang="en-US" sz="2000" b="1">
                <a:solidFill>
                  <a:srgbClr val="4B4B4B"/>
                </a:solidFill>
                <a:latin typeface="Meiryo" charset="-128"/>
                <a:ea typeface="Meiryo" charset="-128"/>
                <a:cs typeface="Meiryo" charset="-128"/>
              </a:rPr>
              <a:t>管理を使わない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a:solidFill>
                  <a:srgbClr val="4B4B4B"/>
                </a:solidFill>
                <a:latin typeface="Meiryo" charset="-128"/>
                <a:ea typeface="Meiryo" charset="-128"/>
                <a:cs typeface="Meiryo" charset="-128"/>
              </a:rPr>
              <a:t>を使っている</a:t>
            </a: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自前のソースコード</a:t>
            </a:r>
            <a:r>
              <a:rPr lang="ja-JP" altLang="en-US" sz="2000" b="1" dirty="0">
                <a:solidFill>
                  <a:srgbClr val="4B4B4B"/>
                </a:solidFill>
                <a:latin typeface="Meiryo" charset="-128"/>
                <a:ea typeface="Meiryo" charset="-128"/>
                <a:cs typeface="Meiryo" charset="-128"/>
              </a:rPr>
              <a:t>管理</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a:t>
            </a:r>
            <a:r>
              <a:rPr lang="ja-JP" altLang="en-US" sz="2000" b="1">
                <a:solidFill>
                  <a:srgbClr val="4B4B4B"/>
                </a:solidFill>
                <a:latin typeface="Meiryo" charset="-128"/>
                <a:ea typeface="Meiryo" charset="-128"/>
                <a:cs typeface="Meiryo" charset="-128"/>
              </a:rPr>
              <a:t>”仕事ができる</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a:t>
            </a:r>
            <a:r>
              <a:rPr lang="ja-JP" altLang="en-US">
                <a:solidFill>
                  <a:srgbClr val="4B4B4B"/>
                </a:solidFill>
                <a:latin typeface="Meiryo" charset="-128"/>
                <a:ea typeface="Meiryo" charset="-128"/>
                <a:cs typeface="Meiryo" charset="-128"/>
              </a:rPr>
              <a:t>決まり事はない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8030432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18125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lang="ja-JP" altLang="en-US"/>
              <a:t>変革の</a:t>
            </a:r>
            <a:r>
              <a:rPr lang="en-US" altLang="ja-JP" dirty="0"/>
              <a:t>7</a:t>
            </a:r>
            <a:r>
              <a:rPr lang="ja-JP" altLang="en-US"/>
              <a:t>ヶ条</a:t>
            </a:r>
            <a:endParaRPr kumimoji="1" lang="ja-JP" altLang="en-US" dirty="0"/>
          </a:p>
        </p:txBody>
      </p:sp>
      <p:sp>
        <p:nvSpPr>
          <p:cNvPr id="4" name="正方形/長方形 3"/>
          <p:cNvSpPr/>
          <p:nvPr/>
        </p:nvSpPr>
        <p:spPr>
          <a:xfrm>
            <a:off x="804377" y="1892043"/>
            <a:ext cx="7535245" cy="4708981"/>
          </a:xfrm>
          <a:prstGeom prst="rect">
            <a:avLst/>
          </a:prstGeom>
        </p:spPr>
        <p:txBody>
          <a:bodyPr wrap="square">
            <a:spAutoFit/>
          </a:bodyPr>
          <a:lstStyle/>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1</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条・業績評価基準を事業戦略</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事業目標と一致させる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売上と利益に固定せず事業戦略</a:t>
            </a:r>
            <a:r>
              <a:rPr lang="en-US" altLang="ja-JP" sz="1600" b="0"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1600" b="0" i="0">
                <a:solidFill>
                  <a:srgbClr val="4B4B4B"/>
                </a:solidFill>
                <a:effectLst/>
                <a:latin typeface="Meiryo" panose="020B0604030504040204" pitchFamily="34" charset="-128"/>
                <a:ea typeface="Meiryo" panose="020B0604030504040204" pitchFamily="34" charset="-128"/>
                <a:cs typeface="Meiryo" charset="-128"/>
              </a:rPr>
              <a:t>事業目標の達成基準と評価を連動させる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2</a:t>
            </a:r>
            <a:r>
              <a:rPr lang="ja-JP" altLang="en-US" sz="2000" b="1">
                <a:solidFill>
                  <a:srgbClr val="4B4B4B"/>
                </a:solidFill>
                <a:latin typeface="Meiryo" panose="020B0604030504040204" pitchFamily="34" charset="-128"/>
                <a:ea typeface="Meiryo" panose="020B0604030504040204" pitchFamily="34" charset="-128"/>
                <a:cs typeface="Meiryo" charset="-128"/>
              </a:rPr>
              <a:t>条・事実を正直に伝えて議論する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忖度無用、自分たちの現実を真摯に土俵に上げて議論する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dirty="0">
              <a:solidFill>
                <a:srgbClr val="4B4B4B"/>
              </a:solidFill>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3</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条・時代にそぐわない手続きやルールを廃止する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暗号化してメールに添付し平文でパスワードを送る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4</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条・スタンダードとなっているツールを使う</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時代の思想や文化をツールを通して浸透させる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5</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条・仕事の生産性を落とさない環境を提供する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最新の</a:t>
            </a:r>
            <a:r>
              <a:rPr lang="en-US" altLang="ja-JP" sz="1600" dirty="0">
                <a:solidFill>
                  <a:srgbClr val="4B4B4B"/>
                </a:solidFill>
                <a:latin typeface="Meiryo" panose="020B0604030504040204" pitchFamily="34" charset="-128"/>
                <a:ea typeface="Meiryo" panose="020B0604030504040204" pitchFamily="34" charset="-128"/>
                <a:cs typeface="Meiryo" charset="-128"/>
              </a:rPr>
              <a:t>PC</a:t>
            </a:r>
            <a:r>
              <a:rPr lang="ja-JP" altLang="en-US" sz="1600">
                <a:solidFill>
                  <a:srgbClr val="4B4B4B"/>
                </a:solidFill>
                <a:latin typeface="Meiryo" panose="020B0604030504040204" pitchFamily="34" charset="-128"/>
                <a:ea typeface="Meiryo" panose="020B0604030504040204" pitchFamily="34" charset="-128"/>
                <a:cs typeface="Meiryo" charset="-128"/>
              </a:rPr>
              <a:t>や</a:t>
            </a:r>
            <a:r>
              <a:rPr lang="en-US" altLang="ja-JP" sz="1600" dirty="0">
                <a:solidFill>
                  <a:srgbClr val="4B4B4B"/>
                </a:solidFill>
                <a:latin typeface="Meiryo" panose="020B0604030504040204" pitchFamily="34" charset="-128"/>
                <a:ea typeface="Meiryo" panose="020B0604030504040204" pitchFamily="34" charset="-128"/>
                <a:cs typeface="Meiryo" charset="-128"/>
              </a:rPr>
              <a:t>Mac</a:t>
            </a:r>
            <a:r>
              <a:rPr lang="ja-JP" altLang="en-US" sz="1600">
                <a:solidFill>
                  <a:srgbClr val="4B4B4B"/>
                </a:solidFill>
                <a:latin typeface="Meiryo" panose="020B0604030504040204" pitchFamily="34" charset="-128"/>
                <a:ea typeface="Meiryo" panose="020B0604030504040204" pitchFamily="34" charset="-128"/>
                <a:cs typeface="Meiryo" charset="-128"/>
              </a:rPr>
              <a:t>、デスクトップの仮想化は使わない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6</a:t>
            </a:r>
            <a:r>
              <a:rPr lang="ja-JP" altLang="en-US" sz="2000" b="1">
                <a:solidFill>
                  <a:srgbClr val="4B4B4B"/>
                </a:solidFill>
                <a:latin typeface="Meiryo" panose="020B0604030504040204" pitchFamily="34" charset="-128"/>
                <a:ea typeface="Meiryo" panose="020B0604030504040204" pitchFamily="34" charset="-128"/>
                <a:cs typeface="Meiryo" charset="-128"/>
              </a:rPr>
              <a:t>条・服装を</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オープン</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にする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職場の空気が変わる、変革を身体で感じられる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7</a:t>
            </a:r>
            <a:r>
              <a:rPr lang="ja-JP" altLang="en-US" sz="2000" b="1">
                <a:solidFill>
                  <a:srgbClr val="4B4B4B"/>
                </a:solidFill>
                <a:latin typeface="Meiryo" panose="020B0604030504040204" pitchFamily="34" charset="-128"/>
                <a:ea typeface="Meiryo" panose="020B0604030504040204" pitchFamily="34" charset="-128"/>
                <a:cs typeface="Meiryo" charset="-128"/>
              </a:rPr>
              <a:t>条・</a:t>
            </a:r>
            <a:r>
              <a:rPr lang="en-US" altLang="ja-JP" sz="2000" b="1" dirty="0">
                <a:solidFill>
                  <a:srgbClr val="4B4B4B"/>
                </a:solidFill>
                <a:latin typeface="Meiryo" panose="020B0604030504040204" pitchFamily="34" charset="-128"/>
                <a:ea typeface="Meiryo" panose="020B0604030504040204" pitchFamily="34" charset="-128"/>
                <a:cs typeface="Meiryo" charset="-128"/>
              </a:rPr>
              <a:t>Intrapersonal Diversity</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ja-JP" altLang="en-US" sz="2000" b="1">
                <a:latin typeface="Meiryo" panose="020B0604030504040204" pitchFamily="34" charset="-128"/>
                <a:ea typeface="Meiryo" panose="020B0604030504040204" pitchFamily="34" charset="-128"/>
              </a:rPr>
              <a:t>個人内多様性</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en-US" altLang="ja-JP" sz="2000" b="1" dirty="0">
                <a:solidFill>
                  <a:srgbClr val="4B4B4B"/>
                </a:solidFill>
                <a:latin typeface="Meiryo" panose="020B0604030504040204" pitchFamily="34" charset="-128"/>
                <a:ea typeface="Meiryo" panose="020B0604030504040204" pitchFamily="34" charset="-128"/>
                <a:cs typeface="Meiryo" charset="-128"/>
              </a:rPr>
              <a:t> </a:t>
            </a:r>
            <a:r>
              <a:rPr lang="ja-JP" altLang="en-US" sz="2000" b="1">
                <a:solidFill>
                  <a:srgbClr val="4B4B4B"/>
                </a:solidFill>
                <a:latin typeface="Meiryo" panose="020B0604030504040204" pitchFamily="34" charset="-128"/>
                <a:ea typeface="Meiryo" panose="020B0604030504040204" pitchFamily="34" charset="-128"/>
                <a:cs typeface="Meiryo" charset="-128"/>
              </a:rPr>
              <a:t>を高める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ローテーション、社外のコミュニティや勉強会、対外的の奨励など</a:t>
            </a:r>
            <a:endParaRPr lang="ja-JP" altLang="en-US" sz="1600" b="0" i="0" dirty="0">
              <a:solidFill>
                <a:srgbClr val="4B4B4B"/>
              </a:solidFill>
              <a:effectLst/>
              <a:latin typeface="Meiryo" panose="020B0604030504040204" pitchFamily="34" charset="-128"/>
              <a:ea typeface="Meiryo" panose="020B0604030504040204" pitchFamily="34" charset="-128"/>
              <a:cs typeface="Meiryo" charset="-128"/>
            </a:endParaRPr>
          </a:p>
        </p:txBody>
      </p:sp>
      <p:pic>
        <p:nvPicPr>
          <p:cNvPr id="5" name="図 4">
            <a:extLst>
              <a:ext uri="{FF2B5EF4-FFF2-40B4-BE49-F238E27FC236}">
                <a16:creationId xmlns:a16="http://schemas.microsoft.com/office/drawing/2014/main" id="{44B5B5DB-47BF-1842-8F1D-7E1DBADBF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577" y="736645"/>
            <a:ext cx="1101374" cy="1101374"/>
          </a:xfrm>
          <a:prstGeom prst="rect">
            <a:avLst/>
          </a:prstGeom>
        </p:spPr>
      </p:pic>
      <p:sp>
        <p:nvSpPr>
          <p:cNvPr id="6" name="テキスト ボックス 5">
            <a:extLst>
              <a:ext uri="{FF2B5EF4-FFF2-40B4-BE49-F238E27FC236}">
                <a16:creationId xmlns:a16="http://schemas.microsoft.com/office/drawing/2014/main" id="{8D11B76F-D15C-4940-B805-49AC212F9A06}"/>
              </a:ext>
            </a:extLst>
          </p:cNvPr>
          <p:cNvSpPr txBox="1"/>
          <p:nvPr/>
        </p:nvSpPr>
        <p:spPr>
          <a:xfrm>
            <a:off x="1903951" y="985777"/>
            <a:ext cx="3262432"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言葉で「危機感」を</a:t>
            </a:r>
            <a:endParaRPr kumimoji="1" lang="en-US" altLang="ja-JP" sz="2000" b="1"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煽っても現場は変わらない</a:t>
            </a:r>
          </a:p>
        </p:txBody>
      </p:sp>
      <p:pic>
        <p:nvPicPr>
          <p:cNvPr id="8" name="図 7">
            <a:extLst>
              <a:ext uri="{FF2B5EF4-FFF2-40B4-BE49-F238E27FC236}">
                <a16:creationId xmlns:a16="http://schemas.microsoft.com/office/drawing/2014/main" id="{F1B52D9B-2939-814B-9852-7D62331E3B22}"/>
              </a:ext>
            </a:extLst>
          </p:cNvPr>
          <p:cNvPicPr>
            <a:picLocks noChangeAspect="1"/>
          </p:cNvPicPr>
          <p:nvPr/>
        </p:nvPicPr>
        <p:blipFill>
          <a:blip r:embed="rId3"/>
          <a:stretch>
            <a:fillRect/>
          </a:stretch>
        </p:blipFill>
        <p:spPr>
          <a:xfrm>
            <a:off x="7240049" y="881001"/>
            <a:ext cx="953774" cy="953774"/>
          </a:xfrm>
          <a:prstGeom prst="rect">
            <a:avLst/>
          </a:prstGeom>
        </p:spPr>
      </p:pic>
      <p:sp>
        <p:nvSpPr>
          <p:cNvPr id="9" name="テキスト ボックス 8">
            <a:extLst>
              <a:ext uri="{FF2B5EF4-FFF2-40B4-BE49-F238E27FC236}">
                <a16:creationId xmlns:a16="http://schemas.microsoft.com/office/drawing/2014/main" id="{A63776BD-DBE3-7E45-8DA1-71A0D68F30F2}"/>
              </a:ext>
            </a:extLst>
          </p:cNvPr>
          <p:cNvSpPr txBox="1"/>
          <p:nvPr/>
        </p:nvSpPr>
        <p:spPr>
          <a:xfrm>
            <a:off x="5260020" y="988426"/>
            <a:ext cx="1980029" cy="707886"/>
          </a:xfrm>
          <a:prstGeom prst="rect">
            <a:avLst/>
          </a:prstGeom>
          <a:noFill/>
        </p:spPr>
        <p:txBody>
          <a:bodyPr wrap="none" rtlCol="0">
            <a:spAutoFit/>
          </a:bodyPr>
          <a:lstStyle/>
          <a:p>
            <a:pPr algn="r"/>
            <a:r>
              <a:rPr kumimoji="1" lang="ja-JP" altLang="en-US" sz="2000" b="1">
                <a:solidFill>
                  <a:srgbClr val="C00000"/>
                </a:solidFill>
                <a:latin typeface="Meiryo" panose="020B0604030504040204" pitchFamily="34" charset="-128"/>
                <a:ea typeface="Meiryo" panose="020B0604030504040204" pitchFamily="34" charset="-128"/>
              </a:rPr>
              <a:t>できる人材は</a:t>
            </a:r>
            <a:endParaRPr kumimoji="1" lang="en-US" altLang="ja-JP" sz="2000" b="1" dirty="0">
              <a:solidFill>
                <a:srgbClr val="C00000"/>
              </a:solidFill>
              <a:latin typeface="Meiryo" panose="020B0604030504040204" pitchFamily="34" charset="-128"/>
              <a:ea typeface="Meiryo" panose="020B0604030504040204" pitchFamily="34" charset="-128"/>
            </a:endParaRPr>
          </a:p>
          <a:p>
            <a:pPr algn="r"/>
            <a:r>
              <a:rPr kumimoji="1" lang="ja-JP" altLang="en-US" sz="2000" b="1">
                <a:solidFill>
                  <a:srgbClr val="C00000"/>
                </a:solidFill>
                <a:latin typeface="Meiryo" panose="020B0604030504040204" pitchFamily="34" charset="-128"/>
                <a:ea typeface="Meiryo" panose="020B0604030504040204" pitchFamily="34" charset="-128"/>
              </a:rPr>
              <a:t>どこにもいない</a:t>
            </a:r>
          </a:p>
        </p:txBody>
      </p:sp>
    </p:spTree>
    <p:extLst>
      <p:ext uri="{BB962C8B-B14F-4D97-AF65-F5344CB8AC3E}">
        <p14:creationId xmlns:p14="http://schemas.microsoft.com/office/powerpoint/2010/main" val="19672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wipe(left)">
                                      <p:cBhvr>
                                        <p:cTn id="47" dur="500"/>
                                        <p:tgtEl>
                                          <p:spTgt spid="4">
                                            <p:txEl>
                                              <p:pRg st="15" end="15"/>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wipe(left)">
                                      <p:cBhvr>
                                        <p:cTn id="50" dur="500"/>
                                        <p:tgtEl>
                                          <p:spTgt spid="4">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8" end="18"/>
                                            </p:txEl>
                                          </p:spTgt>
                                        </p:tgtEl>
                                        <p:attrNameLst>
                                          <p:attrName>style.visibility</p:attrName>
                                        </p:attrNameLst>
                                      </p:cBhvr>
                                      <p:to>
                                        <p:strVal val="visible"/>
                                      </p:to>
                                    </p:set>
                                    <p:animEffect transition="in" filter="wipe(left)">
                                      <p:cBhvr>
                                        <p:cTn id="55" dur="500"/>
                                        <p:tgtEl>
                                          <p:spTgt spid="4">
                                            <p:txEl>
                                              <p:pRg st="18" end="1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txEl>
                                              <p:pRg st="19" end="19"/>
                                            </p:txEl>
                                          </p:spTgt>
                                        </p:tgtEl>
                                        <p:attrNameLst>
                                          <p:attrName>style.visibility</p:attrName>
                                        </p:attrNameLst>
                                      </p:cBhvr>
                                      <p:to>
                                        <p:strVal val="visible"/>
                                      </p:to>
                                    </p:set>
                                    <p:animEffect transition="in" filter="wipe(left)">
                                      <p:cBhvr>
                                        <p:cTn id="58"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29505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296496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3976213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45792</TotalTime>
  <Words>17031</Words>
  <Application>Microsoft Macintosh PowerPoint</Application>
  <PresentationFormat>画面に合わせる (4:3)</PresentationFormat>
  <Paragraphs>1697</Paragraphs>
  <Slides>79</Slides>
  <Notes>24</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79</vt:i4>
      </vt:variant>
    </vt:vector>
  </HeadingPairs>
  <TitlesOfParts>
    <vt:vector size="94" baseType="lpstr">
      <vt:lpstr>HGMaruGothicMPRO</vt:lpstr>
      <vt:lpstr>Hiragino Kaku Gothic Std W8</vt:lpstr>
      <vt:lpstr>ＭＳ Ｐゴシック</vt:lpstr>
      <vt:lpstr>Roboto Slab</vt:lpstr>
      <vt:lpstr>Meiryo</vt:lpstr>
      <vt:lpstr>Meiryo</vt:lpstr>
      <vt:lpstr>Abadi</vt:lpstr>
      <vt:lpstr>American Typewriter</vt:lpstr>
      <vt:lpstr>Arial</vt:lpstr>
      <vt:lpstr>Calibri</vt:lpstr>
      <vt:lpstr>Helvetica</vt:lpstr>
      <vt:lpstr>Helvetica Neue</vt:lpstr>
      <vt:lpstr>Thonburi</vt:lpstr>
      <vt:lpstr>Wingdings</vt:lpstr>
      <vt:lpstr>NC標準テンプレート</vt:lpstr>
      <vt:lpstr>デジタル・トランスフォーメーション推進の心構え よくある課題と解決のヒント</vt:lpstr>
      <vt:lpstr>PowerPoint プレゼンテーション</vt:lpstr>
      <vt:lpstr>PowerPoint プレゼンテーション</vt:lpstr>
      <vt:lpstr>デジタルとフィジカル</vt:lpstr>
      <vt:lpstr>ビジネスのデジタル化とは何か</vt:lpstr>
      <vt:lpstr>コンピュータ利用の歴史</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デジタライゼーションとデジタル・トランスフォーメーション</vt:lpstr>
      <vt:lpstr>デジタル・トランスフォーメーションとの関係</vt:lpstr>
      <vt:lpstr>デジタル･トランスフォーメーションの実現とは</vt:lpstr>
      <vt:lpstr>異業種からの破壊者の参入が既存の業界を破壊する</vt:lpstr>
      <vt:lpstr>「破壊者」は何を破壊するのか</vt:lpstr>
      <vt:lpstr>デジタル・トランスフォーメーションへの２つの対応</vt:lpstr>
      <vt:lpstr>変わるビジネスとITの関係</vt:lpstr>
      <vt:lpstr>VeriSMとは何か</vt:lpstr>
      <vt:lpstr>VeriSMモデル</vt:lpstr>
      <vt:lpstr>ガバナンスとサービスマネージメント原則の関係</vt:lpstr>
      <vt:lpstr>マネージメント・メッシュとは</vt:lpstr>
      <vt:lpstr>VeriSMのサービス・サイクル</vt:lpstr>
      <vt:lpstr>DXを支えるテクノロジー 　</vt:lpstr>
      <vt:lpstr>DXを支えるテクノロジー 　</vt:lpstr>
      <vt:lpstr>DXを実現する4つの手法と考え方</vt:lpstr>
      <vt:lpstr>デジタル・トランスフォーメーションのBefore/After</vt:lpstr>
      <vt:lpstr>DXのシステム実装</vt:lpstr>
      <vt:lpstr>DXを取り巻く２つの環境</vt:lpstr>
      <vt:lpstr>PowerPoint プレゼンテーション</vt:lpstr>
      <vt:lpstr>銀行システムにおけるクラウド活用の動き</vt:lpstr>
      <vt:lpstr>クラウド・バイ・デフォルト原則</vt:lpstr>
      <vt:lpstr>米国政府の動き</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なぜ、サーバーレスなのか</vt:lpstr>
      <vt:lpstr>クラウドは手段の負担を減らす仕組み</vt:lpstr>
      <vt:lpstr>クラウドがもたらすビジネス価値</vt:lpstr>
      <vt:lpstr>FaaS（Function as a Service）の位置付け </vt:lpstr>
      <vt:lpstr>クラウドに吸収されるITビジネス</vt:lpstr>
      <vt:lpstr>銀行システムにおけるクラウド活用の動き</vt:lpstr>
      <vt:lpstr>クラウド・バイ・デフォルト原則</vt:lpstr>
      <vt:lpstr>異なる文化の２つのクラウド戦略</vt:lpstr>
      <vt:lpstr>変わる情報システムのかたち</vt:lpstr>
      <vt:lpstr>PowerPoint プレゼンテーション</vt:lpstr>
      <vt:lpstr>これからの開発と運用のあるべき姿</vt:lpstr>
      <vt:lpstr>これからの開発や運用に求められるもの</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アジャイル開発が目指していること</vt:lpstr>
      <vt:lpstr>アジャイル開発の基本構造</vt:lpstr>
      <vt:lpstr>ウォーターフォールとアジャイルの違い</vt:lpstr>
      <vt:lpstr>ウォーターフォールとアジャイルの違い</vt:lpstr>
      <vt:lpstr>PowerPoint プレゼンテーション</vt:lpstr>
      <vt:lpstr>PowerPoint プレゼンテーション</vt:lpstr>
      <vt:lpstr>失敗するPoCと成功するPoCの違い</vt:lpstr>
      <vt:lpstr>PoCを成功させるための3つのこと</vt:lpstr>
      <vt:lpstr>PoC成功のサイクル</vt:lpstr>
      <vt:lpstr>DXによる新規事業創出組織に求められる資質</vt:lpstr>
      <vt:lpstr>経営者が新規事業を失敗させてしまう7つの罠</vt:lpstr>
      <vt:lpstr>PowerPoint プレゼンテーション</vt:lpstr>
      <vt:lpstr>事業会社の担うべき責任</vt:lpstr>
      <vt:lpstr>注意すべきITベンダー・SI事業者の行動特性</vt:lpstr>
      <vt:lpstr>一緒に仕事をしたいITベンダー・SI事業者</vt:lpstr>
      <vt:lpstr>「ソリューション」は通用しない</vt:lpstr>
      <vt:lpstr>「共創」の実践</vt:lpstr>
      <vt:lpstr>新しい常識を実践している企業</vt:lpstr>
      <vt:lpstr>PowerPoint プレゼンテーション</vt:lpstr>
      <vt:lpstr>変革の7ヶ条</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1614</cp:revision>
  <cp:lastPrinted>2018-09-25T02:18:38Z</cp:lastPrinted>
  <dcterms:created xsi:type="dcterms:W3CDTF">2014-04-30T01:58:06Z</dcterms:created>
  <dcterms:modified xsi:type="dcterms:W3CDTF">2019-04-12T14:46:40Z</dcterms:modified>
  <cp:category/>
</cp:coreProperties>
</file>