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369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63B28-2EEB-4D87-9FC6-B36D308AD2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6FD3AE-6ED8-46B8-ABBB-A1FDFB304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2A3F88-ECD2-4307-B52C-5259504E4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F391-435E-4B7F-8682-59CA8A8118A0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C26F19-8D93-48C0-96E0-F10F1CCAC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DC0710-064B-47E7-95F0-15DB16873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9349C-05D9-4468-81A1-C0C1EECD2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03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91968B-E49D-44A2-921B-BB06FE9E7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C8FD4B1-5A50-4247-B938-BEB0C9A20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B8975D-8935-4022-BC37-61EE4D622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F391-435E-4B7F-8682-59CA8A8118A0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EE98EC-3DE5-4135-9BCB-C842BC5B6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CEF85A-28D8-420F-A2FF-A9DB9054B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9349C-05D9-4468-81A1-C0C1EECD2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56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9AE27CB-4C0F-44D3-BA3F-88E64A8634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8DA376-B60C-49BB-83E2-377AFC189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9DFC650-9D21-42B9-973F-DD5EF612F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F391-435E-4B7F-8682-59CA8A8118A0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898259-E45B-4EE1-8589-D1F8B4FF3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EEF61A-3FBC-41C7-822B-8B11BE87C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9349C-05D9-4468-81A1-C0C1EECD2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29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24B7CD-A70F-4170-A591-7148C50EC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7FC0A6-E37E-46DF-A80F-D83B56FEF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C374A-6E48-495C-9ECD-02CE6433C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F391-435E-4B7F-8682-59CA8A8118A0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E6B0EA-376C-449F-9768-E998D6BA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69429D-70D3-46C7-A482-12AA0A63C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9349C-05D9-4468-81A1-C0C1EECD2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59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BB27B4-C29E-42FF-94EF-7BC07937B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0B443E-CA38-4D15-BC90-6FBF449876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AB666-F4C2-41C3-A8BF-FD59696EE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F391-435E-4B7F-8682-59CA8A8118A0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6DB790-76CE-406B-9FAC-AAC839E3B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D2ED5-A0D2-4DA4-BAEC-3286F329F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9349C-05D9-4468-81A1-C0C1EECD2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61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4343AF-35A5-4675-91CD-8B665CE22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ECC94D-2B56-4A4F-9F47-A9AA7C4A25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CEE1C36-8C58-45AF-850D-B9DD1EBF4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2D9579-905F-4B92-B076-B3EBC61C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F391-435E-4B7F-8682-59CA8A8118A0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9FE548-91AA-44D5-92C7-2C065336F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1ABB80-F25A-4D67-A6CD-E55DFE036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9349C-05D9-4468-81A1-C0C1EECD2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59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823C03-84B8-4C1C-8848-51BE4B8B9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1BBB2-9E16-4C5B-AAA3-7476D7B62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8C4DBD-02B2-4F41-957A-721CCE7B28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57E6E3-1156-4B5B-A300-4347138692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6D2BDD2-E48A-4F07-9993-7A3E718998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7FEAB85-4CAB-4FF6-94C0-CE5489D25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F391-435E-4B7F-8682-59CA8A8118A0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F515FF-4193-47D0-B34D-C9CE62B30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7F918F4-1B2A-4D35-9889-A89097290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9349C-05D9-4468-81A1-C0C1EECD2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41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1FE35F-DBAE-4208-AE24-616FF6F9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72C104-6D56-4A31-9E51-F9EBBC41A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F391-435E-4B7F-8682-59CA8A8118A0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BFD85ED-C15E-447A-BF6D-480A4BE7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B0CD9BF-E9A0-4A7E-81F9-EFC0F059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9349C-05D9-4468-81A1-C0C1EECD2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85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932E290-5301-4669-B95F-62E9D9740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F391-435E-4B7F-8682-59CA8A8118A0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CC19B9-CDC0-4F83-A186-93B3E985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2F807C-7F69-48DC-A3D3-C4D0D833E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9349C-05D9-4468-81A1-C0C1EECD2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575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A45339-296A-4471-9255-822549F81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4CF4F6-B388-427A-A7A9-405C7A379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E75E79B-CE68-401A-A677-FF7C97ED9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783293-9450-4FF7-80CC-A46C4B21D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F391-435E-4B7F-8682-59CA8A8118A0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9A8C52A-C1CD-4CF8-8540-023AB5968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4F7662-2654-4E84-BC3A-E8C03A923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9349C-05D9-4468-81A1-C0C1EECD2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91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4BC906-92C2-4800-9B0A-E4DD5643D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E62748E-0C62-4E91-AFCE-27A7C01940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131022-2C85-4FD0-9631-37E515E5F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A6CDE2-BB84-4A40-945E-4166662CC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F391-435E-4B7F-8682-59CA8A8118A0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79E600-F8A7-41F3-A11D-A0E16983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7BCA7B-FA4B-4C26-9D0F-D08F19A9E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9349C-05D9-4468-81A1-C0C1EECD2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58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26851A-D52B-4403-B7BB-A83BAF1B9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007BA33-EE7A-464B-B63D-5C9FC2B4B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6B8AA4-D6C1-4B39-9481-1CE2AEE365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9F391-435E-4B7F-8682-59CA8A8118A0}" type="datetimeFigureOut">
              <a:rPr kumimoji="1" lang="ja-JP" altLang="en-US" smtClean="0"/>
              <a:t>2018/10/1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F33C39-1FF1-47E3-B918-F26684D25E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A8EF66-CBF6-49F7-AB67-71960F4A8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9349C-05D9-4468-81A1-C0C1EECD20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28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5B9658-57AE-4BAB-BD63-78321CB0D0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4365" y="1170915"/>
            <a:ext cx="9783270" cy="2387600"/>
          </a:xfrm>
        </p:spPr>
        <p:txBody>
          <a:bodyPr>
            <a:normAutofit/>
          </a:bodyPr>
          <a:lstStyle/>
          <a:p>
            <a:r>
              <a:rPr kumimoji="1" lang="ja-JP" altLang="en-US" sz="5400" dirty="0"/>
              <a:t>デジタル戦略塾　</a:t>
            </a:r>
            <a:r>
              <a:rPr lang="ja-JP" altLang="en-US" sz="5400" dirty="0"/>
              <a:t>第四回</a:t>
            </a:r>
            <a:r>
              <a:rPr kumimoji="1" lang="ja-JP" altLang="en-US" sz="5400" dirty="0"/>
              <a:t>　　</a:t>
            </a:r>
            <a:br>
              <a:rPr kumimoji="1" lang="en-US" altLang="ja-JP" sz="5400" dirty="0"/>
            </a:br>
            <a:r>
              <a:rPr kumimoji="1" lang="ja-JP" altLang="en-US" sz="4400" dirty="0"/>
              <a:t>タイムボックス・ストーミング演習</a:t>
            </a:r>
            <a:br>
              <a:rPr kumimoji="1" lang="en-US" altLang="ja-JP" sz="4400" dirty="0"/>
            </a:br>
            <a:r>
              <a:rPr kumimoji="1" lang="ja-JP" altLang="en-US" sz="4400" dirty="0"/>
              <a:t>（アジャイルな働き方の基本）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252007-4BC3-4DEB-B0A2-155C7EF54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/>
          <a:lstStyle/>
          <a:p>
            <a:r>
              <a:rPr kumimoji="1" lang="en-US" altLang="ja-JP" dirty="0"/>
              <a:t>2018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10</a:t>
            </a:r>
            <a:r>
              <a:rPr kumimoji="1" lang="ja-JP" altLang="en-US" dirty="0"/>
              <a:t>月</a:t>
            </a:r>
            <a:r>
              <a:rPr lang="en-US" altLang="ja-JP" dirty="0"/>
              <a:t>3</a:t>
            </a:r>
            <a:r>
              <a:rPr kumimoji="1" lang="ja-JP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47119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78984962-6DB4-4889-A56F-5F195FBF4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1822" y="332757"/>
            <a:ext cx="9468356" cy="783944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チームビルディング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2974B5-391F-4E0E-ADC4-F2A5C693FF5B}"/>
              </a:ext>
            </a:extLst>
          </p:cNvPr>
          <p:cNvSpPr txBox="1"/>
          <p:nvPr/>
        </p:nvSpPr>
        <p:spPr>
          <a:xfrm>
            <a:off x="1537487" y="1569855"/>
            <a:ext cx="8585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チーム：</a:t>
            </a:r>
            <a:r>
              <a:rPr kumimoji="1" lang="en-US" altLang="ja-JP" sz="2400" dirty="0"/>
              <a:t>	4</a:t>
            </a:r>
            <a:r>
              <a:rPr kumimoji="1" lang="ja-JP" altLang="en-US" sz="2400" dirty="0"/>
              <a:t>名／チーム　（</a:t>
            </a:r>
            <a:r>
              <a:rPr kumimoji="1" lang="en-US" altLang="ja-JP" sz="2400" dirty="0"/>
              <a:t>5</a:t>
            </a:r>
            <a:r>
              <a:rPr kumimoji="1" lang="ja-JP" altLang="en-US" sz="2400" dirty="0"/>
              <a:t>チーム）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B1A8C4B-6D06-43CC-BBF8-459D1A878040}"/>
              </a:ext>
            </a:extLst>
          </p:cNvPr>
          <p:cNvSpPr txBox="1"/>
          <p:nvPr/>
        </p:nvSpPr>
        <p:spPr>
          <a:xfrm>
            <a:off x="1537487" y="2241494"/>
            <a:ext cx="92926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役割：</a:t>
            </a:r>
            <a:r>
              <a:rPr kumimoji="1" lang="en-US" altLang="ja-JP" sz="2400" dirty="0"/>
              <a:t>	</a:t>
            </a:r>
            <a:r>
              <a:rPr kumimoji="1" lang="ja-JP" altLang="en-US" sz="2400" dirty="0"/>
              <a:t>リーダー</a:t>
            </a:r>
            <a:endParaRPr kumimoji="1" lang="en-US" altLang="ja-JP" sz="2400" dirty="0"/>
          </a:p>
          <a:p>
            <a:r>
              <a:rPr lang="en-US" altLang="ja-JP" sz="2400" dirty="0"/>
              <a:t>		</a:t>
            </a:r>
            <a:r>
              <a:rPr lang="ja-JP" altLang="en-US" sz="2400" dirty="0"/>
              <a:t>タイムキーパー</a:t>
            </a:r>
            <a:endParaRPr lang="en-US" altLang="ja-JP" sz="2400" dirty="0"/>
          </a:p>
          <a:p>
            <a:r>
              <a:rPr kumimoji="1" lang="en-US" altLang="ja-JP" sz="2400" dirty="0"/>
              <a:t>		</a:t>
            </a:r>
            <a:r>
              <a:rPr lang="ja-JP" altLang="en-US" sz="2400" dirty="0"/>
              <a:t>その他必要に応じて</a:t>
            </a:r>
            <a:endParaRPr kumimoji="1" lang="ja-JP" altLang="en-US" sz="2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A3C83E9-8465-4689-B087-CFF1D88B1827}"/>
              </a:ext>
            </a:extLst>
          </p:cNvPr>
          <p:cNvSpPr txBox="1"/>
          <p:nvPr/>
        </p:nvSpPr>
        <p:spPr>
          <a:xfrm>
            <a:off x="1537486" y="3746612"/>
            <a:ext cx="9468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チームのルール：　必要に応じてチームのルールを設定（自由）</a:t>
            </a:r>
          </a:p>
        </p:txBody>
      </p:sp>
    </p:spTree>
    <p:extLst>
      <p:ext uri="{BB962C8B-B14F-4D97-AF65-F5344CB8AC3E}">
        <p14:creationId xmlns:p14="http://schemas.microsoft.com/office/powerpoint/2010/main" val="1868380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CAC1E6-FC35-4D76-B140-AF185FFBD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743483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演習課題</a:t>
            </a:r>
            <a:endParaRPr lang="en-US" sz="32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9EC617-390F-4421-BF08-6E687F066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3406" y="1441254"/>
            <a:ext cx="8429202" cy="1063232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/>
              <a:t>次の課題の中からチームで、一つ課題を選択してください。</a:t>
            </a:r>
            <a:endParaRPr lang="en-US" altLang="ja-JP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862486-B690-4611-9CF0-F36010253A7E}"/>
              </a:ext>
            </a:extLst>
          </p:cNvPr>
          <p:cNvSpPr txBox="1"/>
          <p:nvPr/>
        </p:nvSpPr>
        <p:spPr>
          <a:xfrm>
            <a:off x="1718209" y="3385421"/>
            <a:ext cx="84292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ja-JP" altLang="en-US" dirty="0"/>
              <a:t>フルマラソン（４２．１９５</a:t>
            </a:r>
            <a:r>
              <a:rPr lang="en-US" altLang="ja-JP" dirty="0"/>
              <a:t>Km</a:t>
            </a:r>
            <a:r>
              <a:rPr lang="ja-JP" altLang="en-US" dirty="0"/>
              <a:t>）を走れる様になり、競技会へ参加できる。</a:t>
            </a:r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r>
              <a:rPr lang="ja-JP" altLang="en-US" dirty="0"/>
              <a:t>メタボなのでダイエットを行う。</a:t>
            </a:r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r>
              <a:rPr lang="ja-JP" altLang="en-US" dirty="0"/>
              <a:t>ゴルフのシングル・プレーヤーになる。</a:t>
            </a:r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r>
              <a:rPr lang="ja-JP" altLang="en-US" dirty="0"/>
              <a:t>英語が流暢に話せる様になる。</a:t>
            </a:r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r>
              <a:rPr lang="ja-JP" altLang="en-US" dirty="0"/>
              <a:t>仕事量は落とさずに残業をしないで、毎日定時に帰宅できるようになる。　（ワークライフ・バランスの取れた日常生活）</a:t>
            </a:r>
            <a:endParaRPr lang="en-US" altLang="ja-JP" dirty="0"/>
          </a:p>
          <a:p>
            <a:pPr marL="342900" indent="-342900">
              <a:buFont typeface="+mj-lt"/>
              <a:buAutoNum type="arabicPeriod"/>
            </a:pPr>
            <a:r>
              <a:rPr lang="ja-JP" altLang="en-US" dirty="0"/>
              <a:t>その他チーム内で何かにチャレンジしようとしている人のチャレンジテーマ</a:t>
            </a:r>
            <a:endParaRPr 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9EFF0D-5D26-46FE-87FF-0EE8D70C2300}"/>
              </a:ext>
            </a:extLst>
          </p:cNvPr>
          <p:cNvSpPr txBox="1"/>
          <p:nvPr/>
        </p:nvSpPr>
        <p:spPr>
          <a:xfrm>
            <a:off x="1823406" y="2504486"/>
            <a:ext cx="8429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チームで選択するテーマをチーム内で実際にチャレンジしたいと考えている人が存在すると、</a:t>
            </a:r>
            <a:r>
              <a:rPr lang="ja-JP" altLang="en-US" dirty="0"/>
              <a:t>なお可。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2105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91538D-AE63-42C8-A9B7-D69135199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08483"/>
            <a:ext cx="7886700" cy="703023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演習の内容</a:t>
            </a:r>
            <a:endParaRPr lang="en-US" sz="32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D6883B-2DB9-409F-8352-36B132B92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878" y="1194446"/>
            <a:ext cx="9655444" cy="5052605"/>
          </a:xfrm>
        </p:spPr>
        <p:txBody>
          <a:bodyPr>
            <a:normAutofit/>
          </a:bodyPr>
          <a:lstStyle/>
          <a:p>
            <a:r>
              <a:rPr lang="en-US" altLang="ja-JP" sz="2400" dirty="0"/>
              <a:t>3</a:t>
            </a:r>
            <a:r>
              <a:rPr lang="ja-JP" altLang="en-US" sz="2400" dirty="0"/>
              <a:t>回に分けて演習を実施（</a:t>
            </a:r>
            <a:r>
              <a:rPr lang="en-US" altLang="ja-JP" sz="2400" dirty="0"/>
              <a:t>20</a:t>
            </a:r>
            <a:r>
              <a:rPr lang="ja-JP" altLang="en-US" sz="2400" dirty="0"/>
              <a:t>分</a:t>
            </a:r>
            <a:r>
              <a:rPr lang="en-US" altLang="ja-JP" sz="2400" dirty="0"/>
              <a:t>/</a:t>
            </a:r>
            <a:r>
              <a:rPr lang="ja-JP" altLang="en-US" sz="2400" dirty="0"/>
              <a:t>回、合計</a:t>
            </a:r>
            <a:r>
              <a:rPr lang="en-US" altLang="ja-JP" sz="2400" dirty="0"/>
              <a:t>60</a:t>
            </a:r>
            <a:r>
              <a:rPr lang="ja-JP" altLang="en-US" sz="2400" dirty="0"/>
              <a:t>分）します。</a:t>
            </a:r>
            <a:endParaRPr lang="en-US" altLang="ja-JP" sz="2400" dirty="0"/>
          </a:p>
          <a:p>
            <a:r>
              <a:rPr lang="ja-JP" altLang="en-US" sz="2400" dirty="0"/>
              <a:t>チームを編成する。（チーム内のロールを決めてください）</a:t>
            </a:r>
            <a:endParaRPr lang="en-US" altLang="ja-JP" sz="2400" dirty="0"/>
          </a:p>
          <a:p>
            <a:r>
              <a:rPr lang="ja-JP" altLang="en-US" sz="2400" dirty="0"/>
              <a:t>課題（テーマ）を選択して、そのテーマのビジュアル・ボードをチームで作成する。</a:t>
            </a:r>
            <a:endParaRPr lang="en-US" altLang="ja-JP" sz="2400" dirty="0"/>
          </a:p>
          <a:p>
            <a:r>
              <a:rPr lang="ja-JP" altLang="en-US" sz="2400" dirty="0"/>
              <a:t>１回目の演習時間が終了したら、</a:t>
            </a:r>
            <a:r>
              <a:rPr lang="en-US" altLang="ja-JP" sz="2400" dirty="0"/>
              <a:t>20</a:t>
            </a:r>
            <a:r>
              <a:rPr lang="ja-JP" altLang="en-US" sz="2400" dirty="0"/>
              <a:t>分間の演習を</a:t>
            </a:r>
            <a:r>
              <a:rPr lang="en-US" altLang="ja-JP" sz="2400" dirty="0"/>
              <a:t>10</a:t>
            </a:r>
            <a:r>
              <a:rPr lang="ja-JP" altLang="en-US" sz="2400" dirty="0"/>
              <a:t>分間で振り返って（</a:t>
            </a:r>
            <a:r>
              <a:rPr lang="en-US" altLang="ja-JP" sz="2400" dirty="0"/>
              <a:t>KPT</a:t>
            </a:r>
            <a:r>
              <a:rPr lang="ja-JP" altLang="en-US" sz="2400" dirty="0"/>
              <a:t>）、次の演習実習に備える。</a:t>
            </a:r>
            <a:endParaRPr lang="en-US" altLang="ja-JP" sz="2400" dirty="0"/>
          </a:p>
          <a:p>
            <a:r>
              <a:rPr lang="ja-JP" altLang="en-US" sz="2400" dirty="0"/>
              <a:t>２回目の演習時間が終了したら、</a:t>
            </a:r>
            <a:r>
              <a:rPr lang="en-US" altLang="ja-JP" sz="2400" dirty="0"/>
              <a:t>20</a:t>
            </a:r>
            <a:r>
              <a:rPr lang="ja-JP" altLang="en-US" sz="2400" dirty="0"/>
              <a:t>分間の演習を</a:t>
            </a:r>
            <a:r>
              <a:rPr lang="en-US" altLang="ja-JP" sz="2400" dirty="0"/>
              <a:t>10</a:t>
            </a:r>
            <a:r>
              <a:rPr lang="ja-JP" altLang="en-US" sz="2400" dirty="0"/>
              <a:t>分間で振り返って（</a:t>
            </a:r>
            <a:r>
              <a:rPr lang="en-US" altLang="ja-JP" sz="2400" dirty="0"/>
              <a:t>KPT</a:t>
            </a:r>
            <a:r>
              <a:rPr lang="ja-JP" altLang="en-US" sz="2400" dirty="0"/>
              <a:t>）、次の演習実習に備える。</a:t>
            </a:r>
            <a:endParaRPr lang="en-US" altLang="ja-JP" sz="2400" dirty="0"/>
          </a:p>
          <a:p>
            <a:r>
              <a:rPr lang="ja-JP" altLang="en-US" sz="2400" dirty="0"/>
              <a:t>３回目の演習時間が終了したら、</a:t>
            </a:r>
            <a:r>
              <a:rPr lang="en-US" altLang="ja-JP" sz="2400" dirty="0"/>
              <a:t>20</a:t>
            </a:r>
            <a:r>
              <a:rPr lang="ja-JP" altLang="en-US" sz="2400" dirty="0"/>
              <a:t>分間の演習を</a:t>
            </a:r>
            <a:r>
              <a:rPr lang="en-US" altLang="ja-JP" sz="2400" dirty="0"/>
              <a:t>10</a:t>
            </a:r>
            <a:r>
              <a:rPr lang="ja-JP" altLang="en-US" sz="2400" dirty="0"/>
              <a:t>分間で振り返り（</a:t>
            </a:r>
            <a:r>
              <a:rPr lang="en-US" altLang="ja-JP" sz="2400" dirty="0"/>
              <a:t>KPT</a:t>
            </a:r>
            <a:r>
              <a:rPr lang="ja-JP" altLang="en-US" sz="2400" dirty="0"/>
              <a:t>）を行って終了。</a:t>
            </a:r>
            <a:endParaRPr lang="en-US" altLang="ja-JP" sz="2400" dirty="0"/>
          </a:p>
          <a:p>
            <a:r>
              <a:rPr lang="ja-JP" altLang="en-US" sz="2400" dirty="0"/>
              <a:t>各チームは</a:t>
            </a:r>
            <a:r>
              <a:rPr lang="en-US" altLang="ja-JP" sz="2400" dirty="0"/>
              <a:t>5</a:t>
            </a:r>
            <a:r>
              <a:rPr lang="ja-JP" altLang="en-US" sz="2400" dirty="0"/>
              <a:t>分間で演習成果を発表する。</a:t>
            </a:r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ja-JP" altLang="en-US" sz="2400" dirty="0"/>
              <a:t>経験したこのような作業進め方に対する感想も含めてください。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6639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CD5077-AD13-4F0F-8718-422919E2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588351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演習の時間割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45ED3C-7223-460F-BF70-066E04DEA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7407" y="1083258"/>
            <a:ext cx="9617186" cy="54163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dirty="0"/>
              <a:t>15</a:t>
            </a:r>
            <a:r>
              <a:rPr lang="en-US" altLang="ja-JP" dirty="0"/>
              <a:t>:</a:t>
            </a:r>
            <a:r>
              <a:rPr kumimoji="1" lang="en-US" altLang="ja-JP" dirty="0"/>
              <a:t>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15:10	</a:t>
            </a:r>
            <a:r>
              <a:rPr lang="ja-JP" altLang="en-US" dirty="0"/>
              <a:t>チームビルディング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15:10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15:30	</a:t>
            </a:r>
            <a:r>
              <a:rPr kumimoji="1" lang="ja-JP" altLang="en-US" dirty="0"/>
              <a:t>第一回目の演習時間（第一イテレーション）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15:30</a:t>
            </a:r>
            <a:r>
              <a:rPr lang="ja-JP" altLang="en-US" dirty="0"/>
              <a:t>～</a:t>
            </a:r>
            <a:r>
              <a:rPr lang="en-US" altLang="ja-JP" dirty="0"/>
              <a:t>15:40	</a:t>
            </a:r>
            <a:r>
              <a:rPr lang="ja-JP" altLang="en-US" dirty="0"/>
              <a:t>第一回目の演習の振り返り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>
                <a:solidFill>
                  <a:srgbClr val="FF0000"/>
                </a:solidFill>
              </a:rPr>
              <a:t>15:40</a:t>
            </a:r>
            <a:r>
              <a:rPr kumimoji="1" lang="ja-JP" altLang="en-US" dirty="0">
                <a:solidFill>
                  <a:srgbClr val="FF0000"/>
                </a:solidFill>
              </a:rPr>
              <a:t>～</a:t>
            </a:r>
            <a:r>
              <a:rPr kumimoji="1" lang="en-US" altLang="ja-JP" dirty="0">
                <a:solidFill>
                  <a:srgbClr val="FF0000"/>
                </a:solidFill>
              </a:rPr>
              <a:t>15:45	</a:t>
            </a:r>
            <a:r>
              <a:rPr kumimoji="1" lang="ja-JP" altLang="en-US" dirty="0">
                <a:solidFill>
                  <a:srgbClr val="FF0000"/>
                </a:solidFill>
              </a:rPr>
              <a:t>休憩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15:45</a:t>
            </a:r>
            <a:r>
              <a:rPr lang="ja-JP" altLang="en-US" dirty="0"/>
              <a:t>～</a:t>
            </a:r>
            <a:r>
              <a:rPr lang="en-US" altLang="ja-JP" dirty="0"/>
              <a:t>16:05	</a:t>
            </a:r>
            <a:r>
              <a:rPr lang="ja-JP" altLang="en-US" dirty="0"/>
              <a:t>第二回目の演習時間（第二イテレーション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16:05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16:25	</a:t>
            </a:r>
            <a:r>
              <a:rPr kumimoji="1" lang="ja-JP" altLang="en-US" dirty="0"/>
              <a:t>第二回目の演習の振り返り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>
                <a:solidFill>
                  <a:srgbClr val="FF0000"/>
                </a:solidFill>
              </a:rPr>
              <a:t>16:25</a:t>
            </a:r>
            <a:r>
              <a:rPr kumimoji="1" lang="ja-JP" altLang="en-US" dirty="0">
                <a:solidFill>
                  <a:srgbClr val="FF0000"/>
                </a:solidFill>
              </a:rPr>
              <a:t>～</a:t>
            </a:r>
            <a:r>
              <a:rPr kumimoji="1" lang="en-US" altLang="ja-JP" dirty="0">
                <a:solidFill>
                  <a:srgbClr val="FF0000"/>
                </a:solidFill>
              </a:rPr>
              <a:t>16:30	</a:t>
            </a:r>
            <a:r>
              <a:rPr kumimoji="1" lang="ja-JP" altLang="en-US" dirty="0">
                <a:solidFill>
                  <a:srgbClr val="FF0000"/>
                </a:solidFill>
              </a:rPr>
              <a:t>休憩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dirty="0"/>
              <a:t>16:30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16:50	</a:t>
            </a:r>
            <a:r>
              <a:rPr kumimoji="1" lang="ja-JP" altLang="en-US" dirty="0"/>
              <a:t>第三回目の演習時間（第三イテレーション）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/>
              <a:t>16:50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17:00	</a:t>
            </a:r>
            <a:r>
              <a:rPr kumimoji="1" lang="ja-JP" altLang="en-US" dirty="0"/>
              <a:t>第三回目の演習の振り返り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17:00</a:t>
            </a:r>
            <a:r>
              <a:rPr lang="ja-JP" altLang="en-US" dirty="0"/>
              <a:t>～</a:t>
            </a:r>
            <a:r>
              <a:rPr lang="en-US" altLang="ja-JP" dirty="0"/>
              <a:t>17:10	</a:t>
            </a:r>
            <a:r>
              <a:rPr lang="ja-JP" altLang="en-US" dirty="0"/>
              <a:t>発表の準備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>
                <a:solidFill>
                  <a:srgbClr val="FF0000"/>
                </a:solidFill>
              </a:rPr>
              <a:t>17:10</a:t>
            </a:r>
            <a:r>
              <a:rPr kumimoji="1" lang="ja-JP" altLang="en-US" dirty="0">
                <a:solidFill>
                  <a:srgbClr val="FF0000"/>
                </a:solidFill>
              </a:rPr>
              <a:t>に演習を完了してください。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en-US" altLang="ja-JP" dirty="0"/>
              <a:t>17:10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17:35	</a:t>
            </a:r>
            <a:r>
              <a:rPr kumimoji="1" lang="ja-JP" altLang="en-US" dirty="0"/>
              <a:t>各チームの演習成果発表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6500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E1DD9FAA-32EE-423A-A813-EC5698B6A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5852"/>
          </a:xfrm>
        </p:spPr>
        <p:txBody>
          <a:bodyPr>
            <a:normAutofit/>
          </a:bodyPr>
          <a:lstStyle/>
          <a:p>
            <a:r>
              <a:rPr kumimoji="1" lang="ja-JP" altLang="en-US" sz="3200"/>
              <a:t>演習で使用するプラクティス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7117A6-6EC4-4430-AE56-D3BEC589A453}"/>
              </a:ext>
            </a:extLst>
          </p:cNvPr>
          <p:cNvSpPr txBox="1"/>
          <p:nvPr/>
        </p:nvSpPr>
        <p:spPr>
          <a:xfrm>
            <a:off x="2079653" y="1666959"/>
            <a:ext cx="80326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kumimoji="1" lang="ja-JP" altLang="en-US" sz="2800" dirty="0"/>
              <a:t>ビジュアル・マネージメント・ボード</a:t>
            </a:r>
            <a:endParaRPr kumimoji="1" lang="en-US" altLang="ja-JP" sz="2800" dirty="0"/>
          </a:p>
          <a:p>
            <a:r>
              <a:rPr lang="en-US" altLang="ja-JP" sz="2800" dirty="0"/>
              <a:t>	</a:t>
            </a:r>
            <a:r>
              <a:rPr lang="ja-JP" altLang="en-US" sz="2800" dirty="0"/>
              <a:t>行動計画の見える化</a:t>
            </a:r>
            <a:endParaRPr lang="en-US" altLang="ja-JP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kumimoji="1" lang="en-US" altLang="ja-JP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kumimoji="1" lang="en-US" altLang="ja-JP" sz="2800" dirty="0"/>
              <a:t>KP</a:t>
            </a:r>
            <a:r>
              <a:rPr lang="en-US" altLang="ja-JP" sz="2800" dirty="0"/>
              <a:t>T</a:t>
            </a:r>
            <a:r>
              <a:rPr lang="ja-JP" altLang="en-US" sz="2800" dirty="0"/>
              <a:t>ボード</a:t>
            </a:r>
            <a:endParaRPr lang="en-US" altLang="ja-JP" sz="2800" dirty="0"/>
          </a:p>
          <a:p>
            <a:r>
              <a:rPr lang="en-US" altLang="ja-JP" sz="2800" dirty="0"/>
              <a:t>	</a:t>
            </a:r>
            <a:r>
              <a:rPr kumimoji="1" lang="ja-JP" altLang="en-US" sz="2800" dirty="0"/>
              <a:t>振り返りの見える化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ACA432B-44F6-467A-8012-DF07763E54B9}"/>
              </a:ext>
            </a:extLst>
          </p:cNvPr>
          <p:cNvSpPr txBox="1"/>
          <p:nvPr/>
        </p:nvSpPr>
        <p:spPr>
          <a:xfrm>
            <a:off x="5356926" y="5316467"/>
            <a:ext cx="5664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別途資料を参照してください。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794070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077439" y="194876"/>
            <a:ext cx="8019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sz="2000" b="1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（参考）アジャイル開発におけるタイムボックスの価値</a:t>
            </a:r>
            <a:endParaRPr lang="en-US" altLang="ja-JP" sz="2000" b="1" dirty="0">
              <a:solidFill>
                <a:srgbClr val="002060"/>
              </a:solidFill>
              <a:latin typeface="Calibri"/>
              <a:ea typeface="ＭＳ Ｐゴシック" panose="020B0600070205080204" pitchFamily="34" charset="-128"/>
            </a:endParaRPr>
          </a:p>
          <a:p>
            <a:pPr defTabSz="457200"/>
            <a:r>
              <a:rPr lang="en-US" altLang="ja-JP" sz="2000" b="1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												</a:t>
            </a:r>
            <a:r>
              <a:rPr lang="ja-JP" altLang="en-US" sz="2000" b="1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　＝　やる気と集中力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268954" y="902762"/>
            <a:ext cx="74495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altLang="ja-JP" dirty="0">
                <a:solidFill>
                  <a:srgbClr val="0000FF"/>
                </a:solidFill>
                <a:latin typeface="Calibri"/>
                <a:ea typeface="ＭＳ Ｐゴシック" panose="020B0600070205080204" pitchFamily="34" charset="-128"/>
              </a:rPr>
              <a:t>『</a:t>
            </a:r>
            <a:r>
              <a:rPr lang="ja-JP" altLang="en-US" dirty="0">
                <a:solidFill>
                  <a:srgbClr val="0000FF"/>
                </a:solidFill>
                <a:latin typeface="Calibri"/>
                <a:ea typeface="ＭＳ Ｐゴシック" panose="020B0600070205080204" pitchFamily="34" charset="-128"/>
              </a:rPr>
              <a:t>仕事の量は、完成の為に与えられた時間を全て使い切るまで膨張する</a:t>
            </a:r>
            <a:r>
              <a:rPr lang="en-US" altLang="ja-JP" dirty="0">
                <a:solidFill>
                  <a:srgbClr val="0000FF"/>
                </a:solidFill>
                <a:latin typeface="Calibri"/>
                <a:ea typeface="ＭＳ Ｐゴシック" panose="020B0600070205080204" pitchFamily="34" charset="-128"/>
              </a:rPr>
              <a:t>』</a:t>
            </a:r>
          </a:p>
          <a:p>
            <a:pPr defTabSz="457200"/>
            <a:r>
              <a:rPr lang="ja-JP" altLang="en-US" sz="1200" dirty="0">
                <a:solidFill>
                  <a:srgbClr val="0000FF"/>
                </a:solidFill>
                <a:latin typeface="Calibri"/>
                <a:ea typeface="ＭＳ Ｐゴシック" panose="020B0600070205080204" pitchFamily="34" charset="-128"/>
              </a:rPr>
              <a:t>							イギリスの歴史学者・経済学者であるパーキンソンの言葉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94085" y="1652988"/>
            <a:ext cx="7449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時間には弾力性がある。</a:t>
            </a:r>
          </a:p>
          <a:p>
            <a:pPr defTabSz="457200"/>
            <a:r>
              <a:rPr lang="ja-JP" altLang="en-US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時間は、何となく使ったのではいくら有っても足りない。</a:t>
            </a:r>
          </a:p>
          <a:p>
            <a:pPr defTabSz="457200"/>
            <a:r>
              <a:rPr lang="ja-JP" altLang="en-US" b="1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同じ仕事量でも、意識の違いでかかる時間は全く異なる。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14795" y="2576318"/>
            <a:ext cx="87532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b="1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生産性はやる気と集中力で高まる。</a:t>
            </a:r>
          </a:p>
          <a:p>
            <a:pPr defTabSz="457200"/>
            <a:r>
              <a:rPr lang="ja-JP" altLang="en-US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やる気のホルモン　＝　ドーパミン</a:t>
            </a:r>
          </a:p>
          <a:p>
            <a:pPr defTabSz="457200"/>
            <a:r>
              <a:rPr lang="ja-JP" altLang="en-US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ドーパミンは、ご褒美によって放出される。</a:t>
            </a:r>
          </a:p>
          <a:p>
            <a:pPr defTabSz="457200"/>
            <a:r>
              <a:rPr lang="ja-JP" altLang="en-US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やる気はご褒美の事を考えるだけで出る。しかし、裏切られると一瞬で低下する。</a:t>
            </a:r>
          </a:p>
          <a:p>
            <a:pPr defTabSz="457200"/>
            <a:r>
              <a:rPr lang="ja-JP" altLang="en-US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ご褒美の６０秒ルール　＝　ご褒美は直ぐに貰える事が重要。楽しく想像できる事が重要。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94085" y="4200582"/>
            <a:ext cx="73029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ja-JP" altLang="en-US" b="1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スピードを上げるほど、脳は活性化する。</a:t>
            </a:r>
          </a:p>
          <a:p>
            <a:pPr defTabSz="457200"/>
            <a:r>
              <a:rPr lang="ja-JP" altLang="en-US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集中していればミスは少ない。</a:t>
            </a:r>
          </a:p>
          <a:p>
            <a:pPr defTabSz="457200"/>
            <a:r>
              <a:rPr lang="ja-JP" altLang="en-US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時間を計ればムダに気づく事ができる。</a:t>
            </a:r>
          </a:p>
          <a:p>
            <a:pPr defTabSz="457200"/>
            <a:r>
              <a:rPr lang="ja-JP" altLang="en-US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集中力は長く続かない。休む事で充電される。</a:t>
            </a:r>
          </a:p>
          <a:p>
            <a:pPr defTabSz="457200"/>
            <a:r>
              <a:rPr lang="ja-JP" altLang="en-US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時間が読めるからリラックスできる。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138857" y="5877273"/>
            <a:ext cx="4958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altLang="ja-JP" sz="1200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『</a:t>
            </a:r>
            <a:r>
              <a:rPr lang="ja-JP" altLang="en-US" sz="1200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やる気と集中力の高め方</a:t>
            </a:r>
            <a:r>
              <a:rPr lang="en-US" altLang="ja-JP" sz="1200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』</a:t>
            </a:r>
            <a:r>
              <a:rPr lang="ja-JP" altLang="en-US" sz="1200" dirty="0">
                <a:solidFill>
                  <a:srgbClr val="002060"/>
                </a:solidFill>
                <a:latin typeface="Calibri"/>
                <a:ea typeface="ＭＳ Ｐゴシック" panose="020B0600070205080204" pitchFamily="34" charset="-128"/>
              </a:rPr>
              <a:t>　東京大学　医学博士　森田敏宏著より抜粋</a:t>
            </a:r>
          </a:p>
        </p:txBody>
      </p:sp>
    </p:spTree>
    <p:extLst>
      <p:ext uri="{BB962C8B-B14F-4D97-AF65-F5344CB8AC3E}">
        <p14:creationId xmlns:p14="http://schemas.microsoft.com/office/powerpoint/2010/main" val="1223841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414</Words>
  <Application>Microsoft Office PowerPoint</Application>
  <PresentationFormat>ワイド画面</PresentationFormat>
  <Paragraphs>64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ＭＳ Ｐゴシック</vt:lpstr>
      <vt:lpstr>游ゴシック</vt:lpstr>
      <vt:lpstr>游ゴシック Light</vt:lpstr>
      <vt:lpstr>Arial</vt:lpstr>
      <vt:lpstr>Calibri</vt:lpstr>
      <vt:lpstr>Wingdings</vt:lpstr>
      <vt:lpstr>Office テーマ</vt:lpstr>
      <vt:lpstr>デジタル戦略塾　第四回　　 タイムボックス・ストーミング演習 （アジャイルな働き方の基本）</vt:lpstr>
      <vt:lpstr>チームビルディング</vt:lpstr>
      <vt:lpstr>演習課題</vt:lpstr>
      <vt:lpstr>演習の内容</vt:lpstr>
      <vt:lpstr>演習の時間割</vt:lpstr>
      <vt:lpstr>演習で使用するプラクティス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IT戦略塾　　演習課題</dc:title>
  <dc:creator>Toda Luke</dc:creator>
  <cp:lastModifiedBy>Toda Luke</cp:lastModifiedBy>
  <cp:revision>11</cp:revision>
  <dcterms:created xsi:type="dcterms:W3CDTF">2018-05-28T02:11:43Z</dcterms:created>
  <dcterms:modified xsi:type="dcterms:W3CDTF">2018-10-01T06:29:29Z</dcterms:modified>
</cp:coreProperties>
</file>