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3" r:id="rId2"/>
    <p:sldId id="274" r:id="rId3"/>
    <p:sldId id="276" r:id="rId4"/>
    <p:sldId id="277" r:id="rId5"/>
    <p:sldId id="275" r:id="rId6"/>
    <p:sldId id="278" r:id="rId7"/>
    <p:sldId id="279" r:id="rId8"/>
    <p:sldId id="281" r:id="rId9"/>
    <p:sldId id="261" r:id="rId10"/>
    <p:sldId id="280" r:id="rId11"/>
    <p:sldId id="258" r:id="rId12"/>
    <p:sldId id="259" r:id="rId13"/>
    <p:sldId id="262" r:id="rId14"/>
    <p:sldId id="284" r:id="rId15"/>
    <p:sldId id="285" r:id="rId16"/>
    <p:sldId id="286" r:id="rId17"/>
    <p:sldId id="287" r:id="rId18"/>
  </p:sldIdLst>
  <p:sldSz cx="9144000" cy="6858000" type="screen4x3"/>
  <p:notesSz cx="6858000" cy="9144000"/>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A6A505-AA02-4499-97EE-F5E454A2138D}" v="1" dt="2018-05-28T02:17:18.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8" autoAdjust="0"/>
    <p:restoredTop sz="94660"/>
  </p:normalViewPr>
  <p:slideViewPr>
    <p:cSldViewPr>
      <p:cViewPr varScale="1">
        <p:scale>
          <a:sx n="54" d="100"/>
          <a:sy n="54" d="100"/>
        </p:scale>
        <p:origin x="747" y="4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孝一郎 戸田" userId="02d8dc3f-ebb7-4333-ab10-9de27411c173" providerId="ADAL" clId="{DEA6A505-AA02-4499-97EE-F5E454A2138D}"/>
    <pc:docChg chg="delSld">
      <pc:chgData name="孝一郎 戸田" userId="02d8dc3f-ebb7-4333-ab10-9de27411c173" providerId="ADAL" clId="{DEA6A505-AA02-4499-97EE-F5E454A2138D}" dt="2018-05-28T02:17:18.141" v="0" actId="2696"/>
      <pc:docMkLst>
        <pc:docMk/>
      </pc:docMkLst>
      <pc:sldChg chg="del">
        <pc:chgData name="孝一郎 戸田" userId="02d8dc3f-ebb7-4333-ab10-9de27411c173" providerId="ADAL" clId="{DEA6A505-AA02-4499-97EE-F5E454A2138D}" dt="2018-05-28T02:17:18.141" v="0" actId="2696"/>
        <pc:sldMkLst>
          <pc:docMk/>
          <pc:sldMk cId="2187350280"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ja-JP"/>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ja-JP"/>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ja-JP"/>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D4D488E-60D9-406A-B362-46A1778BE041}" type="slidenum">
              <a:rPr lang="en-US" altLang="ja-JP"/>
              <a:pPr>
                <a:defRPr/>
              </a:pPr>
              <a:t>‹#›</a:t>
            </a:fld>
            <a:endParaRPr lang="en-US" altLang="ja-JP"/>
          </a:p>
        </p:txBody>
      </p:sp>
    </p:spTree>
    <p:extLst>
      <p:ext uri="{BB962C8B-B14F-4D97-AF65-F5344CB8AC3E}">
        <p14:creationId xmlns:p14="http://schemas.microsoft.com/office/powerpoint/2010/main" val="528234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DD4D488E-60D9-406A-B362-46A1778BE041}" type="slidenum">
              <a:rPr lang="en-US" altLang="ja-JP" smtClean="0"/>
              <a:pPr>
                <a:defRPr/>
              </a:pPr>
              <a:t>1</a:t>
            </a:fld>
            <a:endParaRPr lang="en-US" altLang="ja-JP"/>
          </a:p>
        </p:txBody>
      </p:sp>
    </p:spTree>
    <p:extLst>
      <p:ext uri="{BB962C8B-B14F-4D97-AF65-F5344CB8AC3E}">
        <p14:creationId xmlns:p14="http://schemas.microsoft.com/office/powerpoint/2010/main" val="1415581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5650" y="2924175"/>
            <a:ext cx="8137525"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685800" y="1142984"/>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4248168"/>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5" name="日付プレースホルダ 3"/>
          <p:cNvSpPr>
            <a:spLocks noGrp="1"/>
          </p:cNvSpPr>
          <p:nvPr>
            <p:ph type="dt" sz="half" idx="10"/>
          </p:nvPr>
        </p:nvSpPr>
        <p:spPr/>
        <p:txBody>
          <a:bodyPr/>
          <a:lstStyle>
            <a:lvl1pPr>
              <a:defRPr/>
            </a:lvl1pPr>
          </a:lstStyle>
          <a:p>
            <a:pPr>
              <a:defRPr/>
            </a:pPr>
            <a:fld id="{4163DBBB-100F-4D15-99DF-EC3C0A169C75}" type="datetime1">
              <a:rPr lang="ja-JP" altLang="en-US" smtClean="0"/>
              <a:t>2018/9/30</a:t>
            </a:fld>
            <a:endParaRPr lang="en-US" altLang="ja-JP"/>
          </a:p>
        </p:txBody>
      </p:sp>
      <p:sp>
        <p:nvSpPr>
          <p:cNvPr id="6" name="フッター プレースホルダ 4"/>
          <p:cNvSpPr>
            <a:spLocks noGrp="1"/>
          </p:cNvSpPr>
          <p:nvPr>
            <p:ph type="ftr" sz="quarter" idx="11"/>
          </p:nvPr>
        </p:nvSpPr>
        <p:spPr/>
        <p:txBody>
          <a:bodyPr/>
          <a:lstStyle>
            <a:lvl1pPr>
              <a:defRPr kumimoji="1">
                <a:solidFill>
                  <a:schemeClr val="tx1"/>
                </a:solidFill>
                <a:latin typeface="Arial" charset="0"/>
              </a:defRPr>
            </a:lvl1p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7" name="スライド番号プレースホルダ 5"/>
          <p:cNvSpPr>
            <a:spLocks noGrp="1"/>
          </p:cNvSpPr>
          <p:nvPr>
            <p:ph type="sldNum" sz="quarter" idx="12"/>
          </p:nvPr>
        </p:nvSpPr>
        <p:spPr/>
        <p:txBody>
          <a:bodyPr/>
          <a:lstStyle>
            <a:lvl1pPr>
              <a:defRPr smtClean="0"/>
            </a:lvl1pPr>
          </a:lstStyle>
          <a:p>
            <a:pPr>
              <a:defRPr/>
            </a:pPr>
            <a:fld id="{F699F652-EE24-4046-8BDF-683C8185BD6B}" type="slidenum">
              <a:rPr lang="en-US" altLang="ja-JP"/>
              <a:pPr>
                <a:defRPr/>
              </a:pPr>
              <a:t>‹#›</a:t>
            </a:fld>
            <a:endParaRPr lang="en-US" altLang="ja-JP"/>
          </a:p>
        </p:txBody>
      </p:sp>
    </p:spTree>
    <p:extLst>
      <p:ext uri="{BB962C8B-B14F-4D97-AF65-F5344CB8AC3E}">
        <p14:creationId xmlns:p14="http://schemas.microsoft.com/office/powerpoint/2010/main" val="1906250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302136F8-D09D-4856-BAE1-EB681318D700}" type="datetime1">
              <a:rPr lang="ja-JP" altLang="en-US" smtClean="0"/>
              <a:t>2018/9/30</a:t>
            </a:fld>
            <a:endParaRPr lang="en-US" altLang="ja-JP"/>
          </a:p>
        </p:txBody>
      </p:sp>
      <p:sp>
        <p:nvSpPr>
          <p:cNvPr id="6" name="フッター プレースホルダ 4"/>
          <p:cNvSpPr>
            <a:spLocks noGrp="1"/>
          </p:cNvSpPr>
          <p:nvPr>
            <p:ph type="ftr" sz="quarter" idx="11"/>
          </p:nvPr>
        </p:nvSpPr>
        <p:spPr/>
        <p:txBody>
          <a:bodyPr/>
          <a:lstStyle>
            <a:lvl1pPr>
              <a:defRPr kumimoji="1">
                <a:solidFill>
                  <a:schemeClr val="tx1"/>
                </a:solidFill>
                <a:latin typeface="Arial" charset="0"/>
              </a:defRPr>
            </a:lvl1p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7" name="スライド番号プレースホルダ 5"/>
          <p:cNvSpPr>
            <a:spLocks noGrp="1"/>
          </p:cNvSpPr>
          <p:nvPr>
            <p:ph type="sldNum" sz="quarter" idx="12"/>
          </p:nvPr>
        </p:nvSpPr>
        <p:spPr/>
        <p:txBody>
          <a:bodyPr/>
          <a:lstStyle>
            <a:lvl1pPr>
              <a:defRPr smtClean="0"/>
            </a:lvl1pPr>
          </a:lstStyle>
          <a:p>
            <a:pPr>
              <a:defRPr/>
            </a:pPr>
            <a:fld id="{4536EAAE-395B-4FD1-80EF-0358F83FA98F}" type="slidenum">
              <a:rPr lang="en-US" altLang="ja-JP"/>
              <a:pPr>
                <a:defRPr/>
              </a:pPr>
              <a:t>‹#›</a:t>
            </a:fld>
            <a:endParaRPr lang="en-US" altLang="ja-JP"/>
          </a:p>
        </p:txBody>
      </p:sp>
    </p:spTree>
    <p:extLst>
      <p:ext uri="{BB962C8B-B14F-4D97-AF65-F5344CB8AC3E}">
        <p14:creationId xmlns:p14="http://schemas.microsoft.com/office/powerpoint/2010/main" val="1704988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FD02EF58-5D89-4B00-9805-B16433E40C88}" type="datetime1">
              <a:rPr lang="ja-JP" altLang="en-US" smtClean="0"/>
              <a:t>2018/9/30</a:t>
            </a:fld>
            <a:endParaRPr lang="en-US" altLang="ja-JP"/>
          </a:p>
        </p:txBody>
      </p:sp>
      <p:sp>
        <p:nvSpPr>
          <p:cNvPr id="6" name="フッター プレースホルダ 4"/>
          <p:cNvSpPr>
            <a:spLocks noGrp="1"/>
          </p:cNvSpPr>
          <p:nvPr>
            <p:ph type="ftr" sz="quarter" idx="11"/>
          </p:nvPr>
        </p:nvSpPr>
        <p:spPr/>
        <p:txBody>
          <a:bodyPr/>
          <a:lstStyle>
            <a:lvl1pPr>
              <a:defRPr kumimoji="1">
                <a:solidFill>
                  <a:schemeClr val="tx1"/>
                </a:solidFill>
                <a:latin typeface="Arial" charset="0"/>
              </a:defRPr>
            </a:lvl1p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7" name="スライド番号プレースホルダ 5"/>
          <p:cNvSpPr>
            <a:spLocks noGrp="1"/>
          </p:cNvSpPr>
          <p:nvPr>
            <p:ph type="sldNum" sz="quarter" idx="12"/>
          </p:nvPr>
        </p:nvSpPr>
        <p:spPr/>
        <p:txBody>
          <a:bodyPr/>
          <a:lstStyle>
            <a:lvl1pPr>
              <a:defRPr smtClean="0"/>
            </a:lvl1pPr>
          </a:lstStyle>
          <a:p>
            <a:pPr>
              <a:defRPr/>
            </a:pPr>
            <a:fld id="{BC71BCF1-8749-430E-B70B-E445D0708AB0}" type="slidenum">
              <a:rPr lang="en-US" altLang="ja-JP"/>
              <a:pPr>
                <a:defRPr/>
              </a:pPr>
              <a:t>‹#›</a:t>
            </a:fld>
            <a:endParaRPr lang="en-US" altLang="ja-JP"/>
          </a:p>
        </p:txBody>
      </p:sp>
    </p:spTree>
    <p:extLst>
      <p:ext uri="{BB962C8B-B14F-4D97-AF65-F5344CB8AC3E}">
        <p14:creationId xmlns:p14="http://schemas.microsoft.com/office/powerpoint/2010/main" val="131360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日付プレースホルダ 1"/>
          <p:cNvSpPr txBox="1">
            <a:spLocks/>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en-US" altLang="ja-JP" sz="1400"/>
          </a:p>
        </p:txBody>
      </p:sp>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 3"/>
          <p:cNvSpPr>
            <a:spLocks noGrp="1"/>
          </p:cNvSpPr>
          <p:nvPr>
            <p:ph type="dt" sz="half" idx="10"/>
          </p:nvPr>
        </p:nvSpPr>
        <p:spPr/>
        <p:txBody>
          <a:bodyPr/>
          <a:lstStyle>
            <a:lvl1pPr>
              <a:defRPr/>
            </a:lvl1pPr>
          </a:lstStyle>
          <a:p>
            <a:pPr>
              <a:defRPr/>
            </a:pPr>
            <a:fld id="{02931A1F-2AE0-41E3-9719-2E7352B0E934}" type="datetime1">
              <a:rPr lang="ja-JP" altLang="en-US" smtClean="0"/>
              <a:t>2018/9/30</a:t>
            </a:fld>
            <a:endParaRPr lang="en-US" altLang="ja-JP"/>
          </a:p>
        </p:txBody>
      </p:sp>
      <p:sp>
        <p:nvSpPr>
          <p:cNvPr id="7" name="フッター プレースホルダ 4"/>
          <p:cNvSpPr>
            <a:spLocks noGrp="1"/>
          </p:cNvSpPr>
          <p:nvPr>
            <p:ph type="ftr" sz="quarter" idx="11"/>
          </p:nvPr>
        </p:nvSpPr>
        <p:spPr/>
        <p:txBody>
          <a:bodyPr/>
          <a:lstStyle>
            <a:lvl1pPr>
              <a:defRPr kumimoji="1">
                <a:solidFill>
                  <a:schemeClr val="tx1"/>
                </a:solidFill>
                <a:latin typeface="Arial" charset="0"/>
              </a:defRPr>
            </a:lvl1p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8" name="スライド番号プレースホルダ 5"/>
          <p:cNvSpPr>
            <a:spLocks noGrp="1"/>
          </p:cNvSpPr>
          <p:nvPr>
            <p:ph type="sldNum" sz="quarter" idx="12"/>
          </p:nvPr>
        </p:nvSpPr>
        <p:spPr/>
        <p:txBody>
          <a:bodyPr/>
          <a:lstStyle>
            <a:lvl1pPr>
              <a:defRPr smtClean="0"/>
            </a:lvl1pPr>
          </a:lstStyle>
          <a:p>
            <a:pPr>
              <a:defRPr/>
            </a:pPr>
            <a:fld id="{311782B5-9268-4668-A7BA-EC6221C1F794}" type="slidenum">
              <a:rPr lang="en-US" altLang="ja-JP"/>
              <a:pPr>
                <a:defRPr/>
              </a:pPr>
              <a:t>‹#›</a:t>
            </a:fld>
            <a:endParaRPr lang="en-US" altLang="ja-JP"/>
          </a:p>
        </p:txBody>
      </p:sp>
    </p:spTree>
    <p:extLst>
      <p:ext uri="{BB962C8B-B14F-4D97-AF65-F5344CB8AC3E}">
        <p14:creationId xmlns:p14="http://schemas.microsoft.com/office/powerpoint/2010/main" val="2267578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F07F8A1-0C4E-46FD-A9E6-96A39D8B5DF9}" type="datetime1">
              <a:rPr lang="ja-JP" altLang="en-US" smtClean="0"/>
              <a:t>2018/9/30</a:t>
            </a:fld>
            <a:endParaRPr lang="en-US" altLang="ja-JP"/>
          </a:p>
        </p:txBody>
      </p:sp>
      <p:sp>
        <p:nvSpPr>
          <p:cNvPr id="6" name="フッター プレースホルダ 4"/>
          <p:cNvSpPr>
            <a:spLocks noGrp="1"/>
          </p:cNvSpPr>
          <p:nvPr>
            <p:ph type="ftr" sz="quarter" idx="11"/>
          </p:nvPr>
        </p:nvSpPr>
        <p:spPr/>
        <p:txBody>
          <a:bodyPr/>
          <a:lstStyle>
            <a:lvl1pPr>
              <a:defRPr kumimoji="1">
                <a:solidFill>
                  <a:schemeClr val="tx1"/>
                </a:solidFill>
                <a:latin typeface="Arial" charset="0"/>
              </a:defRPr>
            </a:lvl1p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7" name="スライド番号プレースホルダ 5"/>
          <p:cNvSpPr>
            <a:spLocks noGrp="1"/>
          </p:cNvSpPr>
          <p:nvPr>
            <p:ph type="sldNum" sz="quarter" idx="12"/>
          </p:nvPr>
        </p:nvSpPr>
        <p:spPr/>
        <p:txBody>
          <a:bodyPr/>
          <a:lstStyle>
            <a:lvl1pPr>
              <a:defRPr smtClean="0"/>
            </a:lvl1pPr>
          </a:lstStyle>
          <a:p>
            <a:pPr>
              <a:defRPr/>
            </a:pPr>
            <a:fld id="{BE7F2D44-A0BE-4E6E-A8CE-271816ED6B98}" type="slidenum">
              <a:rPr lang="en-US" altLang="ja-JP"/>
              <a:pPr>
                <a:defRPr/>
              </a:pPr>
              <a:t>‹#›</a:t>
            </a:fld>
            <a:endParaRPr lang="en-US" altLang="ja-JP"/>
          </a:p>
        </p:txBody>
      </p:sp>
    </p:spTree>
    <p:extLst>
      <p:ext uri="{BB962C8B-B14F-4D97-AF65-F5344CB8AC3E}">
        <p14:creationId xmlns:p14="http://schemas.microsoft.com/office/powerpoint/2010/main" val="106910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 4"/>
          <p:cNvSpPr>
            <a:spLocks noGrp="1"/>
          </p:cNvSpPr>
          <p:nvPr>
            <p:ph type="dt" sz="half" idx="10"/>
          </p:nvPr>
        </p:nvSpPr>
        <p:spPr/>
        <p:txBody>
          <a:bodyPr/>
          <a:lstStyle>
            <a:lvl1pPr>
              <a:defRPr/>
            </a:lvl1pPr>
          </a:lstStyle>
          <a:p>
            <a:pPr>
              <a:defRPr/>
            </a:pPr>
            <a:fld id="{2F271F00-79B1-4CB5-A1DB-CA9FACDEE397}" type="datetime1">
              <a:rPr lang="ja-JP" altLang="en-US" smtClean="0"/>
              <a:t>2018/9/30</a:t>
            </a:fld>
            <a:endParaRPr lang="en-US" altLang="ja-JP"/>
          </a:p>
        </p:txBody>
      </p:sp>
      <p:sp>
        <p:nvSpPr>
          <p:cNvPr id="7" name="フッター プレースホルダ 5"/>
          <p:cNvSpPr>
            <a:spLocks noGrp="1"/>
          </p:cNvSpPr>
          <p:nvPr>
            <p:ph type="ftr" sz="quarter" idx="11"/>
          </p:nvPr>
        </p:nvSpPr>
        <p:spPr/>
        <p:txBody>
          <a:bodyPr/>
          <a:lstStyle>
            <a:lvl1pPr>
              <a:defRPr kumimoji="1">
                <a:solidFill>
                  <a:schemeClr val="tx1"/>
                </a:solidFill>
                <a:latin typeface="Arial" charset="0"/>
              </a:defRPr>
            </a:lvl1p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8" name="スライド番号プレースホルダ 6"/>
          <p:cNvSpPr>
            <a:spLocks noGrp="1"/>
          </p:cNvSpPr>
          <p:nvPr>
            <p:ph type="sldNum" sz="quarter" idx="12"/>
          </p:nvPr>
        </p:nvSpPr>
        <p:spPr/>
        <p:txBody>
          <a:bodyPr/>
          <a:lstStyle>
            <a:lvl1pPr>
              <a:defRPr smtClean="0"/>
            </a:lvl1pPr>
          </a:lstStyle>
          <a:p>
            <a:pPr>
              <a:defRPr/>
            </a:pPr>
            <a:fld id="{45A1A160-E5A6-4AEC-805B-F82B706EDAC4}" type="slidenum">
              <a:rPr lang="en-US" altLang="ja-JP"/>
              <a:pPr>
                <a:defRPr/>
              </a:pPr>
              <a:t>‹#›</a:t>
            </a:fld>
            <a:endParaRPr lang="en-US" altLang="ja-JP"/>
          </a:p>
        </p:txBody>
      </p:sp>
    </p:spTree>
    <p:extLst>
      <p:ext uri="{BB962C8B-B14F-4D97-AF65-F5344CB8AC3E}">
        <p14:creationId xmlns:p14="http://schemas.microsoft.com/office/powerpoint/2010/main" val="1995114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日付プレースホルダ 6"/>
          <p:cNvSpPr>
            <a:spLocks noGrp="1"/>
          </p:cNvSpPr>
          <p:nvPr>
            <p:ph type="dt" sz="half" idx="10"/>
          </p:nvPr>
        </p:nvSpPr>
        <p:spPr/>
        <p:txBody>
          <a:bodyPr/>
          <a:lstStyle>
            <a:lvl1pPr>
              <a:defRPr/>
            </a:lvl1pPr>
          </a:lstStyle>
          <a:p>
            <a:pPr>
              <a:defRPr/>
            </a:pPr>
            <a:fld id="{064FBF76-CDC5-4311-B75C-B0BC00D1D5F1}" type="datetime1">
              <a:rPr lang="ja-JP" altLang="en-US" smtClean="0"/>
              <a:t>2018/9/30</a:t>
            </a:fld>
            <a:endParaRPr lang="en-US" altLang="ja-JP"/>
          </a:p>
        </p:txBody>
      </p:sp>
      <p:sp>
        <p:nvSpPr>
          <p:cNvPr id="9" name="フッター プレースホルダ 7"/>
          <p:cNvSpPr>
            <a:spLocks noGrp="1"/>
          </p:cNvSpPr>
          <p:nvPr>
            <p:ph type="ftr" sz="quarter" idx="11"/>
          </p:nvPr>
        </p:nvSpPr>
        <p:spPr/>
        <p:txBody>
          <a:bodyPr/>
          <a:lstStyle>
            <a:lvl1pPr>
              <a:defRPr kumimoji="1">
                <a:solidFill>
                  <a:schemeClr val="tx1"/>
                </a:solidFill>
                <a:latin typeface="Arial" charset="0"/>
              </a:defRPr>
            </a:lvl1p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10" name="スライド番号プレースホルダ 8"/>
          <p:cNvSpPr>
            <a:spLocks noGrp="1"/>
          </p:cNvSpPr>
          <p:nvPr>
            <p:ph type="sldNum" sz="quarter" idx="12"/>
          </p:nvPr>
        </p:nvSpPr>
        <p:spPr/>
        <p:txBody>
          <a:bodyPr/>
          <a:lstStyle>
            <a:lvl1pPr>
              <a:defRPr smtClean="0"/>
            </a:lvl1pPr>
          </a:lstStyle>
          <a:p>
            <a:pPr>
              <a:defRPr/>
            </a:pPr>
            <a:fld id="{3609B2ED-904B-4ADF-A580-D6A0253BBEFB}" type="slidenum">
              <a:rPr lang="en-US" altLang="ja-JP"/>
              <a:pPr>
                <a:defRPr/>
              </a:pPr>
              <a:t>‹#›</a:t>
            </a:fld>
            <a:endParaRPr lang="en-US" altLang="ja-JP"/>
          </a:p>
        </p:txBody>
      </p:sp>
    </p:spTree>
    <p:extLst>
      <p:ext uri="{BB962C8B-B14F-4D97-AF65-F5344CB8AC3E}">
        <p14:creationId xmlns:p14="http://schemas.microsoft.com/office/powerpoint/2010/main" val="3240532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a:t>マスタ タイトルの書式設定</a:t>
            </a:r>
          </a:p>
        </p:txBody>
      </p:sp>
      <p:sp>
        <p:nvSpPr>
          <p:cNvPr id="4" name="日付プレースホルダ 2"/>
          <p:cNvSpPr>
            <a:spLocks noGrp="1"/>
          </p:cNvSpPr>
          <p:nvPr>
            <p:ph type="dt" sz="half" idx="10"/>
          </p:nvPr>
        </p:nvSpPr>
        <p:spPr/>
        <p:txBody>
          <a:bodyPr/>
          <a:lstStyle>
            <a:lvl1pPr>
              <a:defRPr/>
            </a:lvl1pPr>
          </a:lstStyle>
          <a:p>
            <a:pPr>
              <a:defRPr/>
            </a:pPr>
            <a:fld id="{351590EB-AFAB-4AA7-9B59-8145467EB968}" type="datetime1">
              <a:rPr lang="ja-JP" altLang="en-US" smtClean="0"/>
              <a:t>2018/9/30</a:t>
            </a:fld>
            <a:endParaRPr lang="en-US" altLang="ja-JP"/>
          </a:p>
        </p:txBody>
      </p:sp>
      <p:sp>
        <p:nvSpPr>
          <p:cNvPr id="5" name="フッター プレースホルダ 3"/>
          <p:cNvSpPr>
            <a:spLocks noGrp="1"/>
          </p:cNvSpPr>
          <p:nvPr>
            <p:ph type="ftr" sz="quarter" idx="11"/>
          </p:nvPr>
        </p:nvSpPr>
        <p:spPr/>
        <p:txBody>
          <a:bodyPr/>
          <a:lstStyle>
            <a:lvl1pPr>
              <a:defRPr kumimoji="1">
                <a:solidFill>
                  <a:schemeClr val="tx1"/>
                </a:solidFill>
                <a:latin typeface="Arial" charset="0"/>
              </a:defRPr>
            </a:lvl1p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6" name="スライド番号プレースホルダ 4"/>
          <p:cNvSpPr>
            <a:spLocks noGrp="1"/>
          </p:cNvSpPr>
          <p:nvPr>
            <p:ph type="sldNum" sz="quarter" idx="12"/>
          </p:nvPr>
        </p:nvSpPr>
        <p:spPr/>
        <p:txBody>
          <a:bodyPr/>
          <a:lstStyle>
            <a:lvl1pPr>
              <a:defRPr smtClean="0"/>
            </a:lvl1pPr>
          </a:lstStyle>
          <a:p>
            <a:pPr>
              <a:defRPr/>
            </a:pPr>
            <a:fld id="{525F1DBB-BC46-4E80-A9A7-7F2D4F761761}" type="slidenum">
              <a:rPr lang="en-US" altLang="ja-JP"/>
              <a:pPr>
                <a:defRPr/>
              </a:pPr>
              <a:t>‹#›</a:t>
            </a:fld>
            <a:endParaRPr lang="en-US" altLang="ja-JP"/>
          </a:p>
        </p:txBody>
      </p:sp>
    </p:spTree>
    <p:extLst>
      <p:ext uri="{BB962C8B-B14F-4D97-AF65-F5344CB8AC3E}">
        <p14:creationId xmlns:p14="http://schemas.microsoft.com/office/powerpoint/2010/main" val="86545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付プレースホルダ 1"/>
          <p:cNvSpPr>
            <a:spLocks noGrp="1"/>
          </p:cNvSpPr>
          <p:nvPr>
            <p:ph type="dt" sz="half" idx="10"/>
          </p:nvPr>
        </p:nvSpPr>
        <p:spPr/>
        <p:txBody>
          <a:bodyPr/>
          <a:lstStyle>
            <a:lvl1pPr>
              <a:defRPr/>
            </a:lvl1pPr>
          </a:lstStyle>
          <a:p>
            <a:pPr>
              <a:defRPr/>
            </a:pPr>
            <a:fld id="{B363C3AD-2F62-4C25-9137-E479D66DD5EF}" type="datetime1">
              <a:rPr lang="ja-JP" altLang="en-US" smtClean="0"/>
              <a:t>2018/9/30</a:t>
            </a:fld>
            <a:endParaRPr lang="en-US" altLang="ja-JP"/>
          </a:p>
        </p:txBody>
      </p:sp>
      <p:sp>
        <p:nvSpPr>
          <p:cNvPr id="4" name="フッター プレースホルダ 2"/>
          <p:cNvSpPr>
            <a:spLocks noGrp="1"/>
          </p:cNvSpPr>
          <p:nvPr>
            <p:ph type="ftr" sz="quarter" idx="11"/>
          </p:nvPr>
        </p:nvSpPr>
        <p:spPr/>
        <p:txBody>
          <a:bodyPr/>
          <a:lstStyle>
            <a:lvl1pPr>
              <a:defRPr kumimoji="1">
                <a:solidFill>
                  <a:schemeClr val="tx1"/>
                </a:solidFill>
                <a:latin typeface="Arial" charset="0"/>
              </a:defRPr>
            </a:lvl1p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5" name="スライド番号プレースホルダ 3"/>
          <p:cNvSpPr>
            <a:spLocks noGrp="1"/>
          </p:cNvSpPr>
          <p:nvPr>
            <p:ph type="sldNum" sz="quarter" idx="12"/>
          </p:nvPr>
        </p:nvSpPr>
        <p:spPr/>
        <p:txBody>
          <a:bodyPr/>
          <a:lstStyle>
            <a:lvl1pPr>
              <a:defRPr smtClean="0"/>
            </a:lvl1pPr>
          </a:lstStyle>
          <a:p>
            <a:pPr>
              <a:defRPr/>
            </a:pPr>
            <a:fld id="{EDDACE34-2D0E-4445-AA83-DFE020D56F78}" type="slidenum">
              <a:rPr lang="en-US" altLang="ja-JP"/>
              <a:pPr>
                <a:defRPr/>
              </a:pPr>
              <a:t>‹#›</a:t>
            </a:fld>
            <a:endParaRPr lang="en-US" altLang="ja-JP"/>
          </a:p>
        </p:txBody>
      </p:sp>
    </p:spTree>
    <p:extLst>
      <p:ext uri="{BB962C8B-B14F-4D97-AF65-F5344CB8AC3E}">
        <p14:creationId xmlns:p14="http://schemas.microsoft.com/office/powerpoint/2010/main" val="370585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6" name="日付プレースホルダ 4"/>
          <p:cNvSpPr>
            <a:spLocks noGrp="1"/>
          </p:cNvSpPr>
          <p:nvPr>
            <p:ph type="dt" sz="half" idx="10"/>
          </p:nvPr>
        </p:nvSpPr>
        <p:spPr/>
        <p:txBody>
          <a:bodyPr/>
          <a:lstStyle>
            <a:lvl1pPr>
              <a:defRPr/>
            </a:lvl1pPr>
          </a:lstStyle>
          <a:p>
            <a:pPr>
              <a:defRPr/>
            </a:pPr>
            <a:fld id="{DB154F35-9156-4966-AA7A-37E0C0AF5BB2}" type="datetime1">
              <a:rPr lang="ja-JP" altLang="en-US" smtClean="0"/>
              <a:t>2018/9/30</a:t>
            </a:fld>
            <a:endParaRPr lang="en-US" altLang="ja-JP"/>
          </a:p>
        </p:txBody>
      </p:sp>
      <p:sp>
        <p:nvSpPr>
          <p:cNvPr id="7" name="フッター プレースホルダ 5"/>
          <p:cNvSpPr>
            <a:spLocks noGrp="1"/>
          </p:cNvSpPr>
          <p:nvPr>
            <p:ph type="ftr" sz="quarter" idx="11"/>
          </p:nvPr>
        </p:nvSpPr>
        <p:spPr/>
        <p:txBody>
          <a:bodyPr/>
          <a:lstStyle>
            <a:lvl1pPr>
              <a:defRPr kumimoji="1">
                <a:solidFill>
                  <a:schemeClr val="tx1"/>
                </a:solidFill>
                <a:latin typeface="Arial" charset="0"/>
              </a:defRPr>
            </a:lvl1p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8" name="スライド番号プレースホルダ 6"/>
          <p:cNvSpPr>
            <a:spLocks noGrp="1"/>
          </p:cNvSpPr>
          <p:nvPr>
            <p:ph type="sldNum" sz="quarter" idx="12"/>
          </p:nvPr>
        </p:nvSpPr>
        <p:spPr/>
        <p:txBody>
          <a:bodyPr/>
          <a:lstStyle>
            <a:lvl1pPr>
              <a:defRPr smtClean="0"/>
            </a:lvl1pPr>
          </a:lstStyle>
          <a:p>
            <a:pPr>
              <a:defRPr/>
            </a:pPr>
            <a:fld id="{8EF8BA83-DA0C-46B8-A307-6B9565821C39}" type="slidenum">
              <a:rPr lang="en-US" altLang="ja-JP"/>
              <a:pPr>
                <a:defRPr/>
              </a:pPr>
              <a:t>‹#›</a:t>
            </a:fld>
            <a:endParaRPr lang="en-US" altLang="ja-JP"/>
          </a:p>
        </p:txBody>
      </p:sp>
    </p:spTree>
    <p:extLst>
      <p:ext uri="{BB962C8B-B14F-4D97-AF65-F5344CB8AC3E}">
        <p14:creationId xmlns:p14="http://schemas.microsoft.com/office/powerpoint/2010/main" val="91497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6" name="日付プレースホルダ 4"/>
          <p:cNvSpPr>
            <a:spLocks noGrp="1"/>
          </p:cNvSpPr>
          <p:nvPr>
            <p:ph type="dt" sz="half" idx="10"/>
          </p:nvPr>
        </p:nvSpPr>
        <p:spPr/>
        <p:txBody>
          <a:bodyPr/>
          <a:lstStyle>
            <a:lvl1pPr>
              <a:defRPr/>
            </a:lvl1pPr>
          </a:lstStyle>
          <a:p>
            <a:pPr>
              <a:defRPr/>
            </a:pPr>
            <a:fld id="{D6071C6C-8582-424E-BBDD-AC2172092231}" type="datetime1">
              <a:rPr lang="ja-JP" altLang="en-US" smtClean="0"/>
              <a:t>2018/9/30</a:t>
            </a:fld>
            <a:endParaRPr lang="en-US" altLang="ja-JP"/>
          </a:p>
        </p:txBody>
      </p:sp>
      <p:sp>
        <p:nvSpPr>
          <p:cNvPr id="7" name="フッター プレースホルダ 5"/>
          <p:cNvSpPr>
            <a:spLocks noGrp="1"/>
          </p:cNvSpPr>
          <p:nvPr>
            <p:ph type="ftr" sz="quarter" idx="11"/>
          </p:nvPr>
        </p:nvSpPr>
        <p:spPr/>
        <p:txBody>
          <a:bodyPr/>
          <a:lstStyle>
            <a:lvl1pPr>
              <a:defRPr kumimoji="1">
                <a:solidFill>
                  <a:schemeClr val="tx1"/>
                </a:solidFill>
                <a:latin typeface="Arial" charset="0"/>
              </a:defRPr>
            </a:lvl1p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8" name="スライド番号プレースホルダ 6"/>
          <p:cNvSpPr>
            <a:spLocks noGrp="1"/>
          </p:cNvSpPr>
          <p:nvPr>
            <p:ph type="sldNum" sz="quarter" idx="12"/>
          </p:nvPr>
        </p:nvSpPr>
        <p:spPr/>
        <p:txBody>
          <a:bodyPr/>
          <a:lstStyle>
            <a:lvl1pPr>
              <a:defRPr smtClean="0"/>
            </a:lvl1pPr>
          </a:lstStyle>
          <a:p>
            <a:pPr>
              <a:defRPr/>
            </a:pPr>
            <a:fld id="{14AA3430-5D2F-49A8-B9D5-E27413620566}" type="slidenum">
              <a:rPr lang="en-US" altLang="ja-JP"/>
              <a:pPr>
                <a:defRPr/>
              </a:pPr>
              <a:t>‹#›</a:t>
            </a:fld>
            <a:endParaRPr lang="en-US" altLang="ja-JP"/>
          </a:p>
        </p:txBody>
      </p:sp>
    </p:spTree>
    <p:extLst>
      <p:ext uri="{BB962C8B-B14F-4D97-AF65-F5344CB8AC3E}">
        <p14:creationId xmlns:p14="http://schemas.microsoft.com/office/powerpoint/2010/main" val="1834857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82F5E872-F88E-4724-B661-80AFBD5DF223}" type="datetime1">
              <a:rPr lang="ja-JP" altLang="en-US" smtClean="0"/>
              <a:t>2018/9/30</a:t>
            </a:fld>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400">
                <a:solidFill>
                  <a:srgbClr val="333333"/>
                </a:solidFill>
                <a:latin typeface="Lucida Sans Unicode" pitchFamily="34" charset="0"/>
              </a:defRPr>
            </a:lvl1pPr>
          </a:lstStyle>
          <a:p>
            <a:pPr>
              <a:defRPr/>
            </a:pPr>
            <a:r>
              <a:rPr lang="en-US" altLang="ja-JP"/>
              <a:t>Copyrights©2008</a:t>
            </a:r>
            <a:r>
              <a:rPr lang="ja-JP" altLang="en-US"/>
              <a:t>－</a:t>
            </a:r>
            <a:r>
              <a:rPr lang="en-US" altLang="ja-JP"/>
              <a:t>2016  SSS Corporation</a:t>
            </a:r>
            <a:r>
              <a:rPr lang="ja-JP" altLang="en-US"/>
              <a:t>　 </a:t>
            </a:r>
            <a:endParaRPr kumimoji="1" lang="en-US" altLang="ja-JP">
              <a:solidFill>
                <a:schemeClr val="tx1"/>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605A81DD-3CEE-42FA-AAE5-0D8AC4E50D5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kumimoji="1" lang="en-US" altLang="ja-JP" dirty="0">
                <a:solidFill>
                  <a:srgbClr val="002060"/>
                </a:solidFill>
              </a:rPr>
              <a:t>Visual</a:t>
            </a:r>
            <a:r>
              <a:rPr kumimoji="1" lang="ja-JP" altLang="en-US" dirty="0">
                <a:solidFill>
                  <a:srgbClr val="002060"/>
                </a:solidFill>
              </a:rPr>
              <a:t> </a:t>
            </a:r>
            <a:r>
              <a:rPr lang="en-US" altLang="ja-JP" dirty="0">
                <a:solidFill>
                  <a:srgbClr val="002060"/>
                </a:solidFill>
              </a:rPr>
              <a:t>Management </a:t>
            </a:r>
            <a:r>
              <a:rPr kumimoji="1" lang="en-US" altLang="ja-JP" dirty="0">
                <a:solidFill>
                  <a:srgbClr val="002060"/>
                </a:solidFill>
              </a:rPr>
              <a:t>Board</a:t>
            </a:r>
            <a:br>
              <a:rPr kumimoji="1" lang="en-US" altLang="ja-JP" dirty="0">
                <a:solidFill>
                  <a:srgbClr val="002060"/>
                </a:solidFill>
              </a:rPr>
            </a:br>
            <a:r>
              <a:rPr lang="ja-JP" altLang="en-US" sz="2800" dirty="0">
                <a:solidFill>
                  <a:srgbClr val="002060"/>
                </a:solidFill>
              </a:rPr>
              <a:t>～マネジメントを視覚化して進める方法～</a:t>
            </a:r>
            <a:endParaRPr kumimoji="1" lang="ja-JP" altLang="en-US" sz="2800" dirty="0">
              <a:solidFill>
                <a:srgbClr val="002060"/>
              </a:solidFill>
            </a:endParaRPr>
          </a:p>
        </p:txBody>
      </p:sp>
      <p:sp>
        <p:nvSpPr>
          <p:cNvPr id="7" name="サブタイトル 6"/>
          <p:cNvSpPr>
            <a:spLocks noGrp="1"/>
          </p:cNvSpPr>
          <p:nvPr>
            <p:ph type="subTitle" idx="1"/>
          </p:nvPr>
        </p:nvSpPr>
        <p:spPr>
          <a:xfrm>
            <a:off x="1371600" y="4980697"/>
            <a:ext cx="6400800" cy="981032"/>
          </a:xfrm>
        </p:spPr>
        <p:txBody>
          <a:bodyPr/>
          <a:lstStyle/>
          <a:p>
            <a:r>
              <a:rPr lang="ja-JP" altLang="en-US" sz="2400" dirty="0">
                <a:solidFill>
                  <a:schemeClr val="bg1">
                    <a:lumMod val="65000"/>
                  </a:schemeClr>
                </a:solidFill>
              </a:rPr>
              <a:t>株式会社　戦略スタッフ・サービス</a:t>
            </a:r>
            <a:endParaRPr lang="en-US" altLang="ja-JP" sz="2400" dirty="0">
              <a:solidFill>
                <a:schemeClr val="bg1">
                  <a:lumMod val="65000"/>
                </a:schemeClr>
              </a:solidFill>
            </a:endParaRPr>
          </a:p>
          <a:p>
            <a:r>
              <a:rPr kumimoji="1" lang="en-US" altLang="ja-JP" sz="2000" dirty="0">
                <a:solidFill>
                  <a:schemeClr val="bg1">
                    <a:lumMod val="65000"/>
                  </a:schemeClr>
                </a:solidFill>
              </a:rPr>
              <a:t>Strategic Staff Services Corporation</a:t>
            </a:r>
            <a:endParaRPr kumimoji="1" lang="ja-JP" altLang="en-US" sz="2000" dirty="0">
              <a:solidFill>
                <a:schemeClr val="bg1">
                  <a:lumMod val="65000"/>
                </a:schemeClr>
              </a:solidFill>
            </a:endParaRPr>
          </a:p>
        </p:txBody>
      </p:sp>
      <p:sp>
        <p:nvSpPr>
          <p:cNvPr id="4" name="フッター プレースホルダー 3"/>
          <p:cNvSpPr>
            <a:spLocks noGrp="1"/>
          </p:cNvSpPr>
          <p:nvPr>
            <p:ph type="ftr" sz="quarter" idx="11"/>
          </p:nvPr>
        </p:nvSpPr>
        <p:spPr/>
        <p:txBody>
          <a:body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5" name="スライド番号プレースホルダー 4"/>
          <p:cNvSpPr>
            <a:spLocks noGrp="1"/>
          </p:cNvSpPr>
          <p:nvPr>
            <p:ph type="sldNum" sz="quarter" idx="12"/>
          </p:nvPr>
        </p:nvSpPr>
        <p:spPr/>
        <p:txBody>
          <a:bodyPr/>
          <a:lstStyle/>
          <a:p>
            <a:pPr>
              <a:defRPr/>
            </a:pPr>
            <a:fld id="{311782B5-9268-4668-A7BA-EC6221C1F794}" type="slidenum">
              <a:rPr lang="en-US" altLang="ja-JP" smtClean="0"/>
              <a:pPr>
                <a:defRPr/>
              </a:pPr>
              <a:t>1</a:t>
            </a:fld>
            <a:endParaRPr lang="en-US" altLang="ja-JP"/>
          </a:p>
        </p:txBody>
      </p:sp>
      <p:sp>
        <p:nvSpPr>
          <p:cNvPr id="2" name="四角形: 角を丸くする 1">
            <a:extLst>
              <a:ext uri="{FF2B5EF4-FFF2-40B4-BE49-F238E27FC236}">
                <a16:creationId xmlns:a16="http://schemas.microsoft.com/office/drawing/2014/main" id="{31B11224-B033-4B7A-8202-A4D72D707B76}"/>
              </a:ext>
            </a:extLst>
          </p:cNvPr>
          <p:cNvSpPr/>
          <p:nvPr/>
        </p:nvSpPr>
        <p:spPr>
          <a:xfrm>
            <a:off x="395536" y="268910"/>
            <a:ext cx="3456384" cy="56587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デジタル戦略塾　補助資料</a:t>
            </a:r>
            <a:r>
              <a:rPr kumimoji="1" lang="ja-JP" altLang="en-US" dirty="0" err="1"/>
              <a:t>ー</a:t>
            </a:r>
            <a:r>
              <a:rPr kumimoji="1" lang="ja-JP" altLang="en-US" dirty="0"/>
              <a:t>１</a:t>
            </a:r>
          </a:p>
        </p:txBody>
      </p:sp>
      <p:pic>
        <p:nvPicPr>
          <p:cNvPr id="3" name="図 2">
            <a:extLst>
              <a:ext uri="{FF2B5EF4-FFF2-40B4-BE49-F238E27FC236}">
                <a16:creationId xmlns:a16="http://schemas.microsoft.com/office/drawing/2014/main" id="{A242C20C-0CAB-460A-88FB-C9A49B97DBFE}"/>
              </a:ext>
            </a:extLst>
          </p:cNvPr>
          <p:cNvPicPr>
            <a:picLocks noChangeAspect="1"/>
          </p:cNvPicPr>
          <p:nvPr/>
        </p:nvPicPr>
        <p:blipFill>
          <a:blip r:embed="rId3"/>
          <a:stretch>
            <a:fillRect/>
          </a:stretch>
        </p:blipFill>
        <p:spPr>
          <a:xfrm>
            <a:off x="3020807" y="3755044"/>
            <a:ext cx="3102385" cy="1225653"/>
          </a:xfrm>
          <a:prstGeom prst="rect">
            <a:avLst/>
          </a:prstGeom>
        </p:spPr>
      </p:pic>
    </p:spTree>
    <p:extLst>
      <p:ext uri="{BB962C8B-B14F-4D97-AF65-F5344CB8AC3E}">
        <p14:creationId xmlns:p14="http://schemas.microsoft.com/office/powerpoint/2010/main" val="3149308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ＶＭは何時でも見直し可能</a:t>
            </a:r>
            <a:endParaRPr kumimoji="1" lang="ja-JP" altLang="en-US" dirty="0"/>
          </a:p>
        </p:txBody>
      </p:sp>
      <p:sp>
        <p:nvSpPr>
          <p:cNvPr id="5" name="コンテンツ プレースホルダー 4"/>
          <p:cNvSpPr>
            <a:spLocks noGrp="1"/>
          </p:cNvSpPr>
          <p:nvPr>
            <p:ph idx="1"/>
          </p:nvPr>
        </p:nvSpPr>
        <p:spPr/>
        <p:txBody>
          <a:bodyPr/>
          <a:lstStyle/>
          <a:p>
            <a:r>
              <a:rPr lang="ja-JP" altLang="en-US" dirty="0"/>
              <a:t>行動指標が上がってきても、結果指標に変化が無い・・・</a:t>
            </a:r>
            <a:endParaRPr lang="en-US" altLang="ja-JP" dirty="0"/>
          </a:p>
          <a:p>
            <a:r>
              <a:rPr kumimoji="1" lang="ja-JP" altLang="en-US" dirty="0"/>
              <a:t>行動指標が上がらない・・・・</a:t>
            </a:r>
            <a:endParaRPr kumimoji="1" lang="en-US" altLang="ja-JP" dirty="0"/>
          </a:p>
          <a:p>
            <a:endParaRPr lang="en-US" altLang="ja-JP" dirty="0"/>
          </a:p>
          <a:p>
            <a:pPr marL="0" indent="0">
              <a:buNone/>
            </a:pPr>
            <a:r>
              <a:rPr kumimoji="1" lang="ja-JP" altLang="en-US" dirty="0"/>
              <a:t>というような場合は、施策（行動）を見直して効果の上がる施策を立て直して実施します。</a:t>
            </a:r>
            <a:endParaRPr kumimoji="1" lang="en-US" altLang="ja-JP" dirty="0"/>
          </a:p>
          <a:p>
            <a:pPr marL="0" indent="0">
              <a:buNone/>
            </a:pPr>
            <a:r>
              <a:rPr lang="ja-JP" altLang="en-US" dirty="0"/>
              <a:t>また、ＫＰＴを併用しながら見直しをすることも重要です。</a:t>
            </a:r>
            <a:endParaRPr kumimoji="1" lang="ja-JP" altLang="en-US" dirty="0"/>
          </a:p>
        </p:txBody>
      </p:sp>
      <p:sp>
        <p:nvSpPr>
          <p:cNvPr id="3" name="フッター プレースホルダー 2"/>
          <p:cNvSpPr>
            <a:spLocks noGrp="1"/>
          </p:cNvSpPr>
          <p:nvPr>
            <p:ph type="ftr" sz="quarter" idx="11"/>
          </p:nvPr>
        </p:nvSpPr>
        <p:spPr/>
        <p:txBody>
          <a:body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4" name="スライド番号プレースホルダー 3"/>
          <p:cNvSpPr>
            <a:spLocks noGrp="1"/>
          </p:cNvSpPr>
          <p:nvPr>
            <p:ph type="sldNum" sz="quarter" idx="12"/>
          </p:nvPr>
        </p:nvSpPr>
        <p:spPr/>
        <p:txBody>
          <a:bodyPr/>
          <a:lstStyle/>
          <a:p>
            <a:pPr>
              <a:defRPr/>
            </a:pPr>
            <a:fld id="{525F1DBB-BC46-4E80-A9A7-7F2D4F761761}" type="slidenum">
              <a:rPr lang="en-US" altLang="ja-JP" smtClean="0"/>
              <a:pPr>
                <a:defRPr/>
              </a:pPr>
              <a:t>10</a:t>
            </a:fld>
            <a:endParaRPr lang="en-US" altLang="ja-JP"/>
          </a:p>
        </p:txBody>
      </p:sp>
    </p:spTree>
    <p:extLst>
      <p:ext uri="{BB962C8B-B14F-4D97-AF65-F5344CB8AC3E}">
        <p14:creationId xmlns:p14="http://schemas.microsoft.com/office/powerpoint/2010/main" val="800558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円/楕円 33"/>
          <p:cNvSpPr/>
          <p:nvPr/>
        </p:nvSpPr>
        <p:spPr bwMode="auto">
          <a:xfrm>
            <a:off x="6156325" y="2852738"/>
            <a:ext cx="1655763" cy="1512887"/>
          </a:xfrm>
          <a:prstGeom prst="ellipse">
            <a:avLst/>
          </a:prstGeom>
          <a:solidFill>
            <a:schemeClr val="accent1">
              <a:lumMod val="75000"/>
            </a:schemeClr>
          </a:solidFill>
          <a:ln w="9525" cap="flat" cmpd="sng" algn="ctr">
            <a:solidFill>
              <a:schemeClr val="bg1"/>
            </a:solidFill>
            <a:prstDash val="solid"/>
            <a:round/>
            <a:headEnd type="none" w="med" len="med"/>
            <a:tailEnd type="none" w="med" len="med"/>
          </a:ln>
          <a:effectLst/>
          <a:extLst/>
        </p:spPr>
        <p:txBody>
          <a:bodyPr lIns="90000" tIns="46800" rIns="90000" bIns="46800"/>
          <a:lstStyle/>
          <a:p>
            <a:pPr eaLnBrk="1" hangingPunct="1">
              <a:defRPr/>
            </a:pPr>
            <a:endParaRPr lang="ja-JP" altLang="en-US" sz="2000">
              <a:latin typeface="Arial" charset="0"/>
              <a:ea typeface="ＭＳ Ｐゴシック" charset="0"/>
              <a:cs typeface="ＭＳ Ｐゴシック" charset="0"/>
            </a:endParaRPr>
          </a:p>
        </p:txBody>
      </p:sp>
      <p:grpSp>
        <p:nvGrpSpPr>
          <p:cNvPr id="17411" name="図形グループ 21"/>
          <p:cNvGrpSpPr>
            <a:grpSpLocks/>
          </p:cNvGrpSpPr>
          <p:nvPr/>
        </p:nvGrpSpPr>
        <p:grpSpPr bwMode="auto">
          <a:xfrm>
            <a:off x="6732588" y="2205038"/>
            <a:ext cx="503237" cy="1079500"/>
            <a:chOff x="5292080" y="4149080"/>
            <a:chExt cx="648072" cy="1368152"/>
          </a:xfrm>
        </p:grpSpPr>
        <p:sp>
          <p:nvSpPr>
            <p:cNvPr id="23" name="スマイル 22"/>
            <p:cNvSpPr/>
            <p:nvPr/>
          </p:nvSpPr>
          <p:spPr bwMode="auto">
            <a:xfrm>
              <a:off x="5292080" y="4149080"/>
              <a:ext cx="648072" cy="647860"/>
            </a:xfrm>
            <a:prstGeom prst="smileyFace">
              <a:avLst/>
            </a:prstGeom>
            <a:solidFill>
              <a:schemeClr val="accent1">
                <a:lumMod val="75000"/>
              </a:schemeClr>
            </a:solidFill>
            <a:ln w="9525" cap="flat" cmpd="sng" algn="ctr">
              <a:solidFill>
                <a:schemeClr val="bg1"/>
              </a:solidFill>
              <a:prstDash val="solid"/>
              <a:round/>
              <a:headEnd type="none" w="med" len="med"/>
              <a:tailEnd type="none" w="med" len="med"/>
            </a:ln>
            <a:effectLst/>
            <a:extLst/>
          </p:spPr>
          <p:txBody>
            <a:bodyPr lIns="90000" tIns="46800" rIns="90000" bIns="46800"/>
            <a:lstStyle/>
            <a:p>
              <a:pPr eaLnBrk="1" hangingPunct="1">
                <a:defRPr/>
              </a:pPr>
              <a:endParaRPr lang="ja-JP" altLang="en-US" sz="2000">
                <a:latin typeface="Arial" charset="0"/>
                <a:ea typeface="ＭＳ Ｐゴシック" charset="0"/>
                <a:cs typeface="ＭＳ Ｐゴシック" charset="0"/>
              </a:endParaRPr>
            </a:p>
          </p:txBody>
        </p:sp>
        <p:sp>
          <p:nvSpPr>
            <p:cNvPr id="24" name="片側の 2 つの角を丸めた四角形 23"/>
            <p:cNvSpPr/>
            <p:nvPr/>
          </p:nvSpPr>
          <p:spPr bwMode="auto">
            <a:xfrm>
              <a:off x="5292080" y="4796940"/>
              <a:ext cx="648072" cy="720292"/>
            </a:xfrm>
            <a:prstGeom prst="round2SameRect">
              <a:avLst/>
            </a:prstGeom>
            <a:solidFill>
              <a:schemeClr val="accent1">
                <a:lumMod val="75000"/>
              </a:schemeClr>
            </a:solidFill>
            <a:ln w="9525" cap="flat" cmpd="sng" algn="ctr">
              <a:solidFill>
                <a:schemeClr val="bg1"/>
              </a:solidFill>
              <a:prstDash val="solid"/>
              <a:round/>
              <a:headEnd type="none" w="med" len="med"/>
              <a:tailEnd type="none" w="med" len="med"/>
            </a:ln>
            <a:effectLst/>
            <a:extLst/>
          </p:spPr>
          <p:txBody>
            <a:bodyPr lIns="90000" tIns="46800" rIns="90000" bIns="46800"/>
            <a:lstStyle/>
            <a:p>
              <a:pPr eaLnBrk="1" hangingPunct="1">
                <a:defRPr/>
              </a:pPr>
              <a:endParaRPr lang="ja-JP" altLang="en-US" sz="2000">
                <a:latin typeface="Arial" charset="0"/>
                <a:ea typeface="ＭＳ Ｐゴシック" charset="0"/>
                <a:cs typeface="ＭＳ Ｐゴシック" charset="0"/>
              </a:endParaRPr>
            </a:p>
          </p:txBody>
        </p:sp>
      </p:grpSp>
      <p:grpSp>
        <p:nvGrpSpPr>
          <p:cNvPr id="25" name="図形グループ 24"/>
          <p:cNvGrpSpPr/>
          <p:nvPr/>
        </p:nvGrpSpPr>
        <p:grpSpPr>
          <a:xfrm>
            <a:off x="6732240" y="3645024"/>
            <a:ext cx="504056" cy="1080120"/>
            <a:chOff x="5292080" y="4149080"/>
            <a:chExt cx="648072" cy="1368152"/>
          </a:xfrm>
          <a:solidFill>
            <a:srgbClr val="D7A086"/>
          </a:solidFill>
        </p:grpSpPr>
        <p:sp>
          <p:nvSpPr>
            <p:cNvPr id="26" name="スマイル 25"/>
            <p:cNvSpPr/>
            <p:nvPr/>
          </p:nvSpPr>
          <p:spPr bwMode="auto">
            <a:xfrm>
              <a:off x="5292080" y="4149080"/>
              <a:ext cx="648072" cy="648072"/>
            </a:xfrm>
            <a:prstGeom prst="smileyFace">
              <a:avLst/>
            </a:prstGeom>
            <a:grpFill/>
            <a:ln w="9525" cap="flat" cmpd="sng" algn="ctr">
              <a:solidFill>
                <a:schemeClr val="bg1"/>
              </a:solidFill>
              <a:prstDash val="solid"/>
              <a:round/>
              <a:headEnd type="none" w="med" len="med"/>
              <a:tailEnd type="none" w="med" len="med"/>
            </a:ln>
            <a:effectLst/>
            <a:extLst/>
          </p:spPr>
          <p:txBody>
            <a:bodyPr lIns="90000" tIns="46800" rIns="90000" bIns="46800"/>
            <a:lstStyle/>
            <a:p>
              <a:pPr eaLnBrk="1" hangingPunct="1">
                <a:defRPr/>
              </a:pPr>
              <a:endParaRPr lang="ja-JP" altLang="en-US" sz="2000">
                <a:latin typeface="Arial" charset="0"/>
                <a:ea typeface="ＭＳ Ｐゴシック" charset="0"/>
                <a:cs typeface="ＭＳ Ｐゴシック" charset="0"/>
              </a:endParaRPr>
            </a:p>
          </p:txBody>
        </p:sp>
        <p:sp>
          <p:nvSpPr>
            <p:cNvPr id="27" name="片側の 2 つの角を丸めた四角形 26"/>
            <p:cNvSpPr/>
            <p:nvPr/>
          </p:nvSpPr>
          <p:spPr bwMode="auto">
            <a:xfrm>
              <a:off x="5292080" y="4797152"/>
              <a:ext cx="648072" cy="720080"/>
            </a:xfrm>
            <a:prstGeom prst="round2SameRect">
              <a:avLst/>
            </a:prstGeom>
            <a:grpFill/>
            <a:ln w="9525" cap="flat" cmpd="sng" algn="ctr">
              <a:solidFill>
                <a:schemeClr val="bg1"/>
              </a:solidFill>
              <a:prstDash val="solid"/>
              <a:round/>
              <a:headEnd type="none" w="med" len="med"/>
              <a:tailEnd type="none" w="med" len="med"/>
            </a:ln>
            <a:effectLst/>
            <a:extLst/>
          </p:spPr>
          <p:txBody>
            <a:bodyPr lIns="90000" tIns="46800" rIns="90000" bIns="46800"/>
            <a:lstStyle/>
            <a:p>
              <a:pPr eaLnBrk="1" hangingPunct="1">
                <a:defRPr/>
              </a:pPr>
              <a:endParaRPr lang="ja-JP" altLang="en-US" sz="2000">
                <a:latin typeface="Arial" charset="0"/>
                <a:ea typeface="ＭＳ Ｐゴシック" charset="0"/>
                <a:cs typeface="ＭＳ Ｐゴシック" charset="0"/>
              </a:endParaRPr>
            </a:p>
          </p:txBody>
        </p:sp>
      </p:grpSp>
      <p:sp>
        <p:nvSpPr>
          <p:cNvPr id="33" name="角丸四角形 32"/>
          <p:cNvSpPr/>
          <p:nvPr/>
        </p:nvSpPr>
        <p:spPr bwMode="auto">
          <a:xfrm>
            <a:off x="684213" y="981075"/>
            <a:ext cx="2663825" cy="503238"/>
          </a:xfrm>
          <a:prstGeom prst="roundRect">
            <a:avLst/>
          </a:prstGeom>
          <a:solidFill>
            <a:schemeClr val="accent1">
              <a:lumMod val="75000"/>
            </a:schemeClr>
          </a:solidFill>
          <a:ln w="9525" cap="flat" cmpd="sng" algn="ctr">
            <a:solidFill>
              <a:schemeClr val="bg1"/>
            </a:solidFill>
            <a:prstDash val="solid"/>
            <a:round/>
            <a:headEnd type="none" w="med" len="med"/>
            <a:tailEnd type="none" w="med" len="med"/>
          </a:ln>
          <a:effectLst/>
          <a:extLst/>
        </p:spPr>
        <p:txBody>
          <a:bodyPr lIns="90000" tIns="46800" rIns="90000" bIns="46800"/>
          <a:lstStyle/>
          <a:p>
            <a:pPr algn="ctr" eaLnBrk="1" hangingPunct="1">
              <a:defRPr/>
            </a:pPr>
            <a:r>
              <a:rPr lang="ja-JP" altLang="en-US" sz="2400" dirty="0">
                <a:latin typeface="Arial" charset="0"/>
              </a:rPr>
              <a:t>形式知</a:t>
            </a:r>
          </a:p>
        </p:txBody>
      </p:sp>
      <p:grpSp>
        <p:nvGrpSpPr>
          <p:cNvPr id="42" name="図形グループ 41"/>
          <p:cNvGrpSpPr/>
          <p:nvPr/>
        </p:nvGrpSpPr>
        <p:grpSpPr>
          <a:xfrm>
            <a:off x="7668344" y="2996952"/>
            <a:ext cx="504056" cy="1080120"/>
            <a:chOff x="5292080" y="4149080"/>
            <a:chExt cx="648072" cy="1368152"/>
          </a:xfrm>
          <a:solidFill>
            <a:srgbClr val="D7A086"/>
          </a:solidFill>
        </p:grpSpPr>
        <p:sp>
          <p:nvSpPr>
            <p:cNvPr id="44" name="スマイル 43"/>
            <p:cNvSpPr/>
            <p:nvPr/>
          </p:nvSpPr>
          <p:spPr bwMode="auto">
            <a:xfrm>
              <a:off x="5292080" y="4149080"/>
              <a:ext cx="648072" cy="648072"/>
            </a:xfrm>
            <a:prstGeom prst="smileyFace">
              <a:avLst/>
            </a:prstGeom>
            <a:grpFill/>
            <a:ln w="9525" cap="flat" cmpd="sng" algn="ctr">
              <a:solidFill>
                <a:schemeClr val="bg1"/>
              </a:solidFill>
              <a:prstDash val="solid"/>
              <a:round/>
              <a:headEnd type="none" w="med" len="med"/>
              <a:tailEnd type="none" w="med" len="med"/>
            </a:ln>
            <a:effectLst/>
            <a:extLst/>
          </p:spPr>
          <p:txBody>
            <a:bodyPr lIns="90000" tIns="46800" rIns="90000" bIns="46800"/>
            <a:lstStyle/>
            <a:p>
              <a:pPr eaLnBrk="1" hangingPunct="1">
                <a:defRPr/>
              </a:pPr>
              <a:endParaRPr lang="ja-JP" altLang="en-US" sz="2000">
                <a:latin typeface="Arial" charset="0"/>
                <a:ea typeface="ＭＳ Ｐゴシック" charset="0"/>
                <a:cs typeface="ＭＳ Ｐゴシック" charset="0"/>
              </a:endParaRPr>
            </a:p>
          </p:txBody>
        </p:sp>
        <p:sp>
          <p:nvSpPr>
            <p:cNvPr id="45" name="片側の 2 つの角を丸めた四角形 44"/>
            <p:cNvSpPr/>
            <p:nvPr/>
          </p:nvSpPr>
          <p:spPr bwMode="auto">
            <a:xfrm>
              <a:off x="5292080" y="4797152"/>
              <a:ext cx="648072" cy="720080"/>
            </a:xfrm>
            <a:prstGeom prst="round2SameRect">
              <a:avLst/>
            </a:prstGeom>
            <a:grpFill/>
            <a:ln w="9525" cap="flat" cmpd="sng" algn="ctr">
              <a:solidFill>
                <a:schemeClr val="bg1"/>
              </a:solidFill>
              <a:prstDash val="solid"/>
              <a:round/>
              <a:headEnd type="none" w="med" len="med"/>
              <a:tailEnd type="none" w="med" len="med"/>
            </a:ln>
            <a:effectLst/>
            <a:extLst/>
          </p:spPr>
          <p:txBody>
            <a:bodyPr lIns="90000" tIns="46800" rIns="90000" bIns="46800"/>
            <a:lstStyle/>
            <a:p>
              <a:pPr eaLnBrk="1" hangingPunct="1">
                <a:defRPr/>
              </a:pPr>
              <a:endParaRPr lang="ja-JP" altLang="en-US" sz="2000">
                <a:latin typeface="Arial" charset="0"/>
                <a:ea typeface="ＭＳ Ｐゴシック" charset="0"/>
                <a:cs typeface="ＭＳ Ｐゴシック" charset="0"/>
              </a:endParaRPr>
            </a:p>
          </p:txBody>
        </p:sp>
      </p:grpSp>
      <p:sp>
        <p:nvSpPr>
          <p:cNvPr id="46" name="角丸四角形 45"/>
          <p:cNvSpPr/>
          <p:nvPr/>
        </p:nvSpPr>
        <p:spPr bwMode="auto">
          <a:xfrm>
            <a:off x="5795963" y="981075"/>
            <a:ext cx="2663825" cy="503238"/>
          </a:xfrm>
          <a:prstGeom prst="roundRect">
            <a:avLst/>
          </a:prstGeom>
          <a:solidFill>
            <a:schemeClr val="accent1">
              <a:lumMod val="75000"/>
            </a:schemeClr>
          </a:solidFill>
          <a:ln w="9525" cap="flat" cmpd="sng" algn="ctr">
            <a:solidFill>
              <a:schemeClr val="bg1"/>
            </a:solidFill>
            <a:prstDash val="solid"/>
            <a:round/>
            <a:headEnd type="none" w="med" len="med"/>
            <a:tailEnd type="none" w="med" len="med"/>
          </a:ln>
          <a:effectLst/>
          <a:extLst/>
        </p:spPr>
        <p:txBody>
          <a:bodyPr lIns="90000" tIns="46800" rIns="90000" bIns="46800"/>
          <a:lstStyle/>
          <a:p>
            <a:pPr algn="ctr" eaLnBrk="1" hangingPunct="1">
              <a:defRPr/>
            </a:pPr>
            <a:r>
              <a:rPr lang="ja-JP" altLang="en-US" sz="2400" dirty="0">
                <a:latin typeface="Arial" charset="0"/>
              </a:rPr>
              <a:t>暗黙知</a:t>
            </a:r>
          </a:p>
        </p:txBody>
      </p:sp>
      <p:sp>
        <p:nvSpPr>
          <p:cNvPr id="3" name="角丸四角形吹き出し 2"/>
          <p:cNvSpPr/>
          <p:nvPr/>
        </p:nvSpPr>
        <p:spPr bwMode="auto">
          <a:xfrm>
            <a:off x="7235825" y="1628775"/>
            <a:ext cx="1512888" cy="647700"/>
          </a:xfrm>
          <a:prstGeom prst="wedgeRoundRectCallout">
            <a:avLst>
              <a:gd name="adj1" fmla="val -47090"/>
              <a:gd name="adj2" fmla="val 92298"/>
              <a:gd name="adj3" fmla="val 16667"/>
            </a:avLst>
          </a:prstGeom>
          <a:solidFill>
            <a:schemeClr val="accent1">
              <a:lumMod val="90000"/>
            </a:schemeClr>
          </a:solidFill>
          <a:ln w="9525" cap="flat" cmpd="sng" algn="ctr">
            <a:solidFill>
              <a:schemeClr val="bg1"/>
            </a:solidFill>
            <a:prstDash val="solid"/>
            <a:round/>
            <a:headEnd type="none" w="med" len="med"/>
            <a:tailEnd type="none" w="med" len="med"/>
          </a:ln>
          <a:effectLst/>
          <a:extLst/>
        </p:spPr>
        <p:txBody>
          <a:bodyPr lIns="90000" tIns="46800" rIns="90000" bIns="46800"/>
          <a:lstStyle/>
          <a:p>
            <a:pPr eaLnBrk="1" hangingPunct="1">
              <a:defRPr/>
            </a:pPr>
            <a:r>
              <a:rPr lang="ja-JP" altLang="en-US" sz="1600" dirty="0">
                <a:latin typeface="Arial" charset="0"/>
                <a:ea typeface="ＭＳ Ｐゴシック" charset="0"/>
                <a:cs typeface="ＭＳ Ｐゴシック" charset="0"/>
              </a:rPr>
              <a:t>仕事の仕方</a:t>
            </a:r>
            <a:r>
              <a:rPr lang="en-US" altLang="ja-JP" sz="1600" dirty="0">
                <a:latin typeface="Arial" charset="0"/>
                <a:ea typeface="ＭＳ Ｐゴシック" charset="0"/>
                <a:cs typeface="ＭＳ Ｐゴシック" charset="0"/>
              </a:rPr>
              <a:t>A</a:t>
            </a:r>
          </a:p>
          <a:p>
            <a:pPr eaLnBrk="1" hangingPunct="1">
              <a:defRPr/>
            </a:pPr>
            <a:r>
              <a:rPr lang="ja-JP" altLang="en-US" sz="1600" dirty="0">
                <a:latin typeface="Arial" charset="0"/>
              </a:rPr>
              <a:t>価値観</a:t>
            </a:r>
            <a:r>
              <a:rPr lang="en-US" altLang="ja-JP" sz="1600" dirty="0">
                <a:latin typeface="Arial" charset="0"/>
              </a:rPr>
              <a:t>A</a:t>
            </a:r>
          </a:p>
          <a:p>
            <a:pPr eaLnBrk="1" hangingPunct="1">
              <a:defRPr/>
            </a:pPr>
            <a:endParaRPr lang="ja-JP" altLang="en-US" sz="1600" dirty="0">
              <a:latin typeface="Arial" charset="0"/>
              <a:ea typeface="ＭＳ Ｐゴシック" charset="0"/>
              <a:cs typeface="ＭＳ Ｐゴシック" charset="0"/>
            </a:endParaRPr>
          </a:p>
        </p:txBody>
      </p:sp>
      <p:sp>
        <p:nvSpPr>
          <p:cNvPr id="17417" name="角丸四角形吹き出し 46"/>
          <p:cNvSpPr>
            <a:spLocks noChangeArrowheads="1"/>
          </p:cNvSpPr>
          <p:nvPr/>
        </p:nvSpPr>
        <p:spPr bwMode="auto">
          <a:xfrm>
            <a:off x="5148263" y="1916113"/>
            <a:ext cx="1511300" cy="649287"/>
          </a:xfrm>
          <a:prstGeom prst="wedgeRoundRectCallout">
            <a:avLst>
              <a:gd name="adj1" fmla="val 17926"/>
              <a:gd name="adj2" fmla="val 117583"/>
              <a:gd name="adj3" fmla="val 16667"/>
            </a:avLst>
          </a:prstGeom>
          <a:solidFill>
            <a:srgbClr val="EDB093"/>
          </a:solidFill>
          <a:ln w="9525" algn="ctr">
            <a:solidFill>
              <a:schemeClr val="bg1"/>
            </a:solidFill>
            <a:round/>
            <a:headEnd/>
            <a:tailEnd/>
          </a:ln>
        </p:spPr>
        <p:txBody>
          <a:bodyPr lIns="90000" tIns="46800" rIns="90000" bIns="4680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t>仕事の仕方</a:t>
            </a:r>
            <a:r>
              <a:rPr lang="en-US" altLang="ja-JP" sz="1600"/>
              <a:t>B</a:t>
            </a:r>
          </a:p>
          <a:p>
            <a:pPr eaLnBrk="1" hangingPunct="1">
              <a:spcBef>
                <a:spcPct val="0"/>
              </a:spcBef>
              <a:buFontTx/>
              <a:buNone/>
            </a:pPr>
            <a:r>
              <a:rPr lang="ja-JP" altLang="en-US" sz="1600"/>
              <a:t>価値観</a:t>
            </a:r>
            <a:r>
              <a:rPr lang="en-US" altLang="ja-JP" sz="1600"/>
              <a:t>B</a:t>
            </a:r>
          </a:p>
          <a:p>
            <a:pPr eaLnBrk="1" hangingPunct="1">
              <a:spcBef>
                <a:spcPct val="0"/>
              </a:spcBef>
              <a:buFontTx/>
              <a:buNone/>
            </a:pPr>
            <a:endParaRPr lang="ja-JP" altLang="en-US" sz="1600"/>
          </a:p>
        </p:txBody>
      </p:sp>
      <p:sp>
        <p:nvSpPr>
          <p:cNvPr id="17418" name="角丸四角形吹き出し 47"/>
          <p:cNvSpPr>
            <a:spLocks noChangeArrowheads="1"/>
          </p:cNvSpPr>
          <p:nvPr/>
        </p:nvSpPr>
        <p:spPr bwMode="auto">
          <a:xfrm>
            <a:off x="5508625" y="4508500"/>
            <a:ext cx="1511300" cy="649288"/>
          </a:xfrm>
          <a:prstGeom prst="wedgeRoundRectCallout">
            <a:avLst>
              <a:gd name="adj1" fmla="val 53366"/>
              <a:gd name="adj2" fmla="val -78208"/>
              <a:gd name="adj3" fmla="val 16667"/>
            </a:avLst>
          </a:prstGeom>
          <a:solidFill>
            <a:srgbClr val="EDB093"/>
          </a:solidFill>
          <a:ln w="9525" algn="ctr">
            <a:solidFill>
              <a:schemeClr val="bg1"/>
            </a:solidFill>
            <a:round/>
            <a:headEnd/>
            <a:tailEnd/>
          </a:ln>
        </p:spPr>
        <p:txBody>
          <a:bodyPr lIns="90000" tIns="46800" rIns="90000" bIns="4680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t>仕事の仕方</a:t>
            </a:r>
            <a:r>
              <a:rPr lang="en-US" altLang="ja-JP" sz="1600"/>
              <a:t>C</a:t>
            </a:r>
          </a:p>
          <a:p>
            <a:pPr eaLnBrk="1" hangingPunct="1">
              <a:spcBef>
                <a:spcPct val="0"/>
              </a:spcBef>
              <a:buFontTx/>
              <a:buNone/>
            </a:pPr>
            <a:r>
              <a:rPr lang="ja-JP" altLang="en-US" sz="1600"/>
              <a:t>価値観</a:t>
            </a:r>
            <a:r>
              <a:rPr lang="en-US" altLang="ja-JP" sz="1600"/>
              <a:t>C</a:t>
            </a:r>
          </a:p>
          <a:p>
            <a:pPr eaLnBrk="1" hangingPunct="1">
              <a:spcBef>
                <a:spcPct val="0"/>
              </a:spcBef>
              <a:buFontTx/>
              <a:buNone/>
            </a:pPr>
            <a:endParaRPr lang="ja-JP" altLang="en-US" sz="1600"/>
          </a:p>
        </p:txBody>
      </p:sp>
      <p:sp>
        <p:nvSpPr>
          <p:cNvPr id="17419" name="角丸四角形吹き出し 50"/>
          <p:cNvSpPr>
            <a:spLocks noChangeArrowheads="1"/>
          </p:cNvSpPr>
          <p:nvPr/>
        </p:nvSpPr>
        <p:spPr bwMode="auto">
          <a:xfrm>
            <a:off x="7524750" y="4437063"/>
            <a:ext cx="1511300" cy="647700"/>
          </a:xfrm>
          <a:prstGeom prst="wedgeRoundRectCallout">
            <a:avLst>
              <a:gd name="adj1" fmla="val -20000"/>
              <a:gd name="adj2" fmla="val -145787"/>
              <a:gd name="adj3" fmla="val 16667"/>
            </a:avLst>
          </a:prstGeom>
          <a:solidFill>
            <a:srgbClr val="EDB093"/>
          </a:solidFill>
          <a:ln w="9525" algn="ctr">
            <a:solidFill>
              <a:schemeClr val="bg1"/>
            </a:solidFill>
            <a:round/>
            <a:headEnd/>
            <a:tailEnd/>
          </a:ln>
        </p:spPr>
        <p:txBody>
          <a:bodyPr lIns="90000" tIns="46800" rIns="90000" bIns="4680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t>仕事の仕方</a:t>
            </a:r>
            <a:r>
              <a:rPr lang="en-US" altLang="ja-JP" sz="1600"/>
              <a:t>A’</a:t>
            </a:r>
          </a:p>
          <a:p>
            <a:pPr eaLnBrk="1" hangingPunct="1">
              <a:spcBef>
                <a:spcPct val="0"/>
              </a:spcBef>
              <a:buFontTx/>
              <a:buNone/>
            </a:pPr>
            <a:r>
              <a:rPr lang="ja-JP" altLang="en-US" sz="1600"/>
              <a:t>価値観</a:t>
            </a:r>
            <a:r>
              <a:rPr lang="en-US" altLang="ja-JP" sz="1600"/>
              <a:t>A’</a:t>
            </a:r>
          </a:p>
          <a:p>
            <a:pPr eaLnBrk="1" hangingPunct="1">
              <a:spcBef>
                <a:spcPct val="0"/>
              </a:spcBef>
              <a:buFontTx/>
              <a:buNone/>
            </a:pPr>
            <a:endParaRPr lang="ja-JP" altLang="en-US" sz="1600"/>
          </a:p>
        </p:txBody>
      </p:sp>
      <p:sp>
        <p:nvSpPr>
          <p:cNvPr id="17420" name="左矢印 103"/>
          <p:cNvSpPr>
            <a:spLocks noChangeArrowheads="1"/>
          </p:cNvSpPr>
          <p:nvPr/>
        </p:nvSpPr>
        <p:spPr bwMode="auto">
          <a:xfrm>
            <a:off x="3708400" y="2781300"/>
            <a:ext cx="1943100" cy="863600"/>
          </a:xfrm>
          <a:prstGeom prst="leftArrow">
            <a:avLst>
              <a:gd name="adj1" fmla="val 62639"/>
              <a:gd name="adj2" fmla="val 50000"/>
            </a:avLst>
          </a:prstGeom>
          <a:solidFill>
            <a:srgbClr val="33CCFF"/>
          </a:solidFill>
          <a:ln w="9525" algn="ctr">
            <a:solidFill>
              <a:schemeClr val="bg1"/>
            </a:solidFill>
            <a:round/>
            <a:headEnd/>
            <a:tailEnd/>
          </a:ln>
        </p:spPr>
        <p:txBody>
          <a:bodyPr lIns="90000" tIns="46800" rIns="90000" bIns="4680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t>①</a:t>
            </a:r>
            <a:r>
              <a:rPr lang="ja-JP" altLang="en-US" sz="1600"/>
              <a:t>仕事の仕方を</a:t>
            </a:r>
            <a:endParaRPr lang="en-US" altLang="ja-JP" sz="1600"/>
          </a:p>
          <a:p>
            <a:pPr eaLnBrk="1" hangingPunct="1">
              <a:spcBef>
                <a:spcPct val="0"/>
              </a:spcBef>
              <a:buFontTx/>
              <a:buNone/>
            </a:pPr>
            <a:r>
              <a:rPr lang="ja-JP" altLang="en-US" sz="1600"/>
              <a:t>形式知化</a:t>
            </a:r>
            <a:r>
              <a:rPr lang="en-US" altLang="ja-JP" sz="1600"/>
              <a:t>/</a:t>
            </a:r>
            <a:r>
              <a:rPr lang="ja-JP" altLang="en-US" sz="1600"/>
              <a:t>修正</a:t>
            </a:r>
          </a:p>
        </p:txBody>
      </p:sp>
      <p:sp>
        <p:nvSpPr>
          <p:cNvPr id="17421" name="右矢印 104"/>
          <p:cNvSpPr>
            <a:spLocks noChangeArrowheads="1"/>
          </p:cNvSpPr>
          <p:nvPr/>
        </p:nvSpPr>
        <p:spPr bwMode="auto">
          <a:xfrm>
            <a:off x="3851275" y="3573463"/>
            <a:ext cx="1944688" cy="935037"/>
          </a:xfrm>
          <a:prstGeom prst="rightArrow">
            <a:avLst>
              <a:gd name="adj1" fmla="val 65593"/>
              <a:gd name="adj2" fmla="val 50069"/>
            </a:avLst>
          </a:prstGeom>
          <a:solidFill>
            <a:srgbClr val="33CCFF"/>
          </a:solidFill>
          <a:ln w="9525" algn="ctr">
            <a:solidFill>
              <a:schemeClr val="bg1"/>
            </a:solidFill>
            <a:round/>
            <a:headEnd/>
            <a:tailEnd/>
          </a:ln>
        </p:spPr>
        <p:txBody>
          <a:bodyPr lIns="90000" tIns="46800" rIns="90000" bIns="4680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t>②</a:t>
            </a:r>
            <a:r>
              <a:rPr lang="ja-JP" altLang="en-US" sz="1600"/>
              <a:t>形式知に従ってチームで行動</a:t>
            </a:r>
          </a:p>
        </p:txBody>
      </p:sp>
      <p:grpSp>
        <p:nvGrpSpPr>
          <p:cNvPr id="7" name="グループ化 6"/>
          <p:cNvGrpSpPr/>
          <p:nvPr/>
        </p:nvGrpSpPr>
        <p:grpSpPr>
          <a:xfrm>
            <a:off x="585428" y="1758701"/>
            <a:ext cx="3855790" cy="2286694"/>
            <a:chOff x="585428" y="1758701"/>
            <a:chExt cx="3855790" cy="2286694"/>
          </a:xfrm>
        </p:grpSpPr>
        <p:sp>
          <p:nvSpPr>
            <p:cNvPr id="17485" name="Rectangle 51"/>
            <p:cNvSpPr>
              <a:spLocks noChangeAspect="1" noChangeArrowheads="1"/>
            </p:cNvSpPr>
            <p:nvPr/>
          </p:nvSpPr>
          <p:spPr bwMode="auto">
            <a:xfrm>
              <a:off x="646329" y="2205053"/>
              <a:ext cx="2757924" cy="1840342"/>
            </a:xfrm>
            <a:prstGeom prst="rect">
              <a:avLst/>
            </a:prstGeom>
            <a:solidFill>
              <a:srgbClr val="C0C0C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7486" name="Rectangle 52"/>
            <p:cNvSpPr>
              <a:spLocks noChangeAspect="1" noChangeArrowheads="1"/>
            </p:cNvSpPr>
            <p:nvPr/>
          </p:nvSpPr>
          <p:spPr bwMode="auto">
            <a:xfrm>
              <a:off x="585428" y="2165046"/>
              <a:ext cx="2757924" cy="1840342"/>
            </a:xfrm>
            <a:prstGeom prst="rect">
              <a:avLst/>
            </a:prstGeom>
            <a:solidFill>
              <a:srgbClr val="EAEAEA"/>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pic>
          <p:nvPicPr>
            <p:cNvPr id="17487" name="Picture 56" descr="MCj043258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28" y="1973010"/>
              <a:ext cx="378453" cy="34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88" name="Picture 57" descr="MCj043258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1050" y="1973010"/>
              <a:ext cx="374103" cy="34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89" name="Rectangle 6"/>
            <p:cNvSpPr>
              <a:spLocks noChangeAspect="1" noChangeArrowheads="1"/>
            </p:cNvSpPr>
            <p:nvPr/>
          </p:nvSpPr>
          <p:spPr bwMode="auto">
            <a:xfrm>
              <a:off x="711579" y="2477104"/>
              <a:ext cx="548105" cy="260048"/>
            </a:xfrm>
            <a:prstGeom prst="rect">
              <a:avLst/>
            </a:prstGeom>
            <a:solidFill>
              <a:srgbClr val="CCFFFF"/>
            </a:solidFill>
            <a:ln w="6350">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7490" name="Rectangle 5"/>
            <p:cNvSpPr>
              <a:spLocks noChangeAspect="1" noChangeArrowheads="1"/>
            </p:cNvSpPr>
            <p:nvPr/>
          </p:nvSpPr>
          <p:spPr bwMode="auto">
            <a:xfrm>
              <a:off x="711579" y="2393088"/>
              <a:ext cx="548105" cy="84016"/>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7491" name="Rectangle 6"/>
            <p:cNvSpPr>
              <a:spLocks noChangeAspect="1" noChangeArrowheads="1"/>
            </p:cNvSpPr>
            <p:nvPr/>
          </p:nvSpPr>
          <p:spPr bwMode="auto">
            <a:xfrm>
              <a:off x="1337985" y="2477104"/>
              <a:ext cx="548105" cy="260048"/>
            </a:xfrm>
            <a:prstGeom prst="rect">
              <a:avLst/>
            </a:prstGeom>
            <a:solidFill>
              <a:srgbClr val="CCFFFF"/>
            </a:solidFill>
            <a:ln w="6350">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7492" name="Rectangle 5"/>
            <p:cNvSpPr>
              <a:spLocks noChangeAspect="1" noChangeArrowheads="1"/>
            </p:cNvSpPr>
            <p:nvPr/>
          </p:nvSpPr>
          <p:spPr bwMode="auto">
            <a:xfrm>
              <a:off x="1337985" y="2393088"/>
              <a:ext cx="548105" cy="84016"/>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grpSp>
          <p:nvGrpSpPr>
            <p:cNvPr id="17493" name="Group 62"/>
            <p:cNvGrpSpPr>
              <a:grpSpLocks noChangeAspect="1"/>
            </p:cNvGrpSpPr>
            <p:nvPr/>
          </p:nvGrpSpPr>
          <p:grpSpPr bwMode="auto">
            <a:xfrm>
              <a:off x="1964390" y="2393088"/>
              <a:ext cx="548105" cy="344064"/>
              <a:chOff x="1632" y="1502"/>
              <a:chExt cx="210" cy="143"/>
            </a:xfrm>
          </p:grpSpPr>
          <p:sp>
            <p:nvSpPr>
              <p:cNvPr id="17525" name="Rectangle 6"/>
              <p:cNvSpPr>
                <a:spLocks noChangeAspect="1" noChangeArrowheads="1"/>
              </p:cNvSpPr>
              <p:nvPr/>
            </p:nvSpPr>
            <p:spPr bwMode="auto">
              <a:xfrm>
                <a:off x="1632" y="1536"/>
                <a:ext cx="210" cy="109"/>
              </a:xfrm>
              <a:prstGeom prst="rect">
                <a:avLst/>
              </a:prstGeom>
              <a:solidFill>
                <a:srgbClr val="CCFFFF"/>
              </a:solidFill>
              <a:ln w="6350">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7526" name="Rectangle 5"/>
              <p:cNvSpPr>
                <a:spLocks noChangeAspect="1" noChangeArrowheads="1"/>
              </p:cNvSpPr>
              <p:nvPr/>
            </p:nvSpPr>
            <p:spPr bwMode="auto">
              <a:xfrm>
                <a:off x="1632" y="1502"/>
                <a:ext cx="210" cy="34"/>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grpSp>
        <p:grpSp>
          <p:nvGrpSpPr>
            <p:cNvPr id="17494" name="Group 65"/>
            <p:cNvGrpSpPr>
              <a:grpSpLocks noChangeAspect="1"/>
            </p:cNvGrpSpPr>
            <p:nvPr/>
          </p:nvGrpSpPr>
          <p:grpSpPr bwMode="auto">
            <a:xfrm>
              <a:off x="3893113" y="2116561"/>
              <a:ext cx="548105" cy="344064"/>
              <a:chOff x="1632" y="1502"/>
              <a:chExt cx="210" cy="143"/>
            </a:xfrm>
          </p:grpSpPr>
          <p:sp>
            <p:nvSpPr>
              <p:cNvPr id="17523" name="Rectangle 6"/>
              <p:cNvSpPr>
                <a:spLocks noChangeAspect="1" noChangeArrowheads="1"/>
              </p:cNvSpPr>
              <p:nvPr/>
            </p:nvSpPr>
            <p:spPr bwMode="auto">
              <a:xfrm>
                <a:off x="1632" y="1536"/>
                <a:ext cx="210" cy="109"/>
              </a:xfrm>
              <a:prstGeom prst="rect">
                <a:avLst/>
              </a:prstGeom>
              <a:solidFill>
                <a:srgbClr val="CCFFFF"/>
              </a:solidFill>
              <a:ln w="6350">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7524" name="Rectangle 5"/>
              <p:cNvSpPr>
                <a:spLocks noChangeAspect="1" noChangeArrowheads="1"/>
              </p:cNvSpPr>
              <p:nvPr/>
            </p:nvSpPr>
            <p:spPr bwMode="auto">
              <a:xfrm>
                <a:off x="1632" y="1502"/>
                <a:ext cx="210" cy="34"/>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grpSp>
        <p:grpSp>
          <p:nvGrpSpPr>
            <p:cNvPr id="17495" name="Group 68"/>
            <p:cNvGrpSpPr>
              <a:grpSpLocks noChangeAspect="1"/>
            </p:cNvGrpSpPr>
            <p:nvPr/>
          </p:nvGrpSpPr>
          <p:grpSpPr bwMode="auto">
            <a:xfrm>
              <a:off x="711579" y="2853174"/>
              <a:ext cx="548105" cy="344064"/>
              <a:chOff x="1632" y="1502"/>
              <a:chExt cx="210" cy="143"/>
            </a:xfrm>
          </p:grpSpPr>
          <p:sp>
            <p:nvSpPr>
              <p:cNvPr id="17521" name="Rectangle 6"/>
              <p:cNvSpPr>
                <a:spLocks noChangeAspect="1" noChangeArrowheads="1"/>
              </p:cNvSpPr>
              <p:nvPr/>
            </p:nvSpPr>
            <p:spPr bwMode="auto">
              <a:xfrm>
                <a:off x="1632" y="1536"/>
                <a:ext cx="210" cy="109"/>
              </a:xfrm>
              <a:prstGeom prst="rect">
                <a:avLst/>
              </a:prstGeom>
              <a:solidFill>
                <a:srgbClr val="CCFFFF"/>
              </a:solidFill>
              <a:ln w="6350">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7522" name="Rectangle 5"/>
              <p:cNvSpPr>
                <a:spLocks noChangeAspect="1" noChangeArrowheads="1"/>
              </p:cNvSpPr>
              <p:nvPr/>
            </p:nvSpPr>
            <p:spPr bwMode="auto">
              <a:xfrm>
                <a:off x="1632" y="1502"/>
                <a:ext cx="210" cy="34"/>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grpSp>
        <p:grpSp>
          <p:nvGrpSpPr>
            <p:cNvPr id="17496" name="Group 71"/>
            <p:cNvGrpSpPr>
              <a:grpSpLocks noChangeAspect="1"/>
            </p:cNvGrpSpPr>
            <p:nvPr/>
          </p:nvGrpSpPr>
          <p:grpSpPr bwMode="auto">
            <a:xfrm>
              <a:off x="1337985" y="2853174"/>
              <a:ext cx="548105" cy="344064"/>
              <a:chOff x="1632" y="1502"/>
              <a:chExt cx="210" cy="143"/>
            </a:xfrm>
          </p:grpSpPr>
          <p:sp>
            <p:nvSpPr>
              <p:cNvPr id="17519" name="Rectangle 6"/>
              <p:cNvSpPr>
                <a:spLocks noChangeAspect="1" noChangeArrowheads="1"/>
              </p:cNvSpPr>
              <p:nvPr/>
            </p:nvSpPr>
            <p:spPr bwMode="auto">
              <a:xfrm>
                <a:off x="1632" y="1536"/>
                <a:ext cx="210" cy="109"/>
              </a:xfrm>
              <a:prstGeom prst="rect">
                <a:avLst/>
              </a:prstGeom>
              <a:solidFill>
                <a:srgbClr val="CCFFFF"/>
              </a:solidFill>
              <a:ln w="6350">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7520" name="Rectangle 5"/>
              <p:cNvSpPr>
                <a:spLocks noChangeAspect="1" noChangeArrowheads="1"/>
              </p:cNvSpPr>
              <p:nvPr/>
            </p:nvSpPr>
            <p:spPr bwMode="auto">
              <a:xfrm>
                <a:off x="1632" y="1502"/>
                <a:ext cx="210" cy="34"/>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grpSp>
        <p:grpSp>
          <p:nvGrpSpPr>
            <p:cNvPr id="17497" name="Group 74"/>
            <p:cNvGrpSpPr>
              <a:grpSpLocks noChangeAspect="1"/>
            </p:cNvGrpSpPr>
            <p:nvPr/>
          </p:nvGrpSpPr>
          <p:grpSpPr bwMode="auto">
            <a:xfrm>
              <a:off x="1366426" y="3331008"/>
              <a:ext cx="548105" cy="344064"/>
              <a:chOff x="1632" y="1502"/>
              <a:chExt cx="210" cy="143"/>
            </a:xfrm>
          </p:grpSpPr>
          <p:sp>
            <p:nvSpPr>
              <p:cNvPr id="17517" name="Rectangle 6"/>
              <p:cNvSpPr>
                <a:spLocks noChangeAspect="1" noChangeArrowheads="1"/>
              </p:cNvSpPr>
              <p:nvPr/>
            </p:nvSpPr>
            <p:spPr bwMode="auto">
              <a:xfrm>
                <a:off x="1632" y="1536"/>
                <a:ext cx="210" cy="109"/>
              </a:xfrm>
              <a:prstGeom prst="rect">
                <a:avLst/>
              </a:prstGeom>
              <a:solidFill>
                <a:srgbClr val="CCFFFF"/>
              </a:solidFill>
              <a:ln w="6350">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7518" name="Rectangle 5"/>
              <p:cNvSpPr>
                <a:spLocks noChangeAspect="1" noChangeArrowheads="1"/>
              </p:cNvSpPr>
              <p:nvPr/>
            </p:nvSpPr>
            <p:spPr bwMode="auto">
              <a:xfrm>
                <a:off x="1632" y="1502"/>
                <a:ext cx="210" cy="34"/>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grpSp>
        <p:grpSp>
          <p:nvGrpSpPr>
            <p:cNvPr id="17498" name="Group 77"/>
            <p:cNvGrpSpPr>
              <a:grpSpLocks noChangeAspect="1"/>
            </p:cNvGrpSpPr>
            <p:nvPr/>
          </p:nvGrpSpPr>
          <p:grpSpPr bwMode="auto">
            <a:xfrm>
              <a:off x="3791282" y="1758701"/>
              <a:ext cx="548105" cy="344064"/>
              <a:chOff x="1632" y="1502"/>
              <a:chExt cx="210" cy="143"/>
            </a:xfrm>
          </p:grpSpPr>
          <p:sp>
            <p:nvSpPr>
              <p:cNvPr id="17515" name="Rectangle 6"/>
              <p:cNvSpPr>
                <a:spLocks noChangeAspect="1" noChangeArrowheads="1"/>
              </p:cNvSpPr>
              <p:nvPr/>
            </p:nvSpPr>
            <p:spPr bwMode="auto">
              <a:xfrm>
                <a:off x="1632" y="1536"/>
                <a:ext cx="210" cy="109"/>
              </a:xfrm>
              <a:prstGeom prst="rect">
                <a:avLst/>
              </a:prstGeom>
              <a:solidFill>
                <a:srgbClr val="CCFFFF"/>
              </a:solidFill>
              <a:ln w="6350">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7516" name="Rectangle 5"/>
              <p:cNvSpPr>
                <a:spLocks noChangeAspect="1" noChangeArrowheads="1"/>
              </p:cNvSpPr>
              <p:nvPr/>
            </p:nvSpPr>
            <p:spPr bwMode="auto">
              <a:xfrm>
                <a:off x="1632" y="1502"/>
                <a:ext cx="210" cy="34"/>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grpSp>
        <p:grpSp>
          <p:nvGrpSpPr>
            <p:cNvPr id="17499" name="Group 80"/>
            <p:cNvGrpSpPr>
              <a:grpSpLocks noChangeAspect="1"/>
            </p:cNvGrpSpPr>
            <p:nvPr/>
          </p:nvGrpSpPr>
          <p:grpSpPr bwMode="auto">
            <a:xfrm>
              <a:off x="711579" y="3313259"/>
              <a:ext cx="548105" cy="344064"/>
              <a:chOff x="1632" y="1502"/>
              <a:chExt cx="210" cy="143"/>
            </a:xfrm>
          </p:grpSpPr>
          <p:sp>
            <p:nvSpPr>
              <p:cNvPr id="17513" name="Rectangle 6"/>
              <p:cNvSpPr>
                <a:spLocks noChangeAspect="1" noChangeArrowheads="1"/>
              </p:cNvSpPr>
              <p:nvPr/>
            </p:nvSpPr>
            <p:spPr bwMode="auto">
              <a:xfrm>
                <a:off x="1632" y="1536"/>
                <a:ext cx="210" cy="109"/>
              </a:xfrm>
              <a:prstGeom prst="rect">
                <a:avLst/>
              </a:prstGeom>
              <a:solidFill>
                <a:srgbClr val="CCFFFF"/>
              </a:solidFill>
              <a:ln w="6350">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7514" name="Rectangle 5"/>
              <p:cNvSpPr>
                <a:spLocks noChangeAspect="1" noChangeArrowheads="1"/>
              </p:cNvSpPr>
              <p:nvPr/>
            </p:nvSpPr>
            <p:spPr bwMode="auto">
              <a:xfrm>
                <a:off x="1632" y="1502"/>
                <a:ext cx="210" cy="34"/>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grpSp>
        <p:sp>
          <p:nvSpPr>
            <p:cNvPr id="17500" name="Line 332"/>
            <p:cNvSpPr>
              <a:spLocks noChangeAspect="1" noChangeShapeType="1"/>
            </p:cNvSpPr>
            <p:nvPr/>
          </p:nvSpPr>
          <p:spPr bwMode="auto">
            <a:xfrm flipV="1">
              <a:off x="2391405" y="3546038"/>
              <a:ext cx="378453" cy="228042"/>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17501" name="Group 84"/>
            <p:cNvGrpSpPr>
              <a:grpSpLocks noChangeAspect="1"/>
            </p:cNvGrpSpPr>
            <p:nvPr/>
          </p:nvGrpSpPr>
          <p:grpSpPr bwMode="auto">
            <a:xfrm>
              <a:off x="2180979" y="3313259"/>
              <a:ext cx="748206" cy="576107"/>
              <a:chOff x="1824" y="1776"/>
              <a:chExt cx="288" cy="192"/>
            </a:xfrm>
          </p:grpSpPr>
          <p:sp>
            <p:nvSpPr>
              <p:cNvPr id="17511" name="Rectangle 308"/>
              <p:cNvSpPr>
                <a:spLocks noChangeAspect="1" noChangeArrowheads="1"/>
              </p:cNvSpPr>
              <p:nvPr/>
            </p:nvSpPr>
            <p:spPr bwMode="auto">
              <a:xfrm>
                <a:off x="1824" y="1808"/>
                <a:ext cx="288" cy="160"/>
              </a:xfrm>
              <a:prstGeom prst="rect">
                <a:avLst/>
              </a:prstGeom>
              <a:solidFill>
                <a:srgbClr val="FFFF99"/>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7512" name="Rectangle 5"/>
              <p:cNvSpPr>
                <a:spLocks noChangeAspect="1" noChangeArrowheads="1"/>
              </p:cNvSpPr>
              <p:nvPr/>
            </p:nvSpPr>
            <p:spPr bwMode="auto">
              <a:xfrm>
                <a:off x="1824" y="1776"/>
                <a:ext cx="288" cy="47"/>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grpSp>
        <p:grpSp>
          <p:nvGrpSpPr>
            <p:cNvPr id="17503" name="Group 88"/>
            <p:cNvGrpSpPr>
              <a:grpSpLocks noChangeAspect="1"/>
            </p:cNvGrpSpPr>
            <p:nvPr/>
          </p:nvGrpSpPr>
          <p:grpSpPr bwMode="auto">
            <a:xfrm>
              <a:off x="2176628" y="2790001"/>
              <a:ext cx="752557" cy="576107"/>
              <a:chOff x="1824" y="1776"/>
              <a:chExt cx="288" cy="192"/>
            </a:xfrm>
          </p:grpSpPr>
          <p:sp>
            <p:nvSpPr>
              <p:cNvPr id="17509" name="Rectangle 308"/>
              <p:cNvSpPr>
                <a:spLocks noChangeAspect="1" noChangeArrowheads="1"/>
              </p:cNvSpPr>
              <p:nvPr/>
            </p:nvSpPr>
            <p:spPr bwMode="auto">
              <a:xfrm>
                <a:off x="1824" y="1808"/>
                <a:ext cx="288" cy="160"/>
              </a:xfrm>
              <a:prstGeom prst="rect">
                <a:avLst/>
              </a:prstGeom>
              <a:solidFill>
                <a:srgbClr val="FFFF99"/>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7510" name="Rectangle 5"/>
              <p:cNvSpPr>
                <a:spLocks noChangeAspect="1" noChangeArrowheads="1"/>
              </p:cNvSpPr>
              <p:nvPr/>
            </p:nvSpPr>
            <p:spPr bwMode="auto">
              <a:xfrm>
                <a:off x="1824" y="1776"/>
                <a:ext cx="288" cy="47"/>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grpSp>
        <p:sp>
          <p:nvSpPr>
            <p:cNvPr id="17504" name="Rectangle 310"/>
            <p:cNvSpPr>
              <a:spLocks noChangeAspect="1" noChangeArrowheads="1"/>
            </p:cNvSpPr>
            <p:nvPr/>
          </p:nvSpPr>
          <p:spPr bwMode="auto">
            <a:xfrm>
              <a:off x="2310226" y="3565052"/>
              <a:ext cx="478504" cy="220041"/>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7505" name="Line 92"/>
            <p:cNvSpPr>
              <a:spLocks noChangeAspect="1" noChangeShapeType="1"/>
            </p:cNvSpPr>
            <p:nvPr/>
          </p:nvSpPr>
          <p:spPr bwMode="auto">
            <a:xfrm flipV="1">
              <a:off x="2386344" y="3591310"/>
              <a:ext cx="252302" cy="116022"/>
            </a:xfrm>
            <a:prstGeom prst="line">
              <a:avLst/>
            </a:prstGeom>
            <a:noFill/>
            <a:ln w="12700">
              <a:solidFill>
                <a:srgbClr val="FF00FF"/>
              </a:solidFill>
              <a:prstDash val="sysDot"/>
              <a:round/>
              <a:headEnd/>
              <a:tailEnd/>
            </a:ln>
            <a:extLst>
              <a:ext uri="{909E8E84-426E-40DD-AFC4-6F175D3DCCD1}">
                <a14:hiddenFill xmlns:a14="http://schemas.microsoft.com/office/drawing/2010/main">
                  <a:noFill/>
                </a14:hiddenFill>
              </a:ext>
            </a:extLst>
          </p:spPr>
          <p:txBody>
            <a:bodyPr anchor="ctr"/>
            <a:lstStyle/>
            <a:p>
              <a:endParaRPr lang="ja-JP" altLang="en-US"/>
            </a:p>
          </p:txBody>
        </p:sp>
      </p:grpSp>
      <p:grpSp>
        <p:nvGrpSpPr>
          <p:cNvPr id="6" name="グループ化 5"/>
          <p:cNvGrpSpPr/>
          <p:nvPr/>
        </p:nvGrpSpPr>
        <p:grpSpPr>
          <a:xfrm>
            <a:off x="2288340" y="3029532"/>
            <a:ext cx="482854" cy="220041"/>
            <a:chOff x="-319034" y="3888580"/>
            <a:chExt cx="482854" cy="220041"/>
          </a:xfrm>
        </p:grpSpPr>
        <p:sp>
          <p:nvSpPr>
            <p:cNvPr id="17502" name="Rectangle 310"/>
            <p:cNvSpPr>
              <a:spLocks noChangeAspect="1" noChangeArrowheads="1"/>
            </p:cNvSpPr>
            <p:nvPr/>
          </p:nvSpPr>
          <p:spPr bwMode="auto">
            <a:xfrm>
              <a:off x="-319034" y="3888580"/>
              <a:ext cx="482854" cy="220041"/>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7506" name="Line 93"/>
            <p:cNvSpPr>
              <a:spLocks noChangeAspect="1" noChangeShapeType="1"/>
            </p:cNvSpPr>
            <p:nvPr/>
          </p:nvSpPr>
          <p:spPr bwMode="auto">
            <a:xfrm>
              <a:off x="-82807" y="3940589"/>
              <a:ext cx="0" cy="116022"/>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nchor="ctr"/>
            <a:lstStyle/>
            <a:p>
              <a:endParaRPr lang="ja-JP" altLang="en-US"/>
            </a:p>
          </p:txBody>
        </p:sp>
        <p:sp>
          <p:nvSpPr>
            <p:cNvPr id="17507" name="Line 94"/>
            <p:cNvSpPr>
              <a:spLocks noChangeAspect="1" noChangeShapeType="1"/>
            </p:cNvSpPr>
            <p:nvPr/>
          </p:nvSpPr>
          <p:spPr bwMode="auto">
            <a:xfrm>
              <a:off x="-198419" y="3958364"/>
              <a:ext cx="0" cy="116022"/>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nchor="ctr"/>
            <a:lstStyle/>
            <a:p>
              <a:endParaRPr lang="ja-JP" altLang="en-US"/>
            </a:p>
          </p:txBody>
        </p:sp>
        <p:sp>
          <p:nvSpPr>
            <p:cNvPr id="17508" name="Line 95"/>
            <p:cNvSpPr>
              <a:spLocks noChangeAspect="1" noChangeShapeType="1"/>
            </p:cNvSpPr>
            <p:nvPr/>
          </p:nvSpPr>
          <p:spPr bwMode="auto">
            <a:xfrm>
              <a:off x="0" y="3940589"/>
              <a:ext cx="0" cy="116022"/>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nchor="ctr"/>
            <a:lstStyle/>
            <a:p>
              <a:endParaRPr lang="ja-JP" altLang="en-US"/>
            </a:p>
          </p:txBody>
        </p:sp>
      </p:grpSp>
      <p:sp>
        <p:nvSpPr>
          <p:cNvPr id="95" name="Rectangle 68"/>
          <p:cNvSpPr>
            <a:spLocks noChangeArrowheads="1"/>
          </p:cNvSpPr>
          <p:nvPr/>
        </p:nvSpPr>
        <p:spPr bwMode="auto">
          <a:xfrm>
            <a:off x="1123950" y="1557338"/>
            <a:ext cx="16287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US" altLang="ja-JP" sz="1600" b="1" dirty="0">
                <a:solidFill>
                  <a:schemeClr val="accent2"/>
                </a:solidFill>
                <a:latin typeface="Arial" charset="0"/>
              </a:rPr>
              <a:t>Visual Management Board</a:t>
            </a:r>
            <a:r>
              <a:rPr lang="en-US" altLang="ja-JP" sz="1400" b="1" dirty="0">
                <a:solidFill>
                  <a:schemeClr val="accent2"/>
                </a:solidFill>
                <a:latin typeface="Arial" charset="0"/>
              </a:rPr>
              <a:t> </a:t>
            </a:r>
            <a:endParaRPr lang="en-US" altLang="ja-JP" dirty="0">
              <a:latin typeface="Arial" charset="0"/>
            </a:endParaRPr>
          </a:p>
        </p:txBody>
      </p:sp>
      <p:sp>
        <p:nvSpPr>
          <p:cNvPr id="96" name="Text Box 223"/>
          <p:cNvSpPr txBox="1">
            <a:spLocks noChangeArrowheads="1"/>
          </p:cNvSpPr>
          <p:nvPr/>
        </p:nvSpPr>
        <p:spPr bwMode="auto">
          <a:xfrm>
            <a:off x="766867" y="3412930"/>
            <a:ext cx="490538" cy="2778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1" hangingPunct="1">
              <a:defRPr/>
            </a:pPr>
            <a:r>
              <a:rPr lang="ja-JP" altLang="en-US" sz="1200" b="1" dirty="0">
                <a:solidFill>
                  <a:schemeClr val="tx2"/>
                </a:solidFill>
                <a:latin typeface="Arial" charset="0"/>
              </a:rPr>
              <a:t>行動</a:t>
            </a:r>
            <a:endParaRPr lang="en-US" altLang="ja-JP" sz="1200" b="1" dirty="0">
              <a:solidFill>
                <a:schemeClr val="tx2"/>
              </a:solidFill>
              <a:latin typeface="Arial" charset="0"/>
            </a:endParaRPr>
          </a:p>
        </p:txBody>
      </p:sp>
      <p:sp>
        <p:nvSpPr>
          <p:cNvPr id="97" name="Text Box 224"/>
          <p:cNvSpPr txBox="1">
            <a:spLocks noChangeArrowheads="1"/>
          </p:cNvSpPr>
          <p:nvPr/>
        </p:nvSpPr>
        <p:spPr bwMode="auto">
          <a:xfrm>
            <a:off x="1297347" y="2913567"/>
            <a:ext cx="574675" cy="2762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1" hangingPunct="1">
              <a:defRPr/>
            </a:pPr>
            <a:r>
              <a:rPr lang="en-US" altLang="ja-JP" sz="1100" b="1" dirty="0">
                <a:solidFill>
                  <a:srgbClr val="FF3300"/>
                </a:solidFill>
                <a:latin typeface="Arial" charset="0"/>
              </a:rPr>
              <a:t>  </a:t>
            </a:r>
            <a:r>
              <a:rPr lang="en-US" altLang="ja-JP" sz="1200" b="1" dirty="0">
                <a:solidFill>
                  <a:schemeClr val="tx2"/>
                </a:solidFill>
                <a:latin typeface="Arial" charset="0"/>
              </a:rPr>
              <a:t>KGI</a:t>
            </a:r>
          </a:p>
        </p:txBody>
      </p:sp>
      <p:sp>
        <p:nvSpPr>
          <p:cNvPr id="98" name="Text Box 225"/>
          <p:cNvSpPr txBox="1">
            <a:spLocks noChangeArrowheads="1"/>
          </p:cNvSpPr>
          <p:nvPr/>
        </p:nvSpPr>
        <p:spPr bwMode="auto">
          <a:xfrm>
            <a:off x="1826968" y="3529977"/>
            <a:ext cx="800405" cy="4619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eaLnBrk="1" hangingPunct="1">
              <a:defRPr/>
            </a:pPr>
            <a:r>
              <a:rPr lang="en-US" altLang="ja-JP" sz="1100" b="1" dirty="0">
                <a:solidFill>
                  <a:srgbClr val="FF3300"/>
                </a:solidFill>
                <a:latin typeface="Arial" charset="0"/>
              </a:rPr>
              <a:t>  </a:t>
            </a:r>
            <a:r>
              <a:rPr lang="en-US" altLang="ja-JP" sz="1200" b="1" dirty="0">
                <a:solidFill>
                  <a:schemeClr val="tx2"/>
                </a:solidFill>
                <a:latin typeface="Arial" charset="0"/>
              </a:rPr>
              <a:t>KPI Graph</a:t>
            </a:r>
          </a:p>
        </p:txBody>
      </p:sp>
      <p:sp>
        <p:nvSpPr>
          <p:cNvPr id="106" name="Text Box 223"/>
          <p:cNvSpPr txBox="1">
            <a:spLocks noChangeArrowheads="1"/>
          </p:cNvSpPr>
          <p:nvPr/>
        </p:nvSpPr>
        <p:spPr bwMode="auto">
          <a:xfrm>
            <a:off x="658813" y="2462213"/>
            <a:ext cx="590550" cy="2762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1" hangingPunct="1">
              <a:defRPr/>
            </a:pPr>
            <a:r>
              <a:rPr lang="ja-JP" altLang="en-US" sz="1200" b="1" dirty="0">
                <a:solidFill>
                  <a:schemeClr val="tx2"/>
                </a:solidFill>
                <a:latin typeface="Arial" charset="0"/>
              </a:rPr>
              <a:t>　目的</a:t>
            </a:r>
            <a:endParaRPr lang="en-US" altLang="ja-JP" sz="1200" b="1" dirty="0">
              <a:solidFill>
                <a:schemeClr val="tx2"/>
              </a:solidFill>
              <a:latin typeface="Arial" charset="0"/>
            </a:endParaRPr>
          </a:p>
        </p:txBody>
      </p:sp>
      <p:sp>
        <p:nvSpPr>
          <p:cNvPr id="107" name="Text Box 223"/>
          <p:cNvSpPr txBox="1">
            <a:spLocks noChangeArrowheads="1"/>
          </p:cNvSpPr>
          <p:nvPr/>
        </p:nvSpPr>
        <p:spPr bwMode="auto">
          <a:xfrm>
            <a:off x="776288" y="2911475"/>
            <a:ext cx="592137" cy="2778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1" hangingPunct="1">
              <a:defRPr/>
            </a:pPr>
            <a:r>
              <a:rPr lang="ja-JP" altLang="en-US" sz="1200" b="1" dirty="0">
                <a:solidFill>
                  <a:schemeClr val="tx2"/>
                </a:solidFill>
                <a:latin typeface="Arial" charset="0"/>
              </a:rPr>
              <a:t>目標</a:t>
            </a:r>
            <a:endParaRPr lang="en-US" altLang="ja-JP" sz="1200" b="1" dirty="0">
              <a:solidFill>
                <a:schemeClr val="tx2"/>
              </a:solidFill>
              <a:latin typeface="Arial" charset="0"/>
            </a:endParaRPr>
          </a:p>
        </p:txBody>
      </p:sp>
      <p:sp>
        <p:nvSpPr>
          <p:cNvPr id="108" name="Text Box 223"/>
          <p:cNvSpPr txBox="1">
            <a:spLocks noChangeArrowheads="1"/>
          </p:cNvSpPr>
          <p:nvPr/>
        </p:nvSpPr>
        <p:spPr bwMode="auto">
          <a:xfrm>
            <a:off x="1368425" y="2476500"/>
            <a:ext cx="490538" cy="2778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1" hangingPunct="1">
              <a:defRPr/>
            </a:pPr>
            <a:r>
              <a:rPr lang="ja-JP" altLang="en-US" sz="1200" b="1" dirty="0">
                <a:solidFill>
                  <a:schemeClr val="tx2"/>
                </a:solidFill>
                <a:latin typeface="Arial" charset="0"/>
              </a:rPr>
              <a:t>方針</a:t>
            </a:r>
            <a:endParaRPr lang="en-US" altLang="ja-JP" sz="1200" b="1" dirty="0">
              <a:solidFill>
                <a:schemeClr val="tx2"/>
              </a:solidFill>
              <a:latin typeface="Arial" charset="0"/>
            </a:endParaRPr>
          </a:p>
        </p:txBody>
      </p:sp>
      <p:sp>
        <p:nvSpPr>
          <p:cNvPr id="109" name="Text Box 223"/>
          <p:cNvSpPr txBox="1">
            <a:spLocks noChangeArrowheads="1"/>
          </p:cNvSpPr>
          <p:nvPr/>
        </p:nvSpPr>
        <p:spPr bwMode="auto">
          <a:xfrm>
            <a:off x="1958975" y="2476500"/>
            <a:ext cx="492125" cy="2778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1" hangingPunct="1">
              <a:defRPr/>
            </a:pPr>
            <a:r>
              <a:rPr lang="ja-JP" altLang="en-US" sz="1200" b="1" dirty="0">
                <a:solidFill>
                  <a:schemeClr val="tx2"/>
                </a:solidFill>
                <a:latin typeface="Arial" charset="0"/>
              </a:rPr>
              <a:t>体制</a:t>
            </a:r>
            <a:endParaRPr lang="en-US" altLang="ja-JP" sz="1200" b="1" dirty="0">
              <a:solidFill>
                <a:schemeClr val="tx2"/>
              </a:solidFill>
              <a:latin typeface="Arial" charset="0"/>
            </a:endParaRPr>
          </a:p>
        </p:txBody>
      </p:sp>
      <p:grpSp>
        <p:nvGrpSpPr>
          <p:cNvPr id="17423" name="図形グループ 160"/>
          <p:cNvGrpSpPr>
            <a:grpSpLocks/>
          </p:cNvGrpSpPr>
          <p:nvPr/>
        </p:nvGrpSpPr>
        <p:grpSpPr bwMode="auto">
          <a:xfrm>
            <a:off x="539750" y="4437063"/>
            <a:ext cx="1516063" cy="1944687"/>
            <a:chOff x="319336" y="3501008"/>
            <a:chExt cx="2120900" cy="2514600"/>
          </a:xfrm>
        </p:grpSpPr>
        <p:sp>
          <p:nvSpPr>
            <p:cNvPr id="162" name="Rectangle 8"/>
            <p:cNvSpPr>
              <a:spLocks noChangeArrowheads="1"/>
            </p:cNvSpPr>
            <p:nvPr/>
          </p:nvSpPr>
          <p:spPr bwMode="auto">
            <a:xfrm>
              <a:off x="394844" y="3501008"/>
              <a:ext cx="2045392" cy="2514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sz="1400">
                <a:latin typeface="Arial" charset="0"/>
              </a:endParaRPr>
            </a:p>
          </p:txBody>
        </p:sp>
        <p:sp>
          <p:nvSpPr>
            <p:cNvPr id="163" name="Line 9"/>
            <p:cNvSpPr>
              <a:spLocks noChangeShapeType="1"/>
            </p:cNvSpPr>
            <p:nvPr/>
          </p:nvSpPr>
          <p:spPr bwMode="auto">
            <a:xfrm>
              <a:off x="394844" y="4872235"/>
              <a:ext cx="99049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ja-JP" altLang="en-US" sz="1400">
                <a:latin typeface="Arial" charset="0"/>
              </a:endParaRPr>
            </a:p>
          </p:txBody>
        </p:sp>
        <p:sp>
          <p:nvSpPr>
            <p:cNvPr id="164" name="Line 10"/>
            <p:cNvSpPr>
              <a:spLocks noChangeShapeType="1"/>
            </p:cNvSpPr>
            <p:nvPr/>
          </p:nvSpPr>
          <p:spPr bwMode="auto">
            <a:xfrm>
              <a:off x="1385338" y="3572853"/>
              <a:ext cx="0" cy="24386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ja-JP" altLang="en-US" sz="1400">
                <a:latin typeface="Arial" charset="0"/>
              </a:endParaRPr>
            </a:p>
          </p:txBody>
        </p:sp>
        <p:sp>
          <p:nvSpPr>
            <p:cNvPr id="165" name="Text Box 11"/>
            <p:cNvSpPr txBox="1">
              <a:spLocks noChangeArrowheads="1"/>
            </p:cNvSpPr>
            <p:nvPr/>
          </p:nvSpPr>
          <p:spPr bwMode="auto">
            <a:xfrm>
              <a:off x="319336" y="3652910"/>
              <a:ext cx="914985" cy="32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ja-JP" altLang="en-US" sz="1050" b="1">
                  <a:latin typeface="Arial" charset="0"/>
                </a:rPr>
                <a:t>③</a:t>
              </a:r>
              <a:r>
                <a:rPr lang="en-US" altLang="ja-JP" sz="1050" b="1">
                  <a:latin typeface="Arial" charset="0"/>
                </a:rPr>
                <a:t>Keep</a:t>
              </a:r>
              <a:endParaRPr lang="en-US" altLang="ja-JP" sz="1400">
                <a:latin typeface="Arial" charset="0"/>
              </a:endParaRPr>
            </a:p>
          </p:txBody>
        </p:sp>
        <p:sp>
          <p:nvSpPr>
            <p:cNvPr id="166" name="Text Box 12"/>
            <p:cNvSpPr txBox="1">
              <a:spLocks noChangeArrowheads="1"/>
            </p:cNvSpPr>
            <p:nvPr/>
          </p:nvSpPr>
          <p:spPr bwMode="auto">
            <a:xfrm>
              <a:off x="394844" y="4872235"/>
              <a:ext cx="1980987" cy="33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ja-JP" altLang="en-US" sz="1050" b="1" dirty="0">
                  <a:latin typeface="Arial" charset="0"/>
                </a:rPr>
                <a:t>①</a:t>
              </a:r>
              <a:r>
                <a:rPr lang="en-US" altLang="ja-JP" sz="1050" b="1" dirty="0">
                  <a:latin typeface="Arial" charset="0"/>
                </a:rPr>
                <a:t>Problem</a:t>
              </a:r>
              <a:endParaRPr lang="en-US" altLang="ja-JP" sz="1400" dirty="0">
                <a:latin typeface="Arial" charset="0"/>
              </a:endParaRPr>
            </a:p>
          </p:txBody>
        </p:sp>
        <p:sp>
          <p:nvSpPr>
            <p:cNvPr id="167" name="Text Box 13"/>
            <p:cNvSpPr txBox="1">
              <a:spLocks noChangeArrowheads="1"/>
            </p:cNvSpPr>
            <p:nvPr/>
          </p:nvSpPr>
          <p:spPr bwMode="auto">
            <a:xfrm>
              <a:off x="1463068" y="3652910"/>
              <a:ext cx="912763" cy="33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ja-JP" altLang="en-US" sz="1050" b="1">
                  <a:latin typeface="Arial" charset="0"/>
                </a:rPr>
                <a:t>②</a:t>
              </a:r>
              <a:r>
                <a:rPr lang="en-US" altLang="ja-JP" sz="1050" b="1">
                  <a:latin typeface="Arial" charset="0"/>
                </a:rPr>
                <a:t>Try</a:t>
              </a:r>
              <a:endParaRPr lang="en-US" altLang="ja-JP" sz="1400">
                <a:latin typeface="Arial" charset="0"/>
              </a:endParaRPr>
            </a:p>
          </p:txBody>
        </p:sp>
        <p:sp>
          <p:nvSpPr>
            <p:cNvPr id="168" name="Rectangle 15"/>
            <p:cNvSpPr>
              <a:spLocks noChangeArrowheads="1"/>
            </p:cNvSpPr>
            <p:nvPr/>
          </p:nvSpPr>
          <p:spPr bwMode="auto">
            <a:xfrm>
              <a:off x="472574" y="5405946"/>
              <a:ext cx="304254" cy="22785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sz="1400">
                <a:latin typeface="Arial" charset="0"/>
              </a:endParaRPr>
            </a:p>
          </p:txBody>
        </p:sp>
        <p:sp>
          <p:nvSpPr>
            <p:cNvPr id="169" name="Rectangle 16"/>
            <p:cNvSpPr>
              <a:spLocks noChangeArrowheads="1"/>
            </p:cNvSpPr>
            <p:nvPr/>
          </p:nvSpPr>
          <p:spPr bwMode="auto">
            <a:xfrm>
              <a:off x="472574" y="5711803"/>
              <a:ext cx="304254" cy="22785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sz="1400">
                <a:latin typeface="Arial" charset="0"/>
              </a:endParaRPr>
            </a:p>
          </p:txBody>
        </p:sp>
        <p:sp>
          <p:nvSpPr>
            <p:cNvPr id="170" name="Rectangle 17"/>
            <p:cNvSpPr>
              <a:spLocks noChangeArrowheads="1"/>
            </p:cNvSpPr>
            <p:nvPr/>
          </p:nvSpPr>
          <p:spPr bwMode="auto">
            <a:xfrm>
              <a:off x="852337" y="5405946"/>
              <a:ext cx="304255" cy="22785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sz="1400">
                <a:latin typeface="Arial" charset="0"/>
              </a:endParaRPr>
            </a:p>
          </p:txBody>
        </p:sp>
        <p:sp>
          <p:nvSpPr>
            <p:cNvPr id="171" name="Rectangle 18"/>
            <p:cNvSpPr>
              <a:spLocks noChangeArrowheads="1"/>
            </p:cNvSpPr>
            <p:nvPr/>
          </p:nvSpPr>
          <p:spPr bwMode="auto">
            <a:xfrm>
              <a:off x="1691813" y="4034719"/>
              <a:ext cx="304255" cy="22785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sz="1400">
                <a:latin typeface="Arial" charset="0"/>
              </a:endParaRPr>
            </a:p>
          </p:txBody>
        </p:sp>
        <p:sp>
          <p:nvSpPr>
            <p:cNvPr id="172" name="Rectangle 19"/>
            <p:cNvSpPr>
              <a:spLocks noChangeArrowheads="1"/>
            </p:cNvSpPr>
            <p:nvPr/>
          </p:nvSpPr>
          <p:spPr bwMode="auto">
            <a:xfrm>
              <a:off x="472574" y="4034719"/>
              <a:ext cx="304254" cy="22785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sz="1400">
                <a:latin typeface="Arial" charset="0"/>
              </a:endParaRPr>
            </a:p>
          </p:txBody>
        </p:sp>
        <p:sp>
          <p:nvSpPr>
            <p:cNvPr id="173" name="Line 20"/>
            <p:cNvSpPr>
              <a:spLocks noChangeShapeType="1"/>
            </p:cNvSpPr>
            <p:nvPr/>
          </p:nvSpPr>
          <p:spPr bwMode="auto">
            <a:xfrm flipV="1">
              <a:off x="1005575" y="4186622"/>
              <a:ext cx="837255" cy="1295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ja-JP" altLang="en-US" sz="1400">
                <a:latin typeface="Arial" charset="0"/>
              </a:endParaRPr>
            </a:p>
          </p:txBody>
        </p:sp>
        <p:sp>
          <p:nvSpPr>
            <p:cNvPr id="174" name="Line 21"/>
            <p:cNvSpPr>
              <a:spLocks noChangeShapeType="1"/>
            </p:cNvSpPr>
            <p:nvPr/>
          </p:nvSpPr>
          <p:spPr bwMode="auto">
            <a:xfrm flipH="1">
              <a:off x="623591" y="4110670"/>
              <a:ext cx="121923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ja-JP" altLang="en-US" sz="1400">
                <a:latin typeface="Arial" charset="0"/>
              </a:endParaRPr>
            </a:p>
          </p:txBody>
        </p:sp>
        <p:sp>
          <p:nvSpPr>
            <p:cNvPr id="175" name="Text Box 268"/>
            <p:cNvSpPr txBox="1">
              <a:spLocks noChangeArrowheads="1"/>
            </p:cNvSpPr>
            <p:nvPr/>
          </p:nvSpPr>
          <p:spPr bwMode="auto">
            <a:xfrm>
              <a:off x="1081084" y="3804813"/>
              <a:ext cx="670693" cy="338701"/>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eaLnBrk="1" hangingPunct="1">
                <a:defRPr/>
              </a:pPr>
              <a:r>
                <a:rPr lang="ja-JP" altLang="en-US" sz="1050" b="1" dirty="0">
                  <a:solidFill>
                    <a:srgbClr val="FF3300"/>
                  </a:solidFill>
                  <a:latin typeface="Arial" charset="0"/>
                </a:rPr>
                <a:t>継続</a:t>
              </a:r>
              <a:endParaRPr lang="en-US" altLang="ja-JP" sz="1050" b="1" dirty="0">
                <a:solidFill>
                  <a:srgbClr val="FF3300"/>
                </a:solidFill>
                <a:latin typeface="Arial" charset="0"/>
              </a:endParaRPr>
            </a:p>
          </p:txBody>
        </p:sp>
      </p:grpSp>
      <p:sp>
        <p:nvSpPr>
          <p:cNvPr id="176" name="Rectangle 70"/>
          <p:cNvSpPr>
            <a:spLocks noChangeArrowheads="1"/>
          </p:cNvSpPr>
          <p:nvPr/>
        </p:nvSpPr>
        <p:spPr bwMode="auto">
          <a:xfrm>
            <a:off x="563563" y="4016375"/>
            <a:ext cx="1981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US" altLang="ja-JP" b="1" dirty="0">
                <a:solidFill>
                  <a:schemeClr val="accent2"/>
                </a:solidFill>
                <a:latin typeface="Arial" charset="0"/>
              </a:rPr>
              <a:t>KPT</a:t>
            </a:r>
            <a:r>
              <a:rPr lang="ja-JP" altLang="en-US" b="1" dirty="0">
                <a:solidFill>
                  <a:schemeClr val="accent2"/>
                </a:solidFill>
                <a:latin typeface="Arial" charset="0"/>
              </a:rPr>
              <a:t>ボード</a:t>
            </a:r>
            <a:r>
              <a:rPr lang="en-US" altLang="ja-JP" sz="1600" b="1" dirty="0">
                <a:solidFill>
                  <a:schemeClr val="accent2"/>
                </a:solidFill>
                <a:latin typeface="Arial" charset="0"/>
              </a:rPr>
              <a:t>  </a:t>
            </a:r>
            <a:endParaRPr lang="en-US" altLang="ja-JP" dirty="0">
              <a:latin typeface="Arial" charset="0"/>
            </a:endParaRPr>
          </a:p>
        </p:txBody>
      </p:sp>
      <p:graphicFrame>
        <p:nvGraphicFramePr>
          <p:cNvPr id="177" name="Group 222"/>
          <p:cNvGraphicFramePr>
            <a:graphicFrameLocks/>
          </p:cNvGraphicFramePr>
          <p:nvPr/>
        </p:nvGraphicFramePr>
        <p:xfrm>
          <a:off x="1412875" y="5300663"/>
          <a:ext cx="2209800" cy="1144588"/>
        </p:xfrm>
        <a:graphic>
          <a:graphicData uri="http://schemas.openxmlformats.org/drawingml/2006/table">
            <a:tbl>
              <a:tblPr/>
              <a:tblGrid>
                <a:gridCol w="6858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228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ja-JP" altLang="en-US" sz="9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800" b="0" i="0" u="none" strike="noStrike" cap="none" normalizeH="0" baseline="0">
                          <a:ln>
                            <a:noFill/>
                          </a:ln>
                          <a:solidFill>
                            <a:schemeClr val="tx1"/>
                          </a:solidFill>
                          <a:effectLst/>
                          <a:latin typeface="Arial" charset="0"/>
                          <a:ea typeface="ＭＳ Ｐゴシック" charset="0"/>
                          <a:cs typeface="ＭＳ Ｐゴシック" charset="0"/>
                        </a:rPr>
                        <a:t>Potential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900" b="0" i="0" u="none" strike="noStrike" cap="none" normalizeH="0" baseline="0">
                          <a:ln>
                            <a:noFill/>
                          </a:ln>
                          <a:solidFill>
                            <a:schemeClr val="tx1"/>
                          </a:solidFill>
                          <a:effectLst/>
                          <a:latin typeface="Arial" charset="0"/>
                          <a:ea typeface="ＭＳ Ｐゴシック" charset="0"/>
                          <a:cs typeface="ＭＳ Ｐゴシック" charset="0"/>
                        </a:rPr>
                        <a:t>Real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800" b="0" i="0" u="none" strike="noStrike" cap="none" normalizeH="0" baseline="0">
                          <a:ln>
                            <a:noFill/>
                          </a:ln>
                          <a:solidFill>
                            <a:schemeClr val="tx1"/>
                          </a:solidFill>
                          <a:effectLst/>
                          <a:latin typeface="Arial" charset="0"/>
                          <a:ea typeface="ＭＳ Ｐゴシック" charset="0"/>
                          <a:cs typeface="ＭＳ Ｐゴシック" charset="0"/>
                        </a:rPr>
                        <a:t>Finish</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0"/>
                  </a:ext>
                </a:extLst>
              </a:tr>
              <a:tr h="2301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900" b="0" i="0" u="none" strike="noStrike" cap="none" normalizeH="0" baseline="0">
                          <a:ln>
                            <a:noFill/>
                          </a:ln>
                          <a:solidFill>
                            <a:schemeClr val="tx1"/>
                          </a:solidFill>
                          <a:effectLst/>
                          <a:latin typeface="Arial" charset="0"/>
                          <a:ea typeface="ＭＳ Ｐゴシック" charset="0"/>
                          <a:cs typeface="ＭＳ Ｐゴシック" charset="0"/>
                        </a:rPr>
                        <a:t>Design</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ja-JP" altLang="en-US" sz="9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ja-JP" altLang="en-US" sz="9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ja-JP" altLang="en-US" sz="9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r h="228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700" b="0" i="0" u="none" strike="noStrike" cap="none" normalizeH="0" baseline="0">
                          <a:ln>
                            <a:noFill/>
                          </a:ln>
                          <a:solidFill>
                            <a:schemeClr val="tx1"/>
                          </a:solidFill>
                          <a:effectLst/>
                          <a:latin typeface="Arial" charset="0"/>
                          <a:ea typeface="ＭＳ Ｐゴシック" charset="0"/>
                          <a:cs typeface="ＭＳ Ｐゴシック" charset="0"/>
                        </a:rPr>
                        <a:t>Engineering</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ja-JP" altLang="en-US" sz="9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ja-JP" altLang="en-US" sz="9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ja-JP" altLang="en-US" sz="9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2"/>
                  </a:ext>
                </a:extLst>
              </a:tr>
              <a:tr h="228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700" b="0" i="0" u="none" strike="noStrike" cap="none" normalizeH="0" baseline="0">
                          <a:ln>
                            <a:noFill/>
                          </a:ln>
                          <a:solidFill>
                            <a:schemeClr val="tx1"/>
                          </a:solidFill>
                          <a:effectLst/>
                          <a:latin typeface="Arial" charset="0"/>
                          <a:ea typeface="ＭＳ Ｐゴシック" charset="0"/>
                          <a:cs typeface="ＭＳ Ｐゴシック" charset="0"/>
                        </a:rPr>
                        <a:t>Production</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ja-JP" altLang="en-US" sz="9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ja-JP" altLang="en-US" sz="9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ja-JP" altLang="en-US" sz="9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3"/>
                  </a:ext>
                </a:extLst>
              </a:tr>
              <a:tr h="228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700" b="0" i="0" u="none" strike="noStrike" cap="none" normalizeH="0" baseline="0">
                          <a:ln>
                            <a:noFill/>
                          </a:ln>
                          <a:solidFill>
                            <a:schemeClr val="tx1"/>
                          </a:solidFill>
                          <a:effectLst/>
                          <a:latin typeface="Arial" charset="0"/>
                          <a:ea typeface="ＭＳ Ｐゴシック" charset="0"/>
                          <a:cs typeface="ＭＳ Ｐゴシック" charset="0"/>
                        </a:rPr>
                        <a:t>Marketing</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ja-JP" altLang="en-US" sz="9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ja-JP" altLang="en-US" sz="9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ja-JP" altLang="en-US" sz="9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4"/>
                  </a:ext>
                </a:extLst>
              </a:tr>
            </a:tbl>
          </a:graphicData>
        </a:graphic>
      </p:graphicFrame>
      <p:sp>
        <p:nvSpPr>
          <p:cNvPr id="178" name="Rectangle 70"/>
          <p:cNvSpPr>
            <a:spLocks noChangeArrowheads="1"/>
          </p:cNvSpPr>
          <p:nvPr/>
        </p:nvSpPr>
        <p:spPr bwMode="auto">
          <a:xfrm>
            <a:off x="1535113" y="4900613"/>
            <a:ext cx="19812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ja-JP" altLang="en-US" b="1" dirty="0">
                <a:solidFill>
                  <a:schemeClr val="accent2"/>
                </a:solidFill>
                <a:latin typeface="Arial" charset="0"/>
              </a:rPr>
              <a:t>タスクボード</a:t>
            </a:r>
            <a:r>
              <a:rPr lang="en-US" altLang="ja-JP" sz="1600" b="1" dirty="0">
                <a:solidFill>
                  <a:schemeClr val="accent2"/>
                </a:solidFill>
                <a:latin typeface="Arial" charset="0"/>
              </a:rPr>
              <a:t>  </a:t>
            </a:r>
            <a:endParaRPr lang="en-US" altLang="ja-JP" dirty="0">
              <a:latin typeface="Arial" charset="0"/>
            </a:endParaRPr>
          </a:p>
        </p:txBody>
      </p:sp>
      <p:sp>
        <p:nvSpPr>
          <p:cNvPr id="17458" name="角丸四角形 178"/>
          <p:cNvSpPr>
            <a:spLocks noChangeArrowheads="1"/>
          </p:cNvSpPr>
          <p:nvPr/>
        </p:nvSpPr>
        <p:spPr bwMode="auto">
          <a:xfrm>
            <a:off x="5580063" y="5516563"/>
            <a:ext cx="3240087" cy="720725"/>
          </a:xfrm>
          <a:prstGeom prst="roundRect">
            <a:avLst>
              <a:gd name="adj" fmla="val 16667"/>
            </a:avLst>
          </a:prstGeom>
          <a:solidFill>
            <a:srgbClr val="33CCFF"/>
          </a:solidFill>
          <a:ln w="9525" algn="ctr">
            <a:solidFill>
              <a:schemeClr val="bg1"/>
            </a:solidFill>
            <a:round/>
            <a:headEnd/>
            <a:tailEnd/>
          </a:ln>
        </p:spPr>
        <p:txBody>
          <a:bodyPr lIns="90000" tIns="46800" rIns="90000" bIns="4680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t>仕事の仕方、</a:t>
            </a:r>
            <a:r>
              <a:rPr lang="ja-JP" altLang="en-US" sz="1800"/>
              <a:t>価値観</a:t>
            </a:r>
            <a:endParaRPr lang="en-US" altLang="ja-JP" sz="1800"/>
          </a:p>
          <a:p>
            <a:pPr algn="ctr" eaLnBrk="1" hangingPunct="1">
              <a:spcBef>
                <a:spcPct val="0"/>
              </a:spcBef>
              <a:buFontTx/>
              <a:buNone/>
            </a:pPr>
            <a:r>
              <a:rPr lang="ja-JP" altLang="en-US" sz="2000"/>
              <a:t>のバラツキが減る</a:t>
            </a:r>
          </a:p>
        </p:txBody>
      </p:sp>
      <p:sp>
        <p:nvSpPr>
          <p:cNvPr id="17459" name="下矢印 179"/>
          <p:cNvSpPr>
            <a:spLocks noChangeArrowheads="1"/>
          </p:cNvSpPr>
          <p:nvPr/>
        </p:nvSpPr>
        <p:spPr bwMode="auto">
          <a:xfrm>
            <a:off x="6372225" y="5229225"/>
            <a:ext cx="1728788" cy="287338"/>
          </a:xfrm>
          <a:prstGeom prst="downArrow">
            <a:avLst>
              <a:gd name="adj1" fmla="val 50000"/>
              <a:gd name="adj2" fmla="val 50000"/>
            </a:avLst>
          </a:prstGeom>
          <a:solidFill>
            <a:srgbClr val="33CCFF"/>
          </a:solidFill>
          <a:ln w="9525" algn="ctr">
            <a:solidFill>
              <a:schemeClr val="bg1"/>
            </a:solidFill>
            <a:round/>
            <a:headEnd/>
            <a:tailEnd/>
          </a:ln>
        </p:spPr>
        <p:txBody>
          <a:bodyPr lIns="90000" tIns="46800" rIns="90000" bIns="4680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000"/>
          </a:p>
        </p:txBody>
      </p:sp>
      <p:sp>
        <p:nvSpPr>
          <p:cNvPr id="17461" name="左カーブ矢印 181"/>
          <p:cNvSpPr>
            <a:spLocks noChangeArrowheads="1"/>
          </p:cNvSpPr>
          <p:nvPr/>
        </p:nvSpPr>
        <p:spPr bwMode="auto">
          <a:xfrm flipV="1">
            <a:off x="5795963" y="2997200"/>
            <a:ext cx="647700" cy="1152525"/>
          </a:xfrm>
          <a:prstGeom prst="curvedLeftArrow">
            <a:avLst>
              <a:gd name="adj1" fmla="val 25019"/>
              <a:gd name="adj2" fmla="val 50046"/>
              <a:gd name="adj3" fmla="val 25000"/>
            </a:avLst>
          </a:prstGeom>
          <a:solidFill>
            <a:srgbClr val="33CCFF"/>
          </a:solidFill>
          <a:ln w="9525" algn="ctr">
            <a:solidFill>
              <a:schemeClr val="bg1"/>
            </a:solidFill>
            <a:round/>
            <a:headEnd/>
            <a:tailEnd/>
          </a:ln>
        </p:spPr>
        <p:txBody>
          <a:bodyPr lIns="90000" tIns="46800" rIns="90000" bIns="4680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000"/>
          </a:p>
        </p:txBody>
      </p:sp>
      <p:sp>
        <p:nvSpPr>
          <p:cNvPr id="2" name="タイトル 1"/>
          <p:cNvSpPr>
            <a:spLocks noGrp="1"/>
          </p:cNvSpPr>
          <p:nvPr>
            <p:ph type="title"/>
          </p:nvPr>
        </p:nvSpPr>
        <p:spPr>
          <a:xfrm>
            <a:off x="483760" y="-25931"/>
            <a:ext cx="8229600" cy="1143000"/>
          </a:xfrm>
        </p:spPr>
        <p:txBody>
          <a:bodyPr>
            <a:normAutofit/>
          </a:bodyPr>
          <a:lstStyle/>
          <a:p>
            <a:r>
              <a:rPr lang="ja-JP" altLang="en-US" dirty="0"/>
              <a:t>仕事のやり方を変えるための道具</a:t>
            </a: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5" name="スライド番号プレースホルダー 4"/>
          <p:cNvSpPr>
            <a:spLocks noGrp="1"/>
          </p:cNvSpPr>
          <p:nvPr>
            <p:ph type="sldNum" sz="quarter" idx="12"/>
          </p:nvPr>
        </p:nvSpPr>
        <p:spPr/>
        <p:txBody>
          <a:bodyPr/>
          <a:lstStyle/>
          <a:p>
            <a:pPr>
              <a:defRPr/>
            </a:pPr>
            <a:fld id="{525F1DBB-BC46-4E80-A9A7-7F2D4F761761}" type="slidenum">
              <a:rPr lang="en-US" altLang="ja-JP" smtClean="0"/>
              <a:pPr>
                <a:defRPr/>
              </a:pPr>
              <a:t>11</a:t>
            </a:fld>
            <a:endParaRPr lang="en-US" altLang="ja-JP"/>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10450"/>
          </a:xfrm>
        </p:spPr>
        <p:txBody>
          <a:bodyPr>
            <a:noAutofit/>
          </a:bodyPr>
          <a:lstStyle/>
          <a:p>
            <a:r>
              <a:rPr lang="ja-JP" altLang="en-US" sz="3200" dirty="0"/>
              <a:t>仕事をうまく進めるための道具だけではない</a:t>
            </a:r>
            <a:br>
              <a:rPr lang="ja-JP" altLang="en-US" sz="3200" dirty="0"/>
            </a:br>
            <a:endParaRPr kumimoji="1" lang="ja-JP" altLang="en-US" sz="3200" dirty="0"/>
          </a:p>
        </p:txBody>
      </p:sp>
      <p:sp>
        <p:nvSpPr>
          <p:cNvPr id="18435" name="コンテンツ プレースホルダー 5"/>
          <p:cNvSpPr>
            <a:spLocks noGrp="1"/>
          </p:cNvSpPr>
          <p:nvPr>
            <p:ph idx="4294967295"/>
          </p:nvPr>
        </p:nvSpPr>
        <p:spPr>
          <a:xfrm>
            <a:off x="492048" y="1823355"/>
            <a:ext cx="8229600" cy="1644445"/>
          </a:xfrm>
        </p:spPr>
        <p:txBody>
          <a:bodyPr>
            <a:normAutofit fontScale="77500" lnSpcReduction="20000"/>
          </a:bodyPr>
          <a:lstStyle/>
          <a:p>
            <a:pPr marL="0" indent="0">
              <a:buFontTx/>
              <a:buNone/>
            </a:pPr>
            <a:r>
              <a:rPr lang="ja-JP" altLang="en-US" dirty="0"/>
              <a:t>チーム（リーダーの影響を色濃く受けている）のマネジメント能力や人間性を炙り出し、潜在的に抱えている問題を解決していくこと。</a:t>
            </a:r>
            <a:endParaRPr lang="en-US" altLang="ja-JP" dirty="0"/>
          </a:p>
          <a:p>
            <a:pPr marL="0" indent="0">
              <a:buFontTx/>
              <a:buNone/>
            </a:pPr>
            <a:r>
              <a:rPr lang="ja-JP" altLang="en-US" dirty="0"/>
              <a:t>ありたい姿（チームへの思い）</a:t>
            </a:r>
            <a:r>
              <a:rPr lang="en-US" altLang="en-US" dirty="0" err="1"/>
              <a:t>を考えるニーズが生まれる</a:t>
            </a:r>
            <a:r>
              <a:rPr lang="en-US" altLang="en-US" dirty="0"/>
              <a:t>。</a:t>
            </a:r>
            <a:endParaRPr lang="ja-JP" altLang="en-US" dirty="0"/>
          </a:p>
        </p:txBody>
      </p:sp>
      <p:grpSp>
        <p:nvGrpSpPr>
          <p:cNvPr id="18436" name="Group 142"/>
          <p:cNvGrpSpPr>
            <a:grpSpLocks/>
          </p:cNvGrpSpPr>
          <p:nvPr/>
        </p:nvGrpSpPr>
        <p:grpSpPr bwMode="auto">
          <a:xfrm>
            <a:off x="539750" y="3789040"/>
            <a:ext cx="2736850" cy="2087563"/>
            <a:chOff x="4176" y="3600"/>
            <a:chExt cx="662" cy="518"/>
          </a:xfrm>
        </p:grpSpPr>
        <p:sp>
          <p:nvSpPr>
            <p:cNvPr id="18440" name="Rectangle 51"/>
            <p:cNvSpPr>
              <a:spLocks noChangeAspect="1" noChangeArrowheads="1"/>
            </p:cNvSpPr>
            <p:nvPr/>
          </p:nvSpPr>
          <p:spPr bwMode="auto">
            <a:xfrm>
              <a:off x="4190" y="3658"/>
              <a:ext cx="634" cy="460"/>
            </a:xfrm>
            <a:prstGeom prst="rect">
              <a:avLst/>
            </a:prstGeom>
            <a:solidFill>
              <a:srgbClr val="C0C0C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8441" name="Rectangle 52"/>
            <p:cNvSpPr>
              <a:spLocks noChangeAspect="1" noChangeArrowheads="1"/>
            </p:cNvSpPr>
            <p:nvPr/>
          </p:nvSpPr>
          <p:spPr bwMode="auto">
            <a:xfrm>
              <a:off x="4176" y="3648"/>
              <a:ext cx="634" cy="460"/>
            </a:xfrm>
            <a:prstGeom prst="rect">
              <a:avLst/>
            </a:prstGeom>
            <a:solidFill>
              <a:srgbClr val="EAEAEA"/>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pic>
          <p:nvPicPr>
            <p:cNvPr id="18442" name="Picture 56" descr="MCj043258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 y="3600"/>
              <a:ext cx="8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57" descr="MCj043258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 y="3600"/>
              <a:ext cx="8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Rectangle 6"/>
            <p:cNvSpPr>
              <a:spLocks noChangeAspect="1" noChangeArrowheads="1"/>
            </p:cNvSpPr>
            <p:nvPr/>
          </p:nvSpPr>
          <p:spPr bwMode="auto">
            <a:xfrm>
              <a:off x="4205" y="3726"/>
              <a:ext cx="126" cy="65"/>
            </a:xfrm>
            <a:prstGeom prst="rect">
              <a:avLst/>
            </a:prstGeom>
            <a:solidFill>
              <a:srgbClr val="CCFFFF"/>
            </a:solidFill>
            <a:ln w="6350">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8445" name="Rectangle 5"/>
            <p:cNvSpPr>
              <a:spLocks noChangeAspect="1" noChangeArrowheads="1"/>
            </p:cNvSpPr>
            <p:nvPr/>
          </p:nvSpPr>
          <p:spPr bwMode="auto">
            <a:xfrm>
              <a:off x="4205" y="3705"/>
              <a:ext cx="126" cy="21"/>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8446" name="Rectangle 6"/>
            <p:cNvSpPr>
              <a:spLocks noChangeAspect="1" noChangeArrowheads="1"/>
            </p:cNvSpPr>
            <p:nvPr/>
          </p:nvSpPr>
          <p:spPr bwMode="auto">
            <a:xfrm>
              <a:off x="4349" y="3726"/>
              <a:ext cx="126" cy="65"/>
            </a:xfrm>
            <a:prstGeom prst="rect">
              <a:avLst/>
            </a:prstGeom>
            <a:solidFill>
              <a:srgbClr val="CCFFFF"/>
            </a:solidFill>
            <a:ln w="6350">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8447" name="Rectangle 5"/>
            <p:cNvSpPr>
              <a:spLocks noChangeAspect="1" noChangeArrowheads="1"/>
            </p:cNvSpPr>
            <p:nvPr/>
          </p:nvSpPr>
          <p:spPr bwMode="auto">
            <a:xfrm>
              <a:off x="4349" y="3705"/>
              <a:ext cx="126" cy="21"/>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grpSp>
          <p:nvGrpSpPr>
            <p:cNvPr id="18448" name="Group 62"/>
            <p:cNvGrpSpPr>
              <a:grpSpLocks noChangeAspect="1"/>
            </p:cNvGrpSpPr>
            <p:nvPr/>
          </p:nvGrpSpPr>
          <p:grpSpPr bwMode="auto">
            <a:xfrm>
              <a:off x="4493" y="3705"/>
              <a:ext cx="126" cy="86"/>
              <a:chOff x="1632" y="1502"/>
              <a:chExt cx="210" cy="143"/>
            </a:xfrm>
          </p:grpSpPr>
          <p:sp>
            <p:nvSpPr>
              <p:cNvPr id="18480" name="Rectangle 6"/>
              <p:cNvSpPr>
                <a:spLocks noChangeAspect="1" noChangeArrowheads="1"/>
              </p:cNvSpPr>
              <p:nvPr/>
            </p:nvSpPr>
            <p:spPr bwMode="auto">
              <a:xfrm>
                <a:off x="1632" y="1536"/>
                <a:ext cx="210" cy="109"/>
              </a:xfrm>
              <a:prstGeom prst="rect">
                <a:avLst/>
              </a:prstGeom>
              <a:solidFill>
                <a:srgbClr val="CCFFFF"/>
              </a:solidFill>
              <a:ln w="6350">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8481" name="Rectangle 5"/>
              <p:cNvSpPr>
                <a:spLocks noChangeAspect="1" noChangeArrowheads="1"/>
              </p:cNvSpPr>
              <p:nvPr/>
            </p:nvSpPr>
            <p:spPr bwMode="auto">
              <a:xfrm>
                <a:off x="1632" y="1502"/>
                <a:ext cx="210" cy="34"/>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grpSp>
        <p:grpSp>
          <p:nvGrpSpPr>
            <p:cNvPr id="18449" name="Group 65"/>
            <p:cNvGrpSpPr>
              <a:grpSpLocks noChangeAspect="1"/>
            </p:cNvGrpSpPr>
            <p:nvPr/>
          </p:nvGrpSpPr>
          <p:grpSpPr bwMode="auto">
            <a:xfrm>
              <a:off x="4637" y="3705"/>
              <a:ext cx="126" cy="86"/>
              <a:chOff x="1632" y="1502"/>
              <a:chExt cx="210" cy="143"/>
            </a:xfrm>
          </p:grpSpPr>
          <p:sp>
            <p:nvSpPr>
              <p:cNvPr id="18478" name="Rectangle 6"/>
              <p:cNvSpPr>
                <a:spLocks noChangeAspect="1" noChangeArrowheads="1"/>
              </p:cNvSpPr>
              <p:nvPr/>
            </p:nvSpPr>
            <p:spPr bwMode="auto">
              <a:xfrm>
                <a:off x="1632" y="1536"/>
                <a:ext cx="210" cy="109"/>
              </a:xfrm>
              <a:prstGeom prst="rect">
                <a:avLst/>
              </a:prstGeom>
              <a:solidFill>
                <a:srgbClr val="CCFFFF"/>
              </a:solidFill>
              <a:ln w="6350">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8479" name="Rectangle 5"/>
              <p:cNvSpPr>
                <a:spLocks noChangeAspect="1" noChangeArrowheads="1"/>
              </p:cNvSpPr>
              <p:nvPr/>
            </p:nvSpPr>
            <p:spPr bwMode="auto">
              <a:xfrm>
                <a:off x="1632" y="1502"/>
                <a:ext cx="210" cy="34"/>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grpSp>
        <p:grpSp>
          <p:nvGrpSpPr>
            <p:cNvPr id="18450" name="Group 68"/>
            <p:cNvGrpSpPr>
              <a:grpSpLocks noChangeAspect="1"/>
            </p:cNvGrpSpPr>
            <p:nvPr/>
          </p:nvGrpSpPr>
          <p:grpSpPr bwMode="auto">
            <a:xfrm>
              <a:off x="4205" y="3820"/>
              <a:ext cx="126" cy="86"/>
              <a:chOff x="1632" y="1502"/>
              <a:chExt cx="210" cy="143"/>
            </a:xfrm>
          </p:grpSpPr>
          <p:sp>
            <p:nvSpPr>
              <p:cNvPr id="18476" name="Rectangle 6"/>
              <p:cNvSpPr>
                <a:spLocks noChangeAspect="1" noChangeArrowheads="1"/>
              </p:cNvSpPr>
              <p:nvPr/>
            </p:nvSpPr>
            <p:spPr bwMode="auto">
              <a:xfrm>
                <a:off x="1632" y="1536"/>
                <a:ext cx="210" cy="109"/>
              </a:xfrm>
              <a:prstGeom prst="rect">
                <a:avLst/>
              </a:prstGeom>
              <a:solidFill>
                <a:srgbClr val="CCFFFF"/>
              </a:solidFill>
              <a:ln w="6350">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8477" name="Rectangle 5"/>
              <p:cNvSpPr>
                <a:spLocks noChangeAspect="1" noChangeArrowheads="1"/>
              </p:cNvSpPr>
              <p:nvPr/>
            </p:nvSpPr>
            <p:spPr bwMode="auto">
              <a:xfrm>
                <a:off x="1632" y="1502"/>
                <a:ext cx="210" cy="34"/>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grpSp>
        <p:grpSp>
          <p:nvGrpSpPr>
            <p:cNvPr id="18451" name="Group 71"/>
            <p:cNvGrpSpPr>
              <a:grpSpLocks noChangeAspect="1"/>
            </p:cNvGrpSpPr>
            <p:nvPr/>
          </p:nvGrpSpPr>
          <p:grpSpPr bwMode="auto">
            <a:xfrm>
              <a:off x="4349" y="3820"/>
              <a:ext cx="126" cy="86"/>
              <a:chOff x="1632" y="1502"/>
              <a:chExt cx="210" cy="143"/>
            </a:xfrm>
          </p:grpSpPr>
          <p:sp>
            <p:nvSpPr>
              <p:cNvPr id="18474" name="Rectangle 6"/>
              <p:cNvSpPr>
                <a:spLocks noChangeAspect="1" noChangeArrowheads="1"/>
              </p:cNvSpPr>
              <p:nvPr/>
            </p:nvSpPr>
            <p:spPr bwMode="auto">
              <a:xfrm>
                <a:off x="1632" y="1536"/>
                <a:ext cx="210" cy="109"/>
              </a:xfrm>
              <a:prstGeom prst="rect">
                <a:avLst/>
              </a:prstGeom>
              <a:solidFill>
                <a:srgbClr val="CCFFFF"/>
              </a:solidFill>
              <a:ln w="6350">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8475" name="Rectangle 5"/>
              <p:cNvSpPr>
                <a:spLocks noChangeAspect="1" noChangeArrowheads="1"/>
              </p:cNvSpPr>
              <p:nvPr/>
            </p:nvSpPr>
            <p:spPr bwMode="auto">
              <a:xfrm>
                <a:off x="1632" y="1502"/>
                <a:ext cx="210" cy="34"/>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grpSp>
        <p:grpSp>
          <p:nvGrpSpPr>
            <p:cNvPr id="18452" name="Group 74"/>
            <p:cNvGrpSpPr>
              <a:grpSpLocks noChangeAspect="1"/>
            </p:cNvGrpSpPr>
            <p:nvPr/>
          </p:nvGrpSpPr>
          <p:grpSpPr bwMode="auto">
            <a:xfrm>
              <a:off x="4493" y="3820"/>
              <a:ext cx="126" cy="86"/>
              <a:chOff x="1632" y="1502"/>
              <a:chExt cx="210" cy="143"/>
            </a:xfrm>
          </p:grpSpPr>
          <p:sp>
            <p:nvSpPr>
              <p:cNvPr id="18472" name="Rectangle 6"/>
              <p:cNvSpPr>
                <a:spLocks noChangeAspect="1" noChangeArrowheads="1"/>
              </p:cNvSpPr>
              <p:nvPr/>
            </p:nvSpPr>
            <p:spPr bwMode="auto">
              <a:xfrm>
                <a:off x="1632" y="1536"/>
                <a:ext cx="210" cy="109"/>
              </a:xfrm>
              <a:prstGeom prst="rect">
                <a:avLst/>
              </a:prstGeom>
              <a:solidFill>
                <a:srgbClr val="CCFFFF"/>
              </a:solidFill>
              <a:ln w="6350">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8473" name="Rectangle 5"/>
              <p:cNvSpPr>
                <a:spLocks noChangeAspect="1" noChangeArrowheads="1"/>
              </p:cNvSpPr>
              <p:nvPr/>
            </p:nvSpPr>
            <p:spPr bwMode="auto">
              <a:xfrm>
                <a:off x="1632" y="1502"/>
                <a:ext cx="210" cy="34"/>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grpSp>
        <p:grpSp>
          <p:nvGrpSpPr>
            <p:cNvPr id="18453" name="Group 77"/>
            <p:cNvGrpSpPr>
              <a:grpSpLocks noChangeAspect="1"/>
            </p:cNvGrpSpPr>
            <p:nvPr/>
          </p:nvGrpSpPr>
          <p:grpSpPr bwMode="auto">
            <a:xfrm>
              <a:off x="4637" y="3820"/>
              <a:ext cx="126" cy="86"/>
              <a:chOff x="1632" y="1502"/>
              <a:chExt cx="210" cy="143"/>
            </a:xfrm>
          </p:grpSpPr>
          <p:sp>
            <p:nvSpPr>
              <p:cNvPr id="18470" name="Rectangle 6"/>
              <p:cNvSpPr>
                <a:spLocks noChangeAspect="1" noChangeArrowheads="1"/>
              </p:cNvSpPr>
              <p:nvPr/>
            </p:nvSpPr>
            <p:spPr bwMode="auto">
              <a:xfrm>
                <a:off x="1632" y="1536"/>
                <a:ext cx="210" cy="109"/>
              </a:xfrm>
              <a:prstGeom prst="rect">
                <a:avLst/>
              </a:prstGeom>
              <a:solidFill>
                <a:srgbClr val="CCFFFF"/>
              </a:solidFill>
              <a:ln w="6350">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8471" name="Rectangle 5"/>
              <p:cNvSpPr>
                <a:spLocks noChangeAspect="1" noChangeArrowheads="1"/>
              </p:cNvSpPr>
              <p:nvPr/>
            </p:nvSpPr>
            <p:spPr bwMode="auto">
              <a:xfrm>
                <a:off x="1632" y="1502"/>
                <a:ext cx="210" cy="34"/>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grpSp>
        <p:grpSp>
          <p:nvGrpSpPr>
            <p:cNvPr id="18454" name="Group 80"/>
            <p:cNvGrpSpPr>
              <a:grpSpLocks noChangeAspect="1"/>
            </p:cNvGrpSpPr>
            <p:nvPr/>
          </p:nvGrpSpPr>
          <p:grpSpPr bwMode="auto">
            <a:xfrm>
              <a:off x="4205" y="3935"/>
              <a:ext cx="126" cy="86"/>
              <a:chOff x="1632" y="1502"/>
              <a:chExt cx="210" cy="143"/>
            </a:xfrm>
          </p:grpSpPr>
          <p:sp>
            <p:nvSpPr>
              <p:cNvPr id="18468" name="Rectangle 6"/>
              <p:cNvSpPr>
                <a:spLocks noChangeAspect="1" noChangeArrowheads="1"/>
              </p:cNvSpPr>
              <p:nvPr/>
            </p:nvSpPr>
            <p:spPr bwMode="auto">
              <a:xfrm>
                <a:off x="1632" y="1536"/>
                <a:ext cx="210" cy="109"/>
              </a:xfrm>
              <a:prstGeom prst="rect">
                <a:avLst/>
              </a:prstGeom>
              <a:solidFill>
                <a:srgbClr val="CCFFFF"/>
              </a:solidFill>
              <a:ln w="6350">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8469" name="Rectangle 5"/>
              <p:cNvSpPr>
                <a:spLocks noChangeAspect="1" noChangeArrowheads="1"/>
              </p:cNvSpPr>
              <p:nvPr/>
            </p:nvSpPr>
            <p:spPr bwMode="auto">
              <a:xfrm>
                <a:off x="1632" y="1502"/>
                <a:ext cx="210" cy="34"/>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grpSp>
        <p:sp>
          <p:nvSpPr>
            <p:cNvPr id="18455" name="Line 332"/>
            <p:cNvSpPr>
              <a:spLocks noChangeAspect="1" noChangeShapeType="1"/>
            </p:cNvSpPr>
            <p:nvPr/>
          </p:nvSpPr>
          <p:spPr bwMode="auto">
            <a:xfrm flipV="1">
              <a:off x="4406" y="3993"/>
              <a:ext cx="87" cy="57"/>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18456" name="Group 84"/>
            <p:cNvGrpSpPr>
              <a:grpSpLocks noChangeAspect="1"/>
            </p:cNvGrpSpPr>
            <p:nvPr/>
          </p:nvGrpSpPr>
          <p:grpSpPr bwMode="auto">
            <a:xfrm>
              <a:off x="4378" y="3935"/>
              <a:ext cx="172" cy="144"/>
              <a:chOff x="1824" y="1776"/>
              <a:chExt cx="288" cy="192"/>
            </a:xfrm>
          </p:grpSpPr>
          <p:sp>
            <p:nvSpPr>
              <p:cNvPr id="18466" name="Rectangle 308"/>
              <p:cNvSpPr>
                <a:spLocks noChangeAspect="1" noChangeArrowheads="1"/>
              </p:cNvSpPr>
              <p:nvPr/>
            </p:nvSpPr>
            <p:spPr bwMode="auto">
              <a:xfrm>
                <a:off x="1824" y="1808"/>
                <a:ext cx="288" cy="160"/>
              </a:xfrm>
              <a:prstGeom prst="rect">
                <a:avLst/>
              </a:prstGeom>
              <a:solidFill>
                <a:srgbClr val="FFFF99"/>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8467" name="Rectangle 5"/>
              <p:cNvSpPr>
                <a:spLocks noChangeAspect="1" noChangeArrowheads="1"/>
              </p:cNvSpPr>
              <p:nvPr/>
            </p:nvSpPr>
            <p:spPr bwMode="auto">
              <a:xfrm>
                <a:off x="1824" y="1776"/>
                <a:ext cx="288" cy="47"/>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grpSp>
        <p:sp>
          <p:nvSpPr>
            <p:cNvPr id="18457" name="Rectangle 310"/>
            <p:cNvSpPr>
              <a:spLocks noChangeAspect="1" noChangeArrowheads="1"/>
            </p:cNvSpPr>
            <p:nvPr/>
          </p:nvSpPr>
          <p:spPr bwMode="auto">
            <a:xfrm>
              <a:off x="4406" y="3995"/>
              <a:ext cx="111" cy="55"/>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grpSp>
          <p:nvGrpSpPr>
            <p:cNvPr id="18458" name="Group 88"/>
            <p:cNvGrpSpPr>
              <a:grpSpLocks noChangeAspect="1"/>
            </p:cNvGrpSpPr>
            <p:nvPr/>
          </p:nvGrpSpPr>
          <p:grpSpPr bwMode="auto">
            <a:xfrm>
              <a:off x="4579" y="3935"/>
              <a:ext cx="173" cy="144"/>
              <a:chOff x="1824" y="1776"/>
              <a:chExt cx="288" cy="192"/>
            </a:xfrm>
          </p:grpSpPr>
          <p:sp>
            <p:nvSpPr>
              <p:cNvPr id="18464" name="Rectangle 308"/>
              <p:cNvSpPr>
                <a:spLocks noChangeAspect="1" noChangeArrowheads="1"/>
              </p:cNvSpPr>
              <p:nvPr/>
            </p:nvSpPr>
            <p:spPr bwMode="auto">
              <a:xfrm>
                <a:off x="1824" y="1808"/>
                <a:ext cx="288" cy="160"/>
              </a:xfrm>
              <a:prstGeom prst="rect">
                <a:avLst/>
              </a:prstGeom>
              <a:solidFill>
                <a:srgbClr val="FFFF99"/>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8465" name="Rectangle 5"/>
              <p:cNvSpPr>
                <a:spLocks noChangeAspect="1" noChangeArrowheads="1"/>
              </p:cNvSpPr>
              <p:nvPr/>
            </p:nvSpPr>
            <p:spPr bwMode="auto">
              <a:xfrm>
                <a:off x="1824" y="1776"/>
                <a:ext cx="288" cy="47"/>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grpSp>
        <p:sp>
          <p:nvSpPr>
            <p:cNvPr id="18459" name="Rectangle 310"/>
            <p:cNvSpPr>
              <a:spLocks noChangeAspect="1" noChangeArrowheads="1"/>
            </p:cNvSpPr>
            <p:nvPr/>
          </p:nvSpPr>
          <p:spPr bwMode="auto">
            <a:xfrm>
              <a:off x="4608" y="3995"/>
              <a:ext cx="110" cy="55"/>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8460" name="Line 92"/>
            <p:cNvSpPr>
              <a:spLocks noChangeAspect="1" noChangeShapeType="1"/>
            </p:cNvSpPr>
            <p:nvPr/>
          </p:nvSpPr>
          <p:spPr bwMode="auto">
            <a:xfrm flipV="1">
              <a:off x="4622" y="4021"/>
              <a:ext cx="58" cy="29"/>
            </a:xfrm>
            <a:prstGeom prst="line">
              <a:avLst/>
            </a:prstGeom>
            <a:noFill/>
            <a:ln w="12700">
              <a:solidFill>
                <a:srgbClr val="FF00FF"/>
              </a:solidFill>
              <a:prstDash val="sysDot"/>
              <a:round/>
              <a:headEnd/>
              <a:tailEnd/>
            </a:ln>
            <a:extLst>
              <a:ext uri="{909E8E84-426E-40DD-AFC4-6F175D3DCCD1}">
                <a14:hiddenFill xmlns:a14="http://schemas.microsoft.com/office/drawing/2010/main">
                  <a:noFill/>
                </a14:hiddenFill>
              </a:ext>
            </a:extLst>
          </p:spPr>
          <p:txBody>
            <a:bodyPr anchor="ctr"/>
            <a:lstStyle/>
            <a:p>
              <a:endParaRPr lang="ja-JP" altLang="en-US"/>
            </a:p>
          </p:txBody>
        </p:sp>
        <p:sp>
          <p:nvSpPr>
            <p:cNvPr id="18461" name="Line 93"/>
            <p:cNvSpPr>
              <a:spLocks noChangeAspect="1" noChangeShapeType="1"/>
            </p:cNvSpPr>
            <p:nvPr/>
          </p:nvSpPr>
          <p:spPr bwMode="auto">
            <a:xfrm>
              <a:off x="4435" y="4021"/>
              <a:ext cx="0" cy="29"/>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nchor="ctr"/>
            <a:lstStyle/>
            <a:p>
              <a:endParaRPr lang="ja-JP" altLang="en-US"/>
            </a:p>
          </p:txBody>
        </p:sp>
        <p:sp>
          <p:nvSpPr>
            <p:cNvPr id="18462" name="Line 94"/>
            <p:cNvSpPr>
              <a:spLocks noChangeAspect="1" noChangeShapeType="1"/>
            </p:cNvSpPr>
            <p:nvPr/>
          </p:nvSpPr>
          <p:spPr bwMode="auto">
            <a:xfrm>
              <a:off x="4435" y="4021"/>
              <a:ext cx="0" cy="29"/>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nchor="ctr"/>
            <a:lstStyle/>
            <a:p>
              <a:endParaRPr lang="ja-JP" altLang="en-US"/>
            </a:p>
          </p:txBody>
        </p:sp>
        <p:sp>
          <p:nvSpPr>
            <p:cNvPr id="18463" name="Line 95"/>
            <p:cNvSpPr>
              <a:spLocks noChangeAspect="1" noChangeShapeType="1"/>
            </p:cNvSpPr>
            <p:nvPr/>
          </p:nvSpPr>
          <p:spPr bwMode="auto">
            <a:xfrm>
              <a:off x="4464" y="4021"/>
              <a:ext cx="0" cy="29"/>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nchor="ctr"/>
            <a:lstStyle/>
            <a:p>
              <a:endParaRPr lang="ja-JP" altLang="en-US"/>
            </a:p>
          </p:txBody>
        </p:sp>
      </p:grpSp>
      <p:pic>
        <p:nvPicPr>
          <p:cNvPr id="18437" name="図 4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750" y="3889053"/>
            <a:ext cx="2355850"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右矢印 50"/>
          <p:cNvSpPr>
            <a:spLocks noChangeArrowheads="1"/>
          </p:cNvSpPr>
          <p:nvPr/>
        </p:nvSpPr>
        <p:spPr bwMode="auto">
          <a:xfrm>
            <a:off x="3563938" y="3962078"/>
            <a:ext cx="1800225" cy="863600"/>
          </a:xfrm>
          <a:prstGeom prst="rightArrow">
            <a:avLst>
              <a:gd name="adj1" fmla="val 57426"/>
              <a:gd name="adj2" fmla="val 50029"/>
            </a:avLst>
          </a:prstGeom>
          <a:solidFill>
            <a:srgbClr val="33CCFF"/>
          </a:solidFill>
          <a:ln w="9525" algn="ctr">
            <a:solidFill>
              <a:schemeClr val="bg1"/>
            </a:solidFill>
            <a:round/>
            <a:headEnd/>
            <a:tailEnd/>
          </a:ln>
        </p:spPr>
        <p:txBody>
          <a:bodyPr lIns="90000" tIns="46800" rIns="90000" bIns="4680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t>チームに導入</a:t>
            </a:r>
          </a:p>
        </p:txBody>
      </p:sp>
      <p:sp>
        <p:nvSpPr>
          <p:cNvPr id="18439" name="左矢印 51"/>
          <p:cNvSpPr>
            <a:spLocks noChangeArrowheads="1"/>
          </p:cNvSpPr>
          <p:nvPr/>
        </p:nvSpPr>
        <p:spPr bwMode="auto">
          <a:xfrm>
            <a:off x="3492500" y="4970140"/>
            <a:ext cx="1800225" cy="792163"/>
          </a:xfrm>
          <a:prstGeom prst="leftArrow">
            <a:avLst>
              <a:gd name="adj1" fmla="val 54963"/>
              <a:gd name="adj2" fmla="val 53268"/>
            </a:avLst>
          </a:prstGeom>
          <a:solidFill>
            <a:srgbClr val="33CCFF"/>
          </a:solidFill>
          <a:ln w="9525" algn="ctr">
            <a:solidFill>
              <a:schemeClr val="bg1"/>
            </a:solidFill>
            <a:round/>
            <a:headEnd/>
            <a:tailEnd/>
          </a:ln>
        </p:spPr>
        <p:txBody>
          <a:bodyPr lIns="90000" tIns="46800" rIns="90000" bIns="4680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問題が見える</a:t>
            </a:r>
          </a:p>
        </p:txBody>
      </p:sp>
      <p:sp>
        <p:nvSpPr>
          <p:cNvPr id="3" name="フッター プレースホルダー 2"/>
          <p:cNvSpPr>
            <a:spLocks noGrp="1"/>
          </p:cNvSpPr>
          <p:nvPr>
            <p:ph type="ftr" sz="quarter" idx="11"/>
          </p:nvPr>
        </p:nvSpPr>
        <p:spPr/>
        <p:txBody>
          <a:body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4" name="スライド番号プレースホルダー 3"/>
          <p:cNvSpPr>
            <a:spLocks noGrp="1"/>
          </p:cNvSpPr>
          <p:nvPr>
            <p:ph type="sldNum" sz="quarter" idx="12"/>
          </p:nvPr>
        </p:nvSpPr>
        <p:spPr/>
        <p:txBody>
          <a:bodyPr/>
          <a:lstStyle/>
          <a:p>
            <a:pPr>
              <a:defRPr/>
            </a:pPr>
            <a:fld id="{525F1DBB-BC46-4E80-A9A7-7F2D4F761761}" type="slidenum">
              <a:rPr lang="en-US" altLang="ja-JP" smtClean="0"/>
              <a:pPr>
                <a:defRPr/>
              </a:pPr>
              <a:t>12</a:t>
            </a:fld>
            <a:endParaRPr lang="en-US" altLang="ja-JP"/>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My Pictures\2013-06-17 001\P6170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1628800"/>
            <a:ext cx="4712413" cy="460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normAutofit/>
          </a:bodyPr>
          <a:lstStyle/>
          <a:p>
            <a:r>
              <a:rPr lang="en-US" altLang="ja-JP" dirty="0"/>
              <a:t>Visual </a:t>
            </a:r>
            <a:r>
              <a:rPr lang="en-US" altLang="ja-JP" dirty="0" err="1"/>
              <a:t>Manangement</a:t>
            </a:r>
            <a:r>
              <a:rPr lang="en-US" altLang="ja-JP" dirty="0"/>
              <a:t> Board</a:t>
            </a:r>
            <a:r>
              <a:rPr lang="ja-JP" altLang="en-US" dirty="0"/>
              <a:t>の例</a:t>
            </a:r>
            <a:endParaRPr kumimoji="1" lang="ja-JP" altLang="en-US" dirty="0"/>
          </a:p>
        </p:txBody>
      </p:sp>
      <p:sp>
        <p:nvSpPr>
          <p:cNvPr id="3" name="フッター プレースホルダー 2"/>
          <p:cNvSpPr>
            <a:spLocks noGrp="1"/>
          </p:cNvSpPr>
          <p:nvPr>
            <p:ph type="ftr" sz="quarter" idx="11"/>
          </p:nvPr>
        </p:nvSpPr>
        <p:spPr/>
        <p:txBody>
          <a:body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4" name="スライド番号プレースホルダー 3"/>
          <p:cNvSpPr>
            <a:spLocks noGrp="1"/>
          </p:cNvSpPr>
          <p:nvPr>
            <p:ph type="sldNum" sz="quarter" idx="12"/>
          </p:nvPr>
        </p:nvSpPr>
        <p:spPr/>
        <p:txBody>
          <a:bodyPr/>
          <a:lstStyle/>
          <a:p>
            <a:pPr>
              <a:defRPr/>
            </a:pPr>
            <a:fld id="{525F1DBB-BC46-4E80-A9A7-7F2D4F761761}" type="slidenum">
              <a:rPr lang="en-US" altLang="ja-JP" smtClean="0"/>
              <a:pPr>
                <a:defRPr/>
              </a:pPr>
              <a:t>13</a:t>
            </a:fld>
            <a:endParaRPr lang="en-US" altLang="ja-JP"/>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2"/>
          <p:cNvGrpSpPr>
            <a:grpSpLocks/>
          </p:cNvGrpSpPr>
          <p:nvPr/>
        </p:nvGrpSpPr>
        <p:grpSpPr bwMode="auto">
          <a:xfrm>
            <a:off x="323850" y="830263"/>
            <a:ext cx="4435475" cy="5694362"/>
            <a:chOff x="295" y="660"/>
            <a:chExt cx="2794" cy="3587"/>
          </a:xfrm>
        </p:grpSpPr>
        <p:pic>
          <p:nvPicPr>
            <p:cNvPr id="36873" name="Picture 3" descr="MCj040632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 y="978"/>
              <a:ext cx="2794" cy="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4" descr="MCj025042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7" y="3790"/>
              <a:ext cx="277"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9" name="Freeform 5"/>
            <p:cNvSpPr>
              <a:spLocks/>
            </p:cNvSpPr>
            <p:nvPr/>
          </p:nvSpPr>
          <p:spPr bwMode="auto">
            <a:xfrm>
              <a:off x="1104" y="1030"/>
              <a:ext cx="1509" cy="2987"/>
            </a:xfrm>
            <a:custGeom>
              <a:avLst/>
              <a:gdLst>
                <a:gd name="T0" fmla="*/ 1253 w 1509"/>
                <a:gd name="T1" fmla="*/ 2952 h 2987"/>
                <a:gd name="T2" fmla="*/ 1212 w 1509"/>
                <a:gd name="T3" fmla="*/ 2934 h 2987"/>
                <a:gd name="T4" fmla="*/ 1081 w 1509"/>
                <a:gd name="T5" fmla="*/ 2869 h 2987"/>
                <a:gd name="T6" fmla="*/ 862 w 1509"/>
                <a:gd name="T7" fmla="*/ 2774 h 2987"/>
                <a:gd name="T8" fmla="*/ 666 w 1509"/>
                <a:gd name="T9" fmla="*/ 2655 h 2987"/>
                <a:gd name="T10" fmla="*/ 333 w 1509"/>
                <a:gd name="T11" fmla="*/ 2530 h 2987"/>
                <a:gd name="T12" fmla="*/ 244 w 1509"/>
                <a:gd name="T13" fmla="*/ 2453 h 2987"/>
                <a:gd name="T14" fmla="*/ 202 w 1509"/>
                <a:gd name="T15" fmla="*/ 2423 h 2987"/>
                <a:gd name="T16" fmla="*/ 54 w 1509"/>
                <a:gd name="T17" fmla="*/ 2269 h 2987"/>
                <a:gd name="T18" fmla="*/ 0 w 1509"/>
                <a:gd name="T19" fmla="*/ 2120 h 2987"/>
                <a:gd name="T20" fmla="*/ 18 w 1509"/>
                <a:gd name="T21" fmla="*/ 1960 h 2987"/>
                <a:gd name="T22" fmla="*/ 78 w 1509"/>
                <a:gd name="T23" fmla="*/ 1930 h 2987"/>
                <a:gd name="T24" fmla="*/ 571 w 1509"/>
                <a:gd name="T25" fmla="*/ 1895 h 2987"/>
                <a:gd name="T26" fmla="*/ 737 w 1509"/>
                <a:gd name="T27" fmla="*/ 1865 h 2987"/>
                <a:gd name="T28" fmla="*/ 1075 w 1509"/>
                <a:gd name="T29" fmla="*/ 1812 h 2987"/>
                <a:gd name="T30" fmla="*/ 1117 w 1509"/>
                <a:gd name="T31" fmla="*/ 1776 h 2987"/>
                <a:gd name="T32" fmla="*/ 1248 w 1509"/>
                <a:gd name="T33" fmla="*/ 1711 h 2987"/>
                <a:gd name="T34" fmla="*/ 1343 w 1509"/>
                <a:gd name="T35" fmla="*/ 1651 h 2987"/>
                <a:gd name="T36" fmla="*/ 1420 w 1509"/>
                <a:gd name="T37" fmla="*/ 1538 h 2987"/>
                <a:gd name="T38" fmla="*/ 1509 w 1509"/>
                <a:gd name="T39" fmla="*/ 1337 h 2987"/>
                <a:gd name="T40" fmla="*/ 1378 w 1509"/>
                <a:gd name="T41" fmla="*/ 1242 h 2987"/>
                <a:gd name="T42" fmla="*/ 1164 w 1509"/>
                <a:gd name="T43" fmla="*/ 1111 h 2987"/>
                <a:gd name="T44" fmla="*/ 1034 w 1509"/>
                <a:gd name="T45" fmla="*/ 992 h 2987"/>
                <a:gd name="T46" fmla="*/ 980 w 1509"/>
                <a:gd name="T47" fmla="*/ 933 h 2987"/>
                <a:gd name="T48" fmla="*/ 915 w 1509"/>
                <a:gd name="T49" fmla="*/ 636 h 2987"/>
                <a:gd name="T50" fmla="*/ 873 w 1509"/>
                <a:gd name="T51" fmla="*/ 446 h 2987"/>
                <a:gd name="T52" fmla="*/ 826 w 1509"/>
                <a:gd name="T53" fmla="*/ 404 h 2987"/>
                <a:gd name="T54" fmla="*/ 761 w 1509"/>
                <a:gd name="T55" fmla="*/ 351 h 2987"/>
                <a:gd name="T56" fmla="*/ 660 w 1509"/>
                <a:gd name="T57" fmla="*/ 250 h 2987"/>
                <a:gd name="T58" fmla="*/ 630 w 1509"/>
                <a:gd name="T59" fmla="*/ 226 h 2987"/>
                <a:gd name="T60" fmla="*/ 606 w 1509"/>
                <a:gd name="T61" fmla="*/ 167 h 2987"/>
                <a:gd name="T62" fmla="*/ 535 w 1509"/>
                <a:gd name="T63" fmla="*/ 90 h 2987"/>
                <a:gd name="T64" fmla="*/ 446 w 1509"/>
                <a:gd name="T65" fmla="*/ 0 h 29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09" h="2987">
                  <a:moveTo>
                    <a:pt x="1372" y="2987"/>
                  </a:moveTo>
                  <a:cubicBezTo>
                    <a:pt x="1329" y="2981"/>
                    <a:pt x="1295" y="2962"/>
                    <a:pt x="1253" y="2952"/>
                  </a:cubicBezTo>
                  <a:cubicBezTo>
                    <a:pt x="1247" y="2948"/>
                    <a:pt x="1242" y="2943"/>
                    <a:pt x="1236" y="2940"/>
                  </a:cubicBezTo>
                  <a:cubicBezTo>
                    <a:pt x="1228" y="2937"/>
                    <a:pt x="1219" y="2938"/>
                    <a:pt x="1212" y="2934"/>
                  </a:cubicBezTo>
                  <a:cubicBezTo>
                    <a:pt x="1205" y="2930"/>
                    <a:pt x="1201" y="2920"/>
                    <a:pt x="1194" y="2916"/>
                  </a:cubicBezTo>
                  <a:cubicBezTo>
                    <a:pt x="1158" y="2894"/>
                    <a:pt x="1119" y="2884"/>
                    <a:pt x="1081" y="2869"/>
                  </a:cubicBezTo>
                  <a:cubicBezTo>
                    <a:pt x="1036" y="2851"/>
                    <a:pt x="999" y="2829"/>
                    <a:pt x="951" y="2821"/>
                  </a:cubicBezTo>
                  <a:cubicBezTo>
                    <a:pt x="931" y="2792"/>
                    <a:pt x="896" y="2783"/>
                    <a:pt x="862" y="2774"/>
                  </a:cubicBezTo>
                  <a:cubicBezTo>
                    <a:pt x="824" y="2749"/>
                    <a:pt x="786" y="2727"/>
                    <a:pt x="749" y="2702"/>
                  </a:cubicBezTo>
                  <a:cubicBezTo>
                    <a:pt x="730" y="2673"/>
                    <a:pt x="697" y="2669"/>
                    <a:pt x="666" y="2655"/>
                  </a:cubicBezTo>
                  <a:cubicBezTo>
                    <a:pt x="596" y="2623"/>
                    <a:pt x="525" y="2597"/>
                    <a:pt x="446" y="2589"/>
                  </a:cubicBezTo>
                  <a:cubicBezTo>
                    <a:pt x="427" y="2534"/>
                    <a:pt x="386" y="2537"/>
                    <a:pt x="333" y="2530"/>
                  </a:cubicBezTo>
                  <a:cubicBezTo>
                    <a:pt x="311" y="2514"/>
                    <a:pt x="301" y="2493"/>
                    <a:pt x="280" y="2477"/>
                  </a:cubicBezTo>
                  <a:cubicBezTo>
                    <a:pt x="269" y="2468"/>
                    <a:pt x="244" y="2453"/>
                    <a:pt x="244" y="2453"/>
                  </a:cubicBezTo>
                  <a:cubicBezTo>
                    <a:pt x="242" y="2447"/>
                    <a:pt x="243" y="2439"/>
                    <a:pt x="238" y="2435"/>
                  </a:cubicBezTo>
                  <a:cubicBezTo>
                    <a:pt x="228" y="2428"/>
                    <a:pt x="202" y="2423"/>
                    <a:pt x="202" y="2423"/>
                  </a:cubicBezTo>
                  <a:cubicBezTo>
                    <a:pt x="173" y="2392"/>
                    <a:pt x="155" y="2352"/>
                    <a:pt x="119" y="2328"/>
                  </a:cubicBezTo>
                  <a:cubicBezTo>
                    <a:pt x="105" y="2301"/>
                    <a:pt x="83" y="2279"/>
                    <a:pt x="54" y="2269"/>
                  </a:cubicBezTo>
                  <a:cubicBezTo>
                    <a:pt x="33" y="2238"/>
                    <a:pt x="35" y="2209"/>
                    <a:pt x="12" y="2174"/>
                  </a:cubicBezTo>
                  <a:cubicBezTo>
                    <a:pt x="10" y="2165"/>
                    <a:pt x="0" y="2128"/>
                    <a:pt x="0" y="2120"/>
                  </a:cubicBezTo>
                  <a:cubicBezTo>
                    <a:pt x="0" y="2092"/>
                    <a:pt x="4" y="2065"/>
                    <a:pt x="6" y="2037"/>
                  </a:cubicBezTo>
                  <a:cubicBezTo>
                    <a:pt x="8" y="2011"/>
                    <a:pt x="2" y="1980"/>
                    <a:pt x="18" y="1960"/>
                  </a:cubicBezTo>
                  <a:cubicBezTo>
                    <a:pt x="22" y="1955"/>
                    <a:pt x="30" y="1957"/>
                    <a:pt x="36" y="1954"/>
                  </a:cubicBezTo>
                  <a:cubicBezTo>
                    <a:pt x="49" y="1948"/>
                    <a:pt x="63" y="1932"/>
                    <a:pt x="78" y="1930"/>
                  </a:cubicBezTo>
                  <a:cubicBezTo>
                    <a:pt x="129" y="1923"/>
                    <a:pt x="181" y="1924"/>
                    <a:pt x="232" y="1918"/>
                  </a:cubicBezTo>
                  <a:cubicBezTo>
                    <a:pt x="338" y="1890"/>
                    <a:pt x="463" y="1899"/>
                    <a:pt x="571" y="1895"/>
                  </a:cubicBezTo>
                  <a:cubicBezTo>
                    <a:pt x="587" y="1889"/>
                    <a:pt x="601" y="1880"/>
                    <a:pt x="618" y="1877"/>
                  </a:cubicBezTo>
                  <a:cubicBezTo>
                    <a:pt x="657" y="1871"/>
                    <a:pt x="737" y="1865"/>
                    <a:pt x="737" y="1865"/>
                  </a:cubicBezTo>
                  <a:cubicBezTo>
                    <a:pt x="807" y="1851"/>
                    <a:pt x="874" y="1840"/>
                    <a:pt x="945" y="1835"/>
                  </a:cubicBezTo>
                  <a:cubicBezTo>
                    <a:pt x="990" y="1816"/>
                    <a:pt x="1025" y="1816"/>
                    <a:pt x="1075" y="1812"/>
                  </a:cubicBezTo>
                  <a:cubicBezTo>
                    <a:pt x="1087" y="1808"/>
                    <a:pt x="1103" y="1805"/>
                    <a:pt x="1111" y="1794"/>
                  </a:cubicBezTo>
                  <a:cubicBezTo>
                    <a:pt x="1115" y="1789"/>
                    <a:pt x="1113" y="1781"/>
                    <a:pt x="1117" y="1776"/>
                  </a:cubicBezTo>
                  <a:cubicBezTo>
                    <a:pt x="1128" y="1762"/>
                    <a:pt x="1138" y="1765"/>
                    <a:pt x="1152" y="1758"/>
                  </a:cubicBezTo>
                  <a:cubicBezTo>
                    <a:pt x="1193" y="1737"/>
                    <a:pt x="1200" y="1719"/>
                    <a:pt x="1248" y="1711"/>
                  </a:cubicBezTo>
                  <a:cubicBezTo>
                    <a:pt x="1267" y="1704"/>
                    <a:pt x="1282" y="1693"/>
                    <a:pt x="1301" y="1687"/>
                  </a:cubicBezTo>
                  <a:cubicBezTo>
                    <a:pt x="1309" y="1662"/>
                    <a:pt x="1322" y="1665"/>
                    <a:pt x="1343" y="1651"/>
                  </a:cubicBezTo>
                  <a:cubicBezTo>
                    <a:pt x="1349" y="1629"/>
                    <a:pt x="1376" y="1605"/>
                    <a:pt x="1396" y="1592"/>
                  </a:cubicBezTo>
                  <a:cubicBezTo>
                    <a:pt x="1410" y="1549"/>
                    <a:pt x="1401" y="1567"/>
                    <a:pt x="1420" y="1538"/>
                  </a:cubicBezTo>
                  <a:cubicBezTo>
                    <a:pt x="1431" y="1495"/>
                    <a:pt x="1454" y="1469"/>
                    <a:pt x="1479" y="1432"/>
                  </a:cubicBezTo>
                  <a:cubicBezTo>
                    <a:pt x="1498" y="1404"/>
                    <a:pt x="1503" y="1370"/>
                    <a:pt x="1509" y="1337"/>
                  </a:cubicBezTo>
                  <a:cubicBezTo>
                    <a:pt x="1499" y="1308"/>
                    <a:pt x="1476" y="1298"/>
                    <a:pt x="1449" y="1289"/>
                  </a:cubicBezTo>
                  <a:cubicBezTo>
                    <a:pt x="1432" y="1253"/>
                    <a:pt x="1414" y="1252"/>
                    <a:pt x="1378" y="1242"/>
                  </a:cubicBezTo>
                  <a:cubicBezTo>
                    <a:pt x="1337" y="1217"/>
                    <a:pt x="1294" y="1200"/>
                    <a:pt x="1253" y="1176"/>
                  </a:cubicBezTo>
                  <a:cubicBezTo>
                    <a:pt x="1233" y="1143"/>
                    <a:pt x="1196" y="1132"/>
                    <a:pt x="1164" y="1111"/>
                  </a:cubicBezTo>
                  <a:cubicBezTo>
                    <a:pt x="1144" y="1098"/>
                    <a:pt x="1137" y="1077"/>
                    <a:pt x="1117" y="1063"/>
                  </a:cubicBezTo>
                  <a:cubicBezTo>
                    <a:pt x="1095" y="1033"/>
                    <a:pt x="1065" y="1012"/>
                    <a:pt x="1034" y="992"/>
                  </a:cubicBezTo>
                  <a:cubicBezTo>
                    <a:pt x="1027" y="981"/>
                    <a:pt x="1026" y="965"/>
                    <a:pt x="1016" y="956"/>
                  </a:cubicBezTo>
                  <a:cubicBezTo>
                    <a:pt x="1006" y="946"/>
                    <a:pt x="980" y="933"/>
                    <a:pt x="980" y="933"/>
                  </a:cubicBezTo>
                  <a:cubicBezTo>
                    <a:pt x="972" y="854"/>
                    <a:pt x="962" y="752"/>
                    <a:pt x="945" y="677"/>
                  </a:cubicBezTo>
                  <a:cubicBezTo>
                    <a:pt x="941" y="660"/>
                    <a:pt x="924" y="650"/>
                    <a:pt x="915" y="636"/>
                  </a:cubicBezTo>
                  <a:cubicBezTo>
                    <a:pt x="912" y="618"/>
                    <a:pt x="905" y="600"/>
                    <a:pt x="903" y="582"/>
                  </a:cubicBezTo>
                  <a:cubicBezTo>
                    <a:pt x="899" y="547"/>
                    <a:pt x="904" y="478"/>
                    <a:pt x="873" y="446"/>
                  </a:cubicBezTo>
                  <a:cubicBezTo>
                    <a:pt x="864" y="437"/>
                    <a:pt x="849" y="435"/>
                    <a:pt x="838" y="428"/>
                  </a:cubicBezTo>
                  <a:cubicBezTo>
                    <a:pt x="834" y="420"/>
                    <a:pt x="832" y="410"/>
                    <a:pt x="826" y="404"/>
                  </a:cubicBezTo>
                  <a:cubicBezTo>
                    <a:pt x="822" y="400"/>
                    <a:pt x="813" y="402"/>
                    <a:pt x="808" y="398"/>
                  </a:cubicBezTo>
                  <a:cubicBezTo>
                    <a:pt x="789" y="385"/>
                    <a:pt x="780" y="364"/>
                    <a:pt x="761" y="351"/>
                  </a:cubicBezTo>
                  <a:cubicBezTo>
                    <a:pt x="753" y="326"/>
                    <a:pt x="740" y="329"/>
                    <a:pt x="719" y="315"/>
                  </a:cubicBezTo>
                  <a:cubicBezTo>
                    <a:pt x="699" y="286"/>
                    <a:pt x="688" y="270"/>
                    <a:pt x="660" y="250"/>
                  </a:cubicBezTo>
                  <a:cubicBezTo>
                    <a:pt x="656" y="244"/>
                    <a:pt x="654" y="237"/>
                    <a:pt x="648" y="232"/>
                  </a:cubicBezTo>
                  <a:cubicBezTo>
                    <a:pt x="643" y="228"/>
                    <a:pt x="633" y="232"/>
                    <a:pt x="630" y="226"/>
                  </a:cubicBezTo>
                  <a:cubicBezTo>
                    <a:pt x="624" y="214"/>
                    <a:pt x="629" y="198"/>
                    <a:pt x="624" y="185"/>
                  </a:cubicBezTo>
                  <a:cubicBezTo>
                    <a:pt x="621" y="177"/>
                    <a:pt x="611" y="174"/>
                    <a:pt x="606" y="167"/>
                  </a:cubicBezTo>
                  <a:cubicBezTo>
                    <a:pt x="597" y="156"/>
                    <a:pt x="590" y="143"/>
                    <a:pt x="582" y="131"/>
                  </a:cubicBezTo>
                  <a:cubicBezTo>
                    <a:pt x="571" y="114"/>
                    <a:pt x="535" y="90"/>
                    <a:pt x="535" y="90"/>
                  </a:cubicBezTo>
                  <a:cubicBezTo>
                    <a:pt x="529" y="71"/>
                    <a:pt x="496" y="24"/>
                    <a:pt x="481" y="12"/>
                  </a:cubicBezTo>
                  <a:cubicBezTo>
                    <a:pt x="478" y="9"/>
                    <a:pt x="424" y="0"/>
                    <a:pt x="446" y="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ja-JP" altLang="en-US"/>
            </a:p>
          </p:txBody>
        </p:sp>
        <p:sp>
          <p:nvSpPr>
            <p:cNvPr id="210950" name="AutoShape 6"/>
            <p:cNvSpPr>
              <a:spLocks noChangeArrowheads="1"/>
            </p:cNvSpPr>
            <p:nvPr/>
          </p:nvSpPr>
          <p:spPr bwMode="auto">
            <a:xfrm>
              <a:off x="839" y="2747"/>
              <a:ext cx="453" cy="181"/>
            </a:xfrm>
            <a:prstGeom prst="wedgeRectCallout">
              <a:avLst>
                <a:gd name="adj1" fmla="val 69648"/>
                <a:gd name="adj2" fmla="val 50551"/>
              </a:avLst>
            </a:prstGeom>
            <a:solidFill>
              <a:srgbClr val="FF99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r>
                <a:rPr lang="ja-JP" altLang="en-US" sz="1200">
                  <a:latin typeface="Arial" charset="0"/>
                  <a:ea typeface="ＭＳ Ｐゴシック" charset="0"/>
                </a:rPr>
                <a:t>１日目</a:t>
              </a:r>
            </a:p>
          </p:txBody>
        </p:sp>
        <p:sp>
          <p:nvSpPr>
            <p:cNvPr id="210951" name="AutoShape 7"/>
            <p:cNvSpPr>
              <a:spLocks noChangeArrowheads="1"/>
            </p:cNvSpPr>
            <p:nvPr/>
          </p:nvSpPr>
          <p:spPr bwMode="auto">
            <a:xfrm>
              <a:off x="2427" y="1976"/>
              <a:ext cx="453" cy="181"/>
            </a:xfrm>
            <a:prstGeom prst="wedgeRectCallout">
              <a:avLst>
                <a:gd name="adj1" fmla="val -54417"/>
                <a:gd name="adj2" fmla="val 94199"/>
              </a:avLst>
            </a:prstGeom>
            <a:solidFill>
              <a:srgbClr val="FF99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r>
                <a:rPr lang="ja-JP" altLang="en-US" sz="1200">
                  <a:latin typeface="Arial" charset="0"/>
                  <a:ea typeface="ＭＳ Ｐゴシック" charset="0"/>
                </a:rPr>
                <a:t>２日目</a:t>
              </a:r>
            </a:p>
          </p:txBody>
        </p:sp>
        <p:sp>
          <p:nvSpPr>
            <p:cNvPr id="210952" name="AutoShape 8"/>
            <p:cNvSpPr>
              <a:spLocks noChangeArrowheads="1"/>
            </p:cNvSpPr>
            <p:nvPr/>
          </p:nvSpPr>
          <p:spPr bwMode="auto">
            <a:xfrm>
              <a:off x="1837" y="751"/>
              <a:ext cx="453" cy="181"/>
            </a:xfrm>
            <a:prstGeom prst="wedgeRectCallout">
              <a:avLst>
                <a:gd name="adj1" fmla="val -110708"/>
                <a:gd name="adj2" fmla="val 100829"/>
              </a:avLst>
            </a:prstGeom>
            <a:solidFill>
              <a:srgbClr val="FF99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r>
                <a:rPr lang="ja-JP" altLang="en-US" sz="1200">
                  <a:latin typeface="Arial" charset="0"/>
                  <a:ea typeface="ＭＳ Ｐゴシック" charset="0"/>
                </a:rPr>
                <a:t>３日目</a:t>
              </a:r>
            </a:p>
          </p:txBody>
        </p:sp>
        <p:sp>
          <p:nvSpPr>
            <p:cNvPr id="210953" name="Freeform 9"/>
            <p:cNvSpPr>
              <a:spLocks/>
            </p:cNvSpPr>
            <p:nvPr/>
          </p:nvSpPr>
          <p:spPr bwMode="auto">
            <a:xfrm>
              <a:off x="1523" y="1042"/>
              <a:ext cx="1007" cy="2946"/>
            </a:xfrm>
            <a:custGeom>
              <a:avLst/>
              <a:gdLst>
                <a:gd name="T0" fmla="*/ 1007 w 1007"/>
                <a:gd name="T1" fmla="*/ 2946 h 2946"/>
                <a:gd name="T2" fmla="*/ 953 w 1007"/>
                <a:gd name="T3" fmla="*/ 2857 h 2946"/>
                <a:gd name="T4" fmla="*/ 918 w 1007"/>
                <a:gd name="T5" fmla="*/ 2803 h 2946"/>
                <a:gd name="T6" fmla="*/ 858 w 1007"/>
                <a:gd name="T7" fmla="*/ 2292 h 2946"/>
                <a:gd name="T8" fmla="*/ 781 w 1007"/>
                <a:gd name="T9" fmla="*/ 2067 h 2946"/>
                <a:gd name="T10" fmla="*/ 763 w 1007"/>
                <a:gd name="T11" fmla="*/ 2013 h 2946"/>
                <a:gd name="T12" fmla="*/ 728 w 1007"/>
                <a:gd name="T13" fmla="*/ 1901 h 2946"/>
                <a:gd name="T14" fmla="*/ 704 w 1007"/>
                <a:gd name="T15" fmla="*/ 1835 h 2946"/>
                <a:gd name="T16" fmla="*/ 668 w 1007"/>
                <a:gd name="T17" fmla="*/ 1520 h 2946"/>
                <a:gd name="T18" fmla="*/ 621 w 1007"/>
                <a:gd name="T19" fmla="*/ 1437 h 2946"/>
                <a:gd name="T20" fmla="*/ 579 w 1007"/>
                <a:gd name="T21" fmla="*/ 1384 h 2946"/>
                <a:gd name="T22" fmla="*/ 538 w 1007"/>
                <a:gd name="T23" fmla="*/ 1307 h 2946"/>
                <a:gd name="T24" fmla="*/ 478 w 1007"/>
                <a:gd name="T25" fmla="*/ 1206 h 2946"/>
                <a:gd name="T26" fmla="*/ 431 w 1007"/>
                <a:gd name="T27" fmla="*/ 1081 h 2946"/>
                <a:gd name="T28" fmla="*/ 324 w 1007"/>
                <a:gd name="T29" fmla="*/ 879 h 2946"/>
                <a:gd name="T30" fmla="*/ 294 w 1007"/>
                <a:gd name="T31" fmla="*/ 796 h 2946"/>
                <a:gd name="T32" fmla="*/ 282 w 1007"/>
                <a:gd name="T33" fmla="*/ 760 h 2946"/>
                <a:gd name="T34" fmla="*/ 229 w 1007"/>
                <a:gd name="T35" fmla="*/ 523 h 2946"/>
                <a:gd name="T36" fmla="*/ 157 w 1007"/>
                <a:gd name="T37" fmla="*/ 374 h 2946"/>
                <a:gd name="T38" fmla="*/ 92 w 1007"/>
                <a:gd name="T39" fmla="*/ 155 h 2946"/>
                <a:gd name="T40" fmla="*/ 62 w 1007"/>
                <a:gd name="T41" fmla="*/ 119 h 2946"/>
                <a:gd name="T42" fmla="*/ 27 w 1007"/>
                <a:gd name="T43" fmla="*/ 95 h 2946"/>
                <a:gd name="T44" fmla="*/ 21 w 1007"/>
                <a:gd name="T45" fmla="*/ 78 h 2946"/>
                <a:gd name="T46" fmla="*/ 3 w 1007"/>
                <a:gd name="T47" fmla="*/ 60 h 2946"/>
                <a:gd name="T48" fmla="*/ 21 w 1007"/>
                <a:gd name="T49" fmla="*/ 24 h 2946"/>
                <a:gd name="T50" fmla="*/ 15 w 1007"/>
                <a:gd name="T51" fmla="*/ 0 h 29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7" h="2946">
                  <a:moveTo>
                    <a:pt x="1007" y="2946"/>
                  </a:moveTo>
                  <a:cubicBezTo>
                    <a:pt x="982" y="2904"/>
                    <a:pt x="990" y="2893"/>
                    <a:pt x="953" y="2857"/>
                  </a:cubicBezTo>
                  <a:cubicBezTo>
                    <a:pt x="946" y="2835"/>
                    <a:pt x="930" y="2823"/>
                    <a:pt x="918" y="2803"/>
                  </a:cubicBezTo>
                  <a:cubicBezTo>
                    <a:pt x="906" y="2639"/>
                    <a:pt x="912" y="2453"/>
                    <a:pt x="858" y="2292"/>
                  </a:cubicBezTo>
                  <a:cubicBezTo>
                    <a:pt x="852" y="2222"/>
                    <a:pt x="833" y="2119"/>
                    <a:pt x="781" y="2067"/>
                  </a:cubicBezTo>
                  <a:cubicBezTo>
                    <a:pt x="776" y="2049"/>
                    <a:pt x="767" y="2031"/>
                    <a:pt x="763" y="2013"/>
                  </a:cubicBezTo>
                  <a:cubicBezTo>
                    <a:pt x="755" y="1977"/>
                    <a:pt x="761" y="1922"/>
                    <a:pt x="728" y="1901"/>
                  </a:cubicBezTo>
                  <a:cubicBezTo>
                    <a:pt x="713" y="1878"/>
                    <a:pt x="709" y="1862"/>
                    <a:pt x="704" y="1835"/>
                  </a:cubicBezTo>
                  <a:cubicBezTo>
                    <a:pt x="702" y="1811"/>
                    <a:pt x="702" y="1554"/>
                    <a:pt x="668" y="1520"/>
                  </a:cubicBezTo>
                  <a:cubicBezTo>
                    <a:pt x="658" y="1493"/>
                    <a:pt x="638" y="1461"/>
                    <a:pt x="621" y="1437"/>
                  </a:cubicBezTo>
                  <a:cubicBezTo>
                    <a:pt x="608" y="1419"/>
                    <a:pt x="587" y="1405"/>
                    <a:pt x="579" y="1384"/>
                  </a:cubicBezTo>
                  <a:cubicBezTo>
                    <a:pt x="552" y="1317"/>
                    <a:pt x="570" y="1340"/>
                    <a:pt x="538" y="1307"/>
                  </a:cubicBezTo>
                  <a:cubicBezTo>
                    <a:pt x="523" y="1269"/>
                    <a:pt x="500" y="1240"/>
                    <a:pt x="478" y="1206"/>
                  </a:cubicBezTo>
                  <a:cubicBezTo>
                    <a:pt x="469" y="1162"/>
                    <a:pt x="470" y="1109"/>
                    <a:pt x="431" y="1081"/>
                  </a:cubicBezTo>
                  <a:cubicBezTo>
                    <a:pt x="415" y="1002"/>
                    <a:pt x="359" y="949"/>
                    <a:pt x="324" y="879"/>
                  </a:cubicBezTo>
                  <a:cubicBezTo>
                    <a:pt x="311" y="853"/>
                    <a:pt x="303" y="824"/>
                    <a:pt x="294" y="796"/>
                  </a:cubicBezTo>
                  <a:cubicBezTo>
                    <a:pt x="290" y="784"/>
                    <a:pt x="282" y="760"/>
                    <a:pt x="282" y="760"/>
                  </a:cubicBezTo>
                  <a:cubicBezTo>
                    <a:pt x="273" y="684"/>
                    <a:pt x="273" y="589"/>
                    <a:pt x="229" y="523"/>
                  </a:cubicBezTo>
                  <a:cubicBezTo>
                    <a:pt x="213" y="467"/>
                    <a:pt x="175" y="428"/>
                    <a:pt x="157" y="374"/>
                  </a:cubicBezTo>
                  <a:cubicBezTo>
                    <a:pt x="151" y="308"/>
                    <a:pt x="168" y="180"/>
                    <a:pt x="92" y="155"/>
                  </a:cubicBezTo>
                  <a:cubicBezTo>
                    <a:pt x="81" y="144"/>
                    <a:pt x="74" y="129"/>
                    <a:pt x="62" y="119"/>
                  </a:cubicBezTo>
                  <a:cubicBezTo>
                    <a:pt x="51" y="110"/>
                    <a:pt x="27" y="95"/>
                    <a:pt x="27" y="95"/>
                  </a:cubicBezTo>
                  <a:cubicBezTo>
                    <a:pt x="25" y="89"/>
                    <a:pt x="24" y="83"/>
                    <a:pt x="21" y="78"/>
                  </a:cubicBezTo>
                  <a:cubicBezTo>
                    <a:pt x="16" y="71"/>
                    <a:pt x="6" y="68"/>
                    <a:pt x="3" y="60"/>
                  </a:cubicBezTo>
                  <a:cubicBezTo>
                    <a:pt x="0" y="52"/>
                    <a:pt x="18" y="28"/>
                    <a:pt x="21" y="24"/>
                  </a:cubicBezTo>
                  <a:cubicBezTo>
                    <a:pt x="19" y="16"/>
                    <a:pt x="15" y="0"/>
                    <a:pt x="15" y="0"/>
                  </a:cubicBezTo>
                </a:path>
              </a:pathLst>
            </a:custGeom>
            <a:noFill/>
            <a:ln w="254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ja-JP" altLang="en-US"/>
            </a:p>
          </p:txBody>
        </p:sp>
        <p:sp>
          <p:nvSpPr>
            <p:cNvPr id="210954" name="AutoShape 10"/>
            <p:cNvSpPr>
              <a:spLocks noChangeArrowheads="1"/>
            </p:cNvSpPr>
            <p:nvPr/>
          </p:nvSpPr>
          <p:spPr bwMode="auto">
            <a:xfrm>
              <a:off x="1520" y="2157"/>
              <a:ext cx="453" cy="181"/>
            </a:xfrm>
            <a:prstGeom prst="wedgeRectCallout">
              <a:avLst>
                <a:gd name="adj1" fmla="val 65671"/>
                <a:gd name="adj2" fmla="val 43921"/>
              </a:avLst>
            </a:pr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r>
                <a:rPr lang="ja-JP" altLang="en-US" sz="1200">
                  <a:latin typeface="Arial" charset="0"/>
                  <a:ea typeface="ＭＳ Ｐゴシック" charset="0"/>
                </a:rPr>
                <a:t>１日目</a:t>
              </a:r>
            </a:p>
          </p:txBody>
        </p:sp>
        <p:sp>
          <p:nvSpPr>
            <p:cNvPr id="210955" name="AutoShape 11"/>
            <p:cNvSpPr>
              <a:spLocks noChangeArrowheads="1"/>
            </p:cNvSpPr>
            <p:nvPr/>
          </p:nvSpPr>
          <p:spPr bwMode="auto">
            <a:xfrm>
              <a:off x="884" y="887"/>
              <a:ext cx="453" cy="181"/>
            </a:xfrm>
            <a:prstGeom prst="wedgeRectCallout">
              <a:avLst>
                <a:gd name="adj1" fmla="val 89292"/>
                <a:gd name="adj2" fmla="val 27903"/>
              </a:avLst>
            </a:pr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r>
                <a:rPr lang="ja-JP" altLang="en-US" sz="1200">
                  <a:latin typeface="Arial" charset="0"/>
                  <a:ea typeface="ＭＳ Ｐゴシック" charset="0"/>
                </a:rPr>
                <a:t>２日目</a:t>
              </a:r>
            </a:p>
          </p:txBody>
        </p:sp>
        <p:pic>
          <p:nvPicPr>
            <p:cNvPr id="36882" name="Picture 12" descr="MCj029560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 y="1356"/>
              <a:ext cx="453"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57" name="Freeform 13"/>
            <p:cNvSpPr>
              <a:spLocks/>
            </p:cNvSpPr>
            <p:nvPr/>
          </p:nvSpPr>
          <p:spPr bwMode="auto">
            <a:xfrm>
              <a:off x="1111" y="1461"/>
              <a:ext cx="1406" cy="2510"/>
            </a:xfrm>
            <a:custGeom>
              <a:avLst/>
              <a:gdLst>
                <a:gd name="T0" fmla="*/ 1406 w 1406"/>
                <a:gd name="T1" fmla="*/ 2510 h 2510"/>
                <a:gd name="T2" fmla="*/ 1043 w 1406"/>
                <a:gd name="T3" fmla="*/ 832 h 2510"/>
                <a:gd name="T4" fmla="*/ 363 w 1406"/>
                <a:gd name="T5" fmla="*/ 106 h 2510"/>
                <a:gd name="T6" fmla="*/ 0 w 1406"/>
                <a:gd name="T7" fmla="*/ 197 h 25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6" h="2510">
                  <a:moveTo>
                    <a:pt x="1406" y="2510"/>
                  </a:moveTo>
                  <a:cubicBezTo>
                    <a:pt x="1311" y="1871"/>
                    <a:pt x="1217" y="1233"/>
                    <a:pt x="1043" y="832"/>
                  </a:cubicBezTo>
                  <a:cubicBezTo>
                    <a:pt x="869" y="431"/>
                    <a:pt x="537" y="212"/>
                    <a:pt x="363" y="106"/>
                  </a:cubicBezTo>
                  <a:cubicBezTo>
                    <a:pt x="189" y="0"/>
                    <a:pt x="94" y="98"/>
                    <a:pt x="0" y="197"/>
                  </a:cubicBezTo>
                </a:path>
              </a:pathLst>
            </a:custGeom>
            <a:noFill/>
            <a:ln w="254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ja-JP" altLang="en-US"/>
            </a:p>
          </p:txBody>
        </p:sp>
        <p:sp>
          <p:nvSpPr>
            <p:cNvPr id="210958" name="Freeform 14"/>
            <p:cNvSpPr>
              <a:spLocks/>
            </p:cNvSpPr>
            <p:nvPr/>
          </p:nvSpPr>
          <p:spPr bwMode="auto">
            <a:xfrm>
              <a:off x="1110" y="1076"/>
              <a:ext cx="404" cy="580"/>
            </a:xfrm>
            <a:custGeom>
              <a:avLst/>
              <a:gdLst>
                <a:gd name="T0" fmla="*/ 0 w 404"/>
                <a:gd name="T1" fmla="*/ 578 h 580"/>
                <a:gd name="T2" fmla="*/ 84 w 404"/>
                <a:gd name="T3" fmla="*/ 560 h 580"/>
                <a:gd name="T4" fmla="*/ 90 w 404"/>
                <a:gd name="T5" fmla="*/ 542 h 580"/>
                <a:gd name="T6" fmla="*/ 107 w 404"/>
                <a:gd name="T7" fmla="*/ 530 h 580"/>
                <a:gd name="T8" fmla="*/ 131 w 404"/>
                <a:gd name="T9" fmla="*/ 459 h 580"/>
                <a:gd name="T10" fmla="*/ 149 w 404"/>
                <a:gd name="T11" fmla="*/ 453 h 580"/>
                <a:gd name="T12" fmla="*/ 190 w 404"/>
                <a:gd name="T13" fmla="*/ 406 h 580"/>
                <a:gd name="T14" fmla="*/ 220 w 404"/>
                <a:gd name="T15" fmla="*/ 293 h 580"/>
                <a:gd name="T16" fmla="*/ 297 w 404"/>
                <a:gd name="T17" fmla="*/ 180 h 580"/>
                <a:gd name="T18" fmla="*/ 327 w 404"/>
                <a:gd name="T19" fmla="*/ 127 h 580"/>
                <a:gd name="T20" fmla="*/ 386 w 404"/>
                <a:gd name="T21" fmla="*/ 20 h 580"/>
                <a:gd name="T22" fmla="*/ 404 w 404"/>
                <a:gd name="T23" fmla="*/ 2 h 5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4" h="580">
                  <a:moveTo>
                    <a:pt x="0" y="578"/>
                  </a:moveTo>
                  <a:cubicBezTo>
                    <a:pt x="28" y="573"/>
                    <a:pt x="64" y="580"/>
                    <a:pt x="84" y="560"/>
                  </a:cubicBezTo>
                  <a:cubicBezTo>
                    <a:pt x="88" y="556"/>
                    <a:pt x="86" y="547"/>
                    <a:pt x="90" y="542"/>
                  </a:cubicBezTo>
                  <a:cubicBezTo>
                    <a:pt x="94" y="536"/>
                    <a:pt x="101" y="534"/>
                    <a:pt x="107" y="530"/>
                  </a:cubicBezTo>
                  <a:cubicBezTo>
                    <a:pt x="109" y="520"/>
                    <a:pt x="125" y="467"/>
                    <a:pt x="131" y="459"/>
                  </a:cubicBezTo>
                  <a:cubicBezTo>
                    <a:pt x="135" y="454"/>
                    <a:pt x="143" y="455"/>
                    <a:pt x="149" y="453"/>
                  </a:cubicBezTo>
                  <a:cubicBezTo>
                    <a:pt x="177" y="412"/>
                    <a:pt x="161" y="426"/>
                    <a:pt x="190" y="406"/>
                  </a:cubicBezTo>
                  <a:cubicBezTo>
                    <a:pt x="197" y="371"/>
                    <a:pt x="200" y="323"/>
                    <a:pt x="220" y="293"/>
                  </a:cubicBezTo>
                  <a:cubicBezTo>
                    <a:pt x="237" y="227"/>
                    <a:pt x="262" y="233"/>
                    <a:pt x="297" y="180"/>
                  </a:cubicBezTo>
                  <a:cubicBezTo>
                    <a:pt x="309" y="162"/>
                    <a:pt x="315" y="145"/>
                    <a:pt x="327" y="127"/>
                  </a:cubicBezTo>
                  <a:cubicBezTo>
                    <a:pt x="339" y="90"/>
                    <a:pt x="345" y="34"/>
                    <a:pt x="386" y="20"/>
                  </a:cubicBezTo>
                  <a:cubicBezTo>
                    <a:pt x="399" y="0"/>
                    <a:pt x="391" y="2"/>
                    <a:pt x="404" y="2"/>
                  </a:cubicBezTo>
                </a:path>
              </a:pathLst>
            </a:custGeom>
            <a:noFill/>
            <a:ln w="254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ja-JP" altLang="en-US"/>
            </a:p>
          </p:txBody>
        </p:sp>
        <p:sp>
          <p:nvSpPr>
            <p:cNvPr id="210959" name="AutoShape 15"/>
            <p:cNvSpPr>
              <a:spLocks noChangeArrowheads="1"/>
            </p:cNvSpPr>
            <p:nvPr/>
          </p:nvSpPr>
          <p:spPr bwMode="auto">
            <a:xfrm>
              <a:off x="930" y="660"/>
              <a:ext cx="453" cy="181"/>
            </a:xfrm>
            <a:prstGeom prst="wedgeRectCallout">
              <a:avLst>
                <a:gd name="adj1" fmla="val 76046"/>
                <a:gd name="adj2" fmla="val 158838"/>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r>
                <a:rPr lang="ja-JP" altLang="en-US" sz="1200">
                  <a:latin typeface="Arial" charset="0"/>
                  <a:ea typeface="ＭＳ Ｐゴシック" charset="0"/>
                </a:rPr>
                <a:t>１日目</a:t>
              </a:r>
            </a:p>
          </p:txBody>
        </p:sp>
      </p:grpSp>
      <p:sp>
        <p:nvSpPr>
          <p:cNvPr id="210960" name="Text Box 16"/>
          <p:cNvSpPr txBox="1">
            <a:spLocks noChangeArrowheads="1"/>
          </p:cNvSpPr>
          <p:nvPr/>
        </p:nvSpPr>
        <p:spPr bwMode="auto">
          <a:xfrm>
            <a:off x="5003800" y="1125538"/>
            <a:ext cx="3816350" cy="382587"/>
          </a:xfrm>
          <a:prstGeom prst="rect">
            <a:avLst/>
          </a:prstGeom>
          <a:noFill/>
          <a:ln w="15875">
            <a:solidFill>
              <a:srgbClr val="993366"/>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ja-JP" altLang="en-US" sz="1800" dirty="0">
                <a:latin typeface="Arial" charset="0"/>
                <a:ea typeface="ＭＳ Ｐゴシック" charset="0"/>
              </a:rPr>
              <a:t>目的：　ご来光を見てお祈りをする</a:t>
            </a:r>
          </a:p>
        </p:txBody>
      </p:sp>
      <p:sp>
        <p:nvSpPr>
          <p:cNvPr id="210961" name="Text Box 17"/>
          <p:cNvSpPr txBox="1">
            <a:spLocks noChangeArrowheads="1"/>
          </p:cNvSpPr>
          <p:nvPr/>
        </p:nvSpPr>
        <p:spPr bwMode="auto">
          <a:xfrm>
            <a:off x="5003800" y="1695450"/>
            <a:ext cx="3816350" cy="369888"/>
          </a:xfrm>
          <a:prstGeom prst="rect">
            <a:avLst/>
          </a:prstGeom>
          <a:noFill/>
          <a:ln w="15875">
            <a:solidFill>
              <a:srgbClr val="993366"/>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ja-JP" altLang="en-US" sz="1800" dirty="0">
                <a:latin typeface="Arial" charset="0"/>
                <a:ea typeface="ＭＳ Ｐゴシック" charset="0"/>
              </a:rPr>
              <a:t>目標：　山頂に登る　</a:t>
            </a:r>
            <a:endParaRPr lang="en-US" altLang="ja-JP" sz="1800" dirty="0">
              <a:latin typeface="Arial" charset="0"/>
              <a:ea typeface="ＭＳ Ｐゴシック" charset="0"/>
            </a:endParaRPr>
          </a:p>
        </p:txBody>
      </p:sp>
      <p:sp>
        <p:nvSpPr>
          <p:cNvPr id="210962" name="Text Box 18"/>
          <p:cNvSpPr txBox="1">
            <a:spLocks noChangeArrowheads="1"/>
          </p:cNvSpPr>
          <p:nvPr/>
        </p:nvSpPr>
        <p:spPr bwMode="auto">
          <a:xfrm>
            <a:off x="5003800" y="2276475"/>
            <a:ext cx="3816350" cy="1200150"/>
          </a:xfrm>
          <a:prstGeom prst="rect">
            <a:avLst/>
          </a:prstGeom>
          <a:noFill/>
          <a:ln w="15875">
            <a:solidFill>
              <a:srgbClr val="993366"/>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ja-JP" altLang="en-US" sz="1800" dirty="0">
                <a:latin typeface="Arial" charset="0"/>
                <a:ea typeface="ＭＳ Ｐゴシック" charset="0"/>
              </a:rPr>
              <a:t>方針：　</a:t>
            </a:r>
            <a:r>
              <a:rPr lang="en-US" altLang="ja-JP" sz="1800" dirty="0">
                <a:solidFill>
                  <a:srgbClr val="FF0000"/>
                </a:solidFill>
                <a:latin typeface="Arial" charset="0"/>
                <a:ea typeface="ＭＳ Ｐゴシック" charset="0"/>
              </a:rPr>
              <a:t>①</a:t>
            </a:r>
            <a:r>
              <a:rPr lang="ja-JP" altLang="en-US" sz="1800" dirty="0">
                <a:solidFill>
                  <a:srgbClr val="FF0000"/>
                </a:solidFill>
                <a:latin typeface="Arial" charset="0"/>
                <a:ea typeface="ＭＳ Ｐゴシック" charset="0"/>
              </a:rPr>
              <a:t>安全に登る</a:t>
            </a:r>
            <a:endParaRPr lang="en-US" altLang="ja-JP" sz="1800" dirty="0">
              <a:solidFill>
                <a:srgbClr val="FF0000"/>
              </a:solidFill>
              <a:latin typeface="Arial" charset="0"/>
              <a:ea typeface="ＭＳ Ｐゴシック" charset="0"/>
            </a:endParaRPr>
          </a:p>
          <a:p>
            <a:pPr>
              <a:spcBef>
                <a:spcPct val="50000"/>
              </a:spcBef>
              <a:defRPr/>
            </a:pPr>
            <a:r>
              <a:rPr lang="ja-JP" altLang="en-US" sz="1800" dirty="0">
                <a:latin typeface="Arial" charset="0"/>
                <a:ea typeface="ＭＳ Ｐゴシック" charset="0"/>
              </a:rPr>
              <a:t>　　　　　</a:t>
            </a:r>
            <a:r>
              <a:rPr lang="en-US" altLang="ja-JP" sz="1800" dirty="0">
                <a:solidFill>
                  <a:srgbClr val="FF6600"/>
                </a:solidFill>
                <a:latin typeface="Arial" charset="0"/>
                <a:ea typeface="ＭＳ Ｐゴシック" charset="0"/>
              </a:rPr>
              <a:t>②</a:t>
            </a:r>
            <a:r>
              <a:rPr lang="ja-JP" altLang="en-US" sz="1800" dirty="0">
                <a:solidFill>
                  <a:srgbClr val="FF6600"/>
                </a:solidFill>
                <a:latin typeface="Arial" charset="0"/>
                <a:ea typeface="ＭＳ Ｐゴシック" charset="0"/>
              </a:rPr>
              <a:t>手段を得選ばずに早く</a:t>
            </a:r>
            <a:endParaRPr lang="en-US" altLang="ja-JP" sz="1800" dirty="0">
              <a:solidFill>
                <a:srgbClr val="FF6600"/>
              </a:solidFill>
              <a:latin typeface="Arial" charset="0"/>
              <a:ea typeface="ＭＳ Ｐゴシック" charset="0"/>
            </a:endParaRPr>
          </a:p>
          <a:p>
            <a:pPr>
              <a:spcBef>
                <a:spcPct val="50000"/>
              </a:spcBef>
              <a:defRPr/>
            </a:pPr>
            <a:r>
              <a:rPr lang="ja-JP" altLang="en-US" sz="1800" dirty="0">
                <a:latin typeface="Arial" charset="0"/>
                <a:ea typeface="ＭＳ Ｐゴシック" charset="0"/>
              </a:rPr>
              <a:t>　　　　　</a:t>
            </a:r>
            <a:r>
              <a:rPr lang="en-US" altLang="ja-JP" sz="1800" dirty="0">
                <a:solidFill>
                  <a:srgbClr val="FF9900"/>
                </a:solidFill>
                <a:latin typeface="Arial" charset="0"/>
                <a:ea typeface="ＭＳ Ｐゴシック" charset="0"/>
              </a:rPr>
              <a:t>③</a:t>
            </a:r>
            <a:r>
              <a:rPr lang="ja-JP" altLang="en-US" sz="1800" dirty="0">
                <a:solidFill>
                  <a:srgbClr val="FF9900"/>
                </a:solidFill>
                <a:latin typeface="Arial" charset="0"/>
                <a:ea typeface="ＭＳ Ｐゴシック" charset="0"/>
              </a:rPr>
              <a:t>なるべく早く登る</a:t>
            </a:r>
            <a:endParaRPr lang="en-US" altLang="ja-JP" sz="1800" dirty="0">
              <a:solidFill>
                <a:srgbClr val="FF9900"/>
              </a:solidFill>
              <a:latin typeface="Arial" charset="0"/>
              <a:ea typeface="ＭＳ Ｐゴシック" charset="0"/>
            </a:endParaRPr>
          </a:p>
        </p:txBody>
      </p:sp>
      <p:pic>
        <p:nvPicPr>
          <p:cNvPr id="36869" name="Picture 19" descr="MCj0129142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36900">
            <a:off x="2195513" y="758825"/>
            <a:ext cx="5651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64" name="Text Box 20"/>
          <p:cNvSpPr txBox="1">
            <a:spLocks noChangeArrowheads="1"/>
          </p:cNvSpPr>
          <p:nvPr/>
        </p:nvSpPr>
        <p:spPr bwMode="auto">
          <a:xfrm>
            <a:off x="0" y="115888"/>
            <a:ext cx="6227763"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ja-JP" altLang="en-US" sz="2400" dirty="0">
                <a:latin typeface="Arial" charset="0"/>
                <a:ea typeface="ＭＳ Ｐゴシック" charset="0"/>
              </a:rPr>
              <a:t>目的、目標、方針、施策の考え方</a:t>
            </a:r>
          </a:p>
        </p:txBody>
      </p:sp>
      <p:sp>
        <p:nvSpPr>
          <p:cNvPr id="2" name="下矢印 1"/>
          <p:cNvSpPr>
            <a:spLocks noChangeArrowheads="1"/>
          </p:cNvSpPr>
          <p:nvPr/>
        </p:nvSpPr>
        <p:spPr bwMode="auto">
          <a:xfrm>
            <a:off x="6372225" y="3644900"/>
            <a:ext cx="1223963" cy="431800"/>
          </a:xfrm>
          <a:prstGeom prst="downArrow">
            <a:avLst>
              <a:gd name="adj1" fmla="val 50000"/>
              <a:gd name="adj2" fmla="val 50000"/>
            </a:avLst>
          </a:prstGeom>
          <a:gradFill rotWithShape="1">
            <a:gsLst>
              <a:gs pos="0">
                <a:srgbClr val="BADDE1"/>
              </a:gs>
              <a:gs pos="100000">
                <a:srgbClr val="8AC6CD"/>
              </a:gs>
            </a:gsLst>
            <a:path path="rect">
              <a:fillToRect l="50000" t="50000" r="50000" b="50000"/>
            </a:path>
          </a:gradFill>
          <a:ln w="9525">
            <a:solidFill>
              <a:srgbClr val="BADDE1"/>
            </a:solidFill>
            <a:round/>
            <a:headEnd/>
            <a:tailEnd/>
          </a:ln>
          <a:effectLst>
            <a:outerShdw blurRad="63500" dist="38099" dir="2700000" algn="ctr" rotWithShape="0">
              <a:srgbClr val="4597A0">
                <a:alpha val="42999"/>
              </a:srgbClr>
            </a:outerShdw>
          </a:effectLst>
        </p:spPr>
        <p:txBody>
          <a:bodyPr lIns="90000" tIns="46800" rIns="90000" bIns="46800"/>
          <a:lstStyle/>
          <a:p>
            <a:pPr>
              <a:defRPr/>
            </a:pPr>
            <a:endParaRPr lang="ja-JP" altLang="en-US" dirty="0">
              <a:latin typeface="Arial" charset="0"/>
              <a:ea typeface="ＭＳ Ｐゴシック" charset="0"/>
            </a:endParaRPr>
          </a:p>
        </p:txBody>
      </p:sp>
      <p:sp>
        <p:nvSpPr>
          <p:cNvPr id="22" name="Text Box 18"/>
          <p:cNvSpPr txBox="1">
            <a:spLocks noChangeArrowheads="1"/>
          </p:cNvSpPr>
          <p:nvPr/>
        </p:nvSpPr>
        <p:spPr bwMode="auto">
          <a:xfrm>
            <a:off x="5003800" y="4221163"/>
            <a:ext cx="3960813" cy="1200150"/>
          </a:xfrm>
          <a:prstGeom prst="rect">
            <a:avLst/>
          </a:prstGeom>
          <a:noFill/>
          <a:ln w="15875">
            <a:solidFill>
              <a:srgbClr val="993366"/>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ja-JP" altLang="en-US" sz="1800" dirty="0">
                <a:latin typeface="Arial" charset="0"/>
                <a:ea typeface="ＭＳ Ｐゴシック" charset="0"/>
              </a:rPr>
              <a:t>施策：　</a:t>
            </a:r>
            <a:r>
              <a:rPr lang="en-US" altLang="ja-JP" sz="1800" dirty="0">
                <a:solidFill>
                  <a:srgbClr val="FF0000"/>
                </a:solidFill>
                <a:latin typeface="Arial" charset="0"/>
                <a:ea typeface="ＭＳ Ｐゴシック" charset="0"/>
              </a:rPr>
              <a:t>①</a:t>
            </a:r>
            <a:r>
              <a:rPr lang="ja-JP" altLang="en-US" sz="1800" dirty="0">
                <a:solidFill>
                  <a:srgbClr val="FF0000"/>
                </a:solidFill>
                <a:latin typeface="Arial" charset="0"/>
                <a:ea typeface="ＭＳ Ｐゴシック" charset="0"/>
              </a:rPr>
              <a:t>歩いて登る　</a:t>
            </a:r>
            <a:r>
              <a:rPr lang="en-US" altLang="ja-JP" sz="1800" dirty="0">
                <a:solidFill>
                  <a:srgbClr val="FF0000"/>
                </a:solidFill>
                <a:latin typeface="Arial" charset="0"/>
                <a:ea typeface="ＭＳ Ｐゴシック" charset="0"/>
              </a:rPr>
              <a:t>5Km/</a:t>
            </a:r>
            <a:r>
              <a:rPr lang="ja-JP" altLang="en-US" sz="1800" dirty="0">
                <a:solidFill>
                  <a:srgbClr val="FF0000"/>
                </a:solidFill>
                <a:latin typeface="Arial" charset="0"/>
                <a:ea typeface="ＭＳ Ｐゴシック" charset="0"/>
              </a:rPr>
              <a:t>日</a:t>
            </a:r>
            <a:r>
              <a:rPr lang="en-US" altLang="ja-JP" sz="1800" dirty="0">
                <a:solidFill>
                  <a:srgbClr val="FF0000"/>
                </a:solidFill>
                <a:latin typeface="Arial" charset="0"/>
                <a:ea typeface="ＭＳ Ｐゴシック" charset="0"/>
              </a:rPr>
              <a:t>*3</a:t>
            </a:r>
            <a:r>
              <a:rPr lang="ja-JP" altLang="en-US" sz="1800" dirty="0">
                <a:solidFill>
                  <a:srgbClr val="FF0000"/>
                </a:solidFill>
                <a:latin typeface="Arial" charset="0"/>
                <a:ea typeface="ＭＳ Ｐゴシック" charset="0"/>
              </a:rPr>
              <a:t>日間　　</a:t>
            </a:r>
            <a:endParaRPr lang="en-US" altLang="ja-JP" sz="1800" dirty="0">
              <a:solidFill>
                <a:srgbClr val="FF0000"/>
              </a:solidFill>
              <a:latin typeface="Arial" charset="0"/>
              <a:ea typeface="ＭＳ Ｐゴシック" charset="0"/>
            </a:endParaRPr>
          </a:p>
          <a:p>
            <a:pPr>
              <a:spcBef>
                <a:spcPct val="50000"/>
              </a:spcBef>
              <a:defRPr/>
            </a:pPr>
            <a:r>
              <a:rPr lang="en-US" altLang="ja-JP" sz="1800" dirty="0">
                <a:latin typeface="Arial" charset="0"/>
                <a:ea typeface="ＭＳ Ｐゴシック" charset="0"/>
              </a:rPr>
              <a:t>&amp;KPI </a:t>
            </a:r>
            <a:r>
              <a:rPr lang="ja-JP" altLang="en-US" sz="1800" dirty="0">
                <a:latin typeface="Arial" charset="0"/>
                <a:ea typeface="ＭＳ Ｐゴシック" charset="0"/>
              </a:rPr>
              <a:t>　</a:t>
            </a:r>
            <a:r>
              <a:rPr lang="en-US" altLang="ja-JP" sz="1800" dirty="0">
                <a:solidFill>
                  <a:srgbClr val="FF6600"/>
                </a:solidFill>
                <a:latin typeface="Arial" charset="0"/>
                <a:ea typeface="ＭＳ Ｐゴシック" charset="0"/>
              </a:rPr>
              <a:t>②</a:t>
            </a:r>
            <a:r>
              <a:rPr lang="ja-JP" altLang="en-US" sz="1800" dirty="0">
                <a:solidFill>
                  <a:srgbClr val="FF6600"/>
                </a:solidFill>
                <a:latin typeface="Arial" charset="0"/>
                <a:ea typeface="ＭＳ Ｐゴシック" charset="0"/>
              </a:rPr>
              <a:t>ヘリコプターで登る</a:t>
            </a:r>
            <a:endParaRPr lang="en-US" altLang="ja-JP" sz="1800" dirty="0">
              <a:solidFill>
                <a:srgbClr val="FF6600"/>
              </a:solidFill>
              <a:latin typeface="Arial" charset="0"/>
              <a:ea typeface="ＭＳ Ｐゴシック" charset="0"/>
            </a:endParaRPr>
          </a:p>
          <a:p>
            <a:pPr>
              <a:spcBef>
                <a:spcPct val="50000"/>
              </a:spcBef>
              <a:defRPr/>
            </a:pPr>
            <a:r>
              <a:rPr lang="ja-JP" altLang="en-US" sz="1800" dirty="0">
                <a:latin typeface="Arial" charset="0"/>
                <a:ea typeface="ＭＳ Ｐゴシック" charset="0"/>
              </a:rPr>
              <a:t>　　　　　</a:t>
            </a:r>
            <a:r>
              <a:rPr lang="en-US" altLang="ja-JP" sz="1800" dirty="0">
                <a:solidFill>
                  <a:srgbClr val="FF9900"/>
                </a:solidFill>
                <a:latin typeface="Arial" charset="0"/>
                <a:ea typeface="ＭＳ Ｐゴシック" charset="0"/>
              </a:rPr>
              <a:t>③</a:t>
            </a:r>
            <a:r>
              <a:rPr lang="ja-JP" altLang="en-US" sz="1800" dirty="0">
                <a:solidFill>
                  <a:srgbClr val="FF9900"/>
                </a:solidFill>
                <a:latin typeface="Arial" charset="0"/>
                <a:ea typeface="ＭＳ Ｐゴシック" charset="0"/>
              </a:rPr>
              <a:t>歩いて登る　</a:t>
            </a:r>
            <a:r>
              <a:rPr lang="en-US" altLang="ja-JP" sz="1800" dirty="0">
                <a:solidFill>
                  <a:srgbClr val="FF9900"/>
                </a:solidFill>
                <a:latin typeface="Arial" charset="0"/>
                <a:ea typeface="ＭＳ Ｐゴシック" charset="0"/>
              </a:rPr>
              <a:t>5Km/</a:t>
            </a:r>
            <a:r>
              <a:rPr lang="ja-JP" altLang="en-US" sz="1800" dirty="0">
                <a:solidFill>
                  <a:srgbClr val="FF9900"/>
                </a:solidFill>
                <a:latin typeface="Arial" charset="0"/>
                <a:ea typeface="ＭＳ Ｐゴシック" charset="0"/>
              </a:rPr>
              <a:t>日</a:t>
            </a:r>
            <a:r>
              <a:rPr lang="en-US" altLang="ja-JP" sz="1800" dirty="0">
                <a:solidFill>
                  <a:srgbClr val="FF9900"/>
                </a:solidFill>
                <a:latin typeface="Arial" charset="0"/>
                <a:ea typeface="ＭＳ Ｐゴシック" charset="0"/>
              </a:rPr>
              <a:t>*2</a:t>
            </a:r>
            <a:r>
              <a:rPr lang="ja-JP" altLang="en-US" sz="1800" dirty="0">
                <a:solidFill>
                  <a:srgbClr val="FF9900"/>
                </a:solidFill>
                <a:latin typeface="Arial" charset="0"/>
                <a:ea typeface="ＭＳ Ｐゴシック" charset="0"/>
              </a:rPr>
              <a:t>日間</a:t>
            </a:r>
            <a:endParaRPr lang="en-US" altLang="ja-JP" sz="1800" dirty="0">
              <a:solidFill>
                <a:srgbClr val="FF9900"/>
              </a:solidFill>
              <a:latin typeface="Arial" charset="0"/>
              <a:ea typeface="ＭＳ Ｐゴシック" charset="0"/>
            </a:endParaRPr>
          </a:p>
        </p:txBody>
      </p:sp>
      <p:sp>
        <p:nvSpPr>
          <p:cNvPr id="3" name="フッター プレースホルダー 2"/>
          <p:cNvSpPr>
            <a:spLocks noGrp="1"/>
          </p:cNvSpPr>
          <p:nvPr>
            <p:ph type="ftr" sz="quarter" idx="11"/>
          </p:nvPr>
        </p:nvSpPr>
        <p:spPr/>
        <p:txBody>
          <a:body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4" name="スライド番号プレースホルダー 3"/>
          <p:cNvSpPr>
            <a:spLocks noGrp="1"/>
          </p:cNvSpPr>
          <p:nvPr>
            <p:ph type="sldNum" sz="quarter" idx="12"/>
          </p:nvPr>
        </p:nvSpPr>
        <p:spPr/>
        <p:txBody>
          <a:bodyPr/>
          <a:lstStyle/>
          <a:p>
            <a:pPr>
              <a:defRPr/>
            </a:pPr>
            <a:fld id="{EDDACE34-2D0E-4445-AA83-DFE020D56F78}" type="slidenum">
              <a:rPr lang="en-US" altLang="ja-JP" smtClean="0"/>
              <a:pPr>
                <a:defRPr/>
              </a:pPr>
              <a:t>14</a:t>
            </a:fld>
            <a:endParaRPr lang="en-US" altLang="ja-JP"/>
          </a:p>
        </p:txBody>
      </p:sp>
    </p:spTree>
    <p:extLst>
      <p:ext uri="{BB962C8B-B14F-4D97-AF65-F5344CB8AC3E}">
        <p14:creationId xmlns:p14="http://schemas.microsoft.com/office/powerpoint/2010/main" val="2247043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ChangeArrowheads="1"/>
          </p:cNvSpPr>
          <p:nvPr/>
        </p:nvSpPr>
        <p:spPr bwMode="auto">
          <a:xfrm>
            <a:off x="34925" y="44450"/>
            <a:ext cx="6781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r>
              <a:rPr lang="en-US" altLang="ja-JP" sz="2400">
                <a:latin typeface="HG丸ｺﾞｼｯｸM-PRO" panose="020F0600000000000000" pitchFamily="50" charset="-128"/>
                <a:ea typeface="HG丸ｺﾞｼｯｸM-PRO" panose="020F0600000000000000" pitchFamily="50" charset="-128"/>
              </a:rPr>
              <a:t>Visual Board</a:t>
            </a:r>
            <a:r>
              <a:rPr lang="ja-JP" altLang="en-US" sz="2400">
                <a:latin typeface="HG丸ｺﾞｼｯｸM-PRO" panose="020F0600000000000000" pitchFamily="50" charset="-128"/>
                <a:ea typeface="HG丸ｺﾞｼｯｸM-PRO" panose="020F0600000000000000" pitchFamily="50" charset="-128"/>
              </a:rPr>
              <a:t>の記載内容の確認ポイント</a:t>
            </a:r>
            <a:endParaRPr lang="en-US" altLang="ja-JP" sz="2400">
              <a:latin typeface="HG丸ｺﾞｼｯｸM-PRO" panose="020F0600000000000000" pitchFamily="50" charset="-128"/>
              <a:ea typeface="HG丸ｺﾞｼｯｸM-PRO" panose="020F0600000000000000" pitchFamily="50" charset="-128"/>
            </a:endParaRPr>
          </a:p>
        </p:txBody>
      </p:sp>
      <p:sp>
        <p:nvSpPr>
          <p:cNvPr id="37890" name="コンテンツ プレースホルダー 4"/>
          <p:cNvSpPr>
            <a:spLocks noGrp="1"/>
          </p:cNvSpPr>
          <p:nvPr>
            <p:ph idx="1"/>
          </p:nvPr>
        </p:nvSpPr>
        <p:spPr bwMode="auto">
          <a:xfrm>
            <a:off x="468313" y="1052513"/>
            <a:ext cx="80645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80000"/>
              </a:lnSpc>
              <a:buFont typeface="Wingdings" panose="05000000000000000000" pitchFamily="2" charset="2"/>
              <a:buChar char="n"/>
            </a:pPr>
            <a:r>
              <a:rPr lang="en-US" altLang="ja-JP" sz="2200"/>
              <a:t>VB</a:t>
            </a:r>
            <a:r>
              <a:rPr lang="ja-JP" altLang="en-US" sz="2200"/>
              <a:t>の各項目の記載内容が下記の制約条件を満たしているかをチーム内で相互レビューして確認してください。</a:t>
            </a:r>
          </a:p>
        </p:txBody>
      </p:sp>
      <p:graphicFrame>
        <p:nvGraphicFramePr>
          <p:cNvPr id="2" name="表 1"/>
          <p:cNvGraphicFramePr>
            <a:graphicFrameLocks noGrp="1"/>
          </p:cNvGraphicFramePr>
          <p:nvPr/>
        </p:nvGraphicFramePr>
        <p:xfrm>
          <a:off x="755576" y="1772816"/>
          <a:ext cx="8208912" cy="3459130"/>
        </p:xfrm>
        <a:graphic>
          <a:graphicData uri="http://schemas.openxmlformats.org/drawingml/2006/table">
            <a:tbl>
              <a:tblPr firstRow="1" bandRow="1">
                <a:tableStyleId>{3C2FFA5D-87B4-456A-9821-1D502468CF0F}</a:tableStyleId>
              </a:tblPr>
              <a:tblGrid>
                <a:gridCol w="1944216">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tblGrid>
              <a:tr h="276031">
                <a:tc>
                  <a:txBody>
                    <a:bodyPr/>
                    <a:lstStyle/>
                    <a:p>
                      <a:pPr algn="ctr"/>
                      <a:r>
                        <a:rPr kumimoji="1" lang="ja-JP" altLang="en-US" sz="1200" dirty="0">
                          <a:solidFill>
                            <a:schemeClr val="tx1"/>
                          </a:solidFill>
                        </a:rPr>
                        <a:t>項目</a:t>
                      </a:r>
                    </a:p>
                  </a:txBody>
                  <a:tcPr anchor="ctr"/>
                </a:tc>
                <a:tc>
                  <a:txBody>
                    <a:bodyPr/>
                    <a:lstStyle/>
                    <a:p>
                      <a:pPr algn="ctr"/>
                      <a:r>
                        <a:rPr kumimoji="1" lang="ja-JP" altLang="en-US" sz="1200" dirty="0">
                          <a:solidFill>
                            <a:schemeClr val="tx1"/>
                          </a:solidFill>
                        </a:rPr>
                        <a:t>内容・制約条件</a:t>
                      </a:r>
                    </a:p>
                  </a:txBody>
                  <a:tcPr anchor="ctr"/>
                </a:tc>
                <a:tc>
                  <a:txBody>
                    <a:bodyPr/>
                    <a:lstStyle/>
                    <a:p>
                      <a:pPr algn="ctr"/>
                      <a:r>
                        <a:rPr kumimoji="1" lang="ja-JP" altLang="en-US" sz="1200" dirty="0">
                          <a:solidFill>
                            <a:schemeClr val="tx1"/>
                          </a:solidFill>
                        </a:rPr>
                        <a:t>例えば（ダイエット）</a:t>
                      </a:r>
                    </a:p>
                  </a:txBody>
                  <a:tcPr anchor="ctr"/>
                </a:tc>
                <a:extLst>
                  <a:ext uri="{0D108BD9-81ED-4DB2-BD59-A6C34878D82A}">
                    <a16:rowId xmlns:a16="http://schemas.microsoft.com/office/drawing/2014/main" val="10000"/>
                  </a:ext>
                </a:extLst>
              </a:tr>
              <a:tr h="731520">
                <a:tc>
                  <a:txBody>
                    <a:bodyPr/>
                    <a:lstStyle/>
                    <a:p>
                      <a:pPr algn="ctr"/>
                      <a:r>
                        <a:rPr kumimoji="1" lang="ja-JP" altLang="en-US" sz="1400" dirty="0"/>
                        <a:t>目的（あるべき姿）</a:t>
                      </a:r>
                    </a:p>
                  </a:txBody>
                  <a:tcPr anchor="ctr"/>
                </a:tc>
                <a:tc>
                  <a:txBody>
                    <a:bodyPr/>
                    <a:lstStyle/>
                    <a:p>
                      <a:r>
                        <a:rPr kumimoji="1" lang="ja-JP" altLang="en-US" sz="1400" dirty="0"/>
                        <a:t>あるべき姿（神の領域）に向ってありたい姿</a:t>
                      </a:r>
                      <a:r>
                        <a:rPr kumimoji="1" lang="en-US" altLang="ja-JP" sz="1400" dirty="0"/>
                        <a:t>(</a:t>
                      </a:r>
                    </a:p>
                    <a:p>
                      <a:r>
                        <a:rPr kumimoji="1" lang="ja-JP" altLang="en-US" sz="1400" dirty="0"/>
                        <a:t>３ヶ月後）を</a:t>
                      </a:r>
                      <a:r>
                        <a:rPr kumimoji="1" lang="ja-JP" altLang="en-US" sz="1400" dirty="0">
                          <a:solidFill>
                            <a:srgbClr val="FF0000"/>
                          </a:solidFill>
                        </a:rPr>
                        <a:t>強く思い浮かべる</a:t>
                      </a:r>
                      <a:r>
                        <a:rPr kumimoji="1" lang="ja-JP" altLang="en-US" sz="1400" dirty="0"/>
                        <a:t>。</a:t>
                      </a:r>
                      <a:endParaRPr kumimoji="1" lang="en-US" altLang="ja-JP" sz="1400" dirty="0"/>
                    </a:p>
                    <a:p>
                      <a:r>
                        <a:rPr kumimoji="1" lang="en-US" altLang="ja-JP" sz="1400" dirty="0"/>
                        <a:t>【</a:t>
                      </a:r>
                      <a:r>
                        <a:rPr kumimoji="1" lang="ja-JP" altLang="en-US" sz="1400" dirty="0"/>
                        <a:t>お客様起点</a:t>
                      </a:r>
                      <a:r>
                        <a:rPr kumimoji="1" lang="en-US" altLang="ja-JP" sz="1400" dirty="0"/>
                        <a:t>】</a:t>
                      </a:r>
                      <a:r>
                        <a:rPr kumimoji="1" lang="ja-JP" altLang="en-US" sz="1400" dirty="0"/>
                        <a:t>で表現する。</a:t>
                      </a:r>
                      <a:r>
                        <a:rPr kumimoji="1" lang="en-US" altLang="ja-JP" sz="1400" dirty="0"/>
                        <a:t>(Step2)</a:t>
                      </a:r>
                      <a:endParaRPr kumimoji="1" lang="ja-JP" altLang="en-US" sz="1400" dirty="0"/>
                    </a:p>
                  </a:txBody>
                  <a:tcPr anchor="ctr"/>
                </a:tc>
                <a:tc>
                  <a:txBody>
                    <a:bodyPr/>
                    <a:lstStyle/>
                    <a:p>
                      <a:r>
                        <a:rPr kumimoji="1" lang="ja-JP" altLang="en-US" sz="1400" dirty="0"/>
                        <a:t>スリムになって、お客様の第一印象を良くしたい。</a:t>
                      </a:r>
                    </a:p>
                  </a:txBody>
                  <a:tcPr anchor="ctr"/>
                </a:tc>
                <a:extLst>
                  <a:ext uri="{0D108BD9-81ED-4DB2-BD59-A6C34878D82A}">
                    <a16:rowId xmlns:a16="http://schemas.microsoft.com/office/drawing/2014/main" val="10001"/>
                  </a:ext>
                </a:extLst>
              </a:tr>
              <a:tr h="518160">
                <a:tc>
                  <a:txBody>
                    <a:bodyPr/>
                    <a:lstStyle/>
                    <a:p>
                      <a:pPr algn="ctr"/>
                      <a:r>
                        <a:rPr kumimoji="1" lang="ja-JP" altLang="en-US" sz="1400" dirty="0"/>
                        <a:t>目標</a:t>
                      </a:r>
                    </a:p>
                  </a:txBody>
                  <a:tcPr anchor="ctr"/>
                </a:tc>
                <a:tc>
                  <a:txBody>
                    <a:bodyPr/>
                    <a:lstStyle/>
                    <a:p>
                      <a:r>
                        <a:rPr kumimoji="1" lang="ja-JP" altLang="en-US" sz="1400" dirty="0"/>
                        <a:t>３ヶ月後のありたい姿を</a:t>
                      </a:r>
                      <a:r>
                        <a:rPr kumimoji="1" lang="ja-JP" altLang="en-US" sz="1400" dirty="0">
                          <a:solidFill>
                            <a:srgbClr val="FF0000"/>
                          </a:solidFill>
                        </a:rPr>
                        <a:t>定量化</a:t>
                      </a:r>
                      <a:r>
                        <a:rPr kumimoji="1" lang="ja-JP" altLang="en-US" sz="1400" dirty="0"/>
                        <a:t>する。</a:t>
                      </a:r>
                      <a:endParaRPr kumimoji="1" lang="en-US" altLang="ja-JP" sz="1400" dirty="0"/>
                    </a:p>
                    <a:p>
                      <a:r>
                        <a:rPr kumimoji="1" lang="ja-JP" altLang="en-US" sz="1400" dirty="0"/>
                        <a:t>目的の達成状態を</a:t>
                      </a:r>
                      <a:r>
                        <a:rPr kumimoji="1" lang="ja-JP" altLang="en-US" sz="1400" dirty="0">
                          <a:solidFill>
                            <a:srgbClr val="FF0000"/>
                          </a:solidFill>
                        </a:rPr>
                        <a:t>数値で表現</a:t>
                      </a:r>
                      <a:r>
                        <a:rPr kumimoji="1" lang="ja-JP" altLang="en-US" sz="1400" dirty="0"/>
                        <a:t>する。</a:t>
                      </a:r>
                    </a:p>
                  </a:txBody>
                  <a:tcPr anchor="ctr"/>
                </a:tc>
                <a:tc>
                  <a:txBody>
                    <a:bodyPr/>
                    <a:lstStyle/>
                    <a:p>
                      <a:r>
                        <a:rPr kumimoji="1" lang="ja-JP" altLang="en-US" sz="1400" dirty="0"/>
                        <a:t>現状</a:t>
                      </a:r>
                      <a:r>
                        <a:rPr kumimoji="1" lang="en-US" altLang="ja-JP" sz="1400" dirty="0"/>
                        <a:t>75</a:t>
                      </a:r>
                      <a:r>
                        <a:rPr kumimoji="1" lang="ja-JP" altLang="en-US" sz="1400" dirty="0"/>
                        <a:t>㎏を</a:t>
                      </a:r>
                      <a:r>
                        <a:rPr kumimoji="1" lang="en-US" altLang="ja-JP" sz="1400" dirty="0"/>
                        <a:t>5</a:t>
                      </a:r>
                      <a:r>
                        <a:rPr kumimoji="1" lang="ja-JP" altLang="en-US" sz="1400" dirty="0"/>
                        <a:t>㎏ダイエットし、３ヶ月後に</a:t>
                      </a:r>
                      <a:r>
                        <a:rPr kumimoji="1" lang="en-US" altLang="ja-JP" sz="1400" dirty="0"/>
                        <a:t>70</a:t>
                      </a:r>
                      <a:r>
                        <a:rPr kumimoji="1" lang="ja-JP" altLang="en-US" sz="1400" dirty="0"/>
                        <a:t>㎏にする</a:t>
                      </a:r>
                    </a:p>
                  </a:txBody>
                  <a:tcPr anchor="ctr"/>
                </a:tc>
                <a:extLst>
                  <a:ext uri="{0D108BD9-81ED-4DB2-BD59-A6C34878D82A}">
                    <a16:rowId xmlns:a16="http://schemas.microsoft.com/office/drawing/2014/main" val="10002"/>
                  </a:ext>
                </a:extLst>
              </a:tr>
              <a:tr h="731520">
                <a:tc>
                  <a:txBody>
                    <a:bodyPr/>
                    <a:lstStyle/>
                    <a:p>
                      <a:pPr algn="ctr"/>
                      <a:r>
                        <a:rPr kumimoji="1" lang="ja-JP" altLang="en-US" sz="1400" dirty="0"/>
                        <a:t>結果指標</a:t>
                      </a:r>
                      <a:endParaRPr kumimoji="1" lang="en-US" altLang="ja-JP" sz="1400" dirty="0"/>
                    </a:p>
                    <a:p>
                      <a:pPr algn="ctr"/>
                      <a:r>
                        <a:rPr kumimoji="1" lang="ja-JP" altLang="en-US" sz="1400" dirty="0"/>
                        <a:t>（</a:t>
                      </a:r>
                      <a:r>
                        <a:rPr kumimoji="1" lang="en-US" altLang="ja-JP" sz="1400" dirty="0"/>
                        <a:t>KGI</a:t>
                      </a:r>
                      <a:r>
                        <a:rPr kumimoji="1" lang="ja-JP" altLang="en-US" sz="1400" dirty="0"/>
                        <a:t> </a:t>
                      </a:r>
                      <a:r>
                        <a:rPr kumimoji="1" lang="en-US" altLang="ja-JP" sz="1400" dirty="0"/>
                        <a:t>)</a:t>
                      </a:r>
                    </a:p>
                  </a:txBody>
                  <a:tcPr anchor="ctr"/>
                </a:tc>
                <a:tc>
                  <a:txBody>
                    <a:bodyPr/>
                    <a:lstStyle/>
                    <a:p>
                      <a:r>
                        <a:rPr kumimoji="1" lang="ja-JP" altLang="en-US" sz="1400" dirty="0"/>
                        <a:t>目標達成に向けて、週や月の単位で近づいているかをどうかが確認できる指標（</a:t>
                      </a:r>
                      <a:r>
                        <a:rPr kumimoji="1" lang="ja-JP" altLang="en-US" sz="1400" dirty="0">
                          <a:solidFill>
                            <a:srgbClr val="FF0000"/>
                          </a:solidFill>
                        </a:rPr>
                        <a:t>数値</a:t>
                      </a:r>
                      <a:r>
                        <a:rPr kumimoji="1" lang="ja-JP" altLang="en-US" sz="1400" dirty="0"/>
                        <a:t>）</a:t>
                      </a:r>
                    </a:p>
                  </a:txBody>
                  <a:tcPr anchor="ctr"/>
                </a:tc>
                <a:tc>
                  <a:txBody>
                    <a:bodyPr/>
                    <a:lstStyle/>
                    <a:p>
                      <a:r>
                        <a:rPr kumimoji="1" lang="en-US" altLang="ja-JP" sz="1400" dirty="0"/>
                        <a:t>1</a:t>
                      </a:r>
                      <a:r>
                        <a:rPr kumimoji="1" lang="ja-JP" altLang="en-US" sz="1400" dirty="0"/>
                        <a:t>ヶ月</a:t>
                      </a:r>
                      <a:r>
                        <a:rPr kumimoji="1" lang="ja-JP" altLang="en-US" sz="1400" dirty="0" err="1"/>
                        <a:t>め</a:t>
                      </a:r>
                      <a:r>
                        <a:rPr kumimoji="1" lang="ja-JP" altLang="en-US" sz="1400" dirty="0"/>
                        <a:t>　</a:t>
                      </a:r>
                      <a:r>
                        <a:rPr kumimoji="1" lang="en-US" altLang="ja-JP" sz="1400" dirty="0"/>
                        <a:t>3kg</a:t>
                      </a:r>
                      <a:r>
                        <a:rPr kumimoji="1" lang="ja-JP" altLang="en-US" sz="1400" dirty="0"/>
                        <a:t>減少（体重</a:t>
                      </a:r>
                      <a:r>
                        <a:rPr kumimoji="1" lang="en-US" altLang="ja-JP" sz="1400" dirty="0"/>
                        <a:t>72</a:t>
                      </a:r>
                      <a:r>
                        <a:rPr kumimoji="1" lang="ja-JP" altLang="en-US" sz="1400" dirty="0"/>
                        <a:t>㎏）</a:t>
                      </a:r>
                      <a:endParaRPr kumimoji="1" lang="en-US" altLang="ja-JP" sz="1400" dirty="0"/>
                    </a:p>
                    <a:p>
                      <a:r>
                        <a:rPr kumimoji="1" lang="en-US" altLang="ja-JP" sz="1400" dirty="0"/>
                        <a:t>2</a:t>
                      </a:r>
                      <a:r>
                        <a:rPr kumimoji="1" lang="ja-JP" altLang="en-US" sz="1400" dirty="0"/>
                        <a:t>ヶ月め　</a:t>
                      </a:r>
                      <a:r>
                        <a:rPr kumimoji="1" lang="en-US" altLang="ja-JP" sz="1400" dirty="0"/>
                        <a:t>4kg</a:t>
                      </a:r>
                      <a:r>
                        <a:rPr kumimoji="1" lang="ja-JP" altLang="en-US" sz="1400" dirty="0"/>
                        <a:t>減少（体重</a:t>
                      </a:r>
                      <a:r>
                        <a:rPr kumimoji="1" lang="en-US" altLang="ja-JP" sz="1400" dirty="0"/>
                        <a:t>71</a:t>
                      </a:r>
                      <a:r>
                        <a:rPr kumimoji="1" lang="ja-JP" altLang="en-US" sz="1400" dirty="0"/>
                        <a:t>㎏）</a:t>
                      </a:r>
                      <a:endParaRPr kumimoji="1" lang="en-US" altLang="ja-JP" sz="1400" dirty="0"/>
                    </a:p>
                    <a:p>
                      <a:r>
                        <a:rPr kumimoji="1" lang="en-US" altLang="ja-JP" sz="1400" dirty="0"/>
                        <a:t>3</a:t>
                      </a:r>
                      <a:r>
                        <a:rPr kumimoji="1" lang="ja-JP" altLang="en-US" sz="1400" dirty="0"/>
                        <a:t>ヶ月め　</a:t>
                      </a:r>
                      <a:r>
                        <a:rPr kumimoji="1" lang="en-US" altLang="ja-JP" sz="1400" dirty="0"/>
                        <a:t>5kg</a:t>
                      </a:r>
                      <a:r>
                        <a:rPr kumimoji="1" lang="ja-JP" altLang="en-US" sz="1400" dirty="0"/>
                        <a:t>減少（体重</a:t>
                      </a:r>
                      <a:r>
                        <a:rPr kumimoji="1" lang="en-US" altLang="ja-JP" sz="1400" dirty="0"/>
                        <a:t>70</a:t>
                      </a:r>
                      <a:r>
                        <a:rPr kumimoji="1" lang="ja-JP" altLang="en-US" sz="1400" dirty="0"/>
                        <a:t>㎏）</a:t>
                      </a:r>
                    </a:p>
                  </a:txBody>
                  <a:tcPr anchor="ctr"/>
                </a:tc>
                <a:extLst>
                  <a:ext uri="{0D108BD9-81ED-4DB2-BD59-A6C34878D82A}">
                    <a16:rowId xmlns:a16="http://schemas.microsoft.com/office/drawing/2014/main" val="10003"/>
                  </a:ext>
                </a:extLst>
              </a:tr>
              <a:tr h="304800">
                <a:tc>
                  <a:txBody>
                    <a:bodyPr/>
                    <a:lstStyle/>
                    <a:p>
                      <a:pPr algn="ctr"/>
                      <a:r>
                        <a:rPr kumimoji="1" lang="ja-JP" altLang="en-US" sz="1400" dirty="0"/>
                        <a:t>施策</a:t>
                      </a:r>
                    </a:p>
                  </a:txBody>
                  <a:tcPr anchor="ctr"/>
                </a:tc>
                <a:tc>
                  <a:txBody>
                    <a:bodyPr/>
                    <a:lstStyle/>
                    <a:p>
                      <a:r>
                        <a:rPr kumimoji="1" lang="ja-JP" altLang="en-US" sz="1400" dirty="0">
                          <a:solidFill>
                            <a:srgbClr val="FF0000"/>
                          </a:solidFill>
                        </a:rPr>
                        <a:t>日々</a:t>
                      </a:r>
                      <a:r>
                        <a:rPr kumimoji="1" lang="ja-JP" altLang="en-US" sz="1400" dirty="0"/>
                        <a:t>、行動できる</a:t>
                      </a:r>
                      <a:r>
                        <a:rPr kumimoji="1" lang="ja-JP" altLang="en-US" sz="1400" dirty="0">
                          <a:solidFill>
                            <a:srgbClr val="FF0000"/>
                          </a:solidFill>
                        </a:rPr>
                        <a:t>具体的な施策</a:t>
                      </a:r>
                    </a:p>
                  </a:txBody>
                  <a:tcPr anchor="ctr"/>
                </a:tc>
                <a:tc>
                  <a:txBody>
                    <a:bodyPr/>
                    <a:lstStyle/>
                    <a:p>
                      <a:r>
                        <a:rPr kumimoji="1" lang="ja-JP" altLang="en-US" sz="1400" dirty="0"/>
                        <a:t>走る</a:t>
                      </a:r>
                    </a:p>
                  </a:txBody>
                  <a:tcPr anchor="ctr"/>
                </a:tc>
                <a:extLst>
                  <a:ext uri="{0D108BD9-81ED-4DB2-BD59-A6C34878D82A}">
                    <a16:rowId xmlns:a16="http://schemas.microsoft.com/office/drawing/2014/main" val="10004"/>
                  </a:ext>
                </a:extLst>
              </a:tr>
              <a:tr h="897099">
                <a:tc>
                  <a:txBody>
                    <a:bodyPr/>
                    <a:lstStyle/>
                    <a:p>
                      <a:pPr algn="ctr"/>
                      <a:r>
                        <a:rPr kumimoji="1" lang="ja-JP" altLang="en-US" sz="1400" dirty="0"/>
                        <a:t>行動指標</a:t>
                      </a:r>
                      <a:endParaRPr kumimoji="1" lang="en-US" altLang="ja-JP" sz="1400" dirty="0"/>
                    </a:p>
                    <a:p>
                      <a:pPr algn="ctr"/>
                      <a:r>
                        <a:rPr kumimoji="1" lang="ja-JP" altLang="en-US" sz="1400" dirty="0"/>
                        <a:t>（</a:t>
                      </a:r>
                      <a:r>
                        <a:rPr kumimoji="1" lang="en-US" altLang="ja-JP" sz="1400" dirty="0"/>
                        <a:t>KPI)</a:t>
                      </a:r>
                    </a:p>
                  </a:txBody>
                  <a:tcPr anchor="ctr"/>
                </a:tc>
                <a:tc>
                  <a:txBody>
                    <a:bodyPr/>
                    <a:lstStyle/>
                    <a:p>
                      <a:r>
                        <a:rPr kumimoji="1" lang="ja-JP" altLang="en-US" sz="1400" dirty="0"/>
                        <a:t>施策に対する</a:t>
                      </a:r>
                      <a:r>
                        <a:rPr kumimoji="1" lang="ja-JP" altLang="en-US" sz="1400" dirty="0">
                          <a:solidFill>
                            <a:srgbClr val="FF0000"/>
                          </a:solidFill>
                        </a:rPr>
                        <a:t>日当りの行動量（数値）</a:t>
                      </a:r>
                      <a:endParaRPr kumimoji="1" lang="en-US" altLang="ja-JP" sz="1400" dirty="0">
                        <a:solidFill>
                          <a:srgbClr val="FF0000"/>
                        </a:solidFill>
                      </a:endParaRPr>
                    </a:p>
                    <a:p>
                      <a:r>
                        <a:rPr kumimoji="1" lang="en-US" altLang="ja-JP" sz="1400" dirty="0"/>
                        <a:t>※</a:t>
                      </a:r>
                      <a:r>
                        <a:rPr kumimoji="1" lang="ja-JP" altLang="en-US" sz="1400" dirty="0"/>
                        <a:t>施策と</a:t>
                      </a:r>
                      <a:r>
                        <a:rPr kumimoji="1" lang="en-US" altLang="ja-JP" sz="1400" dirty="0"/>
                        <a:t>KPI</a:t>
                      </a:r>
                      <a:r>
                        <a:rPr kumimoji="1" lang="ja-JP" altLang="en-US" sz="1400" dirty="0"/>
                        <a:t>は１対１で対応させる</a:t>
                      </a:r>
                    </a:p>
                  </a:txBody>
                  <a:tcPr anchor="ctr"/>
                </a:tc>
                <a:tc>
                  <a:txBody>
                    <a:bodyPr/>
                    <a:lstStyle/>
                    <a:p>
                      <a:r>
                        <a:rPr kumimoji="1" lang="en-US" altLang="ja-JP" sz="1400" dirty="0"/>
                        <a:t>10</a:t>
                      </a:r>
                      <a:r>
                        <a:rPr kumimoji="1" lang="ja-JP" altLang="en-US" sz="1400" dirty="0"/>
                        <a:t>㎞</a:t>
                      </a:r>
                      <a:r>
                        <a:rPr kumimoji="1" lang="en-US" altLang="ja-JP" sz="1400" dirty="0"/>
                        <a:t>/</a:t>
                      </a:r>
                      <a:r>
                        <a:rPr kumimoji="1" lang="ja-JP" altLang="en-US" sz="1400" dirty="0"/>
                        <a:t>日、走る</a:t>
                      </a:r>
                      <a:endParaRPr kumimoji="1" lang="en-US" altLang="ja-JP" sz="1400" dirty="0"/>
                    </a:p>
                  </a:txBody>
                  <a:tcPr anchor="ctr"/>
                </a:tc>
                <a:extLst>
                  <a:ext uri="{0D108BD9-81ED-4DB2-BD59-A6C34878D82A}">
                    <a16:rowId xmlns:a16="http://schemas.microsoft.com/office/drawing/2014/main" val="10005"/>
                  </a:ext>
                </a:extLst>
              </a:tr>
            </a:tbl>
          </a:graphicData>
        </a:graphic>
      </p:graphicFrame>
      <p:sp>
        <p:nvSpPr>
          <p:cNvPr id="37892" name="テキスト ボックス 3"/>
          <p:cNvSpPr txBox="1">
            <a:spLocks noChangeArrowheads="1"/>
          </p:cNvSpPr>
          <p:nvPr/>
        </p:nvSpPr>
        <p:spPr bwMode="auto">
          <a:xfrm>
            <a:off x="900013" y="5433056"/>
            <a:ext cx="79200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各項目の関連性を確認する。</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また、施策を実施した結果、目標達成に近づくかを確認する</a:t>
            </a:r>
            <a:endParaRPr lang="en-US" altLang="ja-JP" sz="1600" dirty="0">
              <a:latin typeface="HG丸ｺﾞｼｯｸM-PRO" panose="020F0600000000000000" pitchFamily="50" charset="-128"/>
              <a:ea typeface="HG丸ｺﾞｼｯｸM-PRO" panose="020F0600000000000000" pitchFamily="50" charset="-128"/>
            </a:endParaRPr>
          </a:p>
          <a:p>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施策は行動結果で効果がでなかったり違和感があれば随時見直しを行ってください</a:t>
            </a:r>
          </a:p>
        </p:txBody>
      </p:sp>
      <p:sp>
        <p:nvSpPr>
          <p:cNvPr id="3" name="フッター プレースホルダー 2"/>
          <p:cNvSpPr>
            <a:spLocks noGrp="1"/>
          </p:cNvSpPr>
          <p:nvPr>
            <p:ph type="ftr" sz="quarter" idx="11"/>
          </p:nvPr>
        </p:nvSpPr>
        <p:spPr/>
        <p:txBody>
          <a:body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4" name="スライド番号プレースホルダー 3"/>
          <p:cNvSpPr>
            <a:spLocks noGrp="1"/>
          </p:cNvSpPr>
          <p:nvPr>
            <p:ph type="sldNum" sz="quarter" idx="12"/>
          </p:nvPr>
        </p:nvSpPr>
        <p:spPr/>
        <p:txBody>
          <a:bodyPr/>
          <a:lstStyle/>
          <a:p>
            <a:pPr>
              <a:defRPr/>
            </a:pPr>
            <a:fld id="{311782B5-9268-4668-A7BA-EC6221C1F794}" type="slidenum">
              <a:rPr lang="en-US" altLang="ja-JP" smtClean="0"/>
              <a:pPr>
                <a:defRPr/>
              </a:pPr>
              <a:t>15</a:t>
            </a:fld>
            <a:endParaRPr lang="en-US" altLang="ja-JP"/>
          </a:p>
        </p:txBody>
      </p:sp>
    </p:spTree>
    <p:extLst>
      <p:ext uri="{BB962C8B-B14F-4D97-AF65-F5344CB8AC3E}">
        <p14:creationId xmlns:p14="http://schemas.microsoft.com/office/powerpoint/2010/main" val="2659255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ＶＢの作成パート１</a:t>
            </a:r>
          </a:p>
        </p:txBody>
      </p:sp>
      <p:sp>
        <p:nvSpPr>
          <p:cNvPr id="3" name="コンテンツ プレースホルダー 2"/>
          <p:cNvSpPr>
            <a:spLocks noGrp="1"/>
          </p:cNvSpPr>
          <p:nvPr>
            <p:ph idx="1"/>
          </p:nvPr>
        </p:nvSpPr>
        <p:spPr>
          <a:xfrm>
            <a:off x="457200" y="1600200"/>
            <a:ext cx="8363272" cy="4525963"/>
          </a:xfrm>
        </p:spPr>
        <p:txBody>
          <a:bodyPr/>
          <a:lstStyle/>
          <a:p>
            <a:pPr marL="514350" indent="-514350">
              <a:buFont typeface="+mj-lt"/>
              <a:buAutoNum type="arabicPeriod"/>
            </a:pPr>
            <a:r>
              <a:rPr kumimoji="1" lang="ja-JP" altLang="en-US" dirty="0"/>
              <a:t>あるべき姿と目標（３ヶ月後）立ててください。</a:t>
            </a:r>
            <a:endParaRPr kumimoji="1" lang="en-US" altLang="ja-JP" dirty="0"/>
          </a:p>
          <a:p>
            <a:pPr marL="514350" indent="-514350">
              <a:buFont typeface="+mj-lt"/>
              <a:buAutoNum type="arabicPeriod"/>
            </a:pPr>
            <a:endParaRPr lang="en-US" altLang="ja-JP" dirty="0"/>
          </a:p>
          <a:p>
            <a:pPr marL="514350" indent="-514350">
              <a:buFont typeface="+mj-lt"/>
              <a:buAutoNum type="arabicPeriod"/>
            </a:pPr>
            <a:r>
              <a:rPr kumimoji="1" lang="ja-JP" altLang="en-US" dirty="0"/>
              <a:t>チーム内で発表し、コミット（全員で合意）してください。</a:t>
            </a:r>
          </a:p>
        </p:txBody>
      </p:sp>
      <p:sp>
        <p:nvSpPr>
          <p:cNvPr id="4" name="フッター プレースホルダー 3"/>
          <p:cNvSpPr>
            <a:spLocks noGrp="1"/>
          </p:cNvSpPr>
          <p:nvPr>
            <p:ph type="ftr" sz="quarter" idx="11"/>
          </p:nvPr>
        </p:nvSpPr>
        <p:spPr/>
        <p:txBody>
          <a:body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5" name="スライド番号プレースホルダー 4"/>
          <p:cNvSpPr>
            <a:spLocks noGrp="1"/>
          </p:cNvSpPr>
          <p:nvPr>
            <p:ph type="sldNum" sz="quarter" idx="12"/>
          </p:nvPr>
        </p:nvSpPr>
        <p:spPr/>
        <p:txBody>
          <a:bodyPr/>
          <a:lstStyle/>
          <a:p>
            <a:pPr>
              <a:defRPr/>
            </a:pPr>
            <a:fld id="{311782B5-9268-4668-A7BA-EC6221C1F794}" type="slidenum">
              <a:rPr lang="en-US" altLang="ja-JP" smtClean="0"/>
              <a:pPr>
                <a:defRPr/>
              </a:pPr>
              <a:t>16</a:t>
            </a:fld>
            <a:endParaRPr lang="en-US" altLang="ja-JP"/>
          </a:p>
        </p:txBody>
      </p:sp>
    </p:spTree>
    <p:extLst>
      <p:ext uri="{BB962C8B-B14F-4D97-AF65-F5344CB8AC3E}">
        <p14:creationId xmlns:p14="http://schemas.microsoft.com/office/powerpoint/2010/main" val="524965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ＶＢを作成パート２</a:t>
            </a:r>
          </a:p>
        </p:txBody>
      </p:sp>
      <p:sp>
        <p:nvSpPr>
          <p:cNvPr id="3" name="コンテンツ プレースホルダー 2"/>
          <p:cNvSpPr>
            <a:spLocks noGrp="1"/>
          </p:cNvSpPr>
          <p:nvPr>
            <p:ph idx="1"/>
          </p:nvPr>
        </p:nvSpPr>
        <p:spPr/>
        <p:txBody>
          <a:bodyPr/>
          <a:lstStyle/>
          <a:p>
            <a:pPr marL="514350" indent="-514350">
              <a:buFont typeface="+mj-lt"/>
              <a:buAutoNum type="arabicPeriod"/>
            </a:pPr>
            <a:r>
              <a:rPr kumimoji="1" lang="ja-JP" altLang="en-US" dirty="0"/>
              <a:t>目標に向けた施策（行動）、行動指標（ＫＰＩ）、結果指標（ＫＰＩ）、方針を立ててください。</a:t>
            </a:r>
            <a:endParaRPr kumimoji="1" lang="en-US" altLang="ja-JP" dirty="0"/>
          </a:p>
          <a:p>
            <a:pPr marL="914400" lvl="1" indent="-514350">
              <a:buFont typeface="Arial" panose="020B0604020202020204" pitchFamily="34" charset="0"/>
              <a:buChar char="•"/>
            </a:pPr>
            <a:r>
              <a:rPr lang="ja-JP" altLang="en-US" dirty="0"/>
              <a:t>ＫＰＩとＫＧＩはどの様なグラフで表現するかも検討する。</a:t>
            </a:r>
            <a:endParaRPr lang="en-US" altLang="ja-JP" dirty="0"/>
          </a:p>
          <a:p>
            <a:pPr marL="914400" lvl="1" indent="-514350">
              <a:buFont typeface="Arial" panose="020B0604020202020204" pitchFamily="34" charset="0"/>
              <a:buChar char="•"/>
            </a:pPr>
            <a:endParaRPr kumimoji="1" lang="en-US" altLang="ja-JP" dirty="0"/>
          </a:p>
          <a:p>
            <a:pPr marL="514350" indent="-514350">
              <a:buFont typeface="+mj-lt"/>
              <a:buAutoNum type="arabicPeriod"/>
            </a:pPr>
            <a:r>
              <a:rPr lang="ja-JP" altLang="en-US" dirty="0"/>
              <a:t>チーム内で発表し、コミット（全員で合意）してください。</a:t>
            </a:r>
          </a:p>
          <a:p>
            <a:pPr marL="514350" indent="-514350">
              <a:buFont typeface="Arial" panose="020B0604020202020204" pitchFamily="34" charset="0"/>
              <a:buChar char="•"/>
            </a:pP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5" name="スライド番号プレースホルダー 4"/>
          <p:cNvSpPr>
            <a:spLocks noGrp="1"/>
          </p:cNvSpPr>
          <p:nvPr>
            <p:ph type="sldNum" sz="quarter" idx="12"/>
          </p:nvPr>
        </p:nvSpPr>
        <p:spPr/>
        <p:txBody>
          <a:bodyPr/>
          <a:lstStyle/>
          <a:p>
            <a:pPr>
              <a:defRPr/>
            </a:pPr>
            <a:fld id="{311782B5-9268-4668-A7BA-EC6221C1F794}" type="slidenum">
              <a:rPr lang="en-US" altLang="ja-JP" smtClean="0"/>
              <a:pPr>
                <a:defRPr/>
              </a:pPr>
              <a:t>17</a:t>
            </a:fld>
            <a:endParaRPr lang="en-US" altLang="ja-JP"/>
          </a:p>
        </p:txBody>
      </p:sp>
    </p:spTree>
    <p:extLst>
      <p:ext uri="{BB962C8B-B14F-4D97-AF65-F5344CB8AC3E}">
        <p14:creationId xmlns:p14="http://schemas.microsoft.com/office/powerpoint/2010/main" val="3210549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マネジメントの仕方って何ですか？</a:t>
            </a:r>
          </a:p>
        </p:txBody>
      </p:sp>
      <p:sp>
        <p:nvSpPr>
          <p:cNvPr id="3" name="コンテンツ プレースホルダー 2"/>
          <p:cNvSpPr>
            <a:spLocks noGrp="1"/>
          </p:cNvSpPr>
          <p:nvPr>
            <p:ph idx="1"/>
          </p:nvPr>
        </p:nvSpPr>
        <p:spPr/>
        <p:txBody>
          <a:bodyPr/>
          <a:lstStyle/>
          <a:p>
            <a:r>
              <a:rPr kumimoji="1" lang="ja-JP" altLang="en-US" dirty="0"/>
              <a:t>管理すること・・・・さて、あなたの成長やチームの成長、仕事のより良いやり方・・・・・</a:t>
            </a:r>
            <a:endParaRPr kumimoji="1" lang="en-US" altLang="ja-JP" dirty="0"/>
          </a:p>
          <a:p>
            <a:pPr marL="0" indent="0">
              <a:buNone/>
            </a:pPr>
            <a:r>
              <a:rPr lang="ja-JP" altLang="en-US" dirty="0"/>
              <a:t>　と沢山ありますが・・・・・・</a:t>
            </a:r>
            <a:endParaRPr lang="en-US" altLang="ja-JP" dirty="0"/>
          </a:p>
          <a:p>
            <a:pPr marL="0" indent="0">
              <a:buNone/>
            </a:pPr>
            <a:endParaRPr lang="en-US" altLang="ja-JP" dirty="0"/>
          </a:p>
          <a:p>
            <a:pPr marL="0" indent="0">
              <a:buNone/>
            </a:pPr>
            <a:r>
              <a:rPr lang="ja-JP" altLang="en-US" dirty="0"/>
              <a:t>良い用法って？？？？？？</a:t>
            </a:r>
            <a:endParaRPr lang="en-US" altLang="ja-JP" dirty="0"/>
          </a:p>
          <a:p>
            <a:pPr marL="0" indent="0">
              <a:buNone/>
            </a:pPr>
            <a:endParaRPr kumimoji="1" lang="en-US" altLang="ja-JP" dirty="0"/>
          </a:p>
        </p:txBody>
      </p:sp>
      <p:sp>
        <p:nvSpPr>
          <p:cNvPr id="4" name="フッター プレースホルダー 3"/>
          <p:cNvSpPr>
            <a:spLocks noGrp="1"/>
          </p:cNvSpPr>
          <p:nvPr>
            <p:ph type="ftr" sz="quarter" idx="11"/>
          </p:nvPr>
        </p:nvSpPr>
        <p:spPr/>
        <p:txBody>
          <a:body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5" name="スライド番号プレースホルダー 4"/>
          <p:cNvSpPr>
            <a:spLocks noGrp="1"/>
          </p:cNvSpPr>
          <p:nvPr>
            <p:ph type="sldNum" sz="quarter" idx="12"/>
          </p:nvPr>
        </p:nvSpPr>
        <p:spPr/>
        <p:txBody>
          <a:bodyPr/>
          <a:lstStyle/>
          <a:p>
            <a:pPr>
              <a:defRPr/>
            </a:pPr>
            <a:fld id="{311782B5-9268-4668-A7BA-EC6221C1F794}" type="slidenum">
              <a:rPr lang="en-US" altLang="ja-JP" smtClean="0"/>
              <a:pPr>
                <a:defRPr/>
              </a:pPr>
              <a:t>2</a:t>
            </a:fld>
            <a:endParaRPr lang="en-US" altLang="ja-JP"/>
          </a:p>
        </p:txBody>
      </p:sp>
    </p:spTree>
    <p:extLst>
      <p:ext uri="{BB962C8B-B14F-4D97-AF65-F5344CB8AC3E}">
        <p14:creationId xmlns:p14="http://schemas.microsoft.com/office/powerpoint/2010/main" val="124086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マネジメントの良し悪し？？</a:t>
            </a:r>
          </a:p>
        </p:txBody>
      </p:sp>
      <p:sp>
        <p:nvSpPr>
          <p:cNvPr id="3" name="コンテンツ プレースホルダー 2"/>
          <p:cNvSpPr>
            <a:spLocks noGrp="1"/>
          </p:cNvSpPr>
          <p:nvPr>
            <p:ph idx="1"/>
          </p:nvPr>
        </p:nvSpPr>
        <p:spPr/>
        <p:txBody>
          <a:bodyPr/>
          <a:lstStyle/>
          <a:p>
            <a:r>
              <a:rPr lang="ja-JP" altLang="en-US" dirty="0"/>
              <a:t>上手くいっている判断は？まずいなという判断は？</a:t>
            </a:r>
            <a:endParaRPr lang="en-US" altLang="ja-JP" dirty="0"/>
          </a:p>
          <a:p>
            <a:pPr lvl="1"/>
            <a:r>
              <a:rPr kumimoji="1" lang="ja-JP" altLang="en-US" dirty="0"/>
              <a:t>結果から・・・・途中で修正出来ないの・・・・</a:t>
            </a:r>
            <a:endParaRPr kumimoji="1" lang="en-US" altLang="ja-JP" dirty="0"/>
          </a:p>
          <a:p>
            <a:pPr lvl="1"/>
            <a:r>
              <a:rPr kumimoji="1" lang="ja-JP" altLang="en-US" dirty="0"/>
              <a:t>単に勉強すれば良い・・・・</a:t>
            </a:r>
            <a:endParaRPr kumimoji="1" lang="en-US" altLang="ja-JP" dirty="0"/>
          </a:p>
          <a:p>
            <a:pPr lvl="1"/>
            <a:r>
              <a:rPr lang="ja-JP" altLang="en-US" dirty="0"/>
              <a:t>この類の本が多くありますが、何故？？</a:t>
            </a:r>
            <a:endParaRPr kumimoji="1" lang="en-US" altLang="ja-JP" dirty="0"/>
          </a:p>
          <a:p>
            <a:r>
              <a:rPr kumimoji="1" lang="ja-JP" altLang="en-US" dirty="0"/>
              <a:t>さて、何を管理すべきなのでしょうか・・・・</a:t>
            </a:r>
            <a:endParaRPr kumimoji="1" lang="en-US" altLang="ja-JP" dirty="0"/>
          </a:p>
          <a:p>
            <a:r>
              <a:rPr lang="ja-JP" altLang="en-US" dirty="0"/>
              <a:t>人が必ず関わっていますね。</a:t>
            </a:r>
            <a:endParaRPr kumimoji="1" lang="en-US" altLang="ja-JP" dirty="0"/>
          </a:p>
          <a:p>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5" name="スライド番号プレースホルダー 4"/>
          <p:cNvSpPr>
            <a:spLocks noGrp="1"/>
          </p:cNvSpPr>
          <p:nvPr>
            <p:ph type="sldNum" sz="quarter" idx="12"/>
          </p:nvPr>
        </p:nvSpPr>
        <p:spPr/>
        <p:txBody>
          <a:bodyPr/>
          <a:lstStyle/>
          <a:p>
            <a:pPr>
              <a:defRPr/>
            </a:pPr>
            <a:fld id="{311782B5-9268-4668-A7BA-EC6221C1F794}" type="slidenum">
              <a:rPr lang="en-US" altLang="ja-JP" smtClean="0"/>
              <a:pPr>
                <a:defRPr/>
              </a:pPr>
              <a:t>3</a:t>
            </a:fld>
            <a:endParaRPr lang="en-US" altLang="ja-JP" dirty="0"/>
          </a:p>
        </p:txBody>
      </p:sp>
    </p:spTree>
    <p:extLst>
      <p:ext uri="{BB962C8B-B14F-4D97-AF65-F5344CB8AC3E}">
        <p14:creationId xmlns:p14="http://schemas.microsoft.com/office/powerpoint/2010/main" val="3104593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人の不思議な特性</a:t>
            </a:r>
          </a:p>
        </p:txBody>
      </p:sp>
      <p:sp>
        <p:nvSpPr>
          <p:cNvPr id="3" name="コンテンツ プレースホルダー 2"/>
          <p:cNvSpPr>
            <a:spLocks noGrp="1"/>
          </p:cNvSpPr>
          <p:nvPr>
            <p:ph idx="1"/>
          </p:nvPr>
        </p:nvSpPr>
        <p:spPr/>
        <p:txBody>
          <a:bodyPr>
            <a:normAutofit fontScale="92500"/>
          </a:bodyPr>
          <a:lstStyle/>
          <a:p>
            <a:r>
              <a:rPr kumimoji="1" lang="ja-JP" altLang="en-US" dirty="0"/>
              <a:t>感情が入ると、理論で理解していても・・・・</a:t>
            </a:r>
            <a:endParaRPr kumimoji="1" lang="en-US" altLang="ja-JP" dirty="0"/>
          </a:p>
          <a:p>
            <a:r>
              <a:rPr lang="ja-JP" altLang="en-US" dirty="0"/>
              <a:t>勘違い・・・・・</a:t>
            </a:r>
            <a:endParaRPr lang="en-US" altLang="ja-JP" dirty="0"/>
          </a:p>
          <a:p>
            <a:r>
              <a:rPr kumimoji="1" lang="ja-JP" altLang="en-US" dirty="0"/>
              <a:t>思い違い・・・・</a:t>
            </a:r>
            <a:endParaRPr kumimoji="1" lang="en-US" altLang="ja-JP" dirty="0"/>
          </a:p>
          <a:p>
            <a:r>
              <a:rPr lang="ja-JP" altLang="en-US" dirty="0"/>
              <a:t>齟齬・・・・</a:t>
            </a:r>
            <a:endParaRPr lang="en-US" altLang="ja-JP" dirty="0"/>
          </a:p>
          <a:p>
            <a:r>
              <a:rPr lang="ja-JP" altLang="en-US" dirty="0"/>
              <a:t>各人が持つ経験によっても、理解・伝わる事は左右されます。</a:t>
            </a:r>
            <a:endParaRPr lang="en-US" altLang="ja-JP" dirty="0"/>
          </a:p>
          <a:p>
            <a:endParaRPr kumimoji="1" lang="en-US" altLang="ja-JP" dirty="0"/>
          </a:p>
          <a:p>
            <a:r>
              <a:rPr lang="ja-JP" altLang="en-US" dirty="0"/>
              <a:t>暗黙知という厄介なものが良くも悪くもします。</a:t>
            </a: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5" name="スライド番号プレースホルダー 4"/>
          <p:cNvSpPr>
            <a:spLocks noGrp="1"/>
          </p:cNvSpPr>
          <p:nvPr>
            <p:ph type="sldNum" sz="quarter" idx="12"/>
          </p:nvPr>
        </p:nvSpPr>
        <p:spPr/>
        <p:txBody>
          <a:bodyPr/>
          <a:lstStyle/>
          <a:p>
            <a:pPr>
              <a:defRPr/>
            </a:pPr>
            <a:fld id="{311782B5-9268-4668-A7BA-EC6221C1F794}" type="slidenum">
              <a:rPr lang="en-US" altLang="ja-JP" smtClean="0"/>
              <a:pPr>
                <a:defRPr/>
              </a:pPr>
              <a:t>4</a:t>
            </a:fld>
            <a:endParaRPr lang="en-US" altLang="ja-JP"/>
          </a:p>
        </p:txBody>
      </p:sp>
    </p:spTree>
    <p:extLst>
      <p:ext uri="{BB962C8B-B14F-4D97-AF65-F5344CB8AC3E}">
        <p14:creationId xmlns:p14="http://schemas.microsoft.com/office/powerpoint/2010/main" val="1408197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dirty="0"/>
              <a:t>Visual Management Board</a:t>
            </a:r>
            <a:r>
              <a:rPr lang="ja-JP" altLang="en-US" sz="3600" dirty="0"/>
              <a:t>とは？</a:t>
            </a:r>
            <a:endParaRPr kumimoji="1" lang="ja-JP" altLang="en-US" sz="3600" dirty="0"/>
          </a:p>
        </p:txBody>
      </p:sp>
      <p:sp>
        <p:nvSpPr>
          <p:cNvPr id="3" name="コンテンツ プレースホルダー 2"/>
          <p:cNvSpPr>
            <a:spLocks noGrp="1"/>
          </p:cNvSpPr>
          <p:nvPr>
            <p:ph idx="1"/>
          </p:nvPr>
        </p:nvSpPr>
        <p:spPr/>
        <p:txBody>
          <a:bodyPr/>
          <a:lstStyle/>
          <a:p>
            <a:r>
              <a:rPr lang="ja-JP" altLang="en-US" dirty="0"/>
              <a:t>成りたい</a:t>
            </a:r>
            <a:r>
              <a:rPr kumimoji="1" lang="ja-JP" altLang="en-US" dirty="0"/>
              <a:t>、向上したい、・・・・といった今よりもより良い方向へ進みたいときに、その思いと行動を視覚化させて、誰でも同じように判りやすく管理できる様にする為のツールです。</a:t>
            </a:r>
            <a:endParaRPr kumimoji="1" lang="en-US" altLang="ja-JP" dirty="0"/>
          </a:p>
          <a:p>
            <a:r>
              <a:rPr lang="ja-JP" altLang="en-US" dirty="0"/>
              <a:t>目標を立てて、それに向かって行動している事を視覚化して管理する道具です。</a:t>
            </a: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5" name="スライド番号プレースホルダー 4"/>
          <p:cNvSpPr>
            <a:spLocks noGrp="1"/>
          </p:cNvSpPr>
          <p:nvPr>
            <p:ph type="sldNum" sz="quarter" idx="12"/>
          </p:nvPr>
        </p:nvSpPr>
        <p:spPr/>
        <p:txBody>
          <a:bodyPr/>
          <a:lstStyle/>
          <a:p>
            <a:pPr>
              <a:defRPr/>
            </a:pPr>
            <a:fld id="{311782B5-9268-4668-A7BA-EC6221C1F794}" type="slidenum">
              <a:rPr lang="en-US" altLang="ja-JP" smtClean="0"/>
              <a:pPr>
                <a:defRPr/>
              </a:pPr>
              <a:t>5</a:t>
            </a:fld>
            <a:endParaRPr lang="en-US" altLang="ja-JP"/>
          </a:p>
        </p:txBody>
      </p:sp>
    </p:spTree>
    <p:extLst>
      <p:ext uri="{BB962C8B-B14F-4D97-AF65-F5344CB8AC3E}">
        <p14:creationId xmlns:p14="http://schemas.microsoft.com/office/powerpoint/2010/main" val="319262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VB</a:t>
            </a:r>
            <a:r>
              <a:rPr kumimoji="1" lang="ja-JP" altLang="en-US" dirty="0"/>
              <a:t>の基本五要素</a:t>
            </a:r>
          </a:p>
        </p:txBody>
      </p:sp>
      <p:sp>
        <p:nvSpPr>
          <p:cNvPr id="3" name="コンテンツ プレースホルダー 2"/>
          <p:cNvSpPr>
            <a:spLocks noGrp="1"/>
          </p:cNvSpPr>
          <p:nvPr>
            <p:ph idx="1"/>
          </p:nvPr>
        </p:nvSpPr>
        <p:spPr>
          <a:xfrm>
            <a:off x="457200" y="1268760"/>
            <a:ext cx="8229600" cy="4857403"/>
          </a:xfrm>
        </p:spPr>
        <p:txBody>
          <a:bodyPr>
            <a:normAutofit fontScale="70000" lnSpcReduction="20000"/>
          </a:bodyPr>
          <a:lstStyle/>
          <a:p>
            <a:r>
              <a:rPr kumimoji="1" lang="ja-JP" altLang="en-US" dirty="0"/>
              <a:t>あるべき姿</a:t>
            </a:r>
            <a:endParaRPr kumimoji="1" lang="en-US" altLang="ja-JP" dirty="0"/>
          </a:p>
          <a:p>
            <a:pPr lvl="1"/>
            <a:r>
              <a:rPr lang="ja-JP" altLang="en-US" dirty="0"/>
              <a:t>自身やチーム、組織が目指す理想的な姿です。</a:t>
            </a:r>
            <a:endParaRPr lang="en-US" altLang="ja-JP" dirty="0"/>
          </a:p>
          <a:p>
            <a:pPr lvl="1"/>
            <a:r>
              <a:rPr kumimoji="1" lang="ja-JP" altLang="en-US" dirty="0"/>
              <a:t>実現しよう、到達しようとして目指す事柄。</a:t>
            </a:r>
            <a:endParaRPr kumimoji="1" lang="en-US" altLang="ja-JP" dirty="0"/>
          </a:p>
          <a:p>
            <a:r>
              <a:rPr lang="ja-JP" altLang="en-US" dirty="0"/>
              <a:t>目標（ありたい姿）</a:t>
            </a:r>
            <a:endParaRPr lang="en-US" altLang="ja-JP" dirty="0"/>
          </a:p>
          <a:p>
            <a:pPr lvl="1"/>
            <a:r>
              <a:rPr kumimoji="1" lang="ja-JP" altLang="en-US" dirty="0"/>
              <a:t>あるべき姿へ目指している時の、</a:t>
            </a:r>
            <a:r>
              <a:rPr kumimoji="1" lang="en-US" altLang="ja-JP" dirty="0"/>
              <a:t>3</a:t>
            </a:r>
            <a:r>
              <a:rPr kumimoji="1" lang="ja-JP" altLang="en-US" dirty="0"/>
              <a:t>か月後、６ヶ月後、１年後といったときになっている／なっていたいと、目印（マイルストーン）となるとなるもの（姿）。</a:t>
            </a:r>
            <a:endParaRPr kumimoji="1" lang="en-US" altLang="ja-JP" dirty="0"/>
          </a:p>
          <a:p>
            <a:r>
              <a:rPr lang="ja-JP" altLang="en-US" dirty="0"/>
              <a:t>施策（行動）</a:t>
            </a:r>
            <a:endParaRPr lang="en-US" altLang="ja-JP" dirty="0"/>
          </a:p>
          <a:p>
            <a:pPr lvl="1"/>
            <a:r>
              <a:rPr kumimoji="1" lang="ja-JP" altLang="en-US" dirty="0"/>
              <a:t>目標へ近づく為に効果が期待される行動（日々の活動）をあらわす。「</a:t>
            </a:r>
            <a:r>
              <a:rPr kumimoji="1" lang="ja-JP" altLang="en-US" dirty="0" err="1"/>
              <a:t>～する</a:t>
            </a:r>
            <a:r>
              <a:rPr kumimoji="1" lang="ja-JP" altLang="en-US" dirty="0"/>
              <a:t>」という表現で記載する。</a:t>
            </a:r>
            <a:endParaRPr lang="en-US" altLang="ja-JP" dirty="0"/>
          </a:p>
          <a:p>
            <a:r>
              <a:rPr kumimoji="1" lang="en-US" altLang="ja-JP" dirty="0"/>
              <a:t>KPI</a:t>
            </a:r>
            <a:r>
              <a:rPr kumimoji="1" lang="ja-JP" altLang="en-US" dirty="0"/>
              <a:t>（</a:t>
            </a:r>
            <a:r>
              <a:rPr kumimoji="1" lang="en-US" altLang="ja-JP" u="sng" dirty="0"/>
              <a:t>K</a:t>
            </a:r>
            <a:r>
              <a:rPr kumimoji="1" lang="en-US" altLang="ja-JP" dirty="0"/>
              <a:t>ey</a:t>
            </a:r>
            <a:r>
              <a:rPr kumimoji="1" lang="ja-JP" altLang="en-US" dirty="0"/>
              <a:t> </a:t>
            </a:r>
            <a:r>
              <a:rPr kumimoji="1" lang="en-US" altLang="ja-JP" u="sng" dirty="0"/>
              <a:t>P</a:t>
            </a:r>
            <a:r>
              <a:rPr kumimoji="1" lang="en-US" altLang="ja-JP" dirty="0"/>
              <a:t>erformance</a:t>
            </a:r>
            <a:r>
              <a:rPr kumimoji="1" lang="ja-JP" altLang="en-US" dirty="0"/>
              <a:t> </a:t>
            </a:r>
            <a:r>
              <a:rPr kumimoji="1" lang="en-US" altLang="ja-JP" u="sng" dirty="0"/>
              <a:t>I</a:t>
            </a:r>
            <a:r>
              <a:rPr kumimoji="1" lang="en-US" altLang="ja-JP" dirty="0"/>
              <a:t>ndicator)</a:t>
            </a:r>
            <a:r>
              <a:rPr lang="ja-JP" altLang="en-US" dirty="0"/>
              <a:t>　行動指標</a:t>
            </a:r>
            <a:endParaRPr kumimoji="1" lang="en-US" altLang="ja-JP" dirty="0"/>
          </a:p>
          <a:p>
            <a:pPr lvl="1"/>
            <a:r>
              <a:rPr lang="ja-JP" altLang="en-US" dirty="0"/>
              <a:t>施策の行動量を表現する。グラフ化して判りやすくすること。</a:t>
            </a:r>
            <a:endParaRPr lang="en-US" altLang="ja-JP" dirty="0"/>
          </a:p>
          <a:p>
            <a:r>
              <a:rPr kumimoji="1" lang="en-US" altLang="ja-JP" dirty="0"/>
              <a:t>KGI</a:t>
            </a:r>
            <a:r>
              <a:rPr kumimoji="1" lang="ja-JP" altLang="en-US" dirty="0"/>
              <a:t>（</a:t>
            </a:r>
            <a:r>
              <a:rPr kumimoji="1" lang="en-US" altLang="ja-JP" dirty="0"/>
              <a:t>Key</a:t>
            </a:r>
            <a:r>
              <a:rPr kumimoji="1" lang="ja-JP" altLang="en-US" dirty="0"/>
              <a:t> </a:t>
            </a:r>
            <a:r>
              <a:rPr kumimoji="1" lang="en-US" altLang="ja-JP" dirty="0"/>
              <a:t>Go</a:t>
            </a:r>
            <a:r>
              <a:rPr kumimoji="1" lang="ja-JP" altLang="en-US" dirty="0"/>
              <a:t>ａｌ </a:t>
            </a:r>
            <a:r>
              <a:rPr kumimoji="1" lang="en-US" altLang="ja-JP" dirty="0"/>
              <a:t>Indicator)</a:t>
            </a:r>
            <a:r>
              <a:rPr kumimoji="1" lang="ja-JP" altLang="en-US" dirty="0"/>
              <a:t>　結果指標</a:t>
            </a:r>
            <a:endParaRPr kumimoji="1" lang="en-US" altLang="ja-JP" dirty="0"/>
          </a:p>
          <a:p>
            <a:pPr lvl="1"/>
            <a:r>
              <a:rPr kumimoji="1" lang="ja-JP" altLang="en-US" dirty="0"/>
              <a:t>目標（ありたい姿）に近づいているか（成長しているか）を示す。グラフ化して判りやすくすること。</a:t>
            </a:r>
            <a:endParaRPr kumimoji="1" lang="en-US" altLang="ja-JP" dirty="0"/>
          </a:p>
        </p:txBody>
      </p:sp>
      <p:sp>
        <p:nvSpPr>
          <p:cNvPr id="4" name="フッター プレースホルダー 3"/>
          <p:cNvSpPr>
            <a:spLocks noGrp="1"/>
          </p:cNvSpPr>
          <p:nvPr>
            <p:ph type="ftr" sz="quarter" idx="11"/>
          </p:nvPr>
        </p:nvSpPr>
        <p:spPr/>
        <p:txBody>
          <a:body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5" name="スライド番号プレースホルダー 4"/>
          <p:cNvSpPr>
            <a:spLocks noGrp="1"/>
          </p:cNvSpPr>
          <p:nvPr>
            <p:ph type="sldNum" sz="quarter" idx="12"/>
          </p:nvPr>
        </p:nvSpPr>
        <p:spPr>
          <a:xfrm>
            <a:off x="6553200" y="6237312"/>
            <a:ext cx="2133600" cy="476250"/>
          </a:xfrm>
        </p:spPr>
        <p:txBody>
          <a:bodyPr/>
          <a:lstStyle/>
          <a:p>
            <a:pPr>
              <a:defRPr/>
            </a:pPr>
            <a:fld id="{311782B5-9268-4668-A7BA-EC6221C1F794}" type="slidenum">
              <a:rPr lang="en-US" altLang="ja-JP" smtClean="0"/>
              <a:pPr>
                <a:defRPr/>
              </a:pPr>
              <a:t>6</a:t>
            </a:fld>
            <a:endParaRPr lang="en-US" altLang="ja-JP"/>
          </a:p>
        </p:txBody>
      </p:sp>
    </p:spTree>
    <p:extLst>
      <p:ext uri="{BB962C8B-B14F-4D97-AF65-F5344CB8AC3E}">
        <p14:creationId xmlns:p14="http://schemas.microsoft.com/office/powerpoint/2010/main" val="971946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VB</a:t>
            </a:r>
            <a:r>
              <a:rPr kumimoji="1" lang="ja-JP" altLang="en-US" dirty="0"/>
              <a:t>の補助の二要素</a:t>
            </a:r>
          </a:p>
        </p:txBody>
      </p:sp>
      <p:sp>
        <p:nvSpPr>
          <p:cNvPr id="3" name="コンテンツ プレースホルダー 2"/>
          <p:cNvSpPr>
            <a:spLocks noGrp="1"/>
          </p:cNvSpPr>
          <p:nvPr>
            <p:ph idx="1"/>
          </p:nvPr>
        </p:nvSpPr>
        <p:spPr/>
        <p:txBody>
          <a:bodyPr>
            <a:normAutofit/>
          </a:bodyPr>
          <a:lstStyle/>
          <a:p>
            <a:r>
              <a:rPr lang="ja-JP" altLang="en-US" dirty="0"/>
              <a:t>方針</a:t>
            </a:r>
            <a:endParaRPr kumimoji="1" lang="en-US" altLang="ja-JP" dirty="0"/>
          </a:p>
          <a:p>
            <a:pPr lvl="1"/>
            <a:r>
              <a:rPr lang="ja-JP" altLang="en-US" dirty="0"/>
              <a:t>心構え、関わり方、といったマネジメントする対象への基本的</a:t>
            </a:r>
            <a:r>
              <a:rPr lang="ja-JP" altLang="en-US"/>
              <a:t>な姿勢（考え方・価値観等）</a:t>
            </a:r>
            <a:endParaRPr kumimoji="1" lang="en-US" altLang="ja-JP" dirty="0"/>
          </a:p>
          <a:p>
            <a:r>
              <a:rPr lang="ja-JP" altLang="en-US" dirty="0"/>
              <a:t>体制図</a:t>
            </a:r>
            <a:endParaRPr lang="en-US" altLang="ja-JP" dirty="0"/>
          </a:p>
          <a:p>
            <a:pPr lvl="1"/>
            <a:r>
              <a:rPr kumimoji="1" lang="ja-JP" altLang="en-US" dirty="0"/>
              <a:t>チームや組織で取り組んでいる場合において役割等をあらわす。</a:t>
            </a:r>
            <a:endParaRPr kumimoji="1" lang="en-US" altLang="ja-JP" dirty="0"/>
          </a:p>
          <a:p>
            <a:pPr lvl="1"/>
            <a:r>
              <a:rPr lang="ja-JP" altLang="en-US" dirty="0"/>
              <a:t>全員で考えてより良い体制を作る</a:t>
            </a:r>
            <a:r>
              <a:rPr kumimoji="1" lang="ja-JP" altLang="en-US" dirty="0"/>
              <a:t>。</a:t>
            </a:r>
            <a:endParaRPr kumimoji="1" lang="en-US" altLang="ja-JP" dirty="0"/>
          </a:p>
        </p:txBody>
      </p:sp>
      <p:sp>
        <p:nvSpPr>
          <p:cNvPr id="4" name="フッター プレースホルダー 3"/>
          <p:cNvSpPr>
            <a:spLocks noGrp="1"/>
          </p:cNvSpPr>
          <p:nvPr>
            <p:ph type="ftr" sz="quarter" idx="11"/>
          </p:nvPr>
        </p:nvSpPr>
        <p:spPr/>
        <p:txBody>
          <a:body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5" name="スライド番号プレースホルダー 4"/>
          <p:cNvSpPr>
            <a:spLocks noGrp="1"/>
          </p:cNvSpPr>
          <p:nvPr>
            <p:ph type="sldNum" sz="quarter" idx="12"/>
          </p:nvPr>
        </p:nvSpPr>
        <p:spPr/>
        <p:txBody>
          <a:bodyPr/>
          <a:lstStyle/>
          <a:p>
            <a:pPr>
              <a:defRPr/>
            </a:pPr>
            <a:fld id="{311782B5-9268-4668-A7BA-EC6221C1F794}" type="slidenum">
              <a:rPr lang="en-US" altLang="ja-JP" smtClean="0"/>
              <a:pPr>
                <a:defRPr/>
              </a:pPr>
              <a:t>7</a:t>
            </a:fld>
            <a:endParaRPr lang="en-US" altLang="ja-JP"/>
          </a:p>
        </p:txBody>
      </p:sp>
    </p:spTree>
    <p:extLst>
      <p:ext uri="{BB962C8B-B14F-4D97-AF65-F5344CB8AC3E}">
        <p14:creationId xmlns:p14="http://schemas.microsoft.com/office/powerpoint/2010/main" val="2709751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a:spLocks noChangeArrowheads="1"/>
          </p:cNvSpPr>
          <p:nvPr/>
        </p:nvSpPr>
        <p:spPr bwMode="auto">
          <a:xfrm>
            <a:off x="611188" y="1989485"/>
            <a:ext cx="1800225" cy="863600"/>
          </a:xfrm>
          <a:prstGeom prst="roundRect">
            <a:avLst>
              <a:gd name="adj" fmla="val 16667"/>
            </a:avLst>
          </a:prstGeom>
          <a:gradFill rotWithShape="1">
            <a:gsLst>
              <a:gs pos="0">
                <a:srgbClr val="BADDE1"/>
              </a:gs>
              <a:gs pos="100000">
                <a:srgbClr val="8AC6CD"/>
              </a:gs>
            </a:gsLst>
            <a:path path="rect">
              <a:fillToRect l="50000" t="50000" r="50000" b="50000"/>
            </a:path>
          </a:gradFill>
          <a:ln w="9525">
            <a:solidFill>
              <a:srgbClr val="BADDE1"/>
            </a:solidFill>
            <a:round/>
            <a:headEnd/>
            <a:tailEnd/>
          </a:ln>
          <a:effectLst>
            <a:outerShdw blurRad="63500" dist="38099" dir="2700000" algn="ctr" rotWithShape="0">
              <a:srgbClr val="4597A0">
                <a:alpha val="42999"/>
              </a:srgbClr>
            </a:outerShdw>
          </a:effectLst>
        </p:spPr>
        <p:txBody>
          <a:bodyPr lIns="90000" tIns="46800" rIns="90000" bIns="46800"/>
          <a:lstStyle/>
          <a:p>
            <a:pPr algn="ctr">
              <a:defRPr/>
            </a:pPr>
            <a:r>
              <a:rPr lang="ja-JP" altLang="en-US" dirty="0">
                <a:latin typeface="Arial" charset="0"/>
                <a:ea typeface="ＭＳ Ｐゴシック" charset="0"/>
              </a:rPr>
              <a:t>あるべき姿</a:t>
            </a:r>
            <a:endParaRPr lang="en-US" altLang="ja-JP" dirty="0">
              <a:latin typeface="Arial" charset="0"/>
              <a:ea typeface="ＭＳ Ｐゴシック" charset="0"/>
            </a:endParaRPr>
          </a:p>
          <a:p>
            <a:pPr algn="ctr">
              <a:defRPr/>
            </a:pPr>
            <a:r>
              <a:rPr lang="ja-JP" altLang="en-US" dirty="0">
                <a:latin typeface="Arial" charset="0"/>
                <a:ea typeface="ＭＳ Ｐゴシック" charset="0"/>
              </a:rPr>
              <a:t>（目的）</a:t>
            </a:r>
          </a:p>
        </p:txBody>
      </p:sp>
      <p:cxnSp>
        <p:nvCxnSpPr>
          <p:cNvPr id="181" name="直線コネクタ 180"/>
          <p:cNvCxnSpPr>
            <a:cxnSpLocks noChangeShapeType="1"/>
            <a:stCxn id="2" idx="3"/>
            <a:endCxn id="182" idx="1"/>
          </p:cNvCxnSpPr>
          <p:nvPr/>
        </p:nvCxnSpPr>
        <p:spPr bwMode="auto">
          <a:xfrm>
            <a:off x="2411413" y="2421285"/>
            <a:ext cx="1512887" cy="0"/>
          </a:xfrm>
          <a:prstGeom prst="line">
            <a:avLst/>
          </a:prstGeom>
          <a:noFill/>
          <a:ln w="9525">
            <a:solidFill>
              <a:srgbClr val="336699"/>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cxnSp>
      <p:sp>
        <p:nvSpPr>
          <p:cNvPr id="182" name="角丸四角形 181"/>
          <p:cNvSpPr>
            <a:spLocks noChangeArrowheads="1"/>
          </p:cNvSpPr>
          <p:nvPr/>
        </p:nvSpPr>
        <p:spPr bwMode="auto">
          <a:xfrm>
            <a:off x="3924300" y="1989485"/>
            <a:ext cx="1727200" cy="863600"/>
          </a:xfrm>
          <a:prstGeom prst="roundRect">
            <a:avLst>
              <a:gd name="adj" fmla="val 16667"/>
            </a:avLst>
          </a:prstGeom>
          <a:gradFill rotWithShape="1">
            <a:gsLst>
              <a:gs pos="0">
                <a:srgbClr val="BADDE1"/>
              </a:gs>
              <a:gs pos="100000">
                <a:srgbClr val="8AC6CD"/>
              </a:gs>
            </a:gsLst>
            <a:path path="rect">
              <a:fillToRect l="50000" t="50000" r="50000" b="50000"/>
            </a:path>
          </a:gradFill>
          <a:ln w="9525">
            <a:solidFill>
              <a:srgbClr val="BADDE1"/>
            </a:solidFill>
            <a:round/>
            <a:headEnd/>
            <a:tailEnd/>
          </a:ln>
          <a:effectLst>
            <a:outerShdw blurRad="63500" dist="38099" dir="2700000" algn="ctr" rotWithShape="0">
              <a:srgbClr val="4597A0">
                <a:alpha val="42999"/>
              </a:srgbClr>
            </a:outerShdw>
          </a:effectLst>
        </p:spPr>
        <p:txBody>
          <a:bodyPr lIns="90000" tIns="46800" rIns="90000" bIns="46800"/>
          <a:lstStyle/>
          <a:p>
            <a:pPr>
              <a:defRPr/>
            </a:pPr>
            <a:r>
              <a:rPr lang="ja-JP" altLang="en-US" sz="1400" dirty="0">
                <a:latin typeface="Arial" charset="0"/>
                <a:ea typeface="ＭＳ Ｐゴシック" charset="0"/>
              </a:rPr>
              <a:t>ここには、</a:t>
            </a:r>
            <a:r>
              <a:rPr lang="ja-JP" altLang="en-US" sz="1400" dirty="0">
                <a:solidFill>
                  <a:srgbClr val="FF0000"/>
                </a:solidFill>
                <a:latin typeface="Arial" charset="0"/>
                <a:ea typeface="ＭＳ Ｐゴシック" charset="0"/>
              </a:rPr>
              <a:t>戦略</a:t>
            </a:r>
            <a:r>
              <a:rPr lang="ja-JP" altLang="en-US" sz="1400" dirty="0">
                <a:latin typeface="Arial" charset="0"/>
                <a:ea typeface="ＭＳ Ｐゴシック" charset="0"/>
              </a:rPr>
              <a:t>的要素が入る。</a:t>
            </a:r>
          </a:p>
        </p:txBody>
      </p:sp>
      <p:cxnSp>
        <p:nvCxnSpPr>
          <p:cNvPr id="186" name="直線コネクタ 185"/>
          <p:cNvCxnSpPr>
            <a:cxnSpLocks noChangeShapeType="1"/>
          </p:cNvCxnSpPr>
          <p:nvPr/>
        </p:nvCxnSpPr>
        <p:spPr bwMode="auto">
          <a:xfrm>
            <a:off x="2411413" y="3932585"/>
            <a:ext cx="1512887" cy="0"/>
          </a:xfrm>
          <a:prstGeom prst="line">
            <a:avLst/>
          </a:prstGeom>
          <a:noFill/>
          <a:ln w="9525">
            <a:solidFill>
              <a:srgbClr val="336699"/>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cxnSp>
      <p:sp>
        <p:nvSpPr>
          <p:cNvPr id="199" name="角丸四角形 198"/>
          <p:cNvSpPr>
            <a:spLocks noChangeArrowheads="1"/>
          </p:cNvSpPr>
          <p:nvPr/>
        </p:nvSpPr>
        <p:spPr bwMode="auto">
          <a:xfrm>
            <a:off x="611188" y="3500785"/>
            <a:ext cx="1800225" cy="865187"/>
          </a:xfrm>
          <a:prstGeom prst="roundRect">
            <a:avLst>
              <a:gd name="adj" fmla="val 16667"/>
            </a:avLst>
          </a:prstGeom>
          <a:gradFill rotWithShape="1">
            <a:gsLst>
              <a:gs pos="0">
                <a:srgbClr val="BADDE1"/>
              </a:gs>
              <a:gs pos="100000">
                <a:srgbClr val="8AC6CD"/>
              </a:gs>
            </a:gsLst>
            <a:path path="rect">
              <a:fillToRect l="50000" t="50000" r="50000" b="50000"/>
            </a:path>
          </a:gradFill>
          <a:ln w="9525">
            <a:solidFill>
              <a:srgbClr val="BADDE1"/>
            </a:solidFill>
            <a:round/>
            <a:headEnd/>
            <a:tailEnd/>
          </a:ln>
          <a:effectLst>
            <a:outerShdw blurRad="63500" dist="38099" dir="2700000" algn="ctr" rotWithShape="0">
              <a:srgbClr val="4597A0">
                <a:alpha val="42999"/>
              </a:srgbClr>
            </a:outerShdw>
          </a:effectLst>
        </p:spPr>
        <p:txBody>
          <a:bodyPr lIns="90000" tIns="46800" rIns="90000" bIns="46800"/>
          <a:lstStyle/>
          <a:p>
            <a:pPr algn="ctr">
              <a:defRPr/>
            </a:pPr>
            <a:r>
              <a:rPr lang="ja-JP" altLang="en-US" dirty="0">
                <a:latin typeface="Arial" charset="0"/>
                <a:ea typeface="ＭＳ Ｐゴシック" charset="0"/>
              </a:rPr>
              <a:t>目標</a:t>
            </a:r>
            <a:endParaRPr lang="en-US" altLang="ja-JP" dirty="0">
              <a:latin typeface="Arial" charset="0"/>
              <a:ea typeface="ＭＳ Ｐゴシック" charset="0"/>
            </a:endParaRPr>
          </a:p>
        </p:txBody>
      </p:sp>
      <p:cxnSp>
        <p:nvCxnSpPr>
          <p:cNvPr id="200" name="直線コネクタ 199"/>
          <p:cNvCxnSpPr>
            <a:cxnSpLocks noChangeShapeType="1"/>
            <a:stCxn id="2" idx="2"/>
            <a:endCxn id="199" idx="0"/>
          </p:cNvCxnSpPr>
          <p:nvPr/>
        </p:nvCxnSpPr>
        <p:spPr bwMode="auto">
          <a:xfrm>
            <a:off x="1511300" y="2853085"/>
            <a:ext cx="0" cy="647700"/>
          </a:xfrm>
          <a:prstGeom prst="line">
            <a:avLst/>
          </a:prstGeom>
          <a:noFill/>
          <a:ln w="9525">
            <a:solidFill>
              <a:srgbClr val="3366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cxnSp>
      <p:sp>
        <p:nvSpPr>
          <p:cNvPr id="10248" name="テキスト ボックス 202"/>
          <p:cNvSpPr txBox="1">
            <a:spLocks noChangeArrowheads="1"/>
          </p:cNvSpPr>
          <p:nvPr/>
        </p:nvSpPr>
        <p:spPr bwMode="auto">
          <a:xfrm>
            <a:off x="1547813" y="2997547"/>
            <a:ext cx="2087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r>
              <a:rPr lang="en-US" altLang="ja-JP"/>
              <a:t>②</a:t>
            </a:r>
            <a:r>
              <a:rPr lang="ja-JP" altLang="en-US">
                <a:solidFill>
                  <a:srgbClr val="FF0000"/>
                </a:solidFill>
              </a:rPr>
              <a:t>定量化</a:t>
            </a:r>
            <a:r>
              <a:rPr lang="ja-JP" altLang="en-US"/>
              <a:t>作業</a:t>
            </a:r>
          </a:p>
        </p:txBody>
      </p:sp>
      <p:sp>
        <p:nvSpPr>
          <p:cNvPr id="10249" name="テキスト ボックス 203"/>
          <p:cNvSpPr txBox="1">
            <a:spLocks noChangeArrowheads="1"/>
          </p:cNvSpPr>
          <p:nvPr/>
        </p:nvSpPr>
        <p:spPr bwMode="auto">
          <a:xfrm>
            <a:off x="539750" y="1557685"/>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r>
              <a:rPr lang="en-US" altLang="ja-JP"/>
              <a:t>①</a:t>
            </a:r>
            <a:r>
              <a:rPr lang="ja-JP" altLang="en-US">
                <a:solidFill>
                  <a:srgbClr val="FF0000"/>
                </a:solidFill>
              </a:rPr>
              <a:t>思い</a:t>
            </a:r>
            <a:r>
              <a:rPr lang="ja-JP" altLang="en-US"/>
              <a:t>を描く</a:t>
            </a:r>
          </a:p>
        </p:txBody>
      </p:sp>
      <p:sp>
        <p:nvSpPr>
          <p:cNvPr id="10250" name="テキスト ボックス 204"/>
          <p:cNvSpPr txBox="1">
            <a:spLocks noChangeArrowheads="1"/>
          </p:cNvSpPr>
          <p:nvPr/>
        </p:nvSpPr>
        <p:spPr bwMode="auto">
          <a:xfrm>
            <a:off x="3779838" y="1557685"/>
            <a:ext cx="2087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r>
              <a:rPr lang="en-US" altLang="ja-JP"/>
              <a:t>③</a:t>
            </a:r>
            <a:r>
              <a:rPr lang="ja-JP" altLang="en-US"/>
              <a:t>方針</a:t>
            </a:r>
          </a:p>
        </p:txBody>
      </p:sp>
      <p:sp>
        <p:nvSpPr>
          <p:cNvPr id="207" name="角丸四角形 206"/>
          <p:cNvSpPr>
            <a:spLocks noChangeArrowheads="1"/>
          </p:cNvSpPr>
          <p:nvPr/>
        </p:nvSpPr>
        <p:spPr bwMode="auto">
          <a:xfrm>
            <a:off x="3924300" y="3500785"/>
            <a:ext cx="1800225" cy="865187"/>
          </a:xfrm>
          <a:prstGeom prst="roundRect">
            <a:avLst>
              <a:gd name="adj" fmla="val 16667"/>
            </a:avLst>
          </a:prstGeom>
          <a:gradFill rotWithShape="1">
            <a:gsLst>
              <a:gs pos="0">
                <a:srgbClr val="BADDE1"/>
              </a:gs>
              <a:gs pos="100000">
                <a:srgbClr val="8AC6CD"/>
              </a:gs>
            </a:gsLst>
            <a:path path="rect">
              <a:fillToRect l="50000" t="50000" r="50000" b="50000"/>
            </a:path>
          </a:gradFill>
          <a:ln w="9525">
            <a:solidFill>
              <a:srgbClr val="BADDE1"/>
            </a:solidFill>
            <a:round/>
            <a:headEnd/>
            <a:tailEnd/>
          </a:ln>
          <a:effectLst>
            <a:outerShdw blurRad="63500" dist="38099" dir="2700000" algn="ctr" rotWithShape="0">
              <a:srgbClr val="4597A0">
                <a:alpha val="42999"/>
              </a:srgbClr>
            </a:outerShdw>
          </a:effectLst>
        </p:spPr>
        <p:txBody>
          <a:bodyPr lIns="90000" tIns="46800" rIns="90000" bIns="46800"/>
          <a:lstStyle/>
          <a:p>
            <a:pPr algn="ctr">
              <a:defRPr/>
            </a:pPr>
            <a:r>
              <a:rPr lang="en-US" altLang="ja-JP" dirty="0">
                <a:latin typeface="Arial" charset="0"/>
                <a:ea typeface="ＭＳ Ｐゴシック" charset="0"/>
              </a:rPr>
              <a:t>KGI</a:t>
            </a:r>
          </a:p>
          <a:p>
            <a:pPr algn="ctr">
              <a:defRPr/>
            </a:pPr>
            <a:r>
              <a:rPr lang="ja-JP" altLang="en-US" dirty="0">
                <a:latin typeface="Arial" charset="0"/>
                <a:ea typeface="ＭＳ Ｐゴシック" charset="0"/>
              </a:rPr>
              <a:t>（結果指標）</a:t>
            </a:r>
            <a:endParaRPr lang="en-US" altLang="ja-JP" dirty="0">
              <a:latin typeface="Arial" charset="0"/>
              <a:ea typeface="ＭＳ Ｐゴシック" charset="0"/>
            </a:endParaRPr>
          </a:p>
          <a:p>
            <a:pPr algn="ctr">
              <a:defRPr/>
            </a:pPr>
            <a:endParaRPr lang="en-US" altLang="ja-JP" dirty="0">
              <a:latin typeface="Arial" charset="0"/>
              <a:ea typeface="ＭＳ Ｐゴシック" charset="0"/>
            </a:endParaRPr>
          </a:p>
        </p:txBody>
      </p:sp>
      <p:sp>
        <p:nvSpPr>
          <p:cNvPr id="209" name="角丸四角形 208"/>
          <p:cNvSpPr>
            <a:spLocks noChangeArrowheads="1"/>
          </p:cNvSpPr>
          <p:nvPr/>
        </p:nvSpPr>
        <p:spPr bwMode="auto">
          <a:xfrm>
            <a:off x="611188" y="5013672"/>
            <a:ext cx="1800225" cy="863600"/>
          </a:xfrm>
          <a:prstGeom prst="roundRect">
            <a:avLst>
              <a:gd name="adj" fmla="val 16667"/>
            </a:avLst>
          </a:prstGeom>
          <a:gradFill rotWithShape="1">
            <a:gsLst>
              <a:gs pos="0">
                <a:srgbClr val="BADDE1"/>
              </a:gs>
              <a:gs pos="100000">
                <a:srgbClr val="8AC6CD"/>
              </a:gs>
            </a:gsLst>
            <a:path path="rect">
              <a:fillToRect l="50000" t="50000" r="50000" b="50000"/>
            </a:path>
          </a:gradFill>
          <a:ln w="9525">
            <a:solidFill>
              <a:srgbClr val="BADDE1"/>
            </a:solidFill>
            <a:round/>
            <a:headEnd/>
            <a:tailEnd/>
          </a:ln>
          <a:effectLst>
            <a:outerShdw blurRad="63500" dist="38099" dir="2700000" algn="ctr" rotWithShape="0">
              <a:srgbClr val="4597A0">
                <a:alpha val="42999"/>
              </a:srgbClr>
            </a:outerShdw>
          </a:effectLst>
        </p:spPr>
        <p:txBody>
          <a:bodyPr lIns="90000" tIns="46800" rIns="90000" bIns="46800"/>
          <a:lstStyle/>
          <a:p>
            <a:pPr algn="ctr">
              <a:defRPr/>
            </a:pPr>
            <a:r>
              <a:rPr lang="ja-JP" altLang="en-US" dirty="0">
                <a:latin typeface="Arial" charset="0"/>
                <a:ea typeface="ＭＳ Ｐゴシック" charset="0"/>
              </a:rPr>
              <a:t>施策</a:t>
            </a:r>
            <a:endParaRPr lang="en-US" altLang="ja-JP" dirty="0">
              <a:latin typeface="Arial" charset="0"/>
              <a:ea typeface="ＭＳ Ｐゴシック" charset="0"/>
            </a:endParaRPr>
          </a:p>
          <a:p>
            <a:pPr>
              <a:defRPr/>
            </a:pPr>
            <a:r>
              <a:rPr lang="ja-JP" altLang="en-US" sz="1400" dirty="0">
                <a:latin typeface="Arial" charset="0"/>
                <a:ea typeface="ＭＳ Ｐゴシック" charset="0"/>
              </a:rPr>
              <a:t>ここには、</a:t>
            </a:r>
            <a:r>
              <a:rPr lang="ja-JP" altLang="en-US" sz="1400" dirty="0">
                <a:solidFill>
                  <a:srgbClr val="FF0000"/>
                </a:solidFill>
                <a:latin typeface="Arial" charset="0"/>
                <a:ea typeface="ＭＳ Ｐゴシック" charset="0"/>
              </a:rPr>
              <a:t>戦術</a:t>
            </a:r>
            <a:r>
              <a:rPr lang="ja-JP" altLang="en-US" sz="1400" dirty="0">
                <a:latin typeface="Arial" charset="0"/>
                <a:ea typeface="ＭＳ Ｐゴシック" charset="0"/>
              </a:rPr>
              <a:t>的要素が入る。</a:t>
            </a:r>
            <a:endParaRPr lang="en-US" altLang="ja-JP" sz="1400" dirty="0">
              <a:latin typeface="Arial" charset="0"/>
              <a:ea typeface="ＭＳ Ｐゴシック" charset="0"/>
            </a:endParaRPr>
          </a:p>
        </p:txBody>
      </p:sp>
      <p:cxnSp>
        <p:nvCxnSpPr>
          <p:cNvPr id="210" name="直線コネクタ 209"/>
          <p:cNvCxnSpPr>
            <a:cxnSpLocks noChangeShapeType="1"/>
          </p:cNvCxnSpPr>
          <p:nvPr/>
        </p:nvCxnSpPr>
        <p:spPr bwMode="auto">
          <a:xfrm>
            <a:off x="1476375" y="4365972"/>
            <a:ext cx="0" cy="647700"/>
          </a:xfrm>
          <a:prstGeom prst="line">
            <a:avLst/>
          </a:prstGeom>
          <a:noFill/>
          <a:ln w="9525">
            <a:solidFill>
              <a:srgbClr val="3366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cxnSp>
      <p:sp>
        <p:nvSpPr>
          <p:cNvPr id="10254" name="テキスト ボックス 210"/>
          <p:cNvSpPr txBox="1">
            <a:spLocks noChangeArrowheads="1"/>
          </p:cNvSpPr>
          <p:nvPr/>
        </p:nvSpPr>
        <p:spPr bwMode="auto">
          <a:xfrm>
            <a:off x="1547813" y="4508847"/>
            <a:ext cx="2087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r>
              <a:rPr lang="en-US" altLang="ja-JP"/>
              <a:t>④</a:t>
            </a:r>
            <a:r>
              <a:rPr lang="ja-JP" altLang="en-US">
                <a:solidFill>
                  <a:srgbClr val="FF0000"/>
                </a:solidFill>
              </a:rPr>
              <a:t>具体的な行動</a:t>
            </a:r>
          </a:p>
        </p:txBody>
      </p:sp>
      <p:cxnSp>
        <p:nvCxnSpPr>
          <p:cNvPr id="212" name="直線コネクタ 211"/>
          <p:cNvCxnSpPr>
            <a:cxnSpLocks noChangeShapeType="1"/>
          </p:cNvCxnSpPr>
          <p:nvPr/>
        </p:nvCxnSpPr>
        <p:spPr bwMode="auto">
          <a:xfrm>
            <a:off x="2411413" y="5445472"/>
            <a:ext cx="1512887" cy="0"/>
          </a:xfrm>
          <a:prstGeom prst="line">
            <a:avLst/>
          </a:prstGeom>
          <a:noFill/>
          <a:ln w="9525">
            <a:solidFill>
              <a:srgbClr val="336699"/>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cxnSp>
      <p:sp>
        <p:nvSpPr>
          <p:cNvPr id="213" name="角丸四角形 212"/>
          <p:cNvSpPr>
            <a:spLocks noChangeArrowheads="1"/>
          </p:cNvSpPr>
          <p:nvPr/>
        </p:nvSpPr>
        <p:spPr bwMode="auto">
          <a:xfrm>
            <a:off x="3924300" y="5013672"/>
            <a:ext cx="1800225" cy="863600"/>
          </a:xfrm>
          <a:prstGeom prst="roundRect">
            <a:avLst>
              <a:gd name="adj" fmla="val 16667"/>
            </a:avLst>
          </a:prstGeom>
          <a:gradFill rotWithShape="1">
            <a:gsLst>
              <a:gs pos="0">
                <a:srgbClr val="BADDE1"/>
              </a:gs>
              <a:gs pos="100000">
                <a:srgbClr val="8AC6CD"/>
              </a:gs>
            </a:gsLst>
            <a:path path="rect">
              <a:fillToRect l="50000" t="50000" r="50000" b="50000"/>
            </a:path>
          </a:gradFill>
          <a:ln w="9525">
            <a:solidFill>
              <a:srgbClr val="BADDE1"/>
            </a:solidFill>
            <a:round/>
            <a:headEnd/>
            <a:tailEnd/>
          </a:ln>
          <a:effectLst>
            <a:outerShdw blurRad="63500" dist="38099" dir="2700000" algn="ctr" rotWithShape="0">
              <a:srgbClr val="4597A0">
                <a:alpha val="42999"/>
              </a:srgbClr>
            </a:outerShdw>
          </a:effectLst>
        </p:spPr>
        <p:txBody>
          <a:bodyPr lIns="90000" tIns="46800" rIns="90000" bIns="46800"/>
          <a:lstStyle/>
          <a:p>
            <a:pPr algn="ctr">
              <a:defRPr/>
            </a:pPr>
            <a:r>
              <a:rPr lang="en-US" altLang="ja-JP" dirty="0">
                <a:latin typeface="Arial" charset="0"/>
                <a:ea typeface="ＭＳ Ｐゴシック" charset="0"/>
              </a:rPr>
              <a:t>KPI</a:t>
            </a:r>
          </a:p>
          <a:p>
            <a:pPr algn="ctr">
              <a:defRPr/>
            </a:pPr>
            <a:r>
              <a:rPr lang="ja-JP" altLang="en-US" dirty="0">
                <a:latin typeface="Arial" charset="0"/>
                <a:ea typeface="ＭＳ Ｐゴシック" charset="0"/>
              </a:rPr>
              <a:t>（管理指標）</a:t>
            </a:r>
            <a:endParaRPr lang="en-US" altLang="ja-JP" dirty="0">
              <a:latin typeface="Arial" charset="0"/>
              <a:ea typeface="ＭＳ Ｐゴシック" charset="0"/>
            </a:endParaRPr>
          </a:p>
          <a:p>
            <a:pPr algn="ctr">
              <a:defRPr/>
            </a:pPr>
            <a:endParaRPr lang="en-US" altLang="ja-JP" dirty="0">
              <a:latin typeface="Arial" charset="0"/>
              <a:ea typeface="ＭＳ Ｐゴシック" charset="0"/>
            </a:endParaRPr>
          </a:p>
        </p:txBody>
      </p:sp>
      <p:sp>
        <p:nvSpPr>
          <p:cNvPr id="10257" name="テキスト ボックス 213"/>
          <p:cNvSpPr txBox="1">
            <a:spLocks noChangeArrowheads="1"/>
          </p:cNvSpPr>
          <p:nvPr/>
        </p:nvSpPr>
        <p:spPr bwMode="auto">
          <a:xfrm>
            <a:off x="3851275" y="3007072"/>
            <a:ext cx="424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r>
              <a:rPr lang="en-US" altLang="ja-JP"/>
              <a:t>⑥</a:t>
            </a:r>
            <a:r>
              <a:rPr lang="ja-JP" altLang="en-US">
                <a:solidFill>
                  <a:srgbClr val="FF0000"/>
                </a:solidFill>
              </a:rPr>
              <a:t>週、月</a:t>
            </a:r>
            <a:r>
              <a:rPr lang="ja-JP" altLang="en-US"/>
              <a:t>毎のマネジメントサイクル</a:t>
            </a:r>
          </a:p>
        </p:txBody>
      </p:sp>
      <p:sp>
        <p:nvSpPr>
          <p:cNvPr id="10258" name="テキスト ボックス 214"/>
          <p:cNvSpPr txBox="1">
            <a:spLocks noChangeArrowheads="1"/>
          </p:cNvSpPr>
          <p:nvPr/>
        </p:nvSpPr>
        <p:spPr bwMode="auto">
          <a:xfrm>
            <a:off x="3851275" y="4508847"/>
            <a:ext cx="424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r>
              <a:rPr lang="en-US" altLang="ja-JP"/>
              <a:t>⑤</a:t>
            </a:r>
            <a:r>
              <a:rPr lang="ja-JP" altLang="en-US">
                <a:solidFill>
                  <a:srgbClr val="FF0000"/>
                </a:solidFill>
              </a:rPr>
              <a:t>日</a:t>
            </a:r>
            <a:r>
              <a:rPr lang="ja-JP" altLang="en-US"/>
              <a:t>のマネジメントサイクル</a:t>
            </a:r>
          </a:p>
        </p:txBody>
      </p:sp>
      <p:cxnSp>
        <p:nvCxnSpPr>
          <p:cNvPr id="216" name="直線コネクタ 215"/>
          <p:cNvCxnSpPr>
            <a:cxnSpLocks noChangeShapeType="1"/>
          </p:cNvCxnSpPr>
          <p:nvPr/>
        </p:nvCxnSpPr>
        <p:spPr bwMode="auto">
          <a:xfrm>
            <a:off x="5724525" y="3932585"/>
            <a:ext cx="1511300" cy="0"/>
          </a:xfrm>
          <a:prstGeom prst="line">
            <a:avLst/>
          </a:prstGeom>
          <a:noFill/>
          <a:ln w="9525">
            <a:solidFill>
              <a:srgbClr val="336699"/>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cxnSp>
      <p:sp>
        <p:nvSpPr>
          <p:cNvPr id="217" name="角丸四角形 216"/>
          <p:cNvSpPr>
            <a:spLocks noChangeArrowheads="1"/>
          </p:cNvSpPr>
          <p:nvPr/>
        </p:nvSpPr>
        <p:spPr bwMode="auto">
          <a:xfrm>
            <a:off x="7235825" y="3500785"/>
            <a:ext cx="1800225" cy="865187"/>
          </a:xfrm>
          <a:prstGeom prst="roundRect">
            <a:avLst>
              <a:gd name="adj" fmla="val 16667"/>
            </a:avLst>
          </a:prstGeom>
          <a:gradFill rotWithShape="1">
            <a:gsLst>
              <a:gs pos="0">
                <a:srgbClr val="BADDE1"/>
              </a:gs>
              <a:gs pos="100000">
                <a:srgbClr val="8AC6CD"/>
              </a:gs>
            </a:gsLst>
            <a:path path="rect">
              <a:fillToRect l="50000" t="50000" r="50000" b="50000"/>
            </a:path>
          </a:gradFill>
          <a:ln w="9525">
            <a:solidFill>
              <a:srgbClr val="BADDE1"/>
            </a:solidFill>
            <a:round/>
            <a:headEnd/>
            <a:tailEnd/>
          </a:ln>
          <a:effectLst>
            <a:outerShdw blurRad="63500" dist="38099" dir="2700000" algn="ctr" rotWithShape="0">
              <a:srgbClr val="4597A0">
                <a:alpha val="42999"/>
              </a:srgbClr>
            </a:outerShdw>
          </a:effectLst>
        </p:spPr>
        <p:txBody>
          <a:bodyPr lIns="90000" tIns="46800" rIns="90000" bIns="46800"/>
          <a:lstStyle/>
          <a:p>
            <a:pPr algn="ctr">
              <a:defRPr/>
            </a:pPr>
            <a:r>
              <a:rPr lang="en-US" altLang="ja-JP" dirty="0">
                <a:latin typeface="Arial" charset="0"/>
                <a:ea typeface="ＭＳ Ｐゴシック" charset="0"/>
              </a:rPr>
              <a:t>KGI</a:t>
            </a:r>
            <a:r>
              <a:rPr lang="ja-JP" altLang="en-US" dirty="0">
                <a:latin typeface="Arial" charset="0"/>
                <a:ea typeface="ＭＳ Ｐゴシック" charset="0"/>
              </a:rPr>
              <a:t>グラフ</a:t>
            </a:r>
            <a:endParaRPr lang="en-US" altLang="ja-JP" dirty="0">
              <a:latin typeface="Arial" charset="0"/>
              <a:ea typeface="ＭＳ Ｐゴシック" charset="0"/>
            </a:endParaRPr>
          </a:p>
          <a:p>
            <a:pPr algn="ctr">
              <a:defRPr/>
            </a:pPr>
            <a:r>
              <a:rPr lang="ja-JP" altLang="en-US" sz="1800" dirty="0">
                <a:latin typeface="Arial" charset="0"/>
                <a:ea typeface="ＭＳ Ｐゴシック" charset="0"/>
              </a:rPr>
              <a:t>（正常・異常が一目で分かる）</a:t>
            </a:r>
            <a:endParaRPr lang="en-US" altLang="ja-JP" sz="1800" dirty="0">
              <a:latin typeface="Arial" charset="0"/>
              <a:ea typeface="ＭＳ Ｐゴシック" charset="0"/>
            </a:endParaRPr>
          </a:p>
          <a:p>
            <a:pPr algn="ctr">
              <a:defRPr/>
            </a:pPr>
            <a:endParaRPr lang="en-US" altLang="ja-JP" dirty="0">
              <a:latin typeface="Arial" charset="0"/>
              <a:ea typeface="ＭＳ Ｐゴシック" charset="0"/>
            </a:endParaRPr>
          </a:p>
        </p:txBody>
      </p:sp>
      <p:cxnSp>
        <p:nvCxnSpPr>
          <p:cNvPr id="218" name="直線コネクタ 217"/>
          <p:cNvCxnSpPr>
            <a:cxnSpLocks noChangeShapeType="1"/>
          </p:cNvCxnSpPr>
          <p:nvPr/>
        </p:nvCxnSpPr>
        <p:spPr bwMode="auto">
          <a:xfrm>
            <a:off x="5724525" y="5445472"/>
            <a:ext cx="1511300" cy="0"/>
          </a:xfrm>
          <a:prstGeom prst="line">
            <a:avLst/>
          </a:prstGeom>
          <a:noFill/>
          <a:ln w="9525">
            <a:solidFill>
              <a:srgbClr val="336699"/>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cxnSp>
      <p:sp>
        <p:nvSpPr>
          <p:cNvPr id="219" name="角丸四角形 218"/>
          <p:cNvSpPr>
            <a:spLocks noChangeArrowheads="1"/>
          </p:cNvSpPr>
          <p:nvPr/>
        </p:nvSpPr>
        <p:spPr bwMode="auto">
          <a:xfrm>
            <a:off x="7235825" y="5013672"/>
            <a:ext cx="1800225" cy="863600"/>
          </a:xfrm>
          <a:prstGeom prst="roundRect">
            <a:avLst>
              <a:gd name="adj" fmla="val 16667"/>
            </a:avLst>
          </a:prstGeom>
          <a:gradFill rotWithShape="1">
            <a:gsLst>
              <a:gs pos="0">
                <a:srgbClr val="BADDE1"/>
              </a:gs>
              <a:gs pos="100000">
                <a:srgbClr val="8AC6CD"/>
              </a:gs>
            </a:gsLst>
            <a:path path="rect">
              <a:fillToRect l="50000" t="50000" r="50000" b="50000"/>
            </a:path>
          </a:gradFill>
          <a:ln w="9525">
            <a:solidFill>
              <a:srgbClr val="BADDE1"/>
            </a:solidFill>
            <a:round/>
            <a:headEnd/>
            <a:tailEnd/>
          </a:ln>
          <a:effectLst>
            <a:outerShdw blurRad="63500" dist="38099" dir="2700000" algn="ctr" rotWithShape="0">
              <a:srgbClr val="4597A0">
                <a:alpha val="42999"/>
              </a:srgbClr>
            </a:outerShdw>
          </a:effectLst>
        </p:spPr>
        <p:txBody>
          <a:bodyPr lIns="90000" tIns="46800" rIns="90000" bIns="46800"/>
          <a:lstStyle/>
          <a:p>
            <a:pPr algn="ctr">
              <a:defRPr/>
            </a:pPr>
            <a:r>
              <a:rPr lang="en-US" altLang="ja-JP" dirty="0">
                <a:latin typeface="Arial" charset="0"/>
                <a:ea typeface="ＭＳ Ｐゴシック" charset="0"/>
              </a:rPr>
              <a:t>KPI</a:t>
            </a:r>
            <a:r>
              <a:rPr lang="ja-JP" altLang="en-US" dirty="0">
                <a:latin typeface="Arial" charset="0"/>
                <a:ea typeface="ＭＳ Ｐゴシック" charset="0"/>
              </a:rPr>
              <a:t>グラフ</a:t>
            </a:r>
            <a:endParaRPr lang="en-US" altLang="ja-JP" dirty="0">
              <a:latin typeface="Arial" charset="0"/>
              <a:ea typeface="ＭＳ Ｐゴシック" charset="0"/>
            </a:endParaRPr>
          </a:p>
          <a:p>
            <a:pPr algn="ctr">
              <a:defRPr/>
            </a:pPr>
            <a:r>
              <a:rPr lang="ja-JP" altLang="en-US" sz="1800" dirty="0">
                <a:latin typeface="Arial" charset="0"/>
                <a:ea typeface="ＭＳ Ｐゴシック" charset="0"/>
              </a:rPr>
              <a:t>（正常・異常が一目で分かる）</a:t>
            </a:r>
            <a:endParaRPr lang="en-US" altLang="ja-JP" sz="1800" dirty="0">
              <a:latin typeface="Arial" charset="0"/>
              <a:ea typeface="ＭＳ Ｐゴシック" charset="0"/>
            </a:endParaRPr>
          </a:p>
          <a:p>
            <a:pPr algn="ctr">
              <a:defRPr/>
            </a:pPr>
            <a:endParaRPr lang="en-US" altLang="ja-JP" dirty="0">
              <a:latin typeface="Arial" charset="0"/>
              <a:ea typeface="ＭＳ Ｐゴシック" charset="0"/>
            </a:endParaRPr>
          </a:p>
        </p:txBody>
      </p:sp>
      <p:sp>
        <p:nvSpPr>
          <p:cNvPr id="3" name="タイトル 2"/>
          <p:cNvSpPr>
            <a:spLocks noGrp="1"/>
          </p:cNvSpPr>
          <p:nvPr>
            <p:ph type="title"/>
          </p:nvPr>
        </p:nvSpPr>
        <p:spPr>
          <a:xfrm>
            <a:off x="457200" y="274638"/>
            <a:ext cx="8229600" cy="1143000"/>
          </a:xfrm>
        </p:spPr>
        <p:txBody>
          <a:bodyPr>
            <a:normAutofit fontScale="90000"/>
          </a:bodyPr>
          <a:lstStyle/>
          <a:p>
            <a:r>
              <a:rPr lang="en-US" altLang="ja-JP" dirty="0"/>
              <a:t>VB</a:t>
            </a:r>
            <a:r>
              <a:rPr lang="ja-JP" altLang="en-US" dirty="0"/>
              <a:t>は自分のマネジメントの鏡である</a:t>
            </a: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5" name="スライド番号プレースホルダー 4"/>
          <p:cNvSpPr>
            <a:spLocks noGrp="1"/>
          </p:cNvSpPr>
          <p:nvPr>
            <p:ph type="sldNum" sz="quarter" idx="12"/>
          </p:nvPr>
        </p:nvSpPr>
        <p:spPr/>
        <p:txBody>
          <a:bodyPr/>
          <a:lstStyle/>
          <a:p>
            <a:pPr>
              <a:defRPr/>
            </a:pPr>
            <a:fld id="{525F1DBB-BC46-4E80-A9A7-7F2D4F761761}" type="slidenum">
              <a:rPr lang="en-US" altLang="ja-JP" smtClean="0"/>
              <a:pPr>
                <a:defRPr/>
              </a:pPr>
              <a:t>8</a:t>
            </a:fld>
            <a:endParaRPr lang="en-US" altLang="ja-JP" dirty="0"/>
          </a:p>
        </p:txBody>
      </p:sp>
      <p:sp>
        <p:nvSpPr>
          <p:cNvPr id="26" name="角丸四角形 181">
            <a:extLst>
              <a:ext uri="{FF2B5EF4-FFF2-40B4-BE49-F238E27FC236}">
                <a16:creationId xmlns:a16="http://schemas.microsoft.com/office/drawing/2014/main" id="{EB3FA015-2C30-425B-BE1B-DF4FAD28B95A}"/>
              </a:ext>
            </a:extLst>
          </p:cNvPr>
          <p:cNvSpPr>
            <a:spLocks noChangeArrowheads="1"/>
          </p:cNvSpPr>
          <p:nvPr/>
        </p:nvSpPr>
        <p:spPr bwMode="auto">
          <a:xfrm>
            <a:off x="7235825" y="2027411"/>
            <a:ext cx="1727200" cy="863600"/>
          </a:xfrm>
          <a:prstGeom prst="roundRect">
            <a:avLst>
              <a:gd name="adj" fmla="val 16667"/>
            </a:avLst>
          </a:prstGeom>
          <a:gradFill rotWithShape="1">
            <a:gsLst>
              <a:gs pos="0">
                <a:srgbClr val="BADDE1"/>
              </a:gs>
              <a:gs pos="100000">
                <a:srgbClr val="8AC6CD"/>
              </a:gs>
            </a:gsLst>
            <a:path path="rect">
              <a:fillToRect l="50000" t="50000" r="50000" b="50000"/>
            </a:path>
          </a:gradFill>
          <a:ln w="9525">
            <a:solidFill>
              <a:srgbClr val="BADDE1"/>
            </a:solidFill>
            <a:round/>
            <a:headEnd/>
            <a:tailEnd/>
          </a:ln>
          <a:effectLst>
            <a:outerShdw blurRad="63500" dist="38099" dir="2700000" algn="ctr" rotWithShape="0">
              <a:srgbClr val="4597A0">
                <a:alpha val="42999"/>
              </a:srgbClr>
            </a:outerShdw>
          </a:effectLst>
        </p:spPr>
        <p:txBody>
          <a:bodyPr lIns="90000" tIns="46800" rIns="90000" bIns="46800"/>
          <a:lstStyle/>
          <a:p>
            <a:pPr>
              <a:defRPr/>
            </a:pPr>
            <a:r>
              <a:rPr lang="ja-JP" altLang="en-US" sz="1400" dirty="0">
                <a:latin typeface="Arial" charset="0"/>
                <a:ea typeface="ＭＳ Ｐゴシック" charset="0"/>
              </a:rPr>
              <a:t>役割を明記する。</a:t>
            </a:r>
          </a:p>
        </p:txBody>
      </p:sp>
      <p:sp>
        <p:nvSpPr>
          <p:cNvPr id="27" name="テキスト ボックス 204">
            <a:extLst>
              <a:ext uri="{FF2B5EF4-FFF2-40B4-BE49-F238E27FC236}">
                <a16:creationId xmlns:a16="http://schemas.microsoft.com/office/drawing/2014/main" id="{FF78665B-F63B-4791-802D-092F8A0CB536}"/>
              </a:ext>
            </a:extLst>
          </p:cNvPr>
          <p:cNvSpPr txBox="1">
            <a:spLocks noChangeArrowheads="1"/>
          </p:cNvSpPr>
          <p:nvPr/>
        </p:nvSpPr>
        <p:spPr bwMode="auto">
          <a:xfrm>
            <a:off x="7092156" y="1557685"/>
            <a:ext cx="19438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r>
              <a:rPr lang="ja-JP" altLang="en-US" dirty="0"/>
              <a:t>⑦体制（組織）</a:t>
            </a:r>
          </a:p>
        </p:txBody>
      </p:sp>
    </p:spTree>
    <p:extLst>
      <p:ext uri="{BB962C8B-B14F-4D97-AF65-F5344CB8AC3E}">
        <p14:creationId xmlns:p14="http://schemas.microsoft.com/office/powerpoint/2010/main" val="3274828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3" name="グループ化 4"/>
          <p:cNvGrpSpPr>
            <a:grpSpLocks/>
          </p:cNvGrpSpPr>
          <p:nvPr/>
        </p:nvGrpSpPr>
        <p:grpSpPr bwMode="auto">
          <a:xfrm>
            <a:off x="2697163" y="1268413"/>
            <a:ext cx="1905000" cy="1295400"/>
            <a:chOff x="2697832" y="1268760"/>
            <a:chExt cx="1905000" cy="1295400"/>
          </a:xfrm>
        </p:grpSpPr>
        <p:sp>
          <p:nvSpPr>
            <p:cNvPr id="20618" name="Rectangle 25"/>
            <p:cNvSpPr>
              <a:spLocks noChangeArrowheads="1"/>
            </p:cNvSpPr>
            <p:nvPr/>
          </p:nvSpPr>
          <p:spPr bwMode="auto">
            <a:xfrm>
              <a:off x="2697832" y="1573560"/>
              <a:ext cx="1905000" cy="990600"/>
            </a:xfrm>
            <a:prstGeom prst="rect">
              <a:avLst/>
            </a:prstGeom>
            <a:solidFill>
              <a:srgbClr val="CCFFFF"/>
            </a:solidFill>
            <a:ln w="9525">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t>・お客様の声は宝</a:t>
              </a:r>
              <a:endParaRPr lang="en-US" altLang="ja-JP" sz="1400"/>
            </a:p>
            <a:p>
              <a:pPr eaLnBrk="1" hangingPunct="1">
                <a:spcBef>
                  <a:spcPct val="0"/>
                </a:spcBef>
                <a:buFontTx/>
                <a:buNone/>
              </a:pPr>
              <a:r>
                <a:rPr lang="ja-JP" altLang="en-US" sz="1400"/>
                <a:t>・常に前向きに考えよう</a:t>
              </a:r>
              <a:endParaRPr lang="en-US" altLang="ja-JP" sz="1400"/>
            </a:p>
            <a:p>
              <a:pPr eaLnBrk="1" hangingPunct="1">
                <a:spcBef>
                  <a:spcPct val="0"/>
                </a:spcBef>
                <a:buFontTx/>
                <a:buNone/>
              </a:pPr>
              <a:r>
                <a:rPr lang="ja-JP" altLang="en-US" sz="1400"/>
                <a:t>・日々の活動を大事に</a:t>
              </a:r>
              <a:endParaRPr lang="en-US" altLang="ja-JP" sz="1400"/>
            </a:p>
          </p:txBody>
        </p:sp>
        <p:sp>
          <p:nvSpPr>
            <p:cNvPr id="20619" name="Rectangle 26"/>
            <p:cNvSpPr>
              <a:spLocks noChangeArrowheads="1"/>
            </p:cNvSpPr>
            <p:nvPr/>
          </p:nvSpPr>
          <p:spPr bwMode="auto">
            <a:xfrm>
              <a:off x="2697832" y="1268760"/>
              <a:ext cx="1905000" cy="304800"/>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chemeClr val="bg1"/>
                  </a:solidFill>
                </a:rPr>
                <a:t>方針</a:t>
              </a:r>
              <a:endParaRPr lang="en-US" altLang="ja-JP" sz="1600" b="1">
                <a:solidFill>
                  <a:schemeClr val="bg1"/>
                </a:solidFill>
              </a:endParaRPr>
            </a:p>
          </p:txBody>
        </p:sp>
      </p:grpSp>
      <p:grpSp>
        <p:nvGrpSpPr>
          <p:cNvPr id="20484" name="グループ化 3"/>
          <p:cNvGrpSpPr>
            <a:grpSpLocks/>
          </p:cNvGrpSpPr>
          <p:nvPr/>
        </p:nvGrpSpPr>
        <p:grpSpPr bwMode="auto">
          <a:xfrm>
            <a:off x="457200" y="2895600"/>
            <a:ext cx="1905000" cy="1295400"/>
            <a:chOff x="457200" y="2895600"/>
            <a:chExt cx="1905000" cy="1295400"/>
          </a:xfrm>
        </p:grpSpPr>
        <p:sp>
          <p:nvSpPr>
            <p:cNvPr id="13" name="Rectangle 31"/>
            <p:cNvSpPr>
              <a:spLocks noChangeArrowheads="1"/>
            </p:cNvSpPr>
            <p:nvPr/>
          </p:nvSpPr>
          <p:spPr bwMode="auto">
            <a:xfrm>
              <a:off x="457200" y="3200400"/>
              <a:ext cx="1905000" cy="990600"/>
            </a:xfrm>
            <a:prstGeom prst="rect">
              <a:avLst/>
            </a:prstGeom>
            <a:solidFill>
              <a:srgbClr val="CCFFFF"/>
            </a:solidFill>
            <a:ln w="9525">
              <a:solidFill>
                <a:schemeClr val="tx1"/>
              </a:solidFill>
              <a:miter lim="800000"/>
              <a:headEnd/>
              <a:tailEnd/>
            </a:ln>
          </p:spPr>
          <p:txBody>
            <a:bodyPr wrap="none" anchor="ctr"/>
            <a:lstStyle/>
            <a:p>
              <a:pPr eaLnBrk="1" hangingPunct="1">
                <a:defRPr/>
              </a:pPr>
              <a:endParaRPr lang="en-US" altLang="ja-JP" sz="1200" dirty="0">
                <a:latin typeface="Arial" charset="0"/>
              </a:endParaRPr>
            </a:p>
            <a:p>
              <a:pPr eaLnBrk="1" hangingPunct="1">
                <a:defRPr/>
              </a:pPr>
              <a:endParaRPr lang="en-US" altLang="ja-JP" sz="1200" dirty="0">
                <a:latin typeface="Arial" charset="0"/>
              </a:endParaRPr>
            </a:p>
            <a:p>
              <a:pPr eaLnBrk="1" hangingPunct="1">
                <a:defRPr/>
              </a:pPr>
              <a:r>
                <a:rPr lang="en-US" altLang="ja-JP" sz="1200" dirty="0">
                  <a:latin typeface="Arial" charset="0"/>
                </a:rPr>
                <a:t>6</a:t>
              </a:r>
              <a:r>
                <a:rPr lang="ja-JP" altLang="en-US" sz="1200" dirty="0">
                  <a:latin typeface="Arial" charset="0"/>
                </a:rPr>
                <a:t>ヶ月後</a:t>
              </a:r>
              <a:endParaRPr lang="en-US" altLang="ja-JP" sz="1200" dirty="0">
                <a:latin typeface="Arial" charset="0"/>
              </a:endParaRPr>
            </a:p>
            <a:p>
              <a:pPr marL="171450" indent="-171450" eaLnBrk="1" hangingPunct="1">
                <a:buFontTx/>
                <a:buChar char="-"/>
                <a:defRPr/>
              </a:pPr>
              <a:r>
                <a:rPr lang="ja-JP" altLang="en-US" sz="1200" dirty="0">
                  <a:latin typeface="Arial" charset="0"/>
                </a:rPr>
                <a:t>正味作業の割合</a:t>
              </a:r>
              <a:r>
                <a:rPr lang="en-US" altLang="ja-JP" sz="1200" dirty="0">
                  <a:latin typeface="Arial" charset="0"/>
                </a:rPr>
                <a:t> :+20%</a:t>
              </a:r>
            </a:p>
            <a:p>
              <a:pPr marL="171450" indent="-171450" eaLnBrk="1" hangingPunct="1">
                <a:buFontTx/>
                <a:buChar char="-"/>
                <a:defRPr/>
              </a:pPr>
              <a:r>
                <a:rPr lang="ja-JP" altLang="en-US" sz="1200" dirty="0">
                  <a:latin typeface="Arial" charset="0"/>
                </a:rPr>
                <a:t>感謝の声</a:t>
              </a:r>
              <a:r>
                <a:rPr lang="en-US" altLang="ja-JP" sz="1200" dirty="0">
                  <a:latin typeface="Arial" charset="0"/>
                </a:rPr>
                <a:t> : 50</a:t>
              </a:r>
              <a:r>
                <a:rPr lang="ja-JP" altLang="en-US" sz="1200" dirty="0">
                  <a:latin typeface="Arial" charset="0"/>
                </a:rPr>
                <a:t>件</a:t>
              </a:r>
              <a:endParaRPr lang="en-US" altLang="ja-JP" sz="1200" dirty="0">
                <a:latin typeface="Arial" charset="0"/>
              </a:endParaRPr>
            </a:p>
            <a:p>
              <a:pPr marL="171450" indent="-171450" eaLnBrk="1" hangingPunct="1">
                <a:buFontTx/>
                <a:buChar char="-"/>
                <a:defRPr/>
              </a:pPr>
              <a:r>
                <a:rPr lang="en-US" altLang="ja-JP" sz="1200" dirty="0">
                  <a:latin typeface="Arial" charset="0"/>
                </a:rPr>
                <a:t>KPT</a:t>
              </a:r>
              <a:r>
                <a:rPr lang="ja-JP" altLang="en-US" sz="1200" dirty="0">
                  <a:latin typeface="Arial" charset="0"/>
                </a:rPr>
                <a:t>の</a:t>
              </a:r>
              <a:r>
                <a:rPr lang="en-US" altLang="ja-JP" sz="1200" dirty="0">
                  <a:latin typeface="Arial" charset="0"/>
                </a:rPr>
                <a:t>TRY : 100</a:t>
              </a:r>
              <a:r>
                <a:rPr lang="ja-JP" altLang="en-US" sz="1200" dirty="0">
                  <a:latin typeface="Arial" charset="0"/>
                </a:rPr>
                <a:t>件</a:t>
              </a:r>
              <a:endParaRPr lang="en-US" altLang="ja-JP" sz="1200" dirty="0">
                <a:latin typeface="Arial" charset="0"/>
              </a:endParaRPr>
            </a:p>
            <a:p>
              <a:pPr marL="171450" indent="-171450" eaLnBrk="1" hangingPunct="1">
                <a:buFontTx/>
                <a:buChar char="-"/>
                <a:defRPr/>
              </a:pPr>
              <a:r>
                <a:rPr lang="ja-JP" altLang="en-US" sz="1200" dirty="0">
                  <a:latin typeface="Arial" charset="0"/>
                </a:rPr>
                <a:t>元気だね</a:t>
              </a:r>
              <a:r>
                <a:rPr lang="en-US" altLang="ja-JP" sz="1200" dirty="0">
                  <a:latin typeface="Arial" charset="0"/>
                </a:rPr>
                <a:t> : 50</a:t>
              </a:r>
              <a:r>
                <a:rPr lang="ja-JP" altLang="en-US" sz="1200" dirty="0">
                  <a:latin typeface="Arial" charset="0"/>
                </a:rPr>
                <a:t>声</a:t>
              </a:r>
              <a:endParaRPr lang="en-US" altLang="ja-JP" sz="1200" dirty="0">
                <a:latin typeface="Arial" charset="0"/>
              </a:endParaRPr>
            </a:p>
            <a:p>
              <a:pPr eaLnBrk="1" hangingPunct="1">
                <a:defRPr/>
              </a:pPr>
              <a:endParaRPr lang="en-US" altLang="ja-JP" sz="1200" dirty="0">
                <a:latin typeface="Arial" charset="0"/>
              </a:endParaRPr>
            </a:p>
            <a:p>
              <a:pPr eaLnBrk="1" hangingPunct="1">
                <a:defRPr/>
              </a:pPr>
              <a:r>
                <a:rPr lang="en-US" altLang="ja-JP" sz="1000" dirty="0">
                  <a:latin typeface="Arial" charset="0"/>
                </a:rPr>
                <a:t> </a:t>
              </a:r>
            </a:p>
          </p:txBody>
        </p:sp>
        <p:sp>
          <p:nvSpPr>
            <p:cNvPr id="20617" name="Rectangle 32"/>
            <p:cNvSpPr>
              <a:spLocks noChangeArrowheads="1"/>
            </p:cNvSpPr>
            <p:nvPr/>
          </p:nvSpPr>
          <p:spPr bwMode="auto">
            <a:xfrm>
              <a:off x="457200" y="2895600"/>
              <a:ext cx="1905000" cy="304800"/>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chemeClr val="bg1"/>
                  </a:solidFill>
                </a:rPr>
                <a:t>目標</a:t>
              </a:r>
              <a:endParaRPr lang="en-US" altLang="ja-JP" sz="1600" b="1">
                <a:solidFill>
                  <a:schemeClr val="bg1"/>
                </a:solidFill>
              </a:endParaRPr>
            </a:p>
          </p:txBody>
        </p:sp>
      </p:grpSp>
      <p:grpSp>
        <p:nvGrpSpPr>
          <p:cNvPr id="20485" name="グループ化 5"/>
          <p:cNvGrpSpPr>
            <a:grpSpLocks/>
          </p:cNvGrpSpPr>
          <p:nvPr/>
        </p:nvGrpSpPr>
        <p:grpSpPr bwMode="auto">
          <a:xfrm>
            <a:off x="447676" y="4501708"/>
            <a:ext cx="1905000" cy="1295400"/>
            <a:chOff x="2735561" y="2895600"/>
            <a:chExt cx="1905000" cy="1295400"/>
          </a:xfrm>
        </p:grpSpPr>
        <p:sp>
          <p:nvSpPr>
            <p:cNvPr id="20614" name="Rectangle 33"/>
            <p:cNvSpPr>
              <a:spLocks noChangeArrowheads="1"/>
            </p:cNvSpPr>
            <p:nvPr/>
          </p:nvSpPr>
          <p:spPr bwMode="auto">
            <a:xfrm>
              <a:off x="2735561" y="3200400"/>
              <a:ext cx="1905000" cy="990600"/>
            </a:xfrm>
            <a:prstGeom prst="rect">
              <a:avLst/>
            </a:prstGeom>
            <a:solidFill>
              <a:srgbClr val="CCFFFF"/>
            </a:solidFill>
            <a:ln w="9525">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Char char="-"/>
              </a:pPr>
              <a:r>
                <a:rPr lang="ja-JP" altLang="ja-JP" sz="1200"/>
                <a:t>　</a:t>
              </a:r>
              <a:r>
                <a:rPr lang="ja-JP" altLang="en-US" sz="1200"/>
                <a:t>正味作業を増やす</a:t>
              </a:r>
              <a:endParaRPr lang="en-US" altLang="ja-JP" sz="1200"/>
            </a:p>
            <a:p>
              <a:pPr eaLnBrk="1" hangingPunct="1">
                <a:spcBef>
                  <a:spcPct val="0"/>
                </a:spcBef>
                <a:buFontTx/>
                <a:buChar char="-"/>
              </a:pPr>
              <a:r>
                <a:rPr lang="ja-JP" altLang="ja-JP" sz="1200"/>
                <a:t>　</a:t>
              </a:r>
              <a:r>
                <a:rPr lang="ja-JP" altLang="en-US" sz="1200"/>
                <a:t>アンケートカードで聞く</a:t>
              </a:r>
              <a:endParaRPr lang="en-US" altLang="ja-JP" sz="1200"/>
            </a:p>
            <a:p>
              <a:pPr eaLnBrk="1" hangingPunct="1">
                <a:spcBef>
                  <a:spcPct val="0"/>
                </a:spcBef>
                <a:buFontTx/>
                <a:buChar char="-"/>
              </a:pPr>
              <a:r>
                <a:rPr lang="ja-JP" altLang="ja-JP" sz="1200"/>
                <a:t>　</a:t>
              </a:r>
              <a:r>
                <a:rPr lang="ja-JP" altLang="en-US" sz="1200"/>
                <a:t>振り返り（</a:t>
              </a:r>
              <a:r>
                <a:rPr lang="en-US" altLang="ja-JP" sz="1200"/>
                <a:t>KPT</a:t>
              </a:r>
              <a:r>
                <a:rPr lang="ja-JP" altLang="en-US" sz="1200"/>
                <a:t>）を行う</a:t>
              </a:r>
              <a:endParaRPr lang="en-US" altLang="ja-JP" sz="1200"/>
            </a:p>
            <a:p>
              <a:pPr eaLnBrk="1" hangingPunct="1">
                <a:spcBef>
                  <a:spcPct val="0"/>
                </a:spcBef>
                <a:buFontTx/>
                <a:buChar char="-"/>
              </a:pPr>
              <a:r>
                <a:rPr lang="ja-JP" altLang="ja-JP" sz="1200"/>
                <a:t>　</a:t>
              </a:r>
              <a:r>
                <a:rPr lang="ja-JP" altLang="en-US" sz="1200"/>
                <a:t>大きな声で挨拶する</a:t>
              </a:r>
              <a:endParaRPr lang="en-US" altLang="ja-JP" sz="1200"/>
            </a:p>
          </p:txBody>
        </p:sp>
        <p:sp>
          <p:nvSpPr>
            <p:cNvPr id="20615" name="Rectangle 34"/>
            <p:cNvSpPr>
              <a:spLocks noChangeArrowheads="1"/>
            </p:cNvSpPr>
            <p:nvPr/>
          </p:nvSpPr>
          <p:spPr bwMode="auto">
            <a:xfrm>
              <a:off x="2735561" y="2895600"/>
              <a:ext cx="1905000" cy="304800"/>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solidFill>
                    <a:schemeClr val="bg1"/>
                  </a:solidFill>
                </a:rPr>
                <a:t>施策（行動）</a:t>
              </a:r>
            </a:p>
          </p:txBody>
        </p:sp>
      </p:grpSp>
      <p:grpSp>
        <p:nvGrpSpPr>
          <p:cNvPr id="20486" name="Group 316"/>
          <p:cNvGrpSpPr>
            <a:grpSpLocks/>
          </p:cNvGrpSpPr>
          <p:nvPr/>
        </p:nvGrpSpPr>
        <p:grpSpPr bwMode="auto">
          <a:xfrm>
            <a:off x="2839710" y="4533448"/>
            <a:ext cx="2160588" cy="1295400"/>
            <a:chOff x="2880" y="1776"/>
            <a:chExt cx="1225" cy="816"/>
          </a:xfrm>
        </p:grpSpPr>
        <p:sp>
          <p:nvSpPr>
            <p:cNvPr id="20612" name="Rectangle 35"/>
            <p:cNvSpPr>
              <a:spLocks noChangeArrowheads="1"/>
            </p:cNvSpPr>
            <p:nvPr/>
          </p:nvSpPr>
          <p:spPr bwMode="auto">
            <a:xfrm>
              <a:off x="2880" y="1968"/>
              <a:ext cx="1225" cy="624"/>
            </a:xfrm>
            <a:prstGeom prst="rect">
              <a:avLst/>
            </a:prstGeom>
            <a:solidFill>
              <a:schemeClr val="accent1"/>
            </a:solidFill>
            <a:ln w="9525">
              <a:solidFill>
                <a:schemeClr val="tx1"/>
              </a:solidFill>
              <a:miter lim="800000"/>
              <a:headEnd/>
              <a:tailEnd/>
            </a:ln>
          </p:spPr>
          <p:txBody>
            <a:bodyPr anchor="ctr"/>
            <a:lstStyle>
              <a:lvl1pPr marL="171450" indent="-1714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Char char="-"/>
              </a:pPr>
              <a:r>
                <a:rPr lang="ja-JP" altLang="en-US" sz="1200"/>
                <a:t>正味作業を</a:t>
              </a:r>
              <a:r>
                <a:rPr lang="en-US" altLang="ja-JP" sz="1200"/>
                <a:t>1H</a:t>
              </a:r>
              <a:r>
                <a:rPr lang="ja-JP" altLang="en-US" sz="1200"/>
                <a:t>以上</a:t>
              </a:r>
              <a:r>
                <a:rPr lang="en-US" altLang="ja-JP" sz="1200"/>
                <a:t>/</a:t>
              </a:r>
              <a:r>
                <a:rPr lang="ja-JP" altLang="en-US" sz="1200"/>
                <a:t>日</a:t>
              </a:r>
              <a:endParaRPr lang="en-US" altLang="ja-JP" sz="1200"/>
            </a:p>
            <a:p>
              <a:pPr eaLnBrk="1" hangingPunct="1">
                <a:spcBef>
                  <a:spcPct val="0"/>
                </a:spcBef>
                <a:buFontTx/>
                <a:buChar char="-"/>
              </a:pPr>
              <a:r>
                <a:rPr lang="ja-JP" altLang="en-US" sz="1200"/>
                <a:t>アンケート　</a:t>
              </a:r>
              <a:r>
                <a:rPr lang="en-US" altLang="ja-JP" sz="1200"/>
                <a:t>1</a:t>
              </a:r>
              <a:r>
                <a:rPr lang="ja-JP" altLang="en-US" sz="1200"/>
                <a:t>件</a:t>
              </a:r>
              <a:r>
                <a:rPr lang="en-US" altLang="ja-JP" sz="1200"/>
                <a:t>/</a:t>
              </a:r>
              <a:r>
                <a:rPr lang="ja-JP" altLang="en-US" sz="1200"/>
                <a:t>日</a:t>
              </a:r>
              <a:endParaRPr lang="en-US" altLang="ja-JP" sz="1200"/>
            </a:p>
            <a:p>
              <a:pPr eaLnBrk="1" hangingPunct="1">
                <a:spcBef>
                  <a:spcPct val="0"/>
                </a:spcBef>
                <a:buFontTx/>
                <a:buChar char="-"/>
              </a:pPr>
              <a:r>
                <a:rPr lang="ja-JP" altLang="en-US" sz="1200"/>
                <a:t>朝礼で</a:t>
              </a:r>
              <a:r>
                <a:rPr lang="en-US" altLang="ja-JP" sz="1200"/>
                <a:t>KPT </a:t>
              </a:r>
              <a:r>
                <a:rPr lang="ja-JP" altLang="en-US" sz="1200"/>
                <a:t>全員</a:t>
              </a:r>
              <a:r>
                <a:rPr lang="en-US" altLang="ja-JP" sz="1200"/>
                <a:t>/</a:t>
              </a:r>
              <a:r>
                <a:rPr lang="ja-JP" altLang="en-US" sz="1200"/>
                <a:t>日</a:t>
              </a:r>
              <a:endParaRPr lang="en-US" altLang="ja-JP" sz="1200"/>
            </a:p>
            <a:p>
              <a:pPr eaLnBrk="1" hangingPunct="1">
                <a:spcBef>
                  <a:spcPct val="0"/>
                </a:spcBef>
                <a:buFontTx/>
                <a:buChar char="-"/>
              </a:pPr>
              <a:r>
                <a:rPr lang="ja-JP" altLang="en-US" sz="1200"/>
                <a:t>挨拶シールを渡す</a:t>
              </a:r>
              <a:r>
                <a:rPr lang="en-US" altLang="ja-JP" sz="1200"/>
                <a:t> 1</a:t>
              </a:r>
              <a:r>
                <a:rPr lang="ja-JP" altLang="en-US" sz="1200"/>
                <a:t>枚</a:t>
              </a:r>
              <a:r>
                <a:rPr lang="en-US" altLang="ja-JP" sz="1200"/>
                <a:t>/</a:t>
              </a:r>
              <a:r>
                <a:rPr lang="ja-JP" altLang="en-US" sz="1200"/>
                <a:t>日</a:t>
              </a:r>
              <a:endParaRPr lang="en-US" altLang="ja-JP" sz="1200"/>
            </a:p>
          </p:txBody>
        </p:sp>
        <p:sp>
          <p:nvSpPr>
            <p:cNvPr id="20613" name="Rectangle 36"/>
            <p:cNvSpPr>
              <a:spLocks noChangeArrowheads="1"/>
            </p:cNvSpPr>
            <p:nvPr/>
          </p:nvSpPr>
          <p:spPr bwMode="auto">
            <a:xfrm>
              <a:off x="2880" y="1776"/>
              <a:ext cx="1225" cy="200"/>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400" b="1" dirty="0">
                  <a:solidFill>
                    <a:schemeClr val="bg1"/>
                  </a:solidFill>
                </a:rPr>
                <a:t>KPI</a:t>
              </a:r>
              <a:r>
                <a:rPr lang="ja-JP" altLang="en-US" sz="1400" b="1" dirty="0">
                  <a:solidFill>
                    <a:schemeClr val="bg1"/>
                  </a:solidFill>
                </a:rPr>
                <a:t>（行動指標）</a:t>
              </a:r>
            </a:p>
          </p:txBody>
        </p:sp>
      </p:grpSp>
      <p:grpSp>
        <p:nvGrpSpPr>
          <p:cNvPr id="20487" name="グループ化 1"/>
          <p:cNvGrpSpPr>
            <a:grpSpLocks/>
          </p:cNvGrpSpPr>
          <p:nvPr/>
        </p:nvGrpSpPr>
        <p:grpSpPr bwMode="auto">
          <a:xfrm>
            <a:off x="468313" y="1268413"/>
            <a:ext cx="1905000" cy="1295400"/>
            <a:chOff x="467544" y="1268760"/>
            <a:chExt cx="1905000" cy="1295400"/>
          </a:xfrm>
        </p:grpSpPr>
        <p:sp>
          <p:nvSpPr>
            <p:cNvPr id="20610" name="Rectangle 6"/>
            <p:cNvSpPr>
              <a:spLocks noChangeArrowheads="1"/>
            </p:cNvSpPr>
            <p:nvPr/>
          </p:nvSpPr>
          <p:spPr bwMode="auto">
            <a:xfrm>
              <a:off x="467544" y="1573560"/>
              <a:ext cx="1905000" cy="990600"/>
            </a:xfrm>
            <a:prstGeom prst="rect">
              <a:avLst/>
            </a:prstGeom>
            <a:solidFill>
              <a:srgbClr val="CCFFFF"/>
            </a:solidFill>
            <a:ln w="9525">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t>礼儀・礼節を重んじ</a:t>
              </a:r>
              <a:endParaRPr lang="en-US" altLang="ja-JP" sz="1400"/>
            </a:p>
            <a:p>
              <a:pPr algn="ctr" eaLnBrk="1" hangingPunct="1">
                <a:spcBef>
                  <a:spcPct val="0"/>
                </a:spcBef>
                <a:buFontTx/>
                <a:buNone/>
              </a:pPr>
              <a:r>
                <a:rPr lang="ja-JP" altLang="en-US" sz="1400"/>
                <a:t>時流に応じて常に高い価値を提供し続けるチーム</a:t>
              </a:r>
              <a:endParaRPr lang="en-US" altLang="ja-JP" sz="1400"/>
            </a:p>
          </p:txBody>
        </p:sp>
        <p:sp>
          <p:nvSpPr>
            <p:cNvPr id="20611" name="Rectangle 5"/>
            <p:cNvSpPr>
              <a:spLocks noChangeArrowheads="1"/>
            </p:cNvSpPr>
            <p:nvPr/>
          </p:nvSpPr>
          <p:spPr bwMode="auto">
            <a:xfrm>
              <a:off x="467544" y="1268760"/>
              <a:ext cx="1905000" cy="304800"/>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chemeClr val="bg1"/>
                  </a:solidFill>
                </a:rPr>
                <a:t>目的（あるべき姿）</a:t>
              </a:r>
              <a:endParaRPr lang="en-US" altLang="ja-JP" sz="1600" b="1">
                <a:solidFill>
                  <a:schemeClr val="bg1"/>
                </a:solidFill>
              </a:endParaRPr>
            </a:p>
          </p:txBody>
        </p:sp>
      </p:grpSp>
      <p:grpSp>
        <p:nvGrpSpPr>
          <p:cNvPr id="20488" name="Group 271"/>
          <p:cNvGrpSpPr>
            <a:grpSpLocks/>
          </p:cNvGrpSpPr>
          <p:nvPr/>
        </p:nvGrpSpPr>
        <p:grpSpPr bwMode="auto">
          <a:xfrm>
            <a:off x="4970463" y="1268413"/>
            <a:ext cx="1905000" cy="1295400"/>
            <a:chOff x="2976" y="768"/>
            <a:chExt cx="1200" cy="816"/>
          </a:xfrm>
        </p:grpSpPr>
        <p:sp>
          <p:nvSpPr>
            <p:cNvPr id="20588" name="Rectangle 27"/>
            <p:cNvSpPr>
              <a:spLocks noChangeArrowheads="1"/>
            </p:cNvSpPr>
            <p:nvPr/>
          </p:nvSpPr>
          <p:spPr bwMode="auto">
            <a:xfrm>
              <a:off x="2976" y="960"/>
              <a:ext cx="1200" cy="624"/>
            </a:xfrm>
            <a:prstGeom prst="rect">
              <a:avLst/>
            </a:prstGeom>
            <a:solidFill>
              <a:srgbClr val="CCFF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0589" name="Rectangle 28"/>
            <p:cNvSpPr>
              <a:spLocks noChangeArrowheads="1"/>
            </p:cNvSpPr>
            <p:nvPr/>
          </p:nvSpPr>
          <p:spPr bwMode="auto">
            <a:xfrm>
              <a:off x="2976" y="768"/>
              <a:ext cx="1200" cy="192"/>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chemeClr val="bg1"/>
                  </a:solidFill>
                </a:rPr>
                <a:t>体制図</a:t>
              </a:r>
              <a:endParaRPr lang="en-US" altLang="ja-JP" sz="1600" b="1">
                <a:solidFill>
                  <a:schemeClr val="bg1"/>
                </a:solidFill>
              </a:endParaRPr>
            </a:p>
          </p:txBody>
        </p:sp>
        <p:cxnSp>
          <p:nvCxnSpPr>
            <p:cNvPr id="20590" name="AutoShape 59"/>
            <p:cNvCxnSpPr>
              <a:cxnSpLocks noChangeShapeType="1"/>
              <a:stCxn id="20600" idx="2"/>
              <a:endCxn id="20601" idx="0"/>
            </p:cNvCxnSpPr>
            <p:nvPr/>
          </p:nvCxnSpPr>
          <p:spPr bwMode="auto">
            <a:xfrm rot="16200000" flipH="1">
              <a:off x="3167" y="1057"/>
              <a:ext cx="1" cy="96"/>
            </a:xfrm>
            <a:prstGeom prst="bentConnector5">
              <a:avLst>
                <a:gd name="adj1" fmla="val 14400005"/>
                <a:gd name="adj2" fmla="val 350000"/>
                <a:gd name="adj3" fmla="val -24000009"/>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cxnSp>
        <p:cxnSp>
          <p:nvCxnSpPr>
            <p:cNvPr id="20591" name="AutoShape 60"/>
            <p:cNvCxnSpPr>
              <a:cxnSpLocks noChangeShapeType="1"/>
              <a:stCxn id="20600" idx="1"/>
              <a:endCxn id="20601" idx="1"/>
            </p:cNvCxnSpPr>
            <p:nvPr/>
          </p:nvCxnSpPr>
          <p:spPr bwMode="auto">
            <a:xfrm rot="10800000" flipH="1" flipV="1">
              <a:off x="3024" y="1056"/>
              <a:ext cx="96" cy="96"/>
            </a:xfrm>
            <a:prstGeom prst="bentConnector3">
              <a:avLst>
                <a:gd name="adj1" fmla="val -1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cxnSp>
        <p:cxnSp>
          <p:nvCxnSpPr>
            <p:cNvPr id="20592" name="AutoShape 61"/>
            <p:cNvCxnSpPr>
              <a:cxnSpLocks noChangeShapeType="1"/>
              <a:stCxn id="20600" idx="2"/>
              <a:endCxn id="20588" idx="1"/>
            </p:cNvCxnSpPr>
            <p:nvPr/>
          </p:nvCxnSpPr>
          <p:spPr bwMode="auto">
            <a:xfrm rot="5400000">
              <a:off x="2964" y="1116"/>
              <a:ext cx="168" cy="144"/>
            </a:xfrm>
            <a:prstGeom prst="bentConnector4">
              <a:avLst>
                <a:gd name="adj1" fmla="val 371431"/>
                <a:gd name="adj2" fmla="val 20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cxnSp>
        <p:cxnSp>
          <p:nvCxnSpPr>
            <p:cNvPr id="20593" name="AutoShape 63"/>
            <p:cNvCxnSpPr>
              <a:cxnSpLocks noChangeShapeType="1"/>
              <a:stCxn id="20600" idx="2"/>
              <a:endCxn id="20588" idx="1"/>
            </p:cNvCxnSpPr>
            <p:nvPr/>
          </p:nvCxnSpPr>
          <p:spPr bwMode="auto">
            <a:xfrm rot="5400000">
              <a:off x="2964" y="1116"/>
              <a:ext cx="168" cy="144"/>
            </a:xfrm>
            <a:prstGeom prst="bentConnector4">
              <a:avLst>
                <a:gd name="adj1" fmla="val 371431"/>
                <a:gd name="adj2" fmla="val 20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cxnSp>
        <p:grpSp>
          <p:nvGrpSpPr>
            <p:cNvPr id="20594" name="Group 72"/>
            <p:cNvGrpSpPr>
              <a:grpSpLocks/>
            </p:cNvGrpSpPr>
            <p:nvPr/>
          </p:nvGrpSpPr>
          <p:grpSpPr bwMode="auto">
            <a:xfrm>
              <a:off x="3024" y="1008"/>
              <a:ext cx="384" cy="480"/>
              <a:chOff x="3024" y="1008"/>
              <a:chExt cx="384" cy="480"/>
            </a:xfrm>
          </p:grpSpPr>
          <p:sp>
            <p:nvSpPr>
              <p:cNvPr id="20600" name="Rectangle 51"/>
              <p:cNvSpPr>
                <a:spLocks noChangeArrowheads="1"/>
              </p:cNvSpPr>
              <p:nvPr/>
            </p:nvSpPr>
            <p:spPr bwMode="auto">
              <a:xfrm>
                <a:off x="3024" y="1008"/>
                <a:ext cx="192" cy="96"/>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900"/>
                  <a:t>Tom</a:t>
                </a:r>
              </a:p>
            </p:txBody>
          </p:sp>
          <p:sp>
            <p:nvSpPr>
              <p:cNvPr id="20601" name="Rectangle 54"/>
              <p:cNvSpPr>
                <a:spLocks noChangeArrowheads="1"/>
              </p:cNvSpPr>
              <p:nvPr/>
            </p:nvSpPr>
            <p:spPr bwMode="auto">
              <a:xfrm>
                <a:off x="3120" y="1104"/>
                <a:ext cx="192" cy="96"/>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900"/>
                  <a:t>Ana</a:t>
                </a:r>
              </a:p>
            </p:txBody>
          </p:sp>
          <p:sp>
            <p:nvSpPr>
              <p:cNvPr id="20602" name="Rectangle 55"/>
              <p:cNvSpPr>
                <a:spLocks noChangeArrowheads="1"/>
              </p:cNvSpPr>
              <p:nvPr/>
            </p:nvSpPr>
            <p:spPr bwMode="auto">
              <a:xfrm>
                <a:off x="3216" y="1200"/>
                <a:ext cx="192" cy="96"/>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900"/>
                  <a:t>John</a:t>
                </a:r>
              </a:p>
            </p:txBody>
          </p:sp>
          <p:sp>
            <p:nvSpPr>
              <p:cNvPr id="20603" name="Rectangle 56"/>
              <p:cNvSpPr>
                <a:spLocks noChangeArrowheads="1"/>
              </p:cNvSpPr>
              <p:nvPr/>
            </p:nvSpPr>
            <p:spPr bwMode="auto">
              <a:xfrm>
                <a:off x="3216" y="1296"/>
                <a:ext cx="192" cy="96"/>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900"/>
                  <a:t>Emi</a:t>
                </a:r>
              </a:p>
            </p:txBody>
          </p:sp>
          <p:sp>
            <p:nvSpPr>
              <p:cNvPr id="20604" name="Rectangle 58"/>
              <p:cNvSpPr>
                <a:spLocks noChangeArrowheads="1"/>
              </p:cNvSpPr>
              <p:nvPr/>
            </p:nvSpPr>
            <p:spPr bwMode="auto">
              <a:xfrm>
                <a:off x="3216" y="1392"/>
                <a:ext cx="192" cy="96"/>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900"/>
                  <a:t>Mike</a:t>
                </a:r>
              </a:p>
            </p:txBody>
          </p:sp>
          <p:sp>
            <p:nvSpPr>
              <p:cNvPr id="20605" name="Line 66"/>
              <p:cNvSpPr>
                <a:spLocks noChangeShapeType="1"/>
              </p:cNvSpPr>
              <p:nvPr/>
            </p:nvSpPr>
            <p:spPr bwMode="auto">
              <a:xfrm>
                <a:off x="3072" y="1104"/>
                <a:ext cx="0" cy="3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0606" name="Line 67"/>
              <p:cNvSpPr>
                <a:spLocks noChangeShapeType="1"/>
              </p:cNvSpPr>
              <p:nvPr/>
            </p:nvSpPr>
            <p:spPr bwMode="auto">
              <a:xfrm>
                <a:off x="3072" y="1440"/>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0607" name="Line 68"/>
              <p:cNvSpPr>
                <a:spLocks noChangeShapeType="1"/>
              </p:cNvSpPr>
              <p:nvPr/>
            </p:nvSpPr>
            <p:spPr bwMode="auto">
              <a:xfrm>
                <a:off x="3072" y="1344"/>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0608" name="Line 69"/>
              <p:cNvSpPr>
                <a:spLocks noChangeShapeType="1"/>
              </p:cNvSpPr>
              <p:nvPr/>
            </p:nvSpPr>
            <p:spPr bwMode="auto">
              <a:xfrm>
                <a:off x="3072" y="1248"/>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0609" name="Line 70"/>
              <p:cNvSpPr>
                <a:spLocks noChangeShapeType="1"/>
              </p:cNvSpPr>
              <p:nvPr/>
            </p:nvSpPr>
            <p:spPr bwMode="auto">
              <a:xfrm>
                <a:off x="3072" y="1152"/>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20595" name="Text Box 71"/>
            <p:cNvSpPr txBox="1">
              <a:spLocks noChangeArrowheads="1"/>
            </p:cNvSpPr>
            <p:nvPr/>
          </p:nvSpPr>
          <p:spPr bwMode="auto">
            <a:xfrm>
              <a:off x="3216" y="960"/>
              <a:ext cx="76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900"/>
                <a:t>課長　支援</a:t>
              </a:r>
              <a:endParaRPr lang="en-US" altLang="ja-JP" sz="900"/>
            </a:p>
          </p:txBody>
        </p:sp>
        <p:sp>
          <p:nvSpPr>
            <p:cNvPr id="20596" name="Text Box 73"/>
            <p:cNvSpPr txBox="1">
              <a:spLocks noChangeArrowheads="1"/>
            </p:cNvSpPr>
            <p:nvPr/>
          </p:nvSpPr>
          <p:spPr bwMode="auto">
            <a:xfrm>
              <a:off x="3216" y="1056"/>
              <a:ext cx="7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900"/>
                <a:t>改善リーダー</a:t>
              </a:r>
              <a:endParaRPr lang="en-US" altLang="ja-JP" sz="900"/>
            </a:p>
          </p:txBody>
        </p:sp>
        <p:sp>
          <p:nvSpPr>
            <p:cNvPr id="20597" name="Text Box 74"/>
            <p:cNvSpPr txBox="1">
              <a:spLocks noChangeArrowheads="1"/>
            </p:cNvSpPr>
            <p:nvPr/>
          </p:nvSpPr>
          <p:spPr bwMode="auto">
            <a:xfrm>
              <a:off x="3408" y="1152"/>
              <a:ext cx="76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a:t>朝礼当番</a:t>
              </a:r>
              <a:endParaRPr lang="en-US" altLang="ja-JP" sz="800"/>
            </a:p>
          </p:txBody>
        </p:sp>
        <p:sp>
          <p:nvSpPr>
            <p:cNvPr id="20598" name="Text Box 75"/>
            <p:cNvSpPr txBox="1">
              <a:spLocks noChangeArrowheads="1"/>
            </p:cNvSpPr>
            <p:nvPr/>
          </p:nvSpPr>
          <p:spPr bwMode="auto">
            <a:xfrm>
              <a:off x="3360" y="1248"/>
              <a:ext cx="76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a:t>振り借り担当</a:t>
              </a:r>
              <a:endParaRPr lang="en-US" altLang="ja-JP" sz="800"/>
            </a:p>
          </p:txBody>
        </p:sp>
        <p:sp>
          <p:nvSpPr>
            <p:cNvPr id="20599" name="Text Box 76"/>
            <p:cNvSpPr txBox="1">
              <a:spLocks noChangeArrowheads="1"/>
            </p:cNvSpPr>
            <p:nvPr/>
          </p:nvSpPr>
          <p:spPr bwMode="auto">
            <a:xfrm>
              <a:off x="3360" y="1353"/>
              <a:ext cx="76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a:t>挨拶担当</a:t>
              </a:r>
              <a:endParaRPr lang="en-US" altLang="ja-JP" sz="800"/>
            </a:p>
          </p:txBody>
        </p:sp>
      </p:grpSp>
      <p:grpSp>
        <p:nvGrpSpPr>
          <p:cNvPr id="20489" name="Group 317"/>
          <p:cNvGrpSpPr>
            <a:grpSpLocks/>
          </p:cNvGrpSpPr>
          <p:nvPr/>
        </p:nvGrpSpPr>
        <p:grpSpPr bwMode="auto">
          <a:xfrm>
            <a:off x="2704474" y="2872157"/>
            <a:ext cx="2193145" cy="1447800"/>
            <a:chOff x="288" y="2784"/>
            <a:chExt cx="1200" cy="912"/>
          </a:xfrm>
        </p:grpSpPr>
        <p:sp>
          <p:nvSpPr>
            <p:cNvPr id="20544" name="Rectangle 41"/>
            <p:cNvSpPr>
              <a:spLocks noChangeArrowheads="1"/>
            </p:cNvSpPr>
            <p:nvPr/>
          </p:nvSpPr>
          <p:spPr bwMode="auto">
            <a:xfrm>
              <a:off x="288" y="2976"/>
              <a:ext cx="1200" cy="720"/>
            </a:xfrm>
            <a:prstGeom prst="rect">
              <a:avLst/>
            </a:prstGeom>
            <a:solidFill>
              <a:schemeClr val="accent1"/>
            </a:solidFill>
            <a:ln w="9525">
              <a:solidFill>
                <a:schemeClr val="tx1"/>
              </a:solidFill>
              <a:miter lim="800000"/>
              <a:headEnd/>
              <a:tailEnd/>
            </a:ln>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900"/>
                <a:t>Reduce % or hrs below</a:t>
              </a:r>
            </a:p>
          </p:txBody>
        </p:sp>
        <p:sp>
          <p:nvSpPr>
            <p:cNvPr id="20545" name="Rectangle 42"/>
            <p:cNvSpPr>
              <a:spLocks noChangeArrowheads="1"/>
            </p:cNvSpPr>
            <p:nvPr/>
          </p:nvSpPr>
          <p:spPr bwMode="auto">
            <a:xfrm>
              <a:off x="288" y="2784"/>
              <a:ext cx="1200" cy="192"/>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chemeClr val="bg1"/>
                  </a:solidFill>
                </a:rPr>
                <a:t>結果指標（</a:t>
              </a:r>
              <a:r>
                <a:rPr lang="en-US" altLang="ja-JP" sz="1600" b="1">
                  <a:solidFill>
                    <a:schemeClr val="bg1"/>
                  </a:solidFill>
                </a:rPr>
                <a:t>KGI</a:t>
              </a:r>
              <a:r>
                <a:rPr lang="ja-JP" altLang="en-US" sz="1600" b="1">
                  <a:solidFill>
                    <a:schemeClr val="bg1"/>
                  </a:solidFill>
                </a:rPr>
                <a:t>）</a:t>
              </a:r>
              <a:endParaRPr lang="en-US" altLang="ja-JP" sz="1600" b="1">
                <a:solidFill>
                  <a:schemeClr val="bg1"/>
                </a:solidFill>
              </a:endParaRPr>
            </a:p>
          </p:txBody>
        </p:sp>
        <p:sp>
          <p:nvSpPr>
            <p:cNvPr id="20546" name="Rectangle 190"/>
            <p:cNvSpPr>
              <a:spLocks noChangeArrowheads="1"/>
            </p:cNvSpPr>
            <p:nvPr/>
          </p:nvSpPr>
          <p:spPr bwMode="auto">
            <a:xfrm>
              <a:off x="1321" y="3445"/>
              <a:ext cx="12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buFontTx/>
                <a:buNone/>
              </a:pPr>
              <a:endParaRPr kumimoji="0" lang="ja-JP" altLang="en-US" sz="800"/>
            </a:p>
          </p:txBody>
        </p:sp>
        <p:sp>
          <p:nvSpPr>
            <p:cNvPr id="20547" name="Rectangle 189"/>
            <p:cNvSpPr>
              <a:spLocks noChangeArrowheads="1"/>
            </p:cNvSpPr>
            <p:nvPr/>
          </p:nvSpPr>
          <p:spPr bwMode="auto">
            <a:xfrm>
              <a:off x="1193" y="3445"/>
              <a:ext cx="128"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buFontTx/>
                <a:buNone/>
              </a:pPr>
              <a:endParaRPr kumimoji="0" lang="ja-JP" altLang="en-US" sz="800"/>
            </a:p>
          </p:txBody>
        </p:sp>
        <p:sp>
          <p:nvSpPr>
            <p:cNvPr id="20548" name="Rectangle 188"/>
            <p:cNvSpPr>
              <a:spLocks noChangeArrowheads="1"/>
            </p:cNvSpPr>
            <p:nvPr/>
          </p:nvSpPr>
          <p:spPr bwMode="auto">
            <a:xfrm>
              <a:off x="1073" y="3445"/>
              <a:ext cx="12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buFontTx/>
                <a:buNone/>
              </a:pPr>
              <a:endParaRPr kumimoji="0" lang="ja-JP" altLang="en-US" sz="800"/>
            </a:p>
          </p:txBody>
        </p:sp>
        <p:sp>
          <p:nvSpPr>
            <p:cNvPr id="20549" name="Rectangle 187"/>
            <p:cNvSpPr>
              <a:spLocks noChangeArrowheads="1"/>
            </p:cNvSpPr>
            <p:nvPr/>
          </p:nvSpPr>
          <p:spPr bwMode="auto">
            <a:xfrm>
              <a:off x="953" y="3445"/>
              <a:ext cx="12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buFontTx/>
                <a:buNone/>
              </a:pPr>
              <a:endParaRPr kumimoji="0" lang="ja-JP" altLang="en-US" sz="800"/>
            </a:p>
          </p:txBody>
        </p:sp>
        <p:sp>
          <p:nvSpPr>
            <p:cNvPr id="20550" name="Rectangle 186"/>
            <p:cNvSpPr>
              <a:spLocks noChangeArrowheads="1"/>
            </p:cNvSpPr>
            <p:nvPr/>
          </p:nvSpPr>
          <p:spPr bwMode="auto">
            <a:xfrm>
              <a:off x="827" y="3445"/>
              <a:ext cx="12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buFontTx/>
                <a:buNone/>
              </a:pPr>
              <a:endParaRPr kumimoji="0" lang="ja-JP" altLang="en-US" sz="800"/>
            </a:p>
          </p:txBody>
        </p:sp>
        <p:sp>
          <p:nvSpPr>
            <p:cNvPr id="20551" name="Rectangle 185"/>
            <p:cNvSpPr>
              <a:spLocks noChangeArrowheads="1"/>
            </p:cNvSpPr>
            <p:nvPr/>
          </p:nvSpPr>
          <p:spPr bwMode="auto">
            <a:xfrm>
              <a:off x="712" y="3445"/>
              <a:ext cx="115"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buFontTx/>
                <a:buNone/>
              </a:pPr>
              <a:endParaRPr kumimoji="0" lang="ja-JP" altLang="en-US" sz="800"/>
            </a:p>
          </p:txBody>
        </p:sp>
        <p:sp>
          <p:nvSpPr>
            <p:cNvPr id="20552" name="Rectangle 184"/>
            <p:cNvSpPr>
              <a:spLocks noChangeArrowheads="1"/>
            </p:cNvSpPr>
            <p:nvPr/>
          </p:nvSpPr>
          <p:spPr bwMode="auto">
            <a:xfrm>
              <a:off x="336" y="3445"/>
              <a:ext cx="37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buFontTx/>
                <a:buNone/>
              </a:pPr>
              <a:r>
                <a:rPr kumimoji="0" lang="en-US" altLang="ja-JP" sz="700" b="1"/>
                <a:t>Request hr</a:t>
              </a:r>
              <a:r>
                <a:rPr kumimoji="0" lang="en-US" altLang="ja-JP" sz="800" b="1"/>
                <a:t> </a:t>
              </a:r>
            </a:p>
          </p:txBody>
        </p:sp>
        <p:sp>
          <p:nvSpPr>
            <p:cNvPr id="20553" name="Rectangle 183"/>
            <p:cNvSpPr>
              <a:spLocks noChangeArrowheads="1"/>
            </p:cNvSpPr>
            <p:nvPr/>
          </p:nvSpPr>
          <p:spPr bwMode="auto">
            <a:xfrm>
              <a:off x="1321" y="3254"/>
              <a:ext cx="12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buFontTx/>
                <a:buNone/>
              </a:pPr>
              <a:endParaRPr kumimoji="0" lang="ja-JP" altLang="en-US" sz="800"/>
            </a:p>
          </p:txBody>
        </p:sp>
        <p:sp>
          <p:nvSpPr>
            <p:cNvPr id="20554" name="Rectangle 182"/>
            <p:cNvSpPr>
              <a:spLocks noChangeArrowheads="1"/>
            </p:cNvSpPr>
            <p:nvPr/>
          </p:nvSpPr>
          <p:spPr bwMode="auto">
            <a:xfrm>
              <a:off x="1193" y="3254"/>
              <a:ext cx="12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buFontTx/>
                <a:buNone/>
              </a:pPr>
              <a:endParaRPr kumimoji="0" lang="ja-JP" altLang="en-US" sz="800"/>
            </a:p>
          </p:txBody>
        </p:sp>
        <p:sp>
          <p:nvSpPr>
            <p:cNvPr id="20555" name="Rectangle 181"/>
            <p:cNvSpPr>
              <a:spLocks noChangeArrowheads="1"/>
            </p:cNvSpPr>
            <p:nvPr/>
          </p:nvSpPr>
          <p:spPr bwMode="auto">
            <a:xfrm>
              <a:off x="1073" y="3254"/>
              <a:ext cx="12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buFontTx/>
                <a:buNone/>
              </a:pPr>
              <a:endParaRPr kumimoji="0" lang="ja-JP" altLang="en-US" sz="800"/>
            </a:p>
          </p:txBody>
        </p:sp>
        <p:sp>
          <p:nvSpPr>
            <p:cNvPr id="20556" name="Rectangle 180"/>
            <p:cNvSpPr>
              <a:spLocks noChangeArrowheads="1"/>
            </p:cNvSpPr>
            <p:nvPr/>
          </p:nvSpPr>
          <p:spPr bwMode="auto">
            <a:xfrm>
              <a:off x="953" y="3254"/>
              <a:ext cx="12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buFontTx/>
                <a:buNone/>
              </a:pPr>
              <a:endParaRPr kumimoji="0" lang="ja-JP" altLang="en-US" sz="800"/>
            </a:p>
          </p:txBody>
        </p:sp>
        <p:sp>
          <p:nvSpPr>
            <p:cNvPr id="20557" name="Rectangle 179"/>
            <p:cNvSpPr>
              <a:spLocks noChangeArrowheads="1"/>
            </p:cNvSpPr>
            <p:nvPr/>
          </p:nvSpPr>
          <p:spPr bwMode="auto">
            <a:xfrm>
              <a:off x="827" y="3254"/>
              <a:ext cx="126"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buFontTx/>
                <a:buNone/>
              </a:pPr>
              <a:endParaRPr kumimoji="0" lang="ja-JP" altLang="en-US" sz="800"/>
            </a:p>
          </p:txBody>
        </p:sp>
        <p:sp>
          <p:nvSpPr>
            <p:cNvPr id="20558" name="Rectangle 178"/>
            <p:cNvSpPr>
              <a:spLocks noChangeArrowheads="1"/>
            </p:cNvSpPr>
            <p:nvPr/>
          </p:nvSpPr>
          <p:spPr bwMode="auto">
            <a:xfrm>
              <a:off x="712" y="3254"/>
              <a:ext cx="11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buFontTx/>
                <a:buNone/>
              </a:pPr>
              <a:r>
                <a:rPr kumimoji="0" lang="en-US" altLang="ja-JP" sz="700"/>
                <a:t>5</a:t>
              </a:r>
            </a:p>
          </p:txBody>
        </p:sp>
        <p:sp>
          <p:nvSpPr>
            <p:cNvPr id="20559" name="Rectangle 177"/>
            <p:cNvSpPr>
              <a:spLocks noChangeArrowheads="1"/>
            </p:cNvSpPr>
            <p:nvPr/>
          </p:nvSpPr>
          <p:spPr bwMode="auto">
            <a:xfrm>
              <a:off x="336" y="3254"/>
              <a:ext cx="376"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buFontTx/>
                <a:buNone/>
              </a:pPr>
              <a:r>
                <a:rPr kumimoji="0" lang="en-US" altLang="ja-JP" sz="700" b="1"/>
                <a:t>Ind. Work %</a:t>
              </a:r>
            </a:p>
          </p:txBody>
        </p:sp>
        <p:sp>
          <p:nvSpPr>
            <p:cNvPr id="20560" name="Rectangle 175"/>
            <p:cNvSpPr>
              <a:spLocks noChangeArrowheads="1"/>
            </p:cNvSpPr>
            <p:nvPr/>
          </p:nvSpPr>
          <p:spPr bwMode="auto">
            <a:xfrm>
              <a:off x="1193" y="3120"/>
              <a:ext cx="2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buFontTx/>
                <a:buNone/>
              </a:pPr>
              <a:r>
                <a:rPr kumimoji="0" lang="en-US" altLang="ja-JP" sz="800" b="1"/>
                <a:t>#3</a:t>
              </a:r>
            </a:p>
          </p:txBody>
        </p:sp>
        <p:sp>
          <p:nvSpPr>
            <p:cNvPr id="20561" name="Rectangle 173"/>
            <p:cNvSpPr>
              <a:spLocks noChangeArrowheads="1"/>
            </p:cNvSpPr>
            <p:nvPr/>
          </p:nvSpPr>
          <p:spPr bwMode="auto">
            <a:xfrm>
              <a:off x="953" y="3120"/>
              <a:ext cx="24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buFontTx/>
                <a:buNone/>
              </a:pPr>
              <a:r>
                <a:rPr kumimoji="0" lang="en-US" altLang="ja-JP" sz="800" b="1"/>
                <a:t>#2</a:t>
              </a:r>
            </a:p>
          </p:txBody>
        </p:sp>
        <p:sp>
          <p:nvSpPr>
            <p:cNvPr id="20562" name="Rectangle 171"/>
            <p:cNvSpPr>
              <a:spLocks noChangeArrowheads="1"/>
            </p:cNvSpPr>
            <p:nvPr/>
          </p:nvSpPr>
          <p:spPr bwMode="auto">
            <a:xfrm>
              <a:off x="712" y="3120"/>
              <a:ext cx="24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buFontTx/>
                <a:buNone/>
              </a:pPr>
              <a:r>
                <a:rPr kumimoji="0" lang="en-US" altLang="ja-JP" sz="800" b="1"/>
                <a:t> #1</a:t>
              </a:r>
            </a:p>
          </p:txBody>
        </p:sp>
        <p:sp>
          <p:nvSpPr>
            <p:cNvPr id="20563" name="Rectangle 170"/>
            <p:cNvSpPr>
              <a:spLocks noChangeArrowheads="1"/>
            </p:cNvSpPr>
            <p:nvPr/>
          </p:nvSpPr>
          <p:spPr bwMode="auto">
            <a:xfrm>
              <a:off x="336" y="3120"/>
              <a:ext cx="37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buFontTx/>
                <a:buNone/>
              </a:pPr>
              <a:endParaRPr kumimoji="0" lang="ja-JP" altLang="en-US" sz="800" b="1"/>
            </a:p>
          </p:txBody>
        </p:sp>
        <p:sp>
          <p:nvSpPr>
            <p:cNvPr id="20564" name="Line 191"/>
            <p:cNvSpPr>
              <a:spLocks noChangeShapeType="1"/>
            </p:cNvSpPr>
            <p:nvPr/>
          </p:nvSpPr>
          <p:spPr bwMode="auto">
            <a:xfrm>
              <a:off x="336" y="3120"/>
              <a:ext cx="110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0565" name="Line 192"/>
            <p:cNvSpPr>
              <a:spLocks noChangeShapeType="1"/>
            </p:cNvSpPr>
            <p:nvPr/>
          </p:nvSpPr>
          <p:spPr bwMode="auto">
            <a:xfrm>
              <a:off x="336" y="3254"/>
              <a:ext cx="110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0566" name="Line 193"/>
            <p:cNvSpPr>
              <a:spLocks noChangeShapeType="1"/>
            </p:cNvSpPr>
            <p:nvPr/>
          </p:nvSpPr>
          <p:spPr bwMode="auto">
            <a:xfrm>
              <a:off x="336" y="3445"/>
              <a:ext cx="110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0567" name="Line 194"/>
            <p:cNvSpPr>
              <a:spLocks noChangeShapeType="1"/>
            </p:cNvSpPr>
            <p:nvPr/>
          </p:nvSpPr>
          <p:spPr bwMode="auto">
            <a:xfrm>
              <a:off x="336" y="3646"/>
              <a:ext cx="110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0568" name="Line 195"/>
            <p:cNvSpPr>
              <a:spLocks noChangeShapeType="1"/>
            </p:cNvSpPr>
            <p:nvPr/>
          </p:nvSpPr>
          <p:spPr bwMode="auto">
            <a:xfrm>
              <a:off x="336" y="3120"/>
              <a:ext cx="0" cy="52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0569" name="Line 196"/>
            <p:cNvSpPr>
              <a:spLocks noChangeShapeType="1"/>
            </p:cNvSpPr>
            <p:nvPr/>
          </p:nvSpPr>
          <p:spPr bwMode="auto">
            <a:xfrm>
              <a:off x="712" y="3120"/>
              <a:ext cx="0" cy="5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0570" name="Line 198"/>
            <p:cNvSpPr>
              <a:spLocks noChangeShapeType="1"/>
            </p:cNvSpPr>
            <p:nvPr/>
          </p:nvSpPr>
          <p:spPr bwMode="auto">
            <a:xfrm>
              <a:off x="953" y="3120"/>
              <a:ext cx="0" cy="5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0571" name="Line 200"/>
            <p:cNvSpPr>
              <a:spLocks noChangeShapeType="1"/>
            </p:cNvSpPr>
            <p:nvPr/>
          </p:nvSpPr>
          <p:spPr bwMode="auto">
            <a:xfrm>
              <a:off x="1193" y="3120"/>
              <a:ext cx="0" cy="5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0572" name="Line 202"/>
            <p:cNvSpPr>
              <a:spLocks noChangeShapeType="1"/>
            </p:cNvSpPr>
            <p:nvPr/>
          </p:nvSpPr>
          <p:spPr bwMode="auto">
            <a:xfrm>
              <a:off x="1441" y="3120"/>
              <a:ext cx="0" cy="52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0573" name="Line 214"/>
            <p:cNvSpPr>
              <a:spLocks noChangeShapeType="1"/>
            </p:cNvSpPr>
            <p:nvPr/>
          </p:nvSpPr>
          <p:spPr bwMode="auto">
            <a:xfrm>
              <a:off x="827" y="3254"/>
              <a:ext cx="0" cy="3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0574" name="Line 216"/>
            <p:cNvSpPr>
              <a:spLocks noChangeShapeType="1"/>
            </p:cNvSpPr>
            <p:nvPr/>
          </p:nvSpPr>
          <p:spPr bwMode="auto">
            <a:xfrm>
              <a:off x="1073" y="3254"/>
              <a:ext cx="0" cy="3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0575" name="Line 218"/>
            <p:cNvSpPr>
              <a:spLocks noChangeShapeType="1"/>
            </p:cNvSpPr>
            <p:nvPr/>
          </p:nvSpPr>
          <p:spPr bwMode="auto">
            <a:xfrm>
              <a:off x="1321" y="3254"/>
              <a:ext cx="0" cy="3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0576" name="Text Box 255"/>
            <p:cNvSpPr txBox="1">
              <a:spLocks noChangeArrowheads="1"/>
            </p:cNvSpPr>
            <p:nvPr/>
          </p:nvSpPr>
          <p:spPr bwMode="auto">
            <a:xfrm>
              <a:off x="672" y="3273"/>
              <a:ext cx="1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800"/>
                <a:t>5</a:t>
              </a:r>
            </a:p>
          </p:txBody>
        </p:sp>
        <p:sp>
          <p:nvSpPr>
            <p:cNvPr id="20577" name="Text Box 256"/>
            <p:cNvSpPr txBox="1">
              <a:spLocks noChangeArrowheads="1"/>
            </p:cNvSpPr>
            <p:nvPr/>
          </p:nvSpPr>
          <p:spPr bwMode="auto">
            <a:xfrm>
              <a:off x="816" y="3264"/>
              <a:ext cx="19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800"/>
                <a:t>10</a:t>
              </a:r>
            </a:p>
          </p:txBody>
        </p:sp>
        <p:sp>
          <p:nvSpPr>
            <p:cNvPr id="20578" name="Text Box 257"/>
            <p:cNvSpPr txBox="1">
              <a:spLocks noChangeArrowheads="1"/>
            </p:cNvSpPr>
            <p:nvPr/>
          </p:nvSpPr>
          <p:spPr bwMode="auto">
            <a:xfrm>
              <a:off x="912" y="3273"/>
              <a:ext cx="19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800"/>
                <a:t>15</a:t>
              </a:r>
            </a:p>
          </p:txBody>
        </p:sp>
        <p:sp>
          <p:nvSpPr>
            <p:cNvPr id="20579" name="Text Box 258"/>
            <p:cNvSpPr txBox="1">
              <a:spLocks noChangeArrowheads="1"/>
            </p:cNvSpPr>
            <p:nvPr/>
          </p:nvSpPr>
          <p:spPr bwMode="auto">
            <a:xfrm>
              <a:off x="1056" y="3273"/>
              <a:ext cx="19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800"/>
                <a:t>20</a:t>
              </a:r>
            </a:p>
          </p:txBody>
        </p:sp>
        <p:sp>
          <p:nvSpPr>
            <p:cNvPr id="20580" name="Text Box 259"/>
            <p:cNvSpPr txBox="1">
              <a:spLocks noChangeArrowheads="1"/>
            </p:cNvSpPr>
            <p:nvPr/>
          </p:nvSpPr>
          <p:spPr bwMode="auto">
            <a:xfrm>
              <a:off x="1152" y="3273"/>
              <a:ext cx="19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800"/>
                <a:t>25</a:t>
              </a:r>
            </a:p>
          </p:txBody>
        </p:sp>
        <p:sp>
          <p:nvSpPr>
            <p:cNvPr id="20581" name="Text Box 260"/>
            <p:cNvSpPr txBox="1">
              <a:spLocks noChangeArrowheads="1"/>
            </p:cNvSpPr>
            <p:nvPr/>
          </p:nvSpPr>
          <p:spPr bwMode="auto">
            <a:xfrm>
              <a:off x="1296" y="3273"/>
              <a:ext cx="19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800"/>
                <a:t>30</a:t>
              </a:r>
            </a:p>
          </p:txBody>
        </p:sp>
        <p:sp>
          <p:nvSpPr>
            <p:cNvPr id="20582" name="Text Box 262"/>
            <p:cNvSpPr txBox="1">
              <a:spLocks noChangeArrowheads="1"/>
            </p:cNvSpPr>
            <p:nvPr/>
          </p:nvSpPr>
          <p:spPr bwMode="auto">
            <a:xfrm>
              <a:off x="816" y="3456"/>
              <a:ext cx="1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800"/>
                <a:t>9</a:t>
              </a:r>
            </a:p>
          </p:txBody>
        </p:sp>
        <p:sp>
          <p:nvSpPr>
            <p:cNvPr id="20583" name="Text Box 263"/>
            <p:cNvSpPr txBox="1">
              <a:spLocks noChangeArrowheads="1"/>
            </p:cNvSpPr>
            <p:nvPr/>
          </p:nvSpPr>
          <p:spPr bwMode="auto">
            <a:xfrm>
              <a:off x="1056" y="3456"/>
              <a:ext cx="19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800"/>
                <a:t>15</a:t>
              </a:r>
            </a:p>
          </p:txBody>
        </p:sp>
        <p:sp>
          <p:nvSpPr>
            <p:cNvPr id="20584" name="Text Box 264"/>
            <p:cNvSpPr txBox="1">
              <a:spLocks noChangeArrowheads="1"/>
            </p:cNvSpPr>
            <p:nvPr/>
          </p:nvSpPr>
          <p:spPr bwMode="auto">
            <a:xfrm>
              <a:off x="1152" y="3456"/>
              <a:ext cx="19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800"/>
                <a:t>18</a:t>
              </a:r>
            </a:p>
          </p:txBody>
        </p:sp>
        <p:sp>
          <p:nvSpPr>
            <p:cNvPr id="20585" name="Text Box 265"/>
            <p:cNvSpPr txBox="1">
              <a:spLocks noChangeArrowheads="1"/>
            </p:cNvSpPr>
            <p:nvPr/>
          </p:nvSpPr>
          <p:spPr bwMode="auto">
            <a:xfrm>
              <a:off x="1296" y="3456"/>
              <a:ext cx="19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800"/>
                <a:t>21</a:t>
              </a:r>
            </a:p>
          </p:txBody>
        </p:sp>
        <p:sp>
          <p:nvSpPr>
            <p:cNvPr id="20586" name="Text Box 266"/>
            <p:cNvSpPr txBox="1">
              <a:spLocks noChangeArrowheads="1"/>
            </p:cNvSpPr>
            <p:nvPr/>
          </p:nvSpPr>
          <p:spPr bwMode="auto">
            <a:xfrm>
              <a:off x="912" y="3456"/>
              <a:ext cx="19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800"/>
                <a:t>12</a:t>
              </a:r>
            </a:p>
          </p:txBody>
        </p:sp>
        <p:sp>
          <p:nvSpPr>
            <p:cNvPr id="20587" name="Text Box 267"/>
            <p:cNvSpPr txBox="1">
              <a:spLocks noChangeArrowheads="1"/>
            </p:cNvSpPr>
            <p:nvPr/>
          </p:nvSpPr>
          <p:spPr bwMode="auto">
            <a:xfrm>
              <a:off x="672" y="3456"/>
              <a:ext cx="1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800"/>
                <a:t>6</a:t>
              </a:r>
            </a:p>
          </p:txBody>
        </p:sp>
      </p:grpSp>
      <p:grpSp>
        <p:nvGrpSpPr>
          <p:cNvPr id="20490" name="Group 90"/>
          <p:cNvGrpSpPr>
            <a:grpSpLocks/>
          </p:cNvGrpSpPr>
          <p:nvPr/>
        </p:nvGrpSpPr>
        <p:grpSpPr bwMode="auto">
          <a:xfrm>
            <a:off x="5481561" y="2821820"/>
            <a:ext cx="2362200" cy="1727200"/>
            <a:chOff x="1824" y="2784"/>
            <a:chExt cx="1728" cy="1263"/>
          </a:xfrm>
        </p:grpSpPr>
        <p:sp>
          <p:nvSpPr>
            <p:cNvPr id="20521" name="Rectangle 43"/>
            <p:cNvSpPr>
              <a:spLocks noChangeArrowheads="1"/>
            </p:cNvSpPr>
            <p:nvPr/>
          </p:nvSpPr>
          <p:spPr bwMode="auto">
            <a:xfrm>
              <a:off x="1824" y="2976"/>
              <a:ext cx="1728" cy="960"/>
            </a:xfrm>
            <a:prstGeom prst="rect">
              <a:avLst/>
            </a:prstGeom>
            <a:solidFill>
              <a:srgbClr val="FFFF99"/>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522" name="Rectangle 44"/>
            <p:cNvSpPr>
              <a:spLocks noChangeArrowheads="1"/>
            </p:cNvSpPr>
            <p:nvPr/>
          </p:nvSpPr>
          <p:spPr bwMode="auto">
            <a:xfrm>
              <a:off x="1824" y="2784"/>
              <a:ext cx="1728" cy="192"/>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b="1">
                  <a:solidFill>
                    <a:schemeClr val="bg1"/>
                  </a:solidFill>
                </a:rPr>
                <a:t>結果指標（</a:t>
              </a:r>
              <a:r>
                <a:rPr lang="en-US" altLang="ja-JP" sz="1200" b="1">
                  <a:solidFill>
                    <a:schemeClr val="bg1"/>
                  </a:solidFill>
                </a:rPr>
                <a:t>KGI</a:t>
              </a:r>
              <a:r>
                <a:rPr lang="ja-JP" altLang="en-US" sz="1200" b="1">
                  <a:solidFill>
                    <a:schemeClr val="bg1"/>
                  </a:solidFill>
                </a:rPr>
                <a:t>）グラフ</a:t>
              </a:r>
              <a:endParaRPr lang="en-US" altLang="ja-JP" sz="1200" b="1">
                <a:solidFill>
                  <a:schemeClr val="bg1"/>
                </a:solidFill>
              </a:endParaRPr>
            </a:p>
          </p:txBody>
        </p:sp>
        <p:sp>
          <p:nvSpPr>
            <p:cNvPr id="20523" name="Rectangle 272"/>
            <p:cNvSpPr>
              <a:spLocks noChangeArrowheads="1"/>
            </p:cNvSpPr>
            <p:nvPr/>
          </p:nvSpPr>
          <p:spPr bwMode="auto">
            <a:xfrm>
              <a:off x="2016" y="3168"/>
              <a:ext cx="1344" cy="67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524" name="Rectangle 273"/>
            <p:cNvSpPr>
              <a:spLocks noChangeArrowheads="1"/>
            </p:cNvSpPr>
            <p:nvPr/>
          </p:nvSpPr>
          <p:spPr bwMode="auto">
            <a:xfrm>
              <a:off x="2352" y="3648"/>
              <a:ext cx="48" cy="189"/>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525" name="Rectangle 280"/>
            <p:cNvSpPr>
              <a:spLocks noChangeArrowheads="1"/>
            </p:cNvSpPr>
            <p:nvPr/>
          </p:nvSpPr>
          <p:spPr bwMode="auto">
            <a:xfrm>
              <a:off x="2400" y="3744"/>
              <a:ext cx="48" cy="9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526" name="Rectangle 281"/>
            <p:cNvSpPr>
              <a:spLocks noChangeArrowheads="1"/>
            </p:cNvSpPr>
            <p:nvPr/>
          </p:nvSpPr>
          <p:spPr bwMode="auto">
            <a:xfrm>
              <a:off x="2160" y="3744"/>
              <a:ext cx="48" cy="96"/>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527" name="Rectangle 282"/>
            <p:cNvSpPr>
              <a:spLocks noChangeArrowheads="1"/>
            </p:cNvSpPr>
            <p:nvPr/>
          </p:nvSpPr>
          <p:spPr bwMode="auto">
            <a:xfrm>
              <a:off x="2208" y="3744"/>
              <a:ext cx="48" cy="9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528" name="Rectangle 283"/>
            <p:cNvSpPr>
              <a:spLocks noChangeArrowheads="1"/>
            </p:cNvSpPr>
            <p:nvPr/>
          </p:nvSpPr>
          <p:spPr bwMode="auto">
            <a:xfrm>
              <a:off x="2544" y="3552"/>
              <a:ext cx="48" cy="288"/>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529" name="Rectangle 284"/>
            <p:cNvSpPr>
              <a:spLocks noChangeArrowheads="1"/>
            </p:cNvSpPr>
            <p:nvPr/>
          </p:nvSpPr>
          <p:spPr bwMode="auto">
            <a:xfrm>
              <a:off x="2592" y="3648"/>
              <a:ext cx="48" cy="19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530" name="Rectangle 285"/>
            <p:cNvSpPr>
              <a:spLocks noChangeArrowheads="1"/>
            </p:cNvSpPr>
            <p:nvPr/>
          </p:nvSpPr>
          <p:spPr bwMode="auto">
            <a:xfrm>
              <a:off x="2736" y="3456"/>
              <a:ext cx="48" cy="384"/>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531" name="Rectangle 286"/>
            <p:cNvSpPr>
              <a:spLocks noChangeArrowheads="1"/>
            </p:cNvSpPr>
            <p:nvPr/>
          </p:nvSpPr>
          <p:spPr bwMode="auto">
            <a:xfrm>
              <a:off x="2784" y="3552"/>
              <a:ext cx="48" cy="2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532" name="Rectangle 287"/>
            <p:cNvSpPr>
              <a:spLocks noChangeArrowheads="1"/>
            </p:cNvSpPr>
            <p:nvPr/>
          </p:nvSpPr>
          <p:spPr bwMode="auto">
            <a:xfrm>
              <a:off x="2928" y="3360"/>
              <a:ext cx="48" cy="48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533" name="Rectangle 288"/>
            <p:cNvSpPr>
              <a:spLocks noChangeArrowheads="1"/>
            </p:cNvSpPr>
            <p:nvPr/>
          </p:nvSpPr>
          <p:spPr bwMode="auto">
            <a:xfrm>
              <a:off x="2976" y="3504"/>
              <a:ext cx="48" cy="33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534" name="Rectangle 291"/>
            <p:cNvSpPr>
              <a:spLocks noChangeArrowheads="1"/>
            </p:cNvSpPr>
            <p:nvPr/>
          </p:nvSpPr>
          <p:spPr bwMode="auto">
            <a:xfrm>
              <a:off x="2112" y="3216"/>
              <a:ext cx="48" cy="96"/>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535" name="Rectangle 292"/>
            <p:cNvSpPr>
              <a:spLocks noChangeArrowheads="1"/>
            </p:cNvSpPr>
            <p:nvPr/>
          </p:nvSpPr>
          <p:spPr bwMode="auto">
            <a:xfrm>
              <a:off x="2112" y="3312"/>
              <a:ext cx="48" cy="9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536" name="Text Box 294"/>
            <p:cNvSpPr txBox="1">
              <a:spLocks noChangeArrowheads="1"/>
            </p:cNvSpPr>
            <p:nvPr/>
          </p:nvSpPr>
          <p:spPr bwMode="auto">
            <a:xfrm>
              <a:off x="2112" y="3801"/>
              <a:ext cx="27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800"/>
                <a:t>Apr.</a:t>
              </a:r>
            </a:p>
          </p:txBody>
        </p:sp>
        <p:sp>
          <p:nvSpPr>
            <p:cNvPr id="20537" name="Text Box 297"/>
            <p:cNvSpPr txBox="1">
              <a:spLocks noChangeArrowheads="1"/>
            </p:cNvSpPr>
            <p:nvPr/>
          </p:nvSpPr>
          <p:spPr bwMode="auto">
            <a:xfrm>
              <a:off x="2304" y="3801"/>
              <a:ext cx="27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700"/>
                <a:t>May.</a:t>
              </a:r>
            </a:p>
          </p:txBody>
        </p:sp>
        <p:sp>
          <p:nvSpPr>
            <p:cNvPr id="20538" name="Text Box 298"/>
            <p:cNvSpPr txBox="1">
              <a:spLocks noChangeArrowheads="1"/>
            </p:cNvSpPr>
            <p:nvPr/>
          </p:nvSpPr>
          <p:spPr bwMode="auto">
            <a:xfrm>
              <a:off x="2514" y="3801"/>
              <a:ext cx="270"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800"/>
                <a:t>June</a:t>
              </a:r>
            </a:p>
          </p:txBody>
        </p:sp>
        <p:sp>
          <p:nvSpPr>
            <p:cNvPr id="20539" name="Text Box 299"/>
            <p:cNvSpPr txBox="1">
              <a:spLocks noChangeArrowheads="1"/>
            </p:cNvSpPr>
            <p:nvPr/>
          </p:nvSpPr>
          <p:spPr bwMode="auto">
            <a:xfrm>
              <a:off x="2688" y="3801"/>
              <a:ext cx="27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800"/>
                <a:t>July</a:t>
              </a:r>
              <a:endParaRPr lang="ja-JP" altLang="en-US" sz="800"/>
            </a:p>
          </p:txBody>
        </p:sp>
        <p:sp>
          <p:nvSpPr>
            <p:cNvPr id="20540" name="Text Box 300"/>
            <p:cNvSpPr txBox="1">
              <a:spLocks noChangeArrowheads="1"/>
            </p:cNvSpPr>
            <p:nvPr/>
          </p:nvSpPr>
          <p:spPr bwMode="auto">
            <a:xfrm>
              <a:off x="2880" y="3801"/>
              <a:ext cx="2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800"/>
                <a:t>Aug.</a:t>
              </a:r>
            </a:p>
          </p:txBody>
        </p:sp>
        <p:sp>
          <p:nvSpPr>
            <p:cNvPr id="20541" name="Text Box 301"/>
            <p:cNvSpPr txBox="1">
              <a:spLocks noChangeArrowheads="1"/>
            </p:cNvSpPr>
            <p:nvPr/>
          </p:nvSpPr>
          <p:spPr bwMode="auto">
            <a:xfrm>
              <a:off x="3072" y="3801"/>
              <a:ext cx="2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800"/>
                <a:t>Sep.</a:t>
              </a:r>
            </a:p>
          </p:txBody>
        </p:sp>
        <p:sp>
          <p:nvSpPr>
            <p:cNvPr id="20542" name="Text Box 304"/>
            <p:cNvSpPr txBox="1">
              <a:spLocks noChangeArrowheads="1"/>
            </p:cNvSpPr>
            <p:nvPr/>
          </p:nvSpPr>
          <p:spPr bwMode="auto">
            <a:xfrm>
              <a:off x="2160" y="3216"/>
              <a:ext cx="38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800"/>
                <a:t>Target</a:t>
              </a:r>
            </a:p>
          </p:txBody>
        </p:sp>
        <p:sp>
          <p:nvSpPr>
            <p:cNvPr id="20543" name="Text Box 305"/>
            <p:cNvSpPr txBox="1">
              <a:spLocks noChangeArrowheads="1"/>
            </p:cNvSpPr>
            <p:nvPr/>
          </p:nvSpPr>
          <p:spPr bwMode="auto">
            <a:xfrm>
              <a:off x="2160" y="3312"/>
              <a:ext cx="336"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800"/>
                <a:t>Actual </a:t>
              </a:r>
            </a:p>
          </p:txBody>
        </p:sp>
      </p:grpSp>
      <p:sp>
        <p:nvSpPr>
          <p:cNvPr id="20492" name="AutoShape 336"/>
          <p:cNvSpPr>
            <a:spLocks noChangeArrowheads="1"/>
          </p:cNvSpPr>
          <p:nvPr/>
        </p:nvSpPr>
        <p:spPr bwMode="auto">
          <a:xfrm>
            <a:off x="2397125" y="1725613"/>
            <a:ext cx="228600" cy="609600"/>
          </a:xfrm>
          <a:prstGeom prst="right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493" name="AutoShape 337"/>
          <p:cNvSpPr>
            <a:spLocks noChangeArrowheads="1"/>
          </p:cNvSpPr>
          <p:nvPr/>
        </p:nvSpPr>
        <p:spPr bwMode="auto">
          <a:xfrm>
            <a:off x="4670425" y="1725613"/>
            <a:ext cx="228600" cy="609600"/>
          </a:xfrm>
          <a:prstGeom prst="right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494" name="AutoShape 339"/>
          <p:cNvSpPr>
            <a:spLocks noChangeArrowheads="1"/>
          </p:cNvSpPr>
          <p:nvPr/>
        </p:nvSpPr>
        <p:spPr bwMode="auto">
          <a:xfrm>
            <a:off x="2411413" y="3352800"/>
            <a:ext cx="228600" cy="609600"/>
          </a:xfrm>
          <a:prstGeom prst="right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495" name="AutoShape 340"/>
          <p:cNvSpPr>
            <a:spLocks noChangeArrowheads="1"/>
          </p:cNvSpPr>
          <p:nvPr/>
        </p:nvSpPr>
        <p:spPr bwMode="auto">
          <a:xfrm>
            <a:off x="4987849" y="3362748"/>
            <a:ext cx="228600" cy="609600"/>
          </a:xfrm>
          <a:prstGeom prst="right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496" name="AutoShape 341"/>
          <p:cNvSpPr>
            <a:spLocks noChangeArrowheads="1"/>
          </p:cNvSpPr>
          <p:nvPr/>
        </p:nvSpPr>
        <p:spPr bwMode="auto">
          <a:xfrm>
            <a:off x="2411413" y="5105400"/>
            <a:ext cx="381000" cy="609600"/>
          </a:xfrm>
          <a:prstGeom prst="right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497" name="AutoShape 343"/>
          <p:cNvSpPr>
            <a:spLocks noChangeArrowheads="1"/>
          </p:cNvSpPr>
          <p:nvPr/>
        </p:nvSpPr>
        <p:spPr bwMode="auto">
          <a:xfrm rot="5400000">
            <a:off x="1219200" y="4038600"/>
            <a:ext cx="304800" cy="609600"/>
          </a:xfrm>
          <a:prstGeom prst="right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498" name="AutoShape 344"/>
          <p:cNvSpPr>
            <a:spLocks noChangeArrowheads="1"/>
          </p:cNvSpPr>
          <p:nvPr/>
        </p:nvSpPr>
        <p:spPr bwMode="auto">
          <a:xfrm rot="5400000">
            <a:off x="1219200" y="2438400"/>
            <a:ext cx="304800" cy="609600"/>
          </a:xfrm>
          <a:prstGeom prst="right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500" name="Rectangle 318"/>
          <p:cNvSpPr>
            <a:spLocks noChangeArrowheads="1"/>
          </p:cNvSpPr>
          <p:nvPr/>
        </p:nvSpPr>
        <p:spPr bwMode="auto">
          <a:xfrm>
            <a:off x="304800" y="838200"/>
            <a:ext cx="8458200" cy="5638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pic>
        <p:nvPicPr>
          <p:cNvPr id="20501" name="Picture 319" descr="MCj043258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2" name="Picture 320" descr="MCj043258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838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03" name="Group 115"/>
          <p:cNvGrpSpPr>
            <a:grpSpLocks/>
          </p:cNvGrpSpPr>
          <p:nvPr/>
        </p:nvGrpSpPr>
        <p:grpSpPr bwMode="auto">
          <a:xfrm>
            <a:off x="5459413" y="4495800"/>
            <a:ext cx="2286000" cy="1560513"/>
            <a:chOff x="3744" y="2784"/>
            <a:chExt cx="1728" cy="1180"/>
          </a:xfrm>
        </p:grpSpPr>
        <p:sp>
          <p:nvSpPr>
            <p:cNvPr id="20504" name="Rectangle 308"/>
            <p:cNvSpPr>
              <a:spLocks noChangeArrowheads="1"/>
            </p:cNvSpPr>
            <p:nvPr/>
          </p:nvSpPr>
          <p:spPr bwMode="auto">
            <a:xfrm>
              <a:off x="3744" y="2976"/>
              <a:ext cx="1728" cy="960"/>
            </a:xfrm>
            <a:prstGeom prst="rect">
              <a:avLst/>
            </a:prstGeom>
            <a:solidFill>
              <a:srgbClr val="FFFF99"/>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505" name="Rectangle 309"/>
            <p:cNvSpPr>
              <a:spLocks noChangeArrowheads="1"/>
            </p:cNvSpPr>
            <p:nvPr/>
          </p:nvSpPr>
          <p:spPr bwMode="auto">
            <a:xfrm>
              <a:off x="3744" y="2784"/>
              <a:ext cx="1728" cy="192"/>
            </a:xfrm>
            <a:prstGeom prst="rect">
              <a:avLst/>
            </a:prstGeom>
            <a:solidFill>
              <a:srgbClr val="000080"/>
            </a:solidFill>
            <a:ln w="12700">
              <a:solidFill>
                <a:srgbClr val="00008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b="1">
                  <a:solidFill>
                    <a:schemeClr val="bg1"/>
                  </a:solidFill>
                </a:rPr>
                <a:t>行動指標（</a:t>
              </a:r>
              <a:r>
                <a:rPr lang="en-US" altLang="ja-JP" sz="1200" b="1">
                  <a:solidFill>
                    <a:schemeClr val="bg1"/>
                  </a:solidFill>
                </a:rPr>
                <a:t>KPI</a:t>
              </a:r>
              <a:r>
                <a:rPr lang="ja-JP" altLang="en-US" sz="1200" b="1">
                  <a:solidFill>
                    <a:schemeClr val="bg1"/>
                  </a:solidFill>
                </a:rPr>
                <a:t>）グラフ</a:t>
              </a:r>
              <a:endParaRPr lang="en-US" altLang="ja-JP" sz="1200" b="1">
                <a:solidFill>
                  <a:schemeClr val="bg1"/>
                </a:solidFill>
              </a:endParaRPr>
            </a:p>
          </p:txBody>
        </p:sp>
        <p:sp>
          <p:nvSpPr>
            <p:cNvPr id="20506" name="Rectangle 310"/>
            <p:cNvSpPr>
              <a:spLocks noChangeArrowheads="1"/>
            </p:cNvSpPr>
            <p:nvPr/>
          </p:nvSpPr>
          <p:spPr bwMode="auto">
            <a:xfrm>
              <a:off x="3936" y="3168"/>
              <a:ext cx="1344" cy="67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507" name="Rectangle 312"/>
            <p:cNvSpPr>
              <a:spLocks noChangeArrowheads="1"/>
            </p:cNvSpPr>
            <p:nvPr/>
          </p:nvSpPr>
          <p:spPr bwMode="auto">
            <a:xfrm>
              <a:off x="4272" y="3696"/>
              <a:ext cx="96" cy="144"/>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508" name="Rectangle 314"/>
            <p:cNvSpPr>
              <a:spLocks noChangeArrowheads="1"/>
            </p:cNvSpPr>
            <p:nvPr/>
          </p:nvSpPr>
          <p:spPr bwMode="auto">
            <a:xfrm>
              <a:off x="4080" y="3744"/>
              <a:ext cx="96" cy="96"/>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509" name="Rectangle 316"/>
            <p:cNvSpPr>
              <a:spLocks noChangeArrowheads="1"/>
            </p:cNvSpPr>
            <p:nvPr/>
          </p:nvSpPr>
          <p:spPr bwMode="auto">
            <a:xfrm>
              <a:off x="4464" y="3648"/>
              <a:ext cx="96" cy="192"/>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510" name="Rectangle 318"/>
            <p:cNvSpPr>
              <a:spLocks noChangeArrowheads="1"/>
            </p:cNvSpPr>
            <p:nvPr/>
          </p:nvSpPr>
          <p:spPr bwMode="auto">
            <a:xfrm>
              <a:off x="4656" y="3552"/>
              <a:ext cx="96" cy="288"/>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511" name="Rectangle 320"/>
            <p:cNvSpPr>
              <a:spLocks noChangeArrowheads="1"/>
            </p:cNvSpPr>
            <p:nvPr/>
          </p:nvSpPr>
          <p:spPr bwMode="auto">
            <a:xfrm>
              <a:off x="4848" y="3456"/>
              <a:ext cx="96" cy="384"/>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512" name="Text Box 323"/>
            <p:cNvSpPr txBox="1">
              <a:spLocks noChangeArrowheads="1"/>
            </p:cNvSpPr>
            <p:nvPr/>
          </p:nvSpPr>
          <p:spPr bwMode="auto">
            <a:xfrm>
              <a:off x="4032" y="3802"/>
              <a:ext cx="27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800"/>
                <a:t>Apr.</a:t>
              </a:r>
            </a:p>
          </p:txBody>
        </p:sp>
        <p:sp>
          <p:nvSpPr>
            <p:cNvPr id="20513" name="Text Box 324"/>
            <p:cNvSpPr txBox="1">
              <a:spLocks noChangeArrowheads="1"/>
            </p:cNvSpPr>
            <p:nvPr/>
          </p:nvSpPr>
          <p:spPr bwMode="auto">
            <a:xfrm>
              <a:off x="4224" y="3802"/>
              <a:ext cx="27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700"/>
                <a:t>May</a:t>
              </a:r>
              <a:r>
                <a:rPr lang="en-US" altLang="ja-JP" sz="800"/>
                <a:t>.</a:t>
              </a:r>
            </a:p>
          </p:txBody>
        </p:sp>
        <p:sp>
          <p:nvSpPr>
            <p:cNvPr id="20514" name="Text Box 325"/>
            <p:cNvSpPr txBox="1">
              <a:spLocks noChangeArrowheads="1"/>
            </p:cNvSpPr>
            <p:nvPr/>
          </p:nvSpPr>
          <p:spPr bwMode="auto">
            <a:xfrm>
              <a:off x="4434" y="3802"/>
              <a:ext cx="27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600"/>
                <a:t>June</a:t>
              </a:r>
            </a:p>
          </p:txBody>
        </p:sp>
        <p:sp>
          <p:nvSpPr>
            <p:cNvPr id="20515" name="Text Box 326"/>
            <p:cNvSpPr txBox="1">
              <a:spLocks noChangeArrowheads="1"/>
            </p:cNvSpPr>
            <p:nvPr/>
          </p:nvSpPr>
          <p:spPr bwMode="auto">
            <a:xfrm>
              <a:off x="4608" y="3802"/>
              <a:ext cx="27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600"/>
                <a:t>July</a:t>
              </a:r>
              <a:endParaRPr lang="ja-JP" altLang="en-US" sz="600"/>
            </a:p>
          </p:txBody>
        </p:sp>
        <p:sp>
          <p:nvSpPr>
            <p:cNvPr id="20516" name="Text Box 327"/>
            <p:cNvSpPr txBox="1">
              <a:spLocks noChangeArrowheads="1"/>
            </p:cNvSpPr>
            <p:nvPr/>
          </p:nvSpPr>
          <p:spPr bwMode="auto">
            <a:xfrm>
              <a:off x="4800" y="3802"/>
              <a:ext cx="27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700"/>
                <a:t>Aug</a:t>
              </a:r>
              <a:r>
                <a:rPr lang="en-US" altLang="ja-JP" sz="800"/>
                <a:t>.</a:t>
              </a:r>
            </a:p>
          </p:txBody>
        </p:sp>
        <p:sp>
          <p:nvSpPr>
            <p:cNvPr id="20517" name="Text Box 328"/>
            <p:cNvSpPr txBox="1">
              <a:spLocks noChangeArrowheads="1"/>
            </p:cNvSpPr>
            <p:nvPr/>
          </p:nvSpPr>
          <p:spPr bwMode="auto">
            <a:xfrm>
              <a:off x="4992" y="3802"/>
              <a:ext cx="27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700"/>
                <a:t>Sep.</a:t>
              </a:r>
            </a:p>
          </p:txBody>
        </p:sp>
        <p:sp>
          <p:nvSpPr>
            <p:cNvPr id="20518" name="Text Box 331"/>
            <p:cNvSpPr txBox="1">
              <a:spLocks noChangeArrowheads="1"/>
            </p:cNvSpPr>
            <p:nvPr/>
          </p:nvSpPr>
          <p:spPr bwMode="auto">
            <a:xfrm>
              <a:off x="3840" y="2976"/>
              <a:ext cx="1536"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000" b="1"/>
                <a:t>Improvement Activity (Hrs)</a:t>
              </a:r>
              <a:endParaRPr lang="en-US" altLang="ja-JP" sz="1000"/>
            </a:p>
          </p:txBody>
        </p:sp>
        <p:sp>
          <p:nvSpPr>
            <p:cNvPr id="20519" name="Line 332"/>
            <p:cNvSpPr>
              <a:spLocks noChangeShapeType="1"/>
            </p:cNvSpPr>
            <p:nvPr/>
          </p:nvSpPr>
          <p:spPr bwMode="auto">
            <a:xfrm flipV="1">
              <a:off x="3984" y="3264"/>
              <a:ext cx="1152" cy="528"/>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0520" name="AutoShape 333"/>
            <p:cNvSpPr>
              <a:spLocks noChangeArrowheads="1"/>
            </p:cNvSpPr>
            <p:nvPr/>
          </p:nvSpPr>
          <p:spPr bwMode="auto">
            <a:xfrm>
              <a:off x="4032" y="3264"/>
              <a:ext cx="528" cy="144"/>
            </a:xfrm>
            <a:prstGeom prst="wedgeRectCallout">
              <a:avLst>
                <a:gd name="adj1" fmla="val 43750"/>
                <a:gd name="adj2" fmla="val 115972"/>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b="1">
                  <a:solidFill>
                    <a:schemeClr val="bg1"/>
                  </a:solidFill>
                </a:rPr>
                <a:t>Target value</a:t>
              </a:r>
            </a:p>
          </p:txBody>
        </p:sp>
      </p:grpSp>
      <p:sp>
        <p:nvSpPr>
          <p:cNvPr id="2" name="タイトル 1"/>
          <p:cNvSpPr>
            <a:spLocks noGrp="1"/>
          </p:cNvSpPr>
          <p:nvPr>
            <p:ph type="title"/>
          </p:nvPr>
        </p:nvSpPr>
        <p:spPr/>
        <p:txBody>
          <a:bodyPr>
            <a:noAutofit/>
          </a:bodyPr>
          <a:lstStyle/>
          <a:p>
            <a:r>
              <a:rPr lang="en-US" altLang="ja-JP" sz="3600" dirty="0"/>
              <a:t>Visual </a:t>
            </a:r>
            <a:r>
              <a:rPr lang="en-US" altLang="ja-JP" sz="3600" dirty="0" err="1"/>
              <a:t>Manangement</a:t>
            </a:r>
            <a:r>
              <a:rPr lang="en-US" altLang="ja-JP" sz="3600" dirty="0"/>
              <a:t> Board</a:t>
            </a:r>
            <a:r>
              <a:rPr lang="ja-JP" altLang="en-US" sz="3600" dirty="0"/>
              <a:t>の全体像</a:t>
            </a:r>
            <a:br>
              <a:rPr lang="ja-JP" altLang="en-US" sz="3600" dirty="0"/>
            </a:br>
            <a:endParaRPr kumimoji="1" lang="ja-JP" altLang="en-US" sz="3600" dirty="0"/>
          </a:p>
        </p:txBody>
      </p:sp>
      <p:sp>
        <p:nvSpPr>
          <p:cNvPr id="3" name="フッター プレースホルダー 2"/>
          <p:cNvSpPr>
            <a:spLocks noGrp="1"/>
          </p:cNvSpPr>
          <p:nvPr>
            <p:ph type="ftr" sz="quarter" idx="11"/>
          </p:nvPr>
        </p:nvSpPr>
        <p:spPr/>
        <p:txBody>
          <a:bodyPr/>
          <a:lstStyle/>
          <a:p>
            <a:pPr>
              <a:defRPr/>
            </a:pPr>
            <a:r>
              <a:rPr lang="en-US" altLang="ja-JP"/>
              <a:t>Copyrights©2008</a:t>
            </a:r>
            <a:r>
              <a:rPr lang="ja-JP" altLang="en-US"/>
              <a:t>－</a:t>
            </a:r>
            <a:r>
              <a:rPr lang="en-US" altLang="ja-JP"/>
              <a:t>2016  SSS Corporation</a:t>
            </a:r>
            <a:r>
              <a:rPr lang="ja-JP" altLang="en-US"/>
              <a:t>　 </a:t>
            </a:r>
            <a:endParaRPr lang="en-US" altLang="ja-JP"/>
          </a:p>
        </p:txBody>
      </p:sp>
      <p:sp>
        <p:nvSpPr>
          <p:cNvPr id="4" name="スライド番号プレースホルダー 3"/>
          <p:cNvSpPr>
            <a:spLocks noGrp="1"/>
          </p:cNvSpPr>
          <p:nvPr>
            <p:ph type="sldNum" sz="quarter" idx="12"/>
          </p:nvPr>
        </p:nvSpPr>
        <p:spPr/>
        <p:txBody>
          <a:bodyPr/>
          <a:lstStyle/>
          <a:p>
            <a:pPr>
              <a:defRPr/>
            </a:pPr>
            <a:fld id="{525F1DBB-BC46-4E80-A9A7-7F2D4F761761}" type="slidenum">
              <a:rPr lang="en-US" altLang="ja-JP" smtClean="0"/>
              <a:pPr>
                <a:defRPr/>
              </a:pPr>
              <a:t>9</a:t>
            </a:fld>
            <a:endParaRPr lang="en-US" altLang="ja-JP"/>
          </a:p>
        </p:txBody>
      </p:sp>
      <p:sp>
        <p:nvSpPr>
          <p:cNvPr id="143" name="AutoShape 340"/>
          <p:cNvSpPr>
            <a:spLocks noChangeArrowheads="1"/>
          </p:cNvSpPr>
          <p:nvPr/>
        </p:nvSpPr>
        <p:spPr bwMode="auto">
          <a:xfrm>
            <a:off x="5029549" y="4948887"/>
            <a:ext cx="228600" cy="609600"/>
          </a:xfrm>
          <a:prstGeom prst="right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1357</Words>
  <Application>Microsoft Office PowerPoint</Application>
  <PresentationFormat>画面に合わせる (4:3)</PresentationFormat>
  <Paragraphs>284</Paragraphs>
  <Slides>17</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HG丸ｺﾞｼｯｸM-PRO</vt:lpstr>
      <vt:lpstr>ＭＳ Ｐゴシック</vt:lpstr>
      <vt:lpstr>ＭＳ Ｐ明朝</vt:lpstr>
      <vt:lpstr>Arial</vt:lpstr>
      <vt:lpstr>Lucida Sans Unicode</vt:lpstr>
      <vt:lpstr>Wingdings</vt:lpstr>
      <vt:lpstr>Default Design</vt:lpstr>
      <vt:lpstr>Visual Management Board ～マネジメントを視覚化して進める方法～</vt:lpstr>
      <vt:lpstr>マネジメントの仕方って何ですか？</vt:lpstr>
      <vt:lpstr>マネジメントの良し悪し？？</vt:lpstr>
      <vt:lpstr>人の不思議な特性</vt:lpstr>
      <vt:lpstr>Visual Management Boardとは？</vt:lpstr>
      <vt:lpstr>VBの基本五要素</vt:lpstr>
      <vt:lpstr>VBの補助の二要素</vt:lpstr>
      <vt:lpstr>VBは自分のマネジメントの鏡である</vt:lpstr>
      <vt:lpstr>Visual Manangement Boardの全体像 </vt:lpstr>
      <vt:lpstr>ＶＭは何時でも見直し可能</vt:lpstr>
      <vt:lpstr>仕事のやり方を変えるための道具</vt:lpstr>
      <vt:lpstr>仕事をうまく進めるための道具だけではない </vt:lpstr>
      <vt:lpstr>Visual Manangement Boardの例</vt:lpstr>
      <vt:lpstr>PowerPoint プレゼンテーション</vt:lpstr>
      <vt:lpstr>PowerPoint プレゼンテーション</vt:lpstr>
      <vt:lpstr>ＶＢの作成パート１</vt:lpstr>
      <vt:lpstr>ＶＢを作成パート２</vt:lpstr>
    </vt:vector>
  </TitlesOfParts>
  <Company>Strategic Staff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Luke K. Toda</dc:creator>
  <cp:lastModifiedBy>孝一郎 戸田</cp:lastModifiedBy>
  <cp:revision>45</cp:revision>
  <dcterms:created xsi:type="dcterms:W3CDTF">2006-12-11T13:25:47Z</dcterms:created>
  <dcterms:modified xsi:type="dcterms:W3CDTF">2018-09-30T01:30:09Z</dcterms:modified>
</cp:coreProperties>
</file>