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9" r:id="rId5"/>
    <p:sldMasterId id="2147483711" r:id="rId6"/>
  </p:sldMasterIdLst>
  <p:notesMasterIdLst>
    <p:notesMasterId r:id="rId94"/>
  </p:notesMasterIdLst>
  <p:sldIdLst>
    <p:sldId id="353" r:id="rId7"/>
    <p:sldId id="356" r:id="rId8"/>
    <p:sldId id="354" r:id="rId9"/>
    <p:sldId id="355" r:id="rId10"/>
    <p:sldId id="352" r:id="rId11"/>
    <p:sldId id="256" r:id="rId12"/>
    <p:sldId id="294" r:id="rId13"/>
    <p:sldId id="295" r:id="rId14"/>
    <p:sldId id="296" r:id="rId15"/>
    <p:sldId id="266" r:id="rId16"/>
    <p:sldId id="314" r:id="rId17"/>
    <p:sldId id="307" r:id="rId18"/>
    <p:sldId id="306" r:id="rId19"/>
    <p:sldId id="290" r:id="rId20"/>
    <p:sldId id="340" r:id="rId21"/>
    <p:sldId id="350" r:id="rId22"/>
    <p:sldId id="310" r:id="rId23"/>
    <p:sldId id="305" r:id="rId24"/>
    <p:sldId id="282" r:id="rId25"/>
    <p:sldId id="316" r:id="rId26"/>
    <p:sldId id="317" r:id="rId27"/>
    <p:sldId id="322" r:id="rId28"/>
    <p:sldId id="263" r:id="rId29"/>
    <p:sldId id="281" r:id="rId30"/>
    <p:sldId id="264" r:id="rId31"/>
    <p:sldId id="262" r:id="rId32"/>
    <p:sldId id="284" r:id="rId33"/>
    <p:sldId id="285" r:id="rId34"/>
    <p:sldId id="287" r:id="rId35"/>
    <p:sldId id="286" r:id="rId36"/>
    <p:sldId id="288" r:id="rId37"/>
    <p:sldId id="292" r:id="rId38"/>
    <p:sldId id="297" r:id="rId39"/>
    <p:sldId id="283" r:id="rId40"/>
    <p:sldId id="320" r:id="rId41"/>
    <p:sldId id="319" r:id="rId42"/>
    <p:sldId id="268" r:id="rId43"/>
    <p:sldId id="338" r:id="rId44"/>
    <p:sldId id="273" r:id="rId45"/>
    <p:sldId id="272" r:id="rId46"/>
    <p:sldId id="308" r:id="rId47"/>
    <p:sldId id="291" r:id="rId48"/>
    <p:sldId id="293" r:id="rId49"/>
    <p:sldId id="271" r:id="rId50"/>
    <p:sldId id="275" r:id="rId51"/>
    <p:sldId id="276" r:id="rId52"/>
    <p:sldId id="321" r:id="rId53"/>
    <p:sldId id="341" r:id="rId54"/>
    <p:sldId id="348" r:id="rId55"/>
    <p:sldId id="342" r:id="rId56"/>
    <p:sldId id="343" r:id="rId57"/>
    <p:sldId id="344" r:id="rId58"/>
    <p:sldId id="345" r:id="rId59"/>
    <p:sldId id="298" r:id="rId60"/>
    <p:sldId id="289" r:id="rId61"/>
    <p:sldId id="346" r:id="rId62"/>
    <p:sldId id="309" r:id="rId63"/>
    <p:sldId id="347" r:id="rId64"/>
    <p:sldId id="277" r:id="rId65"/>
    <p:sldId id="278" r:id="rId66"/>
    <p:sldId id="279" r:id="rId67"/>
    <p:sldId id="280" r:id="rId68"/>
    <p:sldId id="351" r:id="rId69"/>
    <p:sldId id="336" r:id="rId70"/>
    <p:sldId id="323" r:id="rId71"/>
    <p:sldId id="259" r:id="rId72"/>
    <p:sldId id="325" r:id="rId73"/>
    <p:sldId id="260" r:id="rId74"/>
    <p:sldId id="274" r:id="rId75"/>
    <p:sldId id="326" r:id="rId76"/>
    <p:sldId id="261" r:id="rId77"/>
    <p:sldId id="327" r:id="rId78"/>
    <p:sldId id="328" r:id="rId79"/>
    <p:sldId id="269" r:id="rId80"/>
    <p:sldId id="329" r:id="rId81"/>
    <p:sldId id="270" r:id="rId82"/>
    <p:sldId id="330" r:id="rId83"/>
    <p:sldId id="331" r:id="rId84"/>
    <p:sldId id="332" r:id="rId85"/>
    <p:sldId id="265" r:id="rId86"/>
    <p:sldId id="333" r:id="rId87"/>
    <p:sldId id="334" r:id="rId88"/>
    <p:sldId id="335" r:id="rId89"/>
    <p:sldId id="267" r:id="rId90"/>
    <p:sldId id="257" r:id="rId91"/>
    <p:sldId id="258" r:id="rId92"/>
    <p:sldId id="337" r:id="rId9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D0055-7457-443C-A60A-2F1D3B2E11A2}" v="1209" dt="2018-05-28T05:19:53.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7" d="100"/>
          <a:sy n="57" d="100"/>
        </p:scale>
        <p:origin x="219"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孝一郎 戸田" userId="02d8dc3f-ebb7-4333-ab10-9de27411c173" providerId="ADAL" clId="{C8FD0055-7457-443C-A60A-2F1D3B2E11A2}"/>
    <pc:docChg chg="custSel addSld modSld sldOrd">
      <pc:chgData name="孝一郎 戸田" userId="02d8dc3f-ebb7-4333-ab10-9de27411c173" providerId="ADAL" clId="{C8FD0055-7457-443C-A60A-2F1D3B2E11A2}" dt="2018-05-28T05:19:53.302" v="1207"/>
      <pc:docMkLst>
        <pc:docMk/>
      </pc:docMkLst>
      <pc:sldChg chg="ord">
        <pc:chgData name="孝一郎 戸田" userId="02d8dc3f-ebb7-4333-ab10-9de27411c173" providerId="ADAL" clId="{C8FD0055-7457-443C-A60A-2F1D3B2E11A2}" dt="2018-05-28T04:49:40.628" v="204"/>
        <pc:sldMkLst>
          <pc:docMk/>
          <pc:sldMk cId="3956274147" sldId="256"/>
        </pc:sldMkLst>
      </pc:sldChg>
      <pc:sldChg chg="modSp">
        <pc:chgData name="孝一郎 戸田" userId="02d8dc3f-ebb7-4333-ab10-9de27411c173" providerId="ADAL" clId="{C8FD0055-7457-443C-A60A-2F1D3B2E11A2}" dt="2018-05-28T04:56:53.176" v="359" actId="6549"/>
        <pc:sldMkLst>
          <pc:docMk/>
          <pc:sldMk cId="1584053410" sldId="292"/>
        </pc:sldMkLst>
        <pc:spChg chg="mod">
          <ac:chgData name="孝一郎 戸田" userId="02d8dc3f-ebb7-4333-ab10-9de27411c173" providerId="ADAL" clId="{C8FD0055-7457-443C-A60A-2F1D3B2E11A2}" dt="2018-05-28T04:56:53.176" v="359" actId="6549"/>
          <ac:spMkLst>
            <pc:docMk/>
            <pc:sldMk cId="1584053410" sldId="292"/>
            <ac:spMk id="2" creationId="{1F6590C4-302A-4D51-9C52-A5324E5D1D65}"/>
          </ac:spMkLst>
        </pc:spChg>
      </pc:sldChg>
      <pc:sldChg chg="addSp modSp ord">
        <pc:chgData name="孝一郎 戸田" userId="02d8dc3f-ebb7-4333-ab10-9de27411c173" providerId="ADAL" clId="{C8FD0055-7457-443C-A60A-2F1D3B2E11A2}" dt="2018-05-28T04:54:00.587" v="221" actId="14100"/>
        <pc:sldMkLst>
          <pc:docMk/>
          <pc:sldMk cId="1238833294" sldId="319"/>
        </pc:sldMkLst>
        <pc:spChg chg="add mod">
          <ac:chgData name="孝一郎 戸田" userId="02d8dc3f-ebb7-4333-ab10-9de27411c173" providerId="ADAL" clId="{C8FD0055-7457-443C-A60A-2F1D3B2E11A2}" dt="2018-05-28T04:54:00.587" v="221" actId="14100"/>
          <ac:spMkLst>
            <pc:docMk/>
            <pc:sldMk cId="1238833294" sldId="319"/>
            <ac:spMk id="5" creationId="{2A837460-8FA6-4AE8-96B2-8586F9ACC940}"/>
          </ac:spMkLst>
        </pc:spChg>
        <pc:spChg chg="mod">
          <ac:chgData name="孝一郎 戸田" userId="02d8dc3f-ebb7-4333-ab10-9de27411c173" providerId="ADAL" clId="{C8FD0055-7457-443C-A60A-2F1D3B2E11A2}" dt="2018-05-28T04:52:52.600" v="209" actId="1076"/>
          <ac:spMkLst>
            <pc:docMk/>
            <pc:sldMk cId="1238833294" sldId="319"/>
            <ac:spMk id="26" creationId="{A8B966D4-9D2F-40E1-BA4E-BC2D9F8B2FE7}"/>
          </ac:spMkLst>
        </pc:spChg>
      </pc:sldChg>
      <pc:sldChg chg="ord">
        <pc:chgData name="孝一郎 戸田" userId="02d8dc3f-ebb7-4333-ab10-9de27411c173" providerId="ADAL" clId="{C8FD0055-7457-443C-A60A-2F1D3B2E11A2}" dt="2018-05-28T04:52:13.735" v="206"/>
        <pc:sldMkLst>
          <pc:docMk/>
          <pc:sldMk cId="1986123430" sldId="320"/>
        </pc:sldMkLst>
      </pc:sldChg>
      <pc:sldChg chg="addSp modSp add">
        <pc:chgData name="孝一郎 戸田" userId="02d8dc3f-ebb7-4333-ab10-9de27411c173" providerId="ADAL" clId="{C8FD0055-7457-443C-A60A-2F1D3B2E11A2}" dt="2018-05-28T04:49:19.682" v="203" actId="1076"/>
        <pc:sldMkLst>
          <pc:docMk/>
          <pc:sldMk cId="3784564395" sldId="352"/>
        </pc:sldMkLst>
        <pc:spChg chg="mod">
          <ac:chgData name="孝一郎 戸田" userId="02d8dc3f-ebb7-4333-ab10-9de27411c173" providerId="ADAL" clId="{C8FD0055-7457-443C-A60A-2F1D3B2E11A2}" dt="2018-05-28T04:43:25.858" v="54" actId="14100"/>
          <ac:spMkLst>
            <pc:docMk/>
            <pc:sldMk cId="3784564395" sldId="352"/>
            <ac:spMk id="2" creationId="{AA526612-D856-4924-BC19-37F81CDE92BB}"/>
          </ac:spMkLst>
        </pc:spChg>
        <pc:spChg chg="add mod">
          <ac:chgData name="孝一郎 戸田" userId="02d8dc3f-ebb7-4333-ab10-9de27411c173" providerId="ADAL" clId="{C8FD0055-7457-443C-A60A-2F1D3B2E11A2}" dt="2018-05-28T04:46:04.548" v="88" actId="207"/>
          <ac:spMkLst>
            <pc:docMk/>
            <pc:sldMk cId="3784564395" sldId="352"/>
            <ac:spMk id="3" creationId="{C4FCC5C5-5FCA-40FB-AD84-257D99107039}"/>
          </ac:spMkLst>
        </pc:spChg>
        <pc:spChg chg="add mod">
          <ac:chgData name="孝一郎 戸田" userId="02d8dc3f-ebb7-4333-ab10-9de27411c173" providerId="ADAL" clId="{C8FD0055-7457-443C-A60A-2F1D3B2E11A2}" dt="2018-05-28T04:46:13.983" v="89" actId="207"/>
          <ac:spMkLst>
            <pc:docMk/>
            <pc:sldMk cId="3784564395" sldId="352"/>
            <ac:spMk id="4" creationId="{9B88AF26-2A0A-48CB-8040-2F1B9D5FD07E}"/>
          </ac:spMkLst>
        </pc:spChg>
        <pc:spChg chg="add mod">
          <ac:chgData name="孝一郎 戸田" userId="02d8dc3f-ebb7-4333-ab10-9de27411c173" providerId="ADAL" clId="{C8FD0055-7457-443C-A60A-2F1D3B2E11A2}" dt="2018-05-28T04:46:27.641" v="90" actId="207"/>
          <ac:spMkLst>
            <pc:docMk/>
            <pc:sldMk cId="3784564395" sldId="352"/>
            <ac:spMk id="5" creationId="{95098960-D152-4892-815B-2E9C640E50BE}"/>
          </ac:spMkLst>
        </pc:spChg>
        <pc:spChg chg="add mod">
          <ac:chgData name="孝一郎 戸田" userId="02d8dc3f-ebb7-4333-ab10-9de27411c173" providerId="ADAL" clId="{C8FD0055-7457-443C-A60A-2F1D3B2E11A2}" dt="2018-05-28T04:49:04.079" v="199" actId="1076"/>
          <ac:spMkLst>
            <pc:docMk/>
            <pc:sldMk cId="3784564395" sldId="352"/>
            <ac:spMk id="6" creationId="{52DB5526-A4F6-47B8-97F0-3130BA136372}"/>
          </ac:spMkLst>
        </pc:spChg>
        <pc:spChg chg="add mod">
          <ac:chgData name="孝一郎 戸田" userId="02d8dc3f-ebb7-4333-ab10-9de27411c173" providerId="ADAL" clId="{C8FD0055-7457-443C-A60A-2F1D3B2E11A2}" dt="2018-05-28T04:49:12.218" v="201" actId="1076"/>
          <ac:spMkLst>
            <pc:docMk/>
            <pc:sldMk cId="3784564395" sldId="352"/>
            <ac:spMk id="7" creationId="{AEBC28F3-AFAE-4B94-B5D3-7307ADB0F504}"/>
          </ac:spMkLst>
        </pc:spChg>
        <pc:spChg chg="add mod">
          <ac:chgData name="孝一郎 戸田" userId="02d8dc3f-ebb7-4333-ab10-9de27411c173" providerId="ADAL" clId="{C8FD0055-7457-443C-A60A-2F1D3B2E11A2}" dt="2018-05-28T04:49:19.682" v="203" actId="1076"/>
          <ac:spMkLst>
            <pc:docMk/>
            <pc:sldMk cId="3784564395" sldId="352"/>
            <ac:spMk id="8" creationId="{E812BC9F-ECC7-41DB-8E48-07B525B1FA0E}"/>
          </ac:spMkLst>
        </pc:spChg>
        <pc:spChg chg="add mod">
          <ac:chgData name="孝一郎 戸田" userId="02d8dc3f-ebb7-4333-ab10-9de27411c173" providerId="ADAL" clId="{C8FD0055-7457-443C-A60A-2F1D3B2E11A2}" dt="2018-05-28T04:48:24.284" v="152" actId="1076"/>
          <ac:spMkLst>
            <pc:docMk/>
            <pc:sldMk cId="3784564395" sldId="352"/>
            <ac:spMk id="9" creationId="{950C4B5C-FAD8-42DB-91B1-6752FA5A2E07}"/>
          </ac:spMkLst>
        </pc:spChg>
        <pc:spChg chg="add mod">
          <ac:chgData name="孝一郎 戸田" userId="02d8dc3f-ebb7-4333-ab10-9de27411c173" providerId="ADAL" clId="{C8FD0055-7457-443C-A60A-2F1D3B2E11A2}" dt="2018-05-28T04:49:15.776" v="202" actId="1076"/>
          <ac:spMkLst>
            <pc:docMk/>
            <pc:sldMk cId="3784564395" sldId="352"/>
            <ac:spMk id="10" creationId="{771D62F7-0CFE-405F-9234-59208A5D42CE}"/>
          </ac:spMkLst>
        </pc:spChg>
        <pc:spChg chg="add mod">
          <ac:chgData name="孝一郎 戸田" userId="02d8dc3f-ebb7-4333-ab10-9de27411c173" providerId="ADAL" clId="{C8FD0055-7457-443C-A60A-2F1D3B2E11A2}" dt="2018-05-28T04:49:07.716" v="200" actId="1076"/>
          <ac:spMkLst>
            <pc:docMk/>
            <pc:sldMk cId="3784564395" sldId="352"/>
            <ac:spMk id="11" creationId="{B96E238D-ED8C-4ED3-82AA-88E7D27880FF}"/>
          </ac:spMkLst>
        </pc:spChg>
      </pc:sldChg>
      <pc:sldChg chg="modSp add">
        <pc:chgData name="孝一郎 戸田" userId="02d8dc3f-ebb7-4333-ab10-9de27411c173" providerId="ADAL" clId="{C8FD0055-7457-443C-A60A-2F1D3B2E11A2}" dt="2018-05-28T05:00:05.819" v="507"/>
        <pc:sldMkLst>
          <pc:docMk/>
          <pc:sldMk cId="3037207167" sldId="353"/>
        </pc:sldMkLst>
        <pc:spChg chg="mod">
          <ac:chgData name="孝一郎 戸田" userId="02d8dc3f-ebb7-4333-ab10-9de27411c173" providerId="ADAL" clId="{C8FD0055-7457-443C-A60A-2F1D3B2E11A2}" dt="2018-05-28T04:59:17.494" v="400" actId="207"/>
          <ac:spMkLst>
            <pc:docMk/>
            <pc:sldMk cId="3037207167" sldId="353"/>
            <ac:spMk id="2" creationId="{E0F4F278-5209-442F-8EFB-F5BE13EC9AA0}"/>
          </ac:spMkLst>
        </pc:spChg>
        <pc:spChg chg="mod">
          <ac:chgData name="孝一郎 戸田" userId="02d8dc3f-ebb7-4333-ab10-9de27411c173" providerId="ADAL" clId="{C8FD0055-7457-443C-A60A-2F1D3B2E11A2}" dt="2018-05-28T05:00:05.819" v="507"/>
          <ac:spMkLst>
            <pc:docMk/>
            <pc:sldMk cId="3037207167" sldId="353"/>
            <ac:spMk id="3" creationId="{36194C49-3D48-4552-8776-317303C117B9}"/>
          </ac:spMkLst>
        </pc:spChg>
      </pc:sldChg>
      <pc:sldChg chg="modSp">
        <pc:chgData name="孝一郎 戸田" userId="02d8dc3f-ebb7-4333-ab10-9de27411c173" providerId="ADAL" clId="{C8FD0055-7457-443C-A60A-2F1D3B2E11A2}" dt="2018-05-28T05:06:51.284" v="508" actId="27636"/>
        <pc:sldMkLst>
          <pc:docMk/>
          <pc:sldMk cId="1908001051" sldId="354"/>
        </pc:sldMkLst>
        <pc:spChg chg="mod">
          <ac:chgData name="孝一郎 戸田" userId="02d8dc3f-ebb7-4333-ab10-9de27411c173" providerId="ADAL" clId="{C8FD0055-7457-443C-A60A-2F1D3B2E11A2}" dt="2018-05-28T05:06:51.284" v="508" actId="27636"/>
          <ac:spMkLst>
            <pc:docMk/>
            <pc:sldMk cId="1908001051" sldId="354"/>
            <ac:spMk id="3" creationId="{00000000-0000-0000-0000-000000000000}"/>
          </ac:spMkLst>
        </pc:spChg>
      </pc:sldChg>
      <pc:sldChg chg="addSp delSp modSp add">
        <pc:chgData name="孝一郎 戸田" userId="02d8dc3f-ebb7-4333-ab10-9de27411c173" providerId="ADAL" clId="{C8FD0055-7457-443C-A60A-2F1D3B2E11A2}" dt="2018-05-28T05:19:53.302" v="1207"/>
        <pc:sldMkLst>
          <pc:docMk/>
          <pc:sldMk cId="1796118273" sldId="356"/>
        </pc:sldMkLst>
        <pc:spChg chg="del">
          <ac:chgData name="孝一郎 戸田" userId="02d8dc3f-ebb7-4333-ab10-9de27411c173" providerId="ADAL" clId="{C8FD0055-7457-443C-A60A-2F1D3B2E11A2}" dt="2018-05-28T05:07:39.892" v="510"/>
          <ac:spMkLst>
            <pc:docMk/>
            <pc:sldMk cId="1796118273" sldId="356"/>
            <ac:spMk id="2" creationId="{F21BEF3A-AAA6-4ED7-A515-1E4DFAC801F3}"/>
          </ac:spMkLst>
        </pc:spChg>
        <pc:spChg chg="del">
          <ac:chgData name="孝一郎 戸田" userId="02d8dc3f-ebb7-4333-ab10-9de27411c173" providerId="ADAL" clId="{C8FD0055-7457-443C-A60A-2F1D3B2E11A2}" dt="2018-05-28T05:07:39.892" v="510"/>
          <ac:spMkLst>
            <pc:docMk/>
            <pc:sldMk cId="1796118273" sldId="356"/>
            <ac:spMk id="3" creationId="{7B77F28D-B2CA-48B7-B887-2536155940A9}"/>
          </ac:spMkLst>
        </pc:spChg>
        <pc:spChg chg="add mod">
          <ac:chgData name="孝一郎 戸田" userId="02d8dc3f-ebb7-4333-ab10-9de27411c173" providerId="ADAL" clId="{C8FD0055-7457-443C-A60A-2F1D3B2E11A2}" dt="2018-05-28T05:15:30.865" v="1034" actId="20577"/>
          <ac:spMkLst>
            <pc:docMk/>
            <pc:sldMk cId="1796118273" sldId="356"/>
            <ac:spMk id="4" creationId="{572C2AB5-E871-4D7F-88D2-24C6C3F91B17}"/>
          </ac:spMkLst>
        </pc:spChg>
        <pc:spChg chg="add mod">
          <ac:chgData name="孝一郎 戸田" userId="02d8dc3f-ebb7-4333-ab10-9de27411c173" providerId="ADAL" clId="{C8FD0055-7457-443C-A60A-2F1D3B2E11A2}" dt="2018-05-28T05:19:53.302" v="1207"/>
          <ac:spMkLst>
            <pc:docMk/>
            <pc:sldMk cId="1796118273" sldId="356"/>
            <ac:spMk id="5" creationId="{9878CAD2-2CC1-4086-BCAC-3F68E8AD8F5C}"/>
          </ac:spMkLst>
        </pc:spChg>
      </pc:sldChg>
    </pc:docChg>
  </pc:docChgLst>
  <pc:docChgLst>
    <pc:chgData name="孝一郎 戸田" userId="02d8dc3f-ebb7-4333-ab10-9de27411c173" providerId="ADAL" clId="{9E62EA3E-755A-474E-B48D-951817322288}"/>
    <pc:docChg chg="custSel addSld modSld">
      <pc:chgData name="孝一郎 戸田" userId="02d8dc3f-ebb7-4333-ab10-9de27411c173" providerId="ADAL" clId="{9E62EA3E-755A-474E-B48D-951817322288}" dt="2018-05-18T01:42:22.868" v="776" actId="1076"/>
      <pc:docMkLst>
        <pc:docMk/>
      </pc:docMkLst>
      <pc:sldChg chg="modSp">
        <pc:chgData name="孝一郎 戸田" userId="02d8dc3f-ebb7-4333-ab10-9de27411c173" providerId="ADAL" clId="{9E62EA3E-755A-474E-B48D-951817322288}" dt="2018-05-17T05:26:47.936" v="14" actId="255"/>
        <pc:sldMkLst>
          <pc:docMk/>
          <pc:sldMk cId="4278183553" sldId="280"/>
        </pc:sldMkLst>
        <pc:spChg chg="mod">
          <ac:chgData name="孝一郎 戸田" userId="02d8dc3f-ebb7-4333-ab10-9de27411c173" providerId="ADAL" clId="{9E62EA3E-755A-474E-B48D-951817322288}" dt="2018-05-17T05:26:47.936" v="14" actId="255"/>
          <ac:spMkLst>
            <pc:docMk/>
            <pc:sldMk cId="4278183553" sldId="280"/>
            <ac:spMk id="2" creationId="{00000000-0000-0000-0000-000000000000}"/>
          </ac:spMkLst>
        </pc:spChg>
      </pc:sldChg>
      <pc:sldChg chg="addSp modSp add">
        <pc:chgData name="孝一郎 戸田" userId="02d8dc3f-ebb7-4333-ab10-9de27411c173" providerId="ADAL" clId="{9E62EA3E-755A-474E-B48D-951817322288}" dt="2018-05-18T01:42:22.868" v="776" actId="1076"/>
        <pc:sldMkLst>
          <pc:docMk/>
          <pc:sldMk cId="294295776" sldId="350"/>
        </pc:sldMkLst>
        <pc:spChg chg="add mod">
          <ac:chgData name="孝一郎 戸田" userId="02d8dc3f-ebb7-4333-ab10-9de27411c173" providerId="ADAL" clId="{9E62EA3E-755A-474E-B48D-951817322288}" dt="2018-05-18T01:42:22.868" v="776" actId="1076"/>
          <ac:spMkLst>
            <pc:docMk/>
            <pc:sldMk cId="294295776" sldId="350"/>
            <ac:spMk id="4" creationId="{76E145BB-FBAC-4296-88D0-53B760B4691E}"/>
          </ac:spMkLst>
        </pc:spChg>
        <pc:picChg chg="add mod">
          <ac:chgData name="孝一郎 戸田" userId="02d8dc3f-ebb7-4333-ab10-9de27411c173" providerId="ADAL" clId="{9E62EA3E-755A-474E-B48D-951817322288}" dt="2018-05-18T01:41:12.333" v="755" actId="1076"/>
          <ac:picMkLst>
            <pc:docMk/>
            <pc:sldMk cId="294295776" sldId="350"/>
            <ac:picMk id="3" creationId="{01A4C6DB-FF77-49E7-979F-F58C8FEC5B4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0FF72-2898-4D30-ADE4-4A371F72BFF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25B2DA1F-4700-4E6A-AFF3-5B480F538B78}">
      <dgm:prSet phldrT="[テキスト]"/>
      <dgm:spPr/>
      <dgm:t>
        <a:bodyPr/>
        <a:lstStyle/>
        <a:p>
          <a:r>
            <a:rPr kumimoji="1" lang="en-US" altLang="ja-JP" dirty="0">
              <a:solidFill>
                <a:schemeClr val="tx1"/>
              </a:solidFill>
            </a:rPr>
            <a:t>A</a:t>
          </a:r>
          <a:endParaRPr kumimoji="1" lang="ja-JP" altLang="en-US" dirty="0">
            <a:solidFill>
              <a:schemeClr val="tx1"/>
            </a:solidFill>
          </a:endParaRPr>
        </a:p>
      </dgm:t>
    </dgm:pt>
    <dgm:pt modelId="{897D14E5-7650-4AF6-8D27-10989C4524C1}" type="parTrans" cxnId="{6061F9E3-D700-4C49-93A1-762EA1AB0B97}">
      <dgm:prSet/>
      <dgm:spPr/>
      <dgm:t>
        <a:bodyPr/>
        <a:lstStyle/>
        <a:p>
          <a:endParaRPr kumimoji="1" lang="ja-JP" altLang="en-US"/>
        </a:p>
      </dgm:t>
    </dgm:pt>
    <dgm:pt modelId="{B985D2BC-DAB0-47B6-97B7-B77FEEFE4D62}" type="sibTrans" cxnId="{6061F9E3-D700-4C49-93A1-762EA1AB0B97}">
      <dgm:prSet/>
      <dgm:spPr/>
      <dgm:t>
        <a:bodyPr/>
        <a:lstStyle/>
        <a:p>
          <a:endParaRPr kumimoji="1" lang="ja-JP" altLang="en-US"/>
        </a:p>
      </dgm:t>
    </dgm:pt>
    <dgm:pt modelId="{A5DD5E5D-CED7-4ADE-817E-2221A95150D7}">
      <dgm:prSet phldrT="[テキスト]"/>
      <dgm:spPr/>
      <dgm:t>
        <a:bodyPr/>
        <a:lstStyle/>
        <a:p>
          <a:r>
            <a:rPr kumimoji="1" lang="ja-JP" altLang="en-US" dirty="0"/>
            <a:t>価値</a:t>
          </a:r>
          <a:r>
            <a:rPr kumimoji="1" lang="en-US" altLang="ja-JP" dirty="0"/>
            <a:t>A</a:t>
          </a:r>
          <a:endParaRPr kumimoji="1" lang="ja-JP" altLang="en-US" dirty="0"/>
        </a:p>
      </dgm:t>
    </dgm:pt>
    <dgm:pt modelId="{F8ED321E-84FB-4D08-AF19-C71A58A6B87D}" type="parTrans" cxnId="{53B982FD-9805-4555-9ABA-13CE36DA6803}">
      <dgm:prSet/>
      <dgm:spPr/>
      <dgm:t>
        <a:bodyPr/>
        <a:lstStyle/>
        <a:p>
          <a:endParaRPr kumimoji="1" lang="ja-JP" altLang="en-US"/>
        </a:p>
      </dgm:t>
    </dgm:pt>
    <dgm:pt modelId="{0BBD81EF-C3E2-4B1B-BEF3-F6DBFA2EE7E6}" type="sibTrans" cxnId="{53B982FD-9805-4555-9ABA-13CE36DA6803}">
      <dgm:prSet/>
      <dgm:spPr/>
      <dgm:t>
        <a:bodyPr/>
        <a:lstStyle/>
        <a:p>
          <a:endParaRPr kumimoji="1" lang="ja-JP" altLang="en-US"/>
        </a:p>
      </dgm:t>
    </dgm:pt>
    <dgm:pt modelId="{49A85A3A-3B11-451D-81E4-81740C989D9A}">
      <dgm:prSet phldrT="[テキスト]"/>
      <dgm:spPr/>
      <dgm:t>
        <a:bodyPr/>
        <a:lstStyle/>
        <a:p>
          <a:r>
            <a:rPr kumimoji="1" lang="en-US" altLang="ja-JP" dirty="0">
              <a:solidFill>
                <a:schemeClr val="tx1"/>
              </a:solidFill>
            </a:rPr>
            <a:t>B</a:t>
          </a:r>
          <a:endParaRPr kumimoji="1" lang="ja-JP" altLang="en-US" dirty="0">
            <a:solidFill>
              <a:schemeClr val="tx1"/>
            </a:solidFill>
          </a:endParaRPr>
        </a:p>
      </dgm:t>
    </dgm:pt>
    <dgm:pt modelId="{013B21B9-DBB4-434F-B0C6-093D31447944}" type="parTrans" cxnId="{38CDC20C-2EA8-49F8-A601-38F0298526B0}">
      <dgm:prSet/>
      <dgm:spPr/>
      <dgm:t>
        <a:bodyPr/>
        <a:lstStyle/>
        <a:p>
          <a:endParaRPr kumimoji="1" lang="ja-JP" altLang="en-US"/>
        </a:p>
      </dgm:t>
    </dgm:pt>
    <dgm:pt modelId="{63722ED6-24D2-4E37-8ACD-961E62E2B599}" type="sibTrans" cxnId="{38CDC20C-2EA8-49F8-A601-38F0298526B0}">
      <dgm:prSet/>
      <dgm:spPr/>
      <dgm:t>
        <a:bodyPr/>
        <a:lstStyle/>
        <a:p>
          <a:endParaRPr kumimoji="1" lang="ja-JP" altLang="en-US"/>
        </a:p>
      </dgm:t>
    </dgm:pt>
    <dgm:pt modelId="{D88729C6-DDDB-4031-BEA3-D66500D424F3}">
      <dgm:prSet phldrT="[テキスト]"/>
      <dgm:spPr/>
      <dgm:t>
        <a:bodyPr/>
        <a:lstStyle/>
        <a:p>
          <a:r>
            <a:rPr kumimoji="1" lang="ja-JP" altLang="en-US" dirty="0"/>
            <a:t>価値</a:t>
          </a:r>
          <a:r>
            <a:rPr kumimoji="1" lang="en-US" altLang="ja-JP" dirty="0"/>
            <a:t>B</a:t>
          </a:r>
          <a:endParaRPr kumimoji="1" lang="ja-JP" altLang="en-US" dirty="0"/>
        </a:p>
      </dgm:t>
    </dgm:pt>
    <dgm:pt modelId="{01C52771-AD83-4766-B345-308F7188F0A9}" type="parTrans" cxnId="{AA0A0592-C988-4526-A228-C2F62E1E48AE}">
      <dgm:prSet/>
      <dgm:spPr/>
      <dgm:t>
        <a:bodyPr/>
        <a:lstStyle/>
        <a:p>
          <a:endParaRPr kumimoji="1" lang="ja-JP" altLang="en-US"/>
        </a:p>
      </dgm:t>
    </dgm:pt>
    <dgm:pt modelId="{60D4787A-48AD-436E-94FF-FA5FB3C6F0F8}" type="sibTrans" cxnId="{AA0A0592-C988-4526-A228-C2F62E1E48AE}">
      <dgm:prSet/>
      <dgm:spPr/>
      <dgm:t>
        <a:bodyPr/>
        <a:lstStyle/>
        <a:p>
          <a:endParaRPr kumimoji="1" lang="ja-JP" altLang="en-US"/>
        </a:p>
      </dgm:t>
    </dgm:pt>
    <dgm:pt modelId="{E83FFB67-0875-492D-9F96-B9324809A61C}">
      <dgm:prSet phldrT="[テキスト]"/>
      <dgm:spPr/>
      <dgm:t>
        <a:bodyPr/>
        <a:lstStyle/>
        <a:p>
          <a:r>
            <a:rPr kumimoji="1" lang="en-US" altLang="ja-JP" dirty="0">
              <a:solidFill>
                <a:schemeClr val="tx1"/>
              </a:solidFill>
            </a:rPr>
            <a:t>C</a:t>
          </a:r>
          <a:endParaRPr kumimoji="1" lang="ja-JP" altLang="en-US" dirty="0">
            <a:solidFill>
              <a:schemeClr val="tx1"/>
            </a:solidFill>
          </a:endParaRPr>
        </a:p>
      </dgm:t>
    </dgm:pt>
    <dgm:pt modelId="{C47C509C-FA48-43BF-9D8B-005A9CEF5C2B}" type="parTrans" cxnId="{3313183C-925F-4659-B885-4D44DC61F360}">
      <dgm:prSet/>
      <dgm:spPr/>
      <dgm:t>
        <a:bodyPr/>
        <a:lstStyle/>
        <a:p>
          <a:endParaRPr kumimoji="1" lang="ja-JP" altLang="en-US"/>
        </a:p>
      </dgm:t>
    </dgm:pt>
    <dgm:pt modelId="{1D0AA5DC-EB60-4334-9D41-BB542C6B5970}" type="sibTrans" cxnId="{3313183C-925F-4659-B885-4D44DC61F360}">
      <dgm:prSet/>
      <dgm:spPr/>
      <dgm:t>
        <a:bodyPr/>
        <a:lstStyle/>
        <a:p>
          <a:endParaRPr kumimoji="1" lang="ja-JP" altLang="en-US"/>
        </a:p>
      </dgm:t>
    </dgm:pt>
    <dgm:pt modelId="{BBF46FF6-0C66-4443-A923-2B5D023BCA5D}">
      <dgm:prSet phldrT="[テキスト]"/>
      <dgm:spPr/>
      <dgm:t>
        <a:bodyPr/>
        <a:lstStyle/>
        <a:p>
          <a:r>
            <a:rPr kumimoji="1" lang="ja-JP" altLang="en-US" dirty="0"/>
            <a:t>価値</a:t>
          </a:r>
          <a:r>
            <a:rPr kumimoji="1" lang="en-US" altLang="ja-JP" dirty="0"/>
            <a:t>C</a:t>
          </a:r>
          <a:endParaRPr kumimoji="1" lang="ja-JP" altLang="en-US" dirty="0"/>
        </a:p>
      </dgm:t>
    </dgm:pt>
    <dgm:pt modelId="{BBD03613-C32B-4734-9547-D42E8D6D1F77}" type="parTrans" cxnId="{CFB681F7-3BD3-4AB5-95A8-C6A874C55626}">
      <dgm:prSet/>
      <dgm:spPr/>
      <dgm:t>
        <a:bodyPr/>
        <a:lstStyle/>
        <a:p>
          <a:endParaRPr kumimoji="1" lang="ja-JP" altLang="en-US"/>
        </a:p>
      </dgm:t>
    </dgm:pt>
    <dgm:pt modelId="{748DA251-95B8-4577-BDEF-A93236B876D9}" type="sibTrans" cxnId="{CFB681F7-3BD3-4AB5-95A8-C6A874C55626}">
      <dgm:prSet/>
      <dgm:spPr/>
      <dgm:t>
        <a:bodyPr/>
        <a:lstStyle/>
        <a:p>
          <a:endParaRPr kumimoji="1" lang="ja-JP" altLang="en-US"/>
        </a:p>
      </dgm:t>
    </dgm:pt>
    <dgm:pt modelId="{B219ECA8-A2CD-4A46-A2B6-00390B6FDE2E}" type="pres">
      <dgm:prSet presAssocID="{47C0FF72-2898-4D30-ADE4-4A371F72BFFA}" presName="linearFlow" presStyleCnt="0">
        <dgm:presLayoutVars>
          <dgm:dir/>
          <dgm:animLvl val="lvl"/>
          <dgm:resizeHandles val="exact"/>
        </dgm:presLayoutVars>
      </dgm:prSet>
      <dgm:spPr/>
    </dgm:pt>
    <dgm:pt modelId="{18C7032E-F62D-42B4-ADA2-5986463457D8}" type="pres">
      <dgm:prSet presAssocID="{25B2DA1F-4700-4E6A-AFF3-5B480F538B78}" presName="composite" presStyleCnt="0"/>
      <dgm:spPr/>
    </dgm:pt>
    <dgm:pt modelId="{BD7F05F1-F97B-49CE-9EC6-815CA1C7E7AB}" type="pres">
      <dgm:prSet presAssocID="{25B2DA1F-4700-4E6A-AFF3-5B480F538B78}" presName="parTx" presStyleLbl="node1" presStyleIdx="0" presStyleCnt="3">
        <dgm:presLayoutVars>
          <dgm:chMax val="0"/>
          <dgm:chPref val="0"/>
          <dgm:bulletEnabled val="1"/>
        </dgm:presLayoutVars>
      </dgm:prSet>
      <dgm:spPr/>
    </dgm:pt>
    <dgm:pt modelId="{A26A3F35-5A63-43E2-82F1-484A8AFA56A3}" type="pres">
      <dgm:prSet presAssocID="{25B2DA1F-4700-4E6A-AFF3-5B480F538B78}" presName="parSh" presStyleLbl="node1" presStyleIdx="0" presStyleCnt="3"/>
      <dgm:spPr/>
    </dgm:pt>
    <dgm:pt modelId="{B960D9AF-040A-4660-9BF3-286C533B7E80}" type="pres">
      <dgm:prSet presAssocID="{25B2DA1F-4700-4E6A-AFF3-5B480F538B78}" presName="desTx" presStyleLbl="fgAcc1" presStyleIdx="0" presStyleCnt="3">
        <dgm:presLayoutVars>
          <dgm:bulletEnabled val="1"/>
        </dgm:presLayoutVars>
      </dgm:prSet>
      <dgm:spPr/>
    </dgm:pt>
    <dgm:pt modelId="{8C56BF39-109A-484C-A3F3-705F4060DFF6}" type="pres">
      <dgm:prSet presAssocID="{B985D2BC-DAB0-47B6-97B7-B77FEEFE4D62}" presName="sibTrans" presStyleLbl="sibTrans2D1" presStyleIdx="0" presStyleCnt="2"/>
      <dgm:spPr/>
    </dgm:pt>
    <dgm:pt modelId="{D01F313C-C503-48F1-9703-D6A7FD48EE69}" type="pres">
      <dgm:prSet presAssocID="{B985D2BC-DAB0-47B6-97B7-B77FEEFE4D62}" presName="connTx" presStyleLbl="sibTrans2D1" presStyleIdx="0" presStyleCnt="2"/>
      <dgm:spPr/>
    </dgm:pt>
    <dgm:pt modelId="{3B3AD66E-EC88-44DB-9DDE-C8481FB338CC}" type="pres">
      <dgm:prSet presAssocID="{49A85A3A-3B11-451D-81E4-81740C989D9A}" presName="composite" presStyleCnt="0"/>
      <dgm:spPr/>
    </dgm:pt>
    <dgm:pt modelId="{C8AD542A-CF14-401D-B401-10BEBF477F2C}" type="pres">
      <dgm:prSet presAssocID="{49A85A3A-3B11-451D-81E4-81740C989D9A}" presName="parTx" presStyleLbl="node1" presStyleIdx="0" presStyleCnt="3">
        <dgm:presLayoutVars>
          <dgm:chMax val="0"/>
          <dgm:chPref val="0"/>
          <dgm:bulletEnabled val="1"/>
        </dgm:presLayoutVars>
      </dgm:prSet>
      <dgm:spPr/>
    </dgm:pt>
    <dgm:pt modelId="{EF6DC9EA-5A22-44CD-9A78-7EF1C2A87ABE}" type="pres">
      <dgm:prSet presAssocID="{49A85A3A-3B11-451D-81E4-81740C989D9A}" presName="parSh" presStyleLbl="node1" presStyleIdx="1" presStyleCnt="3"/>
      <dgm:spPr/>
    </dgm:pt>
    <dgm:pt modelId="{E83A921C-3437-477F-8EE4-22A3314A094C}" type="pres">
      <dgm:prSet presAssocID="{49A85A3A-3B11-451D-81E4-81740C989D9A}" presName="desTx" presStyleLbl="fgAcc1" presStyleIdx="1" presStyleCnt="3">
        <dgm:presLayoutVars>
          <dgm:bulletEnabled val="1"/>
        </dgm:presLayoutVars>
      </dgm:prSet>
      <dgm:spPr/>
    </dgm:pt>
    <dgm:pt modelId="{4FAB468A-CC9E-4BAC-B1D3-884826A6F35B}" type="pres">
      <dgm:prSet presAssocID="{63722ED6-24D2-4E37-8ACD-961E62E2B599}" presName="sibTrans" presStyleLbl="sibTrans2D1" presStyleIdx="1" presStyleCnt="2"/>
      <dgm:spPr/>
    </dgm:pt>
    <dgm:pt modelId="{59709FF5-8406-4AC4-828D-881AE01E63C7}" type="pres">
      <dgm:prSet presAssocID="{63722ED6-24D2-4E37-8ACD-961E62E2B599}" presName="connTx" presStyleLbl="sibTrans2D1" presStyleIdx="1" presStyleCnt="2"/>
      <dgm:spPr/>
    </dgm:pt>
    <dgm:pt modelId="{50668667-4081-4AF6-A284-CF66B7E535F6}" type="pres">
      <dgm:prSet presAssocID="{E83FFB67-0875-492D-9F96-B9324809A61C}" presName="composite" presStyleCnt="0"/>
      <dgm:spPr/>
    </dgm:pt>
    <dgm:pt modelId="{7CCEBED6-7980-4587-A46E-B6E9619DFE30}" type="pres">
      <dgm:prSet presAssocID="{E83FFB67-0875-492D-9F96-B9324809A61C}" presName="parTx" presStyleLbl="node1" presStyleIdx="1" presStyleCnt="3">
        <dgm:presLayoutVars>
          <dgm:chMax val="0"/>
          <dgm:chPref val="0"/>
          <dgm:bulletEnabled val="1"/>
        </dgm:presLayoutVars>
      </dgm:prSet>
      <dgm:spPr/>
    </dgm:pt>
    <dgm:pt modelId="{63DBCB75-81DF-4990-BE84-92FD13B5AC48}" type="pres">
      <dgm:prSet presAssocID="{E83FFB67-0875-492D-9F96-B9324809A61C}" presName="parSh" presStyleLbl="node1" presStyleIdx="2" presStyleCnt="3"/>
      <dgm:spPr/>
    </dgm:pt>
    <dgm:pt modelId="{7BC9140D-CE91-4E64-9018-DBE749D51735}" type="pres">
      <dgm:prSet presAssocID="{E83FFB67-0875-492D-9F96-B9324809A61C}" presName="desTx" presStyleLbl="fgAcc1" presStyleIdx="2" presStyleCnt="3">
        <dgm:presLayoutVars>
          <dgm:bulletEnabled val="1"/>
        </dgm:presLayoutVars>
      </dgm:prSet>
      <dgm:spPr/>
    </dgm:pt>
  </dgm:ptLst>
  <dgm:cxnLst>
    <dgm:cxn modelId="{38CDC20C-2EA8-49F8-A601-38F0298526B0}" srcId="{47C0FF72-2898-4D30-ADE4-4A371F72BFFA}" destId="{49A85A3A-3B11-451D-81E4-81740C989D9A}" srcOrd="1" destOrd="0" parTransId="{013B21B9-DBB4-434F-B0C6-093D31447944}" sibTransId="{63722ED6-24D2-4E37-8ACD-961E62E2B599}"/>
    <dgm:cxn modelId="{436E3915-03CF-4415-B34F-89030CA1DA55}" type="presOf" srcId="{25B2DA1F-4700-4E6A-AFF3-5B480F538B78}" destId="{BD7F05F1-F97B-49CE-9EC6-815CA1C7E7AB}" srcOrd="0" destOrd="0" presId="urn:microsoft.com/office/officeart/2005/8/layout/process3"/>
    <dgm:cxn modelId="{BFA85E19-45FE-4F71-806B-14ACD57C2C48}" type="presOf" srcId="{49A85A3A-3B11-451D-81E4-81740C989D9A}" destId="{C8AD542A-CF14-401D-B401-10BEBF477F2C}" srcOrd="0" destOrd="0" presId="urn:microsoft.com/office/officeart/2005/8/layout/process3"/>
    <dgm:cxn modelId="{401CE524-9385-44A5-882A-40F1981B8EED}" type="presOf" srcId="{49A85A3A-3B11-451D-81E4-81740C989D9A}" destId="{EF6DC9EA-5A22-44CD-9A78-7EF1C2A87ABE}" srcOrd="1" destOrd="0" presId="urn:microsoft.com/office/officeart/2005/8/layout/process3"/>
    <dgm:cxn modelId="{3313183C-925F-4659-B885-4D44DC61F360}" srcId="{47C0FF72-2898-4D30-ADE4-4A371F72BFFA}" destId="{E83FFB67-0875-492D-9F96-B9324809A61C}" srcOrd="2" destOrd="0" parTransId="{C47C509C-FA48-43BF-9D8B-005A9CEF5C2B}" sibTransId="{1D0AA5DC-EB60-4334-9D41-BB542C6B5970}"/>
    <dgm:cxn modelId="{00ABA044-7138-44BB-AF91-3EAA695BD42A}" type="presOf" srcId="{E83FFB67-0875-492D-9F96-B9324809A61C}" destId="{7CCEBED6-7980-4587-A46E-B6E9619DFE30}" srcOrd="0" destOrd="0" presId="urn:microsoft.com/office/officeart/2005/8/layout/process3"/>
    <dgm:cxn modelId="{E8CFA445-1E45-4120-AE50-B4D5029F98F8}" type="presOf" srcId="{BBF46FF6-0C66-4443-A923-2B5D023BCA5D}" destId="{7BC9140D-CE91-4E64-9018-DBE749D51735}" srcOrd="0" destOrd="0" presId="urn:microsoft.com/office/officeart/2005/8/layout/process3"/>
    <dgm:cxn modelId="{64791148-774B-49D3-9B50-396F98302F27}" type="presOf" srcId="{B985D2BC-DAB0-47B6-97B7-B77FEEFE4D62}" destId="{D01F313C-C503-48F1-9703-D6A7FD48EE69}" srcOrd="1" destOrd="0" presId="urn:microsoft.com/office/officeart/2005/8/layout/process3"/>
    <dgm:cxn modelId="{1CB09C68-549C-4270-B33F-A9297A4E2B61}" type="presOf" srcId="{25B2DA1F-4700-4E6A-AFF3-5B480F538B78}" destId="{A26A3F35-5A63-43E2-82F1-484A8AFA56A3}" srcOrd="1" destOrd="0" presId="urn:microsoft.com/office/officeart/2005/8/layout/process3"/>
    <dgm:cxn modelId="{9F89C685-4C1D-46AC-B713-B5E978E7AA8D}" type="presOf" srcId="{E83FFB67-0875-492D-9F96-B9324809A61C}" destId="{63DBCB75-81DF-4990-BE84-92FD13B5AC48}" srcOrd="1" destOrd="0" presId="urn:microsoft.com/office/officeart/2005/8/layout/process3"/>
    <dgm:cxn modelId="{AA0A0592-C988-4526-A228-C2F62E1E48AE}" srcId="{49A85A3A-3B11-451D-81E4-81740C989D9A}" destId="{D88729C6-DDDB-4031-BEA3-D66500D424F3}" srcOrd="0" destOrd="0" parTransId="{01C52771-AD83-4766-B345-308F7188F0A9}" sibTransId="{60D4787A-48AD-436E-94FF-FA5FB3C6F0F8}"/>
    <dgm:cxn modelId="{ADF6EEAB-41C9-4FFC-B38F-BB3E4E278D04}" type="presOf" srcId="{A5DD5E5D-CED7-4ADE-817E-2221A95150D7}" destId="{B960D9AF-040A-4660-9BF3-286C533B7E80}" srcOrd="0" destOrd="0" presId="urn:microsoft.com/office/officeart/2005/8/layout/process3"/>
    <dgm:cxn modelId="{93C1EFBB-D52F-4093-8ABD-8263A4CC6B99}" type="presOf" srcId="{63722ED6-24D2-4E37-8ACD-961E62E2B599}" destId="{59709FF5-8406-4AC4-828D-881AE01E63C7}" srcOrd="1" destOrd="0" presId="urn:microsoft.com/office/officeart/2005/8/layout/process3"/>
    <dgm:cxn modelId="{798C21C5-FE20-4901-A25E-7392B04BD469}" type="presOf" srcId="{B985D2BC-DAB0-47B6-97B7-B77FEEFE4D62}" destId="{8C56BF39-109A-484C-A3F3-705F4060DFF6}" srcOrd="0" destOrd="0" presId="urn:microsoft.com/office/officeart/2005/8/layout/process3"/>
    <dgm:cxn modelId="{DB52B2D4-F2E9-4597-922D-9A3128FB4828}" type="presOf" srcId="{D88729C6-DDDB-4031-BEA3-D66500D424F3}" destId="{E83A921C-3437-477F-8EE4-22A3314A094C}" srcOrd="0" destOrd="0" presId="urn:microsoft.com/office/officeart/2005/8/layout/process3"/>
    <dgm:cxn modelId="{6061F9E3-D700-4C49-93A1-762EA1AB0B97}" srcId="{47C0FF72-2898-4D30-ADE4-4A371F72BFFA}" destId="{25B2DA1F-4700-4E6A-AFF3-5B480F538B78}" srcOrd="0" destOrd="0" parTransId="{897D14E5-7650-4AF6-8D27-10989C4524C1}" sibTransId="{B985D2BC-DAB0-47B6-97B7-B77FEEFE4D62}"/>
    <dgm:cxn modelId="{8C53A9EC-E39D-4BBD-9D63-6110C7093D2D}" type="presOf" srcId="{63722ED6-24D2-4E37-8ACD-961E62E2B599}" destId="{4FAB468A-CC9E-4BAC-B1D3-884826A6F35B}" srcOrd="0" destOrd="0" presId="urn:microsoft.com/office/officeart/2005/8/layout/process3"/>
    <dgm:cxn modelId="{CFB681F7-3BD3-4AB5-95A8-C6A874C55626}" srcId="{E83FFB67-0875-492D-9F96-B9324809A61C}" destId="{BBF46FF6-0C66-4443-A923-2B5D023BCA5D}" srcOrd="0" destOrd="0" parTransId="{BBD03613-C32B-4734-9547-D42E8D6D1F77}" sibTransId="{748DA251-95B8-4577-BDEF-A93236B876D9}"/>
    <dgm:cxn modelId="{53B982FD-9805-4555-9ABA-13CE36DA6803}" srcId="{25B2DA1F-4700-4E6A-AFF3-5B480F538B78}" destId="{A5DD5E5D-CED7-4ADE-817E-2221A95150D7}" srcOrd="0" destOrd="0" parTransId="{F8ED321E-84FB-4D08-AF19-C71A58A6B87D}" sibTransId="{0BBD81EF-C3E2-4B1B-BEF3-F6DBFA2EE7E6}"/>
    <dgm:cxn modelId="{1658C7FE-A019-4DA8-9E3D-C3C0DF099E44}" type="presOf" srcId="{47C0FF72-2898-4D30-ADE4-4A371F72BFFA}" destId="{B219ECA8-A2CD-4A46-A2B6-00390B6FDE2E}" srcOrd="0" destOrd="0" presId="urn:microsoft.com/office/officeart/2005/8/layout/process3"/>
    <dgm:cxn modelId="{569FB3C2-5699-4B1D-A404-BFBF4EEC9F26}" type="presParOf" srcId="{B219ECA8-A2CD-4A46-A2B6-00390B6FDE2E}" destId="{18C7032E-F62D-42B4-ADA2-5986463457D8}" srcOrd="0" destOrd="0" presId="urn:microsoft.com/office/officeart/2005/8/layout/process3"/>
    <dgm:cxn modelId="{741137F0-0259-436B-BBBA-84CCF149BD46}" type="presParOf" srcId="{18C7032E-F62D-42B4-ADA2-5986463457D8}" destId="{BD7F05F1-F97B-49CE-9EC6-815CA1C7E7AB}" srcOrd="0" destOrd="0" presId="urn:microsoft.com/office/officeart/2005/8/layout/process3"/>
    <dgm:cxn modelId="{9E88FC24-5725-4191-BC6C-3AED5E281D57}" type="presParOf" srcId="{18C7032E-F62D-42B4-ADA2-5986463457D8}" destId="{A26A3F35-5A63-43E2-82F1-484A8AFA56A3}" srcOrd="1" destOrd="0" presId="urn:microsoft.com/office/officeart/2005/8/layout/process3"/>
    <dgm:cxn modelId="{FDB4D0AB-2D29-4FE8-8DFB-74DC77A01C36}" type="presParOf" srcId="{18C7032E-F62D-42B4-ADA2-5986463457D8}" destId="{B960D9AF-040A-4660-9BF3-286C533B7E80}" srcOrd="2" destOrd="0" presId="urn:microsoft.com/office/officeart/2005/8/layout/process3"/>
    <dgm:cxn modelId="{8E0A76C7-E5E3-4C8C-84AE-D3D15267104A}" type="presParOf" srcId="{B219ECA8-A2CD-4A46-A2B6-00390B6FDE2E}" destId="{8C56BF39-109A-484C-A3F3-705F4060DFF6}" srcOrd="1" destOrd="0" presId="urn:microsoft.com/office/officeart/2005/8/layout/process3"/>
    <dgm:cxn modelId="{A0B6A967-CCDE-417B-85C7-9383121DAB91}" type="presParOf" srcId="{8C56BF39-109A-484C-A3F3-705F4060DFF6}" destId="{D01F313C-C503-48F1-9703-D6A7FD48EE69}" srcOrd="0" destOrd="0" presId="urn:microsoft.com/office/officeart/2005/8/layout/process3"/>
    <dgm:cxn modelId="{719A43F1-E7B1-4F30-8671-6411F98639C9}" type="presParOf" srcId="{B219ECA8-A2CD-4A46-A2B6-00390B6FDE2E}" destId="{3B3AD66E-EC88-44DB-9DDE-C8481FB338CC}" srcOrd="2" destOrd="0" presId="urn:microsoft.com/office/officeart/2005/8/layout/process3"/>
    <dgm:cxn modelId="{F8B83873-10EE-4117-80DB-D101A693C373}" type="presParOf" srcId="{3B3AD66E-EC88-44DB-9DDE-C8481FB338CC}" destId="{C8AD542A-CF14-401D-B401-10BEBF477F2C}" srcOrd="0" destOrd="0" presId="urn:microsoft.com/office/officeart/2005/8/layout/process3"/>
    <dgm:cxn modelId="{DB204B47-81FC-426D-9EC7-5B66DDBA88A5}" type="presParOf" srcId="{3B3AD66E-EC88-44DB-9DDE-C8481FB338CC}" destId="{EF6DC9EA-5A22-44CD-9A78-7EF1C2A87ABE}" srcOrd="1" destOrd="0" presId="urn:microsoft.com/office/officeart/2005/8/layout/process3"/>
    <dgm:cxn modelId="{F4A5B7B9-FC83-46E8-A676-D1B0B5DE47E0}" type="presParOf" srcId="{3B3AD66E-EC88-44DB-9DDE-C8481FB338CC}" destId="{E83A921C-3437-477F-8EE4-22A3314A094C}" srcOrd="2" destOrd="0" presId="urn:microsoft.com/office/officeart/2005/8/layout/process3"/>
    <dgm:cxn modelId="{A3110DB2-0095-475D-A23B-FFBB4D35EE7F}" type="presParOf" srcId="{B219ECA8-A2CD-4A46-A2B6-00390B6FDE2E}" destId="{4FAB468A-CC9E-4BAC-B1D3-884826A6F35B}" srcOrd="3" destOrd="0" presId="urn:microsoft.com/office/officeart/2005/8/layout/process3"/>
    <dgm:cxn modelId="{09ABA309-2204-4430-923C-46831F30F57B}" type="presParOf" srcId="{4FAB468A-CC9E-4BAC-B1D3-884826A6F35B}" destId="{59709FF5-8406-4AC4-828D-881AE01E63C7}" srcOrd="0" destOrd="0" presId="urn:microsoft.com/office/officeart/2005/8/layout/process3"/>
    <dgm:cxn modelId="{0506AE6D-6C0E-4F58-887D-2631B995D884}" type="presParOf" srcId="{B219ECA8-A2CD-4A46-A2B6-00390B6FDE2E}" destId="{50668667-4081-4AF6-A284-CF66B7E535F6}" srcOrd="4" destOrd="0" presId="urn:microsoft.com/office/officeart/2005/8/layout/process3"/>
    <dgm:cxn modelId="{CF91AA9C-93F1-46CF-80E8-DCE630534FDA}" type="presParOf" srcId="{50668667-4081-4AF6-A284-CF66B7E535F6}" destId="{7CCEBED6-7980-4587-A46E-B6E9619DFE30}" srcOrd="0" destOrd="0" presId="urn:microsoft.com/office/officeart/2005/8/layout/process3"/>
    <dgm:cxn modelId="{2AE810A0-E055-4F9B-AAAF-EA4C72B503E1}" type="presParOf" srcId="{50668667-4081-4AF6-A284-CF66B7E535F6}" destId="{63DBCB75-81DF-4990-BE84-92FD13B5AC48}" srcOrd="1" destOrd="0" presId="urn:microsoft.com/office/officeart/2005/8/layout/process3"/>
    <dgm:cxn modelId="{5C74A48A-2C87-4543-921E-04C7B125BA3D}" type="presParOf" srcId="{50668667-4081-4AF6-A284-CF66B7E535F6}" destId="{7BC9140D-CE91-4E64-9018-DBE749D5173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8628BE-1094-4282-B74A-B62588EE66F9}" type="doc">
      <dgm:prSet loTypeId="urn:microsoft.com/office/officeart/2005/8/layout/hChevron3" loCatId="process" qsTypeId="urn:microsoft.com/office/officeart/2005/8/quickstyle/simple1" qsCatId="simple" csTypeId="urn:microsoft.com/office/officeart/2005/8/colors/accent1_2" csCatId="accent1" phldr="1"/>
      <dgm:spPr/>
    </dgm:pt>
    <dgm:pt modelId="{FC47693D-D0AA-49DF-8D5E-73DAED5DAF88}">
      <dgm:prSet phldrT="[テキスト]"/>
      <dgm:spPr>
        <a:solidFill>
          <a:srgbClr val="00FFFF"/>
        </a:solidFill>
      </dgm:spPr>
      <dgm:t>
        <a:bodyPr/>
        <a:lstStyle/>
        <a:p>
          <a:r>
            <a:rPr kumimoji="1" lang="ja-JP" altLang="en-US" dirty="0">
              <a:solidFill>
                <a:schemeClr val="tx1"/>
              </a:solidFill>
            </a:rPr>
            <a:t>コミット</a:t>
          </a:r>
          <a:endParaRPr kumimoji="1" lang="en-US" altLang="ja-JP" dirty="0">
            <a:solidFill>
              <a:schemeClr val="tx1"/>
            </a:solidFill>
          </a:endParaRPr>
        </a:p>
        <a:p>
          <a:r>
            <a:rPr kumimoji="1" lang="ja-JP" altLang="en-US" dirty="0">
              <a:solidFill>
                <a:schemeClr val="tx1"/>
              </a:solidFill>
            </a:rPr>
            <a:t>ステージ</a:t>
          </a:r>
        </a:p>
      </dgm:t>
    </dgm:pt>
    <dgm:pt modelId="{822060A4-7110-42DF-8959-2131C3A27DAB}" type="parTrans" cxnId="{0844202B-8902-48A9-8B75-EDC628B0AB4E}">
      <dgm:prSet/>
      <dgm:spPr/>
      <dgm:t>
        <a:bodyPr/>
        <a:lstStyle/>
        <a:p>
          <a:endParaRPr kumimoji="1" lang="ja-JP" altLang="en-US"/>
        </a:p>
      </dgm:t>
    </dgm:pt>
    <dgm:pt modelId="{E46BCAC3-2E05-4506-A062-1F86A7413B1A}" type="sibTrans" cxnId="{0844202B-8902-48A9-8B75-EDC628B0AB4E}">
      <dgm:prSet/>
      <dgm:spPr/>
      <dgm:t>
        <a:bodyPr/>
        <a:lstStyle/>
        <a:p>
          <a:endParaRPr kumimoji="1" lang="ja-JP" altLang="en-US"/>
        </a:p>
      </dgm:t>
    </dgm:pt>
    <dgm:pt modelId="{A90FE876-6D7D-4254-BDB3-FEB529FCE0E8}">
      <dgm:prSet phldrT="[テキスト]"/>
      <dgm:spPr>
        <a:solidFill>
          <a:srgbClr val="00FFFF"/>
        </a:solidFill>
      </dgm:spPr>
      <dgm:t>
        <a:bodyPr/>
        <a:lstStyle/>
        <a:p>
          <a:r>
            <a:rPr kumimoji="1" lang="ja-JP" altLang="en-US" dirty="0">
              <a:solidFill>
                <a:schemeClr val="tx1"/>
              </a:solidFill>
            </a:rPr>
            <a:t>ユーザー受け入れテストステージ</a:t>
          </a:r>
        </a:p>
      </dgm:t>
    </dgm:pt>
    <dgm:pt modelId="{770DDBEF-1B57-4B3E-9739-B7F26CCD7CE5}" type="parTrans" cxnId="{03E8A729-A2D4-4E0D-8541-BDBE1316BDA9}">
      <dgm:prSet/>
      <dgm:spPr/>
      <dgm:t>
        <a:bodyPr/>
        <a:lstStyle/>
        <a:p>
          <a:endParaRPr kumimoji="1" lang="ja-JP" altLang="en-US"/>
        </a:p>
      </dgm:t>
    </dgm:pt>
    <dgm:pt modelId="{5A37F8E1-62B7-49D1-A9B4-6B9888F1E1E4}" type="sibTrans" cxnId="{03E8A729-A2D4-4E0D-8541-BDBE1316BDA9}">
      <dgm:prSet/>
      <dgm:spPr/>
      <dgm:t>
        <a:bodyPr/>
        <a:lstStyle/>
        <a:p>
          <a:endParaRPr kumimoji="1" lang="ja-JP" altLang="en-US"/>
        </a:p>
      </dgm:t>
    </dgm:pt>
    <dgm:pt modelId="{D22D9F1E-E753-4CD2-8B46-82D9579CC7E5}">
      <dgm:prSet phldrT="[テキスト]"/>
      <dgm:spPr>
        <a:solidFill>
          <a:srgbClr val="00FFFF"/>
        </a:solidFill>
      </dgm:spPr>
      <dgm:t>
        <a:bodyPr/>
        <a:lstStyle/>
        <a:p>
          <a:r>
            <a:rPr kumimoji="1" lang="ja-JP" altLang="en-US" dirty="0">
              <a:solidFill>
                <a:schemeClr val="tx1"/>
              </a:solidFill>
            </a:rPr>
            <a:t>手動テストステージ</a:t>
          </a:r>
        </a:p>
      </dgm:t>
    </dgm:pt>
    <dgm:pt modelId="{D70476A5-84A4-43F8-AE16-EE1F93EED7C6}" type="parTrans" cxnId="{DAA49F7F-78CD-47FD-BFB1-55DAC1E1CDA0}">
      <dgm:prSet/>
      <dgm:spPr/>
      <dgm:t>
        <a:bodyPr/>
        <a:lstStyle/>
        <a:p>
          <a:endParaRPr kumimoji="1" lang="ja-JP" altLang="en-US"/>
        </a:p>
      </dgm:t>
    </dgm:pt>
    <dgm:pt modelId="{4830E79D-0D92-403B-B5BB-1B35DFC9E383}" type="sibTrans" cxnId="{DAA49F7F-78CD-47FD-BFB1-55DAC1E1CDA0}">
      <dgm:prSet/>
      <dgm:spPr/>
      <dgm:t>
        <a:bodyPr/>
        <a:lstStyle/>
        <a:p>
          <a:endParaRPr kumimoji="1" lang="ja-JP" altLang="en-US"/>
        </a:p>
      </dgm:t>
    </dgm:pt>
    <dgm:pt modelId="{18ACEDEA-F8B2-4853-87F0-F58170175D93}">
      <dgm:prSet phldrT="[テキスト]"/>
      <dgm:spPr>
        <a:solidFill>
          <a:srgbClr val="00FFFF"/>
        </a:solidFill>
      </dgm:spPr>
      <dgm:t>
        <a:bodyPr/>
        <a:lstStyle/>
        <a:p>
          <a:r>
            <a:rPr kumimoji="1" lang="ja-JP" altLang="en-US" dirty="0">
              <a:solidFill>
                <a:schemeClr val="tx1"/>
              </a:solidFill>
            </a:rPr>
            <a:t>キャパシティテストステージ</a:t>
          </a:r>
        </a:p>
      </dgm:t>
    </dgm:pt>
    <dgm:pt modelId="{D4708635-A5D4-4F21-9811-9881BA178CFD}" type="parTrans" cxnId="{20B21AC6-E9B2-4429-84D9-B7CC8E4FD538}">
      <dgm:prSet/>
      <dgm:spPr/>
      <dgm:t>
        <a:bodyPr/>
        <a:lstStyle/>
        <a:p>
          <a:endParaRPr kumimoji="1" lang="ja-JP" altLang="en-US"/>
        </a:p>
      </dgm:t>
    </dgm:pt>
    <dgm:pt modelId="{19519B93-3608-403D-AD5F-B2C2EABE649C}" type="sibTrans" cxnId="{20B21AC6-E9B2-4429-84D9-B7CC8E4FD538}">
      <dgm:prSet/>
      <dgm:spPr/>
      <dgm:t>
        <a:bodyPr/>
        <a:lstStyle/>
        <a:p>
          <a:endParaRPr kumimoji="1" lang="ja-JP" altLang="en-US"/>
        </a:p>
      </dgm:t>
    </dgm:pt>
    <dgm:pt modelId="{00727913-95BB-47FB-94A7-C239373A19F8}" type="pres">
      <dgm:prSet presAssocID="{6E8628BE-1094-4282-B74A-B62588EE66F9}" presName="Name0" presStyleCnt="0">
        <dgm:presLayoutVars>
          <dgm:dir/>
          <dgm:resizeHandles val="exact"/>
        </dgm:presLayoutVars>
      </dgm:prSet>
      <dgm:spPr/>
    </dgm:pt>
    <dgm:pt modelId="{20042778-1896-492B-BE1F-782DE771F439}" type="pres">
      <dgm:prSet presAssocID="{FC47693D-D0AA-49DF-8D5E-73DAED5DAF88}" presName="parTxOnly" presStyleLbl="node1" presStyleIdx="0" presStyleCnt="4">
        <dgm:presLayoutVars>
          <dgm:bulletEnabled val="1"/>
        </dgm:presLayoutVars>
      </dgm:prSet>
      <dgm:spPr/>
    </dgm:pt>
    <dgm:pt modelId="{C221234D-A4F8-4DE0-BF0C-8DDDE1CD9575}" type="pres">
      <dgm:prSet presAssocID="{E46BCAC3-2E05-4506-A062-1F86A7413B1A}" presName="parSpace" presStyleCnt="0"/>
      <dgm:spPr/>
    </dgm:pt>
    <dgm:pt modelId="{EA047CFA-260F-4995-B6CC-9FF34D380964}" type="pres">
      <dgm:prSet presAssocID="{A90FE876-6D7D-4254-BDB3-FEB529FCE0E8}" presName="parTxOnly" presStyleLbl="node1" presStyleIdx="1" presStyleCnt="4">
        <dgm:presLayoutVars>
          <dgm:bulletEnabled val="1"/>
        </dgm:presLayoutVars>
      </dgm:prSet>
      <dgm:spPr/>
    </dgm:pt>
    <dgm:pt modelId="{1A6E624D-AEEA-4332-8BAE-803D3ADA7127}" type="pres">
      <dgm:prSet presAssocID="{5A37F8E1-62B7-49D1-A9B4-6B9888F1E1E4}" presName="parSpace" presStyleCnt="0"/>
      <dgm:spPr/>
    </dgm:pt>
    <dgm:pt modelId="{DE333DB9-DDF7-44D0-8541-E27EF4F7D29B}" type="pres">
      <dgm:prSet presAssocID="{D22D9F1E-E753-4CD2-8B46-82D9579CC7E5}" presName="parTxOnly" presStyleLbl="node1" presStyleIdx="2" presStyleCnt="4">
        <dgm:presLayoutVars>
          <dgm:bulletEnabled val="1"/>
        </dgm:presLayoutVars>
      </dgm:prSet>
      <dgm:spPr/>
    </dgm:pt>
    <dgm:pt modelId="{0056476A-B369-4CD8-82E1-E1F23A23C51B}" type="pres">
      <dgm:prSet presAssocID="{4830E79D-0D92-403B-B5BB-1B35DFC9E383}" presName="parSpace" presStyleCnt="0"/>
      <dgm:spPr/>
    </dgm:pt>
    <dgm:pt modelId="{3DBA469F-0B80-4E7E-B548-C0FF4AD3252D}" type="pres">
      <dgm:prSet presAssocID="{18ACEDEA-F8B2-4853-87F0-F58170175D93}" presName="parTxOnly" presStyleLbl="node1" presStyleIdx="3" presStyleCnt="4">
        <dgm:presLayoutVars>
          <dgm:bulletEnabled val="1"/>
        </dgm:presLayoutVars>
      </dgm:prSet>
      <dgm:spPr/>
    </dgm:pt>
  </dgm:ptLst>
  <dgm:cxnLst>
    <dgm:cxn modelId="{FA882003-D3D9-4139-8A8E-11B2C9BB8095}" type="presOf" srcId="{18ACEDEA-F8B2-4853-87F0-F58170175D93}" destId="{3DBA469F-0B80-4E7E-B548-C0FF4AD3252D}" srcOrd="0" destOrd="0" presId="urn:microsoft.com/office/officeart/2005/8/layout/hChevron3"/>
    <dgm:cxn modelId="{4F4FE624-0029-4304-AC5F-569A4C0D896B}" type="presOf" srcId="{FC47693D-D0AA-49DF-8D5E-73DAED5DAF88}" destId="{20042778-1896-492B-BE1F-782DE771F439}" srcOrd="0" destOrd="0" presId="urn:microsoft.com/office/officeart/2005/8/layout/hChevron3"/>
    <dgm:cxn modelId="{03E8A729-A2D4-4E0D-8541-BDBE1316BDA9}" srcId="{6E8628BE-1094-4282-B74A-B62588EE66F9}" destId="{A90FE876-6D7D-4254-BDB3-FEB529FCE0E8}" srcOrd="1" destOrd="0" parTransId="{770DDBEF-1B57-4B3E-9739-B7F26CCD7CE5}" sibTransId="{5A37F8E1-62B7-49D1-A9B4-6B9888F1E1E4}"/>
    <dgm:cxn modelId="{0844202B-8902-48A9-8B75-EDC628B0AB4E}" srcId="{6E8628BE-1094-4282-B74A-B62588EE66F9}" destId="{FC47693D-D0AA-49DF-8D5E-73DAED5DAF88}" srcOrd="0" destOrd="0" parTransId="{822060A4-7110-42DF-8959-2131C3A27DAB}" sibTransId="{E46BCAC3-2E05-4506-A062-1F86A7413B1A}"/>
    <dgm:cxn modelId="{DAA49F7F-78CD-47FD-BFB1-55DAC1E1CDA0}" srcId="{6E8628BE-1094-4282-B74A-B62588EE66F9}" destId="{D22D9F1E-E753-4CD2-8B46-82D9579CC7E5}" srcOrd="2" destOrd="0" parTransId="{D70476A5-84A4-43F8-AE16-EE1F93EED7C6}" sibTransId="{4830E79D-0D92-403B-B5BB-1B35DFC9E383}"/>
    <dgm:cxn modelId="{22EE4E84-44F6-4182-804E-494EE304637E}" type="presOf" srcId="{6E8628BE-1094-4282-B74A-B62588EE66F9}" destId="{00727913-95BB-47FB-94A7-C239373A19F8}" srcOrd="0" destOrd="0" presId="urn:microsoft.com/office/officeart/2005/8/layout/hChevron3"/>
    <dgm:cxn modelId="{D4530FC0-AD49-495A-8CCE-67A4A6C1A320}" type="presOf" srcId="{A90FE876-6D7D-4254-BDB3-FEB529FCE0E8}" destId="{EA047CFA-260F-4995-B6CC-9FF34D380964}" srcOrd="0" destOrd="0" presId="urn:microsoft.com/office/officeart/2005/8/layout/hChevron3"/>
    <dgm:cxn modelId="{20B21AC6-E9B2-4429-84D9-B7CC8E4FD538}" srcId="{6E8628BE-1094-4282-B74A-B62588EE66F9}" destId="{18ACEDEA-F8B2-4853-87F0-F58170175D93}" srcOrd="3" destOrd="0" parTransId="{D4708635-A5D4-4F21-9811-9881BA178CFD}" sibTransId="{19519B93-3608-403D-AD5F-B2C2EABE649C}"/>
    <dgm:cxn modelId="{046687FB-4A9A-4AD0-8FB8-DB77F3299C6E}" type="presOf" srcId="{D22D9F1E-E753-4CD2-8B46-82D9579CC7E5}" destId="{DE333DB9-DDF7-44D0-8541-E27EF4F7D29B}" srcOrd="0" destOrd="0" presId="urn:microsoft.com/office/officeart/2005/8/layout/hChevron3"/>
    <dgm:cxn modelId="{D333AD4F-1125-4DE0-A726-0689E804D402}" type="presParOf" srcId="{00727913-95BB-47FB-94A7-C239373A19F8}" destId="{20042778-1896-492B-BE1F-782DE771F439}" srcOrd="0" destOrd="0" presId="urn:microsoft.com/office/officeart/2005/8/layout/hChevron3"/>
    <dgm:cxn modelId="{E2C01C22-022D-4207-87DD-4BFDD35B096C}" type="presParOf" srcId="{00727913-95BB-47FB-94A7-C239373A19F8}" destId="{C221234D-A4F8-4DE0-BF0C-8DDDE1CD9575}" srcOrd="1" destOrd="0" presId="urn:microsoft.com/office/officeart/2005/8/layout/hChevron3"/>
    <dgm:cxn modelId="{B80CAA12-A4BA-40F1-8187-74F13392F412}" type="presParOf" srcId="{00727913-95BB-47FB-94A7-C239373A19F8}" destId="{EA047CFA-260F-4995-B6CC-9FF34D380964}" srcOrd="2" destOrd="0" presId="urn:microsoft.com/office/officeart/2005/8/layout/hChevron3"/>
    <dgm:cxn modelId="{080774A4-CDA6-4700-A50D-5D9826D26D22}" type="presParOf" srcId="{00727913-95BB-47FB-94A7-C239373A19F8}" destId="{1A6E624D-AEEA-4332-8BAE-803D3ADA7127}" srcOrd="3" destOrd="0" presId="urn:microsoft.com/office/officeart/2005/8/layout/hChevron3"/>
    <dgm:cxn modelId="{D824E3FC-4512-42B4-B0E3-08440925BA9E}" type="presParOf" srcId="{00727913-95BB-47FB-94A7-C239373A19F8}" destId="{DE333DB9-DDF7-44D0-8541-E27EF4F7D29B}" srcOrd="4" destOrd="0" presId="urn:microsoft.com/office/officeart/2005/8/layout/hChevron3"/>
    <dgm:cxn modelId="{4A74ED7D-B6FA-4A05-9C20-49F88B7C644B}" type="presParOf" srcId="{00727913-95BB-47FB-94A7-C239373A19F8}" destId="{0056476A-B369-4CD8-82E1-E1F23A23C51B}" srcOrd="5" destOrd="0" presId="urn:microsoft.com/office/officeart/2005/8/layout/hChevron3"/>
    <dgm:cxn modelId="{34E4D327-DBA8-46CD-8A30-D37E9B21A42F}" type="presParOf" srcId="{00727913-95BB-47FB-94A7-C239373A19F8}" destId="{3DBA469F-0B80-4E7E-B548-C0FF4AD3252D}"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A3F35-5A63-43E2-82F1-484A8AFA56A3}">
      <dsp:nvSpPr>
        <dsp:cNvPr id="0" name=""/>
        <dsp:cNvSpPr/>
      </dsp:nvSpPr>
      <dsp:spPr>
        <a:xfrm>
          <a:off x="1130"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A</a:t>
          </a:r>
          <a:endParaRPr kumimoji="1" lang="ja-JP" altLang="en-US" sz="600" kern="1200" dirty="0">
            <a:solidFill>
              <a:schemeClr val="tx1"/>
            </a:solidFill>
          </a:endParaRPr>
        </a:p>
      </dsp:txBody>
      <dsp:txXfrm>
        <a:off x="1130" y="194472"/>
        <a:ext cx="514089" cy="184087"/>
      </dsp:txXfrm>
    </dsp:sp>
    <dsp:sp modelId="{B960D9AF-040A-4660-9BF3-286C533B7E80}">
      <dsp:nvSpPr>
        <dsp:cNvPr id="0" name=""/>
        <dsp:cNvSpPr/>
      </dsp:nvSpPr>
      <dsp:spPr>
        <a:xfrm>
          <a:off x="106426"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A</a:t>
          </a:r>
          <a:endParaRPr kumimoji="1" lang="ja-JP" altLang="en-US" sz="600" kern="1200" dirty="0"/>
        </a:p>
      </dsp:txBody>
      <dsp:txXfrm>
        <a:off x="116548" y="388682"/>
        <a:ext cx="493845" cy="325356"/>
      </dsp:txXfrm>
    </dsp:sp>
    <dsp:sp modelId="{8C56BF39-109A-484C-A3F3-705F4060DFF6}">
      <dsp:nvSpPr>
        <dsp:cNvPr id="0" name=""/>
        <dsp:cNvSpPr/>
      </dsp:nvSpPr>
      <dsp:spPr>
        <a:xfrm>
          <a:off x="593154" y="222519"/>
          <a:ext cx="165220" cy="127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93154" y="248118"/>
        <a:ext cx="126822" cy="76795"/>
      </dsp:txXfrm>
    </dsp:sp>
    <dsp:sp modelId="{EF6DC9EA-5A22-44CD-9A78-7EF1C2A87ABE}">
      <dsp:nvSpPr>
        <dsp:cNvPr id="0" name=""/>
        <dsp:cNvSpPr/>
      </dsp:nvSpPr>
      <dsp:spPr>
        <a:xfrm>
          <a:off x="826957"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B</a:t>
          </a:r>
          <a:endParaRPr kumimoji="1" lang="ja-JP" altLang="en-US" sz="600" kern="1200" dirty="0">
            <a:solidFill>
              <a:schemeClr val="tx1"/>
            </a:solidFill>
          </a:endParaRPr>
        </a:p>
      </dsp:txBody>
      <dsp:txXfrm>
        <a:off x="826957" y="194472"/>
        <a:ext cx="514089" cy="184087"/>
      </dsp:txXfrm>
    </dsp:sp>
    <dsp:sp modelId="{E83A921C-3437-477F-8EE4-22A3314A094C}">
      <dsp:nvSpPr>
        <dsp:cNvPr id="0" name=""/>
        <dsp:cNvSpPr/>
      </dsp:nvSpPr>
      <dsp:spPr>
        <a:xfrm>
          <a:off x="932252"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B</a:t>
          </a:r>
          <a:endParaRPr kumimoji="1" lang="ja-JP" altLang="en-US" sz="600" kern="1200" dirty="0"/>
        </a:p>
      </dsp:txBody>
      <dsp:txXfrm>
        <a:off x="942374" y="388682"/>
        <a:ext cx="493845" cy="325356"/>
      </dsp:txXfrm>
    </dsp:sp>
    <dsp:sp modelId="{4FAB468A-CC9E-4BAC-B1D3-884826A6F35B}">
      <dsp:nvSpPr>
        <dsp:cNvPr id="0" name=""/>
        <dsp:cNvSpPr/>
      </dsp:nvSpPr>
      <dsp:spPr>
        <a:xfrm>
          <a:off x="1418981" y="222519"/>
          <a:ext cx="165220" cy="127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418981" y="248118"/>
        <a:ext cx="126822" cy="76795"/>
      </dsp:txXfrm>
    </dsp:sp>
    <dsp:sp modelId="{63DBCB75-81DF-4990-BE84-92FD13B5AC48}">
      <dsp:nvSpPr>
        <dsp:cNvPr id="0" name=""/>
        <dsp:cNvSpPr/>
      </dsp:nvSpPr>
      <dsp:spPr>
        <a:xfrm>
          <a:off x="1652783"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C</a:t>
          </a:r>
          <a:endParaRPr kumimoji="1" lang="ja-JP" altLang="en-US" sz="600" kern="1200" dirty="0">
            <a:solidFill>
              <a:schemeClr val="tx1"/>
            </a:solidFill>
          </a:endParaRPr>
        </a:p>
      </dsp:txBody>
      <dsp:txXfrm>
        <a:off x="1652783" y="194472"/>
        <a:ext cx="514089" cy="184087"/>
      </dsp:txXfrm>
    </dsp:sp>
    <dsp:sp modelId="{7BC9140D-CE91-4E64-9018-DBE749D51735}">
      <dsp:nvSpPr>
        <dsp:cNvPr id="0" name=""/>
        <dsp:cNvSpPr/>
      </dsp:nvSpPr>
      <dsp:spPr>
        <a:xfrm>
          <a:off x="1758079"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C</a:t>
          </a:r>
          <a:endParaRPr kumimoji="1" lang="ja-JP" altLang="en-US" sz="600" kern="1200" dirty="0"/>
        </a:p>
      </dsp:txBody>
      <dsp:txXfrm>
        <a:off x="1768201" y="388682"/>
        <a:ext cx="493845" cy="325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2778-1896-492B-BE1F-782DE771F439}">
      <dsp:nvSpPr>
        <dsp:cNvPr id="0" name=""/>
        <dsp:cNvSpPr/>
      </dsp:nvSpPr>
      <dsp:spPr>
        <a:xfrm>
          <a:off x="980" y="479372"/>
          <a:ext cx="983327" cy="393330"/>
        </a:xfrm>
        <a:prstGeom prst="homePlate">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コミット</a:t>
          </a:r>
          <a:endParaRPr kumimoji="1" lang="en-US" altLang="ja-JP" sz="600" kern="1200" dirty="0">
            <a:solidFill>
              <a:schemeClr val="tx1"/>
            </a:solidFill>
          </a:endParaRPr>
        </a:p>
        <a:p>
          <a:pPr marL="0" lvl="0" indent="0" algn="ctr" defTabSz="266700">
            <a:lnSpc>
              <a:spcPct val="90000"/>
            </a:lnSpc>
            <a:spcBef>
              <a:spcPct val="0"/>
            </a:spcBef>
            <a:spcAft>
              <a:spcPct val="35000"/>
            </a:spcAft>
            <a:buNone/>
          </a:pPr>
          <a:r>
            <a:rPr kumimoji="1" lang="ja-JP" altLang="en-US" sz="600" kern="1200" dirty="0">
              <a:solidFill>
                <a:schemeClr val="tx1"/>
              </a:solidFill>
            </a:rPr>
            <a:t>ステージ</a:t>
          </a:r>
        </a:p>
      </dsp:txBody>
      <dsp:txXfrm>
        <a:off x="980" y="479372"/>
        <a:ext cx="884995" cy="393330"/>
      </dsp:txXfrm>
    </dsp:sp>
    <dsp:sp modelId="{EA047CFA-260F-4995-B6CC-9FF34D380964}">
      <dsp:nvSpPr>
        <dsp:cNvPr id="0" name=""/>
        <dsp:cNvSpPr/>
      </dsp:nvSpPr>
      <dsp:spPr>
        <a:xfrm>
          <a:off x="787641"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ユーザー受け入れテストステージ</a:t>
          </a:r>
        </a:p>
      </dsp:txBody>
      <dsp:txXfrm>
        <a:off x="984306" y="479372"/>
        <a:ext cx="589997" cy="393330"/>
      </dsp:txXfrm>
    </dsp:sp>
    <dsp:sp modelId="{DE333DB9-DDF7-44D0-8541-E27EF4F7D29B}">
      <dsp:nvSpPr>
        <dsp:cNvPr id="0" name=""/>
        <dsp:cNvSpPr/>
      </dsp:nvSpPr>
      <dsp:spPr>
        <a:xfrm>
          <a:off x="1574303"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手動テストステージ</a:t>
          </a:r>
        </a:p>
      </dsp:txBody>
      <dsp:txXfrm>
        <a:off x="1770968" y="479372"/>
        <a:ext cx="589997" cy="393330"/>
      </dsp:txXfrm>
    </dsp:sp>
    <dsp:sp modelId="{3DBA469F-0B80-4E7E-B548-C0FF4AD3252D}">
      <dsp:nvSpPr>
        <dsp:cNvPr id="0" name=""/>
        <dsp:cNvSpPr/>
      </dsp:nvSpPr>
      <dsp:spPr>
        <a:xfrm>
          <a:off x="2360965"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キャパシティテストステージ</a:t>
          </a:r>
        </a:p>
      </dsp:txBody>
      <dsp:txXfrm>
        <a:off x="2557630" y="479372"/>
        <a:ext cx="589997" cy="3933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FF230-8B89-4BEE-B375-18E2EE2B3C68}" type="datetimeFigureOut">
              <a:rPr kumimoji="1" lang="ja-JP" altLang="en-US" smtClean="0"/>
              <a:t>2018/5/29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4AE6B-9818-4F91-B263-0824DEE19A82}" type="slidenum">
              <a:rPr kumimoji="1" lang="ja-JP" altLang="en-US" smtClean="0"/>
              <a:t>‹#›</a:t>
            </a:fld>
            <a:endParaRPr kumimoji="1" lang="ja-JP" altLang="en-US"/>
          </a:p>
        </p:txBody>
      </p:sp>
    </p:spTree>
    <p:extLst>
      <p:ext uri="{BB962C8B-B14F-4D97-AF65-F5344CB8AC3E}">
        <p14:creationId xmlns:p14="http://schemas.microsoft.com/office/powerpoint/2010/main" val="1070683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657826B-6E3D-4C48-82A6-59FD3A8CB26A}" type="slidenum">
              <a:rPr kumimoji="1" lang="ja-JP" altLang="en-US" smtClean="0"/>
              <a:t>3</a:t>
            </a:fld>
            <a:endParaRPr kumimoji="1" lang="ja-JP" altLang="en-US"/>
          </a:p>
        </p:txBody>
      </p:sp>
    </p:spTree>
    <p:extLst>
      <p:ext uri="{BB962C8B-B14F-4D97-AF65-F5344CB8AC3E}">
        <p14:creationId xmlns:p14="http://schemas.microsoft.com/office/powerpoint/2010/main" val="1833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開発段階から運用に渡されるべき情報の例は、</a:t>
            </a:r>
            <a:r>
              <a:rPr kumimoji="1" lang="en-US" altLang="ja-JP" dirty="0"/>
              <a:t>ISO20001</a:t>
            </a:r>
            <a:r>
              <a:rPr kumimoji="1" lang="ja-JP" altLang="en-US" dirty="0"/>
              <a:t>の要求事項では下記のように定義されています。</a:t>
            </a:r>
          </a:p>
          <a:p>
            <a:r>
              <a:rPr kumimoji="1" lang="en-US" altLang="ja-JP" dirty="0"/>
              <a:t>――――――――――――――――</a:t>
            </a:r>
          </a:p>
          <a:p>
            <a:r>
              <a:rPr kumimoji="1" lang="ja-JP" altLang="en-US" dirty="0"/>
              <a:t>新規サービス又はサービス変更の設計及び開発 新規サービス又はサービス変更は，少なくとも次の事項を含めて設計し，文書化しなければならない。 </a:t>
            </a:r>
          </a:p>
          <a:p>
            <a:r>
              <a:rPr kumimoji="1" lang="en-US" altLang="ja-JP" dirty="0"/>
              <a:t>a) </a:t>
            </a:r>
            <a:r>
              <a:rPr kumimoji="1" lang="ja-JP" altLang="en-US" dirty="0"/>
              <a:t>新規サービス又はサービス変更の提供についての権限及び責任 </a:t>
            </a:r>
          </a:p>
          <a:p>
            <a:r>
              <a:rPr kumimoji="1" lang="en-US" altLang="ja-JP" dirty="0"/>
              <a:t>b) </a:t>
            </a:r>
            <a:r>
              <a:rPr kumimoji="1" lang="ja-JP" altLang="en-US" dirty="0"/>
              <a:t>新規サービス又はサービス変更の提供のために，サービス提供者，顧客，及び他の関係者が実施する活動 </a:t>
            </a:r>
          </a:p>
          <a:p>
            <a:r>
              <a:rPr kumimoji="1" lang="en-US" altLang="ja-JP" dirty="0"/>
              <a:t>c) </a:t>
            </a:r>
            <a:r>
              <a:rPr kumimoji="1" lang="ja-JP" altLang="en-US" dirty="0"/>
              <a:t>適切な教育，訓練，技能及び経験に対する要求事項を含む，人的資源に関する新規又は変更された要求事項 </a:t>
            </a:r>
          </a:p>
          <a:p>
            <a:r>
              <a:rPr kumimoji="1" lang="en-US" altLang="ja-JP" dirty="0"/>
              <a:t>d) </a:t>
            </a:r>
            <a:r>
              <a:rPr kumimoji="1" lang="ja-JP" altLang="en-US" dirty="0"/>
              <a:t>新規サービス又はサービス変更の提供に関する財務資源の要求事項 </a:t>
            </a:r>
          </a:p>
          <a:p>
            <a:r>
              <a:rPr kumimoji="1" lang="en-US" altLang="ja-JP" dirty="0"/>
              <a:t>e) </a:t>
            </a:r>
            <a:r>
              <a:rPr kumimoji="1" lang="ja-JP" altLang="en-US" dirty="0"/>
              <a:t>新規サービス又はサービス変更の提供を支援するための，新規の技術又は変更された技術 </a:t>
            </a:r>
          </a:p>
          <a:p>
            <a:r>
              <a:rPr kumimoji="1" lang="en-US" altLang="ja-JP" dirty="0"/>
              <a:t>f) </a:t>
            </a:r>
            <a:r>
              <a:rPr kumimoji="1" lang="ja-JP" altLang="en-US" dirty="0"/>
              <a:t>この規格の要求に従った，新規又は変更された計画及び方針 </a:t>
            </a:r>
          </a:p>
          <a:p>
            <a:r>
              <a:rPr kumimoji="1" lang="en-US" altLang="ja-JP" dirty="0"/>
              <a:t>g) </a:t>
            </a:r>
            <a:r>
              <a:rPr kumimoji="1" lang="ja-JP" altLang="en-US" dirty="0"/>
              <a:t>サービスの要求事項の変更に整合した，新規又は変更された契約及び他の合意文書</a:t>
            </a:r>
          </a:p>
          <a:p>
            <a:r>
              <a:rPr kumimoji="1" lang="en-US" altLang="ja-JP" dirty="0"/>
              <a:t>h) SMS </a:t>
            </a:r>
            <a:r>
              <a:rPr kumimoji="1" lang="ja-JP" altLang="en-US" dirty="0"/>
              <a:t>の変更 </a:t>
            </a:r>
          </a:p>
          <a:p>
            <a:r>
              <a:rPr kumimoji="1" lang="en-US" altLang="ja-JP" dirty="0" err="1"/>
              <a:t>i</a:t>
            </a:r>
            <a:r>
              <a:rPr kumimoji="1" lang="en-US" altLang="ja-JP" dirty="0"/>
              <a:t>) </a:t>
            </a:r>
            <a:r>
              <a:rPr kumimoji="1" lang="ja-JP" altLang="en-US" dirty="0"/>
              <a:t>新規又は変更された </a:t>
            </a:r>
            <a:r>
              <a:rPr kumimoji="1" lang="en-US" altLang="ja-JP" dirty="0"/>
              <a:t>SLA </a:t>
            </a:r>
          </a:p>
          <a:p>
            <a:r>
              <a:rPr kumimoji="1" lang="en-US" altLang="ja-JP" dirty="0"/>
              <a:t>j) </a:t>
            </a:r>
            <a:r>
              <a:rPr kumimoji="1" lang="ja-JP" altLang="en-US" dirty="0"/>
              <a:t>サービスカタログの更新</a:t>
            </a:r>
          </a:p>
          <a:p>
            <a:r>
              <a:rPr kumimoji="1" lang="en-US" altLang="ja-JP" dirty="0"/>
              <a:t>k) </a:t>
            </a:r>
            <a:r>
              <a:rPr kumimoji="1" lang="ja-JP" altLang="en-US" dirty="0"/>
              <a:t>新規サービス又はサービス変更の提供のために使用する手順，尺度及び情報</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18C33-70D9-42A8-839E-92C9CD384C4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6592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6CE79-3EE2-4AD8-AD0E-6080B05853E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1502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18C33-70D9-42A8-839E-92C9CD384C4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1387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仮に要求仕様をしっかりと定義できてもその要求自体が変質しています。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0BCB-AC5B-4FDB-93C4-EED27A10A6E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30301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F7769E-D431-41DA-B5D0-9351E907E73A}"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953164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ja-JP" dirty="0">
              <a:ea typeface="ＭＳ Ｐ明朝" pitchFamily="18" charset="-128"/>
            </a:endParaRPr>
          </a:p>
        </p:txBody>
      </p:sp>
    </p:spTree>
    <p:extLst>
      <p:ext uri="{BB962C8B-B14F-4D97-AF65-F5344CB8AC3E}">
        <p14:creationId xmlns:p14="http://schemas.microsoft.com/office/powerpoint/2010/main" val="1227816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0795E21-C4A4-4CF1-9586-DF3F6E46E9E0}" type="slidenum">
              <a:rPr lang="en-US" altLang="ja-JP"/>
              <a:pPr/>
              <a:t>57</a:t>
            </a:fld>
            <a:endParaRPr lang="en-US" altLang="ja-JP"/>
          </a:p>
        </p:txBody>
      </p:sp>
      <p:sp>
        <p:nvSpPr>
          <p:cNvPr id="102402"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algn="r">
              <a:buClr>
                <a:srgbClr val="000000"/>
              </a:buClr>
              <a:buSzPct val="45000"/>
              <a:buFont typeface="Wingdings" pitchFamily="2" charset="2"/>
              <a:buNone/>
            </a:pPr>
            <a:fld id="{8DAA3472-B93C-4BB6-A3BD-C63C8D656ABA}" type="slidenum">
              <a:rPr kumimoji="0" lang="en-GB" altLang="ja-JP" sz="1200">
                <a:solidFill>
                  <a:srgbClr val="000000"/>
                </a:solidFill>
                <a:latin typeface="Times New Roman" pitchFamily="18" charset="0"/>
                <a:ea typeface="HG 明朝L Sun" charset="-128"/>
              </a:rPr>
              <a:pPr algn="r">
                <a:buClr>
                  <a:srgbClr val="000000"/>
                </a:buClr>
                <a:buSzPct val="45000"/>
                <a:buFont typeface="Wingdings" pitchFamily="2" charset="2"/>
                <a:buNone/>
              </a:pPr>
              <a:t>57</a:t>
            </a:fld>
            <a:endParaRPr kumimoji="0" lang="en-GB" altLang="ja-JP" sz="1200">
              <a:solidFill>
                <a:srgbClr val="000000"/>
              </a:solidFill>
              <a:latin typeface="Times New Roman" pitchFamily="18" charset="0"/>
              <a:ea typeface="HG 明朝L Sun" charset="-128"/>
            </a:endParaRPr>
          </a:p>
        </p:txBody>
      </p:sp>
      <p:sp>
        <p:nvSpPr>
          <p:cNvPr id="102403"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102404" name="Rectangle 3"/>
          <p:cNvSpPr>
            <a:spLocks noGrp="1" noChangeArrowheads="1"/>
          </p:cNvSpPr>
          <p:nvPr>
            <p:ph type="body" idx="1"/>
          </p:nvPr>
        </p:nvSpPr>
        <p:spPr/>
        <p:txBody>
          <a:bodyPr lIns="89991" tIns="46796" rIns="89991" bIns="46796"/>
          <a:lstStyle/>
          <a:p>
            <a:endParaRPr lang="ja-JP" altLang="ja-JP"/>
          </a:p>
        </p:txBody>
      </p:sp>
    </p:spTree>
    <p:extLst>
      <p:ext uri="{BB962C8B-B14F-4D97-AF65-F5344CB8AC3E}">
        <p14:creationId xmlns:p14="http://schemas.microsoft.com/office/powerpoint/2010/main" val="618473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0B29E3-5BA9-403D-9CE7-132AD8C291B3}" type="slidenum">
              <a:rPr lang="en-US" altLang="ja-JP"/>
              <a:pPr/>
              <a:t>58</a:t>
            </a:fld>
            <a:endParaRPr lang="en-US" altLang="ja-JP"/>
          </a:p>
        </p:txBody>
      </p:sp>
      <p:sp>
        <p:nvSpPr>
          <p:cNvPr id="104450"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algn="r">
              <a:buClr>
                <a:srgbClr val="000000"/>
              </a:buClr>
              <a:buSzPct val="45000"/>
              <a:buFont typeface="Wingdings" pitchFamily="2" charset="2"/>
              <a:buNone/>
            </a:pPr>
            <a:fld id="{01528F61-7835-4EC5-96C7-A8F7858F9B38}" type="slidenum">
              <a:rPr kumimoji="0" lang="en-GB" altLang="ja-JP" sz="1200">
                <a:solidFill>
                  <a:srgbClr val="000000"/>
                </a:solidFill>
                <a:latin typeface="Times New Roman" pitchFamily="18" charset="0"/>
                <a:ea typeface="HG 明朝L Sun" charset="-128"/>
              </a:rPr>
              <a:pPr algn="r">
                <a:buClr>
                  <a:srgbClr val="000000"/>
                </a:buClr>
                <a:buSzPct val="45000"/>
                <a:buFont typeface="Wingdings" pitchFamily="2" charset="2"/>
                <a:buNone/>
              </a:pPr>
              <a:t>58</a:t>
            </a:fld>
            <a:endParaRPr kumimoji="0" lang="en-GB" altLang="ja-JP" sz="1200">
              <a:solidFill>
                <a:srgbClr val="000000"/>
              </a:solidFill>
              <a:latin typeface="Times New Roman" pitchFamily="18" charset="0"/>
              <a:ea typeface="HG 明朝L Sun" charset="-128"/>
            </a:endParaRPr>
          </a:p>
        </p:txBody>
      </p:sp>
      <p:sp>
        <p:nvSpPr>
          <p:cNvPr id="104451" name="Rectangle 2"/>
          <p:cNvSpPr>
            <a:spLocks noGrp="1" noRot="1" noChangeAspect="1" noChangeArrowheads="1" noTextEdit="1"/>
          </p:cNvSpPr>
          <p:nvPr>
            <p:ph type="sldImg"/>
          </p:nvPr>
        </p:nvSpPr>
        <p:spPr>
          <a:xfrm>
            <a:off x="1143000" y="685800"/>
            <a:ext cx="4570413" cy="3427413"/>
          </a:xfrm>
          <a:ln/>
          <a:extLst>
            <a:ext uri="{909E8E84-426E-40DD-AFC4-6F175D3DCCD1}">
              <a14:hiddenFill xmlns:a14="http://schemas.microsoft.com/office/drawing/2010/main">
                <a:noFill/>
              </a14:hiddenFill>
            </a:ext>
          </a:extLst>
        </p:spPr>
      </p:sp>
      <p:sp>
        <p:nvSpPr>
          <p:cNvPr id="104452" name="Rectangle 3"/>
          <p:cNvSpPr>
            <a:spLocks noGrp="1" noChangeArrowheads="1"/>
          </p:cNvSpPr>
          <p:nvPr>
            <p:ph type="body" idx="1"/>
          </p:nvPr>
        </p:nvSpPr>
        <p:spPr>
          <a:xfrm>
            <a:off x="685801" y="4343583"/>
            <a:ext cx="5484813" cy="4112975"/>
          </a:xfrm>
        </p:spPr>
        <p:txBody>
          <a:bodyPr lIns="89991" tIns="46796" rIns="89991" bIns="46796"/>
          <a:lstStyle/>
          <a:p>
            <a:endParaRPr lang="ja-JP" altLang="ja-JP"/>
          </a:p>
        </p:txBody>
      </p:sp>
    </p:spTree>
    <p:extLst>
      <p:ext uri="{BB962C8B-B14F-4D97-AF65-F5344CB8AC3E}">
        <p14:creationId xmlns:p14="http://schemas.microsoft.com/office/powerpoint/2010/main" val="2349978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新しい酒は新しい樽に入れろ</a:t>
            </a:r>
            <a:r>
              <a:rPr kumimoji="1" lang="en-US" altLang="ja-JP" dirty="0"/>
              <a:t>』</a:t>
            </a:r>
            <a:r>
              <a:rPr kumimoji="1" lang="ja-JP" altLang="en-US" dirty="0"/>
              <a:t>と同様に、新しい手法はその新しい考え方に沿った行動習慣が成功の基本です。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8695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657826B-6E3D-4C48-82A6-59FD3A8CB26A}" type="slidenum">
              <a:rPr kumimoji="1" lang="ja-JP" altLang="en-US" smtClean="0"/>
              <a:t>4</a:t>
            </a:fld>
            <a:endParaRPr kumimoji="1" lang="ja-JP" altLang="en-US"/>
          </a:p>
        </p:txBody>
      </p:sp>
    </p:spTree>
    <p:extLst>
      <p:ext uri="{BB962C8B-B14F-4D97-AF65-F5344CB8AC3E}">
        <p14:creationId xmlns:p14="http://schemas.microsoft.com/office/powerpoint/2010/main" val="2015446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デジタルトランスフォーメーション（</a:t>
            </a:r>
            <a:r>
              <a:rPr kumimoji="1" lang="en-US" altLang="ja-JP" dirty="0"/>
              <a:t>Digital transformation</a:t>
            </a:r>
            <a:r>
              <a:rPr kumimoji="1" lang="ja-JP" altLang="en-US" dirty="0"/>
              <a:t>）とは、「</a:t>
            </a:r>
            <a:r>
              <a:rPr kumimoji="1" lang="en-US" altLang="ja-JP" dirty="0"/>
              <a:t>IT</a:t>
            </a:r>
            <a:r>
              <a:rPr kumimoji="1" lang="ja-JP" altLang="en-US" dirty="0"/>
              <a:t>の浸透が、人々の生活をあらゆる面でより良い方向に変化させる」という概念である。</a:t>
            </a:r>
            <a:r>
              <a:rPr kumimoji="1" lang="en-US" altLang="ja-JP" dirty="0"/>
              <a:t>2004</a:t>
            </a:r>
            <a:r>
              <a:rPr kumimoji="1" lang="ja-JP" altLang="en-US" dirty="0"/>
              <a:t>年にスウェーデンのウメオ大学のエリック・ストルターマン教授が提唱したとされる</a:t>
            </a:r>
            <a:r>
              <a:rPr kumimoji="1" lang="en-US" altLang="ja-JP" dirty="0"/>
              <a:t>[1]</a:t>
            </a:r>
            <a:r>
              <a:rPr kumimoji="1" lang="ja-JP" altLang="en-US" dirty="0" err="1"/>
              <a:t>。</a:t>
            </a:r>
            <a:r>
              <a:rPr kumimoji="1" lang="ja-JP" altLang="en-US" dirty="0"/>
              <a:t>デジタル化の第</a:t>
            </a:r>
            <a:r>
              <a:rPr kumimoji="1" lang="en-US" altLang="ja-JP" dirty="0"/>
              <a:t>1</a:t>
            </a:r>
            <a:r>
              <a:rPr kumimoji="1" lang="ja-JP" altLang="en-US" dirty="0"/>
              <a:t>フェーズは</a:t>
            </a:r>
            <a:r>
              <a:rPr kumimoji="1" lang="en-US" altLang="ja-JP" dirty="0"/>
              <a:t>IT</a:t>
            </a:r>
            <a:r>
              <a:rPr kumimoji="1" lang="ja-JP" altLang="en-US" dirty="0"/>
              <a:t>利用による業務プロセスの強化、第</a:t>
            </a:r>
            <a:r>
              <a:rPr kumimoji="1" lang="en-US" altLang="ja-JP" dirty="0"/>
              <a:t>2</a:t>
            </a:r>
            <a:r>
              <a:rPr kumimoji="1" lang="ja-JP" altLang="en-US" dirty="0"/>
              <a:t>フェーズは</a:t>
            </a:r>
            <a:r>
              <a:rPr kumimoji="1" lang="en-US" altLang="ja-JP" dirty="0"/>
              <a:t>IT</a:t>
            </a:r>
            <a:r>
              <a:rPr kumimoji="1" lang="ja-JP" altLang="en-US" dirty="0"/>
              <a:t>による業務の置き換え、そして第</a:t>
            </a:r>
            <a:r>
              <a:rPr kumimoji="1" lang="en-US" altLang="ja-JP" dirty="0"/>
              <a:t>3</a:t>
            </a:r>
            <a:r>
              <a:rPr kumimoji="1" lang="ja-JP" altLang="en-US" dirty="0"/>
              <a:t>フェーズは業務が</a:t>
            </a:r>
            <a:r>
              <a:rPr kumimoji="1" lang="en-US" altLang="ja-JP" dirty="0"/>
              <a:t>IT</a:t>
            </a:r>
            <a:r>
              <a:rPr kumimoji="1" lang="ja-JP" altLang="en-US" dirty="0"/>
              <a:t>へ、</a:t>
            </a:r>
            <a:r>
              <a:rPr kumimoji="1" lang="en-US" altLang="ja-JP" dirty="0"/>
              <a:t>IT</a:t>
            </a:r>
            <a:r>
              <a:rPr kumimoji="1" lang="ja-JP" altLang="en-US" dirty="0"/>
              <a:t>が業務へとシームレスに変換される状態である。従来は</a:t>
            </a:r>
            <a:r>
              <a:rPr kumimoji="1" lang="en-US" altLang="ja-JP" dirty="0"/>
              <a:t>SF(</a:t>
            </a:r>
            <a:r>
              <a:rPr kumimoji="1" lang="ja-JP" altLang="en-US" dirty="0"/>
              <a:t>サイエンス・フィクション</a:t>
            </a:r>
            <a:r>
              <a:rPr kumimoji="1" lang="en-US" altLang="ja-JP" dirty="0"/>
              <a:t>)</a:t>
            </a:r>
            <a:r>
              <a:rPr kumimoji="1" lang="ja-JP" altLang="en-US" dirty="0"/>
              <a:t>の世界であった仕組みが人工知能やロボティクス等の</a:t>
            </a:r>
            <a:r>
              <a:rPr kumimoji="1" lang="en-US" altLang="ja-JP" dirty="0"/>
              <a:t>IT</a:t>
            </a:r>
            <a:r>
              <a:rPr kumimoji="1" lang="ja-JP" altLang="en-US" dirty="0"/>
              <a:t>技術の革新により部分的に実現されるようになり、現実世界と仮想世界が区別なく存在する社会へと発展するようになった。このような新しい時代を迎えるにあたり、企業のデジタル化におけるデジタルトランスフォーメーションが注目されるようになった。</a:t>
            </a:r>
          </a:p>
          <a:p>
            <a:endParaRPr kumimoji="1" lang="en-US" altLang="ja-JP" dirty="0"/>
          </a:p>
          <a:p>
            <a:r>
              <a:rPr kumimoji="1" lang="ja-JP" altLang="en-US" dirty="0"/>
              <a:t>デジタルトランスフォーメーションした企業は欧米の</a:t>
            </a:r>
            <a:r>
              <a:rPr kumimoji="1" lang="en-US" altLang="ja-JP" dirty="0"/>
              <a:t>IT</a:t>
            </a:r>
            <a:r>
              <a:rPr kumimoji="1" lang="ja-JP" altLang="en-US" dirty="0"/>
              <a:t>企業と競合するが、それはデジタルトランスフォーメーションが本質的に</a:t>
            </a:r>
            <a:r>
              <a:rPr kumimoji="1" lang="en-US" altLang="ja-JP" dirty="0"/>
              <a:t>IT</a:t>
            </a:r>
            <a:r>
              <a:rPr kumimoji="1" lang="ja-JP" altLang="en-US" dirty="0"/>
              <a:t>企業になることと同じ意味となるからである。一方、デジタルトランスフォーメーションしない選択をした場合、デジタル・ディスラプションの影響を受けることになる。（これはデジタルの波に呑まれて産業構造が破壊される意味である。）その結果、全ての企業は</a:t>
            </a:r>
            <a:r>
              <a:rPr kumimoji="1" lang="en-US" altLang="ja-JP" dirty="0"/>
              <a:t>IT</a:t>
            </a:r>
            <a:r>
              <a:rPr kumimoji="1" lang="ja-JP" altLang="en-US" dirty="0"/>
              <a:t>を中心とした組織に変革しなければならないと考えられる。また、</a:t>
            </a:r>
            <a:r>
              <a:rPr kumimoji="1" lang="en-US" altLang="ja-JP" dirty="0"/>
              <a:t>IT</a:t>
            </a:r>
            <a:r>
              <a:rPr kumimoji="1" lang="ja-JP" altLang="en-US" dirty="0"/>
              <a:t>（情報技術）が一般化すると優位性はデータを保有する側に移る。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A508C2A-6D05-4787-A704-2C873E56687E}" type="slidenum">
              <a:rPr kumimoji="1" lang="ja-JP" altLang="en-US" smtClean="0"/>
              <a:t>10</a:t>
            </a:fld>
            <a:endParaRPr kumimoji="1" lang="ja-JP" altLang="en-US"/>
          </a:p>
        </p:txBody>
      </p:sp>
    </p:spTree>
    <p:extLst>
      <p:ext uri="{BB962C8B-B14F-4D97-AF65-F5344CB8AC3E}">
        <p14:creationId xmlns:p14="http://schemas.microsoft.com/office/powerpoint/2010/main" val="372734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Change is difficult....but what happens if we don’t move with the times? </a:t>
            </a:r>
          </a:p>
          <a:p>
            <a:r>
              <a:rPr lang="nl-NL" dirty="0"/>
              <a:t>It</a:t>
            </a:r>
            <a:r>
              <a:rPr lang="nl-NL" baseline="0" dirty="0"/>
              <a:t> is not a choice any more...it is a necessity in order for your organization to survive. Kodak was not able to adapt and as such, it perished.</a:t>
            </a:r>
            <a:endParaRPr lang="en-US" dirty="0"/>
          </a:p>
        </p:txBody>
      </p:sp>
      <p:sp>
        <p:nvSpPr>
          <p:cNvPr id="4" name="Slide Number Placeholder 3"/>
          <p:cNvSpPr>
            <a:spLocks noGrp="1"/>
          </p:cNvSpPr>
          <p:nvPr>
            <p:ph type="sldNum" sz="quarter" idx="10"/>
          </p:nvPr>
        </p:nvSpPr>
        <p:spPr/>
        <p:txBody>
          <a:bodyPr/>
          <a:lstStyle/>
          <a:p>
            <a:fld id="{A11299F7-6CB6-4D97-8506-9D2BA16DCB1C}" type="slidenum">
              <a:rPr lang="nl-NL" smtClean="0"/>
              <a:t>12</a:t>
            </a:fld>
            <a:endParaRPr lang="nl-NL"/>
          </a:p>
        </p:txBody>
      </p:sp>
    </p:spTree>
    <p:extLst>
      <p:ext uri="{BB962C8B-B14F-4D97-AF65-F5344CB8AC3E}">
        <p14:creationId xmlns:p14="http://schemas.microsoft.com/office/powerpoint/2010/main" val="201001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From</a:t>
            </a:r>
            <a:r>
              <a:rPr lang="nl-NL" baseline="0" dirty="0"/>
              <a:t> a business perspective, t</a:t>
            </a:r>
            <a:r>
              <a:rPr lang="nl-NL" dirty="0"/>
              <a:t>o see how dramtically the world</a:t>
            </a:r>
            <a:r>
              <a:rPr lang="nl-NL" baseline="0" dirty="0"/>
              <a:t> has changed in recent times, we need to look no further than how some of the biggest companies in the world conduct their business making use of technology. The commercial opportunities offered by the digital transformation are for the taking – but this means adapting to the digital age and not getting left behind.</a:t>
            </a:r>
            <a:endParaRPr lang="en-US" dirty="0"/>
          </a:p>
        </p:txBody>
      </p:sp>
      <p:sp>
        <p:nvSpPr>
          <p:cNvPr id="4" name="Slide Number Placeholder 3"/>
          <p:cNvSpPr>
            <a:spLocks noGrp="1"/>
          </p:cNvSpPr>
          <p:nvPr>
            <p:ph type="sldNum" sz="quarter" idx="10"/>
          </p:nvPr>
        </p:nvSpPr>
        <p:spPr/>
        <p:txBody>
          <a:bodyPr/>
          <a:lstStyle/>
          <a:p>
            <a:fld id="{A11299F7-6CB6-4D97-8506-9D2BA16DCB1C}" type="slidenum">
              <a:rPr lang="nl-NL" smtClean="0"/>
              <a:t>13</a:t>
            </a:fld>
            <a:endParaRPr lang="nl-NL"/>
          </a:p>
        </p:txBody>
      </p:sp>
    </p:spTree>
    <p:extLst>
      <p:ext uri="{BB962C8B-B14F-4D97-AF65-F5344CB8AC3E}">
        <p14:creationId xmlns:p14="http://schemas.microsoft.com/office/powerpoint/2010/main" val="278303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77900678-87CE-430D-94C7-A737746BAEFF}" type="slidenum">
              <a:rPr lang="nl-NL" altLang="en-US" smtClean="0">
                <a:latin typeface="Calibri" panose="020F0502020204030204" pitchFamily="34" charset="0"/>
              </a:rPr>
              <a:pPr/>
              <a:t>18</a:t>
            </a:fld>
            <a:endParaRPr lang="nl-NL" altLang="en-US">
              <a:latin typeface="Calibri" panose="020F0502020204030204" pitchFamily="34" charset="0"/>
            </a:endParaRPr>
          </a:p>
        </p:txBody>
      </p:sp>
    </p:spTree>
    <p:extLst>
      <p:ext uri="{BB962C8B-B14F-4D97-AF65-F5344CB8AC3E}">
        <p14:creationId xmlns:p14="http://schemas.microsoft.com/office/powerpoint/2010/main" val="114763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C0E1F-E99B-4694-858E-C3B4EFE9EBB8}"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12147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In the model, governance overarches every activity, keeping a strong focus on value and the organization’s goals.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management principles are then defined for the organization.  These act as guardrails, to make sure that all products and services are aligned with the needs of the organization.  Principles will be defined for areas including security, risk, quality and use of assets, and then communicated to all of the staff who are involved with the development and operation of products and services.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unique element of the </a:t>
            </a:r>
            <a:r>
              <a:rPr lang="en-GB" sz="1200" kern="1200" dirty="0" err="1">
                <a:solidFill>
                  <a:schemeClr val="tx1"/>
                </a:solidFill>
                <a:effectLst/>
                <a:latin typeface="+mn-lt"/>
                <a:ea typeface="+mn-ea"/>
                <a:cs typeface="+mn-cs"/>
              </a:rPr>
              <a:t>VeriSM</a:t>
            </a:r>
            <a:r>
              <a:rPr lang="en-GB" sz="1200" kern="1200" dirty="0">
                <a:solidFill>
                  <a:schemeClr val="tx1"/>
                </a:solidFill>
                <a:effectLst/>
                <a:latin typeface="+mn-lt"/>
                <a:ea typeface="+mn-ea"/>
                <a:cs typeface="+mn-cs"/>
              </a:rPr>
              <a:t>™ model is the management mesh.  This provides a flexible approach that can be adapted depending on the requirements for a particular product or service.  The mesh includes: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Resources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Environment</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Technical advances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Management practices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each product or service, these areas are considered and the mesh is flexed where necessary.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take an example.  A bank wants to create a mobile application that will let users send money to their friends with just one click.  The mesh for this product could include agile development practices to get rapid feedback about the new product.  The bank can use its capabilities and work in innovative ways, provided they are within the service stabilizers  for security and risk.</a:t>
            </a:r>
            <a:endParaRPr lang="en-US" sz="1200" kern="1200" dirty="0">
              <a:solidFill>
                <a:schemeClr val="tx1"/>
              </a:solidFill>
              <a:effectLst/>
              <a:latin typeface="+mn-lt"/>
              <a:ea typeface="+mn-ea"/>
              <a:cs typeface="+mn-cs"/>
            </a:endParaRPr>
          </a:p>
          <a:p>
            <a:endParaRPr lang="en-US" dirty="0"/>
          </a:p>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900678-87CE-430D-94C7-A737746BAEFF}" type="slidenum">
              <a:rPr kumimoji="1" lang="nl-NL"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nl-NL"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4454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2003, TOYOTA was fourth automaker behind the "Big 3", GM, Ford, and Chrysler.</a:t>
            </a:r>
          </a:p>
          <a:p>
            <a:r>
              <a:rPr kumimoji="1" lang="en-US" altLang="ja-JP" dirty="0"/>
              <a:t>TOYOTA 's annual profit at end of its fiscal year in March, 2003, was 8.13 billion dollars.</a:t>
            </a:r>
          </a:p>
          <a:p>
            <a:r>
              <a:rPr kumimoji="1" lang="en-US" altLang="ja-JP" dirty="0"/>
              <a:t>It meant larger than the combined earning of GM, Chrysler, and Ford.</a:t>
            </a:r>
          </a:p>
          <a:p>
            <a:r>
              <a:rPr kumimoji="1" lang="en-US" altLang="ja-JP" dirty="0"/>
              <a:t>TOYOTA 's net profit margin is 8.3 times higher than the industry average.</a:t>
            </a:r>
          </a:p>
          <a:p>
            <a:r>
              <a:rPr kumimoji="1" lang="en-US" altLang="ja-JP" dirty="0"/>
              <a:t>And its return of assets is 8 times higher than the industry average.</a:t>
            </a:r>
          </a:p>
          <a:p>
            <a:r>
              <a:rPr kumimoji="1" lang="en-US" altLang="ja-JP" dirty="0"/>
              <a:t>Today, TOYOTA is the No1 automaker in the world.</a:t>
            </a:r>
          </a:p>
          <a:p>
            <a:r>
              <a:rPr kumimoji="1" lang="en-US" altLang="ja-JP" dirty="0"/>
              <a:t>Why did TOYOTA perform this excellent result? </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213D9-066D-42BF-B91C-EB747BDD00B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405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97B98E-DDC2-42BD-B7F3-68BD3F635D5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247E9F9-80A1-458E-921A-6551F8FB9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1C6DA08-0BE3-49BC-995C-FA18116435B9}"/>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F3A03D99-AD29-45BB-AECD-DE2D44DF67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EF62CB-0750-4081-8E67-529AE95B9F1D}"/>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53621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59C920-0314-41A1-8956-6A6D7A45A9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FE62D2-3AB0-4034-9E3C-02C53E1FB53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117CAB-953A-4189-B2A8-5B5CFFB9C8AC}"/>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7E9B299A-9535-4478-AB3E-A58BC5B85F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08F0A2-8609-47F3-A976-47EED2064F0B}"/>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83496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AD2FF12-A67B-4E7F-A196-EB20FA79736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3C4D071-8922-4EE7-A165-5A027CC5BA7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75A229-08D8-4D96-B013-070986A24411}"/>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99A27B23-E817-4DB3-8C98-39B448211A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7CD9A2-90BA-4021-AC59-DD89F27240E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75489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19" y="1628776"/>
            <a:ext cx="10943167" cy="4392613"/>
          </a:xfrm>
        </p:spPr>
        <p:txBody>
          <a:bodyPr/>
          <a:lstStyle>
            <a:lvl1pPr marL="457189" indent="-457189">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46484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224407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67537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168890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94717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625352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384340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315473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E4DB3-5228-46C5-AD34-3C0504BCC5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0A322E-C2E8-429D-B703-CCD5E311DC4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365F7E8-5F96-4AFB-8556-3B86AF673E58}"/>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DEE25FFE-5D80-4138-8C2E-7332792897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7635CF-8728-4AA4-AED4-BB151B3910CC}"/>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667298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23672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292008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209009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407345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93EE4F-C15B-4E2F-BABA-05903793011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7681140-8ED8-4F75-A015-F6FC5659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マスター字幕の書式設定</a:t>
            </a:r>
          </a:p>
        </p:txBody>
      </p:sp>
      <p:sp>
        <p:nvSpPr>
          <p:cNvPr id="4" name="日付プレースホルダー 3">
            <a:extLst>
              <a:ext uri="{FF2B5EF4-FFF2-40B4-BE49-F238E27FC236}">
                <a16:creationId xmlns:a16="http://schemas.microsoft.com/office/drawing/2014/main" id="{373BEF1C-B1EE-4CE7-9253-6A51B5EDF964}"/>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FC93C9F8-1989-4B32-A90B-7D1E503EB5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CF2E8C-4B3D-43C5-9978-A25895C1A735}"/>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118987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C4B91-0753-434A-ABC7-03F29443F49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9A9F4C-8A22-4011-AEA8-C4B72CAF907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BB7F7F-13F4-4A05-8F26-F891A4D57922}"/>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0725A180-8479-4B52-B9E3-9B42917302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94366C-CC2D-4DF1-91DB-314B57BFA3D4}"/>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2320621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831013-AE55-4D23-BF8E-53C7A7F273B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1EDE827-E329-4B74-9F57-576E6EAE6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53DC0E6-5CD6-40BD-B335-CE47019F0357}"/>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D8506228-C58C-4EAF-B603-7E3218A454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C23D52-AB1B-4454-99F1-81D4F94714ED}"/>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1506963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6E81D2-7149-44EE-AA62-2584418694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F9B37E8-433B-4718-9416-84DB187D1C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934441C-01B4-4DD8-8B7C-A2AF160437C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245255D-C746-46BB-A323-661400CBC4CA}"/>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149325C9-83BB-41AF-93A6-A9E5CE15CE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4EA6D1-5DE3-4C0F-9DB6-47D4395337A2}"/>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729159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89EA3-0D95-440C-86D4-82AC35882D0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70DFF7-CE90-48F1-8851-F70444E3D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05ED700-BB02-4867-A812-39E649D2047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5A5F8AE-3E01-45FA-8EE5-E0FF62FC7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C8D5644-A387-47DE-9F55-D401EED2B2B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232DA35-9C59-4CDE-ACFB-8FAD6B3F4E1D}"/>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8" name="フッター プレースホルダー 7">
            <a:extLst>
              <a:ext uri="{FF2B5EF4-FFF2-40B4-BE49-F238E27FC236}">
                <a16:creationId xmlns:a16="http://schemas.microsoft.com/office/drawing/2014/main" id="{C1BE8C85-F6F7-41A0-BC77-225FDB5826D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0994A8C-7CEB-4F0D-8DCA-504B655C3870}"/>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820049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47F879-AB2A-46B0-9102-9524D6B6046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22333A9-4D7F-4749-B588-C7A74BF86635}"/>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4" name="フッター プレースホルダー 3">
            <a:extLst>
              <a:ext uri="{FF2B5EF4-FFF2-40B4-BE49-F238E27FC236}">
                <a16:creationId xmlns:a16="http://schemas.microsoft.com/office/drawing/2014/main" id="{D1D030A0-1879-498B-89EE-5DCE422C22A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5377CC3-2BEB-437D-B510-DB66085D3DFB}"/>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00092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6E3861-03BA-49FE-847B-17F324EC91D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EFA932-A089-4644-886D-1C6DBE063A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AA02C52-BF80-42A5-9300-555346595489}"/>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B028647B-F7B2-4103-9A84-FEA41E7372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EDE8DA-108B-44B7-BB27-1150F2719238}"/>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795380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7903F4-3CC3-43C6-9332-F984F816E08A}"/>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3" name="フッター プレースホルダー 2">
            <a:extLst>
              <a:ext uri="{FF2B5EF4-FFF2-40B4-BE49-F238E27FC236}">
                <a16:creationId xmlns:a16="http://schemas.microsoft.com/office/drawing/2014/main" id="{00989A92-0984-453B-A8C7-D047EC99F9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4473775-CC55-4291-A67B-C1F6C380437F}"/>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982197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15A7E5-D883-4EAE-99DA-777E97D0016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693E49-4B66-454F-BB5A-C00030BB5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8578E05-2122-45EF-8B73-8B4ADF52F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670ACA-BEDC-4D87-8894-91255D8D328C}"/>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390F2094-6A92-40CE-8824-E7935866B6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AEBCA1A-A692-4978-B979-8ED14EFDABD7}"/>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2695675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CF7F1-6A9C-4BB3-9E23-5E0BD15B71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1ABF1D0-8E5C-4EBD-A3AA-8D2AF89D2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083111-439E-4397-AF37-F37D701C5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0F4273D-5959-4B49-8B25-D079BB7BE25A}"/>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002A4EA7-1FC9-44A0-B391-042C2EA893C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E40999-9C2E-490B-A385-92BD8D1D3980}"/>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756072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DF288-ACD7-459E-AD47-4B041D6C4B8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125F5F1-07C5-4D74-B61D-110D957E64F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26838F-99C5-460B-AB03-841925E6A14E}"/>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905A6547-16F0-45A6-A1E0-58F2C6360F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C9B07F-E12C-4002-85AA-3A56211E1BDE}"/>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266386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2C8995-5942-43AB-AF42-3C5882BE7BD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390F5C7-1C6A-4825-B0CA-9CA054BEF4D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851736-850E-458C-9ECB-8452B3D62D9A}"/>
              </a:ext>
            </a:extLst>
          </p:cNvPr>
          <p:cNvSpPr>
            <a:spLocks noGrp="1"/>
          </p:cNvSpPr>
          <p:nvPr>
            <p:ph type="dt" sz="half" idx="10"/>
          </p:nvPr>
        </p:nvSpPr>
        <p:spPr/>
        <p:txBody>
          <a:bodyPr/>
          <a:lstStyle/>
          <a:p>
            <a:fld id="{EC832EFC-5C4E-43C0-B4FB-AD78E87F0DEF}"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F3792DE8-BD13-4733-BC0D-1460817DB0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49237D-95B5-4832-8AF4-E5BD250C755F}"/>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1160591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2D380-A4CD-4C5F-A1B6-66503C0A09A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4CBC244A-BF50-4925-B852-CD391AF90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BC6B028-C572-4ED3-89DE-0820E88D3C56}"/>
              </a:ext>
            </a:extLst>
          </p:cNvPr>
          <p:cNvSpPr>
            <a:spLocks noGrp="1"/>
          </p:cNvSpPr>
          <p:nvPr>
            <p:ph type="dt" sz="half" idx="10"/>
          </p:nvPr>
        </p:nvSpPr>
        <p:spPr/>
        <p:txBody>
          <a:bodyPr/>
          <a:lstStyle/>
          <a:p>
            <a:fld id="{9CAE5902-2965-4510-A7C1-0325D6F51069}" type="datetime1">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9380E1E3-9151-45E6-90C5-08FB24ED30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C200A4-BA7E-4D1E-996E-9B076F22E2EE}"/>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3301034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AD309C-E401-4E41-A0AB-51828BA8E0B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E21F4-E825-42F4-B58C-6D9E23782D9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D71A21-053B-4C9D-B4F8-189100716AC0}"/>
              </a:ext>
            </a:extLst>
          </p:cNvPr>
          <p:cNvSpPr>
            <a:spLocks noGrp="1"/>
          </p:cNvSpPr>
          <p:nvPr>
            <p:ph type="dt" sz="half" idx="10"/>
          </p:nvPr>
        </p:nvSpPr>
        <p:spPr/>
        <p:txBody>
          <a:bodyPr/>
          <a:lstStyle/>
          <a:p>
            <a:fld id="{2D09EDFF-A4AF-4F3B-AAE5-31081F29407C}" type="datetime1">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11013AE3-C009-430B-AC0C-2F3CE7FB8E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9E6B0A-3050-4F87-ABB7-E71939320039}"/>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4159153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7AD88-78F2-4168-905C-39C9AB9F071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E49A80-BA02-490E-BB1E-9569161AE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10F7AC-8B18-42F4-8902-392FFEBED05B}"/>
              </a:ext>
            </a:extLst>
          </p:cNvPr>
          <p:cNvSpPr>
            <a:spLocks noGrp="1"/>
          </p:cNvSpPr>
          <p:nvPr>
            <p:ph type="dt" sz="half" idx="10"/>
          </p:nvPr>
        </p:nvSpPr>
        <p:spPr/>
        <p:txBody>
          <a:bodyPr/>
          <a:lstStyle/>
          <a:p>
            <a:fld id="{08A45D67-0C70-43B8-BB43-02FDBAC6C5F1}" type="datetime1">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6CB442B2-54D8-4E58-A7B4-096C17E36B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9642F3-1D21-4C13-BD93-D34ABF44CD83}"/>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391004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CC8B9-B175-4B49-877B-0C4CF2F8CD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174A025-1574-492D-B44B-AF0E7D5D5CF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3337045-4C90-4AB5-BFEB-3F6AEE63E71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ACB6201-7246-404A-8D0E-30842BBCEF05}"/>
              </a:ext>
            </a:extLst>
          </p:cNvPr>
          <p:cNvSpPr>
            <a:spLocks noGrp="1"/>
          </p:cNvSpPr>
          <p:nvPr>
            <p:ph type="dt" sz="half" idx="10"/>
          </p:nvPr>
        </p:nvSpPr>
        <p:spPr/>
        <p:txBody>
          <a:bodyPr/>
          <a:lstStyle/>
          <a:p>
            <a:fld id="{81BAD0E2-AE0B-4780-AB38-3461620D349A}" type="datetime1">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2676C1DE-1998-4C95-A30D-DAD6D0F4554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60DEB51-F4F1-45F2-875E-2AF3D8C0D26F}"/>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3571032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63601-75D4-4FE1-90C4-847D876CD00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B26748-BCE6-47AB-B30E-80F175FEF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C661EF-2E46-489F-A92B-84EADBFBD08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9EFA2D1-2A99-4787-ABFC-1FC5A14A5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0C1F5DA-FFFA-48BF-88BC-3D540A3EF96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CDAB3CE-DA43-4277-BE3D-E994EF70135E}"/>
              </a:ext>
            </a:extLst>
          </p:cNvPr>
          <p:cNvSpPr>
            <a:spLocks noGrp="1"/>
          </p:cNvSpPr>
          <p:nvPr>
            <p:ph type="dt" sz="half" idx="10"/>
          </p:nvPr>
        </p:nvSpPr>
        <p:spPr/>
        <p:txBody>
          <a:bodyPr/>
          <a:lstStyle/>
          <a:p>
            <a:fld id="{C0520839-0902-4D76-AEFC-90D42B75F141}" type="datetime1">
              <a:rPr kumimoji="1" lang="ja-JP" altLang="en-US" smtClean="0"/>
              <a:t>2018/5/29</a:t>
            </a:fld>
            <a:endParaRPr kumimoji="1" lang="ja-JP" altLang="en-US"/>
          </a:p>
        </p:txBody>
      </p:sp>
      <p:sp>
        <p:nvSpPr>
          <p:cNvPr id="8" name="フッター プレースホルダー 7">
            <a:extLst>
              <a:ext uri="{FF2B5EF4-FFF2-40B4-BE49-F238E27FC236}">
                <a16:creationId xmlns:a16="http://schemas.microsoft.com/office/drawing/2014/main" id="{2E71C553-14A0-424E-BBD8-12712DD2F2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64BE56C-4392-4220-A962-739745A84DF5}"/>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76425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865325-3855-4120-B13B-51C01FFC565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DA97BA-6B45-4AC7-9A93-AFF4A8689A8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6E60020-1310-49B8-B8AE-D12658A003E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11396F-0FE6-4F96-9BA3-0DAE8181E6BF}"/>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AC0DCFD5-949A-4689-BC37-F09305C168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1CB275C-9D6D-4160-9AB0-022A6B08BBB0}"/>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376189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631DCD-5C99-43EB-943A-EB082BAFEE5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73D004B-AF61-43DF-BA46-9DFCC851FAC5}"/>
              </a:ext>
            </a:extLst>
          </p:cNvPr>
          <p:cNvSpPr>
            <a:spLocks noGrp="1"/>
          </p:cNvSpPr>
          <p:nvPr>
            <p:ph type="dt" sz="half" idx="10"/>
          </p:nvPr>
        </p:nvSpPr>
        <p:spPr/>
        <p:txBody>
          <a:bodyPr/>
          <a:lstStyle/>
          <a:p>
            <a:fld id="{03F00C22-494C-4483-9DA6-1960E59C85E6}" type="datetime1">
              <a:rPr kumimoji="1" lang="ja-JP" altLang="en-US" smtClean="0"/>
              <a:t>2018/5/29</a:t>
            </a:fld>
            <a:endParaRPr kumimoji="1" lang="ja-JP" altLang="en-US"/>
          </a:p>
        </p:txBody>
      </p:sp>
      <p:sp>
        <p:nvSpPr>
          <p:cNvPr id="4" name="フッター プレースホルダー 3">
            <a:extLst>
              <a:ext uri="{FF2B5EF4-FFF2-40B4-BE49-F238E27FC236}">
                <a16:creationId xmlns:a16="http://schemas.microsoft.com/office/drawing/2014/main" id="{CDE904F6-0BD1-4526-9EA5-A73F9DE8308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A9F9F80-E7B3-458F-AEE9-5D9F2A8E0068}"/>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891681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E3C937-AA18-4E42-B3EE-0D806E72F826}"/>
              </a:ext>
            </a:extLst>
          </p:cNvPr>
          <p:cNvSpPr>
            <a:spLocks noGrp="1"/>
          </p:cNvSpPr>
          <p:nvPr>
            <p:ph type="dt" sz="half" idx="10"/>
          </p:nvPr>
        </p:nvSpPr>
        <p:spPr/>
        <p:txBody>
          <a:bodyPr/>
          <a:lstStyle/>
          <a:p>
            <a:fld id="{1547A33F-40DC-46AA-B68B-6080C6524FC3}" type="datetime1">
              <a:rPr kumimoji="1" lang="ja-JP" altLang="en-US" smtClean="0"/>
              <a:t>2018/5/29</a:t>
            </a:fld>
            <a:endParaRPr kumimoji="1" lang="ja-JP" altLang="en-US"/>
          </a:p>
        </p:txBody>
      </p:sp>
      <p:sp>
        <p:nvSpPr>
          <p:cNvPr id="3" name="フッター プレースホルダー 2">
            <a:extLst>
              <a:ext uri="{FF2B5EF4-FFF2-40B4-BE49-F238E27FC236}">
                <a16:creationId xmlns:a16="http://schemas.microsoft.com/office/drawing/2014/main" id="{505F6DE4-D762-49BF-80DF-39CCFA5255C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FA23AF-9651-485A-9174-FCEAE38C2183}"/>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1280869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5DD269-AD95-491E-8911-1C3A91D8C69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D6B09C-D7C3-4CD1-9942-8A162DB39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DF8B6D6-1CFC-4ABE-A491-BB09A5B68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170C74F-79FA-4AE1-BFC9-10CCE3C34B4D}"/>
              </a:ext>
            </a:extLst>
          </p:cNvPr>
          <p:cNvSpPr>
            <a:spLocks noGrp="1"/>
          </p:cNvSpPr>
          <p:nvPr>
            <p:ph type="dt" sz="half" idx="10"/>
          </p:nvPr>
        </p:nvSpPr>
        <p:spPr/>
        <p:txBody>
          <a:bodyPr/>
          <a:lstStyle/>
          <a:p>
            <a:fld id="{D1BFE661-9397-44B2-BA64-7436C0BE6050}" type="datetime1">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5A7E23C2-C654-462E-BA84-39C540AA16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4CC791-02B8-4291-AD45-BDC30CD54E79}"/>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1877649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77F3F8-840B-430B-9DF4-540B30C5B92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0FE83CB-A663-4855-8074-9A7736226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C2BF343-093A-4D14-A591-0FBFE4DE5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FF41FFF-B364-414E-BD45-7BB85EA36943}"/>
              </a:ext>
            </a:extLst>
          </p:cNvPr>
          <p:cNvSpPr>
            <a:spLocks noGrp="1"/>
          </p:cNvSpPr>
          <p:nvPr>
            <p:ph type="dt" sz="half" idx="10"/>
          </p:nvPr>
        </p:nvSpPr>
        <p:spPr/>
        <p:txBody>
          <a:bodyPr/>
          <a:lstStyle/>
          <a:p>
            <a:fld id="{6CEBE8A3-743D-4572-848B-54F641D3B406}" type="datetime1">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37EB7306-AFC3-4A62-99F4-4BE3915FC3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82C456-F4A8-4ABD-AEC4-6D0A6E71DFCB}"/>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2821358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5EA220-36DF-452B-B6C0-C90C94657DF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057A30-3A55-4683-A73D-4063185E1CD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C94F4F-16A8-4B50-B49E-0764E052A0AD}"/>
              </a:ext>
            </a:extLst>
          </p:cNvPr>
          <p:cNvSpPr>
            <a:spLocks noGrp="1"/>
          </p:cNvSpPr>
          <p:nvPr>
            <p:ph type="dt" sz="half" idx="10"/>
          </p:nvPr>
        </p:nvSpPr>
        <p:spPr/>
        <p:txBody>
          <a:bodyPr/>
          <a:lstStyle/>
          <a:p>
            <a:fld id="{B550168F-B1A3-415C-83E6-51567FA64602}" type="datetime1">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BF2FD9A8-4646-4571-957F-AF80578EC2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144D51-CFAA-48C5-A3CB-B1345F4ABBEE}"/>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2277400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FE2887C-1EA7-4E3C-881E-DC7D1F19768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6A15C74-C31C-46E0-A9CD-DDB381FE4D7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7A482AC-9B62-4277-A452-1EC866E8BE94}"/>
              </a:ext>
            </a:extLst>
          </p:cNvPr>
          <p:cNvSpPr>
            <a:spLocks noGrp="1"/>
          </p:cNvSpPr>
          <p:nvPr>
            <p:ph type="dt" sz="half" idx="10"/>
          </p:nvPr>
        </p:nvSpPr>
        <p:spPr/>
        <p:txBody>
          <a:bodyPr/>
          <a:lstStyle/>
          <a:p>
            <a:fld id="{272B3945-0111-4B9E-A5E3-37AE4952F2A6}" type="datetime1">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D647767A-F792-4FEC-BC4D-0E4F0F7FD1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A04AB2-B9C1-4880-AA28-349695373E64}"/>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120018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19" y="1628776"/>
            <a:ext cx="10943167" cy="4392613"/>
          </a:xfrm>
        </p:spPr>
        <p:txBody>
          <a:bodyPr/>
          <a:lstStyle>
            <a:lvl1pPr marL="457189" indent="-457189">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292651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wo Content left">
    <p:spTree>
      <p:nvGrpSpPr>
        <p:cNvPr id="1" name=""/>
        <p:cNvGrpSpPr/>
        <p:nvPr/>
      </p:nvGrpSpPr>
      <p:grpSpPr>
        <a:xfrm>
          <a:off x="0" y="0"/>
          <a:ext cx="0" cy="0"/>
          <a:chOff x="0" y="0"/>
          <a:chExt cx="0" cy="0"/>
        </a:xfrm>
      </p:grpSpPr>
      <p:sp>
        <p:nvSpPr>
          <p:cNvPr id="14" name="Rectangle 13"/>
          <p:cNvSpPr/>
          <p:nvPr userDrawn="1"/>
        </p:nvSpPr>
        <p:spPr>
          <a:xfrm>
            <a:off x="0"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835151" y="868680"/>
            <a:ext cx="4480560" cy="5249316"/>
          </a:xfrm>
        </p:spPr>
        <p:txBody>
          <a:bodyPr/>
          <a:lstStyle>
            <a:lvl1pPr marL="342900" indent="-342900">
              <a:buFontTx/>
              <a:buBlip>
                <a:blip r:embed="rId2"/>
              </a:buBlip>
              <a:defRPr baseline="0">
                <a:solidFill>
                  <a:schemeClr val="bg1"/>
                </a:solidFill>
              </a:defRPr>
            </a:lvl1pPr>
            <a:lvl2pPr marL="914400" indent="-457200">
              <a:buFontTx/>
              <a:buBlip>
                <a:blip r:embed="rId2"/>
              </a:buBlip>
              <a:defRPr>
                <a:solidFill>
                  <a:schemeClr val="bg1"/>
                </a:solidFill>
              </a:defRPr>
            </a:lvl2pPr>
            <a:lvl3pPr marL="1257300" indent="-342900">
              <a:buFontTx/>
              <a:buBlip>
                <a:blip r:embed="rId2"/>
              </a:buBlip>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text</a:t>
            </a:r>
          </a:p>
        </p:txBody>
      </p:sp>
      <p:sp>
        <p:nvSpPr>
          <p:cNvPr id="4" name="Content Placeholder 3"/>
          <p:cNvSpPr>
            <a:spLocks noGrp="1"/>
          </p:cNvSpPr>
          <p:nvPr>
            <p:ph sz="half" idx="2" hasCustomPrompt="1"/>
          </p:nvPr>
        </p:nvSpPr>
        <p:spPr>
          <a:xfrm>
            <a:off x="6553200" y="868680"/>
            <a:ext cx="5120640" cy="5249316"/>
          </a:xfrm>
        </p:spPr>
        <p:txBody>
          <a:bodyPr/>
          <a:lstStyle>
            <a:lvl1pPr marL="0" indent="0">
              <a:buNone/>
              <a:defRPr baseline="0"/>
            </a:lvl1pPr>
          </a:lstStyle>
          <a:p>
            <a:pPr lvl="0"/>
            <a:r>
              <a:rPr lang="en-US" dirty="0"/>
              <a:t>Click to use icon</a:t>
            </a:r>
          </a:p>
        </p:txBody>
      </p:sp>
    </p:spTree>
    <p:extLst>
      <p:ext uri="{BB962C8B-B14F-4D97-AF65-F5344CB8AC3E}">
        <p14:creationId xmlns:p14="http://schemas.microsoft.com/office/powerpoint/2010/main" val="3677480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C15BA27-E98A-4B8F-94BD-9DB6FFD17B47}" type="datetime1">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266858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658237E-E7AC-434A-BB1A-1CBBF7C9505F}" type="datetime1">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82641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62D61-3DC5-47D7-AD87-6821417ACB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A275E8E-4F04-452F-9E0F-BF4ED0CF9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B4F2ACB-49ED-44F6-8CB0-9E3DED83BCB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B664E30-69AC-4755-BE4C-97026355C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71A3C47-F295-427C-9046-3069A0DEDA5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AD97C8-2CB9-4101-A0DE-456D8C762E4D}"/>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8" name="フッター プレースホルダー 7">
            <a:extLst>
              <a:ext uri="{FF2B5EF4-FFF2-40B4-BE49-F238E27FC236}">
                <a16:creationId xmlns:a16="http://schemas.microsoft.com/office/drawing/2014/main" id="{452BC79F-AE0B-4387-91C3-8E878D97D7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0C07449-55DE-43DE-B1AD-D935363AFDE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057614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6513F2E-2381-43A2-A139-115A44E84E9C}" type="datetime1">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3038275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6003480-4776-4AB3-ACDE-06AF77470419}" type="datetime1">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918238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6AB2F43-1962-459A-8052-AA7A5CDE8C3D}" type="datetime1">
              <a:rPr kumimoji="1" lang="ja-JP" altLang="en-US" smtClean="0"/>
              <a:t>2018/5/29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301938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69DE8F1-AD00-443D-A17A-20FA1FF3C35D}" type="datetime1">
              <a:rPr kumimoji="1" lang="ja-JP" altLang="en-US" smtClean="0"/>
              <a:t>2018/5/29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98063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AE9C68B-57D1-4DD4-919C-6EDE73961077}" type="datetime1">
              <a:rPr kumimoji="1" lang="ja-JP" altLang="en-US" smtClean="0"/>
              <a:t>2018/5/29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882639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4068290-A3B1-4B17-888D-CC7409F47086}" type="datetime1">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3935017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B458A92-DD53-4799-B070-F4BECC69FA1A}" type="datetime1">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904151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DC3E4B2-112E-4D67-B2A0-5A731FE30131}" type="datetime1">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2614870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211C5A-94EE-43D6-8A3A-0E36DB3D3A84}" type="datetime1">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43408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84342A-3FF3-4E5D-ACEC-C8AE39E2ABB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D42818E-100D-4AE3-B47D-308F637A3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マスター字幕の書式設定</a:t>
            </a:r>
          </a:p>
        </p:txBody>
      </p:sp>
      <p:sp>
        <p:nvSpPr>
          <p:cNvPr id="4" name="日付プレースホルダー 3">
            <a:extLst>
              <a:ext uri="{FF2B5EF4-FFF2-40B4-BE49-F238E27FC236}">
                <a16:creationId xmlns:a16="http://schemas.microsoft.com/office/drawing/2014/main" id="{892E3642-4FCE-4A76-83DC-E4B95DC472B7}"/>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D046C7F3-63DF-4EC0-A526-1EB2A6CA60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D967F2-C680-432E-8708-509A1013D201}"/>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90727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4B833B-BBFE-418C-A8AF-7816FA85DA4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7A940CE-C20F-47CF-9633-FAF079584D35}"/>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4" name="フッター プレースホルダー 3">
            <a:extLst>
              <a:ext uri="{FF2B5EF4-FFF2-40B4-BE49-F238E27FC236}">
                <a16:creationId xmlns:a16="http://schemas.microsoft.com/office/drawing/2014/main" id="{B621045A-BA71-4770-AD06-25E6E3F7176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0577BD5-2E73-48CE-9B6E-5E818FB02DE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0275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8B893-5925-4CD7-B5BC-E9326ECF1E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E90B1A-08AD-43F1-B20F-17C583DD71C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49A753-57DD-4EEA-AB67-BA2CEACABB2C}"/>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806194AC-79D0-4D30-893A-39C3CD2184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2D864F-F4DE-4B79-82C3-E0DBA0F7A4E2}"/>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3458784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986EFB-E5F2-4BB9-AC1C-BC99F2D50FC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2FF84F-D65A-468D-AFD8-80C75BAC9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EB69752-5902-4149-A89A-D0E1F75FDEFA}"/>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ADFF9164-16D8-4C37-AE93-6C363F53F9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A73F61-D1ED-43AE-8E36-D1258A15D79B}"/>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64247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CD09AF-100E-4AFD-9E03-049A6B839B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0BD2902-E83D-4AC7-83C1-E28655AE8FE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3A3CB9C-8FDC-48B8-98E3-E078CBED23D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757439C-4787-4A3E-8C47-8063831F2E1A}"/>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926BE66E-4842-4C52-BEDB-B383642912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3CC5725-F564-4DFF-8E06-6D5B3BC26C6E}"/>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133999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89F25-0848-480E-93F7-CD70E9F4A32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97A79BE-D87B-4EFE-8B41-D23B299CB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580B18-26FB-4F7D-AA1B-C13112D427D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A2FFF0-3E21-4535-A560-7EBD33C71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CE62270-1E2F-49B6-90F8-7B186799AB6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6BF05C5-142A-456F-A531-6E6DBB80E951}"/>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8" name="フッター プレースホルダー 7">
            <a:extLst>
              <a:ext uri="{FF2B5EF4-FFF2-40B4-BE49-F238E27FC236}">
                <a16:creationId xmlns:a16="http://schemas.microsoft.com/office/drawing/2014/main" id="{6A49E185-31E5-4A7E-BD7B-0DB0C932244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C9333CE-1D7A-4CE3-A6CF-031D5A7ABD64}"/>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546344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D83E0B-B14C-4267-BC0F-89ECA010219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52B56A-F403-429F-A08A-D3D10AF9C440}"/>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4" name="フッター プレースホルダー 3">
            <a:extLst>
              <a:ext uri="{FF2B5EF4-FFF2-40B4-BE49-F238E27FC236}">
                <a16:creationId xmlns:a16="http://schemas.microsoft.com/office/drawing/2014/main" id="{9B07A126-A76F-45B6-9F7A-71AA429FDE6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F48FCA7-9613-486F-82CB-1AEA12B83EF3}"/>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727876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45707A-3DD3-4E88-8B2B-50A977A2924C}"/>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3" name="フッター プレースホルダー 2">
            <a:extLst>
              <a:ext uri="{FF2B5EF4-FFF2-40B4-BE49-F238E27FC236}">
                <a16:creationId xmlns:a16="http://schemas.microsoft.com/office/drawing/2014/main" id="{E94CB4E3-5EE7-420F-9DDD-FC6A8EC6A3D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40363F-3A4D-41EB-B9E3-15FE0F5E2FA0}"/>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726430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709BBF-BE55-4F50-8AA2-1E34C71B4F3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359901-26FA-4401-ADB3-15339F646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D5A8126-B25B-41FD-B889-BCC0BC98B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EFD21A-F4EE-45BB-9A37-1A3373FF765E}"/>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5563B12C-1EFA-4078-BABC-98046FE4AF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7FAA68-4F47-47A2-9378-173EF525C750}"/>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290391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D0DE40-55FD-4025-A1C7-DE333DF0EA3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43AF740-D83C-48A9-9284-B99F4C4E4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D7FE244-70AC-4DA7-A516-249995764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4CC246-3E1B-4EF5-BAAD-0889FB9FC9C8}"/>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825B1A5B-6754-4A9C-87A8-8E057A83635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C22835-6C65-400D-B4C5-37003812AF45}"/>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59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9B5BC-511C-4072-9F3E-48DF1C6216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7F0D1E-D4D7-4970-897C-C3FEDF1FC5E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1DEAB8-508C-45F4-BA7E-29320A273C3C}"/>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492BB364-66E5-47DD-A08B-3F168C6BF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98ECE6-AEDA-43DA-887F-7FB7D1238920}"/>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311070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3B282C8-D281-4864-B4DA-968FD5809B6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EF9A1A-B3B8-4354-841A-30176CDB70C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D84FE1-8C25-4426-AF0E-D15F602C66AA}"/>
              </a:ext>
            </a:extLst>
          </p:cNvPr>
          <p:cNvSpPr>
            <a:spLocks noGrp="1"/>
          </p:cNvSpPr>
          <p:nvPr>
            <p:ph type="dt" sz="half" idx="10"/>
          </p:nvPr>
        </p:nvSpPr>
        <p:spPr/>
        <p:txBody>
          <a:bodyPr/>
          <a:lstStyle/>
          <a:p>
            <a:fld id="{0DEEC691-BE75-4982-AEAA-2B3568764703}"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77897F3F-C3BA-4BB0-A5C7-0DC47FB13A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5770DAD-6709-4158-9AAB-705D6C8960AC}"/>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426301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40A33EC-12A2-46A7-BB47-2E48B7A78209}"/>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3" name="フッター プレースホルダー 2">
            <a:extLst>
              <a:ext uri="{FF2B5EF4-FFF2-40B4-BE49-F238E27FC236}">
                <a16:creationId xmlns:a16="http://schemas.microsoft.com/office/drawing/2014/main" id="{7315C0AC-302F-4219-A5F0-6FFB90774E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7CF5C3-5292-4D5A-9822-788C95E7CFE8}"/>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94223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F6740C-D469-4099-9C82-B966970A112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7C3CAF-88EB-464B-9693-0FE3710D6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A90FEFE-8F2B-4123-8BBF-59747A842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A1AC89-5BFB-4F6B-93A9-77743F81E72E}"/>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823A3C89-41EE-4F88-83CE-85671F5ACB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3F103F-C333-49A1-BDA2-A63457E1DF5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28978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3C2B0-5A64-4C74-9708-78EEBA11044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ABE8B2B-B67C-477C-9A51-331EEC3A9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5986FC7-F226-4BD0-9F72-9B9D1DE4A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3CF70B-5577-4354-AF59-83CF0C6E36C4}"/>
              </a:ext>
            </a:extLst>
          </p:cNvPr>
          <p:cNvSpPr>
            <a:spLocks noGrp="1"/>
          </p:cNvSpPr>
          <p:nvPr>
            <p:ph type="dt" sz="half" idx="10"/>
          </p:nvPr>
        </p:nvSpPr>
        <p:spPr/>
        <p:txBody>
          <a:bodyPr/>
          <a:lstStyle/>
          <a:p>
            <a:fld id="{AE545784-F3D5-4643-A606-53640DD84E19}" type="datetimeFigureOut">
              <a:rPr kumimoji="1" lang="ja-JP" altLang="en-US" smtClean="0"/>
              <a:t>2018/5/29</a:t>
            </a:fld>
            <a:endParaRPr kumimoji="1" lang="ja-JP" altLang="en-US"/>
          </a:p>
        </p:txBody>
      </p:sp>
      <p:sp>
        <p:nvSpPr>
          <p:cNvPr id="6" name="フッター プレースホルダー 5">
            <a:extLst>
              <a:ext uri="{FF2B5EF4-FFF2-40B4-BE49-F238E27FC236}">
                <a16:creationId xmlns:a16="http://schemas.microsoft.com/office/drawing/2014/main" id="{1B8BCF4C-370C-471F-9BD2-16F77AE416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8F669EB-8E31-4425-A198-CE665BC436DA}"/>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6284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F862CA7-55DD-4154-972E-FFE6FE755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DF6C928-2AD9-42C4-BFC6-9B0FE9F60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286B1B-E3C8-46F9-9CB2-EF55CDD13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45784-F3D5-4643-A606-53640DD84E19}"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4BDD63F9-E687-4A1D-BE58-A714B3958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6DF98-C0D2-4E0A-AFEC-E8A2FEB1D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656367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83867-2902-4EF0-AEE3-447FED920C07}" type="datetimeFigureOut">
              <a:rPr kumimoji="1" lang="ja-JP" altLang="en-US" smtClean="0"/>
              <a:t>2018/5/29</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7892478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82260AD-6A42-4576-95A8-DFA712293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AB97254-58F9-4B65-86AA-3C63BA7CE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B1C133-3570-4A11-9C9B-14D7EF774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32EFC-5C4E-43C0-B4FB-AD78E87F0DEF}"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3A074F79-3A99-4E98-9994-BE357B482F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F4B8BD-7B2F-41F3-9D46-1D4F17A11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6283518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2502F8F-13CD-426C-84BC-AFC08F15F7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FA4321-7B8A-40FE-B2A0-97A10125B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EF0AC8-004E-4991-B25F-EE38BC613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C5161-5397-4FB0-94BC-64BE00A5CFFA}" type="datetime1">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54BA8FD4-8D92-48FE-A33D-390B09D88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124FB9A-FC02-47A9-BCD0-4444FEAEE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27515899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A2BE8-A4A4-41F0-A29E-5615DFEF331E}" type="datetime1">
              <a:rPr kumimoji="1" lang="ja-JP" altLang="en-US" smtClean="0"/>
              <a:t>2018/5/29</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1837989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A20BEE5-38A3-4B7A-ABD4-0C58C50B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D10913-6271-4A6F-8073-49639C04A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098E0D-8181-47D1-A2C2-828F568F3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EC691-BE75-4982-AEAA-2B3568764703}" type="datetimeFigureOut">
              <a:rPr kumimoji="1" lang="ja-JP" altLang="en-US" smtClean="0"/>
              <a:t>2018/5/29</a:t>
            </a:fld>
            <a:endParaRPr kumimoji="1" lang="ja-JP" altLang="en-US"/>
          </a:p>
        </p:txBody>
      </p:sp>
      <p:sp>
        <p:nvSpPr>
          <p:cNvPr id="5" name="フッター プレースホルダー 4">
            <a:extLst>
              <a:ext uri="{FF2B5EF4-FFF2-40B4-BE49-F238E27FC236}">
                <a16:creationId xmlns:a16="http://schemas.microsoft.com/office/drawing/2014/main" id="{3CC0D097-8F67-4BEE-815E-41BD6CA7A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66C8FD8-20BD-4ED4-BCA6-59C33EF18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22123320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image.itmedia.co.jp/business/articles/1803/12/an_gartner_02.jpg" TargetMode="Externa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hyperlink" Target="http://image.itmedia.co.jp/business/articles/1803/12/an_gartner_0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free-illustrations.gatag.net/tag/&#27503;&#36554;-&#12462;&#12450;" TargetMode="Externa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1.xml"/><Relationship Id="rId6" Type="http://schemas.openxmlformats.org/officeDocument/2006/relationships/image" Target="../media/image25.svg"/><Relationship Id="rId11" Type="http://schemas.openxmlformats.org/officeDocument/2006/relationships/image" Target="../media/image2.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8.jpeg"/><Relationship Id="rId3" Type="http://schemas.openxmlformats.org/officeDocument/2006/relationships/diagramLayout" Target="../diagrams/layout1.xml"/><Relationship Id="rId7" Type="http://schemas.openxmlformats.org/officeDocument/2006/relationships/image" Target="../media/image47.JP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0.xml"/><Relationship Id="rId5" Type="http://schemas.openxmlformats.org/officeDocument/2006/relationships/hyperlink" Target="https://www.exin.com/JP/ja/home/" TargetMode="External"/><Relationship Id="rId4" Type="http://schemas.openxmlformats.org/officeDocument/2006/relationships/hyperlink" Target="https://www.exin.com/JP/ja/news-japan/2016/domm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wmf"/><Relationship Id="rId1" Type="http://schemas.openxmlformats.org/officeDocument/2006/relationships/slideLayout" Target="../slideLayouts/slideLayout49.xml"/><Relationship Id="rId5" Type="http://schemas.openxmlformats.org/officeDocument/2006/relationships/image" Target="../media/image66.wmf"/><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1kls9wq53whe1.cloudfront.net/articles/19487/wysiwyg/77055cd6a7b1fddfe1decf28d2ac8ff9.jpg"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emf"/></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F4F278-5209-442F-8EFB-F5BE13EC9AA0}"/>
              </a:ext>
            </a:extLst>
          </p:cNvPr>
          <p:cNvSpPr>
            <a:spLocks noGrp="1"/>
          </p:cNvSpPr>
          <p:nvPr>
            <p:ph type="ctrTitle"/>
          </p:nvPr>
        </p:nvSpPr>
        <p:spPr/>
        <p:txBody>
          <a:bodyPr/>
          <a:lstStyle/>
          <a:p>
            <a:r>
              <a:rPr kumimoji="1" lang="en-US" altLang="ja-JP" b="1" dirty="0">
                <a:solidFill>
                  <a:srgbClr val="002060"/>
                </a:solidFill>
              </a:rPr>
              <a:t>IT</a:t>
            </a:r>
            <a:r>
              <a:rPr kumimoji="1" lang="ja-JP" altLang="en-US" b="1" dirty="0">
                <a:solidFill>
                  <a:srgbClr val="002060"/>
                </a:solidFill>
              </a:rPr>
              <a:t>戦略塾</a:t>
            </a:r>
            <a:br>
              <a:rPr kumimoji="1" lang="en-US" altLang="ja-JP" dirty="0">
                <a:solidFill>
                  <a:srgbClr val="002060"/>
                </a:solidFill>
              </a:rPr>
            </a:br>
            <a:r>
              <a:rPr kumimoji="1" lang="ja-JP" altLang="en-US" sz="3200" dirty="0">
                <a:solidFill>
                  <a:srgbClr val="002060"/>
                </a:solidFill>
              </a:rPr>
              <a:t>第三回</a:t>
            </a:r>
          </a:p>
        </p:txBody>
      </p:sp>
      <p:sp>
        <p:nvSpPr>
          <p:cNvPr id="3" name="字幕 2">
            <a:extLst>
              <a:ext uri="{FF2B5EF4-FFF2-40B4-BE49-F238E27FC236}">
                <a16:creationId xmlns:a16="http://schemas.microsoft.com/office/drawing/2014/main" id="{36194C49-3D48-4552-8776-317303C117B9}"/>
              </a:ext>
            </a:extLst>
          </p:cNvPr>
          <p:cNvSpPr>
            <a:spLocks noGrp="1"/>
          </p:cNvSpPr>
          <p:nvPr>
            <p:ph type="subTitle" idx="1"/>
          </p:nvPr>
        </p:nvSpPr>
        <p:spPr>
          <a:xfrm>
            <a:off x="1524000" y="4681330"/>
            <a:ext cx="9144000" cy="1655762"/>
          </a:xfrm>
        </p:spPr>
        <p:txBody>
          <a:bodyPr>
            <a:normAutofit lnSpcReduction="10000"/>
          </a:bodyPr>
          <a:lstStyle/>
          <a:p>
            <a:r>
              <a:rPr kumimoji="1" lang="en-US" altLang="ja-JP" dirty="0"/>
              <a:t>2018</a:t>
            </a:r>
            <a:r>
              <a:rPr kumimoji="1" lang="ja-JP" altLang="en-US" dirty="0"/>
              <a:t>年</a:t>
            </a:r>
            <a:r>
              <a:rPr kumimoji="1" lang="en-US" altLang="ja-JP" dirty="0"/>
              <a:t>5</a:t>
            </a:r>
            <a:r>
              <a:rPr kumimoji="1" lang="ja-JP" altLang="en-US" dirty="0"/>
              <a:t>月</a:t>
            </a:r>
            <a:r>
              <a:rPr kumimoji="1" lang="en-US" altLang="ja-JP" dirty="0"/>
              <a:t>29</a:t>
            </a:r>
            <a:r>
              <a:rPr kumimoji="1" lang="ja-JP" altLang="en-US" dirty="0"/>
              <a:t>日（火）</a:t>
            </a:r>
            <a:endParaRPr kumimoji="1" lang="en-US" altLang="ja-JP" dirty="0"/>
          </a:p>
          <a:p>
            <a:r>
              <a:rPr lang="en-US" altLang="ja-JP" dirty="0"/>
              <a:t>13:30~17:30</a:t>
            </a:r>
          </a:p>
          <a:p>
            <a:endParaRPr kumimoji="1" lang="en-US" altLang="ja-JP" dirty="0"/>
          </a:p>
          <a:p>
            <a:r>
              <a:rPr kumimoji="1" lang="ja-JP" altLang="en-US" dirty="0"/>
              <a:t>戸田　孝一郎</a:t>
            </a:r>
          </a:p>
        </p:txBody>
      </p:sp>
    </p:spTree>
    <p:extLst>
      <p:ext uri="{BB962C8B-B14F-4D97-AF65-F5344CB8AC3E}">
        <p14:creationId xmlns:p14="http://schemas.microsoft.com/office/powerpoint/2010/main" val="303720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D8088-76FA-4BDE-AB94-8F6FC23BCAFC}"/>
              </a:ext>
            </a:extLst>
          </p:cNvPr>
          <p:cNvSpPr>
            <a:spLocks noGrp="1"/>
          </p:cNvSpPr>
          <p:nvPr>
            <p:ph type="title"/>
          </p:nvPr>
        </p:nvSpPr>
        <p:spPr>
          <a:xfrm>
            <a:off x="838200" y="365125"/>
            <a:ext cx="10515600" cy="754227"/>
          </a:xfrm>
        </p:spPr>
        <p:txBody>
          <a:bodyPr>
            <a:normAutofit/>
          </a:bodyPr>
          <a:lstStyle/>
          <a:p>
            <a:r>
              <a:rPr lang="ja-JP" altLang="en-US" sz="3200" dirty="0"/>
              <a:t>デジタル・トランスフォーメーションとは？</a:t>
            </a:r>
            <a:endParaRPr kumimoji="1" lang="ja-JP" altLang="en-US" sz="3200" dirty="0"/>
          </a:p>
        </p:txBody>
      </p:sp>
      <p:sp>
        <p:nvSpPr>
          <p:cNvPr id="3" name="コンテンツ プレースホルダー 2">
            <a:extLst>
              <a:ext uri="{FF2B5EF4-FFF2-40B4-BE49-F238E27FC236}">
                <a16:creationId xmlns:a16="http://schemas.microsoft.com/office/drawing/2014/main" id="{660B9F91-DB15-4E98-9490-057EE66EDCE3}"/>
              </a:ext>
            </a:extLst>
          </p:cNvPr>
          <p:cNvSpPr>
            <a:spLocks noGrp="1"/>
          </p:cNvSpPr>
          <p:nvPr>
            <p:ph idx="1"/>
          </p:nvPr>
        </p:nvSpPr>
        <p:spPr>
          <a:xfrm>
            <a:off x="838200" y="2824993"/>
            <a:ext cx="10244959" cy="3670490"/>
          </a:xfrm>
        </p:spPr>
        <p:txBody>
          <a:bodyPr>
            <a:normAutofit fontScale="92500" lnSpcReduction="10000"/>
          </a:bodyPr>
          <a:lstStyle/>
          <a:p>
            <a:r>
              <a:rPr lang="ja-JP" altLang="en-US" sz="2400" dirty="0"/>
              <a:t>「</a:t>
            </a:r>
            <a:r>
              <a:rPr lang="en-US" altLang="ja-JP" sz="2400" dirty="0"/>
              <a:t>IT</a:t>
            </a:r>
            <a:r>
              <a:rPr lang="ja-JP" altLang="en-US" sz="2400" dirty="0"/>
              <a:t>の浸透が、人々の生活をあらゆる面でより良い方向に変化させる」という概念</a:t>
            </a:r>
            <a:endParaRPr lang="en-US" altLang="ja-JP" sz="2400" dirty="0"/>
          </a:p>
          <a:p>
            <a:r>
              <a:rPr lang="ja-JP" altLang="en-US" sz="2400" dirty="0"/>
              <a:t>既存ビジネスをアナログからデジタルへ、デジタルからアナログへと</a:t>
            </a:r>
            <a:r>
              <a:rPr lang="ja-JP" altLang="en-US" sz="2400" dirty="0">
                <a:solidFill>
                  <a:srgbClr val="FF0000"/>
                </a:solidFill>
              </a:rPr>
              <a:t>シームレスに変換できる組織</a:t>
            </a:r>
            <a:r>
              <a:rPr lang="ja-JP" altLang="en-US" sz="2400" dirty="0"/>
              <a:t>への変革</a:t>
            </a:r>
            <a:endParaRPr lang="en-US" altLang="ja-JP" sz="2400" dirty="0"/>
          </a:p>
          <a:p>
            <a:r>
              <a:rPr lang="ja-JP" altLang="en-US" sz="2400" dirty="0"/>
              <a:t>全ての企業は</a:t>
            </a:r>
            <a:r>
              <a:rPr lang="en-US" altLang="ja-JP" sz="2400" dirty="0"/>
              <a:t>IT</a:t>
            </a:r>
            <a:r>
              <a:rPr lang="ja-JP" altLang="en-US" sz="2400" dirty="0"/>
              <a:t>を中心とした組織に変わる</a:t>
            </a:r>
            <a:endParaRPr lang="en-US" altLang="ja-JP" sz="2400" dirty="0"/>
          </a:p>
          <a:p>
            <a:r>
              <a:rPr lang="ja-JP" altLang="en-US" sz="2400" dirty="0">
                <a:solidFill>
                  <a:srgbClr val="FF0000"/>
                </a:solidFill>
              </a:rPr>
              <a:t>全ての組織が</a:t>
            </a:r>
            <a:r>
              <a:rPr lang="en-US" altLang="ja-JP" sz="2400" dirty="0">
                <a:solidFill>
                  <a:srgbClr val="FF0000"/>
                </a:solidFill>
              </a:rPr>
              <a:t>IT</a:t>
            </a:r>
            <a:r>
              <a:rPr lang="ja-JP" altLang="en-US" sz="2400" dirty="0">
                <a:solidFill>
                  <a:srgbClr val="FF0000"/>
                </a:solidFill>
              </a:rPr>
              <a:t>サービス・プロバイダーに変質するという事</a:t>
            </a:r>
            <a:endParaRPr lang="en-US" altLang="ja-JP" sz="2400" dirty="0">
              <a:solidFill>
                <a:srgbClr val="FF0000"/>
              </a:solidFill>
            </a:endParaRPr>
          </a:p>
          <a:p>
            <a:r>
              <a:rPr lang="en-US" altLang="ja-JP" sz="2400" dirty="0"/>
              <a:t>IT</a:t>
            </a:r>
            <a:r>
              <a:rPr lang="ja-JP" altLang="en-US" sz="2400" dirty="0"/>
              <a:t>（情報技術）が一般化すると</a:t>
            </a:r>
            <a:r>
              <a:rPr lang="ja-JP" altLang="en-US" sz="2400" dirty="0">
                <a:solidFill>
                  <a:srgbClr val="FF0000"/>
                </a:solidFill>
              </a:rPr>
              <a:t>優位性はデータを保有する側に移る</a:t>
            </a:r>
            <a:endParaRPr lang="en-US" altLang="ja-JP" sz="2400" dirty="0">
              <a:solidFill>
                <a:srgbClr val="FF0000"/>
              </a:solidFill>
            </a:endParaRPr>
          </a:p>
          <a:p>
            <a:r>
              <a:rPr kumimoji="1" lang="ja-JP" altLang="en-US" sz="2400" dirty="0"/>
              <a:t>デジタル技術は、変化のスピードをより速くさせる</a:t>
            </a:r>
            <a:endParaRPr kumimoji="1" lang="en-US" altLang="ja-JP" sz="2400" dirty="0"/>
          </a:p>
          <a:p>
            <a:r>
              <a:rPr kumimoji="1" lang="ja-JP" altLang="en-US" sz="2400" dirty="0"/>
              <a:t>既存のマネジメント・モデル（静的な管理機構）が機能せずよりアジリティーを求める</a:t>
            </a:r>
            <a:r>
              <a:rPr kumimoji="1" lang="ja-JP" altLang="en-US" sz="2400" dirty="0">
                <a:solidFill>
                  <a:srgbClr val="FF0000"/>
                </a:solidFill>
              </a:rPr>
              <a:t>動的なマネジメント・モデルが必要</a:t>
            </a:r>
            <a:r>
              <a:rPr kumimoji="1" lang="ja-JP" altLang="en-US" sz="2400" dirty="0"/>
              <a:t>となる</a:t>
            </a:r>
          </a:p>
        </p:txBody>
      </p:sp>
      <p:sp>
        <p:nvSpPr>
          <p:cNvPr id="4" name="テキスト ボックス 3">
            <a:extLst>
              <a:ext uri="{FF2B5EF4-FFF2-40B4-BE49-F238E27FC236}">
                <a16:creationId xmlns:a16="http://schemas.microsoft.com/office/drawing/2014/main" id="{26790B8C-5B68-475F-9485-A1300A883A8C}"/>
              </a:ext>
            </a:extLst>
          </p:cNvPr>
          <p:cNvSpPr txBox="1"/>
          <p:nvPr/>
        </p:nvSpPr>
        <p:spPr>
          <a:xfrm>
            <a:off x="838200" y="1394847"/>
            <a:ext cx="10103603" cy="1323439"/>
          </a:xfrm>
          <a:prstGeom prst="rect">
            <a:avLst/>
          </a:prstGeom>
          <a:noFill/>
        </p:spPr>
        <p:txBody>
          <a:bodyPr wrap="square" rtlCol="0">
            <a:spAutoFit/>
          </a:bodyPr>
          <a:lstStyle/>
          <a:p>
            <a:r>
              <a:rPr kumimoji="1" lang="ja-JP" altLang="en-US" sz="2000" dirty="0"/>
              <a:t>最新のデジタル技術の適用が全ての組織（営業、マーケティング、生産、経理、人事、顧客サービス等）に浸透する。デジタル技術と協働して新たなサービス・オポチュニテキィを開き顧客の行動習慣を変質させることにより既存のビジネス習慣にディスラプション（破壊）を起こす。</a:t>
            </a:r>
          </a:p>
        </p:txBody>
      </p:sp>
      <p:sp>
        <p:nvSpPr>
          <p:cNvPr id="5" name="スライド番号プレースホルダー 4">
            <a:extLst>
              <a:ext uri="{FF2B5EF4-FFF2-40B4-BE49-F238E27FC236}">
                <a16:creationId xmlns:a16="http://schemas.microsoft.com/office/drawing/2014/main" id="{153C092E-F116-4508-87C5-382FD18A42D5}"/>
              </a:ext>
            </a:extLst>
          </p:cNvPr>
          <p:cNvSpPr>
            <a:spLocks noGrp="1"/>
          </p:cNvSpPr>
          <p:nvPr>
            <p:ph type="sldNum" sz="quarter" idx="12"/>
          </p:nvPr>
        </p:nvSpPr>
        <p:spPr/>
        <p:txBody>
          <a:bodyPr/>
          <a:lstStyle/>
          <a:p>
            <a:fld id="{1E1DC047-088E-438F-B077-FCC6D2EF2EB8}" type="slidenum">
              <a:rPr kumimoji="1" lang="ja-JP" altLang="en-US" smtClean="0"/>
              <a:t>10</a:t>
            </a:fld>
            <a:endParaRPr kumimoji="1" lang="ja-JP" altLang="en-US"/>
          </a:p>
        </p:txBody>
      </p:sp>
      <p:pic>
        <p:nvPicPr>
          <p:cNvPr id="6" name="Picture 2">
            <a:extLst>
              <a:ext uri="{FF2B5EF4-FFF2-40B4-BE49-F238E27FC236}">
                <a16:creationId xmlns:a16="http://schemas.microsoft.com/office/drawing/2014/main" id="{232B3FE8-8633-49C3-8112-A625431B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29212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0CE47A-DAA0-4E61-8127-1C6874F39098}"/>
              </a:ext>
            </a:extLst>
          </p:cNvPr>
          <p:cNvSpPr>
            <a:spLocks noGrp="1"/>
          </p:cNvSpPr>
          <p:nvPr>
            <p:ph type="title"/>
          </p:nvPr>
        </p:nvSpPr>
        <p:spPr/>
        <p:txBody>
          <a:bodyPr/>
          <a:lstStyle/>
          <a:p>
            <a:r>
              <a:rPr lang="ja-JP" altLang="en-US"/>
              <a:t>ビジネスと</a:t>
            </a:r>
            <a:r>
              <a:rPr lang="en-US" altLang="ja-JP"/>
              <a:t>IT</a:t>
            </a:r>
            <a:r>
              <a:rPr lang="ja-JP" altLang="en-US"/>
              <a:t>のかかわり方の変遷</a:t>
            </a:r>
            <a:endParaRPr lang="ja-JP" altLang="en-US" dirty="0"/>
          </a:p>
        </p:txBody>
      </p:sp>
      <p:sp>
        <p:nvSpPr>
          <p:cNvPr id="5" name="テキスト ボックス 4">
            <a:extLst>
              <a:ext uri="{FF2B5EF4-FFF2-40B4-BE49-F238E27FC236}">
                <a16:creationId xmlns:a16="http://schemas.microsoft.com/office/drawing/2014/main" id="{ECBF4443-13FC-4738-A2DD-9B59BDEB74B1}"/>
              </a:ext>
            </a:extLst>
          </p:cNvPr>
          <p:cNvSpPr txBox="1"/>
          <p:nvPr/>
        </p:nvSpPr>
        <p:spPr>
          <a:xfrm>
            <a:off x="2717075" y="1690688"/>
            <a:ext cx="3587931" cy="369332"/>
          </a:xfrm>
          <a:prstGeom prst="rect">
            <a:avLst/>
          </a:prstGeom>
          <a:noFill/>
        </p:spPr>
        <p:txBody>
          <a:bodyPr wrap="square" rtlCol="0">
            <a:spAutoFit/>
          </a:bodyPr>
          <a:lstStyle/>
          <a:p>
            <a:pPr algn="ctr"/>
            <a:r>
              <a:rPr kumimoji="1" lang="ja-JP" altLang="en-US" dirty="0"/>
              <a:t>ビジネス</a:t>
            </a:r>
          </a:p>
        </p:txBody>
      </p:sp>
      <p:sp>
        <p:nvSpPr>
          <p:cNvPr id="6" name="テキスト ボックス 5">
            <a:extLst>
              <a:ext uri="{FF2B5EF4-FFF2-40B4-BE49-F238E27FC236}">
                <a16:creationId xmlns:a16="http://schemas.microsoft.com/office/drawing/2014/main" id="{2FF4C016-E3F6-43DC-B84F-BC215039B7C6}"/>
              </a:ext>
            </a:extLst>
          </p:cNvPr>
          <p:cNvSpPr txBox="1"/>
          <p:nvPr/>
        </p:nvSpPr>
        <p:spPr>
          <a:xfrm>
            <a:off x="6305006" y="1690688"/>
            <a:ext cx="3587931" cy="369332"/>
          </a:xfrm>
          <a:prstGeom prst="rect">
            <a:avLst/>
          </a:prstGeom>
          <a:noFill/>
        </p:spPr>
        <p:txBody>
          <a:bodyPr wrap="square" rtlCol="0">
            <a:spAutoFit/>
          </a:bodyPr>
          <a:lstStyle/>
          <a:p>
            <a:pPr algn="ctr"/>
            <a:r>
              <a:rPr lang="en-US" altLang="ja-JP" dirty="0"/>
              <a:t>IT</a:t>
            </a:r>
            <a:endParaRPr kumimoji="1" lang="ja-JP" altLang="en-US" dirty="0"/>
          </a:p>
        </p:txBody>
      </p:sp>
      <p:sp>
        <p:nvSpPr>
          <p:cNvPr id="7" name="テキスト ボックス 6">
            <a:extLst>
              <a:ext uri="{FF2B5EF4-FFF2-40B4-BE49-F238E27FC236}">
                <a16:creationId xmlns:a16="http://schemas.microsoft.com/office/drawing/2014/main" id="{D23FBFF2-EFD7-4B4E-B5E4-728B86DB7FB5}"/>
              </a:ext>
            </a:extLst>
          </p:cNvPr>
          <p:cNvSpPr txBox="1"/>
          <p:nvPr/>
        </p:nvSpPr>
        <p:spPr>
          <a:xfrm>
            <a:off x="2516778" y="2274163"/>
            <a:ext cx="3788228" cy="646331"/>
          </a:xfrm>
          <a:prstGeom prst="rect">
            <a:avLst/>
          </a:prstGeom>
          <a:noFill/>
        </p:spPr>
        <p:txBody>
          <a:bodyPr wrap="square" rtlCol="0">
            <a:spAutoFit/>
          </a:bodyPr>
          <a:lstStyle/>
          <a:p>
            <a:r>
              <a:rPr kumimoji="1" lang="ja-JP" altLang="en-US" dirty="0"/>
              <a:t>モノ中心のビジネス</a:t>
            </a:r>
            <a:endParaRPr kumimoji="1" lang="en-US" altLang="ja-JP" dirty="0"/>
          </a:p>
          <a:p>
            <a:r>
              <a:rPr lang="ja-JP" altLang="en-US" dirty="0"/>
              <a:t>（モノ、製品が主役）</a:t>
            </a:r>
            <a:endParaRPr kumimoji="1" lang="ja-JP" altLang="en-US" dirty="0"/>
          </a:p>
        </p:txBody>
      </p:sp>
      <p:sp>
        <p:nvSpPr>
          <p:cNvPr id="8" name="テキスト ボックス 7">
            <a:extLst>
              <a:ext uri="{FF2B5EF4-FFF2-40B4-BE49-F238E27FC236}">
                <a16:creationId xmlns:a16="http://schemas.microsoft.com/office/drawing/2014/main" id="{D610D45B-98DB-48B9-B047-BC5DF7C6ACDC}"/>
              </a:ext>
            </a:extLst>
          </p:cNvPr>
          <p:cNvSpPr txBox="1"/>
          <p:nvPr/>
        </p:nvSpPr>
        <p:spPr>
          <a:xfrm>
            <a:off x="6505303" y="2274163"/>
            <a:ext cx="3788228" cy="646331"/>
          </a:xfrm>
          <a:prstGeom prst="rect">
            <a:avLst/>
          </a:prstGeom>
          <a:noFill/>
        </p:spPr>
        <p:txBody>
          <a:bodyPr wrap="square" rtlCol="0">
            <a:spAutoFit/>
          </a:bodyPr>
          <a:lstStyle/>
          <a:p>
            <a:r>
              <a:rPr lang="ja-JP" altLang="en-US" dirty="0"/>
              <a:t>バッチ処理システム</a:t>
            </a:r>
            <a:endParaRPr lang="en-US" altLang="ja-JP" dirty="0"/>
          </a:p>
          <a:p>
            <a:r>
              <a:rPr kumimoji="1" lang="ja-JP" altLang="en-US" dirty="0"/>
              <a:t>ビジネスの事後事務処理</a:t>
            </a:r>
          </a:p>
        </p:txBody>
      </p:sp>
      <p:sp>
        <p:nvSpPr>
          <p:cNvPr id="9" name="テキスト ボックス 8">
            <a:extLst>
              <a:ext uri="{FF2B5EF4-FFF2-40B4-BE49-F238E27FC236}">
                <a16:creationId xmlns:a16="http://schemas.microsoft.com/office/drawing/2014/main" id="{B27A2B45-38D3-4AE7-9F02-24AACB4CB492}"/>
              </a:ext>
            </a:extLst>
          </p:cNvPr>
          <p:cNvSpPr txBox="1"/>
          <p:nvPr/>
        </p:nvSpPr>
        <p:spPr>
          <a:xfrm>
            <a:off x="6505303" y="2963815"/>
            <a:ext cx="3788228" cy="646331"/>
          </a:xfrm>
          <a:prstGeom prst="rect">
            <a:avLst/>
          </a:prstGeom>
          <a:noFill/>
        </p:spPr>
        <p:txBody>
          <a:bodyPr wrap="square" rtlCol="0">
            <a:spAutoFit/>
          </a:bodyPr>
          <a:lstStyle/>
          <a:p>
            <a:r>
              <a:rPr lang="ja-JP" altLang="en-US" dirty="0"/>
              <a:t>オンライン処理システム</a:t>
            </a:r>
            <a:endParaRPr lang="en-US" altLang="ja-JP" dirty="0"/>
          </a:p>
          <a:p>
            <a:r>
              <a:rPr kumimoji="1" lang="ja-JP" altLang="en-US" dirty="0"/>
              <a:t>ビジネス</a:t>
            </a:r>
            <a:r>
              <a:rPr lang="ja-JP" altLang="en-US" dirty="0"/>
              <a:t>と</a:t>
            </a:r>
            <a:r>
              <a:rPr kumimoji="1" lang="ja-JP" altLang="en-US" dirty="0"/>
              <a:t>同時並行での事務処理</a:t>
            </a:r>
          </a:p>
        </p:txBody>
      </p:sp>
      <p:sp>
        <p:nvSpPr>
          <p:cNvPr id="10" name="テキスト ボックス 9">
            <a:extLst>
              <a:ext uri="{FF2B5EF4-FFF2-40B4-BE49-F238E27FC236}">
                <a16:creationId xmlns:a16="http://schemas.microsoft.com/office/drawing/2014/main" id="{E708524C-B32B-4A25-A335-221F4BFA0E3B}"/>
              </a:ext>
            </a:extLst>
          </p:cNvPr>
          <p:cNvSpPr txBox="1"/>
          <p:nvPr/>
        </p:nvSpPr>
        <p:spPr>
          <a:xfrm>
            <a:off x="2516778" y="3625164"/>
            <a:ext cx="3788228" cy="923330"/>
          </a:xfrm>
          <a:prstGeom prst="rect">
            <a:avLst/>
          </a:prstGeom>
          <a:noFill/>
        </p:spPr>
        <p:txBody>
          <a:bodyPr wrap="square" rtlCol="0">
            <a:spAutoFit/>
          </a:bodyPr>
          <a:lstStyle/>
          <a:p>
            <a:r>
              <a:rPr kumimoji="1" lang="ja-JP" altLang="en-US" dirty="0"/>
              <a:t>モノのビジネスと</a:t>
            </a:r>
            <a:endParaRPr kumimoji="1" lang="en-US" altLang="ja-JP" dirty="0"/>
          </a:p>
          <a:p>
            <a:r>
              <a:rPr kumimoji="1" lang="ja-JP" altLang="en-US" dirty="0"/>
              <a:t>サービスのビジネス</a:t>
            </a:r>
            <a:endParaRPr kumimoji="1" lang="en-US" altLang="ja-JP" dirty="0"/>
          </a:p>
          <a:p>
            <a:r>
              <a:rPr lang="en-US" altLang="ja-JP" dirty="0"/>
              <a:t>(</a:t>
            </a:r>
            <a:r>
              <a:rPr lang="ja-JP" altLang="en-US" dirty="0"/>
              <a:t>モノが主役でサービスはおまけ</a:t>
            </a:r>
            <a:r>
              <a:rPr lang="en-US" altLang="ja-JP" dirty="0"/>
              <a:t>)</a:t>
            </a:r>
          </a:p>
        </p:txBody>
      </p:sp>
      <p:sp>
        <p:nvSpPr>
          <p:cNvPr id="11" name="テキスト ボックス 10">
            <a:extLst>
              <a:ext uri="{FF2B5EF4-FFF2-40B4-BE49-F238E27FC236}">
                <a16:creationId xmlns:a16="http://schemas.microsoft.com/office/drawing/2014/main" id="{0187E6FB-FE4B-43CD-8DC5-5D6D8C8B2329}"/>
              </a:ext>
            </a:extLst>
          </p:cNvPr>
          <p:cNvSpPr txBox="1"/>
          <p:nvPr/>
        </p:nvSpPr>
        <p:spPr>
          <a:xfrm>
            <a:off x="6505303" y="3653467"/>
            <a:ext cx="4781007" cy="923330"/>
          </a:xfrm>
          <a:prstGeom prst="rect">
            <a:avLst/>
          </a:prstGeom>
          <a:noFill/>
        </p:spPr>
        <p:txBody>
          <a:bodyPr wrap="square" rtlCol="0">
            <a:spAutoFit/>
          </a:bodyPr>
          <a:lstStyle/>
          <a:p>
            <a:r>
              <a:rPr lang="ja-JP" altLang="en-US" dirty="0"/>
              <a:t>インターネット／ウェブシステム</a:t>
            </a:r>
            <a:endParaRPr kumimoji="1" lang="en-US" altLang="ja-JP" dirty="0"/>
          </a:p>
          <a:p>
            <a:r>
              <a:rPr kumimoji="1" lang="ja-JP" altLang="en-US" dirty="0"/>
              <a:t>情報の一方通行的な発信もしくは受信</a:t>
            </a:r>
            <a:endParaRPr kumimoji="1" lang="en-US" altLang="ja-JP" dirty="0"/>
          </a:p>
          <a:p>
            <a:r>
              <a:rPr lang="ja-JP" altLang="en-US" dirty="0"/>
              <a:t>会話型でのサイバー店舗、</a:t>
            </a:r>
            <a:endParaRPr kumimoji="1" lang="ja-JP" altLang="en-US" dirty="0"/>
          </a:p>
        </p:txBody>
      </p:sp>
      <p:sp>
        <p:nvSpPr>
          <p:cNvPr id="12" name="テキスト ボックス 11">
            <a:extLst>
              <a:ext uri="{FF2B5EF4-FFF2-40B4-BE49-F238E27FC236}">
                <a16:creationId xmlns:a16="http://schemas.microsoft.com/office/drawing/2014/main" id="{B4344A25-8EAA-4D1D-AEFC-1084D0F43267}"/>
              </a:ext>
            </a:extLst>
          </p:cNvPr>
          <p:cNvSpPr txBox="1"/>
          <p:nvPr/>
        </p:nvSpPr>
        <p:spPr>
          <a:xfrm>
            <a:off x="2516778" y="2953712"/>
            <a:ext cx="3788228" cy="646331"/>
          </a:xfrm>
          <a:prstGeom prst="rect">
            <a:avLst/>
          </a:prstGeom>
          <a:noFill/>
        </p:spPr>
        <p:txBody>
          <a:bodyPr wrap="square" rtlCol="0">
            <a:spAutoFit/>
          </a:bodyPr>
          <a:lstStyle/>
          <a:p>
            <a:r>
              <a:rPr kumimoji="1" lang="ja-JP" altLang="en-US" dirty="0"/>
              <a:t>モノ中心のビジネス</a:t>
            </a:r>
            <a:endParaRPr kumimoji="1" lang="en-US" altLang="ja-JP" dirty="0"/>
          </a:p>
          <a:p>
            <a:r>
              <a:rPr lang="ja-JP" altLang="en-US" dirty="0"/>
              <a:t>（モノ、製品が主役）</a:t>
            </a:r>
            <a:endParaRPr kumimoji="1" lang="ja-JP" altLang="en-US" dirty="0"/>
          </a:p>
        </p:txBody>
      </p:sp>
      <p:sp>
        <p:nvSpPr>
          <p:cNvPr id="14" name="テキスト ボックス 13">
            <a:extLst>
              <a:ext uri="{FF2B5EF4-FFF2-40B4-BE49-F238E27FC236}">
                <a16:creationId xmlns:a16="http://schemas.microsoft.com/office/drawing/2014/main" id="{990AE6A4-9580-4309-ACF4-58548853E084}"/>
              </a:ext>
            </a:extLst>
          </p:cNvPr>
          <p:cNvSpPr txBox="1"/>
          <p:nvPr/>
        </p:nvSpPr>
        <p:spPr>
          <a:xfrm>
            <a:off x="2516778" y="4576797"/>
            <a:ext cx="3788228" cy="646331"/>
          </a:xfrm>
          <a:prstGeom prst="rect">
            <a:avLst/>
          </a:prstGeom>
          <a:noFill/>
        </p:spPr>
        <p:txBody>
          <a:bodyPr wrap="square" rtlCol="0">
            <a:spAutoFit/>
          </a:bodyPr>
          <a:lstStyle/>
          <a:p>
            <a:r>
              <a:rPr lang="ja-JP" altLang="en-US" dirty="0"/>
              <a:t>サービス</a:t>
            </a:r>
            <a:r>
              <a:rPr kumimoji="1" lang="ja-JP" altLang="en-US" dirty="0"/>
              <a:t>中心のビジネス</a:t>
            </a:r>
            <a:endParaRPr kumimoji="1" lang="en-US" altLang="ja-JP" dirty="0"/>
          </a:p>
          <a:p>
            <a:r>
              <a:rPr lang="ja-JP" altLang="en-US" dirty="0"/>
              <a:t>（あらゆるモノ、製品が脇役）</a:t>
            </a:r>
            <a:endParaRPr kumimoji="1" lang="ja-JP" altLang="en-US" dirty="0"/>
          </a:p>
        </p:txBody>
      </p:sp>
      <p:sp>
        <p:nvSpPr>
          <p:cNvPr id="16" name="テキスト ボックス 15">
            <a:extLst>
              <a:ext uri="{FF2B5EF4-FFF2-40B4-BE49-F238E27FC236}">
                <a16:creationId xmlns:a16="http://schemas.microsoft.com/office/drawing/2014/main" id="{59A8592D-7D75-48A4-9DBF-89EA8C7524DB}"/>
              </a:ext>
            </a:extLst>
          </p:cNvPr>
          <p:cNvSpPr txBox="1"/>
          <p:nvPr/>
        </p:nvSpPr>
        <p:spPr>
          <a:xfrm>
            <a:off x="6505302" y="4576797"/>
            <a:ext cx="4781007" cy="646331"/>
          </a:xfrm>
          <a:prstGeom prst="rect">
            <a:avLst/>
          </a:prstGeom>
          <a:noFill/>
        </p:spPr>
        <p:txBody>
          <a:bodyPr wrap="square" rtlCol="0">
            <a:spAutoFit/>
          </a:bodyPr>
          <a:lstStyle/>
          <a:p>
            <a:r>
              <a:rPr lang="ja-JP" altLang="en-US" dirty="0"/>
              <a:t>ウェブシステム</a:t>
            </a:r>
            <a:endParaRPr kumimoji="1" lang="en-US" altLang="ja-JP" dirty="0"/>
          </a:p>
          <a:p>
            <a:r>
              <a:rPr lang="ja-JP" altLang="en-US" dirty="0"/>
              <a:t>デジタル・トランスフォーメーション</a:t>
            </a:r>
            <a:endParaRPr kumimoji="1" lang="en-US" altLang="ja-JP" dirty="0"/>
          </a:p>
        </p:txBody>
      </p:sp>
      <p:sp>
        <p:nvSpPr>
          <p:cNvPr id="17" name="テキスト ボックス 16">
            <a:extLst>
              <a:ext uri="{FF2B5EF4-FFF2-40B4-BE49-F238E27FC236}">
                <a16:creationId xmlns:a16="http://schemas.microsoft.com/office/drawing/2014/main" id="{DEFDF08B-A9B3-4538-ACDE-ADECE72D16D3}"/>
              </a:ext>
            </a:extLst>
          </p:cNvPr>
          <p:cNvSpPr txBox="1"/>
          <p:nvPr/>
        </p:nvSpPr>
        <p:spPr>
          <a:xfrm>
            <a:off x="600891" y="2351314"/>
            <a:ext cx="1715590" cy="369332"/>
          </a:xfrm>
          <a:prstGeom prst="rect">
            <a:avLst/>
          </a:prstGeom>
          <a:noFill/>
        </p:spPr>
        <p:txBody>
          <a:bodyPr wrap="square" rtlCol="0">
            <a:spAutoFit/>
          </a:bodyPr>
          <a:lstStyle/>
          <a:p>
            <a:pPr algn="r"/>
            <a:r>
              <a:rPr kumimoji="1" lang="ja-JP" altLang="en-US" dirty="0"/>
              <a:t>～</a:t>
            </a:r>
            <a:r>
              <a:rPr kumimoji="1" lang="en-US" altLang="ja-JP" dirty="0"/>
              <a:t>1970</a:t>
            </a:r>
            <a:endParaRPr kumimoji="1" lang="ja-JP" altLang="en-US" dirty="0"/>
          </a:p>
        </p:txBody>
      </p:sp>
      <p:sp>
        <p:nvSpPr>
          <p:cNvPr id="18" name="テキスト ボックス 17">
            <a:extLst>
              <a:ext uri="{FF2B5EF4-FFF2-40B4-BE49-F238E27FC236}">
                <a16:creationId xmlns:a16="http://schemas.microsoft.com/office/drawing/2014/main" id="{926C9C85-BD8B-4204-8F1F-DDD15E9A7CF3}"/>
              </a:ext>
            </a:extLst>
          </p:cNvPr>
          <p:cNvSpPr txBox="1"/>
          <p:nvPr/>
        </p:nvSpPr>
        <p:spPr>
          <a:xfrm>
            <a:off x="518160" y="2922002"/>
            <a:ext cx="1715590" cy="369332"/>
          </a:xfrm>
          <a:prstGeom prst="rect">
            <a:avLst/>
          </a:prstGeom>
          <a:noFill/>
        </p:spPr>
        <p:txBody>
          <a:bodyPr wrap="square" rtlCol="0">
            <a:spAutoFit/>
          </a:bodyPr>
          <a:lstStyle/>
          <a:p>
            <a:pPr algn="r"/>
            <a:r>
              <a:rPr kumimoji="1" lang="ja-JP" altLang="en-US" dirty="0"/>
              <a:t>～</a:t>
            </a:r>
            <a:r>
              <a:rPr kumimoji="1" lang="en-US" altLang="ja-JP" dirty="0"/>
              <a:t>1990</a:t>
            </a:r>
            <a:endParaRPr kumimoji="1" lang="ja-JP" altLang="en-US" dirty="0"/>
          </a:p>
        </p:txBody>
      </p:sp>
      <p:sp>
        <p:nvSpPr>
          <p:cNvPr id="19" name="テキスト ボックス 18">
            <a:extLst>
              <a:ext uri="{FF2B5EF4-FFF2-40B4-BE49-F238E27FC236}">
                <a16:creationId xmlns:a16="http://schemas.microsoft.com/office/drawing/2014/main" id="{41F2BAAC-F1D7-4261-B155-F2CA9A793458}"/>
              </a:ext>
            </a:extLst>
          </p:cNvPr>
          <p:cNvSpPr txBox="1"/>
          <p:nvPr/>
        </p:nvSpPr>
        <p:spPr>
          <a:xfrm>
            <a:off x="600891" y="3773491"/>
            <a:ext cx="1715590" cy="369332"/>
          </a:xfrm>
          <a:prstGeom prst="rect">
            <a:avLst/>
          </a:prstGeom>
          <a:noFill/>
        </p:spPr>
        <p:txBody>
          <a:bodyPr wrap="square" rtlCol="0">
            <a:spAutoFit/>
          </a:bodyPr>
          <a:lstStyle/>
          <a:p>
            <a:pPr algn="r"/>
            <a:r>
              <a:rPr kumimoji="1" lang="ja-JP" altLang="en-US" dirty="0"/>
              <a:t>～</a:t>
            </a:r>
            <a:r>
              <a:rPr lang="en-US" altLang="ja-JP" dirty="0"/>
              <a:t>2010</a:t>
            </a:r>
            <a:endParaRPr kumimoji="1" lang="ja-JP" altLang="en-US" dirty="0"/>
          </a:p>
        </p:txBody>
      </p:sp>
      <p:sp>
        <p:nvSpPr>
          <p:cNvPr id="20" name="テキスト ボックス 19">
            <a:extLst>
              <a:ext uri="{FF2B5EF4-FFF2-40B4-BE49-F238E27FC236}">
                <a16:creationId xmlns:a16="http://schemas.microsoft.com/office/drawing/2014/main" id="{7602EBE1-ECE0-4BF0-B6CC-FBCF05B39528}"/>
              </a:ext>
            </a:extLst>
          </p:cNvPr>
          <p:cNvSpPr txBox="1"/>
          <p:nvPr/>
        </p:nvSpPr>
        <p:spPr>
          <a:xfrm>
            <a:off x="518160" y="4645743"/>
            <a:ext cx="1715590" cy="369332"/>
          </a:xfrm>
          <a:prstGeom prst="rect">
            <a:avLst/>
          </a:prstGeom>
          <a:noFill/>
        </p:spPr>
        <p:txBody>
          <a:bodyPr wrap="square" rtlCol="0">
            <a:spAutoFit/>
          </a:bodyPr>
          <a:lstStyle/>
          <a:p>
            <a:r>
              <a:rPr lang="en-US" altLang="ja-JP" dirty="0"/>
              <a:t>2010</a:t>
            </a:r>
            <a:r>
              <a:rPr lang="ja-JP" altLang="en-US" dirty="0"/>
              <a:t>～    </a:t>
            </a:r>
            <a:endParaRPr kumimoji="1" lang="ja-JP" altLang="en-US" dirty="0"/>
          </a:p>
        </p:txBody>
      </p:sp>
      <p:sp>
        <p:nvSpPr>
          <p:cNvPr id="21" name="テキスト ボックス 20">
            <a:extLst>
              <a:ext uri="{FF2B5EF4-FFF2-40B4-BE49-F238E27FC236}">
                <a16:creationId xmlns:a16="http://schemas.microsoft.com/office/drawing/2014/main" id="{3937EF5C-89FC-430F-B50F-79CAE88FFB8F}"/>
              </a:ext>
            </a:extLst>
          </p:cNvPr>
          <p:cNvSpPr txBox="1"/>
          <p:nvPr/>
        </p:nvSpPr>
        <p:spPr>
          <a:xfrm>
            <a:off x="11116491" y="4572940"/>
            <a:ext cx="1075509" cy="369332"/>
          </a:xfrm>
          <a:prstGeom prst="rect">
            <a:avLst/>
          </a:prstGeom>
          <a:noFill/>
        </p:spPr>
        <p:txBody>
          <a:bodyPr wrap="square" rtlCol="0">
            <a:spAutoFit/>
          </a:bodyPr>
          <a:lstStyle/>
          <a:p>
            <a:pPr algn="ctr"/>
            <a:r>
              <a:rPr lang="en-US" altLang="ja-JP" b="1" dirty="0">
                <a:solidFill>
                  <a:srgbClr val="0070C0"/>
                </a:solidFill>
              </a:rPr>
              <a:t>DevOps</a:t>
            </a:r>
            <a:endParaRPr kumimoji="1" lang="en-US" altLang="ja-JP" b="1" dirty="0">
              <a:solidFill>
                <a:srgbClr val="0070C0"/>
              </a:solidFill>
            </a:endParaRPr>
          </a:p>
        </p:txBody>
      </p:sp>
      <p:sp>
        <p:nvSpPr>
          <p:cNvPr id="22" name="テキスト ボックス 21">
            <a:extLst>
              <a:ext uri="{FF2B5EF4-FFF2-40B4-BE49-F238E27FC236}">
                <a16:creationId xmlns:a16="http://schemas.microsoft.com/office/drawing/2014/main" id="{40855A09-348B-4CC1-9CEC-7E08E361FD3E}"/>
              </a:ext>
            </a:extLst>
          </p:cNvPr>
          <p:cNvSpPr txBox="1"/>
          <p:nvPr/>
        </p:nvSpPr>
        <p:spPr>
          <a:xfrm>
            <a:off x="11083833" y="2429352"/>
            <a:ext cx="931817" cy="369332"/>
          </a:xfrm>
          <a:prstGeom prst="rect">
            <a:avLst/>
          </a:prstGeom>
          <a:noFill/>
        </p:spPr>
        <p:txBody>
          <a:bodyPr wrap="square" rtlCol="0">
            <a:spAutoFit/>
          </a:bodyPr>
          <a:lstStyle/>
          <a:p>
            <a:pPr algn="ctr"/>
            <a:r>
              <a:rPr kumimoji="1" lang="en-US" altLang="ja-JP" b="1" dirty="0">
                <a:solidFill>
                  <a:srgbClr val="0070C0"/>
                </a:solidFill>
              </a:rPr>
              <a:t>WF</a:t>
            </a:r>
          </a:p>
        </p:txBody>
      </p:sp>
      <p:sp>
        <p:nvSpPr>
          <p:cNvPr id="23" name="テキスト ボックス 22">
            <a:extLst>
              <a:ext uri="{FF2B5EF4-FFF2-40B4-BE49-F238E27FC236}">
                <a16:creationId xmlns:a16="http://schemas.microsoft.com/office/drawing/2014/main" id="{A10DCBF3-7C92-49F8-840C-484421463FF4}"/>
              </a:ext>
            </a:extLst>
          </p:cNvPr>
          <p:cNvSpPr txBox="1"/>
          <p:nvPr/>
        </p:nvSpPr>
        <p:spPr>
          <a:xfrm>
            <a:off x="10903131" y="3913382"/>
            <a:ext cx="1375955" cy="369332"/>
          </a:xfrm>
          <a:prstGeom prst="rect">
            <a:avLst/>
          </a:prstGeom>
          <a:noFill/>
        </p:spPr>
        <p:txBody>
          <a:bodyPr wrap="square" rtlCol="0">
            <a:spAutoFit/>
          </a:bodyPr>
          <a:lstStyle/>
          <a:p>
            <a:pPr algn="ctr"/>
            <a:r>
              <a:rPr kumimoji="1" lang="ja-JP" altLang="en-US" b="1" dirty="0">
                <a:solidFill>
                  <a:srgbClr val="0070C0"/>
                </a:solidFill>
              </a:rPr>
              <a:t>アジャイル</a:t>
            </a:r>
            <a:endParaRPr kumimoji="1" lang="en-US" altLang="ja-JP" b="1" dirty="0">
              <a:solidFill>
                <a:srgbClr val="0070C0"/>
              </a:solidFill>
            </a:endParaRPr>
          </a:p>
        </p:txBody>
      </p:sp>
      <p:sp>
        <p:nvSpPr>
          <p:cNvPr id="24" name="テキスト ボックス 23">
            <a:extLst>
              <a:ext uri="{FF2B5EF4-FFF2-40B4-BE49-F238E27FC236}">
                <a16:creationId xmlns:a16="http://schemas.microsoft.com/office/drawing/2014/main" id="{E594B12F-4712-4076-A3AF-7DBE511D3456}"/>
              </a:ext>
            </a:extLst>
          </p:cNvPr>
          <p:cNvSpPr txBox="1"/>
          <p:nvPr/>
        </p:nvSpPr>
        <p:spPr>
          <a:xfrm>
            <a:off x="11125199" y="3059668"/>
            <a:ext cx="931817" cy="369332"/>
          </a:xfrm>
          <a:prstGeom prst="rect">
            <a:avLst/>
          </a:prstGeom>
          <a:noFill/>
        </p:spPr>
        <p:txBody>
          <a:bodyPr wrap="square" rtlCol="0">
            <a:spAutoFit/>
          </a:bodyPr>
          <a:lstStyle/>
          <a:p>
            <a:pPr algn="ctr"/>
            <a:r>
              <a:rPr kumimoji="1" lang="en-US" altLang="ja-JP" b="1" dirty="0">
                <a:solidFill>
                  <a:srgbClr val="0070C0"/>
                </a:solidFill>
              </a:rPr>
              <a:t>WF</a:t>
            </a:r>
          </a:p>
        </p:txBody>
      </p:sp>
    </p:spTree>
    <p:extLst>
      <p:ext uri="{BB962C8B-B14F-4D97-AF65-F5344CB8AC3E}">
        <p14:creationId xmlns:p14="http://schemas.microsoft.com/office/powerpoint/2010/main" val="91516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8301"/>
          </a:xfrm>
        </p:spPr>
        <p:txBody>
          <a:bodyPr>
            <a:normAutofit/>
          </a:bodyPr>
          <a:lstStyle/>
          <a:p>
            <a:pPr algn="l"/>
            <a:r>
              <a:rPr lang="ja-JP" alt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変わることは難しい、もし変わらなければ</a:t>
            </a:r>
            <a:r>
              <a:rPr lang="ja-JP" altLang="en-US" sz="2667" dirty="0" err="1">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a:t>
            </a:r>
            <a:endParaRPr 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10" name="Rectangle 9"/>
          <p:cNvSpPr/>
          <p:nvPr/>
        </p:nvSpPr>
        <p:spPr>
          <a:xfrm>
            <a:off x="287355" y="4017152"/>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$ 28 billion</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7170" name="Picture 2" descr="Image result for koda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762" y="1988741"/>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kodak icon"/>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039883" y="2036846"/>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instagram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5367" y="2169565"/>
            <a:ext cx="1450151" cy="14501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271798" y="4017151"/>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$ 0</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22" name="Rectangle 21"/>
          <p:cNvSpPr/>
          <p:nvPr/>
        </p:nvSpPr>
        <p:spPr>
          <a:xfrm>
            <a:off x="8256240" y="4017149"/>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$ 1 billion</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13</a:t>
            </a:r>
          </a:p>
        </p:txBody>
      </p:sp>
      <p:pic>
        <p:nvPicPr>
          <p:cNvPr id="9" name="Picture 2">
            <a:extLst>
              <a:ext uri="{FF2B5EF4-FFF2-40B4-BE49-F238E27FC236}">
                <a16:creationId xmlns:a16="http://schemas.microsoft.com/office/drawing/2014/main" id="{E7EB994E-22E9-4B64-9BBF-C1D88AC51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95259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2642"/>
          </a:xfrm>
        </p:spPr>
        <p:txBody>
          <a:bodyPr>
            <a:normAutofit/>
          </a:bodyPr>
          <a:lstStyle/>
          <a:p>
            <a:pPr algn="l"/>
            <a:r>
              <a:rPr lang="ja-JP" alt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デジタルトランスフォーメーションされたビジネスの一例</a:t>
            </a:r>
            <a:endParaRPr 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4" name="Rectangle 3"/>
          <p:cNvSpPr/>
          <p:nvPr/>
        </p:nvSpPr>
        <p:spPr>
          <a:xfrm>
            <a:off x="211766" y="4005064"/>
            <a:ext cx="2640293"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5" name="Rectangle 4"/>
          <p:cNvSpPr/>
          <p:nvPr/>
        </p:nvSpPr>
        <p:spPr>
          <a:xfrm>
            <a:off x="3105878" y="4005063"/>
            <a:ext cx="2928325"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6" name="Rectangle 5"/>
          <p:cNvSpPr/>
          <p:nvPr/>
        </p:nvSpPr>
        <p:spPr>
          <a:xfrm>
            <a:off x="6184824" y="4005063"/>
            <a:ext cx="2911147"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7" name="Rectangle 6"/>
          <p:cNvSpPr/>
          <p:nvPr/>
        </p:nvSpPr>
        <p:spPr>
          <a:xfrm>
            <a:off x="9199168" y="4005063"/>
            <a:ext cx="2640293" cy="140525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6148" name="Picture 4" descr="Resultado de imagem para ub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546" y="2188998"/>
            <a:ext cx="1454733" cy="1454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47187" y="2180861"/>
            <a:ext cx="1536700" cy="1549400"/>
          </a:xfrm>
          <a:prstGeom prst="rect">
            <a:avLst/>
          </a:prstGeom>
        </p:spPr>
      </p:pic>
      <p:pic>
        <p:nvPicPr>
          <p:cNvPr id="8" name="Picture 7"/>
          <p:cNvPicPr>
            <a:picLocks noChangeAspect="1"/>
          </p:cNvPicPr>
          <p:nvPr/>
        </p:nvPicPr>
        <p:blipFill>
          <a:blip r:embed="rId5"/>
          <a:stretch>
            <a:fillRect/>
          </a:stretch>
        </p:blipFill>
        <p:spPr>
          <a:xfrm>
            <a:off x="3896657" y="2307861"/>
            <a:ext cx="1397000" cy="1422400"/>
          </a:xfrm>
          <a:prstGeom prst="rect">
            <a:avLst/>
          </a:prstGeom>
        </p:spPr>
      </p:pic>
      <p:pic>
        <p:nvPicPr>
          <p:cNvPr id="9" name="Picture 8"/>
          <p:cNvPicPr>
            <a:picLocks noChangeAspect="1"/>
          </p:cNvPicPr>
          <p:nvPr/>
        </p:nvPicPr>
        <p:blipFill>
          <a:blip r:embed="rId6"/>
          <a:stretch>
            <a:fillRect/>
          </a:stretch>
        </p:blipFill>
        <p:spPr>
          <a:xfrm>
            <a:off x="7008101" y="2307861"/>
            <a:ext cx="1422400" cy="1422400"/>
          </a:xfrm>
          <a:prstGeom prst="rect">
            <a:avLst/>
          </a:prstGeom>
        </p:spPr>
      </p:pic>
      <p:pic>
        <p:nvPicPr>
          <p:cNvPr id="10" name="Picture 9"/>
          <p:cNvPicPr>
            <a:picLocks noChangeAspect="1"/>
          </p:cNvPicPr>
          <p:nvPr/>
        </p:nvPicPr>
        <p:blipFill>
          <a:blip r:embed="rId7"/>
          <a:stretch>
            <a:fillRect/>
          </a:stretch>
        </p:blipFill>
        <p:spPr>
          <a:xfrm>
            <a:off x="9820815" y="2333261"/>
            <a:ext cx="1397000" cy="1397000"/>
          </a:xfrm>
          <a:prstGeom prst="rect">
            <a:avLst/>
          </a:prstGeom>
        </p:spPr>
      </p:pic>
      <p:pic>
        <p:nvPicPr>
          <p:cNvPr id="12" name="Picture 2">
            <a:extLst>
              <a:ext uri="{FF2B5EF4-FFF2-40B4-BE49-F238E27FC236}">
                <a16:creationId xmlns:a16="http://schemas.microsoft.com/office/drawing/2014/main" id="{175F1E82-632C-4471-8C2B-93AAF5ABCB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56888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A8B2F8-61FA-4468-91BE-1E643AA679CC}"/>
              </a:ext>
            </a:extLst>
          </p:cNvPr>
          <p:cNvSpPr>
            <a:spLocks noGrp="1"/>
          </p:cNvSpPr>
          <p:nvPr>
            <p:ph type="sldNum" sz="quarter" idx="12"/>
          </p:nvPr>
        </p:nvSpPr>
        <p:spPr/>
        <p:txBody>
          <a:bodyPr/>
          <a:lstStyle/>
          <a:p>
            <a:fld id="{1E1DC047-088E-438F-B077-FCC6D2EF2EB8}" type="slidenum">
              <a:rPr kumimoji="1" lang="ja-JP" altLang="en-US" smtClean="0"/>
              <a:t>14</a:t>
            </a:fld>
            <a:endParaRPr kumimoji="1" lang="ja-JP" altLang="en-US"/>
          </a:p>
        </p:txBody>
      </p:sp>
      <p:sp>
        <p:nvSpPr>
          <p:cNvPr id="3" name="正方形/長方形 2">
            <a:extLst>
              <a:ext uri="{FF2B5EF4-FFF2-40B4-BE49-F238E27FC236}">
                <a16:creationId xmlns:a16="http://schemas.microsoft.com/office/drawing/2014/main" id="{3D4C06E1-C6E2-4CAA-83C6-58CE8FEA4ADA}"/>
              </a:ext>
            </a:extLst>
          </p:cNvPr>
          <p:cNvSpPr/>
          <p:nvPr/>
        </p:nvSpPr>
        <p:spPr>
          <a:xfrm>
            <a:off x="693091" y="518551"/>
            <a:ext cx="7981672" cy="584775"/>
          </a:xfrm>
          <a:prstGeom prst="rect">
            <a:avLst/>
          </a:prstGeom>
        </p:spPr>
        <p:txBody>
          <a:bodyPr wrap="none">
            <a:spAutoFit/>
          </a:bodyPr>
          <a:lstStyle/>
          <a:p>
            <a:r>
              <a:rPr lang="ja-JP" altLang="en-US" sz="3200" dirty="0"/>
              <a:t>企業のデジタルトランスフォーメーション</a:t>
            </a:r>
          </a:p>
        </p:txBody>
      </p:sp>
      <p:sp>
        <p:nvSpPr>
          <p:cNvPr id="5" name="テキスト ボックス 4">
            <a:extLst>
              <a:ext uri="{FF2B5EF4-FFF2-40B4-BE49-F238E27FC236}">
                <a16:creationId xmlns:a16="http://schemas.microsoft.com/office/drawing/2014/main" id="{EA880A0B-F4DA-4DFF-95FD-6D98B0FB7940}"/>
              </a:ext>
            </a:extLst>
          </p:cNvPr>
          <p:cNvSpPr txBox="1"/>
          <p:nvPr/>
        </p:nvSpPr>
        <p:spPr>
          <a:xfrm>
            <a:off x="1008185" y="1254369"/>
            <a:ext cx="10199077" cy="3970318"/>
          </a:xfrm>
          <a:prstGeom prst="rect">
            <a:avLst/>
          </a:prstGeom>
          <a:noFill/>
        </p:spPr>
        <p:txBody>
          <a:bodyPr wrap="square" rtlCol="0">
            <a:spAutoFit/>
          </a:bodyPr>
          <a:lstStyle/>
          <a:p>
            <a:r>
              <a:rPr lang="ja-JP" altLang="en-US" dirty="0"/>
              <a:t>既存ビジネスをアナログからデジタルへ、デジタルからアナログへとシームレスに変換できる組織への変革</a:t>
            </a:r>
            <a:endParaRPr lang="en-US" altLang="ja-JP" dirty="0"/>
          </a:p>
          <a:p>
            <a:r>
              <a:rPr lang="ja-JP" altLang="en-US" dirty="0"/>
              <a:t>デジタルネイティブ世代はインターネット等のデジタルに囲まれて育った世代であるが、今後はビジネス部門は</a:t>
            </a:r>
            <a:r>
              <a:rPr lang="en-US" altLang="ja-JP" dirty="0"/>
              <a:t>IT</a:t>
            </a:r>
            <a:r>
              <a:rPr lang="ja-JP" altLang="en-US" dirty="0"/>
              <a:t>人材の様に高度なデジタルリテラシーを身に付け、当たり前にスクリプトをコードして問題解決するデジタル組織になる。具体的にはソフトウェアコード開発を中心とした企業組織に変革する方法である。これは、どの業界でも競争優位性を築く最も展開の早い手段</a:t>
            </a:r>
            <a:endParaRPr lang="en-US" altLang="ja-JP" dirty="0"/>
          </a:p>
          <a:p>
            <a:r>
              <a:rPr lang="ja-JP" altLang="en-US" dirty="0"/>
              <a:t>組織の変革には</a:t>
            </a:r>
            <a:r>
              <a:rPr lang="en-US" altLang="ja-JP" dirty="0"/>
              <a:t>IT</a:t>
            </a:r>
            <a:r>
              <a:rPr lang="ja-JP" altLang="en-US" dirty="0"/>
              <a:t>エンジニアが必要</a:t>
            </a:r>
            <a:endParaRPr lang="en-US" altLang="ja-JP" dirty="0"/>
          </a:p>
          <a:p>
            <a:r>
              <a:rPr lang="en-US" altLang="ja-JP" dirty="0"/>
              <a:t>2018</a:t>
            </a:r>
            <a:r>
              <a:rPr lang="ja-JP" altLang="en-US" dirty="0"/>
              <a:t>年には全世界でソフトウェア開発部門の規模が</a:t>
            </a:r>
            <a:r>
              <a:rPr lang="en-US" altLang="ja-JP" dirty="0"/>
              <a:t>2</a:t>
            </a:r>
            <a:r>
              <a:rPr lang="ja-JP" altLang="en-US" dirty="0"/>
              <a:t>倍以上、そのほとんどがデジタルビジネスを推進する部隊になると予測</a:t>
            </a:r>
            <a:endParaRPr lang="en-US" altLang="ja-JP" dirty="0"/>
          </a:p>
          <a:p>
            <a:r>
              <a:rPr lang="ja-JP" altLang="en-US" dirty="0"/>
              <a:t>日本のケースでは、</a:t>
            </a:r>
            <a:endParaRPr lang="en-US" altLang="ja-JP" dirty="0"/>
          </a:p>
          <a:p>
            <a:r>
              <a:rPr lang="en-US" altLang="ja-JP" dirty="0"/>
              <a:t>	IT</a:t>
            </a:r>
            <a:r>
              <a:rPr lang="ja-JP" altLang="en-US" dirty="0"/>
              <a:t>部門内の専門チームが</a:t>
            </a:r>
            <a:r>
              <a:rPr lang="en-US" altLang="ja-JP" dirty="0"/>
              <a:t>4</a:t>
            </a:r>
            <a:r>
              <a:rPr lang="ja-JP" altLang="en-US" dirty="0"/>
              <a:t>割、</a:t>
            </a:r>
            <a:endParaRPr lang="en-US" altLang="ja-JP" dirty="0"/>
          </a:p>
          <a:p>
            <a:r>
              <a:rPr lang="en-US" altLang="ja-JP" dirty="0"/>
              <a:t>	IT</a:t>
            </a:r>
            <a:r>
              <a:rPr lang="ja-JP" altLang="en-US" dirty="0"/>
              <a:t>部門とビジネス部門のタスクフォースが</a:t>
            </a:r>
            <a:r>
              <a:rPr lang="en-US" altLang="ja-JP" dirty="0"/>
              <a:t>3</a:t>
            </a:r>
            <a:r>
              <a:rPr lang="ja-JP" altLang="en-US" dirty="0"/>
              <a:t>割、</a:t>
            </a:r>
            <a:endParaRPr lang="en-US" altLang="ja-JP" dirty="0"/>
          </a:p>
          <a:p>
            <a:r>
              <a:rPr lang="en-US" altLang="ja-JP" dirty="0"/>
              <a:t>	IT</a:t>
            </a:r>
            <a:r>
              <a:rPr lang="ja-JP" altLang="en-US" dirty="0"/>
              <a:t>部門とは別組織が</a:t>
            </a:r>
            <a:r>
              <a:rPr lang="en-US" altLang="ja-JP" dirty="0"/>
              <a:t>3</a:t>
            </a:r>
            <a:r>
              <a:rPr lang="ja-JP" altLang="en-US" dirty="0"/>
              <a:t>割。</a:t>
            </a:r>
            <a:endParaRPr lang="en-US" altLang="ja-JP" dirty="0"/>
          </a:p>
          <a:p>
            <a:r>
              <a:rPr lang="ja-JP" altLang="en-US" dirty="0"/>
              <a:t>なお、デジタルビジネスを推進している企業は全体の</a:t>
            </a:r>
            <a:r>
              <a:rPr lang="en-US" altLang="ja-JP" dirty="0"/>
              <a:t>5</a:t>
            </a:r>
            <a:r>
              <a:rPr lang="ja-JP" altLang="en-US" dirty="0"/>
              <a:t>割である。</a:t>
            </a:r>
            <a:endParaRPr kumimoji="1" lang="ja-JP" altLang="en-US" dirty="0"/>
          </a:p>
        </p:txBody>
      </p:sp>
      <p:pic>
        <p:nvPicPr>
          <p:cNvPr id="6" name="Picture 2">
            <a:extLst>
              <a:ext uri="{FF2B5EF4-FFF2-40B4-BE49-F238E27FC236}">
                <a16:creationId xmlns:a16="http://schemas.microsoft.com/office/drawing/2014/main" id="{4C68C2D0-1D59-4083-9F19-549550D48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4071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962333-1CA4-4E74-B2C5-2A9340673CB1}"/>
              </a:ext>
            </a:extLst>
          </p:cNvPr>
          <p:cNvPicPr>
            <a:picLocks noChangeAspect="1"/>
          </p:cNvPicPr>
          <p:nvPr/>
        </p:nvPicPr>
        <p:blipFill>
          <a:blip r:embed="rId2"/>
          <a:stretch>
            <a:fillRect/>
          </a:stretch>
        </p:blipFill>
        <p:spPr>
          <a:xfrm>
            <a:off x="3319892" y="1945199"/>
            <a:ext cx="5150980" cy="3436670"/>
          </a:xfrm>
          <a:prstGeom prst="rect">
            <a:avLst/>
          </a:prstGeom>
        </p:spPr>
      </p:pic>
      <p:sp>
        <p:nvSpPr>
          <p:cNvPr id="6" name="正方形/長方形 5">
            <a:extLst>
              <a:ext uri="{FF2B5EF4-FFF2-40B4-BE49-F238E27FC236}">
                <a16:creationId xmlns:a16="http://schemas.microsoft.com/office/drawing/2014/main" id="{67083B8D-4C49-4B70-82AD-815B87F7C1A5}"/>
              </a:ext>
            </a:extLst>
          </p:cNvPr>
          <p:cNvSpPr/>
          <p:nvPr/>
        </p:nvSpPr>
        <p:spPr>
          <a:xfrm>
            <a:off x="2428974" y="980729"/>
            <a:ext cx="3245827" cy="461665"/>
          </a:xfrm>
          <a:prstGeom prst="rect">
            <a:avLst/>
          </a:prstGeom>
        </p:spPr>
        <p:txBody>
          <a:bodyPr wrap="square">
            <a:spAutoFit/>
          </a:bodyPr>
          <a:lstStyle/>
          <a:p>
            <a:pPr algn="ctr" defTabSz="685800">
              <a:defRPr/>
            </a:pPr>
            <a:r>
              <a:rPr lang="en-US" altLang="ja-JP" sz="2400" dirty="0">
                <a:solidFill>
                  <a:srgbClr val="002060"/>
                </a:solidFill>
                <a:latin typeface="游ゴシック" panose="020F0502020204030204"/>
                <a:ea typeface="游ゴシック" panose="020B0400000000000000" pitchFamily="50" charset="-128"/>
              </a:rPr>
              <a:t>e-Palette Concept</a:t>
            </a:r>
            <a:endParaRPr lang="ja-JP" altLang="en-US" sz="2400" dirty="0">
              <a:solidFill>
                <a:srgbClr val="002060"/>
              </a:solidFill>
              <a:latin typeface="游ゴシック" panose="020F0502020204030204"/>
              <a:ea typeface="游ゴシック" panose="020B0400000000000000" pitchFamily="50" charset="-128"/>
            </a:endParaRPr>
          </a:p>
        </p:txBody>
      </p:sp>
      <p:pic>
        <p:nvPicPr>
          <p:cNvPr id="7" name="図 6">
            <a:extLst>
              <a:ext uri="{FF2B5EF4-FFF2-40B4-BE49-F238E27FC236}">
                <a16:creationId xmlns:a16="http://schemas.microsoft.com/office/drawing/2014/main" id="{38848D0C-86A2-4F71-9EE7-3692C26C825F}"/>
              </a:ext>
            </a:extLst>
          </p:cNvPr>
          <p:cNvPicPr>
            <a:picLocks noChangeAspect="1"/>
          </p:cNvPicPr>
          <p:nvPr/>
        </p:nvPicPr>
        <p:blipFill>
          <a:blip r:embed="rId3"/>
          <a:stretch>
            <a:fillRect/>
          </a:stretch>
        </p:blipFill>
        <p:spPr>
          <a:xfrm>
            <a:off x="7650522" y="980728"/>
            <a:ext cx="2443172" cy="1630054"/>
          </a:xfrm>
          <a:prstGeom prst="rect">
            <a:avLst/>
          </a:prstGeom>
        </p:spPr>
      </p:pic>
      <p:sp>
        <p:nvSpPr>
          <p:cNvPr id="8" name="テキスト ボックス 7">
            <a:extLst>
              <a:ext uri="{FF2B5EF4-FFF2-40B4-BE49-F238E27FC236}">
                <a16:creationId xmlns:a16="http://schemas.microsoft.com/office/drawing/2014/main" id="{53DF39BE-2EC8-46C5-8E2A-B300B86BA533}"/>
              </a:ext>
            </a:extLst>
          </p:cNvPr>
          <p:cNvSpPr txBox="1"/>
          <p:nvPr/>
        </p:nvSpPr>
        <p:spPr>
          <a:xfrm>
            <a:off x="2428974" y="5589240"/>
            <a:ext cx="7554081" cy="400110"/>
          </a:xfrm>
          <a:prstGeom prst="rect">
            <a:avLst/>
          </a:prstGeom>
          <a:noFill/>
        </p:spPr>
        <p:txBody>
          <a:bodyPr wrap="square" rtlCol="0">
            <a:spAutoFit/>
          </a:bodyPr>
          <a:lstStyle/>
          <a:p>
            <a:pPr defTabSz="685800">
              <a:defRPr/>
            </a:pPr>
            <a:r>
              <a:rPr lang="ja-JP" altLang="en-US" sz="2000" dirty="0">
                <a:solidFill>
                  <a:srgbClr val="002060"/>
                </a:solidFill>
                <a:latin typeface="游ゴシック" panose="020F0502020204030204"/>
                <a:ea typeface="游ゴシック" panose="020B0400000000000000" pitchFamily="50" charset="-128"/>
              </a:rPr>
              <a:t>クルマを所有するから移動のための道具へのパラダイムシフト</a:t>
            </a:r>
          </a:p>
        </p:txBody>
      </p:sp>
    </p:spTree>
    <p:extLst>
      <p:ext uri="{BB962C8B-B14F-4D97-AF65-F5344CB8AC3E}">
        <p14:creationId xmlns:p14="http://schemas.microsoft.com/office/powerpoint/2010/main" val="68754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テキスト が含まれている画像&#10;&#10;高い精度で生成された説明">
            <a:extLst>
              <a:ext uri="{FF2B5EF4-FFF2-40B4-BE49-F238E27FC236}">
                <a16:creationId xmlns:a16="http://schemas.microsoft.com/office/drawing/2014/main" id="{01A4C6DB-FF77-49E7-979F-F58C8FEC5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245" y="677659"/>
            <a:ext cx="6615509" cy="5828072"/>
          </a:xfrm>
          <a:prstGeom prst="rect">
            <a:avLst/>
          </a:prstGeom>
        </p:spPr>
      </p:pic>
      <p:sp>
        <p:nvSpPr>
          <p:cNvPr id="4" name="テキスト ボックス 3">
            <a:extLst>
              <a:ext uri="{FF2B5EF4-FFF2-40B4-BE49-F238E27FC236}">
                <a16:creationId xmlns:a16="http://schemas.microsoft.com/office/drawing/2014/main" id="{76E145BB-FBAC-4296-88D0-53B760B4691E}"/>
              </a:ext>
            </a:extLst>
          </p:cNvPr>
          <p:cNvSpPr txBox="1"/>
          <p:nvPr/>
        </p:nvSpPr>
        <p:spPr>
          <a:xfrm>
            <a:off x="9623686" y="6136399"/>
            <a:ext cx="2098623" cy="369332"/>
          </a:xfrm>
          <a:prstGeom prst="rect">
            <a:avLst/>
          </a:prstGeom>
          <a:noFill/>
        </p:spPr>
        <p:txBody>
          <a:bodyPr wrap="square" rtlCol="0">
            <a:spAutoFit/>
          </a:bodyPr>
          <a:lstStyle/>
          <a:p>
            <a:r>
              <a:rPr kumimoji="1" lang="en-US" altLang="ja-JP" dirty="0"/>
              <a:t>Forrester research</a:t>
            </a:r>
            <a:endParaRPr kumimoji="1" lang="ja-JP" altLang="en-US" dirty="0"/>
          </a:p>
        </p:txBody>
      </p:sp>
    </p:spTree>
    <p:extLst>
      <p:ext uri="{BB962C8B-B14F-4D97-AF65-F5344CB8AC3E}">
        <p14:creationId xmlns:p14="http://schemas.microsoft.com/office/powerpoint/2010/main" val="29429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64CBB6E-7A80-4FDC-A4B6-2B42811FF8C7}"/>
              </a:ext>
            </a:extLst>
          </p:cNvPr>
          <p:cNvSpPr/>
          <p:nvPr/>
        </p:nvSpPr>
        <p:spPr>
          <a:xfrm>
            <a:off x="3001504" y="5539068"/>
            <a:ext cx="8219268" cy="923330"/>
          </a:xfrm>
          <a:prstGeom prst="rect">
            <a:avLst/>
          </a:prstGeom>
        </p:spPr>
        <p:txBody>
          <a:bodyPr wrap="square">
            <a:spAutoFit/>
          </a:bodyPr>
          <a:lstStyle/>
          <a:p>
            <a:r>
              <a:rPr lang="en-US" altLang="ja-JP" dirty="0">
                <a:hlinkClick r:id="rId3"/>
              </a:rPr>
              <a:t>http://image.itmedia.co.jp/business/articles/1803/12/an_gartner_02.jpg</a:t>
            </a:r>
            <a:endParaRPr lang="en-US" altLang="ja-JP" dirty="0"/>
          </a:p>
          <a:p>
            <a:r>
              <a:rPr lang="en-US" altLang="ja-JP" dirty="0">
                <a:hlinkClick r:id="rId4"/>
              </a:rPr>
              <a:t>http://image.itmedia.co.jp/business/articles/1803/12/an_gartner_01.jpg</a:t>
            </a:r>
            <a:endParaRPr lang="en-US" altLang="ja-JP" dirty="0"/>
          </a:p>
          <a:p>
            <a:endParaRPr lang="ja-JP" altLang="en-US" dirty="0"/>
          </a:p>
        </p:txBody>
      </p:sp>
      <p:sp>
        <p:nvSpPr>
          <p:cNvPr id="5" name="テキスト ボックス 4">
            <a:extLst>
              <a:ext uri="{FF2B5EF4-FFF2-40B4-BE49-F238E27FC236}">
                <a16:creationId xmlns:a16="http://schemas.microsoft.com/office/drawing/2014/main" id="{6816053E-2301-4176-8380-7E070E8239F6}"/>
              </a:ext>
            </a:extLst>
          </p:cNvPr>
          <p:cNvSpPr txBox="1"/>
          <p:nvPr/>
        </p:nvSpPr>
        <p:spPr>
          <a:xfrm>
            <a:off x="1270861" y="510800"/>
            <a:ext cx="5328435" cy="830997"/>
          </a:xfrm>
          <a:prstGeom prst="rect">
            <a:avLst/>
          </a:prstGeom>
          <a:noFill/>
        </p:spPr>
        <p:txBody>
          <a:bodyPr wrap="square" rtlCol="0">
            <a:spAutoFit/>
          </a:bodyPr>
          <a:lstStyle/>
          <a:p>
            <a:r>
              <a:rPr kumimoji="1" lang="ja-JP" altLang="en-US" sz="2400" dirty="0"/>
              <a:t>デジタル・テクノロジーのスキル（自己評価）</a:t>
            </a:r>
          </a:p>
        </p:txBody>
      </p:sp>
      <p:grpSp>
        <p:nvGrpSpPr>
          <p:cNvPr id="11" name="グループ化 10">
            <a:extLst>
              <a:ext uri="{FF2B5EF4-FFF2-40B4-BE49-F238E27FC236}">
                <a16:creationId xmlns:a16="http://schemas.microsoft.com/office/drawing/2014/main" id="{B7B64851-CA02-4B33-9F95-01C105842950}"/>
              </a:ext>
            </a:extLst>
          </p:cNvPr>
          <p:cNvGrpSpPr/>
          <p:nvPr/>
        </p:nvGrpSpPr>
        <p:grpSpPr>
          <a:xfrm>
            <a:off x="6599296" y="1556475"/>
            <a:ext cx="4867262" cy="2710027"/>
            <a:chOff x="4677507" y="1637249"/>
            <a:chExt cx="4867262" cy="2710027"/>
          </a:xfrm>
        </p:grpSpPr>
        <p:sp>
          <p:nvSpPr>
            <p:cNvPr id="9" name="正方形/長方形 8">
              <a:extLst>
                <a:ext uri="{FF2B5EF4-FFF2-40B4-BE49-F238E27FC236}">
                  <a16:creationId xmlns:a16="http://schemas.microsoft.com/office/drawing/2014/main" id="{5E3EED53-6C0D-4322-9B8B-C2E338133BCE}"/>
                </a:ext>
              </a:extLst>
            </p:cNvPr>
            <p:cNvSpPr/>
            <p:nvPr/>
          </p:nvSpPr>
          <p:spPr>
            <a:xfrm>
              <a:off x="4677507" y="2002142"/>
              <a:ext cx="4867262" cy="3099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オブジェクト 7">
              <a:extLst>
                <a:ext uri="{FF2B5EF4-FFF2-40B4-BE49-F238E27FC236}">
                  <a16:creationId xmlns:a16="http://schemas.microsoft.com/office/drawing/2014/main" id="{B0986035-C876-41EF-B9CF-F0E983FC2F71}"/>
                </a:ext>
              </a:extLst>
            </p:cNvPr>
            <p:cNvGraphicFramePr>
              <a:graphicFrameLocks noChangeAspect="1"/>
            </p:cNvGraphicFramePr>
            <p:nvPr>
              <p:extLst/>
            </p:nvPr>
          </p:nvGraphicFramePr>
          <p:xfrm>
            <a:off x="4677507" y="1637249"/>
            <a:ext cx="4867262" cy="2710027"/>
          </p:xfrm>
          <a:graphic>
            <a:graphicData uri="http://schemas.openxmlformats.org/presentationml/2006/ole">
              <mc:AlternateContent xmlns:mc="http://schemas.openxmlformats.org/markup-compatibility/2006">
                <mc:Choice xmlns:v="urn:schemas-microsoft-com:vml" Requires="v">
                  <p:oleObj spid="_x0000_s1028" name="Worksheet" r:id="rId5" imgW="3438617" imgH="1914525" progId="Excel.Sheet.12">
                    <p:embed/>
                  </p:oleObj>
                </mc:Choice>
                <mc:Fallback>
                  <p:oleObj name="Worksheet" r:id="rId5" imgW="3438617" imgH="1914525" progId="Excel.Sheet.12">
                    <p:embed/>
                    <p:pic>
                      <p:nvPicPr>
                        <p:cNvPr id="8" name="オブジェクト 7">
                          <a:extLst>
                            <a:ext uri="{FF2B5EF4-FFF2-40B4-BE49-F238E27FC236}">
                              <a16:creationId xmlns:a16="http://schemas.microsoft.com/office/drawing/2014/main" id="{B0986035-C876-41EF-B9CF-F0E983FC2F71}"/>
                            </a:ext>
                          </a:extLst>
                        </p:cNvPr>
                        <p:cNvPicPr/>
                        <p:nvPr/>
                      </p:nvPicPr>
                      <p:blipFill>
                        <a:blip r:embed="rId6"/>
                        <a:stretch>
                          <a:fillRect/>
                        </a:stretch>
                      </p:blipFill>
                      <p:spPr>
                        <a:xfrm>
                          <a:off x="4677507" y="1637249"/>
                          <a:ext cx="4867262" cy="2710027"/>
                        </a:xfrm>
                        <a:prstGeom prst="rect">
                          <a:avLst/>
                        </a:prstGeom>
                      </p:spPr>
                    </p:pic>
                  </p:oleObj>
                </mc:Fallback>
              </mc:AlternateContent>
            </a:graphicData>
          </a:graphic>
        </p:graphicFrame>
      </p:grpSp>
      <p:sp>
        <p:nvSpPr>
          <p:cNvPr id="12" name="テキスト ボックス 11">
            <a:extLst>
              <a:ext uri="{FF2B5EF4-FFF2-40B4-BE49-F238E27FC236}">
                <a16:creationId xmlns:a16="http://schemas.microsoft.com/office/drawing/2014/main" id="{0A201EE4-041C-4950-9C7B-6E6163DCF67E}"/>
              </a:ext>
            </a:extLst>
          </p:cNvPr>
          <p:cNvSpPr txBox="1"/>
          <p:nvPr/>
        </p:nvSpPr>
        <p:spPr>
          <a:xfrm>
            <a:off x="1270861" y="1588152"/>
            <a:ext cx="5097849" cy="1569660"/>
          </a:xfrm>
          <a:prstGeom prst="rect">
            <a:avLst/>
          </a:prstGeom>
          <a:noFill/>
        </p:spPr>
        <p:txBody>
          <a:bodyPr wrap="square" rtlCol="0">
            <a:spAutoFit/>
          </a:bodyPr>
          <a:lstStyle/>
          <a:p>
            <a:r>
              <a:rPr kumimoji="1" lang="ja-JP" altLang="en-US" sz="2400" dirty="0"/>
              <a:t>日本：素人＆中程度が半数以上（</a:t>
            </a:r>
            <a:r>
              <a:rPr kumimoji="1" lang="en-US" altLang="ja-JP" sz="2400" dirty="0"/>
              <a:t>58</a:t>
            </a:r>
            <a:r>
              <a:rPr kumimoji="1" lang="ja-JP" altLang="en-US" sz="2400" dirty="0"/>
              <a:t>％）</a:t>
            </a:r>
            <a:endParaRPr kumimoji="1" lang="en-US" altLang="ja-JP" sz="2400" dirty="0"/>
          </a:p>
          <a:p>
            <a:r>
              <a:rPr kumimoji="1" lang="ja-JP" altLang="en-US" sz="2400" dirty="0"/>
              <a:t>米国：熟練＆エキスパートが大多数（</a:t>
            </a:r>
            <a:r>
              <a:rPr kumimoji="1" lang="en-US" altLang="ja-JP" sz="2400" dirty="0"/>
              <a:t>77</a:t>
            </a:r>
            <a:r>
              <a:rPr kumimoji="1" lang="ja-JP" altLang="en-US" sz="2400" dirty="0"/>
              <a:t>％）</a:t>
            </a:r>
            <a:endParaRPr kumimoji="1" lang="en-US" altLang="ja-JP" sz="2400" dirty="0"/>
          </a:p>
        </p:txBody>
      </p:sp>
      <p:sp>
        <p:nvSpPr>
          <p:cNvPr id="13" name="テキスト ボックス 12">
            <a:extLst>
              <a:ext uri="{FF2B5EF4-FFF2-40B4-BE49-F238E27FC236}">
                <a16:creationId xmlns:a16="http://schemas.microsoft.com/office/drawing/2014/main" id="{0306426D-E7AD-4745-8B97-E8A8CC43B2B7}"/>
              </a:ext>
            </a:extLst>
          </p:cNvPr>
          <p:cNvSpPr txBox="1"/>
          <p:nvPr/>
        </p:nvSpPr>
        <p:spPr>
          <a:xfrm>
            <a:off x="1501448" y="3404168"/>
            <a:ext cx="5097849" cy="923330"/>
          </a:xfrm>
          <a:prstGeom prst="rect">
            <a:avLst/>
          </a:prstGeom>
          <a:noFill/>
        </p:spPr>
        <p:txBody>
          <a:bodyPr wrap="square" rtlCol="0">
            <a:spAutoFit/>
          </a:bodyPr>
          <a:lstStyle/>
          <a:p>
            <a:r>
              <a:rPr kumimoji="1" lang="en-US" altLang="ja-JP" dirty="0"/>
              <a:t>IT</a:t>
            </a:r>
            <a:r>
              <a:rPr kumimoji="1" lang="ja-JP" altLang="en-US" dirty="0"/>
              <a:t>スキルが低いにもかかわらず、</a:t>
            </a:r>
            <a:r>
              <a:rPr kumimoji="1" lang="en-US" altLang="ja-JP" dirty="0"/>
              <a:t>IT</a:t>
            </a:r>
            <a:r>
              <a:rPr kumimoji="1" lang="ja-JP" altLang="en-US" dirty="0"/>
              <a:t>スキル習得の意欲が低い。　</a:t>
            </a:r>
            <a:r>
              <a:rPr kumimoji="1" lang="en-US" altLang="ja-JP" dirty="0"/>
              <a:t>『</a:t>
            </a:r>
            <a:r>
              <a:rPr kumimoji="1" lang="ja-JP" altLang="en-US" dirty="0"/>
              <a:t>関心が無い</a:t>
            </a:r>
            <a:r>
              <a:rPr kumimoji="1" lang="en-US" altLang="ja-JP" dirty="0"/>
              <a:t>』</a:t>
            </a:r>
            <a:r>
              <a:rPr kumimoji="1" lang="ja-JP" altLang="en-US" dirty="0"/>
              <a:t>と回答が</a:t>
            </a:r>
            <a:r>
              <a:rPr kumimoji="1" lang="en-US" altLang="ja-JP" dirty="0"/>
              <a:t>16</a:t>
            </a:r>
            <a:r>
              <a:rPr kumimoji="1" lang="ja-JP" altLang="en-US" dirty="0"/>
              <a:t>％と</a:t>
            </a:r>
            <a:r>
              <a:rPr kumimoji="1" lang="en-US" altLang="ja-JP" dirty="0"/>
              <a:t>7</a:t>
            </a:r>
            <a:r>
              <a:rPr kumimoji="1" lang="ja-JP" altLang="en-US" dirty="0"/>
              <a:t>か国中で最も多い</a:t>
            </a:r>
          </a:p>
        </p:txBody>
      </p:sp>
      <p:sp>
        <p:nvSpPr>
          <p:cNvPr id="2" name="テキスト ボックス 1">
            <a:extLst>
              <a:ext uri="{FF2B5EF4-FFF2-40B4-BE49-F238E27FC236}">
                <a16:creationId xmlns:a16="http://schemas.microsoft.com/office/drawing/2014/main" id="{4D5F7FCA-3EF9-4A4D-BDA8-76A1CFAB3B23}"/>
              </a:ext>
            </a:extLst>
          </p:cNvPr>
          <p:cNvSpPr txBox="1"/>
          <p:nvPr/>
        </p:nvSpPr>
        <p:spPr>
          <a:xfrm>
            <a:off x="7855453" y="4327498"/>
            <a:ext cx="3611105" cy="369332"/>
          </a:xfrm>
          <a:prstGeom prst="rect">
            <a:avLst/>
          </a:prstGeom>
          <a:noFill/>
        </p:spPr>
        <p:txBody>
          <a:bodyPr wrap="square" rtlCol="0">
            <a:spAutoFit/>
          </a:bodyPr>
          <a:lstStyle/>
          <a:p>
            <a:r>
              <a:rPr lang="ja-JP" altLang="en-US" dirty="0"/>
              <a:t>出典：</a:t>
            </a:r>
            <a:r>
              <a:rPr kumimoji="1" lang="en-US" altLang="ja-JP" dirty="0"/>
              <a:t>2018</a:t>
            </a:r>
            <a:r>
              <a:rPr kumimoji="1" lang="ja-JP" altLang="en-US" dirty="0"/>
              <a:t>年</a:t>
            </a:r>
            <a:r>
              <a:rPr kumimoji="1" lang="en-US" altLang="ja-JP" dirty="0"/>
              <a:t>1</a:t>
            </a:r>
            <a:r>
              <a:rPr kumimoji="1" lang="ja-JP" altLang="en-US" dirty="0"/>
              <a:t>月　ガートナー</a:t>
            </a:r>
          </a:p>
        </p:txBody>
      </p:sp>
      <p:pic>
        <p:nvPicPr>
          <p:cNvPr id="10" name="Picture 2">
            <a:extLst>
              <a:ext uri="{FF2B5EF4-FFF2-40B4-BE49-F238E27FC236}">
                <a16:creationId xmlns:a16="http://schemas.microsoft.com/office/drawing/2014/main" id="{42EBD069-1D4B-422E-8570-935D194459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77409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hide55" hidden="1"/>
          <p:cNvSpPr/>
          <p:nvPr/>
        </p:nvSpPr>
        <p:spPr>
          <a:xfrm>
            <a:off x="5293659" y="1174774"/>
            <a:ext cx="1443317"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Technological</a:t>
            </a:r>
          </a:p>
          <a:p>
            <a:r>
              <a:rPr lang="en-US" sz="1433" b="1" dirty="0">
                <a:solidFill>
                  <a:srgbClr val="223C5C"/>
                </a:solidFill>
                <a:latin typeface="Titillium Web SemiBold" charset="0"/>
                <a:ea typeface="Titillium Web SemiBold" charset="0"/>
                <a:cs typeface="Titillium Web SemiBold" charset="0"/>
              </a:rPr>
              <a:t>savviness</a:t>
            </a:r>
          </a:p>
        </p:txBody>
      </p:sp>
      <p:sp>
        <p:nvSpPr>
          <p:cNvPr id="9" name="pfehide56" hidden="1"/>
          <p:cNvSpPr/>
          <p:nvPr/>
        </p:nvSpPr>
        <p:spPr>
          <a:xfrm>
            <a:off x="9395012" y="1054180"/>
            <a:ext cx="1201270"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UX</a:t>
            </a:r>
          </a:p>
          <a:p>
            <a:r>
              <a:rPr lang="en-US" sz="1433" b="1" dirty="0">
                <a:solidFill>
                  <a:srgbClr val="223C5C"/>
                </a:solidFill>
                <a:latin typeface="Titillium Web SemiBold" charset="0"/>
                <a:ea typeface="Titillium Web SemiBold" charset="0"/>
                <a:cs typeface="Titillium Web SemiBold" charset="0"/>
              </a:rPr>
              <a:t>design</a:t>
            </a:r>
          </a:p>
        </p:txBody>
      </p:sp>
      <p:sp>
        <p:nvSpPr>
          <p:cNvPr id="11" name="pfehide57" hidden="1"/>
          <p:cNvSpPr/>
          <p:nvPr/>
        </p:nvSpPr>
        <p:spPr>
          <a:xfrm>
            <a:off x="10363200" y="3313286"/>
            <a:ext cx="1201270"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Agile</a:t>
            </a:r>
          </a:p>
          <a:p>
            <a:r>
              <a:rPr lang="en-US" sz="1433" b="1" dirty="0">
                <a:solidFill>
                  <a:srgbClr val="223C5C"/>
                </a:solidFill>
                <a:latin typeface="Titillium Web SemiBold" charset="0"/>
                <a:ea typeface="Titillium Web SemiBold" charset="0"/>
                <a:cs typeface="Titillium Web SemiBold" charset="0"/>
              </a:rPr>
              <a:t>structure</a:t>
            </a:r>
          </a:p>
        </p:txBody>
      </p:sp>
      <p:sp>
        <p:nvSpPr>
          <p:cNvPr id="13" name="pfehide58" hidden="1"/>
          <p:cNvSpPr/>
          <p:nvPr/>
        </p:nvSpPr>
        <p:spPr>
          <a:xfrm>
            <a:off x="9126070" y="5532051"/>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Entrepreneurial</a:t>
            </a:r>
          </a:p>
          <a:p>
            <a:r>
              <a:rPr lang="en-US" sz="1433" b="1" dirty="0">
                <a:solidFill>
                  <a:srgbClr val="223C5C"/>
                </a:solidFill>
                <a:latin typeface="Titillium Web SemiBold" charset="0"/>
                <a:ea typeface="Titillium Web SemiBold" charset="0"/>
                <a:cs typeface="Titillium Web SemiBold" charset="0"/>
              </a:rPr>
              <a:t>spirit</a:t>
            </a:r>
          </a:p>
        </p:txBody>
      </p:sp>
      <p:sp>
        <p:nvSpPr>
          <p:cNvPr id="15" name="pfehide59" hidden="1"/>
          <p:cNvSpPr/>
          <p:nvPr/>
        </p:nvSpPr>
        <p:spPr>
          <a:xfrm>
            <a:off x="5414681" y="5523914"/>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Collaborative</a:t>
            </a:r>
          </a:p>
          <a:p>
            <a:r>
              <a:rPr lang="en-US" sz="1433" b="1" dirty="0">
                <a:solidFill>
                  <a:srgbClr val="223C5C"/>
                </a:solidFill>
                <a:latin typeface="Titillium Web SemiBold" charset="0"/>
                <a:ea typeface="Titillium Web SemiBold" charset="0"/>
                <a:cs typeface="Titillium Web SemiBold" charset="0"/>
              </a:rPr>
              <a:t>processes</a:t>
            </a:r>
          </a:p>
        </p:txBody>
      </p:sp>
      <p:sp>
        <p:nvSpPr>
          <p:cNvPr id="16" name="pfehide60" hidden="1"/>
          <p:cNvSpPr/>
          <p:nvPr/>
        </p:nvSpPr>
        <p:spPr>
          <a:xfrm>
            <a:off x="4609289" y="3313285"/>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Business</a:t>
            </a:r>
          </a:p>
          <a:p>
            <a:r>
              <a:rPr lang="en-US" sz="1433" b="1" dirty="0">
                <a:solidFill>
                  <a:srgbClr val="223C5C"/>
                </a:solidFill>
                <a:latin typeface="Titillium Web SemiBold" charset="0"/>
                <a:ea typeface="Titillium Web SemiBold" charset="0"/>
                <a:cs typeface="Titillium Web SemiBold" charset="0"/>
              </a:rPr>
              <a:t>acumen</a:t>
            </a:r>
          </a:p>
        </p:txBody>
      </p:sp>
      <p:sp>
        <p:nvSpPr>
          <p:cNvPr id="31" name="テキスト ボックス 30">
            <a:extLst>
              <a:ext uri="{FF2B5EF4-FFF2-40B4-BE49-F238E27FC236}">
                <a16:creationId xmlns:a16="http://schemas.microsoft.com/office/drawing/2014/main" id="{775E2B40-BA1E-4D04-BCA0-42455817032B}"/>
              </a:ext>
            </a:extLst>
          </p:cNvPr>
          <p:cNvSpPr txBox="1"/>
          <p:nvPr/>
        </p:nvSpPr>
        <p:spPr>
          <a:xfrm>
            <a:off x="632925" y="85916"/>
            <a:ext cx="8129163" cy="1200329"/>
          </a:xfrm>
          <a:prstGeom prst="rect">
            <a:avLst/>
          </a:prstGeom>
          <a:noFill/>
        </p:spPr>
        <p:txBody>
          <a:bodyPr wrap="square" rtlCol="0">
            <a:spAutoFit/>
          </a:bodyPr>
          <a:lstStyle/>
          <a:p>
            <a:r>
              <a:rPr lang="ja-JP" altLang="en-US" sz="3600" b="1" dirty="0"/>
              <a:t>ビジネスの</a:t>
            </a:r>
            <a:endParaRPr lang="en-US" altLang="ja-JP" sz="3600" b="1" dirty="0"/>
          </a:p>
          <a:p>
            <a:r>
              <a:rPr lang="ja-JP" altLang="en-US" sz="3600" b="1" dirty="0"/>
              <a:t>デジタル・トランスフォーメーション</a:t>
            </a:r>
            <a:endParaRPr lang="en-US" sz="3600" b="1" dirty="0"/>
          </a:p>
        </p:txBody>
      </p:sp>
      <p:sp>
        <p:nvSpPr>
          <p:cNvPr id="32" name="テキスト ボックス 31">
            <a:extLst>
              <a:ext uri="{FF2B5EF4-FFF2-40B4-BE49-F238E27FC236}">
                <a16:creationId xmlns:a16="http://schemas.microsoft.com/office/drawing/2014/main" id="{8B4E0E99-5FDA-4A61-9CF2-2B5038DD1116}"/>
              </a:ext>
            </a:extLst>
          </p:cNvPr>
          <p:cNvSpPr txBox="1"/>
          <p:nvPr/>
        </p:nvSpPr>
        <p:spPr>
          <a:xfrm>
            <a:off x="8762088" y="1665255"/>
            <a:ext cx="1193799" cy="646331"/>
          </a:xfrm>
          <a:prstGeom prst="rect">
            <a:avLst/>
          </a:prstGeom>
          <a:solidFill>
            <a:schemeClr val="bg1"/>
          </a:solidFill>
        </p:spPr>
        <p:txBody>
          <a:bodyPr wrap="square" rtlCol="0">
            <a:spAutoFit/>
          </a:bodyPr>
          <a:lstStyle/>
          <a:p>
            <a:r>
              <a:rPr lang="en-US" b="1" dirty="0"/>
              <a:t>UX</a:t>
            </a:r>
            <a:r>
              <a:rPr lang="ja-JP" altLang="en-US" b="1" dirty="0"/>
              <a:t>　　　デザイン</a:t>
            </a:r>
            <a:endParaRPr lang="en-US" b="1" dirty="0"/>
          </a:p>
        </p:txBody>
      </p:sp>
      <p:sp>
        <p:nvSpPr>
          <p:cNvPr id="33" name="テキスト ボックス 32">
            <a:extLst>
              <a:ext uri="{FF2B5EF4-FFF2-40B4-BE49-F238E27FC236}">
                <a16:creationId xmlns:a16="http://schemas.microsoft.com/office/drawing/2014/main" id="{0A55E11B-923D-4C25-893E-AFFBDA6C1616}"/>
              </a:ext>
            </a:extLst>
          </p:cNvPr>
          <p:cNvSpPr txBox="1"/>
          <p:nvPr/>
        </p:nvSpPr>
        <p:spPr>
          <a:xfrm>
            <a:off x="9828838" y="3341138"/>
            <a:ext cx="1457822" cy="646331"/>
          </a:xfrm>
          <a:prstGeom prst="rect">
            <a:avLst/>
          </a:prstGeom>
          <a:solidFill>
            <a:schemeClr val="bg1"/>
          </a:solidFill>
        </p:spPr>
        <p:txBody>
          <a:bodyPr wrap="square" rtlCol="0">
            <a:spAutoFit/>
          </a:bodyPr>
          <a:lstStyle/>
          <a:p>
            <a:r>
              <a:rPr lang="ja-JP" altLang="en-US" b="1" dirty="0"/>
              <a:t>アジャイルな体制</a:t>
            </a:r>
            <a:endParaRPr lang="en-US" b="1" dirty="0"/>
          </a:p>
        </p:txBody>
      </p:sp>
      <p:sp>
        <p:nvSpPr>
          <p:cNvPr id="34" name="テキスト ボックス 33">
            <a:extLst>
              <a:ext uri="{FF2B5EF4-FFF2-40B4-BE49-F238E27FC236}">
                <a16:creationId xmlns:a16="http://schemas.microsoft.com/office/drawing/2014/main" id="{43FC654E-0D8D-43DA-8C43-697E32100965}"/>
              </a:ext>
            </a:extLst>
          </p:cNvPr>
          <p:cNvSpPr txBox="1"/>
          <p:nvPr/>
        </p:nvSpPr>
        <p:spPr>
          <a:xfrm>
            <a:off x="8752031" y="5169596"/>
            <a:ext cx="1865919" cy="369332"/>
          </a:xfrm>
          <a:prstGeom prst="rect">
            <a:avLst/>
          </a:prstGeom>
          <a:solidFill>
            <a:schemeClr val="bg1"/>
          </a:solidFill>
        </p:spPr>
        <p:txBody>
          <a:bodyPr wrap="square" rtlCol="0">
            <a:spAutoFit/>
          </a:bodyPr>
          <a:lstStyle/>
          <a:p>
            <a:r>
              <a:rPr lang="ja-JP" altLang="en-US" b="1" dirty="0"/>
              <a:t>起業家マインド</a:t>
            </a:r>
            <a:endParaRPr lang="en-US" b="1" dirty="0"/>
          </a:p>
        </p:txBody>
      </p:sp>
      <p:sp>
        <p:nvSpPr>
          <p:cNvPr id="35" name="テキスト ボックス 34">
            <a:extLst>
              <a:ext uri="{FF2B5EF4-FFF2-40B4-BE49-F238E27FC236}">
                <a16:creationId xmlns:a16="http://schemas.microsoft.com/office/drawing/2014/main" id="{E69060AA-59BF-4FA8-958E-21B0B322D73D}"/>
              </a:ext>
            </a:extLst>
          </p:cNvPr>
          <p:cNvSpPr txBox="1"/>
          <p:nvPr/>
        </p:nvSpPr>
        <p:spPr>
          <a:xfrm>
            <a:off x="5726528" y="5144259"/>
            <a:ext cx="1650510" cy="646331"/>
          </a:xfrm>
          <a:prstGeom prst="rect">
            <a:avLst/>
          </a:prstGeom>
          <a:solidFill>
            <a:schemeClr val="bg1"/>
          </a:solidFill>
        </p:spPr>
        <p:txBody>
          <a:bodyPr wrap="square" rtlCol="0">
            <a:spAutoFit/>
          </a:bodyPr>
          <a:lstStyle/>
          <a:p>
            <a:r>
              <a:rPr lang="ja-JP" altLang="en-US" b="1" dirty="0"/>
              <a:t>協働、協調のプロセス</a:t>
            </a:r>
            <a:endParaRPr lang="en-US" b="1" dirty="0"/>
          </a:p>
        </p:txBody>
      </p:sp>
      <p:sp>
        <p:nvSpPr>
          <p:cNvPr id="36" name="テキスト ボックス 35">
            <a:extLst>
              <a:ext uri="{FF2B5EF4-FFF2-40B4-BE49-F238E27FC236}">
                <a16:creationId xmlns:a16="http://schemas.microsoft.com/office/drawing/2014/main" id="{BCC7A2CB-BB7D-4FBA-9C16-1F72861D3BC1}"/>
              </a:ext>
            </a:extLst>
          </p:cNvPr>
          <p:cNvSpPr txBox="1"/>
          <p:nvPr/>
        </p:nvSpPr>
        <p:spPr>
          <a:xfrm>
            <a:off x="4942071" y="3341139"/>
            <a:ext cx="1304459" cy="646331"/>
          </a:xfrm>
          <a:prstGeom prst="rect">
            <a:avLst/>
          </a:prstGeom>
          <a:solidFill>
            <a:schemeClr val="bg1"/>
          </a:solidFill>
        </p:spPr>
        <p:txBody>
          <a:bodyPr wrap="square" rtlCol="0">
            <a:spAutoFit/>
          </a:bodyPr>
          <a:lstStyle/>
          <a:p>
            <a:r>
              <a:rPr lang="ja-JP" altLang="en-US" b="1" dirty="0"/>
              <a:t>ビジネス洞察力</a:t>
            </a:r>
            <a:endParaRPr lang="en-US" b="1" dirty="0"/>
          </a:p>
        </p:txBody>
      </p:sp>
      <p:sp>
        <p:nvSpPr>
          <p:cNvPr id="37" name="テキスト ボックス 36">
            <a:extLst>
              <a:ext uri="{FF2B5EF4-FFF2-40B4-BE49-F238E27FC236}">
                <a16:creationId xmlns:a16="http://schemas.microsoft.com/office/drawing/2014/main" id="{E5079E17-A221-433D-A6BD-7855BE6F6852}"/>
              </a:ext>
            </a:extLst>
          </p:cNvPr>
          <p:cNvSpPr txBox="1"/>
          <p:nvPr/>
        </p:nvSpPr>
        <p:spPr>
          <a:xfrm>
            <a:off x="5714394" y="1562420"/>
            <a:ext cx="1435099" cy="923330"/>
          </a:xfrm>
          <a:prstGeom prst="rect">
            <a:avLst/>
          </a:prstGeom>
          <a:solidFill>
            <a:schemeClr val="bg1"/>
          </a:solidFill>
        </p:spPr>
        <p:txBody>
          <a:bodyPr wrap="square" rtlCol="0">
            <a:spAutoFit/>
          </a:bodyPr>
          <a:lstStyle/>
          <a:p>
            <a:r>
              <a:rPr lang="ja-JP" altLang="en-US" b="1" dirty="0"/>
              <a:t>実質的な</a:t>
            </a:r>
            <a:endParaRPr lang="en-US" altLang="ja-JP" b="1" dirty="0"/>
          </a:p>
          <a:p>
            <a:r>
              <a:rPr lang="ja-JP" altLang="en-US" b="1" dirty="0"/>
              <a:t>テクニカルな知識</a:t>
            </a:r>
            <a:endParaRPr lang="en-US" b="1" dirty="0"/>
          </a:p>
        </p:txBody>
      </p:sp>
      <p:sp>
        <p:nvSpPr>
          <p:cNvPr id="17" name="テキスト ボックス 16">
            <a:extLst>
              <a:ext uri="{FF2B5EF4-FFF2-40B4-BE49-F238E27FC236}">
                <a16:creationId xmlns:a16="http://schemas.microsoft.com/office/drawing/2014/main" id="{4D0C3A91-AC00-4A8D-B2A3-4B0FA76D8EB9}"/>
              </a:ext>
            </a:extLst>
          </p:cNvPr>
          <p:cNvSpPr txBox="1"/>
          <p:nvPr/>
        </p:nvSpPr>
        <p:spPr>
          <a:xfrm>
            <a:off x="310653" y="2922827"/>
            <a:ext cx="4369293" cy="2246769"/>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000" b="1" dirty="0"/>
              <a:t>カルチャー（企業文化）の変更</a:t>
            </a:r>
            <a:endParaRPr kumimoji="1" lang="en-US" altLang="ja-JP" sz="2000" b="1" dirty="0"/>
          </a:p>
          <a:p>
            <a:r>
              <a:rPr lang="en-US" altLang="ja-JP" sz="2000" b="1" dirty="0"/>
              <a:t>	</a:t>
            </a:r>
            <a:r>
              <a:rPr lang="ja-JP" altLang="en-US" sz="2000" b="1" dirty="0"/>
              <a:t>サービス・カルチャー</a:t>
            </a:r>
            <a:endParaRPr kumimoji="1" lang="en-US" altLang="ja-JP" sz="2000" b="1" dirty="0"/>
          </a:p>
          <a:p>
            <a:pPr marL="342900" indent="-342900">
              <a:buFont typeface="Wingdings" panose="05000000000000000000" pitchFamily="2" charset="2"/>
              <a:buChar char="u"/>
            </a:pPr>
            <a:r>
              <a:rPr lang="ja-JP" altLang="en-US" sz="2000" b="1" dirty="0"/>
              <a:t>プロセスの変更</a:t>
            </a:r>
            <a:endParaRPr lang="en-US" altLang="ja-JP" sz="2000" b="1" dirty="0"/>
          </a:p>
          <a:p>
            <a:pPr marL="342900" indent="-342900">
              <a:buFont typeface="Wingdings" panose="05000000000000000000" pitchFamily="2" charset="2"/>
              <a:buChar char="u"/>
            </a:pPr>
            <a:r>
              <a:rPr kumimoji="1" lang="ja-JP" altLang="en-US" sz="2000" b="1" dirty="0"/>
              <a:t>マネジメントの変更</a:t>
            </a:r>
            <a:endParaRPr kumimoji="1" lang="en-US" altLang="ja-JP" sz="2000" b="1" dirty="0"/>
          </a:p>
          <a:p>
            <a:pPr marL="342900" indent="-342900">
              <a:buFont typeface="Wingdings" panose="05000000000000000000" pitchFamily="2" charset="2"/>
              <a:buChar char="u"/>
            </a:pPr>
            <a:r>
              <a:rPr lang="ja-JP" altLang="en-US" sz="2000" b="1" dirty="0"/>
              <a:t>よりテクノロジーとの連携</a:t>
            </a:r>
            <a:endParaRPr lang="en-US" altLang="ja-JP" sz="2000" b="1" dirty="0"/>
          </a:p>
          <a:p>
            <a:pPr marL="342900" indent="-342900">
              <a:buFont typeface="Wingdings" panose="05000000000000000000" pitchFamily="2" charset="2"/>
              <a:buChar char="u"/>
            </a:pPr>
            <a:r>
              <a:rPr kumimoji="1" lang="ja-JP" altLang="en-US" sz="2000" b="1" dirty="0"/>
              <a:t>ユーザー・エクスペリエンス</a:t>
            </a:r>
            <a:endParaRPr kumimoji="1" lang="en-US" altLang="ja-JP" sz="2000" b="1" dirty="0"/>
          </a:p>
          <a:p>
            <a:r>
              <a:rPr lang="en-US" altLang="ja-JP" sz="2000" b="1" dirty="0"/>
              <a:t>	</a:t>
            </a:r>
            <a:r>
              <a:rPr lang="ja-JP" altLang="en-US" sz="2000" b="1" dirty="0"/>
              <a:t>（顧客の行動習慣）の変質</a:t>
            </a:r>
            <a:endParaRPr kumimoji="1" lang="ja-JP" altLang="en-US" sz="2000" b="1" dirty="0"/>
          </a:p>
        </p:txBody>
      </p:sp>
      <p:sp>
        <p:nvSpPr>
          <p:cNvPr id="18" name="テキスト ボックス 17">
            <a:extLst>
              <a:ext uri="{FF2B5EF4-FFF2-40B4-BE49-F238E27FC236}">
                <a16:creationId xmlns:a16="http://schemas.microsoft.com/office/drawing/2014/main" id="{A46DF7E8-4FF0-4682-A279-9AC881CABDE1}"/>
              </a:ext>
            </a:extLst>
          </p:cNvPr>
          <p:cNvSpPr txBox="1"/>
          <p:nvPr/>
        </p:nvSpPr>
        <p:spPr>
          <a:xfrm>
            <a:off x="298436" y="1644835"/>
            <a:ext cx="3347887" cy="830997"/>
          </a:xfrm>
          <a:prstGeom prst="rect">
            <a:avLst/>
          </a:prstGeom>
          <a:noFill/>
        </p:spPr>
        <p:txBody>
          <a:bodyPr wrap="square" rtlCol="0">
            <a:spAutoFit/>
          </a:bodyPr>
          <a:lstStyle/>
          <a:p>
            <a:r>
              <a:rPr kumimoji="1" lang="ja-JP" altLang="en-US" sz="2400" dirty="0"/>
              <a:t>最新のデジタル技術と、</a:t>
            </a:r>
            <a:endParaRPr kumimoji="1" lang="en-US" altLang="ja-JP" sz="2400" dirty="0"/>
          </a:p>
          <a:p>
            <a:r>
              <a:rPr lang="ja-JP" altLang="en-US" sz="2400" dirty="0"/>
              <a:t>クラウドの影響</a:t>
            </a:r>
            <a:endParaRPr kumimoji="1" lang="ja-JP" altLang="en-US" sz="2400" dirty="0"/>
          </a:p>
        </p:txBody>
      </p:sp>
      <p:grpSp>
        <p:nvGrpSpPr>
          <p:cNvPr id="38" name="Group 8">
            <a:extLst>
              <a:ext uri="{FF2B5EF4-FFF2-40B4-BE49-F238E27FC236}">
                <a16:creationId xmlns:a16="http://schemas.microsoft.com/office/drawing/2014/main" id="{7A90490E-333F-475B-9F66-E42A6203885A}"/>
              </a:ext>
            </a:extLst>
          </p:cNvPr>
          <p:cNvGrpSpPr/>
          <p:nvPr/>
        </p:nvGrpSpPr>
        <p:grpSpPr>
          <a:xfrm>
            <a:off x="6299146" y="2224528"/>
            <a:ext cx="3355672" cy="3059807"/>
            <a:chOff x="3059522" y="1412833"/>
            <a:chExt cx="3050894" cy="2925365"/>
          </a:xfrm>
        </p:grpSpPr>
        <p:sp>
          <p:nvSpPr>
            <p:cNvPr id="39" name="Flowchart: Extract 6">
              <a:extLst>
                <a:ext uri="{FF2B5EF4-FFF2-40B4-BE49-F238E27FC236}">
                  <a16:creationId xmlns:a16="http://schemas.microsoft.com/office/drawing/2014/main" id="{62724FBD-C70F-4753-ADE1-2E10E7441A24}"/>
                </a:ext>
              </a:extLst>
            </p:cNvPr>
            <p:cNvSpPr/>
            <p:nvPr/>
          </p:nvSpPr>
          <p:spPr>
            <a:xfrm rot="5400000">
              <a:off x="3068205" y="2101501"/>
              <a:ext cx="1546288" cy="1563654"/>
            </a:xfrm>
            <a:prstGeom prst="flowChartExtract">
              <a:avLst/>
            </a:prstGeom>
            <a:solidFill>
              <a:srgbClr val="4EB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Extract 18">
              <a:extLst>
                <a:ext uri="{FF2B5EF4-FFF2-40B4-BE49-F238E27FC236}">
                  <a16:creationId xmlns:a16="http://schemas.microsoft.com/office/drawing/2014/main" id="{D4F8CC46-8F7A-4C2C-AA30-286632550973}"/>
                </a:ext>
              </a:extLst>
            </p:cNvPr>
            <p:cNvSpPr/>
            <p:nvPr/>
          </p:nvSpPr>
          <p:spPr>
            <a:xfrm rot="8844417">
              <a:off x="3395226" y="1434831"/>
              <a:ext cx="1546288" cy="1563654"/>
            </a:xfrm>
            <a:prstGeom prst="flowChartExtract">
              <a:avLst/>
            </a:prstGeom>
            <a:solidFill>
              <a:srgbClr val="EF7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Extract 19">
              <a:extLst>
                <a:ext uri="{FF2B5EF4-FFF2-40B4-BE49-F238E27FC236}">
                  <a16:creationId xmlns:a16="http://schemas.microsoft.com/office/drawing/2014/main" id="{BEA43218-0B93-4065-A2F5-01AC6489FDB6}"/>
                </a:ext>
              </a:extLst>
            </p:cNvPr>
            <p:cNvSpPr/>
            <p:nvPr/>
          </p:nvSpPr>
          <p:spPr>
            <a:xfrm rot="12478834">
              <a:off x="4170452" y="1412833"/>
              <a:ext cx="1546288" cy="1563654"/>
            </a:xfrm>
            <a:prstGeom prst="flowChartExtract">
              <a:avLst/>
            </a:prstGeom>
            <a:solidFill>
              <a:srgbClr val="DE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Extract 21">
              <a:extLst>
                <a:ext uri="{FF2B5EF4-FFF2-40B4-BE49-F238E27FC236}">
                  <a16:creationId xmlns:a16="http://schemas.microsoft.com/office/drawing/2014/main" id="{F2A1E06B-B0E1-448E-8DE4-E8B6FDFB926E}"/>
                </a:ext>
              </a:extLst>
            </p:cNvPr>
            <p:cNvSpPr/>
            <p:nvPr/>
          </p:nvSpPr>
          <p:spPr>
            <a:xfrm rot="16016671">
              <a:off x="4555445" y="2060927"/>
              <a:ext cx="1546288" cy="1563654"/>
            </a:xfrm>
            <a:prstGeom prst="flowChartExtract">
              <a:avLst/>
            </a:prstGeom>
            <a:solidFill>
              <a:srgbClr val="2D4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5">
              <a:extLst>
                <a:ext uri="{FF2B5EF4-FFF2-40B4-BE49-F238E27FC236}">
                  <a16:creationId xmlns:a16="http://schemas.microsoft.com/office/drawing/2014/main" id="{9751484C-2A1E-4198-9E50-1CD97D90BE41}"/>
                </a:ext>
              </a:extLst>
            </p:cNvPr>
            <p:cNvGrpSpPr/>
            <p:nvPr/>
          </p:nvGrpSpPr>
          <p:grpSpPr>
            <a:xfrm rot="10800000">
              <a:off x="3453790" y="2752546"/>
              <a:ext cx="2321514" cy="1585652"/>
              <a:chOff x="6531728" y="2753779"/>
              <a:chExt cx="2321514" cy="1585652"/>
            </a:xfrm>
          </p:grpSpPr>
          <p:sp>
            <p:nvSpPr>
              <p:cNvPr id="45" name="Flowchart: Extract 24">
                <a:extLst>
                  <a:ext uri="{FF2B5EF4-FFF2-40B4-BE49-F238E27FC236}">
                    <a16:creationId xmlns:a16="http://schemas.microsoft.com/office/drawing/2014/main" id="{43D32AA3-3A9C-422E-9995-A079BEFEE365}"/>
                  </a:ext>
                </a:extLst>
              </p:cNvPr>
              <p:cNvSpPr/>
              <p:nvPr/>
            </p:nvSpPr>
            <p:spPr>
              <a:xfrm rot="8844417">
                <a:off x="6531728" y="2775777"/>
                <a:ext cx="1546288" cy="1563654"/>
              </a:xfrm>
              <a:prstGeom prst="flowChartExtract">
                <a:avLst/>
              </a:prstGeom>
              <a:solidFill>
                <a:srgbClr val="35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25">
                <a:extLst>
                  <a:ext uri="{FF2B5EF4-FFF2-40B4-BE49-F238E27FC236}">
                    <a16:creationId xmlns:a16="http://schemas.microsoft.com/office/drawing/2014/main" id="{213A9F86-784E-4706-8436-396E1859F60B}"/>
                  </a:ext>
                </a:extLst>
              </p:cNvPr>
              <p:cNvSpPr/>
              <p:nvPr/>
            </p:nvSpPr>
            <p:spPr>
              <a:xfrm rot="12478834">
                <a:off x="7306954" y="2753779"/>
                <a:ext cx="1546288" cy="1563654"/>
              </a:xfrm>
              <a:prstGeom prst="flowChartExtract">
                <a:avLst/>
              </a:prstGeom>
              <a:solidFill>
                <a:srgbClr val="419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7">
              <a:extLst>
                <a:ext uri="{FF2B5EF4-FFF2-40B4-BE49-F238E27FC236}">
                  <a16:creationId xmlns:a16="http://schemas.microsoft.com/office/drawing/2014/main" id="{53150749-45BE-49F2-AC0F-37B276EE4A41}"/>
                </a:ext>
              </a:extLst>
            </p:cNvPr>
            <p:cNvSpPr/>
            <p:nvPr/>
          </p:nvSpPr>
          <p:spPr>
            <a:xfrm>
              <a:off x="4056664" y="2349850"/>
              <a:ext cx="1073502" cy="1023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2">
            <a:extLst>
              <a:ext uri="{FF2B5EF4-FFF2-40B4-BE49-F238E27FC236}">
                <a16:creationId xmlns:a16="http://schemas.microsoft.com/office/drawing/2014/main" id="{55715B1C-9B60-4448-A9EF-E3A71758C90B}"/>
              </a:ext>
            </a:extLst>
          </p:cNvPr>
          <p:cNvGrpSpPr/>
          <p:nvPr/>
        </p:nvGrpSpPr>
        <p:grpSpPr>
          <a:xfrm>
            <a:off x="8404956" y="4410312"/>
            <a:ext cx="496931" cy="496931"/>
            <a:chOff x="3275013" y="2108200"/>
            <a:chExt cx="376238" cy="376238"/>
          </a:xfrm>
          <a:solidFill>
            <a:schemeClr val="bg1"/>
          </a:solidFill>
        </p:grpSpPr>
        <p:sp>
          <p:nvSpPr>
            <p:cNvPr id="48" name="Freeform 58">
              <a:extLst>
                <a:ext uri="{FF2B5EF4-FFF2-40B4-BE49-F238E27FC236}">
                  <a16:creationId xmlns:a16="http://schemas.microsoft.com/office/drawing/2014/main" id="{B04DFC4B-0B56-466A-B6A3-A008AD0A4F04}"/>
                </a:ext>
              </a:extLst>
            </p:cNvPr>
            <p:cNvSpPr>
              <a:spLocks/>
            </p:cNvSpPr>
            <p:nvPr/>
          </p:nvSpPr>
          <p:spPr bwMode="auto">
            <a:xfrm>
              <a:off x="3333750" y="2149475"/>
              <a:ext cx="41275" cy="41275"/>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59">
              <a:extLst>
                <a:ext uri="{FF2B5EF4-FFF2-40B4-BE49-F238E27FC236}">
                  <a16:creationId xmlns:a16="http://schemas.microsoft.com/office/drawing/2014/main" id="{8745CFDB-E4B5-452F-B84D-A880047035AD}"/>
                </a:ext>
              </a:extLst>
            </p:cNvPr>
            <p:cNvSpPr>
              <a:spLocks/>
            </p:cNvSpPr>
            <p:nvPr/>
          </p:nvSpPr>
          <p:spPr bwMode="auto">
            <a:xfrm>
              <a:off x="3275013" y="2273300"/>
              <a:ext cx="47625" cy="2222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60">
              <a:extLst>
                <a:ext uri="{FF2B5EF4-FFF2-40B4-BE49-F238E27FC236}">
                  <a16:creationId xmlns:a16="http://schemas.microsoft.com/office/drawing/2014/main" id="{F04CD362-DEB3-4A47-B1DD-3ADE5FA81282}"/>
                </a:ext>
              </a:extLst>
            </p:cNvPr>
            <p:cNvSpPr>
              <a:spLocks/>
            </p:cNvSpPr>
            <p:nvPr/>
          </p:nvSpPr>
          <p:spPr bwMode="auto">
            <a:xfrm>
              <a:off x="3605213" y="2295525"/>
              <a:ext cx="46038" cy="23813"/>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61">
              <a:extLst>
                <a:ext uri="{FF2B5EF4-FFF2-40B4-BE49-F238E27FC236}">
                  <a16:creationId xmlns:a16="http://schemas.microsoft.com/office/drawing/2014/main" id="{1EF37B68-0AD0-4955-B5A8-2AE1D6133E4B}"/>
                </a:ext>
              </a:extLst>
            </p:cNvPr>
            <p:cNvSpPr>
              <a:spLocks/>
            </p:cNvSpPr>
            <p:nvPr/>
          </p:nvSpPr>
          <p:spPr bwMode="auto">
            <a:xfrm>
              <a:off x="3568700" y="2166938"/>
              <a:ext cx="41275" cy="41275"/>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62">
              <a:extLst>
                <a:ext uri="{FF2B5EF4-FFF2-40B4-BE49-F238E27FC236}">
                  <a16:creationId xmlns:a16="http://schemas.microsoft.com/office/drawing/2014/main" id="{182ADF1A-47A1-4328-A935-57DB8E3A590D}"/>
                </a:ext>
              </a:extLst>
            </p:cNvPr>
            <p:cNvSpPr>
              <a:spLocks/>
            </p:cNvSpPr>
            <p:nvPr/>
          </p:nvSpPr>
          <p:spPr bwMode="auto">
            <a:xfrm>
              <a:off x="3463925" y="2108200"/>
              <a:ext cx="23813" cy="4762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63">
              <a:extLst>
                <a:ext uri="{FF2B5EF4-FFF2-40B4-BE49-F238E27FC236}">
                  <a16:creationId xmlns:a16="http://schemas.microsoft.com/office/drawing/2014/main" id="{F05FF23B-0C26-4EE3-8EEE-A582998346E8}"/>
                </a:ext>
              </a:extLst>
            </p:cNvPr>
            <p:cNvSpPr>
              <a:spLocks noEditPoints="1"/>
            </p:cNvSpPr>
            <p:nvPr/>
          </p:nvSpPr>
          <p:spPr bwMode="auto">
            <a:xfrm>
              <a:off x="3368675" y="2201863"/>
              <a:ext cx="188913" cy="211138"/>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64">
              <a:extLst>
                <a:ext uri="{FF2B5EF4-FFF2-40B4-BE49-F238E27FC236}">
                  <a16:creationId xmlns:a16="http://schemas.microsoft.com/office/drawing/2014/main" id="{055C5CC1-55F1-4453-8197-3AA0676B68C0}"/>
                </a:ext>
              </a:extLst>
            </p:cNvPr>
            <p:cNvSpPr>
              <a:spLocks/>
            </p:cNvSpPr>
            <p:nvPr/>
          </p:nvSpPr>
          <p:spPr bwMode="auto">
            <a:xfrm>
              <a:off x="3416300" y="2436813"/>
              <a:ext cx="93663" cy="47625"/>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5" name="Group 40">
            <a:extLst>
              <a:ext uri="{FF2B5EF4-FFF2-40B4-BE49-F238E27FC236}">
                <a16:creationId xmlns:a16="http://schemas.microsoft.com/office/drawing/2014/main" id="{29D985E5-91C7-4071-82E1-7A4478088B94}"/>
              </a:ext>
            </a:extLst>
          </p:cNvPr>
          <p:cNvGrpSpPr/>
          <p:nvPr/>
        </p:nvGrpSpPr>
        <p:grpSpPr>
          <a:xfrm>
            <a:off x="8328987" y="2512336"/>
            <a:ext cx="399354" cy="427478"/>
            <a:chOff x="6138863" y="1941513"/>
            <a:chExt cx="450850" cy="482600"/>
          </a:xfrm>
          <a:solidFill>
            <a:schemeClr val="bg1"/>
          </a:solidFill>
        </p:grpSpPr>
        <p:sp>
          <p:nvSpPr>
            <p:cNvPr id="56" name="Freeform 79">
              <a:extLst>
                <a:ext uri="{FF2B5EF4-FFF2-40B4-BE49-F238E27FC236}">
                  <a16:creationId xmlns:a16="http://schemas.microsoft.com/office/drawing/2014/main" id="{926AE4A8-264A-4FBD-8800-4CA11A936EEC}"/>
                </a:ext>
              </a:extLst>
            </p:cNvPr>
            <p:cNvSpPr>
              <a:spLocks noEditPoints="1"/>
            </p:cNvSpPr>
            <p:nvPr/>
          </p:nvSpPr>
          <p:spPr bwMode="auto">
            <a:xfrm>
              <a:off x="6138863" y="1941513"/>
              <a:ext cx="450850" cy="482600"/>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80">
              <a:extLst>
                <a:ext uri="{FF2B5EF4-FFF2-40B4-BE49-F238E27FC236}">
                  <a16:creationId xmlns:a16="http://schemas.microsoft.com/office/drawing/2014/main" id="{E180EBB5-739D-4BFE-945A-976365BE81BA}"/>
                </a:ext>
              </a:extLst>
            </p:cNvPr>
            <p:cNvSpPr>
              <a:spLocks noEditPoints="1"/>
            </p:cNvSpPr>
            <p:nvPr/>
          </p:nvSpPr>
          <p:spPr bwMode="auto">
            <a:xfrm>
              <a:off x="6199188" y="2001838"/>
              <a:ext cx="330200" cy="30162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81">
              <a:extLst>
                <a:ext uri="{FF2B5EF4-FFF2-40B4-BE49-F238E27FC236}">
                  <a16:creationId xmlns:a16="http://schemas.microsoft.com/office/drawing/2014/main" id="{8B8DC8D2-184E-432B-B7AD-D9228C163686}"/>
                </a:ext>
              </a:extLst>
            </p:cNvPr>
            <p:cNvSpPr>
              <a:spLocks noEditPoints="1"/>
            </p:cNvSpPr>
            <p:nvPr/>
          </p:nvSpPr>
          <p:spPr bwMode="auto">
            <a:xfrm>
              <a:off x="6378575" y="2047876"/>
              <a:ext cx="90487" cy="90488"/>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9" name="Freeform 42">
            <a:extLst>
              <a:ext uri="{FF2B5EF4-FFF2-40B4-BE49-F238E27FC236}">
                <a16:creationId xmlns:a16="http://schemas.microsoft.com/office/drawing/2014/main" id="{E6CEF8C0-036F-493E-AC0D-A27ADB784BE0}"/>
              </a:ext>
            </a:extLst>
          </p:cNvPr>
          <p:cNvSpPr>
            <a:spLocks noEditPoints="1"/>
          </p:cNvSpPr>
          <p:nvPr/>
        </p:nvSpPr>
        <p:spPr bwMode="auto">
          <a:xfrm>
            <a:off x="7170291" y="2533970"/>
            <a:ext cx="428632" cy="4591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35">
            <a:extLst>
              <a:ext uri="{FF2B5EF4-FFF2-40B4-BE49-F238E27FC236}">
                <a16:creationId xmlns:a16="http://schemas.microsoft.com/office/drawing/2014/main" id="{BAE6ABAC-BCD5-474A-BAEA-A1DD49E38CA8}"/>
              </a:ext>
            </a:extLst>
          </p:cNvPr>
          <p:cNvSpPr>
            <a:spLocks noEditPoints="1"/>
          </p:cNvSpPr>
          <p:nvPr/>
        </p:nvSpPr>
        <p:spPr bwMode="auto">
          <a:xfrm>
            <a:off x="7244684" y="4469303"/>
            <a:ext cx="454261" cy="417613"/>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a:extLst>
              <a:ext uri="{FF2B5EF4-FFF2-40B4-BE49-F238E27FC236}">
                <a16:creationId xmlns:a16="http://schemas.microsoft.com/office/drawing/2014/main" id="{68A03209-3BFC-47DC-8038-015AE7451A3F}"/>
              </a:ext>
            </a:extLst>
          </p:cNvPr>
          <p:cNvSpPr>
            <a:spLocks/>
          </p:cNvSpPr>
          <p:nvPr/>
        </p:nvSpPr>
        <p:spPr bwMode="auto">
          <a:xfrm>
            <a:off x="6560389" y="3401031"/>
            <a:ext cx="539440" cy="539440"/>
          </a:xfrm>
          <a:custGeom>
            <a:avLst/>
            <a:gdLst>
              <a:gd name="T0" fmla="*/ 1670 w 1670"/>
              <a:gd name="T1" fmla="*/ 835 h 1670"/>
              <a:gd name="T2" fmla="*/ 1252 w 1670"/>
              <a:gd name="T3" fmla="*/ 522 h 1670"/>
              <a:gd name="T4" fmla="*/ 1252 w 1670"/>
              <a:gd name="T5" fmla="*/ 730 h 1670"/>
              <a:gd name="T6" fmla="*/ 939 w 1670"/>
              <a:gd name="T7" fmla="*/ 730 h 1670"/>
              <a:gd name="T8" fmla="*/ 939 w 1670"/>
              <a:gd name="T9" fmla="*/ 417 h 1670"/>
              <a:gd name="T10" fmla="*/ 1153 w 1670"/>
              <a:gd name="T11" fmla="*/ 417 h 1670"/>
              <a:gd name="T12" fmla="*/ 840 w 1670"/>
              <a:gd name="T13" fmla="*/ 0 h 1670"/>
              <a:gd name="T14" fmla="*/ 527 w 1670"/>
              <a:gd name="T15" fmla="*/ 417 h 1670"/>
              <a:gd name="T16" fmla="*/ 730 w 1670"/>
              <a:gd name="T17" fmla="*/ 417 h 1670"/>
              <a:gd name="T18" fmla="*/ 730 w 1670"/>
              <a:gd name="T19" fmla="*/ 730 h 1670"/>
              <a:gd name="T20" fmla="*/ 417 w 1670"/>
              <a:gd name="T21" fmla="*/ 730 h 1670"/>
              <a:gd name="T22" fmla="*/ 417 w 1670"/>
              <a:gd name="T23" fmla="*/ 522 h 1670"/>
              <a:gd name="T24" fmla="*/ 0 w 1670"/>
              <a:gd name="T25" fmla="*/ 835 h 1670"/>
              <a:gd name="T26" fmla="*/ 417 w 1670"/>
              <a:gd name="T27" fmla="*/ 1148 h 1670"/>
              <a:gd name="T28" fmla="*/ 417 w 1670"/>
              <a:gd name="T29" fmla="*/ 939 h 1670"/>
              <a:gd name="T30" fmla="*/ 730 w 1670"/>
              <a:gd name="T31" fmla="*/ 939 h 1670"/>
              <a:gd name="T32" fmla="*/ 730 w 1670"/>
              <a:gd name="T33" fmla="*/ 1252 h 1670"/>
              <a:gd name="T34" fmla="*/ 527 w 1670"/>
              <a:gd name="T35" fmla="*/ 1252 h 1670"/>
              <a:gd name="T36" fmla="*/ 840 w 1670"/>
              <a:gd name="T37" fmla="*/ 1670 h 1670"/>
              <a:gd name="T38" fmla="*/ 1153 w 1670"/>
              <a:gd name="T39" fmla="*/ 1252 h 1670"/>
              <a:gd name="T40" fmla="*/ 939 w 1670"/>
              <a:gd name="T41" fmla="*/ 1252 h 1670"/>
              <a:gd name="T42" fmla="*/ 939 w 1670"/>
              <a:gd name="T43" fmla="*/ 939 h 1670"/>
              <a:gd name="T44" fmla="*/ 1252 w 1670"/>
              <a:gd name="T45" fmla="*/ 939 h 1670"/>
              <a:gd name="T46" fmla="*/ 1252 w 1670"/>
              <a:gd name="T47" fmla="*/ 1148 h 1670"/>
              <a:gd name="T48" fmla="*/ 1670 w 1670"/>
              <a:gd name="T49" fmla="*/ 835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0" h="1670">
                <a:moveTo>
                  <a:pt x="1670" y="835"/>
                </a:moveTo>
                <a:lnTo>
                  <a:pt x="1252" y="522"/>
                </a:lnTo>
                <a:lnTo>
                  <a:pt x="1252" y="730"/>
                </a:lnTo>
                <a:lnTo>
                  <a:pt x="939" y="730"/>
                </a:lnTo>
                <a:lnTo>
                  <a:pt x="939" y="417"/>
                </a:lnTo>
                <a:lnTo>
                  <a:pt x="1153" y="417"/>
                </a:lnTo>
                <a:lnTo>
                  <a:pt x="840" y="0"/>
                </a:lnTo>
                <a:lnTo>
                  <a:pt x="527" y="417"/>
                </a:lnTo>
                <a:lnTo>
                  <a:pt x="730" y="417"/>
                </a:lnTo>
                <a:lnTo>
                  <a:pt x="730" y="730"/>
                </a:lnTo>
                <a:lnTo>
                  <a:pt x="417" y="730"/>
                </a:lnTo>
                <a:lnTo>
                  <a:pt x="417" y="522"/>
                </a:lnTo>
                <a:lnTo>
                  <a:pt x="0" y="835"/>
                </a:lnTo>
                <a:lnTo>
                  <a:pt x="417" y="1148"/>
                </a:lnTo>
                <a:lnTo>
                  <a:pt x="417" y="939"/>
                </a:lnTo>
                <a:lnTo>
                  <a:pt x="730" y="939"/>
                </a:lnTo>
                <a:lnTo>
                  <a:pt x="730" y="1252"/>
                </a:lnTo>
                <a:lnTo>
                  <a:pt x="527" y="1252"/>
                </a:lnTo>
                <a:lnTo>
                  <a:pt x="840" y="1670"/>
                </a:lnTo>
                <a:lnTo>
                  <a:pt x="1153" y="1252"/>
                </a:lnTo>
                <a:lnTo>
                  <a:pt x="939" y="1252"/>
                </a:lnTo>
                <a:lnTo>
                  <a:pt x="939" y="939"/>
                </a:lnTo>
                <a:lnTo>
                  <a:pt x="1252" y="939"/>
                </a:lnTo>
                <a:lnTo>
                  <a:pt x="1252" y="1148"/>
                </a:lnTo>
                <a:lnTo>
                  <a:pt x="1670" y="8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2" name="Curved Up Arrow 10">
            <a:extLst>
              <a:ext uri="{FF2B5EF4-FFF2-40B4-BE49-F238E27FC236}">
                <a16:creationId xmlns:a16="http://schemas.microsoft.com/office/drawing/2014/main" id="{47CDCD02-5C60-4311-BC5F-90FBE0C9C664}"/>
              </a:ext>
            </a:extLst>
          </p:cNvPr>
          <p:cNvSpPr/>
          <p:nvPr/>
        </p:nvSpPr>
        <p:spPr>
          <a:xfrm rot="10800000">
            <a:off x="8882270" y="3437639"/>
            <a:ext cx="568210" cy="361952"/>
          </a:xfrm>
          <a:prstGeom prst="curvedUpArrow">
            <a:avLst>
              <a:gd name="adj1" fmla="val 25000"/>
              <a:gd name="adj2" fmla="val 53638"/>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ight Arrow 9">
            <a:extLst>
              <a:ext uri="{FF2B5EF4-FFF2-40B4-BE49-F238E27FC236}">
                <a16:creationId xmlns:a16="http://schemas.microsoft.com/office/drawing/2014/main" id="{9E4B9502-E3B7-4A76-B63A-207A70A48666}"/>
              </a:ext>
            </a:extLst>
          </p:cNvPr>
          <p:cNvSpPr/>
          <p:nvPr/>
        </p:nvSpPr>
        <p:spPr>
          <a:xfrm>
            <a:off x="8765938" y="3754432"/>
            <a:ext cx="792088" cy="14923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rved Down Arrow 49">
            <a:extLst>
              <a:ext uri="{FF2B5EF4-FFF2-40B4-BE49-F238E27FC236}">
                <a16:creationId xmlns:a16="http://schemas.microsoft.com/office/drawing/2014/main" id="{075F498A-1DA1-455C-986E-C8B9EA0B4CC8}"/>
              </a:ext>
            </a:extLst>
          </p:cNvPr>
          <p:cNvSpPr/>
          <p:nvPr/>
        </p:nvSpPr>
        <p:spPr>
          <a:xfrm rot="18678392">
            <a:off x="8864319" y="3335168"/>
            <a:ext cx="313562" cy="180104"/>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テキスト ボックス 3">
            <a:extLst>
              <a:ext uri="{FF2B5EF4-FFF2-40B4-BE49-F238E27FC236}">
                <a16:creationId xmlns:a16="http://schemas.microsoft.com/office/drawing/2014/main" id="{D870CA32-22C0-49ED-87BA-67A531A4F3DB}"/>
              </a:ext>
            </a:extLst>
          </p:cNvPr>
          <p:cNvSpPr txBox="1"/>
          <p:nvPr/>
        </p:nvSpPr>
        <p:spPr>
          <a:xfrm>
            <a:off x="7296054" y="3548568"/>
            <a:ext cx="1435100" cy="307777"/>
          </a:xfrm>
          <a:prstGeom prst="rect">
            <a:avLst/>
          </a:prstGeom>
          <a:noFill/>
        </p:spPr>
        <p:txBody>
          <a:bodyPr wrap="square" rtlCol="0">
            <a:spAutoFit/>
          </a:bodyPr>
          <a:lstStyle/>
          <a:p>
            <a:pPr algn="ctr"/>
            <a:r>
              <a:rPr kumimoji="1" lang="ja-JP" altLang="en-US" sz="1400" b="1" dirty="0"/>
              <a:t>重要な６要素</a:t>
            </a:r>
          </a:p>
        </p:txBody>
      </p:sp>
      <p:pic>
        <p:nvPicPr>
          <p:cNvPr id="65" name="Picture 2">
            <a:extLst>
              <a:ext uri="{FF2B5EF4-FFF2-40B4-BE49-F238E27FC236}">
                <a16:creationId xmlns:a16="http://schemas.microsoft.com/office/drawing/2014/main" id="{22A896A1-D376-4CCE-999C-75A7ADA3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66703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4ADBE-E2DA-4456-8139-738784AA32A1}"/>
              </a:ext>
            </a:extLst>
          </p:cNvPr>
          <p:cNvSpPr>
            <a:spLocks noGrp="1"/>
          </p:cNvSpPr>
          <p:nvPr>
            <p:ph type="title"/>
          </p:nvPr>
        </p:nvSpPr>
        <p:spPr>
          <a:xfrm>
            <a:off x="838200" y="365125"/>
            <a:ext cx="10515600" cy="843743"/>
          </a:xfrm>
        </p:spPr>
        <p:txBody>
          <a:bodyPr>
            <a:normAutofit/>
          </a:bodyPr>
          <a:lstStyle/>
          <a:p>
            <a:r>
              <a:rPr kumimoji="1" lang="ja-JP" altLang="en-US" sz="3200" dirty="0"/>
              <a:t>サービス・カルチャー</a:t>
            </a:r>
          </a:p>
        </p:txBody>
      </p:sp>
      <p:sp>
        <p:nvSpPr>
          <p:cNvPr id="3" name="テキスト ボックス 2">
            <a:extLst>
              <a:ext uri="{FF2B5EF4-FFF2-40B4-BE49-F238E27FC236}">
                <a16:creationId xmlns:a16="http://schemas.microsoft.com/office/drawing/2014/main" id="{2D2B02D8-7ECC-43EF-BAB3-5FC724BDADD0}"/>
              </a:ext>
            </a:extLst>
          </p:cNvPr>
          <p:cNvSpPr txBox="1"/>
          <p:nvPr/>
        </p:nvSpPr>
        <p:spPr>
          <a:xfrm>
            <a:off x="838200" y="1123037"/>
            <a:ext cx="6755969" cy="1938992"/>
          </a:xfrm>
          <a:prstGeom prst="rect">
            <a:avLst/>
          </a:prstGeom>
          <a:noFill/>
        </p:spPr>
        <p:txBody>
          <a:bodyPr wrap="square" rtlCol="0">
            <a:spAutoFit/>
          </a:bodyPr>
          <a:lstStyle/>
          <a:p>
            <a:r>
              <a:rPr kumimoji="1" lang="ja-JP" altLang="en-US" sz="2400" dirty="0"/>
              <a:t>必要な要素：</a:t>
            </a:r>
            <a:endParaRPr kumimoji="1" lang="en-US" altLang="ja-JP" sz="2400" dirty="0"/>
          </a:p>
          <a:p>
            <a:r>
              <a:rPr lang="en-US" altLang="ja-JP" sz="2400" dirty="0"/>
              <a:t>	</a:t>
            </a:r>
            <a:r>
              <a:rPr lang="ja-JP" altLang="en-US" sz="2400" dirty="0"/>
              <a:t>適応力（柔軟性）</a:t>
            </a:r>
            <a:endParaRPr lang="en-US" altLang="ja-JP" sz="2400" dirty="0"/>
          </a:p>
          <a:p>
            <a:r>
              <a:rPr kumimoji="1" lang="en-US" altLang="ja-JP" sz="2400" dirty="0"/>
              <a:t>	</a:t>
            </a:r>
            <a:r>
              <a:rPr kumimoji="1" lang="ja-JP" altLang="en-US" sz="2400" dirty="0"/>
              <a:t>サービス品質に拘る</a:t>
            </a:r>
            <a:endParaRPr kumimoji="1" lang="en-US" altLang="ja-JP" sz="2400" dirty="0"/>
          </a:p>
          <a:p>
            <a:r>
              <a:rPr lang="en-US" altLang="ja-JP" sz="2400" dirty="0"/>
              <a:t>	</a:t>
            </a:r>
            <a:r>
              <a:rPr lang="ja-JP" altLang="en-US" sz="2400" dirty="0"/>
              <a:t>顧客の期待感に答える</a:t>
            </a:r>
            <a:endParaRPr lang="en-US" altLang="ja-JP" sz="2400" dirty="0"/>
          </a:p>
          <a:p>
            <a:r>
              <a:rPr kumimoji="1" lang="en-US" altLang="ja-JP" sz="2400" dirty="0"/>
              <a:t>	</a:t>
            </a:r>
            <a:r>
              <a:rPr kumimoji="1" lang="ja-JP" altLang="en-US" sz="2400" dirty="0"/>
              <a:t>徹底した顧客主義（最終消費者）</a:t>
            </a:r>
          </a:p>
        </p:txBody>
      </p:sp>
      <p:sp>
        <p:nvSpPr>
          <p:cNvPr id="4" name="テキスト ボックス 3">
            <a:extLst>
              <a:ext uri="{FF2B5EF4-FFF2-40B4-BE49-F238E27FC236}">
                <a16:creationId xmlns:a16="http://schemas.microsoft.com/office/drawing/2014/main" id="{A05124BC-F694-422E-BDCB-54EBEBCCB35C}"/>
              </a:ext>
            </a:extLst>
          </p:cNvPr>
          <p:cNvSpPr txBox="1"/>
          <p:nvPr/>
        </p:nvSpPr>
        <p:spPr>
          <a:xfrm>
            <a:off x="1803616" y="3062029"/>
            <a:ext cx="8863738" cy="3539430"/>
          </a:xfrm>
          <a:prstGeom prst="rect">
            <a:avLst/>
          </a:prstGeom>
          <a:noFill/>
        </p:spPr>
        <p:txBody>
          <a:bodyPr wrap="square" rtlCol="0">
            <a:spAutoFit/>
          </a:bodyPr>
          <a:lstStyle/>
          <a:p>
            <a:r>
              <a:rPr kumimoji="1" lang="en-US" altLang="ja-JP" sz="2400" dirty="0"/>
              <a:t>10</a:t>
            </a:r>
            <a:r>
              <a:rPr kumimoji="1" lang="ja-JP" altLang="en-US" sz="2400" dirty="0"/>
              <a:t>個の</a:t>
            </a:r>
            <a:r>
              <a:rPr kumimoji="1" lang="en-US" altLang="ja-JP" sz="2400" dirty="0"/>
              <a:t>E</a:t>
            </a:r>
          </a:p>
          <a:p>
            <a:r>
              <a:rPr lang="en-US" altLang="ja-JP" dirty="0"/>
              <a:t>	</a:t>
            </a:r>
            <a:r>
              <a:rPr lang="en-US" altLang="ja-JP" sz="2000" dirty="0"/>
              <a:t>Empathy			</a:t>
            </a:r>
            <a:r>
              <a:rPr lang="ja-JP" altLang="en-US" sz="2000" dirty="0"/>
              <a:t>共感（感情移入）</a:t>
            </a:r>
            <a:endParaRPr lang="en-US" altLang="ja-JP" sz="2000" dirty="0"/>
          </a:p>
          <a:p>
            <a:r>
              <a:rPr kumimoji="1" lang="en-US" altLang="ja-JP" sz="2000" dirty="0"/>
              <a:t>	Excellence			</a:t>
            </a:r>
            <a:r>
              <a:rPr kumimoji="1" lang="ja-JP" altLang="en-US" sz="2000" dirty="0"/>
              <a:t>卓越（長所）</a:t>
            </a:r>
            <a:endParaRPr kumimoji="1" lang="en-US" altLang="ja-JP" sz="2000" dirty="0"/>
          </a:p>
          <a:p>
            <a:r>
              <a:rPr lang="en-US" altLang="ja-JP" sz="2000" dirty="0"/>
              <a:t>	Empowerment			</a:t>
            </a:r>
            <a:r>
              <a:rPr lang="ja-JP" altLang="en-US" sz="2000" dirty="0"/>
              <a:t>自由裁量権の増大</a:t>
            </a:r>
            <a:endParaRPr lang="en-US" altLang="ja-JP" sz="2000" dirty="0"/>
          </a:p>
          <a:p>
            <a:r>
              <a:rPr kumimoji="1" lang="en-US" altLang="ja-JP" sz="2000" dirty="0"/>
              <a:t>	Engagement			</a:t>
            </a:r>
            <a:r>
              <a:rPr kumimoji="1" lang="ja-JP" altLang="en-US" sz="2000" dirty="0"/>
              <a:t>約束（積極的な関与）</a:t>
            </a:r>
            <a:endParaRPr kumimoji="1" lang="en-US" altLang="ja-JP" sz="2000" dirty="0"/>
          </a:p>
          <a:p>
            <a:r>
              <a:rPr lang="en-US" altLang="ja-JP" sz="2000" dirty="0"/>
              <a:t>	Easy</a:t>
            </a:r>
            <a:r>
              <a:rPr lang="ja-JP" altLang="en-US" sz="2000" dirty="0"/>
              <a:t> </a:t>
            </a:r>
            <a:r>
              <a:rPr lang="en-US" altLang="ja-JP" sz="2000" dirty="0"/>
              <a:t>to do business with	</a:t>
            </a:r>
            <a:r>
              <a:rPr lang="ja-JP" altLang="en-US" sz="2000" dirty="0"/>
              <a:t>ビジネスをしやすくする</a:t>
            </a:r>
            <a:endParaRPr lang="en-US" altLang="ja-JP" sz="2000" dirty="0"/>
          </a:p>
          <a:p>
            <a:r>
              <a:rPr kumimoji="1" lang="en-US" altLang="ja-JP" sz="2000" dirty="0"/>
              <a:t>	Everyone			</a:t>
            </a:r>
            <a:r>
              <a:rPr kumimoji="1" lang="ja-JP" altLang="en-US" sz="2000" dirty="0"/>
              <a:t>誰でも</a:t>
            </a:r>
            <a:endParaRPr kumimoji="1" lang="en-US" altLang="ja-JP" sz="2000" dirty="0"/>
          </a:p>
          <a:p>
            <a:r>
              <a:rPr lang="en-US" altLang="ja-JP" sz="2000" dirty="0"/>
              <a:t>	Environment			</a:t>
            </a:r>
            <a:r>
              <a:rPr lang="ja-JP" altLang="en-US" sz="2000" dirty="0"/>
              <a:t>周囲の状況（環境）</a:t>
            </a:r>
            <a:endParaRPr lang="en-US" altLang="ja-JP" sz="2000" dirty="0"/>
          </a:p>
          <a:p>
            <a:r>
              <a:rPr kumimoji="1" lang="en-US" altLang="ja-JP" sz="2000" dirty="0"/>
              <a:t>	Experience			</a:t>
            </a:r>
            <a:r>
              <a:rPr kumimoji="1" lang="ja-JP" altLang="en-US" sz="2000" dirty="0"/>
              <a:t>体験、経験を通した知識</a:t>
            </a:r>
            <a:endParaRPr kumimoji="1" lang="en-US" altLang="ja-JP" sz="2000" dirty="0"/>
          </a:p>
          <a:p>
            <a:r>
              <a:rPr lang="en-US" altLang="ja-JP" sz="2000" dirty="0"/>
              <a:t>	Encouragement		</a:t>
            </a:r>
            <a:r>
              <a:rPr lang="ja-JP" altLang="en-US" sz="2000" dirty="0"/>
              <a:t>激励、促進、助長</a:t>
            </a:r>
            <a:endParaRPr lang="en-US" altLang="ja-JP" sz="2000" dirty="0"/>
          </a:p>
          <a:p>
            <a:r>
              <a:rPr kumimoji="1" lang="en-US" altLang="ja-JP" sz="2000" dirty="0"/>
              <a:t>	Effective			</a:t>
            </a:r>
            <a:r>
              <a:rPr kumimoji="1" lang="ja-JP" altLang="en-US" sz="2000" dirty="0"/>
              <a:t>効果的、印象的な（感銘を与える）</a:t>
            </a:r>
          </a:p>
        </p:txBody>
      </p:sp>
      <p:grpSp>
        <p:nvGrpSpPr>
          <p:cNvPr id="12" name="グループ化 11">
            <a:extLst>
              <a:ext uri="{FF2B5EF4-FFF2-40B4-BE49-F238E27FC236}">
                <a16:creationId xmlns:a16="http://schemas.microsoft.com/office/drawing/2014/main" id="{128DF121-B84E-4F85-9412-1AEED4304ACE}"/>
              </a:ext>
            </a:extLst>
          </p:cNvPr>
          <p:cNvGrpSpPr/>
          <p:nvPr/>
        </p:nvGrpSpPr>
        <p:grpSpPr>
          <a:xfrm>
            <a:off x="6567408" y="588934"/>
            <a:ext cx="4786392" cy="2026962"/>
            <a:chOff x="6385302" y="821409"/>
            <a:chExt cx="4786392" cy="2026962"/>
          </a:xfrm>
        </p:grpSpPr>
        <p:sp>
          <p:nvSpPr>
            <p:cNvPr id="6" name="正方形/長方形 5">
              <a:extLst>
                <a:ext uri="{FF2B5EF4-FFF2-40B4-BE49-F238E27FC236}">
                  <a16:creationId xmlns:a16="http://schemas.microsoft.com/office/drawing/2014/main" id="{C6B5DDDD-1F33-449B-9FF8-2FB6C205478D}"/>
                </a:ext>
              </a:extLst>
            </p:cNvPr>
            <p:cNvSpPr/>
            <p:nvPr/>
          </p:nvSpPr>
          <p:spPr>
            <a:xfrm>
              <a:off x="6385302" y="1441342"/>
              <a:ext cx="1658318" cy="712922"/>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やる気のあるスタッフ</a:t>
              </a:r>
            </a:p>
          </p:txBody>
        </p:sp>
        <p:sp>
          <p:nvSpPr>
            <p:cNvPr id="7" name="正方形/長方形 6">
              <a:extLst>
                <a:ext uri="{FF2B5EF4-FFF2-40B4-BE49-F238E27FC236}">
                  <a16:creationId xmlns:a16="http://schemas.microsoft.com/office/drawing/2014/main" id="{5CD24A79-C5D8-4012-86B6-7ED1F8ADE550}"/>
                </a:ext>
              </a:extLst>
            </p:cNvPr>
            <p:cNvSpPr/>
            <p:nvPr/>
          </p:nvSpPr>
          <p:spPr>
            <a:xfrm>
              <a:off x="9513376" y="1422526"/>
              <a:ext cx="1658318" cy="712922"/>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満足する　　消費者</a:t>
              </a:r>
              <a:endParaRPr kumimoji="1" lang="ja-JP" altLang="en-US" b="1" dirty="0">
                <a:solidFill>
                  <a:schemeClr val="bg1"/>
                </a:solidFill>
              </a:endParaRPr>
            </a:p>
          </p:txBody>
        </p:sp>
        <p:sp>
          <p:nvSpPr>
            <p:cNvPr id="8" name="矢印: 下カーブ 7">
              <a:extLst>
                <a:ext uri="{FF2B5EF4-FFF2-40B4-BE49-F238E27FC236}">
                  <a16:creationId xmlns:a16="http://schemas.microsoft.com/office/drawing/2014/main" id="{8D3E05FC-0CEA-457E-8CD9-73279053A580}"/>
                </a:ext>
              </a:extLst>
            </p:cNvPr>
            <p:cNvSpPr/>
            <p:nvPr/>
          </p:nvSpPr>
          <p:spPr>
            <a:xfrm>
              <a:off x="7214461" y="821409"/>
              <a:ext cx="3153905" cy="60111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上カーブ 8">
              <a:extLst>
                <a:ext uri="{FF2B5EF4-FFF2-40B4-BE49-F238E27FC236}">
                  <a16:creationId xmlns:a16="http://schemas.microsoft.com/office/drawing/2014/main" id="{B9A4004E-E369-41D7-B93F-C589E101DCDF}"/>
                </a:ext>
              </a:extLst>
            </p:cNvPr>
            <p:cNvSpPr/>
            <p:nvPr/>
          </p:nvSpPr>
          <p:spPr>
            <a:xfrm flipH="1">
              <a:off x="7043980" y="2188578"/>
              <a:ext cx="3324386" cy="65979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641622AC-B134-40F2-B0B5-006DFA6EAB33}"/>
                </a:ext>
              </a:extLst>
            </p:cNvPr>
            <p:cNvSpPr txBox="1"/>
            <p:nvPr/>
          </p:nvSpPr>
          <p:spPr>
            <a:xfrm>
              <a:off x="7747860" y="1030686"/>
              <a:ext cx="2014779" cy="369332"/>
            </a:xfrm>
            <a:prstGeom prst="rect">
              <a:avLst/>
            </a:prstGeom>
            <a:noFill/>
          </p:spPr>
          <p:txBody>
            <a:bodyPr wrap="square" rtlCol="0">
              <a:spAutoFit/>
            </a:bodyPr>
            <a:lstStyle/>
            <a:p>
              <a:r>
                <a:rPr kumimoji="1" lang="ja-JP" altLang="en-US" b="1" dirty="0">
                  <a:solidFill>
                    <a:srgbClr val="002060"/>
                  </a:solidFill>
                </a:rPr>
                <a:t>より良いサービス</a:t>
              </a:r>
            </a:p>
          </p:txBody>
        </p:sp>
        <p:sp>
          <p:nvSpPr>
            <p:cNvPr id="11" name="テキスト ボックス 10">
              <a:extLst>
                <a:ext uri="{FF2B5EF4-FFF2-40B4-BE49-F238E27FC236}">
                  <a16:creationId xmlns:a16="http://schemas.microsoft.com/office/drawing/2014/main" id="{64A588BF-C609-4244-98D1-D28DF451ABB8}"/>
                </a:ext>
              </a:extLst>
            </p:cNvPr>
            <p:cNvSpPr txBox="1"/>
            <p:nvPr/>
          </p:nvSpPr>
          <p:spPr>
            <a:xfrm>
              <a:off x="7368152" y="2271226"/>
              <a:ext cx="2774197" cy="369332"/>
            </a:xfrm>
            <a:prstGeom prst="rect">
              <a:avLst/>
            </a:prstGeom>
            <a:noFill/>
          </p:spPr>
          <p:txBody>
            <a:bodyPr wrap="square" rtlCol="0">
              <a:spAutoFit/>
            </a:bodyPr>
            <a:lstStyle/>
            <a:p>
              <a:pPr algn="ctr"/>
              <a:r>
                <a:rPr kumimoji="1" lang="ja-JP" altLang="en-US" b="1" dirty="0">
                  <a:solidFill>
                    <a:srgbClr val="002060"/>
                  </a:solidFill>
                </a:rPr>
                <a:t>良いフィードバック</a:t>
              </a:r>
            </a:p>
          </p:txBody>
        </p:sp>
      </p:grpSp>
      <p:sp>
        <p:nvSpPr>
          <p:cNvPr id="5" name="スライド番号プレースホルダー 4">
            <a:extLst>
              <a:ext uri="{FF2B5EF4-FFF2-40B4-BE49-F238E27FC236}">
                <a16:creationId xmlns:a16="http://schemas.microsoft.com/office/drawing/2014/main" id="{3493BA1E-4F35-4A49-8F05-3481951A877B}"/>
              </a:ext>
            </a:extLst>
          </p:cNvPr>
          <p:cNvSpPr>
            <a:spLocks noGrp="1"/>
          </p:cNvSpPr>
          <p:nvPr>
            <p:ph type="sldNum" sz="quarter" idx="12"/>
          </p:nvPr>
        </p:nvSpPr>
        <p:spPr/>
        <p:txBody>
          <a:bodyPr/>
          <a:lstStyle/>
          <a:p>
            <a:fld id="{1E1DC047-088E-438F-B077-FCC6D2EF2EB8}" type="slidenum">
              <a:rPr kumimoji="1" lang="ja-JP" altLang="en-US" smtClean="0"/>
              <a:t>19</a:t>
            </a:fld>
            <a:endParaRPr kumimoji="1" lang="ja-JP" altLang="en-US"/>
          </a:p>
        </p:txBody>
      </p:sp>
      <p:pic>
        <p:nvPicPr>
          <p:cNvPr id="13" name="Picture 2">
            <a:extLst>
              <a:ext uri="{FF2B5EF4-FFF2-40B4-BE49-F238E27FC236}">
                <a16:creationId xmlns:a16="http://schemas.microsoft.com/office/drawing/2014/main" id="{BA97634C-186E-487E-89E3-DEA9CD160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05150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2C2AB5-E871-4D7F-88D2-24C6C3F91B17}"/>
              </a:ext>
            </a:extLst>
          </p:cNvPr>
          <p:cNvSpPr/>
          <p:nvPr/>
        </p:nvSpPr>
        <p:spPr>
          <a:xfrm>
            <a:off x="1259172" y="446677"/>
            <a:ext cx="9953469" cy="2739211"/>
          </a:xfrm>
          <a:prstGeom prst="rect">
            <a:avLst/>
          </a:prstGeom>
        </p:spPr>
        <p:txBody>
          <a:bodyPr wrap="square">
            <a:spAutoFit/>
          </a:bodyPr>
          <a:lstStyle/>
          <a:p>
            <a:r>
              <a:rPr lang="ja-JP" altLang="en-US" sz="2800" b="1" dirty="0"/>
              <a:t>戸田 孝一郎</a:t>
            </a:r>
          </a:p>
          <a:p>
            <a:r>
              <a:rPr lang="ja-JP" altLang="en-US" dirty="0"/>
              <a:t>株式会社戦略スタッフ・サービス  代表取締役社長</a:t>
            </a:r>
          </a:p>
          <a:p>
            <a:r>
              <a:rPr lang="ja-JP" altLang="en-US" dirty="0"/>
              <a:t>一般社団法人 </a:t>
            </a:r>
            <a:r>
              <a:rPr lang="en-US" altLang="ja-JP" dirty="0"/>
              <a:t>TMS&amp;TPS</a:t>
            </a:r>
            <a:r>
              <a:rPr lang="ja-JP" altLang="en-US" dirty="0"/>
              <a:t>検定協会  理事 </a:t>
            </a:r>
            <a:r>
              <a:rPr lang="en-US" altLang="ja-JP" dirty="0"/>
              <a:t>(TMS </a:t>
            </a:r>
            <a:r>
              <a:rPr lang="ja-JP" altLang="en-US" dirty="0"/>
              <a:t>グローバル</a:t>
            </a:r>
            <a:r>
              <a:rPr lang="en-US" altLang="ja-JP" dirty="0"/>
              <a:t>&amp;</a:t>
            </a:r>
            <a:r>
              <a:rPr lang="ja-JP" altLang="en-US" dirty="0"/>
              <a:t>マーケティング担当</a:t>
            </a:r>
            <a:r>
              <a:rPr lang="en-US" altLang="ja-JP" dirty="0"/>
              <a:t>)</a:t>
            </a:r>
          </a:p>
          <a:p>
            <a:r>
              <a:rPr lang="ja-JP" altLang="en-US" dirty="0"/>
              <a:t>米国スクラムアライアンス認定スクラムマスター</a:t>
            </a:r>
          </a:p>
          <a:p>
            <a:r>
              <a:rPr lang="ja-JP" altLang="en-US" dirty="0"/>
              <a:t>アジャイルソフトウエア開発技術者検定試験コンソーシアム</a:t>
            </a:r>
            <a:endParaRPr lang="en-US" altLang="ja-JP" dirty="0"/>
          </a:p>
          <a:p>
            <a:r>
              <a:rPr lang="en-US" altLang="ja-JP" dirty="0"/>
              <a:t>		</a:t>
            </a:r>
            <a:r>
              <a:rPr lang="ja-JP" altLang="en-US" dirty="0"/>
              <a:t>ステアリング・コミッティー＆試験出題リーダー</a:t>
            </a:r>
          </a:p>
          <a:p>
            <a:r>
              <a:rPr lang="ja-JP" altLang="en-US" dirty="0"/>
              <a:t>日本アイ・ビー・エム（株）認定アジャイル・インストラクター</a:t>
            </a:r>
          </a:p>
          <a:p>
            <a:r>
              <a:rPr lang="en-US" altLang="ja-JP" dirty="0"/>
              <a:t>EXIN Agile Scrum Foundation </a:t>
            </a:r>
            <a:r>
              <a:rPr lang="ja-JP" altLang="en-US" dirty="0"/>
              <a:t>公認インストラクター（</a:t>
            </a:r>
            <a:r>
              <a:rPr lang="en-US" altLang="ja-JP" dirty="0"/>
              <a:t>IT</a:t>
            </a:r>
            <a:r>
              <a:rPr lang="ja-JP" altLang="en-US" dirty="0"/>
              <a:t>プレナーズ）</a:t>
            </a:r>
          </a:p>
          <a:p>
            <a:r>
              <a:rPr lang="en-US" altLang="ja-JP" dirty="0"/>
              <a:t>EXIN Executive Designer for DevOps Certification</a:t>
            </a:r>
          </a:p>
        </p:txBody>
      </p:sp>
      <p:sp>
        <p:nvSpPr>
          <p:cNvPr id="5" name="正方形/長方形 4">
            <a:extLst>
              <a:ext uri="{FF2B5EF4-FFF2-40B4-BE49-F238E27FC236}">
                <a16:creationId xmlns:a16="http://schemas.microsoft.com/office/drawing/2014/main" id="{9878CAD2-2CC1-4086-BCAC-3F68E8AD8F5C}"/>
              </a:ext>
            </a:extLst>
          </p:cNvPr>
          <p:cNvSpPr/>
          <p:nvPr/>
        </p:nvSpPr>
        <p:spPr>
          <a:xfrm>
            <a:off x="2778174" y="3185888"/>
            <a:ext cx="9413826" cy="3693319"/>
          </a:xfrm>
          <a:prstGeom prst="rect">
            <a:avLst/>
          </a:prstGeom>
        </p:spPr>
        <p:txBody>
          <a:bodyPr wrap="square">
            <a:spAutoFit/>
          </a:bodyPr>
          <a:lstStyle/>
          <a:p>
            <a:r>
              <a:rPr lang="en-US" altLang="ja-JP" dirty="0">
                <a:solidFill>
                  <a:srgbClr val="002060"/>
                </a:solidFill>
              </a:rPr>
              <a:t>1971</a:t>
            </a:r>
            <a:r>
              <a:rPr lang="ja-JP" altLang="en-US" dirty="0">
                <a:solidFill>
                  <a:srgbClr val="002060"/>
                </a:solidFill>
              </a:rPr>
              <a:t>年</a:t>
            </a:r>
            <a:r>
              <a:rPr lang="en-US" altLang="ja-JP" dirty="0">
                <a:solidFill>
                  <a:srgbClr val="002060"/>
                </a:solidFill>
              </a:rPr>
              <a:t>: </a:t>
            </a:r>
            <a:r>
              <a:rPr lang="ja-JP" altLang="en-US" dirty="0">
                <a:solidFill>
                  <a:srgbClr val="002060"/>
                </a:solidFill>
              </a:rPr>
              <a:t>日本アイ・ビー・エム</a:t>
            </a:r>
            <a:r>
              <a:rPr lang="en-US" altLang="ja-JP" dirty="0">
                <a:solidFill>
                  <a:srgbClr val="002060"/>
                </a:solidFill>
              </a:rPr>
              <a:t>(</a:t>
            </a:r>
            <a:r>
              <a:rPr lang="ja-JP" altLang="en-US" dirty="0">
                <a:solidFill>
                  <a:srgbClr val="002060"/>
                </a:solidFill>
              </a:rPr>
              <a:t>株</a:t>
            </a:r>
            <a:r>
              <a:rPr lang="en-US" altLang="ja-JP" dirty="0">
                <a:solidFill>
                  <a:srgbClr val="002060"/>
                </a:solidFill>
              </a:rPr>
              <a:t>)</a:t>
            </a:r>
            <a:r>
              <a:rPr lang="ja-JP" altLang="en-US" dirty="0">
                <a:solidFill>
                  <a:srgbClr val="002060"/>
                </a:solidFill>
              </a:rPr>
              <a:t>入社</a:t>
            </a:r>
          </a:p>
          <a:p>
            <a:r>
              <a:rPr lang="en-US" altLang="ja-JP" dirty="0">
                <a:solidFill>
                  <a:srgbClr val="002060"/>
                </a:solidFill>
              </a:rPr>
              <a:t>1998</a:t>
            </a:r>
            <a:r>
              <a:rPr lang="ja-JP" altLang="en-US" dirty="0">
                <a:solidFill>
                  <a:srgbClr val="002060"/>
                </a:solidFill>
              </a:rPr>
              <a:t>年</a:t>
            </a:r>
            <a:r>
              <a:rPr lang="en-US" altLang="ja-JP" dirty="0">
                <a:solidFill>
                  <a:srgbClr val="002060"/>
                </a:solidFill>
              </a:rPr>
              <a:t>: (</a:t>
            </a:r>
            <a:r>
              <a:rPr lang="ja-JP" altLang="en-US" dirty="0">
                <a:solidFill>
                  <a:srgbClr val="002060"/>
                </a:solidFill>
              </a:rPr>
              <a:t>株</a:t>
            </a:r>
            <a:r>
              <a:rPr lang="en-US" altLang="ja-JP" dirty="0">
                <a:solidFill>
                  <a:srgbClr val="002060"/>
                </a:solidFill>
              </a:rPr>
              <a:t>)</a:t>
            </a:r>
            <a:r>
              <a:rPr lang="ja-JP" altLang="en-US" dirty="0">
                <a:solidFill>
                  <a:srgbClr val="002060"/>
                </a:solidFill>
              </a:rPr>
              <a:t>アマダ入社</a:t>
            </a:r>
          </a:p>
          <a:p>
            <a:r>
              <a:rPr lang="ja-JP" altLang="en-US" dirty="0">
                <a:solidFill>
                  <a:srgbClr val="002060"/>
                </a:solidFill>
              </a:rPr>
              <a:t>        アマダソフト・アメリカ副社長</a:t>
            </a:r>
            <a:endParaRPr lang="en-US" altLang="ja-JP" dirty="0">
              <a:solidFill>
                <a:srgbClr val="002060"/>
              </a:solidFill>
            </a:endParaRPr>
          </a:p>
          <a:p>
            <a:r>
              <a:rPr lang="en-US" altLang="ja-JP" dirty="0">
                <a:solidFill>
                  <a:srgbClr val="002060"/>
                </a:solidFill>
              </a:rPr>
              <a:t>	AMACOM-NC (</a:t>
            </a:r>
            <a:r>
              <a:rPr lang="ja-JP" altLang="en-US" dirty="0">
                <a:solidFill>
                  <a:srgbClr val="002060"/>
                </a:solidFill>
              </a:rPr>
              <a:t>世界初のパソコン</a:t>
            </a:r>
            <a:r>
              <a:rPr lang="en-US" altLang="ja-JP" dirty="0">
                <a:solidFill>
                  <a:srgbClr val="002060"/>
                </a:solidFill>
              </a:rPr>
              <a:t>NC)</a:t>
            </a:r>
            <a:r>
              <a:rPr lang="ja-JP" altLang="en-US" dirty="0">
                <a:solidFill>
                  <a:srgbClr val="002060"/>
                </a:solidFill>
              </a:rPr>
              <a:t>のソリューション開発</a:t>
            </a:r>
          </a:p>
          <a:p>
            <a:r>
              <a:rPr lang="ja-JP" altLang="en-US" dirty="0">
                <a:solidFill>
                  <a:srgbClr val="002060"/>
                </a:solidFill>
              </a:rPr>
              <a:t>        アマダ・アメリカ副社長</a:t>
            </a:r>
            <a:r>
              <a:rPr lang="en-US" altLang="ja-JP" dirty="0">
                <a:solidFill>
                  <a:srgbClr val="002060"/>
                </a:solidFill>
              </a:rPr>
              <a:t>&amp;CIO   </a:t>
            </a:r>
            <a:r>
              <a:rPr lang="ja-JP" altLang="en-US" dirty="0">
                <a:solidFill>
                  <a:srgbClr val="002060"/>
                </a:solidFill>
              </a:rPr>
              <a:t>構造改革</a:t>
            </a:r>
            <a:r>
              <a:rPr lang="en-US" altLang="ja-JP" dirty="0">
                <a:solidFill>
                  <a:srgbClr val="002060"/>
                </a:solidFill>
              </a:rPr>
              <a:t>&amp;</a:t>
            </a:r>
            <a:r>
              <a:rPr lang="ja-JP" altLang="en-US" dirty="0">
                <a:solidFill>
                  <a:srgbClr val="002060"/>
                </a:solidFill>
              </a:rPr>
              <a:t>合併プロジェクト担当</a:t>
            </a:r>
            <a:endParaRPr lang="en-US" altLang="ja-JP" dirty="0">
              <a:solidFill>
                <a:srgbClr val="002060"/>
              </a:solidFill>
            </a:endParaRPr>
          </a:p>
          <a:p>
            <a:r>
              <a:rPr lang="en-US" altLang="ja-JP" dirty="0">
                <a:solidFill>
                  <a:srgbClr val="002060"/>
                </a:solidFill>
              </a:rPr>
              <a:t>2003</a:t>
            </a:r>
            <a:r>
              <a:rPr lang="ja-JP" altLang="en-US" dirty="0">
                <a:solidFill>
                  <a:srgbClr val="002060"/>
                </a:solidFill>
              </a:rPr>
              <a:t>年</a:t>
            </a:r>
            <a:r>
              <a:rPr lang="en-US" altLang="ja-JP" dirty="0">
                <a:solidFill>
                  <a:srgbClr val="002060"/>
                </a:solidFill>
              </a:rPr>
              <a:t>:   </a:t>
            </a:r>
            <a:r>
              <a:rPr lang="ja-JP" altLang="en-US" dirty="0">
                <a:solidFill>
                  <a:srgbClr val="002060"/>
                </a:solidFill>
              </a:rPr>
              <a:t>ペンタックス</a:t>
            </a:r>
            <a:r>
              <a:rPr lang="en-US" altLang="ja-JP" dirty="0">
                <a:solidFill>
                  <a:srgbClr val="002060"/>
                </a:solidFill>
              </a:rPr>
              <a:t>(</a:t>
            </a:r>
            <a:r>
              <a:rPr lang="ja-JP" altLang="en-US" dirty="0">
                <a:solidFill>
                  <a:srgbClr val="002060"/>
                </a:solidFill>
              </a:rPr>
              <a:t>株</a:t>
            </a:r>
            <a:r>
              <a:rPr lang="en-US" altLang="ja-JP" dirty="0">
                <a:solidFill>
                  <a:srgbClr val="002060"/>
                </a:solidFill>
              </a:rPr>
              <a:t>)</a:t>
            </a:r>
            <a:r>
              <a:rPr lang="ja-JP" altLang="en-US" dirty="0">
                <a:solidFill>
                  <a:srgbClr val="002060"/>
                </a:solidFill>
              </a:rPr>
              <a:t>入社</a:t>
            </a:r>
          </a:p>
          <a:p>
            <a:r>
              <a:rPr lang="ja-JP" altLang="en-US" dirty="0">
                <a:solidFill>
                  <a:srgbClr val="002060"/>
                </a:solidFill>
              </a:rPr>
              <a:t>        北米センター長</a:t>
            </a:r>
            <a:r>
              <a:rPr lang="en-US" altLang="ja-JP" dirty="0">
                <a:solidFill>
                  <a:srgbClr val="002060"/>
                </a:solidFill>
              </a:rPr>
              <a:t>&amp;</a:t>
            </a:r>
            <a:r>
              <a:rPr lang="ja-JP" altLang="en-US" dirty="0">
                <a:solidFill>
                  <a:srgbClr val="002060"/>
                </a:solidFill>
              </a:rPr>
              <a:t>ペンタックス・オブ・アメリカ社長</a:t>
            </a:r>
            <a:r>
              <a:rPr lang="en-US" altLang="ja-JP" dirty="0">
                <a:solidFill>
                  <a:srgbClr val="002060"/>
                </a:solidFill>
              </a:rPr>
              <a:t>(COO)</a:t>
            </a:r>
          </a:p>
          <a:p>
            <a:r>
              <a:rPr lang="en-US" altLang="ja-JP" dirty="0">
                <a:solidFill>
                  <a:srgbClr val="002060"/>
                </a:solidFill>
              </a:rPr>
              <a:t>2007</a:t>
            </a:r>
            <a:r>
              <a:rPr lang="ja-JP" altLang="en-US" dirty="0">
                <a:solidFill>
                  <a:srgbClr val="002060"/>
                </a:solidFill>
              </a:rPr>
              <a:t>年</a:t>
            </a:r>
            <a:r>
              <a:rPr lang="en-US" altLang="ja-JP" dirty="0">
                <a:solidFill>
                  <a:srgbClr val="002060"/>
                </a:solidFill>
              </a:rPr>
              <a:t>:  (</a:t>
            </a:r>
            <a:r>
              <a:rPr lang="ja-JP" altLang="en-US" dirty="0">
                <a:solidFill>
                  <a:srgbClr val="002060"/>
                </a:solidFill>
              </a:rPr>
              <a:t>株</a:t>
            </a:r>
            <a:r>
              <a:rPr lang="en-US" altLang="ja-JP" dirty="0">
                <a:solidFill>
                  <a:srgbClr val="002060"/>
                </a:solidFill>
              </a:rPr>
              <a:t>)</a:t>
            </a:r>
            <a:r>
              <a:rPr lang="ja-JP" altLang="en-US" dirty="0">
                <a:solidFill>
                  <a:srgbClr val="002060"/>
                </a:solidFill>
              </a:rPr>
              <a:t>戦略スタッフ・サービス 設立</a:t>
            </a:r>
            <a:endParaRPr lang="en-US" altLang="ja-JP" dirty="0">
              <a:solidFill>
                <a:srgbClr val="002060"/>
              </a:solidFill>
            </a:endParaRPr>
          </a:p>
          <a:p>
            <a:r>
              <a:rPr lang="en-US" altLang="ja-JP" dirty="0">
                <a:solidFill>
                  <a:srgbClr val="002060"/>
                </a:solidFill>
              </a:rPr>
              <a:t>	</a:t>
            </a:r>
            <a:r>
              <a:rPr lang="ja-JP" altLang="en-US" dirty="0">
                <a:solidFill>
                  <a:srgbClr val="002060"/>
                </a:solidFill>
              </a:rPr>
              <a:t>ソフトウエア生産技術の提唱　（アジャイル開発の人財育成</a:t>
            </a:r>
            <a:r>
              <a:rPr lang="en-US" altLang="ja-JP" dirty="0">
                <a:solidFill>
                  <a:srgbClr val="002060"/>
                </a:solidFill>
              </a:rPr>
              <a:t>&amp;</a:t>
            </a:r>
            <a:r>
              <a:rPr lang="ja-JP" altLang="en-US" dirty="0">
                <a:solidFill>
                  <a:srgbClr val="002060"/>
                </a:solidFill>
              </a:rPr>
              <a:t>導入支援</a:t>
            </a:r>
            <a:endParaRPr lang="en-US" altLang="ja-JP" dirty="0">
              <a:solidFill>
                <a:srgbClr val="002060"/>
              </a:solidFill>
            </a:endParaRPr>
          </a:p>
          <a:p>
            <a:r>
              <a:rPr lang="en-US" altLang="ja-JP">
                <a:solidFill>
                  <a:srgbClr val="002060"/>
                </a:solidFill>
              </a:rPr>
              <a:t>	DevOps2.0</a:t>
            </a:r>
            <a:r>
              <a:rPr lang="ja-JP" altLang="en-US">
                <a:solidFill>
                  <a:srgbClr val="002060"/>
                </a:solidFill>
              </a:rPr>
              <a:t>の</a:t>
            </a:r>
            <a:r>
              <a:rPr lang="ja-JP" altLang="en-US" dirty="0">
                <a:solidFill>
                  <a:srgbClr val="002060"/>
                </a:solidFill>
              </a:rPr>
              <a:t>指導　（</a:t>
            </a:r>
            <a:r>
              <a:rPr lang="en-US" altLang="ja-JP" dirty="0">
                <a:solidFill>
                  <a:srgbClr val="002060"/>
                </a:solidFill>
              </a:rPr>
              <a:t>EXIN DevOps Master Certification Program</a:t>
            </a:r>
            <a:r>
              <a:rPr lang="ja-JP" altLang="en-US" dirty="0">
                <a:solidFill>
                  <a:srgbClr val="002060"/>
                </a:solidFill>
              </a:rPr>
              <a:t>開発協力）</a:t>
            </a:r>
            <a:endParaRPr lang="en-US" altLang="ja-JP" dirty="0">
              <a:solidFill>
                <a:srgbClr val="002060"/>
              </a:solidFill>
            </a:endParaRPr>
          </a:p>
          <a:p>
            <a:r>
              <a:rPr lang="en-US" altLang="ja-JP" dirty="0">
                <a:solidFill>
                  <a:srgbClr val="002060"/>
                </a:solidFill>
              </a:rPr>
              <a:t>	</a:t>
            </a:r>
            <a:r>
              <a:rPr lang="ja-JP" altLang="en-US" dirty="0">
                <a:solidFill>
                  <a:srgbClr val="002060"/>
                </a:solidFill>
              </a:rPr>
              <a:t> </a:t>
            </a:r>
            <a:r>
              <a:rPr lang="en-US" altLang="ja-JP" dirty="0">
                <a:solidFill>
                  <a:srgbClr val="002060"/>
                </a:solidFill>
              </a:rPr>
              <a:t>IT</a:t>
            </a:r>
            <a:r>
              <a:rPr lang="ja-JP" altLang="en-US" dirty="0">
                <a:solidFill>
                  <a:srgbClr val="002060"/>
                </a:solidFill>
              </a:rPr>
              <a:t>戦略</a:t>
            </a:r>
            <a:r>
              <a:rPr lang="en-US" altLang="ja-JP" dirty="0">
                <a:solidFill>
                  <a:srgbClr val="002060"/>
                </a:solidFill>
              </a:rPr>
              <a:t>(</a:t>
            </a:r>
            <a:r>
              <a:rPr lang="ja-JP" altLang="en-US" dirty="0">
                <a:solidFill>
                  <a:srgbClr val="002060"/>
                </a:solidFill>
              </a:rPr>
              <a:t>企画・導入</a:t>
            </a:r>
            <a:r>
              <a:rPr lang="en-US" altLang="ja-JP" dirty="0">
                <a:solidFill>
                  <a:srgbClr val="002060"/>
                </a:solidFill>
              </a:rPr>
              <a:t>)</a:t>
            </a:r>
            <a:r>
              <a:rPr lang="ja-JP" altLang="en-US" dirty="0">
                <a:solidFill>
                  <a:srgbClr val="002060"/>
                </a:solidFill>
              </a:rPr>
              <a:t>の支援、　</a:t>
            </a:r>
            <a:r>
              <a:rPr lang="en-US" altLang="ja-JP" dirty="0">
                <a:solidFill>
                  <a:srgbClr val="002060"/>
                </a:solidFill>
              </a:rPr>
              <a:t>IoT</a:t>
            </a:r>
            <a:r>
              <a:rPr lang="ja-JP" altLang="en-US" dirty="0" err="1">
                <a:solidFill>
                  <a:srgbClr val="002060"/>
                </a:solidFill>
              </a:rPr>
              <a:t>、</a:t>
            </a:r>
            <a:r>
              <a:rPr lang="ja-JP" altLang="en-US" dirty="0">
                <a:solidFill>
                  <a:srgbClr val="002060"/>
                </a:solidFill>
              </a:rPr>
              <a:t>インダストリー</a:t>
            </a:r>
            <a:r>
              <a:rPr lang="en-US" altLang="ja-JP" dirty="0">
                <a:solidFill>
                  <a:srgbClr val="002060"/>
                </a:solidFill>
              </a:rPr>
              <a:t>4.0</a:t>
            </a:r>
            <a:r>
              <a:rPr lang="ja-JP" altLang="en-US" dirty="0">
                <a:solidFill>
                  <a:srgbClr val="002060"/>
                </a:solidFill>
              </a:rPr>
              <a:t>のコンサルテーション</a:t>
            </a:r>
            <a:endParaRPr lang="en-US" altLang="ja-JP" dirty="0">
              <a:solidFill>
                <a:srgbClr val="002060"/>
              </a:solidFill>
            </a:endParaRPr>
          </a:p>
          <a:p>
            <a:r>
              <a:rPr lang="en-US" altLang="ja-JP" dirty="0">
                <a:solidFill>
                  <a:srgbClr val="002060"/>
                </a:solidFill>
              </a:rPr>
              <a:t>	</a:t>
            </a:r>
            <a:r>
              <a:rPr lang="ja-JP" altLang="en-US" dirty="0">
                <a:solidFill>
                  <a:srgbClr val="002060"/>
                </a:solidFill>
              </a:rPr>
              <a:t>ホワイトカラーの働き方変革の指導</a:t>
            </a:r>
            <a:r>
              <a:rPr lang="en-US" altLang="ja-JP" dirty="0">
                <a:solidFill>
                  <a:srgbClr val="002060"/>
                </a:solidFill>
              </a:rPr>
              <a:t>(</a:t>
            </a:r>
            <a:r>
              <a:rPr lang="ja-JP" altLang="en-US" dirty="0">
                <a:solidFill>
                  <a:srgbClr val="002060"/>
                </a:solidFill>
              </a:rPr>
              <a:t>ノー残業で結果を出す働き方</a:t>
            </a:r>
            <a:r>
              <a:rPr lang="en-US" altLang="ja-JP" dirty="0">
                <a:solidFill>
                  <a:srgbClr val="002060"/>
                </a:solidFill>
              </a:rPr>
              <a:t>) = TMS</a:t>
            </a:r>
          </a:p>
          <a:p>
            <a:r>
              <a:rPr lang="en-US" altLang="ja-JP" dirty="0">
                <a:solidFill>
                  <a:srgbClr val="002060"/>
                </a:solidFill>
              </a:rPr>
              <a:t>	</a:t>
            </a:r>
            <a:r>
              <a:rPr lang="en-US" altLang="ja-JP" dirty="0" err="1">
                <a:solidFill>
                  <a:srgbClr val="002060"/>
                </a:solidFill>
              </a:rPr>
              <a:t>VeriSM</a:t>
            </a:r>
            <a:r>
              <a:rPr lang="ja-JP" altLang="en-US" dirty="0">
                <a:solidFill>
                  <a:srgbClr val="002060"/>
                </a:solidFill>
              </a:rPr>
              <a:t>オープンコミュニティー　執筆グループ協力者</a:t>
            </a:r>
            <a:endParaRPr lang="en-US" altLang="ja-JP" dirty="0">
              <a:solidFill>
                <a:srgbClr val="002060"/>
              </a:solidFill>
            </a:endParaRPr>
          </a:p>
        </p:txBody>
      </p:sp>
    </p:spTree>
    <p:extLst>
      <p:ext uri="{BB962C8B-B14F-4D97-AF65-F5344CB8AC3E}">
        <p14:creationId xmlns:p14="http://schemas.microsoft.com/office/powerpoint/2010/main" val="179611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4040F-738C-43C3-9614-0D23D3EEFC7D}"/>
              </a:ext>
            </a:extLst>
          </p:cNvPr>
          <p:cNvSpPr>
            <a:spLocks noGrp="1"/>
          </p:cNvSpPr>
          <p:nvPr>
            <p:ph type="title"/>
          </p:nvPr>
        </p:nvSpPr>
        <p:spPr>
          <a:xfrm>
            <a:off x="838200" y="365126"/>
            <a:ext cx="10515600" cy="627652"/>
          </a:xfrm>
        </p:spPr>
        <p:txBody>
          <a:bodyPr>
            <a:normAutofit/>
          </a:bodyPr>
          <a:lstStyle/>
          <a:p>
            <a:r>
              <a:rPr kumimoji="1" lang="en-US" altLang="ja-JP" sz="3200" dirty="0"/>
              <a:t>IT</a:t>
            </a:r>
            <a:r>
              <a:rPr kumimoji="1" lang="ja-JP" altLang="en-US" sz="3200" dirty="0"/>
              <a:t>サービスの特徴（真実の瞬間：</a:t>
            </a:r>
            <a:r>
              <a:rPr kumimoji="1" lang="en-US" altLang="ja-JP" sz="3200" dirty="0"/>
              <a:t>MOT</a:t>
            </a:r>
            <a:r>
              <a:rPr kumimoji="1" lang="ja-JP" altLang="en-US" sz="3200" dirty="0"/>
              <a:t>）</a:t>
            </a:r>
          </a:p>
        </p:txBody>
      </p:sp>
      <p:sp>
        <p:nvSpPr>
          <p:cNvPr id="3" name="テキスト ボックス 2">
            <a:extLst>
              <a:ext uri="{FF2B5EF4-FFF2-40B4-BE49-F238E27FC236}">
                <a16:creationId xmlns:a16="http://schemas.microsoft.com/office/drawing/2014/main" id="{7E280C6C-9E15-4C6D-A13F-34BB0E36E122}"/>
              </a:ext>
            </a:extLst>
          </p:cNvPr>
          <p:cNvSpPr txBox="1"/>
          <p:nvPr/>
        </p:nvSpPr>
        <p:spPr>
          <a:xfrm>
            <a:off x="1463040" y="1674674"/>
            <a:ext cx="9022080" cy="1754326"/>
          </a:xfrm>
          <a:prstGeom prst="rect">
            <a:avLst/>
          </a:prstGeom>
          <a:noFill/>
        </p:spPr>
        <p:txBody>
          <a:bodyPr wrap="square" rtlCol="0">
            <a:spAutoFit/>
          </a:bodyPr>
          <a:lstStyle/>
          <a:p>
            <a:r>
              <a:rPr kumimoji="1" lang="ja-JP" altLang="en-US" dirty="0"/>
              <a:t>サービスを提供している時間が、極めて長く、基本的には途切れがない。</a:t>
            </a:r>
            <a:endParaRPr kumimoji="1" lang="en-US" altLang="ja-JP" dirty="0"/>
          </a:p>
          <a:p>
            <a:r>
              <a:rPr lang="ja-JP" altLang="en-US" dirty="0">
                <a:solidFill>
                  <a:srgbClr val="FF0000"/>
                </a:solidFill>
              </a:rPr>
              <a:t>時々刻々目の前で起こる状況が変化する</a:t>
            </a:r>
            <a:endParaRPr lang="en-US" altLang="ja-JP" dirty="0">
              <a:solidFill>
                <a:srgbClr val="FF0000"/>
              </a:solidFill>
            </a:endParaRPr>
          </a:p>
          <a:p>
            <a:r>
              <a:rPr kumimoji="1" lang="ja-JP" altLang="en-US" dirty="0"/>
              <a:t>顧客が不特定多数で多様化しているが、一部常連客もいる</a:t>
            </a:r>
            <a:endParaRPr kumimoji="1" lang="en-US" altLang="ja-JP" dirty="0"/>
          </a:p>
          <a:p>
            <a:r>
              <a:rPr lang="ja-JP" altLang="en-US" dirty="0"/>
              <a:t>廉価から高級まで多様な同業者が存在し、かつ競争が激しい</a:t>
            </a:r>
            <a:endParaRPr lang="en-US" altLang="ja-JP" dirty="0"/>
          </a:p>
          <a:p>
            <a:r>
              <a:rPr kumimoji="1" lang="ja-JP" altLang="en-US" dirty="0">
                <a:solidFill>
                  <a:srgbClr val="FF0000"/>
                </a:solidFill>
              </a:rPr>
              <a:t>直接顧客と接する現場の評価が企業業績に強く影響</a:t>
            </a:r>
            <a:r>
              <a:rPr kumimoji="1" lang="ja-JP" altLang="en-US" dirty="0"/>
              <a:t>を及ぼす</a:t>
            </a:r>
            <a:endParaRPr kumimoji="1" lang="en-US" altLang="ja-JP" dirty="0"/>
          </a:p>
          <a:p>
            <a:r>
              <a:rPr lang="ja-JP" altLang="en-US" dirty="0"/>
              <a:t>サービスは消費される瞬間に生産されるモノであり、</a:t>
            </a:r>
            <a:r>
              <a:rPr lang="ja-JP" altLang="en-US" dirty="0">
                <a:solidFill>
                  <a:srgbClr val="FF0000"/>
                </a:solidFill>
              </a:rPr>
              <a:t>あらかじめ品質を作りこめない</a:t>
            </a: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7EF068BF-C510-447E-AB35-B589B4E8B7C7}"/>
              </a:ext>
            </a:extLst>
          </p:cNvPr>
          <p:cNvSpPr txBox="1"/>
          <p:nvPr/>
        </p:nvSpPr>
        <p:spPr>
          <a:xfrm>
            <a:off x="1663337" y="4536995"/>
            <a:ext cx="8342811" cy="369332"/>
          </a:xfrm>
          <a:prstGeom prst="rect">
            <a:avLst/>
          </a:prstGeom>
          <a:noFill/>
        </p:spPr>
        <p:txBody>
          <a:bodyPr wrap="square" rtlCol="0">
            <a:spAutoFit/>
          </a:bodyPr>
          <a:lstStyle/>
          <a:p>
            <a:r>
              <a:rPr kumimoji="1" lang="ja-JP" altLang="en-US" dirty="0"/>
              <a:t>サービス担当者のモチベーション</a:t>
            </a:r>
            <a:r>
              <a:rPr lang="ja-JP" altLang="en-US" dirty="0"/>
              <a:t>、機敏性、対応能力などが重要な要素になる。</a:t>
            </a:r>
            <a:endParaRPr kumimoji="1" lang="en-US" altLang="ja-JP" dirty="0"/>
          </a:p>
        </p:txBody>
      </p:sp>
    </p:spTree>
    <p:extLst>
      <p:ext uri="{BB962C8B-B14F-4D97-AF65-F5344CB8AC3E}">
        <p14:creationId xmlns:p14="http://schemas.microsoft.com/office/powerpoint/2010/main" val="9549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E1C61-5495-431D-AC75-D189C382F8C4}"/>
              </a:ext>
            </a:extLst>
          </p:cNvPr>
          <p:cNvSpPr>
            <a:spLocks noGrp="1"/>
          </p:cNvSpPr>
          <p:nvPr>
            <p:ph type="title"/>
          </p:nvPr>
        </p:nvSpPr>
        <p:spPr>
          <a:xfrm>
            <a:off x="838200" y="365125"/>
            <a:ext cx="10515600" cy="575401"/>
          </a:xfrm>
        </p:spPr>
        <p:txBody>
          <a:bodyPr>
            <a:normAutofit/>
          </a:bodyPr>
          <a:lstStyle/>
          <a:p>
            <a:r>
              <a:rPr kumimoji="1" lang="en-US" altLang="ja-JP" sz="3200" dirty="0"/>
              <a:t>IT</a:t>
            </a:r>
            <a:r>
              <a:rPr kumimoji="1" lang="ja-JP" altLang="en-US" sz="3200" dirty="0"/>
              <a:t>サービスを提供するうえでの課題</a:t>
            </a:r>
          </a:p>
        </p:txBody>
      </p:sp>
      <p:sp>
        <p:nvSpPr>
          <p:cNvPr id="3" name="テキスト ボックス 2">
            <a:extLst>
              <a:ext uri="{FF2B5EF4-FFF2-40B4-BE49-F238E27FC236}">
                <a16:creationId xmlns:a16="http://schemas.microsoft.com/office/drawing/2014/main" id="{11D1C235-4EB6-4873-AC59-3F9F5AF5D82F}"/>
              </a:ext>
            </a:extLst>
          </p:cNvPr>
          <p:cNvSpPr txBox="1"/>
          <p:nvPr/>
        </p:nvSpPr>
        <p:spPr>
          <a:xfrm>
            <a:off x="2503714" y="940526"/>
            <a:ext cx="7341326" cy="5262979"/>
          </a:xfrm>
          <a:prstGeom prst="rect">
            <a:avLst/>
          </a:prstGeom>
          <a:noFill/>
        </p:spPr>
        <p:txBody>
          <a:bodyPr wrap="square" rtlCol="0">
            <a:spAutoFit/>
          </a:bodyPr>
          <a:lstStyle/>
          <a:p>
            <a:r>
              <a:rPr kumimoji="1" lang="ja-JP" altLang="en-US" sz="2400" dirty="0"/>
              <a:t>対外的な課題：</a:t>
            </a:r>
            <a:r>
              <a:rPr lang="ja-JP" altLang="en-US" sz="2400" dirty="0"/>
              <a:t>イノベーション推進力、スピード</a:t>
            </a:r>
            <a:endParaRPr kumimoji="1" lang="en-US" altLang="ja-JP" sz="2400" dirty="0"/>
          </a:p>
          <a:p>
            <a:pPr marL="285750" indent="-285750">
              <a:buFont typeface="Wingdings" panose="05000000000000000000" pitchFamily="2" charset="2"/>
              <a:buChar char="p"/>
            </a:pPr>
            <a:r>
              <a:rPr lang="ja-JP" altLang="en-US" sz="2400" dirty="0"/>
              <a:t>稼働信頼性</a:t>
            </a:r>
            <a:endParaRPr lang="en-US" altLang="ja-JP" sz="2400" dirty="0"/>
          </a:p>
          <a:p>
            <a:pPr marL="285750" indent="-285750">
              <a:buFont typeface="Wingdings" panose="05000000000000000000" pitchFamily="2" charset="2"/>
              <a:buChar char="p"/>
            </a:pPr>
            <a:r>
              <a:rPr lang="ja-JP" altLang="en-US" sz="2400" dirty="0"/>
              <a:t>機密信頼性</a:t>
            </a:r>
            <a:endParaRPr lang="en-US" altLang="ja-JP" sz="2400" dirty="0"/>
          </a:p>
          <a:p>
            <a:pPr marL="285750" indent="-285750">
              <a:buFont typeface="Wingdings" panose="05000000000000000000" pitchFamily="2" charset="2"/>
              <a:buChar char="p"/>
            </a:pPr>
            <a:r>
              <a:rPr lang="ja-JP" altLang="en-US" sz="2400" dirty="0"/>
              <a:t>情報透明性</a:t>
            </a:r>
            <a:endParaRPr lang="en-US" altLang="ja-JP" sz="2400" dirty="0"/>
          </a:p>
          <a:p>
            <a:pPr marL="285750" indent="-285750">
              <a:buFont typeface="Wingdings" panose="05000000000000000000" pitchFamily="2" charset="2"/>
              <a:buChar char="p"/>
            </a:pPr>
            <a:r>
              <a:rPr lang="ja-JP" altLang="en-US" sz="2400" dirty="0"/>
              <a:t>顧客満足度</a:t>
            </a:r>
            <a:endParaRPr lang="en-US" altLang="ja-JP" sz="2400" dirty="0"/>
          </a:p>
          <a:p>
            <a:pPr marL="285750" indent="-285750">
              <a:buFont typeface="Wingdings" panose="05000000000000000000" pitchFamily="2" charset="2"/>
              <a:buChar char="p"/>
            </a:pPr>
            <a:r>
              <a:rPr lang="ja-JP" altLang="en-US" sz="2400" dirty="0"/>
              <a:t>価格適合性</a:t>
            </a:r>
            <a:endParaRPr lang="en-US" altLang="ja-JP" sz="2400" dirty="0"/>
          </a:p>
          <a:p>
            <a:pPr marL="285750" indent="-285750">
              <a:buFont typeface="Wingdings" panose="05000000000000000000" pitchFamily="2" charset="2"/>
              <a:buChar char="p"/>
            </a:pPr>
            <a:r>
              <a:rPr lang="ja-JP" altLang="en-US" sz="2400" dirty="0"/>
              <a:t>提案力</a:t>
            </a:r>
            <a:endParaRPr lang="en-US" altLang="ja-JP" sz="2400" dirty="0"/>
          </a:p>
          <a:p>
            <a:pPr marL="285750" indent="-285750">
              <a:buFont typeface="Wingdings" panose="05000000000000000000" pitchFamily="2" charset="2"/>
              <a:buChar char="p"/>
            </a:pPr>
            <a:endParaRPr lang="en-US" altLang="ja-JP" sz="2400" dirty="0"/>
          </a:p>
          <a:p>
            <a:r>
              <a:rPr kumimoji="1" lang="ja-JP" altLang="en-US" sz="2400" dirty="0"/>
              <a:t>対内的な課題</a:t>
            </a:r>
            <a:r>
              <a:rPr lang="ja-JP" altLang="en-US" sz="2400" dirty="0"/>
              <a:t>：リスクマネジメント</a:t>
            </a:r>
            <a:endParaRPr kumimoji="1" lang="en-US" altLang="ja-JP" sz="2400" dirty="0"/>
          </a:p>
          <a:p>
            <a:pPr marL="285750" indent="-285750">
              <a:buFont typeface="Wingdings" panose="05000000000000000000" pitchFamily="2" charset="2"/>
              <a:buChar char="n"/>
            </a:pPr>
            <a:r>
              <a:rPr lang="ja-JP" altLang="en-US" sz="2400" dirty="0"/>
              <a:t>プロセスの標準化（安定したプロセス）</a:t>
            </a:r>
            <a:endParaRPr lang="en-US" altLang="ja-JP" sz="2400" dirty="0"/>
          </a:p>
          <a:p>
            <a:pPr marL="285750" indent="-285750">
              <a:buFont typeface="Wingdings" panose="05000000000000000000" pitchFamily="2" charset="2"/>
              <a:buChar char="n"/>
            </a:pPr>
            <a:r>
              <a:rPr lang="ja-JP" altLang="en-US" sz="2400" dirty="0"/>
              <a:t>淀みないプロセスフロー（流水化した流れ）</a:t>
            </a:r>
            <a:endParaRPr lang="en-US" altLang="ja-JP" sz="2400" dirty="0"/>
          </a:p>
          <a:p>
            <a:pPr marL="285750" indent="-285750">
              <a:buFont typeface="Wingdings" panose="05000000000000000000" pitchFamily="2" charset="2"/>
              <a:buChar char="n"/>
            </a:pPr>
            <a:r>
              <a:rPr kumimoji="1" lang="ja-JP" altLang="en-US" sz="2400" dirty="0"/>
              <a:t>可用性（適応力、柔軟性）</a:t>
            </a:r>
            <a:endParaRPr kumimoji="1" lang="en-US" altLang="ja-JP" sz="2400" dirty="0"/>
          </a:p>
          <a:p>
            <a:pPr marL="285750" indent="-285750">
              <a:buFont typeface="Wingdings" panose="05000000000000000000" pitchFamily="2" charset="2"/>
              <a:buChar char="n"/>
            </a:pPr>
            <a:r>
              <a:rPr lang="ja-JP" altLang="en-US" sz="2400" dirty="0"/>
              <a:t>コスト可視性（見える化）</a:t>
            </a:r>
            <a:endParaRPr lang="en-US" altLang="ja-JP" sz="2400" dirty="0"/>
          </a:p>
          <a:p>
            <a:pPr marL="285750" indent="-285750">
              <a:buFont typeface="Wingdings" panose="05000000000000000000" pitchFamily="2" charset="2"/>
              <a:buChar char="n"/>
            </a:pPr>
            <a:r>
              <a:rPr kumimoji="1" lang="ja-JP" altLang="en-US" sz="2400" dirty="0"/>
              <a:t>事業の継続性（機敏性、機動力）</a:t>
            </a:r>
            <a:endParaRPr kumimoji="1" lang="en-US" altLang="ja-JP" sz="2400" dirty="0"/>
          </a:p>
        </p:txBody>
      </p:sp>
    </p:spTree>
    <p:extLst>
      <p:ext uri="{BB962C8B-B14F-4D97-AF65-F5344CB8AC3E}">
        <p14:creationId xmlns:p14="http://schemas.microsoft.com/office/powerpoint/2010/main" val="3105399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56515-792E-4F82-9C89-91A0468E7584}"/>
              </a:ext>
            </a:extLst>
          </p:cNvPr>
          <p:cNvSpPr>
            <a:spLocks noGrp="1"/>
          </p:cNvSpPr>
          <p:nvPr>
            <p:ph type="ctrTitle"/>
          </p:nvPr>
        </p:nvSpPr>
        <p:spPr/>
        <p:txBody>
          <a:bodyPr>
            <a:normAutofit fontScale="90000"/>
          </a:bodyPr>
          <a:lstStyle/>
          <a:p>
            <a:r>
              <a:rPr kumimoji="1"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Digital</a:t>
            </a:r>
            <a:r>
              <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kumimoji="1"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Transformation</a:t>
            </a:r>
            <a:br>
              <a:rPr kumimoji="1" lang="en-US" altLang="ja-JP"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br>
              <a:rPr kumimoji="1" lang="en-US" altLang="ja-JP"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kumimoji="1" lang="en-US" altLang="ja-JP"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VeriSM</a:t>
            </a:r>
            <a:r>
              <a:rPr kumimoji="1" lang="ja-JP"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kumimoji="1" lang="en-US" altLang="ja-JP"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 DevOps2.1 </a:t>
            </a:r>
            <a:endParaRPr kumimoji="1" lang="ja-JP"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サブタイトル 2">
            <a:extLst>
              <a:ext uri="{FF2B5EF4-FFF2-40B4-BE49-F238E27FC236}">
                <a16:creationId xmlns:a16="http://schemas.microsoft.com/office/drawing/2014/main" id="{769BAC30-7DC2-4C4C-979B-3BA1C255C68C}"/>
              </a:ext>
            </a:extLst>
          </p:cNvPr>
          <p:cNvSpPr>
            <a:spLocks noGrp="1"/>
          </p:cNvSpPr>
          <p:nvPr>
            <p:ph type="subTitle" idx="1"/>
          </p:nvPr>
        </p:nvSpPr>
        <p:spPr>
          <a:xfrm>
            <a:off x="1524000" y="4562933"/>
            <a:ext cx="9144000" cy="1655762"/>
          </a:xfrm>
        </p:spPr>
        <p:txBody>
          <a:bodyPr/>
          <a:lstStyle/>
          <a:p>
            <a:r>
              <a:rPr kumimoji="1" lang="en-US" altLang="ja-JP" dirty="0"/>
              <a:t>Jan. 25 2018</a:t>
            </a:r>
          </a:p>
          <a:p>
            <a:endParaRPr lang="en-US" altLang="ja-JP" dirty="0"/>
          </a:p>
          <a:p>
            <a:r>
              <a:rPr kumimoji="1" lang="en-US" altLang="ja-JP" dirty="0"/>
              <a:t>Strategic Staff Services Corporation</a:t>
            </a:r>
            <a:endParaRPr kumimoji="1" lang="ja-JP" altLang="en-US" dirty="0"/>
          </a:p>
        </p:txBody>
      </p:sp>
      <p:pic>
        <p:nvPicPr>
          <p:cNvPr id="5" name="図 4">
            <a:extLst>
              <a:ext uri="{FF2B5EF4-FFF2-40B4-BE49-F238E27FC236}">
                <a16:creationId xmlns:a16="http://schemas.microsoft.com/office/drawing/2014/main" id="{16123D61-A84B-4BC4-9843-F3F18C5AE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34" y="2725497"/>
            <a:ext cx="1690420" cy="2387599"/>
          </a:xfrm>
          <a:prstGeom prst="rect">
            <a:avLst/>
          </a:prstGeom>
        </p:spPr>
      </p:pic>
      <p:pic>
        <p:nvPicPr>
          <p:cNvPr id="6" name="図 5">
            <a:extLst>
              <a:ext uri="{FF2B5EF4-FFF2-40B4-BE49-F238E27FC236}">
                <a16:creationId xmlns:a16="http://schemas.microsoft.com/office/drawing/2014/main" id="{D01F2646-CE6D-4C12-8D16-34CCA5F95F4A}"/>
              </a:ext>
            </a:extLst>
          </p:cNvPr>
          <p:cNvPicPr>
            <a:picLocks noChangeAspect="1"/>
          </p:cNvPicPr>
          <p:nvPr/>
        </p:nvPicPr>
        <p:blipFill>
          <a:blip r:embed="rId3"/>
          <a:stretch>
            <a:fillRect/>
          </a:stretch>
        </p:blipFill>
        <p:spPr>
          <a:xfrm>
            <a:off x="9503738" y="2686850"/>
            <a:ext cx="1707028" cy="2426418"/>
          </a:xfrm>
          <a:prstGeom prst="rect">
            <a:avLst/>
          </a:prstGeom>
        </p:spPr>
      </p:pic>
      <p:sp>
        <p:nvSpPr>
          <p:cNvPr id="7" name="スライド番号プレースホルダー 6">
            <a:extLst>
              <a:ext uri="{FF2B5EF4-FFF2-40B4-BE49-F238E27FC236}">
                <a16:creationId xmlns:a16="http://schemas.microsoft.com/office/drawing/2014/main" id="{3E453115-7717-4F94-A8CA-54584B5F5389}"/>
              </a:ext>
            </a:extLst>
          </p:cNvPr>
          <p:cNvSpPr>
            <a:spLocks noGrp="1"/>
          </p:cNvSpPr>
          <p:nvPr>
            <p:ph type="sldNum" sz="quarter" idx="12"/>
          </p:nvPr>
        </p:nvSpPr>
        <p:spPr/>
        <p:txBody>
          <a:bodyPr/>
          <a:lstStyle/>
          <a:p>
            <a:fld id="{1E1DC047-088E-438F-B077-FCC6D2EF2EB8}"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D9918F72-783E-408D-8E82-9ED9204DD3A4}"/>
              </a:ext>
            </a:extLst>
          </p:cNvPr>
          <p:cNvSpPr txBox="1"/>
          <p:nvPr/>
        </p:nvSpPr>
        <p:spPr>
          <a:xfrm>
            <a:off x="3222171" y="3484560"/>
            <a:ext cx="5747657" cy="830997"/>
          </a:xfrm>
          <a:prstGeom prst="rect">
            <a:avLst/>
          </a:prstGeom>
          <a:noFill/>
        </p:spPr>
        <p:txBody>
          <a:bodyPr wrap="square" rtlCol="0">
            <a:spAutoFit/>
          </a:bodyPr>
          <a:lstStyle/>
          <a:p>
            <a:pPr algn="ctr"/>
            <a:r>
              <a:rPr kumimoji="1" lang="en-US" altLang="ja-JP" sz="4800" dirty="0">
                <a:solidFill>
                  <a:srgbClr val="92D050"/>
                </a:solidFill>
              </a:rPr>
              <a:t>2235,  36</a:t>
            </a:r>
            <a:endParaRPr kumimoji="1" lang="ja-JP" altLang="en-US" sz="4800" dirty="0">
              <a:solidFill>
                <a:srgbClr val="92D050"/>
              </a:solidFill>
            </a:endParaRPr>
          </a:p>
        </p:txBody>
      </p:sp>
    </p:spTree>
    <p:extLst>
      <p:ext uri="{BB962C8B-B14F-4D97-AF65-F5344CB8AC3E}">
        <p14:creationId xmlns:p14="http://schemas.microsoft.com/office/powerpoint/2010/main" val="323832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50900" y="1441450"/>
            <a:ext cx="501650" cy="4571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4"/>
          <p:cNvSpPr/>
          <p:nvPr/>
        </p:nvSpPr>
        <p:spPr>
          <a:xfrm>
            <a:off x="559832" y="1546452"/>
            <a:ext cx="7265033" cy="2451953"/>
          </a:xfrm>
          <a:prstGeom prst="rect">
            <a:avLst/>
          </a:prstGeom>
        </p:spPr>
        <p:txBody>
          <a:bodyPr wrap="squar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1" lang="en-US" altLang="ja-JP" sz="4467" b="1" i="0" u="none" strike="noStrike" kern="1200" cap="none" spc="0" normalizeH="0" baseline="0" noProof="0" dirty="0" err="1">
                <a:ln>
                  <a:noFill/>
                </a:ln>
                <a:solidFill>
                  <a:prstClr val="white"/>
                </a:solidFill>
                <a:effectLst/>
                <a:uLnTx/>
                <a:uFillTx/>
                <a:latin typeface="Titillium Web SemiBold" charset="0"/>
                <a:ea typeface="Titillium Web SemiBold" charset="0"/>
                <a:cs typeface="Titillium Web SemiBold" charset="0"/>
              </a:rPr>
              <a:t>VeriSM</a:t>
            </a: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™によるデジタル・　トランスフォーメーション</a:t>
            </a:r>
            <a:endParaRPr kumimoji="1" lang="en-US" altLang="ja-JP"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ts val="4600"/>
              </a:lnSpc>
              <a:spcBef>
                <a:spcPts val="0"/>
              </a:spcBef>
              <a:spcAft>
                <a:spcPts val="0"/>
              </a:spcAft>
              <a:buClrTx/>
              <a:buSzTx/>
              <a:buFontTx/>
              <a:buNone/>
              <a:tabLst/>
              <a:defRPr/>
            </a:pPr>
            <a:endParaRPr kumimoji="1" 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ts val="4600"/>
              </a:lnSpc>
              <a:spcBef>
                <a:spcPts val="0"/>
              </a:spcBef>
              <a:spcAft>
                <a:spcPts val="0"/>
              </a:spcAft>
              <a:buClrTx/>
              <a:buSzTx/>
              <a:buFontTx/>
              <a:buNone/>
              <a:tabLst/>
              <a:defRPr/>
            </a:pP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r>
              <a:rPr kumimoji="1" lang="en-US" altLang="ja-JP" sz="4467" b="1" i="0" u="none" strike="noStrike" kern="1200" cap="none" spc="0" normalizeH="0" baseline="0" noProof="0" dirty="0" err="1">
                <a:ln>
                  <a:noFill/>
                </a:ln>
                <a:solidFill>
                  <a:prstClr val="white"/>
                </a:solidFill>
                <a:effectLst/>
                <a:uLnTx/>
                <a:uFillTx/>
                <a:latin typeface="Titillium Web SemiBold" charset="0"/>
                <a:ea typeface="Titillium Web SemiBold" charset="0"/>
                <a:cs typeface="Titillium Web SemiBold" charset="0"/>
              </a:rPr>
              <a:t>VeriSM</a:t>
            </a: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™のご紹介）</a:t>
            </a:r>
            <a:endParaRPr kumimoji="1" 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Tree>
    <p:extLst>
      <p:ext uri="{BB962C8B-B14F-4D97-AF65-F5344CB8AC3E}">
        <p14:creationId xmlns:p14="http://schemas.microsoft.com/office/powerpoint/2010/main" val="3497353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897EC4-642A-4913-856B-A672E20F690B}"/>
              </a:ext>
            </a:extLst>
          </p:cNvPr>
          <p:cNvSpPr>
            <a:spLocks noGrp="1"/>
          </p:cNvSpPr>
          <p:nvPr>
            <p:ph type="title"/>
          </p:nvPr>
        </p:nvSpPr>
        <p:spPr>
          <a:xfrm>
            <a:off x="838200" y="365126"/>
            <a:ext cx="10515600" cy="831928"/>
          </a:xfrm>
        </p:spPr>
        <p:txBody>
          <a:bodyPr>
            <a:normAutofit/>
          </a:bodyPr>
          <a:lstStyle/>
          <a:p>
            <a:r>
              <a:rPr kumimoji="1" lang="en-US" altLang="ja-JP" sz="3200" dirty="0" err="1"/>
              <a:t>VeriSM</a:t>
            </a:r>
            <a:r>
              <a:rPr kumimoji="1" lang="ja-JP" altLang="en-US" sz="3200" dirty="0"/>
              <a:t>™出現の背景</a:t>
            </a:r>
          </a:p>
        </p:txBody>
      </p:sp>
      <p:sp>
        <p:nvSpPr>
          <p:cNvPr id="4" name="テキスト ボックス 3">
            <a:extLst>
              <a:ext uri="{FF2B5EF4-FFF2-40B4-BE49-F238E27FC236}">
                <a16:creationId xmlns:a16="http://schemas.microsoft.com/office/drawing/2014/main" id="{F61FBAFC-0F91-4EE5-BFF7-E5167D426FD0}"/>
              </a:ext>
            </a:extLst>
          </p:cNvPr>
          <p:cNvSpPr txBox="1"/>
          <p:nvPr/>
        </p:nvSpPr>
        <p:spPr>
          <a:xfrm>
            <a:off x="838200" y="1875295"/>
            <a:ext cx="10630546"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2017</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　デジタル・エージ（時代）を見据えた新しい環境下でのサービス・マネジメントの必要性が高まってきた。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伝統的な</a:t>
            </a:r>
            <a:r>
              <a:rPr kumimoji="1" lang="en-US" altLang="ja-JP"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IT</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サービス・マネジメントの手法（考え方）を利活用し、アジリティーを高める新たな概念</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が求められてきた。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ネットワーク・エフェクト（影響）が強く</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なってきた。（繋がり）</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新しいデジタル・エージ（時代）に適した、新しいガバナンス（企業統治）やコンプライアンスの重要性が高まってきた。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要は、</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時間軸を強く意識した（アジリティー）マネジメントシステムの構築</a:t>
            </a:r>
          </a:p>
        </p:txBody>
      </p:sp>
      <p:sp>
        <p:nvSpPr>
          <p:cNvPr id="3" name="スライド番号プレースホルダー 2">
            <a:extLst>
              <a:ext uri="{FF2B5EF4-FFF2-40B4-BE49-F238E27FC236}">
                <a16:creationId xmlns:a16="http://schemas.microsoft.com/office/drawing/2014/main" id="{DE0CD851-0AEA-433F-B60D-169B66718D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93B78980-79BC-4287-852D-9D3660DDE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56305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5F8DA-6F0D-4BFF-B772-7E824E718A27}"/>
              </a:ext>
            </a:extLst>
          </p:cNvPr>
          <p:cNvSpPr>
            <a:spLocks noGrp="1"/>
          </p:cNvSpPr>
          <p:nvPr>
            <p:ph type="title"/>
          </p:nvPr>
        </p:nvSpPr>
        <p:spPr>
          <a:xfrm>
            <a:off x="838200" y="365125"/>
            <a:ext cx="10515600" cy="669855"/>
          </a:xfrm>
        </p:spPr>
        <p:txBody>
          <a:bodyPr>
            <a:normAutofit/>
          </a:bodyPr>
          <a:lstStyle/>
          <a:p>
            <a:r>
              <a:rPr kumimoji="1" lang="en-US" altLang="ja-JP" sz="3200" dirty="0" err="1"/>
              <a:t>VeriSM</a:t>
            </a:r>
            <a:r>
              <a:rPr kumimoji="1" lang="ja-JP" altLang="en-US" sz="3200" dirty="0"/>
              <a:t>™とは？</a:t>
            </a:r>
          </a:p>
        </p:txBody>
      </p:sp>
      <p:sp>
        <p:nvSpPr>
          <p:cNvPr id="3" name="コンテンツ プレースホルダー 2">
            <a:extLst>
              <a:ext uri="{FF2B5EF4-FFF2-40B4-BE49-F238E27FC236}">
                <a16:creationId xmlns:a16="http://schemas.microsoft.com/office/drawing/2014/main" id="{AD9F5568-3696-4044-99FF-E5114E850090}"/>
              </a:ext>
            </a:extLst>
          </p:cNvPr>
          <p:cNvSpPr>
            <a:spLocks noGrp="1"/>
          </p:cNvSpPr>
          <p:nvPr>
            <p:ph idx="1"/>
          </p:nvPr>
        </p:nvSpPr>
        <p:spPr>
          <a:xfrm>
            <a:off x="838200" y="1253331"/>
            <a:ext cx="10515600" cy="4351338"/>
          </a:xfrm>
        </p:spPr>
        <p:txBody>
          <a:bodyPr>
            <a:normAutofit fontScale="92500" lnSpcReduction="10000"/>
          </a:bodyPr>
          <a:lstStyle/>
          <a:p>
            <a:r>
              <a:rPr kumimoji="1" lang="en-US" altLang="ja-JP" dirty="0"/>
              <a:t>Digital</a:t>
            </a:r>
            <a:r>
              <a:rPr kumimoji="1" lang="ja-JP" altLang="en-US" dirty="0"/>
              <a:t> </a:t>
            </a:r>
            <a:r>
              <a:rPr kumimoji="1" lang="en-US" altLang="ja-JP" dirty="0"/>
              <a:t>Transformation</a:t>
            </a:r>
            <a:r>
              <a:rPr kumimoji="1" lang="ja-JP" altLang="en-US" dirty="0"/>
              <a:t>の時代</a:t>
            </a:r>
            <a:endParaRPr kumimoji="1" lang="en-US" altLang="ja-JP" dirty="0"/>
          </a:p>
          <a:p>
            <a:pPr lvl="1"/>
            <a:r>
              <a:rPr kumimoji="1" lang="ja-JP" altLang="en-US" dirty="0"/>
              <a:t>全ての組織がサービス・プロバイダー化する可能性がある。</a:t>
            </a:r>
            <a:endParaRPr kumimoji="1" lang="en-US" altLang="ja-JP" dirty="0"/>
          </a:p>
          <a:p>
            <a:pPr lvl="1"/>
            <a:r>
              <a:rPr lang="ja-JP" altLang="en-US" dirty="0"/>
              <a:t>どの様に</a:t>
            </a:r>
            <a:r>
              <a:rPr lang="en-US" altLang="ja-JP" dirty="0"/>
              <a:t>IT</a:t>
            </a:r>
            <a:r>
              <a:rPr lang="ja-JP" altLang="en-US" dirty="0"/>
              <a:t>サービスを提供し、維持するのか？</a:t>
            </a:r>
            <a:endParaRPr lang="en-US" altLang="ja-JP" dirty="0"/>
          </a:p>
          <a:p>
            <a:r>
              <a:rPr kumimoji="1" lang="en-US" altLang="ja-JP" dirty="0" err="1"/>
              <a:t>VeriSM</a:t>
            </a:r>
            <a:r>
              <a:rPr kumimoji="1" lang="ja-JP" altLang="en-US" dirty="0"/>
              <a:t>™とは、組織が持っている固有の環境を前提にしたサービスマネジメントからのアプローチ</a:t>
            </a:r>
            <a:endParaRPr kumimoji="1" lang="en-US" altLang="ja-JP" dirty="0"/>
          </a:p>
          <a:p>
            <a:r>
              <a:rPr lang="ja-JP" altLang="en-US" dirty="0"/>
              <a:t>基本的価値観</a:t>
            </a:r>
            <a:endParaRPr lang="en-US" altLang="ja-JP" dirty="0"/>
          </a:p>
          <a:p>
            <a:pPr lvl="1"/>
            <a:r>
              <a:rPr kumimoji="1" lang="en-US" altLang="ja-JP" dirty="0"/>
              <a:t>Value-driven (</a:t>
            </a:r>
            <a:r>
              <a:rPr kumimoji="1" lang="ja-JP" altLang="en-US" dirty="0"/>
              <a:t>価値主導）</a:t>
            </a:r>
            <a:endParaRPr kumimoji="1" lang="en-US" altLang="ja-JP" dirty="0"/>
          </a:p>
          <a:p>
            <a:pPr lvl="1"/>
            <a:r>
              <a:rPr lang="en-US" altLang="ja-JP" dirty="0"/>
              <a:t>Evolving</a:t>
            </a:r>
            <a:r>
              <a:rPr lang="ja-JP" altLang="en-US" dirty="0"/>
              <a:t>（発展、展開する）</a:t>
            </a:r>
            <a:endParaRPr lang="en-US" altLang="ja-JP" dirty="0"/>
          </a:p>
          <a:p>
            <a:pPr lvl="1"/>
            <a:r>
              <a:rPr kumimoji="1" lang="en-US" altLang="ja-JP" dirty="0"/>
              <a:t>Responsive</a:t>
            </a:r>
            <a:r>
              <a:rPr kumimoji="1" lang="ja-JP" altLang="en-US" dirty="0"/>
              <a:t>（敏感に反応する）</a:t>
            </a:r>
            <a:endParaRPr kumimoji="1" lang="en-US" altLang="ja-JP" dirty="0"/>
          </a:p>
          <a:p>
            <a:pPr lvl="1"/>
            <a:r>
              <a:rPr lang="en-US" altLang="ja-JP" dirty="0"/>
              <a:t>Integrated</a:t>
            </a:r>
            <a:r>
              <a:rPr lang="ja-JP" altLang="en-US" dirty="0"/>
              <a:t>（統合、結合された）</a:t>
            </a:r>
            <a:endParaRPr lang="en-US" altLang="ja-JP" dirty="0"/>
          </a:p>
          <a:p>
            <a:pPr lvl="1"/>
            <a:r>
              <a:rPr kumimoji="1" lang="en-US" altLang="ja-JP" dirty="0"/>
              <a:t>Service</a:t>
            </a:r>
            <a:r>
              <a:rPr kumimoji="1" lang="ja-JP" altLang="en-US" dirty="0"/>
              <a:t>（サービス）</a:t>
            </a:r>
            <a:endParaRPr lang="en-US" altLang="ja-JP" dirty="0"/>
          </a:p>
          <a:p>
            <a:pPr lvl="1"/>
            <a:r>
              <a:rPr lang="en-US" altLang="ja-JP" dirty="0"/>
              <a:t>Management</a:t>
            </a:r>
            <a:r>
              <a:rPr lang="ja-JP" altLang="en-US" dirty="0"/>
              <a:t>（マネジメント）</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0872034-F3EC-4691-B3E9-3140507326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BBC75CA6-EDFB-497E-A6A6-A8CCE8AC3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874702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64" y="0"/>
            <a:ext cx="12192000" cy="6858000"/>
          </a:xfrm>
          <a:prstGeom prst="rect">
            <a:avLst/>
          </a:prstGeom>
        </p:spPr>
      </p:pic>
      <p:sp>
        <p:nvSpPr>
          <p:cNvPr id="8" name="Rectangle 7"/>
          <p:cNvSpPr/>
          <p:nvPr/>
        </p:nvSpPr>
        <p:spPr>
          <a:xfrm>
            <a:off x="850900" y="507143"/>
            <a:ext cx="5400581" cy="682238"/>
          </a:xfrm>
          <a:prstGeom prst="rect">
            <a:avLst/>
          </a:prstGeom>
        </p:spPr>
        <p:txBody>
          <a:bodyPr wrap="non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1" lang="en-US" sz="5400" b="1" i="0" u="none" strike="noStrike" kern="1200" cap="none" spc="-150" normalizeH="0" baseline="0" noProof="0" dirty="0" err="1">
                <a:ln>
                  <a:noFill/>
                </a:ln>
                <a:solidFill>
                  <a:srgbClr val="223C5C"/>
                </a:solidFill>
                <a:effectLst/>
                <a:uLnTx/>
                <a:uFillTx/>
                <a:latin typeface="Titillium Web SemiBold" charset="0"/>
                <a:ea typeface="Titillium Web SemiBold" charset="0"/>
                <a:cs typeface="Titillium Web SemiBold" charset="0"/>
              </a:rPr>
              <a:t>VeriSM</a:t>
            </a:r>
            <a:r>
              <a:rPr kumimoji="1" lang="ja-JP" altLang="en-US" sz="5400"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rPr>
              <a:t>™</a:t>
            </a:r>
            <a:r>
              <a:rPr kumimoji="1" lang="ja-JP" altLang="en-US" sz="4467"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rPr>
              <a:t>の基本概念</a:t>
            </a:r>
            <a:endParaRPr kumimoji="1" lang="en-US" sz="4467"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endParaRPr>
          </a:p>
        </p:txBody>
      </p:sp>
      <p:sp>
        <p:nvSpPr>
          <p:cNvPr id="6" name="Rectangle 5"/>
          <p:cNvSpPr/>
          <p:nvPr/>
        </p:nvSpPr>
        <p:spPr>
          <a:xfrm>
            <a:off x="850900" y="1441450"/>
            <a:ext cx="501650" cy="4571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4"/>
          <p:cNvSpPr/>
          <p:nvPr/>
        </p:nvSpPr>
        <p:spPr>
          <a:xfrm>
            <a:off x="4513729" y="4329518"/>
            <a:ext cx="17526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顧客の要望</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9" name="Rectangle 8"/>
          <p:cNvSpPr/>
          <p:nvPr/>
        </p:nvSpPr>
        <p:spPr>
          <a:xfrm>
            <a:off x="7014881" y="4490738"/>
            <a:ext cx="78441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定義</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1" name="Rectangle 10"/>
          <p:cNvSpPr/>
          <p:nvPr/>
        </p:nvSpPr>
        <p:spPr>
          <a:xfrm>
            <a:off x="8053665" y="4490738"/>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制作</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2" name="Rectangle 11"/>
          <p:cNvSpPr/>
          <p:nvPr/>
        </p:nvSpPr>
        <p:spPr>
          <a:xfrm>
            <a:off x="8900830" y="4034608"/>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提供</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3" name="Rectangle 12"/>
          <p:cNvSpPr/>
          <p:nvPr/>
        </p:nvSpPr>
        <p:spPr>
          <a:xfrm>
            <a:off x="8900830" y="5016243"/>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反応</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4" name="Rectangle 13"/>
          <p:cNvSpPr/>
          <p:nvPr/>
        </p:nvSpPr>
        <p:spPr>
          <a:xfrm>
            <a:off x="7311836" y="5377808"/>
            <a:ext cx="17526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マネジメント・メッシュ</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5" name="Rectangle 14"/>
          <p:cNvSpPr/>
          <p:nvPr/>
        </p:nvSpPr>
        <p:spPr>
          <a:xfrm>
            <a:off x="10283636" y="4324545"/>
            <a:ext cx="1752600"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顧客</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r>
              <a:rPr kumimoji="1" lang="ja-JP" alt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検証、評価、改善</a:t>
            </a:r>
            <a:r>
              <a:rPr kumimoji="1" 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p>
        </p:txBody>
      </p:sp>
      <p:sp>
        <p:nvSpPr>
          <p:cNvPr id="16" name="Rectangle 15"/>
          <p:cNvSpPr/>
          <p:nvPr/>
        </p:nvSpPr>
        <p:spPr>
          <a:xfrm>
            <a:off x="6698297" y="2442099"/>
            <a:ext cx="26967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サービス・マネジメントの原則</a:t>
            </a:r>
            <a:r>
              <a:rPr kumimoji="1" lang="en-US" altLang="ja-JP"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	</a:t>
            </a:r>
            <a:endParaRPr kumimoji="1" 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endParaRPr>
          </a:p>
        </p:txBody>
      </p:sp>
      <p:sp>
        <p:nvSpPr>
          <p:cNvPr id="17" name="Rectangle 16"/>
          <p:cNvSpPr/>
          <p:nvPr/>
        </p:nvSpPr>
        <p:spPr>
          <a:xfrm>
            <a:off x="6795245" y="507143"/>
            <a:ext cx="12584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ガバナンス（企業統治）</a:t>
            </a:r>
            <a:endParaRPr kumimoji="1" 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endParaRPr>
          </a:p>
        </p:txBody>
      </p:sp>
      <p:sp>
        <p:nvSpPr>
          <p:cNvPr id="18" name="Rectangle 17"/>
          <p:cNvSpPr/>
          <p:nvPr/>
        </p:nvSpPr>
        <p:spPr>
          <a:xfrm>
            <a:off x="545944" y="1299117"/>
            <a:ext cx="992923" cy="18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 name="テキスト ボックス 1">
            <a:extLst>
              <a:ext uri="{FF2B5EF4-FFF2-40B4-BE49-F238E27FC236}">
                <a16:creationId xmlns:a16="http://schemas.microsoft.com/office/drawing/2014/main" id="{082BB77C-D545-4164-AE70-A78869D5C12E}"/>
              </a:ext>
            </a:extLst>
          </p:cNvPr>
          <p:cNvSpPr txBox="1"/>
          <p:nvPr/>
        </p:nvSpPr>
        <p:spPr>
          <a:xfrm>
            <a:off x="354251" y="1655312"/>
            <a:ext cx="572124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概念：リーンの概念が全てのプロセスに渡って適用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定義：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の追加</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制作：アジャイル</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制作、提供、反応のサイクルを回すのは、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DevOps2.1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は、この基本プロセスである　定義、制作、提供、反応の循環型（</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PDCA</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サイクル）の仕組みの　フレームワークであり、全てのプロセスに</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TOYOTA-way</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（リーン）の概念が適用されている</a:t>
            </a:r>
          </a:p>
        </p:txBody>
      </p:sp>
      <p:sp>
        <p:nvSpPr>
          <p:cNvPr id="3" name="テキスト ボックス 2">
            <a:extLst>
              <a:ext uri="{FF2B5EF4-FFF2-40B4-BE49-F238E27FC236}">
                <a16:creationId xmlns:a16="http://schemas.microsoft.com/office/drawing/2014/main" id="{57776C8C-D4C7-47A8-8D9A-BDBDAC749C90}"/>
              </a:ext>
            </a:extLst>
          </p:cNvPr>
          <p:cNvSpPr txBox="1"/>
          <p:nvPr/>
        </p:nvSpPr>
        <p:spPr>
          <a:xfrm>
            <a:off x="354251" y="4954688"/>
            <a:ext cx="5741749"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マネジメント・メッシュ（新しい概念）</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環境、リソース、管理手法、新しいテクノノロジーの４要素を効果的、効率的に組み合わせて基本プロセスを実行するためのマトリックスな管理</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CEE39309-6165-4BC7-9FAC-996CCC490EDF}"/>
              </a:ext>
            </a:extLst>
          </p:cNvPr>
          <p:cNvSpPr txBox="1"/>
          <p:nvPr/>
        </p:nvSpPr>
        <p:spPr>
          <a:xfrm>
            <a:off x="983007" y="6190262"/>
            <a:ext cx="534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10" name="テキスト ボックス 9">
            <a:extLst>
              <a:ext uri="{FF2B5EF4-FFF2-40B4-BE49-F238E27FC236}">
                <a16:creationId xmlns:a16="http://schemas.microsoft.com/office/drawing/2014/main" id="{137B026B-75EB-4A96-B071-53F647B192C9}"/>
              </a:ext>
            </a:extLst>
          </p:cNvPr>
          <p:cNvSpPr txBox="1"/>
          <p:nvPr/>
        </p:nvSpPr>
        <p:spPr>
          <a:xfrm>
            <a:off x="1538867" y="6190262"/>
            <a:ext cx="6109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時間軸　（サイクルの同期を取る）</a:t>
            </a:r>
          </a:p>
        </p:txBody>
      </p:sp>
      <p:sp>
        <p:nvSpPr>
          <p:cNvPr id="19" name="テキスト ボックス 18">
            <a:extLst>
              <a:ext uri="{FF2B5EF4-FFF2-40B4-BE49-F238E27FC236}">
                <a16:creationId xmlns:a16="http://schemas.microsoft.com/office/drawing/2014/main" id="{D124C69E-1D1B-419D-8888-4C6FDE269FFD}"/>
              </a:ext>
            </a:extLst>
          </p:cNvPr>
          <p:cNvSpPr txBox="1"/>
          <p:nvPr/>
        </p:nvSpPr>
        <p:spPr>
          <a:xfrm>
            <a:off x="8547845" y="2730496"/>
            <a:ext cx="2795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サービス・カルチャー</a:t>
            </a:r>
          </a:p>
        </p:txBody>
      </p:sp>
      <p:pic>
        <p:nvPicPr>
          <p:cNvPr id="20" name="Picture 2">
            <a:extLst>
              <a:ext uri="{FF2B5EF4-FFF2-40B4-BE49-F238E27FC236}">
                <a16:creationId xmlns:a16="http://schemas.microsoft.com/office/drawing/2014/main" id="{D0AB236F-4CEF-4B7E-9F5B-1717F701F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857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7.40741E-7 L 0.072 7.40741E-7 " pathEditMode="relative" rAng="0" ptsTypes="AA">
                                      <p:cBhvr>
                                        <p:cTn id="6" dur="1000" fill="hold"/>
                                        <p:tgtEl>
                                          <p:spTgt spid="18"/>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22DD98-062C-43A2-9F3B-51C027C5D26E}"/>
              </a:ext>
            </a:extLst>
          </p:cNvPr>
          <p:cNvSpPr>
            <a:spLocks noGrp="1"/>
          </p:cNvSpPr>
          <p:nvPr>
            <p:ph type="title"/>
          </p:nvPr>
        </p:nvSpPr>
        <p:spPr>
          <a:xfrm>
            <a:off x="838200" y="365126"/>
            <a:ext cx="10515600" cy="704258"/>
          </a:xfrm>
        </p:spPr>
        <p:txBody>
          <a:bodyPr>
            <a:normAutofit/>
          </a:bodyPr>
          <a:lstStyle/>
          <a:p>
            <a:r>
              <a:rPr kumimoji="1" lang="en-US" altLang="ja-JP" sz="3200" dirty="0" err="1"/>
              <a:t>VeriSM</a:t>
            </a:r>
            <a:r>
              <a:rPr kumimoji="1" lang="ja-JP" altLang="en-US" sz="3200" dirty="0"/>
              <a:t>™の構成要素　－１</a:t>
            </a:r>
          </a:p>
        </p:txBody>
      </p:sp>
      <p:sp>
        <p:nvSpPr>
          <p:cNvPr id="3" name="テキスト ボックス 2">
            <a:extLst>
              <a:ext uri="{FF2B5EF4-FFF2-40B4-BE49-F238E27FC236}">
                <a16:creationId xmlns:a16="http://schemas.microsoft.com/office/drawing/2014/main" id="{B981B4B8-8628-4A5D-A790-38CBE9BFFB60}"/>
              </a:ext>
            </a:extLst>
          </p:cNvPr>
          <p:cNvSpPr txBox="1"/>
          <p:nvPr/>
        </p:nvSpPr>
        <p:spPr>
          <a:xfrm>
            <a:off x="1162373" y="1208000"/>
            <a:ext cx="9113003"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ガバナンス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基本は、透明性</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(Transparency)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説明責任</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機敏に反応</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(Responsiveness)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効果的、効率的</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(Effectiveness and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公平、非排他的</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(Equitable and inclusive)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誰でも参加</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(Participatory)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持続可能</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サービスマネジメントの原則</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サービスとは、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消費者（お客様）の明らかになった要望を満たす</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ITSM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が開発し成熟させてきたサービスマネジメントの概念や手法の活用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BSM(Business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ESM(Enterprise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全ての製品（プロダクト）とサービスに適用される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53FAB3DF-FAC6-4194-8E01-D5A62F950799}"/>
              </a:ext>
            </a:extLst>
          </p:cNvPr>
          <p:cNvSpPr/>
          <p:nvPr/>
        </p:nvSpPr>
        <p:spPr>
          <a:xfrm>
            <a:off x="7283434" y="1856677"/>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ビジョン</a:t>
            </a:r>
          </a:p>
        </p:txBody>
      </p:sp>
      <p:sp>
        <p:nvSpPr>
          <p:cNvPr id="5" name="四角形: 角を丸くする 4">
            <a:extLst>
              <a:ext uri="{FF2B5EF4-FFF2-40B4-BE49-F238E27FC236}">
                <a16:creationId xmlns:a16="http://schemas.microsoft.com/office/drawing/2014/main" id="{439E410E-C586-485C-B3EA-BF3189F45B48}"/>
              </a:ext>
            </a:extLst>
          </p:cNvPr>
          <p:cNvSpPr/>
          <p:nvPr/>
        </p:nvSpPr>
        <p:spPr>
          <a:xfrm>
            <a:off x="8335612" y="1863092"/>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戦略</a:t>
            </a:r>
          </a:p>
        </p:txBody>
      </p:sp>
      <p:sp>
        <p:nvSpPr>
          <p:cNvPr id="6" name="四角形: 角を丸くする 5">
            <a:extLst>
              <a:ext uri="{FF2B5EF4-FFF2-40B4-BE49-F238E27FC236}">
                <a16:creationId xmlns:a16="http://schemas.microsoft.com/office/drawing/2014/main" id="{BC029851-5BB2-4ADF-A42A-01F323388892}"/>
              </a:ext>
            </a:extLst>
          </p:cNvPr>
          <p:cNvSpPr/>
          <p:nvPr/>
        </p:nvSpPr>
        <p:spPr>
          <a:xfrm>
            <a:off x="10439968" y="1856677"/>
            <a:ext cx="1395484"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コンプライアンス</a:t>
            </a:r>
          </a:p>
        </p:txBody>
      </p:sp>
      <p:sp>
        <p:nvSpPr>
          <p:cNvPr id="7" name="四角形: 角を丸くする 6">
            <a:extLst>
              <a:ext uri="{FF2B5EF4-FFF2-40B4-BE49-F238E27FC236}">
                <a16:creationId xmlns:a16="http://schemas.microsoft.com/office/drawing/2014/main" id="{240A37D8-657F-4C75-B910-5472FC85D5A8}"/>
              </a:ext>
            </a:extLst>
          </p:cNvPr>
          <p:cNvSpPr/>
          <p:nvPr/>
        </p:nvSpPr>
        <p:spPr>
          <a:xfrm>
            <a:off x="9200742" y="4858602"/>
            <a:ext cx="1505801"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方針展開</a:t>
            </a:r>
          </a:p>
        </p:txBody>
      </p:sp>
      <p:sp>
        <p:nvSpPr>
          <p:cNvPr id="8" name="四角形: 角を丸くする 7">
            <a:extLst>
              <a:ext uri="{FF2B5EF4-FFF2-40B4-BE49-F238E27FC236}">
                <a16:creationId xmlns:a16="http://schemas.microsoft.com/office/drawing/2014/main" id="{CEA65DFF-B597-4503-8BCF-C4B8A0CBE3C9}"/>
              </a:ext>
            </a:extLst>
          </p:cNvPr>
          <p:cNvSpPr/>
          <p:nvPr/>
        </p:nvSpPr>
        <p:spPr>
          <a:xfrm>
            <a:off x="9075191" y="2635000"/>
            <a:ext cx="1719618"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5" idx="2"/>
            <a:endCxn id="8" idx="0"/>
          </p:cNvCxnSpPr>
          <p:nvPr/>
        </p:nvCxnSpPr>
        <p:spPr>
          <a:xfrm>
            <a:off x="8840580" y="2288138"/>
            <a:ext cx="1094420" cy="3468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1793A1FC-8D7F-4775-84ED-1368C148300E}"/>
              </a:ext>
            </a:extLst>
          </p:cNvPr>
          <p:cNvCxnSpPr>
            <a:cxnSpLocks/>
            <a:stCxn id="4" idx="2"/>
            <a:endCxn id="8" idx="0"/>
          </p:cNvCxnSpPr>
          <p:nvPr/>
        </p:nvCxnSpPr>
        <p:spPr>
          <a:xfrm>
            <a:off x="7788402" y="2281723"/>
            <a:ext cx="2146598"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374334D0-5147-4766-A247-92A7DEEE5564}"/>
              </a:ext>
            </a:extLst>
          </p:cNvPr>
          <p:cNvCxnSpPr>
            <a:stCxn id="6" idx="2"/>
            <a:endCxn id="6" idx="2"/>
          </p:cNvCxnSpPr>
          <p:nvPr/>
        </p:nvCxnSpPr>
        <p:spPr>
          <a:xfrm>
            <a:off x="11137710" y="228172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F7BD8E7-E907-4D26-BB9F-3C042FF70E41}"/>
              </a:ext>
            </a:extLst>
          </p:cNvPr>
          <p:cNvCxnSpPr>
            <a:cxnSpLocks/>
            <a:stCxn id="6" idx="2"/>
            <a:endCxn id="8" idx="0"/>
          </p:cNvCxnSpPr>
          <p:nvPr/>
        </p:nvCxnSpPr>
        <p:spPr>
          <a:xfrm flipH="1">
            <a:off x="9935000" y="2281723"/>
            <a:ext cx="1202710"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F207F88-3B4E-48CF-A5E7-B3B144B3C40A}"/>
              </a:ext>
            </a:extLst>
          </p:cNvPr>
          <p:cNvCxnSpPr>
            <a:cxnSpLocks/>
            <a:stCxn id="8" idx="2"/>
            <a:endCxn id="7" idx="0"/>
          </p:cNvCxnSpPr>
          <p:nvPr/>
        </p:nvCxnSpPr>
        <p:spPr>
          <a:xfrm>
            <a:off x="9935000" y="3060046"/>
            <a:ext cx="18643" cy="1798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95B21EF3-48C8-4034-8DD7-3B167EF5394D}"/>
              </a:ext>
            </a:extLst>
          </p:cNvPr>
          <p:cNvSpPr/>
          <p:nvPr/>
        </p:nvSpPr>
        <p:spPr>
          <a:xfrm>
            <a:off x="9387790" y="1856677"/>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企業文化</a:t>
            </a:r>
          </a:p>
        </p:txBody>
      </p:sp>
      <p:cxnSp>
        <p:nvCxnSpPr>
          <p:cNvPr id="35" name="直線矢印コネクタ 34">
            <a:extLst>
              <a:ext uri="{FF2B5EF4-FFF2-40B4-BE49-F238E27FC236}">
                <a16:creationId xmlns:a16="http://schemas.microsoft.com/office/drawing/2014/main" id="{BF056D6A-EF14-46F1-9632-5D6D9BF82B2C}"/>
              </a:ext>
            </a:extLst>
          </p:cNvPr>
          <p:cNvCxnSpPr>
            <a:cxnSpLocks/>
            <a:stCxn id="33" idx="2"/>
            <a:endCxn id="8" idx="0"/>
          </p:cNvCxnSpPr>
          <p:nvPr/>
        </p:nvCxnSpPr>
        <p:spPr>
          <a:xfrm>
            <a:off x="9892758" y="2281723"/>
            <a:ext cx="42242"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31582265-D8F6-4832-9244-A28F6E86F9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18" name="Picture 2">
            <a:extLst>
              <a:ext uri="{FF2B5EF4-FFF2-40B4-BE49-F238E27FC236}">
                <a16:creationId xmlns:a16="http://schemas.microsoft.com/office/drawing/2014/main" id="{4B5D5893-5C59-4222-A593-78ED809A1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242384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0E9EA-D9DC-470A-8221-D3C4BBAE92EE}"/>
              </a:ext>
            </a:extLst>
          </p:cNvPr>
          <p:cNvSpPr>
            <a:spLocks noGrp="1"/>
          </p:cNvSpPr>
          <p:nvPr>
            <p:ph type="title"/>
          </p:nvPr>
        </p:nvSpPr>
        <p:spPr>
          <a:xfrm>
            <a:off x="838200" y="365125"/>
            <a:ext cx="10515600" cy="673261"/>
          </a:xfrm>
        </p:spPr>
        <p:txBody>
          <a:bodyPr>
            <a:normAutofit/>
          </a:bodyPr>
          <a:lstStyle/>
          <a:p>
            <a:r>
              <a:rPr lang="en-US" altLang="ja-JP" sz="3200" dirty="0" err="1"/>
              <a:t>VeriSM</a:t>
            </a:r>
            <a:r>
              <a:rPr lang="ja-JP" altLang="en-US" sz="3200" dirty="0"/>
              <a:t>™の構成要素　－２</a:t>
            </a:r>
            <a:endParaRPr kumimoji="1" lang="ja-JP" altLang="en-US" sz="3200" dirty="0"/>
          </a:p>
        </p:txBody>
      </p:sp>
      <p:sp>
        <p:nvSpPr>
          <p:cNvPr id="3" name="正方形/長方形 2">
            <a:extLst>
              <a:ext uri="{FF2B5EF4-FFF2-40B4-BE49-F238E27FC236}">
                <a16:creationId xmlns:a16="http://schemas.microsoft.com/office/drawing/2014/main" id="{AF36AE49-6CB3-479D-B178-85ADE222502C}"/>
              </a:ext>
            </a:extLst>
          </p:cNvPr>
          <p:cNvSpPr/>
          <p:nvPr/>
        </p:nvSpPr>
        <p:spPr>
          <a:xfrm>
            <a:off x="838200" y="1253920"/>
            <a:ext cx="1020493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™の特長的な概念</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目的：チームがリソースや管理手法、ビジネス環境、最新の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技術を駆使して製品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（プロダクト）やサービスに柔軟性を維持する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™は、柔軟性を維持するための、多くのフレームワーク、標準、手法、管理原則、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思想（考え方）の活用と管理の方法論を提供</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07EE57B1-E617-402C-A8A8-D73D56DC78A7}"/>
              </a:ext>
            </a:extLst>
          </p:cNvPr>
          <p:cNvSpPr txBox="1"/>
          <p:nvPr/>
        </p:nvSpPr>
        <p:spPr>
          <a:xfrm>
            <a:off x="1366465" y="4190924"/>
            <a:ext cx="367309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マネジメント・メッシュには、</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リソース</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ビジネス環境</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各種管理手法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革新的なテクノロジー</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が含まれる。</a:t>
            </a:r>
          </a:p>
        </p:txBody>
      </p:sp>
      <p:grpSp>
        <p:nvGrpSpPr>
          <p:cNvPr id="20" name="グループ化 19">
            <a:extLst>
              <a:ext uri="{FF2B5EF4-FFF2-40B4-BE49-F238E27FC236}">
                <a16:creationId xmlns:a16="http://schemas.microsoft.com/office/drawing/2014/main" id="{4E973FD0-D650-4F0B-81AE-D0E5B8393315}"/>
              </a:ext>
            </a:extLst>
          </p:cNvPr>
          <p:cNvGrpSpPr/>
          <p:nvPr/>
        </p:nvGrpSpPr>
        <p:grpSpPr>
          <a:xfrm>
            <a:off x="6754679" y="3429000"/>
            <a:ext cx="2854271" cy="2610172"/>
            <a:chOff x="6336224" y="3385842"/>
            <a:chExt cx="4233620" cy="3377876"/>
          </a:xfrm>
        </p:grpSpPr>
        <p:sp>
          <p:nvSpPr>
            <p:cNvPr id="5" name="正方形/長方形 4">
              <a:extLst>
                <a:ext uri="{FF2B5EF4-FFF2-40B4-BE49-F238E27FC236}">
                  <a16:creationId xmlns:a16="http://schemas.microsoft.com/office/drawing/2014/main" id="{0714BA5D-431F-4F98-B9B4-ACB96D08AC2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1EE4DA14-4CE8-4B1A-B282-86A859C3965E}"/>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8289D46E-266C-4AD7-9FD7-B159D9C22AB8}"/>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788ADC66-A5FC-4161-98FD-D06CD99E93DC}"/>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0A2D51A9-380C-45E2-A4EE-27610A6FDC1A}"/>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534865-28F1-4E0E-BA2B-EEEAB13F4FD7}"/>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A6E7E2BA-1023-4D32-AC6D-9AD5FD7EE2DC}"/>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A440032A-C1D0-4EB9-89CC-C6B109B5EE57}"/>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D956EAE-3D2F-496E-83B6-2B3A05FD4137}"/>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B4C0A603-534B-4813-8148-D4CBC3121FDB}"/>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B870688-C561-4CCC-B8DA-398D1ADF9DBB}"/>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FD8CD2D-D893-490C-AAE9-CE5655652933}"/>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A706CE0-01A2-4557-9F2E-BA2F80A4F406}"/>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C439FAE8-051D-4271-A1F6-0E598C8AFA49}"/>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64C966B8-B14A-4360-8797-844C09E1E1D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1" name="スライド番号プレースホルダー 20">
            <a:extLst>
              <a:ext uri="{FF2B5EF4-FFF2-40B4-BE49-F238E27FC236}">
                <a16:creationId xmlns:a16="http://schemas.microsoft.com/office/drawing/2014/main" id="{D90E324E-6D39-457C-B8B6-7A945A283C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22" name="Picture 2">
            <a:extLst>
              <a:ext uri="{FF2B5EF4-FFF2-40B4-BE49-F238E27FC236}">
                <a16:creationId xmlns:a16="http://schemas.microsoft.com/office/drawing/2014/main" id="{02B63AB3-1D31-49FE-AFD8-2747FCD2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223343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B6271C-1FA8-4D82-910C-F3F8EAA6D83F}"/>
              </a:ext>
            </a:extLst>
          </p:cNvPr>
          <p:cNvSpPr>
            <a:spLocks noGrp="1"/>
          </p:cNvSpPr>
          <p:nvPr>
            <p:ph type="title"/>
          </p:nvPr>
        </p:nvSpPr>
        <p:spPr>
          <a:xfrm>
            <a:off x="838200" y="365125"/>
            <a:ext cx="10515600" cy="673261"/>
          </a:xfrm>
        </p:spPr>
        <p:txBody>
          <a:bodyPr>
            <a:normAutofit/>
          </a:bodyPr>
          <a:lstStyle/>
          <a:p>
            <a:r>
              <a:rPr kumimoji="1" lang="ja-JP" altLang="en-US" sz="3200" dirty="0"/>
              <a:t>マネジメント・メッシュ（例）</a:t>
            </a:r>
          </a:p>
        </p:txBody>
      </p:sp>
      <p:grpSp>
        <p:nvGrpSpPr>
          <p:cNvPr id="3" name="グループ化 2">
            <a:extLst>
              <a:ext uri="{FF2B5EF4-FFF2-40B4-BE49-F238E27FC236}">
                <a16:creationId xmlns:a16="http://schemas.microsoft.com/office/drawing/2014/main" id="{0034F095-5035-42F2-8C93-60730913A7C0}"/>
              </a:ext>
            </a:extLst>
          </p:cNvPr>
          <p:cNvGrpSpPr/>
          <p:nvPr/>
        </p:nvGrpSpPr>
        <p:grpSpPr>
          <a:xfrm>
            <a:off x="3564610" y="1518834"/>
            <a:ext cx="4587499" cy="4303362"/>
            <a:chOff x="6336224" y="3385842"/>
            <a:chExt cx="4233620" cy="3377876"/>
          </a:xfrm>
        </p:grpSpPr>
        <p:sp>
          <p:nvSpPr>
            <p:cNvPr id="14" name="正方形/長方形 13">
              <a:extLst>
                <a:ext uri="{FF2B5EF4-FFF2-40B4-BE49-F238E27FC236}">
                  <a16:creationId xmlns:a16="http://schemas.microsoft.com/office/drawing/2014/main" id="{FAAC3EE3-085B-423A-8E70-30FE0C4EBFDF}"/>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314CEE82-1564-46F8-9C35-FF2B4538DA0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52A78DB8-10AD-4FFB-8FBC-DC3A21D1C4A3}"/>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195CF13-271C-4E3A-BB12-F50EB9E22F3B}"/>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47331B39-606A-40D9-AFAB-4B0CB2B7E8F8}"/>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BED6C51-5474-4408-92E4-1119CC47686E}"/>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3CA31FA2-9514-485B-B1DE-08BCD71E7095}"/>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A7B8E791-A3E8-4BF8-9C8C-3DFD70A64AD0}"/>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FE76851-0AFF-43AB-A65B-917269DEC001}"/>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70B51E0-9EDB-493F-AE47-14ECB56BEFB2}"/>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BFD44458-4D2B-4D7A-98A9-B3D593DB8D4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CD4DC511-BB0A-4ED4-9478-40FA790C5142}"/>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870E8C3-1888-4A8B-9E34-670ACB577A23}"/>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C36DCF99-58F6-4A2E-8DAE-D786A7A5FBAE}"/>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1BB1728-F40F-42FA-B979-215EB8FAC9E5}"/>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テキスト ボックス 18">
            <a:extLst>
              <a:ext uri="{FF2B5EF4-FFF2-40B4-BE49-F238E27FC236}">
                <a16:creationId xmlns:a16="http://schemas.microsoft.com/office/drawing/2014/main" id="{1F9DC4DD-50AB-4019-854F-53A0E31F1EAA}"/>
              </a:ext>
            </a:extLst>
          </p:cNvPr>
          <p:cNvSpPr txBox="1"/>
          <p:nvPr/>
        </p:nvSpPr>
        <p:spPr>
          <a:xfrm>
            <a:off x="4400586" y="5875332"/>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09EE73D8-B2B1-434F-8ED6-39C50F231B3E}"/>
              </a:ext>
            </a:extLst>
          </p:cNvPr>
          <p:cNvSpPr txBox="1"/>
          <p:nvPr/>
        </p:nvSpPr>
        <p:spPr>
          <a:xfrm>
            <a:off x="6666232" y="5847913"/>
            <a:ext cx="1834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ISO/IEC20000</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054561D-5E1C-4086-991D-0887E6DFC89B}"/>
              </a:ext>
            </a:extLst>
          </p:cNvPr>
          <p:cNvSpPr txBox="1"/>
          <p:nvPr/>
        </p:nvSpPr>
        <p:spPr>
          <a:xfrm>
            <a:off x="5434344" y="5874269"/>
            <a:ext cx="10476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CMMI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IT4IT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B3033DB7-EB98-4D3A-B55D-72E333D750FF}"/>
              </a:ext>
            </a:extLst>
          </p:cNvPr>
          <p:cNvSpPr txBox="1"/>
          <p:nvPr/>
        </p:nvSpPr>
        <p:spPr>
          <a:xfrm>
            <a:off x="8177543" y="1813811"/>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コンテナー</a:t>
            </a:r>
          </a:p>
        </p:txBody>
      </p:sp>
      <p:sp>
        <p:nvSpPr>
          <p:cNvPr id="23" name="テキスト ボックス 22">
            <a:extLst>
              <a:ext uri="{FF2B5EF4-FFF2-40B4-BE49-F238E27FC236}">
                <a16:creationId xmlns:a16="http://schemas.microsoft.com/office/drawing/2014/main" id="{70DA0F3D-1E76-4CF1-852A-550C533F18BE}"/>
              </a:ext>
            </a:extLst>
          </p:cNvPr>
          <p:cNvSpPr txBox="1"/>
          <p:nvPr/>
        </p:nvSpPr>
        <p:spPr>
          <a:xfrm>
            <a:off x="8177543" y="2715583"/>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IoT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5D9862C-8CCF-4397-8CB7-B3B912293438}"/>
              </a:ext>
            </a:extLst>
          </p:cNvPr>
          <p:cNvSpPr txBox="1"/>
          <p:nvPr/>
        </p:nvSpPr>
        <p:spPr>
          <a:xfrm>
            <a:off x="8177542" y="3778253"/>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AI</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0895D26F-9B51-44A0-A462-C31B8231A845}"/>
              </a:ext>
            </a:extLst>
          </p:cNvPr>
          <p:cNvSpPr txBox="1"/>
          <p:nvPr/>
        </p:nvSpPr>
        <p:spPr>
          <a:xfrm>
            <a:off x="8177541" y="4687508"/>
            <a:ext cx="20815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ブロックチェーン</a:t>
            </a:r>
          </a:p>
        </p:txBody>
      </p:sp>
      <p:sp>
        <p:nvSpPr>
          <p:cNvPr id="26" name="テキスト ボックス 25">
            <a:extLst>
              <a:ext uri="{FF2B5EF4-FFF2-40B4-BE49-F238E27FC236}">
                <a16:creationId xmlns:a16="http://schemas.microsoft.com/office/drawing/2014/main" id="{EAB3092E-F1D3-4A3A-9239-385D9A07AF60}"/>
              </a:ext>
            </a:extLst>
          </p:cNvPr>
          <p:cNvSpPr txBox="1"/>
          <p:nvPr/>
        </p:nvSpPr>
        <p:spPr>
          <a:xfrm>
            <a:off x="2083880" y="2246216"/>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企業文化</a:t>
            </a:r>
          </a:p>
        </p:txBody>
      </p:sp>
      <p:sp>
        <p:nvSpPr>
          <p:cNvPr id="27" name="テキスト ボックス 26">
            <a:extLst>
              <a:ext uri="{FF2B5EF4-FFF2-40B4-BE49-F238E27FC236}">
                <a16:creationId xmlns:a16="http://schemas.microsoft.com/office/drawing/2014/main" id="{97AEFA5A-5954-4706-AF31-EFED363960BD}"/>
              </a:ext>
            </a:extLst>
          </p:cNvPr>
          <p:cNvSpPr txBox="1"/>
          <p:nvPr/>
        </p:nvSpPr>
        <p:spPr>
          <a:xfrm>
            <a:off x="1828800" y="3208225"/>
            <a:ext cx="15922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競合状況</a:t>
            </a:r>
          </a:p>
        </p:txBody>
      </p:sp>
      <p:sp>
        <p:nvSpPr>
          <p:cNvPr id="28" name="テキスト ボックス 27">
            <a:extLst>
              <a:ext uri="{FF2B5EF4-FFF2-40B4-BE49-F238E27FC236}">
                <a16:creationId xmlns:a16="http://schemas.microsoft.com/office/drawing/2014/main" id="{604BC495-8C7F-4C70-A8E2-B27B85635ED5}"/>
              </a:ext>
            </a:extLst>
          </p:cNvPr>
          <p:cNvSpPr txBox="1"/>
          <p:nvPr/>
        </p:nvSpPr>
        <p:spPr>
          <a:xfrm>
            <a:off x="2037270" y="4218443"/>
            <a:ext cx="1383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法規制</a:t>
            </a:r>
          </a:p>
        </p:txBody>
      </p:sp>
      <p:sp>
        <p:nvSpPr>
          <p:cNvPr id="29" name="テキスト ボックス 28">
            <a:extLst>
              <a:ext uri="{FF2B5EF4-FFF2-40B4-BE49-F238E27FC236}">
                <a16:creationId xmlns:a16="http://schemas.microsoft.com/office/drawing/2014/main" id="{FDF08256-C65D-49E7-8867-CA460EAB0B17}"/>
              </a:ext>
            </a:extLst>
          </p:cNvPr>
          <p:cNvSpPr txBox="1"/>
          <p:nvPr/>
        </p:nvSpPr>
        <p:spPr>
          <a:xfrm>
            <a:off x="1586644" y="5156574"/>
            <a:ext cx="1834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ビジネスモデル</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534F7D48-5C59-44B1-9816-ACFEAF25348A}"/>
              </a:ext>
            </a:extLst>
          </p:cNvPr>
          <p:cNvSpPr txBox="1"/>
          <p:nvPr/>
        </p:nvSpPr>
        <p:spPr>
          <a:xfrm>
            <a:off x="3564611" y="1099634"/>
            <a:ext cx="13585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人（人工）</a:t>
            </a:r>
          </a:p>
        </p:txBody>
      </p:sp>
      <p:sp>
        <p:nvSpPr>
          <p:cNvPr id="31" name="テキスト ボックス 30">
            <a:extLst>
              <a:ext uri="{FF2B5EF4-FFF2-40B4-BE49-F238E27FC236}">
                <a16:creationId xmlns:a16="http://schemas.microsoft.com/office/drawing/2014/main" id="{CC8C212C-0657-46BC-AEC8-8233E15CA77E}"/>
              </a:ext>
            </a:extLst>
          </p:cNvPr>
          <p:cNvSpPr txBox="1"/>
          <p:nvPr/>
        </p:nvSpPr>
        <p:spPr>
          <a:xfrm>
            <a:off x="4924431" y="1083184"/>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予算</a:t>
            </a:r>
          </a:p>
        </p:txBody>
      </p:sp>
      <p:sp>
        <p:nvSpPr>
          <p:cNvPr id="32" name="テキスト ボックス 31">
            <a:extLst>
              <a:ext uri="{FF2B5EF4-FFF2-40B4-BE49-F238E27FC236}">
                <a16:creationId xmlns:a16="http://schemas.microsoft.com/office/drawing/2014/main" id="{AE7C15B0-9F7E-435A-AEB8-AED70CD2A376}"/>
              </a:ext>
            </a:extLst>
          </p:cNvPr>
          <p:cNvSpPr txBox="1"/>
          <p:nvPr/>
        </p:nvSpPr>
        <p:spPr>
          <a:xfrm>
            <a:off x="6027694" y="1097937"/>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期間</a:t>
            </a:r>
          </a:p>
        </p:txBody>
      </p:sp>
      <p:sp>
        <p:nvSpPr>
          <p:cNvPr id="33" name="テキスト ボックス 32">
            <a:extLst>
              <a:ext uri="{FF2B5EF4-FFF2-40B4-BE49-F238E27FC236}">
                <a16:creationId xmlns:a16="http://schemas.microsoft.com/office/drawing/2014/main" id="{1432C748-AFB9-407C-AC2D-B2E939A8E042}"/>
              </a:ext>
            </a:extLst>
          </p:cNvPr>
          <p:cNvSpPr txBox="1"/>
          <p:nvPr/>
        </p:nvSpPr>
        <p:spPr>
          <a:xfrm>
            <a:off x="6991655" y="1083183"/>
            <a:ext cx="15089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知識・経験</a:t>
            </a:r>
          </a:p>
        </p:txBody>
      </p:sp>
      <p:sp>
        <p:nvSpPr>
          <p:cNvPr id="34" name="テキスト ボックス 33">
            <a:extLst>
              <a:ext uri="{FF2B5EF4-FFF2-40B4-BE49-F238E27FC236}">
                <a16:creationId xmlns:a16="http://schemas.microsoft.com/office/drawing/2014/main" id="{6B815D02-6CF6-4D99-B8DF-AF6EE0D255D7}"/>
              </a:ext>
            </a:extLst>
          </p:cNvPr>
          <p:cNvSpPr txBox="1"/>
          <p:nvPr/>
        </p:nvSpPr>
        <p:spPr>
          <a:xfrm>
            <a:off x="8546140" y="6032579"/>
            <a:ext cx="20815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各種管理手法</a:t>
            </a:r>
          </a:p>
        </p:txBody>
      </p:sp>
      <p:sp>
        <p:nvSpPr>
          <p:cNvPr id="35" name="テキスト ボックス 34">
            <a:extLst>
              <a:ext uri="{FF2B5EF4-FFF2-40B4-BE49-F238E27FC236}">
                <a16:creationId xmlns:a16="http://schemas.microsoft.com/office/drawing/2014/main" id="{919D3192-0A08-4A11-B7CA-F311FEF73190}"/>
              </a:ext>
            </a:extLst>
          </p:cNvPr>
          <p:cNvSpPr txBox="1"/>
          <p:nvPr/>
        </p:nvSpPr>
        <p:spPr>
          <a:xfrm>
            <a:off x="9695481" y="3226483"/>
            <a:ext cx="18817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革新的な</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テクノロジー</a:t>
            </a:r>
          </a:p>
        </p:txBody>
      </p:sp>
      <p:sp>
        <p:nvSpPr>
          <p:cNvPr id="36" name="テキスト ボックス 35">
            <a:extLst>
              <a:ext uri="{FF2B5EF4-FFF2-40B4-BE49-F238E27FC236}">
                <a16:creationId xmlns:a16="http://schemas.microsoft.com/office/drawing/2014/main" id="{006628AA-A8C0-4DA8-8466-419C45F55091}"/>
              </a:ext>
            </a:extLst>
          </p:cNvPr>
          <p:cNvSpPr txBox="1"/>
          <p:nvPr/>
        </p:nvSpPr>
        <p:spPr>
          <a:xfrm>
            <a:off x="2343206" y="1097937"/>
            <a:ext cx="18067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リソース</a:t>
            </a:r>
          </a:p>
        </p:txBody>
      </p:sp>
      <p:sp>
        <p:nvSpPr>
          <p:cNvPr id="37" name="テキスト ボックス 36">
            <a:extLst>
              <a:ext uri="{FF2B5EF4-FFF2-40B4-BE49-F238E27FC236}">
                <a16:creationId xmlns:a16="http://schemas.microsoft.com/office/drawing/2014/main" id="{986E591C-4F82-444B-875F-6D79242A6476}"/>
              </a:ext>
            </a:extLst>
          </p:cNvPr>
          <p:cNvSpPr txBox="1"/>
          <p:nvPr/>
        </p:nvSpPr>
        <p:spPr>
          <a:xfrm>
            <a:off x="384622" y="3713334"/>
            <a:ext cx="1773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ビジネス環境</a:t>
            </a:r>
          </a:p>
        </p:txBody>
      </p:sp>
      <p:sp>
        <p:nvSpPr>
          <p:cNvPr id="38" name="スライド番号プレースホルダー 37">
            <a:extLst>
              <a:ext uri="{FF2B5EF4-FFF2-40B4-BE49-F238E27FC236}">
                <a16:creationId xmlns:a16="http://schemas.microsoft.com/office/drawing/2014/main" id="{8D033BF1-EF65-4758-B023-575488CD8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9" name="Picture 2">
            <a:extLst>
              <a:ext uri="{FF2B5EF4-FFF2-40B4-BE49-F238E27FC236}">
                <a16:creationId xmlns:a16="http://schemas.microsoft.com/office/drawing/2014/main" id="{11EB79B6-CBD5-4321-9005-CCFE70924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93020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991544" y="116632"/>
            <a:ext cx="8229600" cy="360040"/>
          </a:xfrm>
        </p:spPr>
        <p:txBody>
          <a:bodyPr>
            <a:normAutofit fontScale="90000"/>
          </a:bodyPr>
          <a:lstStyle/>
          <a:p>
            <a:r>
              <a:rPr lang="en-US" altLang="ja-JP" sz="2000" dirty="0"/>
              <a:t>Agile &amp; DevOps</a:t>
            </a:r>
            <a:r>
              <a:rPr lang="ja-JP" altLang="en-US" sz="2000" dirty="0"/>
              <a:t>　講演・コラム　等の実績　（１）</a:t>
            </a:r>
          </a:p>
        </p:txBody>
      </p:sp>
      <p:sp>
        <p:nvSpPr>
          <p:cNvPr id="3" name="コンテンツ プレースホルダー 2"/>
          <p:cNvSpPr>
            <a:spLocks noGrp="1"/>
          </p:cNvSpPr>
          <p:nvPr>
            <p:ph idx="1"/>
          </p:nvPr>
        </p:nvSpPr>
        <p:spPr>
          <a:xfrm>
            <a:off x="1847528" y="476672"/>
            <a:ext cx="8642350" cy="6264696"/>
          </a:xfrm>
        </p:spPr>
        <p:txBody>
          <a:bodyPr>
            <a:normAutofit fontScale="85000" lnSpcReduction="20000"/>
          </a:bodyPr>
          <a:lstStyle/>
          <a:p>
            <a:pPr marL="0" indent="0">
              <a:buNone/>
              <a:defRPr/>
            </a:pPr>
            <a:r>
              <a:rPr lang="en-US" altLang="ja-JP" sz="1100" dirty="0"/>
              <a:t>2009</a:t>
            </a:r>
            <a:r>
              <a:rPr lang="ja-JP" altLang="en-US" sz="1100" dirty="0"/>
              <a:t>年</a:t>
            </a:r>
            <a:endParaRPr lang="en-US" altLang="ja-JP" sz="1100" dirty="0"/>
          </a:p>
          <a:p>
            <a:pPr lvl="1">
              <a:defRPr/>
            </a:pPr>
            <a:r>
              <a:rPr lang="en-US" altLang="ja-JP" sz="1100" dirty="0"/>
              <a:t>SODEC </a:t>
            </a:r>
            <a:r>
              <a:rPr lang="ja-JP" altLang="en-US" sz="1100" dirty="0"/>
              <a:t>専門セミナー　講演</a:t>
            </a:r>
            <a:endParaRPr lang="en-US" altLang="ja-JP" sz="1100" dirty="0"/>
          </a:p>
          <a:p>
            <a:pPr lvl="1">
              <a:defRPr/>
            </a:pPr>
            <a:r>
              <a:rPr lang="en-US" altLang="ja-JP" sz="1100" dirty="0"/>
              <a:t>SODEC</a:t>
            </a:r>
            <a:r>
              <a:rPr lang="ja-JP" altLang="en-US" sz="1100" dirty="0"/>
              <a:t>　</a:t>
            </a:r>
            <a:r>
              <a:rPr lang="en-US" altLang="ja-JP" sz="1100" dirty="0"/>
              <a:t>IBM</a:t>
            </a:r>
            <a:r>
              <a:rPr lang="ja-JP" altLang="en-US" sz="1100" dirty="0"/>
              <a:t>社ブースにてアジャイル開発のセッションを担当</a:t>
            </a:r>
            <a:endParaRPr lang="en-US" altLang="ja-JP" sz="1100" dirty="0"/>
          </a:p>
          <a:p>
            <a:pPr lvl="1">
              <a:defRPr/>
            </a:pPr>
            <a:r>
              <a:rPr lang="ja-JP" altLang="en-US" sz="1100" dirty="0"/>
              <a:t>日本</a:t>
            </a:r>
            <a:r>
              <a:rPr lang="en-US" altLang="ja-JP" sz="1100" dirty="0"/>
              <a:t>IBM Rational Software Conference 2009</a:t>
            </a:r>
            <a:r>
              <a:rPr lang="ja-JP" altLang="en-US" sz="1100" dirty="0"/>
              <a:t>　講演</a:t>
            </a:r>
            <a:endParaRPr lang="en-US" altLang="ja-JP" sz="1100" dirty="0"/>
          </a:p>
          <a:p>
            <a:pPr lvl="1">
              <a:defRPr/>
            </a:pPr>
            <a:r>
              <a:rPr lang="ja-JP" altLang="en-US" sz="1100" dirty="0"/>
              <a:t>日経</a:t>
            </a:r>
            <a:r>
              <a:rPr lang="en-US" altLang="ja-JP" sz="1100" dirty="0"/>
              <a:t>BP</a:t>
            </a:r>
            <a:r>
              <a:rPr lang="ja-JP" altLang="en-US" sz="1100" dirty="0"/>
              <a:t>　ソフトウエア技術者人材育成シンポジウム　講演</a:t>
            </a:r>
            <a:endParaRPr lang="en-US" altLang="ja-JP" sz="1100" dirty="0"/>
          </a:p>
          <a:p>
            <a:pPr lvl="1">
              <a:defRPr/>
            </a:pPr>
            <a:r>
              <a:rPr lang="ja-JP" altLang="en-US" sz="1100" dirty="0"/>
              <a:t>マイクロソフトのアジャイル開発支援サイトへの寄稿　（</a:t>
            </a:r>
            <a:r>
              <a:rPr lang="en-US" altLang="ja-JP" sz="1100" dirty="0"/>
              <a:t>10</a:t>
            </a:r>
            <a:r>
              <a:rPr lang="ja-JP" altLang="en-US" sz="1100" dirty="0"/>
              <a:t>回）　（</a:t>
            </a:r>
            <a:r>
              <a:rPr lang="en-US" altLang="ja-JP" sz="1100" dirty="0"/>
              <a:t>2009</a:t>
            </a:r>
            <a:r>
              <a:rPr lang="ja-JP" altLang="en-US" sz="1100" dirty="0"/>
              <a:t>年～</a:t>
            </a:r>
            <a:r>
              <a:rPr lang="en-US" altLang="ja-JP" sz="1100" dirty="0"/>
              <a:t>2010</a:t>
            </a:r>
            <a:r>
              <a:rPr lang="ja-JP" altLang="en-US" sz="1100" dirty="0"/>
              <a:t>年）</a:t>
            </a:r>
            <a:endParaRPr lang="en-US" altLang="ja-JP" sz="1100" dirty="0"/>
          </a:p>
          <a:p>
            <a:pPr lvl="1">
              <a:defRPr/>
            </a:pPr>
            <a:r>
              <a:rPr lang="ja-JP" altLang="en-US" sz="1100" dirty="0"/>
              <a:t>マイクロソフト　最新．</a:t>
            </a:r>
            <a:r>
              <a:rPr lang="en-US" altLang="ja-JP" sz="1100" dirty="0"/>
              <a:t>NET</a:t>
            </a:r>
            <a:r>
              <a:rPr lang="ja-JP" altLang="en-US" sz="1100" dirty="0"/>
              <a:t>システム開発の実践セミナー　講演</a:t>
            </a:r>
            <a:endParaRPr lang="en-US" altLang="ja-JP" sz="1100" dirty="0"/>
          </a:p>
          <a:p>
            <a:pPr marL="0" indent="0">
              <a:buNone/>
              <a:defRPr/>
            </a:pPr>
            <a:r>
              <a:rPr lang="en-US" altLang="ja-JP" sz="1100" dirty="0"/>
              <a:t>2010</a:t>
            </a:r>
            <a:r>
              <a:rPr lang="ja-JP" altLang="en-US" sz="1100" dirty="0"/>
              <a:t>年</a:t>
            </a:r>
            <a:endParaRPr lang="en-US" altLang="ja-JP" sz="1100" dirty="0"/>
          </a:p>
          <a:p>
            <a:pPr lvl="1">
              <a:defRPr/>
            </a:pPr>
            <a:r>
              <a:rPr lang="ja-JP" altLang="en-US" sz="1100" dirty="0"/>
              <a:t>日本</a:t>
            </a:r>
            <a:r>
              <a:rPr lang="en-US" altLang="ja-JP" sz="1100" dirty="0"/>
              <a:t>IBM</a:t>
            </a:r>
            <a:r>
              <a:rPr lang="ja-JP" altLang="en-US" sz="1100" dirty="0"/>
              <a:t>　</a:t>
            </a:r>
            <a:r>
              <a:rPr lang="en-US" altLang="ja-JP" sz="1100" dirty="0"/>
              <a:t>Innovate 2010</a:t>
            </a:r>
            <a:r>
              <a:rPr lang="ja-JP" altLang="en-US" sz="1100" dirty="0"/>
              <a:t>　講演　（アジャイル・トラックの企画支援）</a:t>
            </a:r>
            <a:endParaRPr lang="en-US" altLang="ja-JP" sz="1100" dirty="0"/>
          </a:p>
          <a:p>
            <a:pPr lvl="1">
              <a:defRPr/>
            </a:pPr>
            <a:r>
              <a:rPr lang="ja-JP" altLang="en-US" sz="1100" dirty="0"/>
              <a:t>ソフトウェア品質管理シンポジウム　</a:t>
            </a:r>
            <a:r>
              <a:rPr lang="en-US" altLang="ja-JP" sz="1100" dirty="0"/>
              <a:t>2010</a:t>
            </a:r>
            <a:r>
              <a:rPr lang="ja-JP" altLang="en-US" sz="1100" dirty="0"/>
              <a:t>　ワークショップ提供</a:t>
            </a:r>
            <a:endParaRPr lang="en-US" altLang="ja-JP" sz="1100" dirty="0"/>
          </a:p>
          <a:p>
            <a:pPr lvl="1">
              <a:defRPr/>
            </a:pPr>
            <a:r>
              <a:rPr lang="ja-JP" altLang="en-US" sz="1100" dirty="0"/>
              <a:t>日経</a:t>
            </a:r>
            <a:r>
              <a:rPr lang="en-US" altLang="ja-JP" sz="1100" dirty="0"/>
              <a:t>BP</a:t>
            </a:r>
            <a:r>
              <a:rPr lang="ja-JP" altLang="en-US" sz="1100" dirty="0"/>
              <a:t>　</a:t>
            </a:r>
            <a:r>
              <a:rPr lang="en-US" altLang="ja-JP" sz="1100" dirty="0"/>
              <a:t>X-over Development Conference 2010</a:t>
            </a:r>
            <a:r>
              <a:rPr lang="ja-JP" altLang="en-US" sz="1100" dirty="0"/>
              <a:t>　講演</a:t>
            </a:r>
            <a:endParaRPr lang="en-US" altLang="ja-JP" sz="1100" dirty="0"/>
          </a:p>
          <a:p>
            <a:pPr lvl="1">
              <a:defRPr/>
            </a:pPr>
            <a:r>
              <a:rPr lang="en-US" altLang="ja-JP" sz="1100" dirty="0"/>
              <a:t>Agile </a:t>
            </a:r>
            <a:r>
              <a:rPr lang="ja-JP" altLang="en-US" sz="1100" dirty="0"/>
              <a:t>フォーラム　</a:t>
            </a:r>
            <a:r>
              <a:rPr lang="en-US" altLang="ja-JP" sz="1100" dirty="0"/>
              <a:t>in</a:t>
            </a:r>
            <a:r>
              <a:rPr lang="ja-JP" altLang="en-US" sz="1100" dirty="0"/>
              <a:t>　岐阜　</a:t>
            </a:r>
            <a:r>
              <a:rPr lang="en-US" altLang="ja-JP" sz="1100" dirty="0"/>
              <a:t>2010</a:t>
            </a:r>
            <a:r>
              <a:rPr lang="ja-JP" altLang="en-US" sz="1100" dirty="0"/>
              <a:t>　講演</a:t>
            </a:r>
            <a:endParaRPr lang="en-US" altLang="ja-JP" sz="1100" dirty="0"/>
          </a:p>
          <a:p>
            <a:pPr marL="0" indent="0">
              <a:buNone/>
              <a:defRPr/>
            </a:pPr>
            <a:r>
              <a:rPr lang="en-US" altLang="ja-JP" sz="1100" dirty="0"/>
              <a:t>2011</a:t>
            </a:r>
            <a:r>
              <a:rPr lang="ja-JP" altLang="en-US" sz="1100" dirty="0"/>
              <a:t>年</a:t>
            </a:r>
            <a:endParaRPr lang="en-US" altLang="ja-JP" sz="1100" dirty="0"/>
          </a:p>
          <a:p>
            <a:pPr lvl="1">
              <a:defRPr/>
            </a:pPr>
            <a:r>
              <a:rPr lang="en-US" altLang="ja-JP" sz="1100" dirty="0"/>
              <a:t>Agile Japan 2011</a:t>
            </a:r>
            <a:r>
              <a:rPr lang="ja-JP" altLang="en-US" sz="1100" dirty="0"/>
              <a:t>　講演</a:t>
            </a:r>
            <a:endParaRPr lang="en-US" altLang="ja-JP" sz="1100" dirty="0"/>
          </a:p>
          <a:p>
            <a:pPr lvl="1">
              <a:defRPr/>
            </a:pPr>
            <a:r>
              <a:rPr lang="en-US" altLang="ja-JP" sz="1100" dirty="0"/>
              <a:t>Agile Conference Tokyo </a:t>
            </a:r>
            <a:r>
              <a:rPr lang="ja-JP" altLang="en-US" sz="1100" dirty="0"/>
              <a:t>講演</a:t>
            </a:r>
            <a:endParaRPr lang="en-US" altLang="ja-JP" sz="1100" dirty="0"/>
          </a:p>
          <a:p>
            <a:pPr lvl="1">
              <a:defRPr/>
            </a:pPr>
            <a:r>
              <a:rPr lang="ja-JP" altLang="en-US" sz="1100" dirty="0"/>
              <a:t>ソフトウェア品質管理シンポジウム　</a:t>
            </a:r>
            <a:r>
              <a:rPr lang="en-US" altLang="ja-JP" sz="1100" dirty="0"/>
              <a:t>2011</a:t>
            </a:r>
            <a:r>
              <a:rPr lang="ja-JP" altLang="en-US" sz="1100" dirty="0"/>
              <a:t>　講演とワークショップ提供</a:t>
            </a:r>
            <a:endParaRPr lang="en-US" altLang="ja-JP" sz="1100" dirty="0"/>
          </a:p>
          <a:p>
            <a:pPr marL="0" indent="0">
              <a:buNone/>
              <a:defRPr/>
            </a:pPr>
            <a:r>
              <a:rPr lang="en-US" altLang="ja-JP" sz="1100" dirty="0"/>
              <a:t>2012</a:t>
            </a:r>
            <a:r>
              <a:rPr lang="ja-JP" altLang="en-US" sz="1100" dirty="0"/>
              <a:t>年</a:t>
            </a:r>
            <a:endParaRPr lang="en-US" altLang="ja-JP" sz="1100" dirty="0"/>
          </a:p>
          <a:p>
            <a:pPr lvl="1">
              <a:defRPr/>
            </a:pPr>
            <a:r>
              <a:rPr lang="en-US" altLang="ja-JP" sz="1100" dirty="0"/>
              <a:t>Agile Japan 2012</a:t>
            </a:r>
            <a:r>
              <a:rPr lang="ja-JP" altLang="en-US" sz="1100" dirty="0"/>
              <a:t>　講演</a:t>
            </a:r>
            <a:endParaRPr lang="en-US" altLang="ja-JP" sz="1100" dirty="0"/>
          </a:p>
          <a:p>
            <a:pPr lvl="1">
              <a:defRPr/>
            </a:pPr>
            <a:r>
              <a:rPr lang="ja-JP" altLang="ja-JP" sz="1100" dirty="0"/>
              <a:t>電子情報産業協会</a:t>
            </a:r>
            <a:r>
              <a:rPr lang="ja-JP" altLang="en-US" sz="1100" dirty="0"/>
              <a:t>　</a:t>
            </a:r>
            <a:r>
              <a:rPr lang="en-US" altLang="ja-JP" sz="1100" dirty="0"/>
              <a:t>JEITA </a:t>
            </a:r>
            <a:r>
              <a:rPr lang="ja-JP" altLang="en-US" sz="1100" dirty="0"/>
              <a:t>ソフトウェアエンジニアリング技術ワークショップ</a:t>
            </a:r>
            <a:r>
              <a:rPr lang="en-US" altLang="ja-JP" sz="1100" dirty="0"/>
              <a:t>2012</a:t>
            </a:r>
            <a:r>
              <a:rPr lang="ja-JP" altLang="en-US" sz="1100" dirty="0"/>
              <a:t>　講演</a:t>
            </a:r>
            <a:endParaRPr lang="en-US" altLang="ja-JP" sz="1100" dirty="0"/>
          </a:p>
          <a:p>
            <a:pPr marL="0" indent="0">
              <a:buNone/>
              <a:defRPr/>
            </a:pPr>
            <a:r>
              <a:rPr lang="en-US" altLang="ja-JP" sz="1100" dirty="0"/>
              <a:t>2013</a:t>
            </a:r>
            <a:r>
              <a:rPr lang="ja-JP" altLang="en-US" sz="1100" dirty="0"/>
              <a:t>年</a:t>
            </a:r>
            <a:endParaRPr lang="en-US" altLang="ja-JP" sz="1100" dirty="0"/>
          </a:p>
          <a:p>
            <a:pPr lvl="1">
              <a:defRPr/>
            </a:pPr>
            <a:r>
              <a:rPr lang="en-US" altLang="ja-JP" sz="1100" dirty="0"/>
              <a:t>SODEC </a:t>
            </a:r>
            <a:r>
              <a:rPr lang="ja-JP" altLang="en-US" sz="1100" dirty="0"/>
              <a:t>専門セミナー　講演</a:t>
            </a:r>
            <a:endParaRPr lang="en-US" altLang="ja-JP" sz="1100" dirty="0"/>
          </a:p>
          <a:p>
            <a:pPr lvl="1">
              <a:defRPr/>
            </a:pPr>
            <a:r>
              <a:rPr lang="en-US" altLang="ja-JP" sz="1100" dirty="0"/>
              <a:t>IBM</a:t>
            </a:r>
            <a:r>
              <a:rPr lang="ja-JP" altLang="en-US" sz="1100" dirty="0"/>
              <a:t>　</a:t>
            </a:r>
            <a:r>
              <a:rPr lang="en-US" altLang="ja-JP" sz="1100" dirty="0"/>
              <a:t>Innovate2013</a:t>
            </a:r>
            <a:r>
              <a:rPr lang="ja-JP" altLang="en-US" sz="1100" dirty="0"/>
              <a:t>　</a:t>
            </a:r>
            <a:r>
              <a:rPr lang="en-US" altLang="ja-JP" sz="1100" dirty="0"/>
              <a:t>The Technical Summit</a:t>
            </a:r>
            <a:r>
              <a:rPr lang="ja-JP" altLang="en-US" sz="1100" dirty="0"/>
              <a:t>　（</a:t>
            </a:r>
            <a:r>
              <a:rPr lang="en-US" altLang="ja-JP" sz="1100" dirty="0"/>
              <a:t>Orlando, FL</a:t>
            </a:r>
            <a:r>
              <a:rPr lang="ja-JP" altLang="en-US" sz="1100" dirty="0"/>
              <a:t>） 講演</a:t>
            </a:r>
            <a:endParaRPr lang="en-US" altLang="ja-JP" sz="1100" dirty="0"/>
          </a:p>
          <a:p>
            <a:pPr lvl="1">
              <a:defRPr/>
            </a:pPr>
            <a:r>
              <a:rPr lang="en-US" altLang="ja-JP" sz="1100" dirty="0"/>
              <a:t>Agile Conference Tokyo </a:t>
            </a:r>
            <a:r>
              <a:rPr lang="ja-JP" altLang="en-US" sz="1100" dirty="0"/>
              <a:t>講演</a:t>
            </a:r>
            <a:endParaRPr lang="en-US" altLang="ja-JP" sz="1100" dirty="0"/>
          </a:p>
          <a:p>
            <a:pPr marL="0" indent="0">
              <a:buNone/>
              <a:defRPr/>
            </a:pPr>
            <a:r>
              <a:rPr lang="en-US" altLang="ja-JP" sz="1100" dirty="0"/>
              <a:t>2014</a:t>
            </a:r>
            <a:r>
              <a:rPr lang="ja-JP" altLang="en-US" sz="1100" dirty="0"/>
              <a:t>年</a:t>
            </a:r>
            <a:endParaRPr lang="en-US" altLang="ja-JP" sz="1100" dirty="0"/>
          </a:p>
          <a:p>
            <a:pPr lvl="1">
              <a:defRPr/>
            </a:pPr>
            <a:r>
              <a:rPr lang="ja-JP" altLang="en-US" sz="1100" dirty="0"/>
              <a:t>日本情報産業新聞－新春座談会：次世代型ＩＴ企業への道筋を探る</a:t>
            </a:r>
            <a:endParaRPr lang="en-US" altLang="ja-JP" sz="1100" dirty="0"/>
          </a:p>
          <a:p>
            <a:pPr marL="0" indent="0">
              <a:buNone/>
              <a:defRPr/>
            </a:pPr>
            <a:r>
              <a:rPr lang="en-US" altLang="ja-JP" sz="1100" dirty="0"/>
              <a:t>2015</a:t>
            </a:r>
            <a:r>
              <a:rPr lang="ja-JP" altLang="en-US" sz="1100" dirty="0"/>
              <a:t>年</a:t>
            </a:r>
            <a:endParaRPr lang="en-US" altLang="ja-JP" sz="1100" dirty="0"/>
          </a:p>
          <a:p>
            <a:pPr lvl="1">
              <a:defRPr/>
            </a:pPr>
            <a:r>
              <a:rPr lang="ja-JP" altLang="en-US" sz="1100" dirty="0"/>
              <a:t>日本情報産業新聞－特別対談記事：</a:t>
            </a:r>
            <a:r>
              <a:rPr lang="en-US" altLang="ja-JP" sz="1100" dirty="0"/>
              <a:t>DevOps</a:t>
            </a:r>
            <a:r>
              <a:rPr lang="ja-JP" altLang="en-US" sz="1100" dirty="0"/>
              <a:t>の可能性を探る</a:t>
            </a:r>
            <a:endParaRPr lang="en-US" altLang="ja-JP" sz="1100" dirty="0"/>
          </a:p>
          <a:p>
            <a:pPr lvl="1">
              <a:defRPr/>
            </a:pPr>
            <a:r>
              <a:rPr lang="ja-JP" altLang="en-US" sz="1100" dirty="0"/>
              <a:t>ＪＩＳＡ　ビジネスプロセス／</a:t>
            </a:r>
            <a:r>
              <a:rPr lang="en-US" altLang="ja-JP" sz="1100" dirty="0"/>
              <a:t>doing</a:t>
            </a:r>
            <a:r>
              <a:rPr lang="ja-JP" altLang="en-US" sz="1100" dirty="0"/>
              <a:t>スクールにて講演</a:t>
            </a:r>
            <a:endParaRPr lang="en-US" altLang="ja-JP" sz="1100" dirty="0"/>
          </a:p>
          <a:p>
            <a:pPr lvl="1">
              <a:defRPr/>
            </a:pPr>
            <a:r>
              <a:rPr lang="zh-TW" altLang="en-US" sz="1100" dirty="0"/>
              <a:t>日本科学技術連盟</a:t>
            </a:r>
            <a:r>
              <a:rPr lang="ja-JP" altLang="en-US" sz="1100" dirty="0"/>
              <a:t>　</a:t>
            </a:r>
            <a:r>
              <a:rPr lang="en-US" altLang="ja-JP" sz="1100" dirty="0" err="1"/>
              <a:t>SQiP</a:t>
            </a:r>
            <a:r>
              <a:rPr lang="ja-JP" altLang="en-US" sz="1100" dirty="0"/>
              <a:t>（</a:t>
            </a:r>
            <a:r>
              <a:rPr lang="en-US" altLang="ja-JP" sz="1100" dirty="0"/>
              <a:t>Software</a:t>
            </a:r>
            <a:r>
              <a:rPr lang="ja-JP" altLang="en-US" sz="1100" dirty="0"/>
              <a:t>　</a:t>
            </a:r>
            <a:r>
              <a:rPr lang="en-US" altLang="ja-JP" sz="1100" dirty="0"/>
              <a:t>Quality Profession</a:t>
            </a:r>
            <a:r>
              <a:rPr lang="ja-JP" altLang="en-US" sz="1100" dirty="0"/>
              <a:t>）アジャイルワーキンググループにてアジャイルの品質について講演</a:t>
            </a:r>
            <a:endParaRPr lang="en-US" altLang="ja-JP" sz="1100" dirty="0"/>
          </a:p>
          <a:p>
            <a:pPr lvl="1">
              <a:defRPr/>
            </a:pPr>
            <a:r>
              <a:rPr lang="en-US" altLang="ja-JP" sz="1100" dirty="0"/>
              <a:t>Agile Japan 2015 </a:t>
            </a:r>
            <a:r>
              <a:rPr lang="ja-JP" altLang="en-US" sz="1100" dirty="0"/>
              <a:t>エンタープライズ</a:t>
            </a:r>
            <a:r>
              <a:rPr lang="en-US" altLang="ja-JP" sz="1100" dirty="0"/>
              <a:t>DevOps</a:t>
            </a:r>
            <a:r>
              <a:rPr lang="ja-JP" altLang="en-US" sz="1100" dirty="0"/>
              <a:t>講演</a:t>
            </a:r>
            <a:endParaRPr lang="en-US" altLang="ja-JP" sz="1100" dirty="0"/>
          </a:p>
          <a:p>
            <a:pPr lvl="1">
              <a:defRPr/>
            </a:pPr>
            <a:r>
              <a:rPr lang="ja-JP" altLang="en-US" sz="1100" dirty="0"/>
              <a:t>電子情報産業協会　ソフトウェアエンジニアリング技術専門委員会にて世界の全体最適を目指す</a:t>
            </a:r>
            <a:r>
              <a:rPr lang="en-US" altLang="ja-JP" sz="1100" dirty="0"/>
              <a:t>DevOps</a:t>
            </a:r>
            <a:r>
              <a:rPr lang="ja-JP" altLang="en-US" sz="1100" dirty="0"/>
              <a:t>について講演</a:t>
            </a:r>
            <a:endParaRPr lang="en-US" altLang="ja-JP" sz="1100" dirty="0"/>
          </a:p>
          <a:p>
            <a:pPr marL="0" indent="0">
              <a:buNone/>
              <a:defRPr/>
            </a:pPr>
            <a:r>
              <a:rPr lang="en-US" altLang="ja-JP" sz="1100" dirty="0"/>
              <a:t>2016</a:t>
            </a:r>
            <a:r>
              <a:rPr lang="ja-JP" altLang="en-US" sz="1100" dirty="0"/>
              <a:t>年</a:t>
            </a:r>
            <a:endParaRPr lang="en-US" altLang="ja-JP" sz="1100" dirty="0"/>
          </a:p>
          <a:p>
            <a:pPr lvl="1">
              <a:defRPr/>
            </a:pPr>
            <a:r>
              <a:rPr lang="zh-TW" altLang="en-US" sz="1100" dirty="0"/>
              <a:t>電子情報産業協会　</a:t>
            </a:r>
            <a:r>
              <a:rPr lang="ja-JP" altLang="en-US" sz="1100" dirty="0"/>
              <a:t>ソフトウェアエンジニアリング技術専門委員会にて世界の潮流</a:t>
            </a:r>
            <a:r>
              <a:rPr lang="en-US" altLang="ja-JP" sz="1100" dirty="0"/>
              <a:t>DevOps</a:t>
            </a:r>
            <a:r>
              <a:rPr lang="ja-JP" altLang="en-US" sz="1100" dirty="0"/>
              <a:t>について講演</a:t>
            </a:r>
            <a:endParaRPr lang="en-US" altLang="ja-JP" sz="1100" dirty="0"/>
          </a:p>
          <a:p>
            <a:pPr lvl="1">
              <a:defRPr/>
            </a:pPr>
            <a:r>
              <a:rPr lang="en-US" altLang="ja-JP" sz="1100" dirty="0"/>
              <a:t>EXIN</a:t>
            </a:r>
            <a:r>
              <a:rPr lang="ja-JP" altLang="en-US" sz="1100" dirty="0"/>
              <a:t>　メールマガジン寄稿中（</a:t>
            </a:r>
            <a:r>
              <a:rPr lang="en-US" altLang="ja-JP" sz="1100" dirty="0"/>
              <a:t>Agile</a:t>
            </a:r>
            <a:r>
              <a:rPr lang="ja-JP" altLang="en-US" sz="1100" dirty="0"/>
              <a:t>～</a:t>
            </a:r>
            <a:r>
              <a:rPr lang="en-US" altLang="ja-JP" sz="1100" dirty="0"/>
              <a:t>DevOps)</a:t>
            </a:r>
          </a:p>
          <a:p>
            <a:pPr lvl="1">
              <a:defRPr/>
            </a:pPr>
            <a:r>
              <a:rPr lang="en-US" altLang="ja-JP" sz="1100" dirty="0"/>
              <a:t>EXIN</a:t>
            </a:r>
            <a:r>
              <a:rPr lang="ja-JP" altLang="en-US" sz="1100" dirty="0"/>
              <a:t>ホワイトペーパー（英文、和文）　　</a:t>
            </a:r>
            <a:r>
              <a:rPr lang="en-US" altLang="ja-JP" sz="1100" dirty="0"/>
              <a:t>Success with Enterprise DevOps, </a:t>
            </a:r>
            <a:r>
              <a:rPr lang="ja-JP" altLang="en-US" sz="1100" dirty="0"/>
              <a:t>　　　</a:t>
            </a:r>
            <a:r>
              <a:rPr lang="en-US" altLang="ja-JP" sz="1100" dirty="0"/>
              <a:t> Light </a:t>
            </a:r>
            <a:r>
              <a:rPr lang="en-US" altLang="ja-JP" sz="1100" dirty="0" err="1"/>
              <a:t>Weig</a:t>
            </a:r>
            <a:r>
              <a:rPr lang="ja-JP" altLang="en-US" sz="1100" dirty="0" err="1"/>
              <a:t>ｈ</a:t>
            </a:r>
            <a:r>
              <a:rPr lang="en-US" altLang="ja-JP" sz="1100" dirty="0"/>
              <a:t>ted IT Service management</a:t>
            </a:r>
          </a:p>
          <a:p>
            <a:pPr lvl="1">
              <a:defRPr/>
            </a:pPr>
            <a:r>
              <a:rPr lang="en-US" altLang="ja-JP" sz="1100" dirty="0"/>
              <a:t>GOPS2016 </a:t>
            </a:r>
            <a:r>
              <a:rPr lang="ja-JP" altLang="en-US" sz="1100" dirty="0"/>
              <a:t>北京カンファレンス　</a:t>
            </a:r>
            <a:r>
              <a:rPr lang="en-US" altLang="ja-JP" sz="1100" dirty="0"/>
              <a:t>DevOps2.0 </a:t>
            </a:r>
            <a:r>
              <a:rPr lang="ja-JP" altLang="en-US" sz="1100" dirty="0"/>
              <a:t>キーノートスピーチ</a:t>
            </a:r>
          </a:p>
          <a:p>
            <a:pPr marL="0" indent="0">
              <a:buNone/>
              <a:defRPr/>
            </a:pPr>
            <a:endParaRPr lang="en-US" altLang="ja-JP" sz="1100" dirty="0"/>
          </a:p>
        </p:txBody>
      </p:sp>
    </p:spTree>
    <p:extLst>
      <p:ext uri="{BB962C8B-B14F-4D97-AF65-F5344CB8AC3E}">
        <p14:creationId xmlns:p14="http://schemas.microsoft.com/office/powerpoint/2010/main" val="1908001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60B34F-AE99-4976-83D7-2B96E43F59E6}"/>
              </a:ext>
            </a:extLst>
          </p:cNvPr>
          <p:cNvSpPr>
            <a:spLocks noGrp="1"/>
          </p:cNvSpPr>
          <p:nvPr>
            <p:ph type="title"/>
          </p:nvPr>
        </p:nvSpPr>
        <p:spPr>
          <a:xfrm>
            <a:off x="838200" y="365126"/>
            <a:ext cx="10515600" cy="812746"/>
          </a:xfrm>
        </p:spPr>
        <p:txBody>
          <a:bodyPr>
            <a:normAutofit/>
          </a:bodyPr>
          <a:lstStyle/>
          <a:p>
            <a:r>
              <a:rPr lang="en-US" altLang="ja-JP" sz="3200" dirty="0" err="1"/>
              <a:t>VeriSM</a:t>
            </a:r>
            <a:r>
              <a:rPr lang="ja-JP" altLang="en-US" sz="3200" dirty="0"/>
              <a:t>™の構成要素　－３</a:t>
            </a:r>
            <a:endParaRPr kumimoji="1" lang="ja-JP" altLang="en-US" sz="3200" dirty="0"/>
          </a:p>
        </p:txBody>
      </p:sp>
      <p:sp>
        <p:nvSpPr>
          <p:cNvPr id="3" name="正方形/長方形 2">
            <a:extLst>
              <a:ext uri="{FF2B5EF4-FFF2-40B4-BE49-F238E27FC236}">
                <a16:creationId xmlns:a16="http://schemas.microsoft.com/office/drawing/2014/main" id="{71611E3A-FAE7-4607-8237-2AA1242CA451}"/>
              </a:ext>
            </a:extLst>
          </p:cNvPr>
          <p:cNvSpPr/>
          <p:nvPr/>
        </p:nvSpPr>
        <p:spPr>
          <a:xfrm>
            <a:off x="838200" y="1374951"/>
            <a:ext cx="105155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定義</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プロセスでの活動やプロダクトやサービスの設計関連する結果（成果物）を明確に定義する</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このステージでは、ガバナンスやサービス・マネジメントの原則が考慮されているかの確認</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も行われる</a:t>
            </a:r>
            <a:endPar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5" name="テキスト ボックス 4">
            <a:extLst>
              <a:ext uri="{FF2B5EF4-FFF2-40B4-BE49-F238E27FC236}">
                <a16:creationId xmlns:a16="http://schemas.microsoft.com/office/drawing/2014/main" id="{7FFB6713-912E-431B-B828-801A51AB6D77}"/>
              </a:ext>
            </a:extLst>
          </p:cNvPr>
          <p:cNvSpPr txBox="1"/>
          <p:nvPr/>
        </p:nvSpPr>
        <p:spPr>
          <a:xfrm>
            <a:off x="900752" y="2634018"/>
            <a:ext cx="105155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消費者のニーズ</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ステアリングコミッティーによるビジネスケースの承認＆同意</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要求される成果物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要求の収集整理と技術的検討</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ソリューション</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構成要素のパフォーマンス仕様、調達方法、テスト仕様、計画立案</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サービスブループリント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サービス・ソリューションの設計、調達方針、制作条件、パフォーマンス</a:t>
            </a:r>
          </a:p>
        </p:txBody>
      </p:sp>
      <p:sp>
        <p:nvSpPr>
          <p:cNvPr id="6" name="テキスト ボックス 5">
            <a:extLst>
              <a:ext uri="{FF2B5EF4-FFF2-40B4-BE49-F238E27FC236}">
                <a16:creationId xmlns:a16="http://schemas.microsoft.com/office/drawing/2014/main" id="{51319AF8-1F42-4B44-9F10-BCD532A8B034}"/>
              </a:ext>
            </a:extLst>
          </p:cNvPr>
          <p:cNvSpPr txBox="1"/>
          <p:nvPr/>
        </p:nvSpPr>
        <p:spPr>
          <a:xfrm>
            <a:off x="975814" y="5042848"/>
            <a:ext cx="105633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このステージから以降</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反応</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迄のステージは事業が継続している間はサイクルが廻る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詳細は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DevOps2.0</a:t>
            </a:r>
            <a:r>
              <a:rPr kumimoji="1" lang="ja-JP" altLang="en-US"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での</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プロセスに従う</a:t>
            </a:r>
          </a:p>
        </p:txBody>
      </p:sp>
      <p:sp>
        <p:nvSpPr>
          <p:cNvPr id="4" name="スライド番号プレースホルダー 3">
            <a:extLst>
              <a:ext uri="{FF2B5EF4-FFF2-40B4-BE49-F238E27FC236}">
                <a16:creationId xmlns:a16="http://schemas.microsoft.com/office/drawing/2014/main" id="{1DB56A75-8B4D-4CAB-92FF-B81EE691F2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7" name="Picture 2">
            <a:extLst>
              <a:ext uri="{FF2B5EF4-FFF2-40B4-BE49-F238E27FC236}">
                <a16:creationId xmlns:a16="http://schemas.microsoft.com/office/drawing/2014/main" id="{6C899E9F-99E6-4233-8BE6-D4F077D4B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25941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5FCF40-7580-4181-918F-F2C9E076A876}"/>
              </a:ext>
            </a:extLst>
          </p:cNvPr>
          <p:cNvSpPr>
            <a:spLocks noGrp="1"/>
          </p:cNvSpPr>
          <p:nvPr>
            <p:ph type="title"/>
          </p:nvPr>
        </p:nvSpPr>
        <p:spPr>
          <a:xfrm>
            <a:off x="838200" y="365125"/>
            <a:ext cx="10515600" cy="685753"/>
          </a:xfrm>
        </p:spPr>
        <p:txBody>
          <a:bodyPr>
            <a:normAutofit/>
          </a:bodyPr>
          <a:lstStyle/>
          <a:p>
            <a:r>
              <a:rPr lang="en-US" altLang="ja-JP" sz="3200" dirty="0" err="1"/>
              <a:t>VeriSM</a:t>
            </a:r>
            <a:r>
              <a:rPr lang="ja-JP" altLang="en-US" sz="3200" dirty="0"/>
              <a:t>™の構成要素　－４</a:t>
            </a:r>
            <a:endParaRPr kumimoji="1" lang="ja-JP" altLang="en-US" sz="3200" dirty="0"/>
          </a:p>
        </p:txBody>
      </p:sp>
      <p:sp>
        <p:nvSpPr>
          <p:cNvPr id="3" name="正方形/長方形 2">
            <a:extLst>
              <a:ext uri="{FF2B5EF4-FFF2-40B4-BE49-F238E27FC236}">
                <a16:creationId xmlns:a16="http://schemas.microsoft.com/office/drawing/2014/main" id="{E41E30DE-D502-40EE-8C77-CDD503D0C4CD}"/>
              </a:ext>
            </a:extLst>
          </p:cNvPr>
          <p:cNvSpPr/>
          <p:nvPr/>
        </p:nvSpPr>
        <p:spPr>
          <a:xfrm>
            <a:off x="762000" y="1031207"/>
            <a:ext cx="104223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制作</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サービス・ブループリント（概略案）からサービスをコーディング、テストそして移行準備</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までの</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作業の実施</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4" name="テキスト ボックス 3">
            <a:extLst>
              <a:ext uri="{FF2B5EF4-FFF2-40B4-BE49-F238E27FC236}">
                <a16:creationId xmlns:a16="http://schemas.microsoft.com/office/drawing/2014/main" id="{E5EB5BF3-38B7-42D1-B562-1968EE7B08AE}"/>
              </a:ext>
            </a:extLst>
          </p:cNvPr>
          <p:cNvSpPr txBox="1"/>
          <p:nvPr/>
        </p:nvSpPr>
        <p:spPr>
          <a:xfrm>
            <a:off x="1220336" y="1621345"/>
            <a:ext cx="1013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ビルド</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ブループリントから実装するサービスを作成する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テスト仕様に基づくテストの実行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移行＆検証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リリース可能なモデルに整える、移行計画の確認</a:t>
            </a:r>
          </a:p>
        </p:txBody>
      </p:sp>
      <p:sp>
        <p:nvSpPr>
          <p:cNvPr id="5" name="正方形/長方形 4">
            <a:extLst>
              <a:ext uri="{FF2B5EF4-FFF2-40B4-BE49-F238E27FC236}">
                <a16:creationId xmlns:a16="http://schemas.microsoft.com/office/drawing/2014/main" id="{79117D31-E0AD-449F-99B2-219CB5B690E4}"/>
              </a:ext>
            </a:extLst>
          </p:cNvPr>
          <p:cNvSpPr/>
          <p:nvPr/>
        </p:nvSpPr>
        <p:spPr>
          <a:xfrm>
            <a:off x="762000" y="3059668"/>
            <a:ext cx="1030292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提供</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プロダクトやサービスはすでにパフォーマンスを含めて使用可能な状態になっている</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6" name="テキスト ボックス 5">
            <a:extLst>
              <a:ext uri="{FF2B5EF4-FFF2-40B4-BE49-F238E27FC236}">
                <a16:creationId xmlns:a16="http://schemas.microsoft.com/office/drawing/2014/main" id="{A76726F8-9C7E-42CF-99D8-FB07283B1C04}"/>
              </a:ext>
            </a:extLst>
          </p:cNvPr>
          <p:cNvSpPr txBox="1"/>
          <p:nvPr/>
        </p:nvSpPr>
        <p:spPr>
          <a:xfrm>
            <a:off x="1220336" y="3436162"/>
            <a:ext cx="100811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保護＆保全</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ポリシー、セキュリティー、リスク、継続性の確保</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測定と保守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改良＆カイゼン</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最新のテクノロジー採用、調達方法の変更、社会秩序＆世論</a:t>
            </a:r>
          </a:p>
        </p:txBody>
      </p:sp>
      <p:sp>
        <p:nvSpPr>
          <p:cNvPr id="7" name="正方形/長方形 6">
            <a:extLst>
              <a:ext uri="{FF2B5EF4-FFF2-40B4-BE49-F238E27FC236}">
                <a16:creationId xmlns:a16="http://schemas.microsoft.com/office/drawing/2014/main" id="{97697D90-49A7-49C0-BBFF-99D2691ACDB0}"/>
              </a:ext>
            </a:extLst>
          </p:cNvPr>
          <p:cNvSpPr/>
          <p:nvPr/>
        </p:nvSpPr>
        <p:spPr>
          <a:xfrm>
            <a:off x="838200" y="4867323"/>
            <a:ext cx="103461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反応</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消費者との定常的な相互交流</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8" name="テキスト ボックス 7">
            <a:extLst>
              <a:ext uri="{FF2B5EF4-FFF2-40B4-BE49-F238E27FC236}">
                <a16:creationId xmlns:a16="http://schemas.microsoft.com/office/drawing/2014/main" id="{886D792B-58AC-4060-87DB-FA40A32198BB}"/>
              </a:ext>
            </a:extLst>
          </p:cNvPr>
          <p:cNvSpPr txBox="1"/>
          <p:nvPr/>
        </p:nvSpPr>
        <p:spPr>
          <a:xfrm>
            <a:off x="1220336" y="5236655"/>
            <a:ext cx="91314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記録</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単一の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POC</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の管理体制（要望、課題／問題、調達元からの変更）</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課題の解決</a:t>
            </a:r>
          </a:p>
        </p:txBody>
      </p:sp>
      <p:sp>
        <p:nvSpPr>
          <p:cNvPr id="9" name="スライド番号プレースホルダー 8">
            <a:extLst>
              <a:ext uri="{FF2B5EF4-FFF2-40B4-BE49-F238E27FC236}">
                <a16:creationId xmlns:a16="http://schemas.microsoft.com/office/drawing/2014/main" id="{133030C4-63C6-4F1E-A121-6E0B432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10" name="Picture 2">
            <a:extLst>
              <a:ext uri="{FF2B5EF4-FFF2-40B4-BE49-F238E27FC236}">
                <a16:creationId xmlns:a16="http://schemas.microsoft.com/office/drawing/2014/main" id="{70B982DF-20F2-4231-B66F-0D36C3FCB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45157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9" descr="C:\Users\Luke\AppData\Local\Microsoft\Windows\INetCache\IE\P2TOFASA\Feedback_Logo_1[1].png">
            <a:extLst>
              <a:ext uri="{FF2B5EF4-FFF2-40B4-BE49-F238E27FC236}">
                <a16:creationId xmlns:a16="http://schemas.microsoft.com/office/drawing/2014/main" id="{D92338FB-A07A-44AE-8715-7C9B41C76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100" y="5329307"/>
            <a:ext cx="6930735" cy="119122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F6590C4-302A-4D51-9C52-A5324E5D1D65}"/>
              </a:ext>
            </a:extLst>
          </p:cNvPr>
          <p:cNvSpPr>
            <a:spLocks noGrp="1"/>
          </p:cNvSpPr>
          <p:nvPr>
            <p:ph type="title"/>
          </p:nvPr>
        </p:nvSpPr>
        <p:spPr>
          <a:xfrm>
            <a:off x="838200" y="365126"/>
            <a:ext cx="10515600" cy="601526"/>
          </a:xfrm>
        </p:spPr>
        <p:txBody>
          <a:bodyPr>
            <a:normAutofit/>
          </a:bodyPr>
          <a:lstStyle/>
          <a:p>
            <a:r>
              <a:rPr lang="ja-JP" altLang="en-US" sz="3200" dirty="0"/>
              <a:t>デジタル時代の新しい管理手法（</a:t>
            </a:r>
            <a:r>
              <a:rPr lang="en-US" altLang="ja-JP" sz="3200" dirty="0" err="1"/>
              <a:t>VeriSM</a:t>
            </a:r>
            <a:r>
              <a:rPr lang="ja-JP" altLang="en-US" sz="3200" dirty="0"/>
              <a:t>）</a:t>
            </a:r>
            <a:endParaRPr kumimoji="1" lang="ja-JP" altLang="en-US" sz="3200" dirty="0"/>
          </a:p>
        </p:txBody>
      </p:sp>
      <p:sp>
        <p:nvSpPr>
          <p:cNvPr id="4" name="スライド番号プレースホルダー 3">
            <a:extLst>
              <a:ext uri="{FF2B5EF4-FFF2-40B4-BE49-F238E27FC236}">
                <a16:creationId xmlns:a16="http://schemas.microsoft.com/office/drawing/2014/main" id="{84AF54A8-8FD3-46A1-AD28-92B26E5C02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DEF652BC-AB99-4D4A-BA7A-E55F0B54BF2C}"/>
              </a:ext>
            </a:extLst>
          </p:cNvPr>
          <p:cNvSpPr/>
          <p:nvPr/>
        </p:nvSpPr>
        <p:spPr>
          <a:xfrm>
            <a:off x="831128" y="1534886"/>
            <a:ext cx="2131964"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D62B979E-E394-4D24-8E1F-3D3C10033924}"/>
              </a:ext>
            </a:extLst>
          </p:cNvPr>
          <p:cNvSpPr/>
          <p:nvPr/>
        </p:nvSpPr>
        <p:spPr>
          <a:xfrm>
            <a:off x="3130732" y="1534886"/>
            <a:ext cx="2124891"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Principles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3D73CDD-CFCF-41CE-BD00-CA7BB7E79CD8}"/>
              </a:ext>
            </a:extLst>
          </p:cNvPr>
          <p:cNvSpPr/>
          <p:nvPr/>
        </p:nvSpPr>
        <p:spPr>
          <a:xfrm>
            <a:off x="5634447" y="1534886"/>
            <a:ext cx="2283822"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Management Mesh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BCA13DC9-188D-4CD4-A86D-6ADEDC3742D1}"/>
              </a:ext>
            </a:extLst>
          </p:cNvPr>
          <p:cNvSpPr/>
          <p:nvPr/>
        </p:nvSpPr>
        <p:spPr>
          <a:xfrm>
            <a:off x="8079377" y="1560477"/>
            <a:ext cx="3805646"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DevOps (Operational)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A48461F9-6E51-43EA-9925-DFC4DE857B00}"/>
              </a:ext>
            </a:extLst>
          </p:cNvPr>
          <p:cNvSpPr/>
          <p:nvPr/>
        </p:nvSpPr>
        <p:spPr>
          <a:xfrm>
            <a:off x="2357846" y="4131128"/>
            <a:ext cx="1471748" cy="794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ビジネス</a:t>
            </a:r>
            <a:endPar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戦略</a:t>
            </a:r>
          </a:p>
        </p:txBody>
      </p:sp>
      <p:sp>
        <p:nvSpPr>
          <p:cNvPr id="3" name="スクロール: 横 2">
            <a:extLst>
              <a:ext uri="{FF2B5EF4-FFF2-40B4-BE49-F238E27FC236}">
                <a16:creationId xmlns:a16="http://schemas.microsoft.com/office/drawing/2014/main" id="{B621940C-696B-4B19-9273-6548F8CF933C}"/>
              </a:ext>
            </a:extLst>
          </p:cNvPr>
          <p:cNvSpPr/>
          <p:nvPr/>
        </p:nvSpPr>
        <p:spPr>
          <a:xfrm>
            <a:off x="3340008" y="2674167"/>
            <a:ext cx="1567542" cy="925830"/>
          </a:xfrm>
          <a:prstGeom prst="horizontalScroll">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Conduct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Guideline</a:t>
            </a:r>
            <a:endParaRPr kumimoji="1" lang="ja-JP" altLang="en-US"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1DCAD7D0-1C7D-499F-BF00-E8EA9555679D}"/>
              </a:ext>
            </a:extLst>
          </p:cNvPr>
          <p:cNvSpPr/>
          <p:nvPr/>
        </p:nvSpPr>
        <p:spPr>
          <a:xfrm>
            <a:off x="3512003" y="3781789"/>
            <a:ext cx="1288868" cy="531223"/>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ITSM</a:t>
            </a:r>
            <a:endParaRPr kumimoji="1" lang="ja-JP" altLang="en-US" sz="1800" b="1"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sp>
        <p:nvSpPr>
          <p:cNvPr id="12" name="加算記号 11">
            <a:extLst>
              <a:ext uri="{FF2B5EF4-FFF2-40B4-BE49-F238E27FC236}">
                <a16:creationId xmlns:a16="http://schemas.microsoft.com/office/drawing/2014/main" id="{25C8725F-ADB2-4D6E-A736-300DC4EF92DD}"/>
              </a:ext>
            </a:extLst>
          </p:cNvPr>
          <p:cNvSpPr/>
          <p:nvPr/>
        </p:nvSpPr>
        <p:spPr>
          <a:xfrm>
            <a:off x="3897357" y="3428002"/>
            <a:ext cx="452844" cy="432162"/>
          </a:xfrm>
          <a:prstGeom prst="mathPlus">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直方体 12">
            <a:extLst>
              <a:ext uri="{FF2B5EF4-FFF2-40B4-BE49-F238E27FC236}">
                <a16:creationId xmlns:a16="http://schemas.microsoft.com/office/drawing/2014/main" id="{EE8809CD-7B60-4FF9-B940-F3FCEF10065C}"/>
              </a:ext>
            </a:extLst>
          </p:cNvPr>
          <p:cNvSpPr/>
          <p:nvPr/>
        </p:nvSpPr>
        <p:spPr>
          <a:xfrm>
            <a:off x="4359185" y="4814116"/>
            <a:ext cx="2550524" cy="631371"/>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事業の大部屋</a:t>
            </a:r>
          </a:p>
        </p:txBody>
      </p:sp>
      <p:sp>
        <p:nvSpPr>
          <p:cNvPr id="14" name="直方体 13">
            <a:extLst>
              <a:ext uri="{FF2B5EF4-FFF2-40B4-BE49-F238E27FC236}">
                <a16:creationId xmlns:a16="http://schemas.microsoft.com/office/drawing/2014/main" id="{81EB70E8-EAB7-43C1-BB9C-447B43DB461E}"/>
              </a:ext>
            </a:extLst>
          </p:cNvPr>
          <p:cNvSpPr/>
          <p:nvPr/>
        </p:nvSpPr>
        <p:spPr>
          <a:xfrm>
            <a:off x="8436428" y="4796925"/>
            <a:ext cx="2550524" cy="631371"/>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サービスの大部屋</a:t>
            </a:r>
          </a:p>
        </p:txBody>
      </p:sp>
      <p:sp>
        <p:nvSpPr>
          <p:cNvPr id="15" name="フローチャート: 定義済み処理 14">
            <a:extLst>
              <a:ext uri="{FF2B5EF4-FFF2-40B4-BE49-F238E27FC236}">
                <a16:creationId xmlns:a16="http://schemas.microsoft.com/office/drawing/2014/main" id="{459C6E72-A97E-4EB2-BD3D-8F2D306A7145}"/>
              </a:ext>
            </a:extLst>
          </p:cNvPr>
          <p:cNvSpPr/>
          <p:nvPr/>
        </p:nvSpPr>
        <p:spPr>
          <a:xfrm>
            <a:off x="8436428" y="2724966"/>
            <a:ext cx="1476102" cy="750025"/>
          </a:xfrm>
          <a:prstGeom prst="flowChartPredefinedProcess">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Visual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Board</a:t>
            </a:r>
            <a:endParaRPr kumimoji="1" lang="ja-JP" altLang="en-US"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3C685B68-AC13-4407-9599-73D7478B6E52}"/>
              </a:ext>
            </a:extLst>
          </p:cNvPr>
          <p:cNvGrpSpPr/>
          <p:nvPr/>
        </p:nvGrpSpPr>
        <p:grpSpPr>
          <a:xfrm flipH="1">
            <a:off x="10269581" y="3347627"/>
            <a:ext cx="1350373" cy="1258729"/>
            <a:chOff x="10220597" y="2863016"/>
            <a:chExt cx="1350373" cy="1258729"/>
          </a:xfrm>
          <a:solidFill>
            <a:srgbClr val="00B050"/>
          </a:solidFill>
        </p:grpSpPr>
        <p:sp>
          <p:nvSpPr>
            <p:cNvPr id="19" name="六角形 18">
              <a:extLst>
                <a:ext uri="{FF2B5EF4-FFF2-40B4-BE49-F238E27FC236}">
                  <a16:creationId xmlns:a16="http://schemas.microsoft.com/office/drawing/2014/main" id="{E6E3BE6B-8216-4839-8947-0E52B85E76AD}"/>
                </a:ext>
              </a:extLst>
            </p:cNvPr>
            <p:cNvSpPr/>
            <p:nvPr/>
          </p:nvSpPr>
          <p:spPr>
            <a:xfrm>
              <a:off x="10220597" y="2863016"/>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提供</a:t>
              </a:r>
            </a:p>
          </p:txBody>
        </p:sp>
        <p:sp>
          <p:nvSpPr>
            <p:cNvPr id="20" name="六角形 19">
              <a:extLst>
                <a:ext uri="{FF2B5EF4-FFF2-40B4-BE49-F238E27FC236}">
                  <a16:creationId xmlns:a16="http://schemas.microsoft.com/office/drawing/2014/main" id="{477F7540-8CCB-48DF-B183-13EBFDE76605}"/>
                </a:ext>
              </a:extLst>
            </p:cNvPr>
            <p:cNvSpPr/>
            <p:nvPr/>
          </p:nvSpPr>
          <p:spPr>
            <a:xfrm>
              <a:off x="10220597" y="3490374"/>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反応</a:t>
              </a:r>
            </a:p>
          </p:txBody>
        </p:sp>
        <p:sp>
          <p:nvSpPr>
            <p:cNvPr id="21" name="六角形 20">
              <a:extLst>
                <a:ext uri="{FF2B5EF4-FFF2-40B4-BE49-F238E27FC236}">
                  <a16:creationId xmlns:a16="http://schemas.microsoft.com/office/drawing/2014/main" id="{F56C22C4-2CE8-403D-8C94-6B29A1CABE75}"/>
                </a:ext>
              </a:extLst>
            </p:cNvPr>
            <p:cNvSpPr/>
            <p:nvPr/>
          </p:nvSpPr>
          <p:spPr>
            <a:xfrm>
              <a:off x="10804615" y="3174689"/>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制作</a:t>
              </a:r>
            </a:p>
          </p:txBody>
        </p:sp>
      </p:grpSp>
      <p:sp>
        <p:nvSpPr>
          <p:cNvPr id="23" name="六角形 22">
            <a:extLst>
              <a:ext uri="{FF2B5EF4-FFF2-40B4-BE49-F238E27FC236}">
                <a16:creationId xmlns:a16="http://schemas.microsoft.com/office/drawing/2014/main" id="{4BBEA85D-5FC5-4107-9889-4973A3A68BF0}"/>
              </a:ext>
            </a:extLst>
          </p:cNvPr>
          <p:cNvSpPr/>
          <p:nvPr/>
        </p:nvSpPr>
        <p:spPr>
          <a:xfrm>
            <a:off x="9342118" y="3672716"/>
            <a:ext cx="766355" cy="631371"/>
          </a:xfrm>
          <a:prstGeom prst="hexagon">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定義</a:t>
            </a:r>
          </a:p>
        </p:txBody>
      </p:sp>
      <p:sp>
        <p:nvSpPr>
          <p:cNvPr id="24" name="テキスト ボックス 23">
            <a:extLst>
              <a:ext uri="{FF2B5EF4-FFF2-40B4-BE49-F238E27FC236}">
                <a16:creationId xmlns:a16="http://schemas.microsoft.com/office/drawing/2014/main" id="{64E5B2CE-3C38-4353-9659-5AA004A2A19F}"/>
              </a:ext>
            </a:extLst>
          </p:cNvPr>
          <p:cNvSpPr txBox="1"/>
          <p:nvPr/>
        </p:nvSpPr>
        <p:spPr>
          <a:xfrm>
            <a:off x="1319893" y="947581"/>
            <a:ext cx="72907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スピード　と　事業継続性</a:t>
            </a:r>
          </a:p>
        </p:txBody>
      </p:sp>
      <p:pic>
        <p:nvPicPr>
          <p:cNvPr id="25" name="図 24">
            <a:extLst>
              <a:ext uri="{FF2B5EF4-FFF2-40B4-BE49-F238E27FC236}">
                <a16:creationId xmlns:a16="http://schemas.microsoft.com/office/drawing/2014/main" id="{D117D9B0-48D6-43A6-AF45-6A26E678ECC0}"/>
              </a:ext>
            </a:extLst>
          </p:cNvPr>
          <p:cNvPicPr>
            <a:picLocks noChangeAspect="1"/>
          </p:cNvPicPr>
          <p:nvPr/>
        </p:nvPicPr>
        <p:blipFill>
          <a:blip r:embed="rId3"/>
          <a:stretch>
            <a:fillRect/>
          </a:stretch>
        </p:blipFill>
        <p:spPr>
          <a:xfrm>
            <a:off x="6014552" y="3003809"/>
            <a:ext cx="1521626" cy="1392126"/>
          </a:xfrm>
          <a:prstGeom prst="rect">
            <a:avLst/>
          </a:prstGeom>
        </p:spPr>
      </p:pic>
      <p:sp>
        <p:nvSpPr>
          <p:cNvPr id="9" name="矢印: 右 8">
            <a:extLst>
              <a:ext uri="{FF2B5EF4-FFF2-40B4-BE49-F238E27FC236}">
                <a16:creationId xmlns:a16="http://schemas.microsoft.com/office/drawing/2014/main" id="{4745B8C1-2E47-4FE9-A9AF-6F2A1B0F3C97}"/>
              </a:ext>
            </a:extLst>
          </p:cNvPr>
          <p:cNvSpPr/>
          <p:nvPr/>
        </p:nvSpPr>
        <p:spPr>
          <a:xfrm>
            <a:off x="3829594" y="4176213"/>
            <a:ext cx="6257108" cy="670560"/>
          </a:xfrm>
          <a:prstGeom prst="rightArrow">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方針展開</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6" name="スクロール: 縦 25">
            <a:extLst>
              <a:ext uri="{FF2B5EF4-FFF2-40B4-BE49-F238E27FC236}">
                <a16:creationId xmlns:a16="http://schemas.microsoft.com/office/drawing/2014/main" id="{6C5C2546-BE77-446D-8FCD-502045C2A4E4}"/>
              </a:ext>
            </a:extLst>
          </p:cNvPr>
          <p:cNvSpPr/>
          <p:nvPr/>
        </p:nvSpPr>
        <p:spPr>
          <a:xfrm>
            <a:off x="1156064" y="2847703"/>
            <a:ext cx="1534886" cy="1758653"/>
          </a:xfrm>
          <a:prstGeom prst="verticalScroll">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Business- ethics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Social- responsibility</a:t>
            </a:r>
            <a:endPar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7" name="思考の吹き出し: 雲形 26">
            <a:extLst>
              <a:ext uri="{FF2B5EF4-FFF2-40B4-BE49-F238E27FC236}">
                <a16:creationId xmlns:a16="http://schemas.microsoft.com/office/drawing/2014/main" id="{87355D70-F43E-4FAF-A41A-3648C08DEDC5}"/>
              </a:ext>
            </a:extLst>
          </p:cNvPr>
          <p:cNvSpPr/>
          <p:nvPr/>
        </p:nvSpPr>
        <p:spPr>
          <a:xfrm>
            <a:off x="6667772" y="979046"/>
            <a:ext cx="2678429" cy="930206"/>
          </a:xfrm>
          <a:prstGeom prst="cloudCallout">
            <a:avLst>
              <a:gd name="adj1" fmla="val -44587"/>
              <a:gd name="adj2" fmla="val 87777"/>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テクノロジーと</a:t>
            </a:r>
            <a:endParaRPr kumimoji="1" lang="en-US" altLang="ja-JP"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メソドロジー（手法）の管理</a:t>
            </a:r>
          </a:p>
        </p:txBody>
      </p:sp>
      <p:pic>
        <p:nvPicPr>
          <p:cNvPr id="29" name="Picture 2">
            <a:extLst>
              <a:ext uri="{FF2B5EF4-FFF2-40B4-BE49-F238E27FC236}">
                <a16:creationId xmlns:a16="http://schemas.microsoft.com/office/drawing/2014/main" id="{60558611-BD40-4D5D-A7D3-5E48D7489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84053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43ED7F5-4737-4AC9-992E-EF867DE662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251E1FA7-E960-4836-A3B0-9AD7010D68AE}"/>
              </a:ext>
            </a:extLst>
          </p:cNvPr>
          <p:cNvSpPr txBox="1"/>
          <p:nvPr/>
        </p:nvSpPr>
        <p:spPr>
          <a:xfrm>
            <a:off x="949569" y="621323"/>
            <a:ext cx="4443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事業の大部屋</a:t>
            </a:r>
          </a:p>
        </p:txBody>
      </p:sp>
      <p:sp>
        <p:nvSpPr>
          <p:cNvPr id="6" name="テキスト ボックス 5">
            <a:extLst>
              <a:ext uri="{FF2B5EF4-FFF2-40B4-BE49-F238E27FC236}">
                <a16:creationId xmlns:a16="http://schemas.microsoft.com/office/drawing/2014/main" id="{E046CD5A-47BA-4229-A64B-A6ABE41F7763}"/>
              </a:ext>
            </a:extLst>
          </p:cNvPr>
          <p:cNvSpPr txBox="1"/>
          <p:nvPr/>
        </p:nvSpPr>
        <p:spPr>
          <a:xfrm>
            <a:off x="7092461" y="621323"/>
            <a:ext cx="4443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サービスの大部屋</a:t>
            </a:r>
          </a:p>
        </p:txBody>
      </p:sp>
      <p:sp>
        <p:nvSpPr>
          <p:cNvPr id="7" name="テキスト ボックス 6">
            <a:extLst>
              <a:ext uri="{FF2B5EF4-FFF2-40B4-BE49-F238E27FC236}">
                <a16:creationId xmlns:a16="http://schemas.microsoft.com/office/drawing/2014/main" id="{90FB9BCD-68D9-42EA-9AA1-7C3BD6AEBACF}"/>
              </a:ext>
            </a:extLst>
          </p:cNvPr>
          <p:cNvSpPr txBox="1"/>
          <p:nvPr/>
        </p:nvSpPr>
        <p:spPr>
          <a:xfrm>
            <a:off x="949569" y="1207477"/>
            <a:ext cx="4443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もしくは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LOB</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の部屋に設営</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EE21F26-E461-4FC8-BC23-99BF5E98316A}"/>
              </a:ext>
            </a:extLst>
          </p:cNvPr>
          <p:cNvSpPr txBox="1"/>
          <p:nvPr/>
        </p:nvSpPr>
        <p:spPr>
          <a:xfrm>
            <a:off x="949569" y="2401066"/>
            <a:ext cx="484163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ビジョン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プリンシプル（原則、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BCG</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方針展開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ビジネスプラン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サービス・ポートポリオ</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サービスレベル管理ボード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振り返り（</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KPT)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ボード</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7CE4927-4CF7-4B8B-B5E8-6871EE97993C}"/>
              </a:ext>
            </a:extLst>
          </p:cNvPr>
          <p:cNvSpPr txBox="1"/>
          <p:nvPr/>
        </p:nvSpPr>
        <p:spPr>
          <a:xfrm>
            <a:off x="7092461" y="1184031"/>
            <a:ext cx="4443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チームの部屋に設営</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D5E50F64-7C7A-45DB-9616-13894775EAAD}"/>
              </a:ext>
            </a:extLst>
          </p:cNvPr>
          <p:cNvSpPr txBox="1"/>
          <p:nvPr/>
        </p:nvSpPr>
        <p:spPr>
          <a:xfrm>
            <a:off x="7092462" y="2401066"/>
            <a:ext cx="484163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ビジョン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プリンシプル（原則、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BCG</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方針展開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チームの規約（開発チーム、運用チーム）</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サービスレベル管理ボード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チーム成熟度管理ボード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各種タスクボード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振り返り（</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KPT)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チーム間連携管理ボード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各種情報ラジエター</a:t>
            </a:r>
          </a:p>
        </p:txBody>
      </p:sp>
      <p:sp>
        <p:nvSpPr>
          <p:cNvPr id="11" name="テキスト ボックス 10">
            <a:extLst>
              <a:ext uri="{FF2B5EF4-FFF2-40B4-BE49-F238E27FC236}">
                <a16:creationId xmlns:a16="http://schemas.microsoft.com/office/drawing/2014/main" id="{6BBE7406-7B7C-4118-A45B-F2AFE8BB5DDC}"/>
              </a:ext>
            </a:extLst>
          </p:cNvPr>
          <p:cNvSpPr txBox="1"/>
          <p:nvPr/>
        </p:nvSpPr>
        <p:spPr>
          <a:xfrm>
            <a:off x="1002322" y="1735015"/>
            <a:ext cx="3270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オーナー：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または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LOB</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1854995-9417-4967-AB91-B812F74ADE03}"/>
              </a:ext>
            </a:extLst>
          </p:cNvPr>
          <p:cNvSpPr txBox="1"/>
          <p:nvPr/>
        </p:nvSpPr>
        <p:spPr>
          <a:xfrm>
            <a:off x="7186245" y="1735015"/>
            <a:ext cx="3270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オーナー：サービスマスター</a:t>
            </a:r>
          </a:p>
        </p:txBody>
      </p:sp>
      <p:sp>
        <p:nvSpPr>
          <p:cNvPr id="2" name="テキスト ボックス 1">
            <a:extLst>
              <a:ext uri="{FF2B5EF4-FFF2-40B4-BE49-F238E27FC236}">
                <a16:creationId xmlns:a16="http://schemas.microsoft.com/office/drawing/2014/main" id="{09AA61AC-E486-48E4-A16F-08A47E0AC8B0}"/>
              </a:ext>
            </a:extLst>
          </p:cNvPr>
          <p:cNvSpPr txBox="1"/>
          <p:nvPr/>
        </p:nvSpPr>
        <p:spPr>
          <a:xfrm>
            <a:off x="1002322" y="6048573"/>
            <a:ext cx="100935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大部屋とは、現地現物での意思決定を機敏、迅速に行える仕組み。</a:t>
            </a:r>
          </a:p>
        </p:txBody>
      </p:sp>
      <p:sp>
        <p:nvSpPr>
          <p:cNvPr id="3" name="矢印: 左右 2">
            <a:extLst>
              <a:ext uri="{FF2B5EF4-FFF2-40B4-BE49-F238E27FC236}">
                <a16:creationId xmlns:a16="http://schemas.microsoft.com/office/drawing/2014/main" id="{86B66F9A-C01B-4AAD-B3EC-9C9353852E9D}"/>
              </a:ext>
            </a:extLst>
          </p:cNvPr>
          <p:cNvSpPr/>
          <p:nvPr/>
        </p:nvSpPr>
        <p:spPr>
          <a:xfrm>
            <a:off x="4607169" y="351692"/>
            <a:ext cx="2127737" cy="12016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同期を取る</a:t>
            </a:r>
          </a:p>
        </p:txBody>
      </p:sp>
      <p:pic>
        <p:nvPicPr>
          <p:cNvPr id="13" name="Picture 2">
            <a:extLst>
              <a:ext uri="{FF2B5EF4-FFF2-40B4-BE49-F238E27FC236}">
                <a16:creationId xmlns:a16="http://schemas.microsoft.com/office/drawing/2014/main" id="{E097B158-828D-421A-88DD-A168AED32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885622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34F28-BD8E-4564-B1B4-47835FD59B86}"/>
              </a:ext>
            </a:extLst>
          </p:cNvPr>
          <p:cNvSpPr>
            <a:spLocks noGrp="1"/>
          </p:cNvSpPr>
          <p:nvPr>
            <p:ph type="title"/>
          </p:nvPr>
        </p:nvSpPr>
        <p:spPr>
          <a:xfrm>
            <a:off x="838200" y="365125"/>
            <a:ext cx="10515600" cy="874739"/>
          </a:xfrm>
        </p:spPr>
        <p:txBody>
          <a:bodyPr>
            <a:normAutofit/>
          </a:bodyPr>
          <a:lstStyle/>
          <a:p>
            <a:r>
              <a:rPr kumimoji="1" lang="en-US" altLang="ja-JP" sz="3200" dirty="0" err="1"/>
              <a:t>VeriSM</a:t>
            </a:r>
            <a:r>
              <a:rPr kumimoji="1" lang="ja-JP" altLang="en-US" sz="3200" dirty="0"/>
              <a:t>™導入に当たっての注意事項</a:t>
            </a:r>
          </a:p>
        </p:txBody>
      </p:sp>
      <p:sp>
        <p:nvSpPr>
          <p:cNvPr id="3" name="テキスト ボックス 2">
            <a:extLst>
              <a:ext uri="{FF2B5EF4-FFF2-40B4-BE49-F238E27FC236}">
                <a16:creationId xmlns:a16="http://schemas.microsoft.com/office/drawing/2014/main" id="{114DDAFD-952D-40FC-B9EB-0440F644C338}"/>
              </a:ext>
            </a:extLst>
          </p:cNvPr>
          <p:cNvSpPr txBox="1"/>
          <p:nvPr/>
        </p:nvSpPr>
        <p:spPr>
          <a:xfrm>
            <a:off x="681925" y="1611824"/>
            <a:ext cx="1067187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組織の筋トレ　（全部門にリーンの概念を導入）</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職場の活性化　（自己組織化されたチーム</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動的なマネジメントシステムの構築</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軽量化された</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ITSM</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の基本概念と同様に</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MRI</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Minimum Requirement 	Information</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）の定義</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ビジネスの全プロセス（</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End-to-End</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）の見える化</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プロセス間のサイクルの同期を取る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必ず測定する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AB73183E-7366-44FC-8E8D-24C2C1B317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C47423C6-9377-49B3-84A8-D9EAF15A6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31102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706090"/>
          </a:xfrm>
        </p:spPr>
        <p:txBody>
          <a:bodyPr>
            <a:normAutofit/>
          </a:bodyPr>
          <a:lstStyle/>
          <a:p>
            <a:r>
              <a:rPr lang="ja-JP" altLang="en-US" sz="2800" dirty="0"/>
              <a:t>組織の変革（組織の四段階）</a:t>
            </a:r>
          </a:p>
        </p:txBody>
      </p:sp>
      <p:grpSp>
        <p:nvGrpSpPr>
          <p:cNvPr id="16" name="グループ化 15"/>
          <p:cNvGrpSpPr/>
          <p:nvPr/>
        </p:nvGrpSpPr>
        <p:grpSpPr>
          <a:xfrm>
            <a:off x="1991544" y="2031690"/>
            <a:ext cx="7272808" cy="3154660"/>
            <a:chOff x="467544" y="2031690"/>
            <a:chExt cx="7272808" cy="3154660"/>
          </a:xfrm>
        </p:grpSpPr>
        <p:sp>
          <p:nvSpPr>
            <p:cNvPr id="8" name="フローチャート : 結合子 7"/>
            <p:cNvSpPr/>
            <p:nvPr/>
          </p:nvSpPr>
          <p:spPr>
            <a:xfrm>
              <a:off x="2681790" y="2031690"/>
              <a:ext cx="3348372" cy="315466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フローチャート : 結合子 6"/>
            <p:cNvSpPr/>
            <p:nvPr/>
          </p:nvSpPr>
          <p:spPr>
            <a:xfrm>
              <a:off x="3137046" y="2456892"/>
              <a:ext cx="2437860" cy="2304256"/>
            </a:xfrm>
            <a:prstGeom prst="flowChartConnector">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フローチャート : 結合子 5"/>
            <p:cNvSpPr/>
            <p:nvPr/>
          </p:nvSpPr>
          <p:spPr>
            <a:xfrm>
              <a:off x="3509882" y="2802691"/>
              <a:ext cx="1692188" cy="1612658"/>
            </a:xfrm>
            <a:prstGeom prst="flowChartConnector">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フローチャート : 結合子 4"/>
            <p:cNvSpPr/>
            <p:nvPr/>
          </p:nvSpPr>
          <p:spPr>
            <a:xfrm>
              <a:off x="3851920" y="3140968"/>
              <a:ext cx="1008112" cy="936104"/>
            </a:xfrm>
            <a:prstGeom prst="flowChartConnector">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個人</a:t>
              </a:r>
            </a:p>
          </p:txBody>
        </p:sp>
        <p:sp>
          <p:nvSpPr>
            <p:cNvPr id="9" name="テキスト ボックス 8"/>
            <p:cNvSpPr txBox="1"/>
            <p:nvPr/>
          </p:nvSpPr>
          <p:spPr>
            <a:xfrm>
              <a:off x="3851920" y="2842521"/>
              <a:ext cx="9361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85000"/>
                    </a:prstClr>
                  </a:solidFill>
                  <a:effectLst/>
                  <a:uLnTx/>
                  <a:uFillTx/>
                  <a:latin typeface="Calibri"/>
                  <a:ea typeface="ＭＳ Ｐゴシック" panose="020B0600070205080204" pitchFamily="50" charset="-128"/>
                  <a:cs typeface="+mn-cs"/>
                </a:rPr>
                <a:t>人間関係</a:t>
              </a:r>
            </a:p>
          </p:txBody>
        </p:sp>
        <p:sp>
          <p:nvSpPr>
            <p:cNvPr id="10" name="テキスト ボックス 9"/>
            <p:cNvSpPr txBox="1"/>
            <p:nvPr/>
          </p:nvSpPr>
          <p:spPr>
            <a:xfrm>
              <a:off x="3788913" y="2456892"/>
              <a:ext cx="11341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マネジメント</a:t>
              </a:r>
            </a:p>
          </p:txBody>
        </p:sp>
        <p:sp>
          <p:nvSpPr>
            <p:cNvPr id="11" name="テキスト ボックス 10"/>
            <p:cNvSpPr txBox="1"/>
            <p:nvPr/>
          </p:nvSpPr>
          <p:spPr>
            <a:xfrm>
              <a:off x="3923928" y="2031690"/>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組織</a:t>
              </a:r>
            </a:p>
          </p:txBody>
        </p:sp>
        <p:sp>
          <p:nvSpPr>
            <p:cNvPr id="12" name="下矢印 11"/>
            <p:cNvSpPr/>
            <p:nvPr/>
          </p:nvSpPr>
          <p:spPr>
            <a:xfrm rot="-4380000">
              <a:off x="2702040" y="2528990"/>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下矢印 12"/>
            <p:cNvSpPr/>
            <p:nvPr/>
          </p:nvSpPr>
          <p:spPr>
            <a:xfrm rot="-6840000">
              <a:off x="5222690" y="2546827"/>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467544" y="2756167"/>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アウトサイド・イン</a:t>
              </a:r>
            </a:p>
          </p:txBody>
        </p:sp>
        <p:sp>
          <p:nvSpPr>
            <p:cNvPr id="15" name="テキスト ボックス 14"/>
            <p:cNvSpPr txBox="1"/>
            <p:nvPr/>
          </p:nvSpPr>
          <p:spPr>
            <a:xfrm>
              <a:off x="5868144" y="2756167"/>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インサイド・アウト</a:t>
              </a:r>
            </a:p>
          </p:txBody>
        </p:sp>
      </p:grpSp>
      <p:sp>
        <p:nvSpPr>
          <p:cNvPr id="17" name="テキスト ボックス 16"/>
          <p:cNvSpPr txBox="1"/>
          <p:nvPr/>
        </p:nvSpPr>
        <p:spPr>
          <a:xfrm>
            <a:off x="1991544" y="1124744"/>
            <a:ext cx="2592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従来のアプローチ</a:t>
            </a:r>
          </a:p>
        </p:txBody>
      </p:sp>
      <p:sp>
        <p:nvSpPr>
          <p:cNvPr id="18" name="テキスト ボックス 17"/>
          <p:cNvSpPr txBox="1"/>
          <p:nvPr/>
        </p:nvSpPr>
        <p:spPr>
          <a:xfrm>
            <a:off x="7098906" y="1124744"/>
            <a:ext cx="3149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パラダイム・シフトのアプローチ</a:t>
            </a:r>
          </a:p>
        </p:txBody>
      </p:sp>
      <p:sp>
        <p:nvSpPr>
          <p:cNvPr id="19" name="強調線吹き出し 1 (枠付き) 18"/>
          <p:cNvSpPr/>
          <p:nvPr/>
        </p:nvSpPr>
        <p:spPr>
          <a:xfrm flipH="1">
            <a:off x="2927648" y="5880658"/>
            <a:ext cx="914400" cy="612648"/>
          </a:xfrm>
          <a:prstGeom prst="accentBorderCallout1">
            <a:avLst>
              <a:gd name="adj1" fmla="val 18750"/>
              <a:gd name="adj2" fmla="val -8333"/>
              <a:gd name="adj3" fmla="val -337425"/>
              <a:gd name="adj4" fmla="val -1977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二面性</a:t>
            </a:r>
          </a:p>
        </p:txBody>
      </p:sp>
      <p:sp>
        <p:nvSpPr>
          <p:cNvPr id="20" name="強調線吹き出し 1 (枠付き) 19"/>
          <p:cNvSpPr/>
          <p:nvPr/>
        </p:nvSpPr>
        <p:spPr>
          <a:xfrm flipH="1">
            <a:off x="2373288" y="5067472"/>
            <a:ext cx="914400" cy="612648"/>
          </a:xfrm>
          <a:prstGeom prst="accentBorderCallout1">
            <a:avLst>
              <a:gd name="adj1" fmla="val 18750"/>
              <a:gd name="adj2" fmla="val -8333"/>
              <a:gd name="adj3" fmla="val -309305"/>
              <a:gd name="adj4" fmla="val -2397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不信感</a:t>
            </a:r>
          </a:p>
        </p:txBody>
      </p:sp>
      <p:sp>
        <p:nvSpPr>
          <p:cNvPr id="21" name="強調線吹き出し 1 (枠付き) 20"/>
          <p:cNvSpPr/>
          <p:nvPr/>
        </p:nvSpPr>
        <p:spPr>
          <a:xfrm flipH="1">
            <a:off x="1991544" y="4148500"/>
            <a:ext cx="914400" cy="612648"/>
          </a:xfrm>
          <a:prstGeom prst="accentBorderCallout1">
            <a:avLst>
              <a:gd name="adj1" fmla="val 18750"/>
              <a:gd name="adj2" fmla="val -8333"/>
              <a:gd name="adj3" fmla="val -235759"/>
              <a:gd name="adj4" fmla="val -28615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命令＆統制</a:t>
            </a:r>
          </a:p>
        </p:txBody>
      </p:sp>
      <p:sp>
        <p:nvSpPr>
          <p:cNvPr id="22" name="強調線吹き出し 1 (枠付き) 21"/>
          <p:cNvSpPr/>
          <p:nvPr/>
        </p:nvSpPr>
        <p:spPr>
          <a:xfrm flipH="1">
            <a:off x="1631504" y="3395669"/>
            <a:ext cx="914400" cy="612648"/>
          </a:xfrm>
          <a:prstGeom prst="accentBorderCallout1">
            <a:avLst>
              <a:gd name="adj1" fmla="val 18750"/>
              <a:gd name="adj2" fmla="val -8333"/>
              <a:gd name="adj3" fmla="val -181682"/>
              <a:gd name="adj4" fmla="val -3281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深い　階層</a:t>
            </a:r>
          </a:p>
        </p:txBody>
      </p:sp>
      <p:sp>
        <p:nvSpPr>
          <p:cNvPr id="23" name="強調線吹き出し 1 (枠付き) 22"/>
          <p:cNvSpPr/>
          <p:nvPr/>
        </p:nvSpPr>
        <p:spPr>
          <a:xfrm>
            <a:off x="7324397" y="5789254"/>
            <a:ext cx="914400" cy="612648"/>
          </a:xfrm>
          <a:prstGeom prst="accentBorderCallout1">
            <a:avLst>
              <a:gd name="adj1" fmla="val 18750"/>
              <a:gd name="adj2" fmla="val -8333"/>
              <a:gd name="adj3" fmla="val -328773"/>
              <a:gd name="adj4" fmla="val -13688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信頼性</a:t>
            </a:r>
          </a:p>
        </p:txBody>
      </p:sp>
      <p:sp>
        <p:nvSpPr>
          <p:cNvPr id="24" name="強調線吹き出し 1 (枠付き) 23"/>
          <p:cNvSpPr/>
          <p:nvPr/>
        </p:nvSpPr>
        <p:spPr>
          <a:xfrm>
            <a:off x="7935906" y="5067472"/>
            <a:ext cx="914400" cy="612648"/>
          </a:xfrm>
          <a:prstGeom prst="accentBorderCallout1">
            <a:avLst>
              <a:gd name="adj1" fmla="val 18750"/>
              <a:gd name="adj2" fmla="val -8333"/>
              <a:gd name="adj3" fmla="val -320121"/>
              <a:gd name="adj4" fmla="val -18905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信頼感</a:t>
            </a:r>
          </a:p>
        </p:txBody>
      </p:sp>
      <p:sp>
        <p:nvSpPr>
          <p:cNvPr id="25" name="強調線吹き出し 1 (枠付き) 24"/>
          <p:cNvSpPr/>
          <p:nvPr/>
        </p:nvSpPr>
        <p:spPr>
          <a:xfrm>
            <a:off x="8349952" y="4148500"/>
            <a:ext cx="1274440" cy="612648"/>
          </a:xfrm>
          <a:prstGeom prst="accentBorderCallout1">
            <a:avLst>
              <a:gd name="adj1" fmla="val 18750"/>
              <a:gd name="adj2" fmla="val -8333"/>
              <a:gd name="adj3" fmla="val -242248"/>
              <a:gd name="adj4" fmla="val -15795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エンパワーメント</a:t>
            </a:r>
          </a:p>
        </p:txBody>
      </p:sp>
      <p:sp>
        <p:nvSpPr>
          <p:cNvPr id="26" name="強調線吹き出し 1 (枠付き) 25"/>
          <p:cNvSpPr/>
          <p:nvPr/>
        </p:nvSpPr>
        <p:spPr>
          <a:xfrm>
            <a:off x="8570033" y="3395669"/>
            <a:ext cx="1198375" cy="612648"/>
          </a:xfrm>
          <a:prstGeom prst="accentBorderCallout1">
            <a:avLst>
              <a:gd name="adj1" fmla="val 18750"/>
              <a:gd name="adj2" fmla="val -8333"/>
              <a:gd name="adj3" fmla="val -186008"/>
              <a:gd name="adj4" fmla="val -20657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アライメント</a:t>
            </a:r>
            <a:endParaRPr kumimoji="1" lang="en-US" altLang="ja-JP" sz="16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9083824" y="3023009"/>
            <a:ext cx="1584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ビィジョン、原則</a:t>
            </a:r>
          </a:p>
        </p:txBody>
      </p:sp>
      <p:sp>
        <p:nvSpPr>
          <p:cNvPr id="28" name="テキスト ボックス 27"/>
          <p:cNvSpPr txBox="1"/>
          <p:nvPr/>
        </p:nvSpPr>
        <p:spPr>
          <a:xfrm>
            <a:off x="8367076" y="4752244"/>
            <a:ext cx="20924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各要素が同じ方向を向く</a:t>
            </a:r>
          </a:p>
        </p:txBody>
      </p:sp>
      <p:sp>
        <p:nvSpPr>
          <p:cNvPr id="29" name="テキスト ボックス 28"/>
          <p:cNvSpPr txBox="1"/>
          <p:nvPr/>
        </p:nvSpPr>
        <p:spPr>
          <a:xfrm>
            <a:off x="8159080" y="1738809"/>
            <a:ext cx="2210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自分自身を変える！</a:t>
            </a:r>
          </a:p>
        </p:txBody>
      </p:sp>
      <p:sp>
        <p:nvSpPr>
          <p:cNvPr id="30" name="テキスト ボックス 29"/>
          <p:cNvSpPr txBox="1"/>
          <p:nvPr/>
        </p:nvSpPr>
        <p:spPr>
          <a:xfrm>
            <a:off x="2373288" y="1747420"/>
            <a:ext cx="2414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外枠からのアプローチ</a:t>
            </a:r>
          </a:p>
        </p:txBody>
      </p:sp>
      <p:sp>
        <p:nvSpPr>
          <p:cNvPr id="31" name="テキスト ボックス 30"/>
          <p:cNvSpPr txBox="1"/>
          <p:nvPr/>
        </p:nvSpPr>
        <p:spPr>
          <a:xfrm>
            <a:off x="8367076" y="6095578"/>
            <a:ext cx="2193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見える化、説明責任</a:t>
            </a:r>
          </a:p>
        </p:txBody>
      </p:sp>
    </p:spTree>
    <p:extLst>
      <p:ext uri="{BB962C8B-B14F-4D97-AF65-F5344CB8AC3E}">
        <p14:creationId xmlns:p14="http://schemas.microsoft.com/office/powerpoint/2010/main" val="1986123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95525EE-CE16-43B2-BA24-257494A30BB6}"/>
              </a:ext>
            </a:extLst>
          </p:cNvPr>
          <p:cNvSpPr txBox="1"/>
          <p:nvPr/>
        </p:nvSpPr>
        <p:spPr>
          <a:xfrm>
            <a:off x="2767459" y="6858000"/>
            <a:ext cx="42219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hlinkClick r:id="rId2" tooltip="http://free-illustrations.gatag.net/tag/歯車-ギア"/>
              </a:rPr>
              <a:t>この写真</a:t>
            </a: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の作成者 不明な作成者 は </a:t>
            </a: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hlinkClick r:id="rId3" tooltip="https://creativecommons.org/licenses/by/3.0/"/>
              </a:rPr>
              <a:t>CC BY</a:t>
            </a: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のライセンスを許諾されています</a:t>
            </a:r>
          </a:p>
        </p:txBody>
      </p:sp>
      <p:grpSp>
        <p:nvGrpSpPr>
          <p:cNvPr id="18" name="グループ化 17">
            <a:extLst>
              <a:ext uri="{FF2B5EF4-FFF2-40B4-BE49-F238E27FC236}">
                <a16:creationId xmlns:a16="http://schemas.microsoft.com/office/drawing/2014/main" id="{DA875A17-1B65-4456-8AE1-00EA86A42261}"/>
              </a:ext>
            </a:extLst>
          </p:cNvPr>
          <p:cNvGrpSpPr/>
          <p:nvPr/>
        </p:nvGrpSpPr>
        <p:grpSpPr>
          <a:xfrm>
            <a:off x="457911" y="711664"/>
            <a:ext cx="984923" cy="4962220"/>
            <a:chOff x="5831841" y="711665"/>
            <a:chExt cx="900070" cy="4962220"/>
          </a:xfrm>
        </p:grpSpPr>
        <p:sp>
          <p:nvSpPr>
            <p:cNvPr id="3" name="正方形/長方形 2">
              <a:extLst>
                <a:ext uri="{FF2B5EF4-FFF2-40B4-BE49-F238E27FC236}">
                  <a16:creationId xmlns:a16="http://schemas.microsoft.com/office/drawing/2014/main" id="{CBD06C8A-7818-4A7D-8784-E024DC426789}"/>
                </a:ext>
              </a:extLst>
            </p:cNvPr>
            <p:cNvSpPr/>
            <p:nvPr/>
          </p:nvSpPr>
          <p:spPr>
            <a:xfrm>
              <a:off x="5831842" y="4257525"/>
              <a:ext cx="900069" cy="141636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現場オペレーション</a:t>
              </a:r>
            </a:p>
          </p:txBody>
        </p:sp>
        <p:sp>
          <p:nvSpPr>
            <p:cNvPr id="16" name="正方形/長方形 15">
              <a:extLst>
                <a:ext uri="{FF2B5EF4-FFF2-40B4-BE49-F238E27FC236}">
                  <a16:creationId xmlns:a16="http://schemas.microsoft.com/office/drawing/2014/main" id="{2DDEAC86-B900-4163-932F-644D49888FD4}"/>
                </a:ext>
              </a:extLst>
            </p:cNvPr>
            <p:cNvSpPr/>
            <p:nvPr/>
          </p:nvSpPr>
          <p:spPr>
            <a:xfrm>
              <a:off x="5831842" y="2747059"/>
              <a:ext cx="900069" cy="151046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a:t>
              </a:r>
            </a:p>
          </p:txBody>
        </p:sp>
        <p:sp>
          <p:nvSpPr>
            <p:cNvPr id="17" name="正方形/長方形 16">
              <a:extLst>
                <a:ext uri="{FF2B5EF4-FFF2-40B4-BE49-F238E27FC236}">
                  <a16:creationId xmlns:a16="http://schemas.microsoft.com/office/drawing/2014/main" id="{FAA9494C-237F-475F-9DFD-803901921C7B}"/>
                </a:ext>
              </a:extLst>
            </p:cNvPr>
            <p:cNvSpPr/>
            <p:nvPr/>
          </p:nvSpPr>
          <p:spPr>
            <a:xfrm>
              <a:off x="5831841" y="711665"/>
              <a:ext cx="900069" cy="203539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経営</a:t>
              </a:r>
            </a:p>
          </p:txBody>
        </p:sp>
      </p:grpSp>
      <p:grpSp>
        <p:nvGrpSpPr>
          <p:cNvPr id="22" name="グループ化 21">
            <a:extLst>
              <a:ext uri="{FF2B5EF4-FFF2-40B4-BE49-F238E27FC236}">
                <a16:creationId xmlns:a16="http://schemas.microsoft.com/office/drawing/2014/main" id="{3C85FFDC-82B0-4637-867E-595C4D3C691E}"/>
              </a:ext>
            </a:extLst>
          </p:cNvPr>
          <p:cNvGrpSpPr/>
          <p:nvPr/>
        </p:nvGrpSpPr>
        <p:grpSpPr>
          <a:xfrm>
            <a:off x="10651933" y="1805879"/>
            <a:ext cx="1017958" cy="3868005"/>
            <a:chOff x="5869501" y="1805879"/>
            <a:chExt cx="900071" cy="3868005"/>
          </a:xfrm>
        </p:grpSpPr>
        <p:sp>
          <p:nvSpPr>
            <p:cNvPr id="19" name="正方形/長方形 18">
              <a:extLst>
                <a:ext uri="{FF2B5EF4-FFF2-40B4-BE49-F238E27FC236}">
                  <a16:creationId xmlns:a16="http://schemas.microsoft.com/office/drawing/2014/main" id="{349BCC4B-209A-484D-BEF9-8D45145B3C74}"/>
                </a:ext>
              </a:extLst>
            </p:cNvPr>
            <p:cNvSpPr/>
            <p:nvPr/>
          </p:nvSpPr>
          <p:spPr>
            <a:xfrm>
              <a:off x="5869503" y="4391030"/>
              <a:ext cx="900069" cy="12828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現場オペレーション</a:t>
              </a:r>
            </a:p>
          </p:txBody>
        </p:sp>
        <p:sp>
          <p:nvSpPr>
            <p:cNvPr id="20" name="正方形/長方形 19">
              <a:extLst>
                <a:ext uri="{FF2B5EF4-FFF2-40B4-BE49-F238E27FC236}">
                  <a16:creationId xmlns:a16="http://schemas.microsoft.com/office/drawing/2014/main" id="{9A20B66F-A5B4-40C5-B8C7-AC0FF925D62E}"/>
                </a:ext>
              </a:extLst>
            </p:cNvPr>
            <p:cNvSpPr/>
            <p:nvPr/>
          </p:nvSpPr>
          <p:spPr>
            <a:xfrm>
              <a:off x="5869502" y="3222239"/>
              <a:ext cx="900069" cy="116879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a:t>
              </a:r>
            </a:p>
          </p:txBody>
        </p:sp>
        <p:sp>
          <p:nvSpPr>
            <p:cNvPr id="21" name="正方形/長方形 20">
              <a:extLst>
                <a:ext uri="{FF2B5EF4-FFF2-40B4-BE49-F238E27FC236}">
                  <a16:creationId xmlns:a16="http://schemas.microsoft.com/office/drawing/2014/main" id="{41A2C35C-BFEC-42A3-933D-CF7498B47705}"/>
                </a:ext>
              </a:extLst>
            </p:cNvPr>
            <p:cNvSpPr/>
            <p:nvPr/>
          </p:nvSpPr>
          <p:spPr>
            <a:xfrm>
              <a:off x="5869501" y="1805879"/>
              <a:ext cx="900069" cy="14163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経営</a:t>
              </a:r>
            </a:p>
          </p:txBody>
        </p:sp>
      </p:grpSp>
      <p:sp>
        <p:nvSpPr>
          <p:cNvPr id="23" name="矢印: 山形 22">
            <a:extLst>
              <a:ext uri="{FF2B5EF4-FFF2-40B4-BE49-F238E27FC236}">
                <a16:creationId xmlns:a16="http://schemas.microsoft.com/office/drawing/2014/main" id="{A806F69E-F4D6-4773-BA15-466C656A7279}"/>
              </a:ext>
            </a:extLst>
          </p:cNvPr>
          <p:cNvSpPr/>
          <p:nvPr/>
        </p:nvSpPr>
        <p:spPr>
          <a:xfrm>
            <a:off x="5878953" y="2747057"/>
            <a:ext cx="1017958" cy="1891543"/>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2D30FC6-12B0-4214-A939-991A923EC9E2}"/>
              </a:ext>
            </a:extLst>
          </p:cNvPr>
          <p:cNvSpPr txBox="1"/>
          <p:nvPr/>
        </p:nvSpPr>
        <p:spPr>
          <a:xfrm>
            <a:off x="1417684" y="207600"/>
            <a:ext cx="72036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ビジネス・スピードを上げる</a:t>
            </a:r>
          </a:p>
        </p:txBody>
      </p:sp>
      <p:sp>
        <p:nvSpPr>
          <p:cNvPr id="25" name="テキスト ボックス 24">
            <a:extLst>
              <a:ext uri="{FF2B5EF4-FFF2-40B4-BE49-F238E27FC236}">
                <a16:creationId xmlns:a16="http://schemas.microsoft.com/office/drawing/2014/main" id="{B9AB8C09-397D-4DFD-BC4A-931A30309001}"/>
              </a:ext>
            </a:extLst>
          </p:cNvPr>
          <p:cNvSpPr txBox="1"/>
          <p:nvPr/>
        </p:nvSpPr>
        <p:spPr>
          <a:xfrm>
            <a:off x="7123614" y="1029287"/>
            <a:ext cx="45371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大部屋システムは、</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現場と経営、管理のスピードの同期を行い、意思決定サイクルの短縮を目指す。</a:t>
            </a:r>
          </a:p>
        </p:txBody>
      </p:sp>
      <p:sp>
        <p:nvSpPr>
          <p:cNvPr id="26" name="矢印: 上 25">
            <a:extLst>
              <a:ext uri="{FF2B5EF4-FFF2-40B4-BE49-F238E27FC236}">
                <a16:creationId xmlns:a16="http://schemas.microsoft.com/office/drawing/2014/main" id="{A8B966D4-9D2F-40E1-BA4E-BC2D9F8B2FE7}"/>
              </a:ext>
            </a:extLst>
          </p:cNvPr>
          <p:cNvSpPr/>
          <p:nvPr/>
        </p:nvSpPr>
        <p:spPr>
          <a:xfrm>
            <a:off x="28246" y="1970314"/>
            <a:ext cx="646322" cy="2917371"/>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Reporting</a:t>
            </a:r>
            <a:endPar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37" name="グループ化 36">
            <a:extLst>
              <a:ext uri="{FF2B5EF4-FFF2-40B4-BE49-F238E27FC236}">
                <a16:creationId xmlns:a16="http://schemas.microsoft.com/office/drawing/2014/main" id="{10F1B44A-ED15-4D05-B263-610C3DAF5B81}"/>
              </a:ext>
            </a:extLst>
          </p:cNvPr>
          <p:cNvGrpSpPr/>
          <p:nvPr/>
        </p:nvGrpSpPr>
        <p:grpSpPr>
          <a:xfrm>
            <a:off x="7529546" y="1885872"/>
            <a:ext cx="3045728" cy="3788012"/>
            <a:chOff x="7529546" y="1885872"/>
            <a:chExt cx="3045728" cy="3788012"/>
          </a:xfrm>
        </p:grpSpPr>
        <p:grpSp>
          <p:nvGrpSpPr>
            <p:cNvPr id="4" name="グループ化 3">
              <a:extLst>
                <a:ext uri="{FF2B5EF4-FFF2-40B4-BE49-F238E27FC236}">
                  <a16:creationId xmlns:a16="http://schemas.microsoft.com/office/drawing/2014/main" id="{6C35607B-D3D8-43F1-8CA5-1B76C52A9AED}"/>
                </a:ext>
              </a:extLst>
            </p:cNvPr>
            <p:cNvGrpSpPr/>
            <p:nvPr/>
          </p:nvGrpSpPr>
          <p:grpSpPr>
            <a:xfrm>
              <a:off x="7529546" y="1885872"/>
              <a:ext cx="3045728" cy="3788012"/>
              <a:chOff x="7406883" y="1800767"/>
              <a:chExt cx="3045728" cy="3788012"/>
            </a:xfrm>
          </p:grpSpPr>
          <p:pic>
            <p:nvPicPr>
              <p:cNvPr id="12" name="図 11">
                <a:extLst>
                  <a:ext uri="{FF2B5EF4-FFF2-40B4-BE49-F238E27FC236}">
                    <a16:creationId xmlns:a16="http://schemas.microsoft.com/office/drawing/2014/main" id="{035CDCA8-B3A2-4666-AE2D-216B69892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6251" y="4172419"/>
                <a:ext cx="1416360" cy="1416360"/>
              </a:xfrm>
              <a:prstGeom prst="rect">
                <a:avLst/>
              </a:prstGeom>
              <a:noFill/>
            </p:spPr>
          </p:pic>
          <p:pic>
            <p:nvPicPr>
              <p:cNvPr id="13" name="図 12">
                <a:extLst>
                  <a:ext uri="{FF2B5EF4-FFF2-40B4-BE49-F238E27FC236}">
                    <a16:creationId xmlns:a16="http://schemas.microsoft.com/office/drawing/2014/main" id="{2244AEEE-C32B-457B-9838-22AFB8F61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0000">
                <a:off x="7928165" y="1800767"/>
                <a:ext cx="1416360" cy="1416360"/>
              </a:xfrm>
              <a:prstGeom prst="rect">
                <a:avLst/>
              </a:prstGeom>
              <a:noFill/>
            </p:spPr>
          </p:pic>
          <p:pic>
            <p:nvPicPr>
              <p:cNvPr id="14" name="図 13">
                <a:extLst>
                  <a:ext uri="{FF2B5EF4-FFF2-40B4-BE49-F238E27FC236}">
                    <a16:creationId xmlns:a16="http://schemas.microsoft.com/office/drawing/2014/main" id="{C45EF67C-8101-4C5E-859E-A8BEDE1C4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883" y="4172419"/>
                <a:ext cx="1416360" cy="1416360"/>
              </a:xfrm>
              <a:prstGeom prst="rect">
                <a:avLst/>
              </a:prstGeom>
              <a:noFill/>
            </p:spPr>
          </p:pic>
          <p:pic>
            <p:nvPicPr>
              <p:cNvPr id="15" name="図 14">
                <a:extLst>
                  <a:ext uri="{FF2B5EF4-FFF2-40B4-BE49-F238E27FC236}">
                    <a16:creationId xmlns:a16="http://schemas.microsoft.com/office/drawing/2014/main" id="{93111368-6D65-4C84-8330-7130C95DC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567" y="3137135"/>
                <a:ext cx="1416360" cy="1416360"/>
              </a:xfrm>
              <a:prstGeom prst="rect">
                <a:avLst/>
              </a:prstGeom>
              <a:noFill/>
            </p:spPr>
          </p:pic>
        </p:grpSp>
        <p:sp>
          <p:nvSpPr>
            <p:cNvPr id="30" name="テキスト ボックス 29">
              <a:extLst>
                <a:ext uri="{FF2B5EF4-FFF2-40B4-BE49-F238E27FC236}">
                  <a16:creationId xmlns:a16="http://schemas.microsoft.com/office/drawing/2014/main" id="{764F0EF8-8EB5-403E-BE39-6BF5AA5F9927}"/>
                </a:ext>
              </a:extLst>
            </p:cNvPr>
            <p:cNvSpPr txBox="1"/>
            <p:nvPr/>
          </p:nvSpPr>
          <p:spPr>
            <a:xfrm>
              <a:off x="7816295" y="4787926"/>
              <a:ext cx="86214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Daily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763D50B4-92D9-4977-A678-27576A7506D8}"/>
                </a:ext>
              </a:extLst>
            </p:cNvPr>
            <p:cNvSpPr txBox="1"/>
            <p:nvPr/>
          </p:nvSpPr>
          <p:spPr>
            <a:xfrm>
              <a:off x="9436019" y="4781005"/>
              <a:ext cx="86214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Daily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6DDEF280-B38B-442A-B869-E3CC36A81892}"/>
                </a:ext>
              </a:extLst>
            </p:cNvPr>
            <p:cNvSpPr txBox="1"/>
            <p:nvPr/>
          </p:nvSpPr>
          <p:spPr>
            <a:xfrm>
              <a:off x="8621335" y="3740898"/>
              <a:ext cx="86214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Daily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F8E790BA-B351-45AC-BC13-F81A6703C12E}"/>
                </a:ext>
              </a:extLst>
            </p:cNvPr>
            <p:cNvSpPr txBox="1"/>
            <p:nvPr/>
          </p:nvSpPr>
          <p:spPr>
            <a:xfrm>
              <a:off x="8327933" y="2421096"/>
              <a:ext cx="86214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Daily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grpSp>
      <p:grpSp>
        <p:nvGrpSpPr>
          <p:cNvPr id="36" name="グループ化 35">
            <a:extLst>
              <a:ext uri="{FF2B5EF4-FFF2-40B4-BE49-F238E27FC236}">
                <a16:creationId xmlns:a16="http://schemas.microsoft.com/office/drawing/2014/main" id="{2A91FC16-F5A3-475E-8340-1B709CC69BCF}"/>
              </a:ext>
            </a:extLst>
          </p:cNvPr>
          <p:cNvGrpSpPr/>
          <p:nvPr/>
        </p:nvGrpSpPr>
        <p:grpSpPr>
          <a:xfrm>
            <a:off x="1442836" y="711665"/>
            <a:ext cx="3625552" cy="4966324"/>
            <a:chOff x="1442836" y="711665"/>
            <a:chExt cx="3625552" cy="4966324"/>
          </a:xfrm>
        </p:grpSpPr>
        <p:grpSp>
          <p:nvGrpSpPr>
            <p:cNvPr id="2" name="グループ化 1">
              <a:extLst>
                <a:ext uri="{FF2B5EF4-FFF2-40B4-BE49-F238E27FC236}">
                  <a16:creationId xmlns:a16="http://schemas.microsoft.com/office/drawing/2014/main" id="{01C7F8D4-10B8-4FF6-8E92-E3314943E493}"/>
                </a:ext>
              </a:extLst>
            </p:cNvPr>
            <p:cNvGrpSpPr/>
            <p:nvPr/>
          </p:nvGrpSpPr>
          <p:grpSpPr>
            <a:xfrm>
              <a:off x="1442836" y="711665"/>
              <a:ext cx="3625552" cy="4966324"/>
              <a:chOff x="6415430" y="633288"/>
              <a:chExt cx="3625552" cy="4966324"/>
            </a:xfrm>
          </p:grpSpPr>
          <p:pic>
            <p:nvPicPr>
              <p:cNvPr id="10" name="図 9">
                <a:extLst>
                  <a:ext uri="{FF2B5EF4-FFF2-40B4-BE49-F238E27FC236}">
                    <a16:creationId xmlns:a16="http://schemas.microsoft.com/office/drawing/2014/main" id="{553BF613-7F53-497B-8CAE-69CF4069E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568" y="633288"/>
                <a:ext cx="2348414" cy="2348414"/>
              </a:xfrm>
              <a:prstGeom prst="rect">
                <a:avLst/>
              </a:prstGeom>
            </p:spPr>
          </p:pic>
          <p:pic>
            <p:nvPicPr>
              <p:cNvPr id="7" name="図 6">
                <a:extLst>
                  <a:ext uri="{FF2B5EF4-FFF2-40B4-BE49-F238E27FC236}">
                    <a16:creationId xmlns:a16="http://schemas.microsoft.com/office/drawing/2014/main" id="{1998AE83-CF3C-458A-B2FD-6DA98172D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3610" y="2668682"/>
                <a:ext cx="1946365" cy="1946365"/>
              </a:xfrm>
              <a:prstGeom prst="rect">
                <a:avLst/>
              </a:prstGeom>
              <a:noFill/>
            </p:spPr>
          </p:pic>
          <p:pic>
            <p:nvPicPr>
              <p:cNvPr id="8" name="図 7">
                <a:extLst>
                  <a:ext uri="{FF2B5EF4-FFF2-40B4-BE49-F238E27FC236}">
                    <a16:creationId xmlns:a16="http://schemas.microsoft.com/office/drawing/2014/main" id="{D69F0651-D717-4A49-BEE1-306A3CC0F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795" y="4183252"/>
                <a:ext cx="1416360" cy="1416360"/>
              </a:xfrm>
              <a:prstGeom prst="rect">
                <a:avLst/>
              </a:prstGeom>
              <a:noFill/>
            </p:spPr>
          </p:pic>
          <p:pic>
            <p:nvPicPr>
              <p:cNvPr id="9" name="図 8">
                <a:extLst>
                  <a:ext uri="{FF2B5EF4-FFF2-40B4-BE49-F238E27FC236}">
                    <a16:creationId xmlns:a16="http://schemas.microsoft.com/office/drawing/2014/main" id="{3898C29A-A2C9-49AC-8D2F-B2159ACD6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430" y="4183252"/>
                <a:ext cx="1416360" cy="1416360"/>
              </a:xfrm>
              <a:prstGeom prst="rect">
                <a:avLst/>
              </a:prstGeom>
              <a:noFill/>
            </p:spPr>
          </p:pic>
        </p:grpSp>
        <p:sp>
          <p:nvSpPr>
            <p:cNvPr id="28" name="テキスト ボックス 27">
              <a:extLst>
                <a:ext uri="{FF2B5EF4-FFF2-40B4-BE49-F238E27FC236}">
                  <a16:creationId xmlns:a16="http://schemas.microsoft.com/office/drawing/2014/main" id="{D2EF044C-90CE-4B72-AD62-CCA710EB4ED0}"/>
                </a:ext>
              </a:extLst>
            </p:cNvPr>
            <p:cNvSpPr txBox="1"/>
            <p:nvPr/>
          </p:nvSpPr>
          <p:spPr>
            <a:xfrm>
              <a:off x="3675017" y="4781006"/>
              <a:ext cx="86214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Daily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373FB8A0-6DCF-4DD5-898D-B17B783670CB}"/>
                </a:ext>
              </a:extLst>
            </p:cNvPr>
            <p:cNvSpPr txBox="1"/>
            <p:nvPr/>
          </p:nvSpPr>
          <p:spPr>
            <a:xfrm>
              <a:off x="1700723" y="4770510"/>
              <a:ext cx="86214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Daily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BA5DD513-3AFA-499C-97E2-52E7960FAAF9}"/>
                </a:ext>
              </a:extLst>
            </p:cNvPr>
            <p:cNvSpPr txBox="1"/>
            <p:nvPr/>
          </p:nvSpPr>
          <p:spPr>
            <a:xfrm>
              <a:off x="2627998" y="3507419"/>
              <a:ext cx="99240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游ゴシック" panose="020F0502020204030204"/>
                  <a:ea typeface="游ゴシック" panose="020B0400000000000000" pitchFamily="50" charset="-128"/>
                  <a:cs typeface="+mn-cs"/>
                </a:rPr>
                <a:t>Weekly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1BD8EACE-B8AB-4D17-851B-64879E90A721}"/>
                </a:ext>
              </a:extLst>
            </p:cNvPr>
            <p:cNvSpPr txBox="1"/>
            <p:nvPr/>
          </p:nvSpPr>
          <p:spPr>
            <a:xfrm>
              <a:off x="3198104" y="1689997"/>
              <a:ext cx="1392154"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游ゴシック" panose="020F0502020204030204"/>
                  <a:ea typeface="游ゴシック" panose="020B0400000000000000" pitchFamily="50" charset="-128"/>
                  <a:cs typeface="+mn-cs"/>
                </a:rPr>
                <a:t>Monthly</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grpSp>
      <p:sp>
        <p:nvSpPr>
          <p:cNvPr id="38" name="テキスト ボックス 37">
            <a:extLst>
              <a:ext uri="{FF2B5EF4-FFF2-40B4-BE49-F238E27FC236}">
                <a16:creationId xmlns:a16="http://schemas.microsoft.com/office/drawing/2014/main" id="{21EBEEB7-4403-4C6D-AA0B-36CEC2F3CEFC}"/>
              </a:ext>
            </a:extLst>
          </p:cNvPr>
          <p:cNvSpPr txBox="1"/>
          <p:nvPr/>
        </p:nvSpPr>
        <p:spPr>
          <a:xfrm>
            <a:off x="7781310" y="5834597"/>
            <a:ext cx="35582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現場が</a:t>
            </a:r>
            <a:r>
              <a:rPr kumimoji="1" lang="ja-JP" altLang="en-US" sz="1800" b="1"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見える化されて</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居れば、報告書を作成する必要が無い。</a:t>
            </a:r>
          </a:p>
        </p:txBody>
      </p:sp>
      <p:sp>
        <p:nvSpPr>
          <p:cNvPr id="5" name="正方形/長方形 4">
            <a:extLst>
              <a:ext uri="{FF2B5EF4-FFF2-40B4-BE49-F238E27FC236}">
                <a16:creationId xmlns:a16="http://schemas.microsoft.com/office/drawing/2014/main" id="{2A837460-8FA6-4AE8-96B2-8586F9ACC940}"/>
              </a:ext>
            </a:extLst>
          </p:cNvPr>
          <p:cNvSpPr/>
          <p:nvPr/>
        </p:nvSpPr>
        <p:spPr>
          <a:xfrm>
            <a:off x="11622301" y="1805879"/>
            <a:ext cx="502974" cy="3099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OBEYA</a:t>
            </a:r>
            <a:endParaRPr kumimoji="1" lang="ja-JP" altLang="en-US" sz="2800" b="1" dirty="0"/>
          </a:p>
        </p:txBody>
      </p:sp>
    </p:spTree>
    <p:extLst>
      <p:ext uri="{BB962C8B-B14F-4D97-AF65-F5344CB8AC3E}">
        <p14:creationId xmlns:p14="http://schemas.microsoft.com/office/powerpoint/2010/main" val="1238833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グラフィックス 45" descr="線矢印: U ターン">
            <a:extLst>
              <a:ext uri="{FF2B5EF4-FFF2-40B4-BE49-F238E27FC236}">
                <a16:creationId xmlns:a16="http://schemas.microsoft.com/office/drawing/2014/main" id="{4DC4BBBB-757A-424A-A4CB-527EFC9F61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8004480" y="2132765"/>
            <a:ext cx="2793609" cy="2390007"/>
          </a:xfrm>
          <a:prstGeom prst="rect">
            <a:avLst/>
          </a:prstGeom>
        </p:spPr>
      </p:pic>
      <p:pic>
        <p:nvPicPr>
          <p:cNvPr id="42" name="グラフィックス 41" descr="線矢印: U ターン">
            <a:extLst>
              <a:ext uri="{FF2B5EF4-FFF2-40B4-BE49-F238E27FC236}">
                <a16:creationId xmlns:a16="http://schemas.microsoft.com/office/drawing/2014/main" id="{CB9C4781-BD8F-4C4B-AA8B-44EA3399DE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149798" y="3144103"/>
            <a:ext cx="2793609" cy="2390007"/>
          </a:xfrm>
          <a:prstGeom prst="rect">
            <a:avLst/>
          </a:prstGeom>
        </p:spPr>
      </p:pic>
      <p:sp>
        <p:nvSpPr>
          <p:cNvPr id="2" name="テキスト ボックス 1">
            <a:extLst>
              <a:ext uri="{FF2B5EF4-FFF2-40B4-BE49-F238E27FC236}">
                <a16:creationId xmlns:a16="http://schemas.microsoft.com/office/drawing/2014/main" id="{AC5D7623-2410-46C2-B682-F5799DAA2AB1}"/>
              </a:ext>
            </a:extLst>
          </p:cNvPr>
          <p:cNvSpPr txBox="1"/>
          <p:nvPr/>
        </p:nvSpPr>
        <p:spPr>
          <a:xfrm>
            <a:off x="1163113" y="352014"/>
            <a:ext cx="105482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デジタル化のプロセスとプラクティス　（計画作り）</a:t>
            </a:r>
          </a:p>
        </p:txBody>
      </p:sp>
      <p:pic>
        <p:nvPicPr>
          <p:cNvPr id="3" name="図 2">
            <a:extLst>
              <a:ext uri="{FF2B5EF4-FFF2-40B4-BE49-F238E27FC236}">
                <a16:creationId xmlns:a16="http://schemas.microsoft.com/office/drawing/2014/main" id="{3CE9064B-8C97-4300-A410-EC69D3AB7886}"/>
              </a:ext>
            </a:extLst>
          </p:cNvPr>
          <p:cNvPicPr>
            <a:picLocks noChangeAspect="1"/>
          </p:cNvPicPr>
          <p:nvPr/>
        </p:nvPicPr>
        <p:blipFill>
          <a:blip r:embed="rId4"/>
          <a:stretch>
            <a:fillRect/>
          </a:stretch>
        </p:blipFill>
        <p:spPr>
          <a:xfrm>
            <a:off x="1400240" y="2325426"/>
            <a:ext cx="2454245" cy="788476"/>
          </a:xfrm>
          <a:prstGeom prst="rect">
            <a:avLst/>
          </a:prstGeom>
        </p:spPr>
      </p:pic>
      <p:sp>
        <p:nvSpPr>
          <p:cNvPr id="4" name="テキスト ボックス 3">
            <a:extLst>
              <a:ext uri="{FF2B5EF4-FFF2-40B4-BE49-F238E27FC236}">
                <a16:creationId xmlns:a16="http://schemas.microsoft.com/office/drawing/2014/main" id="{A09AC896-CC10-4E02-B60E-EA46946B4711}"/>
              </a:ext>
            </a:extLst>
          </p:cNvPr>
          <p:cNvSpPr txBox="1"/>
          <p:nvPr/>
        </p:nvSpPr>
        <p:spPr>
          <a:xfrm>
            <a:off x="1293340" y="1260390"/>
            <a:ext cx="278438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既存のビジネスまたは企画中のビジネスについてビジネスモデルジェネレーションを用いてビジネスモデルを整理する。</a:t>
            </a:r>
          </a:p>
        </p:txBody>
      </p:sp>
      <p:sp>
        <p:nvSpPr>
          <p:cNvPr id="5" name="テキスト ボックス 4">
            <a:extLst>
              <a:ext uri="{FF2B5EF4-FFF2-40B4-BE49-F238E27FC236}">
                <a16:creationId xmlns:a16="http://schemas.microsoft.com/office/drawing/2014/main" id="{978A6131-238A-4516-A239-E6B9C29E6A16}"/>
              </a:ext>
            </a:extLst>
          </p:cNvPr>
          <p:cNvSpPr txBox="1"/>
          <p:nvPr/>
        </p:nvSpPr>
        <p:spPr>
          <a:xfrm>
            <a:off x="4184629" y="1260390"/>
            <a:ext cx="22736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データに基づきブレーンストーミングを行い</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SWOT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分析を行いビジネスモデルを見直す。</a:t>
            </a:r>
          </a:p>
        </p:txBody>
      </p:sp>
      <p:pic>
        <p:nvPicPr>
          <p:cNvPr id="11" name="図 10">
            <a:extLst>
              <a:ext uri="{FF2B5EF4-FFF2-40B4-BE49-F238E27FC236}">
                <a16:creationId xmlns:a16="http://schemas.microsoft.com/office/drawing/2014/main" id="{E19D1F81-2268-43B5-A706-6999C4199638}"/>
              </a:ext>
            </a:extLst>
          </p:cNvPr>
          <p:cNvPicPr>
            <a:picLocks noChangeAspect="1"/>
          </p:cNvPicPr>
          <p:nvPr/>
        </p:nvPicPr>
        <p:blipFill>
          <a:blip r:embed="rId4"/>
          <a:stretch>
            <a:fillRect/>
          </a:stretch>
        </p:blipFill>
        <p:spPr>
          <a:xfrm>
            <a:off x="6655474" y="2337608"/>
            <a:ext cx="2454245" cy="788476"/>
          </a:xfrm>
          <a:prstGeom prst="rect">
            <a:avLst/>
          </a:prstGeom>
        </p:spPr>
      </p:pic>
      <p:sp>
        <p:nvSpPr>
          <p:cNvPr id="12" name="テキスト ボックス 11">
            <a:extLst>
              <a:ext uri="{FF2B5EF4-FFF2-40B4-BE49-F238E27FC236}">
                <a16:creationId xmlns:a16="http://schemas.microsoft.com/office/drawing/2014/main" id="{A185F8DA-DAFC-44D7-A469-9AF00E5CD45D}"/>
              </a:ext>
            </a:extLst>
          </p:cNvPr>
          <p:cNvSpPr txBox="1"/>
          <p:nvPr/>
        </p:nvSpPr>
        <p:spPr>
          <a:xfrm>
            <a:off x="6598508" y="1260390"/>
            <a:ext cx="26690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ビジネスモデルを完成させる。</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Minimum Viable Product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）を定義する。</a:t>
            </a:r>
          </a:p>
        </p:txBody>
      </p:sp>
      <p:sp>
        <p:nvSpPr>
          <p:cNvPr id="13" name="楕円 12">
            <a:extLst>
              <a:ext uri="{FF2B5EF4-FFF2-40B4-BE49-F238E27FC236}">
                <a16:creationId xmlns:a16="http://schemas.microsoft.com/office/drawing/2014/main" id="{4C3E9011-9B7B-4D1C-9879-B7879500C4E0}"/>
              </a:ext>
            </a:extLst>
          </p:cNvPr>
          <p:cNvSpPr/>
          <p:nvPr/>
        </p:nvSpPr>
        <p:spPr>
          <a:xfrm>
            <a:off x="8690263" y="2803721"/>
            <a:ext cx="1235675" cy="53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Eras Bold ITC" panose="020B0907030504020204" pitchFamily="34" charset="0"/>
                <a:ea typeface="游ゴシック" panose="020B0400000000000000" pitchFamily="50" charset="-128"/>
                <a:cs typeface="+mn-cs"/>
              </a:rPr>
              <a:t>MVP</a:t>
            </a:r>
            <a:endParaRPr kumimoji="1" lang="ja-JP" altLang="en-US" sz="2000" b="0" i="0" u="none" strike="noStrike" kern="1200" cap="none" spc="0" normalizeH="0" baseline="0" noProof="0" dirty="0">
              <a:ln>
                <a:noFill/>
              </a:ln>
              <a:solidFill>
                <a:prstClr val="white"/>
              </a:solidFill>
              <a:effectLst/>
              <a:uLnTx/>
              <a:uFillTx/>
              <a:latin typeface="Eras Bold ITC" panose="020B0907030504020204" pitchFamily="34" charset="0"/>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851CCFB-1FAC-46D7-9B29-DF68377D224E}"/>
              </a:ext>
            </a:extLst>
          </p:cNvPr>
          <p:cNvSpPr/>
          <p:nvPr/>
        </p:nvSpPr>
        <p:spPr>
          <a:xfrm>
            <a:off x="1770093" y="3292961"/>
            <a:ext cx="4694234" cy="584775"/>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游ゴシック" panose="020F0502020204030204"/>
                <a:ea typeface="游ゴシック" panose="020B0400000000000000" pitchFamily="50" charset="-128"/>
                <a:cs typeface="+mn-cs"/>
              </a:rPr>
              <a:t>Planning Session</a:t>
            </a:r>
            <a:endParaRPr kumimoji="1" lang="ja-JP" altLang="en-US"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游ゴシック" panose="020F0502020204030204"/>
              <a:ea typeface="游ゴシック" panose="020B0400000000000000" pitchFamily="50" charset="-128"/>
              <a:cs typeface="+mn-cs"/>
            </a:endParaRPr>
          </a:p>
        </p:txBody>
      </p:sp>
      <p:grpSp>
        <p:nvGrpSpPr>
          <p:cNvPr id="29" name="グループ化 28">
            <a:extLst>
              <a:ext uri="{FF2B5EF4-FFF2-40B4-BE49-F238E27FC236}">
                <a16:creationId xmlns:a16="http://schemas.microsoft.com/office/drawing/2014/main" id="{5878BE7D-0CA4-4951-82D7-537F0D5F910B}"/>
              </a:ext>
            </a:extLst>
          </p:cNvPr>
          <p:cNvGrpSpPr/>
          <p:nvPr/>
        </p:nvGrpSpPr>
        <p:grpSpPr>
          <a:xfrm>
            <a:off x="1131970" y="5509400"/>
            <a:ext cx="4230669" cy="523102"/>
            <a:chOff x="1079157" y="5189838"/>
            <a:chExt cx="4230669" cy="523102"/>
          </a:xfrm>
        </p:grpSpPr>
        <p:sp>
          <p:nvSpPr>
            <p:cNvPr id="15" name="正方形/長方形 14">
              <a:extLst>
                <a:ext uri="{FF2B5EF4-FFF2-40B4-BE49-F238E27FC236}">
                  <a16:creationId xmlns:a16="http://schemas.microsoft.com/office/drawing/2014/main" id="{357B5811-008D-4E75-9959-B26191FDE293}"/>
                </a:ext>
              </a:extLst>
            </p:cNvPr>
            <p:cNvSpPr/>
            <p:nvPr/>
          </p:nvSpPr>
          <p:spPr>
            <a:xfrm>
              <a:off x="1079157"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794393EB-55FE-442B-906E-A3E7C20964F1}"/>
                </a:ext>
              </a:extLst>
            </p:cNvPr>
            <p:cNvSpPr/>
            <p:nvPr/>
          </p:nvSpPr>
          <p:spPr>
            <a:xfrm>
              <a:off x="1833190"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44B2EA96-D5BE-437D-A7BA-5320B18BE6E6}"/>
                </a:ext>
              </a:extLst>
            </p:cNvPr>
            <p:cNvSpPr/>
            <p:nvPr/>
          </p:nvSpPr>
          <p:spPr>
            <a:xfrm>
              <a:off x="2582561"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0FCFEFBC-0278-4ACE-AAA0-06B769A01086}"/>
                </a:ext>
              </a:extLst>
            </p:cNvPr>
            <p:cNvSpPr/>
            <p:nvPr/>
          </p:nvSpPr>
          <p:spPr>
            <a:xfrm>
              <a:off x="3331932"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1CE1851E-F407-4F4E-8547-99844749C946}"/>
                </a:ext>
              </a:extLst>
            </p:cNvPr>
            <p:cNvSpPr/>
            <p:nvPr/>
          </p:nvSpPr>
          <p:spPr>
            <a:xfrm>
              <a:off x="4077863"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3B4E272F-4FAA-4716-AE4A-77196EA9AB5F}"/>
                </a:ext>
              </a:extLst>
            </p:cNvPr>
            <p:cNvSpPr/>
            <p:nvPr/>
          </p:nvSpPr>
          <p:spPr>
            <a:xfrm>
              <a:off x="4823794"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矢印: 右 23">
              <a:extLst>
                <a:ext uri="{FF2B5EF4-FFF2-40B4-BE49-F238E27FC236}">
                  <a16:creationId xmlns:a16="http://schemas.microsoft.com/office/drawing/2014/main" id="{1D2D017A-F890-4789-B956-EC3B7D21674D}"/>
                </a:ext>
              </a:extLst>
            </p:cNvPr>
            <p:cNvSpPr/>
            <p:nvPr/>
          </p:nvSpPr>
          <p:spPr>
            <a:xfrm>
              <a:off x="1573427"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矢印: 右 24">
              <a:extLst>
                <a:ext uri="{FF2B5EF4-FFF2-40B4-BE49-F238E27FC236}">
                  <a16:creationId xmlns:a16="http://schemas.microsoft.com/office/drawing/2014/main" id="{C7643247-68C9-4263-998B-6B0D31BD3BAB}"/>
                </a:ext>
              </a:extLst>
            </p:cNvPr>
            <p:cNvSpPr/>
            <p:nvPr/>
          </p:nvSpPr>
          <p:spPr>
            <a:xfrm>
              <a:off x="2330800" y="5284573"/>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矢印: 右 25">
              <a:extLst>
                <a:ext uri="{FF2B5EF4-FFF2-40B4-BE49-F238E27FC236}">
                  <a16:creationId xmlns:a16="http://schemas.microsoft.com/office/drawing/2014/main" id="{6FA88027-5ADA-46FD-8337-4D79EFDB1AB5}"/>
                </a:ext>
              </a:extLst>
            </p:cNvPr>
            <p:cNvSpPr/>
            <p:nvPr/>
          </p:nvSpPr>
          <p:spPr>
            <a:xfrm>
              <a:off x="3048541"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矢印: 右 26">
              <a:extLst>
                <a:ext uri="{FF2B5EF4-FFF2-40B4-BE49-F238E27FC236}">
                  <a16:creationId xmlns:a16="http://schemas.microsoft.com/office/drawing/2014/main" id="{CD018106-FB59-4BFF-A6A8-338F2BDD431F}"/>
                </a:ext>
              </a:extLst>
            </p:cNvPr>
            <p:cNvSpPr/>
            <p:nvPr/>
          </p:nvSpPr>
          <p:spPr>
            <a:xfrm>
              <a:off x="3811083"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矢印: 右 27">
              <a:extLst>
                <a:ext uri="{FF2B5EF4-FFF2-40B4-BE49-F238E27FC236}">
                  <a16:creationId xmlns:a16="http://schemas.microsoft.com/office/drawing/2014/main" id="{C93F05E7-6028-4CBE-8DD2-5549D2DFDA4C}"/>
                </a:ext>
              </a:extLst>
            </p:cNvPr>
            <p:cNvSpPr/>
            <p:nvPr/>
          </p:nvSpPr>
          <p:spPr>
            <a:xfrm>
              <a:off x="4563895"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0" name="テキスト ボックス 29">
            <a:extLst>
              <a:ext uri="{FF2B5EF4-FFF2-40B4-BE49-F238E27FC236}">
                <a16:creationId xmlns:a16="http://schemas.microsoft.com/office/drawing/2014/main" id="{23E92076-9FE6-44CA-82A9-A6630DD5C9F0}"/>
              </a:ext>
            </a:extLst>
          </p:cNvPr>
          <p:cNvSpPr txBox="1"/>
          <p:nvPr/>
        </p:nvSpPr>
        <p:spPr>
          <a:xfrm>
            <a:off x="1131970" y="4573460"/>
            <a:ext cx="432147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 Stream Map</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を作成</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（理想的なプロセスの流れと各ステップでの創造する価値と所要時間）</a:t>
            </a:r>
          </a:p>
        </p:txBody>
      </p:sp>
      <p:grpSp>
        <p:nvGrpSpPr>
          <p:cNvPr id="33" name="グループ化 32">
            <a:extLst>
              <a:ext uri="{FF2B5EF4-FFF2-40B4-BE49-F238E27FC236}">
                <a16:creationId xmlns:a16="http://schemas.microsoft.com/office/drawing/2014/main" id="{0D3C77AE-E1C4-4373-8B73-ACD36C0D01E0}"/>
              </a:ext>
            </a:extLst>
          </p:cNvPr>
          <p:cNvGrpSpPr/>
          <p:nvPr/>
        </p:nvGrpSpPr>
        <p:grpSpPr>
          <a:xfrm>
            <a:off x="6854322" y="4848356"/>
            <a:ext cx="2675599" cy="1662583"/>
            <a:chOff x="7472348" y="4530644"/>
            <a:chExt cx="2675599" cy="1662583"/>
          </a:xfrm>
        </p:grpSpPr>
        <p:sp>
          <p:nvSpPr>
            <p:cNvPr id="31" name="正方形/長方形 30">
              <a:extLst>
                <a:ext uri="{FF2B5EF4-FFF2-40B4-BE49-F238E27FC236}">
                  <a16:creationId xmlns:a16="http://schemas.microsoft.com/office/drawing/2014/main" id="{F6D41465-013B-4439-9984-51EFF14DAD99}"/>
                </a:ext>
              </a:extLst>
            </p:cNvPr>
            <p:cNvSpPr/>
            <p:nvPr/>
          </p:nvSpPr>
          <p:spPr>
            <a:xfrm>
              <a:off x="7472348" y="4530644"/>
              <a:ext cx="2675599" cy="1662583"/>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As</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Role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（役割）</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I</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can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（機能）</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Which I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a:ln>
                    <a:noFill/>
                  </a:ln>
                  <a:solidFill>
                    <a:srgbClr val="4472C4">
                      <a:lumMod val="75000"/>
                    </a:srgbClr>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要件、条件）</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To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（ビジネス価値）</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03E4DBA5-80C0-47DB-AC83-139696A7AF06}"/>
                </a:ext>
              </a:extLst>
            </p:cNvPr>
            <p:cNvSpPr txBox="1"/>
            <p:nvPr/>
          </p:nvSpPr>
          <p:spPr>
            <a:xfrm>
              <a:off x="7506938" y="4530644"/>
              <a:ext cx="2060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ユーザーストーリー</a:t>
              </a:r>
            </a:p>
          </p:txBody>
        </p:sp>
      </p:grpSp>
      <p:sp>
        <p:nvSpPr>
          <p:cNvPr id="34" name="テキスト ボックス 33">
            <a:extLst>
              <a:ext uri="{FF2B5EF4-FFF2-40B4-BE49-F238E27FC236}">
                <a16:creationId xmlns:a16="http://schemas.microsoft.com/office/drawing/2014/main" id="{3FF724F7-AA80-4EC1-8958-1E2339A4D35D}"/>
              </a:ext>
            </a:extLst>
          </p:cNvPr>
          <p:cNvSpPr txBox="1"/>
          <p:nvPr/>
        </p:nvSpPr>
        <p:spPr>
          <a:xfrm>
            <a:off x="6208625" y="4302403"/>
            <a:ext cx="39745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定義されたプロセスの各ステップ毎に、ユーザーストーリーにて要件を整理する。</a:t>
            </a:r>
          </a:p>
        </p:txBody>
      </p:sp>
      <p:pic>
        <p:nvPicPr>
          <p:cNvPr id="36" name="グラフィックス 35" descr="グループ">
            <a:extLst>
              <a:ext uri="{FF2B5EF4-FFF2-40B4-BE49-F238E27FC236}">
                <a16:creationId xmlns:a16="http://schemas.microsoft.com/office/drawing/2014/main" id="{89FFB52A-4D0C-404B-91E1-0062306E6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630" y="2908458"/>
            <a:ext cx="914400" cy="914400"/>
          </a:xfrm>
          <a:prstGeom prst="rect">
            <a:avLst/>
          </a:prstGeom>
        </p:spPr>
      </p:pic>
      <p:pic>
        <p:nvPicPr>
          <p:cNvPr id="38" name="グラフィックス 37" descr="線矢印: 直線">
            <a:extLst>
              <a:ext uri="{FF2B5EF4-FFF2-40B4-BE49-F238E27FC236}">
                <a16:creationId xmlns:a16="http://schemas.microsoft.com/office/drawing/2014/main" id="{8C0651E1-1009-4222-8F89-D6A028E2EE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818046" y="1684240"/>
            <a:ext cx="665864" cy="2038579"/>
          </a:xfrm>
          <a:prstGeom prst="rect">
            <a:avLst/>
          </a:prstGeom>
        </p:spPr>
      </p:pic>
      <p:pic>
        <p:nvPicPr>
          <p:cNvPr id="41" name="グラフィックス 40" descr="線矢印: 直線">
            <a:extLst>
              <a:ext uri="{FF2B5EF4-FFF2-40B4-BE49-F238E27FC236}">
                <a16:creationId xmlns:a16="http://schemas.microsoft.com/office/drawing/2014/main" id="{93C8461F-5ECA-4F94-8AB1-571D9BD6CE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971964" y="1566428"/>
            <a:ext cx="665864" cy="2306472"/>
          </a:xfrm>
          <a:prstGeom prst="rect">
            <a:avLst/>
          </a:prstGeom>
        </p:spPr>
      </p:pic>
      <p:pic>
        <p:nvPicPr>
          <p:cNvPr id="43" name="グラフィックス 42" descr="線矢印: 直線">
            <a:extLst>
              <a:ext uri="{FF2B5EF4-FFF2-40B4-BE49-F238E27FC236}">
                <a16:creationId xmlns:a16="http://schemas.microsoft.com/office/drawing/2014/main" id="{7C4067BF-0341-4DA0-B180-E3D2158AE6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812378" y="4435152"/>
            <a:ext cx="848573" cy="2306472"/>
          </a:xfrm>
          <a:prstGeom prst="rect">
            <a:avLst/>
          </a:prstGeom>
        </p:spPr>
      </p:pic>
      <p:grpSp>
        <p:nvGrpSpPr>
          <p:cNvPr id="10" name="グループ化 9">
            <a:extLst>
              <a:ext uri="{FF2B5EF4-FFF2-40B4-BE49-F238E27FC236}">
                <a16:creationId xmlns:a16="http://schemas.microsoft.com/office/drawing/2014/main" id="{3DD48E9C-41F5-45F9-B5A4-CE5EDDB13856}"/>
              </a:ext>
            </a:extLst>
          </p:cNvPr>
          <p:cNvGrpSpPr/>
          <p:nvPr/>
        </p:nvGrpSpPr>
        <p:grpSpPr>
          <a:xfrm>
            <a:off x="4434014" y="2265112"/>
            <a:ext cx="1587845" cy="1077218"/>
            <a:chOff x="4291914" y="3863546"/>
            <a:chExt cx="1598140" cy="1120346"/>
          </a:xfrm>
        </p:grpSpPr>
        <p:sp>
          <p:nvSpPr>
            <p:cNvPr id="6" name="正方形/長方形 5">
              <a:extLst>
                <a:ext uri="{FF2B5EF4-FFF2-40B4-BE49-F238E27FC236}">
                  <a16:creationId xmlns:a16="http://schemas.microsoft.com/office/drawing/2014/main" id="{9DD563A5-B072-492C-BC12-6F3F6C73A546}"/>
                </a:ext>
              </a:extLst>
            </p:cNvPr>
            <p:cNvSpPr/>
            <p:nvPr/>
          </p:nvSpPr>
          <p:spPr>
            <a:xfrm>
              <a:off x="429191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S</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976E3773-F58E-4D36-9025-F4A89369A73C}"/>
                </a:ext>
              </a:extLst>
            </p:cNvPr>
            <p:cNvSpPr/>
            <p:nvPr/>
          </p:nvSpPr>
          <p:spPr>
            <a:xfrm>
              <a:off x="509098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W</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C5547D6-69DE-4D50-9410-8C1BED4F8BAD}"/>
                </a:ext>
              </a:extLst>
            </p:cNvPr>
            <p:cNvSpPr/>
            <p:nvPr/>
          </p:nvSpPr>
          <p:spPr>
            <a:xfrm>
              <a:off x="429191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O</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B7008D76-930F-4647-B95D-E1B4C98DA4E2}"/>
                </a:ext>
              </a:extLst>
            </p:cNvPr>
            <p:cNvSpPr/>
            <p:nvPr/>
          </p:nvSpPr>
          <p:spPr>
            <a:xfrm>
              <a:off x="509098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T</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grpSp>
      <p:sp>
        <p:nvSpPr>
          <p:cNvPr id="21" name="吹き出し: 角を丸めた四角形 20">
            <a:extLst>
              <a:ext uri="{FF2B5EF4-FFF2-40B4-BE49-F238E27FC236}">
                <a16:creationId xmlns:a16="http://schemas.microsoft.com/office/drawing/2014/main" id="{99EB0D42-B6EB-4CDD-B166-DEC47810BF81}"/>
              </a:ext>
            </a:extLst>
          </p:cNvPr>
          <p:cNvSpPr/>
          <p:nvPr/>
        </p:nvSpPr>
        <p:spPr>
          <a:xfrm>
            <a:off x="5937673" y="3267730"/>
            <a:ext cx="1989840" cy="430507"/>
          </a:xfrm>
          <a:prstGeom prst="wedgeRoundRectCallout">
            <a:avLst>
              <a:gd name="adj1" fmla="val -48462"/>
              <a:gd name="adj2" fmla="val -1512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データサイエンティストの支援</a:t>
            </a:r>
          </a:p>
        </p:txBody>
      </p:sp>
      <p:pic>
        <p:nvPicPr>
          <p:cNvPr id="45" name="グラフィックス 44" descr="教師">
            <a:extLst>
              <a:ext uri="{FF2B5EF4-FFF2-40B4-BE49-F238E27FC236}">
                <a16:creationId xmlns:a16="http://schemas.microsoft.com/office/drawing/2014/main" id="{43561679-A461-487F-8A5C-71BB94FE80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0370" y="2854029"/>
            <a:ext cx="2796045" cy="1623037"/>
          </a:xfrm>
          <a:prstGeom prst="rect">
            <a:avLst/>
          </a:prstGeom>
        </p:spPr>
      </p:pic>
      <p:pic>
        <p:nvPicPr>
          <p:cNvPr id="44" name="グラフィックス 43" descr="線矢印: 直線">
            <a:extLst>
              <a:ext uri="{FF2B5EF4-FFF2-40B4-BE49-F238E27FC236}">
                <a16:creationId xmlns:a16="http://schemas.microsoft.com/office/drawing/2014/main" id="{F80913C5-C24B-4314-9920-457D14399B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267567" y="4499205"/>
            <a:ext cx="848573" cy="2306472"/>
          </a:xfrm>
          <a:prstGeom prst="rect">
            <a:avLst/>
          </a:prstGeom>
        </p:spPr>
      </p:pic>
      <p:sp>
        <p:nvSpPr>
          <p:cNvPr id="22" name="正方形/長方形 21">
            <a:extLst>
              <a:ext uri="{FF2B5EF4-FFF2-40B4-BE49-F238E27FC236}">
                <a16:creationId xmlns:a16="http://schemas.microsoft.com/office/drawing/2014/main" id="{7779CAE8-4710-4B18-A2EA-1604536C268E}"/>
              </a:ext>
            </a:extLst>
          </p:cNvPr>
          <p:cNvSpPr/>
          <p:nvPr/>
        </p:nvSpPr>
        <p:spPr>
          <a:xfrm>
            <a:off x="10116140" y="5410887"/>
            <a:ext cx="18345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游ゴシック" panose="020F0502020204030204"/>
                <a:ea typeface="游ゴシック" panose="020B0400000000000000" pitchFamily="50" charset="-128"/>
                <a:cs typeface="+mn-cs"/>
              </a:rPr>
              <a:t>DevOps</a:t>
            </a:r>
            <a:endParaRPr kumimoji="1" lang="ja-JP" altLang="en-US" sz="32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74ECC683-857F-4E5C-9B33-7ECCF7DB32B3}"/>
              </a:ext>
            </a:extLst>
          </p:cNvPr>
          <p:cNvSpPr txBox="1"/>
          <p:nvPr/>
        </p:nvSpPr>
        <p:spPr>
          <a:xfrm>
            <a:off x="10116140" y="5995662"/>
            <a:ext cx="19275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プロセスへ続く</a:t>
            </a:r>
          </a:p>
        </p:txBody>
      </p:sp>
      <p:sp>
        <p:nvSpPr>
          <p:cNvPr id="35" name="スライド番号プレースホルダー 34">
            <a:extLst>
              <a:ext uri="{FF2B5EF4-FFF2-40B4-BE49-F238E27FC236}">
                <a16:creationId xmlns:a16="http://schemas.microsoft.com/office/drawing/2014/main" id="{27D2C1BC-6B7D-4224-B1D2-6CB58AA1C5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47" name="Picture 2">
            <a:extLst>
              <a:ext uri="{FF2B5EF4-FFF2-40B4-BE49-F238E27FC236}">
                <a16:creationId xmlns:a16="http://schemas.microsoft.com/office/drawing/2014/main" id="{3FD86F97-49C0-47AF-AABA-9BE499D526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28669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fontScale="90000"/>
          </a:bodyPr>
          <a:lstStyle/>
          <a:p>
            <a:r>
              <a:rPr lang="en-US" altLang="ja-JP" sz="2800" dirty="0">
                <a:solidFill>
                  <a:srgbClr val="002060"/>
                </a:solidFill>
              </a:rPr>
              <a:t>One fact at 2003 (TOYOTA was No.4 Auto manufacturer)</a:t>
            </a:r>
            <a:endParaRPr lang="ja-JP" altLang="en-US" sz="2800"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718" y="1480515"/>
            <a:ext cx="103028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265" y="1432952"/>
            <a:ext cx="19081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Luke\Desktop\Fo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720" y="1597990"/>
            <a:ext cx="2145912" cy="795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uke\Desktop\New Chrys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632" y="1458668"/>
            <a:ext cx="1932806" cy="115968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143672" y="1655708"/>
            <a:ext cx="576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9" name="テキスト ボックス 8"/>
          <p:cNvSpPr txBox="1"/>
          <p:nvPr/>
        </p:nvSpPr>
        <p:spPr>
          <a:xfrm>
            <a:off x="5663376" y="1683490"/>
            <a:ext cx="576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5" name="テキスト ボックス 4"/>
          <p:cNvSpPr txBox="1"/>
          <p:nvPr/>
        </p:nvSpPr>
        <p:spPr>
          <a:xfrm>
            <a:off x="7643350" y="1655708"/>
            <a:ext cx="7920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7" name="テキスト ボックス 6"/>
          <p:cNvSpPr txBox="1"/>
          <p:nvPr/>
        </p:nvSpPr>
        <p:spPr>
          <a:xfrm>
            <a:off x="8341896" y="2684671"/>
            <a:ext cx="30921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Profit = 8.13 B$</a:t>
            </a:r>
          </a:p>
        </p:txBody>
      </p:sp>
      <p:sp>
        <p:nvSpPr>
          <p:cNvPr id="8" name="テキスト ボックス 7"/>
          <p:cNvSpPr txBox="1"/>
          <p:nvPr/>
        </p:nvSpPr>
        <p:spPr>
          <a:xfrm>
            <a:off x="960021" y="3848045"/>
            <a:ext cx="105588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Net Profit Margin	8.3 times higher than Industry Average</a:t>
            </a:r>
            <a:endPar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3110713" y="4630787"/>
            <a:ext cx="8531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ROA 		8 times higher than Industry Average</a:t>
            </a:r>
            <a:endPar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E70FD20E-DD13-4B1F-8786-5CECE43219EE}"/>
              </a:ext>
            </a:extLst>
          </p:cNvPr>
          <p:cNvSpPr txBox="1"/>
          <p:nvPr/>
        </p:nvSpPr>
        <p:spPr>
          <a:xfrm>
            <a:off x="3224273" y="2803897"/>
            <a:ext cx="3794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Sum of Big 3</a:t>
            </a:r>
            <a:endParaRPr kumimoji="1" lang="ja-JP" altLang="en-US" sz="2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6CCAEA6-F1E7-404E-96D4-3AC2B536BC84}"/>
              </a:ext>
            </a:extLst>
          </p:cNvPr>
          <p:cNvSpPr txBox="1"/>
          <p:nvPr/>
        </p:nvSpPr>
        <p:spPr>
          <a:xfrm>
            <a:off x="2501739" y="5778138"/>
            <a:ext cx="6698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Faster Business Speed</a:t>
            </a:r>
            <a:endParaRPr kumimoji="1" lang="ja-JP" altLang="en-US" sz="3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51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1+#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5" grpId="0"/>
      <p:bldP spid="8" grpId="0"/>
      <p:bldP spid="11" grpId="0"/>
      <p:bldP spid="1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吹き出し 35"/>
          <p:cNvSpPr/>
          <p:nvPr/>
        </p:nvSpPr>
        <p:spPr>
          <a:xfrm>
            <a:off x="2029556" y="2231157"/>
            <a:ext cx="2327641" cy="792088"/>
          </a:xfrm>
          <a:prstGeom prst="wedgeRoundRectCallout">
            <a:avLst>
              <a:gd name="adj1" fmla="val 143114"/>
              <a:gd name="adj2" fmla="val -106151"/>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非製造業で初の</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大部屋の実現</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580" y="1891851"/>
            <a:ext cx="2848558" cy="21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4035" y="1891851"/>
            <a:ext cx="2848558" cy="213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a:xfrm>
            <a:off x="1945196" y="116632"/>
            <a:ext cx="8229600" cy="634082"/>
          </a:xfrm>
        </p:spPr>
        <p:txBody>
          <a:bodyPr>
            <a:normAutofit/>
          </a:bodyPr>
          <a:lstStyle/>
          <a:p>
            <a:r>
              <a:rPr lang="en-US" altLang="ja-JP" sz="2800" dirty="0">
                <a:solidFill>
                  <a:srgbClr val="002060"/>
                </a:solidFill>
              </a:rPr>
              <a:t>DevOps2.1</a:t>
            </a:r>
            <a:r>
              <a:rPr lang="ja-JP" altLang="en-US" sz="2800" dirty="0">
                <a:solidFill>
                  <a:srgbClr val="002060"/>
                </a:solidFill>
              </a:rPr>
              <a:t>の事例</a:t>
            </a:r>
          </a:p>
        </p:txBody>
      </p:sp>
      <p:sp>
        <p:nvSpPr>
          <p:cNvPr id="2" name="テキスト ボックス 1"/>
          <p:cNvSpPr txBox="1"/>
          <p:nvPr/>
        </p:nvSpPr>
        <p:spPr>
          <a:xfrm>
            <a:off x="1050878" y="692696"/>
            <a:ext cx="735011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2009</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アジャイル開発を開始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2011</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年秋</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アジャイル開発は成功裏に導入できたが</a:t>
            </a:r>
            <a:r>
              <a:rPr kumimoji="1" lang="ja-JP" altLang="en-US" sz="140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課題噴出：　開発工程はボトルネックでは無かった。</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2012</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ビジネスプロセスの全工程の見直しと整流化のプロジェクト開始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2013</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の導入（全プロセスの見える化、同期化と大部屋化実現）</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grpSp>
        <p:nvGrpSpPr>
          <p:cNvPr id="12" name="グループ化 11"/>
          <p:cNvGrpSpPr/>
          <p:nvPr/>
        </p:nvGrpSpPr>
        <p:grpSpPr>
          <a:xfrm>
            <a:off x="2315580" y="4183450"/>
            <a:ext cx="7776864" cy="505691"/>
            <a:chOff x="791580" y="4183449"/>
            <a:chExt cx="7776864" cy="505691"/>
          </a:xfrm>
        </p:grpSpPr>
        <p:sp>
          <p:nvSpPr>
            <p:cNvPr id="3" name="角丸四角形 2"/>
            <p:cNvSpPr/>
            <p:nvPr/>
          </p:nvSpPr>
          <p:spPr>
            <a:xfrm>
              <a:off x="79158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企画</a:t>
              </a:r>
            </a:p>
          </p:txBody>
        </p:sp>
        <p:sp>
          <p:nvSpPr>
            <p:cNvPr id="5" name="角丸四角形 4"/>
            <p:cNvSpPr/>
            <p:nvPr/>
          </p:nvSpPr>
          <p:spPr>
            <a:xfrm>
              <a:off x="1759910" y="4183449"/>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営業</a:t>
              </a:r>
            </a:p>
          </p:txBody>
        </p:sp>
        <p:sp>
          <p:nvSpPr>
            <p:cNvPr id="6" name="角丸四角形 5"/>
            <p:cNvSpPr/>
            <p:nvPr/>
          </p:nvSpPr>
          <p:spPr>
            <a:xfrm>
              <a:off x="273579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a:t>
              </a:r>
            </a:p>
          </p:txBody>
        </p:sp>
        <p:sp>
          <p:nvSpPr>
            <p:cNvPr id="7" name="角丸四角形 6"/>
            <p:cNvSpPr/>
            <p:nvPr/>
          </p:nvSpPr>
          <p:spPr>
            <a:xfrm>
              <a:off x="3743908"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デザイン</a:t>
              </a:r>
            </a:p>
          </p:txBody>
        </p:sp>
        <p:sp>
          <p:nvSpPr>
            <p:cNvPr id="8" name="角丸四角形 7"/>
            <p:cNvSpPr/>
            <p:nvPr/>
          </p:nvSpPr>
          <p:spPr>
            <a:xfrm>
              <a:off x="475202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開発</a:t>
              </a:r>
            </a:p>
          </p:txBody>
        </p:sp>
        <p:sp>
          <p:nvSpPr>
            <p:cNvPr id="9" name="角丸四角形 8"/>
            <p:cNvSpPr/>
            <p:nvPr/>
          </p:nvSpPr>
          <p:spPr>
            <a:xfrm>
              <a:off x="5760132"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移行</a:t>
              </a:r>
            </a:p>
          </p:txBody>
        </p:sp>
        <p:sp>
          <p:nvSpPr>
            <p:cNvPr id="10" name="角丸四角形 9"/>
            <p:cNvSpPr/>
            <p:nvPr/>
          </p:nvSpPr>
          <p:spPr>
            <a:xfrm>
              <a:off x="6768244"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運用</a:t>
              </a:r>
            </a:p>
          </p:txBody>
        </p:sp>
        <p:sp>
          <p:nvSpPr>
            <p:cNvPr id="11" name="角丸四角形 10"/>
            <p:cNvSpPr/>
            <p:nvPr/>
          </p:nvSpPr>
          <p:spPr>
            <a:xfrm>
              <a:off x="777635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コール センター</a:t>
              </a:r>
            </a:p>
          </p:txBody>
        </p:sp>
      </p:grpSp>
      <p:sp>
        <p:nvSpPr>
          <p:cNvPr id="13" name="テキスト ボックス 12"/>
          <p:cNvSpPr txBox="1"/>
          <p:nvPr/>
        </p:nvSpPr>
        <p:spPr>
          <a:xfrm>
            <a:off x="1535374" y="3429722"/>
            <a:ext cx="26235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ｘｘ事業部ビジネスプロセス</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8315" y="5380037"/>
            <a:ext cx="153617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8728" y="4898230"/>
            <a:ext cx="144016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360" y="5438291"/>
            <a:ext cx="1502849" cy="11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911" y="5065571"/>
            <a:ext cx="1531915" cy="114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3242" y="4852564"/>
            <a:ext cx="1501049" cy="11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6422" y="5438291"/>
            <a:ext cx="1587954" cy="119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6438" y="5266349"/>
            <a:ext cx="1520721" cy="11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矢印コネクタ 14"/>
          <p:cNvCxnSpPr>
            <a:stCxn id="5" idx="2"/>
            <a:endCxn id="1034" idx="0"/>
          </p:cNvCxnSpPr>
          <p:nvPr/>
        </p:nvCxnSpPr>
        <p:spPr>
          <a:xfrm flipH="1">
            <a:off x="2706798" y="4687506"/>
            <a:ext cx="973156" cy="5788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5" idx="2"/>
            <a:endCxn id="1032" idx="0"/>
          </p:cNvCxnSpPr>
          <p:nvPr/>
        </p:nvCxnSpPr>
        <p:spPr>
          <a:xfrm>
            <a:off x="3679954" y="4687505"/>
            <a:ext cx="369914" cy="3780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6" idx="2"/>
            <a:endCxn id="1031" idx="0"/>
          </p:cNvCxnSpPr>
          <p:nvPr/>
        </p:nvCxnSpPr>
        <p:spPr>
          <a:xfrm>
            <a:off x="4655841" y="4689140"/>
            <a:ext cx="864559"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8" idx="2"/>
            <a:endCxn id="1033" idx="0"/>
          </p:cNvCxnSpPr>
          <p:nvPr/>
        </p:nvCxnSpPr>
        <p:spPr>
          <a:xfrm flipH="1">
            <a:off x="6233766" y="4689141"/>
            <a:ext cx="438298"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9" idx="2"/>
            <a:endCxn id="1030" idx="0"/>
          </p:cNvCxnSpPr>
          <p:nvPr/>
        </p:nvCxnSpPr>
        <p:spPr>
          <a:xfrm flipH="1">
            <a:off x="7469784" y="4689140"/>
            <a:ext cx="210392"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0" idx="2"/>
            <a:endCxn id="1029" idx="0"/>
          </p:cNvCxnSpPr>
          <p:nvPr/>
        </p:nvCxnSpPr>
        <p:spPr>
          <a:xfrm flipH="1">
            <a:off x="8488808" y="4689140"/>
            <a:ext cx="199480" cy="2090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5" name="直線矢印コネクタ 1024"/>
          <p:cNvCxnSpPr>
            <a:stCxn id="11" idx="2"/>
            <a:endCxn id="1028" idx="0"/>
          </p:cNvCxnSpPr>
          <p:nvPr/>
        </p:nvCxnSpPr>
        <p:spPr>
          <a:xfrm>
            <a:off x="9696400" y="4689141"/>
            <a:ext cx="0" cy="690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37" name="直線矢印コネクタ 1036"/>
          <p:cNvCxnSpPr>
            <a:stCxn id="7" idx="2"/>
            <a:endCxn id="1033" idx="0"/>
          </p:cNvCxnSpPr>
          <p:nvPr/>
        </p:nvCxnSpPr>
        <p:spPr>
          <a:xfrm>
            <a:off x="5663952" y="4689141"/>
            <a:ext cx="569814"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1" name="直線矢印コネクタ 1040"/>
          <p:cNvCxnSpPr>
            <a:stCxn id="3" idx="2"/>
            <a:endCxn id="1031" idx="0"/>
          </p:cNvCxnSpPr>
          <p:nvPr/>
        </p:nvCxnSpPr>
        <p:spPr>
          <a:xfrm>
            <a:off x="2711625" y="4689140"/>
            <a:ext cx="2808775"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6384772" y="1962546"/>
            <a:ext cx="2104035" cy="352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バリューストリームマップ</a:t>
            </a:r>
          </a:p>
        </p:txBody>
      </p:sp>
      <p:sp>
        <p:nvSpPr>
          <p:cNvPr id="35" name="角丸四角形 34"/>
          <p:cNvSpPr/>
          <p:nvPr/>
        </p:nvSpPr>
        <p:spPr>
          <a:xfrm>
            <a:off x="1698686" y="4748423"/>
            <a:ext cx="1040609" cy="5400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ビジュアルボード</a:t>
            </a:r>
          </a:p>
        </p:txBody>
      </p:sp>
      <p:sp>
        <p:nvSpPr>
          <p:cNvPr id="17" name="左右矢印 16"/>
          <p:cNvSpPr/>
          <p:nvPr/>
        </p:nvSpPr>
        <p:spPr>
          <a:xfrm>
            <a:off x="2273655" y="3728197"/>
            <a:ext cx="7818789" cy="455253"/>
          </a:xfrm>
          <a:prstGeom prst="lef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プロセスの同期化（管理サイクル）とタスク粒度の均一化　→　</a:t>
            </a:r>
            <a:r>
              <a:rPr kumimoji="1"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一週間、一時間</a:t>
            </a:r>
          </a:p>
        </p:txBody>
      </p:sp>
      <p:grpSp>
        <p:nvGrpSpPr>
          <p:cNvPr id="22" name="グループ化 21"/>
          <p:cNvGrpSpPr/>
          <p:nvPr/>
        </p:nvGrpSpPr>
        <p:grpSpPr>
          <a:xfrm>
            <a:off x="8004466" y="449379"/>
            <a:ext cx="2591780" cy="1656184"/>
            <a:chOff x="6480466" y="449379"/>
            <a:chExt cx="2591780" cy="1656184"/>
          </a:xfrm>
        </p:grpSpPr>
        <p:sp>
          <p:nvSpPr>
            <p:cNvPr id="19" name="爆発 1 18"/>
            <p:cNvSpPr/>
            <p:nvPr/>
          </p:nvSpPr>
          <p:spPr>
            <a:xfrm flipV="1">
              <a:off x="6480466" y="449379"/>
              <a:ext cx="2591780" cy="1656184"/>
            </a:xfrm>
            <a:prstGeom prst="irregularSeal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endParaRPr>
            </a:p>
          </p:txBody>
        </p:sp>
        <p:sp>
          <p:nvSpPr>
            <p:cNvPr id="20" name="テキスト ボックス 19"/>
            <p:cNvSpPr txBox="1"/>
            <p:nvPr/>
          </p:nvSpPr>
          <p:spPr>
            <a:xfrm>
              <a:off x="6964808" y="1011938"/>
              <a:ext cx="1659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事業規模が</a:t>
              </a:r>
              <a:endParaRPr kumimoji="1" lang="en-US" altLang="ja-JP"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２年で３倍以上</a:t>
              </a:r>
            </a:p>
          </p:txBody>
        </p:sp>
      </p:grpSp>
      <p:sp>
        <p:nvSpPr>
          <p:cNvPr id="14" name="スライド番号プレースホルダー 13">
            <a:extLst>
              <a:ext uri="{FF2B5EF4-FFF2-40B4-BE49-F238E27FC236}">
                <a16:creationId xmlns:a16="http://schemas.microsoft.com/office/drawing/2014/main" id="{DCA4DE07-35C9-4826-B22A-90590E1F8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553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991544" y="116632"/>
            <a:ext cx="8229600" cy="360040"/>
          </a:xfrm>
        </p:spPr>
        <p:txBody>
          <a:bodyPr>
            <a:normAutofit fontScale="90000"/>
          </a:bodyPr>
          <a:lstStyle/>
          <a:p>
            <a:r>
              <a:rPr lang="en-US" altLang="ja-JP" sz="2000" dirty="0"/>
              <a:t>Agile &amp; DevOps</a:t>
            </a:r>
            <a:r>
              <a:rPr lang="ja-JP" altLang="en-US" sz="2000" dirty="0"/>
              <a:t>　講演・コラム　等の実績　（２）</a:t>
            </a:r>
          </a:p>
        </p:txBody>
      </p:sp>
      <p:sp>
        <p:nvSpPr>
          <p:cNvPr id="3" name="コンテンツ プレースホルダー 2"/>
          <p:cNvSpPr>
            <a:spLocks noGrp="1"/>
          </p:cNvSpPr>
          <p:nvPr>
            <p:ph idx="1"/>
          </p:nvPr>
        </p:nvSpPr>
        <p:spPr>
          <a:xfrm>
            <a:off x="1847528" y="476672"/>
            <a:ext cx="8642350" cy="6264696"/>
          </a:xfrm>
        </p:spPr>
        <p:txBody>
          <a:bodyPr>
            <a:normAutofit/>
          </a:bodyPr>
          <a:lstStyle/>
          <a:p>
            <a:pPr marL="0" indent="0">
              <a:buNone/>
              <a:defRPr/>
            </a:pPr>
            <a:r>
              <a:rPr lang="en-US" altLang="ja-JP" sz="1100" dirty="0"/>
              <a:t>2017</a:t>
            </a:r>
            <a:r>
              <a:rPr lang="ja-JP" altLang="en-US" sz="1100" dirty="0"/>
              <a:t>年</a:t>
            </a:r>
            <a:endParaRPr lang="en-US" altLang="ja-JP" sz="1100" dirty="0"/>
          </a:p>
          <a:p>
            <a:pPr lvl="1">
              <a:defRPr/>
            </a:pPr>
            <a:r>
              <a:rPr lang="en-US" altLang="ja-JP" sz="1100" dirty="0"/>
              <a:t>itSMF Japan </a:t>
            </a:r>
            <a:r>
              <a:rPr lang="ja-JP" altLang="en-US" sz="1100" dirty="0"/>
              <a:t>東京　</a:t>
            </a:r>
            <a:r>
              <a:rPr lang="en-US" altLang="ja-JP" sz="1100" dirty="0"/>
              <a:t>DevOps2.0</a:t>
            </a:r>
            <a:r>
              <a:rPr lang="ja-JP" altLang="en-US" sz="1100" dirty="0"/>
              <a:t>　講演</a:t>
            </a:r>
            <a:endParaRPr lang="en-US" altLang="ja-JP" sz="1100" dirty="0"/>
          </a:p>
          <a:p>
            <a:pPr lvl="1">
              <a:defRPr/>
            </a:pPr>
            <a:r>
              <a:rPr lang="en-US" altLang="ja-JP" sz="1100" dirty="0"/>
              <a:t>DevOps</a:t>
            </a:r>
            <a:r>
              <a:rPr lang="ja-JP" altLang="en-US" sz="1100" dirty="0"/>
              <a:t>推進協議会セミナー（</a:t>
            </a:r>
            <a:r>
              <a:rPr lang="en-US" altLang="ja-JP" sz="1100" dirty="0"/>
              <a:t>IBM</a:t>
            </a:r>
            <a:r>
              <a:rPr lang="ja-JP" altLang="en-US" sz="1100" dirty="0"/>
              <a:t>スポンサー）　</a:t>
            </a:r>
            <a:r>
              <a:rPr lang="en-US" altLang="ja-JP" sz="1100" dirty="0"/>
              <a:t>DevOps 2.0 </a:t>
            </a:r>
            <a:r>
              <a:rPr lang="ja-JP" altLang="en-US" sz="1100" dirty="0"/>
              <a:t>講演</a:t>
            </a:r>
            <a:endParaRPr lang="en-US" altLang="ja-JP" sz="1100" dirty="0"/>
          </a:p>
          <a:p>
            <a:pPr lvl="1">
              <a:defRPr/>
            </a:pPr>
            <a:r>
              <a:rPr lang="en-US" altLang="ja-JP" sz="1100" dirty="0"/>
              <a:t>Agile Japan</a:t>
            </a:r>
            <a:r>
              <a:rPr lang="ja-JP" altLang="en-US" sz="1100" dirty="0"/>
              <a:t>　</a:t>
            </a:r>
            <a:r>
              <a:rPr lang="en-US" altLang="ja-JP" sz="1100" dirty="0"/>
              <a:t>DevOps 2.0 </a:t>
            </a:r>
            <a:r>
              <a:rPr lang="ja-JP" altLang="en-US" sz="1100" dirty="0"/>
              <a:t>講演</a:t>
            </a:r>
            <a:endParaRPr lang="en-US" altLang="ja-JP" sz="1100" dirty="0"/>
          </a:p>
          <a:p>
            <a:pPr lvl="1">
              <a:defRPr/>
            </a:pPr>
            <a:r>
              <a:rPr lang="ja-JP" altLang="en-US" sz="1100" dirty="0"/>
              <a:t>日経コンピュータ  コラム連載 </a:t>
            </a:r>
            <a:r>
              <a:rPr lang="en-US" altLang="ja-JP" sz="1100" dirty="0"/>
              <a:t>『</a:t>
            </a:r>
            <a:r>
              <a:rPr lang="ja-JP" altLang="en-US" sz="1100" dirty="0"/>
              <a:t>現場を元気にするチーム運営術</a:t>
            </a:r>
            <a:r>
              <a:rPr lang="en-US" altLang="ja-JP" sz="1100" dirty="0"/>
              <a:t>』</a:t>
            </a:r>
            <a:r>
              <a:rPr lang="ja-JP" altLang="en-US" sz="1100" dirty="0"/>
              <a:t>　（</a:t>
            </a:r>
            <a:r>
              <a:rPr lang="en-US" altLang="ja-JP" sz="1100" dirty="0"/>
              <a:t>10</a:t>
            </a:r>
            <a:r>
              <a:rPr lang="ja-JP" altLang="en-US" sz="1100" dirty="0"/>
              <a:t>回）</a:t>
            </a:r>
            <a:endParaRPr lang="en-US" altLang="ja-JP" sz="1100" dirty="0"/>
          </a:p>
          <a:p>
            <a:pPr lvl="1">
              <a:defRPr/>
            </a:pPr>
            <a:r>
              <a:rPr lang="en-US" altLang="ja-JP" sz="1100" dirty="0"/>
              <a:t>PMJ</a:t>
            </a:r>
            <a:r>
              <a:rPr lang="ja-JP" altLang="en-US" sz="1100" dirty="0"/>
              <a:t>　セミナー　</a:t>
            </a:r>
            <a:r>
              <a:rPr lang="en-US" altLang="ja-JP" sz="1100" dirty="0"/>
              <a:t>DevOps 2.0 </a:t>
            </a:r>
            <a:r>
              <a:rPr lang="ja-JP" altLang="en-US" sz="1100" dirty="0"/>
              <a:t>講演</a:t>
            </a:r>
            <a:endParaRPr lang="en-US" altLang="ja-JP" sz="1100" dirty="0"/>
          </a:p>
          <a:p>
            <a:pPr lvl="1">
              <a:defRPr/>
            </a:pPr>
            <a:r>
              <a:rPr lang="ja-JP" altLang="en-US" sz="1100" dirty="0"/>
              <a:t>日経コンピュータ  コラム連載 </a:t>
            </a:r>
            <a:r>
              <a:rPr lang="en-US" altLang="ja-JP" sz="1100" dirty="0"/>
              <a:t>『</a:t>
            </a:r>
            <a:r>
              <a:rPr lang="ja-JP" altLang="en-US" sz="1100" dirty="0"/>
              <a:t>現場を元気にする</a:t>
            </a:r>
            <a:r>
              <a:rPr lang="en-US" altLang="ja-JP" sz="1100" dirty="0"/>
              <a:t>DevOps</a:t>
            </a:r>
            <a:r>
              <a:rPr lang="ja-JP" altLang="en-US" sz="1100" dirty="0"/>
              <a:t> </a:t>
            </a:r>
            <a:r>
              <a:rPr lang="en-US" altLang="ja-JP" sz="1100" dirty="0"/>
              <a:t>2.0』</a:t>
            </a:r>
            <a:r>
              <a:rPr lang="ja-JP" altLang="en-US" sz="1100" dirty="0"/>
              <a:t>　（</a:t>
            </a:r>
            <a:r>
              <a:rPr lang="en-US" altLang="ja-JP" sz="1100" dirty="0"/>
              <a:t>10</a:t>
            </a:r>
            <a:r>
              <a:rPr lang="ja-JP" altLang="en-US" sz="1100" dirty="0"/>
              <a:t>回）</a:t>
            </a:r>
            <a:endParaRPr lang="en-US" altLang="ja-JP" sz="1100" dirty="0"/>
          </a:p>
          <a:p>
            <a:pPr lvl="1">
              <a:defRPr/>
            </a:pPr>
            <a:r>
              <a:rPr lang="ja-JP" altLang="en-US" sz="1100" dirty="0"/>
              <a:t>ソフトウエア事業協同組合　ポスト</a:t>
            </a:r>
            <a:r>
              <a:rPr lang="en-US" altLang="ja-JP" sz="1100" dirty="0"/>
              <a:t>SI</a:t>
            </a:r>
            <a:r>
              <a:rPr lang="ja-JP" altLang="en-US" sz="1100" dirty="0"/>
              <a:t>ビジネスセミナー　</a:t>
            </a:r>
            <a:r>
              <a:rPr lang="en-US" altLang="ja-JP" sz="1100" dirty="0"/>
              <a:t>DevOps &amp; </a:t>
            </a:r>
            <a:r>
              <a:rPr lang="ja-JP" altLang="en-US" sz="1100" dirty="0"/>
              <a:t>アジャイル開発　講演</a:t>
            </a:r>
            <a:endParaRPr lang="en-US" altLang="ja-JP" sz="1100" dirty="0"/>
          </a:p>
          <a:p>
            <a:pPr lvl="1">
              <a:defRPr/>
            </a:pPr>
            <a:r>
              <a:rPr lang="en-US" altLang="ja-JP" sz="1100" dirty="0"/>
              <a:t>Kaizen IT Summit 2017  TPS</a:t>
            </a:r>
            <a:r>
              <a:rPr lang="ja-JP" altLang="en-US" sz="1100" dirty="0"/>
              <a:t>と</a:t>
            </a:r>
            <a:r>
              <a:rPr lang="en-US" altLang="ja-JP" sz="1100" dirty="0"/>
              <a:t>DevOps</a:t>
            </a:r>
            <a:r>
              <a:rPr lang="ja-JP" altLang="en-US" sz="1100" dirty="0"/>
              <a:t>　講演　（予定）</a:t>
            </a:r>
            <a:endParaRPr lang="en-US" altLang="ja-JP" sz="1100" dirty="0"/>
          </a:p>
          <a:p>
            <a:pPr lvl="1">
              <a:defRPr/>
            </a:pPr>
            <a:r>
              <a:rPr lang="en-US" altLang="ja-JP" sz="1100" dirty="0"/>
              <a:t>itSMF Japan </a:t>
            </a:r>
            <a:r>
              <a:rPr lang="ja-JP" altLang="en-US" sz="1100" dirty="0"/>
              <a:t>関西　</a:t>
            </a:r>
            <a:r>
              <a:rPr lang="en-US" altLang="ja-JP" sz="1100" dirty="0"/>
              <a:t>DevOps 2.0 </a:t>
            </a:r>
            <a:r>
              <a:rPr lang="ja-JP" altLang="en-US" sz="1100" dirty="0"/>
              <a:t>講演　（予定）</a:t>
            </a:r>
            <a:endParaRPr lang="en-US" altLang="ja-JP" sz="1100" dirty="0"/>
          </a:p>
          <a:p>
            <a:pPr lvl="1">
              <a:defRPr/>
            </a:pPr>
            <a:r>
              <a:rPr lang="en-US" altLang="ja-JP" sz="1100" dirty="0"/>
              <a:t>itSMF Japan </a:t>
            </a:r>
            <a:r>
              <a:rPr lang="ja-JP" altLang="en-US" sz="1100" dirty="0"/>
              <a:t>カンファレンス　軽量化された</a:t>
            </a:r>
            <a:r>
              <a:rPr lang="en-US" altLang="ja-JP" sz="1100" dirty="0"/>
              <a:t>ITSM</a:t>
            </a:r>
            <a:r>
              <a:rPr lang="ja-JP" altLang="en-US" sz="1100" dirty="0"/>
              <a:t>　講演　（予定）</a:t>
            </a:r>
            <a:endParaRPr lang="en-US" altLang="ja-JP" sz="1100" dirty="0"/>
          </a:p>
          <a:p>
            <a:pPr marL="0" indent="0">
              <a:buNone/>
              <a:defRPr/>
            </a:pPr>
            <a:r>
              <a:rPr lang="en-US" altLang="ja-JP" sz="1100" dirty="0"/>
              <a:t>2018</a:t>
            </a:r>
            <a:r>
              <a:rPr lang="ja-JP" altLang="en-US" sz="1100" dirty="0"/>
              <a:t>年</a:t>
            </a:r>
            <a:endParaRPr lang="en-US" altLang="ja-JP" sz="1100" dirty="0"/>
          </a:p>
          <a:p>
            <a:pPr lvl="1">
              <a:defRPr/>
            </a:pPr>
            <a:r>
              <a:rPr lang="ja-JP" altLang="en-US" sz="1100" dirty="0"/>
              <a:t>日経コンピュータ  コラム連載 </a:t>
            </a:r>
            <a:r>
              <a:rPr lang="en-US" altLang="ja-JP" sz="1100" dirty="0"/>
              <a:t>『</a:t>
            </a:r>
            <a:r>
              <a:rPr lang="ja-JP" altLang="en-US" sz="1100" dirty="0"/>
              <a:t>現場を元気にする組織変革術</a:t>
            </a:r>
            <a:r>
              <a:rPr lang="en-US" altLang="ja-JP" sz="1100" dirty="0"/>
              <a:t>』</a:t>
            </a:r>
            <a:r>
              <a:rPr lang="ja-JP" altLang="en-US" sz="1100" dirty="0"/>
              <a:t>　（</a:t>
            </a:r>
            <a:r>
              <a:rPr lang="en-US" altLang="ja-JP" sz="1100" dirty="0"/>
              <a:t>20</a:t>
            </a:r>
            <a:r>
              <a:rPr lang="ja-JP" altLang="en-US" sz="1100" dirty="0"/>
              <a:t>回）</a:t>
            </a:r>
            <a:endParaRPr lang="en-US" altLang="ja-JP" sz="1100" dirty="0"/>
          </a:p>
          <a:p>
            <a:pPr lvl="1">
              <a:defRPr/>
            </a:pPr>
            <a:endParaRPr lang="en-US" altLang="ja-JP" sz="1100" dirty="0"/>
          </a:p>
          <a:p>
            <a:pPr marL="457200" lvl="1" indent="0">
              <a:buNone/>
              <a:defRPr/>
            </a:pPr>
            <a:endParaRPr lang="ja-JP" altLang="en-US" sz="1100" dirty="0"/>
          </a:p>
          <a:p>
            <a:pPr marL="0" indent="0">
              <a:buNone/>
              <a:defRPr/>
            </a:pPr>
            <a:endParaRPr lang="en-US" altLang="ja-JP" sz="1100" dirty="0"/>
          </a:p>
        </p:txBody>
      </p:sp>
    </p:spTree>
    <p:extLst>
      <p:ext uri="{BB962C8B-B14F-4D97-AF65-F5344CB8AC3E}">
        <p14:creationId xmlns:p14="http://schemas.microsoft.com/office/powerpoint/2010/main" val="2436955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en-US" altLang="ja-JP" sz="3200" dirty="0">
                <a:solidFill>
                  <a:srgbClr val="002060"/>
                </a:solidFill>
              </a:rPr>
              <a:t>DevOps 2.1</a:t>
            </a:r>
            <a:r>
              <a:rPr lang="ja-JP" altLang="en-US" sz="3200" dirty="0">
                <a:solidFill>
                  <a:srgbClr val="002060"/>
                </a:solidFill>
              </a:rPr>
              <a:t>　とは</a:t>
            </a:r>
          </a:p>
        </p:txBody>
      </p:sp>
      <p:sp>
        <p:nvSpPr>
          <p:cNvPr id="4" name="テキスト ボックス 3"/>
          <p:cNvSpPr txBox="1"/>
          <p:nvPr/>
        </p:nvSpPr>
        <p:spPr>
          <a:xfrm>
            <a:off x="4138612" y="967397"/>
            <a:ext cx="2160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DevOps 1.0</a:t>
            </a:r>
            <a:endPar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5" name="テキスト ボックス 4"/>
          <p:cNvSpPr txBox="1"/>
          <p:nvPr/>
        </p:nvSpPr>
        <p:spPr>
          <a:xfrm>
            <a:off x="7667004" y="967397"/>
            <a:ext cx="2160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DevOps 2.1</a:t>
            </a:r>
            <a:endPar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6" name="テキスト ボックス 5"/>
          <p:cNvSpPr txBox="1"/>
          <p:nvPr/>
        </p:nvSpPr>
        <p:spPr>
          <a:xfrm>
            <a:off x="1906364" y="1357318"/>
            <a:ext cx="187220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カバーする領域</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主な着目点</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適用する概念、手法</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7" name="テキスト ボックス 6"/>
          <p:cNvSpPr txBox="1"/>
          <p:nvPr/>
        </p:nvSpPr>
        <p:spPr>
          <a:xfrm>
            <a:off x="3918857" y="1357318"/>
            <a:ext cx="34601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開発からデプロイ・リリース迄</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頻繁なリリース、スピード</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4472C4">
                    <a:lumMod val="75000"/>
                  </a:srgbClr>
                </a:solidFill>
                <a:effectLst/>
                <a:uLnTx/>
                <a:uFillTx/>
                <a:latin typeface="游ゴシック" panose="020F0502020204030204"/>
                <a:ea typeface="游ゴシック" panose="020B0400000000000000" pitchFamily="50" charset="-128"/>
                <a:cs typeface="+mn-cs"/>
              </a:rPr>
              <a:t>SoE</a:t>
            </a: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が主体</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アジャイル開発、継続的インテグレーション、継続的デリバリー、リーンの考え方</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p:cNvSpPr txBox="1"/>
          <p:nvPr/>
        </p:nvSpPr>
        <p:spPr>
          <a:xfrm>
            <a:off x="7365799" y="1357318"/>
            <a:ext cx="356792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ビジネス企画から運用・</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EOL</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迄</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素早いリリース、事業の継続性</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SoE</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SoR</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双方</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規律あるアジャイル開発、継続的インテグレーション、継続的デリバリー、軽量化した</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サービスマネジメント、</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ISO20000</a:t>
            </a:r>
            <a:r>
              <a:rPr kumimoji="1" lang="ja-JP" altLang="en-US"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ALM</a:t>
            </a:r>
            <a:r>
              <a:rPr kumimoji="1" lang="ja-JP" altLang="en-US"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TPS</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の考え方</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SIAM, </a:t>
            </a:r>
            <a:r>
              <a:rPr kumimoji="1" lang="en-US" altLang="ja-JP"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との結合</a:t>
            </a:r>
          </a:p>
        </p:txBody>
      </p:sp>
      <p:grpSp>
        <p:nvGrpSpPr>
          <p:cNvPr id="9" name="グループ化 8"/>
          <p:cNvGrpSpPr/>
          <p:nvPr/>
        </p:nvGrpSpPr>
        <p:grpSpPr>
          <a:xfrm>
            <a:off x="2026579" y="4773638"/>
            <a:ext cx="8429656" cy="653391"/>
            <a:chOff x="318808" y="1124744"/>
            <a:chExt cx="8429656" cy="653391"/>
          </a:xfrm>
          <a:solidFill>
            <a:schemeClr val="bg1">
              <a:lumMod val="85000"/>
            </a:schemeClr>
          </a:solidFill>
        </p:grpSpPr>
        <p:sp>
          <p:nvSpPr>
            <p:cNvPr id="10" name="ホームベース 9"/>
            <p:cNvSpPr/>
            <p:nvPr/>
          </p:nvSpPr>
          <p:spPr>
            <a:xfrm>
              <a:off x="318808" y="1124744"/>
              <a:ext cx="1080120" cy="648072"/>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企画</a:t>
              </a:r>
            </a:p>
          </p:txBody>
        </p:sp>
        <p:sp>
          <p:nvSpPr>
            <p:cNvPr id="11" name="山形 10"/>
            <p:cNvSpPr/>
            <p:nvPr/>
          </p:nvSpPr>
          <p:spPr>
            <a:xfrm>
              <a:off x="1175849" y="1124744"/>
              <a:ext cx="1368152"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要求</a:t>
              </a:r>
            </a:p>
          </p:txBody>
        </p:sp>
        <p:sp>
          <p:nvSpPr>
            <p:cNvPr id="12" name="山形 11"/>
            <p:cNvSpPr/>
            <p:nvPr/>
          </p:nvSpPr>
          <p:spPr>
            <a:xfrm>
              <a:off x="2296062" y="1124744"/>
              <a:ext cx="1459960"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設計</a:t>
              </a:r>
            </a:p>
          </p:txBody>
        </p:sp>
        <p:sp>
          <p:nvSpPr>
            <p:cNvPr id="13" name="山形 12"/>
            <p:cNvSpPr/>
            <p:nvPr/>
          </p:nvSpPr>
          <p:spPr>
            <a:xfrm>
              <a:off x="3539409" y="1124744"/>
              <a:ext cx="1776140"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開発</a:t>
              </a:r>
            </a:p>
          </p:txBody>
        </p:sp>
        <p:sp>
          <p:nvSpPr>
            <p:cNvPr id="14" name="山形 13"/>
            <p:cNvSpPr/>
            <p:nvPr/>
          </p:nvSpPr>
          <p:spPr>
            <a:xfrm>
              <a:off x="5117522" y="1130063"/>
              <a:ext cx="1470702"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デプロイ</a:t>
              </a:r>
            </a:p>
          </p:txBody>
        </p:sp>
        <p:sp>
          <p:nvSpPr>
            <p:cNvPr id="15" name="山形 14"/>
            <p:cNvSpPr/>
            <p:nvPr/>
          </p:nvSpPr>
          <p:spPr>
            <a:xfrm>
              <a:off x="6437368" y="1130063"/>
              <a:ext cx="1879047"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運用</a:t>
              </a:r>
            </a:p>
          </p:txBody>
        </p:sp>
        <p:sp>
          <p:nvSpPr>
            <p:cNvPr id="16" name="角丸四角形 15"/>
            <p:cNvSpPr/>
            <p:nvPr/>
          </p:nvSpPr>
          <p:spPr>
            <a:xfrm>
              <a:off x="8388424" y="1130063"/>
              <a:ext cx="360040" cy="64807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EOL</a:t>
              </a:r>
            </a:p>
          </p:txBody>
        </p:sp>
      </p:grpSp>
      <p:sp>
        <p:nvSpPr>
          <p:cNvPr id="17" name="テキスト ボックス 16"/>
          <p:cNvSpPr txBox="1"/>
          <p:nvPr/>
        </p:nvSpPr>
        <p:spPr>
          <a:xfrm>
            <a:off x="1887283" y="4413597"/>
            <a:ext cx="10801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Process</a:t>
            </a:r>
            <a:endPar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8" name="左右矢印 17"/>
          <p:cNvSpPr/>
          <p:nvPr/>
        </p:nvSpPr>
        <p:spPr>
          <a:xfrm>
            <a:off x="2883621" y="5561752"/>
            <a:ext cx="5551671" cy="504056"/>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 1.0</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9" name="左右矢印 18"/>
          <p:cNvSpPr/>
          <p:nvPr/>
        </p:nvSpPr>
        <p:spPr>
          <a:xfrm>
            <a:off x="2026579" y="6077243"/>
            <a:ext cx="8429656" cy="504056"/>
          </a:xfrm>
          <a:prstGeom prst="lef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DevOps</a:t>
            </a: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530" y="5418192"/>
            <a:ext cx="780754" cy="78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8536" y="5685202"/>
            <a:ext cx="722367" cy="89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6148" y="5885221"/>
            <a:ext cx="723034" cy="8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118" y="5097673"/>
            <a:ext cx="667412" cy="96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スライド番号プレースホルダー 20">
            <a:extLst>
              <a:ext uri="{FF2B5EF4-FFF2-40B4-BE49-F238E27FC236}">
                <a16:creationId xmlns:a16="http://schemas.microsoft.com/office/drawing/2014/main" id="{C0F3E7BB-B51E-46BD-9642-DD4B4C108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3680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直方体 30"/>
          <p:cNvSpPr/>
          <p:nvPr/>
        </p:nvSpPr>
        <p:spPr>
          <a:xfrm>
            <a:off x="4729026" y="4950345"/>
            <a:ext cx="1155308"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開発環境</a:t>
            </a:r>
          </a:p>
        </p:txBody>
      </p:sp>
      <p:sp>
        <p:nvSpPr>
          <p:cNvPr id="2" name="タイトル 1"/>
          <p:cNvSpPr>
            <a:spLocks noGrp="1"/>
          </p:cNvSpPr>
          <p:nvPr>
            <p:ph type="title"/>
          </p:nvPr>
        </p:nvSpPr>
        <p:spPr>
          <a:xfrm>
            <a:off x="1981200" y="274638"/>
            <a:ext cx="8229600" cy="562074"/>
          </a:xfrm>
        </p:spPr>
        <p:txBody>
          <a:bodyPr>
            <a:normAutofit/>
          </a:bodyPr>
          <a:lstStyle/>
          <a:p>
            <a:r>
              <a:rPr lang="en-US" altLang="ja-JP" sz="2800" dirty="0"/>
              <a:t>DevOps2.1 (</a:t>
            </a:r>
            <a:r>
              <a:rPr lang="ja-JP" altLang="en-US" sz="2800" dirty="0"/>
              <a:t>エンタープライズ</a:t>
            </a:r>
            <a:r>
              <a:rPr lang="en-US" altLang="ja-JP" sz="2800" dirty="0"/>
              <a:t>)</a:t>
            </a:r>
            <a:r>
              <a:rPr lang="ja-JP" altLang="en-US" sz="2800" dirty="0"/>
              <a:t>概念図</a:t>
            </a:r>
          </a:p>
        </p:txBody>
      </p:sp>
      <p:grpSp>
        <p:nvGrpSpPr>
          <p:cNvPr id="19" name="グループ化 18"/>
          <p:cNvGrpSpPr/>
          <p:nvPr/>
        </p:nvGrpSpPr>
        <p:grpSpPr>
          <a:xfrm>
            <a:off x="1102179" y="1124745"/>
            <a:ext cx="9170285" cy="653391"/>
            <a:chOff x="-378585" y="1124744"/>
            <a:chExt cx="9127049" cy="653391"/>
          </a:xfrm>
        </p:grpSpPr>
        <p:sp>
          <p:nvSpPr>
            <p:cNvPr id="3" name="ホームベース 2"/>
            <p:cNvSpPr/>
            <p:nvPr/>
          </p:nvSpPr>
          <p:spPr>
            <a:xfrm>
              <a:off x="-378585" y="1124744"/>
              <a:ext cx="1777513"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計画</a:t>
              </a: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要求</a:t>
              </a: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設計</a:t>
              </a: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開発</a:t>
              </a: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移行</a:t>
              </a: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運用</a:t>
              </a: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EOL</a:t>
              </a:r>
            </a:p>
          </p:txBody>
        </p:sp>
      </p:grpSp>
      <p:sp>
        <p:nvSpPr>
          <p:cNvPr id="12" name="縦巻き 11"/>
          <p:cNvSpPr/>
          <p:nvPr/>
        </p:nvSpPr>
        <p:spPr>
          <a:xfrm>
            <a:off x="1703512" y="1844824"/>
            <a:ext cx="996337" cy="108012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Charter</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スマイル 12"/>
          <p:cNvSpPr/>
          <p:nvPr/>
        </p:nvSpPr>
        <p:spPr>
          <a:xfrm>
            <a:off x="2699848" y="1988840"/>
            <a:ext cx="1120214" cy="792088"/>
          </a:xfrm>
          <a:prstGeom prst="smileyFac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Requirement Definition</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横巻き 13"/>
          <p:cNvSpPr/>
          <p:nvPr/>
        </p:nvSpPr>
        <p:spPr>
          <a:xfrm>
            <a:off x="3288027" y="2621080"/>
            <a:ext cx="839867"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User Story</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横巻き 14"/>
          <p:cNvSpPr/>
          <p:nvPr/>
        </p:nvSpPr>
        <p:spPr>
          <a:xfrm>
            <a:off x="5280023" y="2621080"/>
            <a:ext cx="839867"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Test Story</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8" name="直線矢印コネクタ 17"/>
          <p:cNvCxnSpPr>
            <a:stCxn id="14" idx="3"/>
            <a:endCxn id="15" idx="1"/>
          </p:cNvCxnSpPr>
          <p:nvPr/>
        </p:nvCxnSpPr>
        <p:spPr>
          <a:xfrm>
            <a:off x="4127894" y="2837104"/>
            <a:ext cx="1152129"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15" idx="3"/>
            <a:endCxn id="16" idx="1"/>
          </p:cNvCxnSpPr>
          <p:nvPr/>
        </p:nvCxnSpPr>
        <p:spPr>
          <a:xfrm>
            <a:off x="6119890" y="2837104"/>
            <a:ext cx="1344263"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フローチャート : 定義済み処理 22"/>
          <p:cNvSpPr/>
          <p:nvPr/>
        </p:nvSpPr>
        <p:spPr>
          <a:xfrm>
            <a:off x="4031998" y="3053128"/>
            <a:ext cx="1044950"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ＡＣＤＭ</a:t>
            </a:r>
          </a:p>
        </p:txBody>
      </p:sp>
      <p:sp>
        <p:nvSpPr>
          <p:cNvPr id="24" name="フローチャート : 定義済み処理 23"/>
          <p:cNvSpPr/>
          <p:nvPr/>
        </p:nvSpPr>
        <p:spPr>
          <a:xfrm>
            <a:off x="5168281" y="3053128"/>
            <a:ext cx="1095624"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Ｓｃｒｕｍ</a:t>
            </a:r>
          </a:p>
        </p:txBody>
      </p:sp>
      <p:sp>
        <p:nvSpPr>
          <p:cNvPr id="25" name="フローチャート : 定義済み処理 24"/>
          <p:cNvSpPr/>
          <p:nvPr/>
        </p:nvSpPr>
        <p:spPr>
          <a:xfrm>
            <a:off x="6384032" y="3053128"/>
            <a:ext cx="1296144"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Continuous Delivery</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6" name="フローチャート : 定義済み処理 25"/>
          <p:cNvSpPr/>
          <p:nvPr/>
        </p:nvSpPr>
        <p:spPr>
          <a:xfrm>
            <a:off x="8620924" y="3068961"/>
            <a:ext cx="983883" cy="432048"/>
          </a:xfrm>
          <a:prstGeom prst="flowChartPredefinedProcess">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LW-ITSM</a:t>
            </a:r>
            <a:endPar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7" name="左右矢印 26"/>
          <p:cNvSpPr/>
          <p:nvPr/>
        </p:nvSpPr>
        <p:spPr>
          <a:xfrm>
            <a:off x="1914816" y="3717032"/>
            <a:ext cx="7997608" cy="684076"/>
          </a:xfrm>
          <a:prstGeom prst="leftRightArrow">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見える化されたプロジェクト管理　（ＴＰＳでの大部屋方式）</a:t>
            </a:r>
          </a:p>
        </p:txBody>
      </p:sp>
      <p:sp>
        <p:nvSpPr>
          <p:cNvPr id="28" name="直方体 27"/>
          <p:cNvSpPr/>
          <p:nvPr/>
        </p:nvSpPr>
        <p:spPr>
          <a:xfrm>
            <a:off x="5834768" y="4950345"/>
            <a:ext cx="723810"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テスト環境</a:t>
            </a:r>
          </a:p>
        </p:txBody>
      </p:sp>
      <p:sp>
        <p:nvSpPr>
          <p:cNvPr id="29" name="直方体 28"/>
          <p:cNvSpPr/>
          <p:nvPr/>
        </p:nvSpPr>
        <p:spPr>
          <a:xfrm>
            <a:off x="6493742" y="4950345"/>
            <a:ext cx="1011843"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移行環境</a:t>
            </a:r>
          </a:p>
        </p:txBody>
      </p:sp>
      <p:sp>
        <p:nvSpPr>
          <p:cNvPr id="30" name="直方体 29"/>
          <p:cNvSpPr/>
          <p:nvPr/>
        </p:nvSpPr>
        <p:spPr>
          <a:xfrm>
            <a:off x="7480517" y="4950345"/>
            <a:ext cx="2384967"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実行環境</a:t>
            </a:r>
          </a:p>
        </p:txBody>
      </p:sp>
      <p:grpSp>
        <p:nvGrpSpPr>
          <p:cNvPr id="55" name="グループ化 54"/>
          <p:cNvGrpSpPr/>
          <p:nvPr/>
        </p:nvGrpSpPr>
        <p:grpSpPr>
          <a:xfrm>
            <a:off x="2495600" y="3053128"/>
            <a:ext cx="6768752" cy="663904"/>
            <a:chOff x="971600" y="3053128"/>
            <a:chExt cx="6768752" cy="663904"/>
          </a:xfrm>
        </p:grpSpPr>
        <p:cxnSp>
          <p:nvCxnSpPr>
            <p:cNvPr id="46" name="直線コネクタ 45"/>
            <p:cNvCxnSpPr/>
            <p:nvPr/>
          </p:nvCxnSpPr>
          <p:spPr>
            <a:xfrm>
              <a:off x="971600" y="3053128"/>
              <a:ext cx="0" cy="663904"/>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971600" y="3717032"/>
              <a:ext cx="6768752" cy="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7740352"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2603893"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フローチャート : 磁気ディスク 36"/>
          <p:cNvSpPr/>
          <p:nvPr/>
        </p:nvSpPr>
        <p:spPr>
          <a:xfrm>
            <a:off x="2202301" y="5526011"/>
            <a:ext cx="7942262" cy="863600"/>
          </a:xfrm>
          <a:prstGeom prst="flowChartMagneticDisk">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ALM</a:t>
            </a:r>
            <a:r>
              <a:rPr kumimoji="1" lang="ja-JP" altLang="en-US"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(Application Lifecycle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MSDPM</a:t>
            </a:r>
            <a:r>
              <a:rPr kumimoji="1" lang="ja-JP" altLang="en-US"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Micro-Services Delivery Process Management</a:t>
            </a:r>
            <a:endParaRPr kumimoji="1" lang="ja-JP" altLang="en-US"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endParaRPr>
          </a:p>
        </p:txBody>
      </p:sp>
      <p:sp>
        <p:nvSpPr>
          <p:cNvPr id="20" name="縦巻き 19"/>
          <p:cNvSpPr/>
          <p:nvPr/>
        </p:nvSpPr>
        <p:spPr>
          <a:xfrm>
            <a:off x="4198104" y="2068764"/>
            <a:ext cx="703876" cy="632240"/>
          </a:xfrm>
          <a:prstGeom prst="verticalScroll">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SLA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SAC</a:t>
            </a:r>
            <a:endParaRPr kumimoji="1" lang="ja-JP" altLang="en-US"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
        <p:nvSpPr>
          <p:cNvPr id="39" name="縦巻き 38"/>
          <p:cNvSpPr/>
          <p:nvPr/>
        </p:nvSpPr>
        <p:spPr>
          <a:xfrm>
            <a:off x="7609430" y="2068764"/>
            <a:ext cx="703876" cy="63224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横巻き 15"/>
          <p:cNvSpPr/>
          <p:nvPr/>
        </p:nvSpPr>
        <p:spPr>
          <a:xfrm>
            <a:off x="7464152" y="2621080"/>
            <a:ext cx="1080120"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Operation Story</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34" name="直線矢印コネクタ 33"/>
          <p:cNvCxnSpPr>
            <a:stCxn id="20" idx="3"/>
            <a:endCxn id="39" idx="1"/>
          </p:cNvCxnSpPr>
          <p:nvPr/>
        </p:nvCxnSpPr>
        <p:spPr>
          <a:xfrm>
            <a:off x="4822950" y="2384884"/>
            <a:ext cx="2865510" cy="0"/>
          </a:xfrm>
          <a:prstGeom prst="straightConnector1">
            <a:avLst/>
          </a:prstGeom>
          <a:ln w="28575">
            <a:solidFill>
              <a:schemeClr val="bg1">
                <a:lumMod val="6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802875" y="5512737"/>
            <a:ext cx="3600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PDM</a:t>
            </a:r>
            <a:endPar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1503336" y="5049955"/>
            <a:ext cx="33191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クラウド環境</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コンテナー</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17" name="テキスト ボックス 16"/>
          <p:cNvSpPr txBox="1"/>
          <p:nvPr/>
        </p:nvSpPr>
        <p:spPr>
          <a:xfrm>
            <a:off x="1102180" y="764704"/>
            <a:ext cx="1681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a:t>
            </a:r>
          </a:p>
        </p:txBody>
      </p:sp>
      <p:sp>
        <p:nvSpPr>
          <p:cNvPr id="33" name="テキスト ボックス 32"/>
          <p:cNvSpPr txBox="1"/>
          <p:nvPr/>
        </p:nvSpPr>
        <p:spPr>
          <a:xfrm>
            <a:off x="9912424" y="1783867"/>
            <a:ext cx="36004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　　　手</a:t>
            </a: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　法</a:t>
            </a: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
        <p:nvSpPr>
          <p:cNvPr id="35" name="テキスト ボックス 34"/>
          <p:cNvSpPr txBox="1"/>
          <p:nvPr/>
        </p:nvSpPr>
        <p:spPr>
          <a:xfrm>
            <a:off x="2335580" y="4247610"/>
            <a:ext cx="72168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計画から運用までの全体最適による整流化されたプロセスの構築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トヨタのＴＰＳの様な一個流しによるマイクロサービスの提供</a:t>
            </a:r>
          </a:p>
        </p:txBody>
      </p:sp>
      <p:cxnSp>
        <p:nvCxnSpPr>
          <p:cNvPr id="44" name="直線コネクタ 43"/>
          <p:cNvCxnSpPr/>
          <p:nvPr/>
        </p:nvCxnSpPr>
        <p:spPr>
          <a:xfrm>
            <a:off x="5658800"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7032104"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0144563" y="5178393"/>
            <a:ext cx="2880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道具立て</a:t>
            </a:r>
          </a:p>
        </p:txBody>
      </p:sp>
      <p:sp>
        <p:nvSpPr>
          <p:cNvPr id="47" name="フローチャート : 定義済み処理 22">
            <a:extLst>
              <a:ext uri="{FF2B5EF4-FFF2-40B4-BE49-F238E27FC236}">
                <a16:creationId xmlns:a16="http://schemas.microsoft.com/office/drawing/2014/main" id="{5027FE17-2461-4494-A5C9-2B208CA2E40A}"/>
              </a:ext>
            </a:extLst>
          </p:cNvPr>
          <p:cNvSpPr/>
          <p:nvPr/>
        </p:nvSpPr>
        <p:spPr>
          <a:xfrm>
            <a:off x="2040468" y="3024554"/>
            <a:ext cx="983883" cy="432048"/>
          </a:xfrm>
          <a:prstGeom prst="flowChartPredefinedProcess">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endPar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9" name="フローチャート : 定義済み処理 22">
            <a:extLst>
              <a:ext uri="{FF2B5EF4-FFF2-40B4-BE49-F238E27FC236}">
                <a16:creationId xmlns:a16="http://schemas.microsoft.com/office/drawing/2014/main" id="{B9A8169A-0589-4B1D-B1EC-887DFEB137C0}"/>
              </a:ext>
            </a:extLst>
          </p:cNvPr>
          <p:cNvSpPr/>
          <p:nvPr/>
        </p:nvSpPr>
        <p:spPr>
          <a:xfrm>
            <a:off x="359251" y="1844824"/>
            <a:ext cx="1144086" cy="1080120"/>
          </a:xfrm>
          <a:prstGeom prst="flowChartPredefinedProcess">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36" name="スライド番号プレースホルダー 35">
            <a:extLst>
              <a:ext uri="{FF2B5EF4-FFF2-40B4-BE49-F238E27FC236}">
                <a16:creationId xmlns:a16="http://schemas.microsoft.com/office/drawing/2014/main" id="{D91374F6-EB73-47FB-B8E9-0C8854D2DC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1" name="Picture 2">
            <a:extLst>
              <a:ext uri="{FF2B5EF4-FFF2-40B4-BE49-F238E27FC236}">
                <a16:creationId xmlns:a16="http://schemas.microsoft.com/office/drawing/2014/main" id="{7478BF14-302F-434B-BAC0-A76A5DFDC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727708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3200" dirty="0">
                <a:solidFill>
                  <a:srgbClr val="002060"/>
                </a:solidFill>
              </a:rPr>
              <a:t>プロセスの流れに基づく設計</a:t>
            </a:r>
            <a:r>
              <a:rPr lang="en-US" altLang="ja-JP" sz="3200" dirty="0">
                <a:solidFill>
                  <a:srgbClr val="002060"/>
                </a:solidFill>
              </a:rPr>
              <a:t>(SPDD)</a:t>
            </a:r>
            <a:endParaRPr lang="ja-JP" altLang="en-US" sz="3200" dirty="0">
              <a:solidFill>
                <a:srgbClr val="002060"/>
              </a:solidFill>
            </a:endParaRPr>
          </a:p>
        </p:txBody>
      </p:sp>
      <p:grpSp>
        <p:nvGrpSpPr>
          <p:cNvPr id="10" name="グループ化 9"/>
          <p:cNvGrpSpPr/>
          <p:nvPr/>
        </p:nvGrpSpPr>
        <p:grpSpPr>
          <a:xfrm>
            <a:off x="2675620" y="1412777"/>
            <a:ext cx="2736304" cy="580256"/>
            <a:chOff x="1151620" y="1412776"/>
            <a:chExt cx="2736304" cy="580256"/>
          </a:xfrm>
        </p:grpSpPr>
        <p:grpSp>
          <p:nvGrpSpPr>
            <p:cNvPr id="8" name="グループ化 7"/>
            <p:cNvGrpSpPr/>
            <p:nvPr/>
          </p:nvGrpSpPr>
          <p:grpSpPr>
            <a:xfrm>
              <a:off x="1151620" y="1412776"/>
              <a:ext cx="2736304" cy="580256"/>
              <a:chOff x="1475656" y="2848744"/>
              <a:chExt cx="2736304" cy="580256"/>
            </a:xfrm>
          </p:grpSpPr>
          <p:sp>
            <p:nvSpPr>
              <p:cNvPr id="4" name="ホームベース 3"/>
              <p:cNvSpPr/>
              <p:nvPr/>
            </p:nvSpPr>
            <p:spPr>
              <a:xfrm>
                <a:off x="1475656" y="2852936"/>
                <a:ext cx="792088" cy="576064"/>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山形 4"/>
              <p:cNvSpPr/>
              <p:nvPr/>
            </p:nvSpPr>
            <p:spPr>
              <a:xfrm>
                <a:off x="2123728" y="2852936"/>
                <a:ext cx="792088" cy="576064"/>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山形 5"/>
              <p:cNvSpPr/>
              <p:nvPr/>
            </p:nvSpPr>
            <p:spPr>
              <a:xfrm>
                <a:off x="2771800" y="2852936"/>
                <a:ext cx="792088" cy="576064"/>
              </a:xfrm>
              <a:prstGeom prst="chevron">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山形 6"/>
              <p:cNvSpPr/>
              <p:nvPr/>
            </p:nvSpPr>
            <p:spPr>
              <a:xfrm>
                <a:off x="3419872" y="2848744"/>
                <a:ext cx="792088" cy="576064"/>
              </a:xfrm>
              <a:prstGeom prst="chevro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sp>
          <p:nvSpPr>
            <p:cNvPr id="9" name="テキスト ボックス 8"/>
            <p:cNvSpPr txBox="1"/>
            <p:nvPr/>
          </p:nvSpPr>
          <p:spPr>
            <a:xfrm>
              <a:off x="1403648" y="1535723"/>
              <a:ext cx="2088232"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バリューストリームマップ</a:t>
              </a:r>
            </a:p>
          </p:txBody>
        </p:sp>
      </p:grpSp>
      <p:sp>
        <p:nvSpPr>
          <p:cNvPr id="11" name="フローチャート : 内部記憶 10"/>
          <p:cNvSpPr/>
          <p:nvPr/>
        </p:nvSpPr>
        <p:spPr>
          <a:xfrm>
            <a:off x="6312024" y="1103675"/>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2" name="フローチャート : 内部記憶 11"/>
          <p:cNvSpPr/>
          <p:nvPr/>
        </p:nvSpPr>
        <p:spPr>
          <a:xfrm>
            <a:off x="6409144" y="1257563"/>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3" name="フローチャート : 内部記憶 12"/>
          <p:cNvSpPr/>
          <p:nvPr/>
        </p:nvSpPr>
        <p:spPr>
          <a:xfrm>
            <a:off x="6528048" y="1416968"/>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4" name="フローチャート : 内部記憶 13"/>
          <p:cNvSpPr/>
          <p:nvPr/>
        </p:nvSpPr>
        <p:spPr>
          <a:xfrm>
            <a:off x="6609184" y="1560984"/>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5" name="フローチャート : 内部記憶 14"/>
          <p:cNvSpPr/>
          <p:nvPr/>
        </p:nvSpPr>
        <p:spPr>
          <a:xfrm>
            <a:off x="6816080" y="1768264"/>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cxnSp>
        <p:nvCxnSpPr>
          <p:cNvPr id="17" name="カギ線コネクタ 16"/>
          <p:cNvCxnSpPr/>
          <p:nvPr/>
        </p:nvCxnSpPr>
        <p:spPr>
          <a:xfrm rot="16200000" flipH="1">
            <a:off x="4153881" y="2062944"/>
            <a:ext cx="1579984" cy="1440162"/>
          </a:xfrm>
          <a:prstGeom prst="bent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8" name="カギ線コネクタ 27"/>
          <p:cNvCxnSpPr>
            <a:stCxn id="15" idx="2"/>
          </p:cNvCxnSpPr>
          <p:nvPr/>
        </p:nvCxnSpPr>
        <p:spPr>
          <a:xfrm rot="5400000">
            <a:off x="6629414" y="1666900"/>
            <a:ext cx="229318" cy="2160238"/>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5" name="フローチャート : 直接アクセス記憶 34"/>
          <p:cNvSpPr/>
          <p:nvPr/>
        </p:nvSpPr>
        <p:spPr>
          <a:xfrm>
            <a:off x="4897464" y="4113076"/>
            <a:ext cx="2812388" cy="936104"/>
          </a:xfrm>
          <a:prstGeom prst="flowChartMagneticDrum">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フローチャート : 直接アクセス記憶 33"/>
          <p:cNvSpPr/>
          <p:nvPr/>
        </p:nvSpPr>
        <p:spPr>
          <a:xfrm>
            <a:off x="4115780" y="3861048"/>
            <a:ext cx="3708412" cy="1440160"/>
          </a:xfrm>
          <a:prstGeom prst="flowChartMagneticDrum">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フローチャート : 直接アクセス記憶 32"/>
          <p:cNvSpPr/>
          <p:nvPr/>
        </p:nvSpPr>
        <p:spPr>
          <a:xfrm>
            <a:off x="3323692" y="3573018"/>
            <a:ext cx="4644516" cy="1944215"/>
          </a:xfrm>
          <a:prstGeom prst="flowChartMagneticDrum">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線吹き出し 1 (枠付き) 36"/>
          <p:cNvSpPr/>
          <p:nvPr/>
        </p:nvSpPr>
        <p:spPr>
          <a:xfrm>
            <a:off x="8444368" y="3140968"/>
            <a:ext cx="1215008" cy="576064"/>
          </a:xfrm>
          <a:prstGeom prst="borderCallout1">
            <a:avLst>
              <a:gd name="adj1" fmla="val 18750"/>
              <a:gd name="adj2" fmla="val -8333"/>
              <a:gd name="adj3" fmla="val 84281"/>
              <a:gd name="adj4" fmla="val -8431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オプション　　　プロセス</a:t>
            </a:r>
          </a:p>
        </p:txBody>
      </p:sp>
      <p:sp>
        <p:nvSpPr>
          <p:cNvPr id="39" name="線吹き出し 1 (枠付き) 38"/>
          <p:cNvSpPr/>
          <p:nvPr/>
        </p:nvSpPr>
        <p:spPr>
          <a:xfrm>
            <a:off x="8832304" y="3861048"/>
            <a:ext cx="1378496" cy="576064"/>
          </a:xfrm>
          <a:prstGeom prst="borderCallout1">
            <a:avLst>
              <a:gd name="adj1" fmla="val 18750"/>
              <a:gd name="adj2" fmla="val -8333"/>
              <a:gd name="adj3" fmla="val 44553"/>
              <a:gd name="adj4" fmla="val -83752"/>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オルタナティブプロセス</a:t>
            </a:r>
          </a:p>
        </p:txBody>
      </p:sp>
      <p:sp>
        <p:nvSpPr>
          <p:cNvPr id="40" name="線吹き出し 1 (枠付き) 39"/>
          <p:cNvSpPr/>
          <p:nvPr/>
        </p:nvSpPr>
        <p:spPr>
          <a:xfrm>
            <a:off x="8637864" y="4725144"/>
            <a:ext cx="1215008" cy="576064"/>
          </a:xfrm>
          <a:prstGeom prst="borderCallout1">
            <a:avLst>
              <a:gd name="adj1" fmla="val 18750"/>
              <a:gd name="adj2" fmla="val -8333"/>
              <a:gd name="adj3" fmla="val -42705"/>
              <a:gd name="adj4" fmla="val -103125"/>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ボディー</a:t>
            </a:r>
            <a:endParaRPr kumimoji="1" lang="en-US" altLang="ja-JP"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プロセス</a:t>
            </a:r>
          </a:p>
        </p:txBody>
      </p:sp>
      <p:sp>
        <p:nvSpPr>
          <p:cNvPr id="41" name="フローチャート : 端子 40"/>
          <p:cNvSpPr/>
          <p:nvPr/>
        </p:nvSpPr>
        <p:spPr>
          <a:xfrm>
            <a:off x="3667552" y="2977915"/>
            <a:ext cx="1895186" cy="451085"/>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B</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O</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分解</a:t>
            </a:r>
          </a:p>
        </p:txBody>
      </p:sp>
      <p:sp>
        <p:nvSpPr>
          <p:cNvPr id="3" name="テキスト ボックス 2"/>
          <p:cNvSpPr txBox="1"/>
          <p:nvPr/>
        </p:nvSpPr>
        <p:spPr>
          <a:xfrm>
            <a:off x="3959212" y="5661251"/>
            <a:ext cx="3553024" cy="367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プロセスフロー、　業務フロー</a:t>
            </a:r>
          </a:p>
        </p:txBody>
      </p:sp>
      <p:sp>
        <p:nvSpPr>
          <p:cNvPr id="16" name="テキスト ボックス 15"/>
          <p:cNvSpPr txBox="1"/>
          <p:nvPr/>
        </p:nvSpPr>
        <p:spPr>
          <a:xfrm>
            <a:off x="9956635" y="4828510"/>
            <a:ext cx="8270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Must</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6" name="テキスト ボックス 25"/>
          <p:cNvSpPr txBox="1"/>
          <p:nvPr/>
        </p:nvSpPr>
        <p:spPr>
          <a:xfrm>
            <a:off x="10210800" y="3928410"/>
            <a:ext cx="12150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Should</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7" name="テキスト ボックス 26"/>
          <p:cNvSpPr txBox="1"/>
          <p:nvPr/>
        </p:nvSpPr>
        <p:spPr>
          <a:xfrm>
            <a:off x="9760358" y="3255367"/>
            <a:ext cx="8270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Could</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9" name="フローチャート : 端子 28"/>
          <p:cNvSpPr/>
          <p:nvPr/>
        </p:nvSpPr>
        <p:spPr>
          <a:xfrm>
            <a:off x="1604570" y="2977914"/>
            <a:ext cx="1895186" cy="451085"/>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MoSCoW</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分析</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8" name="右矢印 17"/>
          <p:cNvSpPr/>
          <p:nvPr/>
        </p:nvSpPr>
        <p:spPr>
          <a:xfrm>
            <a:off x="3467708" y="3082087"/>
            <a:ext cx="288032" cy="24273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テキスト ボックス 18"/>
          <p:cNvSpPr txBox="1"/>
          <p:nvPr/>
        </p:nvSpPr>
        <p:spPr>
          <a:xfrm>
            <a:off x="2670702" y="1103676"/>
            <a:ext cx="208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対象ビジネスプロセスの</a:t>
            </a:r>
          </a:p>
        </p:txBody>
      </p:sp>
      <p:sp>
        <p:nvSpPr>
          <p:cNvPr id="20" name="スライド番号プレースホルダー 19">
            <a:extLst>
              <a:ext uri="{FF2B5EF4-FFF2-40B4-BE49-F238E27FC236}">
                <a16:creationId xmlns:a16="http://schemas.microsoft.com/office/drawing/2014/main" id="{C2A60178-9A34-42D3-8D97-3E712794AA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939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右矢印 15"/>
          <p:cNvSpPr/>
          <p:nvPr/>
        </p:nvSpPr>
        <p:spPr>
          <a:xfrm>
            <a:off x="2247898" y="3455926"/>
            <a:ext cx="1803402" cy="40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845463" y="142298"/>
            <a:ext cx="10515600" cy="485377"/>
          </a:xfrm>
        </p:spPr>
        <p:txBody>
          <a:bodyPr>
            <a:noAutofit/>
          </a:bodyPr>
          <a:lstStyle/>
          <a:p>
            <a:r>
              <a:rPr lang="ja-JP" altLang="en-US" sz="3200" dirty="0"/>
              <a:t>業務プロセスで設計＆</a:t>
            </a:r>
            <a:r>
              <a:rPr kumimoji="1" lang="ja-JP" altLang="en-US" sz="3200" dirty="0"/>
              <a:t>開発</a:t>
            </a:r>
          </a:p>
        </p:txBody>
      </p:sp>
      <p:graphicFrame>
        <p:nvGraphicFramePr>
          <p:cNvPr id="5" name="図表 4"/>
          <p:cNvGraphicFramePr/>
          <p:nvPr>
            <p:extLst/>
          </p:nvPr>
        </p:nvGraphicFramePr>
        <p:xfrm>
          <a:off x="1055505" y="2090879"/>
          <a:ext cx="2273300" cy="918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825508" y="1785300"/>
            <a:ext cx="26021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業務の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Stream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Map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角丸四角形 6"/>
          <p:cNvSpPr/>
          <p:nvPr/>
        </p:nvSpPr>
        <p:spPr>
          <a:xfrm>
            <a:off x="1022344" y="2099821"/>
            <a:ext cx="762001" cy="9562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p:cNvSpPr/>
          <p:nvPr/>
        </p:nvSpPr>
        <p:spPr>
          <a:xfrm>
            <a:off x="711200" y="3381253"/>
            <a:ext cx="1498600" cy="5534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r>
              <a:rPr kumimoji="1" lang="en-US" altLang="ja-JP"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a:t>
            </a:r>
            <a:endPar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下矢印 9"/>
          <p:cNvSpPr/>
          <p:nvPr/>
        </p:nvSpPr>
        <p:spPr>
          <a:xfrm>
            <a:off x="1219195" y="3046874"/>
            <a:ext cx="368300" cy="268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5" name="グループ化 14"/>
          <p:cNvGrpSpPr/>
          <p:nvPr/>
        </p:nvGrpSpPr>
        <p:grpSpPr>
          <a:xfrm>
            <a:off x="317495" y="4201426"/>
            <a:ext cx="2540000" cy="1485900"/>
            <a:chOff x="4242456" y="4801068"/>
            <a:chExt cx="2540000" cy="1485900"/>
          </a:xfrm>
          <a:solidFill>
            <a:srgbClr val="FFFF00"/>
          </a:solidFill>
        </p:grpSpPr>
        <p:sp>
          <p:nvSpPr>
            <p:cNvPr id="14" name="角丸四角形吹き出し 13"/>
            <p:cNvSpPr/>
            <p:nvPr/>
          </p:nvSpPr>
          <p:spPr>
            <a:xfrm>
              <a:off x="4242456" y="4801068"/>
              <a:ext cx="2540000" cy="1485900"/>
            </a:xfrm>
            <a:prstGeom prst="wedgeRoundRectCallout">
              <a:avLst>
                <a:gd name="adj1" fmla="val 45167"/>
                <a:gd name="adj2" fmla="val -862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3106" y="4922533"/>
              <a:ext cx="2298700" cy="1267434"/>
            </a:xfrm>
            <a:prstGeom prst="rect">
              <a:avLst/>
            </a:prstGeom>
            <a:grpFill/>
          </p:spPr>
        </p:pic>
      </p:grpSp>
      <p:grpSp>
        <p:nvGrpSpPr>
          <p:cNvPr id="32" name="グループ化 31"/>
          <p:cNvGrpSpPr/>
          <p:nvPr/>
        </p:nvGrpSpPr>
        <p:grpSpPr>
          <a:xfrm>
            <a:off x="2290494" y="5334099"/>
            <a:ext cx="3357510" cy="1298186"/>
            <a:chOff x="7382121" y="3657986"/>
            <a:chExt cx="3251231" cy="1598940"/>
          </a:xfrm>
          <a:solidFill>
            <a:srgbClr val="FFC000"/>
          </a:solidFill>
        </p:grpSpPr>
        <p:sp>
          <p:nvSpPr>
            <p:cNvPr id="31" name="角丸四角形吹き出し 30"/>
            <p:cNvSpPr/>
            <p:nvPr/>
          </p:nvSpPr>
          <p:spPr>
            <a:xfrm>
              <a:off x="7382121" y="3657986"/>
              <a:ext cx="3251231" cy="1598940"/>
            </a:xfrm>
            <a:prstGeom prst="wedgeRoundRectCallout">
              <a:avLst>
                <a:gd name="adj1" fmla="val -8911"/>
                <a:gd name="adj2" fmla="val -18240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正方形/長方形 29"/>
            <p:cNvSpPr/>
            <p:nvPr/>
          </p:nvSpPr>
          <p:spPr>
            <a:xfrm>
              <a:off x="7488929" y="3868934"/>
              <a:ext cx="3001271" cy="110799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ボディー・プロセス（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Body</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業種を問わず共通している基本プロセス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Alternative</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業種特性に影響を受けるプロセス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オプション・プロセス（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Option</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企業の商慣習や慣行に影響を受けるプロセス</a:t>
              </a:r>
            </a:p>
          </p:txBody>
        </p:sp>
      </p:grpSp>
      <p:sp>
        <p:nvSpPr>
          <p:cNvPr id="34" name="右矢印 33"/>
          <p:cNvSpPr/>
          <p:nvPr/>
        </p:nvSpPr>
        <p:spPr>
          <a:xfrm>
            <a:off x="6716019" y="1949590"/>
            <a:ext cx="4445612" cy="617035"/>
          </a:xfrm>
          <a:prstGeom prst="rightArrow">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一つのバックログ毎に開発～運用まで</a:t>
            </a:r>
          </a:p>
        </p:txBody>
      </p:sp>
      <p:sp>
        <p:nvSpPr>
          <p:cNvPr id="36" name="正方形/長方形 35"/>
          <p:cNvSpPr/>
          <p:nvPr/>
        </p:nvSpPr>
        <p:spPr>
          <a:xfrm>
            <a:off x="598197" y="697062"/>
            <a:ext cx="73660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企画</a:t>
            </a:r>
            <a:endPar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・要求</a:t>
            </a:r>
          </a:p>
        </p:txBody>
      </p:sp>
      <p:sp>
        <p:nvSpPr>
          <p:cNvPr id="37" name="正方形/長方形 36"/>
          <p:cNvSpPr/>
          <p:nvPr/>
        </p:nvSpPr>
        <p:spPr>
          <a:xfrm>
            <a:off x="2028398" y="709469"/>
            <a:ext cx="138243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分析</a:t>
            </a:r>
          </a:p>
        </p:txBody>
      </p:sp>
      <p:sp>
        <p:nvSpPr>
          <p:cNvPr id="38" name="正方形/長方形 37"/>
          <p:cNvSpPr/>
          <p:nvPr/>
        </p:nvSpPr>
        <p:spPr>
          <a:xfrm>
            <a:off x="4138993" y="709469"/>
            <a:ext cx="3435973"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設計</a:t>
            </a:r>
          </a:p>
        </p:txBody>
      </p:sp>
      <p:sp>
        <p:nvSpPr>
          <p:cNvPr id="39" name="正方形/長方形 38"/>
          <p:cNvSpPr/>
          <p:nvPr/>
        </p:nvSpPr>
        <p:spPr>
          <a:xfrm>
            <a:off x="8242130" y="695624"/>
            <a:ext cx="2030347"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構築・テスト</a:t>
            </a:r>
          </a:p>
        </p:txBody>
      </p:sp>
      <p:sp>
        <p:nvSpPr>
          <p:cNvPr id="41" name="正方形/長方形 40"/>
          <p:cNvSpPr/>
          <p:nvPr/>
        </p:nvSpPr>
        <p:spPr>
          <a:xfrm>
            <a:off x="10972803" y="705229"/>
            <a:ext cx="71120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運用</a:t>
            </a:r>
          </a:p>
        </p:txBody>
      </p:sp>
      <p:sp>
        <p:nvSpPr>
          <p:cNvPr id="42" name="右矢印 41"/>
          <p:cNvSpPr/>
          <p:nvPr/>
        </p:nvSpPr>
        <p:spPr>
          <a:xfrm>
            <a:off x="1392461" y="894487"/>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右矢印 42"/>
          <p:cNvSpPr/>
          <p:nvPr/>
        </p:nvSpPr>
        <p:spPr>
          <a:xfrm>
            <a:off x="3517694" y="926441"/>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右矢印 43"/>
          <p:cNvSpPr/>
          <p:nvPr/>
        </p:nvSpPr>
        <p:spPr>
          <a:xfrm>
            <a:off x="7635682" y="957299"/>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右矢印 45"/>
          <p:cNvSpPr/>
          <p:nvPr/>
        </p:nvSpPr>
        <p:spPr>
          <a:xfrm>
            <a:off x="10351585" y="917073"/>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9" name="Group 64"/>
          <p:cNvGrpSpPr>
            <a:grpSpLocks/>
          </p:cNvGrpSpPr>
          <p:nvPr/>
        </p:nvGrpSpPr>
        <p:grpSpPr bwMode="auto">
          <a:xfrm>
            <a:off x="6816490" y="3678473"/>
            <a:ext cx="4083930" cy="2022431"/>
            <a:chOff x="158" y="2296"/>
            <a:chExt cx="1769" cy="1542"/>
          </a:xfrm>
        </p:grpSpPr>
        <p:sp>
          <p:nvSpPr>
            <p:cNvPr id="50" name="Rectangle 65"/>
            <p:cNvSpPr>
              <a:spLocks noChangeArrowheads="1"/>
            </p:cNvSpPr>
            <p:nvPr/>
          </p:nvSpPr>
          <p:spPr bwMode="auto">
            <a:xfrm>
              <a:off x="158" y="2478"/>
              <a:ext cx="1769" cy="1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1" name="Line 66"/>
            <p:cNvSpPr>
              <a:spLocks noChangeShapeType="1"/>
            </p:cNvSpPr>
            <p:nvPr/>
          </p:nvSpPr>
          <p:spPr bwMode="auto">
            <a:xfrm>
              <a:off x="249"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2" name="Line 67"/>
            <p:cNvSpPr>
              <a:spLocks noChangeShapeType="1"/>
            </p:cNvSpPr>
            <p:nvPr/>
          </p:nvSpPr>
          <p:spPr bwMode="auto">
            <a:xfrm>
              <a:off x="748"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3" name="Line 68"/>
            <p:cNvSpPr>
              <a:spLocks noChangeShapeType="1"/>
            </p:cNvSpPr>
            <p:nvPr/>
          </p:nvSpPr>
          <p:spPr bwMode="auto">
            <a:xfrm>
              <a:off x="1292"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4" name="Line 69"/>
            <p:cNvSpPr>
              <a:spLocks noChangeShapeType="1"/>
            </p:cNvSpPr>
            <p:nvPr/>
          </p:nvSpPr>
          <p:spPr bwMode="auto">
            <a:xfrm>
              <a:off x="1791"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Line 70"/>
            <p:cNvSpPr>
              <a:spLocks noChangeShapeType="1"/>
            </p:cNvSpPr>
            <p:nvPr/>
          </p:nvSpPr>
          <p:spPr bwMode="auto">
            <a:xfrm>
              <a:off x="249" y="2704"/>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6" name="Line 71"/>
            <p:cNvSpPr>
              <a:spLocks noChangeShapeType="1"/>
            </p:cNvSpPr>
            <p:nvPr/>
          </p:nvSpPr>
          <p:spPr bwMode="auto">
            <a:xfrm>
              <a:off x="249" y="3158"/>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7" name="Line 72"/>
            <p:cNvSpPr>
              <a:spLocks noChangeShapeType="1"/>
            </p:cNvSpPr>
            <p:nvPr/>
          </p:nvSpPr>
          <p:spPr bwMode="auto">
            <a:xfrm>
              <a:off x="249" y="3657"/>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8" name="Text Box 73"/>
            <p:cNvSpPr txBox="1">
              <a:spLocks noChangeArrowheads="1"/>
            </p:cNvSpPr>
            <p:nvPr/>
          </p:nvSpPr>
          <p:spPr bwMode="auto">
            <a:xfrm>
              <a:off x="905" y="2296"/>
              <a:ext cx="75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タスクボード</a:t>
              </a:r>
            </a:p>
          </p:txBody>
        </p:sp>
        <p:sp>
          <p:nvSpPr>
            <p:cNvPr id="59" name="Rectangle 74"/>
            <p:cNvSpPr>
              <a:spLocks noChangeArrowheads="1"/>
            </p:cNvSpPr>
            <p:nvPr/>
          </p:nvSpPr>
          <p:spPr bwMode="auto">
            <a:xfrm>
              <a:off x="340" y="2523"/>
              <a:ext cx="318" cy="136"/>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To Do</a:t>
              </a:r>
            </a:p>
          </p:txBody>
        </p:sp>
        <p:sp>
          <p:nvSpPr>
            <p:cNvPr id="60" name="Rectangle 75"/>
            <p:cNvSpPr>
              <a:spLocks noChangeArrowheads="1"/>
            </p:cNvSpPr>
            <p:nvPr/>
          </p:nvSpPr>
          <p:spPr bwMode="auto">
            <a:xfrm>
              <a:off x="793" y="2523"/>
              <a:ext cx="455" cy="136"/>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On Going</a:t>
              </a:r>
            </a:p>
          </p:txBody>
        </p:sp>
        <p:sp>
          <p:nvSpPr>
            <p:cNvPr id="61" name="Rectangle 76"/>
            <p:cNvSpPr>
              <a:spLocks noChangeArrowheads="1"/>
            </p:cNvSpPr>
            <p:nvPr/>
          </p:nvSpPr>
          <p:spPr bwMode="auto">
            <a:xfrm>
              <a:off x="1383" y="2523"/>
              <a:ext cx="318" cy="136"/>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Done</a:t>
              </a:r>
            </a:p>
          </p:txBody>
        </p:sp>
        <p:sp>
          <p:nvSpPr>
            <p:cNvPr id="62" name="Rectangle 77"/>
            <p:cNvSpPr>
              <a:spLocks noChangeArrowheads="1"/>
            </p:cNvSpPr>
            <p:nvPr/>
          </p:nvSpPr>
          <p:spPr bwMode="auto">
            <a:xfrm>
              <a:off x="1338"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a:t>
              </a:r>
            </a:p>
          </p:txBody>
        </p:sp>
        <p:sp>
          <p:nvSpPr>
            <p:cNvPr id="63" name="Rectangle 78"/>
            <p:cNvSpPr>
              <a:spLocks noChangeArrowheads="1"/>
            </p:cNvSpPr>
            <p:nvPr/>
          </p:nvSpPr>
          <p:spPr bwMode="auto">
            <a:xfrm>
              <a:off x="295"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e</a:t>
              </a:r>
            </a:p>
          </p:txBody>
        </p:sp>
        <p:sp>
          <p:nvSpPr>
            <p:cNvPr id="64" name="Rectangle 79"/>
            <p:cNvSpPr>
              <a:spLocks noChangeArrowheads="1"/>
            </p:cNvSpPr>
            <p:nvPr/>
          </p:nvSpPr>
          <p:spPr bwMode="auto">
            <a:xfrm>
              <a:off x="521" y="2931"/>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a:t>
              </a:r>
            </a:p>
          </p:txBody>
        </p:sp>
        <p:sp>
          <p:nvSpPr>
            <p:cNvPr id="65" name="Rectangle 80"/>
            <p:cNvSpPr>
              <a:spLocks noChangeArrowheads="1"/>
            </p:cNvSpPr>
            <p:nvPr/>
          </p:nvSpPr>
          <p:spPr bwMode="auto">
            <a:xfrm>
              <a:off x="521"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c</a:t>
              </a:r>
            </a:p>
          </p:txBody>
        </p:sp>
        <p:sp>
          <p:nvSpPr>
            <p:cNvPr id="66" name="Rectangle 81"/>
            <p:cNvSpPr>
              <a:spLocks noChangeArrowheads="1"/>
            </p:cNvSpPr>
            <p:nvPr/>
          </p:nvSpPr>
          <p:spPr bwMode="auto">
            <a:xfrm>
              <a:off x="793"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b</a:t>
              </a:r>
            </a:p>
          </p:txBody>
        </p:sp>
        <p:sp>
          <p:nvSpPr>
            <p:cNvPr id="67" name="Rectangle 82"/>
            <p:cNvSpPr>
              <a:spLocks noChangeArrowheads="1"/>
            </p:cNvSpPr>
            <p:nvPr/>
          </p:nvSpPr>
          <p:spPr bwMode="auto">
            <a:xfrm>
              <a:off x="1338"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f</a:t>
              </a:r>
            </a:p>
          </p:txBody>
        </p:sp>
        <p:sp>
          <p:nvSpPr>
            <p:cNvPr id="68" name="Rectangle 83"/>
            <p:cNvSpPr>
              <a:spLocks noChangeArrowheads="1"/>
            </p:cNvSpPr>
            <p:nvPr/>
          </p:nvSpPr>
          <p:spPr bwMode="auto">
            <a:xfrm>
              <a:off x="793"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g</a:t>
              </a:r>
            </a:p>
          </p:txBody>
        </p:sp>
        <p:sp>
          <p:nvSpPr>
            <p:cNvPr id="69" name="Rectangle 84"/>
            <p:cNvSpPr>
              <a:spLocks noChangeArrowheads="1"/>
            </p:cNvSpPr>
            <p:nvPr/>
          </p:nvSpPr>
          <p:spPr bwMode="auto">
            <a:xfrm>
              <a:off x="521" y="3385"/>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h</a:t>
              </a:r>
            </a:p>
          </p:txBody>
        </p:sp>
      </p:grpSp>
      <p:sp>
        <p:nvSpPr>
          <p:cNvPr id="47" name="正方形/長方形 46"/>
          <p:cNvSpPr/>
          <p:nvPr/>
        </p:nvSpPr>
        <p:spPr>
          <a:xfrm>
            <a:off x="6904552" y="2514587"/>
            <a:ext cx="513685" cy="14344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タスク分割</a:t>
            </a:r>
          </a:p>
        </p:txBody>
      </p:sp>
      <p:cxnSp>
        <p:nvCxnSpPr>
          <p:cNvPr id="72" name="直線コネクタ 71"/>
          <p:cNvCxnSpPr/>
          <p:nvPr/>
        </p:nvCxnSpPr>
        <p:spPr>
          <a:xfrm flipH="1" flipV="1">
            <a:off x="7796143" y="2959434"/>
            <a:ext cx="516858" cy="900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p:cNvCxnSpPr>
            <a:endCxn id="73" idx="3"/>
          </p:cNvCxnSpPr>
          <p:nvPr/>
        </p:nvCxnSpPr>
        <p:spPr>
          <a:xfrm flipV="1">
            <a:off x="10586242" y="2928057"/>
            <a:ext cx="575389" cy="103278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3" name="図表 72"/>
          <p:cNvGraphicFramePr/>
          <p:nvPr>
            <p:extLst/>
          </p:nvPr>
        </p:nvGraphicFramePr>
        <p:xfrm>
          <a:off x="7816358" y="2252020"/>
          <a:ext cx="3345273" cy="1352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1" name="テキスト ボックス 80"/>
          <p:cNvSpPr txBox="1"/>
          <p:nvPr/>
        </p:nvSpPr>
        <p:spPr>
          <a:xfrm>
            <a:off x="8288837" y="2439436"/>
            <a:ext cx="18726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デプロイメントパイプライン</a:t>
            </a:r>
          </a:p>
        </p:txBody>
      </p:sp>
      <p:grpSp>
        <p:nvGrpSpPr>
          <p:cNvPr id="33" name="グループ化 32"/>
          <p:cNvGrpSpPr/>
          <p:nvPr/>
        </p:nvGrpSpPr>
        <p:grpSpPr>
          <a:xfrm>
            <a:off x="3706711" y="2154127"/>
            <a:ext cx="3074050" cy="3131012"/>
            <a:chOff x="4165600" y="2315483"/>
            <a:chExt cx="2577060" cy="3131012"/>
          </a:xfrm>
        </p:grpSpPr>
        <p:pic>
          <p:nvPicPr>
            <p:cNvPr id="28" name="図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18880" y="2559104"/>
              <a:ext cx="859039" cy="2887391"/>
            </a:xfrm>
            <a:prstGeom prst="rect">
              <a:avLst/>
            </a:prstGeom>
          </p:spPr>
        </p:pic>
        <p:sp>
          <p:nvSpPr>
            <p:cNvPr id="17" name="正方形/長方形 16"/>
            <p:cNvSpPr/>
            <p:nvPr/>
          </p:nvSpPr>
          <p:spPr>
            <a:xfrm>
              <a:off x="4165600" y="29574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18" name="正方形/長方形 17"/>
            <p:cNvSpPr/>
            <p:nvPr/>
          </p:nvSpPr>
          <p:spPr>
            <a:xfrm>
              <a:off x="4165600" y="38504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19" name="正方形/長方形 18"/>
            <p:cNvSpPr/>
            <p:nvPr/>
          </p:nvSpPr>
          <p:spPr>
            <a:xfrm>
              <a:off x="4165600" y="46998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0" name="正方形/長方形 19"/>
            <p:cNvSpPr/>
            <p:nvPr/>
          </p:nvSpPr>
          <p:spPr>
            <a:xfrm>
              <a:off x="4318000" y="31098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1" name="正方形/長方形 20"/>
            <p:cNvSpPr/>
            <p:nvPr/>
          </p:nvSpPr>
          <p:spPr>
            <a:xfrm>
              <a:off x="4470400" y="32622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2" name="正方形/長方形 21"/>
            <p:cNvSpPr/>
            <p:nvPr/>
          </p:nvSpPr>
          <p:spPr>
            <a:xfrm>
              <a:off x="4318000" y="40028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3" name="正方形/長方形 22"/>
            <p:cNvSpPr/>
            <p:nvPr/>
          </p:nvSpPr>
          <p:spPr>
            <a:xfrm>
              <a:off x="4470400" y="41552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4" name="正方形/長方形 23"/>
            <p:cNvSpPr/>
            <p:nvPr/>
          </p:nvSpPr>
          <p:spPr>
            <a:xfrm>
              <a:off x="4318000" y="48522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5" name="正方形/長方形 24"/>
            <p:cNvSpPr/>
            <p:nvPr/>
          </p:nvSpPr>
          <p:spPr>
            <a:xfrm>
              <a:off x="4470400" y="50046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9" name="テキスト ボックス 28"/>
            <p:cNvSpPr txBox="1"/>
            <p:nvPr/>
          </p:nvSpPr>
          <p:spPr>
            <a:xfrm>
              <a:off x="4518974" y="2315483"/>
              <a:ext cx="22236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PBL</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（プロダクトバックログリスト）</a:t>
              </a:r>
            </a:p>
          </p:txBody>
        </p:sp>
      </p:grpSp>
      <p:sp>
        <p:nvSpPr>
          <p:cNvPr id="84" name="ホームベース 83"/>
          <p:cNvSpPr/>
          <p:nvPr/>
        </p:nvSpPr>
        <p:spPr>
          <a:xfrm>
            <a:off x="598197" y="1486246"/>
            <a:ext cx="11010132" cy="314826"/>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業務・流れ</a:t>
            </a:r>
          </a:p>
        </p:txBody>
      </p:sp>
      <p:sp>
        <p:nvSpPr>
          <p:cNvPr id="85" name="テキスト ボックス 84"/>
          <p:cNvSpPr txBox="1"/>
          <p:nvPr/>
        </p:nvSpPr>
        <p:spPr>
          <a:xfrm>
            <a:off x="11552984" y="1482005"/>
            <a:ext cx="543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EOL</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6" name="右矢印 85"/>
          <p:cNvSpPr/>
          <p:nvPr/>
        </p:nvSpPr>
        <p:spPr>
          <a:xfrm>
            <a:off x="6780761" y="5786435"/>
            <a:ext cx="4119660" cy="4217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一個流し・流水化</a:t>
            </a:r>
          </a:p>
        </p:txBody>
      </p:sp>
      <p:cxnSp>
        <p:nvCxnSpPr>
          <p:cNvPr id="89" name="直線コネクタ 88"/>
          <p:cNvCxnSpPr>
            <a:cxnSpLocks/>
          </p:cNvCxnSpPr>
          <p:nvPr/>
        </p:nvCxnSpPr>
        <p:spPr>
          <a:xfrm>
            <a:off x="5697415" y="6527984"/>
            <a:ext cx="5203005" cy="0"/>
          </a:xfrm>
          <a:prstGeom prst="line">
            <a:avLst/>
          </a:prstGeom>
          <a:ln w="47625">
            <a:solidFill>
              <a:srgbClr val="0099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8184517" y="6178312"/>
            <a:ext cx="155844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イテレーティブ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繰り返し</a:t>
            </a:r>
          </a:p>
        </p:txBody>
      </p:sp>
      <p:sp>
        <p:nvSpPr>
          <p:cNvPr id="74" name="テキスト ボックス 73"/>
          <p:cNvSpPr txBox="1"/>
          <p:nvPr/>
        </p:nvSpPr>
        <p:spPr>
          <a:xfrm>
            <a:off x="3521383" y="2531830"/>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6" name="テキスト ボックス 75"/>
          <p:cNvSpPr txBox="1"/>
          <p:nvPr/>
        </p:nvSpPr>
        <p:spPr>
          <a:xfrm>
            <a:off x="3536275" y="3406594"/>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7" name="テキスト ボックス 76"/>
          <p:cNvSpPr txBox="1"/>
          <p:nvPr/>
        </p:nvSpPr>
        <p:spPr>
          <a:xfrm>
            <a:off x="3545371" y="4269692"/>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8" name="テキスト ボックス 77"/>
          <p:cNvSpPr txBox="1"/>
          <p:nvPr/>
        </p:nvSpPr>
        <p:spPr>
          <a:xfrm>
            <a:off x="-48134" y="144628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観点</a:t>
            </a:r>
          </a:p>
        </p:txBody>
      </p:sp>
      <p:sp>
        <p:nvSpPr>
          <p:cNvPr id="4" name="テキスト ボックス 3"/>
          <p:cNvSpPr txBox="1"/>
          <p:nvPr/>
        </p:nvSpPr>
        <p:spPr>
          <a:xfrm>
            <a:off x="275031" y="5905027"/>
            <a:ext cx="1819729" cy="830997"/>
          </a:xfrm>
          <a:prstGeom prst="rect">
            <a:avLst/>
          </a:prstGeom>
          <a:noFill/>
          <a:ln w="28575">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ACDM</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により</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品質要件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非機能要件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等の制約条件を見つける</a:t>
            </a:r>
          </a:p>
        </p:txBody>
      </p:sp>
      <p:cxnSp>
        <p:nvCxnSpPr>
          <p:cNvPr id="11" name="直線コネクタ 10"/>
          <p:cNvCxnSpPr/>
          <p:nvPr/>
        </p:nvCxnSpPr>
        <p:spPr>
          <a:xfrm flipV="1">
            <a:off x="1587495" y="3976198"/>
            <a:ext cx="1268863" cy="193399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8" name="スライド番号プレースホルダー 47">
            <a:extLst>
              <a:ext uri="{FF2B5EF4-FFF2-40B4-BE49-F238E27FC236}">
                <a16:creationId xmlns:a16="http://schemas.microsoft.com/office/drawing/2014/main" id="{2D6886A3-6704-4A01-892E-AD8080D598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2" name="フローチャート: 結合子 11"/>
          <p:cNvSpPr/>
          <p:nvPr/>
        </p:nvSpPr>
        <p:spPr>
          <a:xfrm>
            <a:off x="2150732" y="3324639"/>
            <a:ext cx="705626" cy="620902"/>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分解</a:t>
            </a:r>
          </a:p>
        </p:txBody>
      </p:sp>
      <p:sp>
        <p:nvSpPr>
          <p:cNvPr id="26" name="フローチャート: 結合子 25"/>
          <p:cNvSpPr/>
          <p:nvPr/>
        </p:nvSpPr>
        <p:spPr>
          <a:xfrm>
            <a:off x="3268242" y="3313810"/>
            <a:ext cx="705626" cy="620902"/>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分類</a:t>
            </a:r>
          </a:p>
        </p:txBody>
      </p:sp>
      <p:sp>
        <p:nvSpPr>
          <p:cNvPr id="3" name="円/楕円 2"/>
          <p:cNvSpPr/>
          <p:nvPr/>
        </p:nvSpPr>
        <p:spPr>
          <a:xfrm>
            <a:off x="2638721" y="3307012"/>
            <a:ext cx="886199" cy="671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ACDM</a:t>
            </a:r>
            <a:r>
              <a:rPr kumimoji="1" lang="ja-JP" altLang="en-US" sz="10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による分析</a:t>
            </a:r>
          </a:p>
        </p:txBody>
      </p:sp>
    </p:spTree>
    <p:extLst>
      <p:ext uri="{BB962C8B-B14F-4D97-AF65-F5344CB8AC3E}">
        <p14:creationId xmlns:p14="http://schemas.microsoft.com/office/powerpoint/2010/main" val="327469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Users\Luke\AppData\Local\Microsoft\Windows\INetCache\IE\P2TOFASA\Feedback_Logo_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203" y="5247164"/>
            <a:ext cx="8536799" cy="1628468"/>
          </a:xfrm>
          <a:prstGeom prst="rect">
            <a:avLst/>
          </a:prstGeom>
          <a:noFill/>
          <a:extLst>
            <a:ext uri="{909E8E84-426E-40DD-AFC4-6F175D3DCCD1}">
              <a14:hiddenFill xmlns:a14="http://schemas.microsoft.com/office/drawing/2010/main">
                <a:solidFill>
                  <a:srgbClr val="FFFFFF"/>
                </a:solidFill>
              </a14:hiddenFill>
            </a:ext>
          </a:extLst>
        </p:spPr>
      </p:pic>
      <p:sp>
        <p:nvSpPr>
          <p:cNvPr id="4" name="フローチャート : 直接アクセス記憶 3"/>
          <p:cNvSpPr/>
          <p:nvPr/>
        </p:nvSpPr>
        <p:spPr>
          <a:xfrm flipH="1">
            <a:off x="2846687" y="1505955"/>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9" name="フローチャート : 直接アクセス記憶 8"/>
          <p:cNvSpPr/>
          <p:nvPr/>
        </p:nvSpPr>
        <p:spPr>
          <a:xfrm flipH="1">
            <a:off x="2823946" y="2230853"/>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0" name="フローチャート : 直接アクセス記憶 9"/>
          <p:cNvSpPr/>
          <p:nvPr/>
        </p:nvSpPr>
        <p:spPr>
          <a:xfrm flipH="1">
            <a:off x="2823947" y="3147281"/>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1" name="フローチャート : 直接アクセス記憶 10"/>
          <p:cNvSpPr/>
          <p:nvPr/>
        </p:nvSpPr>
        <p:spPr>
          <a:xfrm flipH="1">
            <a:off x="2823972" y="4854568"/>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2" name="フローチャート : 直接アクセス記憶 11"/>
          <p:cNvSpPr/>
          <p:nvPr/>
        </p:nvSpPr>
        <p:spPr>
          <a:xfrm flipH="1">
            <a:off x="2851284" y="5648354"/>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3" name="フローチャート : 直接アクセス記憶 12"/>
          <p:cNvSpPr/>
          <p:nvPr/>
        </p:nvSpPr>
        <p:spPr>
          <a:xfrm flipH="1">
            <a:off x="5519936" y="3539901"/>
            <a:ext cx="2952328" cy="928092"/>
          </a:xfrm>
          <a:prstGeom prst="flowChartMagneticDrum">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デプロイメントパイプライン</a:t>
            </a:r>
          </a:p>
        </p:txBody>
      </p:sp>
      <p:sp>
        <p:nvSpPr>
          <p:cNvPr id="14" name="縦巻き 13"/>
          <p:cNvSpPr/>
          <p:nvPr/>
        </p:nvSpPr>
        <p:spPr>
          <a:xfrm>
            <a:off x="1852204" y="287990"/>
            <a:ext cx="928468" cy="940110"/>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p>
        </p:txBody>
      </p:sp>
      <p:sp>
        <p:nvSpPr>
          <p:cNvPr id="15" name="縦巻き 14"/>
          <p:cNvSpPr/>
          <p:nvPr/>
        </p:nvSpPr>
        <p:spPr>
          <a:xfrm>
            <a:off x="5356238" y="1723590"/>
            <a:ext cx="1257961" cy="1148122"/>
          </a:xfrm>
          <a:prstGeom prst="verticalScroll">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デプロイメントバックログ</a:t>
            </a:r>
          </a:p>
        </p:txBody>
      </p:sp>
      <p:sp>
        <p:nvSpPr>
          <p:cNvPr id="16" name="縦巻き 15"/>
          <p:cNvSpPr/>
          <p:nvPr/>
        </p:nvSpPr>
        <p:spPr>
          <a:xfrm>
            <a:off x="7752183" y="1647203"/>
            <a:ext cx="1152128" cy="1148122"/>
          </a:xfrm>
          <a:prstGeom prst="verticalScroll">
            <a:avLst/>
          </a:prstGeom>
          <a:solidFill>
            <a:schemeClr val="bg1">
              <a:lumMod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オペレーションバックログ</a:t>
            </a:r>
          </a:p>
        </p:txBody>
      </p:sp>
      <p:sp>
        <p:nvSpPr>
          <p:cNvPr id="17" name="フローチャート : 端子 16"/>
          <p:cNvSpPr/>
          <p:nvPr/>
        </p:nvSpPr>
        <p:spPr>
          <a:xfrm>
            <a:off x="8760296" y="3429461"/>
            <a:ext cx="1728192" cy="1148972"/>
          </a:xfrm>
          <a:prstGeom prst="flowChartTerminator">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運用</a:t>
            </a:r>
          </a:p>
        </p:txBody>
      </p:sp>
      <p:sp>
        <p:nvSpPr>
          <p:cNvPr id="18" name="フローチャート : 内部記憶 17"/>
          <p:cNvSpPr/>
          <p:nvPr/>
        </p:nvSpPr>
        <p:spPr>
          <a:xfrm>
            <a:off x="2120958" y="1268761"/>
            <a:ext cx="720081" cy="562359"/>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19" name="フローチャート : 内部記憶 18"/>
          <p:cNvSpPr/>
          <p:nvPr/>
        </p:nvSpPr>
        <p:spPr>
          <a:xfrm>
            <a:off x="5761966" y="2620322"/>
            <a:ext cx="865004" cy="861341"/>
          </a:xfrm>
          <a:prstGeom prst="flowChartInternalStorag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タスクボード</a:t>
            </a:r>
          </a:p>
        </p:txBody>
      </p:sp>
      <p:sp>
        <p:nvSpPr>
          <p:cNvPr id="20" name="フローチャート : 内部記憶 19"/>
          <p:cNvSpPr/>
          <p:nvPr/>
        </p:nvSpPr>
        <p:spPr>
          <a:xfrm>
            <a:off x="8126764" y="2522891"/>
            <a:ext cx="949519" cy="903438"/>
          </a:xfrm>
          <a:prstGeom prst="flowChartInternalStorag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タスクボード</a:t>
            </a:r>
          </a:p>
        </p:txBody>
      </p:sp>
      <p:sp>
        <p:nvSpPr>
          <p:cNvPr id="21" name="縦巻き 20"/>
          <p:cNvSpPr/>
          <p:nvPr/>
        </p:nvSpPr>
        <p:spPr>
          <a:xfrm>
            <a:off x="1843001" y="4226153"/>
            <a:ext cx="901654" cy="885559"/>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endParaRPr kumimoji="1" lang="ja-JP" altLang="en-US" sz="18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22" name="フローチャート : 内部記憶 21"/>
          <p:cNvSpPr/>
          <p:nvPr/>
        </p:nvSpPr>
        <p:spPr>
          <a:xfrm>
            <a:off x="2157524" y="4923409"/>
            <a:ext cx="720081" cy="6475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3" name="縦巻き 22"/>
          <p:cNvSpPr/>
          <p:nvPr/>
        </p:nvSpPr>
        <p:spPr>
          <a:xfrm>
            <a:off x="1755260" y="2846756"/>
            <a:ext cx="936103" cy="948583"/>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endParaRPr kumimoji="1" lang="ja-JP" altLang="en-US" sz="18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24" name="フローチャート : 内部記憶 23"/>
          <p:cNvSpPr/>
          <p:nvPr/>
        </p:nvSpPr>
        <p:spPr>
          <a:xfrm>
            <a:off x="2043293" y="3507892"/>
            <a:ext cx="720081" cy="689501"/>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5" name="フローチャート : 内部記憶 24"/>
          <p:cNvSpPr/>
          <p:nvPr/>
        </p:nvSpPr>
        <p:spPr>
          <a:xfrm>
            <a:off x="2131203" y="1991688"/>
            <a:ext cx="720081" cy="573217"/>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6" name="フローチャート : 内部記憶 25"/>
          <p:cNvSpPr/>
          <p:nvPr/>
        </p:nvSpPr>
        <p:spPr>
          <a:xfrm>
            <a:off x="2157525" y="5637477"/>
            <a:ext cx="720081" cy="6475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cxnSp>
        <p:nvCxnSpPr>
          <p:cNvPr id="29" name="カギ線コネクタ 28"/>
          <p:cNvCxnSpPr>
            <a:stCxn id="4" idx="1"/>
            <a:endCxn id="13" idx="4"/>
          </p:cNvCxnSpPr>
          <p:nvPr/>
        </p:nvCxnSpPr>
        <p:spPr>
          <a:xfrm>
            <a:off x="4934920" y="1797993"/>
            <a:ext cx="585017" cy="2205954"/>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9" idx="1"/>
            <a:endCxn id="13" idx="4"/>
          </p:cNvCxnSpPr>
          <p:nvPr/>
        </p:nvCxnSpPr>
        <p:spPr>
          <a:xfrm>
            <a:off x="4912178" y="2522891"/>
            <a:ext cx="607758" cy="148105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1"/>
            <a:endCxn id="13" idx="4"/>
          </p:cNvCxnSpPr>
          <p:nvPr/>
        </p:nvCxnSpPr>
        <p:spPr>
          <a:xfrm>
            <a:off x="4912180" y="3439319"/>
            <a:ext cx="607757" cy="564628"/>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カギ線コネクタ 34"/>
          <p:cNvCxnSpPr>
            <a:stCxn id="11" idx="1"/>
            <a:endCxn id="13" idx="4"/>
          </p:cNvCxnSpPr>
          <p:nvPr/>
        </p:nvCxnSpPr>
        <p:spPr>
          <a:xfrm flipV="1">
            <a:off x="4912204" y="4003948"/>
            <a:ext cx="607732" cy="1142659"/>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2" idx="1"/>
            <a:endCxn id="13" idx="4"/>
          </p:cNvCxnSpPr>
          <p:nvPr/>
        </p:nvCxnSpPr>
        <p:spPr>
          <a:xfrm flipV="1">
            <a:off x="4939516" y="4003948"/>
            <a:ext cx="580420" cy="1936445"/>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13" idx="1"/>
            <a:endCxn id="17" idx="1"/>
          </p:cNvCxnSpPr>
          <p:nvPr/>
        </p:nvCxnSpPr>
        <p:spPr>
          <a:xfrm>
            <a:off x="8472264" y="4003947"/>
            <a:ext cx="288032"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Luke\AppData\Local\Microsoft\Windows\INetCache\IE\S1FQY2QS\2171932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058" y="2547193"/>
            <a:ext cx="718667" cy="105273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8651" y="1035352"/>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7606" y="5502428"/>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31" y="4653313"/>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3374" y="3014918"/>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31" y="2106100"/>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Luke\AppData\Local\Microsoft\Windows\INetCache\IE\SQK3CDJB\administrator_9928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010" y="88909"/>
            <a:ext cx="1079655" cy="107965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Luke\AppData\Local\Microsoft\Windows\INetCache\IE\E1G3MY4G\lgi01a201501090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4184" y="4295584"/>
            <a:ext cx="895628" cy="8510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Luke\AppData\Local\Microsoft\Windows\INetCache\IE\P2TOFASA\gi01a2014060401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076282" y="2846756"/>
            <a:ext cx="595832" cy="7027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C:\Users\Luke\AppData\Local\Microsoft\Windows\INetCache\IE\SQK3CDJB\administrator_9928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691363" y="16011"/>
            <a:ext cx="1079655" cy="107965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0565" y="1060702"/>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5873" y="1060702"/>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7172" y="1049790"/>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4152" y="3499295"/>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460" y="3499295"/>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0759" y="3488383"/>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2489" y="4269446"/>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797" y="4269446"/>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9096" y="4258534"/>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C:\Users\Luke\AppData\Local\Microsoft\Windows\INetCache\IE\E1G3MY4G\feedback[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4524" y="4239754"/>
            <a:ext cx="1082234" cy="7300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Luke\AppData\Local\Microsoft\Windows\INetCache\IE\E1G3MY4G\desktop-monitor[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5841" y="35207"/>
            <a:ext cx="2145767" cy="1939773"/>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6338616" y="229692"/>
            <a:ext cx="20162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大部屋</a:t>
            </a:r>
          </a:p>
        </p:txBody>
      </p:sp>
      <p:sp>
        <p:nvSpPr>
          <p:cNvPr id="42" name="テキスト ボックス 41"/>
          <p:cNvSpPr txBox="1"/>
          <p:nvPr/>
        </p:nvSpPr>
        <p:spPr>
          <a:xfrm>
            <a:off x="5761966" y="3499295"/>
            <a:ext cx="2471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一個流しのフロー</a:t>
            </a:r>
          </a:p>
        </p:txBody>
      </p:sp>
      <p:sp>
        <p:nvSpPr>
          <p:cNvPr id="43" name="テキスト ボックス 42"/>
          <p:cNvSpPr txBox="1"/>
          <p:nvPr/>
        </p:nvSpPr>
        <p:spPr>
          <a:xfrm>
            <a:off x="3795200" y="790316"/>
            <a:ext cx="1126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イテレーション</a:t>
            </a:r>
          </a:p>
        </p:txBody>
      </p:sp>
      <p:sp>
        <p:nvSpPr>
          <p:cNvPr id="44" name="テキスト ボックス 43"/>
          <p:cNvSpPr txBox="1"/>
          <p:nvPr/>
        </p:nvSpPr>
        <p:spPr>
          <a:xfrm>
            <a:off x="8959946" y="4126307"/>
            <a:ext cx="14243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週・日　単位</a:t>
            </a:r>
          </a:p>
        </p:txBody>
      </p:sp>
      <p:sp>
        <p:nvSpPr>
          <p:cNvPr id="45" name="テキスト ボックス 44"/>
          <p:cNvSpPr txBox="1"/>
          <p:nvPr/>
        </p:nvSpPr>
        <p:spPr>
          <a:xfrm>
            <a:off x="7665851" y="4834713"/>
            <a:ext cx="1380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ゲートキーパー</a:t>
            </a:r>
          </a:p>
        </p:txBody>
      </p:sp>
      <p:sp>
        <p:nvSpPr>
          <p:cNvPr id="78" name="テキスト ボックス 77"/>
          <p:cNvSpPr txBox="1"/>
          <p:nvPr/>
        </p:nvSpPr>
        <p:spPr>
          <a:xfrm>
            <a:off x="5971076" y="4781603"/>
            <a:ext cx="989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エンジニア</a:t>
            </a:r>
          </a:p>
        </p:txBody>
      </p:sp>
      <p:sp>
        <p:nvSpPr>
          <p:cNvPr id="79" name="テキスト ボックス 78"/>
          <p:cNvSpPr txBox="1"/>
          <p:nvPr/>
        </p:nvSpPr>
        <p:spPr>
          <a:xfrm>
            <a:off x="7213674" y="3132575"/>
            <a:ext cx="15813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リライアビリティー</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エンジニア</a:t>
            </a:r>
          </a:p>
        </p:txBody>
      </p:sp>
      <p:sp>
        <p:nvSpPr>
          <p:cNvPr id="80" name="テキスト ボックス 79"/>
          <p:cNvSpPr txBox="1"/>
          <p:nvPr/>
        </p:nvSpPr>
        <p:spPr>
          <a:xfrm>
            <a:off x="9506702" y="2661379"/>
            <a:ext cx="9892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運用チーム</a:t>
            </a:r>
          </a:p>
        </p:txBody>
      </p:sp>
      <p:sp>
        <p:nvSpPr>
          <p:cNvPr id="81" name="テキスト ボックス 80"/>
          <p:cNvSpPr txBox="1"/>
          <p:nvPr/>
        </p:nvSpPr>
        <p:spPr>
          <a:xfrm>
            <a:off x="3003968" y="3868628"/>
            <a:ext cx="98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スクラムチーム</a:t>
            </a:r>
          </a:p>
        </p:txBody>
      </p:sp>
      <p:sp>
        <p:nvSpPr>
          <p:cNvPr id="82" name="テキスト ボックス 81"/>
          <p:cNvSpPr txBox="1"/>
          <p:nvPr/>
        </p:nvSpPr>
        <p:spPr>
          <a:xfrm>
            <a:off x="3279552" y="337041"/>
            <a:ext cx="98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　マスター</a:t>
            </a:r>
          </a:p>
        </p:txBody>
      </p:sp>
      <p:sp>
        <p:nvSpPr>
          <p:cNvPr id="83" name="テキスト ボックス 82"/>
          <p:cNvSpPr txBox="1"/>
          <p:nvPr/>
        </p:nvSpPr>
        <p:spPr>
          <a:xfrm>
            <a:off x="4530676" y="397903"/>
            <a:ext cx="8114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　マスター</a:t>
            </a:r>
          </a:p>
        </p:txBody>
      </p:sp>
      <p:sp>
        <p:nvSpPr>
          <p:cNvPr id="2" name="テキスト ボックス 1"/>
          <p:cNvSpPr txBox="1"/>
          <p:nvPr/>
        </p:nvSpPr>
        <p:spPr>
          <a:xfrm>
            <a:off x="6337093" y="731963"/>
            <a:ext cx="2047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見える化ボード類</a:t>
            </a:r>
          </a:p>
        </p:txBody>
      </p:sp>
      <p:sp>
        <p:nvSpPr>
          <p:cNvPr id="68" name="タイトル 1"/>
          <p:cNvSpPr txBox="1">
            <a:spLocks/>
          </p:cNvSpPr>
          <p:nvPr/>
        </p:nvSpPr>
        <p:spPr>
          <a:xfrm>
            <a:off x="8613410" y="75901"/>
            <a:ext cx="2979322" cy="918487"/>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游ゴシック Light" panose="020F0302020204030204"/>
                <a:ea typeface="游ゴシック Light" panose="020B0300000000000000" pitchFamily="50" charset="-128"/>
                <a:cs typeface="+mj-cs"/>
              </a:rPr>
              <a:t>ディプロメントパイプライン</a:t>
            </a:r>
          </a:p>
        </p:txBody>
      </p:sp>
      <p:sp>
        <p:nvSpPr>
          <p:cNvPr id="3" name="正方形/長方形 2"/>
          <p:cNvSpPr/>
          <p:nvPr/>
        </p:nvSpPr>
        <p:spPr>
          <a:xfrm>
            <a:off x="2404230" y="6519446"/>
            <a:ext cx="77635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計画から運用までの全体最適による流水化されたプロセスの構築</a:t>
            </a:r>
          </a:p>
        </p:txBody>
      </p:sp>
      <p:sp>
        <p:nvSpPr>
          <p:cNvPr id="6" name="スライド番号プレースホルダー 5">
            <a:extLst>
              <a:ext uri="{FF2B5EF4-FFF2-40B4-BE49-F238E27FC236}">
                <a16:creationId xmlns:a16="http://schemas.microsoft.com/office/drawing/2014/main" id="{D944AF0D-766D-4C5A-98EC-4940E61B0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6163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244281" y="762572"/>
            <a:ext cx="4746837" cy="5859088"/>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角丸四角形 8"/>
          <p:cNvSpPr/>
          <p:nvPr/>
        </p:nvSpPr>
        <p:spPr>
          <a:xfrm>
            <a:off x="1136822" y="846935"/>
            <a:ext cx="4710199" cy="5848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1981200" y="274638"/>
            <a:ext cx="8229600" cy="562074"/>
          </a:xfrm>
        </p:spPr>
        <p:txBody>
          <a:bodyPr>
            <a:normAutofit/>
          </a:bodyPr>
          <a:lstStyle/>
          <a:p>
            <a:r>
              <a:rPr kumimoji="1" lang="ja-JP" altLang="en-US" sz="2800" dirty="0">
                <a:solidFill>
                  <a:srgbClr val="002060"/>
                </a:solidFill>
              </a:rPr>
              <a:t>役割と責務</a:t>
            </a:r>
          </a:p>
        </p:txBody>
      </p:sp>
      <p:sp>
        <p:nvSpPr>
          <p:cNvPr id="3" name="テキスト ボックス 2"/>
          <p:cNvSpPr txBox="1"/>
          <p:nvPr/>
        </p:nvSpPr>
        <p:spPr>
          <a:xfrm>
            <a:off x="2206642" y="1268760"/>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a:t>
            </a:r>
          </a:p>
        </p:txBody>
      </p:sp>
      <p:sp>
        <p:nvSpPr>
          <p:cNvPr id="4" name="テキスト ボックス 3"/>
          <p:cNvSpPr txBox="1"/>
          <p:nvPr/>
        </p:nvSpPr>
        <p:spPr>
          <a:xfrm>
            <a:off x="6368190" y="1297299"/>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管理者（マネージャー）</a:t>
            </a:r>
          </a:p>
        </p:txBody>
      </p:sp>
      <p:sp>
        <p:nvSpPr>
          <p:cNvPr id="5" name="テキスト ボックス 4"/>
          <p:cNvSpPr txBox="1"/>
          <p:nvPr/>
        </p:nvSpPr>
        <p:spPr>
          <a:xfrm>
            <a:off x="1285103" y="1785412"/>
            <a:ext cx="4810897"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職場を活性化させる全ての行動の立案と実行</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お客様の要望する品質、納期、価格での提供</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（お客様が満足して、すぐに代金を支払っていただけるか？）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自身の仕事の価値の向上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（常に現状に満足せず、日々改善の模索）</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新技術・手法の目利き（評価）</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ツール類の企画・作成</a:t>
            </a:r>
          </a:p>
        </p:txBody>
      </p:sp>
      <p:sp>
        <p:nvSpPr>
          <p:cNvPr id="6" name="テキスト ボックス 5"/>
          <p:cNvSpPr txBox="1"/>
          <p:nvPr/>
        </p:nvSpPr>
        <p:spPr>
          <a:xfrm>
            <a:off x="6368189" y="1785411"/>
            <a:ext cx="4546945"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部下の職場の活性化を促す環境を整える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職場を活性化させる気付きを作る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全体プロセスの流水化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（澱みなく仕事が流れる）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流水化の為の他部門への提言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（組織間のサイロの破壊）</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明確な方針の展開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（ビジョン、上位方針、組織の存在価値）</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チームの生産性を阻害する要件を全て排除する。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方針、指示にはすべて明確なビジネス価値に基づく優先順位付けを行い、常にこの優先順位を更新管理する。</a:t>
            </a:r>
          </a:p>
        </p:txBody>
      </p:sp>
      <p:sp>
        <p:nvSpPr>
          <p:cNvPr id="7" name="テキスト ボックス 6"/>
          <p:cNvSpPr txBox="1"/>
          <p:nvPr/>
        </p:nvSpPr>
        <p:spPr>
          <a:xfrm>
            <a:off x="1819911" y="5576868"/>
            <a:ext cx="352839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自工程完結</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改善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（ムダを見つける目）</a:t>
            </a:r>
          </a:p>
        </p:txBody>
      </p:sp>
      <p:sp>
        <p:nvSpPr>
          <p:cNvPr id="8" name="テキスト ボックス 7"/>
          <p:cNvSpPr txBox="1"/>
          <p:nvPr/>
        </p:nvSpPr>
        <p:spPr>
          <a:xfrm>
            <a:off x="6368189" y="5561943"/>
            <a:ext cx="422566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現地現物</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現状否定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（常に常識、慣習に疑念の目を向ける）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プロセスの流れ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050" name="Picture 2" descr="C:\Users\Luke\Desktop\Remove Impedi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1153" y="3894558"/>
            <a:ext cx="3101335" cy="166738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911" y="3221569"/>
            <a:ext cx="3328737" cy="222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スライド番号プレースホルダー 10">
            <a:extLst>
              <a:ext uri="{FF2B5EF4-FFF2-40B4-BE49-F238E27FC236}">
                <a16:creationId xmlns:a16="http://schemas.microsoft.com/office/drawing/2014/main" id="{0C2A7E6F-8319-47C3-B396-954448CED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6425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t>DevOps2.1</a:t>
            </a:r>
            <a:r>
              <a:rPr lang="ja-JP" altLang="en-US" sz="2800" dirty="0"/>
              <a:t>に必要な知識体系</a:t>
            </a:r>
          </a:p>
        </p:txBody>
      </p:sp>
      <p:grpSp>
        <p:nvGrpSpPr>
          <p:cNvPr id="19" name="グループ化 18"/>
          <p:cNvGrpSpPr/>
          <p:nvPr/>
        </p:nvGrpSpPr>
        <p:grpSpPr>
          <a:xfrm>
            <a:off x="1842808" y="1124745"/>
            <a:ext cx="8429656" cy="653391"/>
            <a:chOff x="318808" y="1124744"/>
            <a:chExt cx="8429656" cy="653391"/>
          </a:xfrm>
        </p:grpSpPr>
        <p:sp>
          <p:nvSpPr>
            <p:cNvPr id="3" name="ホームベース 2"/>
            <p:cNvSpPr/>
            <p:nvPr/>
          </p:nvSpPr>
          <p:spPr>
            <a:xfrm>
              <a:off x="318808" y="1124744"/>
              <a:ext cx="1080120"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企画</a:t>
              </a: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要求</a:t>
              </a: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設計</a:t>
              </a: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開発</a:t>
              </a: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デプロイ</a:t>
              </a: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運用</a:t>
              </a: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EOL</a:t>
              </a:r>
            </a:p>
          </p:txBody>
        </p:sp>
      </p:grpSp>
      <p:sp>
        <p:nvSpPr>
          <p:cNvPr id="17" name="テキスト ボックス 16"/>
          <p:cNvSpPr txBox="1"/>
          <p:nvPr/>
        </p:nvSpPr>
        <p:spPr>
          <a:xfrm>
            <a:off x="1703512" y="764704"/>
            <a:ext cx="10801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Process</a:t>
            </a:r>
            <a:endPar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nvGrpSpPr>
          <p:cNvPr id="8" name="グループ化 7"/>
          <p:cNvGrpSpPr/>
          <p:nvPr/>
        </p:nvGrpSpPr>
        <p:grpSpPr>
          <a:xfrm>
            <a:off x="2435016" y="1916831"/>
            <a:ext cx="7883346" cy="1080120"/>
            <a:chOff x="911016" y="2636912"/>
            <a:chExt cx="7883346" cy="1728193"/>
          </a:xfrm>
        </p:grpSpPr>
        <p:sp>
          <p:nvSpPr>
            <p:cNvPr id="41" name="正方形/長方形 40"/>
            <p:cNvSpPr/>
            <p:nvPr/>
          </p:nvSpPr>
          <p:spPr>
            <a:xfrm>
              <a:off x="911016" y="2636914"/>
              <a:ext cx="3801393" cy="1728191"/>
            </a:xfrm>
            <a:prstGeom prst="rect">
              <a:avLst/>
            </a:prstGeom>
            <a:solidFill>
              <a:schemeClr val="accent6">
                <a:lumMod val="40000"/>
                <a:lumOff val="60000"/>
              </a:schemeClr>
            </a:solidFill>
            <a:ln>
              <a:solidFill>
                <a:schemeClr val="accent6">
                  <a:lumMod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規律あるアジャイル</a:t>
              </a:r>
            </a:p>
          </p:txBody>
        </p:sp>
        <p:sp>
          <p:nvSpPr>
            <p:cNvPr id="51" name="正方形/長方形 50"/>
            <p:cNvSpPr/>
            <p:nvPr/>
          </p:nvSpPr>
          <p:spPr>
            <a:xfrm>
              <a:off x="6489516" y="2636912"/>
              <a:ext cx="2304846" cy="1728192"/>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軽量化した</a:t>
              </a:r>
              <a:r>
                <a:rPr kumimoji="1" lang="en-US" altLang="ja-JP"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ITSM</a:t>
              </a:r>
            </a:p>
          </p:txBody>
        </p:sp>
        <p:sp>
          <p:nvSpPr>
            <p:cNvPr id="52" name="正方形/長方形 51"/>
            <p:cNvSpPr/>
            <p:nvPr/>
          </p:nvSpPr>
          <p:spPr>
            <a:xfrm>
              <a:off x="4646611" y="2636912"/>
              <a:ext cx="1898323" cy="1728192"/>
            </a:xfrm>
            <a:prstGeom prst="rect">
              <a:avLst/>
            </a:prstGeom>
            <a:solidFill>
              <a:schemeClr val="accent6">
                <a:lumMod val="20000"/>
                <a:lumOff val="80000"/>
              </a:schemeClr>
            </a:solidFill>
            <a:ln>
              <a:solidFill>
                <a:schemeClr val="accent6">
                  <a:lumMod val="5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継続的デリバリー</a:t>
              </a:r>
            </a:p>
          </p:txBody>
        </p:sp>
      </p:grpSp>
      <p:sp>
        <p:nvSpPr>
          <p:cNvPr id="42" name="正方形/長方形 41"/>
          <p:cNvSpPr/>
          <p:nvPr/>
        </p:nvSpPr>
        <p:spPr>
          <a:xfrm>
            <a:off x="1921885" y="4365104"/>
            <a:ext cx="8629048" cy="648072"/>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TPS</a:t>
            </a:r>
            <a:r>
              <a:rPr kumimoji="1" lang="ja-JP" altLang="en-US"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a:t>
            </a:r>
            <a:r>
              <a:rPr kumimoji="1" lang="en-US" altLang="ja-JP"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r>
              <a:rPr kumimoji="1" lang="ja-JP" altLang="en-US"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リーン</a:t>
            </a:r>
          </a:p>
        </p:txBody>
      </p:sp>
      <p:sp>
        <p:nvSpPr>
          <p:cNvPr id="11" name="上矢印吹き出し 10"/>
          <p:cNvSpPr/>
          <p:nvPr/>
        </p:nvSpPr>
        <p:spPr>
          <a:xfrm>
            <a:off x="2897638" y="3011810"/>
            <a:ext cx="2340727"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タスク粒度</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完了基準</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継続的インテグレーション</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イテレーション（タイムボックス）</a:t>
            </a:r>
          </a:p>
        </p:txBody>
      </p:sp>
      <p:sp>
        <p:nvSpPr>
          <p:cNvPr id="21" name="上矢印吹き出し 20"/>
          <p:cNvSpPr/>
          <p:nvPr/>
        </p:nvSpPr>
        <p:spPr>
          <a:xfrm>
            <a:off x="5482352" y="3011810"/>
            <a:ext cx="2422637"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プロセスの自動化</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デプロイのパターン</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テストの自動化</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TPI NEXT®</a:t>
            </a:r>
          </a:p>
        </p:txBody>
      </p:sp>
      <p:sp>
        <p:nvSpPr>
          <p:cNvPr id="23" name="上矢印吹き出し 22"/>
          <p:cNvSpPr/>
          <p:nvPr/>
        </p:nvSpPr>
        <p:spPr>
          <a:xfrm>
            <a:off x="8068934" y="3011810"/>
            <a:ext cx="2249428"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事業の継続性</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ISO 20000</a:t>
            </a:r>
          </a:p>
        </p:txBody>
      </p:sp>
      <p:sp>
        <p:nvSpPr>
          <p:cNvPr id="24" name="上矢印吹き出し 23"/>
          <p:cNvSpPr/>
          <p:nvPr/>
        </p:nvSpPr>
        <p:spPr>
          <a:xfrm>
            <a:off x="2897636" y="4984600"/>
            <a:ext cx="6296012" cy="1612752"/>
          </a:xfrm>
          <a:prstGeom prst="upArrowCallout">
            <a:avLst>
              <a:gd name="adj1" fmla="val 32003"/>
              <a:gd name="adj2" fmla="val 25000"/>
              <a:gd name="adj3" fmla="val 13329"/>
              <a:gd name="adj4" fmla="val 75000"/>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ジャストインタイムと自働化、行灯</a:t>
            </a: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自工程完結</a:t>
            </a: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一個流しのフロー</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平準化</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学習する組織</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反省、カイゼン</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349EED78-F3EC-47A3-8182-3ADD372CEA9C}"/>
              </a:ext>
            </a:extLst>
          </p:cNvPr>
          <p:cNvSpPr/>
          <p:nvPr/>
        </p:nvSpPr>
        <p:spPr>
          <a:xfrm>
            <a:off x="1114434" y="1885630"/>
            <a:ext cx="1178156" cy="2350315"/>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SIAM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VeriSM</a:t>
            </a:r>
            <a:endParaRPr kumimoji="1" lang="ja-JP" altLang="en-US" sz="2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13" name="スライド番号プレースホルダー 12">
            <a:extLst>
              <a:ext uri="{FF2B5EF4-FFF2-40B4-BE49-F238E27FC236}">
                <a16:creationId xmlns:a16="http://schemas.microsoft.com/office/drawing/2014/main" id="{4B970A17-85C6-4954-9D3B-3FEE2E3A7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1360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5CF86C-929E-4D2C-94A4-B6AD92320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2FB19877-DA93-47F8-A826-F5CE9D67D4FB}"/>
              </a:ext>
            </a:extLst>
          </p:cNvPr>
          <p:cNvGrpSpPr/>
          <p:nvPr/>
        </p:nvGrpSpPr>
        <p:grpSpPr>
          <a:xfrm>
            <a:off x="605399" y="966622"/>
            <a:ext cx="10748401" cy="5754853"/>
            <a:chOff x="-110715" y="1001758"/>
            <a:chExt cx="9105490" cy="5357577"/>
          </a:xfrm>
        </p:grpSpPr>
        <p:sp>
          <p:nvSpPr>
            <p:cNvPr id="4" name="正方形/長方形 3">
              <a:extLst>
                <a:ext uri="{FF2B5EF4-FFF2-40B4-BE49-F238E27FC236}">
                  <a16:creationId xmlns:a16="http://schemas.microsoft.com/office/drawing/2014/main" id="{FA8BDB2C-D5C9-40ED-9AB1-9C4D43EFCAB0}"/>
                </a:ext>
              </a:extLst>
            </p:cNvPr>
            <p:cNvSpPr/>
            <p:nvPr/>
          </p:nvSpPr>
          <p:spPr>
            <a:xfrm>
              <a:off x="323850" y="1598613"/>
              <a:ext cx="107950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endPar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FA13128C-9931-480B-BEC9-2E58D731417A}"/>
                </a:ext>
              </a:extLst>
            </p:cNvPr>
            <p:cNvSpPr/>
            <p:nvPr/>
          </p:nvSpPr>
          <p:spPr>
            <a:xfrm>
              <a:off x="323850" y="2489200"/>
              <a:ext cx="1079500" cy="4445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819EA7D-32A4-460D-AAE7-94578538D00F}"/>
                </a:ext>
              </a:extLst>
            </p:cNvPr>
            <p:cNvSpPr/>
            <p:nvPr/>
          </p:nvSpPr>
          <p:spPr>
            <a:xfrm>
              <a:off x="323850" y="3200400"/>
              <a:ext cx="1079500" cy="4445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n</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7BE2769D-3BCD-4C6D-9918-DBE1103FAB1C}"/>
                </a:ext>
              </a:extLst>
            </p:cNvPr>
            <p:cNvCxnSpPr/>
            <p:nvPr/>
          </p:nvCxnSpPr>
          <p:spPr>
            <a:xfrm>
              <a:off x="909638" y="2968625"/>
              <a:ext cx="0" cy="23177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F9A83E41-E36E-47A6-BCA9-F756EC813554}"/>
                </a:ext>
              </a:extLst>
            </p:cNvPr>
            <p:cNvSpPr/>
            <p:nvPr/>
          </p:nvSpPr>
          <p:spPr>
            <a:xfrm>
              <a:off x="618851" y="3768725"/>
              <a:ext cx="1079500" cy="5715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工程＆工法選択</a:t>
              </a:r>
            </a:p>
          </p:txBody>
        </p:sp>
        <p:sp>
          <p:nvSpPr>
            <p:cNvPr id="9" name="正方形/長方形 8">
              <a:extLst>
                <a:ext uri="{FF2B5EF4-FFF2-40B4-BE49-F238E27FC236}">
                  <a16:creationId xmlns:a16="http://schemas.microsoft.com/office/drawing/2014/main" id="{543E5084-029D-4B22-9928-89078F572F0A}"/>
                </a:ext>
              </a:extLst>
            </p:cNvPr>
            <p:cNvSpPr/>
            <p:nvPr/>
          </p:nvSpPr>
          <p:spPr>
            <a:xfrm>
              <a:off x="610257" y="4392524"/>
              <a:ext cx="1184275" cy="6731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開発プロセス定義</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ワークアイテム</a:t>
              </a:r>
            </a:p>
          </p:txBody>
        </p:sp>
        <p:sp>
          <p:nvSpPr>
            <p:cNvPr id="10" name="正方形/長方形 9">
              <a:extLst>
                <a:ext uri="{FF2B5EF4-FFF2-40B4-BE49-F238E27FC236}">
                  <a16:creationId xmlns:a16="http://schemas.microsoft.com/office/drawing/2014/main" id="{FEB6B3C0-D55E-4A88-AD99-73187B883B32}"/>
                </a:ext>
              </a:extLst>
            </p:cNvPr>
            <p:cNvSpPr/>
            <p:nvPr/>
          </p:nvSpPr>
          <p:spPr>
            <a:xfrm>
              <a:off x="1855609" y="4382258"/>
              <a:ext cx="1806575" cy="6731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開発手法に応じた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ワークアイテム（生産計画）</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開発全体のプロセス</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完了基準・時期</a:t>
              </a:r>
            </a:p>
          </p:txBody>
        </p:sp>
        <p:sp>
          <p:nvSpPr>
            <p:cNvPr id="11" name="正方形/長方形 10">
              <a:extLst>
                <a:ext uri="{FF2B5EF4-FFF2-40B4-BE49-F238E27FC236}">
                  <a16:creationId xmlns:a16="http://schemas.microsoft.com/office/drawing/2014/main" id="{3C606F88-8AB9-4F9E-A60A-B57EA0AD1671}"/>
                </a:ext>
              </a:extLst>
            </p:cNvPr>
            <p:cNvSpPr/>
            <p:nvPr/>
          </p:nvSpPr>
          <p:spPr>
            <a:xfrm>
              <a:off x="610257" y="5128029"/>
              <a:ext cx="1108075" cy="669925"/>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作業タスク</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コード（プログラム）</a:t>
              </a:r>
            </a:p>
          </p:txBody>
        </p:sp>
        <p:sp>
          <p:nvSpPr>
            <p:cNvPr id="12" name="正方形/長方形 11">
              <a:extLst>
                <a:ext uri="{FF2B5EF4-FFF2-40B4-BE49-F238E27FC236}">
                  <a16:creationId xmlns:a16="http://schemas.microsoft.com/office/drawing/2014/main" id="{EE9A2F3F-BDC0-44A0-A538-9B03C4CF9BF5}"/>
                </a:ext>
              </a:extLst>
            </p:cNvPr>
            <p:cNvSpPr/>
            <p:nvPr/>
          </p:nvSpPr>
          <p:spPr>
            <a:xfrm>
              <a:off x="3154417" y="5595748"/>
              <a:ext cx="1152219" cy="7635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テスト環境</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設定手順</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テスト・データ</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テスト結果</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合否判定</a:t>
              </a:r>
            </a:p>
          </p:txBody>
        </p:sp>
        <p:sp>
          <p:nvSpPr>
            <p:cNvPr id="13" name="正方形/長方形 12">
              <a:extLst>
                <a:ext uri="{FF2B5EF4-FFF2-40B4-BE49-F238E27FC236}">
                  <a16:creationId xmlns:a16="http://schemas.microsoft.com/office/drawing/2014/main" id="{3B744184-83CA-4D3A-AC2B-49F99AA4238F}"/>
                </a:ext>
              </a:extLst>
            </p:cNvPr>
            <p:cNvSpPr/>
            <p:nvPr/>
          </p:nvSpPr>
          <p:spPr>
            <a:xfrm>
              <a:off x="3150164" y="3745058"/>
              <a:ext cx="1119187" cy="622300"/>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共通部品</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・フレームワーク</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・クラス</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・コード（オブジェクト）</a:t>
              </a:r>
            </a:p>
          </p:txBody>
        </p:sp>
        <p:sp>
          <p:nvSpPr>
            <p:cNvPr id="14" name="正方形/長方形 13">
              <a:extLst>
                <a:ext uri="{FF2B5EF4-FFF2-40B4-BE49-F238E27FC236}">
                  <a16:creationId xmlns:a16="http://schemas.microsoft.com/office/drawing/2014/main" id="{8DB626BF-3D75-4C70-A3D3-2BFCBBA80F06}"/>
                </a:ext>
              </a:extLst>
            </p:cNvPr>
            <p:cNvSpPr/>
            <p:nvPr/>
          </p:nvSpPr>
          <p:spPr>
            <a:xfrm>
              <a:off x="-110715" y="1001758"/>
              <a:ext cx="1079500" cy="4460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エピック</a:t>
              </a:r>
            </a:p>
          </p:txBody>
        </p:sp>
        <p:sp>
          <p:nvSpPr>
            <p:cNvPr id="15" name="正方形/長方形 14">
              <a:extLst>
                <a:ext uri="{FF2B5EF4-FFF2-40B4-BE49-F238E27FC236}">
                  <a16:creationId xmlns:a16="http://schemas.microsoft.com/office/drawing/2014/main" id="{6A60A822-46C1-43E3-A1BE-28DB79C23B54}"/>
                </a:ext>
              </a:extLst>
            </p:cNvPr>
            <p:cNvSpPr/>
            <p:nvPr/>
          </p:nvSpPr>
          <p:spPr>
            <a:xfrm>
              <a:off x="1041810" y="1001758"/>
              <a:ext cx="719137"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目的</a:t>
              </a:r>
            </a:p>
          </p:txBody>
        </p:sp>
        <p:sp>
          <p:nvSpPr>
            <p:cNvPr id="16" name="正方形/長方形 15">
              <a:extLst>
                <a:ext uri="{FF2B5EF4-FFF2-40B4-BE49-F238E27FC236}">
                  <a16:creationId xmlns:a16="http://schemas.microsoft.com/office/drawing/2014/main" id="{836EC7B6-B8D7-45C3-B4A9-55A217CCDF30}"/>
                </a:ext>
              </a:extLst>
            </p:cNvPr>
            <p:cNvSpPr/>
            <p:nvPr/>
          </p:nvSpPr>
          <p:spPr>
            <a:xfrm>
              <a:off x="1833972" y="1001758"/>
              <a:ext cx="720725"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ユースケース</a:t>
              </a:r>
            </a:p>
          </p:txBody>
        </p:sp>
        <p:sp>
          <p:nvSpPr>
            <p:cNvPr id="17" name="正方形/長方形 16">
              <a:extLst>
                <a:ext uri="{FF2B5EF4-FFF2-40B4-BE49-F238E27FC236}">
                  <a16:creationId xmlns:a16="http://schemas.microsoft.com/office/drawing/2014/main" id="{F6EB9D81-7C73-48E9-8D42-9633C8E1E408}"/>
                </a:ext>
              </a:extLst>
            </p:cNvPr>
            <p:cNvSpPr/>
            <p:nvPr/>
          </p:nvSpPr>
          <p:spPr>
            <a:xfrm>
              <a:off x="1258888" y="1653403"/>
              <a:ext cx="2519363" cy="58419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役割（</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Role)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機能（</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can </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測定基準（</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Which</a:t>
              </a:r>
              <a:r>
                <a:rPr kumimoji="1" lang="ja-JP" altLang="en-US" sz="1000" b="0"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need</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ビジネス価値（</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To)</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4501A2C-10D6-4D24-A044-FC6D9AE686EC}"/>
                </a:ext>
              </a:extLst>
            </p:cNvPr>
            <p:cNvSpPr/>
            <p:nvPr/>
          </p:nvSpPr>
          <p:spPr>
            <a:xfrm>
              <a:off x="1392815" y="2229040"/>
              <a:ext cx="1117653" cy="417272"/>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ペルソナ</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（ユーザー像）</a:t>
              </a:r>
            </a:p>
          </p:txBody>
        </p:sp>
        <p:sp>
          <p:nvSpPr>
            <p:cNvPr id="19" name="正方形/長方形 18">
              <a:extLst>
                <a:ext uri="{FF2B5EF4-FFF2-40B4-BE49-F238E27FC236}">
                  <a16:creationId xmlns:a16="http://schemas.microsoft.com/office/drawing/2014/main" id="{9DB89373-E221-4D8B-B20A-D936F40CC49A}"/>
                </a:ext>
              </a:extLst>
            </p:cNvPr>
            <p:cNvSpPr/>
            <p:nvPr/>
          </p:nvSpPr>
          <p:spPr>
            <a:xfrm>
              <a:off x="2415094" y="2218517"/>
              <a:ext cx="1343025" cy="622300"/>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RF</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（主な機能）</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RQ</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（品質要件）</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TC</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（技術制約）</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（ビジネス制約）</a:t>
              </a:r>
            </a:p>
          </p:txBody>
        </p:sp>
        <p:sp>
          <p:nvSpPr>
            <p:cNvPr id="20" name="正方形/長方形 19">
              <a:extLst>
                <a:ext uri="{FF2B5EF4-FFF2-40B4-BE49-F238E27FC236}">
                  <a16:creationId xmlns:a16="http://schemas.microsoft.com/office/drawing/2014/main" id="{D7DA45AC-0493-4FC9-915C-29E4CC932DD8}"/>
                </a:ext>
              </a:extLst>
            </p:cNvPr>
            <p:cNvSpPr/>
            <p:nvPr/>
          </p:nvSpPr>
          <p:spPr>
            <a:xfrm>
              <a:off x="4818743" y="1596409"/>
              <a:ext cx="135890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（テスト環境を含む）</a:t>
              </a:r>
            </a:p>
          </p:txBody>
        </p:sp>
        <p:cxnSp>
          <p:nvCxnSpPr>
            <p:cNvPr id="21" name="直線矢印コネクタ 20">
              <a:extLst>
                <a:ext uri="{FF2B5EF4-FFF2-40B4-BE49-F238E27FC236}">
                  <a16:creationId xmlns:a16="http://schemas.microsoft.com/office/drawing/2014/main" id="{E65AF5CB-156E-41EB-AA98-D91F6212BAD3}"/>
                </a:ext>
              </a:extLst>
            </p:cNvPr>
            <p:cNvCxnSpPr>
              <a:stCxn id="17" idx="3"/>
              <a:endCxn id="20" idx="1"/>
            </p:cNvCxnSpPr>
            <p:nvPr/>
          </p:nvCxnSpPr>
          <p:spPr>
            <a:xfrm flipV="1">
              <a:off x="3778252" y="1943278"/>
              <a:ext cx="1040491" cy="222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D727BB2-3EBE-4C74-8C18-3D7CBAAB25F2}"/>
                </a:ext>
              </a:extLst>
            </p:cNvPr>
            <p:cNvSpPr/>
            <p:nvPr/>
          </p:nvSpPr>
          <p:spPr>
            <a:xfrm>
              <a:off x="6996545" y="1598613"/>
              <a:ext cx="134418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オペレーション</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（運用シナリオ）</a:t>
              </a:r>
            </a:p>
          </p:txBody>
        </p:sp>
        <p:sp>
          <p:nvSpPr>
            <p:cNvPr id="23" name="正方形/長方形 22">
              <a:extLst>
                <a:ext uri="{FF2B5EF4-FFF2-40B4-BE49-F238E27FC236}">
                  <a16:creationId xmlns:a16="http://schemas.microsoft.com/office/drawing/2014/main" id="{D30D5C3A-512A-413D-A402-9FF3D17339FD}"/>
                </a:ext>
              </a:extLst>
            </p:cNvPr>
            <p:cNvSpPr/>
            <p:nvPr/>
          </p:nvSpPr>
          <p:spPr>
            <a:xfrm>
              <a:off x="8101013" y="2309813"/>
              <a:ext cx="768350" cy="620712"/>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役割</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考慮点</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理由</a:t>
              </a:r>
            </a:p>
          </p:txBody>
        </p:sp>
        <p:sp>
          <p:nvSpPr>
            <p:cNvPr id="24" name="テキスト ボックス 43">
              <a:extLst>
                <a:ext uri="{FF2B5EF4-FFF2-40B4-BE49-F238E27FC236}">
                  <a16:creationId xmlns:a16="http://schemas.microsoft.com/office/drawing/2014/main" id="{7B929B76-99A4-43D5-B943-AD2B777B3B13}"/>
                </a:ext>
              </a:extLst>
            </p:cNvPr>
            <p:cNvSpPr txBox="1">
              <a:spLocks noChangeArrowheads="1"/>
            </p:cNvSpPr>
            <p:nvPr/>
          </p:nvSpPr>
          <p:spPr bwMode="auto">
            <a:xfrm>
              <a:off x="3894263" y="1635307"/>
              <a:ext cx="993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理解・仮説</a:t>
              </a:r>
            </a:p>
          </p:txBody>
        </p:sp>
        <p:sp>
          <p:nvSpPr>
            <p:cNvPr id="25" name="正方形/長方形 24">
              <a:extLst>
                <a:ext uri="{FF2B5EF4-FFF2-40B4-BE49-F238E27FC236}">
                  <a16:creationId xmlns:a16="http://schemas.microsoft.com/office/drawing/2014/main" id="{2E85004B-484A-48E7-8746-C44201F41200}"/>
                </a:ext>
              </a:extLst>
            </p:cNvPr>
            <p:cNvSpPr/>
            <p:nvPr/>
          </p:nvSpPr>
          <p:spPr>
            <a:xfrm>
              <a:off x="6745288" y="4614863"/>
              <a:ext cx="70643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稼働環境</a:t>
              </a:r>
            </a:p>
          </p:txBody>
        </p:sp>
        <p:sp>
          <p:nvSpPr>
            <p:cNvPr id="26" name="正方形/長方形 25">
              <a:extLst>
                <a:ext uri="{FF2B5EF4-FFF2-40B4-BE49-F238E27FC236}">
                  <a16:creationId xmlns:a16="http://schemas.microsoft.com/office/drawing/2014/main" id="{DD481095-5167-4BFC-85B8-650D8DD2D05B}"/>
                </a:ext>
              </a:extLst>
            </p:cNvPr>
            <p:cNvSpPr/>
            <p:nvPr/>
          </p:nvSpPr>
          <p:spPr>
            <a:xfrm>
              <a:off x="7234238" y="3911600"/>
              <a:ext cx="1760537" cy="66833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運用情報</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・バグ情報（時期・内容・積算量）</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・フィックス情報（時期・内容・種類）</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・稼働環境</a:t>
              </a:r>
            </a:p>
          </p:txBody>
        </p:sp>
        <p:sp>
          <p:nvSpPr>
            <p:cNvPr id="27" name="正方形/長方形 26">
              <a:extLst>
                <a:ext uri="{FF2B5EF4-FFF2-40B4-BE49-F238E27FC236}">
                  <a16:creationId xmlns:a16="http://schemas.microsoft.com/office/drawing/2014/main" id="{E14AB4D0-37ED-4D72-A289-62E9B8D7432B}"/>
                </a:ext>
              </a:extLst>
            </p:cNvPr>
            <p:cNvSpPr/>
            <p:nvPr/>
          </p:nvSpPr>
          <p:spPr>
            <a:xfrm>
              <a:off x="7678738" y="4632325"/>
              <a:ext cx="90328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運用→業務</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結びつけ</a:t>
              </a:r>
            </a:p>
          </p:txBody>
        </p:sp>
        <p:sp>
          <p:nvSpPr>
            <p:cNvPr id="28" name="正方形/長方形 27">
              <a:extLst>
                <a:ext uri="{FF2B5EF4-FFF2-40B4-BE49-F238E27FC236}">
                  <a16:creationId xmlns:a16="http://schemas.microsoft.com/office/drawing/2014/main" id="{F9E12C48-2800-4F32-AEFC-2F164A4A914F}"/>
                </a:ext>
              </a:extLst>
            </p:cNvPr>
            <p:cNvSpPr/>
            <p:nvPr/>
          </p:nvSpPr>
          <p:spPr>
            <a:xfrm>
              <a:off x="6602413" y="5419725"/>
              <a:ext cx="1100137" cy="48736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System</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KPT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System</a:t>
              </a:r>
              <a:r>
                <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仕様への</a:t>
              </a: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F/B</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F49AD63F-E090-483A-A5DE-C984C1FC9589}"/>
                </a:ext>
              </a:extLst>
            </p:cNvPr>
            <p:cNvSpPr/>
            <p:nvPr/>
          </p:nvSpPr>
          <p:spPr>
            <a:xfrm>
              <a:off x="7894638" y="5424488"/>
              <a:ext cx="1100137" cy="487362"/>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OperationKPT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運用自身への</a:t>
              </a: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F/B</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cxnSp>
          <p:nvCxnSpPr>
            <p:cNvPr id="30" name="直線矢印コネクタ 29">
              <a:extLst>
                <a:ext uri="{FF2B5EF4-FFF2-40B4-BE49-F238E27FC236}">
                  <a16:creationId xmlns:a16="http://schemas.microsoft.com/office/drawing/2014/main" id="{9195017B-F0E2-4808-BDCB-274D535A717C}"/>
                </a:ext>
              </a:extLst>
            </p:cNvPr>
            <p:cNvCxnSpPr>
              <a:stCxn id="27" idx="2"/>
              <a:endCxn id="28" idx="0"/>
            </p:cNvCxnSpPr>
            <p:nvPr/>
          </p:nvCxnSpPr>
          <p:spPr>
            <a:xfrm flipH="1">
              <a:off x="7151688" y="5121275"/>
              <a:ext cx="979487" cy="2984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4AE324AE-4D24-4425-BC5B-542B7F1254F4}"/>
                </a:ext>
              </a:extLst>
            </p:cNvPr>
            <p:cNvCxnSpPr>
              <a:stCxn id="27" idx="2"/>
              <a:endCxn id="29" idx="0"/>
            </p:cNvCxnSpPr>
            <p:nvPr/>
          </p:nvCxnSpPr>
          <p:spPr>
            <a:xfrm>
              <a:off x="8131175" y="5121275"/>
              <a:ext cx="314325" cy="30321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A8F9ED20-E9E1-49C1-A16D-FA24BA64589E}"/>
                </a:ext>
              </a:extLst>
            </p:cNvPr>
            <p:cNvCxnSpPr/>
            <p:nvPr/>
          </p:nvCxnSpPr>
          <p:spPr>
            <a:xfrm flipV="1">
              <a:off x="7620000" y="2352675"/>
              <a:ext cx="0" cy="1503363"/>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角丸四角形 35">
              <a:extLst>
                <a:ext uri="{FF2B5EF4-FFF2-40B4-BE49-F238E27FC236}">
                  <a16:creationId xmlns:a16="http://schemas.microsoft.com/office/drawing/2014/main" id="{E5B7A58E-F152-4636-B379-2747F95137C6}"/>
                </a:ext>
              </a:extLst>
            </p:cNvPr>
            <p:cNvSpPr/>
            <p:nvPr/>
          </p:nvSpPr>
          <p:spPr>
            <a:xfrm>
              <a:off x="2771800" y="315708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SLR</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角丸四角形 64">
              <a:extLst>
                <a:ext uri="{FF2B5EF4-FFF2-40B4-BE49-F238E27FC236}">
                  <a16:creationId xmlns:a16="http://schemas.microsoft.com/office/drawing/2014/main" id="{EBAB3680-FBBB-4F5F-8CE5-00B6E56D61FD}"/>
                </a:ext>
              </a:extLst>
            </p:cNvPr>
            <p:cNvSpPr/>
            <p:nvPr/>
          </p:nvSpPr>
          <p:spPr>
            <a:xfrm>
              <a:off x="4124338" y="314130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6" name="角丸四角形 65">
              <a:extLst>
                <a:ext uri="{FF2B5EF4-FFF2-40B4-BE49-F238E27FC236}">
                  <a16:creationId xmlns:a16="http://schemas.microsoft.com/office/drawing/2014/main" id="{A4CF277E-3097-4B25-A5CB-90E4366B618C}"/>
                </a:ext>
              </a:extLst>
            </p:cNvPr>
            <p:cNvSpPr/>
            <p:nvPr/>
          </p:nvSpPr>
          <p:spPr>
            <a:xfrm>
              <a:off x="5243512" y="3122410"/>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角丸四角形 66">
              <a:extLst>
                <a:ext uri="{FF2B5EF4-FFF2-40B4-BE49-F238E27FC236}">
                  <a16:creationId xmlns:a16="http://schemas.microsoft.com/office/drawing/2014/main" id="{799E80B7-5693-47C9-9CA1-2A05036BC3B5}"/>
                </a:ext>
              </a:extLst>
            </p:cNvPr>
            <p:cNvSpPr/>
            <p:nvPr/>
          </p:nvSpPr>
          <p:spPr>
            <a:xfrm>
              <a:off x="1862175" y="315553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8" name="角丸四角形 67">
              <a:extLst>
                <a:ext uri="{FF2B5EF4-FFF2-40B4-BE49-F238E27FC236}">
                  <a16:creationId xmlns:a16="http://schemas.microsoft.com/office/drawing/2014/main" id="{69D02B84-CED3-4D7E-B2E6-FCBE09EC31D9}"/>
                </a:ext>
              </a:extLst>
            </p:cNvPr>
            <p:cNvSpPr/>
            <p:nvPr/>
          </p:nvSpPr>
          <p:spPr>
            <a:xfrm>
              <a:off x="4129017" y="5032576"/>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角丸四角形 68">
              <a:extLst>
                <a:ext uri="{FF2B5EF4-FFF2-40B4-BE49-F238E27FC236}">
                  <a16:creationId xmlns:a16="http://schemas.microsoft.com/office/drawing/2014/main" id="{EF08F5BD-313A-4664-B045-D74FAC60F7DE}"/>
                </a:ext>
              </a:extLst>
            </p:cNvPr>
            <p:cNvSpPr/>
            <p:nvPr/>
          </p:nvSpPr>
          <p:spPr>
            <a:xfrm>
              <a:off x="3969493" y="4690441"/>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SDP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 name="角丸四角形 69">
              <a:extLst>
                <a:ext uri="{FF2B5EF4-FFF2-40B4-BE49-F238E27FC236}">
                  <a16:creationId xmlns:a16="http://schemas.microsoft.com/office/drawing/2014/main" id="{3E2C92E9-B034-45B2-9582-DCC01EC9B849}"/>
                </a:ext>
              </a:extLst>
            </p:cNvPr>
            <p:cNvSpPr/>
            <p:nvPr/>
          </p:nvSpPr>
          <p:spPr>
            <a:xfrm>
              <a:off x="8207387" y="312639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OLA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1" name="角丸四角形 70">
              <a:extLst>
                <a:ext uri="{FF2B5EF4-FFF2-40B4-BE49-F238E27FC236}">
                  <a16:creationId xmlns:a16="http://schemas.microsoft.com/office/drawing/2014/main" id="{67BBA040-AA73-4BA8-B454-0DDD0C75A40C}"/>
                </a:ext>
              </a:extLst>
            </p:cNvPr>
            <p:cNvSpPr/>
            <p:nvPr/>
          </p:nvSpPr>
          <p:spPr>
            <a:xfrm>
              <a:off x="4865144" y="5595748"/>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2" name="下矢印 37">
              <a:extLst>
                <a:ext uri="{FF2B5EF4-FFF2-40B4-BE49-F238E27FC236}">
                  <a16:creationId xmlns:a16="http://schemas.microsoft.com/office/drawing/2014/main" id="{69DFD556-A0CB-47ED-A6AE-CD9CDAC93EC9}"/>
                </a:ext>
              </a:extLst>
            </p:cNvPr>
            <p:cNvSpPr/>
            <p:nvPr/>
          </p:nvSpPr>
          <p:spPr>
            <a:xfrm>
              <a:off x="2124075" y="2840817"/>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下矢印 73">
              <a:extLst>
                <a:ext uri="{FF2B5EF4-FFF2-40B4-BE49-F238E27FC236}">
                  <a16:creationId xmlns:a16="http://schemas.microsoft.com/office/drawing/2014/main" id="{9B61136F-41FB-4A7A-9297-D1D75E0BDD39}"/>
                </a:ext>
              </a:extLst>
            </p:cNvPr>
            <p:cNvSpPr/>
            <p:nvPr/>
          </p:nvSpPr>
          <p:spPr>
            <a:xfrm>
              <a:off x="3114289" y="2870722"/>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下矢印 75">
              <a:extLst>
                <a:ext uri="{FF2B5EF4-FFF2-40B4-BE49-F238E27FC236}">
                  <a16:creationId xmlns:a16="http://schemas.microsoft.com/office/drawing/2014/main" id="{71DD09C0-E3D1-4B80-A7A2-0A94AB9734AA}"/>
                </a:ext>
              </a:extLst>
            </p:cNvPr>
            <p:cNvSpPr/>
            <p:nvPr/>
          </p:nvSpPr>
          <p:spPr>
            <a:xfrm>
              <a:off x="5536190" y="2352676"/>
              <a:ext cx="186734" cy="7045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45" name="カギ線コネクタ 25">
              <a:extLst>
                <a:ext uri="{FF2B5EF4-FFF2-40B4-BE49-F238E27FC236}">
                  <a16:creationId xmlns:a16="http://schemas.microsoft.com/office/drawing/2014/main" id="{CEE5D9EB-E466-4322-BFD2-84EA63930D36}"/>
                </a:ext>
              </a:extLst>
            </p:cNvPr>
            <p:cNvCxnSpPr/>
            <p:nvPr/>
          </p:nvCxnSpPr>
          <p:spPr>
            <a:xfrm rot="10800000">
              <a:off x="3789869" y="2078831"/>
              <a:ext cx="4311145" cy="563362"/>
            </a:xfrm>
            <a:prstGeom prst="bentConnector3">
              <a:avLst>
                <a:gd name="adj1" fmla="val 8931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2">
              <a:extLst>
                <a:ext uri="{FF2B5EF4-FFF2-40B4-BE49-F238E27FC236}">
                  <a16:creationId xmlns:a16="http://schemas.microsoft.com/office/drawing/2014/main" id="{BCDC6C79-ECA0-450F-B4C6-F6A413797D30}"/>
                </a:ext>
              </a:extLst>
            </p:cNvPr>
            <p:cNvSpPr txBox="1">
              <a:spLocks noChangeArrowheads="1"/>
            </p:cNvSpPr>
            <p:nvPr/>
          </p:nvSpPr>
          <p:spPr bwMode="auto">
            <a:xfrm>
              <a:off x="5897676" y="2425508"/>
              <a:ext cx="1345240" cy="523220"/>
            </a:xfrm>
            <a:prstGeom prst="rect">
              <a:avLst/>
            </a:prstGeom>
            <a:solidFill>
              <a:schemeClr val="bg1"/>
            </a:solidFill>
            <a:ln w="22225">
              <a:solidFill>
                <a:schemeClr val="tx1">
                  <a:lumMod val="95000"/>
                  <a:lumOff val="5000"/>
                </a:schemeClr>
              </a:solidFill>
            </a:ln>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評価・要求の</a:t>
              </a:r>
              <a:endPar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リファクタリング</a:t>
              </a:r>
            </a:p>
          </p:txBody>
        </p:sp>
        <p:sp>
          <p:nvSpPr>
            <p:cNvPr id="47" name="右矢印 39">
              <a:extLst>
                <a:ext uri="{FF2B5EF4-FFF2-40B4-BE49-F238E27FC236}">
                  <a16:creationId xmlns:a16="http://schemas.microsoft.com/office/drawing/2014/main" id="{846D6098-AD90-40E1-A64B-3765278AF77B}"/>
                </a:ext>
              </a:extLst>
            </p:cNvPr>
            <p:cNvSpPr/>
            <p:nvPr/>
          </p:nvSpPr>
          <p:spPr>
            <a:xfrm>
              <a:off x="3579736" y="324642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111B9BEC-5B1D-4346-B06C-35FB3D89370C}"/>
                </a:ext>
              </a:extLst>
            </p:cNvPr>
            <p:cNvSpPr/>
            <p:nvPr/>
          </p:nvSpPr>
          <p:spPr>
            <a:xfrm>
              <a:off x="1773044" y="3769518"/>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開発手法（手順）</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リリース方法・時期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システムテストの要領</a:t>
              </a:r>
            </a:p>
          </p:txBody>
        </p:sp>
        <p:sp>
          <p:nvSpPr>
            <p:cNvPr id="49" name="正方形/長方形 48">
              <a:extLst>
                <a:ext uri="{FF2B5EF4-FFF2-40B4-BE49-F238E27FC236}">
                  <a16:creationId xmlns:a16="http://schemas.microsoft.com/office/drawing/2014/main" id="{FF1454E9-1226-4C2E-933D-DC0F5F2AD683}"/>
                </a:ext>
              </a:extLst>
            </p:cNvPr>
            <p:cNvSpPr/>
            <p:nvPr/>
          </p:nvSpPr>
          <p:spPr>
            <a:xfrm>
              <a:off x="1772350" y="5104570"/>
              <a:ext cx="1447800" cy="669925"/>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タスク粒度を意識した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作業タスクの定義</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（作業指示書）</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作業手順　完了基準</a:t>
              </a:r>
            </a:p>
          </p:txBody>
        </p:sp>
        <p:sp>
          <p:nvSpPr>
            <p:cNvPr id="50" name="右矢印 76">
              <a:extLst>
                <a:ext uri="{FF2B5EF4-FFF2-40B4-BE49-F238E27FC236}">
                  <a16:creationId xmlns:a16="http://schemas.microsoft.com/office/drawing/2014/main" id="{9FF8C2BE-F900-4542-8134-1442D18F39A0}"/>
                </a:ext>
              </a:extLst>
            </p:cNvPr>
            <p:cNvSpPr/>
            <p:nvPr/>
          </p:nvSpPr>
          <p:spPr>
            <a:xfrm>
              <a:off x="3453556" y="506001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左右矢印 40">
              <a:extLst>
                <a:ext uri="{FF2B5EF4-FFF2-40B4-BE49-F238E27FC236}">
                  <a16:creationId xmlns:a16="http://schemas.microsoft.com/office/drawing/2014/main" id="{4C958A22-42BA-4B97-9969-11993BEFBA9D}"/>
                </a:ext>
              </a:extLst>
            </p:cNvPr>
            <p:cNvSpPr/>
            <p:nvPr/>
          </p:nvSpPr>
          <p:spPr>
            <a:xfrm>
              <a:off x="4317499" y="5727065"/>
              <a:ext cx="532858" cy="20650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09514093-9E69-4F63-9A9F-69F1982054B5}"/>
                </a:ext>
              </a:extLst>
            </p:cNvPr>
            <p:cNvSpPr/>
            <p:nvPr/>
          </p:nvSpPr>
          <p:spPr>
            <a:xfrm>
              <a:off x="4724387" y="4034631"/>
              <a:ext cx="1343025" cy="5715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リリース時期・範囲の決定（準備）</a:t>
              </a:r>
            </a:p>
          </p:txBody>
        </p:sp>
        <p:sp>
          <p:nvSpPr>
            <p:cNvPr id="53" name="正方形/長方形 52">
              <a:extLst>
                <a:ext uri="{FF2B5EF4-FFF2-40B4-BE49-F238E27FC236}">
                  <a16:creationId xmlns:a16="http://schemas.microsoft.com/office/drawing/2014/main" id="{7B99FBBD-3DE5-45E2-921D-A6DDEAF39414}"/>
                </a:ext>
              </a:extLst>
            </p:cNvPr>
            <p:cNvSpPr/>
            <p:nvPr/>
          </p:nvSpPr>
          <p:spPr>
            <a:xfrm>
              <a:off x="4792662" y="4700587"/>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リリース方法・判定（見直し）手順・決定</a:t>
              </a:r>
            </a:p>
          </p:txBody>
        </p:sp>
        <p:sp>
          <p:nvSpPr>
            <p:cNvPr id="54" name="正方形/長方形 53">
              <a:extLst>
                <a:ext uri="{FF2B5EF4-FFF2-40B4-BE49-F238E27FC236}">
                  <a16:creationId xmlns:a16="http://schemas.microsoft.com/office/drawing/2014/main" id="{7E98AA1E-4F69-4734-88CF-C634A03AD2AE}"/>
                </a:ext>
              </a:extLst>
            </p:cNvPr>
            <p:cNvSpPr/>
            <p:nvPr/>
          </p:nvSpPr>
          <p:spPr>
            <a:xfrm>
              <a:off x="5959475" y="3913188"/>
              <a:ext cx="1192213" cy="66833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リリース情報</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・時期</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・方法</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・範囲　（組織・機能）</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・対象プログラム</a:t>
              </a:r>
            </a:p>
          </p:txBody>
        </p:sp>
        <p:sp>
          <p:nvSpPr>
            <p:cNvPr id="55" name="フリーフォーム 41">
              <a:extLst>
                <a:ext uri="{FF2B5EF4-FFF2-40B4-BE49-F238E27FC236}">
                  <a16:creationId xmlns:a16="http://schemas.microsoft.com/office/drawing/2014/main" id="{72E2019A-F972-4572-B1A5-51E76C62C0EC}"/>
                </a:ext>
              </a:extLst>
            </p:cNvPr>
            <p:cNvSpPr/>
            <p:nvPr/>
          </p:nvSpPr>
          <p:spPr>
            <a:xfrm>
              <a:off x="5419492" y="3564241"/>
              <a:ext cx="392909" cy="2044821"/>
            </a:xfrm>
            <a:custGeom>
              <a:avLst/>
              <a:gdLst>
                <a:gd name="connsiteX0" fmla="*/ 256478 w 308787"/>
                <a:gd name="connsiteY0" fmla="*/ 0 h 2074126"/>
                <a:gd name="connsiteX1" fmla="*/ 289931 w 308787"/>
                <a:gd name="connsiteY1" fmla="*/ 1103970 h 2074126"/>
                <a:gd name="connsiteX2" fmla="*/ 0 w 308787"/>
                <a:gd name="connsiteY2" fmla="*/ 2074126 h 2074126"/>
                <a:gd name="connsiteX3" fmla="*/ 0 w 308787"/>
                <a:gd name="connsiteY3" fmla="*/ 2074126 h 2074126"/>
              </a:gdLst>
              <a:ahLst/>
              <a:cxnLst>
                <a:cxn ang="0">
                  <a:pos x="connsiteX0" y="connsiteY0"/>
                </a:cxn>
                <a:cxn ang="0">
                  <a:pos x="connsiteX1" y="connsiteY1"/>
                </a:cxn>
                <a:cxn ang="0">
                  <a:pos x="connsiteX2" y="connsiteY2"/>
                </a:cxn>
                <a:cxn ang="0">
                  <a:pos x="connsiteX3" y="connsiteY3"/>
                </a:cxn>
              </a:cxnLst>
              <a:rect l="l" t="t" r="r" b="b"/>
              <a:pathLst>
                <a:path w="308787" h="2074126">
                  <a:moveTo>
                    <a:pt x="256478" y="0"/>
                  </a:moveTo>
                  <a:cubicBezTo>
                    <a:pt x="294577" y="379141"/>
                    <a:pt x="332677" y="758282"/>
                    <a:pt x="289931" y="1103970"/>
                  </a:cubicBezTo>
                  <a:cubicBezTo>
                    <a:pt x="247185" y="1449658"/>
                    <a:pt x="0" y="2074126"/>
                    <a:pt x="0" y="2074126"/>
                  </a:cubicBezTo>
                  <a:lnTo>
                    <a:pt x="0" y="2074126"/>
                  </a:lnTo>
                </a:path>
              </a:pathLst>
            </a:custGeom>
            <a:noFill/>
            <a:ln w="38100">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56" name="直線矢印コネクタ 55">
              <a:extLst>
                <a:ext uri="{FF2B5EF4-FFF2-40B4-BE49-F238E27FC236}">
                  <a16:creationId xmlns:a16="http://schemas.microsoft.com/office/drawing/2014/main" id="{EFECD067-4E88-41D6-862F-30E4B0E3999E}"/>
                </a:ext>
              </a:extLst>
            </p:cNvPr>
            <p:cNvCxnSpPr>
              <a:cxnSpLocks/>
              <a:stCxn id="20" idx="3"/>
              <a:endCxn id="22" idx="1"/>
            </p:cNvCxnSpPr>
            <p:nvPr/>
          </p:nvCxnSpPr>
          <p:spPr>
            <a:xfrm>
              <a:off x="6177643" y="1943278"/>
              <a:ext cx="818903" cy="2204"/>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タイトル 5">
            <a:extLst>
              <a:ext uri="{FF2B5EF4-FFF2-40B4-BE49-F238E27FC236}">
                <a16:creationId xmlns:a16="http://schemas.microsoft.com/office/drawing/2014/main" id="{6DC750CF-0576-4A03-8547-40D019109BE2}"/>
              </a:ext>
            </a:extLst>
          </p:cNvPr>
          <p:cNvSpPr txBox="1">
            <a:spLocks/>
          </p:cNvSpPr>
          <p:nvPr/>
        </p:nvSpPr>
        <p:spPr>
          <a:xfrm>
            <a:off x="369901" y="180203"/>
            <a:ext cx="8625128" cy="495654"/>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軽量化された </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IT</a:t>
            </a: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サービスマネジメント（</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LW-ITSM)</a:t>
            </a:r>
            <a:endPar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endParaRPr>
          </a:p>
        </p:txBody>
      </p:sp>
      <p:sp>
        <p:nvSpPr>
          <p:cNvPr id="58" name="テキスト ボックス 57">
            <a:extLst>
              <a:ext uri="{FF2B5EF4-FFF2-40B4-BE49-F238E27FC236}">
                <a16:creationId xmlns:a16="http://schemas.microsoft.com/office/drawing/2014/main" id="{5DD71BE9-605D-43F3-B2F8-F8AE592131DC}"/>
              </a:ext>
            </a:extLst>
          </p:cNvPr>
          <p:cNvSpPr txBox="1"/>
          <p:nvPr/>
        </p:nvSpPr>
        <p:spPr>
          <a:xfrm>
            <a:off x="3945239" y="968596"/>
            <a:ext cx="8067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MRI</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Minimum Required Information)</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を決める事が大事</a:t>
            </a:r>
          </a:p>
        </p:txBody>
      </p:sp>
      <p:sp>
        <p:nvSpPr>
          <p:cNvPr id="59" name="テキスト ボックス 58">
            <a:extLst>
              <a:ext uri="{FF2B5EF4-FFF2-40B4-BE49-F238E27FC236}">
                <a16:creationId xmlns:a16="http://schemas.microsoft.com/office/drawing/2014/main" id="{E9FED8D1-AB7F-421F-86A1-19386E0C6E1F}"/>
              </a:ext>
            </a:extLst>
          </p:cNvPr>
          <p:cNvSpPr txBox="1"/>
          <p:nvPr/>
        </p:nvSpPr>
        <p:spPr>
          <a:xfrm>
            <a:off x="7418253" y="6231147"/>
            <a:ext cx="4282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各作業現場では、正しく作業を行うために、それなりの情報が創出されている。</a:t>
            </a:r>
          </a:p>
        </p:txBody>
      </p:sp>
      <p:sp>
        <p:nvSpPr>
          <p:cNvPr id="61" name="矢印: 折線 60">
            <a:extLst>
              <a:ext uri="{FF2B5EF4-FFF2-40B4-BE49-F238E27FC236}">
                <a16:creationId xmlns:a16="http://schemas.microsoft.com/office/drawing/2014/main" id="{3B9569AC-A5B7-419D-AEC0-43C2DAAF3DB8}"/>
              </a:ext>
            </a:extLst>
          </p:cNvPr>
          <p:cNvSpPr/>
          <p:nvPr/>
        </p:nvSpPr>
        <p:spPr>
          <a:xfrm flipV="1">
            <a:off x="684807" y="1511413"/>
            <a:ext cx="343021" cy="3291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4" name="テキスト ボックス 43">
            <a:extLst>
              <a:ext uri="{FF2B5EF4-FFF2-40B4-BE49-F238E27FC236}">
                <a16:creationId xmlns:a16="http://schemas.microsoft.com/office/drawing/2014/main" id="{145B6145-2A7B-4CD5-AE46-6CF9B65899CF}"/>
              </a:ext>
            </a:extLst>
          </p:cNvPr>
          <p:cNvSpPr txBox="1">
            <a:spLocks noChangeArrowheads="1"/>
          </p:cNvSpPr>
          <p:nvPr/>
        </p:nvSpPr>
        <p:spPr bwMode="auto">
          <a:xfrm>
            <a:off x="8053066" y="1675966"/>
            <a:ext cx="1173083" cy="32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理解・仮説</a:t>
            </a:r>
          </a:p>
        </p:txBody>
      </p:sp>
    </p:spTree>
    <p:extLst>
      <p:ext uri="{BB962C8B-B14F-4D97-AF65-F5344CB8AC3E}">
        <p14:creationId xmlns:p14="http://schemas.microsoft.com/office/powerpoint/2010/main" val="16389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en-US" altLang="ja-JP" sz="2800" dirty="0">
                <a:solidFill>
                  <a:srgbClr val="002060"/>
                </a:solidFill>
              </a:rPr>
              <a:t>IT</a:t>
            </a:r>
            <a:r>
              <a:rPr lang="ja-JP" altLang="en-US" sz="2800" dirty="0">
                <a:solidFill>
                  <a:srgbClr val="002060"/>
                </a:solidFill>
              </a:rPr>
              <a:t>システムの開発手法</a:t>
            </a:r>
          </a:p>
        </p:txBody>
      </p:sp>
      <p:sp>
        <p:nvSpPr>
          <p:cNvPr id="4" name="テキスト ボックス 3"/>
          <p:cNvSpPr txBox="1"/>
          <p:nvPr/>
        </p:nvSpPr>
        <p:spPr>
          <a:xfrm>
            <a:off x="2279576" y="1012086"/>
            <a:ext cx="2880320"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【Waterfall </a:t>
            </a:r>
            <a:r>
              <a:rPr lang="ja-JP" altLang="en-US" dirty="0">
                <a:solidFill>
                  <a:srgbClr val="002060"/>
                </a:solidFill>
                <a:latin typeface="Calibri"/>
                <a:ea typeface="ＭＳ Ｐゴシック" panose="020B0600070205080204" pitchFamily="50" charset="-128"/>
              </a:rPr>
              <a:t> </a:t>
            </a:r>
            <a:r>
              <a:rPr lang="en-US" altLang="ja-JP" dirty="0">
                <a:solidFill>
                  <a:srgbClr val="002060"/>
                </a:solidFill>
                <a:latin typeface="Calibri"/>
                <a:ea typeface="ＭＳ Ｐゴシック" panose="020B0600070205080204" pitchFamily="50" charset="-128"/>
              </a:rPr>
              <a:t>Development】</a:t>
            </a:r>
            <a:endParaRPr lang="ja-JP" altLang="en-US" dirty="0">
              <a:solidFill>
                <a:srgbClr val="002060"/>
              </a:solidFill>
              <a:latin typeface="Calibri"/>
              <a:ea typeface="ＭＳ Ｐゴシック" panose="020B0600070205080204" pitchFamily="50" charset="-128"/>
            </a:endParaRPr>
          </a:p>
        </p:txBody>
      </p:sp>
      <p:sp>
        <p:nvSpPr>
          <p:cNvPr id="5" name="テキスト ボックス 4"/>
          <p:cNvSpPr txBox="1"/>
          <p:nvPr/>
        </p:nvSpPr>
        <p:spPr>
          <a:xfrm>
            <a:off x="2279576" y="3645024"/>
            <a:ext cx="2880320"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【Agile</a:t>
            </a:r>
            <a:r>
              <a:rPr lang="ja-JP" altLang="en-US" dirty="0">
                <a:solidFill>
                  <a:srgbClr val="002060"/>
                </a:solidFill>
                <a:latin typeface="Calibri"/>
                <a:ea typeface="ＭＳ Ｐゴシック" panose="020B0600070205080204" pitchFamily="50" charset="-128"/>
              </a:rPr>
              <a:t> </a:t>
            </a:r>
            <a:r>
              <a:rPr lang="en-US" altLang="ja-JP" dirty="0">
                <a:solidFill>
                  <a:srgbClr val="002060"/>
                </a:solidFill>
                <a:latin typeface="Calibri"/>
                <a:ea typeface="ＭＳ Ｐゴシック" panose="020B0600070205080204" pitchFamily="50" charset="-128"/>
              </a:rPr>
              <a:t>Development】</a:t>
            </a:r>
            <a:endParaRPr lang="ja-JP" altLang="en-US" dirty="0">
              <a:solidFill>
                <a:srgbClr val="002060"/>
              </a:solidFill>
              <a:latin typeface="Calibri"/>
              <a:ea typeface="ＭＳ Ｐゴシック" panose="020B0600070205080204" pitchFamily="50" charset="-128"/>
            </a:endParaRPr>
          </a:p>
        </p:txBody>
      </p:sp>
      <p:sp>
        <p:nvSpPr>
          <p:cNvPr id="6" name="テキスト ボックス 5"/>
          <p:cNvSpPr txBox="1"/>
          <p:nvPr/>
        </p:nvSpPr>
        <p:spPr>
          <a:xfrm>
            <a:off x="2855640" y="1381418"/>
            <a:ext cx="7524328"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50" charset="-128"/>
              </a:rPr>
              <a:t>ソフトウエアを作成することが目的</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評価は、計画通りに完成する事</a:t>
            </a:r>
            <a:endParaRPr lang="en-US" altLang="ja-JP" dirty="0">
              <a:solidFill>
                <a:srgbClr val="002060"/>
              </a:solidFill>
              <a:latin typeface="Calibri"/>
              <a:ea typeface="ＭＳ Ｐゴシック" panose="020B0600070205080204" pitchFamily="50" charset="-128"/>
            </a:endParaRPr>
          </a:p>
          <a:p>
            <a:r>
              <a:rPr lang="en-US" altLang="ja-JP" dirty="0">
                <a:solidFill>
                  <a:srgbClr val="002060"/>
                </a:solidFill>
                <a:latin typeface="Calibri"/>
                <a:ea typeface="ＭＳ Ｐゴシック" panose="020B0600070205080204" pitchFamily="50" charset="-128"/>
              </a:rPr>
              <a:t>19</a:t>
            </a:r>
            <a:r>
              <a:rPr lang="ja-JP" altLang="en-US" dirty="0">
                <a:solidFill>
                  <a:srgbClr val="002060"/>
                </a:solidFill>
                <a:latin typeface="Calibri"/>
                <a:ea typeface="ＭＳ Ｐゴシック" panose="020B0600070205080204" pitchFamily="50" charset="-128"/>
              </a:rPr>
              <a:t>世紀のフレデリック・テイラー（</a:t>
            </a:r>
            <a:r>
              <a:rPr lang="en-US" altLang="ja-JP" dirty="0">
                <a:solidFill>
                  <a:srgbClr val="002060"/>
                </a:solidFill>
                <a:latin typeface="Calibri"/>
                <a:ea typeface="ＭＳ Ｐゴシック" panose="020B0600070205080204" pitchFamily="50" charset="-128"/>
              </a:rPr>
              <a:t>IE</a:t>
            </a:r>
            <a:r>
              <a:rPr lang="ja-JP" altLang="en-US" dirty="0">
                <a:solidFill>
                  <a:srgbClr val="002060"/>
                </a:solidFill>
                <a:latin typeface="Calibri"/>
                <a:ea typeface="ＭＳ Ｐゴシック" panose="020B0600070205080204" pitchFamily="50" charset="-128"/>
              </a:rPr>
              <a:t>の創始者）の「科学的管理法」が基本思想</a:t>
            </a:r>
          </a:p>
        </p:txBody>
      </p:sp>
      <p:sp>
        <p:nvSpPr>
          <p:cNvPr id="7" name="テキスト ボックス 6"/>
          <p:cNvSpPr txBox="1"/>
          <p:nvPr/>
        </p:nvSpPr>
        <p:spPr>
          <a:xfrm>
            <a:off x="2865710" y="4043381"/>
            <a:ext cx="6336704" cy="923330"/>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IT</a:t>
            </a:r>
            <a:r>
              <a:rPr lang="ja-JP" altLang="en-US" dirty="0">
                <a:solidFill>
                  <a:srgbClr val="002060"/>
                </a:solidFill>
                <a:latin typeface="Calibri"/>
                <a:ea typeface="ＭＳ Ｐゴシック" panose="020B0600070205080204" pitchFamily="50" charset="-128"/>
              </a:rPr>
              <a:t>サービスを実装し、提供することが目的</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評価は、ビジネスの成果</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フェレデリック・テイラーの考え方に疑問？を唱える</a:t>
            </a:r>
            <a:r>
              <a:rPr lang="en-US" altLang="ja-JP" dirty="0">
                <a:solidFill>
                  <a:srgbClr val="002060"/>
                </a:solidFill>
                <a:latin typeface="Calibri"/>
                <a:ea typeface="ＭＳ Ｐゴシック" panose="020B0600070205080204" pitchFamily="50" charset="-128"/>
              </a:rPr>
              <a:t>(Kent Beck)</a:t>
            </a:r>
            <a:endParaRPr lang="ja-JP" altLang="en-US" dirty="0">
              <a:solidFill>
                <a:srgbClr val="002060"/>
              </a:solidFill>
              <a:latin typeface="Calibri"/>
              <a:ea typeface="ＭＳ Ｐゴシック" panose="020B0600070205080204" pitchFamily="50" charset="-128"/>
            </a:endParaRPr>
          </a:p>
        </p:txBody>
      </p:sp>
      <p:sp>
        <p:nvSpPr>
          <p:cNvPr id="8" name="正方形/長方形 7"/>
          <p:cNvSpPr/>
          <p:nvPr/>
        </p:nvSpPr>
        <p:spPr>
          <a:xfrm>
            <a:off x="5807968" y="4869161"/>
            <a:ext cx="4572000" cy="830997"/>
          </a:xfrm>
          <a:prstGeom prst="rect">
            <a:avLst/>
          </a:prstGeom>
        </p:spPr>
        <p:txBody>
          <a:bodyPr>
            <a:spAutoFit/>
          </a:bodyPr>
          <a:lstStyle/>
          <a:p>
            <a:r>
              <a:rPr lang="ja-JP" altLang="en-US" sz="1200" dirty="0">
                <a:solidFill>
                  <a:srgbClr val="F79646">
                    <a:lumMod val="50000"/>
                  </a:srgbClr>
                </a:solidFill>
                <a:latin typeface="Calibri"/>
                <a:ea typeface="ＭＳ Ｐゴシック" panose="020B0600070205080204" pitchFamily="50" charset="-128"/>
              </a:rPr>
              <a:t>問題となる三つの単純化された仮定</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50" charset="-128"/>
              </a:rPr>
              <a:t>通常、物事は計画通りに進む</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50" charset="-128"/>
              </a:rPr>
              <a:t>局所最適は全体最適に繋がる</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50" charset="-128"/>
              </a:rPr>
              <a:t>人はほぼ代替可能であり、何をすべきかを指示する必要がある。</a:t>
            </a:r>
          </a:p>
        </p:txBody>
      </p:sp>
    </p:spTree>
    <p:extLst>
      <p:ext uri="{BB962C8B-B14F-4D97-AF65-F5344CB8AC3E}">
        <p14:creationId xmlns:p14="http://schemas.microsoft.com/office/powerpoint/2010/main" val="3544416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524000" y="1"/>
            <a:ext cx="9144000" cy="836613"/>
          </a:xfrm>
        </p:spPr>
        <p:txBody>
          <a:bodyPr>
            <a:normAutofit/>
          </a:bodyPr>
          <a:lstStyle/>
          <a:p>
            <a:pPr algn="ctr"/>
            <a:r>
              <a:rPr lang="en-US" altLang="ja-JP" sz="2800" dirty="0"/>
              <a:t>『</a:t>
            </a:r>
            <a:r>
              <a:rPr lang="ja-JP" altLang="en-US" sz="2800" dirty="0"/>
              <a:t>もの作り</a:t>
            </a:r>
            <a:r>
              <a:rPr lang="en-US" altLang="ja-JP" sz="2800" dirty="0"/>
              <a:t>』</a:t>
            </a:r>
            <a:r>
              <a:rPr lang="ja-JP" altLang="en-US" sz="2800" dirty="0"/>
              <a:t>と</a:t>
            </a:r>
            <a:r>
              <a:rPr lang="en-US" altLang="ja-JP" sz="2800" dirty="0"/>
              <a:t>『</a:t>
            </a:r>
            <a:r>
              <a:rPr lang="ja-JP" altLang="en-US" sz="2800" dirty="0"/>
              <a:t>システム作り</a:t>
            </a:r>
            <a:r>
              <a:rPr lang="en-US" altLang="ja-JP" sz="2800" dirty="0"/>
              <a:t>』</a:t>
            </a:r>
            <a:r>
              <a:rPr lang="ja-JP" altLang="en-US" sz="2800" dirty="0"/>
              <a:t>の相違</a:t>
            </a:r>
          </a:p>
        </p:txBody>
      </p:sp>
      <p:sp>
        <p:nvSpPr>
          <p:cNvPr id="19460" name="Rectangle 4"/>
          <p:cNvSpPr>
            <a:spLocks noChangeArrowheads="1"/>
          </p:cNvSpPr>
          <p:nvPr/>
        </p:nvSpPr>
        <p:spPr bwMode="auto">
          <a:xfrm>
            <a:off x="1849439" y="1268413"/>
            <a:ext cx="719137"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製品企画</a:t>
            </a:r>
          </a:p>
        </p:txBody>
      </p:sp>
      <p:sp>
        <p:nvSpPr>
          <p:cNvPr id="19461" name="Rectangle 5"/>
          <p:cNvSpPr>
            <a:spLocks noChangeArrowheads="1"/>
          </p:cNvSpPr>
          <p:nvPr/>
        </p:nvSpPr>
        <p:spPr bwMode="auto">
          <a:xfrm>
            <a:off x="2640014" y="1268413"/>
            <a:ext cx="719137"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機能検討</a:t>
            </a:r>
          </a:p>
          <a:p>
            <a:pPr algn="ctr"/>
            <a:r>
              <a:rPr lang="ja-JP" altLang="en-US" sz="1400"/>
              <a:t>（</a:t>
            </a:r>
            <a:r>
              <a:rPr lang="en-US" altLang="ja-JP" sz="1400"/>
              <a:t>VE</a:t>
            </a:r>
            <a:r>
              <a:rPr lang="ja-JP" altLang="en-US" sz="1400"/>
              <a:t>）</a:t>
            </a:r>
          </a:p>
        </p:txBody>
      </p:sp>
      <p:sp>
        <p:nvSpPr>
          <p:cNvPr id="19462" name="Rectangle 6"/>
          <p:cNvSpPr>
            <a:spLocks noChangeArrowheads="1"/>
          </p:cNvSpPr>
          <p:nvPr/>
        </p:nvSpPr>
        <p:spPr bwMode="auto">
          <a:xfrm>
            <a:off x="3432175" y="1268413"/>
            <a:ext cx="719138"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製品設計</a:t>
            </a:r>
          </a:p>
        </p:txBody>
      </p:sp>
      <p:sp>
        <p:nvSpPr>
          <p:cNvPr id="19463" name="Rectangle 7"/>
          <p:cNvSpPr>
            <a:spLocks noChangeArrowheads="1"/>
          </p:cNvSpPr>
          <p:nvPr/>
        </p:nvSpPr>
        <p:spPr bwMode="auto">
          <a:xfrm>
            <a:off x="5375276"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工程設計</a:t>
            </a:r>
          </a:p>
        </p:txBody>
      </p:sp>
      <p:sp>
        <p:nvSpPr>
          <p:cNvPr id="19464" name="Rectangle 8"/>
          <p:cNvSpPr>
            <a:spLocks noChangeArrowheads="1"/>
          </p:cNvSpPr>
          <p:nvPr/>
        </p:nvSpPr>
        <p:spPr bwMode="auto">
          <a:xfrm>
            <a:off x="4583114"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生技検討</a:t>
            </a:r>
          </a:p>
          <a:p>
            <a:pPr algn="ctr"/>
            <a:r>
              <a:rPr lang="ja-JP" altLang="en-US" sz="1000"/>
              <a:t>（生産設計）</a:t>
            </a:r>
          </a:p>
        </p:txBody>
      </p:sp>
      <p:sp>
        <p:nvSpPr>
          <p:cNvPr id="19465" name="Rectangle 9"/>
          <p:cNvSpPr>
            <a:spLocks noChangeArrowheads="1"/>
          </p:cNvSpPr>
          <p:nvPr/>
        </p:nvSpPr>
        <p:spPr bwMode="auto">
          <a:xfrm>
            <a:off x="6167439"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試作</a:t>
            </a:r>
          </a:p>
        </p:txBody>
      </p:sp>
      <p:sp>
        <p:nvSpPr>
          <p:cNvPr id="19466" name="Rectangle 10"/>
          <p:cNvSpPr>
            <a:spLocks noChangeArrowheads="1"/>
          </p:cNvSpPr>
          <p:nvPr/>
        </p:nvSpPr>
        <p:spPr bwMode="auto">
          <a:xfrm>
            <a:off x="7248526"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量産製造</a:t>
            </a:r>
          </a:p>
        </p:txBody>
      </p:sp>
      <p:sp>
        <p:nvSpPr>
          <p:cNvPr id="19467" name="Rectangle 11"/>
          <p:cNvSpPr>
            <a:spLocks noChangeArrowheads="1"/>
          </p:cNvSpPr>
          <p:nvPr/>
        </p:nvSpPr>
        <p:spPr bwMode="auto">
          <a:xfrm>
            <a:off x="8616951"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品質検査</a:t>
            </a:r>
          </a:p>
          <a:p>
            <a:pPr algn="ctr"/>
            <a:r>
              <a:rPr lang="ja-JP" altLang="en-US" sz="1400"/>
              <a:t>（テスト）</a:t>
            </a:r>
          </a:p>
        </p:txBody>
      </p:sp>
      <p:sp>
        <p:nvSpPr>
          <p:cNvPr id="19468" name="Rectangle 12"/>
          <p:cNvSpPr>
            <a:spLocks noChangeArrowheads="1"/>
          </p:cNvSpPr>
          <p:nvPr/>
        </p:nvSpPr>
        <p:spPr bwMode="auto">
          <a:xfrm>
            <a:off x="9409114"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出荷</a:t>
            </a:r>
            <a:r>
              <a:rPr lang="en-US" altLang="ja-JP" sz="1400"/>
              <a:t>/</a:t>
            </a:r>
            <a:r>
              <a:rPr lang="ja-JP" altLang="en-US" sz="1400"/>
              <a:t>納品</a:t>
            </a:r>
          </a:p>
        </p:txBody>
      </p:sp>
      <p:sp>
        <p:nvSpPr>
          <p:cNvPr id="19469" name="AutoShape 13"/>
          <p:cNvSpPr>
            <a:spLocks noChangeArrowheads="1"/>
          </p:cNvSpPr>
          <p:nvPr/>
        </p:nvSpPr>
        <p:spPr bwMode="auto">
          <a:xfrm>
            <a:off x="1847851" y="2349501"/>
            <a:ext cx="2879725" cy="1584325"/>
          </a:xfrm>
          <a:prstGeom prst="leftRightArrow">
            <a:avLst>
              <a:gd name="adj1" fmla="val 50000"/>
              <a:gd name="adj2" fmla="val 36353"/>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設計</a:t>
            </a:r>
          </a:p>
        </p:txBody>
      </p:sp>
      <p:sp>
        <p:nvSpPr>
          <p:cNvPr id="19470" name="AutoShape 14"/>
          <p:cNvSpPr>
            <a:spLocks noChangeArrowheads="1"/>
          </p:cNvSpPr>
          <p:nvPr/>
        </p:nvSpPr>
        <p:spPr bwMode="auto">
          <a:xfrm>
            <a:off x="4872038" y="2349501"/>
            <a:ext cx="3097212" cy="1584325"/>
          </a:xfrm>
          <a:prstGeom prst="leftRightArrow">
            <a:avLst>
              <a:gd name="adj1" fmla="val 50000"/>
              <a:gd name="adj2" fmla="val 39098"/>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製造</a:t>
            </a:r>
          </a:p>
        </p:txBody>
      </p:sp>
      <p:sp>
        <p:nvSpPr>
          <p:cNvPr id="19471" name="AutoShape 15"/>
          <p:cNvSpPr>
            <a:spLocks noChangeArrowheads="1"/>
          </p:cNvSpPr>
          <p:nvPr/>
        </p:nvSpPr>
        <p:spPr bwMode="auto">
          <a:xfrm>
            <a:off x="8183563" y="2349501"/>
            <a:ext cx="2305050" cy="1584325"/>
          </a:xfrm>
          <a:prstGeom prst="leftRightArrow">
            <a:avLst>
              <a:gd name="adj1" fmla="val 50000"/>
              <a:gd name="adj2" fmla="val 29098"/>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テスト</a:t>
            </a:r>
            <a:r>
              <a:rPr lang="en-US" altLang="ja-JP"/>
              <a:t>/</a:t>
            </a:r>
            <a:r>
              <a:rPr lang="ja-JP" altLang="en-US"/>
              <a:t>納品</a:t>
            </a:r>
          </a:p>
        </p:txBody>
      </p:sp>
      <p:sp>
        <p:nvSpPr>
          <p:cNvPr id="19472" name="Rectangle 16"/>
          <p:cNvSpPr>
            <a:spLocks noChangeArrowheads="1"/>
          </p:cNvSpPr>
          <p:nvPr/>
        </p:nvSpPr>
        <p:spPr bwMode="auto">
          <a:xfrm>
            <a:off x="1919288" y="4868863"/>
            <a:ext cx="792162"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システム</a:t>
            </a:r>
          </a:p>
          <a:p>
            <a:pPr algn="ctr"/>
            <a:r>
              <a:rPr lang="ja-JP" altLang="en-US" sz="1400"/>
              <a:t>企画</a:t>
            </a:r>
          </a:p>
        </p:txBody>
      </p:sp>
      <p:sp>
        <p:nvSpPr>
          <p:cNvPr id="19473" name="Rectangle 17"/>
          <p:cNvSpPr>
            <a:spLocks noChangeArrowheads="1"/>
          </p:cNvSpPr>
          <p:nvPr/>
        </p:nvSpPr>
        <p:spPr bwMode="auto">
          <a:xfrm>
            <a:off x="2782889" y="4868863"/>
            <a:ext cx="719137"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要求定義</a:t>
            </a:r>
          </a:p>
        </p:txBody>
      </p:sp>
      <p:sp>
        <p:nvSpPr>
          <p:cNvPr id="19474" name="Rectangle 18"/>
          <p:cNvSpPr>
            <a:spLocks noChangeArrowheads="1"/>
          </p:cNvSpPr>
          <p:nvPr/>
        </p:nvSpPr>
        <p:spPr bwMode="auto">
          <a:xfrm>
            <a:off x="3575050" y="4868863"/>
            <a:ext cx="719138"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システム</a:t>
            </a:r>
          </a:p>
          <a:p>
            <a:pPr algn="ctr"/>
            <a:r>
              <a:rPr lang="ja-JP" altLang="en-US" sz="1400"/>
              <a:t>設計</a:t>
            </a:r>
          </a:p>
        </p:txBody>
      </p:sp>
      <p:sp>
        <p:nvSpPr>
          <p:cNvPr id="19475" name="Rectangle 19"/>
          <p:cNvSpPr>
            <a:spLocks noChangeArrowheads="1"/>
          </p:cNvSpPr>
          <p:nvPr/>
        </p:nvSpPr>
        <p:spPr bwMode="auto">
          <a:xfrm>
            <a:off x="4367214" y="4868863"/>
            <a:ext cx="719137"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t>DB</a:t>
            </a:r>
            <a:r>
              <a:rPr lang="ja-JP" altLang="en-US" sz="1400"/>
              <a:t>設計</a:t>
            </a:r>
          </a:p>
        </p:txBody>
      </p:sp>
      <p:sp>
        <p:nvSpPr>
          <p:cNvPr id="19476" name="Rectangle 20"/>
          <p:cNvSpPr>
            <a:spLocks noChangeArrowheads="1"/>
          </p:cNvSpPr>
          <p:nvPr/>
        </p:nvSpPr>
        <p:spPr bwMode="auto">
          <a:xfrm>
            <a:off x="6383339" y="4797426"/>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コーディング</a:t>
            </a:r>
          </a:p>
        </p:txBody>
      </p:sp>
      <p:sp>
        <p:nvSpPr>
          <p:cNvPr id="19477" name="Rectangle 21"/>
          <p:cNvSpPr>
            <a:spLocks noChangeArrowheads="1"/>
          </p:cNvSpPr>
          <p:nvPr/>
        </p:nvSpPr>
        <p:spPr bwMode="auto">
          <a:xfrm>
            <a:off x="7175500" y="4797426"/>
            <a:ext cx="719138"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単体テスト</a:t>
            </a:r>
          </a:p>
        </p:txBody>
      </p:sp>
      <p:sp>
        <p:nvSpPr>
          <p:cNvPr id="19478" name="Rectangle 22"/>
          <p:cNvSpPr>
            <a:spLocks noChangeArrowheads="1"/>
          </p:cNvSpPr>
          <p:nvPr/>
        </p:nvSpPr>
        <p:spPr bwMode="auto">
          <a:xfrm>
            <a:off x="8183564" y="4797426"/>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システム</a:t>
            </a:r>
          </a:p>
          <a:p>
            <a:pPr algn="ctr"/>
            <a:r>
              <a:rPr lang="ja-JP" altLang="en-US" sz="1200"/>
              <a:t>テスト</a:t>
            </a:r>
          </a:p>
        </p:txBody>
      </p:sp>
      <p:sp>
        <p:nvSpPr>
          <p:cNvPr id="19479" name="Rectangle 23"/>
          <p:cNvSpPr>
            <a:spLocks noChangeArrowheads="1"/>
          </p:cNvSpPr>
          <p:nvPr/>
        </p:nvSpPr>
        <p:spPr bwMode="auto">
          <a:xfrm>
            <a:off x="8975725" y="4797426"/>
            <a:ext cx="719138"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ドキュメン</a:t>
            </a:r>
          </a:p>
          <a:p>
            <a:pPr algn="ctr"/>
            <a:r>
              <a:rPr lang="ja-JP" altLang="en-US" sz="1200"/>
              <a:t>テーション</a:t>
            </a:r>
          </a:p>
        </p:txBody>
      </p:sp>
      <p:sp>
        <p:nvSpPr>
          <p:cNvPr id="19480" name="Rectangle 24"/>
          <p:cNvSpPr>
            <a:spLocks noChangeArrowheads="1"/>
          </p:cNvSpPr>
          <p:nvPr/>
        </p:nvSpPr>
        <p:spPr bwMode="auto">
          <a:xfrm>
            <a:off x="9767889" y="4797426"/>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納品</a:t>
            </a:r>
          </a:p>
        </p:txBody>
      </p:sp>
      <p:sp>
        <p:nvSpPr>
          <p:cNvPr id="19482" name="Oval 26"/>
          <p:cNvSpPr>
            <a:spLocks noChangeArrowheads="1"/>
          </p:cNvSpPr>
          <p:nvPr/>
        </p:nvSpPr>
        <p:spPr bwMode="auto">
          <a:xfrm>
            <a:off x="4367213" y="908051"/>
            <a:ext cx="2736850" cy="1370013"/>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83" name="Oval 27"/>
          <p:cNvSpPr>
            <a:spLocks noChangeArrowheads="1"/>
          </p:cNvSpPr>
          <p:nvPr/>
        </p:nvSpPr>
        <p:spPr bwMode="auto">
          <a:xfrm>
            <a:off x="5232400" y="4797426"/>
            <a:ext cx="1079500" cy="792163"/>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a:t>
            </a:r>
          </a:p>
        </p:txBody>
      </p:sp>
      <p:cxnSp>
        <p:nvCxnSpPr>
          <p:cNvPr id="19486" name="AutoShape 30"/>
          <p:cNvCxnSpPr>
            <a:cxnSpLocks noChangeShapeType="1"/>
            <a:stCxn id="19482" idx="4"/>
            <a:endCxn id="19483" idx="0"/>
          </p:cNvCxnSpPr>
          <p:nvPr/>
        </p:nvCxnSpPr>
        <p:spPr bwMode="auto">
          <a:xfrm>
            <a:off x="5735638" y="2287588"/>
            <a:ext cx="36512" cy="2500312"/>
          </a:xfrm>
          <a:prstGeom prst="straightConnector1">
            <a:avLst/>
          </a:prstGeom>
          <a:noFill/>
          <a:ln w="133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7" name="Text Box 31"/>
          <p:cNvSpPr txBox="1">
            <a:spLocks noChangeArrowheads="1"/>
          </p:cNvSpPr>
          <p:nvPr/>
        </p:nvSpPr>
        <p:spPr bwMode="auto">
          <a:xfrm>
            <a:off x="5880101" y="4149725"/>
            <a:ext cx="3529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b="1">
                <a:solidFill>
                  <a:srgbClr val="FF3399"/>
                </a:solidFill>
              </a:rPr>
              <a:t>この生産技術に関する作業無しで、高品質のシステムが確実に製造できるでしょうか？</a:t>
            </a:r>
          </a:p>
        </p:txBody>
      </p:sp>
      <p:sp>
        <p:nvSpPr>
          <p:cNvPr id="19488" name="Text Box 32"/>
          <p:cNvSpPr txBox="1">
            <a:spLocks noChangeArrowheads="1"/>
          </p:cNvSpPr>
          <p:nvPr/>
        </p:nvSpPr>
        <p:spPr bwMode="auto">
          <a:xfrm>
            <a:off x="2979738" y="62420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cxnSp>
        <p:nvCxnSpPr>
          <p:cNvPr id="19489" name="AutoShape 33"/>
          <p:cNvCxnSpPr>
            <a:cxnSpLocks noChangeShapeType="1"/>
            <a:stCxn id="19461" idx="2"/>
            <a:endCxn id="19473" idx="0"/>
          </p:cNvCxnSpPr>
          <p:nvPr/>
        </p:nvCxnSpPr>
        <p:spPr bwMode="auto">
          <a:xfrm>
            <a:off x="3000376" y="1925638"/>
            <a:ext cx="142875" cy="2933700"/>
          </a:xfrm>
          <a:prstGeom prst="straightConnector1">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0" name="Text Box 34"/>
          <p:cNvSpPr txBox="1">
            <a:spLocks noChangeArrowheads="1"/>
          </p:cNvSpPr>
          <p:nvPr/>
        </p:nvSpPr>
        <p:spPr bwMode="auto">
          <a:xfrm>
            <a:off x="3143250" y="4149725"/>
            <a:ext cx="1944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solidFill>
                  <a:srgbClr val="FF3399"/>
                </a:solidFill>
              </a:rPr>
              <a:t>VE</a:t>
            </a:r>
            <a:r>
              <a:rPr lang="ja-JP" altLang="en-US" sz="1400" b="1">
                <a:solidFill>
                  <a:srgbClr val="FF3399"/>
                </a:solidFill>
              </a:rPr>
              <a:t>の視点が必要ではないでしょうか？</a:t>
            </a:r>
          </a:p>
        </p:txBody>
      </p:sp>
      <p:sp>
        <p:nvSpPr>
          <p:cNvPr id="19491" name="Text Box 35"/>
          <p:cNvSpPr txBox="1">
            <a:spLocks noChangeArrowheads="1"/>
          </p:cNvSpPr>
          <p:nvPr/>
        </p:nvSpPr>
        <p:spPr bwMode="auto">
          <a:xfrm>
            <a:off x="1992313" y="5805488"/>
            <a:ext cx="842486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a:t>設計仕様を図面上のみの検討で、十分でしょうか？</a:t>
            </a:r>
          </a:p>
          <a:p>
            <a:pPr>
              <a:spcBef>
                <a:spcPct val="50000"/>
              </a:spcBef>
            </a:pPr>
            <a:r>
              <a:rPr lang="ja-JP" altLang="en-US" sz="1600"/>
              <a:t>擦り合わせ、微調整が必要ではありませんか？（誰が、何時、どの様に作業できますか？）</a:t>
            </a:r>
          </a:p>
        </p:txBody>
      </p:sp>
      <p:sp>
        <p:nvSpPr>
          <p:cNvPr id="19492" name="Text Box 36"/>
          <p:cNvSpPr txBox="1">
            <a:spLocks noChangeArrowheads="1"/>
          </p:cNvSpPr>
          <p:nvPr/>
        </p:nvSpPr>
        <p:spPr bwMode="auto">
          <a:xfrm>
            <a:off x="1703388" y="908050"/>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CC00CC"/>
                </a:solidFill>
              </a:rPr>
              <a:t>もの作り</a:t>
            </a:r>
          </a:p>
        </p:txBody>
      </p:sp>
      <p:sp>
        <p:nvSpPr>
          <p:cNvPr id="19493" name="Text Box 37"/>
          <p:cNvSpPr txBox="1">
            <a:spLocks noChangeArrowheads="1"/>
          </p:cNvSpPr>
          <p:nvPr/>
        </p:nvSpPr>
        <p:spPr bwMode="auto">
          <a:xfrm>
            <a:off x="1631951" y="4508500"/>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339933"/>
                </a:solidFill>
              </a:rPr>
              <a:t>システム開発</a:t>
            </a:r>
          </a:p>
        </p:txBody>
      </p:sp>
      <p:sp>
        <p:nvSpPr>
          <p:cNvPr id="35" name="フッター プレースホルダー 1"/>
          <p:cNvSpPr>
            <a:spLocks noGrp="1"/>
          </p:cNvSpPr>
          <p:nvPr>
            <p:ph type="ftr" sz="quarter" idx="11"/>
          </p:nvPr>
        </p:nvSpPr>
        <p:spPr>
          <a:xfrm>
            <a:off x="4648200" y="6356351"/>
            <a:ext cx="2895600" cy="365125"/>
          </a:xfrm>
        </p:spPr>
        <p:txBody>
          <a:bodyPr/>
          <a:lstStyle/>
          <a:p>
            <a:r>
              <a:rPr kumimoji="1" lang="en-US" altLang="ja-JP" dirty="0"/>
              <a:t>Copyrights©2015  SSS Corporation</a:t>
            </a:r>
            <a:r>
              <a:rPr kumimoji="1" lang="ja-JP" altLang="en-US" dirty="0"/>
              <a:t>　 </a:t>
            </a:r>
          </a:p>
        </p:txBody>
      </p:sp>
      <p:sp>
        <p:nvSpPr>
          <p:cNvPr id="2" name="スライド番号プレースホルダー 1"/>
          <p:cNvSpPr>
            <a:spLocks noGrp="1"/>
          </p:cNvSpPr>
          <p:nvPr>
            <p:ph type="sldNum" sz="quarter" idx="12"/>
          </p:nvPr>
        </p:nvSpPr>
        <p:spPr/>
        <p:txBody>
          <a:bodyPr/>
          <a:lstStyle/>
          <a:p>
            <a:fld id="{0AE9FC66-1AAE-4E36-B78C-41EEEE5034C1}" type="slidenum">
              <a:rPr kumimoji="1" lang="ja-JP" altLang="en-US" smtClean="0"/>
              <a:t>49</a:t>
            </a:fld>
            <a:endParaRPr kumimoji="1" lang="ja-JP" altLang="en-US"/>
          </a:p>
        </p:txBody>
      </p:sp>
      <p:sp>
        <p:nvSpPr>
          <p:cNvPr id="3" name="角丸四角形吹き出し 2"/>
          <p:cNvSpPr/>
          <p:nvPr/>
        </p:nvSpPr>
        <p:spPr>
          <a:xfrm>
            <a:off x="6816825" y="620024"/>
            <a:ext cx="2592288" cy="311621"/>
          </a:xfrm>
          <a:prstGeom prst="wedgeRoundRectCallout">
            <a:avLst>
              <a:gd name="adj1" fmla="val -86901"/>
              <a:gd name="adj2" fmla="val 160312"/>
              <a:gd name="adj3" fmla="val 16667"/>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品質とコストの設計検証</a:t>
            </a:r>
          </a:p>
        </p:txBody>
      </p:sp>
    </p:spTree>
    <p:extLst>
      <p:ext uri="{BB962C8B-B14F-4D97-AF65-F5344CB8AC3E}">
        <p14:creationId xmlns:p14="http://schemas.microsoft.com/office/powerpoint/2010/main" val="1104183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26612-D856-4924-BC19-37F81CDE92BB}"/>
              </a:ext>
            </a:extLst>
          </p:cNvPr>
          <p:cNvSpPr>
            <a:spLocks noGrp="1"/>
          </p:cNvSpPr>
          <p:nvPr>
            <p:ph type="title"/>
          </p:nvPr>
        </p:nvSpPr>
        <p:spPr>
          <a:xfrm>
            <a:off x="838200" y="365126"/>
            <a:ext cx="10515600" cy="654206"/>
          </a:xfrm>
        </p:spPr>
        <p:txBody>
          <a:bodyPr>
            <a:normAutofit/>
          </a:bodyPr>
          <a:lstStyle/>
          <a:p>
            <a:r>
              <a:rPr lang="ja-JP" altLang="en-US" sz="3200" dirty="0"/>
              <a:t>今日のお話の位置付け</a:t>
            </a:r>
            <a:endParaRPr kumimoji="1" lang="ja-JP" altLang="en-US" sz="3200" dirty="0"/>
          </a:p>
        </p:txBody>
      </p:sp>
      <p:sp>
        <p:nvSpPr>
          <p:cNvPr id="3" name="楕円 2">
            <a:extLst>
              <a:ext uri="{FF2B5EF4-FFF2-40B4-BE49-F238E27FC236}">
                <a16:creationId xmlns:a16="http://schemas.microsoft.com/office/drawing/2014/main" id="{C4FCC5C5-5FCA-40FB-AD84-257D99107039}"/>
              </a:ext>
            </a:extLst>
          </p:cNvPr>
          <p:cNvSpPr/>
          <p:nvPr/>
        </p:nvSpPr>
        <p:spPr>
          <a:xfrm>
            <a:off x="1858781" y="1341620"/>
            <a:ext cx="8004747" cy="535148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B88AF26-2A0A-48CB-8040-2F1B9D5FD07E}"/>
              </a:ext>
            </a:extLst>
          </p:cNvPr>
          <p:cNvSpPr/>
          <p:nvPr/>
        </p:nvSpPr>
        <p:spPr>
          <a:xfrm>
            <a:off x="2743200" y="2758190"/>
            <a:ext cx="6288373" cy="393491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95098960-D152-4892-815B-2E9C640E50BE}"/>
              </a:ext>
            </a:extLst>
          </p:cNvPr>
          <p:cNvSpPr/>
          <p:nvPr/>
        </p:nvSpPr>
        <p:spPr>
          <a:xfrm>
            <a:off x="3931169" y="4272197"/>
            <a:ext cx="3859968" cy="24209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2DB5526-A4F6-47B8-97F0-3130BA136372}"/>
              </a:ext>
            </a:extLst>
          </p:cNvPr>
          <p:cNvSpPr txBox="1"/>
          <p:nvPr/>
        </p:nvSpPr>
        <p:spPr>
          <a:xfrm>
            <a:off x="3477718" y="2023836"/>
            <a:ext cx="2023672" cy="646331"/>
          </a:xfrm>
          <a:prstGeom prst="rect">
            <a:avLst/>
          </a:prstGeom>
          <a:noFill/>
        </p:spPr>
        <p:txBody>
          <a:bodyPr wrap="square" rtlCol="0">
            <a:spAutoFit/>
          </a:bodyPr>
          <a:lstStyle/>
          <a:p>
            <a:pPr algn="ctr"/>
            <a:r>
              <a:rPr kumimoji="1" lang="en-US" altLang="ja-JP" sz="3600" b="1" dirty="0" err="1">
                <a:solidFill>
                  <a:schemeClr val="bg1"/>
                </a:solidFill>
              </a:rPr>
              <a:t>VeriSM</a:t>
            </a:r>
            <a:endParaRPr kumimoji="1" lang="ja-JP" altLang="en-US" sz="3600" b="1" dirty="0">
              <a:solidFill>
                <a:schemeClr val="bg1"/>
              </a:solidFill>
            </a:endParaRPr>
          </a:p>
        </p:txBody>
      </p:sp>
      <p:sp>
        <p:nvSpPr>
          <p:cNvPr id="7" name="テキスト ボックス 6">
            <a:extLst>
              <a:ext uri="{FF2B5EF4-FFF2-40B4-BE49-F238E27FC236}">
                <a16:creationId xmlns:a16="http://schemas.microsoft.com/office/drawing/2014/main" id="{AEBC28F3-AFAE-4B94-B5D3-7307ADB0F504}"/>
              </a:ext>
            </a:extLst>
          </p:cNvPr>
          <p:cNvSpPr txBox="1"/>
          <p:nvPr/>
        </p:nvSpPr>
        <p:spPr>
          <a:xfrm>
            <a:off x="3931169" y="3216942"/>
            <a:ext cx="2023672" cy="646331"/>
          </a:xfrm>
          <a:prstGeom prst="rect">
            <a:avLst/>
          </a:prstGeom>
          <a:noFill/>
        </p:spPr>
        <p:txBody>
          <a:bodyPr wrap="square" rtlCol="0">
            <a:spAutoFit/>
          </a:bodyPr>
          <a:lstStyle/>
          <a:p>
            <a:pPr algn="ctr"/>
            <a:r>
              <a:rPr lang="en-US" altLang="ja-JP" sz="3600" b="1" dirty="0">
                <a:solidFill>
                  <a:schemeClr val="bg1"/>
                </a:solidFill>
              </a:rPr>
              <a:t>DevOps</a:t>
            </a:r>
            <a:endParaRPr kumimoji="1" lang="ja-JP" altLang="en-US" sz="3600" b="1" dirty="0">
              <a:solidFill>
                <a:schemeClr val="bg1"/>
              </a:solidFill>
            </a:endParaRPr>
          </a:p>
        </p:txBody>
      </p:sp>
      <p:sp>
        <p:nvSpPr>
          <p:cNvPr id="8" name="テキスト ボックス 7">
            <a:extLst>
              <a:ext uri="{FF2B5EF4-FFF2-40B4-BE49-F238E27FC236}">
                <a16:creationId xmlns:a16="http://schemas.microsoft.com/office/drawing/2014/main" id="{E812BC9F-ECC7-41DB-8E48-07B525B1FA0E}"/>
              </a:ext>
            </a:extLst>
          </p:cNvPr>
          <p:cNvSpPr txBox="1"/>
          <p:nvPr/>
        </p:nvSpPr>
        <p:spPr>
          <a:xfrm>
            <a:off x="4244715" y="4747516"/>
            <a:ext cx="2023672" cy="646331"/>
          </a:xfrm>
          <a:prstGeom prst="rect">
            <a:avLst/>
          </a:prstGeom>
          <a:noFill/>
        </p:spPr>
        <p:txBody>
          <a:bodyPr wrap="square" rtlCol="0">
            <a:spAutoFit/>
          </a:bodyPr>
          <a:lstStyle/>
          <a:p>
            <a:pPr algn="ctr"/>
            <a:r>
              <a:rPr lang="en-US" altLang="ja-JP" sz="3600" b="1" dirty="0">
                <a:solidFill>
                  <a:srgbClr val="002060"/>
                </a:solidFill>
              </a:rPr>
              <a:t>Agile</a:t>
            </a:r>
            <a:endParaRPr kumimoji="1" lang="ja-JP" altLang="en-US" sz="3600" b="1" dirty="0">
              <a:solidFill>
                <a:srgbClr val="002060"/>
              </a:solidFill>
            </a:endParaRPr>
          </a:p>
        </p:txBody>
      </p:sp>
      <p:sp>
        <p:nvSpPr>
          <p:cNvPr id="9" name="テキスト ボックス 8">
            <a:extLst>
              <a:ext uri="{FF2B5EF4-FFF2-40B4-BE49-F238E27FC236}">
                <a16:creationId xmlns:a16="http://schemas.microsoft.com/office/drawing/2014/main" id="{950C4B5C-FAD8-42DB-91B1-6752FA5A2E07}"/>
              </a:ext>
            </a:extLst>
          </p:cNvPr>
          <p:cNvSpPr txBox="1"/>
          <p:nvPr/>
        </p:nvSpPr>
        <p:spPr>
          <a:xfrm>
            <a:off x="5936104" y="5462001"/>
            <a:ext cx="1514007" cy="584775"/>
          </a:xfrm>
          <a:prstGeom prst="rect">
            <a:avLst/>
          </a:prstGeom>
          <a:noFill/>
        </p:spPr>
        <p:txBody>
          <a:bodyPr wrap="square" rtlCol="0">
            <a:spAutoFit/>
          </a:bodyPr>
          <a:lstStyle/>
          <a:p>
            <a:pPr algn="ctr"/>
            <a:r>
              <a:rPr kumimoji="1" lang="ja-JP" altLang="en-US" sz="3200" b="1" dirty="0">
                <a:solidFill>
                  <a:srgbClr val="002060"/>
                </a:solidFill>
              </a:rPr>
              <a:t>働き方</a:t>
            </a:r>
          </a:p>
        </p:txBody>
      </p:sp>
      <p:sp>
        <p:nvSpPr>
          <p:cNvPr id="10" name="テキスト ボックス 9">
            <a:extLst>
              <a:ext uri="{FF2B5EF4-FFF2-40B4-BE49-F238E27FC236}">
                <a16:creationId xmlns:a16="http://schemas.microsoft.com/office/drawing/2014/main" id="{771D62F7-0CFE-405F-9234-59208A5D42CE}"/>
              </a:ext>
            </a:extLst>
          </p:cNvPr>
          <p:cNvSpPr txBox="1"/>
          <p:nvPr/>
        </p:nvSpPr>
        <p:spPr>
          <a:xfrm>
            <a:off x="6051029" y="3662363"/>
            <a:ext cx="2023672" cy="646331"/>
          </a:xfrm>
          <a:prstGeom prst="rect">
            <a:avLst/>
          </a:prstGeom>
          <a:noFill/>
        </p:spPr>
        <p:txBody>
          <a:bodyPr wrap="square" rtlCol="0">
            <a:spAutoFit/>
          </a:bodyPr>
          <a:lstStyle/>
          <a:p>
            <a:pPr algn="ctr"/>
            <a:r>
              <a:rPr kumimoji="1" lang="ja-JP" altLang="en-US" sz="3600" b="1" dirty="0">
                <a:solidFill>
                  <a:schemeClr val="bg1"/>
                </a:solidFill>
              </a:rPr>
              <a:t>プロセス</a:t>
            </a:r>
          </a:p>
        </p:txBody>
      </p:sp>
      <p:sp>
        <p:nvSpPr>
          <p:cNvPr id="11" name="テキスト ボックス 10">
            <a:extLst>
              <a:ext uri="{FF2B5EF4-FFF2-40B4-BE49-F238E27FC236}">
                <a16:creationId xmlns:a16="http://schemas.microsoft.com/office/drawing/2014/main" id="{B96E238D-ED8C-4ED3-82AA-88E7D27880FF}"/>
              </a:ext>
            </a:extLst>
          </p:cNvPr>
          <p:cNvSpPr txBox="1"/>
          <p:nvPr/>
        </p:nvSpPr>
        <p:spPr>
          <a:xfrm>
            <a:off x="6073515" y="1975551"/>
            <a:ext cx="2023672" cy="646331"/>
          </a:xfrm>
          <a:prstGeom prst="rect">
            <a:avLst/>
          </a:prstGeom>
          <a:noFill/>
        </p:spPr>
        <p:txBody>
          <a:bodyPr wrap="square" rtlCol="0">
            <a:spAutoFit/>
          </a:bodyPr>
          <a:lstStyle/>
          <a:p>
            <a:pPr algn="ctr"/>
            <a:r>
              <a:rPr kumimoji="1" lang="ja-JP" altLang="en-US" sz="3600" b="1" dirty="0">
                <a:solidFill>
                  <a:schemeClr val="bg1"/>
                </a:solidFill>
              </a:rPr>
              <a:t>管理体系</a:t>
            </a:r>
          </a:p>
        </p:txBody>
      </p:sp>
    </p:spTree>
    <p:extLst>
      <p:ext uri="{BB962C8B-B14F-4D97-AF65-F5344CB8AC3E}">
        <p14:creationId xmlns:p14="http://schemas.microsoft.com/office/powerpoint/2010/main" val="3784564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850106"/>
          </a:xfrm>
        </p:spPr>
        <p:txBody>
          <a:bodyPr>
            <a:normAutofit/>
          </a:bodyPr>
          <a:lstStyle/>
          <a:p>
            <a:r>
              <a:rPr lang="ja-JP" altLang="en-US" sz="2800" dirty="0">
                <a:solidFill>
                  <a:srgbClr val="002060"/>
                </a:solidFill>
              </a:rPr>
              <a:t>アジャイル開発の仕事の基本構造</a:t>
            </a:r>
          </a:p>
        </p:txBody>
      </p:sp>
      <p:sp>
        <p:nvSpPr>
          <p:cNvPr id="4" name="テキスト ボックス 3"/>
          <p:cNvSpPr txBox="1"/>
          <p:nvPr/>
        </p:nvSpPr>
        <p:spPr>
          <a:xfrm>
            <a:off x="2351584" y="1268760"/>
            <a:ext cx="5256584"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50" charset="-128"/>
              </a:rPr>
              <a:t>イテレーション（スプリント）</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何故、反復的に開発を行った方が良いのか？</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何故、そうしなければならないのか？</a:t>
            </a:r>
          </a:p>
        </p:txBody>
      </p:sp>
      <p:sp>
        <p:nvSpPr>
          <p:cNvPr id="5" name="テキスト ボックス 4"/>
          <p:cNvSpPr txBox="1"/>
          <p:nvPr/>
        </p:nvSpPr>
        <p:spPr>
          <a:xfrm>
            <a:off x="5516162" y="5733256"/>
            <a:ext cx="4012393" cy="923330"/>
          </a:xfrm>
          <a:prstGeom prst="rect">
            <a:avLst/>
          </a:prstGeom>
          <a:noFill/>
        </p:spPr>
        <p:txBody>
          <a:bodyPr wrap="square" rtlCol="0">
            <a:spAutoFit/>
          </a:bodyPr>
          <a:lstStyle/>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50" charset="-128"/>
              </a:rPr>
              <a:t>時間の使い方　（タイムボックス）</a:t>
            </a:r>
            <a:endParaRPr lang="en-US" altLang="ja-JP" b="1" dirty="0">
              <a:solidFill>
                <a:srgbClr val="002060"/>
              </a:solidFill>
              <a:latin typeface="Calibri"/>
              <a:ea typeface="ＭＳ Ｐゴシック" panose="020B0600070205080204" pitchFamily="50" charset="-128"/>
            </a:endParaRPr>
          </a:p>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50" charset="-128"/>
              </a:rPr>
              <a:t>透明性</a:t>
            </a:r>
            <a:endParaRPr lang="en-US" altLang="ja-JP" b="1" dirty="0">
              <a:solidFill>
                <a:srgbClr val="002060"/>
              </a:solidFill>
              <a:latin typeface="Calibri"/>
              <a:ea typeface="ＭＳ Ｐゴシック" panose="020B0600070205080204" pitchFamily="50" charset="-128"/>
            </a:endParaRPr>
          </a:p>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50" charset="-128"/>
              </a:rPr>
              <a:t>品質</a:t>
            </a:r>
          </a:p>
        </p:txBody>
      </p:sp>
      <p:grpSp>
        <p:nvGrpSpPr>
          <p:cNvPr id="23" name="グループ化 22"/>
          <p:cNvGrpSpPr/>
          <p:nvPr/>
        </p:nvGrpSpPr>
        <p:grpSpPr>
          <a:xfrm>
            <a:off x="2515072" y="2602248"/>
            <a:ext cx="6749280" cy="803523"/>
            <a:chOff x="991072" y="3777605"/>
            <a:chExt cx="6749280" cy="803523"/>
          </a:xfrm>
        </p:grpSpPr>
        <p:sp>
          <p:nvSpPr>
            <p:cNvPr id="6" name="円/楕円 5"/>
            <p:cNvSpPr/>
            <p:nvPr/>
          </p:nvSpPr>
          <p:spPr>
            <a:xfrm>
              <a:off x="991072" y="3777605"/>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課題目標</a:t>
              </a:r>
            </a:p>
          </p:txBody>
        </p:sp>
        <p:sp>
          <p:nvSpPr>
            <p:cNvPr id="7" name="右矢印 6"/>
            <p:cNvSpPr/>
            <p:nvPr/>
          </p:nvSpPr>
          <p:spPr>
            <a:xfrm>
              <a:off x="1927176" y="4137645"/>
              <a:ext cx="4877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8" name="角丸四角形 7"/>
            <p:cNvSpPr/>
            <p:nvPr/>
          </p:nvSpPr>
          <p:spPr>
            <a:xfrm>
              <a:off x="6804248" y="3777605"/>
              <a:ext cx="936104" cy="803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100</a:t>
              </a:r>
              <a:r>
                <a:rPr lang="ja-JP" altLang="en-US" dirty="0">
                  <a:solidFill>
                    <a:srgbClr val="002060"/>
                  </a:solidFill>
                  <a:latin typeface="Calibri"/>
                  <a:ea typeface="ＭＳ Ｐゴシック" panose="020B0600070205080204" pitchFamily="50" charset="-128"/>
                </a:rPr>
                <a:t>点狙い</a:t>
              </a:r>
            </a:p>
          </p:txBody>
        </p:sp>
      </p:grpSp>
      <p:grpSp>
        <p:nvGrpSpPr>
          <p:cNvPr id="14" name="グループ化 13"/>
          <p:cNvGrpSpPr/>
          <p:nvPr/>
        </p:nvGrpSpPr>
        <p:grpSpPr>
          <a:xfrm>
            <a:off x="2529409" y="3945792"/>
            <a:ext cx="5747210" cy="1548098"/>
            <a:chOff x="991072" y="4842221"/>
            <a:chExt cx="5747210" cy="1548098"/>
          </a:xfrm>
        </p:grpSpPr>
        <p:sp>
          <p:nvSpPr>
            <p:cNvPr id="9" name="円/楕円 8"/>
            <p:cNvSpPr/>
            <p:nvPr/>
          </p:nvSpPr>
          <p:spPr>
            <a:xfrm>
              <a:off x="991072" y="5130253"/>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課題目標</a:t>
              </a:r>
            </a:p>
          </p:txBody>
        </p:sp>
        <p:sp>
          <p:nvSpPr>
            <p:cNvPr id="10" name="右矢印 9"/>
            <p:cNvSpPr/>
            <p:nvPr/>
          </p:nvSpPr>
          <p:spPr>
            <a:xfrm>
              <a:off x="1927176" y="5490293"/>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角丸四角形 14"/>
            <p:cNvSpPr/>
            <p:nvPr/>
          </p:nvSpPr>
          <p:spPr>
            <a:xfrm>
              <a:off x="5381707" y="5217464"/>
              <a:ext cx="1125860" cy="803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合格点</a:t>
              </a:r>
              <a:endParaRPr lang="en-US" altLang="ja-JP" dirty="0">
                <a:solidFill>
                  <a:srgbClr val="002060"/>
                </a:solidFill>
                <a:latin typeface="Calibri"/>
                <a:ea typeface="ＭＳ Ｐゴシック" panose="020B0600070205080204" pitchFamily="50" charset="-128"/>
              </a:endParaRPr>
            </a:p>
            <a:p>
              <a:pPr algn="ctr"/>
              <a:r>
                <a:rPr lang="ja-JP" altLang="en-US" dirty="0">
                  <a:solidFill>
                    <a:srgbClr val="002060"/>
                  </a:solidFill>
                  <a:latin typeface="Calibri"/>
                  <a:ea typeface="ＭＳ Ｐゴシック" panose="020B0600070205080204" pitchFamily="50" charset="-128"/>
                </a:rPr>
                <a:t>狙い</a:t>
              </a:r>
            </a:p>
          </p:txBody>
        </p:sp>
        <p:sp>
          <p:nvSpPr>
            <p:cNvPr id="16" name="角丸四角形 15"/>
            <p:cNvSpPr/>
            <p:nvPr/>
          </p:nvSpPr>
          <p:spPr>
            <a:xfrm>
              <a:off x="2287810" y="5847066"/>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20</a:t>
              </a:r>
              <a:r>
                <a:rPr lang="ja-JP" altLang="en-US" dirty="0">
                  <a:solidFill>
                    <a:srgbClr val="002060"/>
                  </a:solidFill>
                  <a:latin typeface="Calibri"/>
                  <a:ea typeface="ＭＳ Ｐゴシック" panose="020B0600070205080204" pitchFamily="50" charset="-128"/>
                </a:rPr>
                <a:t>点</a:t>
              </a:r>
            </a:p>
          </p:txBody>
        </p:sp>
        <p:sp>
          <p:nvSpPr>
            <p:cNvPr id="18" name="角丸四角形 17"/>
            <p:cNvSpPr/>
            <p:nvPr/>
          </p:nvSpPr>
          <p:spPr>
            <a:xfrm>
              <a:off x="3221740" y="5850333"/>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40</a:t>
              </a:r>
              <a:r>
                <a:rPr lang="ja-JP" altLang="en-US" dirty="0">
                  <a:solidFill>
                    <a:srgbClr val="002060"/>
                  </a:solidFill>
                  <a:latin typeface="Calibri"/>
                  <a:ea typeface="ＭＳ Ｐゴシック" panose="020B0600070205080204" pitchFamily="50" charset="-128"/>
                </a:rPr>
                <a:t>点</a:t>
              </a:r>
            </a:p>
          </p:txBody>
        </p:sp>
        <p:sp>
          <p:nvSpPr>
            <p:cNvPr id="19" name="角丸四角形 18"/>
            <p:cNvSpPr/>
            <p:nvPr/>
          </p:nvSpPr>
          <p:spPr>
            <a:xfrm>
              <a:off x="4080515" y="5869399"/>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60</a:t>
              </a:r>
              <a:r>
                <a:rPr lang="ja-JP" altLang="en-US" dirty="0">
                  <a:solidFill>
                    <a:srgbClr val="002060"/>
                  </a:solidFill>
                  <a:latin typeface="Calibri"/>
                  <a:ea typeface="ＭＳ Ｐゴシック" panose="020B0600070205080204" pitchFamily="50" charset="-128"/>
                </a:rPr>
                <a:t>点</a:t>
              </a:r>
            </a:p>
          </p:txBody>
        </p:sp>
        <p:sp>
          <p:nvSpPr>
            <p:cNvPr id="20" name="円形吹き出し 19"/>
            <p:cNvSpPr/>
            <p:nvPr/>
          </p:nvSpPr>
          <p:spPr>
            <a:xfrm>
              <a:off x="2375646" y="4842221"/>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50" charset="-128"/>
                </a:rPr>
                <a:t>フィードバック</a:t>
              </a:r>
              <a:endParaRPr lang="en-US" altLang="ja-JP" sz="1000" b="1" dirty="0">
                <a:solidFill>
                  <a:srgbClr val="F79646">
                    <a:lumMod val="75000"/>
                  </a:srgbClr>
                </a:solidFill>
                <a:latin typeface="Calibri"/>
                <a:ea typeface="ＭＳ Ｐゴシック" panose="020B0600070205080204" pitchFamily="50" charset="-128"/>
              </a:endParaRPr>
            </a:p>
          </p:txBody>
        </p:sp>
        <p:sp>
          <p:nvSpPr>
            <p:cNvPr id="21" name="円形吹き出し 20"/>
            <p:cNvSpPr/>
            <p:nvPr/>
          </p:nvSpPr>
          <p:spPr>
            <a:xfrm>
              <a:off x="3258903" y="4878225"/>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50" charset="-128"/>
                </a:rPr>
                <a:t>フィードバック</a:t>
              </a:r>
              <a:endParaRPr lang="en-US" altLang="ja-JP" sz="1000" b="1" dirty="0">
                <a:solidFill>
                  <a:srgbClr val="F79646">
                    <a:lumMod val="75000"/>
                  </a:srgbClr>
                </a:solidFill>
                <a:latin typeface="Calibri"/>
                <a:ea typeface="ＭＳ Ｐゴシック" panose="020B0600070205080204" pitchFamily="50" charset="-128"/>
              </a:endParaRPr>
            </a:p>
          </p:txBody>
        </p:sp>
        <p:sp>
          <p:nvSpPr>
            <p:cNvPr id="22" name="円形吹き出し 21"/>
            <p:cNvSpPr/>
            <p:nvPr/>
          </p:nvSpPr>
          <p:spPr>
            <a:xfrm>
              <a:off x="4110995" y="4878225"/>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50" charset="-128"/>
                </a:rPr>
                <a:t>フィードバック</a:t>
              </a:r>
              <a:endParaRPr lang="en-US" altLang="ja-JP" sz="1000" b="1" dirty="0">
                <a:solidFill>
                  <a:srgbClr val="F79646">
                    <a:lumMod val="75000"/>
                  </a:srgbClr>
                </a:solidFill>
                <a:latin typeface="Calibri"/>
                <a:ea typeface="ＭＳ Ｐゴシック" panose="020B0600070205080204" pitchFamily="50" charset="-128"/>
              </a:endParaRPr>
            </a:p>
          </p:txBody>
        </p:sp>
        <p:sp>
          <p:nvSpPr>
            <p:cNvPr id="3" name="テキスト ボックス 2"/>
            <p:cNvSpPr txBox="1"/>
            <p:nvPr/>
          </p:nvSpPr>
          <p:spPr>
            <a:xfrm>
              <a:off x="5150992" y="6020987"/>
              <a:ext cx="1587290" cy="369332"/>
            </a:xfrm>
            <a:prstGeom prst="rect">
              <a:avLst/>
            </a:prstGeom>
            <a:noFill/>
          </p:spPr>
          <p:txBody>
            <a:bodyPr wrap="square" rtlCol="0">
              <a:spAutoFit/>
            </a:bodyPr>
            <a:lstStyle/>
            <a:p>
              <a:pPr algn="ctr"/>
              <a:r>
                <a:rPr lang="en-US" altLang="ja-JP" dirty="0">
                  <a:solidFill>
                    <a:prstClr val="black"/>
                  </a:solidFill>
                  <a:latin typeface="Calibri"/>
                  <a:ea typeface="ＭＳ Ｐゴシック" panose="020B0600070205080204" pitchFamily="50" charset="-128"/>
                </a:rPr>
                <a:t>80:20</a:t>
              </a:r>
              <a:r>
                <a:rPr lang="ja-JP" altLang="en-US" dirty="0">
                  <a:solidFill>
                    <a:prstClr val="black"/>
                  </a:solidFill>
                  <a:latin typeface="Calibri"/>
                  <a:ea typeface="ＭＳ Ｐゴシック" panose="020B0600070205080204" pitchFamily="50" charset="-128"/>
                </a:rPr>
                <a:t>の法則</a:t>
              </a:r>
            </a:p>
          </p:txBody>
        </p:sp>
        <p:sp>
          <p:nvSpPr>
            <p:cNvPr id="25" name="右矢印 24"/>
            <p:cNvSpPr/>
            <p:nvPr/>
          </p:nvSpPr>
          <p:spPr>
            <a:xfrm>
              <a:off x="2771800"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6" name="右矢印 25"/>
            <p:cNvSpPr/>
            <p:nvPr/>
          </p:nvSpPr>
          <p:spPr>
            <a:xfrm>
              <a:off x="3634682"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7" name="右矢印 26"/>
            <p:cNvSpPr/>
            <p:nvPr/>
          </p:nvSpPr>
          <p:spPr>
            <a:xfrm>
              <a:off x="4479306"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sp>
        <p:nvSpPr>
          <p:cNvPr id="11" name="テキスト ボックス 10"/>
          <p:cNvSpPr txBox="1"/>
          <p:nvPr/>
        </p:nvSpPr>
        <p:spPr>
          <a:xfrm>
            <a:off x="2191740" y="2228343"/>
            <a:ext cx="1998112"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a:t>
            </a:r>
            <a:r>
              <a:rPr lang="ja-JP" altLang="en-US" dirty="0">
                <a:solidFill>
                  <a:srgbClr val="002060"/>
                </a:solidFill>
                <a:latin typeface="Calibri"/>
                <a:ea typeface="ＭＳ Ｐゴシック" panose="020B0600070205080204" pitchFamily="50" charset="-128"/>
              </a:rPr>
              <a:t>従来の考え方</a:t>
            </a:r>
            <a:r>
              <a:rPr lang="en-US" altLang="ja-JP" dirty="0">
                <a:solidFill>
                  <a:srgbClr val="002060"/>
                </a:solidFill>
                <a:latin typeface="Calibri"/>
                <a:ea typeface="ＭＳ Ｐゴシック" panose="020B0600070205080204" pitchFamily="50" charset="-128"/>
              </a:rPr>
              <a:t>】</a:t>
            </a:r>
            <a:endParaRPr lang="ja-JP" altLang="en-US" dirty="0">
              <a:solidFill>
                <a:srgbClr val="002060"/>
              </a:solidFill>
              <a:latin typeface="Calibri"/>
              <a:ea typeface="ＭＳ Ｐゴシック" panose="020B0600070205080204" pitchFamily="50" charset="-128"/>
            </a:endParaRPr>
          </a:p>
        </p:txBody>
      </p:sp>
      <p:sp>
        <p:nvSpPr>
          <p:cNvPr id="24" name="テキスト ボックス 23"/>
          <p:cNvSpPr txBox="1"/>
          <p:nvPr/>
        </p:nvSpPr>
        <p:spPr>
          <a:xfrm>
            <a:off x="2163918" y="3552292"/>
            <a:ext cx="2397675"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a:t>
            </a:r>
            <a:r>
              <a:rPr lang="ja-JP" altLang="en-US" dirty="0">
                <a:solidFill>
                  <a:srgbClr val="002060"/>
                </a:solidFill>
                <a:latin typeface="Calibri"/>
                <a:ea typeface="ＭＳ Ｐゴシック" panose="020B0600070205080204" pitchFamily="50" charset="-128"/>
              </a:rPr>
              <a:t>アジャイルの考え方</a:t>
            </a:r>
            <a:r>
              <a:rPr lang="en-US" altLang="ja-JP" dirty="0">
                <a:solidFill>
                  <a:srgbClr val="002060"/>
                </a:solidFill>
                <a:latin typeface="Calibri"/>
                <a:ea typeface="ＭＳ Ｐゴシック" panose="020B0600070205080204" pitchFamily="50" charset="-128"/>
              </a:rPr>
              <a:t>】</a:t>
            </a:r>
            <a:endParaRPr lang="ja-JP" altLang="en-US" dirty="0">
              <a:solidFill>
                <a:srgbClr val="002060"/>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600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5560" y="237927"/>
            <a:ext cx="7704856" cy="523220"/>
          </a:xfrm>
          <a:prstGeom prst="rect">
            <a:avLst/>
          </a:prstGeom>
          <a:noFill/>
        </p:spPr>
        <p:txBody>
          <a:bodyPr wrap="square" rtlCol="0">
            <a:spAutoFit/>
          </a:bodyPr>
          <a:lstStyle/>
          <a:p>
            <a:pPr algn="ctr"/>
            <a:r>
              <a:rPr lang="ja-JP" altLang="en-US" sz="2800" dirty="0">
                <a:solidFill>
                  <a:srgbClr val="002060"/>
                </a:solidFill>
                <a:latin typeface="Calibri"/>
                <a:ea typeface="ＭＳ Ｐゴシック" panose="020B0600070205080204" pitchFamily="50" charset="-128"/>
              </a:rPr>
              <a:t>要求の変質</a:t>
            </a:r>
          </a:p>
        </p:txBody>
      </p:sp>
      <p:grpSp>
        <p:nvGrpSpPr>
          <p:cNvPr id="3" name="Group 28"/>
          <p:cNvGrpSpPr>
            <a:grpSpLocks/>
          </p:cNvGrpSpPr>
          <p:nvPr/>
        </p:nvGrpSpPr>
        <p:grpSpPr bwMode="auto">
          <a:xfrm>
            <a:off x="2775561" y="2183933"/>
            <a:ext cx="6918594" cy="3638030"/>
            <a:chOff x="2698" y="527"/>
            <a:chExt cx="3062" cy="1801"/>
          </a:xfrm>
        </p:grpSpPr>
        <p:grpSp>
          <p:nvGrpSpPr>
            <p:cNvPr id="4" name="Group 29"/>
            <p:cNvGrpSpPr>
              <a:grpSpLocks/>
            </p:cNvGrpSpPr>
            <p:nvPr/>
          </p:nvGrpSpPr>
          <p:grpSpPr bwMode="auto">
            <a:xfrm>
              <a:off x="2698" y="527"/>
              <a:ext cx="2767" cy="1801"/>
              <a:chOff x="2653" y="572"/>
              <a:chExt cx="2767" cy="1801"/>
            </a:xfrm>
          </p:grpSpPr>
          <p:grpSp>
            <p:nvGrpSpPr>
              <p:cNvPr id="7" name="Group 30"/>
              <p:cNvGrpSpPr>
                <a:grpSpLocks/>
              </p:cNvGrpSpPr>
              <p:nvPr/>
            </p:nvGrpSpPr>
            <p:grpSpPr bwMode="auto">
              <a:xfrm>
                <a:off x="2653" y="618"/>
                <a:ext cx="2767" cy="1611"/>
                <a:chOff x="2608" y="572"/>
                <a:chExt cx="2767" cy="1611"/>
              </a:xfrm>
            </p:grpSpPr>
            <p:sp>
              <p:nvSpPr>
                <p:cNvPr id="11" name="Line 31"/>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2" name="Line 32"/>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3" name="Line 33"/>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4" name="Line 34"/>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5" name="Line 35"/>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cxnSp>
              <p:nvCxnSpPr>
                <p:cNvPr id="16" name="AutoShape 36"/>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37"/>
                <p:cNvSpPr txBox="1">
                  <a:spLocks noChangeArrowheads="1"/>
                </p:cNvSpPr>
                <p:nvPr/>
              </p:nvSpPr>
              <p:spPr bwMode="auto">
                <a:xfrm>
                  <a:off x="2880"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０</a:t>
                  </a:r>
                </a:p>
              </p:txBody>
            </p:sp>
            <p:sp>
              <p:nvSpPr>
                <p:cNvPr id="18" name="Text Box 38"/>
                <p:cNvSpPr txBox="1">
                  <a:spLocks noChangeArrowheads="1"/>
                </p:cNvSpPr>
                <p:nvPr/>
              </p:nvSpPr>
              <p:spPr bwMode="auto">
                <a:xfrm>
                  <a:off x="3424" y="2069"/>
                  <a:ext cx="22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３</a:t>
                  </a:r>
                </a:p>
              </p:txBody>
            </p:sp>
            <p:sp>
              <p:nvSpPr>
                <p:cNvPr id="19" name="Text Box 39"/>
                <p:cNvSpPr txBox="1">
                  <a:spLocks noChangeArrowheads="1"/>
                </p:cNvSpPr>
                <p:nvPr/>
              </p:nvSpPr>
              <p:spPr bwMode="auto">
                <a:xfrm>
                  <a:off x="3969"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６</a:t>
                  </a:r>
                </a:p>
              </p:txBody>
            </p:sp>
            <p:sp>
              <p:nvSpPr>
                <p:cNvPr id="20" name="Text Box 40"/>
                <p:cNvSpPr txBox="1">
                  <a:spLocks noChangeArrowheads="1"/>
                </p:cNvSpPr>
                <p:nvPr/>
              </p:nvSpPr>
              <p:spPr bwMode="auto">
                <a:xfrm>
                  <a:off x="4468"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９</a:t>
                  </a:r>
                </a:p>
              </p:txBody>
            </p:sp>
            <p:sp>
              <p:nvSpPr>
                <p:cNvPr id="21" name="Text Box 41"/>
                <p:cNvSpPr txBox="1">
                  <a:spLocks noChangeArrowheads="1"/>
                </p:cNvSpPr>
                <p:nvPr/>
              </p:nvSpPr>
              <p:spPr bwMode="auto">
                <a:xfrm>
                  <a:off x="5012"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１２</a:t>
                  </a:r>
                </a:p>
              </p:txBody>
            </p:sp>
            <p:sp>
              <p:nvSpPr>
                <p:cNvPr id="22" name="Text Box 42"/>
                <p:cNvSpPr txBox="1">
                  <a:spLocks noChangeArrowheads="1"/>
                </p:cNvSpPr>
                <p:nvPr/>
              </p:nvSpPr>
              <p:spPr bwMode="auto">
                <a:xfrm>
                  <a:off x="2699" y="1661"/>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２５％</a:t>
                  </a:r>
                </a:p>
              </p:txBody>
            </p:sp>
            <p:sp>
              <p:nvSpPr>
                <p:cNvPr id="23" name="Text Box 43"/>
                <p:cNvSpPr txBox="1">
                  <a:spLocks noChangeArrowheads="1"/>
                </p:cNvSpPr>
                <p:nvPr/>
              </p:nvSpPr>
              <p:spPr bwMode="auto">
                <a:xfrm>
                  <a:off x="2699" y="1344"/>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５０％</a:t>
                  </a:r>
                </a:p>
              </p:txBody>
            </p:sp>
            <p:sp>
              <p:nvSpPr>
                <p:cNvPr id="24" name="Text Box 44"/>
                <p:cNvSpPr txBox="1">
                  <a:spLocks noChangeArrowheads="1"/>
                </p:cNvSpPr>
                <p:nvPr/>
              </p:nvSpPr>
              <p:spPr bwMode="auto">
                <a:xfrm>
                  <a:off x="2653" y="1026"/>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７５％</a:t>
                  </a:r>
                </a:p>
              </p:txBody>
            </p:sp>
            <p:sp>
              <p:nvSpPr>
                <p:cNvPr id="25" name="Text Box 45"/>
                <p:cNvSpPr txBox="1">
                  <a:spLocks noChangeArrowheads="1"/>
                </p:cNvSpPr>
                <p:nvPr/>
              </p:nvSpPr>
              <p:spPr bwMode="auto">
                <a:xfrm>
                  <a:off x="2608" y="709"/>
                  <a:ext cx="409"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１００％</a:t>
                  </a:r>
                </a:p>
              </p:txBody>
            </p:sp>
            <p:sp>
              <p:nvSpPr>
                <p:cNvPr id="26" name="Line 46"/>
                <p:cNvSpPr>
                  <a:spLocks noChangeShapeType="1"/>
                </p:cNvSpPr>
                <p:nvPr/>
              </p:nvSpPr>
              <p:spPr bwMode="auto">
                <a:xfrm>
                  <a:off x="2971" y="799"/>
                  <a:ext cx="2177"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27" name="Line 47"/>
                <p:cNvSpPr>
                  <a:spLocks noChangeShapeType="1"/>
                </p:cNvSpPr>
                <p:nvPr/>
              </p:nvSpPr>
              <p:spPr bwMode="auto">
                <a:xfrm>
                  <a:off x="2971" y="799"/>
                  <a:ext cx="2177"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28" name="Line 48"/>
                <p:cNvSpPr>
                  <a:spLocks noChangeShapeType="1"/>
                </p:cNvSpPr>
                <p:nvPr/>
              </p:nvSpPr>
              <p:spPr bwMode="auto">
                <a:xfrm>
                  <a:off x="2971" y="799"/>
                  <a:ext cx="2177"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grpSp>
          <p:sp>
            <p:nvSpPr>
              <p:cNvPr id="8" name="Text Box 49"/>
              <p:cNvSpPr txBox="1">
                <a:spLocks noChangeArrowheads="1"/>
              </p:cNvSpPr>
              <p:nvPr/>
            </p:nvSpPr>
            <p:spPr bwMode="auto">
              <a:xfrm>
                <a:off x="3742" y="2251"/>
                <a:ext cx="726"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Calibri"/>
                    <a:ea typeface="ＭＳ Ｐゴシック" panose="020B0600070205080204" pitchFamily="50" charset="-128"/>
                  </a:rPr>
                  <a:t>時間経過（月）</a:t>
                </a:r>
              </a:p>
            </p:txBody>
          </p:sp>
          <p:sp>
            <p:nvSpPr>
              <p:cNvPr id="9" name="Text Box 50"/>
              <p:cNvSpPr txBox="1">
                <a:spLocks noChangeArrowheads="1"/>
              </p:cNvSpPr>
              <p:nvPr/>
            </p:nvSpPr>
            <p:spPr bwMode="auto">
              <a:xfrm>
                <a:off x="2670" y="754"/>
                <a:ext cx="150"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Calibri"/>
                    <a:ea typeface="ＭＳ Ｐゴシック" panose="020B0600070205080204" pitchFamily="50" charset="-128"/>
                  </a:rPr>
                  <a:t>要求の信憑性</a:t>
                </a:r>
              </a:p>
            </p:txBody>
          </p:sp>
          <p:sp>
            <p:nvSpPr>
              <p:cNvPr id="10" name="Text Box 51"/>
              <p:cNvSpPr txBox="1">
                <a:spLocks noChangeArrowheads="1"/>
              </p:cNvSpPr>
              <p:nvPr/>
            </p:nvSpPr>
            <p:spPr bwMode="auto">
              <a:xfrm>
                <a:off x="3515" y="572"/>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Calibri"/>
                    <a:ea typeface="ＭＳ Ｐゴシック" panose="020B0600070205080204" pitchFamily="50" charset="-128"/>
                  </a:rPr>
                  <a:t>要求の時間的変質</a:t>
                </a:r>
              </a:p>
            </p:txBody>
          </p:sp>
        </p:grpSp>
        <p:sp>
          <p:nvSpPr>
            <p:cNvPr id="5" name="Text Box 52"/>
            <p:cNvSpPr txBox="1">
              <a:spLocks noChangeArrowheads="1"/>
            </p:cNvSpPr>
            <p:nvPr/>
          </p:nvSpPr>
          <p:spPr bwMode="auto">
            <a:xfrm>
              <a:off x="5239" y="1071"/>
              <a:ext cx="521"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900">
                  <a:solidFill>
                    <a:prstClr val="black"/>
                  </a:solidFill>
                  <a:latin typeface="Calibri"/>
                  <a:ea typeface="ＭＳ Ｐゴシック" panose="020B0600070205080204" pitchFamily="50" charset="-128"/>
                </a:rPr>
                <a:t>２４ヶ月後では２５％程度</a:t>
              </a:r>
            </a:p>
          </p:txBody>
        </p:sp>
        <p:sp>
          <p:nvSpPr>
            <p:cNvPr id="6" name="Text Box 53"/>
            <p:cNvSpPr txBox="1">
              <a:spLocks noChangeArrowheads="1"/>
            </p:cNvSpPr>
            <p:nvPr/>
          </p:nvSpPr>
          <p:spPr bwMode="auto">
            <a:xfrm>
              <a:off x="4604" y="981"/>
              <a:ext cx="589"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平均的な値</a:t>
              </a:r>
            </a:p>
          </p:txBody>
        </p:sp>
      </p:grpSp>
      <p:sp>
        <p:nvSpPr>
          <p:cNvPr id="29" name="テキスト ボックス 28"/>
          <p:cNvSpPr txBox="1"/>
          <p:nvPr/>
        </p:nvSpPr>
        <p:spPr>
          <a:xfrm>
            <a:off x="2135560" y="980729"/>
            <a:ext cx="7992888" cy="461665"/>
          </a:xfrm>
          <a:prstGeom prst="rect">
            <a:avLst/>
          </a:prstGeom>
          <a:noFill/>
        </p:spPr>
        <p:txBody>
          <a:bodyPr wrap="square" rtlCol="0">
            <a:spAutoFit/>
          </a:bodyPr>
          <a:lstStyle/>
          <a:p>
            <a:pPr algn="ctr"/>
            <a:r>
              <a:rPr lang="ja-JP" altLang="en-US" sz="2400" dirty="0">
                <a:solidFill>
                  <a:srgbClr val="002060"/>
                </a:solidFill>
                <a:latin typeface="Calibri"/>
                <a:ea typeface="ＭＳ Ｐゴシック" panose="020B0600070205080204" pitchFamily="50" charset="-128"/>
              </a:rPr>
              <a:t>要求を明確に定義できれば良いシステムができるという迷信</a:t>
            </a:r>
          </a:p>
        </p:txBody>
      </p:sp>
      <p:sp>
        <p:nvSpPr>
          <p:cNvPr id="30" name="フッター プレースホルダー 29"/>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31" name="スライド番号プレースホルダー 30"/>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51</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61283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634082"/>
          </a:xfrm>
        </p:spPr>
        <p:txBody>
          <a:bodyPr>
            <a:normAutofit/>
          </a:bodyPr>
          <a:lstStyle/>
          <a:p>
            <a:r>
              <a:rPr lang="ja-JP" altLang="en-US" sz="2800" dirty="0">
                <a:solidFill>
                  <a:srgbClr val="002060"/>
                </a:solidFill>
              </a:rPr>
              <a:t>アジャイル開発の基本行動</a:t>
            </a:r>
          </a:p>
        </p:txBody>
      </p:sp>
      <p:sp>
        <p:nvSpPr>
          <p:cNvPr id="5" name="テキスト ボックス 4"/>
          <p:cNvSpPr txBox="1"/>
          <p:nvPr/>
        </p:nvSpPr>
        <p:spPr>
          <a:xfrm>
            <a:off x="2214133" y="1052736"/>
            <a:ext cx="7848872" cy="1815882"/>
          </a:xfrm>
          <a:prstGeom prst="rect">
            <a:avLst/>
          </a:prstGeom>
          <a:noFill/>
        </p:spPr>
        <p:txBody>
          <a:bodyPr wrap="square" rtlCol="0">
            <a:spAutoFit/>
          </a:bodyPr>
          <a:lstStyle/>
          <a:p>
            <a:r>
              <a:rPr lang="ja-JP" altLang="en-US" sz="1400" dirty="0">
                <a:solidFill>
                  <a:srgbClr val="0070C0"/>
                </a:solidFill>
                <a:latin typeface="Calibri"/>
                <a:ea typeface="ＭＳ Ｐゴシック" panose="020B0600070205080204" pitchFamily="50" charset="-128"/>
              </a:rPr>
              <a:t>基本的な価値観：</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与えられたリソース（資源）の制約下で、最大のパフォーマンスを発揮する。</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常にカイゼンを行い、作業効率の向上を目指す。</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タイムボックスでの働き方で、時間の有効活用</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反復（イタレーション）を利用して、こまめにフィードバックを得て、軌道修正を常に行う。</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ゴール（標的）は、固定されていない。常に動く。</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常に動作するソフトウエアで確認する。</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品質を犠牲にしない。品質を高め、維持する努力。</a:t>
            </a:r>
          </a:p>
        </p:txBody>
      </p:sp>
      <p:sp>
        <p:nvSpPr>
          <p:cNvPr id="6" name="角丸四角形 5"/>
          <p:cNvSpPr/>
          <p:nvPr/>
        </p:nvSpPr>
        <p:spPr>
          <a:xfrm>
            <a:off x="3371788" y="3007218"/>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機能</a:t>
            </a:r>
          </a:p>
        </p:txBody>
      </p:sp>
      <p:sp>
        <p:nvSpPr>
          <p:cNvPr id="7" name="角丸四角形 6"/>
          <p:cNvSpPr/>
          <p:nvPr/>
        </p:nvSpPr>
        <p:spPr>
          <a:xfrm>
            <a:off x="1872410"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工期</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（時間）</a:t>
            </a:r>
          </a:p>
        </p:txBody>
      </p:sp>
      <p:sp>
        <p:nvSpPr>
          <p:cNvPr id="8" name="角丸四角形 7"/>
          <p:cNvSpPr/>
          <p:nvPr/>
        </p:nvSpPr>
        <p:spPr>
          <a:xfrm>
            <a:off x="4856854"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工数</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（コスト）</a:t>
            </a:r>
          </a:p>
        </p:txBody>
      </p:sp>
      <p:sp>
        <p:nvSpPr>
          <p:cNvPr id="9" name="角丸四角形 8"/>
          <p:cNvSpPr/>
          <p:nvPr/>
        </p:nvSpPr>
        <p:spPr>
          <a:xfrm>
            <a:off x="3364632" y="4829629"/>
            <a:ext cx="1296144" cy="720080"/>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品質？</a:t>
            </a:r>
          </a:p>
        </p:txBody>
      </p:sp>
      <p:sp>
        <p:nvSpPr>
          <p:cNvPr id="10" name="角丸四角形 9"/>
          <p:cNvSpPr/>
          <p:nvPr/>
        </p:nvSpPr>
        <p:spPr>
          <a:xfrm>
            <a:off x="6291278"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工期</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（時間）</a:t>
            </a:r>
          </a:p>
        </p:txBody>
      </p:sp>
      <p:sp>
        <p:nvSpPr>
          <p:cNvPr id="11" name="角丸四角形 10"/>
          <p:cNvSpPr/>
          <p:nvPr/>
        </p:nvSpPr>
        <p:spPr>
          <a:xfrm>
            <a:off x="9070720"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工数</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（コスト）</a:t>
            </a:r>
          </a:p>
        </p:txBody>
      </p:sp>
      <p:sp>
        <p:nvSpPr>
          <p:cNvPr id="12" name="角丸四角形 11"/>
          <p:cNvSpPr/>
          <p:nvPr/>
        </p:nvSpPr>
        <p:spPr>
          <a:xfrm>
            <a:off x="7684312" y="4109549"/>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品質</a:t>
            </a:r>
          </a:p>
        </p:txBody>
      </p:sp>
      <p:sp>
        <p:nvSpPr>
          <p:cNvPr id="13" name="角丸四角形 12"/>
          <p:cNvSpPr/>
          <p:nvPr/>
        </p:nvSpPr>
        <p:spPr>
          <a:xfrm>
            <a:off x="7653266" y="5854768"/>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機能</a:t>
            </a:r>
          </a:p>
        </p:txBody>
      </p:sp>
      <p:cxnSp>
        <p:nvCxnSpPr>
          <p:cNvPr id="14" name="直線コネクタ 13"/>
          <p:cNvCxnSpPr>
            <a:stCxn id="6" idx="2"/>
          </p:cNvCxnSpPr>
          <p:nvPr/>
        </p:nvCxnSpPr>
        <p:spPr>
          <a:xfrm flipH="1">
            <a:off x="2565614" y="3727298"/>
            <a:ext cx="145424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6" idx="2"/>
            <a:endCxn id="8" idx="0"/>
          </p:cNvCxnSpPr>
          <p:nvPr/>
        </p:nvCxnSpPr>
        <p:spPr>
          <a:xfrm>
            <a:off x="4019860" y="3727298"/>
            <a:ext cx="148506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7" idx="3"/>
            <a:endCxn id="8" idx="1"/>
          </p:cNvCxnSpPr>
          <p:nvPr/>
        </p:nvCxnSpPr>
        <p:spPr>
          <a:xfrm>
            <a:off x="3168554" y="6292000"/>
            <a:ext cx="1688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9" idx="2"/>
            <a:endCxn id="8" idx="0"/>
          </p:cNvCxnSpPr>
          <p:nvPr/>
        </p:nvCxnSpPr>
        <p:spPr>
          <a:xfrm>
            <a:off x="4012704" y="5549710"/>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9" idx="2"/>
            <a:endCxn id="7" idx="0"/>
          </p:cNvCxnSpPr>
          <p:nvPr/>
        </p:nvCxnSpPr>
        <p:spPr>
          <a:xfrm flipH="1">
            <a:off x="2520482" y="5549710"/>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10" idx="3"/>
            <a:endCxn id="11" idx="1"/>
          </p:cNvCxnSpPr>
          <p:nvPr/>
        </p:nvCxnSpPr>
        <p:spPr>
          <a:xfrm>
            <a:off x="7587422" y="3379203"/>
            <a:ext cx="1483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0" idx="2"/>
            <a:endCxn id="13" idx="0"/>
          </p:cNvCxnSpPr>
          <p:nvPr/>
        </p:nvCxnSpPr>
        <p:spPr>
          <a:xfrm>
            <a:off x="6939350" y="3739244"/>
            <a:ext cx="1361988"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1" idx="2"/>
            <a:endCxn id="13" idx="0"/>
          </p:cNvCxnSpPr>
          <p:nvPr/>
        </p:nvCxnSpPr>
        <p:spPr>
          <a:xfrm flipH="1">
            <a:off x="8301338" y="3739244"/>
            <a:ext cx="1417454"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2" idx="0"/>
            <a:endCxn id="10" idx="2"/>
          </p:cNvCxnSpPr>
          <p:nvPr/>
        </p:nvCxnSpPr>
        <p:spPr>
          <a:xfrm flipH="1" flipV="1">
            <a:off x="6939350" y="3739243"/>
            <a:ext cx="1393034" cy="370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2" idx="0"/>
            <a:endCxn id="11" idx="2"/>
          </p:cNvCxnSpPr>
          <p:nvPr/>
        </p:nvCxnSpPr>
        <p:spPr>
          <a:xfrm flipV="1">
            <a:off x="8332384" y="3739243"/>
            <a:ext cx="1386408" cy="370306"/>
          </a:xfrm>
          <a:prstGeom prst="line">
            <a:avLst/>
          </a:prstGeom>
        </p:spPr>
        <p:style>
          <a:lnRef idx="1">
            <a:schemeClr val="accent1"/>
          </a:lnRef>
          <a:fillRef idx="0">
            <a:schemeClr val="accent1"/>
          </a:fillRef>
          <a:effectRef idx="0">
            <a:schemeClr val="accent1"/>
          </a:effectRef>
          <a:fontRef idx="minor">
            <a:schemeClr val="tx1"/>
          </a:fontRef>
        </p:style>
      </p:cxnSp>
      <p:sp>
        <p:nvSpPr>
          <p:cNvPr id="24" name="左右矢印吹き出し 23"/>
          <p:cNvSpPr/>
          <p:nvPr/>
        </p:nvSpPr>
        <p:spPr>
          <a:xfrm>
            <a:off x="4747048" y="3340303"/>
            <a:ext cx="1618292" cy="1249000"/>
          </a:xfrm>
          <a:prstGeom prst="leftRightArrowCallout">
            <a:avLst/>
          </a:prstGeom>
          <a:solidFill>
            <a:schemeClr val="accent5">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固定項目</a:t>
            </a:r>
          </a:p>
        </p:txBody>
      </p:sp>
      <p:sp>
        <p:nvSpPr>
          <p:cNvPr id="25" name="左右矢印吹き出し 24"/>
          <p:cNvSpPr/>
          <p:nvPr/>
        </p:nvSpPr>
        <p:spPr>
          <a:xfrm>
            <a:off x="5943752" y="4965808"/>
            <a:ext cx="1618292" cy="1249000"/>
          </a:xfrm>
          <a:prstGeom prst="leftRightArrowCallout">
            <a:avLst/>
          </a:prstGeom>
          <a:solidFill>
            <a:schemeClr val="accent3">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変動項目</a:t>
            </a:r>
          </a:p>
        </p:txBody>
      </p:sp>
      <p:cxnSp>
        <p:nvCxnSpPr>
          <p:cNvPr id="26" name="直線コネクタ 25"/>
          <p:cNvCxnSpPr/>
          <p:nvPr/>
        </p:nvCxnSpPr>
        <p:spPr>
          <a:xfrm flipH="1">
            <a:off x="4031582" y="3727299"/>
            <a:ext cx="7156" cy="110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8316861" y="4797006"/>
            <a:ext cx="31046" cy="10251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1632619" y="2983571"/>
            <a:ext cx="1633974"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latin typeface="Calibri"/>
                <a:ea typeface="ＭＳ Ｐゴシック" panose="020B0600070205080204" pitchFamily="50" charset="-128"/>
              </a:rPr>
              <a:t>ウォ</a:t>
            </a:r>
            <a:r>
              <a:rPr lang="en-US" altLang="ja-JP" sz="1200" b="1" dirty="0">
                <a:solidFill>
                  <a:prstClr val="white"/>
                </a:solidFill>
                <a:latin typeface="Calibri"/>
                <a:ea typeface="ＭＳ Ｐゴシック" panose="020B0600070205080204" pitchFamily="50" charset="-128"/>
              </a:rPr>
              <a:t>―</a:t>
            </a:r>
            <a:r>
              <a:rPr lang="ja-JP" altLang="en-US" sz="1200" b="1" dirty="0">
                <a:solidFill>
                  <a:prstClr val="white"/>
                </a:solidFill>
                <a:latin typeface="Calibri"/>
                <a:ea typeface="ＭＳ Ｐゴシック" panose="020B0600070205080204" pitchFamily="50" charset="-128"/>
              </a:rPr>
              <a:t>ターフォール</a:t>
            </a:r>
          </a:p>
        </p:txBody>
      </p:sp>
      <p:sp>
        <p:nvSpPr>
          <p:cNvPr id="29" name="角丸四角形 28"/>
          <p:cNvSpPr/>
          <p:nvPr/>
        </p:nvSpPr>
        <p:spPr>
          <a:xfrm>
            <a:off x="7812805" y="2983571"/>
            <a:ext cx="1008112"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latin typeface="Calibri"/>
                <a:ea typeface="ＭＳ Ｐゴシック" panose="020B0600070205080204" pitchFamily="50" charset="-128"/>
              </a:rPr>
              <a:t>アジャイル</a:t>
            </a:r>
          </a:p>
        </p:txBody>
      </p: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52</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51134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solidFill>
                  <a:srgbClr val="002060"/>
                </a:solidFill>
              </a:rPr>
              <a:t>システム設計方法の変化</a:t>
            </a:r>
          </a:p>
        </p:txBody>
      </p:sp>
      <p:sp>
        <p:nvSpPr>
          <p:cNvPr id="3" name="コンテンツ プレースホルダー 2"/>
          <p:cNvSpPr>
            <a:spLocks noGrp="1"/>
          </p:cNvSpPr>
          <p:nvPr>
            <p:ph idx="1"/>
          </p:nvPr>
        </p:nvSpPr>
        <p:spPr>
          <a:xfrm>
            <a:off x="2063552" y="1098285"/>
            <a:ext cx="8229600" cy="5688632"/>
          </a:xfrm>
        </p:spPr>
        <p:txBody>
          <a:bodyPr>
            <a:normAutofit lnSpcReduction="10000"/>
          </a:bodyPr>
          <a:lstStyle/>
          <a:p>
            <a:r>
              <a:rPr lang="ja-JP" altLang="en-US" sz="2000" dirty="0">
                <a:solidFill>
                  <a:srgbClr val="002060"/>
                </a:solidFill>
              </a:rPr>
              <a:t>何故オブジェクト（</a:t>
            </a:r>
            <a:r>
              <a:rPr lang="en-US" altLang="ja-JP" sz="2000" dirty="0">
                <a:solidFill>
                  <a:srgbClr val="002060"/>
                </a:solidFill>
              </a:rPr>
              <a:t>SOA</a:t>
            </a:r>
            <a:r>
              <a:rPr lang="ja-JP" altLang="en-US" sz="2000" dirty="0">
                <a:solidFill>
                  <a:srgbClr val="002060"/>
                </a:solidFill>
              </a:rPr>
              <a:t>）を使用しているのに再利用が困難なのか？再利用されないのか？</a:t>
            </a:r>
            <a:endParaRPr lang="en-US" altLang="ja-JP" sz="2000" dirty="0">
              <a:solidFill>
                <a:srgbClr val="002060"/>
              </a:solidFill>
            </a:endParaRPr>
          </a:p>
          <a:p>
            <a:pPr lvl="1"/>
            <a:r>
              <a:rPr lang="ja-JP" altLang="en-US" sz="1600" dirty="0">
                <a:solidFill>
                  <a:srgbClr val="002060"/>
                </a:solidFill>
              </a:rPr>
              <a:t>ソフトウエアの標準部品（コンポーネント）は簡単に設計できるのか？</a:t>
            </a:r>
            <a:endParaRPr lang="en-US" altLang="ja-JP" sz="1600" dirty="0">
              <a:solidFill>
                <a:srgbClr val="002060"/>
              </a:solidFill>
            </a:endParaRPr>
          </a:p>
          <a:p>
            <a:pPr lvl="1"/>
            <a:r>
              <a:rPr lang="ja-JP" altLang="en-US" sz="1600" dirty="0">
                <a:solidFill>
                  <a:srgbClr val="002060"/>
                </a:solidFill>
              </a:rPr>
              <a:t>いきなり標準部品（コンポーネント）の設計に入って居ませんか？</a:t>
            </a:r>
            <a:endParaRPr lang="en-US" altLang="ja-JP" sz="16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r>
              <a:rPr lang="ja-JP" altLang="en-US" sz="2000" b="1" dirty="0">
                <a:solidFill>
                  <a:srgbClr val="002060"/>
                </a:solidFill>
              </a:rPr>
              <a:t>業務プロセスで設計するという方法があります。</a:t>
            </a:r>
            <a:endParaRPr lang="en-US" altLang="ja-JP" sz="2000" b="1" dirty="0">
              <a:solidFill>
                <a:srgbClr val="002060"/>
              </a:solidFill>
            </a:endParaRPr>
          </a:p>
          <a:p>
            <a:pPr lvl="1"/>
            <a:r>
              <a:rPr lang="ja-JP" altLang="en-US" sz="1600" dirty="0">
                <a:solidFill>
                  <a:srgbClr val="002060"/>
                </a:solidFill>
              </a:rPr>
              <a:t>ユーザー・ストーリー</a:t>
            </a:r>
            <a:endParaRPr lang="en-US" altLang="ja-JP" sz="1600" dirty="0">
              <a:solidFill>
                <a:srgbClr val="002060"/>
              </a:solidFill>
            </a:endParaRPr>
          </a:p>
          <a:p>
            <a:pPr lvl="1"/>
            <a:r>
              <a:rPr lang="ja-JP" altLang="en-US" sz="1600" dirty="0">
                <a:solidFill>
                  <a:srgbClr val="002060"/>
                </a:solidFill>
              </a:rPr>
              <a:t>ボディー・プロセス（</a:t>
            </a:r>
            <a:r>
              <a:rPr lang="en-US" altLang="ja-JP" sz="1600" dirty="0">
                <a:solidFill>
                  <a:srgbClr val="002060"/>
                </a:solidFill>
              </a:rPr>
              <a:t>Body</a:t>
            </a:r>
            <a:r>
              <a:rPr lang="ja-JP" altLang="en-US" sz="1600" dirty="0">
                <a:solidFill>
                  <a:srgbClr val="002060"/>
                </a:solidFill>
              </a:rPr>
              <a:t>）：　業種を問わず共通している基本プロセス</a:t>
            </a:r>
            <a:endParaRPr lang="en-US" altLang="ja-JP" sz="1600" dirty="0">
              <a:solidFill>
                <a:srgbClr val="002060"/>
              </a:solidFill>
            </a:endParaRPr>
          </a:p>
          <a:p>
            <a:pPr lvl="1"/>
            <a:r>
              <a:rPr lang="ja-JP" altLang="en-US" sz="1600" dirty="0">
                <a:solidFill>
                  <a:srgbClr val="002060"/>
                </a:solidFill>
              </a:rPr>
              <a:t>オルタナティブ・プロセス（</a:t>
            </a:r>
            <a:r>
              <a:rPr lang="en-US" altLang="ja-JP" sz="1600" dirty="0">
                <a:solidFill>
                  <a:srgbClr val="002060"/>
                </a:solidFill>
              </a:rPr>
              <a:t>Alternative</a:t>
            </a:r>
            <a:r>
              <a:rPr lang="ja-JP" altLang="en-US" sz="1600" dirty="0">
                <a:solidFill>
                  <a:srgbClr val="002060"/>
                </a:solidFill>
              </a:rPr>
              <a:t>）：　業種特性に影響を受けるプロセス</a:t>
            </a:r>
            <a:endParaRPr lang="en-US" altLang="ja-JP" sz="1600" dirty="0">
              <a:solidFill>
                <a:srgbClr val="002060"/>
              </a:solidFill>
            </a:endParaRPr>
          </a:p>
          <a:p>
            <a:pPr lvl="1"/>
            <a:r>
              <a:rPr lang="ja-JP" altLang="en-US" sz="1600" dirty="0">
                <a:solidFill>
                  <a:srgbClr val="002060"/>
                </a:solidFill>
              </a:rPr>
              <a:t>オプション・プロセス（</a:t>
            </a:r>
            <a:r>
              <a:rPr lang="en-US" altLang="ja-JP" sz="1600" dirty="0">
                <a:solidFill>
                  <a:srgbClr val="002060"/>
                </a:solidFill>
              </a:rPr>
              <a:t>Option</a:t>
            </a:r>
            <a:r>
              <a:rPr lang="ja-JP" altLang="en-US" sz="1600" dirty="0">
                <a:solidFill>
                  <a:srgbClr val="002060"/>
                </a:solidFill>
              </a:rPr>
              <a:t>）：　企業の商慣習や慣行に影響を受けるプロセス</a:t>
            </a:r>
          </a:p>
        </p:txBody>
      </p:sp>
      <p:sp>
        <p:nvSpPr>
          <p:cNvPr id="4" name="角丸四角形 3"/>
          <p:cNvSpPr/>
          <p:nvPr/>
        </p:nvSpPr>
        <p:spPr>
          <a:xfrm rot="-1020000">
            <a:off x="1941792" y="2563609"/>
            <a:ext cx="1872208" cy="576064"/>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Calibri"/>
                <a:ea typeface="ＭＳ Ｐゴシック" panose="020B0600070205080204" pitchFamily="50" charset="-128"/>
              </a:rPr>
              <a:t>機能で設計</a:t>
            </a:r>
          </a:p>
        </p:txBody>
      </p:sp>
      <p:grpSp>
        <p:nvGrpSpPr>
          <p:cNvPr id="63" name="グループ化 62"/>
          <p:cNvGrpSpPr/>
          <p:nvPr/>
        </p:nvGrpSpPr>
        <p:grpSpPr>
          <a:xfrm>
            <a:off x="2383682" y="2347587"/>
            <a:ext cx="4257645" cy="2237581"/>
            <a:chOff x="943405" y="2294237"/>
            <a:chExt cx="4257645" cy="2237581"/>
          </a:xfrm>
        </p:grpSpPr>
        <p:sp>
          <p:nvSpPr>
            <p:cNvPr id="5" name="正方形/長方形 4"/>
            <p:cNvSpPr/>
            <p:nvPr/>
          </p:nvSpPr>
          <p:spPr>
            <a:xfrm>
              <a:off x="2537587" y="2294237"/>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プロダクト</a:t>
              </a:r>
            </a:p>
          </p:txBody>
        </p:sp>
        <p:sp>
          <p:nvSpPr>
            <p:cNvPr id="6" name="正方形/長方形 5"/>
            <p:cNvSpPr/>
            <p:nvPr/>
          </p:nvSpPr>
          <p:spPr>
            <a:xfrm>
              <a:off x="1043608" y="3044123"/>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サブシステム</a:t>
              </a:r>
            </a:p>
          </p:txBody>
        </p:sp>
        <p:sp>
          <p:nvSpPr>
            <p:cNvPr id="7" name="正方形/長方形 6"/>
            <p:cNvSpPr/>
            <p:nvPr/>
          </p:nvSpPr>
          <p:spPr>
            <a:xfrm>
              <a:off x="2537587"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サブシステム</a:t>
              </a:r>
            </a:p>
          </p:txBody>
        </p:sp>
        <p:sp>
          <p:nvSpPr>
            <p:cNvPr id="8" name="正方形/長方形 7"/>
            <p:cNvSpPr/>
            <p:nvPr/>
          </p:nvSpPr>
          <p:spPr>
            <a:xfrm>
              <a:off x="3995936"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サブシステム</a:t>
              </a:r>
            </a:p>
          </p:txBody>
        </p:sp>
        <p:cxnSp>
          <p:nvCxnSpPr>
            <p:cNvPr id="12" name="カギ線コネクタ 11"/>
            <p:cNvCxnSpPr>
              <a:stCxn id="5" idx="2"/>
              <a:endCxn id="6" idx="0"/>
            </p:cNvCxnSpPr>
            <p:nvPr/>
          </p:nvCxnSpPr>
          <p:spPr>
            <a:xfrm rot="5400000">
              <a:off x="2243747" y="2174219"/>
              <a:ext cx="245830" cy="14939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カギ線コネクタ 14"/>
            <p:cNvCxnSpPr>
              <a:endCxn id="7" idx="0"/>
            </p:cNvCxnSpPr>
            <p:nvPr/>
          </p:nvCxnSpPr>
          <p:spPr>
            <a:xfrm>
              <a:off x="2656452" y="2798293"/>
              <a:ext cx="457199" cy="2460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5" idx="2"/>
              <a:endCxn id="8" idx="0"/>
            </p:cNvCxnSpPr>
            <p:nvPr/>
          </p:nvCxnSpPr>
          <p:spPr>
            <a:xfrm rot="16200000" flipH="1">
              <a:off x="3719786" y="2192157"/>
              <a:ext cx="246078" cy="14583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943405" y="3899136"/>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2" name="円/楕円 21"/>
            <p:cNvSpPr/>
            <p:nvPr/>
          </p:nvSpPr>
          <p:spPr>
            <a:xfrm>
              <a:off x="1375453"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3" name="円/楕円 22"/>
            <p:cNvSpPr/>
            <p:nvPr/>
          </p:nvSpPr>
          <p:spPr>
            <a:xfrm>
              <a:off x="1807501"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4" name="円/楕円 23"/>
            <p:cNvSpPr/>
            <p:nvPr/>
          </p:nvSpPr>
          <p:spPr>
            <a:xfrm>
              <a:off x="4769002"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5" name="円/楕円 24"/>
            <p:cNvSpPr/>
            <p:nvPr/>
          </p:nvSpPr>
          <p:spPr>
            <a:xfrm>
              <a:off x="2440428"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6" name="円/楕円 25"/>
            <p:cNvSpPr/>
            <p:nvPr/>
          </p:nvSpPr>
          <p:spPr>
            <a:xfrm>
              <a:off x="3329674"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7" name="円/楕円 26"/>
            <p:cNvSpPr/>
            <p:nvPr/>
          </p:nvSpPr>
          <p:spPr>
            <a:xfrm>
              <a:off x="2897626" y="387580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8" name="円/楕円 27"/>
            <p:cNvSpPr/>
            <p:nvPr/>
          </p:nvSpPr>
          <p:spPr>
            <a:xfrm>
              <a:off x="4336954" y="3899137"/>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9" name="円/楕円 28"/>
            <p:cNvSpPr/>
            <p:nvPr/>
          </p:nvSpPr>
          <p:spPr>
            <a:xfrm>
              <a:off x="3923928"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cxnSp>
          <p:nvCxnSpPr>
            <p:cNvPr id="31" name="直線コネクタ 30"/>
            <p:cNvCxnSpPr>
              <a:stCxn id="6" idx="2"/>
              <a:endCxn id="21" idx="0"/>
            </p:cNvCxnSpPr>
            <p:nvPr/>
          </p:nvCxnSpPr>
          <p:spPr>
            <a:xfrm flipH="1">
              <a:off x="1159429" y="3548179"/>
              <a:ext cx="460243" cy="350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6" idx="2"/>
              <a:endCxn id="22" idx="0"/>
            </p:cNvCxnSpPr>
            <p:nvPr/>
          </p:nvCxnSpPr>
          <p:spPr>
            <a:xfrm flipH="1">
              <a:off x="1591477" y="3548179"/>
              <a:ext cx="28195"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6" idx="2"/>
              <a:endCxn id="23" idx="0"/>
            </p:cNvCxnSpPr>
            <p:nvPr/>
          </p:nvCxnSpPr>
          <p:spPr>
            <a:xfrm>
              <a:off x="1619672" y="3548179"/>
              <a:ext cx="403853"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7" idx="2"/>
              <a:endCxn id="25" idx="0"/>
            </p:cNvCxnSpPr>
            <p:nvPr/>
          </p:nvCxnSpPr>
          <p:spPr>
            <a:xfrm flipH="1">
              <a:off x="2656452" y="3548427"/>
              <a:ext cx="457199"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7" idx="2"/>
              <a:endCxn id="27" idx="0"/>
            </p:cNvCxnSpPr>
            <p:nvPr/>
          </p:nvCxnSpPr>
          <p:spPr>
            <a:xfrm flipH="1">
              <a:off x="3113650" y="3548427"/>
              <a:ext cx="1" cy="327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7" idx="2"/>
              <a:endCxn id="26" idx="0"/>
            </p:cNvCxnSpPr>
            <p:nvPr/>
          </p:nvCxnSpPr>
          <p:spPr>
            <a:xfrm>
              <a:off x="3113651" y="3548427"/>
              <a:ext cx="432047"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8" idx="2"/>
              <a:endCxn id="29" idx="0"/>
            </p:cNvCxnSpPr>
            <p:nvPr/>
          </p:nvCxnSpPr>
          <p:spPr>
            <a:xfrm flipH="1">
              <a:off x="4139952" y="3548427"/>
              <a:ext cx="432048" cy="350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8" idx="2"/>
              <a:endCxn id="28" idx="0"/>
            </p:cNvCxnSpPr>
            <p:nvPr/>
          </p:nvCxnSpPr>
          <p:spPr>
            <a:xfrm flipH="1">
              <a:off x="4552978" y="3548427"/>
              <a:ext cx="19022" cy="350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8" idx="2"/>
              <a:endCxn id="24" idx="0"/>
            </p:cNvCxnSpPr>
            <p:nvPr/>
          </p:nvCxnSpPr>
          <p:spPr>
            <a:xfrm>
              <a:off x="4572000" y="3548427"/>
              <a:ext cx="413026" cy="3507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7640813" y="4393079"/>
            <a:ext cx="2731236" cy="1033533"/>
            <a:chOff x="2915816" y="3717032"/>
            <a:chExt cx="3824042" cy="1656184"/>
          </a:xfrm>
        </p:grpSpPr>
        <p:sp>
          <p:nvSpPr>
            <p:cNvPr id="68" name="円/楕円 67"/>
            <p:cNvSpPr/>
            <p:nvPr/>
          </p:nvSpPr>
          <p:spPr>
            <a:xfrm>
              <a:off x="2915816" y="3717032"/>
              <a:ext cx="1152128" cy="16561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69" name="円/楕円 68"/>
            <p:cNvSpPr/>
            <p:nvPr/>
          </p:nvSpPr>
          <p:spPr>
            <a:xfrm>
              <a:off x="5587730" y="3717032"/>
              <a:ext cx="1152128" cy="1656184"/>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0" name="円/楕円 69"/>
            <p:cNvSpPr/>
            <p:nvPr/>
          </p:nvSpPr>
          <p:spPr>
            <a:xfrm>
              <a:off x="3167844" y="3987062"/>
              <a:ext cx="648072" cy="11161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1" name="円/楕円 70"/>
            <p:cNvSpPr/>
            <p:nvPr/>
          </p:nvSpPr>
          <p:spPr>
            <a:xfrm>
              <a:off x="3329862" y="4257092"/>
              <a:ext cx="324036" cy="57606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72" name="直線コネクタ 71"/>
            <p:cNvCxnSpPr>
              <a:stCxn id="68" idx="0"/>
              <a:endCxn id="69" idx="0"/>
            </p:cNvCxnSpPr>
            <p:nvPr/>
          </p:nvCxnSpPr>
          <p:spPr>
            <a:xfrm>
              <a:off x="3491880" y="3717032"/>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68" idx="4"/>
              <a:endCxn id="69" idx="4"/>
            </p:cNvCxnSpPr>
            <p:nvPr/>
          </p:nvCxnSpPr>
          <p:spPr>
            <a:xfrm>
              <a:off x="3491880" y="5373216"/>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5839758" y="3987062"/>
              <a:ext cx="648072" cy="1116124"/>
            </a:xfrm>
            <a:prstGeom prst="ellipse">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5" name="円/楕円 74"/>
            <p:cNvSpPr/>
            <p:nvPr/>
          </p:nvSpPr>
          <p:spPr>
            <a:xfrm>
              <a:off x="6001776" y="4257092"/>
              <a:ext cx="324036" cy="576064"/>
            </a:xfrm>
            <a:prstGeom prst="ellipse">
              <a:avLst/>
            </a:prstGeom>
            <a:solidFill>
              <a:schemeClr val="accent1">
                <a:lumMod val="7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76" name="直線コネクタ 75"/>
            <p:cNvCxnSpPr>
              <a:stCxn id="71" idx="0"/>
              <a:endCxn id="75" idx="0"/>
            </p:cNvCxnSpPr>
            <p:nvPr/>
          </p:nvCxnSpPr>
          <p:spPr>
            <a:xfrm>
              <a:off x="3491880" y="4257092"/>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stCxn id="71" idx="4"/>
              <a:endCxn id="75" idx="4"/>
            </p:cNvCxnSpPr>
            <p:nvPr/>
          </p:nvCxnSpPr>
          <p:spPr>
            <a:xfrm>
              <a:off x="3491880" y="4833156"/>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stCxn id="70" idx="0"/>
              <a:endCxn id="74" idx="0"/>
            </p:cNvCxnSpPr>
            <p:nvPr/>
          </p:nvCxnSpPr>
          <p:spPr>
            <a:xfrm>
              <a:off x="3491880" y="3987062"/>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stCxn id="70" idx="4"/>
              <a:endCxn id="74" idx="4"/>
            </p:cNvCxnSpPr>
            <p:nvPr/>
          </p:nvCxnSpPr>
          <p:spPr>
            <a:xfrm>
              <a:off x="3491880" y="5103186"/>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
        <p:nvSpPr>
          <p:cNvPr id="83" name="角丸四角形 82"/>
          <p:cNvSpPr/>
          <p:nvPr/>
        </p:nvSpPr>
        <p:spPr>
          <a:xfrm rot="1020000">
            <a:off x="8613063" y="3852721"/>
            <a:ext cx="1872208" cy="576064"/>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Calibri"/>
                <a:ea typeface="ＭＳ Ｐゴシック" panose="020B0600070205080204" pitchFamily="50" charset="-128"/>
              </a:rPr>
              <a:t>プロセスで設計</a:t>
            </a:r>
          </a:p>
        </p:txBody>
      </p:sp>
      <p:sp>
        <p:nvSpPr>
          <p:cNvPr id="9" name="日付プレースホルダー 8"/>
          <p:cNvSpPr>
            <a:spLocks noGrp="1"/>
          </p:cNvSpPr>
          <p:nvPr>
            <p:ph type="dt" sz="half" idx="10"/>
          </p:nvPr>
        </p:nvSpPr>
        <p:spPr/>
        <p:txBody>
          <a:bodyPr/>
          <a:lstStyle/>
          <a:p>
            <a:r>
              <a:rPr lang="en-US" altLang="ja-JP">
                <a:solidFill>
                  <a:prstClr val="black">
                    <a:tint val="75000"/>
                  </a:prstClr>
                </a:solidFill>
                <a:latin typeface="Calibri"/>
                <a:ea typeface="ＭＳ Ｐゴシック" panose="020B0600070205080204" pitchFamily="50" charset="-128"/>
              </a:rPr>
              <a:t>2015/11/26</a:t>
            </a:r>
            <a:endParaRPr lang="ja-JP" altLang="en-US">
              <a:solidFill>
                <a:prstClr val="black">
                  <a:tint val="75000"/>
                </a:prstClr>
              </a:solidFill>
              <a:latin typeface="Calibri"/>
              <a:ea typeface="ＭＳ Ｐゴシック" panose="020B0600070205080204" pitchFamily="50" charset="-128"/>
            </a:endParaRPr>
          </a:p>
        </p:txBody>
      </p:sp>
      <p:sp>
        <p:nvSpPr>
          <p:cNvPr id="10" name="スライド番号プレースホルダー 9"/>
          <p:cNvSpPr>
            <a:spLocks noGrp="1"/>
          </p:cNvSpPr>
          <p:nvPr>
            <p:ph type="sldNum" sz="quarter" idx="12"/>
          </p:nvPr>
        </p:nvSpPr>
        <p:spPr/>
        <p:txBody>
          <a:bodyPr/>
          <a:lstStyle/>
          <a:p>
            <a:fld id="{A5BEEA4A-895B-44DE-8197-2459B52054CF}" type="slidenum">
              <a:rPr lang="ja-JP" altLang="en-US">
                <a:solidFill>
                  <a:prstClr val="black">
                    <a:tint val="75000"/>
                  </a:prstClr>
                </a:solidFill>
                <a:latin typeface="Calibri"/>
                <a:ea typeface="ＭＳ Ｐゴシック" panose="020B0600070205080204" pitchFamily="50" charset="-128"/>
              </a:rPr>
              <a:pPr/>
              <a:t>53</a:t>
            </a:fld>
            <a:endParaRPr lang="ja-JP" altLang="en-US">
              <a:solidFill>
                <a:prstClr val="black">
                  <a:tint val="75000"/>
                </a:prstClr>
              </a:solidFill>
              <a:latin typeface="Calibri"/>
              <a:ea typeface="ＭＳ Ｐゴシック" panose="020B0600070205080204" pitchFamily="50" charset="-128"/>
            </a:endParaRPr>
          </a:p>
        </p:txBody>
      </p:sp>
      <p:cxnSp>
        <p:nvCxnSpPr>
          <p:cNvPr id="32" name="カギ線コネクタ 31"/>
          <p:cNvCxnSpPr/>
          <p:nvPr/>
        </p:nvCxnSpPr>
        <p:spPr>
          <a:xfrm rot="5400000" flipH="1" flipV="1">
            <a:off x="7517126" y="5013351"/>
            <a:ext cx="607387" cy="400376"/>
          </a:xfrm>
          <a:prstGeom prst="bentConnector2">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カギ線コネクタ 50"/>
          <p:cNvCxnSpPr/>
          <p:nvPr/>
        </p:nvCxnSpPr>
        <p:spPr>
          <a:xfrm rot="5400000" flipH="1" flipV="1">
            <a:off x="8918762" y="5531682"/>
            <a:ext cx="691180" cy="144016"/>
          </a:xfrm>
          <a:prstGeom prst="bentConnector3">
            <a:avLst>
              <a:gd name="adj1" fmla="val -2498"/>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カギ線コネクタ 59"/>
          <p:cNvCxnSpPr/>
          <p:nvPr/>
        </p:nvCxnSpPr>
        <p:spPr>
          <a:xfrm rot="5400000" flipH="1" flipV="1">
            <a:off x="9327684" y="5648096"/>
            <a:ext cx="738693" cy="295724"/>
          </a:xfrm>
          <a:prstGeom prst="bentConnector3">
            <a:avLst>
              <a:gd name="adj1" fmla="val 879"/>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a:off x="7575164" y="3341164"/>
            <a:ext cx="2862534" cy="646331"/>
            <a:chOff x="6051164" y="2955691"/>
            <a:chExt cx="2862534" cy="646331"/>
          </a:xfrm>
        </p:grpSpPr>
        <p:sp>
          <p:nvSpPr>
            <p:cNvPr id="11" name="角丸四角形 10"/>
            <p:cNvSpPr/>
            <p:nvPr/>
          </p:nvSpPr>
          <p:spPr>
            <a:xfrm>
              <a:off x="6051164" y="2955691"/>
              <a:ext cx="1185613" cy="616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プロセス</a:t>
              </a:r>
            </a:p>
          </p:txBody>
        </p:sp>
        <p:sp>
          <p:nvSpPr>
            <p:cNvPr id="52" name="角丸四角形 51"/>
            <p:cNvSpPr/>
            <p:nvPr/>
          </p:nvSpPr>
          <p:spPr>
            <a:xfrm>
              <a:off x="7728085" y="2974557"/>
              <a:ext cx="1185613" cy="616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ルール</a:t>
              </a:r>
            </a:p>
          </p:txBody>
        </p:sp>
        <p:sp>
          <p:nvSpPr>
            <p:cNvPr id="14" name="テキスト ボックス 13"/>
            <p:cNvSpPr txBox="1"/>
            <p:nvPr/>
          </p:nvSpPr>
          <p:spPr>
            <a:xfrm>
              <a:off x="7146095" y="2955691"/>
              <a:ext cx="672672" cy="646331"/>
            </a:xfrm>
            <a:prstGeom prst="rect">
              <a:avLst/>
            </a:prstGeom>
            <a:noFill/>
          </p:spPr>
          <p:txBody>
            <a:bodyPr wrap="square" rtlCol="0">
              <a:spAutoFit/>
            </a:bodyPr>
            <a:lstStyle/>
            <a:p>
              <a:r>
                <a:rPr lang="ja-JP" altLang="en-US" sz="3600" dirty="0">
                  <a:solidFill>
                    <a:srgbClr val="7030A0"/>
                  </a:solidFill>
                  <a:latin typeface="Calibri"/>
                  <a:ea typeface="ＭＳ Ｐゴシック" panose="020B0600070205080204" pitchFamily="50" charset="-128"/>
                </a:rPr>
                <a:t>＋</a:t>
              </a:r>
            </a:p>
          </p:txBody>
        </p:sp>
      </p:grpSp>
    </p:spTree>
    <p:extLst>
      <p:ext uri="{BB962C8B-B14F-4D97-AF65-F5344CB8AC3E}">
        <p14:creationId xmlns:p14="http://schemas.microsoft.com/office/powerpoint/2010/main" val="517404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a:xfrm>
            <a:off x="1981200" y="274638"/>
            <a:ext cx="8229600" cy="850106"/>
          </a:xfrm>
        </p:spPr>
        <p:txBody>
          <a:bodyPr>
            <a:normAutofit/>
          </a:bodyPr>
          <a:lstStyle/>
          <a:p>
            <a:pPr>
              <a:defRPr/>
            </a:pPr>
            <a:r>
              <a:rPr lang="ja-JP" altLang="en-US" sz="2800" dirty="0">
                <a:solidFill>
                  <a:srgbClr val="002060"/>
                </a:solidFill>
              </a:rPr>
              <a:t>アジャイル開発におけるソフトウエアの作り方</a:t>
            </a:r>
          </a:p>
        </p:txBody>
      </p:sp>
      <p:sp>
        <p:nvSpPr>
          <p:cNvPr id="392197" name="AutoShape 5"/>
          <p:cNvSpPr>
            <a:spLocks noChangeArrowheads="1"/>
          </p:cNvSpPr>
          <p:nvPr/>
        </p:nvSpPr>
        <p:spPr bwMode="auto">
          <a:xfrm>
            <a:off x="2889250" y="2049464"/>
            <a:ext cx="647700" cy="574675"/>
          </a:xfrm>
          <a:prstGeom prst="flowChartDisplay">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198" name="AutoShape 6"/>
          <p:cNvSpPr>
            <a:spLocks noChangeArrowheads="1"/>
          </p:cNvSpPr>
          <p:nvPr/>
        </p:nvSpPr>
        <p:spPr bwMode="auto">
          <a:xfrm>
            <a:off x="5840414"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199" name="AutoShape 7"/>
          <p:cNvSpPr>
            <a:spLocks noChangeArrowheads="1"/>
          </p:cNvSpPr>
          <p:nvPr/>
        </p:nvSpPr>
        <p:spPr bwMode="auto">
          <a:xfrm>
            <a:off x="6992939"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0" name="AutoShape 8"/>
          <p:cNvSpPr>
            <a:spLocks noChangeArrowheads="1"/>
          </p:cNvSpPr>
          <p:nvPr/>
        </p:nvSpPr>
        <p:spPr bwMode="auto">
          <a:xfrm>
            <a:off x="8145464"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1" name="AutoShape 9"/>
          <p:cNvSpPr>
            <a:spLocks noChangeArrowheads="1"/>
          </p:cNvSpPr>
          <p:nvPr/>
        </p:nvSpPr>
        <p:spPr bwMode="auto">
          <a:xfrm>
            <a:off x="9297988" y="2049464"/>
            <a:ext cx="863600" cy="574675"/>
          </a:xfrm>
          <a:prstGeom prst="flowChartDocumen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2" name="AutoShape 10"/>
          <p:cNvSpPr>
            <a:spLocks noChangeArrowheads="1"/>
          </p:cNvSpPr>
          <p:nvPr/>
        </p:nvSpPr>
        <p:spPr bwMode="auto">
          <a:xfrm>
            <a:off x="2024063" y="2120901"/>
            <a:ext cx="647700" cy="358775"/>
          </a:xfrm>
          <a:prstGeom prst="flowChartManualInput">
            <a:avLst/>
          </a:prstGeom>
          <a:solidFill>
            <a:srgbClr val="CCFFFF"/>
          </a:solidFill>
          <a:ln w="12700">
            <a:solidFill>
              <a:srgbClr val="0000FF"/>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3" name="AutoShape 11"/>
          <p:cNvSpPr>
            <a:spLocks noChangeArrowheads="1"/>
          </p:cNvSpPr>
          <p:nvPr/>
        </p:nvSpPr>
        <p:spPr bwMode="auto">
          <a:xfrm>
            <a:off x="2024063" y="2624139"/>
            <a:ext cx="647700" cy="358775"/>
          </a:xfrm>
          <a:prstGeom prst="flowChartManualInput">
            <a:avLst/>
          </a:prstGeom>
          <a:solidFill>
            <a:srgbClr val="CCFFCC"/>
          </a:solidFill>
          <a:ln w="12700">
            <a:solidFill>
              <a:srgbClr val="0080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4" name="AutoShape 12"/>
          <p:cNvSpPr>
            <a:spLocks noChangeArrowheads="1"/>
          </p:cNvSpPr>
          <p:nvPr/>
        </p:nvSpPr>
        <p:spPr bwMode="auto">
          <a:xfrm>
            <a:off x="2024063" y="3057526"/>
            <a:ext cx="647700" cy="358775"/>
          </a:xfrm>
          <a:prstGeom prst="flowChartManualInput">
            <a:avLst/>
          </a:prstGeom>
          <a:solidFill>
            <a:srgbClr val="FFCC99"/>
          </a:solidFill>
          <a:ln w="12700">
            <a:solidFill>
              <a:srgbClr val="FF66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5" name="AutoShape 13"/>
          <p:cNvSpPr>
            <a:spLocks noChangeArrowheads="1"/>
          </p:cNvSpPr>
          <p:nvPr/>
        </p:nvSpPr>
        <p:spPr bwMode="auto">
          <a:xfrm>
            <a:off x="2024063" y="3560764"/>
            <a:ext cx="647700" cy="358775"/>
          </a:xfrm>
          <a:prstGeom prst="flowChartManualInput">
            <a:avLst/>
          </a:prstGeom>
          <a:solidFill>
            <a:srgbClr val="FFFF99"/>
          </a:solidFill>
          <a:ln w="12700">
            <a:solidFill>
              <a:srgbClr val="99CC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6" name="AutoShape 14"/>
          <p:cNvSpPr>
            <a:spLocks noChangeArrowheads="1"/>
          </p:cNvSpPr>
          <p:nvPr/>
        </p:nvSpPr>
        <p:spPr bwMode="auto">
          <a:xfrm>
            <a:off x="4760914" y="4424364"/>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7" name="AutoShape 15"/>
          <p:cNvSpPr>
            <a:spLocks noChangeArrowheads="1"/>
          </p:cNvSpPr>
          <p:nvPr/>
        </p:nvSpPr>
        <p:spPr bwMode="auto">
          <a:xfrm>
            <a:off x="5840414" y="4424364"/>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8" name="AutoShape 16"/>
          <p:cNvSpPr>
            <a:spLocks noChangeArrowheads="1"/>
          </p:cNvSpPr>
          <p:nvPr/>
        </p:nvSpPr>
        <p:spPr bwMode="auto">
          <a:xfrm>
            <a:off x="9297988" y="2840039"/>
            <a:ext cx="1008062" cy="574675"/>
          </a:xfrm>
          <a:prstGeom prst="flowChartMultidocumen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9" name="AutoShape 17"/>
          <p:cNvSpPr>
            <a:spLocks noChangeArrowheads="1"/>
          </p:cNvSpPr>
          <p:nvPr/>
        </p:nvSpPr>
        <p:spPr bwMode="auto">
          <a:xfrm>
            <a:off x="2889250" y="2768601"/>
            <a:ext cx="647700" cy="574675"/>
          </a:xfrm>
          <a:prstGeom prst="flowChartDisplay">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10" name="AutoShape 18"/>
          <p:cNvSpPr>
            <a:spLocks noChangeArrowheads="1"/>
          </p:cNvSpPr>
          <p:nvPr/>
        </p:nvSpPr>
        <p:spPr bwMode="auto">
          <a:xfrm>
            <a:off x="2889250" y="5073651"/>
            <a:ext cx="647700" cy="574675"/>
          </a:xfrm>
          <a:prstGeom prst="flowChartDisplay">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11" name="AutoShape 19"/>
          <p:cNvSpPr>
            <a:spLocks noChangeArrowheads="1"/>
          </p:cNvSpPr>
          <p:nvPr/>
        </p:nvSpPr>
        <p:spPr bwMode="auto">
          <a:xfrm>
            <a:off x="4760914" y="3560764"/>
            <a:ext cx="865187" cy="574675"/>
          </a:xfrm>
          <a:prstGeom prst="flowChartProcess">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12" name="AutoShape 20"/>
          <p:cNvSpPr>
            <a:spLocks noChangeArrowheads="1"/>
          </p:cNvSpPr>
          <p:nvPr/>
        </p:nvSpPr>
        <p:spPr bwMode="auto">
          <a:xfrm>
            <a:off x="5840413" y="3560764"/>
            <a:ext cx="863600" cy="574675"/>
          </a:xfrm>
          <a:prstGeom prst="flowChartDocumen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13" name="AutoShape 21"/>
          <p:cNvCxnSpPr>
            <a:cxnSpLocks noChangeShapeType="1"/>
            <a:stCxn id="392211" idx="3"/>
            <a:endCxn id="392212" idx="1"/>
          </p:cNvCxnSpPr>
          <p:nvPr/>
        </p:nvCxnSpPr>
        <p:spPr bwMode="auto">
          <a:xfrm>
            <a:off x="5626101" y="3848100"/>
            <a:ext cx="214313" cy="0"/>
          </a:xfrm>
          <a:prstGeom prst="straightConnector1">
            <a:avLst/>
          </a:prstGeom>
          <a:noFill/>
          <a:ln w="1905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392214" name="AutoShape 22"/>
          <p:cNvCxnSpPr>
            <a:cxnSpLocks noChangeShapeType="1"/>
            <a:stCxn id="392206" idx="3"/>
            <a:endCxn id="392207" idx="1"/>
          </p:cNvCxnSpPr>
          <p:nvPr/>
        </p:nvCxnSpPr>
        <p:spPr bwMode="auto">
          <a:xfrm>
            <a:off x="5626101" y="4711700"/>
            <a:ext cx="214313"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15" name="AutoShape 23"/>
          <p:cNvCxnSpPr>
            <a:cxnSpLocks noChangeShapeType="1"/>
            <a:stCxn id="392222" idx="2"/>
            <a:endCxn id="392211" idx="1"/>
          </p:cNvCxnSpPr>
          <p:nvPr/>
        </p:nvCxnSpPr>
        <p:spPr bwMode="auto">
          <a:xfrm rot="16200000" flipH="1">
            <a:off x="3825876" y="2913063"/>
            <a:ext cx="1222375" cy="64770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6" name="AutoShape 24"/>
          <p:cNvCxnSpPr>
            <a:cxnSpLocks noChangeShapeType="1"/>
            <a:stCxn id="392217" idx="2"/>
            <a:endCxn id="392206" idx="1"/>
          </p:cNvCxnSpPr>
          <p:nvPr/>
        </p:nvCxnSpPr>
        <p:spPr bwMode="auto">
          <a:xfrm rot="16200000" flipH="1">
            <a:off x="4149726" y="4100513"/>
            <a:ext cx="574675" cy="64770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392217" name="AutoShape 25"/>
          <p:cNvSpPr>
            <a:spLocks noChangeArrowheads="1"/>
          </p:cNvSpPr>
          <p:nvPr/>
        </p:nvSpPr>
        <p:spPr bwMode="auto">
          <a:xfrm>
            <a:off x="3681413" y="3560763"/>
            <a:ext cx="863600" cy="576262"/>
          </a:xfrm>
          <a:prstGeom prst="flowChartDecision">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18" name="AutoShape 26"/>
          <p:cNvCxnSpPr>
            <a:cxnSpLocks noChangeShapeType="1"/>
            <a:stCxn id="392211" idx="0"/>
            <a:endCxn id="392209" idx="3"/>
          </p:cNvCxnSpPr>
          <p:nvPr/>
        </p:nvCxnSpPr>
        <p:spPr bwMode="auto">
          <a:xfrm rot="5400000" flipH="1">
            <a:off x="4113213" y="2479676"/>
            <a:ext cx="504825" cy="165735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9" name="AutoShape 27"/>
          <p:cNvCxnSpPr>
            <a:cxnSpLocks noChangeShapeType="1"/>
            <a:stCxn id="392206" idx="2"/>
            <a:endCxn id="392210" idx="3"/>
          </p:cNvCxnSpPr>
          <p:nvPr/>
        </p:nvCxnSpPr>
        <p:spPr bwMode="auto">
          <a:xfrm rot="5400000">
            <a:off x="4184650" y="4351338"/>
            <a:ext cx="361950" cy="165735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0" name="AutoShape 28"/>
          <p:cNvCxnSpPr>
            <a:cxnSpLocks noChangeShapeType="1"/>
            <a:stCxn id="392197" idx="3"/>
            <a:endCxn id="392198" idx="1"/>
          </p:cNvCxnSpPr>
          <p:nvPr/>
        </p:nvCxnSpPr>
        <p:spPr bwMode="auto">
          <a:xfrm>
            <a:off x="3536951" y="2336800"/>
            <a:ext cx="2303463"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1" name="AutoShape 29"/>
          <p:cNvSpPr>
            <a:spLocks noChangeArrowheads="1"/>
          </p:cNvSpPr>
          <p:nvPr/>
        </p:nvSpPr>
        <p:spPr bwMode="auto">
          <a:xfrm>
            <a:off x="4760914" y="2049464"/>
            <a:ext cx="865187" cy="574675"/>
          </a:xfrm>
          <a:prstGeom prst="flowChartProcess">
            <a:avLst/>
          </a:prstGeom>
          <a:solidFill>
            <a:srgbClr val="CCFFCC"/>
          </a:solidFill>
          <a:ln w="12700">
            <a:solidFill>
              <a:srgbClr val="0080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22" name="AutoShape 30"/>
          <p:cNvSpPr>
            <a:spLocks noChangeArrowheads="1"/>
          </p:cNvSpPr>
          <p:nvPr/>
        </p:nvSpPr>
        <p:spPr bwMode="auto">
          <a:xfrm>
            <a:off x="3681413" y="2049463"/>
            <a:ext cx="863600" cy="576262"/>
          </a:xfrm>
          <a:prstGeom prst="flowChartDecision">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23" name="AutoShape 31"/>
          <p:cNvCxnSpPr>
            <a:cxnSpLocks noChangeShapeType="1"/>
            <a:stCxn id="392198" idx="3"/>
            <a:endCxn id="392199" idx="1"/>
          </p:cNvCxnSpPr>
          <p:nvPr/>
        </p:nvCxnSpPr>
        <p:spPr bwMode="auto">
          <a:xfrm>
            <a:off x="6705600" y="2336800"/>
            <a:ext cx="28733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92224" name="AutoShape 32"/>
          <p:cNvCxnSpPr>
            <a:cxnSpLocks noChangeShapeType="1"/>
            <a:stCxn id="392199" idx="3"/>
            <a:endCxn id="392200" idx="1"/>
          </p:cNvCxnSpPr>
          <p:nvPr/>
        </p:nvCxnSpPr>
        <p:spPr bwMode="auto">
          <a:xfrm>
            <a:off x="7858125"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392225" name="AutoShape 33"/>
          <p:cNvCxnSpPr>
            <a:cxnSpLocks noChangeShapeType="1"/>
            <a:stCxn id="392200" idx="3"/>
            <a:endCxn id="392201" idx="1"/>
          </p:cNvCxnSpPr>
          <p:nvPr/>
        </p:nvCxnSpPr>
        <p:spPr bwMode="auto">
          <a:xfrm>
            <a:off x="9010650"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6" name="AutoShape 34"/>
          <p:cNvSpPr>
            <a:spLocks noChangeArrowheads="1"/>
          </p:cNvSpPr>
          <p:nvPr/>
        </p:nvSpPr>
        <p:spPr bwMode="auto">
          <a:xfrm>
            <a:off x="8145464" y="2840039"/>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27" name="AutoShape 35"/>
          <p:cNvCxnSpPr>
            <a:cxnSpLocks noChangeShapeType="1"/>
          </p:cNvCxnSpPr>
          <p:nvPr/>
        </p:nvCxnSpPr>
        <p:spPr bwMode="auto">
          <a:xfrm>
            <a:off x="9009064" y="3128963"/>
            <a:ext cx="287337"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28" name="AutoShape 36"/>
          <p:cNvCxnSpPr>
            <a:cxnSpLocks noChangeShapeType="1"/>
            <a:stCxn id="392199" idx="3"/>
            <a:endCxn id="392226" idx="1"/>
          </p:cNvCxnSpPr>
          <p:nvPr/>
        </p:nvCxnSpPr>
        <p:spPr bwMode="auto">
          <a:xfrm>
            <a:off x="7858125" y="2336801"/>
            <a:ext cx="287338" cy="790575"/>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9" name="AutoShape 37"/>
          <p:cNvCxnSpPr>
            <a:cxnSpLocks noChangeShapeType="1"/>
            <a:stCxn id="392207" idx="3"/>
            <a:endCxn id="392199" idx="1"/>
          </p:cNvCxnSpPr>
          <p:nvPr/>
        </p:nvCxnSpPr>
        <p:spPr bwMode="auto">
          <a:xfrm flipV="1">
            <a:off x="6705600" y="2336800"/>
            <a:ext cx="287338" cy="2374900"/>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60454" name="Rectangle 41"/>
          <p:cNvSpPr>
            <a:spLocks noChangeArrowheads="1"/>
          </p:cNvSpPr>
          <p:nvPr/>
        </p:nvSpPr>
        <p:spPr bwMode="auto">
          <a:xfrm>
            <a:off x="7858126" y="4713288"/>
            <a:ext cx="504825" cy="215900"/>
          </a:xfrm>
          <a:prstGeom prst="rec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5" name="Rectangle 42"/>
          <p:cNvSpPr>
            <a:spLocks noChangeArrowheads="1"/>
          </p:cNvSpPr>
          <p:nvPr/>
        </p:nvSpPr>
        <p:spPr bwMode="auto">
          <a:xfrm>
            <a:off x="7858126" y="5073650"/>
            <a:ext cx="504825" cy="215900"/>
          </a:xfrm>
          <a:prstGeom prst="rect">
            <a:avLst/>
          </a:prstGeom>
          <a:solidFill>
            <a:srgbClr val="CCFFCC"/>
          </a:solidFill>
          <a:ln w="12700">
            <a:solidFill>
              <a:srgbClr val="339966"/>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6" name="Rectangle 43"/>
          <p:cNvSpPr>
            <a:spLocks noChangeArrowheads="1"/>
          </p:cNvSpPr>
          <p:nvPr/>
        </p:nvSpPr>
        <p:spPr bwMode="auto">
          <a:xfrm>
            <a:off x="7858126" y="5432425"/>
            <a:ext cx="504825" cy="215900"/>
          </a:xfrm>
          <a:prstGeom prst="rec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7" name="Rectangle 44"/>
          <p:cNvSpPr>
            <a:spLocks noChangeArrowheads="1"/>
          </p:cNvSpPr>
          <p:nvPr/>
        </p:nvSpPr>
        <p:spPr bwMode="auto">
          <a:xfrm>
            <a:off x="7858126" y="5792788"/>
            <a:ext cx="504825" cy="215900"/>
          </a:xfrm>
          <a:prstGeom prst="rec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8" name="Text Box 45"/>
          <p:cNvSpPr txBox="1">
            <a:spLocks noChangeArrowheads="1"/>
          </p:cNvSpPr>
          <p:nvPr/>
        </p:nvSpPr>
        <p:spPr bwMode="auto">
          <a:xfrm>
            <a:off x="8361364" y="4640263"/>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１</a:t>
            </a:r>
          </a:p>
        </p:txBody>
      </p:sp>
      <p:sp>
        <p:nvSpPr>
          <p:cNvPr id="60459" name="Text Box 46"/>
          <p:cNvSpPr txBox="1">
            <a:spLocks noChangeArrowheads="1"/>
          </p:cNvSpPr>
          <p:nvPr/>
        </p:nvSpPr>
        <p:spPr bwMode="auto">
          <a:xfrm>
            <a:off x="8361364" y="5000625"/>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２</a:t>
            </a:r>
          </a:p>
        </p:txBody>
      </p:sp>
      <p:sp>
        <p:nvSpPr>
          <p:cNvPr id="60460" name="Text Box 47"/>
          <p:cNvSpPr txBox="1">
            <a:spLocks noChangeArrowheads="1"/>
          </p:cNvSpPr>
          <p:nvPr/>
        </p:nvSpPr>
        <p:spPr bwMode="auto">
          <a:xfrm>
            <a:off x="8361364" y="5360988"/>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３</a:t>
            </a:r>
          </a:p>
        </p:txBody>
      </p:sp>
      <p:sp>
        <p:nvSpPr>
          <p:cNvPr id="60461" name="Text Box 48"/>
          <p:cNvSpPr txBox="1">
            <a:spLocks noChangeArrowheads="1"/>
          </p:cNvSpPr>
          <p:nvPr/>
        </p:nvSpPr>
        <p:spPr bwMode="auto">
          <a:xfrm>
            <a:off x="8361364" y="5721350"/>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４</a:t>
            </a:r>
          </a:p>
        </p:txBody>
      </p: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54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10445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2202"/>
                                        </p:tgtEl>
                                        <p:attrNameLst>
                                          <p:attrName>style.visibility</p:attrName>
                                        </p:attrNameLst>
                                      </p:cBhvr>
                                      <p:to>
                                        <p:strVal val="visible"/>
                                      </p:to>
                                    </p:set>
                                    <p:anim calcmode="lin" valueType="num">
                                      <p:cBhvr additive="base">
                                        <p:cTn id="7" dur="1000" fill="hold"/>
                                        <p:tgtEl>
                                          <p:spTgt spid="392202"/>
                                        </p:tgtEl>
                                        <p:attrNameLst>
                                          <p:attrName>ppt_x</p:attrName>
                                        </p:attrNameLst>
                                      </p:cBhvr>
                                      <p:tavLst>
                                        <p:tav tm="0">
                                          <p:val>
                                            <p:strVal val="#ppt_x"/>
                                          </p:val>
                                        </p:tav>
                                        <p:tav tm="100000">
                                          <p:val>
                                            <p:strVal val="#ppt_x"/>
                                          </p:val>
                                        </p:tav>
                                      </p:tavLst>
                                    </p:anim>
                                    <p:anim calcmode="lin" valueType="num">
                                      <p:cBhvr additive="base">
                                        <p:cTn id="8" dur="1000" fill="hold"/>
                                        <p:tgtEl>
                                          <p:spTgt spid="3922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92197"/>
                                        </p:tgtEl>
                                        <p:attrNameLst>
                                          <p:attrName>style.visibility</p:attrName>
                                        </p:attrNameLst>
                                      </p:cBhvr>
                                      <p:to>
                                        <p:strVal val="visible"/>
                                      </p:to>
                                    </p:set>
                                    <p:animEffect transition="in" filter="wipe(up)">
                                      <p:cBhvr>
                                        <p:cTn id="13" dur="1000"/>
                                        <p:tgtEl>
                                          <p:spTgt spid="392197"/>
                                        </p:tgtEl>
                                      </p:cBhvr>
                                    </p:animEffect>
                                  </p:childTnLst>
                                </p:cTn>
                              </p:par>
                              <p:par>
                                <p:cTn id="14" presetID="22" presetClass="entr" presetSubtype="1" fill="hold" nodeType="withEffect">
                                  <p:stCondLst>
                                    <p:cond delay="0"/>
                                  </p:stCondLst>
                                  <p:childTnLst>
                                    <p:set>
                                      <p:cBhvr>
                                        <p:cTn id="15" dur="1" fill="hold">
                                          <p:stCondLst>
                                            <p:cond delay="0"/>
                                          </p:stCondLst>
                                        </p:cTn>
                                        <p:tgtEl>
                                          <p:spTgt spid="392220"/>
                                        </p:tgtEl>
                                        <p:attrNameLst>
                                          <p:attrName>style.visibility</p:attrName>
                                        </p:attrNameLst>
                                      </p:cBhvr>
                                      <p:to>
                                        <p:strVal val="visible"/>
                                      </p:to>
                                    </p:set>
                                    <p:animEffect transition="in" filter="wipe(up)">
                                      <p:cBhvr>
                                        <p:cTn id="16" dur="1000"/>
                                        <p:tgtEl>
                                          <p:spTgt spid="39222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92198"/>
                                        </p:tgtEl>
                                        <p:attrNameLst>
                                          <p:attrName>style.visibility</p:attrName>
                                        </p:attrNameLst>
                                      </p:cBhvr>
                                      <p:to>
                                        <p:strVal val="visible"/>
                                      </p:to>
                                    </p:set>
                                    <p:animEffect transition="in" filter="wipe(up)">
                                      <p:cBhvr>
                                        <p:cTn id="19" dur="1000"/>
                                        <p:tgtEl>
                                          <p:spTgt spid="392198"/>
                                        </p:tgtEl>
                                      </p:cBhvr>
                                    </p:animEffect>
                                  </p:childTnLst>
                                </p:cTn>
                              </p:par>
                              <p:par>
                                <p:cTn id="20" presetID="22" presetClass="entr" presetSubtype="1" fill="hold" nodeType="withEffect">
                                  <p:stCondLst>
                                    <p:cond delay="0"/>
                                  </p:stCondLst>
                                  <p:childTnLst>
                                    <p:set>
                                      <p:cBhvr>
                                        <p:cTn id="21" dur="1" fill="hold">
                                          <p:stCondLst>
                                            <p:cond delay="0"/>
                                          </p:stCondLst>
                                        </p:cTn>
                                        <p:tgtEl>
                                          <p:spTgt spid="392223"/>
                                        </p:tgtEl>
                                        <p:attrNameLst>
                                          <p:attrName>style.visibility</p:attrName>
                                        </p:attrNameLst>
                                      </p:cBhvr>
                                      <p:to>
                                        <p:strVal val="visible"/>
                                      </p:to>
                                    </p:set>
                                    <p:animEffect transition="in" filter="wipe(up)">
                                      <p:cBhvr>
                                        <p:cTn id="22" dur="1000"/>
                                        <p:tgtEl>
                                          <p:spTgt spid="3922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92199"/>
                                        </p:tgtEl>
                                        <p:attrNameLst>
                                          <p:attrName>style.visibility</p:attrName>
                                        </p:attrNameLst>
                                      </p:cBhvr>
                                      <p:to>
                                        <p:strVal val="visible"/>
                                      </p:to>
                                    </p:set>
                                    <p:animEffect transition="in" filter="wipe(up)">
                                      <p:cBhvr>
                                        <p:cTn id="25" dur="1000"/>
                                        <p:tgtEl>
                                          <p:spTgt spid="392199"/>
                                        </p:tgtEl>
                                      </p:cBhvr>
                                    </p:animEffect>
                                  </p:childTnLst>
                                </p:cTn>
                              </p:par>
                              <p:par>
                                <p:cTn id="26" presetID="22" presetClass="entr" presetSubtype="1" fill="hold" nodeType="withEffect">
                                  <p:stCondLst>
                                    <p:cond delay="0"/>
                                  </p:stCondLst>
                                  <p:childTnLst>
                                    <p:set>
                                      <p:cBhvr>
                                        <p:cTn id="27" dur="1" fill="hold">
                                          <p:stCondLst>
                                            <p:cond delay="0"/>
                                          </p:stCondLst>
                                        </p:cTn>
                                        <p:tgtEl>
                                          <p:spTgt spid="392224"/>
                                        </p:tgtEl>
                                        <p:attrNameLst>
                                          <p:attrName>style.visibility</p:attrName>
                                        </p:attrNameLst>
                                      </p:cBhvr>
                                      <p:to>
                                        <p:strVal val="visible"/>
                                      </p:to>
                                    </p:set>
                                    <p:animEffect transition="in" filter="wipe(up)">
                                      <p:cBhvr>
                                        <p:cTn id="28" dur="1000"/>
                                        <p:tgtEl>
                                          <p:spTgt spid="39222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92200"/>
                                        </p:tgtEl>
                                        <p:attrNameLst>
                                          <p:attrName>style.visibility</p:attrName>
                                        </p:attrNameLst>
                                      </p:cBhvr>
                                      <p:to>
                                        <p:strVal val="visible"/>
                                      </p:to>
                                    </p:set>
                                    <p:animEffect transition="in" filter="wipe(up)">
                                      <p:cBhvr>
                                        <p:cTn id="31" dur="1000"/>
                                        <p:tgtEl>
                                          <p:spTgt spid="392200"/>
                                        </p:tgtEl>
                                      </p:cBhvr>
                                    </p:animEffect>
                                  </p:childTnLst>
                                </p:cTn>
                              </p:par>
                              <p:par>
                                <p:cTn id="32" presetID="22" presetClass="entr" presetSubtype="1" fill="hold" nodeType="withEffect">
                                  <p:stCondLst>
                                    <p:cond delay="0"/>
                                  </p:stCondLst>
                                  <p:childTnLst>
                                    <p:set>
                                      <p:cBhvr>
                                        <p:cTn id="33" dur="1" fill="hold">
                                          <p:stCondLst>
                                            <p:cond delay="0"/>
                                          </p:stCondLst>
                                        </p:cTn>
                                        <p:tgtEl>
                                          <p:spTgt spid="392225"/>
                                        </p:tgtEl>
                                        <p:attrNameLst>
                                          <p:attrName>style.visibility</p:attrName>
                                        </p:attrNameLst>
                                      </p:cBhvr>
                                      <p:to>
                                        <p:strVal val="visible"/>
                                      </p:to>
                                    </p:set>
                                    <p:animEffect transition="in" filter="wipe(up)">
                                      <p:cBhvr>
                                        <p:cTn id="34" dur="1000"/>
                                        <p:tgtEl>
                                          <p:spTgt spid="3922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92201"/>
                                        </p:tgtEl>
                                        <p:attrNameLst>
                                          <p:attrName>style.visibility</p:attrName>
                                        </p:attrNameLst>
                                      </p:cBhvr>
                                      <p:to>
                                        <p:strVal val="visible"/>
                                      </p:to>
                                    </p:set>
                                    <p:animEffect transition="in" filter="wipe(up)">
                                      <p:cBhvr>
                                        <p:cTn id="37" dur="1000"/>
                                        <p:tgtEl>
                                          <p:spTgt spid="3922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2203"/>
                                        </p:tgtEl>
                                        <p:attrNameLst>
                                          <p:attrName>style.visibility</p:attrName>
                                        </p:attrNameLst>
                                      </p:cBhvr>
                                      <p:to>
                                        <p:strVal val="visible"/>
                                      </p:to>
                                    </p:set>
                                    <p:animEffect transition="in" filter="wipe(down)">
                                      <p:cBhvr>
                                        <p:cTn id="42" dur="1000"/>
                                        <p:tgtEl>
                                          <p:spTgt spid="39220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92221"/>
                                        </p:tgtEl>
                                        <p:attrNameLst>
                                          <p:attrName>style.visibility</p:attrName>
                                        </p:attrNameLst>
                                      </p:cBhvr>
                                      <p:to>
                                        <p:strVal val="visible"/>
                                      </p:to>
                                    </p:set>
                                    <p:animEffect transition="in" filter="wipe(down)">
                                      <p:cBhvr>
                                        <p:cTn id="45" dur="1000"/>
                                        <p:tgtEl>
                                          <p:spTgt spid="3922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92204"/>
                                        </p:tgtEl>
                                        <p:attrNameLst>
                                          <p:attrName>style.visibility</p:attrName>
                                        </p:attrNameLst>
                                      </p:cBhvr>
                                      <p:to>
                                        <p:strVal val="visible"/>
                                      </p:to>
                                    </p:set>
                                    <p:animEffect transition="in" filter="box(in)">
                                      <p:cBhvr>
                                        <p:cTn id="50" dur="1000"/>
                                        <p:tgtEl>
                                          <p:spTgt spid="392204"/>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92209"/>
                                        </p:tgtEl>
                                        <p:attrNameLst>
                                          <p:attrName>style.visibility</p:attrName>
                                        </p:attrNameLst>
                                      </p:cBhvr>
                                      <p:to>
                                        <p:strVal val="visible"/>
                                      </p:to>
                                    </p:set>
                                    <p:animEffect transition="in" filter="box(in)">
                                      <p:cBhvr>
                                        <p:cTn id="53" dur="1000"/>
                                        <p:tgtEl>
                                          <p:spTgt spid="39220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392222"/>
                                        </p:tgtEl>
                                        <p:attrNameLst>
                                          <p:attrName>style.visibility</p:attrName>
                                        </p:attrNameLst>
                                      </p:cBhvr>
                                      <p:to>
                                        <p:strVal val="visible"/>
                                      </p:to>
                                    </p:set>
                                    <p:animEffect transition="in" filter="box(in)">
                                      <p:cBhvr>
                                        <p:cTn id="56" dur="1000"/>
                                        <p:tgtEl>
                                          <p:spTgt spid="392222"/>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92211"/>
                                        </p:tgtEl>
                                        <p:attrNameLst>
                                          <p:attrName>style.visibility</p:attrName>
                                        </p:attrNameLst>
                                      </p:cBhvr>
                                      <p:to>
                                        <p:strVal val="visible"/>
                                      </p:to>
                                    </p:set>
                                    <p:animEffect transition="in" filter="box(in)">
                                      <p:cBhvr>
                                        <p:cTn id="59" dur="1000"/>
                                        <p:tgtEl>
                                          <p:spTgt spid="392211"/>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92212"/>
                                        </p:tgtEl>
                                        <p:attrNameLst>
                                          <p:attrName>style.visibility</p:attrName>
                                        </p:attrNameLst>
                                      </p:cBhvr>
                                      <p:to>
                                        <p:strVal val="visible"/>
                                      </p:to>
                                    </p:set>
                                    <p:animEffect transition="in" filter="box(in)">
                                      <p:cBhvr>
                                        <p:cTn id="62" dur="1000"/>
                                        <p:tgtEl>
                                          <p:spTgt spid="392212"/>
                                        </p:tgtEl>
                                      </p:cBhvr>
                                    </p:animEffect>
                                  </p:childTnLst>
                                </p:cTn>
                              </p:par>
                              <p:par>
                                <p:cTn id="63" presetID="4" presetClass="entr" presetSubtype="16" fill="hold" nodeType="withEffect">
                                  <p:stCondLst>
                                    <p:cond delay="0"/>
                                  </p:stCondLst>
                                  <p:childTnLst>
                                    <p:set>
                                      <p:cBhvr>
                                        <p:cTn id="64" dur="1" fill="hold">
                                          <p:stCondLst>
                                            <p:cond delay="0"/>
                                          </p:stCondLst>
                                        </p:cTn>
                                        <p:tgtEl>
                                          <p:spTgt spid="392213"/>
                                        </p:tgtEl>
                                        <p:attrNameLst>
                                          <p:attrName>style.visibility</p:attrName>
                                        </p:attrNameLst>
                                      </p:cBhvr>
                                      <p:to>
                                        <p:strVal val="visible"/>
                                      </p:to>
                                    </p:set>
                                    <p:animEffect transition="in" filter="box(in)">
                                      <p:cBhvr>
                                        <p:cTn id="65" dur="1000"/>
                                        <p:tgtEl>
                                          <p:spTgt spid="392213"/>
                                        </p:tgtEl>
                                      </p:cBhvr>
                                    </p:animEffect>
                                  </p:childTnLst>
                                </p:cTn>
                              </p:par>
                              <p:par>
                                <p:cTn id="66" presetID="4" presetClass="entr" presetSubtype="16" fill="hold" nodeType="withEffect">
                                  <p:stCondLst>
                                    <p:cond delay="0"/>
                                  </p:stCondLst>
                                  <p:childTnLst>
                                    <p:set>
                                      <p:cBhvr>
                                        <p:cTn id="67" dur="1" fill="hold">
                                          <p:stCondLst>
                                            <p:cond delay="0"/>
                                          </p:stCondLst>
                                        </p:cTn>
                                        <p:tgtEl>
                                          <p:spTgt spid="392215"/>
                                        </p:tgtEl>
                                        <p:attrNameLst>
                                          <p:attrName>style.visibility</p:attrName>
                                        </p:attrNameLst>
                                      </p:cBhvr>
                                      <p:to>
                                        <p:strVal val="visible"/>
                                      </p:to>
                                    </p:set>
                                    <p:animEffect transition="in" filter="box(in)">
                                      <p:cBhvr>
                                        <p:cTn id="68" dur="1000"/>
                                        <p:tgtEl>
                                          <p:spTgt spid="392215"/>
                                        </p:tgtEl>
                                      </p:cBhvr>
                                    </p:animEffect>
                                  </p:childTnLst>
                                </p:cTn>
                              </p:par>
                              <p:par>
                                <p:cTn id="69" presetID="4" presetClass="entr" presetSubtype="16" fill="hold" nodeType="withEffect">
                                  <p:stCondLst>
                                    <p:cond delay="0"/>
                                  </p:stCondLst>
                                  <p:childTnLst>
                                    <p:set>
                                      <p:cBhvr>
                                        <p:cTn id="70" dur="1" fill="hold">
                                          <p:stCondLst>
                                            <p:cond delay="0"/>
                                          </p:stCondLst>
                                        </p:cTn>
                                        <p:tgtEl>
                                          <p:spTgt spid="392218"/>
                                        </p:tgtEl>
                                        <p:attrNameLst>
                                          <p:attrName>style.visibility</p:attrName>
                                        </p:attrNameLst>
                                      </p:cBhvr>
                                      <p:to>
                                        <p:strVal val="visible"/>
                                      </p:to>
                                    </p:set>
                                    <p:animEffect transition="in" filter="box(in)">
                                      <p:cBhvr>
                                        <p:cTn id="71" dur="1000"/>
                                        <p:tgtEl>
                                          <p:spTgt spid="39221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92205"/>
                                        </p:tgtEl>
                                        <p:attrNameLst>
                                          <p:attrName>style.visibility</p:attrName>
                                        </p:attrNameLst>
                                      </p:cBhvr>
                                      <p:to>
                                        <p:strVal val="visible"/>
                                      </p:to>
                                    </p:set>
                                    <p:animEffect transition="in" filter="blinds(horizontal)">
                                      <p:cBhvr>
                                        <p:cTn id="76" dur="1000"/>
                                        <p:tgtEl>
                                          <p:spTgt spid="392205"/>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92217"/>
                                        </p:tgtEl>
                                        <p:attrNameLst>
                                          <p:attrName>style.visibility</p:attrName>
                                        </p:attrNameLst>
                                      </p:cBhvr>
                                      <p:to>
                                        <p:strVal val="visible"/>
                                      </p:to>
                                    </p:set>
                                    <p:animEffect transition="in" filter="blinds(horizontal)">
                                      <p:cBhvr>
                                        <p:cTn id="79" dur="1000"/>
                                        <p:tgtEl>
                                          <p:spTgt spid="39221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92206"/>
                                        </p:tgtEl>
                                        <p:attrNameLst>
                                          <p:attrName>style.visibility</p:attrName>
                                        </p:attrNameLst>
                                      </p:cBhvr>
                                      <p:to>
                                        <p:strVal val="visible"/>
                                      </p:to>
                                    </p:set>
                                    <p:animEffect transition="in" filter="blinds(horizontal)">
                                      <p:cBhvr>
                                        <p:cTn id="82" dur="1000"/>
                                        <p:tgtEl>
                                          <p:spTgt spid="39220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92207"/>
                                        </p:tgtEl>
                                        <p:attrNameLst>
                                          <p:attrName>style.visibility</p:attrName>
                                        </p:attrNameLst>
                                      </p:cBhvr>
                                      <p:to>
                                        <p:strVal val="visible"/>
                                      </p:to>
                                    </p:set>
                                    <p:animEffect transition="in" filter="blinds(horizontal)">
                                      <p:cBhvr>
                                        <p:cTn id="85" dur="1000"/>
                                        <p:tgtEl>
                                          <p:spTgt spid="392207"/>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92210"/>
                                        </p:tgtEl>
                                        <p:attrNameLst>
                                          <p:attrName>style.visibility</p:attrName>
                                        </p:attrNameLst>
                                      </p:cBhvr>
                                      <p:to>
                                        <p:strVal val="visible"/>
                                      </p:to>
                                    </p:set>
                                    <p:animEffect transition="in" filter="blinds(horizontal)">
                                      <p:cBhvr>
                                        <p:cTn id="88" dur="1000"/>
                                        <p:tgtEl>
                                          <p:spTgt spid="39221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392226"/>
                                        </p:tgtEl>
                                        <p:attrNameLst>
                                          <p:attrName>style.visibility</p:attrName>
                                        </p:attrNameLst>
                                      </p:cBhvr>
                                      <p:to>
                                        <p:strVal val="visible"/>
                                      </p:to>
                                    </p:set>
                                    <p:animEffect transition="in" filter="blinds(horizontal)">
                                      <p:cBhvr>
                                        <p:cTn id="91" dur="1000"/>
                                        <p:tgtEl>
                                          <p:spTgt spid="39222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92208"/>
                                        </p:tgtEl>
                                        <p:attrNameLst>
                                          <p:attrName>style.visibility</p:attrName>
                                        </p:attrNameLst>
                                      </p:cBhvr>
                                      <p:to>
                                        <p:strVal val="visible"/>
                                      </p:to>
                                    </p:set>
                                    <p:animEffect transition="in" filter="blinds(horizontal)">
                                      <p:cBhvr>
                                        <p:cTn id="94" dur="1000"/>
                                        <p:tgtEl>
                                          <p:spTgt spid="392208"/>
                                        </p:tgtEl>
                                      </p:cBhvr>
                                    </p:animEffect>
                                  </p:childTnLst>
                                </p:cTn>
                              </p:par>
                              <p:par>
                                <p:cTn id="95" presetID="3" presetClass="entr" presetSubtype="10" fill="hold" nodeType="withEffect">
                                  <p:stCondLst>
                                    <p:cond delay="0"/>
                                  </p:stCondLst>
                                  <p:childTnLst>
                                    <p:set>
                                      <p:cBhvr>
                                        <p:cTn id="96" dur="1" fill="hold">
                                          <p:stCondLst>
                                            <p:cond delay="0"/>
                                          </p:stCondLst>
                                        </p:cTn>
                                        <p:tgtEl>
                                          <p:spTgt spid="392227"/>
                                        </p:tgtEl>
                                        <p:attrNameLst>
                                          <p:attrName>style.visibility</p:attrName>
                                        </p:attrNameLst>
                                      </p:cBhvr>
                                      <p:to>
                                        <p:strVal val="visible"/>
                                      </p:to>
                                    </p:set>
                                    <p:animEffect transition="in" filter="blinds(horizontal)">
                                      <p:cBhvr>
                                        <p:cTn id="97" dur="1000"/>
                                        <p:tgtEl>
                                          <p:spTgt spid="392227"/>
                                        </p:tgtEl>
                                      </p:cBhvr>
                                    </p:animEffect>
                                  </p:childTnLst>
                                </p:cTn>
                              </p:par>
                              <p:par>
                                <p:cTn id="98" presetID="3" presetClass="entr" presetSubtype="10" fill="hold" nodeType="withEffect">
                                  <p:stCondLst>
                                    <p:cond delay="0"/>
                                  </p:stCondLst>
                                  <p:childTnLst>
                                    <p:set>
                                      <p:cBhvr>
                                        <p:cTn id="99" dur="1" fill="hold">
                                          <p:stCondLst>
                                            <p:cond delay="0"/>
                                          </p:stCondLst>
                                        </p:cTn>
                                        <p:tgtEl>
                                          <p:spTgt spid="392228"/>
                                        </p:tgtEl>
                                        <p:attrNameLst>
                                          <p:attrName>style.visibility</p:attrName>
                                        </p:attrNameLst>
                                      </p:cBhvr>
                                      <p:to>
                                        <p:strVal val="visible"/>
                                      </p:to>
                                    </p:set>
                                    <p:animEffect transition="in" filter="blinds(horizontal)">
                                      <p:cBhvr>
                                        <p:cTn id="100" dur="1000"/>
                                        <p:tgtEl>
                                          <p:spTgt spid="392228"/>
                                        </p:tgtEl>
                                      </p:cBhvr>
                                    </p:animEffect>
                                  </p:childTnLst>
                                </p:cTn>
                              </p:par>
                              <p:par>
                                <p:cTn id="101" presetID="3" presetClass="entr" presetSubtype="10" fill="hold" nodeType="withEffect">
                                  <p:stCondLst>
                                    <p:cond delay="0"/>
                                  </p:stCondLst>
                                  <p:childTnLst>
                                    <p:set>
                                      <p:cBhvr>
                                        <p:cTn id="102" dur="1" fill="hold">
                                          <p:stCondLst>
                                            <p:cond delay="0"/>
                                          </p:stCondLst>
                                        </p:cTn>
                                        <p:tgtEl>
                                          <p:spTgt spid="392229"/>
                                        </p:tgtEl>
                                        <p:attrNameLst>
                                          <p:attrName>style.visibility</p:attrName>
                                        </p:attrNameLst>
                                      </p:cBhvr>
                                      <p:to>
                                        <p:strVal val="visible"/>
                                      </p:to>
                                    </p:set>
                                    <p:animEffect transition="in" filter="blinds(horizontal)">
                                      <p:cBhvr>
                                        <p:cTn id="103" dur="1000"/>
                                        <p:tgtEl>
                                          <p:spTgt spid="392229"/>
                                        </p:tgtEl>
                                      </p:cBhvr>
                                    </p:animEffect>
                                  </p:childTnLst>
                                </p:cTn>
                              </p:par>
                              <p:par>
                                <p:cTn id="104" presetID="3" presetClass="entr" presetSubtype="10" fill="hold" nodeType="withEffect">
                                  <p:stCondLst>
                                    <p:cond delay="0"/>
                                  </p:stCondLst>
                                  <p:childTnLst>
                                    <p:set>
                                      <p:cBhvr>
                                        <p:cTn id="105" dur="1" fill="hold">
                                          <p:stCondLst>
                                            <p:cond delay="0"/>
                                          </p:stCondLst>
                                        </p:cTn>
                                        <p:tgtEl>
                                          <p:spTgt spid="392214"/>
                                        </p:tgtEl>
                                        <p:attrNameLst>
                                          <p:attrName>style.visibility</p:attrName>
                                        </p:attrNameLst>
                                      </p:cBhvr>
                                      <p:to>
                                        <p:strVal val="visible"/>
                                      </p:to>
                                    </p:set>
                                    <p:animEffect transition="in" filter="blinds(horizontal)">
                                      <p:cBhvr>
                                        <p:cTn id="106" dur="1000"/>
                                        <p:tgtEl>
                                          <p:spTgt spid="392214"/>
                                        </p:tgtEl>
                                      </p:cBhvr>
                                    </p:animEffect>
                                  </p:childTnLst>
                                </p:cTn>
                              </p:par>
                              <p:par>
                                <p:cTn id="107" presetID="3" presetClass="entr" presetSubtype="10" fill="hold" nodeType="withEffect">
                                  <p:stCondLst>
                                    <p:cond delay="0"/>
                                  </p:stCondLst>
                                  <p:childTnLst>
                                    <p:set>
                                      <p:cBhvr>
                                        <p:cTn id="108" dur="1" fill="hold">
                                          <p:stCondLst>
                                            <p:cond delay="0"/>
                                          </p:stCondLst>
                                        </p:cTn>
                                        <p:tgtEl>
                                          <p:spTgt spid="392216"/>
                                        </p:tgtEl>
                                        <p:attrNameLst>
                                          <p:attrName>style.visibility</p:attrName>
                                        </p:attrNameLst>
                                      </p:cBhvr>
                                      <p:to>
                                        <p:strVal val="visible"/>
                                      </p:to>
                                    </p:set>
                                    <p:animEffect transition="in" filter="blinds(horizontal)">
                                      <p:cBhvr>
                                        <p:cTn id="109" dur="1000"/>
                                        <p:tgtEl>
                                          <p:spTgt spid="392216"/>
                                        </p:tgtEl>
                                      </p:cBhvr>
                                    </p:animEffect>
                                  </p:childTnLst>
                                </p:cTn>
                              </p:par>
                              <p:par>
                                <p:cTn id="110" presetID="3" presetClass="entr" presetSubtype="10" fill="hold" nodeType="withEffect">
                                  <p:stCondLst>
                                    <p:cond delay="0"/>
                                  </p:stCondLst>
                                  <p:childTnLst>
                                    <p:set>
                                      <p:cBhvr>
                                        <p:cTn id="111" dur="1" fill="hold">
                                          <p:stCondLst>
                                            <p:cond delay="0"/>
                                          </p:stCondLst>
                                        </p:cTn>
                                        <p:tgtEl>
                                          <p:spTgt spid="392219"/>
                                        </p:tgtEl>
                                        <p:attrNameLst>
                                          <p:attrName>style.visibility</p:attrName>
                                        </p:attrNameLst>
                                      </p:cBhvr>
                                      <p:to>
                                        <p:strVal val="visible"/>
                                      </p:to>
                                    </p:set>
                                    <p:animEffect transition="in" filter="blinds(horizontal)">
                                      <p:cBhvr>
                                        <p:cTn id="112" dur="1000"/>
                                        <p:tgtEl>
                                          <p:spTgt spid="392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7" grpId="0" animBg="1"/>
      <p:bldP spid="392198" grpId="0" animBg="1"/>
      <p:bldP spid="392199" grpId="0" animBg="1"/>
      <p:bldP spid="392200" grpId="0" animBg="1"/>
      <p:bldP spid="392201" grpId="0" animBg="1"/>
      <p:bldP spid="392202" grpId="0" animBg="1"/>
      <p:bldP spid="392203" grpId="0" animBg="1"/>
      <p:bldP spid="392204" grpId="0" animBg="1"/>
      <p:bldP spid="392205" grpId="0" animBg="1"/>
      <p:bldP spid="392206" grpId="0" animBg="1"/>
      <p:bldP spid="392207" grpId="0" animBg="1"/>
      <p:bldP spid="392208" grpId="0" animBg="1"/>
      <p:bldP spid="392209" grpId="0" animBg="1"/>
      <p:bldP spid="392210" grpId="0" animBg="1"/>
      <p:bldP spid="392211" grpId="0" animBg="1"/>
      <p:bldP spid="392212" grpId="0" animBg="1"/>
      <p:bldP spid="392217" grpId="0" animBg="1"/>
      <p:bldP spid="392221" grpId="0" animBg="1"/>
      <p:bldP spid="392222" grpId="0" animBg="1"/>
      <p:bldP spid="3922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490066"/>
          </a:xfrm>
        </p:spPr>
        <p:txBody>
          <a:bodyPr>
            <a:normAutofit fontScale="90000"/>
          </a:bodyPr>
          <a:lstStyle/>
          <a:p>
            <a:r>
              <a:rPr lang="ja-JP" altLang="en-US" sz="2800" dirty="0">
                <a:solidFill>
                  <a:srgbClr val="002060"/>
                </a:solidFill>
              </a:rPr>
              <a:t>アジャイル開発で品質が向上する理由</a:t>
            </a:r>
          </a:p>
        </p:txBody>
      </p:sp>
      <p:sp>
        <p:nvSpPr>
          <p:cNvPr id="3" name="コンテンツ プレースホルダー 2"/>
          <p:cNvSpPr>
            <a:spLocks noGrp="1"/>
          </p:cNvSpPr>
          <p:nvPr>
            <p:ph idx="1"/>
          </p:nvPr>
        </p:nvSpPr>
        <p:spPr>
          <a:xfrm>
            <a:off x="1991544" y="908720"/>
            <a:ext cx="8424936" cy="5616624"/>
          </a:xfrm>
        </p:spPr>
        <p:txBody>
          <a:bodyPr>
            <a:normAutofit fontScale="85000" lnSpcReduction="10000"/>
          </a:bodyPr>
          <a:lstStyle/>
          <a:p>
            <a:pPr>
              <a:buFont typeface="Wingdings" panose="05000000000000000000" pitchFamily="2" charset="2"/>
              <a:buChar char="u"/>
            </a:pPr>
            <a:r>
              <a:rPr lang="ja-JP" altLang="en-US" sz="1800" dirty="0"/>
              <a:t>ムダ取りの原則</a:t>
            </a:r>
            <a:endParaRPr lang="en-US" altLang="ja-JP" sz="1800" dirty="0"/>
          </a:p>
          <a:p>
            <a:pPr marL="0" indent="0">
              <a:buNone/>
            </a:pPr>
            <a:r>
              <a:rPr lang="en-US" altLang="ja-JP" sz="1800" dirty="0"/>
              <a:t>	</a:t>
            </a:r>
            <a:r>
              <a:rPr lang="ja-JP" altLang="en-US" sz="1800" dirty="0"/>
              <a:t>作業に</a:t>
            </a:r>
            <a:r>
              <a:rPr lang="ja-JP" altLang="en-US" sz="1800" dirty="0">
                <a:solidFill>
                  <a:srgbClr val="FF0000"/>
                </a:solidFill>
              </a:rPr>
              <a:t>ムラ</a:t>
            </a:r>
            <a:r>
              <a:rPr lang="ja-JP" altLang="en-US" sz="1800" dirty="0"/>
              <a:t>があるから、</a:t>
            </a:r>
            <a:r>
              <a:rPr lang="ja-JP" altLang="en-US" sz="1800" dirty="0">
                <a:solidFill>
                  <a:srgbClr val="FF0000"/>
                </a:solidFill>
              </a:rPr>
              <a:t>ムリ</a:t>
            </a:r>
            <a:r>
              <a:rPr lang="ja-JP" altLang="en-US" sz="1800" dirty="0"/>
              <a:t>をするようになる。</a:t>
            </a:r>
            <a:endParaRPr lang="en-US" altLang="ja-JP" sz="1800" dirty="0"/>
          </a:p>
          <a:p>
            <a:pPr marL="0" indent="0">
              <a:buNone/>
            </a:pPr>
            <a:r>
              <a:rPr lang="en-US" altLang="ja-JP" sz="1800" dirty="0">
                <a:solidFill>
                  <a:srgbClr val="FF0000"/>
                </a:solidFill>
              </a:rPr>
              <a:t>	</a:t>
            </a:r>
            <a:r>
              <a:rPr lang="ja-JP" altLang="en-US" sz="1800" dirty="0">
                <a:solidFill>
                  <a:srgbClr val="FF0000"/>
                </a:solidFill>
              </a:rPr>
              <a:t>ムリ</a:t>
            </a:r>
            <a:r>
              <a:rPr lang="ja-JP" altLang="en-US" sz="1800" dirty="0"/>
              <a:t>な作業をした結果、</a:t>
            </a:r>
            <a:r>
              <a:rPr lang="ja-JP" altLang="en-US" sz="1800" dirty="0">
                <a:solidFill>
                  <a:srgbClr val="FF0000"/>
                </a:solidFill>
              </a:rPr>
              <a:t>ムダ</a:t>
            </a:r>
            <a:r>
              <a:rPr lang="ja-JP" altLang="en-US" sz="1800" dirty="0"/>
              <a:t>が生じる。</a:t>
            </a:r>
            <a:endParaRPr lang="en-US" altLang="ja-JP" sz="1800" dirty="0"/>
          </a:p>
          <a:p>
            <a:pPr marL="0" indent="0">
              <a:buNone/>
            </a:pPr>
            <a:r>
              <a:rPr lang="en-US" altLang="ja-JP" sz="1800" dirty="0"/>
              <a:t>	</a:t>
            </a:r>
            <a:r>
              <a:rPr lang="ja-JP" altLang="en-US" sz="1800" dirty="0"/>
              <a:t>ムラを防止するのは、一定の作業リズム（タクトタイム＝タイムボックス）</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タスクの粒度を小さくする。</a:t>
            </a:r>
            <a:endParaRPr lang="en-US" altLang="ja-JP" sz="1800" dirty="0"/>
          </a:p>
          <a:p>
            <a:pPr marL="0" indent="0">
              <a:buNone/>
            </a:pPr>
            <a:r>
              <a:rPr lang="en-US" altLang="ja-JP" sz="1800" dirty="0"/>
              <a:t>	</a:t>
            </a:r>
            <a:r>
              <a:rPr lang="ja-JP" altLang="en-US" sz="1800" dirty="0"/>
              <a:t>作業手順（工程設計）を考えなければタスクは小さくできない。</a:t>
            </a:r>
            <a:endParaRPr lang="en-US" altLang="ja-JP" sz="1800" dirty="0"/>
          </a:p>
          <a:p>
            <a:pPr marL="0" indent="0">
              <a:buNone/>
            </a:pPr>
            <a:r>
              <a:rPr lang="en-US" altLang="ja-JP" sz="1800" dirty="0"/>
              <a:t>	</a:t>
            </a:r>
            <a:r>
              <a:rPr lang="ja-JP" altLang="en-US" sz="1800" dirty="0"/>
              <a:t>タスクが小さくなれば、ミスを容易に発見できる。手戻りも小さい。</a:t>
            </a:r>
            <a:endParaRPr lang="en-US" altLang="ja-JP" sz="1800" dirty="0"/>
          </a:p>
          <a:p>
            <a:pPr marL="0" indent="0">
              <a:buNone/>
            </a:pPr>
            <a:r>
              <a:rPr lang="en-US" altLang="ja-JP" sz="1800" dirty="0"/>
              <a:t>	</a:t>
            </a:r>
            <a:r>
              <a:rPr lang="ja-JP" altLang="en-US" sz="1800" dirty="0"/>
              <a:t>タスクを小さくするとムダが見えてくる。</a:t>
            </a:r>
            <a:endParaRPr lang="en-US" altLang="ja-JP" sz="1800" dirty="0"/>
          </a:p>
          <a:p>
            <a:pPr marL="0" indent="0">
              <a:buNone/>
            </a:pPr>
            <a:r>
              <a:rPr lang="en-US" altLang="ja-JP" sz="1800" dirty="0"/>
              <a:t>	</a:t>
            </a:r>
            <a:r>
              <a:rPr lang="ja-JP" altLang="en-US" sz="1800" dirty="0"/>
              <a:t>正味（本来の価値を作り込む）作業、付帯（事前、事後の）作業、ムダな作業</a:t>
            </a:r>
            <a:endParaRPr lang="en-US" altLang="ja-JP" sz="1800" dirty="0"/>
          </a:p>
          <a:p>
            <a:pPr marL="0" indent="0">
              <a:buNone/>
            </a:pPr>
            <a:r>
              <a:rPr lang="en-US" altLang="ja-JP" sz="1800" dirty="0"/>
              <a:t>	</a:t>
            </a:r>
            <a:r>
              <a:rPr lang="ja-JP" altLang="en-US" sz="1800" dirty="0"/>
              <a:t>タスクを小さくすることで、整流化が容易になる。（ボトルネックの解消：　一個流し生産）</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全員での作業で透明性が高まる。</a:t>
            </a:r>
            <a:endParaRPr lang="en-US" altLang="ja-JP" sz="1800" dirty="0"/>
          </a:p>
          <a:p>
            <a:pPr marL="0" indent="0">
              <a:buNone/>
            </a:pPr>
            <a:r>
              <a:rPr lang="en-US" altLang="ja-JP" sz="1800" dirty="0"/>
              <a:t>	</a:t>
            </a:r>
            <a:r>
              <a:rPr lang="ja-JP" altLang="en-US" sz="1800" dirty="0"/>
              <a:t>一人で抱え込む仕事がなくなる。</a:t>
            </a:r>
            <a:endParaRPr lang="en-US" altLang="ja-JP" sz="1800" dirty="0"/>
          </a:p>
          <a:p>
            <a:pPr marL="0" indent="0">
              <a:buNone/>
            </a:pPr>
            <a:r>
              <a:rPr lang="en-US" altLang="ja-JP" sz="1800" dirty="0"/>
              <a:t>	</a:t>
            </a:r>
            <a:r>
              <a:rPr lang="ja-JP" altLang="en-US" sz="1800" dirty="0"/>
              <a:t>事前に他人の目が届く（チェック）</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トヨタ生産方式（ＴＰＳ）の自働化の思想をプロセスに組み込める。</a:t>
            </a:r>
            <a:endParaRPr lang="en-US" altLang="ja-JP" sz="1800" dirty="0"/>
          </a:p>
          <a:p>
            <a:pPr marL="0" indent="0">
              <a:buNone/>
            </a:pPr>
            <a:r>
              <a:rPr lang="en-US" altLang="ja-JP" sz="1800" dirty="0"/>
              <a:t>	</a:t>
            </a:r>
            <a:r>
              <a:rPr lang="ja-JP" altLang="en-US" sz="1800" dirty="0"/>
              <a:t>不良作業をしない。不良品を流さない。不良品を受け取らない。（自工程完結）</a:t>
            </a:r>
            <a:endParaRPr lang="en-US" altLang="ja-JP" sz="1800" dirty="0"/>
          </a:p>
          <a:p>
            <a:pPr marL="0" indent="0">
              <a:buNone/>
            </a:pPr>
            <a:r>
              <a:rPr lang="en-US" altLang="ja-JP" sz="1800" dirty="0"/>
              <a:t>	</a:t>
            </a:r>
            <a:r>
              <a:rPr lang="ja-JP" altLang="en-US" sz="1800" dirty="0"/>
              <a:t>不良が起こったらラインストップをして、関係者全員が異常に気づく。（見える化）</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作業者（開発者）に直接フィードバックする仕組みが構築できる。</a:t>
            </a:r>
            <a:endParaRPr lang="en-US" altLang="ja-JP" sz="1800" dirty="0"/>
          </a:p>
          <a:p>
            <a:pPr marL="0" indent="0">
              <a:buNone/>
            </a:pPr>
            <a:r>
              <a:rPr lang="en-US" altLang="ja-JP" sz="1800" dirty="0"/>
              <a:t>	『</a:t>
            </a:r>
            <a:r>
              <a:rPr lang="ja-JP" altLang="en-US" sz="1800" dirty="0"/>
              <a:t>擦り合わせ</a:t>
            </a:r>
            <a:r>
              <a:rPr lang="en-US" altLang="ja-JP" sz="1800" dirty="0"/>
              <a:t>』</a:t>
            </a:r>
            <a:r>
              <a:rPr lang="ja-JP" altLang="en-US" sz="1800" dirty="0"/>
              <a:t>をしながら作業が進む。</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5" name="スライド番号プレースホルダー 4"/>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55</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34802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a:solidFill>
                  <a:prstClr val="white">
                    <a:lumMod val="50000"/>
                  </a:prstClr>
                </a:solidFill>
              </a:rPr>
              <a:t>Copyrights©2015  SSS Corporation</a:t>
            </a:r>
            <a:r>
              <a:rPr kumimoji="0" lang="ja-JP" altLang="en-US">
                <a:solidFill>
                  <a:prstClr val="white">
                    <a:lumMod val="50000"/>
                  </a:prstClr>
                </a:solidFill>
              </a:rPr>
              <a:t>　 </a:t>
            </a:r>
            <a:endParaRPr lang="en-US" altLang="ja-JP" dirty="0">
              <a:solidFill>
                <a:prstClr val="white">
                  <a:lumMod val="50000"/>
                </a:prstClr>
              </a:solidFill>
            </a:endParaRPr>
          </a:p>
        </p:txBody>
      </p:sp>
      <p:sp>
        <p:nvSpPr>
          <p:cNvPr id="65539"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63D7D82D-F87B-4811-A1E0-3AE7C462ACB7}" type="slidenum">
              <a:rPr lang="en-US" altLang="ja-JP">
                <a:solidFill>
                  <a:prstClr val="white">
                    <a:lumMod val="50000"/>
                  </a:prstClr>
                </a:solidFill>
              </a:rPr>
              <a:pPr eaLnBrk="1" hangingPunct="1"/>
              <a:t>56</a:t>
            </a:fld>
            <a:endParaRPr lang="en-US" altLang="ja-JP">
              <a:solidFill>
                <a:prstClr val="white">
                  <a:lumMod val="50000"/>
                </a:prstClr>
              </a:solidFill>
            </a:endParaRPr>
          </a:p>
        </p:txBody>
      </p:sp>
      <p:sp>
        <p:nvSpPr>
          <p:cNvPr id="65540" name="Rectangle 2"/>
          <p:cNvSpPr>
            <a:spLocks noGrp="1" noChangeArrowheads="1"/>
          </p:cNvSpPr>
          <p:nvPr>
            <p:ph type="title"/>
          </p:nvPr>
        </p:nvSpPr>
        <p:spPr>
          <a:xfrm>
            <a:off x="1981200" y="274638"/>
            <a:ext cx="8229600" cy="562074"/>
          </a:xfrm>
        </p:spPr>
        <p:txBody>
          <a:bodyPr>
            <a:normAutofit/>
          </a:bodyPr>
          <a:lstStyle/>
          <a:p>
            <a:pPr eaLnBrk="1" hangingPunct="1"/>
            <a:r>
              <a:rPr lang="ja-JP" altLang="en-US" sz="2800" dirty="0"/>
              <a:t>タスクの粒度</a:t>
            </a:r>
          </a:p>
        </p:txBody>
      </p:sp>
      <p:sp>
        <p:nvSpPr>
          <p:cNvPr id="336904" name="Rectangle 8"/>
          <p:cNvSpPr>
            <a:spLocks noGrp="1" noChangeArrowheads="1"/>
          </p:cNvSpPr>
          <p:nvPr>
            <p:ph type="body" idx="1"/>
          </p:nvPr>
        </p:nvSpPr>
        <p:spPr>
          <a:xfrm>
            <a:off x="1991544" y="908720"/>
            <a:ext cx="8229600" cy="5328592"/>
          </a:xfrm>
        </p:spPr>
        <p:txBody>
          <a:bodyPr>
            <a:normAutofit/>
          </a:bodyPr>
          <a:lstStyle/>
          <a:p>
            <a:pPr eaLnBrk="1" hangingPunct="1">
              <a:lnSpc>
                <a:spcPct val="90000"/>
              </a:lnSpc>
              <a:spcBef>
                <a:spcPct val="50000"/>
              </a:spcBef>
            </a:pPr>
            <a:r>
              <a:rPr lang="ja-JP" altLang="en-US" sz="1600" dirty="0"/>
              <a:t>タスクの粒度を小さくすることはＴＰＳにおける小ロット化と同様</a:t>
            </a:r>
            <a:endParaRPr lang="en-US" altLang="ja-JP" sz="1600" dirty="0"/>
          </a:p>
          <a:p>
            <a:pPr lvl="1" eaLnBrk="1" hangingPunct="1">
              <a:lnSpc>
                <a:spcPct val="90000"/>
              </a:lnSpc>
              <a:spcBef>
                <a:spcPct val="50000"/>
              </a:spcBef>
            </a:pPr>
            <a:r>
              <a:rPr lang="ja-JP" altLang="en-US" sz="1600" dirty="0"/>
              <a:t>「流れ」を作り、負荷を平準化し、柔軟性を高める</a:t>
            </a:r>
            <a:endParaRPr lang="en-US" altLang="ja-JP" sz="1600" dirty="0"/>
          </a:p>
          <a:p>
            <a:pPr lvl="1" eaLnBrk="1" hangingPunct="1">
              <a:lnSpc>
                <a:spcPct val="90000"/>
              </a:lnSpc>
              <a:spcBef>
                <a:spcPct val="50000"/>
              </a:spcBef>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r>
              <a:rPr lang="ja-JP" altLang="en-US" sz="1600" dirty="0"/>
              <a:t>タスクの粒度は小さいほど良い</a:t>
            </a:r>
            <a:endParaRPr lang="en-US" altLang="ja-JP" sz="1600" dirty="0"/>
          </a:p>
          <a:p>
            <a:pPr lvl="1" eaLnBrk="1" hangingPunct="1">
              <a:lnSpc>
                <a:spcPct val="90000"/>
              </a:lnSpc>
            </a:pPr>
            <a:r>
              <a:rPr lang="ja-JP" altLang="en-US" sz="1600" dirty="0"/>
              <a:t>１日以内、理想は１時間</a:t>
            </a:r>
            <a:endParaRPr lang="en-US" altLang="ja-JP" sz="1600" dirty="0"/>
          </a:p>
          <a:p>
            <a:pPr lvl="1" eaLnBrk="1" hangingPunct="1">
              <a:lnSpc>
                <a:spcPct val="90000"/>
              </a:lnSpc>
            </a:pPr>
            <a:r>
              <a:rPr lang="ja-JP" altLang="en-US" sz="1600" dirty="0"/>
              <a:t>責任を持って見積ができる</a:t>
            </a:r>
            <a:endParaRPr lang="en-US" altLang="ja-JP" sz="1600" dirty="0"/>
          </a:p>
          <a:p>
            <a:pPr lvl="1" eaLnBrk="1" hangingPunct="1">
              <a:lnSpc>
                <a:spcPct val="90000"/>
              </a:lnSpc>
            </a:pPr>
            <a:r>
              <a:rPr lang="ja-JP" altLang="en-US" sz="1600" dirty="0"/>
              <a:t>バグを作り込まない（簡単にテスト可能）</a:t>
            </a:r>
            <a:endParaRPr lang="en-US" altLang="ja-JP" sz="1600" dirty="0"/>
          </a:p>
          <a:p>
            <a:pPr lvl="1" eaLnBrk="1" hangingPunct="1">
              <a:lnSpc>
                <a:spcPct val="90000"/>
              </a:lnSpc>
            </a:pPr>
            <a:r>
              <a:rPr lang="ja-JP" altLang="en-US" sz="1600" dirty="0"/>
              <a:t>他のペアと同期がとれる</a:t>
            </a:r>
            <a:endParaRPr lang="en-US" altLang="ja-JP" sz="1600" dirty="0"/>
          </a:p>
          <a:p>
            <a:pPr lvl="1" eaLnBrk="1" hangingPunct="1">
              <a:lnSpc>
                <a:spcPct val="90000"/>
              </a:lnSpc>
            </a:pPr>
            <a:r>
              <a:rPr lang="ja-JP" altLang="en-US" sz="1600" dirty="0"/>
              <a:t>ダイナミックなプロジェクト運営が可能となる（チーム編成の増減、分散開発など）</a:t>
            </a:r>
            <a:endParaRPr lang="en-US" altLang="ja-JP" sz="1600" dirty="0"/>
          </a:p>
          <a:p>
            <a:pPr lvl="1" eaLnBrk="1" hangingPunct="1">
              <a:lnSpc>
                <a:spcPct val="90000"/>
              </a:lnSpc>
            </a:pPr>
            <a:r>
              <a:rPr lang="ja-JP" altLang="en-US" sz="1600" dirty="0"/>
              <a:t>タスクが小さくできないのは、作業対象の内容把握に問題が存在するのではないか？</a:t>
            </a:r>
            <a:endParaRPr lang="en-US" altLang="ja-JP" sz="1600" dirty="0"/>
          </a:p>
          <a:p>
            <a:pPr lvl="1" eaLnBrk="1" hangingPunct="1">
              <a:lnSpc>
                <a:spcPct val="90000"/>
              </a:lnSpc>
            </a:pPr>
            <a:r>
              <a:rPr lang="ja-JP" altLang="en-US" sz="1600" dirty="0"/>
              <a:t>タスクを小さく分割するという事は、作業指示書を作成する事。</a:t>
            </a:r>
          </a:p>
        </p:txBody>
      </p:sp>
      <p:graphicFrame>
        <p:nvGraphicFramePr>
          <p:cNvPr id="6" name="表 5"/>
          <p:cNvGraphicFramePr>
            <a:graphicFrameLocks noGrp="1"/>
          </p:cNvGraphicFramePr>
          <p:nvPr>
            <p:extLst/>
          </p:nvPr>
        </p:nvGraphicFramePr>
        <p:xfrm>
          <a:off x="6456040" y="2276873"/>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Cases</a:t>
                      </a:r>
                      <a:endParaRPr lang="en-US" sz="1100" b="0" i="0" u="none" strike="noStrike">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Coverage</a:t>
                      </a:r>
                      <a:endParaRPr lang="en-US"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250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a:effectLst/>
                        </a:rPr>
                        <a:t>10,000,000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6528049" y="1556792"/>
            <a:ext cx="3666703" cy="738664"/>
          </a:xfrm>
          <a:prstGeom prst="rect">
            <a:avLst/>
          </a:prstGeom>
          <a:noFill/>
        </p:spPr>
        <p:txBody>
          <a:bodyPr wrap="square" rtlCol="0">
            <a:spAutoFit/>
          </a:bodyPr>
          <a:lstStyle/>
          <a:p>
            <a:r>
              <a:rPr lang="en-US" altLang="ja-JP" sz="1400" dirty="0">
                <a:solidFill>
                  <a:prstClr val="black"/>
                </a:solidFill>
                <a:latin typeface="Calibri"/>
                <a:ea typeface="ＭＳ Ｐゴシック" panose="020B0600070205080204" pitchFamily="50" charset="-128"/>
              </a:rPr>
              <a:t>Application size, Test Cases, and Test Coverage.</a:t>
            </a:r>
          </a:p>
          <a:p>
            <a:r>
              <a:rPr lang="en-US" altLang="ja-JP" sz="1400" dirty="0">
                <a:solidFill>
                  <a:prstClr val="black"/>
                </a:solidFill>
                <a:latin typeface="Calibri"/>
                <a:ea typeface="ＭＳ Ｐゴシック" panose="020B0600070205080204" pitchFamily="50" charset="-128"/>
              </a:rPr>
              <a:t>	Logical source code  statements</a:t>
            </a:r>
          </a:p>
          <a:p>
            <a:pPr algn="r"/>
            <a:r>
              <a:rPr lang="en-US" altLang="ja-JP" sz="1400" dirty="0">
                <a:solidFill>
                  <a:prstClr val="black"/>
                </a:solidFill>
                <a:latin typeface="Calibri"/>
                <a:ea typeface="ＭＳ Ｐゴシック" panose="020B0600070205080204" pitchFamily="50" charset="-128"/>
              </a:rPr>
              <a:t>By Caper Jones</a:t>
            </a:r>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93528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9"/>
          <p:cNvSpPr txBox="1">
            <a:spLocks noChangeArrowheads="1"/>
          </p:cNvSpPr>
          <p:nvPr/>
        </p:nvSpPr>
        <p:spPr bwMode="auto">
          <a:xfrm>
            <a:off x="1992313" y="908051"/>
            <a:ext cx="8280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latin typeface="ＭＳ Ｐゴシック" charset="-128"/>
              </a:rPr>
              <a:t>エンジニアＡさん：　アジャイル初体験、ウォーターフォール開発経験約１５年（主任クラス）３７才</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情報処理技術者　１種			</a:t>
            </a:r>
            <a:r>
              <a:rPr lang="en-US" altLang="ja-JP" sz="1200" dirty="0">
                <a:latin typeface="ＭＳ Ｐゴシック" charset="-128"/>
              </a:rPr>
              <a:t>&gt; </a:t>
            </a:r>
            <a:r>
              <a:rPr lang="ja-JP" altLang="en-US" sz="1200" dirty="0">
                <a:latin typeface="ＭＳ Ｐゴシック" charset="-128"/>
              </a:rPr>
              <a:t>ＵＭＴＰ　Ｌ１</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業務ＳＥ（物流／生産管理／公共サービス）　８年		</a:t>
            </a:r>
            <a:r>
              <a:rPr lang="en-US" altLang="ja-JP" sz="1200" dirty="0">
                <a:latin typeface="ＭＳ Ｐゴシック" charset="-128"/>
              </a:rPr>
              <a:t>&gt; </a:t>
            </a:r>
            <a:r>
              <a:rPr lang="ja-JP" altLang="en-US" sz="1200" dirty="0">
                <a:latin typeface="ＭＳ Ｐゴシック" charset="-128"/>
              </a:rPr>
              <a:t>ホスト汎用機テクニカルＳＥ　７年</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今回　．ＮＥＴは初めての経験			</a:t>
            </a:r>
            <a:r>
              <a:rPr lang="en-US" altLang="ja-JP" sz="1200" dirty="0">
                <a:latin typeface="ＭＳ Ｐゴシック" charset="-128"/>
              </a:rPr>
              <a:t>&gt; </a:t>
            </a:r>
            <a:r>
              <a:rPr lang="ja-JP" altLang="en-US" sz="1200" dirty="0">
                <a:latin typeface="ＭＳ Ｐゴシック" charset="-128"/>
              </a:rPr>
              <a:t>ＪＡＶＡ（</a:t>
            </a:r>
            <a:r>
              <a:rPr lang="en-US" altLang="ja-JP" sz="1200" dirty="0">
                <a:latin typeface="ＭＳ Ｐゴシック" charset="-128"/>
              </a:rPr>
              <a:t>web</a:t>
            </a:r>
            <a:r>
              <a:rPr lang="ja-JP" altLang="en-US" sz="1200" dirty="0">
                <a:latin typeface="ＭＳ Ｐゴシック" charset="-128"/>
              </a:rPr>
              <a:t>）　３年</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ＰＬ／ＳＱＬ　２年			</a:t>
            </a:r>
            <a:r>
              <a:rPr lang="en-US" altLang="ja-JP" sz="1200" dirty="0">
                <a:latin typeface="ＭＳ Ｐゴシック" charset="-128"/>
              </a:rPr>
              <a:t>&gt; </a:t>
            </a:r>
            <a:r>
              <a:rPr lang="ja-JP" altLang="en-US" sz="1200" dirty="0">
                <a:latin typeface="ＭＳ Ｐゴシック" charset="-128"/>
              </a:rPr>
              <a:t>ＶＢ．ＮＥＴ　（２週間：本アジャイル開発で初）</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ＣＯＢＯＬ、Ｃ＋＋　</a:t>
            </a:r>
            <a:r>
              <a:rPr lang="en-US" altLang="ja-JP" sz="1200" dirty="0" err="1">
                <a:latin typeface="ＭＳ Ｐゴシック" charset="-128"/>
              </a:rPr>
              <a:t>etc</a:t>
            </a:r>
            <a:r>
              <a:rPr lang="ja-JP" altLang="en-US" sz="1200" dirty="0">
                <a:latin typeface="ＭＳ Ｐゴシック" charset="-128"/>
              </a:rPr>
              <a:t>（細かい開発は多数）</a:t>
            </a:r>
          </a:p>
          <a:p>
            <a:pPr>
              <a:spcBef>
                <a:spcPct val="50000"/>
              </a:spcBef>
            </a:pPr>
            <a:r>
              <a:rPr lang="ja-JP" altLang="en-US" sz="1200" dirty="0">
                <a:latin typeface="ＭＳ Ｐゴシック" charset="-128"/>
              </a:rPr>
              <a:t>アジャイル開発の効果：　コーディングの生産性は変わらないが、開発作業内で手戻りが無く、結果的に早く完了できる。</a:t>
            </a:r>
          </a:p>
          <a:p>
            <a:pPr>
              <a:spcBef>
                <a:spcPct val="50000"/>
              </a:spcBef>
            </a:pPr>
            <a:r>
              <a:rPr lang="ja-JP" altLang="en-US" sz="1200" dirty="0">
                <a:latin typeface="ＭＳ Ｐゴシック" charset="-128"/>
              </a:rPr>
              <a:t>体験した感想：　とにかく頭が疲れる。集中する。</a:t>
            </a:r>
          </a:p>
          <a:p>
            <a:pPr>
              <a:spcBef>
                <a:spcPct val="50000"/>
              </a:spcBef>
            </a:pPr>
            <a:r>
              <a:rPr lang="ja-JP" altLang="en-US" sz="1200" dirty="0">
                <a:latin typeface="ＭＳ Ｐゴシック" charset="-128"/>
              </a:rPr>
              <a:t>・品質が高くなる。</a:t>
            </a:r>
          </a:p>
          <a:p>
            <a:r>
              <a:rPr lang="ja-JP" altLang="en-US" sz="1200" dirty="0">
                <a:latin typeface="ＭＳ Ｐゴシック" charset="-128"/>
              </a:rPr>
              <a:t>・技術的な問題や、方式で悩む時間が少ないので効率は良い。</a:t>
            </a:r>
          </a:p>
          <a:p>
            <a:r>
              <a:rPr lang="ja-JP" altLang="en-US" sz="1200" dirty="0">
                <a:latin typeface="ＭＳ Ｐゴシック" charset="-128"/>
              </a:rPr>
              <a:t>・気を抜く暇がないので、稼働率は高い</a:t>
            </a:r>
          </a:p>
          <a:p>
            <a:r>
              <a:rPr lang="ja-JP" altLang="en-US" sz="1200" dirty="0">
                <a:latin typeface="ＭＳ Ｐゴシック" charset="-128"/>
              </a:rPr>
              <a:t>・二人でやっているので、生産性は倍まではいかない。ただし品質が高いので、改修やテスト時の修正工数は少なくなる</a:t>
            </a:r>
          </a:p>
          <a:p>
            <a:r>
              <a:rPr lang="ja-JP" altLang="en-US" sz="1200" dirty="0">
                <a:latin typeface="ＭＳ Ｐゴシック" charset="-128"/>
              </a:rPr>
              <a:t>・ペアプロ／クロスファンクションにより　ソースコードレベルで情報を共有するため、 自然に　可読性／ロジックのシンプルさが感じられる実装となる。</a:t>
            </a:r>
          </a:p>
          <a:p>
            <a:r>
              <a:rPr lang="ja-JP" altLang="en-US" sz="1200" dirty="0">
                <a:latin typeface="ＭＳ Ｐゴシック" charset="-128"/>
              </a:rPr>
              <a:t>・随時に動かしながら機能拡張をするため、潜在バグ／デグレードのリスクは低い。</a:t>
            </a:r>
          </a:p>
          <a:p>
            <a:r>
              <a:rPr lang="ja-JP" altLang="en-US" sz="1200" dirty="0">
                <a:latin typeface="ＭＳ Ｐゴシック" charset="-128"/>
              </a:rPr>
              <a:t>・実装が不慣れな要員がいても、ペアの組み合わせにより品質の高い実装が可能となる。</a:t>
            </a:r>
          </a:p>
          <a:p>
            <a:r>
              <a:rPr lang="ja-JP" altLang="en-US" sz="1200" dirty="0">
                <a:latin typeface="ＭＳ Ｐゴシック" charset="-128"/>
              </a:rPr>
              <a:t>・作業の完了が、視覚的に理解できる。実装の成果がすぐに見れる。</a:t>
            </a:r>
          </a:p>
          <a:p>
            <a:r>
              <a:rPr lang="ja-JP" altLang="en-US" sz="1200" dirty="0">
                <a:latin typeface="ＭＳ Ｐゴシック" charset="-128"/>
              </a:rPr>
              <a:t>・スタンドアップミーティング／振り返り／タスクの割り振りによりメンバー全員が全体の作業を見渡せる。司会を持ち回りすることにより参加意識が強調される。</a:t>
            </a:r>
          </a:p>
          <a:p>
            <a:r>
              <a:rPr lang="ja-JP" altLang="en-US" sz="1200" dirty="0">
                <a:latin typeface="ＭＳ Ｐゴシック" charset="-128"/>
              </a:rPr>
              <a:t>人に見られているのに、適当な（動けばいい）コーディングはできない。</a:t>
            </a:r>
          </a:p>
          <a:p>
            <a:r>
              <a:rPr lang="ja-JP" altLang="en-US" sz="1200" dirty="0">
                <a:latin typeface="ＭＳ Ｐゴシック" charset="-128"/>
              </a:rPr>
              <a:t>・悩んでいる時間が少ない。（随時相談／調査）</a:t>
            </a:r>
          </a:p>
          <a:p>
            <a:r>
              <a:rPr lang="ja-JP" altLang="en-US" sz="1200" dirty="0">
                <a:latin typeface="ＭＳ Ｐゴシック" charset="-128"/>
              </a:rPr>
              <a:t>・具体的な目標を随時持つことができる。</a:t>
            </a:r>
          </a:p>
          <a:p>
            <a:r>
              <a:rPr lang="ja-JP" altLang="en-US" sz="1200" dirty="0">
                <a:latin typeface="ＭＳ Ｐゴシック" charset="-128"/>
              </a:rPr>
              <a:t>・タスク担当を明確にすることにより、責任範囲の当事者意識を持つことができる。</a:t>
            </a:r>
          </a:p>
          <a:p>
            <a:pPr>
              <a:spcBef>
                <a:spcPct val="50000"/>
              </a:spcBef>
            </a:pPr>
            <a:endParaRPr lang="en-US" altLang="ja-JP" sz="1200" dirty="0">
              <a:latin typeface="ＭＳ Ｐゴシック" charset="-128"/>
            </a:endParaRPr>
          </a:p>
        </p:txBody>
      </p:sp>
      <p:sp>
        <p:nvSpPr>
          <p:cNvPr id="124939" name="Rectangle 11"/>
          <p:cNvSpPr>
            <a:spLocks noGrp="1" noChangeArrowheads="1"/>
          </p:cNvSpPr>
          <p:nvPr>
            <p:ph type="title" idx="4294967295"/>
          </p:nvPr>
        </p:nvSpPr>
        <p:spPr>
          <a:xfrm>
            <a:off x="1919289" y="155576"/>
            <a:ext cx="7056437" cy="752475"/>
          </a:xfrm>
        </p:spPr>
        <p:txBody>
          <a:bodyPr vert="horz" lIns="90000" tIns="46800" rIns="90000" bIns="46800" rtlCol="0" anchor="ctr">
            <a:normAutofit/>
          </a:bodyPr>
          <a:lstStyle/>
          <a:p>
            <a:pPr algn="l"/>
            <a:r>
              <a:rPr lang="ja-JP" altLang="en-US" sz="2800" dirty="0">
                <a:solidFill>
                  <a:srgbClr val="002060"/>
                </a:solidFill>
                <a:latin typeface="ＭＳ Ｐゴシック" charset="-128"/>
              </a:rPr>
              <a:t>経験事例の報告（エンジニアの声）</a:t>
            </a:r>
          </a:p>
        </p:txBody>
      </p:sp>
      <p:cxnSp>
        <p:nvCxnSpPr>
          <p:cNvPr id="3" name="直線コネクタ 2"/>
          <p:cNvCxnSpPr/>
          <p:nvPr/>
        </p:nvCxnSpPr>
        <p:spPr>
          <a:xfrm>
            <a:off x="2999656" y="2636912"/>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フッター プレースホルダー 1"/>
          <p:cNvSpPr>
            <a:spLocks noGrp="1"/>
          </p:cNvSpPr>
          <p:nvPr>
            <p:ph type="ftr" sz="quarter" idx="11"/>
          </p:nvPr>
        </p:nvSpPr>
        <p:spPr/>
        <p:txBody>
          <a:bodyPr/>
          <a:lstStyle/>
          <a:p>
            <a:r>
              <a:rPr kumimoji="1" lang="en-US" altLang="ja-JP"/>
              <a:t>Copyrights©2015  SSS Corporation</a:t>
            </a:r>
            <a:r>
              <a:rPr kumimoji="1" lang="ja-JP" altLang="en-US"/>
              <a:t>　 </a:t>
            </a:r>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57</a:t>
            </a:fld>
            <a:endParaRPr kumimoji="1" lang="ja-JP" altLang="en-US"/>
          </a:p>
        </p:txBody>
      </p:sp>
    </p:spTree>
    <p:extLst>
      <p:ext uri="{BB962C8B-B14F-4D97-AF65-F5344CB8AC3E}">
        <p14:creationId xmlns:p14="http://schemas.microsoft.com/office/powerpoint/2010/main" val="12011388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ChangeArrowheads="1"/>
          </p:cNvSpPr>
          <p:nvPr>
            <p:ph type="title" idx="4294967295"/>
          </p:nvPr>
        </p:nvSpPr>
        <p:spPr>
          <a:xfrm>
            <a:off x="1774826" y="188914"/>
            <a:ext cx="8228013" cy="530225"/>
          </a:xfrm>
        </p:spPr>
        <p:txBody>
          <a:bodyPr vert="horz" lIns="90000" tIns="46800" rIns="90000" bIns="46800" rtlCol="0" anchor="ctr">
            <a:normAutofit/>
          </a:bodyPr>
          <a:lstStyle/>
          <a:p>
            <a:pPr algn="l"/>
            <a:r>
              <a:rPr lang="ja-JP" altLang="en-US" sz="2800" dirty="0">
                <a:solidFill>
                  <a:srgbClr val="002060"/>
                </a:solidFill>
                <a:latin typeface="ＭＳ Ｐゴシック" charset="-128"/>
              </a:rPr>
              <a:t>経験事例の報告（エンジニアの声）</a:t>
            </a:r>
          </a:p>
        </p:txBody>
      </p:sp>
      <p:sp>
        <p:nvSpPr>
          <p:cNvPr id="103428" name="Rectangle 4"/>
          <p:cNvSpPr>
            <a:spLocks noChangeArrowheads="1"/>
          </p:cNvSpPr>
          <p:nvPr/>
        </p:nvSpPr>
        <p:spPr bwMode="auto">
          <a:xfrm>
            <a:off x="3108326" y="2708275"/>
            <a:ext cx="7559675" cy="387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a:lnSpc>
                <a:spcPct val="93000"/>
              </a:lnSpc>
              <a:buClr>
                <a:srgbClr val="000000"/>
              </a:buClr>
              <a:buSzPct val="100000"/>
            </a:pPr>
            <a:r>
              <a:rPr lang="ja-JP" altLang="en-US" sz="1200" dirty="0">
                <a:latin typeface="ＭＳ Ｐゴシック" charset="-128"/>
              </a:rPr>
              <a:t>エンジニア</a:t>
            </a:r>
            <a:r>
              <a:rPr lang="en-US" altLang="ja-JP" sz="1200" dirty="0">
                <a:latin typeface="ＭＳ Ｐゴシック" charset="-128"/>
              </a:rPr>
              <a:t>C</a:t>
            </a:r>
            <a:r>
              <a:rPr lang="ja-JP" altLang="en-US" sz="1200" dirty="0">
                <a:latin typeface="ＭＳ Ｐゴシック" charset="-128"/>
              </a:rPr>
              <a:t>さん：　アジャイル初体験、ウォーターフォール開発経験約４年２７才</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初級アドミニストレータ</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詳細設計・</a:t>
            </a:r>
            <a:r>
              <a:rPr lang="en-US" altLang="ja-JP" sz="1200" dirty="0">
                <a:latin typeface="ＭＳ Ｐゴシック" charset="-128"/>
              </a:rPr>
              <a:t>PG</a:t>
            </a:r>
            <a:r>
              <a:rPr lang="ja-JP" altLang="en-US" sz="1200" dirty="0">
                <a:latin typeface="ＭＳ Ｐゴシック" charset="-128"/>
              </a:rPr>
              <a:t>・</a:t>
            </a:r>
            <a:r>
              <a:rPr lang="en-US" altLang="ja-JP" sz="1200" dirty="0">
                <a:latin typeface="ＭＳ Ｐゴシック" charset="-128"/>
              </a:rPr>
              <a:t>/</a:t>
            </a:r>
            <a:r>
              <a:rPr lang="ja-JP" altLang="en-US" sz="1200" dirty="0">
                <a:latin typeface="ＭＳ Ｐゴシック" charset="-128"/>
              </a:rPr>
              <a:t>テスト（物流／在庫管理／</a:t>
            </a:r>
            <a:r>
              <a:rPr lang="en-US" altLang="ja-JP" sz="1200" dirty="0">
                <a:latin typeface="ＭＳ Ｐゴシック" charset="-128"/>
              </a:rPr>
              <a:t>Web</a:t>
            </a:r>
            <a:r>
              <a:rPr lang="ja-JP" altLang="en-US" sz="1200" dirty="0">
                <a:latin typeface="ＭＳ Ｐゴシック" charset="-128"/>
              </a:rPr>
              <a:t>）　４年		</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a:t>
            </a:r>
            <a:r>
              <a:rPr lang="ja-JP" altLang="en-US" sz="1200" dirty="0">
                <a:latin typeface="ＭＳ Ｐゴシック" charset="-128"/>
              </a:rPr>
              <a:t>ＶＢ．</a:t>
            </a:r>
            <a:r>
              <a:rPr lang="en-US" altLang="ja-JP" sz="1200" dirty="0">
                <a:latin typeface="ＭＳ Ｐゴシック" charset="-128"/>
              </a:rPr>
              <a:t>2</a:t>
            </a:r>
            <a:r>
              <a:rPr lang="ja-JP" altLang="en-US" sz="1200" dirty="0">
                <a:latin typeface="ＭＳ Ｐゴシック" charset="-128"/>
              </a:rPr>
              <a:t>年　　　　　　			</a:t>
            </a:r>
            <a:r>
              <a:rPr lang="en-US" altLang="ja-JP" sz="1200" dirty="0">
                <a:latin typeface="ＭＳ Ｐゴシック" charset="-128"/>
              </a:rPr>
              <a:t>&gt; </a:t>
            </a:r>
            <a:r>
              <a:rPr lang="ja-JP" altLang="en-US" sz="1200" dirty="0">
                <a:latin typeface="ＭＳ Ｐゴシック" charset="-128"/>
              </a:rPr>
              <a:t>ＪＡＶＡ（</a:t>
            </a:r>
            <a:r>
              <a:rPr lang="en-US" altLang="ja-JP" sz="1200" dirty="0">
                <a:latin typeface="ＭＳ Ｐゴシック" charset="-128"/>
              </a:rPr>
              <a:t>web</a:t>
            </a:r>
            <a:r>
              <a:rPr lang="ja-JP" altLang="en-US" sz="1200" dirty="0">
                <a:latin typeface="ＭＳ Ｐゴシック" charset="-128"/>
              </a:rPr>
              <a:t>）　３年</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ＰＬ／ＳＱＬ　三ヶ月	</a:t>
            </a:r>
          </a:p>
          <a:p>
            <a:pPr defTabSz="449263">
              <a:lnSpc>
                <a:spcPct val="93000"/>
              </a:lnSpc>
              <a:buClr>
                <a:srgbClr val="000000"/>
              </a:buClr>
              <a:buSzPct val="100000"/>
            </a:pPr>
            <a:r>
              <a:rPr lang="ja-JP" altLang="en-US" sz="1200" dirty="0">
                <a:latin typeface="ＭＳ Ｐゴシック" charset="-128"/>
              </a:rPr>
              <a:t>		</a:t>
            </a:r>
          </a:p>
          <a:p>
            <a:pPr defTabSz="449263">
              <a:lnSpc>
                <a:spcPct val="93000"/>
              </a:lnSpc>
              <a:buClr>
                <a:srgbClr val="000000"/>
              </a:buClr>
              <a:buSzPct val="100000"/>
            </a:pPr>
            <a:r>
              <a:rPr lang="ja-JP" altLang="en-US" sz="1200" dirty="0">
                <a:latin typeface="ＭＳ Ｐゴシック" charset="-128"/>
              </a:rPr>
              <a:t>アジャイル感想：　</a:t>
            </a:r>
          </a:p>
          <a:p>
            <a:pPr defTabSz="449263">
              <a:lnSpc>
                <a:spcPct val="93000"/>
              </a:lnSpc>
              <a:buClr>
                <a:srgbClr val="000000"/>
              </a:buClr>
              <a:buSzPct val="100000"/>
            </a:pPr>
            <a:r>
              <a:rPr lang="ja-JP" altLang="en-US" sz="1200" dirty="0">
                <a:latin typeface="ＭＳ Ｐゴシック" charset="-128"/>
              </a:rPr>
              <a:t>・一人で開発をしている時は、技術的にわからないことがあるとネットや本等で調べて解決し、作業を進めていくが、ペア・プロの場合横で他の人が見ているので、気軽に調べ物がしにくい。</a:t>
            </a:r>
          </a:p>
          <a:p>
            <a:pPr defTabSz="449263">
              <a:lnSpc>
                <a:spcPct val="93000"/>
              </a:lnSpc>
              <a:buClr>
                <a:srgbClr val="000000"/>
              </a:buClr>
              <a:buSzPct val="100000"/>
            </a:pPr>
            <a:r>
              <a:rPr lang="ja-JP" altLang="en-US" sz="1200" dirty="0">
                <a:latin typeface="ＭＳ Ｐゴシック" charset="-128"/>
              </a:rPr>
              <a:t>　（まだメンバーに慣れていないため、気軽に質問ができない）</a:t>
            </a:r>
          </a:p>
          <a:p>
            <a:pPr defTabSz="449263">
              <a:lnSpc>
                <a:spcPct val="93000"/>
              </a:lnSpc>
              <a:buClr>
                <a:srgbClr val="000000"/>
              </a:buClr>
              <a:buSzPct val="100000"/>
            </a:pPr>
            <a:r>
              <a:rPr lang="ja-JP" altLang="en-US" sz="1200" dirty="0">
                <a:latin typeface="ＭＳ Ｐゴシック" charset="-128"/>
              </a:rPr>
              <a:t>・仕様をよく知っている人とペアを組むと、プログラミングの道筋を立てて開発ができるので、良いと思う。</a:t>
            </a:r>
          </a:p>
          <a:p>
            <a:pPr defTabSz="449263">
              <a:lnSpc>
                <a:spcPct val="93000"/>
              </a:lnSpc>
              <a:buClr>
                <a:srgbClr val="000000"/>
              </a:buClr>
              <a:buSzPct val="100000"/>
            </a:pPr>
            <a:r>
              <a:rPr lang="ja-JP" altLang="en-US" sz="1200" dirty="0">
                <a:latin typeface="ＭＳ Ｐゴシック" charset="-128"/>
              </a:rPr>
              <a:t>・反対にある程度わかっている人が作業を行い、ほとんどわかっていない人が横で見ている場合、作業者はどこまで説明しながら進めればいいのかわからない。</a:t>
            </a:r>
          </a:p>
          <a:p>
            <a:pPr defTabSz="449263">
              <a:lnSpc>
                <a:spcPct val="93000"/>
              </a:lnSpc>
              <a:buClr>
                <a:srgbClr val="000000"/>
              </a:buClr>
              <a:buSzPct val="100000"/>
            </a:pPr>
            <a:r>
              <a:rPr lang="ja-JP" altLang="en-US" sz="1200" dirty="0">
                <a:latin typeface="ＭＳ Ｐゴシック" charset="-128"/>
              </a:rPr>
              <a:t>・ペア・プロだと常に他の人と一緒に開発を行うので、緊張感が保てる。その反面、気を抜くことができないので、一人で作業をするよりもかなり疲労度が高い。</a:t>
            </a:r>
          </a:p>
          <a:p>
            <a:pPr defTabSz="449263">
              <a:lnSpc>
                <a:spcPct val="93000"/>
              </a:lnSpc>
              <a:buClr>
                <a:srgbClr val="000000"/>
              </a:buClr>
              <a:buSzPct val="100000"/>
            </a:pPr>
            <a:r>
              <a:rPr lang="ja-JP" altLang="en-US" sz="1200" dirty="0">
                <a:latin typeface="ＭＳ Ｐゴシック" charset="-128"/>
              </a:rPr>
              <a:t>・タスク毎に見積もり時間を出して作業を行うことと、プログラム１本の見積もり時間しか出ていない状態で作業を行うことと比べると、タスク毎の方が作業を進めやすい。</a:t>
            </a:r>
          </a:p>
          <a:p>
            <a:pPr defTabSz="449263">
              <a:lnSpc>
                <a:spcPct val="93000"/>
              </a:lnSpc>
              <a:buClr>
                <a:srgbClr val="000000"/>
              </a:buClr>
              <a:buSzPct val="100000"/>
            </a:pPr>
            <a:r>
              <a:rPr lang="ja-JP" altLang="en-US" sz="1200" dirty="0">
                <a:latin typeface="ＭＳ Ｐゴシック" charset="-128"/>
              </a:rPr>
              <a:t>　（プログラム１本の見積もりの場合、ペース配分が上手くいかないことがある）</a:t>
            </a:r>
          </a:p>
          <a:p>
            <a:pPr defTabSz="449263">
              <a:lnSpc>
                <a:spcPct val="93000"/>
              </a:lnSpc>
              <a:buClr>
                <a:srgbClr val="000000"/>
              </a:buClr>
              <a:buSzPct val="100000"/>
            </a:pPr>
            <a:r>
              <a:rPr lang="ja-JP" altLang="en-US" sz="1200" dirty="0">
                <a:latin typeface="ＭＳ Ｐゴシック" charset="-128"/>
              </a:rPr>
              <a:t>・ウォーターフォール型の開発に慣れているので、要件定義からいきなりプログラミングに入ることにまだ戸惑いを感じる。外部設計書、内部設計書があった方が開発がしやすい。</a:t>
            </a:r>
          </a:p>
          <a:p>
            <a:pPr defTabSz="449263">
              <a:lnSpc>
                <a:spcPct val="93000"/>
              </a:lnSpc>
              <a:buClr>
                <a:srgbClr val="000000"/>
              </a:buClr>
              <a:buSzPct val="100000"/>
            </a:pPr>
            <a:r>
              <a:rPr lang="ja-JP" altLang="en-US" sz="1200" dirty="0">
                <a:latin typeface="ＭＳ Ｐゴシック" charset="-128"/>
              </a:rPr>
              <a:t>・ペア・プロに慣れてきたので、作業進捗が早くなってきた。</a:t>
            </a:r>
          </a:p>
          <a:p>
            <a:pPr defTabSz="449263">
              <a:lnSpc>
                <a:spcPct val="93000"/>
              </a:lnSpc>
              <a:buClr>
                <a:srgbClr val="000000"/>
              </a:buClr>
              <a:buSzPct val="100000"/>
            </a:pPr>
            <a:r>
              <a:rPr lang="ja-JP" altLang="en-US" sz="1200" dirty="0">
                <a:latin typeface="ＭＳ Ｐゴシック" charset="-128"/>
              </a:rPr>
              <a:t>・常に隣に他人がいる環境でずっと開発を行うのは疲労度が高く、辛い時もある。</a:t>
            </a:r>
          </a:p>
        </p:txBody>
      </p:sp>
      <p:sp>
        <p:nvSpPr>
          <p:cNvPr id="103430" name="Text Box 10"/>
          <p:cNvSpPr txBox="1">
            <a:spLocks noChangeArrowheads="1"/>
          </p:cNvSpPr>
          <p:nvPr/>
        </p:nvSpPr>
        <p:spPr bwMode="auto">
          <a:xfrm>
            <a:off x="1774826" y="692150"/>
            <a:ext cx="83534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latin typeface="ＭＳ Ｐゴシック" charset="-128"/>
              </a:rPr>
              <a:t>エンジニアＢさん：　アジャイル初体験、ウォーターフォール開発経験約５年　２８才</a:t>
            </a:r>
          </a:p>
          <a:p>
            <a:r>
              <a:rPr lang="ja-JP" altLang="en-US" sz="1200" dirty="0">
                <a:latin typeface="ＭＳ Ｐゴシック" charset="-128"/>
              </a:rPr>
              <a:t>	</a:t>
            </a:r>
            <a:r>
              <a:rPr lang="en-US" altLang="ja-JP" sz="1200" dirty="0">
                <a:latin typeface="ＭＳ Ｐゴシック" charset="-128"/>
              </a:rPr>
              <a:t>&gt; Oracle Master Bronze 10g			&gt; VB.NET</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HTML</a:t>
            </a:r>
            <a:r>
              <a:rPr lang="ja-JP" altLang="en-US" sz="1200" dirty="0" err="1">
                <a:latin typeface="ＭＳ Ｐゴシック" charset="-128"/>
              </a:rPr>
              <a:t>、</a:t>
            </a:r>
            <a:r>
              <a:rPr lang="en-US" altLang="ja-JP" sz="1200" dirty="0">
                <a:latin typeface="ＭＳ Ｐゴシック" charset="-128"/>
              </a:rPr>
              <a:t>JavaScript</a:t>
            </a:r>
            <a:r>
              <a:rPr lang="ja-JP" altLang="en-US" sz="1200" dirty="0" err="1">
                <a:latin typeface="ＭＳ Ｐゴシック" charset="-128"/>
              </a:rPr>
              <a:t>、</a:t>
            </a:r>
            <a:r>
              <a:rPr lang="en-US" altLang="ja-JP" sz="1200" dirty="0">
                <a:latin typeface="ＭＳ Ｐゴシック" charset="-128"/>
              </a:rPr>
              <a:t>CSS</a:t>
            </a:r>
            <a:r>
              <a:rPr lang="ja-JP" altLang="en-US" sz="1200" dirty="0">
                <a:latin typeface="ＭＳ Ｐゴシック" charset="-128"/>
              </a:rPr>
              <a:t>など</a:t>
            </a:r>
            <a:r>
              <a:rPr lang="en-US" altLang="ja-JP" sz="1200" dirty="0">
                <a:latin typeface="ＭＳ Ｐゴシック" charset="-128"/>
              </a:rPr>
              <a:t>Web</a:t>
            </a:r>
            <a:r>
              <a:rPr lang="ja-JP" altLang="en-US" sz="1200" dirty="0">
                <a:latin typeface="ＭＳ Ｐゴシック" charset="-128"/>
              </a:rPr>
              <a:t>関係：１年（随時）	</a:t>
            </a:r>
            <a:r>
              <a:rPr lang="en-US" altLang="ja-JP" sz="1200" dirty="0">
                <a:latin typeface="ＭＳ Ｐゴシック" charset="-128"/>
              </a:rPr>
              <a:t>&gt; PHP</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VB6</a:t>
            </a:r>
            <a:r>
              <a:rPr lang="ja-JP" altLang="en-US" sz="1200" dirty="0">
                <a:latin typeface="ＭＳ Ｐゴシック" charset="-128"/>
              </a:rPr>
              <a:t>：３年				</a:t>
            </a:r>
            <a:r>
              <a:rPr lang="en-US" altLang="ja-JP" sz="1200" dirty="0">
                <a:latin typeface="ＭＳ Ｐゴシック" charset="-128"/>
              </a:rPr>
              <a:t>&gt; PL/SQL</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XML</a:t>
            </a:r>
            <a:r>
              <a:rPr lang="ja-JP" altLang="en-US" sz="1200" dirty="0">
                <a:latin typeface="ＭＳ Ｐゴシック" charset="-128"/>
              </a:rPr>
              <a:t>：１ヶ月</a:t>
            </a:r>
          </a:p>
          <a:p>
            <a:pPr>
              <a:spcBef>
                <a:spcPct val="50000"/>
              </a:spcBef>
            </a:pPr>
            <a:r>
              <a:rPr lang="ja-JP" altLang="en-US" sz="1200" dirty="0">
                <a:latin typeface="ＭＳ Ｐゴシック" charset="-128"/>
              </a:rPr>
              <a:t>アジャイル開発の効果：　生産性が上がった（体感）。</a:t>
            </a:r>
          </a:p>
          <a:p>
            <a:pPr>
              <a:spcBef>
                <a:spcPct val="50000"/>
              </a:spcBef>
            </a:pPr>
            <a:r>
              <a:rPr lang="ja-JP" altLang="en-US" sz="1200" dirty="0">
                <a:latin typeface="ＭＳ Ｐゴシック" charset="-128"/>
              </a:rPr>
              <a:t>体験した感想：　個人のコミュニケーション能力が高く問われる</a:t>
            </a:r>
          </a:p>
          <a:p>
            <a:r>
              <a:rPr lang="ja-JP" altLang="en-US" sz="1200" dirty="0">
                <a:latin typeface="ＭＳ Ｐゴシック" charset="-128"/>
              </a:rPr>
              <a:t>・二人で作業を行っているため、単純ミスも少なく精度が高い。</a:t>
            </a:r>
          </a:p>
          <a:p>
            <a:r>
              <a:rPr lang="ja-JP" altLang="en-US" sz="1200" dirty="0">
                <a:latin typeface="ＭＳ Ｐゴシック" charset="-128"/>
              </a:rPr>
              <a:t>・思った以上に疲れる。気を抜く暇がない。</a:t>
            </a:r>
          </a:p>
        </p:txBody>
      </p:sp>
      <p:cxnSp>
        <p:nvCxnSpPr>
          <p:cNvPr id="3" name="直線コネクタ 2"/>
          <p:cNvCxnSpPr/>
          <p:nvPr/>
        </p:nvCxnSpPr>
        <p:spPr>
          <a:xfrm>
            <a:off x="3791744" y="2348880"/>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275844" y="2611438"/>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22152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C3421-A6DA-40AA-A008-AB8DB3B0D3A3}"/>
              </a:ext>
            </a:extLst>
          </p:cNvPr>
          <p:cNvSpPr>
            <a:spLocks noGrp="1"/>
          </p:cNvSpPr>
          <p:nvPr>
            <p:ph type="title"/>
          </p:nvPr>
        </p:nvSpPr>
        <p:spPr>
          <a:xfrm>
            <a:off x="838200" y="365126"/>
            <a:ext cx="10515600" cy="681080"/>
          </a:xfrm>
        </p:spPr>
        <p:txBody>
          <a:bodyPr>
            <a:normAutofit/>
          </a:bodyPr>
          <a:lstStyle/>
          <a:p>
            <a:r>
              <a:rPr kumimoji="1" lang="en-US" altLang="ja-JP" sz="2800" dirty="0"/>
              <a:t>TOYOTA-way</a:t>
            </a:r>
            <a:r>
              <a:rPr kumimoji="1" lang="ja-JP" altLang="en-US" sz="2800" dirty="0"/>
              <a:t>（</a:t>
            </a:r>
            <a:r>
              <a:rPr kumimoji="1" lang="en-US" altLang="ja-JP" sz="2800" dirty="0"/>
              <a:t>TPS</a:t>
            </a:r>
            <a:r>
              <a:rPr kumimoji="1" lang="ja-JP" altLang="en-US" sz="2800" dirty="0"/>
              <a:t>）から移入される思想、手法</a:t>
            </a:r>
          </a:p>
        </p:txBody>
      </p:sp>
      <p:sp>
        <p:nvSpPr>
          <p:cNvPr id="3" name="テキスト ボックス 2">
            <a:extLst>
              <a:ext uri="{FF2B5EF4-FFF2-40B4-BE49-F238E27FC236}">
                <a16:creationId xmlns:a16="http://schemas.microsoft.com/office/drawing/2014/main" id="{8B384672-BD85-4AD4-B1CB-A71AACC4276B}"/>
              </a:ext>
            </a:extLst>
          </p:cNvPr>
          <p:cNvSpPr txBox="1"/>
          <p:nvPr/>
        </p:nvSpPr>
        <p:spPr>
          <a:xfrm>
            <a:off x="789802" y="2243888"/>
            <a:ext cx="5421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規律あるアジャイル開発　（開発チーム）</a:t>
            </a:r>
          </a:p>
        </p:txBody>
      </p:sp>
      <p:sp>
        <p:nvSpPr>
          <p:cNvPr id="4" name="テキスト ボックス 3">
            <a:extLst>
              <a:ext uri="{FF2B5EF4-FFF2-40B4-BE49-F238E27FC236}">
                <a16:creationId xmlns:a16="http://schemas.microsoft.com/office/drawing/2014/main" id="{1EF40B30-49E0-44F1-8D6A-51E313B64054}"/>
              </a:ext>
            </a:extLst>
          </p:cNvPr>
          <p:cNvSpPr txBox="1"/>
          <p:nvPr/>
        </p:nvSpPr>
        <p:spPr>
          <a:xfrm>
            <a:off x="789803" y="3800136"/>
            <a:ext cx="433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デプロイメント・パイプライン</a:t>
            </a:r>
          </a:p>
        </p:txBody>
      </p:sp>
      <p:sp>
        <p:nvSpPr>
          <p:cNvPr id="5" name="テキスト ボックス 4">
            <a:extLst>
              <a:ext uri="{FF2B5EF4-FFF2-40B4-BE49-F238E27FC236}">
                <a16:creationId xmlns:a16="http://schemas.microsoft.com/office/drawing/2014/main" id="{5E888379-E91E-4061-9A95-41D5EE78FB2D}"/>
              </a:ext>
            </a:extLst>
          </p:cNvPr>
          <p:cNvSpPr txBox="1"/>
          <p:nvPr/>
        </p:nvSpPr>
        <p:spPr>
          <a:xfrm>
            <a:off x="789802" y="961761"/>
            <a:ext cx="2202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3B29027E-7DDC-4DAA-82FA-8B374D0E4C90}"/>
              </a:ext>
            </a:extLst>
          </p:cNvPr>
          <p:cNvSpPr/>
          <p:nvPr/>
        </p:nvSpPr>
        <p:spPr>
          <a:xfrm>
            <a:off x="4398816" y="2683099"/>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職場の活性化</a:t>
            </a:r>
          </a:p>
        </p:txBody>
      </p:sp>
      <p:sp>
        <p:nvSpPr>
          <p:cNvPr id="14" name="四角形: 角を丸くする 13">
            <a:extLst>
              <a:ext uri="{FF2B5EF4-FFF2-40B4-BE49-F238E27FC236}">
                <a16:creationId xmlns:a16="http://schemas.microsoft.com/office/drawing/2014/main" id="{A461B107-5356-46A7-A25F-8FC7190F982A}"/>
              </a:ext>
            </a:extLst>
          </p:cNvPr>
          <p:cNvSpPr/>
          <p:nvPr/>
        </p:nvSpPr>
        <p:spPr>
          <a:xfrm>
            <a:off x="1171832" y="2686931"/>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自工程完結</a:t>
            </a:r>
          </a:p>
        </p:txBody>
      </p:sp>
      <p:sp>
        <p:nvSpPr>
          <p:cNvPr id="15" name="四角形: 角を丸くする 14">
            <a:extLst>
              <a:ext uri="{FF2B5EF4-FFF2-40B4-BE49-F238E27FC236}">
                <a16:creationId xmlns:a16="http://schemas.microsoft.com/office/drawing/2014/main" id="{B98FD4E2-DEA2-4336-8147-11403A39A849}"/>
              </a:ext>
            </a:extLst>
          </p:cNvPr>
          <p:cNvSpPr/>
          <p:nvPr/>
        </p:nvSpPr>
        <p:spPr>
          <a:xfrm>
            <a:off x="1171832" y="310375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仕事の分析</a:t>
            </a:r>
          </a:p>
        </p:txBody>
      </p:sp>
      <p:sp>
        <p:nvSpPr>
          <p:cNvPr id="16" name="四角形: 角を丸くする 15">
            <a:extLst>
              <a:ext uri="{FF2B5EF4-FFF2-40B4-BE49-F238E27FC236}">
                <a16:creationId xmlns:a16="http://schemas.microsoft.com/office/drawing/2014/main" id="{B9B93DA3-B75C-492A-8F5D-09676D229056}"/>
              </a:ext>
            </a:extLst>
          </p:cNvPr>
          <p:cNvSpPr/>
          <p:nvPr/>
        </p:nvSpPr>
        <p:spPr>
          <a:xfrm>
            <a:off x="1171832" y="4625370"/>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一個流し（流水化）</a:t>
            </a:r>
          </a:p>
        </p:txBody>
      </p:sp>
      <p:sp>
        <p:nvSpPr>
          <p:cNvPr id="17" name="四角形: 角を丸くする 16">
            <a:extLst>
              <a:ext uri="{FF2B5EF4-FFF2-40B4-BE49-F238E27FC236}">
                <a16:creationId xmlns:a16="http://schemas.microsoft.com/office/drawing/2014/main" id="{E704001A-34E2-4DD2-9879-D1791426EA8C}"/>
              </a:ext>
            </a:extLst>
          </p:cNvPr>
          <p:cNvSpPr/>
          <p:nvPr/>
        </p:nvSpPr>
        <p:spPr>
          <a:xfrm>
            <a:off x="1171832" y="422815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自働化</a:t>
            </a:r>
          </a:p>
        </p:txBody>
      </p:sp>
      <p:sp>
        <p:nvSpPr>
          <p:cNvPr id="18" name="四角形: 角を丸くする 17">
            <a:extLst>
              <a:ext uri="{FF2B5EF4-FFF2-40B4-BE49-F238E27FC236}">
                <a16:creationId xmlns:a16="http://schemas.microsoft.com/office/drawing/2014/main" id="{DAAD871C-1EC6-4143-BDDD-FFEC0EEE6F85}"/>
              </a:ext>
            </a:extLst>
          </p:cNvPr>
          <p:cNvSpPr/>
          <p:nvPr/>
        </p:nvSpPr>
        <p:spPr>
          <a:xfrm>
            <a:off x="1171832" y="5559464"/>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先行改善</a:t>
            </a:r>
          </a:p>
        </p:txBody>
      </p:sp>
      <p:sp>
        <p:nvSpPr>
          <p:cNvPr id="19" name="四角形: 角を丸くする 18">
            <a:extLst>
              <a:ext uri="{FF2B5EF4-FFF2-40B4-BE49-F238E27FC236}">
                <a16:creationId xmlns:a16="http://schemas.microsoft.com/office/drawing/2014/main" id="{32F8939D-422B-41EC-9160-DB6C089D5D75}"/>
              </a:ext>
            </a:extLst>
          </p:cNvPr>
          <p:cNvSpPr/>
          <p:nvPr/>
        </p:nvSpPr>
        <p:spPr>
          <a:xfrm>
            <a:off x="4398816" y="309058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振り返り（反省）</a:t>
            </a:r>
          </a:p>
        </p:txBody>
      </p:sp>
      <p:sp>
        <p:nvSpPr>
          <p:cNvPr id="20" name="四角形: 角を丸くする 19">
            <a:extLst>
              <a:ext uri="{FF2B5EF4-FFF2-40B4-BE49-F238E27FC236}">
                <a16:creationId xmlns:a16="http://schemas.microsoft.com/office/drawing/2014/main" id="{0743BCE9-E074-4B31-B310-2E5255CA35BB}"/>
              </a:ext>
            </a:extLst>
          </p:cNvPr>
          <p:cNvSpPr/>
          <p:nvPr/>
        </p:nvSpPr>
        <p:spPr>
          <a:xfrm>
            <a:off x="1171832" y="136790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ジャストインタイム</a:t>
            </a:r>
          </a:p>
        </p:txBody>
      </p:sp>
      <p:sp>
        <p:nvSpPr>
          <p:cNvPr id="21" name="四角形: 角を丸くする 20">
            <a:extLst>
              <a:ext uri="{FF2B5EF4-FFF2-40B4-BE49-F238E27FC236}">
                <a16:creationId xmlns:a16="http://schemas.microsoft.com/office/drawing/2014/main" id="{6C7EF874-673B-4D69-9E09-8FF8EC7220E7}"/>
              </a:ext>
            </a:extLst>
          </p:cNvPr>
          <p:cNvSpPr/>
          <p:nvPr/>
        </p:nvSpPr>
        <p:spPr>
          <a:xfrm>
            <a:off x="4398816" y="4237117"/>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平準化</a:t>
            </a:r>
          </a:p>
        </p:txBody>
      </p:sp>
      <p:sp>
        <p:nvSpPr>
          <p:cNvPr id="22" name="四角形: 角を丸くする 21">
            <a:extLst>
              <a:ext uri="{FF2B5EF4-FFF2-40B4-BE49-F238E27FC236}">
                <a16:creationId xmlns:a16="http://schemas.microsoft.com/office/drawing/2014/main" id="{543BD52A-740A-4FC8-8BB4-96DD379971D2}"/>
              </a:ext>
            </a:extLst>
          </p:cNvPr>
          <p:cNvSpPr/>
          <p:nvPr/>
        </p:nvSpPr>
        <p:spPr>
          <a:xfrm>
            <a:off x="1171832" y="175504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後工程引き取り</a:t>
            </a:r>
          </a:p>
        </p:txBody>
      </p:sp>
      <p:sp>
        <p:nvSpPr>
          <p:cNvPr id="23" name="テキスト ボックス 22">
            <a:extLst>
              <a:ext uri="{FF2B5EF4-FFF2-40B4-BE49-F238E27FC236}">
                <a16:creationId xmlns:a16="http://schemas.microsoft.com/office/drawing/2014/main" id="{60207527-0F11-4659-9B69-047E88D4FEA5}"/>
              </a:ext>
            </a:extLst>
          </p:cNvPr>
          <p:cNvSpPr txBox="1"/>
          <p:nvPr/>
        </p:nvSpPr>
        <p:spPr>
          <a:xfrm>
            <a:off x="789803" y="5162250"/>
            <a:ext cx="2202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運用チーム</a:t>
            </a:r>
          </a:p>
        </p:txBody>
      </p:sp>
      <p:sp>
        <p:nvSpPr>
          <p:cNvPr id="24" name="四角形: 角を丸くする 23">
            <a:extLst>
              <a:ext uri="{FF2B5EF4-FFF2-40B4-BE49-F238E27FC236}">
                <a16:creationId xmlns:a16="http://schemas.microsoft.com/office/drawing/2014/main" id="{3F8A7DE5-A05F-4BE2-84B9-E03845460602}"/>
              </a:ext>
            </a:extLst>
          </p:cNvPr>
          <p:cNvSpPr/>
          <p:nvPr/>
        </p:nvSpPr>
        <p:spPr>
          <a:xfrm>
            <a:off x="4398816" y="136836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大部屋</a:t>
            </a:r>
          </a:p>
        </p:txBody>
      </p:sp>
      <p:sp>
        <p:nvSpPr>
          <p:cNvPr id="25" name="四角形: 角を丸くする 24">
            <a:extLst>
              <a:ext uri="{FF2B5EF4-FFF2-40B4-BE49-F238E27FC236}">
                <a16:creationId xmlns:a16="http://schemas.microsoft.com/office/drawing/2014/main" id="{7394AF5D-8CA9-4E44-9AFB-42C1DA7B0734}"/>
              </a:ext>
            </a:extLst>
          </p:cNvPr>
          <p:cNvSpPr/>
          <p:nvPr/>
        </p:nvSpPr>
        <p:spPr>
          <a:xfrm>
            <a:off x="7625800" y="268309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タクトタイム</a:t>
            </a:r>
          </a:p>
        </p:txBody>
      </p:sp>
      <p:sp>
        <p:nvSpPr>
          <p:cNvPr id="26" name="四角形: 角を丸くする 25">
            <a:extLst>
              <a:ext uri="{FF2B5EF4-FFF2-40B4-BE49-F238E27FC236}">
                <a16:creationId xmlns:a16="http://schemas.microsoft.com/office/drawing/2014/main" id="{69B80B8D-9687-4980-8065-4AB5DB75608D}"/>
              </a:ext>
            </a:extLst>
          </p:cNvPr>
          <p:cNvSpPr/>
          <p:nvPr/>
        </p:nvSpPr>
        <p:spPr>
          <a:xfrm>
            <a:off x="4398816" y="1747863"/>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現地現物</a:t>
            </a:r>
          </a:p>
        </p:txBody>
      </p:sp>
      <p:sp>
        <p:nvSpPr>
          <p:cNvPr id="27" name="四角形: 角を丸くする 26">
            <a:extLst>
              <a:ext uri="{FF2B5EF4-FFF2-40B4-BE49-F238E27FC236}">
                <a16:creationId xmlns:a16="http://schemas.microsoft.com/office/drawing/2014/main" id="{B64C2ACF-E379-4B41-8CBE-E89DCF0000A7}"/>
              </a:ext>
            </a:extLst>
          </p:cNvPr>
          <p:cNvSpPr/>
          <p:nvPr/>
        </p:nvSpPr>
        <p:spPr>
          <a:xfrm>
            <a:off x="4398816" y="5572842"/>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自工程完結</a:t>
            </a:r>
          </a:p>
        </p:txBody>
      </p:sp>
      <p:sp>
        <p:nvSpPr>
          <p:cNvPr id="28" name="四角形: 角を丸くする 27">
            <a:extLst>
              <a:ext uri="{FF2B5EF4-FFF2-40B4-BE49-F238E27FC236}">
                <a16:creationId xmlns:a16="http://schemas.microsoft.com/office/drawing/2014/main" id="{CE0BB0FA-35C5-4C8D-90CF-2A594ABF3B92}"/>
              </a:ext>
            </a:extLst>
          </p:cNvPr>
          <p:cNvSpPr/>
          <p:nvPr/>
        </p:nvSpPr>
        <p:spPr>
          <a:xfrm>
            <a:off x="4398816" y="596661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仕事の分析</a:t>
            </a:r>
          </a:p>
        </p:txBody>
      </p:sp>
      <p:sp>
        <p:nvSpPr>
          <p:cNvPr id="29" name="四角形: 角を丸くする 28">
            <a:extLst>
              <a:ext uri="{FF2B5EF4-FFF2-40B4-BE49-F238E27FC236}">
                <a16:creationId xmlns:a16="http://schemas.microsoft.com/office/drawing/2014/main" id="{BA1B89FC-C1EF-4AD1-870E-ACEEF1A42EA4}"/>
              </a:ext>
            </a:extLst>
          </p:cNvPr>
          <p:cNvSpPr/>
          <p:nvPr/>
        </p:nvSpPr>
        <p:spPr>
          <a:xfrm>
            <a:off x="7625800" y="5572842"/>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職場の活性化</a:t>
            </a:r>
          </a:p>
        </p:txBody>
      </p:sp>
      <p:sp>
        <p:nvSpPr>
          <p:cNvPr id="30" name="四角形: 角を丸くする 29">
            <a:extLst>
              <a:ext uri="{FF2B5EF4-FFF2-40B4-BE49-F238E27FC236}">
                <a16:creationId xmlns:a16="http://schemas.microsoft.com/office/drawing/2014/main" id="{7578E5D7-952F-4F9C-BC3F-A4D5682A5B3B}"/>
              </a:ext>
            </a:extLst>
          </p:cNvPr>
          <p:cNvSpPr/>
          <p:nvPr/>
        </p:nvSpPr>
        <p:spPr>
          <a:xfrm>
            <a:off x="7625800" y="5966615"/>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振り返り（反省）</a:t>
            </a:r>
          </a:p>
        </p:txBody>
      </p:sp>
      <p:sp>
        <p:nvSpPr>
          <p:cNvPr id="7" name="スライド番号プレースホルダー 6">
            <a:extLst>
              <a:ext uri="{FF2B5EF4-FFF2-40B4-BE49-F238E27FC236}">
                <a16:creationId xmlns:a16="http://schemas.microsoft.com/office/drawing/2014/main" id="{CF8AFAE2-9704-45B3-B1A8-C2A425AFF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932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6B7772A-E925-44CD-B3DF-F1FEFF713588}"/>
              </a:ext>
            </a:extLst>
          </p:cNvPr>
          <p:cNvSpPr>
            <a:spLocks noGrp="1"/>
          </p:cNvSpPr>
          <p:nvPr>
            <p:ph type="title"/>
          </p:nvPr>
        </p:nvSpPr>
        <p:spPr>
          <a:xfrm>
            <a:off x="838200" y="365125"/>
            <a:ext cx="10515600" cy="666721"/>
          </a:xfrm>
        </p:spPr>
        <p:txBody>
          <a:bodyPr>
            <a:normAutofit/>
          </a:bodyPr>
          <a:lstStyle/>
          <a:p>
            <a:r>
              <a:rPr kumimoji="1" lang="en-US" altLang="ja-JP" sz="3200" dirty="0"/>
              <a:t>Agenda</a:t>
            </a:r>
            <a:endParaRPr kumimoji="1" lang="ja-JP" altLang="en-US" sz="3200" dirty="0"/>
          </a:p>
        </p:txBody>
      </p:sp>
      <p:sp>
        <p:nvSpPr>
          <p:cNvPr id="5" name="テキスト ボックス 4">
            <a:extLst>
              <a:ext uri="{FF2B5EF4-FFF2-40B4-BE49-F238E27FC236}">
                <a16:creationId xmlns:a16="http://schemas.microsoft.com/office/drawing/2014/main" id="{3CB77121-3DFE-4D6F-A48E-31646C3CC298}"/>
              </a:ext>
            </a:extLst>
          </p:cNvPr>
          <p:cNvSpPr txBox="1"/>
          <p:nvPr/>
        </p:nvSpPr>
        <p:spPr>
          <a:xfrm>
            <a:off x="1073791" y="1434517"/>
            <a:ext cx="9655728" cy="4524315"/>
          </a:xfrm>
          <a:prstGeom prst="rect">
            <a:avLst/>
          </a:prstGeom>
          <a:noFill/>
        </p:spPr>
        <p:txBody>
          <a:bodyPr wrap="square" rtlCol="0">
            <a:spAutoFit/>
          </a:bodyPr>
          <a:lstStyle/>
          <a:p>
            <a:r>
              <a:rPr kumimoji="1" lang="ja-JP" altLang="en-US" dirty="0"/>
              <a:t>デジタルトランスフォーメーション　（デジタル・エージ）</a:t>
            </a:r>
            <a:endParaRPr kumimoji="1" lang="en-US" altLang="ja-JP" dirty="0"/>
          </a:p>
          <a:p>
            <a:endParaRPr lang="en-US" altLang="ja-JP" dirty="0"/>
          </a:p>
          <a:p>
            <a:r>
              <a:rPr kumimoji="1" lang="ja-JP" altLang="en-US" dirty="0"/>
              <a:t>デジタルトランスフォーメーションを支える技術、プラクティス</a:t>
            </a:r>
            <a:endParaRPr kumimoji="1" lang="en-US" altLang="ja-JP" dirty="0"/>
          </a:p>
          <a:p>
            <a:endParaRPr lang="en-US" altLang="ja-JP" dirty="0"/>
          </a:p>
          <a:p>
            <a:r>
              <a:rPr kumimoji="1" lang="en-US" altLang="ja-JP" dirty="0" err="1"/>
              <a:t>VeriSM</a:t>
            </a:r>
            <a:r>
              <a:rPr kumimoji="1" lang="ja-JP" altLang="en-US" dirty="0"/>
              <a:t>の概念</a:t>
            </a:r>
            <a:endParaRPr kumimoji="1" lang="en-US" altLang="ja-JP" dirty="0"/>
          </a:p>
          <a:p>
            <a:endParaRPr lang="en-US" altLang="ja-JP" dirty="0"/>
          </a:p>
          <a:p>
            <a:r>
              <a:rPr kumimoji="1" lang="en-US" altLang="ja-JP" dirty="0"/>
              <a:t>DevOps2.0</a:t>
            </a:r>
            <a:r>
              <a:rPr kumimoji="1" lang="ja-JP" altLang="en-US" dirty="0"/>
              <a:t>の概念</a:t>
            </a:r>
            <a:endParaRPr kumimoji="1" lang="en-US" altLang="ja-JP" dirty="0"/>
          </a:p>
          <a:p>
            <a:endParaRPr lang="en-US" altLang="ja-JP" dirty="0"/>
          </a:p>
          <a:p>
            <a:r>
              <a:rPr kumimoji="1" lang="ja-JP" altLang="en-US" dirty="0"/>
              <a:t>結局はアジャイル開発がしっかりとできないと何も始まらない。</a:t>
            </a:r>
            <a:endParaRPr kumimoji="1" lang="en-US" altLang="ja-JP" dirty="0"/>
          </a:p>
          <a:p>
            <a:r>
              <a:rPr lang="ja-JP" altLang="en-US" dirty="0"/>
              <a:t>本当のアジャイル開発　</a:t>
            </a:r>
            <a:r>
              <a:rPr lang="en-US" altLang="ja-JP" dirty="0"/>
              <a:t>『</a:t>
            </a:r>
            <a:r>
              <a:rPr lang="ja-JP" altLang="en-US" dirty="0"/>
              <a:t>なん</a:t>
            </a:r>
            <a:r>
              <a:rPr lang="ja-JP" altLang="en-US" dirty="0" err="1"/>
              <a:t>ちゃって</a:t>
            </a:r>
            <a:r>
              <a:rPr lang="ja-JP" altLang="en-US" dirty="0"/>
              <a:t>アジャイル</a:t>
            </a:r>
            <a:r>
              <a:rPr lang="en-US" altLang="ja-JP" dirty="0"/>
              <a:t>』</a:t>
            </a:r>
            <a:r>
              <a:rPr lang="ja-JP" altLang="en-US" dirty="0"/>
              <a:t>を止めよう。</a:t>
            </a:r>
            <a:endParaRPr lang="en-US" altLang="ja-JP" dirty="0"/>
          </a:p>
          <a:p>
            <a:endParaRPr kumimoji="1" lang="en-US" altLang="ja-JP" dirty="0"/>
          </a:p>
          <a:p>
            <a:r>
              <a:rPr lang="ja-JP" altLang="en-US" dirty="0"/>
              <a:t>管理職のトランスフォーメーションが鍵</a:t>
            </a:r>
            <a:endParaRPr lang="en-US" altLang="ja-JP" dirty="0"/>
          </a:p>
          <a:p>
            <a:r>
              <a:rPr kumimoji="1" lang="ja-JP" altLang="en-US" dirty="0"/>
              <a:t>社長、役員が率先垂範しなければ、管理職は変わらない。</a:t>
            </a:r>
            <a:endParaRPr kumimoji="1" lang="en-US" altLang="ja-JP" dirty="0"/>
          </a:p>
          <a:p>
            <a:endParaRPr lang="en-US" altLang="ja-JP" dirty="0"/>
          </a:p>
          <a:p>
            <a:r>
              <a:rPr kumimoji="1" lang="ja-JP" altLang="en-US" dirty="0"/>
              <a:t>企業文化はトップダウンでは変わらない。ボトムアップの種火をどう作るか？</a:t>
            </a:r>
            <a:endParaRPr kumimoji="1" lang="en-US" altLang="ja-JP" dirty="0"/>
          </a:p>
          <a:p>
            <a:endParaRPr kumimoji="1" lang="ja-JP" altLang="en-US" dirty="0"/>
          </a:p>
        </p:txBody>
      </p:sp>
    </p:spTree>
    <p:extLst>
      <p:ext uri="{BB962C8B-B14F-4D97-AF65-F5344CB8AC3E}">
        <p14:creationId xmlns:p14="http://schemas.microsoft.com/office/powerpoint/2010/main" val="3956274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33276" y="909762"/>
            <a:ext cx="1656184"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価値観</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スピード</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働き方</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時間の使い方</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計画</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プロジェクト</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リスク</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役割</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進捗管理</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評価基準</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設計</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ドキュメント</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デプロイ＆リリース</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運用管理</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リーダーシップ</a:t>
            </a:r>
          </a:p>
        </p:txBody>
      </p:sp>
      <p:sp>
        <p:nvSpPr>
          <p:cNvPr id="7" name="テキスト ボックス 6"/>
          <p:cNvSpPr txBox="1"/>
          <p:nvPr/>
        </p:nvSpPr>
        <p:spPr>
          <a:xfrm>
            <a:off x="2833476" y="909762"/>
            <a:ext cx="2736304"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計画重視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遅い</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仕事はまとめた方が効率が良い</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残業を認める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仕事の目的を達するまでの時間</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計画重視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全期間にわたる計画立案</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（計画通りにコトは運ぶ）</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しっかりと計画を立て、理論的に進める。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プロジェクト後半に増大</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専門家（分業化）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管理指標</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作業が終わらないと見えない</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計画に対して</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管理可能、</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％定義可能</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機能中心設計</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基本は個人（専門家）</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属人化する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管理強化（当たり前品質）</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多種多様、管理基準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半自動</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分権独立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統率型（指示＆命令）</a:t>
            </a:r>
          </a:p>
        </p:txBody>
      </p:sp>
      <p:sp>
        <p:nvSpPr>
          <p:cNvPr id="8" name="テキスト ボックス 7"/>
          <p:cNvSpPr txBox="1"/>
          <p:nvPr/>
        </p:nvSpPr>
        <p:spPr>
          <a:xfrm>
            <a:off x="7258535" y="909762"/>
            <a:ext cx="499715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リソース重視、適応性重視</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早い</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仕事は一つづつこなした方が効率が良い</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残業を認めない　（定時間労働）</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区切られた時間内で仕事の目的を達成　</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タイムボックス</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計画作り重視（朝令暮改）</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当面１ヶ月は詳細に、後は粗い計画</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（計画通りにはコトは運ばない）</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反復的（イタラティブ）に進める</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フィードバックが重要</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プロジェクト前半に集中</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多能工化（</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T</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型人材））</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現地現物管理（働くプログラムのみ）</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ほぼ何時でも見える化（透明性）</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ビジネス価値（ビジネスの成果）</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管理不能、定義不能（標的は動く）</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プロセス中心設計</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チームの連帯責任</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属人性の排除</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向上可能性あり（魅力的品質）</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MRI</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（最低必要限）使用目的の明確化</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自動化　（デプロイメント・パイプライン）</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オペレーションの一体化</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軽量化した</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IT</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サービス管理＆</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ISO20000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サーバントリーダーシップ（ファシリテーション）</a:t>
            </a:r>
          </a:p>
        </p:txBody>
      </p:sp>
      <p:sp>
        <p:nvSpPr>
          <p:cNvPr id="9" name="テキスト ボックス 8"/>
          <p:cNvSpPr txBox="1"/>
          <p:nvPr/>
        </p:nvSpPr>
        <p:spPr>
          <a:xfrm>
            <a:off x="2758413" y="571208"/>
            <a:ext cx="43140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ウォーターフォールを中心とした従来の方式</a:t>
            </a:r>
          </a:p>
        </p:txBody>
      </p:sp>
      <p:sp>
        <p:nvSpPr>
          <p:cNvPr id="10" name="テキスト ボックス 9"/>
          <p:cNvSpPr txBox="1"/>
          <p:nvPr/>
        </p:nvSpPr>
        <p:spPr>
          <a:xfrm>
            <a:off x="7258535" y="571208"/>
            <a:ext cx="37547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アジャイル、</a:t>
            </a: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DevOps</a:t>
            </a: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の新しい方式</a:t>
            </a:r>
          </a:p>
        </p:txBody>
      </p:sp>
      <p:sp>
        <p:nvSpPr>
          <p:cNvPr id="11" name="タイトル 1"/>
          <p:cNvSpPr txBox="1">
            <a:spLocks/>
          </p:cNvSpPr>
          <p:nvPr/>
        </p:nvSpPr>
        <p:spPr>
          <a:xfrm>
            <a:off x="1981200" y="141"/>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游ゴシック Light" panose="020F0302020204030204"/>
                <a:ea typeface="游ゴシック Light" panose="020B0300000000000000" pitchFamily="50" charset="-128"/>
                <a:cs typeface="+mj-cs"/>
              </a:rPr>
              <a:t>何を変えるべきか？</a:t>
            </a:r>
          </a:p>
        </p:txBody>
      </p:sp>
      <p:sp>
        <p:nvSpPr>
          <p:cNvPr id="3" name="スライド番号プレースホルダー 2">
            <a:extLst>
              <a:ext uri="{FF2B5EF4-FFF2-40B4-BE49-F238E27FC236}">
                <a16:creationId xmlns:a16="http://schemas.microsoft.com/office/drawing/2014/main" id="{E749C960-DE31-4EAB-9A79-F466EA7838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49401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solidFill>
                  <a:srgbClr val="002060"/>
                </a:solidFill>
              </a:rPr>
              <a:t>EXIN</a:t>
            </a:r>
            <a:r>
              <a:rPr lang="ja-JP" altLang="en-US" sz="2800" dirty="0">
                <a:solidFill>
                  <a:srgbClr val="002060"/>
                </a:solidFill>
              </a:rPr>
              <a:t>のサイトから入手できます。</a:t>
            </a:r>
          </a:p>
        </p:txBody>
      </p:sp>
      <p:pic>
        <p:nvPicPr>
          <p:cNvPr id="1026" name="Picture 2" descr="C:\Users\Luke\Desktop\W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493" y="1110800"/>
            <a:ext cx="1704315" cy="2424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uke\Desktop\W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849" y="1110800"/>
            <a:ext cx="1733143" cy="242441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898490" y="6021289"/>
            <a:ext cx="67550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4"/>
              </a:rPr>
              <a:t>https://www.exin.com/JP/ja/news-japan/2016/dommg</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正方形/長方形 3"/>
          <p:cNvSpPr/>
          <p:nvPr/>
        </p:nvSpPr>
        <p:spPr>
          <a:xfrm>
            <a:off x="2279577" y="3573932"/>
            <a:ext cx="859039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メールマガジン連載；</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全体最適への</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 TPI, ITIL/ITSM) 』</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EXIN</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では計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回、システムの全体最適をテーマにメルマガを</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日より配信</a:t>
            </a:r>
          </a:p>
        </p:txBody>
      </p:sp>
      <p:sp>
        <p:nvSpPr>
          <p:cNvPr id="5" name="正方形/長方形 4"/>
          <p:cNvSpPr/>
          <p:nvPr/>
        </p:nvSpPr>
        <p:spPr>
          <a:xfrm>
            <a:off x="2279576" y="4097152"/>
            <a:ext cx="7992888"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側から観た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の不安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計画・企画段階の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イテレーション期間の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から診た評価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テストにおける当たり前品質と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リリース時の評価と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SDP</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運用への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Scrum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の適用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第７回：　研究と改善（品質は現場でつくられる）（運用状況によるフィールドバック）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（１）全体像</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（２）適応させるロードマップ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（３）理想となる姿とそれに向けたチェック項目、バーンアップ・チャート</a:t>
            </a:r>
          </a:p>
        </p:txBody>
      </p:sp>
      <p:sp>
        <p:nvSpPr>
          <p:cNvPr id="6" name="正方形/長方形 5"/>
          <p:cNvSpPr/>
          <p:nvPr/>
        </p:nvSpPr>
        <p:spPr>
          <a:xfrm>
            <a:off x="7000501" y="3029422"/>
            <a:ext cx="404630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5"/>
              </a:rPr>
              <a:t>https://www.exin.com/JP/ja/home/</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p:cNvSpPr txBox="1"/>
          <p:nvPr/>
        </p:nvSpPr>
        <p:spPr>
          <a:xfrm>
            <a:off x="2279577" y="741467"/>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ホワイトペーパー</a:t>
            </a:r>
          </a:p>
        </p:txBody>
      </p:sp>
      <p:sp>
        <p:nvSpPr>
          <p:cNvPr id="8" name="テキスト ボックス 7"/>
          <p:cNvSpPr txBox="1"/>
          <p:nvPr/>
        </p:nvSpPr>
        <p:spPr>
          <a:xfrm>
            <a:off x="6719513" y="1556793"/>
            <a:ext cx="4150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エンタープライズ</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によるビジネスを支援する</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サービス</a:t>
            </a:r>
          </a:p>
        </p:txBody>
      </p:sp>
      <p:sp>
        <p:nvSpPr>
          <p:cNvPr id="9" name="テキスト ボックス 8"/>
          <p:cNvSpPr txBox="1"/>
          <p:nvPr/>
        </p:nvSpPr>
        <p:spPr>
          <a:xfrm>
            <a:off x="6719514" y="2239998"/>
            <a:ext cx="381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の為の軽量化された</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サービスマネジメント</a:t>
            </a:r>
          </a:p>
        </p:txBody>
      </p:sp>
      <p:sp>
        <p:nvSpPr>
          <p:cNvPr id="11" name="スライド番号プレースホルダー 10">
            <a:extLst>
              <a:ext uri="{FF2B5EF4-FFF2-40B4-BE49-F238E27FC236}">
                <a16:creationId xmlns:a16="http://schemas.microsoft.com/office/drawing/2014/main" id="{E6CAED14-A354-446C-B336-57EA65036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3549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09900" y="550139"/>
            <a:ext cx="6172200" cy="424551"/>
          </a:xfrm>
        </p:spPr>
        <p:txBody>
          <a:bodyPr>
            <a:normAutofit/>
          </a:bodyPr>
          <a:lstStyle/>
          <a:p>
            <a:pPr algn="ctr"/>
            <a:r>
              <a:rPr lang="ja-JP" altLang="en-US" sz="2000" dirty="0"/>
              <a:t>日経コンピュータ連載コラム</a:t>
            </a:r>
          </a:p>
        </p:txBody>
      </p:sp>
      <p:sp>
        <p:nvSpPr>
          <p:cNvPr id="3" name="正方形/長方形 2"/>
          <p:cNvSpPr/>
          <p:nvPr/>
        </p:nvSpPr>
        <p:spPr>
          <a:xfrm>
            <a:off x="1457428" y="1542913"/>
            <a:ext cx="8666285" cy="2169825"/>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元気が無い現場に四つのサイン あいさつが元気を取り戻す第一歩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コミュニケーションが取れない組織 他人をどれだけ知っているのか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残業が減らない組織 属人的な仕事を無くしているか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多忙で夏休みを取れない職場 改善活動の停滞乗り越え取得率向上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助け合いの無いシステム部門 「心のマネジメント」 が改善のカギ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アジャイル開発でチームを元気に 初挑戦でも成功、カギは見える化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発注者の信頼をどう得るのか アジャイル開発成功のカギ</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チームの透明性はアナログで高める　自らを律するのが成功の秘訣</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暗すぎるウォーターフォールの現場　やる気引き出す心のマネジメントを</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進捗が</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％から先に進まない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時間の作業に分割しているか</a:t>
            </a:r>
          </a:p>
        </p:txBody>
      </p:sp>
      <p:sp>
        <p:nvSpPr>
          <p:cNvPr id="4" name="正方形/長方形 3">
            <a:extLst>
              <a:ext uri="{FF2B5EF4-FFF2-40B4-BE49-F238E27FC236}">
                <a16:creationId xmlns:a16="http://schemas.microsoft.com/office/drawing/2014/main" id="{0914828A-7BB7-4193-B962-571D5FF5D732}"/>
              </a:ext>
            </a:extLst>
          </p:cNvPr>
          <p:cNvSpPr/>
          <p:nvPr/>
        </p:nvSpPr>
        <p:spPr>
          <a:xfrm>
            <a:off x="1322615" y="1134640"/>
            <a:ext cx="518603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総合タイトル：前編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現場を元気にするチーム運営術</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D0151DF-18FF-4094-B045-3B5CABCB2EE1}"/>
              </a:ext>
            </a:extLst>
          </p:cNvPr>
          <p:cNvSpPr/>
          <p:nvPr/>
        </p:nvSpPr>
        <p:spPr>
          <a:xfrm>
            <a:off x="2220685" y="3797846"/>
            <a:ext cx="504657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総合タイトル：後編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595B2CA-4F2B-4472-A1F2-0E7DACF08E93}"/>
              </a:ext>
            </a:extLst>
          </p:cNvPr>
          <p:cNvSpPr/>
          <p:nvPr/>
        </p:nvSpPr>
        <p:spPr>
          <a:xfrm>
            <a:off x="2355500" y="4097927"/>
            <a:ext cx="8903049" cy="2377574"/>
          </a:xfrm>
          <a:prstGeom prst="rect">
            <a:avLst/>
          </a:prstGeom>
        </p:spPr>
        <p:txBody>
          <a:bodyPr wrap="square">
            <a:spAutoFit/>
          </a:bodyPr>
          <a:lstStyle/>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今こそ大量生産時代の常識に決別　トヨタ由来の方法論で元気になろう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自ら改善を続けるチームに変える　働き方改革への第一歩</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人を大切にするのが「強い企業」　仕事のやり方を変えて近づこう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「サイロ」現場を３段階で変革　個別最適では幸せにはなれない</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アジャイル開発の品質向上策　７つの視点で作業の様子を観察</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「伝達ゲーム」は開発失敗の元凶　業務プロセスの観点を貫こう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ビジネスの速度が</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倍に　全体最適に変革する</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ステップ</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ウォーターフォールは時流に合わない　まずは安全管理と可視化に着手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チームを育てるならアジャイルを　マネジャーは支援役に徹する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ツールだけでは元気は出ない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 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に必要な</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つの</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役割</a:t>
            </a: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8" name="スライド番号プレースホルダー 7">
            <a:extLst>
              <a:ext uri="{FF2B5EF4-FFF2-40B4-BE49-F238E27FC236}">
                <a16:creationId xmlns:a16="http://schemas.microsoft.com/office/drawing/2014/main" id="{92502799-DC44-4BD5-A2F5-EDB76506F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8183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966E7E-1A6C-4BF2-B2EC-F897093A34AF}"/>
              </a:ext>
            </a:extLst>
          </p:cNvPr>
          <p:cNvSpPr>
            <a:spLocks noGrp="1"/>
          </p:cNvSpPr>
          <p:nvPr>
            <p:ph type="title"/>
          </p:nvPr>
        </p:nvSpPr>
        <p:spPr>
          <a:xfrm>
            <a:off x="838200" y="365125"/>
            <a:ext cx="10515600" cy="499033"/>
          </a:xfrm>
        </p:spPr>
        <p:txBody>
          <a:bodyPr>
            <a:normAutofit/>
          </a:bodyPr>
          <a:lstStyle/>
          <a:p>
            <a:pPr algn="ctr"/>
            <a:r>
              <a:rPr lang="ja-JP" altLang="en-US" sz="2000" dirty="0"/>
              <a:t>日経コンピュータ連載コラム</a:t>
            </a:r>
            <a:endParaRPr kumimoji="1" lang="ja-JP" altLang="en-US" sz="2000" dirty="0"/>
          </a:p>
        </p:txBody>
      </p:sp>
      <p:sp>
        <p:nvSpPr>
          <p:cNvPr id="3" name="スライド番号プレースホルダー 2">
            <a:extLst>
              <a:ext uri="{FF2B5EF4-FFF2-40B4-BE49-F238E27FC236}">
                <a16:creationId xmlns:a16="http://schemas.microsoft.com/office/drawing/2014/main" id="{8D422EA6-120C-4F12-A6ED-DE1CC9FB6012}"/>
              </a:ext>
            </a:extLst>
          </p:cNvPr>
          <p:cNvSpPr>
            <a:spLocks noGrp="1"/>
          </p:cNvSpPr>
          <p:nvPr>
            <p:ph type="sldNum" sz="quarter" idx="12"/>
          </p:nvPr>
        </p:nvSpPr>
        <p:spPr/>
        <p:txBody>
          <a:bodyPr/>
          <a:lstStyle/>
          <a:p>
            <a:fld id="{1E1DC047-088E-438F-B077-FCC6D2EF2EB8}" type="slidenum">
              <a:rPr kumimoji="1" lang="ja-JP" altLang="en-US" smtClean="0"/>
              <a:t>63</a:t>
            </a:fld>
            <a:endParaRPr kumimoji="1" lang="ja-JP" altLang="en-US"/>
          </a:p>
        </p:txBody>
      </p:sp>
      <p:sp>
        <p:nvSpPr>
          <p:cNvPr id="4" name="正方形/長方形 3">
            <a:extLst>
              <a:ext uri="{FF2B5EF4-FFF2-40B4-BE49-F238E27FC236}">
                <a16:creationId xmlns:a16="http://schemas.microsoft.com/office/drawing/2014/main" id="{56D5724A-8A50-4DDA-810A-1A82FDE722ED}"/>
              </a:ext>
            </a:extLst>
          </p:cNvPr>
          <p:cNvSpPr/>
          <p:nvPr/>
        </p:nvSpPr>
        <p:spPr>
          <a:xfrm>
            <a:off x="1322615" y="1134640"/>
            <a:ext cx="518603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総合タイトル：続編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a:t>
            </a:r>
            <a:r>
              <a:rPr lang="ja-JP" altLang="en-US" sz="1500" dirty="0">
                <a:solidFill>
                  <a:srgbClr val="002060"/>
                </a:solidFill>
                <a:latin typeface="游ゴシック" panose="020F0502020204030204"/>
                <a:ea typeface="游ゴシック" panose="020B0400000000000000" pitchFamily="50" charset="-128"/>
              </a:rPr>
              <a:t>組織変革術</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35A98F18-3EF0-43C9-B092-0F866CF2D32B}"/>
              </a:ext>
            </a:extLst>
          </p:cNvPr>
          <p:cNvSpPr/>
          <p:nvPr/>
        </p:nvSpPr>
        <p:spPr>
          <a:xfrm>
            <a:off x="1457428" y="1542913"/>
            <a:ext cx="8666285" cy="4247317"/>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r>
              <a:rPr lang="ja-JP" altLang="en-US" sz="1350" dirty="0">
                <a:solidFill>
                  <a:srgbClr val="002060"/>
                </a:solidFill>
                <a:latin typeface="游ゴシック" panose="020F0502020204030204"/>
                <a:ea typeface="游ゴシック" panose="020B0400000000000000" pitchFamily="50" charset="-128"/>
              </a:rPr>
              <a:t>組織変革は１日にして成らず　トップを変え、３段階で現場を変える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やる気引き出す「心のマネジメント」、まずは鏡を</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350" dirty="0">
                <a:solidFill>
                  <a:srgbClr val="002060"/>
                </a:solidFill>
                <a:latin typeface="游ゴシック" panose="020F0502020204030204"/>
                <a:ea typeface="游ゴシック" panose="020B0400000000000000" pitchFamily="50" charset="-128"/>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言葉では３割しか伝わらない、現場に出向き変化を感じ取る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大切なのはルールよりマナー、「人の幸せ」を目指す発想方法</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lang="en-US" altLang="ja-JP" sz="1350" dirty="0">
                <a:solidFill>
                  <a:srgbClr val="002060"/>
                </a:solidFill>
                <a:latin typeface="游ゴシック" panose="020F0502020204030204"/>
                <a:ea typeface="游ゴシック" panose="020B0400000000000000" pitchFamily="50" charset="-128"/>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350" dirty="0">
                <a:solidFill>
                  <a:srgbClr val="002060"/>
                </a:solidFill>
                <a:latin typeface="游ゴシック" panose="020F0502020204030204"/>
                <a:ea typeface="游ゴシック" panose="020B0400000000000000" pitchFamily="50" charset="-128"/>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350" dirty="0">
                <a:solidFill>
                  <a:srgbClr val="002060"/>
                </a:solidFill>
                <a:latin typeface="游ゴシック" panose="020F0502020204030204"/>
                <a:ea typeface="游ゴシック" panose="020B0400000000000000" pitchFamily="50" charset="-128"/>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lang="en-US" altLang="ja-JP" sz="1350" dirty="0">
                <a:solidFill>
                  <a:srgbClr val="002060"/>
                </a:solidFill>
                <a:latin typeface="游ゴシック" panose="020F0502020204030204"/>
                <a:ea typeface="游ゴシック" panose="020B0400000000000000" pitchFamily="50" charset="-128"/>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lang="en-US" altLang="ja-JP" sz="1350" dirty="0">
                <a:solidFill>
                  <a:srgbClr val="002060"/>
                </a:solidFill>
                <a:latin typeface="游ゴシック" panose="020F0502020204030204"/>
                <a:ea typeface="游ゴシック" panose="020B0400000000000000" pitchFamily="50" charset="-128"/>
              </a:rPr>
              <a:t>19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lang="en-US" altLang="ja-JP" sz="1350" dirty="0">
                <a:solidFill>
                  <a:srgbClr val="002060"/>
                </a:solidFill>
                <a:latin typeface="游ゴシック" panose="020F0502020204030204"/>
                <a:ea typeface="游ゴシック" panose="020B0400000000000000" pitchFamily="50" charset="-128"/>
              </a:rPr>
              <a:t>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350" dirty="0">
                <a:solidFill>
                  <a:srgbClr val="002060"/>
                </a:solidFill>
                <a:latin typeface="游ゴシック" panose="020F0502020204030204"/>
                <a:ea typeface="游ゴシック" panose="020B0400000000000000" pitchFamily="50" charset="-128"/>
              </a:rPr>
              <a:t>2018</a:t>
            </a:r>
            <a:r>
              <a:rPr lang="ja-JP" altLang="en-US" sz="1350" dirty="0">
                <a:solidFill>
                  <a:srgbClr val="002060"/>
                </a:solidFill>
                <a:latin typeface="游ゴシック" panose="020F0502020204030204"/>
                <a:ea typeface="游ゴシック" panose="020B0400000000000000" pitchFamily="50" charset="-128"/>
              </a:rPr>
              <a:t>年</a:t>
            </a:r>
            <a:r>
              <a:rPr lang="en-US" altLang="ja-JP" sz="1350" dirty="0">
                <a:solidFill>
                  <a:srgbClr val="002060"/>
                </a:solidFill>
                <a:latin typeface="游ゴシック" panose="020F0502020204030204"/>
                <a:ea typeface="游ゴシック" panose="020B0400000000000000" pitchFamily="50" charset="-128"/>
              </a:rPr>
              <a:t>8</a:t>
            </a:r>
            <a:r>
              <a:rPr lang="ja-JP" altLang="en-US" sz="1350" dirty="0">
                <a:solidFill>
                  <a:srgbClr val="002060"/>
                </a:solidFill>
                <a:latin typeface="游ゴシック" panose="020F0502020204030204"/>
                <a:ea typeface="游ゴシック" panose="020B0400000000000000" pitchFamily="50" charset="-128"/>
              </a:rPr>
              <a:t>月</a:t>
            </a:r>
            <a:r>
              <a:rPr lang="en-US" altLang="ja-JP" sz="1350" dirty="0">
                <a:solidFill>
                  <a:srgbClr val="002060"/>
                </a:solidFill>
                <a:latin typeface="游ゴシック" panose="020F0502020204030204"/>
                <a:ea typeface="游ゴシック" panose="020B0400000000000000" pitchFamily="50" charset="-128"/>
              </a:rPr>
              <a:t>30</a:t>
            </a:r>
            <a:r>
              <a:rPr lang="ja-JP" altLang="en-US" sz="1350" dirty="0">
                <a:solidFill>
                  <a:srgbClr val="002060"/>
                </a:solidFill>
                <a:latin typeface="游ゴシック" panose="020F0502020204030204"/>
                <a:ea typeface="游ゴシック" panose="020B0400000000000000" pitchFamily="50" charset="-128"/>
              </a:rPr>
              <a:t>日</a:t>
            </a:r>
            <a:endParaRPr lang="en-US" altLang="ja-JP" sz="1350" dirty="0">
              <a:solidFill>
                <a:srgbClr val="002060"/>
              </a:solidFill>
              <a:latin typeface="游ゴシック" panose="020F0502020204030204"/>
              <a:ea typeface="游ゴシック" panose="020B0400000000000000" pitchFamily="50" charset="-128"/>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350" dirty="0">
                <a:solidFill>
                  <a:srgbClr val="002060"/>
                </a:solidFill>
                <a:latin typeface="游ゴシック" panose="020F0502020204030204"/>
                <a:ea typeface="游ゴシック" panose="020B0400000000000000" pitchFamily="50" charset="-128"/>
              </a:rPr>
              <a:t>2018</a:t>
            </a:r>
            <a:r>
              <a:rPr lang="ja-JP" altLang="en-US" sz="1350" dirty="0">
                <a:solidFill>
                  <a:srgbClr val="002060"/>
                </a:solidFill>
                <a:latin typeface="游ゴシック" panose="020F0502020204030204"/>
                <a:ea typeface="游ゴシック" panose="020B0400000000000000" pitchFamily="50" charset="-128"/>
              </a:rPr>
              <a:t>年</a:t>
            </a:r>
            <a:r>
              <a:rPr lang="en-US" altLang="ja-JP" sz="1350" dirty="0">
                <a:solidFill>
                  <a:srgbClr val="002060"/>
                </a:solidFill>
                <a:latin typeface="游ゴシック" panose="020F0502020204030204"/>
                <a:ea typeface="游ゴシック" panose="020B0400000000000000" pitchFamily="50" charset="-128"/>
              </a:rPr>
              <a:t>9</a:t>
            </a:r>
            <a:r>
              <a:rPr lang="ja-JP" altLang="en-US" sz="1350" dirty="0">
                <a:solidFill>
                  <a:srgbClr val="002060"/>
                </a:solidFill>
                <a:latin typeface="游ゴシック" panose="020F0502020204030204"/>
                <a:ea typeface="游ゴシック" panose="020B0400000000000000" pitchFamily="50" charset="-128"/>
              </a:rPr>
              <a:t>月</a:t>
            </a:r>
            <a:r>
              <a:rPr lang="en-US" altLang="ja-JP" sz="1350" dirty="0">
                <a:solidFill>
                  <a:srgbClr val="002060"/>
                </a:solidFill>
                <a:latin typeface="游ゴシック" panose="020F0502020204030204"/>
                <a:ea typeface="游ゴシック" panose="020B0400000000000000" pitchFamily="50" charset="-128"/>
              </a:rPr>
              <a:t>13</a:t>
            </a:r>
            <a:r>
              <a:rPr lang="ja-JP" altLang="en-US" sz="1350" dirty="0">
                <a:solidFill>
                  <a:srgbClr val="002060"/>
                </a:solidFill>
                <a:latin typeface="游ゴシック" panose="020F0502020204030204"/>
                <a:ea typeface="游ゴシック" panose="020B0400000000000000" pitchFamily="50" charset="-128"/>
              </a:rPr>
              <a:t>日</a:t>
            </a:r>
            <a:endParaRPr lang="en-US" altLang="ja-JP" sz="1350" dirty="0">
              <a:solidFill>
                <a:srgbClr val="002060"/>
              </a:solidFill>
              <a:latin typeface="游ゴシック" panose="020F0502020204030204"/>
              <a:ea typeface="游ゴシック" panose="020B0400000000000000" pitchFamily="50" charset="-128"/>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350" dirty="0">
                <a:solidFill>
                  <a:srgbClr val="002060"/>
                </a:solidFill>
                <a:latin typeface="游ゴシック" panose="020F0502020204030204"/>
                <a:ea typeface="游ゴシック" panose="020B0400000000000000" pitchFamily="50" charset="-128"/>
              </a:rPr>
              <a:t>2018</a:t>
            </a:r>
            <a:r>
              <a:rPr lang="ja-JP" altLang="en-US" sz="1350" dirty="0">
                <a:solidFill>
                  <a:srgbClr val="002060"/>
                </a:solidFill>
                <a:latin typeface="游ゴシック" panose="020F0502020204030204"/>
                <a:ea typeface="游ゴシック" panose="020B0400000000000000" pitchFamily="50" charset="-128"/>
              </a:rPr>
              <a:t>年</a:t>
            </a:r>
            <a:r>
              <a:rPr lang="en-US" altLang="ja-JP" sz="1350" dirty="0">
                <a:solidFill>
                  <a:srgbClr val="002060"/>
                </a:solidFill>
                <a:latin typeface="游ゴシック" panose="020F0502020204030204"/>
                <a:ea typeface="游ゴシック" panose="020B0400000000000000" pitchFamily="50" charset="-128"/>
              </a:rPr>
              <a:t>10</a:t>
            </a:r>
            <a:r>
              <a:rPr lang="ja-JP" altLang="en-US" sz="1350" dirty="0">
                <a:solidFill>
                  <a:srgbClr val="002060"/>
                </a:solidFill>
                <a:latin typeface="游ゴシック" panose="020F0502020204030204"/>
                <a:ea typeface="游ゴシック" panose="020B0400000000000000" pitchFamily="50" charset="-128"/>
              </a:rPr>
              <a:t>月</a:t>
            </a:r>
            <a:r>
              <a:rPr lang="en-US" altLang="ja-JP" sz="1350" dirty="0">
                <a:solidFill>
                  <a:srgbClr val="002060"/>
                </a:solidFill>
                <a:latin typeface="游ゴシック" panose="020F0502020204030204"/>
                <a:ea typeface="游ゴシック" panose="020B0400000000000000" pitchFamily="50" charset="-128"/>
              </a:rPr>
              <a:t>11</a:t>
            </a:r>
            <a:r>
              <a:rPr lang="ja-JP" altLang="en-US" sz="1350" dirty="0">
                <a:solidFill>
                  <a:srgbClr val="002060"/>
                </a:solidFill>
                <a:latin typeface="游ゴシック" panose="020F0502020204030204"/>
                <a:ea typeface="游ゴシック" panose="020B0400000000000000" pitchFamily="50" charset="-128"/>
              </a:rPr>
              <a:t>日</a:t>
            </a:r>
            <a:endParaRPr lang="en-US" altLang="ja-JP" sz="1350" dirty="0">
              <a:solidFill>
                <a:srgbClr val="002060"/>
              </a:solidFill>
              <a:latin typeface="游ゴシック" panose="020F0502020204030204"/>
              <a:ea typeface="游ゴシック" panose="020B0400000000000000" pitchFamily="50" charset="-128"/>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350" dirty="0">
                <a:solidFill>
                  <a:srgbClr val="002060"/>
                </a:solidFill>
                <a:latin typeface="游ゴシック" panose="020F0502020204030204"/>
                <a:ea typeface="游ゴシック" panose="020B0400000000000000" pitchFamily="50" charset="-128"/>
              </a:rPr>
              <a:t>2018</a:t>
            </a:r>
            <a:r>
              <a:rPr lang="ja-JP" altLang="en-US" sz="1350" dirty="0">
                <a:solidFill>
                  <a:srgbClr val="002060"/>
                </a:solidFill>
                <a:latin typeface="游ゴシック" panose="020F0502020204030204"/>
                <a:ea typeface="游ゴシック" panose="020B0400000000000000" pitchFamily="50" charset="-128"/>
              </a:rPr>
              <a:t>年</a:t>
            </a:r>
            <a:r>
              <a:rPr lang="en-US" altLang="ja-JP" sz="1350" dirty="0">
                <a:solidFill>
                  <a:srgbClr val="002060"/>
                </a:solidFill>
                <a:latin typeface="游ゴシック" panose="020F0502020204030204"/>
                <a:ea typeface="游ゴシック" panose="020B0400000000000000" pitchFamily="50" charset="-128"/>
              </a:rPr>
              <a:t>11</a:t>
            </a:r>
            <a:r>
              <a:rPr lang="ja-JP" altLang="en-US" sz="1350" dirty="0">
                <a:solidFill>
                  <a:srgbClr val="002060"/>
                </a:solidFill>
                <a:latin typeface="游ゴシック" panose="020F0502020204030204"/>
                <a:ea typeface="游ゴシック" panose="020B0400000000000000" pitchFamily="50" charset="-128"/>
              </a:rPr>
              <a:t>月</a:t>
            </a:r>
            <a:r>
              <a:rPr lang="en-US" altLang="ja-JP" sz="1350" dirty="0">
                <a:solidFill>
                  <a:srgbClr val="002060"/>
                </a:solidFill>
                <a:latin typeface="游ゴシック" panose="020F0502020204030204"/>
                <a:ea typeface="游ゴシック" panose="020B0400000000000000" pitchFamily="50" charset="-128"/>
              </a:rPr>
              <a:t>8</a:t>
            </a:r>
            <a:r>
              <a:rPr lang="ja-JP" altLang="en-US" sz="1350" dirty="0">
                <a:solidFill>
                  <a:srgbClr val="002060"/>
                </a:solidFill>
                <a:latin typeface="游ゴシック" panose="020F0502020204030204"/>
                <a:ea typeface="游ゴシック" panose="020B0400000000000000" pitchFamily="50" charset="-128"/>
              </a:rPr>
              <a:t>日</a:t>
            </a:r>
            <a:endParaRPr lang="en-US" altLang="ja-JP" sz="1350" dirty="0">
              <a:solidFill>
                <a:srgbClr val="002060"/>
              </a:solidFill>
              <a:latin typeface="游ゴシック" panose="020F0502020204030204"/>
              <a:ea typeface="游ゴシック" panose="020B0400000000000000" pitchFamily="50" charset="-128"/>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350" dirty="0">
                <a:solidFill>
                  <a:srgbClr val="002060"/>
                </a:solidFill>
                <a:latin typeface="游ゴシック" panose="020F0502020204030204"/>
                <a:ea typeface="游ゴシック" panose="020B0400000000000000" pitchFamily="50" charset="-128"/>
              </a:rPr>
              <a:t>2018</a:t>
            </a:r>
            <a:r>
              <a:rPr lang="ja-JP" altLang="en-US" sz="1350" dirty="0">
                <a:solidFill>
                  <a:srgbClr val="002060"/>
                </a:solidFill>
                <a:latin typeface="游ゴシック" panose="020F0502020204030204"/>
                <a:ea typeface="游ゴシック" panose="020B0400000000000000" pitchFamily="50" charset="-128"/>
              </a:rPr>
              <a:t>年</a:t>
            </a:r>
            <a:r>
              <a:rPr lang="en-US" altLang="ja-JP" sz="1350" dirty="0">
                <a:solidFill>
                  <a:srgbClr val="002060"/>
                </a:solidFill>
                <a:latin typeface="游ゴシック" panose="020F0502020204030204"/>
                <a:ea typeface="游ゴシック" panose="020B0400000000000000" pitchFamily="50" charset="-128"/>
              </a:rPr>
              <a:t>12</a:t>
            </a:r>
            <a:r>
              <a:rPr lang="ja-JP" altLang="en-US" sz="1350" dirty="0">
                <a:solidFill>
                  <a:srgbClr val="002060"/>
                </a:solidFill>
                <a:latin typeface="游ゴシック" panose="020F0502020204030204"/>
                <a:ea typeface="游ゴシック" panose="020B0400000000000000" pitchFamily="50" charset="-128"/>
              </a:rPr>
              <a:t>月</a:t>
            </a:r>
            <a:r>
              <a:rPr lang="en-US" altLang="ja-JP" sz="1350" dirty="0">
                <a:solidFill>
                  <a:srgbClr val="002060"/>
                </a:solidFill>
                <a:latin typeface="游ゴシック" panose="020F0502020204030204"/>
                <a:ea typeface="游ゴシック" panose="020B0400000000000000" pitchFamily="50" charset="-128"/>
              </a:rPr>
              <a:t>6</a:t>
            </a:r>
            <a:r>
              <a:rPr lang="ja-JP" altLang="en-US" sz="1350" dirty="0">
                <a:solidFill>
                  <a:srgbClr val="002060"/>
                </a:solidFill>
                <a:latin typeface="游ゴシック" panose="020F0502020204030204"/>
                <a:ea typeface="游ゴシック" panose="020B0400000000000000" pitchFamily="50" charset="-128"/>
              </a:rPr>
              <a:t>日</a:t>
            </a:r>
            <a:endParaRPr lang="en-US" altLang="ja-JP" sz="1350" dirty="0">
              <a:solidFill>
                <a:srgbClr val="002060"/>
              </a:solidFill>
              <a:latin typeface="游ゴシック" panose="020F0502020204030204"/>
              <a:ea typeface="游ゴシック" panose="020B0400000000000000" pitchFamily="50" charset="-128"/>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350" dirty="0">
                <a:solidFill>
                  <a:srgbClr val="002060"/>
                </a:solidFill>
                <a:latin typeface="游ゴシック" panose="020F0502020204030204"/>
                <a:ea typeface="游ゴシック" panose="020B0400000000000000" pitchFamily="50" charset="-128"/>
              </a:rPr>
              <a:t>2019</a:t>
            </a:r>
            <a:r>
              <a:rPr lang="ja-JP" altLang="en-US" sz="1350" dirty="0">
                <a:solidFill>
                  <a:srgbClr val="002060"/>
                </a:solidFill>
                <a:latin typeface="游ゴシック" panose="020F0502020204030204"/>
                <a:ea typeface="游ゴシック" panose="020B0400000000000000" pitchFamily="50" charset="-128"/>
              </a:rPr>
              <a:t>年</a:t>
            </a:r>
            <a:r>
              <a:rPr lang="en-US" altLang="ja-JP" sz="1350" dirty="0">
                <a:solidFill>
                  <a:srgbClr val="002060"/>
                </a:solidFill>
                <a:latin typeface="游ゴシック" panose="020F0502020204030204"/>
                <a:ea typeface="游ゴシック" panose="020B0400000000000000" pitchFamily="50" charset="-128"/>
              </a:rPr>
              <a:t>1</a:t>
            </a:r>
            <a:r>
              <a:rPr lang="ja-JP" altLang="en-US" sz="1350" dirty="0">
                <a:solidFill>
                  <a:srgbClr val="002060"/>
                </a:solidFill>
                <a:latin typeface="游ゴシック" panose="020F0502020204030204"/>
                <a:ea typeface="游ゴシック" panose="020B0400000000000000" pitchFamily="50" charset="-128"/>
              </a:rPr>
              <a:t>月</a:t>
            </a:r>
            <a:r>
              <a:rPr lang="en-US" altLang="ja-JP" sz="1350" dirty="0">
                <a:solidFill>
                  <a:srgbClr val="002060"/>
                </a:solidFill>
                <a:latin typeface="游ゴシック" panose="020F0502020204030204"/>
                <a:ea typeface="游ゴシック" panose="020B0400000000000000" pitchFamily="50" charset="-128"/>
              </a:rPr>
              <a:t>3</a:t>
            </a:r>
            <a:r>
              <a:rPr lang="ja-JP" altLang="en-US" sz="1350" dirty="0">
                <a:solidFill>
                  <a:srgbClr val="002060"/>
                </a:solidFill>
                <a:latin typeface="游ゴシック" panose="020F0502020204030204"/>
                <a:ea typeface="游ゴシック" panose="020B0400000000000000" pitchFamily="50" charset="-128"/>
              </a:rPr>
              <a:t>日</a:t>
            </a:r>
            <a:endPar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51528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左右矢印 20"/>
          <p:cNvSpPr/>
          <p:nvPr/>
        </p:nvSpPr>
        <p:spPr>
          <a:xfrm>
            <a:off x="2783632" y="1403152"/>
            <a:ext cx="6768752" cy="3600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2" name="角丸四角形吹き出し 21"/>
          <p:cNvSpPr/>
          <p:nvPr/>
        </p:nvSpPr>
        <p:spPr>
          <a:xfrm>
            <a:off x="2279576" y="836712"/>
            <a:ext cx="1368152" cy="432048"/>
          </a:xfrm>
          <a:prstGeom prst="wedgeRoundRectCallout">
            <a:avLst>
              <a:gd name="adj1" fmla="val -13407"/>
              <a:gd name="adj2" fmla="val 122969"/>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Input</a:t>
            </a:r>
            <a:endParaRPr lang="ja-JP" altLang="en-US" dirty="0">
              <a:solidFill>
                <a:srgbClr val="002060"/>
              </a:solidFill>
              <a:latin typeface="Calibri"/>
              <a:ea typeface="ＭＳ Ｐゴシック" panose="020B0600070205080204" pitchFamily="50" charset="-128"/>
            </a:endParaRPr>
          </a:p>
        </p:txBody>
      </p:sp>
      <p:sp>
        <p:nvSpPr>
          <p:cNvPr id="23" name="角丸四角形吹き出し 22"/>
          <p:cNvSpPr/>
          <p:nvPr/>
        </p:nvSpPr>
        <p:spPr>
          <a:xfrm>
            <a:off x="8616280" y="836712"/>
            <a:ext cx="1368152" cy="432048"/>
          </a:xfrm>
          <a:prstGeom prst="wedgeRoundRectCallout">
            <a:avLst>
              <a:gd name="adj1" fmla="val 18419"/>
              <a:gd name="adj2" fmla="val 126328"/>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Output</a:t>
            </a:r>
            <a:endParaRPr lang="ja-JP" altLang="en-US" dirty="0">
              <a:solidFill>
                <a:srgbClr val="002060"/>
              </a:solidFill>
              <a:latin typeface="Calibri"/>
              <a:ea typeface="ＭＳ Ｐゴシック" panose="020B0600070205080204" pitchFamily="50" charset="-128"/>
            </a:endParaRPr>
          </a:p>
        </p:txBody>
      </p:sp>
      <p:sp>
        <p:nvSpPr>
          <p:cNvPr id="24" name="正方形/長方形 23"/>
          <p:cNvSpPr/>
          <p:nvPr/>
        </p:nvSpPr>
        <p:spPr>
          <a:xfrm>
            <a:off x="2767562" y="1813911"/>
            <a:ext cx="2664296" cy="36966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79646">
                    <a:lumMod val="50000"/>
                  </a:srgbClr>
                </a:solidFill>
                <a:latin typeface="Calibri"/>
                <a:ea typeface="ＭＳ Ｐゴシック" panose="020B0600070205080204" pitchFamily="50" charset="-128"/>
              </a:rPr>
              <a:t>付帯</a:t>
            </a:r>
          </a:p>
        </p:txBody>
      </p:sp>
      <p:sp>
        <p:nvSpPr>
          <p:cNvPr id="25" name="正方形/長方形 24"/>
          <p:cNvSpPr/>
          <p:nvPr/>
        </p:nvSpPr>
        <p:spPr>
          <a:xfrm>
            <a:off x="8220236" y="1837756"/>
            <a:ext cx="1332148" cy="36966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79646">
                    <a:lumMod val="50000"/>
                  </a:srgbClr>
                </a:solidFill>
                <a:latin typeface="Calibri"/>
                <a:ea typeface="ＭＳ Ｐゴシック" panose="020B0600070205080204" pitchFamily="50" charset="-128"/>
              </a:rPr>
              <a:t>付帯</a:t>
            </a:r>
          </a:p>
        </p:txBody>
      </p:sp>
      <p:sp>
        <p:nvSpPr>
          <p:cNvPr id="26" name="正方形/長方形 25"/>
          <p:cNvSpPr/>
          <p:nvPr/>
        </p:nvSpPr>
        <p:spPr>
          <a:xfrm>
            <a:off x="5437921" y="2924944"/>
            <a:ext cx="2788378" cy="36966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9BBB59">
                    <a:lumMod val="50000"/>
                  </a:srgbClr>
                </a:solidFill>
                <a:latin typeface="Calibri"/>
                <a:ea typeface="ＭＳ Ｐゴシック" panose="020B0600070205080204" pitchFamily="50" charset="-128"/>
              </a:rPr>
              <a:t>正味</a:t>
            </a:r>
          </a:p>
        </p:txBody>
      </p:sp>
      <p:cxnSp>
        <p:nvCxnSpPr>
          <p:cNvPr id="27" name="直線矢印コネクタ 26"/>
          <p:cNvCxnSpPr/>
          <p:nvPr/>
        </p:nvCxnSpPr>
        <p:spPr>
          <a:xfrm>
            <a:off x="2767562" y="2708920"/>
            <a:ext cx="1672254"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26" idx="1"/>
          </p:cNvCxnSpPr>
          <p:nvPr/>
        </p:nvCxnSpPr>
        <p:spPr>
          <a:xfrm>
            <a:off x="4295801" y="3109776"/>
            <a:ext cx="1142121"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6" idx="3"/>
          </p:cNvCxnSpPr>
          <p:nvPr/>
        </p:nvCxnSpPr>
        <p:spPr>
          <a:xfrm>
            <a:off x="8226300" y="3109776"/>
            <a:ext cx="1326085"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027625" y="2924944"/>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外段取り</a:t>
            </a:r>
          </a:p>
        </p:txBody>
      </p:sp>
      <p:sp>
        <p:nvSpPr>
          <p:cNvPr id="31" name="テキスト ボックス 30"/>
          <p:cNvSpPr txBox="1"/>
          <p:nvPr/>
        </p:nvSpPr>
        <p:spPr>
          <a:xfrm>
            <a:off x="4375053" y="3446676"/>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内段取り</a:t>
            </a:r>
          </a:p>
        </p:txBody>
      </p:sp>
      <p:sp>
        <p:nvSpPr>
          <p:cNvPr id="32" name="テキスト ボックス 31"/>
          <p:cNvSpPr txBox="1"/>
          <p:nvPr/>
        </p:nvSpPr>
        <p:spPr>
          <a:xfrm>
            <a:off x="8310246" y="3816008"/>
            <a:ext cx="1152128" cy="1200329"/>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整理</a:t>
            </a:r>
            <a:endParaRPr lang="en-US" altLang="ja-JP" dirty="0">
              <a:solidFill>
                <a:srgbClr val="F79646">
                  <a:lumMod val="50000"/>
                </a:srgbClr>
              </a:solidFill>
              <a:latin typeface="Calibri"/>
              <a:ea typeface="ＭＳ Ｐゴシック" panose="020B0600070205080204" pitchFamily="50" charset="-128"/>
            </a:endParaRPr>
          </a:p>
          <a:p>
            <a:pPr algn="ctr"/>
            <a:r>
              <a:rPr lang="ja-JP" altLang="en-US" dirty="0">
                <a:solidFill>
                  <a:srgbClr val="F79646">
                    <a:lumMod val="50000"/>
                  </a:srgbClr>
                </a:solidFill>
                <a:latin typeface="Calibri"/>
                <a:ea typeface="ＭＳ Ｐゴシック" panose="020B0600070205080204" pitchFamily="50" charset="-128"/>
              </a:rPr>
              <a:t>整頓</a:t>
            </a:r>
            <a:endParaRPr lang="en-US" altLang="ja-JP" dirty="0">
              <a:solidFill>
                <a:srgbClr val="F79646">
                  <a:lumMod val="50000"/>
                </a:srgbClr>
              </a:solidFill>
              <a:latin typeface="Calibri"/>
              <a:ea typeface="ＭＳ Ｐゴシック" panose="020B0600070205080204" pitchFamily="50" charset="-128"/>
            </a:endParaRPr>
          </a:p>
          <a:p>
            <a:pPr algn="ctr"/>
            <a:r>
              <a:rPr lang="ja-JP" altLang="en-US" dirty="0">
                <a:solidFill>
                  <a:srgbClr val="F79646">
                    <a:lumMod val="50000"/>
                  </a:srgbClr>
                </a:solidFill>
                <a:latin typeface="Calibri"/>
                <a:ea typeface="ＭＳ Ｐゴシック" panose="020B0600070205080204" pitchFamily="50" charset="-128"/>
              </a:rPr>
              <a:t>清掃</a:t>
            </a:r>
            <a:endParaRPr lang="en-US" altLang="ja-JP" dirty="0">
              <a:solidFill>
                <a:srgbClr val="F79646">
                  <a:lumMod val="50000"/>
                </a:srgbClr>
              </a:solidFill>
              <a:latin typeface="Calibri"/>
              <a:ea typeface="ＭＳ Ｐゴシック" panose="020B0600070205080204" pitchFamily="50" charset="-128"/>
            </a:endParaRPr>
          </a:p>
          <a:p>
            <a:pPr algn="ctr"/>
            <a:r>
              <a:rPr lang="ja-JP" altLang="en-US" dirty="0">
                <a:solidFill>
                  <a:srgbClr val="F79646">
                    <a:lumMod val="50000"/>
                  </a:srgbClr>
                </a:solidFill>
                <a:latin typeface="Calibri"/>
                <a:ea typeface="ＭＳ Ｐゴシック" panose="020B0600070205080204" pitchFamily="50" charset="-128"/>
              </a:rPr>
              <a:t>清潔</a:t>
            </a:r>
          </a:p>
        </p:txBody>
      </p:sp>
      <p:sp>
        <p:nvSpPr>
          <p:cNvPr id="33" name="右中かっこ 32"/>
          <p:cNvSpPr/>
          <p:nvPr/>
        </p:nvSpPr>
        <p:spPr>
          <a:xfrm>
            <a:off x="9128412" y="3877760"/>
            <a:ext cx="345069" cy="10768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34" name="テキスト ボックス 33"/>
          <p:cNvSpPr txBox="1"/>
          <p:nvPr/>
        </p:nvSpPr>
        <p:spPr>
          <a:xfrm>
            <a:off x="9620528" y="4231505"/>
            <a:ext cx="432048" cy="369332"/>
          </a:xfrm>
          <a:prstGeom prst="rect">
            <a:avLst/>
          </a:prstGeom>
          <a:noFill/>
        </p:spPr>
        <p:txBody>
          <a:bodyPr wrap="square" rtlCol="0">
            <a:spAutoFit/>
          </a:bodyPr>
          <a:lstStyle/>
          <a:p>
            <a:r>
              <a:rPr lang="en-US" altLang="ja-JP" b="1" dirty="0">
                <a:solidFill>
                  <a:srgbClr val="F79646">
                    <a:lumMod val="50000"/>
                  </a:srgbClr>
                </a:solidFill>
                <a:latin typeface="Calibri"/>
                <a:ea typeface="ＭＳ Ｐゴシック" panose="020B0600070205080204" pitchFamily="50" charset="-128"/>
              </a:rPr>
              <a:t>4S</a:t>
            </a:r>
            <a:endParaRPr lang="ja-JP" altLang="en-US" b="1" dirty="0">
              <a:solidFill>
                <a:srgbClr val="F79646">
                  <a:lumMod val="50000"/>
                </a:srgbClr>
              </a:solidFill>
              <a:latin typeface="Calibri"/>
              <a:ea typeface="ＭＳ Ｐゴシック" panose="020B0600070205080204" pitchFamily="50" charset="-128"/>
            </a:endParaRPr>
          </a:p>
        </p:txBody>
      </p:sp>
      <p:sp>
        <p:nvSpPr>
          <p:cNvPr id="35" name="テキスト ボックス 34"/>
          <p:cNvSpPr txBox="1"/>
          <p:nvPr/>
        </p:nvSpPr>
        <p:spPr>
          <a:xfrm>
            <a:off x="5860002" y="3384923"/>
            <a:ext cx="1944216" cy="646331"/>
          </a:xfrm>
          <a:prstGeom prst="rect">
            <a:avLst/>
          </a:prstGeom>
          <a:noFill/>
        </p:spPr>
        <p:txBody>
          <a:bodyPr wrap="square" rtlCol="0">
            <a:spAutoFit/>
          </a:bodyPr>
          <a:lstStyle/>
          <a:p>
            <a:r>
              <a:rPr lang="ja-JP" altLang="en-US" b="1" dirty="0">
                <a:solidFill>
                  <a:srgbClr val="9BBB59">
                    <a:lumMod val="50000"/>
                  </a:srgbClr>
                </a:solidFill>
                <a:latin typeface="Calibri"/>
                <a:ea typeface="ＭＳ Ｐゴシック" panose="020B0600070205080204" pitchFamily="50" charset="-128"/>
              </a:rPr>
              <a:t>本来価値を生む、作り込む作業</a:t>
            </a:r>
          </a:p>
        </p:txBody>
      </p:sp>
      <p:sp>
        <p:nvSpPr>
          <p:cNvPr id="36" name="正方形/長方形 35"/>
          <p:cNvSpPr/>
          <p:nvPr/>
        </p:nvSpPr>
        <p:spPr>
          <a:xfrm>
            <a:off x="3396226" y="5018923"/>
            <a:ext cx="40407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7" name="正方形/長方形 36"/>
          <p:cNvSpPr/>
          <p:nvPr/>
        </p:nvSpPr>
        <p:spPr>
          <a:xfrm>
            <a:off x="4723449"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8" name="正方形/長方形 37"/>
          <p:cNvSpPr/>
          <p:nvPr/>
        </p:nvSpPr>
        <p:spPr>
          <a:xfrm>
            <a:off x="5918631" y="5018922"/>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9" name="正方形/長方形 38"/>
          <p:cNvSpPr/>
          <p:nvPr/>
        </p:nvSpPr>
        <p:spPr>
          <a:xfrm>
            <a:off x="7090733"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0" name="正方形/長方形 39"/>
          <p:cNvSpPr/>
          <p:nvPr/>
        </p:nvSpPr>
        <p:spPr>
          <a:xfrm>
            <a:off x="8084635"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1" name="正方形/長方形 40"/>
          <p:cNvSpPr/>
          <p:nvPr/>
        </p:nvSpPr>
        <p:spPr>
          <a:xfrm>
            <a:off x="8989778"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2" name="左矢印 41"/>
          <p:cNvSpPr/>
          <p:nvPr/>
        </p:nvSpPr>
        <p:spPr>
          <a:xfrm>
            <a:off x="9267336" y="5141340"/>
            <a:ext cx="535607" cy="24483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3" name="テキスト ボックス 42"/>
          <p:cNvSpPr txBox="1"/>
          <p:nvPr/>
        </p:nvSpPr>
        <p:spPr>
          <a:xfrm>
            <a:off x="9682187" y="5079092"/>
            <a:ext cx="744174" cy="369332"/>
          </a:xfrm>
          <a:prstGeom prst="rect">
            <a:avLst/>
          </a:prstGeom>
          <a:noFill/>
        </p:spPr>
        <p:txBody>
          <a:bodyPr wrap="square" rtlCol="0">
            <a:spAutoFit/>
          </a:bodyPr>
          <a:lstStyle/>
          <a:p>
            <a:pPr algn="ctr"/>
            <a:r>
              <a:rPr lang="ja-JP" altLang="en-US" b="1" dirty="0">
                <a:solidFill>
                  <a:srgbClr val="FF0000"/>
                </a:solidFill>
                <a:latin typeface="Calibri"/>
                <a:ea typeface="ＭＳ Ｐゴシック" panose="020B0600070205080204" pitchFamily="50" charset="-128"/>
              </a:rPr>
              <a:t>ムダ</a:t>
            </a:r>
          </a:p>
        </p:txBody>
      </p:sp>
      <p:sp>
        <p:nvSpPr>
          <p:cNvPr id="44" name="テキスト ボックス 43"/>
          <p:cNvSpPr txBox="1"/>
          <p:nvPr/>
        </p:nvSpPr>
        <p:spPr>
          <a:xfrm>
            <a:off x="2306383" y="5568410"/>
            <a:ext cx="1751453" cy="461665"/>
          </a:xfrm>
          <a:prstGeom prst="rect">
            <a:avLst/>
          </a:prstGeom>
          <a:noFill/>
        </p:spPr>
        <p:txBody>
          <a:bodyPr wrap="square" rtlCol="0">
            <a:spAutoFit/>
          </a:bodyPr>
          <a:lstStyle/>
          <a:p>
            <a:pPr algn="r"/>
            <a:r>
              <a:rPr lang="ja-JP" altLang="en-US" sz="2400" b="1" dirty="0">
                <a:solidFill>
                  <a:srgbClr val="C0504D">
                    <a:lumMod val="50000"/>
                  </a:srgbClr>
                </a:solidFill>
                <a:latin typeface="Calibri"/>
                <a:ea typeface="ＭＳ Ｐゴシック" panose="020B0600070205080204" pitchFamily="50" charset="-128"/>
              </a:rPr>
              <a:t>７つのムダ</a:t>
            </a:r>
          </a:p>
        </p:txBody>
      </p:sp>
      <p:sp>
        <p:nvSpPr>
          <p:cNvPr id="45" name="テキスト ボックス 44"/>
          <p:cNvSpPr txBox="1"/>
          <p:nvPr/>
        </p:nvSpPr>
        <p:spPr>
          <a:xfrm>
            <a:off x="2338205" y="5969225"/>
            <a:ext cx="8088157" cy="369332"/>
          </a:xfrm>
          <a:prstGeom prst="rect">
            <a:avLst/>
          </a:prstGeom>
          <a:noFill/>
        </p:spPr>
        <p:txBody>
          <a:bodyPr wrap="square" rtlCol="0">
            <a:spAutoFit/>
          </a:bodyPr>
          <a:lstStyle/>
          <a:p>
            <a:pPr algn="ctr"/>
            <a:r>
              <a:rPr lang="ja-JP" altLang="en-US" b="1" dirty="0">
                <a:solidFill>
                  <a:srgbClr val="C0504D">
                    <a:lumMod val="50000"/>
                  </a:srgbClr>
                </a:solidFill>
                <a:latin typeface="Calibri"/>
                <a:ea typeface="ＭＳ Ｐゴシック" panose="020B0600070205080204" pitchFamily="50" charset="-128"/>
              </a:rPr>
              <a:t>①作りすぎ、②手待ち、③運搬、④加工そのモノ、⑤在庫、⑥動作、⑦不良を作る</a:t>
            </a:r>
          </a:p>
        </p:txBody>
      </p:sp>
      <p:sp>
        <p:nvSpPr>
          <p:cNvPr id="46" name="タイトル 3"/>
          <p:cNvSpPr txBox="1">
            <a:spLocks/>
          </p:cNvSpPr>
          <p:nvPr/>
        </p:nvSpPr>
        <p:spPr>
          <a:xfrm>
            <a:off x="1981200" y="274638"/>
            <a:ext cx="8229600" cy="634082"/>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b="1" dirty="0">
                <a:solidFill>
                  <a:prstClr val="black"/>
                </a:solidFill>
                <a:latin typeface="Calibri"/>
                <a:ea typeface="ＭＳ Ｐゴシック" panose="020B0600070205080204" pitchFamily="50" charset="-128"/>
              </a:rPr>
              <a:t>仕事を分析する</a:t>
            </a:r>
          </a:p>
        </p:txBody>
      </p:sp>
      <p:sp>
        <p:nvSpPr>
          <p:cNvPr id="2" name="円形吹き出し 1"/>
          <p:cNvSpPr/>
          <p:nvPr/>
        </p:nvSpPr>
        <p:spPr>
          <a:xfrm>
            <a:off x="1847529" y="3631343"/>
            <a:ext cx="2527525" cy="830403"/>
          </a:xfrm>
          <a:prstGeom prst="wedgeEllipseCallout">
            <a:avLst>
              <a:gd name="adj1" fmla="val 67997"/>
              <a:gd name="adj2" fmla="val -107069"/>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F79646">
                    <a:lumMod val="50000"/>
                  </a:srgbClr>
                </a:solidFill>
                <a:latin typeface="Calibri"/>
                <a:ea typeface="ＭＳ Ｐゴシック" panose="020B0600070205080204" pitchFamily="50" charset="-128"/>
              </a:rPr>
              <a:t>正味作業を実施する直前の時間、作業を実施する場所でしか行えない準備作業</a:t>
            </a:r>
          </a:p>
        </p:txBody>
      </p:sp>
      <p:sp>
        <p:nvSpPr>
          <p:cNvPr id="47" name="円形吹き出し 46"/>
          <p:cNvSpPr/>
          <p:nvPr/>
        </p:nvSpPr>
        <p:spPr>
          <a:xfrm>
            <a:off x="5710875" y="1888804"/>
            <a:ext cx="2176310" cy="830403"/>
          </a:xfrm>
          <a:prstGeom prst="wedgeEllipseCallout">
            <a:avLst>
              <a:gd name="adj1" fmla="val -139532"/>
              <a:gd name="adj2" fmla="val 4849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F79646">
                    <a:lumMod val="50000"/>
                  </a:srgbClr>
                </a:solidFill>
                <a:latin typeface="Calibri"/>
                <a:ea typeface="ＭＳ Ｐゴシック" panose="020B0600070205080204" pitchFamily="50" charset="-128"/>
              </a:rPr>
              <a:t>正味作業を実施する前に別の時間、別の場所で行える準備作業</a:t>
            </a:r>
          </a:p>
        </p:txBody>
      </p:sp>
      <p:sp>
        <p:nvSpPr>
          <p:cNvPr id="48" name="円形吹き出し 47"/>
          <p:cNvSpPr/>
          <p:nvPr/>
        </p:nvSpPr>
        <p:spPr>
          <a:xfrm>
            <a:off x="8597640" y="3384923"/>
            <a:ext cx="1985010" cy="519091"/>
          </a:xfrm>
          <a:prstGeom prst="wedgeEllipseCallout">
            <a:avLst>
              <a:gd name="adj1" fmla="val -40675"/>
              <a:gd name="adj2" fmla="val -10005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F79646">
                    <a:lumMod val="50000"/>
                  </a:srgbClr>
                </a:solidFill>
                <a:latin typeface="Calibri"/>
                <a:ea typeface="ＭＳ Ｐゴシック" panose="020B0600070205080204" pitchFamily="50" charset="-128"/>
              </a:rPr>
              <a:t>後片付け、次の部門（人）への受け渡し</a:t>
            </a:r>
          </a:p>
        </p:txBody>
      </p:sp>
      <p:sp>
        <p:nvSpPr>
          <p:cNvPr id="49" name="テキスト ボックス 48"/>
          <p:cNvSpPr txBox="1"/>
          <p:nvPr/>
        </p:nvSpPr>
        <p:spPr>
          <a:xfrm>
            <a:off x="8317368" y="2183575"/>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後段取り</a:t>
            </a:r>
          </a:p>
        </p:txBody>
      </p:sp>
      <p:sp>
        <p:nvSpPr>
          <p:cNvPr id="50" name="テキスト ボックス 49"/>
          <p:cNvSpPr txBox="1"/>
          <p:nvPr/>
        </p:nvSpPr>
        <p:spPr>
          <a:xfrm>
            <a:off x="3523646" y="2183575"/>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前段取り</a:t>
            </a:r>
          </a:p>
        </p:txBody>
      </p:sp>
      <p:sp>
        <p:nvSpPr>
          <p:cNvPr id="3" name="円形吹き出し 2"/>
          <p:cNvSpPr/>
          <p:nvPr/>
        </p:nvSpPr>
        <p:spPr>
          <a:xfrm>
            <a:off x="4411842" y="4148571"/>
            <a:ext cx="3569408" cy="784831"/>
          </a:xfrm>
          <a:prstGeom prst="wedgeEllipseCallout">
            <a:avLst>
              <a:gd name="adj1" fmla="val 17874"/>
              <a:gd name="adj2" fmla="val -76918"/>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9BBB59">
                    <a:lumMod val="50000"/>
                  </a:srgbClr>
                </a:solidFill>
                <a:latin typeface="Calibri"/>
                <a:ea typeface="ＭＳ Ｐゴシック" panose="020B0600070205080204" pitchFamily="50" charset="-128"/>
              </a:rPr>
              <a:t>この作業時間を最大化する事がカイゼン</a:t>
            </a:r>
          </a:p>
        </p:txBody>
      </p:sp>
    </p:spTree>
    <p:extLst>
      <p:ext uri="{BB962C8B-B14F-4D97-AF65-F5344CB8AC3E}">
        <p14:creationId xmlns:p14="http://schemas.microsoft.com/office/powerpoint/2010/main" val="3318745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931913" y="4407182"/>
            <a:ext cx="6400800" cy="1752600"/>
          </a:xfrm>
        </p:spPr>
        <p:txBody>
          <a:bodyPr>
            <a:normAutofit/>
          </a:bodyPr>
          <a:lstStyle/>
          <a:p>
            <a:r>
              <a:rPr lang="en-US" altLang="ja-JP" sz="2000" dirty="0"/>
              <a:t>April 2016</a:t>
            </a:r>
          </a:p>
          <a:p>
            <a:endParaRPr lang="en-US" altLang="ja-JP" sz="2000" dirty="0"/>
          </a:p>
          <a:p>
            <a:endParaRPr lang="en-US" altLang="ja-JP" sz="2000" dirty="0"/>
          </a:p>
          <a:p>
            <a:r>
              <a:rPr lang="en-US" altLang="ja-JP" sz="2000" dirty="0"/>
              <a:t>Strategic Staff Services Corporation</a:t>
            </a:r>
            <a:endParaRPr lang="ja-JP" altLang="en-US" sz="2000" dirty="0"/>
          </a:p>
        </p:txBody>
      </p:sp>
      <p:pic>
        <p:nvPicPr>
          <p:cNvPr id="1026" name="Picture 2" descr="C:\Users\LukeToda\Desktop\2012_07_03\T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129" y="188640"/>
            <a:ext cx="1565912" cy="2207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3171236"/>
            <a:ext cx="8137525" cy="123666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2097831" y="2132857"/>
            <a:ext cx="7772400" cy="1470025"/>
          </a:xfrm>
        </p:spPr>
        <p:txBody>
          <a:bodyPr>
            <a:normAutofit/>
          </a:bodyPr>
          <a:lstStyle/>
          <a:p>
            <a:r>
              <a:rPr lang="ja-JP" altLang="en-US" sz="3200" dirty="0"/>
              <a:t>ＴＭＳ </a:t>
            </a:r>
            <a:r>
              <a:rPr lang="en-US" altLang="ja-JP" sz="3200" dirty="0"/>
              <a:t>【Toyota</a:t>
            </a:r>
            <a:r>
              <a:rPr lang="ja-JP" altLang="en-US" sz="3200" dirty="0"/>
              <a:t> </a:t>
            </a:r>
            <a:r>
              <a:rPr lang="en-US" altLang="ja-JP" sz="3200" dirty="0"/>
              <a:t>way Management System】</a:t>
            </a:r>
            <a:br>
              <a:rPr lang="en-US" altLang="ja-JP" sz="3200" dirty="0"/>
            </a:br>
            <a:r>
              <a:rPr lang="en-US" altLang="ja-JP" sz="3200" dirty="0"/>
              <a:t>Official Text Book</a:t>
            </a:r>
            <a:endParaRPr lang="ja-JP" altLang="en-US" sz="3200" dirty="0"/>
          </a:p>
        </p:txBody>
      </p:sp>
      <p:sp>
        <p:nvSpPr>
          <p:cNvPr id="5" name="スライド番号プレースホルダー 4"/>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65</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32326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　（１）</a:t>
            </a:r>
          </a:p>
        </p:txBody>
      </p:sp>
      <p:sp>
        <p:nvSpPr>
          <p:cNvPr id="3" name="コンテンツ プレースホルダー 2"/>
          <p:cNvSpPr>
            <a:spLocks noGrp="1"/>
          </p:cNvSpPr>
          <p:nvPr>
            <p:ph idx="1"/>
          </p:nvPr>
        </p:nvSpPr>
        <p:spPr>
          <a:xfrm>
            <a:off x="1991544" y="1052737"/>
            <a:ext cx="8352928" cy="4093404"/>
          </a:xfrm>
        </p:spPr>
        <p:txBody>
          <a:bodyPr>
            <a:normAutofit/>
          </a:bodyPr>
          <a:lstStyle/>
          <a:p>
            <a:pPr marL="0" indent="0">
              <a:buNone/>
            </a:pPr>
            <a:r>
              <a:rPr lang="en-US" altLang="ja-JP" sz="1800" dirty="0"/>
              <a:t>『</a:t>
            </a:r>
            <a:r>
              <a:rPr lang="ja-JP" altLang="en-US" sz="1800" dirty="0"/>
              <a:t>考える</a:t>
            </a:r>
            <a:r>
              <a:rPr lang="en-US" altLang="ja-JP" sz="1800" dirty="0"/>
              <a:t>』</a:t>
            </a:r>
            <a:r>
              <a:rPr lang="ja-JP" altLang="en-US" sz="1800" dirty="0"/>
              <a:t>からスタート</a:t>
            </a:r>
            <a:endParaRPr lang="en-US" altLang="ja-JP" sz="1800" dirty="0"/>
          </a:p>
          <a:p>
            <a:pPr marL="0" indent="0">
              <a:buNone/>
            </a:pPr>
            <a:r>
              <a:rPr lang="en-US" altLang="ja-JP" sz="1800" dirty="0"/>
              <a:t>	</a:t>
            </a:r>
            <a:r>
              <a:rPr lang="ja-JP" altLang="en-US" sz="1800" dirty="0"/>
              <a:t>自ら考えず、教えて貰わないと行動できない自分からの脱却</a:t>
            </a:r>
            <a:endParaRPr lang="en-US" altLang="ja-JP" sz="1800" dirty="0"/>
          </a:p>
          <a:p>
            <a:pPr marL="0" indent="0">
              <a:buNone/>
            </a:pPr>
            <a:r>
              <a:rPr lang="en-US" altLang="ja-JP" sz="1800" dirty="0"/>
              <a:t>	『</a:t>
            </a:r>
            <a:r>
              <a:rPr lang="ja-JP" altLang="en-US" sz="1800" dirty="0"/>
              <a:t>研究する姿勢</a:t>
            </a:r>
            <a:r>
              <a:rPr lang="en-US" altLang="ja-JP" sz="1800" dirty="0"/>
              <a:t>』</a:t>
            </a:r>
            <a:r>
              <a:rPr lang="ja-JP" altLang="en-US" sz="1800" dirty="0"/>
              <a:t>が重要です　（調べ、分析、考察）　　気づきや、アイデア</a:t>
            </a:r>
            <a:endParaRPr lang="en-US" altLang="ja-JP" sz="1800" dirty="0"/>
          </a:p>
          <a:p>
            <a:pPr marL="0" indent="0">
              <a:buNone/>
            </a:pPr>
            <a:r>
              <a:rPr lang="en-US" altLang="ja-JP" sz="1800" dirty="0"/>
              <a:t>『</a:t>
            </a:r>
            <a:r>
              <a:rPr lang="ja-JP" altLang="en-US" sz="1800" dirty="0"/>
              <a:t>仕事の内容</a:t>
            </a:r>
            <a:r>
              <a:rPr lang="en-US" altLang="ja-JP" sz="1800" dirty="0"/>
              <a:t>』</a:t>
            </a:r>
            <a:r>
              <a:rPr lang="ja-JP" altLang="en-US" sz="1800" dirty="0"/>
              <a:t>から</a:t>
            </a:r>
            <a:r>
              <a:rPr lang="en-US" altLang="ja-JP" sz="1800" dirty="0"/>
              <a:t>『</a:t>
            </a:r>
            <a:r>
              <a:rPr lang="ja-JP" altLang="en-US" sz="1800" dirty="0"/>
              <a:t>仕事のやり方</a:t>
            </a:r>
            <a:r>
              <a:rPr lang="en-US" altLang="ja-JP" sz="1800" dirty="0"/>
              <a:t>』</a:t>
            </a:r>
            <a:r>
              <a:rPr lang="ja-JP" altLang="en-US" sz="1800" dirty="0"/>
              <a:t>に着目する事で、見えなかったモノが見えてきます</a:t>
            </a:r>
            <a:endParaRPr lang="en-US" altLang="ja-JP" sz="1800" dirty="0"/>
          </a:p>
          <a:p>
            <a:pPr marL="0" indent="0">
              <a:buNone/>
            </a:pPr>
            <a:r>
              <a:rPr lang="ja-JP" altLang="en-US" sz="1800" dirty="0"/>
              <a:t>自分も職場も成長する</a:t>
            </a:r>
            <a:endParaRPr lang="en-US" altLang="ja-JP" sz="1800" dirty="0"/>
          </a:p>
          <a:p>
            <a:pPr marL="0" indent="0">
              <a:buNone/>
            </a:pPr>
            <a:r>
              <a:rPr lang="en-US" altLang="ja-JP" sz="1800" dirty="0"/>
              <a:t>	</a:t>
            </a:r>
            <a:r>
              <a:rPr lang="ja-JP" altLang="en-US" sz="1800" dirty="0"/>
              <a:t>職場を活性化する、職場を元気にすると言う事がマネジメントの本質</a:t>
            </a:r>
            <a:endParaRPr lang="en-US" altLang="ja-JP" sz="1800" dirty="0"/>
          </a:p>
          <a:p>
            <a:pPr marL="0" indent="0">
              <a:buNone/>
            </a:pPr>
            <a:r>
              <a:rPr lang="en-US" altLang="ja-JP" sz="1800" dirty="0"/>
              <a:t>	</a:t>
            </a:r>
            <a:r>
              <a:rPr lang="ja-JP" altLang="en-US" sz="1800" dirty="0"/>
              <a:t>成果主義、管理主義的なマネジメントとは本質的に異なります</a:t>
            </a:r>
            <a:endParaRPr lang="en-US" altLang="ja-JP" sz="1800" dirty="0"/>
          </a:p>
          <a:p>
            <a:pPr marL="0" indent="0">
              <a:buNone/>
            </a:pPr>
            <a:r>
              <a:rPr lang="en-US" altLang="ja-JP" sz="1800" dirty="0"/>
              <a:t>	</a:t>
            </a:r>
            <a:r>
              <a:rPr lang="ja-JP" altLang="en-US" sz="1800" dirty="0"/>
              <a:t>チームの中で実践しながらマネジメントとは何かを学び、経営成果にも直結</a:t>
            </a:r>
            <a:r>
              <a:rPr lang="en-US" altLang="ja-JP" sz="1800" dirty="0"/>
              <a:t>	</a:t>
            </a:r>
            <a:r>
              <a:rPr lang="ja-JP" altLang="en-US" sz="1800" dirty="0"/>
              <a:t>する実践的な人財を育成する方法を学ぶ</a:t>
            </a:r>
            <a:endParaRPr lang="en-US" altLang="ja-JP" sz="1800" dirty="0"/>
          </a:p>
          <a:p>
            <a:pPr marL="0" indent="0">
              <a:buNone/>
            </a:pPr>
            <a:r>
              <a:rPr lang="en-US" altLang="ja-JP" sz="1800" dirty="0"/>
              <a:t>	</a:t>
            </a:r>
            <a:r>
              <a:rPr lang="ja-JP" altLang="en-US" sz="1800" dirty="0"/>
              <a:t>小さな達成感を繰り返し経験する事で、積極的に課題に挑戦し解決する</a:t>
            </a:r>
            <a:endParaRPr lang="en-US" altLang="ja-JP" sz="1800" dirty="0"/>
          </a:p>
          <a:p>
            <a:pPr marL="0" indent="0">
              <a:buNone/>
            </a:pPr>
            <a:r>
              <a:rPr lang="en-US" altLang="ja-JP" sz="1800" dirty="0"/>
              <a:t>	</a:t>
            </a:r>
            <a:r>
              <a:rPr lang="ja-JP" altLang="en-US" sz="1800" dirty="0"/>
              <a:t>「やりがい」「働き甲斐」と言う達成感</a:t>
            </a:r>
            <a:endParaRPr lang="en-US" altLang="ja-JP" sz="1800" dirty="0"/>
          </a:p>
          <a:p>
            <a:pPr marL="0" indent="0">
              <a:buNone/>
            </a:pPr>
            <a:r>
              <a:rPr lang="en-US" altLang="ja-JP" sz="1800" dirty="0"/>
              <a:t>『</a:t>
            </a:r>
            <a:r>
              <a:rPr lang="ja-JP" altLang="en-US" sz="1800" dirty="0"/>
              <a:t>自律型マネジメント</a:t>
            </a:r>
            <a:r>
              <a:rPr lang="en-US" altLang="ja-JP" sz="1800" dirty="0"/>
              <a:t>』</a:t>
            </a:r>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66</a:t>
            </a:fld>
            <a:endParaRPr lang="ja-JP" altLang="en-US">
              <a:solidFill>
                <a:prstClr val="black">
                  <a:tint val="75000"/>
                </a:prstClr>
              </a:solidFill>
              <a:latin typeface="Calibri"/>
              <a:ea typeface="ＭＳ Ｐゴシック" panose="020B0600070205080204" pitchFamily="50" charset="-128"/>
            </a:endParaRPr>
          </a:p>
        </p:txBody>
      </p:sp>
      <p:sp>
        <p:nvSpPr>
          <p:cNvPr id="5" name="右矢印 4"/>
          <p:cNvSpPr/>
          <p:nvPr/>
        </p:nvSpPr>
        <p:spPr>
          <a:xfrm>
            <a:off x="7736160" y="1844824"/>
            <a:ext cx="21602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nvGrpSpPr>
          <p:cNvPr id="9" name="グループ化 8"/>
          <p:cNvGrpSpPr/>
          <p:nvPr/>
        </p:nvGrpSpPr>
        <p:grpSpPr>
          <a:xfrm>
            <a:off x="2891644" y="5162943"/>
            <a:ext cx="1785787" cy="1295753"/>
            <a:chOff x="827584" y="5146531"/>
            <a:chExt cx="1785787" cy="1295753"/>
          </a:xfrm>
        </p:grpSpPr>
        <p:pic>
          <p:nvPicPr>
            <p:cNvPr id="1026" name="Picture 2" descr="C:\Users\LukeToda\AppData\Local\Microsoft\Windows\Temporary Internet Files\Content.IE5\CDFFYU1E\MC9000551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5229200"/>
              <a:ext cx="1425747" cy="12130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27584" y="5146531"/>
              <a:ext cx="720080" cy="369332"/>
            </a:xfrm>
            <a:prstGeom prst="rect">
              <a:avLst/>
            </a:prstGeom>
            <a:noFill/>
          </p:spPr>
          <p:txBody>
            <a:bodyPr wrap="square" rtlCol="0">
              <a:spAutoFit/>
            </a:bodyPr>
            <a:lstStyle/>
            <a:p>
              <a:pPr algn="ctr"/>
              <a:r>
                <a:rPr lang="ja-JP" altLang="en-US" b="1" dirty="0">
                  <a:solidFill>
                    <a:prstClr val="black"/>
                  </a:solidFill>
                  <a:latin typeface="Calibri"/>
                  <a:ea typeface="ＭＳ Ｐゴシック" panose="020B0600070205080204" pitchFamily="50" charset="-128"/>
                </a:rPr>
                <a:t>脳</a:t>
              </a:r>
            </a:p>
          </p:txBody>
        </p:sp>
      </p:grpSp>
      <p:grpSp>
        <p:nvGrpSpPr>
          <p:cNvPr id="8" name="グループ化 7"/>
          <p:cNvGrpSpPr/>
          <p:nvPr/>
        </p:nvGrpSpPr>
        <p:grpSpPr>
          <a:xfrm>
            <a:off x="4799856" y="5229200"/>
            <a:ext cx="1800200" cy="1163238"/>
            <a:chOff x="3275856" y="5229200"/>
            <a:chExt cx="1800200" cy="1163238"/>
          </a:xfrm>
        </p:grpSpPr>
        <p:pic>
          <p:nvPicPr>
            <p:cNvPr id="1027" name="Picture 3" descr="C:\Users\LukeToda\AppData\Local\Microsoft\Windows\Temporary Internet Files\Content.IE5\U6T6AJA3\MC90043305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5229200"/>
              <a:ext cx="1584176" cy="116323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3275856" y="5291076"/>
              <a:ext cx="1296144" cy="369332"/>
            </a:xfrm>
            <a:prstGeom prst="rect">
              <a:avLst/>
            </a:prstGeom>
            <a:noFill/>
          </p:spPr>
          <p:txBody>
            <a:bodyPr wrap="square" rtlCol="0">
              <a:spAutoFit/>
            </a:bodyPr>
            <a:lstStyle/>
            <a:p>
              <a:pPr algn="ctr"/>
              <a:r>
                <a:rPr lang="ja-JP" altLang="en-US" b="1" dirty="0">
                  <a:solidFill>
                    <a:prstClr val="black"/>
                  </a:solidFill>
                  <a:latin typeface="Calibri"/>
                  <a:ea typeface="ＭＳ Ｐゴシック" panose="020B0600070205080204" pitchFamily="50" charset="-128"/>
                </a:rPr>
                <a:t>自律神経</a:t>
              </a:r>
            </a:p>
          </p:txBody>
        </p:sp>
      </p:grpSp>
      <p:grpSp>
        <p:nvGrpSpPr>
          <p:cNvPr id="7" name="グループ化 6"/>
          <p:cNvGrpSpPr/>
          <p:nvPr/>
        </p:nvGrpSpPr>
        <p:grpSpPr>
          <a:xfrm>
            <a:off x="7149127" y="4884107"/>
            <a:ext cx="1579589" cy="1217566"/>
            <a:chOff x="5350357" y="5258218"/>
            <a:chExt cx="1579589" cy="1217566"/>
          </a:xfrm>
        </p:grpSpPr>
        <p:pic>
          <p:nvPicPr>
            <p:cNvPr id="1028" name="Picture 4" descr="C:\Users\LukeToda\AppData\Local\Microsoft\Windows\Temporary Internet Files\Content.IE5\U6T6AJA3\MC9004388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0357" y="5258218"/>
              <a:ext cx="1579589" cy="121756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926421" y="5275366"/>
              <a:ext cx="1003525" cy="369332"/>
            </a:xfrm>
            <a:prstGeom prst="rect">
              <a:avLst/>
            </a:prstGeom>
            <a:noFill/>
          </p:spPr>
          <p:txBody>
            <a:bodyPr wrap="square" rtlCol="0">
              <a:spAutoFit/>
            </a:bodyPr>
            <a:lstStyle/>
            <a:p>
              <a:pPr algn="ctr"/>
              <a:r>
                <a:rPr lang="ja-JP" altLang="en-US" b="1" dirty="0">
                  <a:solidFill>
                    <a:prstClr val="white"/>
                  </a:solidFill>
                  <a:latin typeface="Calibri"/>
                  <a:ea typeface="ＭＳ Ｐゴシック" panose="020B0600070205080204" pitchFamily="50" charset="-128"/>
                </a:rPr>
                <a:t>細胞</a:t>
              </a:r>
            </a:p>
          </p:txBody>
        </p:sp>
      </p:grpSp>
      <p:grpSp>
        <p:nvGrpSpPr>
          <p:cNvPr id="14" name="グループ化 13"/>
          <p:cNvGrpSpPr/>
          <p:nvPr/>
        </p:nvGrpSpPr>
        <p:grpSpPr>
          <a:xfrm>
            <a:off x="6586794" y="6156357"/>
            <a:ext cx="2047875" cy="559187"/>
            <a:chOff x="5017311" y="6003643"/>
            <a:chExt cx="2047875" cy="559187"/>
          </a:xfrm>
        </p:grpSpPr>
        <p:pic>
          <p:nvPicPr>
            <p:cNvPr id="12" name="Picture 2" descr="C:\Users\LukeToda\AppData\Local\Microsoft\Windows\Temporary Internet Files\Content.IE5\CDFFYU1E\MC90042611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80000">
              <a:off x="5842811" y="5178143"/>
              <a:ext cx="396875" cy="204787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782405" y="6193498"/>
              <a:ext cx="648072"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筋肉</a:t>
              </a:r>
            </a:p>
          </p:txBody>
        </p:sp>
      </p:grpSp>
    </p:spTree>
    <p:extLst>
      <p:ext uri="{BB962C8B-B14F-4D97-AF65-F5344CB8AC3E}">
        <p14:creationId xmlns:p14="http://schemas.microsoft.com/office/powerpoint/2010/main" val="1788137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職場活性化活動　（２）</a:t>
            </a:r>
          </a:p>
        </p:txBody>
      </p:sp>
      <p:sp>
        <p:nvSpPr>
          <p:cNvPr id="3" name="コンテンツ プレースホルダー 2"/>
          <p:cNvSpPr>
            <a:spLocks noGrp="1"/>
          </p:cNvSpPr>
          <p:nvPr>
            <p:ph idx="1"/>
          </p:nvPr>
        </p:nvSpPr>
        <p:spPr>
          <a:xfrm>
            <a:off x="1981200" y="980729"/>
            <a:ext cx="8229600" cy="1512168"/>
          </a:xfrm>
        </p:spPr>
        <p:txBody>
          <a:bodyPr>
            <a:normAutofit/>
          </a:bodyPr>
          <a:lstStyle/>
          <a:p>
            <a:pPr marL="0" indent="0">
              <a:buNone/>
            </a:pPr>
            <a:r>
              <a:rPr lang="ja-JP" altLang="en-US" sz="1800" b="1" dirty="0"/>
              <a:t>ＴＭＳコア（６つの要素）</a:t>
            </a:r>
            <a:endParaRPr lang="en-US" altLang="ja-JP" sz="1800" b="1" dirty="0"/>
          </a:p>
          <a:p>
            <a:pPr marL="0" indent="0">
              <a:buNone/>
            </a:pPr>
            <a:r>
              <a:rPr lang="ja-JP" altLang="en-US" sz="1800" dirty="0"/>
              <a:t>この６つの要素を実践することで職場を活性化できる</a:t>
            </a:r>
            <a:endParaRPr lang="en-US" altLang="ja-JP" sz="1800" dirty="0"/>
          </a:p>
          <a:p>
            <a:pPr marL="0" indent="0">
              <a:buNone/>
            </a:pPr>
            <a:r>
              <a:rPr lang="ja-JP" altLang="en-US" sz="1800" dirty="0"/>
              <a:t>６つの要素には、それぞれ「考え方」と「方法論」から成り立っている</a:t>
            </a:r>
            <a:endParaRPr lang="en-US" altLang="ja-JP" sz="1800" dirty="0"/>
          </a:p>
          <a:p>
            <a:pPr marL="0" indent="0">
              <a:buNone/>
            </a:pPr>
            <a:r>
              <a:rPr lang="ja-JP" altLang="en-US" sz="1800" dirty="0"/>
              <a:t>ＴＭＳは「考え方」と「方法論」の両輪で実践する事で職場の活性化が早く進む</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67</a:t>
            </a:fld>
            <a:endParaRPr lang="ja-JP" altLang="en-US">
              <a:solidFill>
                <a:prstClr val="black">
                  <a:tint val="75000"/>
                </a:prstClr>
              </a:solidFill>
              <a:latin typeface="Calibri"/>
              <a:ea typeface="ＭＳ Ｐゴシック" panose="020B0600070205080204" pitchFamily="50" charset="-128"/>
            </a:endParaRPr>
          </a:p>
        </p:txBody>
      </p:sp>
      <p:grpSp>
        <p:nvGrpSpPr>
          <p:cNvPr id="12" name="グループ化 11"/>
          <p:cNvGrpSpPr/>
          <p:nvPr/>
        </p:nvGrpSpPr>
        <p:grpSpPr>
          <a:xfrm>
            <a:off x="1940839" y="2478247"/>
            <a:ext cx="2774628" cy="2892300"/>
            <a:chOff x="1389347" y="2924944"/>
            <a:chExt cx="2774628" cy="2892300"/>
          </a:xfrm>
        </p:grpSpPr>
        <p:sp>
          <p:nvSpPr>
            <p:cNvPr id="11" name="円/楕円 10"/>
            <p:cNvSpPr/>
            <p:nvPr/>
          </p:nvSpPr>
          <p:spPr>
            <a:xfrm>
              <a:off x="1715703" y="3368972"/>
              <a:ext cx="2088232" cy="2016224"/>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C0504D">
                      <a:lumMod val="50000"/>
                    </a:srgbClr>
                  </a:solidFill>
                  <a:latin typeface="Calibri"/>
                  <a:ea typeface="ＭＳ Ｐゴシック" panose="020B0600070205080204" pitchFamily="50" charset="-128"/>
                </a:rPr>
                <a:t>職場活性化活動</a:t>
              </a:r>
              <a:endParaRPr lang="en-US" altLang="ja-JP" sz="1200" b="1" dirty="0">
                <a:solidFill>
                  <a:srgbClr val="C0504D">
                    <a:lumMod val="50000"/>
                  </a:srgbClr>
                </a:solidFill>
                <a:latin typeface="Calibri"/>
                <a:ea typeface="ＭＳ Ｐゴシック" panose="020B0600070205080204" pitchFamily="50" charset="-128"/>
              </a:endParaRPr>
            </a:p>
            <a:p>
              <a:pPr algn="ctr"/>
              <a:r>
                <a:rPr lang="ja-JP" altLang="en-US" sz="1200" b="1" dirty="0">
                  <a:solidFill>
                    <a:srgbClr val="C0504D">
                      <a:lumMod val="50000"/>
                    </a:srgbClr>
                  </a:solidFill>
                  <a:latin typeface="Calibri"/>
                  <a:ea typeface="ＭＳ Ｐゴシック" panose="020B0600070205080204" pitchFamily="50" charset="-128"/>
                </a:rPr>
                <a:t>（ＴＭＳコア）</a:t>
              </a:r>
            </a:p>
          </p:txBody>
        </p:sp>
        <p:sp>
          <p:nvSpPr>
            <p:cNvPr id="5" name="円/楕円 4"/>
            <p:cNvSpPr/>
            <p:nvPr/>
          </p:nvSpPr>
          <p:spPr>
            <a:xfrm>
              <a:off x="2291767" y="2924944"/>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活動の見える化</a:t>
              </a:r>
            </a:p>
          </p:txBody>
        </p:sp>
        <p:sp>
          <p:nvSpPr>
            <p:cNvPr id="6" name="円/楕円 5"/>
            <p:cNvSpPr/>
            <p:nvPr/>
          </p:nvSpPr>
          <p:spPr>
            <a:xfrm>
              <a:off x="3227871" y="3501553"/>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職場</a:t>
              </a:r>
              <a:endParaRPr lang="en-US" altLang="ja-JP" sz="1000" dirty="0">
                <a:solidFill>
                  <a:prstClr val="black"/>
                </a:solidFill>
                <a:latin typeface="Calibri"/>
                <a:ea typeface="ＭＳ Ｐゴシック" panose="020B0600070205080204" pitchFamily="50" charset="-128"/>
              </a:endParaRPr>
            </a:p>
            <a:p>
              <a:pPr algn="ctr"/>
              <a:r>
                <a:rPr lang="ja-JP" altLang="en-US" sz="1000" dirty="0">
                  <a:solidFill>
                    <a:prstClr val="black"/>
                  </a:solidFill>
                  <a:latin typeface="Calibri"/>
                  <a:ea typeface="ＭＳ Ｐゴシック" panose="020B0600070205080204" pitchFamily="50" charset="-128"/>
                </a:rPr>
                <a:t>づくり</a:t>
              </a:r>
            </a:p>
          </p:txBody>
        </p:sp>
        <p:sp>
          <p:nvSpPr>
            <p:cNvPr id="7" name="円/楕円 6"/>
            <p:cNvSpPr/>
            <p:nvPr/>
          </p:nvSpPr>
          <p:spPr>
            <a:xfrm>
              <a:off x="3167334" y="4495696"/>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価値の創造</a:t>
              </a:r>
            </a:p>
          </p:txBody>
        </p:sp>
        <p:sp>
          <p:nvSpPr>
            <p:cNvPr id="8" name="円/楕円 7"/>
            <p:cNvSpPr/>
            <p:nvPr/>
          </p:nvSpPr>
          <p:spPr>
            <a:xfrm>
              <a:off x="2284920" y="4953148"/>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改善</a:t>
              </a:r>
              <a:endParaRPr lang="en-US" altLang="ja-JP" sz="1000" dirty="0">
                <a:solidFill>
                  <a:prstClr val="black"/>
                </a:solidFill>
                <a:latin typeface="Calibri"/>
                <a:ea typeface="ＭＳ Ｐゴシック" panose="020B0600070205080204" pitchFamily="50" charset="-128"/>
              </a:endParaRPr>
            </a:p>
            <a:p>
              <a:pPr algn="ctr"/>
              <a:r>
                <a:rPr lang="ja-JP" altLang="en-US" sz="1000" dirty="0">
                  <a:solidFill>
                    <a:prstClr val="black"/>
                  </a:solidFill>
                  <a:latin typeface="Calibri"/>
                  <a:ea typeface="ＭＳ Ｐゴシック" panose="020B0600070205080204" pitchFamily="50" charset="-128"/>
                </a:rPr>
                <a:t>マインド</a:t>
              </a:r>
            </a:p>
          </p:txBody>
        </p:sp>
        <p:sp>
          <p:nvSpPr>
            <p:cNvPr id="9" name="円/楕円 8"/>
            <p:cNvSpPr/>
            <p:nvPr/>
          </p:nvSpPr>
          <p:spPr>
            <a:xfrm>
              <a:off x="1422549" y="4425798"/>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仕事の品質</a:t>
              </a:r>
            </a:p>
          </p:txBody>
        </p:sp>
        <p:sp>
          <p:nvSpPr>
            <p:cNvPr id="10" name="円/楕円 9"/>
            <p:cNvSpPr/>
            <p:nvPr/>
          </p:nvSpPr>
          <p:spPr>
            <a:xfrm>
              <a:off x="1389347" y="3489497"/>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利益の創造</a:t>
              </a:r>
            </a:p>
          </p:txBody>
        </p:sp>
      </p:grpSp>
      <p:sp>
        <p:nvSpPr>
          <p:cNvPr id="13" name="テキスト ボックス 12"/>
          <p:cNvSpPr txBox="1"/>
          <p:nvPr/>
        </p:nvSpPr>
        <p:spPr>
          <a:xfrm>
            <a:off x="4765720" y="2503902"/>
            <a:ext cx="5796136" cy="1384995"/>
          </a:xfrm>
          <a:prstGeom prst="rect">
            <a:avLst/>
          </a:prstGeom>
          <a:noFill/>
        </p:spPr>
        <p:txBody>
          <a:bodyPr wrap="square" rtlCol="0">
            <a:spAutoFit/>
          </a:bodyPr>
          <a:lstStyle/>
          <a:p>
            <a:r>
              <a:rPr lang="ja-JP" altLang="en-US" sz="1400" dirty="0">
                <a:solidFill>
                  <a:prstClr val="black"/>
                </a:solidFill>
                <a:latin typeface="Calibri"/>
                <a:ea typeface="ＭＳ Ｐゴシック" panose="020B0600070205080204" pitchFamily="50" charset="-128"/>
              </a:rPr>
              <a:t>活動の見える化：</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方針管理、　日常管理、　仕事の見える化</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職場づくり：</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コミュニケーション、　リーダーシップ</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価値の創造：</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お客様第一、成果へのこだわり</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改善マインド：</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ムダを見つける目、整理・整頓（２Ｓ）、問題解決力</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仕事の品質：</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統計的なモノの見方・考え方、　自工程完結</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利益の創造：</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利益を生み出す仕組み、生産性の向上</a:t>
            </a:r>
            <a:endParaRPr lang="en-US" altLang="ja-JP" sz="1400"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4715467" y="3915671"/>
            <a:ext cx="5184576" cy="1600438"/>
          </a:xfrm>
          <a:prstGeom prst="rect">
            <a:avLst/>
          </a:prstGeom>
          <a:noFill/>
        </p:spPr>
        <p:txBody>
          <a:bodyPr wrap="square" rtlCol="0">
            <a:spAutoFit/>
          </a:bodyPr>
          <a:lstStyle/>
          <a:p>
            <a:r>
              <a:rPr lang="en-US" altLang="ja-JP" b="1" dirty="0">
                <a:solidFill>
                  <a:prstClr val="black"/>
                </a:solidFill>
                <a:latin typeface="Calibri"/>
                <a:ea typeface="ＭＳ Ｐゴシック" panose="020B0600070205080204" pitchFamily="50" charset="-128"/>
              </a:rPr>
              <a:t>『</a:t>
            </a:r>
            <a:r>
              <a:rPr lang="ja-JP" altLang="en-US" b="1" dirty="0">
                <a:solidFill>
                  <a:prstClr val="black"/>
                </a:solidFill>
                <a:latin typeface="Calibri"/>
                <a:ea typeface="ＭＳ Ｐゴシック" panose="020B0600070205080204" pitchFamily="50" charset="-128"/>
              </a:rPr>
              <a:t>人間性尊重</a:t>
            </a:r>
            <a:r>
              <a:rPr lang="en-US" altLang="ja-JP" b="1" dirty="0">
                <a:solidFill>
                  <a:prstClr val="black"/>
                </a:solidFill>
                <a:latin typeface="Calibri"/>
                <a:ea typeface="ＭＳ Ｐゴシック" panose="020B0600070205080204" pitchFamily="50" charset="-128"/>
              </a:rPr>
              <a:t>』</a:t>
            </a:r>
            <a:r>
              <a:rPr lang="ja-JP" altLang="en-US" b="1" dirty="0">
                <a:solidFill>
                  <a:prstClr val="black"/>
                </a:solidFill>
                <a:latin typeface="Calibri"/>
                <a:ea typeface="ＭＳ Ｐゴシック" panose="020B0600070205080204" pitchFamily="50" charset="-128"/>
              </a:rPr>
              <a:t>という考え方が中心</a:t>
            </a:r>
            <a:endParaRPr lang="en-US" altLang="ja-JP" b="1"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自分にとってのお客様は誰か</a:t>
            </a:r>
            <a:endParaRPr lang="en-US" altLang="ja-JP" sz="1600"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あるべき姿と現状とのギャップは何か</a:t>
            </a:r>
            <a:endParaRPr lang="en-US" altLang="ja-JP" sz="1600"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あるべき姿に向けての行動を妨げている真因は何か</a:t>
            </a:r>
            <a:endParaRPr lang="en-US" altLang="ja-JP" sz="1600"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真因に対して直ぐに対策を打てているか</a:t>
            </a:r>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これらの考え方を実践することが人間性尊重に繋がる行動</a:t>
            </a:r>
          </a:p>
        </p:txBody>
      </p:sp>
      <p:sp>
        <p:nvSpPr>
          <p:cNvPr id="15" name="テキスト ボックス 14"/>
          <p:cNvSpPr txBox="1"/>
          <p:nvPr/>
        </p:nvSpPr>
        <p:spPr>
          <a:xfrm>
            <a:off x="2123010" y="5394527"/>
            <a:ext cx="8005269" cy="1200329"/>
          </a:xfrm>
          <a:prstGeom prst="rect">
            <a:avLst/>
          </a:prstGeom>
          <a:noFill/>
        </p:spPr>
        <p:txBody>
          <a:bodyPr wrap="square" rtlCol="0">
            <a:spAutoFit/>
          </a:bodyPr>
          <a:lstStyle/>
          <a:p>
            <a:r>
              <a:rPr lang="en-US" altLang="ja-JP" b="1" dirty="0">
                <a:solidFill>
                  <a:prstClr val="black"/>
                </a:solidFill>
                <a:latin typeface="Calibri"/>
                <a:ea typeface="ＭＳ Ｐゴシック" panose="020B0600070205080204" pitchFamily="50" charset="-128"/>
              </a:rPr>
              <a:t>『</a:t>
            </a:r>
            <a:r>
              <a:rPr lang="ja-JP" altLang="en-US" b="1" dirty="0">
                <a:solidFill>
                  <a:prstClr val="black"/>
                </a:solidFill>
                <a:latin typeface="Calibri"/>
                <a:ea typeface="ＭＳ Ｐゴシック" panose="020B0600070205080204" pitchFamily="50" charset="-128"/>
              </a:rPr>
              <a:t>失敗から学ぶ</a:t>
            </a:r>
            <a:r>
              <a:rPr lang="en-US" altLang="ja-JP" b="1" dirty="0">
                <a:solidFill>
                  <a:prstClr val="black"/>
                </a:solidFill>
                <a:latin typeface="Calibri"/>
                <a:ea typeface="ＭＳ Ｐゴシック" panose="020B0600070205080204" pitchFamily="50" charset="-128"/>
              </a:rPr>
              <a:t>』</a:t>
            </a:r>
          </a:p>
          <a:p>
            <a:r>
              <a:rPr lang="ja-JP" altLang="en-US" dirty="0">
                <a:solidFill>
                  <a:prstClr val="black"/>
                </a:solidFill>
                <a:latin typeface="Calibri"/>
                <a:ea typeface="ＭＳ Ｐゴシック" panose="020B0600070205080204" pitchFamily="50" charset="-128"/>
              </a:rPr>
              <a:t>成功した時と同じ環境、同じ人、同じ行動が再現できるとは限らない</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失敗にこだわる事が大事です（失敗は記憶に残る）</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「なぜうまく行かないのだろうか？」を考え、仮説・検証しながら試行錯誤を始める</a:t>
            </a:r>
          </a:p>
        </p:txBody>
      </p:sp>
    </p:spTree>
    <p:extLst>
      <p:ext uri="{BB962C8B-B14F-4D97-AF65-F5344CB8AC3E}">
        <p14:creationId xmlns:p14="http://schemas.microsoft.com/office/powerpoint/2010/main" val="1335982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活動の見える化の原理　（１）</a:t>
            </a:r>
          </a:p>
        </p:txBody>
      </p:sp>
      <p:sp>
        <p:nvSpPr>
          <p:cNvPr id="3" name="コンテンツ プレースホルダー 2"/>
          <p:cNvSpPr>
            <a:spLocks noGrp="1"/>
          </p:cNvSpPr>
          <p:nvPr>
            <p:ph idx="1"/>
          </p:nvPr>
        </p:nvSpPr>
        <p:spPr>
          <a:xfrm>
            <a:off x="1991544" y="908720"/>
            <a:ext cx="8229600" cy="2376264"/>
          </a:xfrm>
        </p:spPr>
        <p:txBody>
          <a:bodyPr>
            <a:normAutofit/>
          </a:bodyPr>
          <a:lstStyle/>
          <a:p>
            <a:pPr marL="0" indent="0">
              <a:buNone/>
            </a:pPr>
            <a:r>
              <a:rPr lang="ja-JP" altLang="en-US" sz="1800" dirty="0"/>
              <a:t>見える化とは、</a:t>
            </a:r>
            <a:r>
              <a:rPr lang="en-US" altLang="ja-JP" sz="1800" dirty="0"/>
              <a:t>『</a:t>
            </a:r>
            <a:r>
              <a:rPr lang="ja-JP" altLang="en-US" sz="1800" dirty="0"/>
              <a:t>異常や問題がすぐにわかるようにする事</a:t>
            </a:r>
            <a:r>
              <a:rPr lang="en-US" altLang="ja-JP" sz="1800" dirty="0"/>
              <a:t>』</a:t>
            </a:r>
          </a:p>
          <a:p>
            <a:pPr marL="0" indent="0">
              <a:buNone/>
            </a:pPr>
            <a:r>
              <a:rPr lang="ja-JP" altLang="en-US" sz="1800" dirty="0"/>
              <a:t>脳の原理に基づいたマネジメント</a:t>
            </a:r>
            <a:endParaRPr lang="en-US" altLang="ja-JP" sz="1800" dirty="0"/>
          </a:p>
          <a:p>
            <a:pPr marL="0" indent="0">
              <a:buNone/>
            </a:pPr>
            <a:r>
              <a:rPr lang="en-US" altLang="ja-JP" sz="1800" dirty="0"/>
              <a:t>	</a:t>
            </a:r>
            <a:r>
              <a:rPr lang="ja-JP" altLang="en-US" sz="1800" dirty="0"/>
              <a:t>体験、経験して記憶する方法が効果的</a:t>
            </a:r>
            <a:endParaRPr lang="en-US" altLang="ja-JP" sz="1800" dirty="0"/>
          </a:p>
          <a:p>
            <a:pPr marL="0" indent="0">
              <a:buNone/>
            </a:pPr>
            <a:r>
              <a:rPr lang="en-US" altLang="ja-JP" sz="1800" dirty="0"/>
              <a:t>	</a:t>
            </a:r>
            <a:r>
              <a:rPr lang="ja-JP" altLang="en-US" sz="1800" dirty="0"/>
              <a:t>記憶を残すには手や体を動かしながらイメージで記憶する事</a:t>
            </a:r>
            <a:endParaRPr lang="en-US" altLang="ja-JP" sz="1800" dirty="0"/>
          </a:p>
          <a:p>
            <a:pPr marL="0" indent="0">
              <a:buNone/>
            </a:pPr>
            <a:r>
              <a:rPr lang="en-US" altLang="ja-JP" sz="1800" dirty="0"/>
              <a:t>	</a:t>
            </a:r>
            <a:r>
              <a:rPr lang="ja-JP" altLang="en-US" sz="1800" dirty="0"/>
              <a:t>脳の記憶を行動に移すには、</a:t>
            </a:r>
            <a:r>
              <a:rPr lang="en-US" altLang="ja-JP" sz="1800" dirty="0"/>
              <a:t>『</a:t>
            </a:r>
            <a:r>
              <a:rPr lang="ja-JP" altLang="en-US" sz="1800" dirty="0"/>
              <a:t>繰り返す事</a:t>
            </a:r>
            <a:r>
              <a:rPr lang="en-US" altLang="ja-JP" sz="1800" dirty="0"/>
              <a:t>』</a:t>
            </a:r>
          </a:p>
          <a:p>
            <a:pPr marL="0" indent="0">
              <a:buNone/>
            </a:pPr>
            <a:r>
              <a:rPr lang="ja-JP" altLang="en-US" sz="1800" dirty="0"/>
              <a:t>やるべき事や考えている事（暗黙知）なども紙や付箋に書き出して見える様にする（形式知化）と良いでしょう。</a:t>
            </a:r>
            <a:endParaRPr lang="en-US" altLang="ja-JP"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68</a:t>
            </a:fld>
            <a:endParaRPr lang="ja-JP" altLang="en-US">
              <a:solidFill>
                <a:prstClr val="black">
                  <a:tint val="75000"/>
                </a:prstClr>
              </a:solidFill>
              <a:latin typeface="Calibri"/>
              <a:ea typeface="ＭＳ Ｐゴシック" panose="020B0600070205080204" pitchFamily="50" charset="-128"/>
            </a:endParaRPr>
          </a:p>
        </p:txBody>
      </p:sp>
      <p:grpSp>
        <p:nvGrpSpPr>
          <p:cNvPr id="12" name="グループ化 11"/>
          <p:cNvGrpSpPr/>
          <p:nvPr/>
        </p:nvGrpSpPr>
        <p:grpSpPr>
          <a:xfrm>
            <a:off x="4799856" y="2991290"/>
            <a:ext cx="4608512" cy="1352698"/>
            <a:chOff x="1259632" y="3483570"/>
            <a:chExt cx="4608512" cy="1352698"/>
          </a:xfrm>
        </p:grpSpPr>
        <p:sp>
          <p:nvSpPr>
            <p:cNvPr id="5" name="角丸四角形 4"/>
            <p:cNvSpPr/>
            <p:nvPr/>
          </p:nvSpPr>
          <p:spPr>
            <a:xfrm>
              <a:off x="1259632" y="3603873"/>
              <a:ext cx="129614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暗黙知</a:t>
              </a:r>
            </a:p>
          </p:txBody>
        </p:sp>
        <p:sp>
          <p:nvSpPr>
            <p:cNvPr id="6" name="角丸四角形 5"/>
            <p:cNvSpPr/>
            <p:nvPr/>
          </p:nvSpPr>
          <p:spPr>
            <a:xfrm>
              <a:off x="4572000" y="3593008"/>
              <a:ext cx="129614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形式知</a:t>
              </a:r>
            </a:p>
          </p:txBody>
        </p:sp>
        <p:sp>
          <p:nvSpPr>
            <p:cNvPr id="7" name="下カーブ矢印 6"/>
            <p:cNvSpPr/>
            <p:nvPr/>
          </p:nvSpPr>
          <p:spPr>
            <a:xfrm>
              <a:off x="2699792" y="3483570"/>
              <a:ext cx="1872208" cy="333176"/>
            </a:xfrm>
            <a:prstGeom prst="curvedDown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10" name="下カーブ矢印 9"/>
            <p:cNvSpPr/>
            <p:nvPr/>
          </p:nvSpPr>
          <p:spPr>
            <a:xfrm flipH="1" flipV="1">
              <a:off x="2564358" y="4503092"/>
              <a:ext cx="1872208" cy="333176"/>
            </a:xfrm>
            <a:prstGeom prst="curvedDown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11" name="テキスト ボックス 10"/>
            <p:cNvSpPr txBox="1"/>
            <p:nvPr/>
          </p:nvSpPr>
          <p:spPr>
            <a:xfrm>
              <a:off x="2860972" y="3943878"/>
              <a:ext cx="1296144" cy="400110"/>
            </a:xfrm>
            <a:prstGeom prst="rect">
              <a:avLst/>
            </a:prstGeom>
            <a:noFill/>
          </p:spPr>
          <p:txBody>
            <a:bodyPr wrap="square" rtlCol="0">
              <a:spAutoFit/>
            </a:bodyPr>
            <a:lstStyle/>
            <a:p>
              <a:pPr algn="ctr"/>
              <a:r>
                <a:rPr lang="ja-JP" altLang="en-US" sz="2000" b="1" dirty="0">
                  <a:solidFill>
                    <a:prstClr val="black"/>
                  </a:solidFill>
                  <a:latin typeface="Calibri"/>
                  <a:ea typeface="ＭＳ Ｐゴシック" panose="020B0600070205080204" pitchFamily="50" charset="-128"/>
                </a:rPr>
                <a:t>見える化</a:t>
              </a:r>
            </a:p>
          </p:txBody>
        </p:sp>
      </p:grpSp>
      <p:sp>
        <p:nvSpPr>
          <p:cNvPr id="13" name="テキスト ボックス 12"/>
          <p:cNvSpPr txBox="1"/>
          <p:nvPr/>
        </p:nvSpPr>
        <p:spPr>
          <a:xfrm>
            <a:off x="2423592" y="4191713"/>
            <a:ext cx="7344816" cy="2308324"/>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見える化のサイクルを回すと、</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①短時間で教える事が出来る</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②初めての仕事でも早く覚える事が出来る</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③人によってやりずらいなどの課題が見え改善出来る</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④仕事の品質のバラツキを抑える事が出来る</a:t>
            </a:r>
            <a:endParaRPr lang="en-US" altLang="ja-JP" dirty="0">
              <a:solidFill>
                <a:prstClr val="black"/>
              </a:solidFill>
              <a:latin typeface="Calibri"/>
              <a:ea typeface="ＭＳ Ｐゴシック" panose="020B0600070205080204" pitchFamily="50" charset="-128"/>
            </a:endParaRPr>
          </a:p>
          <a:p>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知る→行動する→経験値が増える→形式知化する</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のサイクルを繰り返すことで仕事の品質が向上し達成感に繋がる</a:t>
            </a:r>
          </a:p>
        </p:txBody>
      </p:sp>
    </p:spTree>
    <p:extLst>
      <p:ext uri="{BB962C8B-B14F-4D97-AF65-F5344CB8AC3E}">
        <p14:creationId xmlns:p14="http://schemas.microsoft.com/office/powerpoint/2010/main" val="2052446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活動の見える化の原理　（２）</a:t>
            </a:r>
          </a:p>
        </p:txBody>
      </p:sp>
      <p:sp>
        <p:nvSpPr>
          <p:cNvPr id="3" name="コンテンツ プレースホルダー 2"/>
          <p:cNvSpPr>
            <a:spLocks noGrp="1"/>
          </p:cNvSpPr>
          <p:nvPr>
            <p:ph idx="1"/>
          </p:nvPr>
        </p:nvSpPr>
        <p:spPr>
          <a:xfrm>
            <a:off x="1991544" y="1052737"/>
            <a:ext cx="8352928" cy="4525963"/>
          </a:xfrm>
        </p:spPr>
        <p:txBody>
          <a:bodyPr>
            <a:normAutofit/>
          </a:bodyPr>
          <a:lstStyle/>
          <a:p>
            <a:pPr marL="0" indent="0">
              <a:buNone/>
            </a:pPr>
            <a:r>
              <a:rPr lang="ja-JP" altLang="en-US" sz="1800" b="1" dirty="0"/>
              <a:t>ファクト・コントロール（</a:t>
            </a:r>
            <a:r>
              <a:rPr lang="en-US" altLang="ja-JP" sz="1800" b="1" dirty="0"/>
              <a:t>Fact Control</a:t>
            </a:r>
            <a:r>
              <a:rPr lang="ja-JP" altLang="en-US" sz="1800" b="1" dirty="0"/>
              <a:t>）</a:t>
            </a:r>
            <a:endParaRPr lang="en-US" altLang="ja-JP" sz="1800" b="1" dirty="0"/>
          </a:p>
          <a:p>
            <a:pPr marL="0" indent="0">
              <a:buNone/>
            </a:pPr>
            <a:r>
              <a:rPr lang="en-US" altLang="ja-JP" sz="1800" dirty="0"/>
              <a:t>	</a:t>
            </a:r>
            <a:r>
              <a:rPr lang="ja-JP" altLang="en-US" sz="1800" dirty="0"/>
              <a:t>事実に基づいた情報</a:t>
            </a:r>
            <a:endParaRPr lang="en-US" altLang="ja-JP" sz="1800" dirty="0"/>
          </a:p>
          <a:p>
            <a:pPr marL="0" indent="0">
              <a:buNone/>
            </a:pPr>
            <a:r>
              <a:rPr lang="en-US" altLang="ja-JP" sz="1800" dirty="0"/>
              <a:t>	</a:t>
            </a:r>
            <a:r>
              <a:rPr lang="ja-JP" altLang="en-US" sz="1800" dirty="0"/>
              <a:t>現地・現物（現場で事実を見る）</a:t>
            </a:r>
            <a:endParaRPr lang="en-US" altLang="ja-JP" sz="1800" dirty="0"/>
          </a:p>
          <a:p>
            <a:pPr marL="0" indent="0">
              <a:buNone/>
            </a:pPr>
            <a:r>
              <a:rPr lang="en-US" altLang="ja-JP" sz="1800" dirty="0"/>
              <a:t>	</a:t>
            </a:r>
            <a:r>
              <a:rPr lang="ja-JP" altLang="en-US" sz="1800" dirty="0"/>
              <a:t>現場が「見える化」されていなければ、現場に行っても事実は見えない</a:t>
            </a:r>
            <a:endParaRPr lang="en-US" altLang="ja-JP" sz="1800" dirty="0"/>
          </a:p>
          <a:p>
            <a:pPr marL="0" indent="0">
              <a:buNone/>
            </a:pPr>
            <a:r>
              <a:rPr lang="en-US" altLang="ja-JP" sz="1800" dirty="0"/>
              <a:t>	</a:t>
            </a:r>
            <a:r>
              <a:rPr lang="ja-JP" altLang="en-US" sz="1800" dirty="0"/>
              <a:t>事実をどの様にして伝えれば良いか？</a:t>
            </a:r>
            <a:endParaRPr lang="en-US" altLang="ja-JP" sz="1800" dirty="0"/>
          </a:p>
          <a:p>
            <a:pPr marL="0" indent="0">
              <a:buNone/>
            </a:pPr>
            <a:endParaRPr lang="en-US" altLang="ja-JP" sz="1800" dirty="0"/>
          </a:p>
          <a:p>
            <a:pPr marL="0" indent="0">
              <a:buNone/>
            </a:pPr>
            <a:r>
              <a:rPr lang="ja-JP" altLang="en-US" sz="1800" b="1" dirty="0"/>
              <a:t>大部屋</a:t>
            </a:r>
            <a:endParaRPr lang="en-US" altLang="ja-JP" sz="1800" b="1" dirty="0"/>
          </a:p>
          <a:p>
            <a:pPr marL="0" indent="0">
              <a:buNone/>
            </a:pPr>
            <a:r>
              <a:rPr lang="ja-JP" altLang="en-US" sz="1800" dirty="0"/>
              <a:t>大きなプロジェクトや他部署との連携したチームなど組織横断的な事業に取り組む場合には、</a:t>
            </a:r>
            <a:r>
              <a:rPr lang="en-US" altLang="ja-JP" sz="1800" dirty="0"/>
              <a:t>『</a:t>
            </a:r>
            <a:r>
              <a:rPr lang="ja-JP" altLang="en-US" sz="1800" dirty="0"/>
              <a:t>目で見る管理</a:t>
            </a:r>
            <a:r>
              <a:rPr lang="en-US" altLang="ja-JP" sz="1800" dirty="0"/>
              <a:t>』</a:t>
            </a:r>
            <a:r>
              <a:rPr lang="ja-JP" altLang="en-US" sz="1800" dirty="0"/>
              <a:t>を大部屋化して行う</a:t>
            </a:r>
            <a:endParaRPr lang="en-US" altLang="ja-JP" sz="1800" dirty="0"/>
          </a:p>
          <a:p>
            <a:pPr marL="0" indent="0">
              <a:buNone/>
            </a:pPr>
            <a:r>
              <a:rPr lang="ja-JP" altLang="en-US" sz="1800" dirty="0"/>
              <a:t>大部屋とは、関係者が一つの部屋に集まって課題を見える化し、問題解決を進めていくやり方</a:t>
            </a:r>
            <a:endParaRPr lang="en-US" altLang="ja-JP" sz="1800" dirty="0"/>
          </a:p>
          <a:p>
            <a:pPr marL="0" indent="0">
              <a:buNone/>
            </a:pPr>
            <a:r>
              <a:rPr lang="ja-JP" altLang="en-US" sz="1800" dirty="0"/>
              <a:t>同じ部屋で仕事を行う事でコミュニケーションが活発化しアイデアが沢山でる様になる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69</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15927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178814-6C83-4E51-BCCD-B92A35D440B5}"/>
              </a:ext>
            </a:extLst>
          </p:cNvPr>
          <p:cNvSpPr>
            <a:spLocks noGrp="1"/>
          </p:cNvSpPr>
          <p:nvPr>
            <p:ph type="sldNum" sz="quarter" idx="12"/>
          </p:nvPr>
        </p:nvSpPr>
        <p:spPr/>
        <p:txBody>
          <a:bodyPr/>
          <a:lstStyle/>
          <a:p>
            <a:fld id="{1E1DC047-088E-438F-B077-FCC6D2EF2EB8}" type="slidenum">
              <a:rPr kumimoji="1" lang="ja-JP" altLang="en-US" smtClean="0"/>
              <a:t>7</a:t>
            </a:fld>
            <a:endParaRPr kumimoji="1" lang="ja-JP" altLang="en-US"/>
          </a:p>
        </p:txBody>
      </p:sp>
      <p:sp>
        <p:nvSpPr>
          <p:cNvPr id="3" name="正方形/長方形 2">
            <a:extLst>
              <a:ext uri="{FF2B5EF4-FFF2-40B4-BE49-F238E27FC236}">
                <a16:creationId xmlns:a16="http://schemas.microsoft.com/office/drawing/2014/main" id="{3C99508C-3903-44D9-BA12-B88A1F25CED5}"/>
              </a:ext>
            </a:extLst>
          </p:cNvPr>
          <p:cNvSpPr/>
          <p:nvPr/>
        </p:nvSpPr>
        <p:spPr>
          <a:xfrm>
            <a:off x="716721" y="642536"/>
            <a:ext cx="5724644" cy="369332"/>
          </a:xfrm>
          <a:prstGeom prst="rect">
            <a:avLst/>
          </a:prstGeom>
        </p:spPr>
        <p:txBody>
          <a:bodyPr wrap="none">
            <a:spAutoFit/>
          </a:bodyPr>
          <a:lstStyle/>
          <a:p>
            <a:r>
              <a:rPr lang="ja-JP" altLang="en-US" dirty="0"/>
              <a:t>サブスクリプション化が変える「ものづくり」の未来</a:t>
            </a:r>
          </a:p>
        </p:txBody>
      </p:sp>
      <p:sp>
        <p:nvSpPr>
          <p:cNvPr id="4" name="正方形/長方形 3">
            <a:extLst>
              <a:ext uri="{FF2B5EF4-FFF2-40B4-BE49-F238E27FC236}">
                <a16:creationId xmlns:a16="http://schemas.microsoft.com/office/drawing/2014/main" id="{35C4FC55-84DD-4BEC-A8D9-10466FBD8391}"/>
              </a:ext>
            </a:extLst>
          </p:cNvPr>
          <p:cNvSpPr/>
          <p:nvPr/>
        </p:nvSpPr>
        <p:spPr>
          <a:xfrm>
            <a:off x="980387" y="1354659"/>
            <a:ext cx="10077254" cy="3970318"/>
          </a:xfrm>
          <a:prstGeom prst="rect">
            <a:avLst/>
          </a:prstGeom>
        </p:spPr>
        <p:txBody>
          <a:bodyPr wrap="square">
            <a:spAutoFit/>
          </a:bodyPr>
          <a:lstStyle/>
          <a:p>
            <a:r>
              <a:rPr lang="ja-JP" altLang="en-US" dirty="0"/>
              <a:t>製造業はいま、ビジネスモデルの変革を求められている。“機器を販売したら終わり”ではなく、その一歩先へ。視線の先にあるのは、カスタマーエクスペリエンスの向上、そして顧客が確実に成果＝アウトカムを出すまで付き合うカスタマーサクセスの実践だ。製品を販売したら終わり──これまで“当たり前”とされてきた考えは、もう通用しない。いま、製造業に求められているのはサービス業への転身。製品を販売した後のアフターサービスを強化し、付加価値を高めていくことが競争優位性を築くことにつながっていく。</a:t>
            </a:r>
            <a:endParaRPr lang="en-US" altLang="ja-JP" dirty="0"/>
          </a:p>
          <a:p>
            <a:endParaRPr lang="en-US" altLang="ja-JP" dirty="0"/>
          </a:p>
          <a:p>
            <a:r>
              <a:rPr lang="ja-JP" altLang="en-US" dirty="0"/>
              <a:t>実際、セールスフォース・ドットコムがグローバルの製造業</a:t>
            </a:r>
            <a:r>
              <a:rPr lang="en-US" altLang="ja-JP" dirty="0"/>
              <a:t>300</a:t>
            </a:r>
            <a:r>
              <a:rPr lang="ja-JP" altLang="en-US" dirty="0"/>
              <a:t>社の経営層に行った調査では、</a:t>
            </a:r>
            <a:r>
              <a:rPr lang="en-US" altLang="ja-JP" dirty="0"/>
              <a:t>52</a:t>
            </a:r>
            <a:r>
              <a:rPr lang="ja-JP" altLang="en-US" dirty="0"/>
              <a:t>％が「製品のみでの差別化による勝負が難しくなっている」と回答。</a:t>
            </a:r>
            <a:r>
              <a:rPr lang="en-US" altLang="ja-JP" dirty="0"/>
              <a:t>86</a:t>
            </a:r>
            <a:r>
              <a:rPr lang="ja-JP" altLang="en-US" dirty="0"/>
              <a:t>％が「カスタマーエクスペリエンスの向上が競合に対する差別化要素になる」、そして</a:t>
            </a:r>
            <a:r>
              <a:rPr lang="en-US" altLang="ja-JP" dirty="0"/>
              <a:t>74</a:t>
            </a:r>
            <a:r>
              <a:rPr lang="ja-JP" altLang="en-US" dirty="0"/>
              <a:t>％が「</a:t>
            </a:r>
            <a:r>
              <a:rPr lang="en-US" altLang="ja-JP" dirty="0"/>
              <a:t>10</a:t>
            </a:r>
            <a:r>
              <a:rPr lang="ja-JP" altLang="en-US" dirty="0"/>
              <a:t>年以内にサービスが収益源になると考えている」と回答した。</a:t>
            </a:r>
            <a:endParaRPr lang="en-US" altLang="ja-JP" dirty="0"/>
          </a:p>
          <a:p>
            <a:endParaRPr lang="en-US" altLang="ja-JP" dirty="0"/>
          </a:p>
          <a:p>
            <a:r>
              <a:rPr lang="ja-JP" altLang="en-US" dirty="0"/>
              <a:t>日本国内においても製造業は少しずつではあるが、ビジネスモデルの軸を製品による差別化から、カスタマーエクスペリエンスの強化へ、そしてカスタマーサクセスの実践へと移している。</a:t>
            </a:r>
          </a:p>
        </p:txBody>
      </p:sp>
      <p:sp>
        <p:nvSpPr>
          <p:cNvPr id="5" name="正方形/長方形 4">
            <a:extLst>
              <a:ext uri="{FF2B5EF4-FFF2-40B4-BE49-F238E27FC236}">
                <a16:creationId xmlns:a16="http://schemas.microsoft.com/office/drawing/2014/main" id="{B969765F-161E-4841-A8AE-53237F19762E}"/>
              </a:ext>
            </a:extLst>
          </p:cNvPr>
          <p:cNvSpPr/>
          <p:nvPr/>
        </p:nvSpPr>
        <p:spPr>
          <a:xfrm>
            <a:off x="8509267" y="5655997"/>
            <a:ext cx="1874231" cy="369332"/>
          </a:xfrm>
          <a:prstGeom prst="rect">
            <a:avLst/>
          </a:prstGeom>
        </p:spPr>
        <p:txBody>
          <a:bodyPr wrap="none">
            <a:spAutoFit/>
          </a:bodyPr>
          <a:lstStyle/>
          <a:p>
            <a:r>
              <a:rPr lang="en-US" altLang="ja-JP" dirty="0"/>
              <a:t>FORBES JAPAN</a:t>
            </a:r>
            <a:endParaRPr lang="ja-JP" altLang="en-US" dirty="0"/>
          </a:p>
        </p:txBody>
      </p:sp>
      <p:pic>
        <p:nvPicPr>
          <p:cNvPr id="6" name="Picture 2">
            <a:extLst>
              <a:ext uri="{FF2B5EF4-FFF2-40B4-BE49-F238E27FC236}">
                <a16:creationId xmlns:a16="http://schemas.microsoft.com/office/drawing/2014/main" id="{55E3BC5F-D23E-4BD7-BD9E-72FDC58DA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509259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活動の見える化</a:t>
            </a:r>
          </a:p>
        </p:txBody>
      </p:sp>
      <p:sp>
        <p:nvSpPr>
          <p:cNvPr id="3" name="コンテンツ プレースホルダー 2"/>
          <p:cNvSpPr>
            <a:spLocks noGrp="1"/>
          </p:cNvSpPr>
          <p:nvPr>
            <p:ph idx="1"/>
          </p:nvPr>
        </p:nvSpPr>
        <p:spPr>
          <a:xfrm>
            <a:off x="1847528" y="980728"/>
            <a:ext cx="8640960" cy="5472608"/>
          </a:xfrm>
        </p:spPr>
        <p:txBody>
          <a:bodyPr>
            <a:normAutofit lnSpcReduction="10000"/>
          </a:bodyPr>
          <a:lstStyle/>
          <a:p>
            <a:pPr marL="0" indent="0">
              <a:buNone/>
            </a:pPr>
            <a:r>
              <a:rPr lang="ja-JP" altLang="en-US" sz="1600" b="1" dirty="0"/>
              <a:t>方針展開</a:t>
            </a:r>
            <a:endParaRPr lang="en-US" altLang="ja-JP" sz="1600" b="1" dirty="0"/>
          </a:p>
          <a:p>
            <a:pPr marL="0" indent="0">
              <a:buNone/>
            </a:pPr>
            <a:r>
              <a:rPr lang="ja-JP" altLang="en-US" sz="1600" dirty="0"/>
              <a:t>上位組織（者）の経営方針、数値目標、改善計画、人づくり目標などを受けて、チームの目的・目標・方針と擦り合わせをする</a:t>
            </a:r>
            <a:endParaRPr lang="en-US" altLang="ja-JP" sz="1600" dirty="0"/>
          </a:p>
          <a:p>
            <a:pPr marL="0" indent="0">
              <a:buNone/>
            </a:pPr>
            <a:r>
              <a:rPr lang="ja-JP" altLang="en-US" sz="1600" dirty="0"/>
              <a:t>擦り合わせを行い具体的な行動を起こす</a:t>
            </a:r>
            <a:endParaRPr lang="en-US" altLang="ja-JP" sz="1600" dirty="0"/>
          </a:p>
          <a:p>
            <a:pPr marL="0" indent="0">
              <a:buNone/>
            </a:pPr>
            <a:r>
              <a:rPr lang="ja-JP" altLang="en-US" sz="1600" dirty="0"/>
              <a:t>誰が、いつまでに、何のためにと言う具体的な目的意識を持って行動する事が重要</a:t>
            </a:r>
            <a:endParaRPr lang="en-US" altLang="ja-JP" sz="1600" dirty="0"/>
          </a:p>
          <a:p>
            <a:pPr marL="0" indent="0">
              <a:buNone/>
            </a:pPr>
            <a:r>
              <a:rPr lang="ja-JP" altLang="en-US" sz="1600" dirty="0"/>
              <a:t>お客様は誰か？自分たちはどんな価値を提供できるか？を考える</a:t>
            </a:r>
            <a:endParaRPr lang="en-US" altLang="ja-JP" sz="1600" dirty="0"/>
          </a:p>
          <a:p>
            <a:pPr marL="0" indent="0">
              <a:buNone/>
            </a:pPr>
            <a:r>
              <a:rPr lang="en-US" altLang="ja-JP" sz="1600" dirty="0"/>
              <a:t>『</a:t>
            </a:r>
            <a:r>
              <a:rPr lang="ja-JP" altLang="en-US" sz="1600" dirty="0"/>
              <a:t>方針管理</a:t>
            </a:r>
            <a:r>
              <a:rPr lang="en-US" altLang="ja-JP" sz="1600" dirty="0"/>
              <a:t>』</a:t>
            </a:r>
            <a:r>
              <a:rPr lang="ja-JP" altLang="en-US" sz="1600" dirty="0"/>
              <a:t>とは個人、チーム、組織が進むべき方向に一丸となって行動する時に必要な「仕事の考え方、やり方」</a:t>
            </a:r>
            <a:endParaRPr lang="en-US" altLang="ja-JP" sz="1600" dirty="0"/>
          </a:p>
          <a:p>
            <a:pPr marL="0" indent="0">
              <a:buNone/>
            </a:pPr>
            <a:r>
              <a:rPr lang="ja-JP" altLang="en-US" sz="1600" b="1" dirty="0"/>
              <a:t>日常管理</a:t>
            </a:r>
            <a:endParaRPr lang="en-US" altLang="ja-JP" sz="1600" b="1" dirty="0"/>
          </a:p>
          <a:p>
            <a:pPr marL="0" indent="0">
              <a:buNone/>
            </a:pPr>
            <a:r>
              <a:rPr lang="ja-JP" altLang="en-US" sz="1600" dirty="0"/>
              <a:t>日常的な活動（仕事）の枠組みで、月の単位より週の単位、週の単位よりも日の単位で仕事を見る</a:t>
            </a:r>
            <a:endParaRPr lang="en-US" altLang="ja-JP" sz="1600" dirty="0"/>
          </a:p>
          <a:p>
            <a:pPr marL="0" indent="0">
              <a:buNone/>
            </a:pPr>
            <a:r>
              <a:rPr lang="ja-JP" altLang="en-US" sz="1600" dirty="0"/>
              <a:t>管理とは、チームメンバーが仕事をやりやすい環境に改善し、結果を出し、達成感を味わえるようにする事。決して進捗を集計し、報告する行為では無い。</a:t>
            </a:r>
            <a:endParaRPr lang="en-US" altLang="ja-JP" sz="1600" dirty="0"/>
          </a:p>
          <a:p>
            <a:pPr marL="0" indent="0">
              <a:buNone/>
            </a:pPr>
            <a:r>
              <a:rPr lang="en-US" altLang="ja-JP" sz="1600" dirty="0"/>
              <a:t>	</a:t>
            </a:r>
            <a:r>
              <a:rPr lang="ja-JP" altLang="en-US" sz="1600" dirty="0"/>
              <a:t>世の中は</a:t>
            </a:r>
            <a:r>
              <a:rPr lang="en-US" altLang="ja-JP" sz="1600" dirty="0"/>
              <a:t>1</a:t>
            </a:r>
            <a:r>
              <a:rPr lang="ja-JP" altLang="en-US" sz="1600" dirty="0"/>
              <a:t>分</a:t>
            </a:r>
            <a:r>
              <a:rPr lang="en-US" altLang="ja-JP" sz="1600" dirty="0"/>
              <a:t>1</a:t>
            </a:r>
            <a:r>
              <a:rPr lang="ja-JP" altLang="en-US" sz="1600" dirty="0"/>
              <a:t>秒で変化している</a:t>
            </a:r>
            <a:endParaRPr lang="en-US" altLang="ja-JP" sz="1600" dirty="0"/>
          </a:p>
          <a:p>
            <a:pPr marL="0" indent="0">
              <a:buNone/>
            </a:pPr>
            <a:r>
              <a:rPr lang="en-US" altLang="ja-JP" sz="1600" dirty="0"/>
              <a:t>	</a:t>
            </a:r>
            <a:r>
              <a:rPr lang="ja-JP" altLang="en-US" sz="1600" dirty="0"/>
              <a:t>「目で見る管理」　人に聞くな、モノに聞け</a:t>
            </a:r>
            <a:endParaRPr lang="en-US" altLang="ja-JP" sz="1600" dirty="0"/>
          </a:p>
          <a:p>
            <a:pPr marL="0" indent="0">
              <a:buNone/>
            </a:pPr>
            <a:r>
              <a:rPr lang="ja-JP" altLang="en-US" sz="1600" b="1" dirty="0"/>
              <a:t>仕事の見える化</a:t>
            </a:r>
            <a:endParaRPr lang="en-US" altLang="ja-JP" sz="1600" b="1" dirty="0"/>
          </a:p>
          <a:p>
            <a:pPr marL="0" indent="0">
              <a:buNone/>
            </a:pPr>
            <a:r>
              <a:rPr lang="ja-JP" altLang="en-US" sz="1600" dirty="0"/>
              <a:t>仕事は、ある時間を使って価値を作り込むプロセス（手順）</a:t>
            </a:r>
            <a:endParaRPr lang="en-US" altLang="ja-JP" sz="1600" dirty="0"/>
          </a:p>
          <a:p>
            <a:pPr marL="0" indent="0">
              <a:buNone/>
            </a:pPr>
            <a:r>
              <a:rPr lang="ja-JP" altLang="en-US" sz="1600" dirty="0"/>
              <a:t>仕事は、なるべく小さな単位に分解する。日の単位よりも時間の単位</a:t>
            </a:r>
            <a:endParaRPr lang="en-US" altLang="ja-JP" sz="1600" dirty="0"/>
          </a:p>
          <a:p>
            <a:pPr marL="0" indent="0">
              <a:buNone/>
            </a:pPr>
            <a:r>
              <a:rPr lang="ja-JP" altLang="en-US" sz="1600" dirty="0"/>
              <a:t>上手くできればうまくできた理由、上手くいかなければ、うまくいかなかった理由を振り返りで共有する。</a:t>
            </a:r>
            <a:endParaRPr lang="en-US" altLang="ja-JP" sz="1600" dirty="0"/>
          </a:p>
          <a:p>
            <a:pPr marL="0" indent="0">
              <a:buNone/>
            </a:pPr>
            <a:r>
              <a:rPr lang="ja-JP" altLang="en-US" sz="1600" dirty="0"/>
              <a:t>自分達で使いやすい、解り易いツールを作る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70</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21303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職場（チーム）づくり</a:t>
            </a:r>
          </a:p>
        </p:txBody>
      </p:sp>
      <p:sp>
        <p:nvSpPr>
          <p:cNvPr id="3" name="コンテンツ プレースホルダー 2"/>
          <p:cNvSpPr>
            <a:spLocks noGrp="1"/>
          </p:cNvSpPr>
          <p:nvPr>
            <p:ph idx="1"/>
          </p:nvPr>
        </p:nvSpPr>
        <p:spPr>
          <a:xfrm>
            <a:off x="1991544" y="908721"/>
            <a:ext cx="8424936" cy="4525963"/>
          </a:xfrm>
        </p:spPr>
        <p:txBody>
          <a:bodyPr>
            <a:normAutofit lnSpcReduction="10000"/>
          </a:bodyPr>
          <a:lstStyle/>
          <a:p>
            <a:pPr marL="0" indent="0">
              <a:buNone/>
            </a:pPr>
            <a:r>
              <a:rPr lang="ja-JP" altLang="en-US" sz="1600" b="1" dirty="0"/>
              <a:t>コミュニケーション</a:t>
            </a:r>
            <a:endParaRPr lang="en-US" altLang="ja-JP" sz="1600" b="1" dirty="0"/>
          </a:p>
          <a:p>
            <a:pPr marL="0" indent="0">
              <a:buNone/>
            </a:pPr>
            <a:r>
              <a:rPr lang="ja-JP" altLang="en-US" sz="1600" dirty="0"/>
              <a:t>職場を活性化し、仕事の生産性を高めるコミュニケーション</a:t>
            </a:r>
            <a:endParaRPr lang="en-US" altLang="ja-JP" sz="1600" dirty="0"/>
          </a:p>
          <a:p>
            <a:pPr marL="0" indent="0">
              <a:buNone/>
            </a:pPr>
            <a:r>
              <a:rPr lang="ja-JP" altLang="en-US" sz="1600" dirty="0"/>
              <a:t>ムダの無いコミュニケーション</a:t>
            </a:r>
            <a:endParaRPr lang="en-US" altLang="ja-JP" sz="1600" dirty="0"/>
          </a:p>
          <a:p>
            <a:pPr marL="0" indent="0">
              <a:buNone/>
            </a:pPr>
            <a:r>
              <a:rPr lang="ja-JP" altLang="en-US" sz="1600" dirty="0"/>
              <a:t>コミュニケーションの目的を考える</a:t>
            </a:r>
            <a:endParaRPr lang="en-US" altLang="ja-JP" sz="1600" dirty="0"/>
          </a:p>
          <a:p>
            <a:pPr marL="0" indent="0">
              <a:buNone/>
            </a:pPr>
            <a:r>
              <a:rPr lang="en-US" altLang="ja-JP" sz="1600" dirty="0"/>
              <a:t>	</a:t>
            </a:r>
            <a:r>
              <a:rPr lang="ja-JP" altLang="en-US" sz="1600" dirty="0"/>
              <a:t>話すテーマをより業務に近い内容にする</a:t>
            </a:r>
            <a:endParaRPr lang="en-US" altLang="ja-JP" sz="1600" dirty="0"/>
          </a:p>
          <a:p>
            <a:pPr marL="0" indent="0">
              <a:buNone/>
            </a:pPr>
            <a:r>
              <a:rPr lang="en-US" altLang="ja-JP" sz="1600" dirty="0"/>
              <a:t>	</a:t>
            </a:r>
            <a:r>
              <a:rPr lang="ja-JP" altLang="en-US" sz="1600" dirty="0"/>
              <a:t>小さな問題、課題、気になる事、気づきを扱う</a:t>
            </a:r>
            <a:endParaRPr lang="en-US" altLang="ja-JP" sz="1600" dirty="0"/>
          </a:p>
          <a:p>
            <a:pPr marL="0" indent="0">
              <a:buNone/>
            </a:pPr>
            <a:r>
              <a:rPr lang="en-US" altLang="ja-JP" sz="1600" dirty="0"/>
              <a:t>	</a:t>
            </a:r>
            <a:r>
              <a:rPr lang="ja-JP" altLang="en-US" sz="1600" dirty="0"/>
              <a:t>共有しておいた方が聞いている人にも価値があると思われる内容</a:t>
            </a:r>
            <a:endParaRPr lang="en-US" altLang="ja-JP" sz="1600" dirty="0"/>
          </a:p>
          <a:p>
            <a:pPr marL="0" indent="0">
              <a:buNone/>
            </a:pPr>
            <a:r>
              <a:rPr lang="ja-JP" altLang="en-US" sz="1600" dirty="0"/>
              <a:t>スタンドアップ・ミーティング（朝礼、朝会）</a:t>
            </a:r>
            <a:endParaRPr lang="en-US" altLang="ja-JP" sz="1600" dirty="0"/>
          </a:p>
          <a:p>
            <a:pPr marL="0" indent="0">
              <a:buNone/>
            </a:pPr>
            <a:r>
              <a:rPr lang="en-US" altLang="ja-JP" sz="1600" dirty="0"/>
              <a:t>	</a:t>
            </a:r>
            <a:r>
              <a:rPr lang="ja-JP" altLang="en-US" sz="1600" dirty="0"/>
              <a:t>①昨日何を実施した（実績報告）</a:t>
            </a:r>
            <a:endParaRPr lang="en-US" altLang="ja-JP" sz="1600" dirty="0"/>
          </a:p>
          <a:p>
            <a:pPr marL="0" indent="0">
              <a:buNone/>
            </a:pPr>
            <a:r>
              <a:rPr lang="en-US" altLang="ja-JP" sz="1600" dirty="0"/>
              <a:t>	</a:t>
            </a:r>
            <a:r>
              <a:rPr lang="ja-JP" altLang="en-US" sz="1600" dirty="0"/>
              <a:t>②今日やるべき事、計画（仕事の連絡）</a:t>
            </a:r>
            <a:endParaRPr lang="en-US" altLang="ja-JP" sz="1600" dirty="0"/>
          </a:p>
          <a:p>
            <a:pPr marL="0" indent="0">
              <a:buNone/>
            </a:pPr>
            <a:r>
              <a:rPr lang="en-US" altLang="ja-JP" sz="1600" dirty="0"/>
              <a:t>	</a:t>
            </a:r>
            <a:r>
              <a:rPr lang="ja-JP" altLang="en-US" sz="1600" dirty="0"/>
              <a:t>③現在抱えている問題、課題、気になる事（相談）</a:t>
            </a:r>
            <a:endParaRPr lang="en-US" altLang="ja-JP" sz="1600" dirty="0"/>
          </a:p>
          <a:p>
            <a:pPr marL="0" indent="0">
              <a:buNone/>
            </a:pPr>
            <a:r>
              <a:rPr lang="en-US" altLang="ja-JP" sz="1600" dirty="0"/>
              <a:t>	</a:t>
            </a:r>
            <a:r>
              <a:rPr lang="ja-JP" altLang="en-US" sz="1600" dirty="0"/>
              <a:t>ほう（報）・れん（連）・そう（相）</a:t>
            </a:r>
            <a:endParaRPr lang="en-US" altLang="ja-JP" sz="1600" dirty="0"/>
          </a:p>
          <a:p>
            <a:pPr marL="0" indent="0">
              <a:buNone/>
            </a:pPr>
            <a:r>
              <a:rPr lang="ja-JP" altLang="en-US" sz="1600" dirty="0"/>
              <a:t>他人事を自分事（チームの事）に変える</a:t>
            </a:r>
            <a:endParaRPr lang="en-US" altLang="ja-JP" sz="1600" dirty="0"/>
          </a:p>
          <a:p>
            <a:pPr marL="0" indent="0">
              <a:buNone/>
            </a:pPr>
            <a:r>
              <a:rPr lang="ja-JP" altLang="en-US" sz="1600" b="1" dirty="0"/>
              <a:t>リーダーシップ</a:t>
            </a:r>
            <a:endParaRPr lang="en-US" altLang="ja-JP" sz="1600" b="1" dirty="0"/>
          </a:p>
          <a:p>
            <a:pPr marL="0" indent="0">
              <a:buNone/>
            </a:pPr>
            <a:r>
              <a:rPr lang="ja-JP" altLang="en-US" sz="1600" dirty="0"/>
              <a:t>リーダーシップの本質は、事実に気づかせ、根本的な対策をチームメンバー自身に考えて貰う事</a:t>
            </a:r>
            <a:endParaRPr lang="en-US" altLang="ja-JP" sz="1600" dirty="0"/>
          </a:p>
          <a:p>
            <a:pPr marL="0" indent="0">
              <a:buNone/>
            </a:pPr>
            <a:r>
              <a:rPr lang="ja-JP" altLang="en-US" sz="1600" dirty="0"/>
              <a:t>率先垂範　（まずはやってみる）</a:t>
            </a:r>
            <a:endParaRPr lang="en-US" altLang="ja-JP" sz="1600" dirty="0"/>
          </a:p>
          <a:p>
            <a:pPr marL="0" indent="0">
              <a:buNone/>
            </a:pPr>
            <a:endParaRPr lang="en-US" altLang="ja-JP" sz="1600" dirty="0"/>
          </a:p>
          <a:p>
            <a:pPr marL="0" indent="0">
              <a:buNone/>
            </a:pPr>
            <a:endParaRPr lang="ja-JP" altLang="en-US" sz="16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71</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554114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332656"/>
            <a:ext cx="8229600" cy="562074"/>
          </a:xfrm>
        </p:spPr>
        <p:txBody>
          <a:bodyPr>
            <a:normAutofit/>
          </a:bodyPr>
          <a:lstStyle/>
          <a:p>
            <a:r>
              <a:rPr lang="ja-JP" altLang="en-US" sz="2800" dirty="0"/>
              <a:t>価値の創造</a:t>
            </a:r>
          </a:p>
        </p:txBody>
      </p:sp>
      <p:sp>
        <p:nvSpPr>
          <p:cNvPr id="3" name="コンテンツ プレースホルダー 2"/>
          <p:cNvSpPr>
            <a:spLocks noGrp="1"/>
          </p:cNvSpPr>
          <p:nvPr>
            <p:ph idx="1"/>
          </p:nvPr>
        </p:nvSpPr>
        <p:spPr>
          <a:xfrm>
            <a:off x="1991544" y="980728"/>
            <a:ext cx="8229600" cy="5328592"/>
          </a:xfrm>
        </p:spPr>
        <p:txBody>
          <a:bodyPr>
            <a:normAutofit/>
          </a:bodyPr>
          <a:lstStyle/>
          <a:p>
            <a:pPr marL="0" indent="0">
              <a:buNone/>
            </a:pPr>
            <a:r>
              <a:rPr lang="ja-JP" altLang="en-US" sz="1800" b="1" dirty="0"/>
              <a:t>お客様は誰か？</a:t>
            </a:r>
            <a:endParaRPr lang="en-US" altLang="ja-JP" sz="1800" b="1" dirty="0"/>
          </a:p>
          <a:p>
            <a:pPr marL="0" indent="0">
              <a:buNone/>
            </a:pPr>
            <a:r>
              <a:rPr lang="ja-JP" altLang="en-US" sz="1800" dirty="0"/>
              <a:t>後工程はお客様と考える</a:t>
            </a:r>
            <a:endParaRPr lang="en-US" altLang="ja-JP" sz="1800" dirty="0"/>
          </a:p>
          <a:p>
            <a:pPr marL="0" indent="0">
              <a:buNone/>
            </a:pPr>
            <a:r>
              <a:rPr lang="ja-JP" altLang="en-US" sz="1800" dirty="0"/>
              <a:t>流れで見る</a:t>
            </a:r>
            <a:endParaRPr lang="en-US" altLang="ja-JP" sz="1800" dirty="0"/>
          </a:p>
          <a:p>
            <a:pPr marL="0" indent="0">
              <a:buNone/>
            </a:pPr>
            <a:r>
              <a:rPr lang="en-US" altLang="ja-JP" sz="1800" dirty="0"/>
              <a:t>	</a:t>
            </a:r>
            <a:r>
              <a:rPr lang="ja-JP" altLang="en-US" sz="1800" dirty="0"/>
              <a:t>①後工程（お客様）は誰か？</a:t>
            </a:r>
            <a:endParaRPr lang="en-US" altLang="ja-JP" sz="1800" dirty="0"/>
          </a:p>
          <a:p>
            <a:pPr marL="0" indent="0">
              <a:buNone/>
            </a:pPr>
            <a:r>
              <a:rPr lang="en-US" altLang="ja-JP" sz="1800" dirty="0"/>
              <a:t>	</a:t>
            </a:r>
            <a:r>
              <a:rPr lang="ja-JP" altLang="en-US" sz="1800" dirty="0"/>
              <a:t>②顧客要求を実現するための課題は何か？</a:t>
            </a:r>
            <a:endParaRPr lang="en-US" altLang="ja-JP" sz="1800" dirty="0"/>
          </a:p>
          <a:p>
            <a:pPr marL="0" indent="0">
              <a:buNone/>
            </a:pPr>
            <a:r>
              <a:rPr lang="en-US" altLang="ja-JP" sz="1800" dirty="0"/>
              <a:t>	</a:t>
            </a:r>
            <a:r>
              <a:rPr lang="ja-JP" altLang="en-US" sz="1800" dirty="0"/>
              <a:t>③実現に向けた社内のリソース</a:t>
            </a:r>
            <a:endParaRPr lang="en-US" altLang="ja-JP" sz="1800" dirty="0"/>
          </a:p>
          <a:p>
            <a:pPr marL="0" indent="0">
              <a:buNone/>
            </a:pPr>
            <a:r>
              <a:rPr lang="en-US" altLang="ja-JP" sz="1800" dirty="0"/>
              <a:t>	</a:t>
            </a:r>
            <a:r>
              <a:rPr lang="ja-JP" altLang="en-US" sz="1800" dirty="0"/>
              <a:t>④付加価値の作り込み</a:t>
            </a:r>
            <a:endParaRPr lang="en-US" altLang="ja-JP" sz="1800" dirty="0"/>
          </a:p>
          <a:p>
            <a:pPr marL="0" indent="0">
              <a:buNone/>
            </a:pPr>
            <a:r>
              <a:rPr lang="en-US" altLang="ja-JP" sz="1800" dirty="0"/>
              <a:t>	</a:t>
            </a:r>
            <a:r>
              <a:rPr lang="ja-JP" altLang="en-US" sz="1800" dirty="0"/>
              <a:t>⑤納期は何時か？</a:t>
            </a:r>
            <a:endParaRPr lang="en-US" altLang="ja-JP" sz="1800" dirty="0"/>
          </a:p>
          <a:p>
            <a:pPr marL="0" indent="0">
              <a:buNone/>
            </a:pPr>
            <a:endParaRPr lang="en-US" altLang="ja-JP" sz="1800" dirty="0"/>
          </a:p>
          <a:p>
            <a:pPr marL="0" indent="0">
              <a:buNone/>
            </a:pPr>
            <a:endParaRPr lang="en-US" altLang="ja-JP" sz="1800" dirty="0"/>
          </a:p>
          <a:p>
            <a:pPr marL="0" indent="0">
              <a:buNone/>
            </a:pPr>
            <a:r>
              <a:rPr lang="ja-JP" altLang="en-US" sz="1800" b="1" dirty="0"/>
              <a:t>自分たちの価値の見える化</a:t>
            </a:r>
            <a:endParaRPr lang="en-US" altLang="ja-JP" sz="1800" b="1" dirty="0"/>
          </a:p>
          <a:p>
            <a:pPr marL="0" indent="0">
              <a:buNone/>
            </a:pPr>
            <a:r>
              <a:rPr lang="ja-JP" altLang="en-US" sz="1800" dirty="0"/>
              <a:t>正味時間＝価値のある仕事：　価値のある行動を少しでも増やしていく事を考える</a:t>
            </a:r>
            <a:endParaRPr lang="en-US" altLang="ja-JP" sz="1800" dirty="0"/>
          </a:p>
          <a:p>
            <a:pPr marL="0" indent="0">
              <a:buNone/>
            </a:pPr>
            <a:endParaRPr lang="en-US" altLang="ja-JP" sz="1800" dirty="0"/>
          </a:p>
          <a:p>
            <a:pPr marL="0" indent="0">
              <a:buNone/>
            </a:pPr>
            <a:endParaRPr lang="en-US" altLang="ja-JP" sz="1800" dirty="0"/>
          </a:p>
          <a:p>
            <a:pPr marL="0" indent="0">
              <a:buNone/>
            </a:pPr>
            <a:r>
              <a:rPr lang="ja-JP" altLang="en-US" sz="1800" dirty="0"/>
              <a:t>改善して職場を活性化する事でチームのアウトプットを最大限に向上させる事が</a:t>
            </a:r>
            <a:endParaRPr lang="en-US" altLang="ja-JP" sz="1800" dirty="0"/>
          </a:p>
          <a:p>
            <a:pPr marL="0" indent="0">
              <a:buNone/>
            </a:pPr>
            <a:r>
              <a:rPr lang="ja-JP" altLang="en-US" sz="1800" b="1" dirty="0"/>
              <a:t>マネージャーの価値</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72</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26142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改善マインド　（１）</a:t>
            </a:r>
          </a:p>
        </p:txBody>
      </p:sp>
      <p:sp>
        <p:nvSpPr>
          <p:cNvPr id="3" name="コンテンツ プレースホルダー 2"/>
          <p:cNvSpPr>
            <a:spLocks noGrp="1"/>
          </p:cNvSpPr>
          <p:nvPr>
            <p:ph idx="1"/>
          </p:nvPr>
        </p:nvSpPr>
        <p:spPr>
          <a:xfrm>
            <a:off x="1991544" y="836712"/>
            <a:ext cx="8229600" cy="3240360"/>
          </a:xfrm>
        </p:spPr>
        <p:txBody>
          <a:bodyPr>
            <a:normAutofit/>
          </a:bodyPr>
          <a:lstStyle/>
          <a:p>
            <a:pPr marL="0" indent="0">
              <a:buNone/>
            </a:pPr>
            <a:r>
              <a:rPr lang="ja-JP" altLang="en-US" sz="1800" b="1" dirty="0"/>
              <a:t>①振り返り</a:t>
            </a:r>
            <a:endParaRPr lang="en-US" altLang="ja-JP" sz="1800" b="1" dirty="0"/>
          </a:p>
          <a:p>
            <a:pPr marL="0" indent="0">
              <a:buNone/>
            </a:pPr>
            <a:r>
              <a:rPr lang="ja-JP" altLang="en-US" sz="1600" dirty="0"/>
              <a:t>小さなＰＤＣＡを回すための方法です。</a:t>
            </a:r>
            <a:endParaRPr lang="en-US" altLang="ja-JP" sz="1600" dirty="0"/>
          </a:p>
          <a:p>
            <a:pPr marL="0" indent="0">
              <a:buNone/>
            </a:pPr>
            <a:r>
              <a:rPr lang="ja-JP" altLang="en-US" sz="1600" dirty="0"/>
              <a:t>ＫＰＴボードは振り返りのツール</a:t>
            </a:r>
            <a:endParaRPr lang="en-US" altLang="ja-JP" sz="1600" dirty="0"/>
          </a:p>
          <a:p>
            <a:pPr marL="0" indent="0">
              <a:buNone/>
            </a:pPr>
            <a:r>
              <a:rPr lang="en-US" altLang="ja-JP" sz="1600" dirty="0"/>
              <a:t>	</a:t>
            </a:r>
            <a:r>
              <a:rPr lang="ja-JP" altLang="en-US" sz="1600" dirty="0"/>
              <a:t>①気づきや問題、課題を付箋紙に書き、</a:t>
            </a:r>
            <a:r>
              <a:rPr lang="en-US" altLang="ja-JP" sz="1600" dirty="0"/>
              <a:t>Problem</a:t>
            </a:r>
            <a:r>
              <a:rPr lang="ja-JP" altLang="en-US" sz="1600" dirty="0"/>
              <a:t>（問題）のエリアに貼る。</a:t>
            </a:r>
            <a:endParaRPr lang="en-US" altLang="ja-JP" sz="1600" dirty="0"/>
          </a:p>
          <a:p>
            <a:pPr marL="0" indent="0">
              <a:buNone/>
            </a:pPr>
            <a:r>
              <a:rPr lang="en-US" altLang="ja-JP" sz="1600" dirty="0"/>
              <a:t>	</a:t>
            </a:r>
            <a:r>
              <a:rPr lang="ja-JP" altLang="en-US" sz="1600" dirty="0"/>
              <a:t>②</a:t>
            </a:r>
            <a:r>
              <a:rPr lang="en-US" altLang="ja-JP" sz="1600" dirty="0"/>
              <a:t>Problem</a:t>
            </a:r>
            <a:r>
              <a:rPr lang="ja-JP" altLang="en-US" sz="1600" dirty="0"/>
              <a:t>のエリアに出てきた気づきや問題に対して</a:t>
            </a:r>
            <a:r>
              <a:rPr lang="en-US" altLang="ja-JP" sz="1600" dirty="0"/>
              <a:t>Try</a:t>
            </a:r>
            <a:r>
              <a:rPr lang="ja-JP" altLang="en-US" sz="1600" dirty="0"/>
              <a:t>（対策）を立てて</a:t>
            </a:r>
            <a:r>
              <a:rPr lang="en-US" altLang="ja-JP" sz="1600" dirty="0"/>
              <a:t>Try</a:t>
            </a:r>
            <a:r>
              <a:rPr lang="ja-JP" altLang="en-US" sz="1600" dirty="0"/>
              <a:t>のエリヤ</a:t>
            </a:r>
            <a:r>
              <a:rPr lang="en-US" altLang="ja-JP" sz="1600" dirty="0"/>
              <a:t>	</a:t>
            </a:r>
            <a:r>
              <a:rPr lang="ja-JP" altLang="en-US" sz="1600" dirty="0"/>
              <a:t>に移動させる。</a:t>
            </a:r>
            <a:endParaRPr lang="en-US" altLang="ja-JP" sz="1600" dirty="0"/>
          </a:p>
          <a:p>
            <a:pPr marL="0" indent="0">
              <a:buNone/>
            </a:pPr>
            <a:r>
              <a:rPr lang="en-US" altLang="ja-JP" sz="1600" dirty="0"/>
              <a:t>	</a:t>
            </a:r>
            <a:r>
              <a:rPr lang="ja-JP" altLang="en-US" sz="1600" dirty="0"/>
              <a:t>③実際にやってみて、対策が不十分だった場合には、再度、</a:t>
            </a:r>
            <a:r>
              <a:rPr lang="en-US" altLang="ja-JP" sz="1600" dirty="0"/>
              <a:t> Problem</a:t>
            </a:r>
            <a:r>
              <a:rPr lang="ja-JP" altLang="en-US" sz="1600" dirty="0"/>
              <a:t>（問題）のエリ</a:t>
            </a:r>
            <a:r>
              <a:rPr lang="en-US" altLang="ja-JP" sz="1600" dirty="0"/>
              <a:t>	</a:t>
            </a:r>
            <a:r>
              <a:rPr lang="ja-JP" altLang="en-US" sz="1600" dirty="0"/>
              <a:t>アに移動し課題を追記する。再度、対策を立て直す。</a:t>
            </a:r>
            <a:endParaRPr lang="en-US" altLang="ja-JP" sz="1600" dirty="0"/>
          </a:p>
          <a:p>
            <a:pPr marL="0" indent="0">
              <a:buNone/>
            </a:pPr>
            <a:r>
              <a:rPr lang="en-US" altLang="ja-JP" sz="1600" dirty="0"/>
              <a:t>	</a:t>
            </a:r>
            <a:r>
              <a:rPr lang="ja-JP" altLang="en-US" sz="1600" dirty="0"/>
              <a:t>④</a:t>
            </a:r>
            <a:r>
              <a:rPr lang="en-US" altLang="ja-JP" sz="1600" dirty="0"/>
              <a:t>Problem</a:t>
            </a:r>
            <a:r>
              <a:rPr lang="ja-JP" altLang="en-US" sz="1600" dirty="0"/>
              <a:t>に対する効果が十分出たと判断できた場合には、</a:t>
            </a:r>
            <a:r>
              <a:rPr lang="en-US" altLang="ja-JP" sz="1600" dirty="0"/>
              <a:t>Keep</a:t>
            </a:r>
            <a:r>
              <a:rPr lang="ja-JP" altLang="en-US" sz="1600" dirty="0"/>
              <a:t>（継続）のエリアに</a:t>
            </a:r>
            <a:r>
              <a:rPr lang="en-US" altLang="ja-JP" sz="1600" dirty="0"/>
              <a:t>	</a:t>
            </a:r>
            <a:r>
              <a:rPr lang="ja-JP" altLang="en-US" sz="1600" dirty="0"/>
              <a:t>移動し習慣化、定着化を図る。</a:t>
            </a:r>
            <a:endParaRPr lang="en-US" altLang="ja-JP" sz="1600" dirty="0"/>
          </a:p>
          <a:p>
            <a:pPr marL="0" indent="0">
              <a:buNone/>
            </a:pPr>
            <a:r>
              <a:rPr lang="ja-JP" altLang="en-US" sz="1600" dirty="0"/>
              <a:t>ここで大事な事は、人を責めずにやり方を責める事です。（誰でも同じようにできる様にする。）</a:t>
            </a:r>
            <a:endParaRPr lang="en-US" altLang="ja-JP" sz="1600" dirty="0"/>
          </a:p>
        </p:txBody>
      </p:sp>
      <p:grpSp>
        <p:nvGrpSpPr>
          <p:cNvPr id="32" name="グループ化 31"/>
          <p:cNvGrpSpPr/>
          <p:nvPr/>
        </p:nvGrpSpPr>
        <p:grpSpPr>
          <a:xfrm>
            <a:off x="5961672" y="3988003"/>
            <a:ext cx="3456384" cy="2448272"/>
            <a:chOff x="2339752" y="4074765"/>
            <a:chExt cx="3456384" cy="2448272"/>
          </a:xfrm>
        </p:grpSpPr>
        <p:sp>
          <p:nvSpPr>
            <p:cNvPr id="4" name="正方形/長方形 3"/>
            <p:cNvSpPr/>
            <p:nvPr/>
          </p:nvSpPr>
          <p:spPr>
            <a:xfrm>
              <a:off x="2339752" y="4077072"/>
              <a:ext cx="172819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5" name="正方形/長方形 4"/>
            <p:cNvSpPr/>
            <p:nvPr/>
          </p:nvSpPr>
          <p:spPr>
            <a:xfrm>
              <a:off x="2339752" y="5298901"/>
              <a:ext cx="172819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6" name="正方形/長方形 5"/>
            <p:cNvSpPr/>
            <p:nvPr/>
          </p:nvSpPr>
          <p:spPr>
            <a:xfrm>
              <a:off x="4067944" y="4074765"/>
              <a:ext cx="1728192"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 name="フローチャート : カード 6"/>
            <p:cNvSpPr/>
            <p:nvPr/>
          </p:nvSpPr>
          <p:spPr>
            <a:xfrm>
              <a:off x="2520130" y="5635085"/>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8" name="フローチャート : カード 7"/>
            <p:cNvSpPr/>
            <p:nvPr/>
          </p:nvSpPr>
          <p:spPr>
            <a:xfrm>
              <a:off x="3350369" y="553062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9" name="フローチャート : カード 8"/>
            <p:cNvSpPr/>
            <p:nvPr/>
          </p:nvSpPr>
          <p:spPr>
            <a:xfrm>
              <a:off x="2865549" y="6081017"/>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0" name="フローチャート : カード 9"/>
            <p:cNvSpPr/>
            <p:nvPr/>
          </p:nvSpPr>
          <p:spPr>
            <a:xfrm>
              <a:off x="4450716" y="4941168"/>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1" name="フローチャート : カード 10"/>
            <p:cNvSpPr/>
            <p:nvPr/>
          </p:nvSpPr>
          <p:spPr>
            <a:xfrm>
              <a:off x="5129742" y="414393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2" name="フローチャート : カード 11"/>
            <p:cNvSpPr/>
            <p:nvPr/>
          </p:nvSpPr>
          <p:spPr>
            <a:xfrm>
              <a:off x="4427984" y="442505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3" name="フローチャート : カード 12"/>
            <p:cNvSpPr/>
            <p:nvPr/>
          </p:nvSpPr>
          <p:spPr>
            <a:xfrm>
              <a:off x="5319500" y="511888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4" name="フローチャート : カード 13"/>
            <p:cNvSpPr/>
            <p:nvPr/>
          </p:nvSpPr>
          <p:spPr>
            <a:xfrm>
              <a:off x="4270696" y="5496704"/>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フローチャート : カード 14"/>
            <p:cNvSpPr/>
            <p:nvPr/>
          </p:nvSpPr>
          <p:spPr>
            <a:xfrm>
              <a:off x="4883445" y="5412183"/>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6" name="フローチャート : カード 15"/>
            <p:cNvSpPr/>
            <p:nvPr/>
          </p:nvSpPr>
          <p:spPr>
            <a:xfrm>
              <a:off x="2843546" y="4852565"/>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7" name="フローチャート : カード 16"/>
            <p:cNvSpPr/>
            <p:nvPr/>
          </p:nvSpPr>
          <p:spPr>
            <a:xfrm>
              <a:off x="3350369" y="444450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8" name="フローチャート : カード 17"/>
            <p:cNvSpPr/>
            <p:nvPr/>
          </p:nvSpPr>
          <p:spPr>
            <a:xfrm>
              <a:off x="2574949" y="442505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9" name="フローチャート : カード 18"/>
            <p:cNvSpPr/>
            <p:nvPr/>
          </p:nvSpPr>
          <p:spPr>
            <a:xfrm>
              <a:off x="4981475" y="4689140"/>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0" name="フローチャート : カード 19"/>
            <p:cNvSpPr/>
            <p:nvPr/>
          </p:nvSpPr>
          <p:spPr>
            <a:xfrm>
              <a:off x="4355851" y="6102733"/>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1" name="フローチャート : カード 20"/>
            <p:cNvSpPr/>
            <p:nvPr/>
          </p:nvSpPr>
          <p:spPr>
            <a:xfrm>
              <a:off x="3530389" y="4869160"/>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2" name="フローチャート : カード 21"/>
            <p:cNvSpPr/>
            <p:nvPr/>
          </p:nvSpPr>
          <p:spPr>
            <a:xfrm>
              <a:off x="4883778" y="5910969"/>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3" name="フローチャート : カード 22"/>
            <p:cNvSpPr/>
            <p:nvPr/>
          </p:nvSpPr>
          <p:spPr>
            <a:xfrm>
              <a:off x="5319500" y="5718704"/>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4" name="テキスト ボックス 23"/>
            <p:cNvSpPr txBox="1"/>
            <p:nvPr/>
          </p:nvSpPr>
          <p:spPr>
            <a:xfrm>
              <a:off x="2361493" y="5294255"/>
              <a:ext cx="1008112" cy="369332"/>
            </a:xfrm>
            <a:prstGeom prst="rect">
              <a:avLst/>
            </a:prstGeom>
            <a:noFill/>
          </p:spPr>
          <p:txBody>
            <a:bodyPr wrap="square" rtlCol="0">
              <a:spAutoFit/>
            </a:bodyPr>
            <a:lstStyle/>
            <a:p>
              <a:r>
                <a:rPr lang="en-US" altLang="ja-JP" b="1" dirty="0">
                  <a:solidFill>
                    <a:srgbClr val="FF0000"/>
                  </a:solidFill>
                  <a:latin typeface="Calibri"/>
                  <a:ea typeface="ＭＳ Ｐゴシック" panose="020B0600070205080204" pitchFamily="50" charset="-128"/>
                </a:rPr>
                <a:t>Problem</a:t>
              </a:r>
              <a:endParaRPr lang="ja-JP" altLang="en-US" b="1" dirty="0">
                <a:solidFill>
                  <a:srgbClr val="FF0000"/>
                </a:solidFill>
                <a:latin typeface="Calibri"/>
                <a:ea typeface="ＭＳ Ｐゴシック" panose="020B0600070205080204" pitchFamily="50" charset="-128"/>
              </a:endParaRPr>
            </a:p>
          </p:txBody>
        </p:sp>
        <p:sp>
          <p:nvSpPr>
            <p:cNvPr id="25" name="テキスト ボックス 24"/>
            <p:cNvSpPr txBox="1"/>
            <p:nvPr/>
          </p:nvSpPr>
          <p:spPr>
            <a:xfrm>
              <a:off x="2361493" y="4083880"/>
              <a:ext cx="1008112" cy="369332"/>
            </a:xfrm>
            <a:prstGeom prst="rect">
              <a:avLst/>
            </a:prstGeom>
            <a:noFill/>
          </p:spPr>
          <p:txBody>
            <a:bodyPr wrap="square" rtlCol="0">
              <a:spAutoFit/>
            </a:bodyPr>
            <a:lstStyle/>
            <a:p>
              <a:r>
                <a:rPr lang="en-US" altLang="ja-JP" b="1" dirty="0">
                  <a:solidFill>
                    <a:srgbClr val="0070C0"/>
                  </a:solidFill>
                  <a:latin typeface="Calibri"/>
                  <a:ea typeface="ＭＳ Ｐゴシック" panose="020B0600070205080204" pitchFamily="50" charset="-128"/>
                </a:rPr>
                <a:t>Keep</a:t>
              </a:r>
              <a:endParaRPr lang="ja-JP" altLang="en-US" b="1" dirty="0">
                <a:solidFill>
                  <a:srgbClr val="0070C0"/>
                </a:solidFill>
                <a:latin typeface="Calibri"/>
                <a:ea typeface="ＭＳ Ｐゴシック" panose="020B0600070205080204" pitchFamily="50" charset="-128"/>
              </a:endParaRPr>
            </a:p>
          </p:txBody>
        </p:sp>
        <p:sp>
          <p:nvSpPr>
            <p:cNvPr id="26" name="テキスト ボックス 25"/>
            <p:cNvSpPr txBox="1"/>
            <p:nvPr/>
          </p:nvSpPr>
          <p:spPr>
            <a:xfrm>
              <a:off x="4067944" y="4075169"/>
              <a:ext cx="647947" cy="369332"/>
            </a:xfrm>
            <a:prstGeom prst="rect">
              <a:avLst/>
            </a:prstGeom>
            <a:noFill/>
          </p:spPr>
          <p:txBody>
            <a:bodyPr wrap="square" rtlCol="0">
              <a:spAutoFit/>
            </a:bodyPr>
            <a:lstStyle/>
            <a:p>
              <a:r>
                <a:rPr lang="en-US" altLang="ja-JP" b="1" dirty="0">
                  <a:solidFill>
                    <a:srgbClr val="C00000"/>
                  </a:solidFill>
                  <a:latin typeface="Calibri"/>
                  <a:ea typeface="ＭＳ Ｐゴシック" panose="020B0600070205080204" pitchFamily="50" charset="-128"/>
                </a:rPr>
                <a:t>Try</a:t>
              </a:r>
              <a:endParaRPr lang="ja-JP" altLang="en-US" b="1" dirty="0">
                <a:solidFill>
                  <a:srgbClr val="C00000"/>
                </a:solidFill>
                <a:latin typeface="Calibri"/>
                <a:ea typeface="ＭＳ Ｐゴシック" panose="020B0600070205080204" pitchFamily="50" charset="-128"/>
              </a:endParaRPr>
            </a:p>
          </p:txBody>
        </p:sp>
        <p:cxnSp>
          <p:nvCxnSpPr>
            <p:cNvPr id="28" name="直線矢印コネクタ 27"/>
            <p:cNvCxnSpPr/>
            <p:nvPr/>
          </p:nvCxnSpPr>
          <p:spPr>
            <a:xfrm flipV="1">
              <a:off x="3530389" y="4605072"/>
              <a:ext cx="1077615" cy="11136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2" idx="1"/>
            </p:cNvCxnSpPr>
            <p:nvPr/>
          </p:nvCxnSpPr>
          <p:spPr>
            <a:xfrm flipH="1">
              <a:off x="2754970" y="4605072"/>
              <a:ext cx="167301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 name="スライド番号プレースホルダー 26"/>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73</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92735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t>改善マインド　（２）</a:t>
            </a:r>
          </a:p>
        </p:txBody>
      </p:sp>
      <p:sp>
        <p:nvSpPr>
          <p:cNvPr id="3" name="コンテンツ プレースホルダー 2"/>
          <p:cNvSpPr>
            <a:spLocks noGrp="1"/>
          </p:cNvSpPr>
          <p:nvPr>
            <p:ph idx="1"/>
          </p:nvPr>
        </p:nvSpPr>
        <p:spPr>
          <a:xfrm>
            <a:off x="1919536" y="980729"/>
            <a:ext cx="8229600" cy="3024336"/>
          </a:xfrm>
        </p:spPr>
        <p:txBody>
          <a:bodyPr>
            <a:normAutofit/>
          </a:bodyPr>
          <a:lstStyle/>
          <a:p>
            <a:pPr marL="0" indent="0">
              <a:buNone/>
            </a:pPr>
            <a:r>
              <a:rPr lang="ja-JP" altLang="en-US" sz="1800" b="1" dirty="0"/>
              <a:t>②ムダを見つける目</a:t>
            </a:r>
            <a:endParaRPr lang="en-US" altLang="ja-JP" sz="1800" b="1" dirty="0"/>
          </a:p>
          <a:p>
            <a:pPr marL="0" indent="0">
              <a:buNone/>
            </a:pPr>
            <a:r>
              <a:rPr lang="ja-JP" altLang="en-US" sz="1800" dirty="0"/>
              <a:t>仕事を３つの種類に分類する</a:t>
            </a:r>
            <a:endParaRPr lang="en-US" altLang="ja-JP" sz="1800" dirty="0"/>
          </a:p>
          <a:p>
            <a:pPr marL="0" indent="0">
              <a:buNone/>
            </a:pPr>
            <a:r>
              <a:rPr lang="en-US" altLang="ja-JP" sz="1800" dirty="0"/>
              <a:t>	</a:t>
            </a:r>
            <a:r>
              <a:rPr lang="ja-JP" altLang="en-US" sz="1800" dirty="0"/>
              <a:t>①正味時間（作業）：付加価値を生み出す時間</a:t>
            </a:r>
            <a:endParaRPr lang="en-US" altLang="ja-JP" sz="1800" dirty="0"/>
          </a:p>
          <a:p>
            <a:pPr marL="0" indent="0">
              <a:buNone/>
            </a:pPr>
            <a:r>
              <a:rPr lang="en-US" altLang="ja-JP" sz="1800" dirty="0"/>
              <a:t>		</a:t>
            </a:r>
            <a:r>
              <a:rPr lang="ja-JP" altLang="en-US" sz="1800" dirty="0"/>
              <a:t>価値を生んでいる行動</a:t>
            </a:r>
            <a:endParaRPr lang="en-US" altLang="ja-JP" sz="1800" dirty="0"/>
          </a:p>
          <a:p>
            <a:pPr marL="0" indent="0">
              <a:buNone/>
            </a:pPr>
            <a:r>
              <a:rPr lang="en-US" altLang="ja-JP" sz="1800" dirty="0"/>
              <a:t>	</a:t>
            </a:r>
            <a:r>
              <a:rPr lang="ja-JP" altLang="en-US" sz="1800" dirty="0"/>
              <a:t>②付帯時間（作業）：正味時間（作業）を行う上で必要な行動（段取り）</a:t>
            </a:r>
            <a:endParaRPr lang="en-US" altLang="ja-JP" sz="1800" dirty="0"/>
          </a:p>
          <a:p>
            <a:pPr marL="0" indent="0">
              <a:buNone/>
            </a:pPr>
            <a:r>
              <a:rPr lang="en-US" altLang="ja-JP" sz="1800" dirty="0"/>
              <a:t>		</a:t>
            </a:r>
            <a:r>
              <a:rPr lang="ja-JP" altLang="en-US" sz="1800" dirty="0"/>
              <a:t>価値は生んでいないが、必要な行動</a:t>
            </a:r>
            <a:endParaRPr lang="en-US" altLang="ja-JP" sz="1800" dirty="0"/>
          </a:p>
          <a:p>
            <a:pPr marL="0" indent="0">
              <a:buNone/>
            </a:pPr>
            <a:r>
              <a:rPr lang="en-US" altLang="ja-JP" sz="1800" dirty="0"/>
              <a:t>	</a:t>
            </a:r>
            <a:r>
              <a:rPr lang="ja-JP" altLang="en-US" sz="1800" dirty="0"/>
              <a:t>③ムダ（作業）：付加価値を生む時間でもなく、準備をする時間でもない何も</a:t>
            </a:r>
            <a:r>
              <a:rPr lang="en-US" altLang="ja-JP" sz="1800" dirty="0"/>
              <a:t>	</a:t>
            </a:r>
            <a:r>
              <a:rPr lang="ja-JP" altLang="en-US" sz="1800" dirty="0"/>
              <a:t>価値のない時間</a:t>
            </a:r>
            <a:endParaRPr lang="en-US" altLang="ja-JP" sz="1800" dirty="0"/>
          </a:p>
          <a:p>
            <a:pPr marL="0" indent="0">
              <a:buNone/>
            </a:pPr>
            <a:r>
              <a:rPr lang="en-US" altLang="ja-JP" sz="1800" dirty="0"/>
              <a:t>		</a:t>
            </a:r>
            <a:r>
              <a:rPr lang="ja-JP" altLang="en-US" sz="1800" dirty="0"/>
              <a:t>まったく必要のない行動</a:t>
            </a:r>
            <a:endParaRPr lang="en-US" altLang="ja-JP" sz="1800" dirty="0"/>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74</a:t>
            </a:fld>
            <a:endParaRPr lang="ja-JP" altLang="en-US">
              <a:solidFill>
                <a:prstClr val="black">
                  <a:tint val="75000"/>
                </a:prstClr>
              </a:solidFill>
              <a:latin typeface="Calibri"/>
              <a:ea typeface="ＭＳ Ｐゴシック" panose="020B0600070205080204" pitchFamily="50" charset="-128"/>
            </a:endParaRPr>
          </a:p>
        </p:txBody>
      </p:sp>
      <p:grpSp>
        <p:nvGrpSpPr>
          <p:cNvPr id="10" name="グループ化 9"/>
          <p:cNvGrpSpPr/>
          <p:nvPr/>
        </p:nvGrpSpPr>
        <p:grpSpPr>
          <a:xfrm>
            <a:off x="2133848" y="4127352"/>
            <a:ext cx="7850584" cy="2166217"/>
            <a:chOff x="609848" y="4127351"/>
            <a:chExt cx="7850584" cy="2166217"/>
          </a:xfrm>
        </p:grpSpPr>
        <p:sp>
          <p:nvSpPr>
            <p:cNvPr id="5" name="正方形/長方形 4"/>
            <p:cNvSpPr/>
            <p:nvPr/>
          </p:nvSpPr>
          <p:spPr>
            <a:xfrm>
              <a:off x="611560" y="4127351"/>
              <a:ext cx="784887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仕事の中身</a:t>
              </a:r>
            </a:p>
          </p:txBody>
        </p:sp>
        <p:sp>
          <p:nvSpPr>
            <p:cNvPr id="6" name="左右矢印 5"/>
            <p:cNvSpPr/>
            <p:nvPr/>
          </p:nvSpPr>
          <p:spPr>
            <a:xfrm>
              <a:off x="609848" y="4767385"/>
              <a:ext cx="5400600" cy="597793"/>
            </a:xfrm>
            <a:prstGeom prst="lef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Calibri"/>
                  <a:ea typeface="ＭＳ Ｐゴシック" panose="020B0600070205080204" pitchFamily="50" charset="-128"/>
                </a:rPr>
                <a:t>仕事</a:t>
              </a:r>
            </a:p>
          </p:txBody>
        </p:sp>
        <p:sp>
          <p:nvSpPr>
            <p:cNvPr id="7" name="左右矢印 6"/>
            <p:cNvSpPr/>
            <p:nvPr/>
          </p:nvSpPr>
          <p:spPr>
            <a:xfrm>
              <a:off x="609848" y="5492029"/>
              <a:ext cx="2952328" cy="741809"/>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Calibri"/>
                  <a:ea typeface="ＭＳ Ｐゴシック" panose="020B0600070205080204" pitchFamily="50" charset="-128"/>
                </a:rPr>
                <a:t>正味時間</a:t>
              </a:r>
            </a:p>
          </p:txBody>
        </p:sp>
        <p:sp>
          <p:nvSpPr>
            <p:cNvPr id="8" name="左右矢印 7"/>
            <p:cNvSpPr/>
            <p:nvPr/>
          </p:nvSpPr>
          <p:spPr>
            <a:xfrm>
              <a:off x="3562176" y="5492029"/>
              <a:ext cx="2448272" cy="741809"/>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Calibri"/>
                  <a:ea typeface="ＭＳ Ｐゴシック" panose="020B0600070205080204" pitchFamily="50" charset="-128"/>
                </a:rPr>
                <a:t>付帯時間</a:t>
              </a:r>
            </a:p>
          </p:txBody>
        </p:sp>
        <p:sp>
          <p:nvSpPr>
            <p:cNvPr id="9" name="角丸四角形 8"/>
            <p:cNvSpPr/>
            <p:nvPr/>
          </p:nvSpPr>
          <p:spPr>
            <a:xfrm>
              <a:off x="6010448" y="4690489"/>
              <a:ext cx="2449984" cy="1603079"/>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ムダ</a:t>
              </a:r>
              <a:endParaRPr lang="en-US" altLang="ja-JP" b="1" dirty="0">
                <a:solidFill>
                  <a:prstClr val="white"/>
                </a:solidFill>
                <a:latin typeface="Calibri"/>
                <a:ea typeface="ＭＳ Ｐゴシック" panose="020B0600070205080204" pitchFamily="50" charset="-128"/>
              </a:endParaRPr>
            </a:p>
            <a:p>
              <a:pPr algn="ctr"/>
              <a:r>
                <a:rPr lang="ja-JP" altLang="en-US" b="1" dirty="0">
                  <a:solidFill>
                    <a:prstClr val="white"/>
                  </a:solidFill>
                  <a:latin typeface="Calibri"/>
                  <a:ea typeface="ＭＳ Ｐゴシック" panose="020B0600070205080204" pitchFamily="50" charset="-128"/>
                </a:rPr>
                <a:t>仕事をする上で何ら必要の無い時間</a:t>
              </a:r>
            </a:p>
          </p:txBody>
        </p:sp>
      </p:grpSp>
    </p:spTree>
    <p:extLst>
      <p:ext uri="{BB962C8B-B14F-4D97-AF65-F5344CB8AC3E}">
        <p14:creationId xmlns:p14="http://schemas.microsoft.com/office/powerpoint/2010/main" val="1108472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７つのムダ</a:t>
            </a:r>
          </a:p>
        </p:txBody>
      </p:sp>
      <p:sp>
        <p:nvSpPr>
          <p:cNvPr id="3" name="コンテンツ プレースホルダー 2"/>
          <p:cNvSpPr>
            <a:spLocks noGrp="1"/>
          </p:cNvSpPr>
          <p:nvPr>
            <p:ph idx="1"/>
          </p:nvPr>
        </p:nvSpPr>
        <p:spPr>
          <a:xfrm>
            <a:off x="1991544" y="908720"/>
            <a:ext cx="8229600" cy="5328592"/>
          </a:xfrm>
        </p:spPr>
        <p:txBody>
          <a:bodyPr>
            <a:normAutofit/>
          </a:bodyPr>
          <a:lstStyle/>
          <a:p>
            <a:pPr marL="0" indent="0">
              <a:buNone/>
            </a:pPr>
            <a:r>
              <a:rPr lang="ja-JP" altLang="en-US" sz="1400" dirty="0"/>
              <a:t>①作りすぎのムダ</a:t>
            </a:r>
            <a:endParaRPr lang="en-US" altLang="ja-JP" sz="1400" dirty="0"/>
          </a:p>
          <a:p>
            <a:pPr marL="0" indent="0">
              <a:buNone/>
            </a:pPr>
            <a:r>
              <a:rPr lang="en-US" altLang="ja-JP" sz="1400" dirty="0"/>
              <a:t>	</a:t>
            </a:r>
            <a:r>
              <a:rPr lang="ja-JP" altLang="en-US" sz="1400" dirty="0"/>
              <a:t>売れないかもしれないのに材料が安いからと言って作る</a:t>
            </a:r>
            <a:endParaRPr lang="en-US" altLang="ja-JP" sz="1400" dirty="0"/>
          </a:p>
          <a:p>
            <a:pPr marL="0" indent="0">
              <a:buNone/>
            </a:pPr>
            <a:r>
              <a:rPr lang="en-US" altLang="ja-JP" sz="1400" dirty="0"/>
              <a:t>	</a:t>
            </a:r>
            <a:r>
              <a:rPr lang="ja-JP" altLang="en-US" sz="1400" dirty="0"/>
              <a:t>パンフレットを多く作ると単価が下がるので必要以上に多く作る</a:t>
            </a:r>
            <a:endParaRPr lang="en-US" altLang="ja-JP" sz="1400" dirty="0"/>
          </a:p>
          <a:p>
            <a:pPr marL="0" indent="0">
              <a:buNone/>
            </a:pPr>
            <a:r>
              <a:rPr lang="ja-JP" altLang="en-US" sz="1400" dirty="0"/>
              <a:t>②手待ちのムダ</a:t>
            </a:r>
            <a:endParaRPr lang="en-US" altLang="ja-JP" sz="1400" dirty="0"/>
          </a:p>
          <a:p>
            <a:pPr marL="0" indent="0">
              <a:buNone/>
            </a:pPr>
            <a:r>
              <a:rPr lang="en-US" altLang="ja-JP" sz="1400" dirty="0"/>
              <a:t>	</a:t>
            </a:r>
            <a:r>
              <a:rPr lang="ja-JP" altLang="en-US" sz="1400" dirty="0"/>
              <a:t>自分の受け持ちが無く仕事を待って居る</a:t>
            </a:r>
            <a:endParaRPr lang="en-US" altLang="ja-JP" sz="1400" dirty="0"/>
          </a:p>
          <a:p>
            <a:pPr marL="0" indent="0">
              <a:buNone/>
            </a:pPr>
            <a:r>
              <a:rPr lang="en-US" altLang="ja-JP" sz="1400" dirty="0"/>
              <a:t>	</a:t>
            </a:r>
            <a:r>
              <a:rPr lang="ja-JP" altLang="en-US" sz="1400" dirty="0"/>
              <a:t>お客様が来ないからと言って何もせずに待って居る</a:t>
            </a:r>
            <a:endParaRPr lang="en-US" altLang="ja-JP" sz="1400" dirty="0"/>
          </a:p>
          <a:p>
            <a:pPr marL="0" indent="0">
              <a:buNone/>
            </a:pPr>
            <a:r>
              <a:rPr lang="ja-JP" altLang="en-US" sz="1400" dirty="0"/>
              <a:t>③運搬のムダ</a:t>
            </a:r>
            <a:endParaRPr lang="en-US" altLang="ja-JP" sz="1400" dirty="0"/>
          </a:p>
          <a:p>
            <a:pPr marL="0" indent="0">
              <a:buNone/>
            </a:pPr>
            <a:r>
              <a:rPr lang="en-US" altLang="ja-JP" sz="1400" dirty="0"/>
              <a:t>	</a:t>
            </a:r>
            <a:r>
              <a:rPr lang="ja-JP" altLang="en-US" sz="1400" dirty="0"/>
              <a:t>通勤鞄の中に必要なもの以外を入れて毎日運んでいる</a:t>
            </a:r>
            <a:endParaRPr lang="en-US" altLang="ja-JP" sz="1400" dirty="0"/>
          </a:p>
          <a:p>
            <a:pPr marL="0" indent="0">
              <a:buNone/>
            </a:pPr>
            <a:r>
              <a:rPr lang="en-US" altLang="ja-JP" sz="1400" dirty="0"/>
              <a:t>	</a:t>
            </a:r>
            <a:r>
              <a:rPr lang="ja-JP" altLang="en-US" sz="1400" dirty="0"/>
              <a:t>お客様のテーブルに注文の料理を届けて、帰りに食べ終わったお皿を引かずに帰ってくる</a:t>
            </a:r>
            <a:endParaRPr lang="en-US" altLang="ja-JP" sz="1400" dirty="0"/>
          </a:p>
          <a:p>
            <a:pPr marL="0" indent="0">
              <a:buNone/>
            </a:pPr>
            <a:r>
              <a:rPr lang="ja-JP" altLang="en-US" sz="1400" dirty="0"/>
              <a:t>④加工そのもののムダ</a:t>
            </a:r>
            <a:endParaRPr lang="en-US" altLang="ja-JP" sz="1400" dirty="0"/>
          </a:p>
          <a:p>
            <a:pPr marL="0" indent="0">
              <a:buNone/>
            </a:pPr>
            <a:r>
              <a:rPr lang="en-US" altLang="ja-JP" sz="1400" dirty="0"/>
              <a:t>	</a:t>
            </a:r>
            <a:r>
              <a:rPr lang="ja-JP" altLang="en-US" sz="1400" dirty="0"/>
              <a:t>使う目的が明確でない資料に時間を掛けて作成する</a:t>
            </a:r>
            <a:endParaRPr lang="en-US" altLang="ja-JP" sz="1400" dirty="0"/>
          </a:p>
          <a:p>
            <a:pPr marL="0" indent="0">
              <a:buNone/>
            </a:pPr>
            <a:r>
              <a:rPr lang="ja-JP" altLang="en-US" sz="1400" dirty="0"/>
              <a:t>⑤在庫のムダ</a:t>
            </a:r>
            <a:endParaRPr lang="en-US" altLang="ja-JP" sz="1400" dirty="0"/>
          </a:p>
          <a:p>
            <a:pPr marL="0" indent="0">
              <a:buNone/>
            </a:pPr>
            <a:r>
              <a:rPr lang="en-US" altLang="ja-JP" sz="1400" dirty="0"/>
              <a:t>	</a:t>
            </a:r>
            <a:r>
              <a:rPr lang="ja-JP" altLang="en-US" sz="1400" dirty="0"/>
              <a:t>少ししか使用しないのに、今後も使うかもしれないとまとめ買いをする。</a:t>
            </a:r>
            <a:endParaRPr lang="en-US" altLang="ja-JP" sz="1400" dirty="0"/>
          </a:p>
          <a:p>
            <a:pPr marL="0" indent="0">
              <a:buNone/>
            </a:pPr>
            <a:r>
              <a:rPr lang="en-US" altLang="ja-JP" sz="1400" dirty="0"/>
              <a:t>	</a:t>
            </a:r>
            <a:r>
              <a:rPr lang="ja-JP" altLang="en-US" sz="1400" dirty="0"/>
              <a:t>起用価値の少ないドキュメントや資料を沢山作成して誰も利用しないサーバーに保管している</a:t>
            </a:r>
            <a:endParaRPr lang="en-US" altLang="ja-JP" sz="1400" dirty="0"/>
          </a:p>
          <a:p>
            <a:pPr marL="0" indent="0">
              <a:buNone/>
            </a:pPr>
            <a:r>
              <a:rPr lang="ja-JP" altLang="en-US" sz="1400" dirty="0"/>
              <a:t>⑥動作のムダ</a:t>
            </a:r>
            <a:endParaRPr lang="en-US" altLang="ja-JP" sz="1400" dirty="0"/>
          </a:p>
          <a:p>
            <a:pPr marL="0" indent="0">
              <a:buNone/>
            </a:pPr>
            <a:r>
              <a:rPr lang="en-US" altLang="ja-JP" sz="1400" dirty="0"/>
              <a:t>	</a:t>
            </a:r>
            <a:r>
              <a:rPr lang="ja-JP" altLang="en-US" sz="1400" dirty="0"/>
              <a:t>会議で間違えて違う会議室へ行ってしまう</a:t>
            </a:r>
            <a:endParaRPr lang="en-US" altLang="ja-JP" sz="1400" dirty="0"/>
          </a:p>
          <a:p>
            <a:pPr marL="0" indent="0">
              <a:buNone/>
            </a:pPr>
            <a:r>
              <a:rPr lang="en-US" altLang="ja-JP" sz="1400" dirty="0"/>
              <a:t>	</a:t>
            </a:r>
            <a:r>
              <a:rPr lang="ja-JP" altLang="en-US" sz="1400" dirty="0"/>
              <a:t>必要なドキュメントが入っているサーバーの中を探す動作</a:t>
            </a:r>
            <a:endParaRPr lang="en-US" altLang="ja-JP" sz="1400" dirty="0"/>
          </a:p>
          <a:p>
            <a:pPr marL="0" indent="0">
              <a:buNone/>
            </a:pPr>
            <a:r>
              <a:rPr lang="ja-JP" altLang="en-US" sz="1400" dirty="0"/>
              <a:t>⑦不良を作るムダ</a:t>
            </a:r>
            <a:endParaRPr lang="en-US" altLang="ja-JP" sz="1400" dirty="0"/>
          </a:p>
          <a:p>
            <a:pPr marL="0" indent="0">
              <a:buNone/>
            </a:pPr>
            <a:r>
              <a:rPr lang="en-US" altLang="ja-JP" sz="1400" dirty="0"/>
              <a:t>	</a:t>
            </a:r>
            <a:r>
              <a:rPr lang="ja-JP" altLang="en-US" sz="1400" dirty="0"/>
              <a:t>お客様の要求を満たすサービスが出来ずクレームが来た</a:t>
            </a:r>
            <a:endParaRPr lang="en-US" altLang="ja-JP" sz="1400" dirty="0"/>
          </a:p>
          <a:p>
            <a:pPr marL="0" indent="0">
              <a:buNone/>
            </a:pPr>
            <a:r>
              <a:rPr lang="en-US" altLang="ja-JP" sz="1400" dirty="0"/>
              <a:t>	</a:t>
            </a:r>
            <a:r>
              <a:rPr lang="ja-JP" altLang="en-US" sz="1400" dirty="0"/>
              <a:t>お客様に商品を提供した後、クレームが来て返品になった</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75</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79772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改善マインド　（３）</a:t>
            </a:r>
          </a:p>
        </p:txBody>
      </p:sp>
      <p:sp>
        <p:nvSpPr>
          <p:cNvPr id="3" name="コンテンツ プレースホルダー 2"/>
          <p:cNvSpPr>
            <a:spLocks noGrp="1"/>
          </p:cNvSpPr>
          <p:nvPr>
            <p:ph idx="1"/>
          </p:nvPr>
        </p:nvSpPr>
        <p:spPr>
          <a:xfrm>
            <a:off x="1991544" y="1052737"/>
            <a:ext cx="8229600" cy="3024336"/>
          </a:xfrm>
        </p:spPr>
        <p:txBody>
          <a:bodyPr>
            <a:normAutofit/>
          </a:bodyPr>
          <a:lstStyle/>
          <a:p>
            <a:pPr marL="0" indent="0">
              <a:buNone/>
            </a:pPr>
            <a:r>
              <a:rPr lang="ja-JP" altLang="en-US" sz="1800" b="1" dirty="0"/>
              <a:t>③５Ｓ　</a:t>
            </a:r>
            <a:r>
              <a:rPr lang="en-US" altLang="ja-JP" sz="1800" b="1" dirty="0"/>
              <a:t>『</a:t>
            </a:r>
            <a:r>
              <a:rPr lang="ja-JP" altLang="en-US" sz="1800" b="1" dirty="0"/>
              <a:t>整理・整頓・清掃・清潔・躾（しつけ）</a:t>
            </a:r>
            <a:r>
              <a:rPr lang="en-US" altLang="ja-JP" sz="1800" b="1" dirty="0"/>
              <a:t>』</a:t>
            </a:r>
          </a:p>
          <a:p>
            <a:pPr marL="0" indent="0">
              <a:buNone/>
            </a:pPr>
            <a:r>
              <a:rPr lang="ja-JP" altLang="en-US" sz="1800" dirty="0"/>
              <a:t>もともとは、製造部門を中心に安全や品質向上を目的として取り組まれた活動</a:t>
            </a:r>
            <a:endParaRPr lang="en-US" altLang="ja-JP" sz="1800" dirty="0"/>
          </a:p>
          <a:p>
            <a:pPr marL="0" indent="0">
              <a:buNone/>
            </a:pPr>
            <a:r>
              <a:rPr lang="ja-JP" altLang="en-US" sz="1800" dirty="0"/>
              <a:t>当たり前のことを当たり前に実行する事</a:t>
            </a:r>
            <a:endParaRPr lang="en-US" altLang="ja-JP" sz="1800" dirty="0"/>
          </a:p>
          <a:p>
            <a:pPr marL="0" indent="0">
              <a:buNone/>
            </a:pPr>
            <a:r>
              <a:rPr lang="ja-JP" altLang="en-US" sz="1800" dirty="0"/>
              <a:t>単なる美化運動ではありません。習慣化し定着化して本物です。</a:t>
            </a:r>
            <a:endParaRPr lang="en-US" altLang="ja-JP" sz="1800" dirty="0"/>
          </a:p>
          <a:p>
            <a:pPr marL="0" indent="0">
              <a:buNone/>
            </a:pPr>
            <a:r>
              <a:rPr lang="ja-JP" altLang="en-US" sz="1800" dirty="0"/>
              <a:t>仕事の見直し（業務の整理・整頓）</a:t>
            </a:r>
            <a:endParaRPr lang="en-US" altLang="ja-JP" sz="1800" dirty="0"/>
          </a:p>
          <a:p>
            <a:pPr lvl="1"/>
            <a:r>
              <a:rPr lang="ja-JP" altLang="en-US" sz="1600" dirty="0"/>
              <a:t>現状の業務</a:t>
            </a:r>
            <a:endParaRPr lang="en-US" altLang="ja-JP" sz="1600" dirty="0"/>
          </a:p>
          <a:p>
            <a:pPr lvl="1"/>
            <a:r>
              <a:rPr lang="ja-JP" altLang="en-US" sz="1600" dirty="0"/>
              <a:t>業務の目的</a:t>
            </a:r>
            <a:endParaRPr lang="en-US" altLang="ja-JP" sz="1600" dirty="0"/>
          </a:p>
          <a:p>
            <a:pPr lvl="1"/>
            <a:r>
              <a:rPr lang="ja-JP" altLang="en-US" sz="1600" dirty="0"/>
              <a:t>後工程</a:t>
            </a:r>
            <a:endParaRPr lang="en-US" altLang="ja-JP" sz="1600" dirty="0"/>
          </a:p>
          <a:p>
            <a:pPr lvl="1"/>
            <a:r>
              <a:rPr lang="ja-JP" altLang="en-US" sz="1600" dirty="0"/>
              <a:t>後工程の満足度</a:t>
            </a:r>
            <a:endParaRPr lang="en-US" altLang="ja-JP" sz="1600" dirty="0"/>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76</a:t>
            </a:fld>
            <a:endParaRPr lang="ja-JP" altLang="en-US">
              <a:solidFill>
                <a:prstClr val="black">
                  <a:tint val="75000"/>
                </a:prstClr>
              </a:solidFill>
              <a:latin typeface="Calibri"/>
              <a:ea typeface="ＭＳ Ｐゴシック" panose="020B0600070205080204" pitchFamily="50" charset="-128"/>
            </a:endParaRPr>
          </a:p>
        </p:txBody>
      </p:sp>
      <p:sp>
        <p:nvSpPr>
          <p:cNvPr id="5" name="テキスト ボックス 4"/>
          <p:cNvSpPr txBox="1"/>
          <p:nvPr/>
        </p:nvSpPr>
        <p:spPr>
          <a:xfrm>
            <a:off x="2639616" y="4077072"/>
            <a:ext cx="6840760" cy="2308324"/>
          </a:xfrm>
          <a:prstGeom prst="rect">
            <a:avLst/>
          </a:prstGeom>
          <a:solidFill>
            <a:schemeClr val="accent3">
              <a:lumMod val="40000"/>
              <a:lumOff val="60000"/>
            </a:schemeClr>
          </a:solidFill>
          <a:ln w="28575">
            <a:solidFill>
              <a:schemeClr val="accent3">
                <a:lumMod val="75000"/>
              </a:schemeClr>
            </a:solidFill>
          </a:ln>
        </p:spPr>
        <p:txBody>
          <a:bodyPr wrap="square" rtlCol="0">
            <a:spAutoFit/>
          </a:bodyPr>
          <a:lstStyle/>
          <a:p>
            <a:r>
              <a:rPr lang="ja-JP" altLang="en-US" b="1" dirty="0">
                <a:solidFill>
                  <a:prstClr val="black"/>
                </a:solidFill>
                <a:latin typeface="Calibri"/>
                <a:ea typeface="ＭＳ Ｐゴシック" panose="020B0600070205080204" pitchFamily="50" charset="-128"/>
              </a:rPr>
              <a:t>整理</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必要な物と不必要な物を分け、不必要な物を捨てる</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整頓</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必要な物が直ぐ取り出せる様に置き場所、置き方を決め</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a:t>
            </a:r>
            <a:r>
              <a:rPr lang="ja-JP" altLang="en-US" dirty="0" err="1">
                <a:solidFill>
                  <a:prstClr val="black"/>
                </a:solidFill>
                <a:latin typeface="Calibri"/>
                <a:ea typeface="ＭＳ Ｐゴシック" panose="020B0600070205080204" pitchFamily="50" charset="-128"/>
              </a:rPr>
              <a:t>て</a:t>
            </a:r>
            <a:r>
              <a:rPr lang="ja-JP" altLang="en-US" dirty="0">
                <a:solidFill>
                  <a:prstClr val="black"/>
                </a:solidFill>
                <a:latin typeface="Calibri"/>
                <a:ea typeface="ＭＳ Ｐゴシック" panose="020B0600070205080204" pitchFamily="50" charset="-128"/>
              </a:rPr>
              <a:t>表示を確実に行う</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清掃</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常に掃除をして、職場を清潔に保つ</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清潔</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整理・整頓・清掃を徹底して実行し、汚れのないきれいな</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状態を維持する</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躾</a:t>
            </a:r>
            <a:r>
              <a:rPr lang="ja-JP" altLang="en-US" dirty="0">
                <a:solidFill>
                  <a:prstClr val="black"/>
                </a:solidFill>
                <a:latin typeface="Calibri"/>
                <a:ea typeface="ＭＳ Ｐゴシック" panose="020B0600070205080204" pitchFamily="50" charset="-128"/>
              </a:rPr>
              <a:t>（しつけ）：決められたルール、手順を守り、決められた通りに実行で</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きる様に習慣付ける事</a:t>
            </a:r>
          </a:p>
        </p:txBody>
      </p:sp>
    </p:spTree>
    <p:extLst>
      <p:ext uri="{BB962C8B-B14F-4D97-AF65-F5344CB8AC3E}">
        <p14:creationId xmlns:p14="http://schemas.microsoft.com/office/powerpoint/2010/main" val="35383991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改善マインド　（４）</a:t>
            </a:r>
          </a:p>
        </p:txBody>
      </p:sp>
      <p:sp>
        <p:nvSpPr>
          <p:cNvPr id="3" name="コンテンツ プレースホルダー 2"/>
          <p:cNvSpPr>
            <a:spLocks noGrp="1"/>
          </p:cNvSpPr>
          <p:nvPr>
            <p:ph idx="1"/>
          </p:nvPr>
        </p:nvSpPr>
        <p:spPr>
          <a:xfrm>
            <a:off x="1991544" y="1052737"/>
            <a:ext cx="8424936" cy="4525963"/>
          </a:xfrm>
        </p:spPr>
        <p:txBody>
          <a:bodyPr>
            <a:normAutofit lnSpcReduction="10000"/>
          </a:bodyPr>
          <a:lstStyle/>
          <a:p>
            <a:pPr marL="0" indent="0">
              <a:buNone/>
            </a:pPr>
            <a:r>
              <a:rPr lang="ja-JP" altLang="en-US" sz="1800" b="1" dirty="0"/>
              <a:t>④問題解決能力</a:t>
            </a:r>
          </a:p>
          <a:p>
            <a:pPr marL="0" indent="0">
              <a:buNone/>
            </a:pPr>
            <a:r>
              <a:rPr lang="en-US" altLang="ja-JP" sz="1800" dirty="0"/>
              <a:t>	</a:t>
            </a:r>
            <a:r>
              <a:rPr lang="ja-JP" altLang="en-US" sz="1800" dirty="0"/>
              <a:t>①現地・現物で確認し、現状を正しく認識しているか？</a:t>
            </a:r>
            <a:endParaRPr lang="en-US" altLang="ja-JP" sz="1800" dirty="0"/>
          </a:p>
          <a:p>
            <a:pPr marL="0" indent="0">
              <a:buNone/>
            </a:pPr>
            <a:r>
              <a:rPr lang="en-US" altLang="ja-JP" sz="1800" dirty="0"/>
              <a:t>	</a:t>
            </a:r>
            <a:r>
              <a:rPr lang="ja-JP" altLang="en-US" sz="1800" dirty="0"/>
              <a:t>②理想的な姿、あるべき姿を考えているか？</a:t>
            </a:r>
            <a:endParaRPr lang="en-US" altLang="ja-JP" sz="1800" dirty="0"/>
          </a:p>
          <a:p>
            <a:pPr marL="0" indent="0">
              <a:buNone/>
            </a:pPr>
            <a:r>
              <a:rPr lang="en-US" altLang="ja-JP" sz="1800" dirty="0"/>
              <a:t>	</a:t>
            </a:r>
            <a:r>
              <a:rPr lang="ja-JP" altLang="en-US" sz="1800" dirty="0"/>
              <a:t>③あるべき姿と現状のギャップが見えているか？</a:t>
            </a:r>
            <a:endParaRPr lang="en-US" altLang="ja-JP" sz="1800" dirty="0"/>
          </a:p>
          <a:p>
            <a:pPr marL="0" indent="0">
              <a:buNone/>
            </a:pPr>
            <a:r>
              <a:rPr lang="en-US" altLang="ja-JP" sz="1800" dirty="0"/>
              <a:t>	</a:t>
            </a:r>
            <a:r>
              <a:rPr lang="ja-JP" altLang="en-US" sz="1800" dirty="0"/>
              <a:t>④現状のギャップを埋める為の工夫や仕組みを考えているか？</a:t>
            </a:r>
            <a:endParaRPr lang="en-US" altLang="ja-JP" sz="1800" dirty="0"/>
          </a:p>
          <a:p>
            <a:pPr marL="0" indent="0">
              <a:buNone/>
            </a:pPr>
            <a:r>
              <a:rPr lang="en-US" altLang="ja-JP" sz="1800" dirty="0"/>
              <a:t>	</a:t>
            </a:r>
            <a:r>
              <a:rPr lang="ja-JP" altLang="en-US" sz="1800" dirty="0"/>
              <a:t>⑤今後の課題や定着化に向けて考えているか？</a:t>
            </a:r>
            <a:endParaRPr lang="en-US" altLang="ja-JP" sz="1800" dirty="0"/>
          </a:p>
          <a:p>
            <a:pPr marL="0" indent="0">
              <a:buNone/>
            </a:pPr>
            <a:endParaRPr lang="en-US" altLang="ja-JP" sz="1800" dirty="0"/>
          </a:p>
          <a:p>
            <a:pPr marL="0" indent="0">
              <a:buNone/>
            </a:pPr>
            <a:r>
              <a:rPr lang="ja-JP" altLang="en-US" sz="1800" dirty="0"/>
              <a:t>なぜなぜを５回繰り返す</a:t>
            </a:r>
            <a:endParaRPr lang="en-US" altLang="ja-JP" sz="1800" dirty="0"/>
          </a:p>
          <a:p>
            <a:pPr marL="0" indent="0">
              <a:buNone/>
            </a:pPr>
            <a:r>
              <a:rPr lang="en-US" altLang="ja-JP" sz="1800" dirty="0"/>
              <a:t>	</a:t>
            </a:r>
            <a:r>
              <a:rPr lang="ja-JP" altLang="en-US" sz="1800" dirty="0"/>
              <a:t>真因を考え、本当の原因を取り除くための考え方です</a:t>
            </a:r>
            <a:endParaRPr lang="en-US" altLang="ja-JP" sz="1800" dirty="0"/>
          </a:p>
          <a:p>
            <a:pPr marL="0" indent="0">
              <a:buNone/>
            </a:pPr>
            <a:r>
              <a:rPr lang="en-US" altLang="ja-JP" sz="1800" dirty="0"/>
              <a:t>	</a:t>
            </a:r>
            <a:r>
              <a:rPr lang="ja-JP" altLang="en-US" sz="1800" dirty="0"/>
              <a:t>問題の真の原因が発見されなければ、根本的な解決や再発防止はできない</a:t>
            </a:r>
            <a:endParaRPr lang="en-US" altLang="ja-JP" sz="1800" dirty="0"/>
          </a:p>
          <a:p>
            <a:pPr marL="0" indent="0">
              <a:buNone/>
            </a:pPr>
            <a:r>
              <a:rPr lang="en-US" altLang="ja-JP" sz="1800" dirty="0"/>
              <a:t>	</a:t>
            </a:r>
            <a:r>
              <a:rPr lang="ja-JP" altLang="en-US" sz="1800" dirty="0"/>
              <a:t>一人で考えるのではなく、チーム全員で真因を考える事が重要</a:t>
            </a:r>
            <a:endParaRPr lang="en-US" altLang="ja-JP" sz="1800" dirty="0"/>
          </a:p>
          <a:p>
            <a:pPr marL="0" indent="0">
              <a:buNone/>
            </a:pPr>
            <a:endParaRPr lang="en-US" altLang="ja-JP" sz="1800" dirty="0"/>
          </a:p>
          <a:p>
            <a:pPr marL="0" indent="0">
              <a:buNone/>
            </a:pPr>
            <a:r>
              <a:rPr lang="ja-JP" altLang="en-US" sz="1800" dirty="0"/>
              <a:t>見えないモノは改善できない</a:t>
            </a:r>
            <a:endParaRPr lang="en-US" altLang="ja-JP" sz="1800" dirty="0"/>
          </a:p>
          <a:p>
            <a:pPr marL="0" indent="0">
              <a:buNone/>
            </a:pPr>
            <a:r>
              <a:rPr lang="en-US" altLang="ja-JP" sz="1800" dirty="0"/>
              <a:t>	</a:t>
            </a:r>
            <a:r>
              <a:rPr lang="ja-JP" altLang="en-US" sz="1800" dirty="0"/>
              <a:t>見えている事の奥（裏）には見えていない事が必ず存在している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77</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40041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仕事の品質　（１）</a:t>
            </a:r>
          </a:p>
        </p:txBody>
      </p:sp>
      <p:sp>
        <p:nvSpPr>
          <p:cNvPr id="3" name="コンテンツ プレースホルダー 2"/>
          <p:cNvSpPr>
            <a:spLocks noGrp="1"/>
          </p:cNvSpPr>
          <p:nvPr>
            <p:ph idx="1"/>
          </p:nvPr>
        </p:nvSpPr>
        <p:spPr>
          <a:xfrm>
            <a:off x="2051967" y="871823"/>
            <a:ext cx="8229600" cy="5472608"/>
          </a:xfrm>
        </p:spPr>
        <p:txBody>
          <a:bodyPr>
            <a:normAutofit/>
          </a:bodyPr>
          <a:lstStyle/>
          <a:p>
            <a:pPr marL="0" indent="0">
              <a:buNone/>
            </a:pPr>
            <a:r>
              <a:rPr lang="ja-JP" altLang="en-US" sz="1600" dirty="0"/>
              <a:t>まず仕事の品質について考えてみましょう。</a:t>
            </a:r>
            <a:endParaRPr lang="en-US" altLang="ja-JP" sz="1600" dirty="0"/>
          </a:p>
          <a:p>
            <a:pPr marL="0" indent="0">
              <a:buNone/>
            </a:pPr>
            <a:r>
              <a:rPr lang="ja-JP" altLang="en-US" sz="1600" dirty="0"/>
              <a:t>①当たり前品質と魅力的品質</a:t>
            </a:r>
            <a:endParaRPr lang="en-US" altLang="ja-JP" sz="1600" dirty="0"/>
          </a:p>
          <a:p>
            <a:pPr marL="0" indent="0">
              <a:buNone/>
            </a:pPr>
            <a:r>
              <a:rPr lang="ja-JP" altLang="en-US" sz="1600" dirty="0"/>
              <a:t>当たり前の品質とは単にミスが</a:t>
            </a:r>
            <a:endParaRPr lang="en-US" altLang="ja-JP" sz="1600" dirty="0"/>
          </a:p>
          <a:p>
            <a:pPr marL="0" indent="0">
              <a:buNone/>
            </a:pPr>
            <a:r>
              <a:rPr lang="ja-JP" altLang="en-US" sz="1600" dirty="0"/>
              <a:t>無いと言う事で、お客様から見ると</a:t>
            </a:r>
            <a:endParaRPr lang="en-US" altLang="ja-JP" sz="1600" dirty="0"/>
          </a:p>
          <a:p>
            <a:pPr marL="0" indent="0">
              <a:buNone/>
            </a:pPr>
            <a:r>
              <a:rPr lang="ja-JP" altLang="en-US" sz="1600" dirty="0"/>
              <a:t>魅力があると言う事ではありません。</a:t>
            </a: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a:p>
            <a:pPr marL="0" indent="0">
              <a:buNone/>
            </a:pPr>
            <a:r>
              <a:rPr lang="ja-JP" altLang="en-US" sz="1600" dirty="0"/>
              <a:t>②仕事の見える化を行い定量化</a:t>
            </a:r>
            <a:endParaRPr lang="en-US" altLang="ja-JP" sz="1600" dirty="0"/>
          </a:p>
          <a:p>
            <a:pPr marL="0" indent="0">
              <a:buNone/>
            </a:pPr>
            <a:r>
              <a:rPr lang="ja-JP" altLang="en-US" sz="1600" dirty="0"/>
              <a:t>見える化を行うと今までの管理手法では得られなかった詳細なデータを得ることができます。データでモノの語る</a:t>
            </a:r>
            <a:r>
              <a:rPr lang="en-US" altLang="ja-JP" sz="1600" dirty="0"/>
              <a:t>【</a:t>
            </a:r>
            <a:r>
              <a:rPr lang="ja-JP" altLang="en-US" sz="1600" dirty="0"/>
              <a:t>データを分析して見えてきたモノは事実です</a:t>
            </a:r>
            <a:r>
              <a:rPr lang="en-US" altLang="ja-JP" sz="1600" dirty="0"/>
              <a:t>】</a:t>
            </a:r>
          </a:p>
          <a:p>
            <a:pPr marL="0" indent="0">
              <a:buNone/>
            </a:pPr>
            <a:r>
              <a:rPr lang="ja-JP" altLang="en-US" sz="1600" dirty="0"/>
              <a:t>定量化する場合には何を定量化するかではなく、行動すべき事、やるべき事を先に決めてから定量化します。モノの見方や考え方だけではなく経営者や第三者が見ても納得する材料を提示できる能力を身に着ける事になります。</a:t>
            </a:r>
            <a:r>
              <a:rPr lang="en-US" altLang="ja-JP" sz="1600" dirty="0"/>
              <a:t>【</a:t>
            </a:r>
            <a:r>
              <a:rPr lang="ja-JP" altLang="en-US" sz="1600" dirty="0"/>
              <a:t>事実から得た結果は説得力があります</a:t>
            </a:r>
            <a:r>
              <a:rPr lang="en-US" altLang="ja-JP" sz="1600" dirty="0"/>
              <a:t>】</a:t>
            </a:r>
          </a:p>
          <a:p>
            <a:pPr marL="0" indent="0">
              <a:buNone/>
            </a:pPr>
            <a:r>
              <a:rPr lang="ja-JP" altLang="en-US" sz="1600" dirty="0"/>
              <a:t>③改善サイクルは日々がベスト</a:t>
            </a:r>
            <a:endParaRPr lang="en-US" altLang="ja-JP" sz="1600" dirty="0"/>
          </a:p>
          <a:p>
            <a:pPr marL="0" indent="0">
              <a:buNone/>
            </a:pPr>
            <a:r>
              <a:rPr lang="ja-JP" altLang="en-US" sz="1600" dirty="0"/>
              <a:t>出来る限り短いインターバル（サイクル）で行う事により、成功、失敗の結果が早く解ります。</a:t>
            </a:r>
            <a:endParaRPr lang="en-US" altLang="ja-JP" sz="1600" dirty="0"/>
          </a:p>
          <a:p>
            <a:pPr marL="0" indent="0">
              <a:buNone/>
            </a:pPr>
            <a:r>
              <a:rPr lang="ja-JP" altLang="en-US" sz="1600" dirty="0"/>
              <a:t>チームのモチベーションも短いサイクルの方が向上、維持しやすいです。</a:t>
            </a:r>
            <a:endParaRPr lang="en-US" altLang="ja-JP" sz="1600" dirty="0"/>
          </a:p>
          <a:p>
            <a:pPr marL="0" indent="0">
              <a:buNone/>
            </a:pPr>
            <a:endParaRPr lang="ja-JP" altLang="en-US" sz="1600" dirty="0"/>
          </a:p>
        </p:txBody>
      </p:sp>
      <p:grpSp>
        <p:nvGrpSpPr>
          <p:cNvPr id="23" name="グループ化 22"/>
          <p:cNvGrpSpPr/>
          <p:nvPr/>
        </p:nvGrpSpPr>
        <p:grpSpPr>
          <a:xfrm>
            <a:off x="5591944" y="1153282"/>
            <a:ext cx="4464496" cy="2592288"/>
            <a:chOff x="3491880" y="2564904"/>
            <a:chExt cx="4464496" cy="2592288"/>
          </a:xfrm>
        </p:grpSpPr>
        <p:sp>
          <p:nvSpPr>
            <p:cNvPr id="4" name="角丸四角形 3"/>
            <p:cNvSpPr/>
            <p:nvPr/>
          </p:nvSpPr>
          <p:spPr>
            <a:xfrm>
              <a:off x="3491880" y="2564904"/>
              <a:ext cx="4464496" cy="2592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5" name="円/楕円 4"/>
            <p:cNvSpPr/>
            <p:nvPr/>
          </p:nvSpPr>
          <p:spPr>
            <a:xfrm>
              <a:off x="4355976" y="2852936"/>
              <a:ext cx="2736304" cy="201622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7" name="カギ線コネクタ 6"/>
            <p:cNvCxnSpPr/>
            <p:nvPr/>
          </p:nvCxnSpPr>
          <p:spPr>
            <a:xfrm>
              <a:off x="4002286" y="2708920"/>
              <a:ext cx="3306018" cy="641722"/>
            </a:xfrm>
            <a:prstGeom prst="bentConnector3">
              <a:avLst>
                <a:gd name="adj1" fmla="val 1165"/>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カギ線コネクタ 13"/>
            <p:cNvCxnSpPr/>
            <p:nvPr/>
          </p:nvCxnSpPr>
          <p:spPr>
            <a:xfrm flipV="1">
              <a:off x="4002286" y="4358754"/>
              <a:ext cx="3306018" cy="641722"/>
            </a:xfrm>
            <a:prstGeom prst="bentConnector3">
              <a:avLst>
                <a:gd name="adj1" fmla="val 1165"/>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896036" y="2980194"/>
              <a:ext cx="1656184"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魅力ある品質</a:t>
              </a:r>
            </a:p>
          </p:txBody>
        </p:sp>
        <p:sp>
          <p:nvSpPr>
            <p:cNvPr id="16" name="テキスト ボックス 15"/>
            <p:cNvSpPr txBox="1"/>
            <p:nvPr/>
          </p:nvSpPr>
          <p:spPr>
            <a:xfrm>
              <a:off x="4572000" y="3676382"/>
              <a:ext cx="2376264"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当たり前の品質</a:t>
              </a:r>
            </a:p>
          </p:txBody>
        </p:sp>
        <p:sp>
          <p:nvSpPr>
            <p:cNvPr id="17" name="テキスト ボックス 16"/>
            <p:cNvSpPr txBox="1"/>
            <p:nvPr/>
          </p:nvSpPr>
          <p:spPr>
            <a:xfrm>
              <a:off x="4842030" y="4362385"/>
              <a:ext cx="1764196"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マイナスの品質</a:t>
              </a:r>
            </a:p>
          </p:txBody>
        </p:sp>
        <p:cxnSp>
          <p:nvCxnSpPr>
            <p:cNvPr id="19" name="直線矢印コネクタ 18"/>
            <p:cNvCxnSpPr/>
            <p:nvPr/>
          </p:nvCxnSpPr>
          <p:spPr>
            <a:xfrm>
              <a:off x="4211960" y="3350642"/>
              <a:ext cx="0" cy="100811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491880" y="3670032"/>
              <a:ext cx="720080"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規格</a:t>
              </a:r>
            </a:p>
          </p:txBody>
        </p:sp>
        <p:sp>
          <p:nvSpPr>
            <p:cNvPr id="21" name="テキスト ボックス 20"/>
            <p:cNvSpPr txBox="1"/>
            <p:nvPr/>
          </p:nvSpPr>
          <p:spPr>
            <a:xfrm>
              <a:off x="3846165" y="2648615"/>
              <a:ext cx="720080" cy="369332"/>
            </a:xfrm>
            <a:prstGeom prst="rect">
              <a:avLst/>
            </a:prstGeom>
            <a:solidFill>
              <a:schemeClr val="bg1"/>
            </a:solidFill>
          </p:spPr>
          <p:txBody>
            <a:bodyPr wrap="square" rtlCol="0">
              <a:spAutoFit/>
            </a:bodyPr>
            <a:lstStyle/>
            <a:p>
              <a:r>
                <a:rPr lang="ja-JP" altLang="en-US" dirty="0">
                  <a:solidFill>
                    <a:prstClr val="black"/>
                  </a:solidFill>
                  <a:latin typeface="Calibri"/>
                  <a:ea typeface="ＭＳ Ｐゴシック" panose="020B0600070205080204" pitchFamily="50" charset="-128"/>
                </a:rPr>
                <a:t>満足</a:t>
              </a:r>
            </a:p>
          </p:txBody>
        </p:sp>
        <p:sp>
          <p:nvSpPr>
            <p:cNvPr id="22" name="テキスト ボックス 21"/>
            <p:cNvSpPr txBox="1"/>
            <p:nvPr/>
          </p:nvSpPr>
          <p:spPr>
            <a:xfrm>
              <a:off x="3789015" y="4679615"/>
              <a:ext cx="720080" cy="369332"/>
            </a:xfrm>
            <a:prstGeom prst="rect">
              <a:avLst/>
            </a:prstGeom>
            <a:solidFill>
              <a:schemeClr val="bg1"/>
            </a:solidFill>
          </p:spPr>
          <p:txBody>
            <a:bodyPr wrap="square" rtlCol="0">
              <a:spAutoFit/>
            </a:bodyPr>
            <a:lstStyle/>
            <a:p>
              <a:r>
                <a:rPr lang="ja-JP" altLang="en-US" dirty="0">
                  <a:solidFill>
                    <a:prstClr val="black"/>
                  </a:solidFill>
                  <a:latin typeface="Calibri"/>
                  <a:ea typeface="ＭＳ Ｐゴシック" panose="020B0600070205080204" pitchFamily="50" charset="-128"/>
                </a:rPr>
                <a:t>不満</a:t>
              </a:r>
            </a:p>
          </p:txBody>
        </p:sp>
      </p:grpSp>
      <p:sp>
        <p:nvSpPr>
          <p:cNvPr id="6" name="スライド番号プレースホルダー 5"/>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78</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845486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仕事の品質　（２）</a:t>
            </a:r>
          </a:p>
        </p:txBody>
      </p:sp>
      <p:sp>
        <p:nvSpPr>
          <p:cNvPr id="3" name="コンテンツ プレースホルダー 2"/>
          <p:cNvSpPr>
            <a:spLocks noGrp="1"/>
          </p:cNvSpPr>
          <p:nvPr>
            <p:ph idx="1"/>
          </p:nvPr>
        </p:nvSpPr>
        <p:spPr>
          <a:xfrm>
            <a:off x="1991544" y="836712"/>
            <a:ext cx="8229600" cy="2160240"/>
          </a:xfrm>
        </p:spPr>
        <p:txBody>
          <a:bodyPr>
            <a:normAutofit lnSpcReduction="10000"/>
          </a:bodyPr>
          <a:lstStyle/>
          <a:p>
            <a:pPr marL="0" indent="0">
              <a:buNone/>
            </a:pPr>
            <a:r>
              <a:rPr lang="ja-JP" altLang="en-US" sz="1800" b="1" dirty="0"/>
              <a:t>自工程完結</a:t>
            </a:r>
            <a:endParaRPr lang="en-US" altLang="ja-JP" sz="1800" b="1" dirty="0"/>
          </a:p>
          <a:p>
            <a:pPr marL="0" indent="0">
              <a:buNone/>
            </a:pPr>
            <a:r>
              <a:rPr lang="en-US" altLang="ja-JP" sz="1800" dirty="0"/>
              <a:t>『</a:t>
            </a:r>
            <a:r>
              <a:rPr lang="ja-JP" altLang="en-US" sz="1800" dirty="0"/>
              <a:t>自分のした仕事が良かったのか？悪かったのか？直ぐに解る</a:t>
            </a:r>
            <a:r>
              <a:rPr lang="en-US" altLang="ja-JP" sz="1800" dirty="0"/>
              <a:t>』</a:t>
            </a:r>
            <a:r>
              <a:rPr lang="ja-JP" altLang="en-US" sz="1800" dirty="0"/>
              <a:t>状態の事です。</a:t>
            </a:r>
            <a:endParaRPr lang="en-US" altLang="ja-JP" sz="1800" dirty="0"/>
          </a:p>
          <a:p>
            <a:pPr marL="0" indent="0">
              <a:buNone/>
            </a:pPr>
            <a:r>
              <a:rPr lang="ja-JP" altLang="en-US" sz="1800" dirty="0"/>
              <a:t>「後工程に不良を流さない」「自分の工程で品質を作り込む（悪いモノは作らない）」「品質の悪いモノは受け取らない」と言う考え方を基本としてます。</a:t>
            </a:r>
            <a:endParaRPr lang="en-US" altLang="ja-JP" sz="1800" dirty="0"/>
          </a:p>
          <a:p>
            <a:pPr marL="0" indent="0">
              <a:buNone/>
            </a:pPr>
            <a:r>
              <a:rPr lang="ja-JP" altLang="en-US" sz="1800" dirty="0"/>
              <a:t>「これはいいね！」と言われる自分が作り出せる付加価値とは何か？質はどうなのか？良いモノはどうしたらできるか？を研究し</a:t>
            </a:r>
            <a:r>
              <a:rPr lang="en-US" altLang="ja-JP" sz="1800" dirty="0"/>
              <a:t>『</a:t>
            </a:r>
            <a:r>
              <a:rPr lang="ja-JP" altLang="en-US" sz="1800" dirty="0"/>
              <a:t>少しでも良い仕事をするための考え方</a:t>
            </a:r>
            <a:r>
              <a:rPr lang="en-US" altLang="ja-JP" sz="1800" dirty="0"/>
              <a:t>』</a:t>
            </a:r>
            <a:r>
              <a:rPr lang="ja-JP" altLang="en-US" sz="1800" dirty="0"/>
              <a:t>が自工程完結であると言えます。</a:t>
            </a:r>
          </a:p>
        </p:txBody>
      </p:sp>
      <p:sp>
        <p:nvSpPr>
          <p:cNvPr id="21" name="スライド番号プレースホルダー 20"/>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79</a:t>
            </a:fld>
            <a:endParaRPr lang="ja-JP" altLang="en-US">
              <a:solidFill>
                <a:prstClr val="black">
                  <a:tint val="75000"/>
                </a:prstClr>
              </a:solidFill>
              <a:latin typeface="Calibri"/>
              <a:ea typeface="ＭＳ Ｐゴシック" panose="020B0600070205080204" pitchFamily="50" charset="-128"/>
            </a:endParaRPr>
          </a:p>
        </p:txBody>
      </p:sp>
      <p:grpSp>
        <p:nvGrpSpPr>
          <p:cNvPr id="34" name="グループ化 33"/>
          <p:cNvGrpSpPr/>
          <p:nvPr/>
        </p:nvGrpSpPr>
        <p:grpSpPr>
          <a:xfrm>
            <a:off x="2112764" y="3429000"/>
            <a:ext cx="7870426" cy="2479674"/>
            <a:chOff x="588764" y="3429000"/>
            <a:chExt cx="7870426" cy="2479674"/>
          </a:xfrm>
        </p:grpSpPr>
        <p:grpSp>
          <p:nvGrpSpPr>
            <p:cNvPr id="33" name="グループ化 32"/>
            <p:cNvGrpSpPr/>
            <p:nvPr/>
          </p:nvGrpSpPr>
          <p:grpSpPr>
            <a:xfrm>
              <a:off x="588764" y="3429000"/>
              <a:ext cx="7870426" cy="2479674"/>
              <a:chOff x="588764" y="3429000"/>
              <a:chExt cx="7870426" cy="2479674"/>
            </a:xfrm>
          </p:grpSpPr>
          <p:sp>
            <p:nvSpPr>
              <p:cNvPr id="9" name="正方形/長方形 8"/>
              <p:cNvSpPr/>
              <p:nvPr/>
            </p:nvSpPr>
            <p:spPr>
              <a:xfrm>
                <a:off x="1547664" y="4149080"/>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10" name="正方形/長方形 9"/>
              <p:cNvSpPr/>
              <p:nvPr/>
            </p:nvSpPr>
            <p:spPr>
              <a:xfrm>
                <a:off x="3203848" y="4149080"/>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11" name="正方形/長方形 10"/>
              <p:cNvSpPr/>
              <p:nvPr/>
            </p:nvSpPr>
            <p:spPr>
              <a:xfrm>
                <a:off x="4860032" y="4135735"/>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4" name="フローチャート : 端子 3"/>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発生防止</a:t>
                </a:r>
              </a:p>
            </p:txBody>
          </p:sp>
          <p:sp>
            <p:nvSpPr>
              <p:cNvPr id="5" name="フローチャート : 端子 4"/>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流出防止</a:t>
                </a:r>
              </a:p>
            </p:txBody>
          </p:sp>
          <p:sp>
            <p:nvSpPr>
              <p:cNvPr id="6" name="正方形/長方形 5"/>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50" charset="-128"/>
                  </a:rPr>
                  <a:t>プロセス</a:t>
                </a:r>
              </a:p>
            </p:txBody>
          </p:sp>
          <p:sp>
            <p:nvSpPr>
              <p:cNvPr id="7" name="正方形/長方形 6"/>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50" charset="-128"/>
                  </a:rPr>
                  <a:t>プロセス</a:t>
                </a:r>
              </a:p>
            </p:txBody>
          </p:sp>
          <p:sp>
            <p:nvSpPr>
              <p:cNvPr id="8" name="正方形/長方形 7"/>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50" charset="-128"/>
                  </a:rPr>
                  <a:t>プロセス</a:t>
                </a:r>
              </a:p>
            </p:txBody>
          </p:sp>
          <p:sp>
            <p:nvSpPr>
              <p:cNvPr id="12" name="正方形/長方形 11"/>
              <p:cNvSpPr/>
              <p:nvPr/>
            </p:nvSpPr>
            <p:spPr>
              <a:xfrm>
                <a:off x="5784676" y="4163553"/>
                <a:ext cx="1152128"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13" name="円/楕円 12"/>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納入</a:t>
                </a:r>
              </a:p>
            </p:txBody>
          </p:sp>
          <p:sp>
            <p:nvSpPr>
              <p:cNvPr id="14" name="右矢印 13"/>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右矢印 14"/>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6" name="右矢印 15"/>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7" name="右矢印 16"/>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8" name="正方形/長方形 17"/>
              <p:cNvSpPr/>
              <p:nvPr/>
            </p:nvSpPr>
            <p:spPr>
              <a:xfrm>
                <a:off x="755576" y="4797152"/>
                <a:ext cx="792088" cy="288032"/>
              </a:xfrm>
              <a:prstGeom prst="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Calibri"/>
                    <a:ea typeface="ＭＳ Ｐゴシック" panose="020B0600070205080204" pitchFamily="50" charset="-128"/>
                  </a:rPr>
                  <a:t>検査</a:t>
                </a:r>
              </a:p>
            </p:txBody>
          </p:sp>
          <p:sp>
            <p:nvSpPr>
              <p:cNvPr id="19" name="正方形/長方形 18"/>
              <p:cNvSpPr/>
              <p:nvPr/>
            </p:nvSpPr>
            <p:spPr>
              <a:xfrm>
                <a:off x="2411760" y="4811625"/>
                <a:ext cx="792088" cy="288032"/>
              </a:xfrm>
              <a:prstGeom prst="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Calibri"/>
                    <a:ea typeface="ＭＳ Ｐゴシック" panose="020B0600070205080204" pitchFamily="50" charset="-128"/>
                  </a:rPr>
                  <a:t>検査</a:t>
                </a:r>
              </a:p>
            </p:txBody>
          </p:sp>
          <p:sp>
            <p:nvSpPr>
              <p:cNvPr id="20" name="正方形/長方形 19"/>
              <p:cNvSpPr/>
              <p:nvPr/>
            </p:nvSpPr>
            <p:spPr>
              <a:xfrm>
                <a:off x="4067944" y="4811625"/>
                <a:ext cx="792088" cy="288032"/>
              </a:xfrm>
              <a:prstGeom prst="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Calibri"/>
                    <a:ea typeface="ＭＳ Ｐゴシック" panose="020B0600070205080204" pitchFamily="50" charset="-128"/>
                  </a:rPr>
                  <a:t>検査</a:t>
                </a:r>
              </a:p>
            </p:txBody>
          </p:sp>
          <p:cxnSp>
            <p:nvCxnSpPr>
              <p:cNvPr id="22" name="直線矢印コネクタ 21"/>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6047122" y="3993076"/>
                <a:ext cx="627236" cy="1015663"/>
              </a:xfrm>
              <a:prstGeom prst="rect">
                <a:avLst/>
              </a:prstGeom>
              <a:noFill/>
            </p:spPr>
            <p:txBody>
              <a:bodyPr wrap="square" rtlCol="0">
                <a:spAutoFit/>
              </a:bodyPr>
              <a:lstStyle/>
              <a:p>
                <a:r>
                  <a:rPr lang="ja-JP" altLang="en-US" sz="6000" b="1">
                    <a:solidFill>
                      <a:prstClr val="black"/>
                    </a:solidFill>
                    <a:latin typeface="Calibri"/>
                    <a:ea typeface="ＭＳ Ｐゴシック" panose="020B0600070205080204" pitchFamily="50" charset="-128"/>
                  </a:rPr>
                  <a:t>Ｘ</a:t>
                </a:r>
              </a:p>
            </p:txBody>
          </p:sp>
        </p:grpSp>
        <p:sp>
          <p:nvSpPr>
            <p:cNvPr id="29" name="テキスト ボックス 28"/>
            <p:cNvSpPr txBox="1"/>
            <p:nvPr/>
          </p:nvSpPr>
          <p:spPr>
            <a:xfrm>
              <a:off x="1414066" y="4011451"/>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50" charset="-128"/>
                </a:rPr>
                <a:t>Ｘ</a:t>
              </a:r>
            </a:p>
          </p:txBody>
        </p:sp>
        <p:sp>
          <p:nvSpPr>
            <p:cNvPr id="30" name="テキスト ボックス 29"/>
            <p:cNvSpPr txBox="1"/>
            <p:nvPr/>
          </p:nvSpPr>
          <p:spPr>
            <a:xfrm>
              <a:off x="3070250" y="4042223"/>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50" charset="-128"/>
                </a:rPr>
                <a:t>Ｘ</a:t>
              </a:r>
            </a:p>
          </p:txBody>
        </p:sp>
        <p:sp>
          <p:nvSpPr>
            <p:cNvPr id="31" name="テキスト ボックス 30"/>
            <p:cNvSpPr txBox="1"/>
            <p:nvPr/>
          </p:nvSpPr>
          <p:spPr>
            <a:xfrm>
              <a:off x="4726434" y="3998106"/>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50" charset="-128"/>
                </a:rPr>
                <a:t>Ｘ</a:t>
              </a:r>
            </a:p>
          </p:txBody>
        </p:sp>
      </p:grpSp>
    </p:spTree>
    <p:extLst>
      <p:ext uri="{BB962C8B-B14F-4D97-AF65-F5344CB8AC3E}">
        <p14:creationId xmlns:p14="http://schemas.microsoft.com/office/powerpoint/2010/main" val="410537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333A79-2135-434A-AB26-019CCAB3C422}"/>
              </a:ext>
            </a:extLst>
          </p:cNvPr>
          <p:cNvSpPr>
            <a:spLocks noGrp="1"/>
          </p:cNvSpPr>
          <p:nvPr>
            <p:ph type="sldNum" sz="quarter" idx="12"/>
          </p:nvPr>
        </p:nvSpPr>
        <p:spPr/>
        <p:txBody>
          <a:bodyPr/>
          <a:lstStyle/>
          <a:p>
            <a:fld id="{1E1DC047-088E-438F-B077-FCC6D2EF2EB8}" type="slidenum">
              <a:rPr kumimoji="1" lang="ja-JP" altLang="en-US" smtClean="0"/>
              <a:t>8</a:t>
            </a:fld>
            <a:endParaRPr kumimoji="1" lang="ja-JP" altLang="en-US"/>
          </a:p>
        </p:txBody>
      </p:sp>
      <p:sp>
        <p:nvSpPr>
          <p:cNvPr id="3" name="正方形/長方形 2">
            <a:extLst>
              <a:ext uri="{FF2B5EF4-FFF2-40B4-BE49-F238E27FC236}">
                <a16:creationId xmlns:a16="http://schemas.microsoft.com/office/drawing/2014/main" id="{C86EEC6F-8BED-4B97-8C79-C75A62F22B29}"/>
              </a:ext>
            </a:extLst>
          </p:cNvPr>
          <p:cNvSpPr/>
          <p:nvPr/>
        </p:nvSpPr>
        <p:spPr>
          <a:xfrm>
            <a:off x="914400" y="889844"/>
            <a:ext cx="10152668" cy="3693319"/>
          </a:xfrm>
          <a:prstGeom prst="rect">
            <a:avLst/>
          </a:prstGeom>
        </p:spPr>
        <p:txBody>
          <a:bodyPr wrap="square">
            <a:spAutoFit/>
          </a:bodyPr>
          <a:lstStyle/>
          <a:p>
            <a:r>
              <a:rPr lang="ja-JP" altLang="en-US" dirty="0"/>
              <a:t>製造業のサブスクリプション化に必要な</a:t>
            </a:r>
            <a:r>
              <a:rPr lang="en-US" altLang="ja-JP" dirty="0"/>
              <a:t>3</a:t>
            </a:r>
            <a:r>
              <a:rPr lang="ja-JP" altLang="en-US" dirty="0" err="1"/>
              <a:t>つの</a:t>
            </a:r>
            <a:r>
              <a:rPr lang="ja-JP" altLang="en-US" dirty="0"/>
              <a:t>ステップ</a:t>
            </a:r>
            <a:endParaRPr lang="en-US" altLang="ja-JP" dirty="0"/>
          </a:p>
          <a:p>
            <a:endParaRPr lang="en-US" altLang="ja-JP" dirty="0"/>
          </a:p>
          <a:p>
            <a:r>
              <a:rPr lang="ja-JP" altLang="en-US" dirty="0">
                <a:solidFill>
                  <a:srgbClr val="FF0000"/>
                </a:solidFill>
              </a:rPr>
              <a:t>「モノを売る企業」から「成果を売る企業」へ。</a:t>
            </a:r>
            <a:r>
              <a:rPr lang="ja-JP" altLang="en-US" dirty="0"/>
              <a:t>製造業がデジタルトランスフォーメーションするために必要なこととは？セールスフォース・ドットコムの道下和良が解説する。製造業が「販売したら終わり」のモデルから脱却し、カスタマーエクスペリエンスの強化など、サービス業へと変革していく。</a:t>
            </a:r>
            <a:endParaRPr lang="en-US" altLang="ja-JP" dirty="0"/>
          </a:p>
          <a:p>
            <a:r>
              <a:rPr lang="ja-JP" altLang="en-US" dirty="0"/>
              <a:t>セールスフォース・ドットコムでは、製造業のデジタルトランスフォーメーションが生産現場の革新に留まらず、ビジネスモデルの変革を伴うものとして進行しつつあると理解しています。我々が理解する、こうした顧客起点のデジタルトランスフォーメーションには主に</a:t>
            </a:r>
            <a:r>
              <a:rPr lang="en-US" altLang="ja-JP" dirty="0"/>
              <a:t>3</a:t>
            </a:r>
            <a:r>
              <a:rPr lang="ja-JP" altLang="en-US" dirty="0" err="1"/>
              <a:t>つの</a:t>
            </a:r>
            <a:r>
              <a:rPr lang="ja-JP" altLang="en-US" dirty="0"/>
              <a:t>ステップがあります。従来の製品販売が最初のステップ、つぎのステップでは製品の販売に加え、アフターサポートなどのサービスを高度化し、カスタマーエクスペリエンスを向上させる。そして最後のステップでは製品を売り切りにせず、</a:t>
            </a:r>
            <a:r>
              <a:rPr lang="ja-JP" altLang="en-US" dirty="0">
                <a:solidFill>
                  <a:srgbClr val="FF0000"/>
                </a:solidFill>
              </a:rPr>
              <a:t>利用期間に応じた利用料形式の「サブスクリプション」の仕組みを導入し、継続的にサービスを提供</a:t>
            </a:r>
            <a:r>
              <a:rPr lang="ja-JP" altLang="en-US" dirty="0"/>
              <a:t>していく。</a:t>
            </a:r>
          </a:p>
        </p:txBody>
      </p:sp>
      <p:sp>
        <p:nvSpPr>
          <p:cNvPr id="4" name="正方形/長方形 3">
            <a:extLst>
              <a:ext uri="{FF2B5EF4-FFF2-40B4-BE49-F238E27FC236}">
                <a16:creationId xmlns:a16="http://schemas.microsoft.com/office/drawing/2014/main" id="{25716352-E843-4FDF-B420-59E2CD295E07}"/>
              </a:ext>
            </a:extLst>
          </p:cNvPr>
          <p:cNvSpPr/>
          <p:nvPr/>
        </p:nvSpPr>
        <p:spPr>
          <a:xfrm>
            <a:off x="693633" y="5285090"/>
            <a:ext cx="11563546" cy="646331"/>
          </a:xfrm>
          <a:prstGeom prst="rect">
            <a:avLst/>
          </a:prstGeom>
        </p:spPr>
        <p:txBody>
          <a:bodyPr wrap="square">
            <a:spAutoFit/>
          </a:bodyPr>
          <a:lstStyle/>
          <a:p>
            <a:r>
              <a:rPr lang="en-US" altLang="ja-JP" dirty="0">
                <a:hlinkClick r:id="rId2"/>
              </a:rPr>
              <a:t>https://d1kls9wq53whe1.cloudfront.net/articles/19487/wysiwyg/77055cd6a7b1fddfe1decf28d2ac8ff9.jpg</a:t>
            </a:r>
            <a:endParaRPr lang="en-US" altLang="ja-JP" dirty="0"/>
          </a:p>
          <a:p>
            <a:endParaRPr lang="ja-JP" altLang="en-US" dirty="0"/>
          </a:p>
        </p:txBody>
      </p:sp>
      <p:sp>
        <p:nvSpPr>
          <p:cNvPr id="5" name="正方形/長方形 4">
            <a:extLst>
              <a:ext uri="{FF2B5EF4-FFF2-40B4-BE49-F238E27FC236}">
                <a16:creationId xmlns:a16="http://schemas.microsoft.com/office/drawing/2014/main" id="{D09A3584-CE5A-41A7-A234-543EE9AEFE5F}"/>
              </a:ext>
            </a:extLst>
          </p:cNvPr>
          <p:cNvSpPr/>
          <p:nvPr/>
        </p:nvSpPr>
        <p:spPr>
          <a:xfrm>
            <a:off x="8398473" y="5931421"/>
            <a:ext cx="1874231" cy="369332"/>
          </a:xfrm>
          <a:prstGeom prst="rect">
            <a:avLst/>
          </a:prstGeom>
        </p:spPr>
        <p:txBody>
          <a:bodyPr wrap="none">
            <a:spAutoFit/>
          </a:bodyPr>
          <a:lstStyle/>
          <a:p>
            <a:r>
              <a:rPr lang="en-US" altLang="ja-JP" dirty="0"/>
              <a:t>FORBES JAPAN</a:t>
            </a:r>
            <a:endParaRPr lang="ja-JP" altLang="en-US" dirty="0"/>
          </a:p>
        </p:txBody>
      </p:sp>
      <p:pic>
        <p:nvPicPr>
          <p:cNvPr id="6" name="Picture 2">
            <a:extLst>
              <a:ext uri="{FF2B5EF4-FFF2-40B4-BE49-F238E27FC236}">
                <a16:creationId xmlns:a16="http://schemas.microsoft.com/office/drawing/2014/main" id="{0A52A4B2-EF19-4502-AE3D-FECE7ABB8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143887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利益の創造　（１）</a:t>
            </a:r>
          </a:p>
        </p:txBody>
      </p:sp>
      <p:sp>
        <p:nvSpPr>
          <p:cNvPr id="3" name="コンテンツ プレースホルダー 2"/>
          <p:cNvSpPr>
            <a:spLocks noGrp="1"/>
          </p:cNvSpPr>
          <p:nvPr>
            <p:ph idx="1"/>
          </p:nvPr>
        </p:nvSpPr>
        <p:spPr>
          <a:xfrm>
            <a:off x="1991544" y="1052736"/>
            <a:ext cx="8229600" cy="5040560"/>
          </a:xfrm>
        </p:spPr>
        <p:txBody>
          <a:bodyPr>
            <a:normAutofit/>
          </a:bodyPr>
          <a:lstStyle/>
          <a:p>
            <a:pPr marL="0" indent="0">
              <a:buNone/>
            </a:pPr>
            <a:r>
              <a:rPr lang="ja-JP" altLang="en-US" sz="1800" b="1" dirty="0"/>
              <a:t>利益を生み出すしくみ</a:t>
            </a:r>
            <a:endParaRPr lang="en-US" altLang="ja-JP" sz="1800" b="1" dirty="0"/>
          </a:p>
          <a:p>
            <a:pPr marL="0" indent="0">
              <a:buNone/>
            </a:pPr>
            <a:r>
              <a:rPr lang="ja-JP" altLang="en-US" sz="1600" dirty="0"/>
              <a:t>直接的な原価を下げる事よりも付加価値の創造を考える</a:t>
            </a:r>
            <a:endParaRPr lang="en-US" altLang="ja-JP" sz="1600" dirty="0"/>
          </a:p>
          <a:p>
            <a:pPr marL="0" indent="0">
              <a:buNone/>
            </a:pPr>
            <a:r>
              <a:rPr lang="ja-JP" altLang="en-US" sz="1600" dirty="0"/>
              <a:t>お客様にとって安くて良いモノは何か？が解れば利益の創造はできる</a:t>
            </a:r>
            <a:endParaRPr lang="en-US" altLang="ja-JP" sz="1600" dirty="0"/>
          </a:p>
          <a:p>
            <a:pPr marL="0" indent="0">
              <a:buNone/>
            </a:pPr>
            <a:r>
              <a:rPr lang="ja-JP" altLang="en-US" sz="1600" dirty="0"/>
              <a:t>利益を生み出す基本原理</a:t>
            </a:r>
            <a:endParaRPr lang="en-US" altLang="ja-JP" sz="1600" dirty="0"/>
          </a:p>
          <a:p>
            <a:pPr marL="0" indent="0">
              <a:buNone/>
            </a:pPr>
            <a:r>
              <a:rPr lang="en-US" altLang="ja-JP" sz="1600" dirty="0"/>
              <a:t>	</a:t>
            </a:r>
            <a:r>
              <a:rPr lang="ja-JP" altLang="en-US" sz="1600" dirty="0"/>
              <a:t>①自分たちの価値とは何か？を考える（価値の創造→売上の増加）</a:t>
            </a:r>
            <a:endParaRPr lang="en-US" altLang="ja-JP" sz="1600" dirty="0"/>
          </a:p>
          <a:p>
            <a:pPr marL="0" indent="0">
              <a:buNone/>
            </a:pPr>
            <a:r>
              <a:rPr lang="en-US" altLang="ja-JP" sz="1600" dirty="0"/>
              <a:t>	</a:t>
            </a:r>
            <a:r>
              <a:rPr lang="ja-JP" altLang="en-US" sz="1600" dirty="0"/>
              <a:t>②仕事のやり方を変える（生産性の向上→原価の低減）</a:t>
            </a:r>
            <a:endParaRPr lang="en-US" altLang="ja-JP" sz="1600" dirty="0"/>
          </a:p>
          <a:p>
            <a:pPr marL="0" indent="0">
              <a:buNone/>
            </a:pPr>
            <a:r>
              <a:rPr lang="en-US" altLang="ja-JP" sz="1600" dirty="0"/>
              <a:t>	</a:t>
            </a:r>
            <a:r>
              <a:rPr lang="ja-JP" altLang="en-US" sz="1600" dirty="0"/>
              <a:t>③売上と原価の差が大きくなるようにする（利益の増大）</a:t>
            </a:r>
            <a:endParaRPr lang="en-US" altLang="ja-JP" sz="1600" dirty="0"/>
          </a:p>
          <a:p>
            <a:pPr marL="0" indent="0">
              <a:buNone/>
            </a:pPr>
            <a:r>
              <a:rPr lang="en-US" altLang="ja-JP" sz="1600" dirty="0"/>
              <a:t>	</a:t>
            </a:r>
            <a:r>
              <a:rPr lang="ja-JP" altLang="en-US" sz="1600" dirty="0"/>
              <a:t>今まで以上に高い付加価値を提供して、競争力をつけていく</a:t>
            </a:r>
            <a:endParaRPr lang="en-US" altLang="ja-JP" sz="1600" dirty="0"/>
          </a:p>
          <a:p>
            <a:pPr marL="0" indent="0">
              <a:buNone/>
            </a:pPr>
            <a:r>
              <a:rPr lang="ja-JP" altLang="en-US" sz="1600" dirty="0"/>
              <a:t>利益を創造するための時間の作り方</a:t>
            </a:r>
            <a:endParaRPr lang="en-US" altLang="ja-JP" sz="1600" dirty="0"/>
          </a:p>
          <a:p>
            <a:pPr marL="0" indent="0">
              <a:buNone/>
            </a:pPr>
            <a:r>
              <a:rPr lang="en-US" altLang="ja-JP" sz="1600" dirty="0"/>
              <a:t>	</a:t>
            </a:r>
            <a:r>
              <a:rPr lang="ja-JP" altLang="en-US" sz="1600" dirty="0"/>
              <a:t>①自分が本当に「したい事」「やらなければならない事」を計画し実行する</a:t>
            </a:r>
            <a:endParaRPr lang="en-US" altLang="ja-JP" sz="1600" dirty="0"/>
          </a:p>
          <a:p>
            <a:pPr marL="0" indent="0">
              <a:buNone/>
            </a:pPr>
            <a:r>
              <a:rPr lang="en-US" altLang="ja-JP" sz="1600" dirty="0"/>
              <a:t>	</a:t>
            </a:r>
            <a:r>
              <a:rPr lang="ja-JP" altLang="en-US" sz="1600" dirty="0"/>
              <a:t>②日々の計画を予定通りに実行できたらチーム全員で喜ぶ</a:t>
            </a:r>
            <a:endParaRPr lang="en-US" altLang="ja-JP" sz="1600" dirty="0"/>
          </a:p>
          <a:p>
            <a:pPr marL="0" indent="0">
              <a:buNone/>
            </a:pPr>
            <a:r>
              <a:rPr lang="en-US" altLang="ja-JP" sz="1600" dirty="0"/>
              <a:t>	</a:t>
            </a:r>
            <a:r>
              <a:rPr lang="ja-JP" altLang="en-US" sz="1600" dirty="0"/>
              <a:t>③「思いつき」はすぐに行動せず、書き留めておいて後で共有する</a:t>
            </a:r>
            <a:endParaRPr lang="en-US" altLang="ja-JP" sz="1600" dirty="0"/>
          </a:p>
          <a:p>
            <a:pPr marL="0" indent="0">
              <a:buNone/>
            </a:pPr>
            <a:r>
              <a:rPr lang="en-US" altLang="ja-JP" sz="1600" dirty="0"/>
              <a:t>	</a:t>
            </a:r>
            <a:r>
              <a:rPr lang="ja-JP" altLang="en-US" sz="1600" dirty="0"/>
              <a:t>④仕事の流れで見て滞留している様であれば真因を突き止める</a:t>
            </a:r>
            <a:endParaRPr lang="en-US" altLang="ja-JP" sz="1600" dirty="0"/>
          </a:p>
          <a:p>
            <a:pPr marL="0" indent="0">
              <a:buNone/>
            </a:pPr>
            <a:r>
              <a:rPr lang="ja-JP" altLang="en-US" sz="1600" dirty="0"/>
              <a:t>時間を作るとは、本当に必要な時間を「増やす」、ムダな時間を「減らす」の操作を繰り返して実行する事。</a:t>
            </a:r>
            <a:endParaRPr lang="en-US" altLang="ja-JP" sz="1600" dirty="0"/>
          </a:p>
          <a:p>
            <a:pPr marL="0" indent="0">
              <a:buNone/>
            </a:pPr>
            <a:r>
              <a:rPr lang="ja-JP" altLang="en-US" sz="1600" dirty="0"/>
              <a:t>仕事の管理は、イベントを管理するのではなく、仕事を管理する事です</a:t>
            </a:r>
            <a:endParaRPr lang="en-US" altLang="ja-JP" sz="1600" dirty="0"/>
          </a:p>
          <a:p>
            <a:pPr marL="0" indent="0">
              <a:buNone/>
            </a:pPr>
            <a:r>
              <a:rPr lang="en-US" altLang="ja-JP" sz="1600" dirty="0"/>
              <a:t>	</a:t>
            </a:r>
            <a:r>
              <a:rPr lang="ja-JP" altLang="en-US" sz="1600" dirty="0"/>
              <a:t>仕事とは、ある時間を使って付加価値を生み出す「働き」の事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80</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664181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t>利益の創造　（２）</a:t>
            </a:r>
          </a:p>
        </p:txBody>
      </p:sp>
      <p:sp>
        <p:nvSpPr>
          <p:cNvPr id="3" name="コンテンツ プレースホルダー 2"/>
          <p:cNvSpPr>
            <a:spLocks noGrp="1"/>
          </p:cNvSpPr>
          <p:nvPr>
            <p:ph idx="1"/>
          </p:nvPr>
        </p:nvSpPr>
        <p:spPr>
          <a:xfrm>
            <a:off x="1981200" y="1052737"/>
            <a:ext cx="8229600" cy="5073427"/>
          </a:xfrm>
        </p:spPr>
        <p:txBody>
          <a:bodyPr>
            <a:normAutofit/>
          </a:bodyPr>
          <a:lstStyle/>
          <a:p>
            <a:pPr marL="0" indent="0">
              <a:buNone/>
            </a:pPr>
            <a:r>
              <a:rPr lang="ja-JP" altLang="en-US" sz="1800" b="1" dirty="0"/>
              <a:t>生産性の向上</a:t>
            </a:r>
            <a:endParaRPr lang="en-US" altLang="ja-JP" sz="1800" b="1" dirty="0"/>
          </a:p>
          <a:p>
            <a:pPr marL="0" indent="0">
              <a:buNone/>
            </a:pPr>
            <a:r>
              <a:rPr lang="ja-JP" altLang="en-US" sz="1800" dirty="0"/>
              <a:t>１日８時間と言う枠をどの様に使うかと言う考え方ではなく、限られた時間の中で利益の創造に使える時間の最大化を図り、それ以外の時間をどうすれば短くできるかと言う考え方を実行する事</a:t>
            </a:r>
            <a:endParaRPr lang="en-US" altLang="ja-JP" sz="1800" dirty="0"/>
          </a:p>
          <a:p>
            <a:pPr marL="0" indent="0">
              <a:buNone/>
            </a:pPr>
            <a:endParaRPr lang="en-US" altLang="ja-JP" sz="1800" dirty="0"/>
          </a:p>
          <a:p>
            <a:pPr marL="0" indent="0">
              <a:buNone/>
            </a:pPr>
            <a:r>
              <a:rPr lang="ja-JP" altLang="en-US" sz="1800" b="1" dirty="0"/>
              <a:t>職場活性化活動は生産性を向上させる</a:t>
            </a:r>
            <a:endParaRPr lang="en-US" altLang="ja-JP" sz="1800" b="1" dirty="0"/>
          </a:p>
          <a:p>
            <a:pPr marL="0" indent="0">
              <a:buNone/>
            </a:pPr>
            <a:endParaRPr lang="en-US" altLang="ja-JP" sz="1800" dirty="0"/>
          </a:p>
          <a:p>
            <a:pPr marL="0" indent="0">
              <a:buNone/>
            </a:pPr>
            <a:r>
              <a:rPr lang="ja-JP" altLang="en-US" sz="1800" b="1" dirty="0"/>
              <a:t>仕事はなるべく小さくする</a:t>
            </a:r>
            <a:endParaRPr lang="en-US" altLang="ja-JP" sz="1800" b="1" dirty="0"/>
          </a:p>
          <a:p>
            <a:pPr marL="0" indent="0">
              <a:buNone/>
            </a:pPr>
            <a:r>
              <a:rPr lang="ja-JP" altLang="en-US" sz="1800" dirty="0"/>
              <a:t>仕事は一つ一つの仕事をなるべく小さい粒度で表現してみると今まで気づかなかったモノが見えてきます。</a:t>
            </a:r>
            <a:endParaRPr lang="en-US" altLang="ja-JP" sz="1800" dirty="0"/>
          </a:p>
          <a:p>
            <a:pPr marL="0" indent="0">
              <a:buNone/>
            </a:pPr>
            <a:endParaRPr lang="en-US" altLang="ja-JP" sz="1800" dirty="0"/>
          </a:p>
          <a:p>
            <a:pPr marL="0" indent="0">
              <a:buNone/>
            </a:pPr>
            <a:r>
              <a:rPr lang="ja-JP" altLang="en-US" sz="1800" b="1" dirty="0"/>
              <a:t>仕事を小さくしたら平準化を考える</a:t>
            </a:r>
            <a:endParaRPr lang="en-US" altLang="ja-JP" sz="1800" b="1" dirty="0"/>
          </a:p>
          <a:p>
            <a:pPr marL="0" indent="0">
              <a:buNone/>
            </a:pPr>
            <a:r>
              <a:rPr lang="ja-JP" altLang="en-US" sz="1800" dirty="0"/>
              <a:t>労働時間が多い人、少ない人とバラツキがありますが、他の人でもできる様に仕事を小さい単位で渡せれば全員の仕事のバラツキを平準化できます。</a:t>
            </a:r>
            <a:endParaRPr lang="en-US" altLang="ja-JP" sz="1800" dirty="0"/>
          </a:p>
          <a:p>
            <a:pPr marL="0" indent="0">
              <a:buNone/>
            </a:pPr>
            <a:r>
              <a:rPr lang="ja-JP" altLang="en-US" sz="1800" dirty="0"/>
              <a:t>平準化を行う事で、手待ちが解消されたり、仕事に流れが出来たりという効果が表れます。</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81</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53406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職場活性化活動の導入と実践</a:t>
            </a:r>
          </a:p>
        </p:txBody>
      </p:sp>
      <p:sp>
        <p:nvSpPr>
          <p:cNvPr id="3" name="コンテンツ プレースホルダー 2"/>
          <p:cNvSpPr>
            <a:spLocks noGrp="1"/>
          </p:cNvSpPr>
          <p:nvPr>
            <p:ph idx="1"/>
          </p:nvPr>
        </p:nvSpPr>
        <p:spPr>
          <a:xfrm>
            <a:off x="2063552" y="1124744"/>
            <a:ext cx="8229600" cy="5184576"/>
          </a:xfrm>
        </p:spPr>
        <p:txBody>
          <a:bodyPr>
            <a:normAutofit lnSpcReduction="10000"/>
          </a:bodyPr>
          <a:lstStyle/>
          <a:p>
            <a:pPr marL="0" indent="0">
              <a:buNone/>
            </a:pPr>
            <a:r>
              <a:rPr lang="ja-JP" altLang="en-US" sz="1800" b="1" dirty="0"/>
              <a:t>種火を作っていく活動</a:t>
            </a:r>
            <a:endParaRPr lang="en-US" altLang="ja-JP" sz="1800" b="1" dirty="0"/>
          </a:p>
          <a:p>
            <a:pPr marL="0" indent="0">
              <a:buNone/>
            </a:pPr>
            <a:r>
              <a:rPr lang="ja-JP" altLang="en-US" sz="1800" dirty="0"/>
              <a:t>３ヶ月から６ヶ月で職場活性化活動における「達成感」や「やりがい」を味わう事が出来るかどうか？と言う事がポイントです。</a:t>
            </a:r>
            <a:endParaRPr lang="en-US" altLang="ja-JP" sz="1800" dirty="0"/>
          </a:p>
          <a:p>
            <a:pPr marL="0" indent="0">
              <a:buNone/>
            </a:pPr>
            <a:r>
              <a:rPr lang="ja-JP" altLang="en-US" sz="1800" dirty="0"/>
              <a:t>この期間に</a:t>
            </a:r>
            <a:endParaRPr lang="en-US" altLang="ja-JP" sz="1800" dirty="0"/>
          </a:p>
          <a:p>
            <a:pPr marL="0" indent="0">
              <a:buNone/>
            </a:pPr>
            <a:r>
              <a:rPr lang="ja-JP" altLang="en-US" sz="1800" dirty="0"/>
              <a:t>①何が良くなったかは、具体的には言えないが、やってみて良かったと思う</a:t>
            </a:r>
            <a:endParaRPr lang="en-US" altLang="ja-JP" sz="1800" dirty="0"/>
          </a:p>
          <a:p>
            <a:pPr marL="0" indent="0">
              <a:buNone/>
            </a:pPr>
            <a:r>
              <a:rPr lang="ja-JP" altLang="en-US" sz="1800" dirty="0"/>
              <a:t>②色々な気づきがでるようになった</a:t>
            </a:r>
            <a:endParaRPr lang="en-US" altLang="ja-JP" sz="1800" dirty="0"/>
          </a:p>
          <a:p>
            <a:pPr marL="0" indent="0">
              <a:buNone/>
            </a:pPr>
            <a:r>
              <a:rPr lang="ja-JP" altLang="en-US" sz="1800" dirty="0"/>
              <a:t>③仕事のやり方を変える事が出来た</a:t>
            </a:r>
            <a:endParaRPr lang="en-US" altLang="ja-JP" sz="1800" dirty="0"/>
          </a:p>
          <a:p>
            <a:pPr marL="0" indent="0">
              <a:buNone/>
            </a:pPr>
            <a:r>
              <a:rPr lang="ja-JP" altLang="en-US" sz="1800" dirty="0"/>
              <a:t>④コミュニケーションが増えた</a:t>
            </a:r>
            <a:endParaRPr lang="en-US" altLang="ja-JP" sz="1800" dirty="0"/>
          </a:p>
          <a:p>
            <a:pPr marL="0" indent="0">
              <a:buNone/>
            </a:pPr>
            <a:r>
              <a:rPr lang="ja-JP" altLang="en-US" sz="1800" dirty="0"/>
              <a:t>⑤お互いの仕事の内容や行動が見える様になった</a:t>
            </a:r>
            <a:endParaRPr lang="en-US" altLang="ja-JP" sz="1800" dirty="0"/>
          </a:p>
          <a:p>
            <a:pPr marL="0" indent="0">
              <a:buNone/>
            </a:pPr>
            <a:r>
              <a:rPr lang="en-US" altLang="ja-JP" sz="1800" dirty="0"/>
              <a:t>		</a:t>
            </a:r>
            <a:r>
              <a:rPr lang="ja-JP" altLang="en-US" sz="1800" dirty="0"/>
              <a:t>この様な事を体験、体感できればまずは成功です。</a:t>
            </a:r>
            <a:endParaRPr lang="en-US" altLang="ja-JP" sz="1800" dirty="0"/>
          </a:p>
          <a:p>
            <a:pPr marL="0" indent="0">
              <a:buNone/>
            </a:pPr>
            <a:endParaRPr lang="en-US" altLang="ja-JP" sz="1800" dirty="0"/>
          </a:p>
          <a:p>
            <a:pPr marL="0" indent="0">
              <a:buNone/>
            </a:pPr>
            <a:r>
              <a:rPr lang="ja-JP" altLang="en-US" sz="1800" dirty="0"/>
              <a:t>職場活性化活動を実践する事で、</a:t>
            </a:r>
            <a:r>
              <a:rPr lang="en-US" altLang="ja-JP" sz="1800" b="1" dirty="0"/>
              <a:t>『</a:t>
            </a:r>
            <a:r>
              <a:rPr lang="ja-JP" altLang="en-US" sz="1800" b="1" dirty="0"/>
              <a:t>規律あるチーム</a:t>
            </a:r>
            <a:r>
              <a:rPr lang="en-US" altLang="ja-JP" sz="1800" b="1" dirty="0"/>
              <a:t>』</a:t>
            </a:r>
            <a:r>
              <a:rPr lang="ja-JP" altLang="en-US" sz="1800" dirty="0"/>
              <a:t>が生まれ、従業員満足度が上がると言う結果が出ています。</a:t>
            </a:r>
            <a:endParaRPr lang="en-US" altLang="ja-JP" sz="1800" dirty="0"/>
          </a:p>
          <a:p>
            <a:pPr marL="0" indent="0">
              <a:buNone/>
            </a:pPr>
            <a:r>
              <a:rPr lang="ja-JP" altLang="en-US" sz="1800" dirty="0"/>
              <a:t>但し手法のみを実施しても一瞬成果を得る事が出来ますが、</a:t>
            </a:r>
            <a:r>
              <a:rPr lang="en-US" altLang="ja-JP" sz="1800" dirty="0"/>
              <a:t>『</a:t>
            </a:r>
            <a:r>
              <a:rPr lang="ja-JP" altLang="en-US" sz="1800" dirty="0"/>
              <a:t>規律あるチーム</a:t>
            </a:r>
            <a:r>
              <a:rPr lang="en-US" altLang="ja-JP" sz="1800" dirty="0"/>
              <a:t>』</a:t>
            </a:r>
            <a:r>
              <a:rPr lang="ja-JP" altLang="en-US" sz="1800" dirty="0"/>
              <a:t>までは到達できない場合があります。</a:t>
            </a:r>
            <a:endParaRPr lang="en-US" altLang="ja-JP" sz="1800" dirty="0"/>
          </a:p>
          <a:p>
            <a:pPr marL="0" indent="0">
              <a:buNone/>
            </a:pPr>
            <a:r>
              <a:rPr lang="ja-JP" altLang="en-US" sz="1800" dirty="0"/>
              <a:t>職場のマネジメントを変えていくためには、良くなっていると言う実感を持ちながら進める事が大切です。</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82</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054396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職場活性化活動の導入と実践</a:t>
            </a:r>
          </a:p>
        </p:txBody>
      </p:sp>
      <p:sp>
        <p:nvSpPr>
          <p:cNvPr id="3" name="コンテンツ プレースホルダー 2"/>
          <p:cNvSpPr>
            <a:spLocks noGrp="1"/>
          </p:cNvSpPr>
          <p:nvPr>
            <p:ph idx="1"/>
          </p:nvPr>
        </p:nvSpPr>
        <p:spPr>
          <a:xfrm>
            <a:off x="1981200" y="1052737"/>
            <a:ext cx="8229600" cy="5073427"/>
          </a:xfrm>
        </p:spPr>
        <p:txBody>
          <a:bodyPr>
            <a:normAutofit lnSpcReduction="10000"/>
          </a:bodyPr>
          <a:lstStyle/>
          <a:p>
            <a:pPr marL="0" indent="0">
              <a:buNone/>
            </a:pPr>
            <a:r>
              <a:rPr lang="ja-JP" altLang="en-US" sz="1800" dirty="0"/>
              <a:t>職場活性化活動の実践</a:t>
            </a:r>
            <a:endParaRPr lang="en-US" altLang="ja-JP" sz="1800" dirty="0"/>
          </a:p>
          <a:p>
            <a:pPr marL="0" indent="0">
              <a:buNone/>
            </a:pPr>
            <a:r>
              <a:rPr lang="en-US" altLang="ja-JP" sz="1800" dirty="0"/>
              <a:t>	</a:t>
            </a:r>
            <a:r>
              <a:rPr lang="ja-JP" altLang="en-US" sz="1800" dirty="0"/>
              <a:t>個人を尊重しつつ、チーム全員で実践する事が重要です</a:t>
            </a:r>
            <a:endParaRPr lang="en-US" altLang="ja-JP" sz="1800" dirty="0"/>
          </a:p>
          <a:p>
            <a:pPr marL="0" indent="0">
              <a:buNone/>
            </a:pPr>
            <a:r>
              <a:rPr lang="en-US" altLang="ja-JP" sz="1800" dirty="0"/>
              <a:t>	</a:t>
            </a:r>
            <a:r>
              <a:rPr lang="ja-JP" altLang="en-US" sz="1800" dirty="0"/>
              <a:t>現地・現物は非常に効果的です</a:t>
            </a:r>
            <a:endParaRPr lang="en-US" altLang="ja-JP" sz="1800" dirty="0"/>
          </a:p>
          <a:p>
            <a:pPr marL="0" indent="0">
              <a:buNone/>
            </a:pPr>
            <a:r>
              <a:rPr lang="ja-JP" altLang="en-US" sz="1800" dirty="0"/>
              <a:t>現地・現物で職場に訪れる</a:t>
            </a:r>
            <a:endParaRPr lang="en-US" altLang="ja-JP" sz="1800" dirty="0"/>
          </a:p>
          <a:p>
            <a:pPr marL="0" indent="0">
              <a:buNone/>
            </a:pPr>
            <a:r>
              <a:rPr lang="en-US" altLang="ja-JP" sz="1800" dirty="0"/>
              <a:t>	</a:t>
            </a:r>
            <a:r>
              <a:rPr lang="ja-JP" altLang="en-US" sz="1800" dirty="0"/>
              <a:t>「ほう・れん・そう（報告・連絡・相談）」だけでは事実は見えません</a:t>
            </a:r>
            <a:endParaRPr lang="en-US" altLang="ja-JP" sz="1800" dirty="0"/>
          </a:p>
          <a:p>
            <a:pPr marL="0" indent="0">
              <a:buNone/>
            </a:pPr>
            <a:r>
              <a:rPr lang="en-US" altLang="ja-JP" sz="1800" dirty="0"/>
              <a:t>	</a:t>
            </a:r>
            <a:r>
              <a:rPr lang="ja-JP" altLang="en-US" sz="1800" dirty="0"/>
              <a:t>職場に実際に訪問してみると報告からは見えないいろいろな問題が見えて</a:t>
            </a:r>
            <a:r>
              <a:rPr lang="en-US" altLang="ja-JP" sz="1800" dirty="0"/>
              <a:t>	</a:t>
            </a:r>
            <a:r>
              <a:rPr lang="ja-JP" altLang="en-US" sz="1800" dirty="0"/>
              <a:t>くる</a:t>
            </a:r>
            <a:endParaRPr lang="en-US" altLang="ja-JP" sz="1800" dirty="0"/>
          </a:p>
          <a:p>
            <a:pPr marL="0" indent="0">
              <a:buNone/>
            </a:pPr>
            <a:r>
              <a:rPr lang="ja-JP" altLang="en-US" sz="1800" dirty="0"/>
              <a:t>目で見る管理を取り入れ、状況を確認し、進化させる</a:t>
            </a:r>
            <a:endParaRPr lang="en-US" altLang="ja-JP" sz="1800" dirty="0"/>
          </a:p>
          <a:p>
            <a:pPr marL="0" indent="0">
              <a:buNone/>
            </a:pPr>
            <a:endParaRPr lang="en-US" altLang="ja-JP" sz="1800" dirty="0"/>
          </a:p>
          <a:p>
            <a:pPr marL="0" indent="0">
              <a:buNone/>
            </a:pPr>
            <a:r>
              <a:rPr lang="ja-JP" altLang="en-US" sz="1800" dirty="0"/>
              <a:t>チーム（職場）メンバーの知恵による改善</a:t>
            </a:r>
            <a:endParaRPr lang="en-US" altLang="ja-JP" sz="1800" dirty="0"/>
          </a:p>
          <a:p>
            <a:pPr marL="0" indent="0">
              <a:buNone/>
            </a:pPr>
            <a:r>
              <a:rPr lang="en-US" altLang="ja-JP" sz="1800" dirty="0"/>
              <a:t>	</a:t>
            </a:r>
            <a:r>
              <a:rPr lang="ja-JP" altLang="en-US" sz="1800" dirty="0"/>
              <a:t>チームメンバーが自由にモノを言える環境を整備する。</a:t>
            </a:r>
            <a:endParaRPr lang="en-US" altLang="ja-JP" sz="1800" dirty="0"/>
          </a:p>
          <a:p>
            <a:pPr marL="0" indent="0">
              <a:buNone/>
            </a:pPr>
            <a:r>
              <a:rPr lang="en-US" altLang="ja-JP" sz="1800" dirty="0"/>
              <a:t>	</a:t>
            </a:r>
            <a:r>
              <a:rPr lang="ja-JP" altLang="en-US" sz="1800" dirty="0"/>
              <a:t>目で見る管理のツールを準備し、そこで誰もが自由に書き込めるコミュニ</a:t>
            </a:r>
            <a:r>
              <a:rPr lang="en-US" altLang="ja-JP" sz="1800" dirty="0"/>
              <a:t>	</a:t>
            </a:r>
            <a:r>
              <a:rPr lang="ja-JP" altLang="en-US" sz="1800" dirty="0"/>
              <a:t>ケーションの場を作る</a:t>
            </a:r>
            <a:endParaRPr lang="en-US" altLang="ja-JP" sz="1800" dirty="0"/>
          </a:p>
          <a:p>
            <a:pPr marL="0" indent="0">
              <a:buNone/>
            </a:pPr>
            <a:r>
              <a:rPr lang="ja-JP" altLang="en-US" sz="1800" dirty="0"/>
              <a:t>活性化の度合い</a:t>
            </a:r>
            <a:endParaRPr lang="en-US" altLang="ja-JP" sz="1800" dirty="0"/>
          </a:p>
          <a:p>
            <a:pPr marL="0" indent="0">
              <a:buNone/>
            </a:pPr>
            <a:r>
              <a:rPr lang="en-US" altLang="ja-JP" sz="1800" dirty="0"/>
              <a:t>	</a:t>
            </a:r>
            <a:r>
              <a:rPr lang="ja-JP" altLang="en-US" sz="1800" dirty="0"/>
              <a:t>リーダーの役割が重要（リーダー自らの意識・行動の変化が現れないと）</a:t>
            </a:r>
            <a:endParaRPr lang="en-US" altLang="ja-JP" sz="1800" dirty="0"/>
          </a:p>
          <a:p>
            <a:pPr marL="0" indent="0">
              <a:buNone/>
            </a:pPr>
            <a:r>
              <a:rPr lang="ja-JP" altLang="en-US" sz="1800" dirty="0"/>
              <a:t>共通の価値観</a:t>
            </a:r>
            <a:endParaRPr lang="en-US" altLang="ja-JP" sz="1800" dirty="0"/>
          </a:p>
          <a:p>
            <a:pPr marL="0" indent="0">
              <a:buNone/>
            </a:pPr>
            <a:r>
              <a:rPr lang="en-US" altLang="ja-JP" sz="1800" dirty="0"/>
              <a:t>	</a:t>
            </a:r>
            <a:r>
              <a:rPr lang="ja-JP" altLang="en-US" sz="1800" dirty="0"/>
              <a:t>共通の価値観を実際に持てる組織づくり</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83</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8814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職場活性化活動の評価</a:t>
            </a:r>
          </a:p>
        </p:txBody>
      </p:sp>
      <p:sp>
        <p:nvSpPr>
          <p:cNvPr id="3" name="コンテンツ プレースホルダー 2"/>
          <p:cNvSpPr>
            <a:spLocks noGrp="1"/>
          </p:cNvSpPr>
          <p:nvPr>
            <p:ph idx="1"/>
          </p:nvPr>
        </p:nvSpPr>
        <p:spPr>
          <a:xfrm>
            <a:off x="1991544" y="980729"/>
            <a:ext cx="8229600" cy="2736304"/>
          </a:xfrm>
        </p:spPr>
        <p:txBody>
          <a:bodyPr>
            <a:normAutofit/>
          </a:bodyPr>
          <a:lstStyle/>
          <a:p>
            <a:pPr marL="0" indent="0">
              <a:buNone/>
            </a:pPr>
            <a:r>
              <a:rPr lang="ja-JP" altLang="en-US" sz="1600" dirty="0"/>
              <a:t>経営的な成果・効果を単に評価するのではなく、人に焦点を当てて活動に参画した人がどの様に成長したか？の評価も行う。参画した人が成長していなければ、職場活性化活動とは言えない。</a:t>
            </a:r>
            <a:endParaRPr lang="en-US" altLang="ja-JP" sz="1600" dirty="0"/>
          </a:p>
          <a:p>
            <a:pPr marL="0" indent="0">
              <a:buNone/>
            </a:pPr>
            <a:r>
              <a:rPr lang="ja-JP" altLang="en-US" sz="1600" dirty="0"/>
              <a:t>ＴＭＳが目指している改善活動は、あくまでも人の行動が中心です。誰が、いつまでに、何をするかと言うだけでは通常のマネジメントと変わりません。これらに加えて</a:t>
            </a:r>
            <a:r>
              <a:rPr lang="en-US" altLang="ja-JP" sz="1600" b="1" dirty="0"/>
              <a:t>『</a:t>
            </a:r>
            <a:r>
              <a:rPr lang="ja-JP" altLang="en-US" sz="1600" b="1" dirty="0"/>
              <a:t>目的を考える</a:t>
            </a:r>
            <a:r>
              <a:rPr lang="en-US" altLang="ja-JP" sz="1600" b="1" dirty="0"/>
              <a:t>』『</a:t>
            </a:r>
            <a:r>
              <a:rPr lang="ja-JP" altLang="en-US" sz="1600" b="1" dirty="0"/>
              <a:t>価値を考える</a:t>
            </a:r>
            <a:r>
              <a:rPr lang="en-US" altLang="ja-JP" sz="1600" b="1" dirty="0"/>
              <a:t>』『</a:t>
            </a:r>
            <a:r>
              <a:rPr lang="ja-JP" altLang="en-US" sz="1600" b="1" dirty="0"/>
              <a:t>ムダを考える</a:t>
            </a:r>
            <a:r>
              <a:rPr lang="en-US" altLang="ja-JP" sz="1600" b="1" dirty="0"/>
              <a:t>』『</a:t>
            </a:r>
            <a:r>
              <a:rPr lang="ja-JP" altLang="en-US" sz="1600" b="1" dirty="0"/>
              <a:t>人を育てる</a:t>
            </a:r>
            <a:r>
              <a:rPr lang="en-US" altLang="ja-JP" sz="1600" b="1" dirty="0"/>
              <a:t>』</a:t>
            </a:r>
            <a:r>
              <a:rPr lang="ja-JP" altLang="en-US" sz="1600" dirty="0"/>
              <a:t>と言う能力まで評価します。</a:t>
            </a:r>
            <a:endParaRPr lang="en-US" altLang="ja-JP" sz="1600" dirty="0"/>
          </a:p>
          <a:p>
            <a:pPr marL="0" indent="0">
              <a:buNone/>
            </a:pPr>
            <a:r>
              <a:rPr lang="ja-JP" altLang="en-US" sz="1600" dirty="0"/>
              <a:t>また経営的な成果も従来の金額的な成果のみでなく、行動の変化も重要です。</a:t>
            </a:r>
            <a:endParaRPr lang="en-US" altLang="ja-JP" sz="1600" dirty="0"/>
          </a:p>
          <a:p>
            <a:pPr marL="0" indent="0">
              <a:buNone/>
            </a:pPr>
            <a:r>
              <a:rPr lang="ja-JP" altLang="en-US" sz="1600" dirty="0"/>
              <a:t>直接的な成果に結びつかない部分を計測すると言う事は、職場活性化活動が行われており、行動の変化をみる事になる。この行動の変化が見える様になれば、近いうちに必ず直接的な経営成果が齎されます。</a:t>
            </a:r>
          </a:p>
        </p:txBody>
      </p:sp>
      <p:sp>
        <p:nvSpPr>
          <p:cNvPr id="4" name="正方形/長方形 3"/>
          <p:cNvSpPr/>
          <p:nvPr/>
        </p:nvSpPr>
        <p:spPr>
          <a:xfrm>
            <a:off x="2063552" y="4005064"/>
            <a:ext cx="32403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直接的な金額的な成果</a:t>
            </a:r>
          </a:p>
        </p:txBody>
      </p:sp>
      <p:sp>
        <p:nvSpPr>
          <p:cNvPr id="5" name="テキスト ボックス 4"/>
          <p:cNvSpPr txBox="1"/>
          <p:nvPr/>
        </p:nvSpPr>
        <p:spPr>
          <a:xfrm>
            <a:off x="2063552" y="4581128"/>
            <a:ext cx="3528392" cy="1569660"/>
          </a:xfrm>
          <a:prstGeom prst="rect">
            <a:avLst/>
          </a:prstGeom>
          <a:noFill/>
        </p:spPr>
        <p:txBody>
          <a:bodyPr wrap="square" rtlCol="0">
            <a:spAutoFit/>
          </a:bodyPr>
          <a:lstStyle/>
          <a:p>
            <a:pPr marL="285750" indent="-285750">
              <a:buFont typeface="Wingdings" pitchFamily="2" charset="2"/>
              <a:buChar char="p"/>
            </a:pPr>
            <a:r>
              <a:rPr lang="ja-JP" altLang="en-US" sz="1600" dirty="0">
                <a:solidFill>
                  <a:prstClr val="black"/>
                </a:solidFill>
                <a:latin typeface="Calibri"/>
                <a:ea typeface="ＭＳ Ｐゴシック" panose="020B0600070205080204" pitchFamily="50" charset="-128"/>
              </a:rPr>
              <a:t>改善された時間を年間時間に換算して、金額に置き換える</a:t>
            </a:r>
            <a:endParaRPr lang="en-US" altLang="ja-JP" sz="1600" dirty="0">
              <a:solidFill>
                <a:prstClr val="black"/>
              </a:solidFill>
              <a:latin typeface="Calibri"/>
              <a:ea typeface="ＭＳ Ｐゴシック" panose="020B0600070205080204" pitchFamily="50" charset="-128"/>
            </a:endParaRPr>
          </a:p>
          <a:p>
            <a:pPr marL="285750" indent="-285750">
              <a:buFont typeface="Wingdings" pitchFamily="2" charset="2"/>
              <a:buChar char="p"/>
            </a:pPr>
            <a:r>
              <a:rPr lang="ja-JP" altLang="en-US" sz="1600" dirty="0">
                <a:solidFill>
                  <a:prstClr val="black"/>
                </a:solidFill>
                <a:latin typeface="Calibri"/>
                <a:ea typeface="ＭＳ Ｐゴシック" panose="020B0600070205080204" pitchFamily="50" charset="-128"/>
              </a:rPr>
              <a:t>改善された成果（時間、経費、売上など）で見る</a:t>
            </a:r>
            <a:endParaRPr lang="en-US" altLang="ja-JP" sz="1600" dirty="0">
              <a:solidFill>
                <a:prstClr val="black"/>
              </a:solidFill>
              <a:latin typeface="Calibri"/>
              <a:ea typeface="ＭＳ Ｐゴシック" panose="020B0600070205080204" pitchFamily="50" charset="-128"/>
            </a:endParaRPr>
          </a:p>
          <a:p>
            <a:pPr marL="285750" indent="-285750">
              <a:buFont typeface="Wingdings" pitchFamily="2" charset="2"/>
              <a:buChar char="p"/>
            </a:pPr>
            <a:r>
              <a:rPr lang="ja-JP" altLang="en-US" sz="1600" dirty="0">
                <a:solidFill>
                  <a:prstClr val="black"/>
                </a:solidFill>
                <a:latin typeface="Calibri"/>
                <a:ea typeface="ＭＳ Ｐゴシック" panose="020B0600070205080204" pitchFamily="50" charset="-128"/>
              </a:rPr>
              <a:t>改善に使った時間から生産性の向上を算出する</a:t>
            </a:r>
          </a:p>
        </p:txBody>
      </p:sp>
      <p:sp>
        <p:nvSpPr>
          <p:cNvPr id="6" name="右矢印 5"/>
          <p:cNvSpPr/>
          <p:nvPr/>
        </p:nvSpPr>
        <p:spPr>
          <a:xfrm>
            <a:off x="5447928" y="4725144"/>
            <a:ext cx="648072" cy="1080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0070C0"/>
                </a:solidFill>
                <a:latin typeface="Calibri"/>
                <a:ea typeface="ＭＳ Ｐゴシック" panose="020B0600070205080204" pitchFamily="50" charset="-128"/>
              </a:rPr>
              <a:t>＋</a:t>
            </a:r>
          </a:p>
        </p:txBody>
      </p:sp>
      <p:sp>
        <p:nvSpPr>
          <p:cNvPr id="7" name="テキスト ボックス 6"/>
          <p:cNvSpPr txBox="1"/>
          <p:nvPr/>
        </p:nvSpPr>
        <p:spPr>
          <a:xfrm>
            <a:off x="6096000" y="4581128"/>
            <a:ext cx="4176464" cy="1569660"/>
          </a:xfrm>
          <a:prstGeom prst="rect">
            <a:avLst/>
          </a:prstGeom>
          <a:noFill/>
        </p:spPr>
        <p:txBody>
          <a:bodyPr wrap="square" rtlCol="0">
            <a:spAutoFit/>
          </a:bodyPr>
          <a:lstStyle/>
          <a:p>
            <a:pPr marL="342900" indent="-342900">
              <a:buFont typeface="+mj-ea"/>
              <a:buAutoNum type="circleNumDbPlain"/>
            </a:pPr>
            <a:r>
              <a:rPr lang="ja-JP" altLang="en-US" sz="1600" b="1" dirty="0">
                <a:solidFill>
                  <a:prstClr val="black"/>
                </a:solidFill>
                <a:latin typeface="Calibri"/>
                <a:ea typeface="ＭＳ Ｐゴシック" panose="020B0600070205080204" pitchFamily="50" charset="-128"/>
              </a:rPr>
              <a:t>職場の人たちの意識がどれだけ変わったか？</a:t>
            </a:r>
            <a:endParaRPr lang="en-US" altLang="ja-JP" sz="1600" b="1"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b="1" dirty="0">
                <a:solidFill>
                  <a:prstClr val="black"/>
                </a:solidFill>
                <a:latin typeface="Calibri"/>
                <a:ea typeface="ＭＳ Ｐゴシック" panose="020B0600070205080204" pitchFamily="50" charset="-128"/>
              </a:rPr>
              <a:t>顧客価値に結びついた行動量が増えたか？</a:t>
            </a:r>
            <a:endParaRPr lang="en-US" altLang="ja-JP" sz="1600" b="1"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b="1" dirty="0">
                <a:solidFill>
                  <a:prstClr val="black"/>
                </a:solidFill>
                <a:latin typeface="Calibri"/>
                <a:ea typeface="ＭＳ Ｐゴシック" panose="020B0600070205080204" pitchFamily="50" charset="-128"/>
              </a:rPr>
              <a:t>チームメンバーの振り返りの回数が増えたか？</a:t>
            </a:r>
          </a:p>
        </p:txBody>
      </p:sp>
      <p:sp>
        <p:nvSpPr>
          <p:cNvPr id="8" name="正方形/長方形 7"/>
          <p:cNvSpPr/>
          <p:nvPr/>
        </p:nvSpPr>
        <p:spPr>
          <a:xfrm>
            <a:off x="6240016" y="4005064"/>
            <a:ext cx="381642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行動の変化が大事</a:t>
            </a:r>
          </a:p>
        </p:txBody>
      </p:sp>
      <p:sp>
        <p:nvSpPr>
          <p:cNvPr id="9" name="スライド番号プレースホルダー 8"/>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745496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ＴＭＳとスクラム</a:t>
            </a:r>
          </a:p>
        </p:txBody>
      </p:sp>
      <p:sp>
        <p:nvSpPr>
          <p:cNvPr id="3" name="コンテンツ プレースホルダー 2"/>
          <p:cNvSpPr>
            <a:spLocks noGrp="1"/>
          </p:cNvSpPr>
          <p:nvPr>
            <p:ph idx="1"/>
          </p:nvPr>
        </p:nvSpPr>
        <p:spPr>
          <a:xfrm>
            <a:off x="1847528" y="980728"/>
            <a:ext cx="8568952" cy="1008112"/>
          </a:xfrm>
        </p:spPr>
        <p:txBody>
          <a:bodyPr>
            <a:normAutofit/>
          </a:bodyPr>
          <a:lstStyle/>
          <a:p>
            <a:pPr marL="0" indent="0">
              <a:buNone/>
            </a:pPr>
            <a:r>
              <a:rPr lang="ja-JP" altLang="en-US" sz="1400" dirty="0"/>
              <a:t>アジャイル開発手法はＴＰＳ（トヨタ生産方式）から発想を得たと各種アジャイル開発の紹介本に記載されていますが、ＴＰＳ（トヨタ生産方式）の思想がいろいろ流用されております。アジャイル開発手法を良く理解し、その心を求めるには本家のＴＰＳ・ＴＭＳの思想、手法の理解が実際にアジャイル開発を成功に導く早道です。ここではＴＰＳ・ＴＭＳとアジャイル開発のスクラムについて少し関連性を紹介します。</a:t>
            </a:r>
          </a:p>
        </p:txBody>
      </p:sp>
      <p:sp>
        <p:nvSpPr>
          <p:cNvPr id="4" name="テキスト ボックス 3"/>
          <p:cNvSpPr txBox="1"/>
          <p:nvPr/>
        </p:nvSpPr>
        <p:spPr>
          <a:xfrm>
            <a:off x="1919536" y="2060849"/>
            <a:ext cx="8280920" cy="4031873"/>
          </a:xfrm>
          <a:prstGeom prst="rect">
            <a:avLst/>
          </a:prstGeom>
          <a:noFill/>
        </p:spPr>
        <p:txBody>
          <a:bodyPr wrap="square" rtlCol="0">
            <a:spAutoFit/>
          </a:bodyPr>
          <a:lstStyle/>
          <a:p>
            <a:r>
              <a:rPr lang="ja-JP" altLang="en-US" sz="1600" dirty="0">
                <a:solidFill>
                  <a:prstClr val="black"/>
                </a:solidFill>
                <a:latin typeface="Calibri"/>
                <a:ea typeface="ＭＳ Ｐゴシック" panose="020B0600070205080204" pitchFamily="50" charset="-128"/>
              </a:rPr>
              <a:t>アジャイル開発の考え方の基本である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①リソースは有限で、まずリソースが前提</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②繰り返しのフィードバック（イタレーション）が品質を向上させる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③常にカイゼンしながら仕事を行う</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④仕掛（在庫）を持たず流れを造り（流水化）ＪＩＴ（ジャスト・イン・タイム）で提供する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⑤人間性（個人）尊重でコミュニケーションを大事に考える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⑥見える化での情報の共有</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⑦一人多役（多能工）の自律したチームで作業を行う</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⑧顧客要求からのプル型での生産（作業）</a:t>
            </a:r>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これらはＴＰＳ・ＴＭＳの考え方とまったく同じです。</a:t>
            </a:r>
            <a:endParaRPr lang="en-US" altLang="ja-JP" sz="1600" dirty="0">
              <a:solidFill>
                <a:prstClr val="black"/>
              </a:solidFill>
              <a:latin typeface="Calibri"/>
              <a:ea typeface="ＭＳ Ｐゴシック" panose="020B0600070205080204" pitchFamily="50" charset="-128"/>
            </a:endParaRPr>
          </a:p>
          <a:p>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更にスクラムの手法で紹介されている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①スタンドアップ・ミーティング</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②振り返りでのＰＴＫ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③ベロシティーを平準化させる</a:t>
            </a:r>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は、ＴＰＳ・ＴＭＳと同種の手法です。</a:t>
            </a:r>
          </a:p>
        </p:txBody>
      </p:sp>
      <p:sp>
        <p:nvSpPr>
          <p:cNvPr id="5" name="スライド番号プレースホルダー 4"/>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85</a:t>
            </a:fld>
            <a:endParaRPr lang="ja-JP" altLang="en-US" dirty="0">
              <a:solidFill>
                <a:prstClr val="black">
                  <a:tint val="75000"/>
                </a:prstClr>
              </a:solidFill>
              <a:latin typeface="Calibri"/>
              <a:ea typeface="ＭＳ Ｐゴシック" panose="020B0600070205080204" pitchFamily="50" charset="-128"/>
            </a:endParaRPr>
          </a:p>
        </p:txBody>
      </p:sp>
      <p:sp>
        <p:nvSpPr>
          <p:cNvPr id="6" name="角丸四角形 5"/>
          <p:cNvSpPr/>
          <p:nvPr/>
        </p:nvSpPr>
        <p:spPr>
          <a:xfrm>
            <a:off x="7176120" y="4621806"/>
            <a:ext cx="2664296" cy="138847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Calibri"/>
                <a:ea typeface="ＭＳ Ｐゴシック" panose="020B0600070205080204" pitchFamily="50" charset="-128"/>
              </a:rPr>
              <a:t>ＴＭＳ検定公式テキストに含まれていない内容</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アジャイル開発関係者向けに追加</a:t>
            </a:r>
          </a:p>
        </p:txBody>
      </p:sp>
    </p:spTree>
    <p:extLst>
      <p:ext uri="{BB962C8B-B14F-4D97-AF65-F5344CB8AC3E}">
        <p14:creationId xmlns:p14="http://schemas.microsoft.com/office/powerpoint/2010/main" val="334150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t>バトンタッチの妙　　（大野耐一）</a:t>
            </a:r>
          </a:p>
        </p:txBody>
      </p:sp>
      <p:sp>
        <p:nvSpPr>
          <p:cNvPr id="3" name="テキスト ボックス 2"/>
          <p:cNvSpPr txBox="1"/>
          <p:nvPr/>
        </p:nvSpPr>
        <p:spPr>
          <a:xfrm>
            <a:off x="2135560" y="980728"/>
            <a:ext cx="8208912" cy="4801314"/>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ちょうど私がトヨタ生産方式に取り組み始めたころの事だ。朝鮮戦争も終わりに近くなって、いわゆる三十八度線という言葉が新聞紙上をにぎわした。それを読んで私は、三十八度線は絶対に引いてはいかん、これは国の悲劇である。私どもの仕事も同じだ。お互いの仕事の分野に三十八度線を引いてはいかんと言ったものだった。その時に、またスポーツの話を出して、三十八度線を引かずに、陸上競技のリレーのように仕事の分野を考えたらどうだろうかと言ったものだった。リレーには必ずバトン・タッチの区間がある。上手にバトン・タッチをすると、四人が別々に走った記録を合わせたよりも大分良い記録を出す事ができる。水泳のリレーみたいに壁に手が触らないと、飛び込めないと違って、陸上競走のリレーは弱い選手を強い選手がカバーする事ができる。これは興味深い事だ。仕事でも同じことで、四人なら四人、五人なら五人でやる場合に、品物つまり部品をバトンだと思って手渡しをしなさい。後の工程の人がもたついて遅れた場合には、その人の持ち分と思われる機械の取り外しをやってやりなさい。そうしてその人が正常の配置に戻ってきたら、すぐにバトンを渡して自分の所へ戻りなさい。と言う具合にバトン・タッチを上手にやるように、やかましく言ったものである。</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トヨタのなかではこのチームワークの事を</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助け合い運動</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と呼んでいる。この</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助け合い運動</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がより強いチームワークを生み出す原動力にもなるわけである。</a:t>
            </a:r>
          </a:p>
        </p:txBody>
      </p:sp>
      <p:sp>
        <p:nvSpPr>
          <p:cNvPr id="4" name="テキスト ボックス 3"/>
          <p:cNvSpPr txBox="1"/>
          <p:nvPr/>
        </p:nvSpPr>
        <p:spPr>
          <a:xfrm>
            <a:off x="4079776" y="6133946"/>
            <a:ext cx="5760640" cy="369332"/>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トヨタ生産方式</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脱規模の経営をめざしてー　より抜粋</a:t>
            </a:r>
          </a:p>
        </p:txBody>
      </p:sp>
    </p:spTree>
    <p:extLst>
      <p:ext uri="{BB962C8B-B14F-4D97-AF65-F5344CB8AC3E}">
        <p14:creationId xmlns:p14="http://schemas.microsoft.com/office/powerpoint/2010/main" val="1051878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graphicFrame>
        <p:nvGraphicFramePr>
          <p:cNvPr id="6" name="オブジェクト 5"/>
          <p:cNvGraphicFramePr>
            <a:graphicFrameLocks noChangeAspect="1"/>
          </p:cNvGraphicFramePr>
          <p:nvPr>
            <p:extLst/>
          </p:nvPr>
        </p:nvGraphicFramePr>
        <p:xfrm>
          <a:off x="2567608" y="234996"/>
          <a:ext cx="2808312" cy="3974173"/>
        </p:xfrm>
        <a:graphic>
          <a:graphicData uri="http://schemas.openxmlformats.org/presentationml/2006/ole">
            <mc:AlternateContent xmlns:mc="http://schemas.openxmlformats.org/markup-compatibility/2006">
              <mc:Choice xmlns:v="urn:schemas-microsoft-com:vml" Requires="v">
                <p:oleObj spid="_x0000_s2052" name="Acrobat Document" r:id="rId3" imgW="5666913" imgH="8019722" progId="AcroExch.Document.DC">
                  <p:embed/>
                </p:oleObj>
              </mc:Choice>
              <mc:Fallback>
                <p:oleObj name="Acrobat Document" r:id="rId3" imgW="5666913" imgH="8019722" progId="AcroExch.Document.DC">
                  <p:embed/>
                  <p:pic>
                    <p:nvPicPr>
                      <p:cNvPr id="6" name="オブジェクト 5"/>
                      <p:cNvPicPr/>
                      <p:nvPr/>
                    </p:nvPicPr>
                    <p:blipFill>
                      <a:blip r:embed="rId4"/>
                      <a:stretch>
                        <a:fillRect/>
                      </a:stretch>
                    </p:blipFill>
                    <p:spPr>
                      <a:xfrm>
                        <a:off x="2567608" y="234996"/>
                        <a:ext cx="2808312" cy="3974173"/>
                      </a:xfrm>
                      <a:prstGeom prst="rect">
                        <a:avLst/>
                      </a:prstGeom>
                    </p:spPr>
                  </p:pic>
                </p:oleObj>
              </mc:Fallback>
            </mc:AlternateContent>
          </a:graphicData>
        </a:graphic>
      </p:graphicFrame>
      <p:sp>
        <p:nvSpPr>
          <p:cNvPr id="5" name="正方形/長方形 4"/>
          <p:cNvSpPr/>
          <p:nvPr/>
        </p:nvSpPr>
        <p:spPr>
          <a:xfrm>
            <a:off x="2063552" y="2708921"/>
            <a:ext cx="7344816" cy="2031325"/>
          </a:xfrm>
          <a:prstGeom prst="rect">
            <a:avLst/>
          </a:prstGeom>
        </p:spPr>
        <p:txBody>
          <a:bodyPr wrap="square">
            <a:spAutoFit/>
          </a:bodyPr>
          <a:lstStyle/>
          <a:p>
            <a:r>
              <a:rPr lang="en-US" altLang="ja-JP" dirty="0">
                <a:solidFill>
                  <a:prstClr val="black"/>
                </a:solidFill>
                <a:latin typeface="Calibri"/>
                <a:ea typeface="ＭＳ Ｐゴシック" panose="020B0600070205080204" pitchFamily="50" charset="-128"/>
              </a:rPr>
              <a:t>400m</a:t>
            </a:r>
            <a:r>
              <a:rPr lang="ja-JP" altLang="en-US" dirty="0">
                <a:solidFill>
                  <a:prstClr val="black"/>
                </a:solidFill>
                <a:latin typeface="Calibri"/>
                <a:ea typeface="ＭＳ Ｐゴシック" panose="020B0600070205080204" pitchFamily="50" charset="-128"/>
              </a:rPr>
              <a:t>リレー銀メダル、</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秒台がいない日本チームで勝てた理由となる、利得距離のデータ。　　　四人の合計タイムが、リレーでこれだけ速くなる。</a:t>
            </a:r>
          </a:p>
          <a:p>
            <a:endParaRPr lang="ja-JP" altLang="en-US"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ジャマイカ・・・</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72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69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90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58</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38</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89 </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(37</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27) </a:t>
            </a:r>
          </a:p>
          <a:p>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1</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62</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4.165</a:t>
            </a:r>
            <a:r>
              <a:rPr lang="ja-JP" altLang="en-US" dirty="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日本・・・・・・</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05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22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01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10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40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38 </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(37</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60)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2</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78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6.884</a:t>
            </a:r>
            <a:r>
              <a:rPr lang="ja-JP" altLang="en-US" dirty="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016" y="260648"/>
            <a:ext cx="339474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025" y="4447504"/>
            <a:ext cx="36036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163363" y="5085184"/>
            <a:ext cx="3600400"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どちらの改善率が高かったのか？</a:t>
            </a:r>
          </a:p>
        </p:txBody>
      </p:sp>
    </p:spTree>
    <p:extLst>
      <p:ext uri="{BB962C8B-B14F-4D97-AF65-F5344CB8AC3E}">
        <p14:creationId xmlns:p14="http://schemas.microsoft.com/office/powerpoint/2010/main" val="94321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C2D088-4488-4A38-9B09-92C77ABFB2D2}"/>
              </a:ext>
            </a:extLst>
          </p:cNvPr>
          <p:cNvSpPr>
            <a:spLocks noGrp="1"/>
          </p:cNvSpPr>
          <p:nvPr>
            <p:ph type="sldNum" sz="quarter" idx="12"/>
          </p:nvPr>
        </p:nvSpPr>
        <p:spPr/>
        <p:txBody>
          <a:bodyPr/>
          <a:lstStyle/>
          <a:p>
            <a:fld id="{1E1DC047-088E-438F-B077-FCC6D2EF2EB8}" type="slidenum">
              <a:rPr kumimoji="1" lang="ja-JP" altLang="en-US" smtClean="0"/>
              <a:t>9</a:t>
            </a:fld>
            <a:endParaRPr kumimoji="1" lang="ja-JP" altLang="en-US"/>
          </a:p>
        </p:txBody>
      </p:sp>
      <p:sp>
        <p:nvSpPr>
          <p:cNvPr id="3" name="正方形/長方形 2">
            <a:extLst>
              <a:ext uri="{FF2B5EF4-FFF2-40B4-BE49-F238E27FC236}">
                <a16:creationId xmlns:a16="http://schemas.microsoft.com/office/drawing/2014/main" id="{306FF883-F17E-46A7-8EB4-C63586CD9DE9}"/>
              </a:ext>
            </a:extLst>
          </p:cNvPr>
          <p:cNvSpPr/>
          <p:nvPr/>
        </p:nvSpPr>
        <p:spPr>
          <a:xfrm>
            <a:off x="1005133" y="1964348"/>
            <a:ext cx="10181734" cy="3693319"/>
          </a:xfrm>
          <a:prstGeom prst="rect">
            <a:avLst/>
          </a:prstGeom>
        </p:spPr>
        <p:txBody>
          <a:bodyPr wrap="square">
            <a:spAutoFit/>
          </a:bodyPr>
          <a:lstStyle/>
          <a:p>
            <a:r>
              <a:rPr lang="ja-JP" altLang="en-US" dirty="0"/>
              <a:t>こうした、デジタルトランスフォーメーションの重要性にいち早く気がつき、積極的に取り組んできたのが、米ゼネラル・エレクトリック（</a:t>
            </a:r>
            <a:r>
              <a:rPr lang="en-US" altLang="ja-JP" dirty="0"/>
              <a:t>GE</a:t>
            </a:r>
            <a:r>
              <a:rPr lang="ja-JP" altLang="en-US" dirty="0"/>
              <a:t>）です。</a:t>
            </a:r>
            <a:r>
              <a:rPr lang="en-US" altLang="ja-JP" dirty="0"/>
              <a:t>GE</a:t>
            </a:r>
            <a:r>
              <a:rPr lang="ja-JP" altLang="en-US" dirty="0"/>
              <a:t>ではすでにジェットエンジンの料金をエンジンの回転数や飛行時間などに応じて支払う、サブスクリプションの仕組みで提供していますが、本質は「成果」志向に立ち、エンジンの稼働データを顧客の機体整備業務の改善とスピード化に活かしていることにあります。また、フィンランドに拠点を構える、昇降機世界大手の会社「コネ（</a:t>
            </a:r>
            <a:r>
              <a:rPr lang="en-US" altLang="ja-JP" dirty="0"/>
              <a:t>KONE</a:t>
            </a:r>
            <a:r>
              <a:rPr lang="ja-JP" altLang="en-US" dirty="0"/>
              <a:t>）」の事例も同様に、顧客が製品を使うことによる「成果」にフォーカスしています。エレベーターやエスカレーターは、設置場所の条件によって長さなどが細かく変わり、人間の指紋のようにすべてが同じではない。故障した際に対応すべき技術者も故障の種類によって異なるため、同社では</a:t>
            </a:r>
            <a:r>
              <a:rPr lang="en-US" altLang="ja-JP" dirty="0"/>
              <a:t>AI</a:t>
            </a:r>
            <a:r>
              <a:rPr lang="ja-JP" altLang="en-US" dirty="0"/>
              <a:t>（人工知能）を障害の事前検知に活かし自動で技術者をアサイン。顧客の業務の停止時間を可能な限り短くすることに成功しています。</a:t>
            </a:r>
            <a:r>
              <a:rPr lang="en-US" altLang="ja-JP" dirty="0"/>
              <a:t>GE</a:t>
            </a:r>
            <a:r>
              <a:rPr lang="ja-JP" altLang="en-US" dirty="0"/>
              <a:t>や</a:t>
            </a:r>
            <a:r>
              <a:rPr lang="en-US" altLang="ja-JP" dirty="0"/>
              <a:t>KONE</a:t>
            </a:r>
            <a:r>
              <a:rPr lang="ja-JP" altLang="en-US" dirty="0" err="1"/>
              <a:t>のように</a:t>
            </a:r>
            <a:r>
              <a:rPr lang="ja-JP" altLang="en-US" dirty="0"/>
              <a:t>デジタルトランスフォーメーションを推進していくためには、データを取得するための</a:t>
            </a:r>
            <a:r>
              <a:rPr lang="en-US" altLang="ja-JP" dirty="0"/>
              <a:t>IoT</a:t>
            </a:r>
            <a:r>
              <a:rPr lang="ja-JP" altLang="en-US" dirty="0" err="1"/>
              <a:t>、</a:t>
            </a:r>
            <a:r>
              <a:rPr lang="ja-JP" altLang="en-US" dirty="0"/>
              <a:t>それらのデータを</a:t>
            </a:r>
            <a:r>
              <a:rPr lang="en-US" altLang="ja-JP" dirty="0"/>
              <a:t>1</a:t>
            </a:r>
            <a:r>
              <a:rPr lang="ja-JP" altLang="en-US" dirty="0"/>
              <a:t>か所に集めて解析・活用するための</a:t>
            </a:r>
            <a:r>
              <a:rPr lang="en-US" altLang="ja-JP" dirty="0"/>
              <a:t>AI</a:t>
            </a:r>
            <a:r>
              <a:rPr lang="ja-JP" altLang="en-US" dirty="0"/>
              <a:t>などの要素技術が挙げられますが、そうした技術的なことはもとより、さらに重要なのが顧客との関係を</a:t>
            </a:r>
          </a:p>
        </p:txBody>
      </p:sp>
      <p:sp>
        <p:nvSpPr>
          <p:cNvPr id="4" name="正方形/長方形 3">
            <a:extLst>
              <a:ext uri="{FF2B5EF4-FFF2-40B4-BE49-F238E27FC236}">
                <a16:creationId xmlns:a16="http://schemas.microsoft.com/office/drawing/2014/main" id="{6D6CEF09-FC44-4B00-BF92-50C9F6383F44}"/>
              </a:ext>
            </a:extLst>
          </p:cNvPr>
          <p:cNvSpPr/>
          <p:nvPr/>
        </p:nvSpPr>
        <p:spPr>
          <a:xfrm>
            <a:off x="8610600" y="5657667"/>
            <a:ext cx="1874231" cy="369332"/>
          </a:xfrm>
          <a:prstGeom prst="rect">
            <a:avLst/>
          </a:prstGeom>
        </p:spPr>
        <p:txBody>
          <a:bodyPr wrap="none">
            <a:spAutoFit/>
          </a:bodyPr>
          <a:lstStyle/>
          <a:p>
            <a:r>
              <a:rPr lang="en-US" altLang="ja-JP" dirty="0"/>
              <a:t>FORBES JAPAN</a:t>
            </a:r>
            <a:endParaRPr lang="ja-JP" altLang="en-US" dirty="0"/>
          </a:p>
        </p:txBody>
      </p:sp>
      <p:pic>
        <p:nvPicPr>
          <p:cNvPr id="5" name="Picture 2">
            <a:extLst>
              <a:ext uri="{FF2B5EF4-FFF2-40B4-BE49-F238E27FC236}">
                <a16:creationId xmlns:a16="http://schemas.microsoft.com/office/drawing/2014/main" id="{5BF7722C-8898-41FA-B4A1-4C2600767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8399382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7921</Words>
  <Application>Microsoft Office PowerPoint</Application>
  <PresentationFormat>ワイド画面</PresentationFormat>
  <Paragraphs>1878</Paragraphs>
  <Slides>87</Slides>
  <Notes>18</Notes>
  <HiddenSlides>0</HiddenSlides>
  <MMClips>0</MMClips>
  <ScaleCrop>false</ScaleCrop>
  <HeadingPairs>
    <vt:vector size="8" baseType="variant">
      <vt:variant>
        <vt:lpstr>使用されているフォント</vt:lpstr>
      </vt:variant>
      <vt:variant>
        <vt:i4>14</vt:i4>
      </vt:variant>
      <vt:variant>
        <vt:lpstr>テーマ</vt:lpstr>
      </vt:variant>
      <vt:variant>
        <vt:i4>6</vt:i4>
      </vt:variant>
      <vt:variant>
        <vt:lpstr>埋め込まれた OLE サーバー</vt:lpstr>
      </vt:variant>
      <vt:variant>
        <vt:i4>2</vt:i4>
      </vt:variant>
      <vt:variant>
        <vt:lpstr>スライド タイトル</vt:lpstr>
      </vt:variant>
      <vt:variant>
        <vt:i4>87</vt:i4>
      </vt:variant>
    </vt:vector>
  </HeadingPairs>
  <TitlesOfParts>
    <vt:vector size="109" baseType="lpstr">
      <vt:lpstr>Arial Unicode MS</vt:lpstr>
      <vt:lpstr>HG 明朝L Sun</vt:lpstr>
      <vt:lpstr>MS PGothic</vt:lpstr>
      <vt:lpstr>MS PGothic</vt:lpstr>
      <vt:lpstr>ＭＳ Ｐ明朝</vt:lpstr>
      <vt:lpstr>新細明體</vt:lpstr>
      <vt:lpstr>Titillium Web SemiBold</vt:lpstr>
      <vt:lpstr>游ゴシック</vt:lpstr>
      <vt:lpstr>游ゴシック Light</vt:lpstr>
      <vt:lpstr>Arial</vt:lpstr>
      <vt:lpstr>Calibri</vt:lpstr>
      <vt:lpstr>Eras Bold ITC</vt:lpstr>
      <vt:lpstr>Times New Roman</vt:lpstr>
      <vt:lpstr>Wingdings</vt:lpstr>
      <vt:lpstr>Office テーマ</vt:lpstr>
      <vt:lpstr>Office ​​テーマ</vt:lpstr>
      <vt:lpstr>1_Office テーマ</vt:lpstr>
      <vt:lpstr>2_Office テーマ</vt:lpstr>
      <vt:lpstr>1_Office ​​テーマ</vt:lpstr>
      <vt:lpstr>3_Office テーマ</vt:lpstr>
      <vt:lpstr>Worksheet</vt:lpstr>
      <vt:lpstr>Acrobat Document</vt:lpstr>
      <vt:lpstr>IT戦略塾 第三回</vt:lpstr>
      <vt:lpstr>PowerPoint プレゼンテーション</vt:lpstr>
      <vt:lpstr>Agile &amp; DevOps　講演・コラム　等の実績　（１）</vt:lpstr>
      <vt:lpstr>Agile &amp; DevOps　講演・コラム　等の実績　（２）</vt:lpstr>
      <vt:lpstr>今日のお話の位置付け</vt:lpstr>
      <vt:lpstr>Agenda</vt:lpstr>
      <vt:lpstr>PowerPoint プレゼンテーション</vt:lpstr>
      <vt:lpstr>PowerPoint プレゼンテーション</vt:lpstr>
      <vt:lpstr>PowerPoint プレゼンテーション</vt:lpstr>
      <vt:lpstr>デジタル・トランスフォーメーションとは？</vt:lpstr>
      <vt:lpstr>ビジネスとITのかかわり方の変遷</vt:lpstr>
      <vt:lpstr>変わることは難しい、もし変わらなければ。。。</vt:lpstr>
      <vt:lpstr>デジタルトランスフォーメーションされたビジネスの一例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サービス・カルチャー</vt:lpstr>
      <vt:lpstr>ITサービスの特徴（真実の瞬間：MOT）</vt:lpstr>
      <vt:lpstr>ITサービスを提供するうえでの課題</vt:lpstr>
      <vt:lpstr>Digital Transformation  VeriSM™ + DevOps2.1 </vt:lpstr>
      <vt:lpstr>PowerPoint プレゼンテーション</vt:lpstr>
      <vt:lpstr>VeriSM™出現の背景</vt:lpstr>
      <vt:lpstr>VeriSM™とは？</vt:lpstr>
      <vt:lpstr>PowerPoint プレゼンテーション</vt:lpstr>
      <vt:lpstr>VeriSM™の構成要素　－１</vt:lpstr>
      <vt:lpstr>VeriSM™の構成要素　－２</vt:lpstr>
      <vt:lpstr>マネジメント・メッシュ（例）</vt:lpstr>
      <vt:lpstr>VeriSM™の構成要素　－３</vt:lpstr>
      <vt:lpstr>VeriSM™の構成要素　－４</vt:lpstr>
      <vt:lpstr>デジタル時代の新しい管理手法（VeriSM）</vt:lpstr>
      <vt:lpstr>PowerPoint プレゼンテーション</vt:lpstr>
      <vt:lpstr>VeriSM™導入に当たっての注意事項</vt:lpstr>
      <vt:lpstr>組織の変革（組織の四段階）</vt:lpstr>
      <vt:lpstr>PowerPoint プレゼンテーション</vt:lpstr>
      <vt:lpstr>PowerPoint プレゼンテーション</vt:lpstr>
      <vt:lpstr>One fact at 2003 (TOYOTA was No.4 Auto manufacturer)</vt:lpstr>
      <vt:lpstr>DevOps2.1の事例</vt:lpstr>
      <vt:lpstr>DevOps 2.1　とは</vt:lpstr>
      <vt:lpstr>DevOps2.1 (エンタープライズ)概念図</vt:lpstr>
      <vt:lpstr>プロセスの流れに基づく設計(SPDD)</vt:lpstr>
      <vt:lpstr>業務プロセスで設計＆開発</vt:lpstr>
      <vt:lpstr>PowerPoint プレゼンテーション</vt:lpstr>
      <vt:lpstr>役割と責務</vt:lpstr>
      <vt:lpstr>DevOps2.1に必要な知識体系</vt:lpstr>
      <vt:lpstr>PowerPoint プレゼンテーション</vt:lpstr>
      <vt:lpstr>ITシステムの開発手法</vt:lpstr>
      <vt:lpstr>『もの作り』と『システム作り』の相違</vt:lpstr>
      <vt:lpstr>アジャイル開発の仕事の基本構造</vt:lpstr>
      <vt:lpstr>PowerPoint プレゼンテーション</vt:lpstr>
      <vt:lpstr>アジャイル開発の基本行動</vt:lpstr>
      <vt:lpstr>システム設計方法の変化</vt:lpstr>
      <vt:lpstr>アジャイル開発におけるソフトウエアの作り方</vt:lpstr>
      <vt:lpstr>アジャイル開発で品質が向上する理由</vt:lpstr>
      <vt:lpstr>タスクの粒度</vt:lpstr>
      <vt:lpstr>経験事例の報告（エンジニアの声）</vt:lpstr>
      <vt:lpstr>経験事例の報告（エンジニアの声）</vt:lpstr>
      <vt:lpstr>TOYOTA-way（TPS）から移入される思想、手法</vt:lpstr>
      <vt:lpstr>PowerPoint プレゼンテーション</vt:lpstr>
      <vt:lpstr>EXINのサイトから入手できます。</vt:lpstr>
      <vt:lpstr>日経コンピュータ連載コラム</vt:lpstr>
      <vt:lpstr>日経コンピュータ連載コラム</vt:lpstr>
      <vt:lpstr>PowerPoint プレゼンテーション</vt:lpstr>
      <vt:lpstr>ＴＭＳ 【Toyota way Management System】 Official Text Book</vt:lpstr>
      <vt:lpstr>職場活性化活動　（１）</vt:lpstr>
      <vt:lpstr>職場活性化活動　（２）</vt:lpstr>
      <vt:lpstr>活動の見える化の原理　（１）</vt:lpstr>
      <vt:lpstr>活動の見える化の原理　（２）</vt:lpstr>
      <vt:lpstr>活動の見える化</vt:lpstr>
      <vt:lpstr>職場（チーム）づくり</vt:lpstr>
      <vt:lpstr>価値の創造</vt:lpstr>
      <vt:lpstr>改善マインド　（１）</vt:lpstr>
      <vt:lpstr>改善マインド　（２）</vt:lpstr>
      <vt:lpstr>７つのムダ</vt:lpstr>
      <vt:lpstr>改善マインド　（３）</vt:lpstr>
      <vt:lpstr>改善マインド　（４）</vt:lpstr>
      <vt:lpstr>仕事の品質　（１）</vt:lpstr>
      <vt:lpstr>仕事の品質　（２）</vt:lpstr>
      <vt:lpstr>利益の創造　（１）</vt:lpstr>
      <vt:lpstr>利益の創造　（２）</vt:lpstr>
      <vt:lpstr>職場活性化活動の導入と実践</vt:lpstr>
      <vt:lpstr>職場活性化活動の導入と実践</vt:lpstr>
      <vt:lpstr>職場活性化活動の評価</vt:lpstr>
      <vt:lpstr>ＴＭＳとスクラム</vt:lpstr>
      <vt:lpstr>バトンタッチの妙　　（大野耐一）</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Toda Luke</dc:creator>
  <cp:lastModifiedBy>Toda Luke</cp:lastModifiedBy>
  <cp:revision>13</cp:revision>
  <dcterms:created xsi:type="dcterms:W3CDTF">2018-04-28T01:28:48Z</dcterms:created>
  <dcterms:modified xsi:type="dcterms:W3CDTF">2018-05-29T02:09:40Z</dcterms:modified>
</cp:coreProperties>
</file>