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5" r:id="rId8"/>
    <p:sldId id="262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669" y="1905003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110000"/>
              </a:lnSpc>
              <a:defRPr sz="5400" baseline="0">
                <a:solidFill>
                  <a:srgbClr val="002060"/>
                </a:solidFill>
                <a:effectLst/>
                <a:latin typeface="メイリオ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3667" y="4344991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baseline="0">
                <a:solidFill>
                  <a:srgbClr val="002060"/>
                </a:solidFill>
                <a:latin typeface="メイリオ" pitchFamily="50" charset="-128"/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511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章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5273" y="4344991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rgbClr val="002060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6600" b="1" i="0" u="none" strike="noStrike" kern="1200" cap="none" spc="-150" normalizeH="0" baseline="0" noProof="0" dirty="0" smtClean="0">
                <a:ln w="11430"/>
                <a:solidFill>
                  <a:srgbClr val="002060"/>
                </a:soli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ja-JP" altLang="en-US" dirty="0" smtClean="0"/>
              <a:t>章見出し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750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節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780928"/>
            <a:ext cx="10253485" cy="1384994"/>
          </a:xfrm>
        </p:spPr>
        <p:txBody>
          <a:bodyPr anchor="ctr" anchorCtr="0">
            <a:noAutofit/>
            <a:scene3d>
              <a:camera prst="orthographicFront"/>
              <a:lightRig rig="flat" dir="t"/>
            </a:scene3d>
            <a:sp3d extrusionH="88900" contourW="2540">
              <a:contourClr>
                <a:srgbClr val="F4A234"/>
              </a:contourClr>
            </a:sp3d>
          </a:bodyPr>
          <a:lstStyle>
            <a:lvl1pPr marL="0" indent="0" algn="ctr">
              <a:buFont typeface="Arial" pitchFamily="34" charset="0"/>
              <a:buNone/>
              <a:defRPr kumimoji="0" lang="en-US" sz="5400" b="1" i="0" u="none" strike="noStrike" kern="1200" cap="none" spc="-150" normalizeH="0" baseline="0" noProof="0" dirty="0" smtClean="0">
                <a:ln w="11430"/>
                <a:solidFill>
                  <a:srgbClr val="002060"/>
                </a:solidFill>
                <a:effectLst/>
                <a:uLnTx/>
                <a:uFillTx/>
                <a:latin typeface="Segoe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ja-JP" altLang="en-US" dirty="0" smtClean="0"/>
              <a:t>節見出し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99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1838965"/>
          </a:xfrm>
        </p:spPr>
        <p:txBody>
          <a:bodyPr/>
          <a:lstStyle>
            <a:lvl1pPr marL="396875" indent="-396875">
              <a:lnSpc>
                <a:spcPct val="110000"/>
              </a:lnSpc>
              <a:buClrTx/>
              <a:buFont typeface="Wingdings" panose="05000000000000000000" pitchFamily="2" charset="2"/>
              <a:buChar char="l"/>
              <a:defRPr sz="2000" baseline="0">
                <a:solidFill>
                  <a:srgbClr val="002060"/>
                </a:solidFill>
                <a:latin typeface="メイリオ" pitchFamily="50" charset="-128"/>
              </a:defRPr>
            </a:lvl1pPr>
            <a:lvl2pPr marL="914400" indent="-396875">
              <a:lnSpc>
                <a:spcPct val="110000"/>
              </a:lnSpc>
              <a:buClrTx/>
              <a:buFont typeface="Wingdings" panose="05000000000000000000" pitchFamily="2" charset="2"/>
              <a:buChar char="l"/>
              <a:defRPr sz="1800" baseline="0">
                <a:solidFill>
                  <a:srgbClr val="002060"/>
                </a:solidFill>
                <a:latin typeface="メイリオ" pitchFamily="50" charset="-128"/>
              </a:defRPr>
            </a:lvl2pPr>
            <a:lvl3pPr marL="1258888" indent="-344488">
              <a:lnSpc>
                <a:spcPct val="110000"/>
              </a:lnSpc>
              <a:buClrTx/>
              <a:buFont typeface="Wingdings" panose="05000000000000000000" pitchFamily="2" charset="2"/>
              <a:buChar char="l"/>
              <a:defRPr sz="1600" baseline="0">
                <a:solidFill>
                  <a:srgbClr val="002060"/>
                </a:solidFill>
                <a:latin typeface="メイリオ" pitchFamily="50" charset="-128"/>
              </a:defRPr>
            </a:lvl3pPr>
            <a:lvl4pPr marL="1604963" indent="-346075">
              <a:lnSpc>
                <a:spcPct val="110000"/>
              </a:lnSpc>
              <a:buClrTx/>
              <a:buFont typeface="Wingdings" panose="05000000000000000000" pitchFamily="2" charset="2"/>
              <a:buChar char="l"/>
              <a:defRPr sz="1500" baseline="0">
                <a:solidFill>
                  <a:srgbClr val="002060"/>
                </a:solidFill>
                <a:latin typeface="メイリオ" pitchFamily="50" charset="-128"/>
              </a:defRPr>
            </a:lvl4pPr>
            <a:lvl5pPr marL="1941513" indent="-336550">
              <a:lnSpc>
                <a:spcPct val="110000"/>
              </a:lnSpc>
              <a:buClrTx/>
              <a:buFont typeface="Wingdings" panose="05000000000000000000" pitchFamily="2" charset="2"/>
              <a:buChar char="l"/>
              <a:defRPr sz="1400" baseline="0">
                <a:solidFill>
                  <a:srgbClr val="002060"/>
                </a:solidFill>
                <a:latin typeface="メイリオ" pitchFamily="50" charset="-128"/>
              </a:defRPr>
            </a:lvl5pPr>
            <a:lvl6pPr marL="2151063" indent="-227013">
              <a:buFont typeface="Wingdings" panose="05000000000000000000" pitchFamily="2" charset="2"/>
              <a:buChar char="l"/>
              <a:defRPr sz="1300">
                <a:solidFill>
                  <a:srgbClr val="002060"/>
                </a:solidFill>
                <a:latin typeface="+mn-ea"/>
                <a:ea typeface="+mn-ea"/>
              </a:defRPr>
            </a:lvl6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08000" y="371330"/>
            <a:ext cx="11176000" cy="553998"/>
          </a:xfrm>
        </p:spPr>
        <p:txBody>
          <a:bodyPr/>
          <a:lstStyle>
            <a:lvl1pPr>
              <a:defRPr sz="4000" baseline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68608" y="6582838"/>
            <a:ext cx="666712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59AA0E8A-C019-47B4-9367-900037CA9E34}" type="slidenum">
              <a:rPr kumimoji="1" lang="ja-JP" altLang="en-US" sz="900" smtClean="0"/>
              <a:pPr algn="r"/>
              <a:t>‹#›</a:t>
            </a:fld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096382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高橋メソッ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500042"/>
            <a:ext cx="11176000" cy="5786478"/>
          </a:xfrm>
        </p:spPr>
        <p:txBody>
          <a:bodyPr anchor="ctr">
            <a:noAutofit/>
          </a:bodyPr>
          <a:lstStyle>
            <a:lvl1pPr algn="ctr">
              <a:lnSpc>
                <a:spcPct val="110000"/>
              </a:lnSpc>
              <a:defRPr sz="8800">
                <a:solidFill>
                  <a:srgbClr val="002060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568608" y="6582838"/>
            <a:ext cx="666712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59AA0E8A-C019-47B4-9367-900037CA9E34}" type="slidenum">
              <a:rPr kumimoji="1" lang="ja-JP" altLang="en-US" sz="900" smtClean="0"/>
              <a:pPr algn="r"/>
              <a:t>‹#›</a:t>
            </a:fld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47140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ネオ高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3429000"/>
            <a:ext cx="11176000" cy="2034403"/>
          </a:xfrm>
        </p:spPr>
        <p:txBody>
          <a:bodyPr/>
          <a:lstStyle>
            <a:lvl1pPr marL="396875" indent="-396875">
              <a:lnSpc>
                <a:spcPct val="110000"/>
              </a:lnSpc>
              <a:buFont typeface="Wingdings" panose="05000000000000000000" pitchFamily="2" charset="2"/>
              <a:buChar char="l"/>
              <a:defRPr/>
            </a:lvl1pPr>
            <a:lvl2pPr marL="914400" indent="-396875">
              <a:lnSpc>
                <a:spcPct val="110000"/>
              </a:lnSpc>
              <a:buFont typeface="Wingdings" panose="05000000000000000000" pitchFamily="2" charset="2"/>
              <a:buChar char="l"/>
              <a:defRPr/>
            </a:lvl2pPr>
            <a:lvl3pPr marL="1258888" indent="-344488">
              <a:lnSpc>
                <a:spcPct val="110000"/>
              </a:lnSpc>
              <a:buFont typeface="Wingdings" panose="05000000000000000000" pitchFamily="2" charset="2"/>
              <a:buChar char="l"/>
              <a:defRPr/>
            </a:lvl3pPr>
            <a:lvl4pPr marL="1604963" indent="-346075">
              <a:lnSpc>
                <a:spcPct val="110000"/>
              </a:lnSpc>
              <a:buFont typeface="Wingdings" panose="05000000000000000000" pitchFamily="2" charset="2"/>
              <a:buChar char="l"/>
              <a:defRPr sz="1800"/>
            </a:lvl4pPr>
            <a:lvl5pPr marL="1941513" indent="-336550">
              <a:lnSpc>
                <a:spcPct val="110000"/>
              </a:lnSpc>
              <a:buFont typeface="Wingdings" panose="05000000000000000000" pitchFamily="2" charset="2"/>
              <a:buChar char="l"/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508000" y="1164064"/>
            <a:ext cx="11176000" cy="830997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68608" y="6582838"/>
            <a:ext cx="666712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59AA0E8A-C019-47B4-9367-900037CA9E34}" type="slidenum">
              <a:rPr kumimoji="1" lang="ja-JP" altLang="en-US" sz="900" smtClean="0"/>
              <a:pPr algn="r"/>
              <a:t>‹#›</a:t>
            </a:fld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166550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568608" y="6582838"/>
            <a:ext cx="666712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59AA0E8A-C019-47B4-9367-900037CA9E34}" type="slidenum">
              <a:rPr kumimoji="1" lang="ja-JP" altLang="en-US" sz="900" smtClean="0"/>
              <a:pPr algn="r"/>
              <a:t>‹#›</a:t>
            </a:fld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15319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1568608" y="6582838"/>
            <a:ext cx="666712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fld id="{59AA0E8A-C019-47B4-9367-900037CA9E34}" type="slidenum">
              <a:rPr kumimoji="1" lang="ja-JP" altLang="en-US" sz="900" smtClean="0"/>
              <a:pPr algn="r"/>
              <a:t>‹#›</a:t>
            </a:fld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22027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_ページ番号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171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71330"/>
            <a:ext cx="1117600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412875"/>
            <a:ext cx="11176000" cy="2154436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Rectangle 46"/>
          <p:cNvSpPr/>
          <p:nvPr/>
        </p:nvSpPr>
        <p:spPr bwMode="auto">
          <a:xfrm>
            <a:off x="1835" y="6822000"/>
            <a:ext cx="12192000" cy="36000"/>
          </a:xfrm>
          <a:prstGeom prst="rect">
            <a:avLst/>
          </a:prstGeom>
          <a:solidFill>
            <a:srgbClr val="0072C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endParaRPr lang="en-US" sz="2800" spc="-1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+mn-ea"/>
              <a:cs typeface="Segoe UI" pitchFamily="34" charset="0"/>
            </a:endParaRPr>
          </a:p>
        </p:txBody>
      </p:sp>
      <p:sp>
        <p:nvSpPr>
          <p:cNvPr id="9" name="Rectangle 46"/>
          <p:cNvSpPr/>
          <p:nvPr/>
        </p:nvSpPr>
        <p:spPr bwMode="auto">
          <a:xfrm>
            <a:off x="1835" y="-5520"/>
            <a:ext cx="12192000" cy="36000"/>
          </a:xfrm>
          <a:prstGeom prst="rect">
            <a:avLst/>
          </a:prstGeom>
          <a:solidFill>
            <a:srgbClr val="0072C6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14099" fontAlgn="base">
              <a:spcBef>
                <a:spcPct val="0"/>
              </a:spcBef>
              <a:spcAft>
                <a:spcPct val="0"/>
              </a:spcAft>
            </a:pPr>
            <a:endParaRPr lang="en-US" sz="2800" spc="-1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1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363" rtl="0" eaLnBrk="1" latinLnBrk="0" hangingPunct="1">
        <a:lnSpc>
          <a:spcPct val="90000"/>
        </a:lnSpc>
        <a:spcBef>
          <a:spcPct val="0"/>
        </a:spcBef>
        <a:buNone/>
        <a:defRPr kumimoji="1" lang="en-US" sz="4000" b="0" kern="1200" cap="none" spc="0" baseline="0" dirty="0" smtClean="0">
          <a:ln w="3175">
            <a:noFill/>
          </a:ln>
          <a:solidFill>
            <a:srgbClr val="002060"/>
          </a:solidFill>
          <a:effectLst/>
          <a:latin typeface="+mj-ea"/>
          <a:ea typeface="+mj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110000"/>
        </a:lnSpc>
        <a:spcBef>
          <a:spcPct val="20000"/>
        </a:spcBef>
        <a:buFont typeface="Wingdings" panose="05000000000000000000" pitchFamily="2" charset="2"/>
        <a:buChar char="l"/>
        <a:defRPr kumimoji="1" sz="2800" kern="1200" baseline="0">
          <a:solidFill>
            <a:srgbClr val="002060"/>
          </a:solidFill>
          <a:latin typeface="+mn-ea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110000"/>
        </a:lnSpc>
        <a:spcBef>
          <a:spcPct val="20000"/>
        </a:spcBef>
        <a:buFont typeface="Wingdings" panose="05000000000000000000" pitchFamily="2" charset="2"/>
        <a:buChar char="l"/>
        <a:defRPr kumimoji="1" sz="2400" kern="1200" baseline="0">
          <a:solidFill>
            <a:srgbClr val="002060"/>
          </a:solidFill>
          <a:latin typeface="+mn-ea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110000"/>
        </a:lnSpc>
        <a:spcBef>
          <a:spcPct val="20000"/>
        </a:spcBef>
        <a:buFont typeface="Wingdings" panose="05000000000000000000" pitchFamily="2" charset="2"/>
        <a:buChar char="l"/>
        <a:defRPr kumimoji="1" sz="2000" kern="1200" baseline="0">
          <a:solidFill>
            <a:srgbClr val="002060"/>
          </a:solidFill>
          <a:latin typeface="+mn-ea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110000"/>
        </a:lnSpc>
        <a:spcBef>
          <a:spcPct val="20000"/>
        </a:spcBef>
        <a:buFont typeface="Wingdings" panose="05000000000000000000" pitchFamily="2" charset="2"/>
        <a:buChar char="l"/>
        <a:defRPr kumimoji="1" sz="2000" kern="1200" baseline="0">
          <a:solidFill>
            <a:srgbClr val="002060"/>
          </a:solidFill>
          <a:latin typeface="+mn-ea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110000"/>
        </a:lnSpc>
        <a:spcBef>
          <a:spcPct val="20000"/>
        </a:spcBef>
        <a:buFont typeface="Wingdings" panose="05000000000000000000" pitchFamily="2" charset="2"/>
        <a:buChar char="l"/>
        <a:defRPr kumimoji="1" sz="2000" kern="1200" baseline="0">
          <a:solidFill>
            <a:srgbClr val="002060"/>
          </a:solidFill>
          <a:latin typeface="+mn-ea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fb.com/pakuepakue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3667" y="1313989"/>
            <a:ext cx="10242551" cy="1942168"/>
          </a:xfrm>
        </p:spPr>
        <p:txBody>
          <a:bodyPr/>
          <a:lstStyle/>
          <a:p>
            <a:r>
              <a:rPr lang="ja-JP" altLang="en-US" dirty="0" smtClean="0"/>
              <a:t>エンタープライズクラウド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/>
              <a:t>成功</a:t>
            </a:r>
            <a:r>
              <a:rPr lang="ja-JP" altLang="en-US" dirty="0" smtClean="0"/>
              <a:t>の</a:t>
            </a:r>
            <a:r>
              <a:rPr lang="ja-JP" altLang="en-US" dirty="0"/>
              <a:t>鍵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3667" y="4344991"/>
            <a:ext cx="10242551" cy="1698970"/>
          </a:xfrm>
        </p:spPr>
        <p:txBody>
          <a:bodyPr/>
          <a:lstStyle/>
          <a:p>
            <a:pPr algn="r"/>
            <a:r>
              <a:rPr kumimoji="1" lang="ja-JP" altLang="en-US" dirty="0" smtClean="0"/>
              <a:t>一般社団法人 クラウド利用促進機構</a:t>
            </a:r>
            <a:endParaRPr kumimoji="1" lang="en-US" altLang="ja-JP" dirty="0" smtClean="0"/>
          </a:p>
          <a:p>
            <a:pPr algn="r"/>
            <a:r>
              <a:rPr lang="ja-JP" altLang="en-US" dirty="0" smtClean="0"/>
              <a:t>総合アドバイザー</a:t>
            </a:r>
            <a:endParaRPr lang="en-US" altLang="ja-JP" dirty="0" smtClean="0"/>
          </a:p>
          <a:p>
            <a:pPr algn="r"/>
            <a:r>
              <a:rPr kumimoji="1" lang="ja-JP" altLang="en-US" dirty="0" smtClean="0"/>
              <a:t>吉田 雄哉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540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 bwMode="auto">
          <a:xfrm flipH="1">
            <a:off x="4696125" y="3786022"/>
            <a:ext cx="2925918" cy="13026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1444" y="631355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段階的な変更を念頭に入れよう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9244361" y="109665"/>
            <a:ext cx="2687444" cy="1770448"/>
            <a:chOff x="487662" y="1512996"/>
            <a:chExt cx="6202988" cy="4639126"/>
          </a:xfrm>
        </p:grpSpPr>
        <p:sp>
          <p:nvSpPr>
            <p:cNvPr id="5" name="正方形/長方形 4"/>
            <p:cNvSpPr/>
            <p:nvPr/>
          </p:nvSpPr>
          <p:spPr bwMode="auto">
            <a:xfrm>
              <a:off x="487662" y="3250729"/>
              <a:ext cx="3359509" cy="27822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6" name="円柱 5"/>
            <p:cNvSpPr/>
            <p:nvPr/>
          </p:nvSpPr>
          <p:spPr bwMode="auto">
            <a:xfrm>
              <a:off x="2319450" y="3724657"/>
              <a:ext cx="825191" cy="825190"/>
            </a:xfrm>
            <a:prstGeom prst="can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7" name="直方体 6"/>
            <p:cNvSpPr/>
            <p:nvPr/>
          </p:nvSpPr>
          <p:spPr bwMode="auto">
            <a:xfrm>
              <a:off x="1184610" y="3724657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8" name="直方体 7"/>
            <p:cNvSpPr/>
            <p:nvPr/>
          </p:nvSpPr>
          <p:spPr bwMode="auto">
            <a:xfrm>
              <a:off x="1597205" y="4200442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41089" y="5466622"/>
              <a:ext cx="2379807" cy="685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rgbClr val="002060"/>
                  </a:solidFill>
                </a:rPr>
                <a:t>社内システム</a:t>
              </a:r>
            </a:p>
          </p:txBody>
        </p:sp>
        <p:sp>
          <p:nvSpPr>
            <p:cNvPr id="10" name="雲 9"/>
            <p:cNvSpPr/>
            <p:nvPr/>
          </p:nvSpPr>
          <p:spPr bwMode="auto">
            <a:xfrm>
              <a:off x="3010748" y="1512996"/>
              <a:ext cx="3679902" cy="2341757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en-US" sz="1400" kern="0" dirty="0" smtClean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クラウド</a:t>
              </a:r>
            </a:p>
          </p:txBody>
        </p:sp>
        <p:sp>
          <p:nvSpPr>
            <p:cNvPr id="11" name="右矢印 10"/>
            <p:cNvSpPr/>
            <p:nvPr/>
          </p:nvSpPr>
          <p:spPr bwMode="auto">
            <a:xfrm rot="19708477">
              <a:off x="3265914" y="3006850"/>
              <a:ext cx="1003528" cy="747131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</p:grpSp>
      <p:sp>
        <p:nvSpPr>
          <p:cNvPr id="12" name="直方体 11"/>
          <p:cNvSpPr/>
          <p:nvPr/>
        </p:nvSpPr>
        <p:spPr bwMode="auto">
          <a:xfrm>
            <a:off x="660854" y="3758059"/>
            <a:ext cx="758952" cy="950976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1444" y="243379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</a:rPr>
              <a:t>従来構成</a:t>
            </a:r>
          </a:p>
        </p:txBody>
      </p:sp>
      <p:sp>
        <p:nvSpPr>
          <p:cNvPr id="14" name="直方体 13"/>
          <p:cNvSpPr/>
          <p:nvPr/>
        </p:nvSpPr>
        <p:spPr bwMode="auto">
          <a:xfrm>
            <a:off x="2263742" y="3479078"/>
            <a:ext cx="606922" cy="649224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15" name="直方体 14"/>
          <p:cNvSpPr/>
          <p:nvPr/>
        </p:nvSpPr>
        <p:spPr bwMode="auto">
          <a:xfrm>
            <a:off x="2263742" y="4408980"/>
            <a:ext cx="606922" cy="649224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70664" y="3585234"/>
            <a:ext cx="66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2060"/>
                </a:solidFill>
              </a:rPr>
              <a:t>Web</a:t>
            </a:r>
            <a:endParaRPr kumimoji="1" lang="ja-JP" altLang="en-US" dirty="0" smtClean="0">
              <a:solidFill>
                <a:srgbClr val="00206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70664" y="4527088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2060"/>
                </a:solidFill>
              </a:rPr>
              <a:t>DB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342217" y="243379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002060"/>
                </a:solidFill>
              </a:rPr>
              <a:t>機能</a:t>
            </a:r>
            <a:r>
              <a:rPr lang="ja-JP" altLang="en-US" b="1" dirty="0">
                <a:solidFill>
                  <a:srgbClr val="002060"/>
                </a:solidFill>
              </a:rPr>
              <a:t>分割</a:t>
            </a:r>
            <a:endParaRPr kumimoji="1" lang="ja-JP" altLang="en-US" b="1" dirty="0" smtClean="0">
              <a:solidFill>
                <a:srgbClr val="002060"/>
              </a:solidFill>
            </a:endParaRPr>
          </a:p>
        </p:txBody>
      </p:sp>
      <p:sp>
        <p:nvSpPr>
          <p:cNvPr id="19" name="直方体 18"/>
          <p:cNvSpPr/>
          <p:nvPr/>
        </p:nvSpPr>
        <p:spPr bwMode="auto">
          <a:xfrm>
            <a:off x="4696125" y="2886017"/>
            <a:ext cx="606922" cy="649224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20" name="直方体 19"/>
          <p:cNvSpPr/>
          <p:nvPr/>
        </p:nvSpPr>
        <p:spPr bwMode="auto">
          <a:xfrm>
            <a:off x="4696125" y="5261394"/>
            <a:ext cx="606922" cy="649224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031584" y="3043015"/>
            <a:ext cx="66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2060"/>
                </a:solidFill>
              </a:rPr>
              <a:t>Web</a:t>
            </a:r>
            <a:endParaRPr kumimoji="1" lang="ja-JP" altLang="en-US" dirty="0" smtClean="0">
              <a:solidFill>
                <a:srgbClr val="00206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161569" y="5322830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2060"/>
                </a:solidFill>
              </a:rPr>
              <a:t>DB</a:t>
            </a:r>
          </a:p>
        </p:txBody>
      </p:sp>
      <p:sp>
        <p:nvSpPr>
          <p:cNvPr id="23" name="直方体 22"/>
          <p:cNvSpPr/>
          <p:nvPr/>
        </p:nvSpPr>
        <p:spPr bwMode="auto">
          <a:xfrm>
            <a:off x="5074835" y="3958758"/>
            <a:ext cx="606922" cy="649224"/>
          </a:xfrm>
          <a:prstGeom prst="cub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804856" y="466365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002060"/>
                </a:solidFill>
              </a:rPr>
              <a:t>一時情報</a:t>
            </a:r>
            <a:endParaRPr kumimoji="1" lang="ja-JP" altLang="en-US" b="1" dirty="0" smtClean="0">
              <a:solidFill>
                <a:srgbClr val="002060"/>
              </a:solidFill>
            </a:endParaRPr>
          </a:p>
        </p:txBody>
      </p:sp>
      <p:sp>
        <p:nvSpPr>
          <p:cNvPr id="25" name="直方体 24"/>
          <p:cNvSpPr/>
          <p:nvPr/>
        </p:nvSpPr>
        <p:spPr bwMode="auto">
          <a:xfrm>
            <a:off x="6427807" y="3927732"/>
            <a:ext cx="606922" cy="649224"/>
          </a:xfrm>
          <a:prstGeom prst="cub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075858" y="466203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</a:rPr>
              <a:t>ストレージ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992444" y="240284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002060"/>
                </a:solidFill>
              </a:rPr>
              <a:t>補助の追加</a:t>
            </a:r>
            <a:endParaRPr kumimoji="1" lang="ja-JP" altLang="en-US" b="1" dirty="0" smtClean="0">
              <a:solidFill>
                <a:srgbClr val="00206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 flipH="1">
            <a:off x="8606281" y="3917072"/>
            <a:ext cx="2925918" cy="130263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30" name="直方体 29"/>
          <p:cNvSpPr/>
          <p:nvPr/>
        </p:nvSpPr>
        <p:spPr bwMode="auto">
          <a:xfrm>
            <a:off x="8606281" y="3017067"/>
            <a:ext cx="606922" cy="649224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41740" y="3174065"/>
            <a:ext cx="66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rgbClr val="002060"/>
                </a:solidFill>
              </a:rPr>
              <a:t>Web</a:t>
            </a:r>
            <a:endParaRPr kumimoji="1" lang="ja-JP" altLang="en-US" dirty="0" smtClean="0">
              <a:solidFill>
                <a:srgbClr val="002060"/>
              </a:solidFill>
            </a:endParaRPr>
          </a:p>
        </p:txBody>
      </p:sp>
      <p:sp>
        <p:nvSpPr>
          <p:cNvPr id="34" name="直方体 33"/>
          <p:cNvSpPr/>
          <p:nvPr/>
        </p:nvSpPr>
        <p:spPr bwMode="auto">
          <a:xfrm>
            <a:off x="8984991" y="4089808"/>
            <a:ext cx="606922" cy="649224"/>
          </a:xfrm>
          <a:prstGeom prst="cub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8715012" y="479470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002060"/>
                </a:solidFill>
              </a:rPr>
              <a:t>一時情報</a:t>
            </a:r>
            <a:endParaRPr kumimoji="1" lang="ja-JP" altLang="en-US" b="1" dirty="0" smtClean="0">
              <a:solidFill>
                <a:srgbClr val="002060"/>
              </a:solidFill>
            </a:endParaRPr>
          </a:p>
        </p:txBody>
      </p:sp>
      <p:sp>
        <p:nvSpPr>
          <p:cNvPr id="36" name="直方体 35"/>
          <p:cNvSpPr/>
          <p:nvPr/>
        </p:nvSpPr>
        <p:spPr bwMode="auto">
          <a:xfrm>
            <a:off x="10337963" y="4058782"/>
            <a:ext cx="606922" cy="649224"/>
          </a:xfrm>
          <a:prstGeom prst="cub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86014" y="479308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</a:rPr>
              <a:t>ストレージ</a:t>
            </a:r>
          </a:p>
        </p:txBody>
      </p:sp>
      <p:sp>
        <p:nvSpPr>
          <p:cNvPr id="39" name="直方体 38"/>
          <p:cNvSpPr/>
          <p:nvPr/>
        </p:nvSpPr>
        <p:spPr bwMode="auto">
          <a:xfrm>
            <a:off x="9370894" y="2991811"/>
            <a:ext cx="606922" cy="649224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40" name="直方体 39"/>
          <p:cNvSpPr/>
          <p:nvPr/>
        </p:nvSpPr>
        <p:spPr bwMode="auto">
          <a:xfrm>
            <a:off x="10135507" y="2999722"/>
            <a:ext cx="606922" cy="649224"/>
          </a:xfrm>
          <a:prstGeom prst="cub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8632969" y="5361544"/>
            <a:ext cx="2899230" cy="8876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rPr>
              <a:t>DB</a:t>
            </a:r>
            <a:r>
              <a: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rPr>
              <a:t>サービス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171621" y="242866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rgbClr val="002060"/>
                </a:solidFill>
              </a:rPr>
              <a:t>サービスの活用</a:t>
            </a:r>
            <a:endParaRPr kumimoji="1" lang="ja-JP" altLang="en-US" b="1" dirty="0" smtClean="0">
              <a:solidFill>
                <a:srgbClr val="002060"/>
              </a:solidFill>
            </a:endParaRPr>
          </a:p>
        </p:txBody>
      </p:sp>
      <p:sp>
        <p:nvSpPr>
          <p:cNvPr id="43" name="右矢印 42"/>
          <p:cNvSpPr/>
          <p:nvPr/>
        </p:nvSpPr>
        <p:spPr bwMode="auto">
          <a:xfrm>
            <a:off x="799986" y="2190076"/>
            <a:ext cx="10718196" cy="371427"/>
          </a:xfrm>
          <a:prstGeom prst="rightArrow">
            <a:avLst>
              <a:gd name="adj1" fmla="val 20359"/>
              <a:gd name="adj2" fmla="val 73794"/>
            </a:avLst>
          </a:prstGeom>
          <a:solidFill>
            <a:srgbClr val="FF0000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394511" y="1265060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solidFill>
                  <a:srgbClr val="FF0000"/>
                </a:solidFill>
              </a:rPr>
              <a:t>将来を見据えた計画と検討</a:t>
            </a:r>
          </a:p>
        </p:txBody>
      </p:sp>
    </p:spTree>
    <p:extLst>
      <p:ext uri="{BB962C8B-B14F-4D97-AF65-F5344CB8AC3E}">
        <p14:creationId xmlns:p14="http://schemas.microsoft.com/office/powerpoint/2010/main" val="38980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2" grpId="0" animBg="1"/>
      <p:bldP spid="13" grpId="0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 animBg="1"/>
      <p:bldP spid="24" grpId="0"/>
      <p:bldP spid="25" grpId="0" animBg="1"/>
      <p:bldP spid="26" grpId="0"/>
      <p:bldP spid="28" grpId="0"/>
      <p:bldP spid="29" grpId="0" animBg="1"/>
      <p:bldP spid="30" grpId="0" animBg="1"/>
      <p:bldP spid="32" grpId="0"/>
      <p:bldP spid="34" grpId="0" animBg="1"/>
      <p:bldP spid="35" grpId="0"/>
      <p:bldP spid="36" grpId="0" animBg="1"/>
      <p:bldP spid="37" grpId="0"/>
      <p:bldP spid="39" grpId="0" animBg="1"/>
      <p:bldP spid="40" grpId="0" animBg="1"/>
      <p:bldP spid="41" grpId="0" animBg="1"/>
      <p:bldP spid="42" grpId="0"/>
      <p:bldP spid="43" grpId="0" animBg="1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 bwMode="auto">
          <a:xfrm>
            <a:off x="7378165" y="2257763"/>
            <a:ext cx="3182112" cy="3886762"/>
          </a:xfrm>
          <a:prstGeom prst="rect">
            <a:avLst/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9244361" y="109665"/>
            <a:ext cx="2687444" cy="1770448"/>
            <a:chOff x="487662" y="1512996"/>
            <a:chExt cx="6202988" cy="4639126"/>
          </a:xfrm>
        </p:grpSpPr>
        <p:sp>
          <p:nvSpPr>
            <p:cNvPr id="4" name="正方形/長方形 3"/>
            <p:cNvSpPr/>
            <p:nvPr/>
          </p:nvSpPr>
          <p:spPr bwMode="auto">
            <a:xfrm>
              <a:off x="487662" y="3250729"/>
              <a:ext cx="3359509" cy="27822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5" name="円柱 4"/>
            <p:cNvSpPr/>
            <p:nvPr/>
          </p:nvSpPr>
          <p:spPr bwMode="auto">
            <a:xfrm>
              <a:off x="2319450" y="3724657"/>
              <a:ext cx="825191" cy="825190"/>
            </a:xfrm>
            <a:prstGeom prst="can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6" name="直方体 5"/>
            <p:cNvSpPr/>
            <p:nvPr/>
          </p:nvSpPr>
          <p:spPr bwMode="auto">
            <a:xfrm>
              <a:off x="1184610" y="3724657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7" name="直方体 6"/>
            <p:cNvSpPr/>
            <p:nvPr/>
          </p:nvSpPr>
          <p:spPr bwMode="auto">
            <a:xfrm>
              <a:off x="1597205" y="4200442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441089" y="5466622"/>
              <a:ext cx="2379807" cy="685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rgbClr val="002060"/>
                  </a:solidFill>
                </a:rPr>
                <a:t>社内システム</a:t>
              </a:r>
            </a:p>
          </p:txBody>
        </p:sp>
        <p:sp>
          <p:nvSpPr>
            <p:cNvPr id="9" name="雲 8"/>
            <p:cNvSpPr/>
            <p:nvPr/>
          </p:nvSpPr>
          <p:spPr bwMode="auto">
            <a:xfrm>
              <a:off x="3010748" y="1512996"/>
              <a:ext cx="3679902" cy="2341757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en-US" sz="1400" kern="0" dirty="0" smtClean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クラウド</a:t>
              </a:r>
            </a:p>
          </p:txBody>
        </p:sp>
        <p:sp>
          <p:nvSpPr>
            <p:cNvPr id="10" name="右矢印 9"/>
            <p:cNvSpPr/>
            <p:nvPr/>
          </p:nvSpPr>
          <p:spPr bwMode="auto">
            <a:xfrm rot="19708477">
              <a:off x="3265914" y="3006850"/>
              <a:ext cx="1003528" cy="747131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3051026" y="1003359"/>
            <a:ext cx="41344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棚卸から要件を見つけ、</a:t>
            </a:r>
            <a:endParaRPr kumimoji="1" lang="en-US" altLang="ja-JP" sz="2800" b="1" dirty="0" smtClean="0">
              <a:solidFill>
                <a:srgbClr val="FF0000"/>
              </a:solidFill>
            </a:endParaRPr>
          </a:p>
          <a:p>
            <a:r>
              <a:rPr lang="ja-JP" altLang="en-US" sz="2800" b="1" dirty="0">
                <a:solidFill>
                  <a:srgbClr val="FF0000"/>
                </a:solidFill>
              </a:rPr>
              <a:t>仕事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の変化も把握する</a:t>
            </a:r>
            <a:endParaRPr kumimoji="1" lang="ja-JP" alt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1444" y="631355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仕事の仕方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927391" y="253652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</a:rPr>
              <a:t>イベント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22165" y="249964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</a:rPr>
              <a:t>従来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443227" y="247314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solidFill>
                  <a:srgbClr val="002060"/>
                </a:solidFill>
              </a:rPr>
              <a:t>今後は？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96559" y="337650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物理トラブル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07368" y="430614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アプリトラブル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811975" y="526429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更新・刷新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245145" y="324652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電話が来る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5145" y="4085547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2060"/>
                </a:solidFill>
              </a:rPr>
              <a:t>監視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r>
              <a:rPr kumimoji="1" lang="ja-JP" altLang="en-US" dirty="0">
                <a:solidFill>
                  <a:srgbClr val="002060"/>
                </a:solidFill>
              </a:rPr>
              <a:t>ログ</a:t>
            </a:r>
            <a:r>
              <a:rPr kumimoji="1" lang="ja-JP" altLang="en-US" dirty="0" smtClean="0">
                <a:solidFill>
                  <a:srgbClr val="002060"/>
                </a:solidFill>
              </a:rPr>
              <a:t>を</a:t>
            </a:r>
            <a:r>
              <a:rPr kumimoji="1" lang="ja-JP" altLang="en-US" dirty="0">
                <a:solidFill>
                  <a:srgbClr val="002060"/>
                </a:solidFill>
              </a:rPr>
              <a:t>見</a:t>
            </a:r>
            <a:r>
              <a:rPr kumimoji="1" lang="ja-JP" altLang="en-US" dirty="0" smtClean="0">
                <a:solidFill>
                  <a:srgbClr val="002060"/>
                </a:solidFill>
              </a:rPr>
              <a:t>る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245145" y="5155495"/>
            <a:ext cx="1338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002060"/>
                </a:solidFill>
              </a:rPr>
              <a:t>業者を呼ぶ</a:t>
            </a:r>
            <a:endParaRPr lang="en-US" altLang="ja-JP" dirty="0" smtClean="0">
              <a:solidFill>
                <a:srgbClr val="002060"/>
              </a:solidFill>
            </a:endParaRPr>
          </a:p>
          <a:p>
            <a:r>
              <a:rPr kumimoji="1" lang="ja-JP" altLang="en-US" dirty="0">
                <a:solidFill>
                  <a:srgbClr val="002060"/>
                </a:solidFill>
              </a:rPr>
              <a:t>頻度</a:t>
            </a:r>
            <a:r>
              <a:rPr kumimoji="1" lang="ja-JP" altLang="en-US" dirty="0" smtClean="0">
                <a:solidFill>
                  <a:srgbClr val="002060"/>
                </a:solidFill>
              </a:rPr>
              <a:t>が低い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866146" y="3185937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お知らせ機能が必要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826322" y="4215857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ログの集中化が必要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953559" y="5147305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コピーしてテスト</a:t>
            </a:r>
            <a:endParaRPr kumimoji="1" lang="en-US" altLang="ja-JP" dirty="0" smtClean="0">
              <a:solidFill>
                <a:srgbClr val="002060"/>
              </a:solidFill>
            </a:endParaRPr>
          </a:p>
          <a:p>
            <a:r>
              <a:rPr kumimoji="1" lang="ja-JP" altLang="en-US" dirty="0" smtClean="0">
                <a:solidFill>
                  <a:srgbClr val="002060"/>
                </a:solidFill>
              </a:rPr>
              <a:t>随時実施</a:t>
            </a:r>
          </a:p>
        </p:txBody>
      </p:sp>
      <p:sp>
        <p:nvSpPr>
          <p:cNvPr id="25" name="右矢印 24"/>
          <p:cNvSpPr/>
          <p:nvPr/>
        </p:nvSpPr>
        <p:spPr bwMode="auto">
          <a:xfrm>
            <a:off x="6214194" y="3246525"/>
            <a:ext cx="612648" cy="1749710"/>
          </a:xfrm>
          <a:prstGeom prst="rightArrow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36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1444" y="631355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成功の秘訣は？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92918" y="1034098"/>
            <a:ext cx="78021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 smtClean="0">
                <a:solidFill>
                  <a:srgbClr val="FF0000"/>
                </a:solidFill>
              </a:rPr>
              <a:t>段取りで成功は決まる！</a:t>
            </a:r>
            <a:endParaRPr kumimoji="1" lang="ja-JP" altLang="en-US" sz="5400" b="1" dirty="0" smtClean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04227" y="3320502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組織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486253" y="3289725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411799" y="332050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002060"/>
                </a:solidFill>
              </a:rPr>
              <a:t>仕事</a:t>
            </a:r>
          </a:p>
        </p:txBody>
      </p:sp>
      <p:sp>
        <p:nvSpPr>
          <p:cNvPr id="8" name="円/楕円 7"/>
          <p:cNvSpPr/>
          <p:nvPr/>
        </p:nvSpPr>
        <p:spPr bwMode="auto">
          <a:xfrm>
            <a:off x="6938467" y="3843722"/>
            <a:ext cx="1819656" cy="848622"/>
          </a:xfrm>
          <a:prstGeom prst="ellips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b="1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rPr>
              <a:t>やり方</a:t>
            </a:r>
          </a:p>
        </p:txBody>
      </p:sp>
      <p:sp>
        <p:nvSpPr>
          <p:cNvPr id="9" name="円/楕円 8"/>
          <p:cNvSpPr/>
          <p:nvPr/>
        </p:nvSpPr>
        <p:spPr bwMode="auto">
          <a:xfrm>
            <a:off x="8932829" y="3843722"/>
            <a:ext cx="1819656" cy="848622"/>
          </a:xfrm>
          <a:prstGeom prst="ellipse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b="1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rPr>
              <a:t>役割</a:t>
            </a: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7018075" y="4832641"/>
            <a:ext cx="3722578" cy="7105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rPr>
              <a:t>アーキテクチャ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14808" y="2725280"/>
            <a:ext cx="5273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最終的な使い方の縮小版を元</a:t>
            </a:r>
            <a:r>
              <a:rPr lang="ja-JP" altLang="en-US" b="1" dirty="0" smtClean="0"/>
              <a:t>に試し裏付けを取る</a:t>
            </a:r>
            <a:endParaRPr lang="ja-JP" altLang="en-US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4808" y="3358876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実際のワークフローに落とし込む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4808" y="395303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クラウドらしい技術を使う</a:t>
            </a:r>
            <a:endParaRPr kumimoji="1" lang="ja-JP" altLang="en-US" b="1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0140" y="4580923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将来を見据えた</a:t>
            </a:r>
            <a:r>
              <a:rPr kumimoji="1" lang="ja-JP" altLang="en-US" b="1" dirty="0" smtClean="0"/>
              <a:t>計画で検討する</a:t>
            </a:r>
            <a:endParaRPr kumimoji="1" lang="ja-JP" altLang="en-US" b="1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05515" y="5208814"/>
            <a:ext cx="528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/>
              <a:t>棚卸から要件を見つけ</a:t>
            </a:r>
            <a:r>
              <a:rPr lang="ja-JP" altLang="en-US" b="1" dirty="0" smtClean="0"/>
              <a:t>、仕事</a:t>
            </a:r>
            <a:r>
              <a:rPr lang="ja-JP" altLang="en-US" b="1" dirty="0"/>
              <a:t>の変化も把握する</a:t>
            </a: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938467" y="2266587"/>
            <a:ext cx="3722578" cy="710537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rPr>
              <a:t>パートナー</a:t>
            </a: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1" grpId="0" animBg="1"/>
      <p:bldP spid="12" grpId="0"/>
      <p:bldP spid="13" grpId="0"/>
      <p:bldP spid="14" grpId="0"/>
      <p:bldP spid="15" grpId="0"/>
      <p:bldP spid="17" grpId="0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068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2744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30911" y="438100"/>
            <a:ext cx="59298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b="1" dirty="0" smtClean="0"/>
              <a:t>社団法人クラウド利用促進機構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総合アドバイザー</a:t>
            </a:r>
            <a:endParaRPr lang="en-US" altLang="ja-JP" sz="3200" b="1" dirty="0"/>
          </a:p>
          <a:p>
            <a:r>
              <a:rPr lang="ja-JP" altLang="en-US" sz="3200" b="1" dirty="0" smtClean="0"/>
              <a:t>吉田雄哉</a:t>
            </a:r>
            <a:endParaRPr kumimoji="1" lang="ja-JP" altLang="en-US" sz="32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0911" y="2211207"/>
            <a:ext cx="1095684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受託開発、製造業情報システム部門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パッケージベンダー情報システム部門を経て</a:t>
            </a:r>
            <a:endParaRPr lang="en-US" altLang="ja-JP" sz="2400" dirty="0" smtClean="0"/>
          </a:p>
          <a:p>
            <a:r>
              <a:rPr kumimoji="1" lang="en-US" altLang="ja-JP" sz="2400" dirty="0" smtClean="0"/>
              <a:t>SaaS</a:t>
            </a:r>
            <a:r>
              <a:rPr kumimoji="1" lang="ja-JP" altLang="en-US" sz="2400" dirty="0" smtClean="0"/>
              <a:t>ベンチャー企業の創業メンバーと</a:t>
            </a:r>
            <a:r>
              <a:rPr lang="ja-JP" altLang="en-US" sz="2400" dirty="0" smtClean="0"/>
              <a:t>なる。</a:t>
            </a:r>
            <a:endParaRPr lang="en-US" altLang="ja-JP" sz="2400" dirty="0" smtClean="0"/>
          </a:p>
          <a:p>
            <a:r>
              <a:rPr lang="ja-JP" altLang="en-US" sz="2400" dirty="0" smtClean="0"/>
              <a:t>その後、パブリッククラウドエバンジェリストと名乗り</a:t>
            </a:r>
            <a:endParaRPr lang="en-US" altLang="ja-JP" sz="2400" dirty="0" smtClean="0"/>
          </a:p>
          <a:p>
            <a:r>
              <a:rPr kumimoji="1" lang="ja-JP" altLang="en-US" sz="2400" dirty="0"/>
              <a:t>全国</a:t>
            </a:r>
            <a:r>
              <a:rPr kumimoji="1" lang="ja-JP" altLang="en-US" sz="2400" dirty="0" smtClean="0"/>
              <a:t>でクラウドの利活用に関するセミナーや研修、アドバイザーを務める。</a:t>
            </a:r>
            <a:endParaRPr kumimoji="1" lang="en-US" altLang="ja-JP" sz="2400" dirty="0" smtClean="0"/>
          </a:p>
          <a:p>
            <a:r>
              <a:rPr lang="ja-JP" altLang="en-US" sz="2400" dirty="0"/>
              <a:t>現在</a:t>
            </a:r>
            <a:r>
              <a:rPr lang="ja-JP" altLang="en-US" sz="2400" dirty="0" smtClean="0"/>
              <a:t>は、日本マイクロソフトにてクラウドソリューションアーキテクトとして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企業のクラウド利用を多角的にサポートしている。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kumimoji="1" lang="en-US" altLang="ja-JP" sz="2400" dirty="0" smtClean="0"/>
              <a:t>CompTIA Subject Matter Expert</a:t>
            </a:r>
            <a:r>
              <a:rPr kumimoji="1" lang="ja-JP" altLang="en-US" sz="2400" dirty="0" smtClean="0"/>
              <a:t>として、</a:t>
            </a:r>
            <a:r>
              <a:rPr kumimoji="1" lang="en-US" altLang="ja-JP" sz="2400" dirty="0" smtClean="0"/>
              <a:t>Mobility+</a:t>
            </a:r>
            <a:r>
              <a:rPr kumimoji="1" lang="ja-JP" altLang="en-US" sz="2400" dirty="0" smtClean="0"/>
              <a:t>の試験開発に参画。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大学、専門学校にて学生向けの特別授業や支援活動、</a:t>
            </a:r>
            <a:endParaRPr lang="en-US" altLang="ja-JP" sz="2400" dirty="0" smtClean="0"/>
          </a:p>
          <a:p>
            <a:r>
              <a:rPr lang="ja-JP" altLang="en-US" sz="2400" dirty="0" smtClean="0"/>
              <a:t>秋田県横手市「</a:t>
            </a:r>
            <a:r>
              <a:rPr lang="en-US" altLang="ja-JP" sz="2400" dirty="0" smtClean="0"/>
              <a:t>IT</a:t>
            </a:r>
            <a:r>
              <a:rPr lang="ja-JP" altLang="en-US" sz="2400" dirty="0" smtClean="0"/>
              <a:t>エースをねらえ」プロジェクトを皮切りに、全国での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地域活性活動にも参加している。</a:t>
            </a:r>
            <a:endParaRPr kumimoji="1" lang="en-US" altLang="ja-JP" sz="2400" dirty="0" smtClean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5" t="7831" r="21745" b="43386"/>
          <a:stretch/>
        </p:blipFill>
        <p:spPr>
          <a:xfrm>
            <a:off x="9077093" y="201198"/>
            <a:ext cx="2420001" cy="314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05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/>
          </p:cNvSpPr>
          <p:nvPr/>
        </p:nvSpPr>
        <p:spPr bwMode="auto">
          <a:xfrm>
            <a:off x="1468424" y="1110195"/>
            <a:ext cx="7101898" cy="250492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defTabSz="546100"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1pPr>
            <a:lvl2pPr defTabSz="546100"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2pPr>
            <a:lvl3pPr defTabSz="546100"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3pPr>
            <a:lvl4pPr defTabSz="546100"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4pPr>
            <a:lvl5pPr defTabSz="546100"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5pPr>
            <a:lvl6pPr marL="1828800" algn="ctr" defTabSz="54610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6pPr>
            <a:lvl7pPr marL="2286000" algn="ctr" defTabSz="54610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7pPr>
            <a:lvl8pPr marL="2743200" algn="ctr" defTabSz="54610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8pPr>
            <a:lvl9pPr marL="3200400" algn="ctr" defTabSz="54610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324863"/>
                </a:solidFill>
                <a:latin typeface="Palatino" charset="0"/>
                <a:ea typeface="Palatino" charset="0"/>
                <a:cs typeface="Palatino" charset="0"/>
                <a:sym typeface="Palatino" charset="0"/>
              </a:defRPr>
            </a:lvl9pPr>
          </a:lstStyle>
          <a:p>
            <a:pPr algn="l"/>
            <a:r>
              <a:rPr lang="ja-JP" sz="5400" dirty="0">
                <a:solidFill>
                  <a:srgbClr val="FF6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パ</a:t>
            </a:r>
            <a:r>
              <a:rPr lang="ja-JP" sz="5400" dirty="0">
                <a:solidFill>
                  <a:srgbClr val="606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ブリック</a:t>
            </a:r>
            <a:endParaRPr lang="ja-JP" sz="5400" dirty="0">
              <a:solidFill>
                <a:srgbClr val="FF6A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ヒラギノ角ゴ ProN W6" charset="0"/>
            </a:endParaRPr>
          </a:p>
          <a:p>
            <a:pPr algn="l"/>
            <a:r>
              <a:rPr lang="ja-JP" sz="5400" dirty="0">
                <a:solidFill>
                  <a:srgbClr val="FF6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ク</a:t>
            </a:r>
            <a:r>
              <a:rPr lang="ja-JP" sz="5400" dirty="0">
                <a:solidFill>
                  <a:srgbClr val="606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ラウド</a:t>
            </a:r>
            <a:endParaRPr lang="ja-JP" sz="5400" dirty="0">
              <a:solidFill>
                <a:srgbClr val="FF6A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ヒラギノ角ゴ ProN W6" charset="0"/>
            </a:endParaRPr>
          </a:p>
          <a:p>
            <a:pPr algn="l"/>
            <a:r>
              <a:rPr lang="ja-JP" sz="5400" dirty="0">
                <a:solidFill>
                  <a:srgbClr val="FF6A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え</a:t>
            </a:r>
            <a:r>
              <a:rPr lang="ja-JP" sz="5400" dirty="0">
                <a:solidFill>
                  <a:srgbClr val="606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ばんじぇりすと</a:t>
            </a:r>
            <a:endParaRPr 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AutoShape 3"/>
          <p:cNvSpPr>
            <a:spLocks/>
          </p:cNvSpPr>
          <p:nvPr/>
        </p:nvSpPr>
        <p:spPr bwMode="auto">
          <a:xfrm>
            <a:off x="1468424" y="4185963"/>
            <a:ext cx="5679507" cy="113316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>
              <a:lnSpc>
                <a:spcPct val="90000"/>
              </a:lnSpc>
            </a:pPr>
            <a:r>
              <a:rPr lang="ja-JP" sz="8000" dirty="0"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吉田 </a:t>
            </a:r>
            <a:r>
              <a:rPr lang="ja-JP" sz="8000" dirty="0">
                <a:solidFill>
                  <a:srgbClr val="FF4013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 charset="0"/>
              </a:rPr>
              <a:t>パクえ</a:t>
            </a:r>
            <a:endParaRPr 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838698" y="6113485"/>
            <a:ext cx="6205994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ja-JP" altLang="ja-JP" sz="3600" dirty="0">
                <a:latin typeface="+mn-ea"/>
                <a:cs typeface="ヒラギノ角ゴ ProN W6" charset="0"/>
                <a:sym typeface="ヒラギノ角ゴ ProN W6" charset="0"/>
                <a:hlinkClick r:id="rId2"/>
              </a:rPr>
              <a:t>http://fb.com/pakuepakue</a:t>
            </a:r>
            <a:endParaRPr lang="ja-JP" altLang="ja-JP" sz="3600" dirty="0">
              <a:latin typeface="+mn-ea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22" t="8738" r="20840" b="45125"/>
          <a:stretch/>
        </p:blipFill>
        <p:spPr>
          <a:xfrm>
            <a:off x="8462191" y="738152"/>
            <a:ext cx="2978959" cy="373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5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1444" y="631355"/>
            <a:ext cx="86645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よくあるマイグレーション</a:t>
            </a:r>
            <a:r>
              <a:rPr kumimoji="1" lang="en-US" altLang="ja-JP" sz="3200" b="1" dirty="0" smtClean="0">
                <a:solidFill>
                  <a:srgbClr val="002060"/>
                </a:solidFill>
              </a:rPr>
              <a:t>(</a:t>
            </a:r>
            <a:r>
              <a:rPr kumimoji="1" lang="ja-JP" altLang="en-US" sz="3200" b="1" dirty="0" smtClean="0">
                <a:solidFill>
                  <a:srgbClr val="002060"/>
                </a:solidFill>
              </a:rPr>
              <a:t>引っ越し</a:t>
            </a:r>
            <a:r>
              <a:rPr kumimoji="1" lang="en-US" altLang="ja-JP" sz="3200" b="1" dirty="0" smtClean="0">
                <a:solidFill>
                  <a:srgbClr val="002060"/>
                </a:solidFill>
              </a:rPr>
              <a:t>)</a:t>
            </a:r>
            <a:r>
              <a:rPr kumimoji="1" lang="ja-JP" altLang="en-US" sz="3200" b="1" dirty="0" err="1" smtClean="0">
                <a:solidFill>
                  <a:srgbClr val="002060"/>
                </a:solidFill>
              </a:rPr>
              <a:t>での</a:t>
            </a:r>
            <a:r>
              <a:rPr kumimoji="1" lang="ja-JP" altLang="en-US" sz="3200" b="1" dirty="0" smtClean="0">
                <a:solidFill>
                  <a:srgbClr val="002060"/>
                </a:solidFill>
              </a:rPr>
              <a:t>結末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487662" y="1512996"/>
            <a:ext cx="6202988" cy="4519962"/>
            <a:chOff x="487662" y="1512996"/>
            <a:chExt cx="6202988" cy="4519962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487662" y="3250729"/>
              <a:ext cx="3359509" cy="27822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6" name="円柱 5"/>
            <p:cNvSpPr/>
            <p:nvPr/>
          </p:nvSpPr>
          <p:spPr bwMode="auto">
            <a:xfrm>
              <a:off x="2319450" y="3724657"/>
              <a:ext cx="825191" cy="825190"/>
            </a:xfrm>
            <a:prstGeom prst="can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3" name="直方体 2"/>
            <p:cNvSpPr/>
            <p:nvPr/>
          </p:nvSpPr>
          <p:spPr bwMode="auto">
            <a:xfrm>
              <a:off x="1184610" y="3724657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4" name="直方体 3"/>
            <p:cNvSpPr/>
            <p:nvPr/>
          </p:nvSpPr>
          <p:spPr bwMode="auto">
            <a:xfrm>
              <a:off x="1597205" y="4200442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441088" y="5466621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2060"/>
                  </a:solidFill>
                </a:rPr>
                <a:t>社内システム</a:t>
              </a:r>
            </a:p>
          </p:txBody>
        </p:sp>
        <p:sp>
          <p:nvSpPr>
            <p:cNvPr id="10" name="雲 9"/>
            <p:cNvSpPr/>
            <p:nvPr/>
          </p:nvSpPr>
          <p:spPr bwMode="auto">
            <a:xfrm>
              <a:off x="3010748" y="1512996"/>
              <a:ext cx="3679902" cy="2341757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en-US" sz="2400" kern="0" dirty="0" smtClean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クラウド環境</a:t>
              </a:r>
            </a:p>
          </p:txBody>
        </p:sp>
        <p:sp>
          <p:nvSpPr>
            <p:cNvPr id="11" name="右矢印 10"/>
            <p:cNvSpPr/>
            <p:nvPr/>
          </p:nvSpPr>
          <p:spPr bwMode="auto">
            <a:xfrm rot="19708477">
              <a:off x="3265914" y="3006850"/>
              <a:ext cx="1003528" cy="747131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6930542" y="1691915"/>
            <a:ext cx="5106522" cy="1723549"/>
            <a:chOff x="6930542" y="1527180"/>
            <a:chExt cx="5106522" cy="1723549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6947209" y="2050400"/>
              <a:ext cx="508985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 smtClean="0">
                  <a:solidFill>
                    <a:srgbClr val="002060"/>
                  </a:solidFill>
                </a:rPr>
                <a:t>変更せず持ち込みたい</a:t>
              </a:r>
              <a:endParaRPr kumimoji="1"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>
                  <a:solidFill>
                    <a:srgbClr val="002060"/>
                  </a:solidFill>
                </a:rPr>
                <a:t>コスト</a:t>
              </a:r>
              <a:r>
                <a:rPr lang="ja-JP" altLang="en-US" sz="2400" dirty="0" smtClean="0">
                  <a:solidFill>
                    <a:srgbClr val="002060"/>
                  </a:solidFill>
                </a:rPr>
                <a:t>を掛けたくない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 smtClean="0">
                  <a:solidFill>
                    <a:srgbClr val="002060"/>
                  </a:solidFill>
                </a:rPr>
                <a:t>サービスレベルを落としたくない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930542" y="1527180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 smtClean="0">
                  <a:solidFill>
                    <a:srgbClr val="002060"/>
                  </a:solidFill>
                </a:rPr>
                <a:t>要望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930542" y="3927738"/>
            <a:ext cx="4183192" cy="1723549"/>
            <a:chOff x="6930542" y="1527180"/>
            <a:chExt cx="4183192" cy="1723549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6947209" y="2050400"/>
              <a:ext cx="416652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>
                  <a:solidFill>
                    <a:srgbClr val="002060"/>
                  </a:solidFill>
                </a:rPr>
                <a:t>考</a:t>
              </a:r>
              <a:r>
                <a:rPr lang="ja-JP" altLang="en-US" sz="2400" dirty="0" smtClean="0">
                  <a:solidFill>
                    <a:srgbClr val="002060"/>
                  </a:solidFill>
                </a:rPr>
                <a:t>えていたより高かった</a:t>
              </a:r>
              <a:endParaRPr lang="en-US" altLang="ja-JP" sz="2400" dirty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新しいトラブルが多発した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サービスレベルが下がった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930542" y="1527180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solidFill>
                    <a:srgbClr val="002060"/>
                  </a:solidFill>
                </a:rPr>
                <a:t>結果</a:t>
              </a:r>
              <a:endParaRPr kumimoji="1" lang="ja-JP" altLang="en-US" sz="2800" b="1" dirty="0" smtClean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576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1444" y="631355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ベンダー選びのコツ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9244361" y="109665"/>
            <a:ext cx="2687444" cy="1770448"/>
            <a:chOff x="487662" y="1512996"/>
            <a:chExt cx="6202988" cy="4639126"/>
          </a:xfrm>
        </p:grpSpPr>
        <p:sp>
          <p:nvSpPr>
            <p:cNvPr id="9" name="正方形/長方形 8"/>
            <p:cNvSpPr/>
            <p:nvPr/>
          </p:nvSpPr>
          <p:spPr bwMode="auto">
            <a:xfrm>
              <a:off x="487662" y="3250729"/>
              <a:ext cx="3359509" cy="27822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6" name="円柱 5"/>
            <p:cNvSpPr/>
            <p:nvPr/>
          </p:nvSpPr>
          <p:spPr bwMode="auto">
            <a:xfrm>
              <a:off x="2319450" y="3724657"/>
              <a:ext cx="825191" cy="825190"/>
            </a:xfrm>
            <a:prstGeom prst="can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3" name="直方体 2"/>
            <p:cNvSpPr/>
            <p:nvPr/>
          </p:nvSpPr>
          <p:spPr bwMode="auto">
            <a:xfrm>
              <a:off x="1184610" y="3724657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4" name="直方体 3"/>
            <p:cNvSpPr/>
            <p:nvPr/>
          </p:nvSpPr>
          <p:spPr bwMode="auto">
            <a:xfrm>
              <a:off x="1597205" y="4200442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441089" y="5466622"/>
              <a:ext cx="2379807" cy="685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rgbClr val="002060"/>
                  </a:solidFill>
                </a:rPr>
                <a:t>社内システム</a:t>
              </a:r>
            </a:p>
          </p:txBody>
        </p:sp>
        <p:sp>
          <p:nvSpPr>
            <p:cNvPr id="10" name="雲 9"/>
            <p:cNvSpPr/>
            <p:nvPr/>
          </p:nvSpPr>
          <p:spPr bwMode="auto">
            <a:xfrm>
              <a:off x="3010748" y="1512996"/>
              <a:ext cx="3679902" cy="2341757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en-US" sz="1400" kern="0" dirty="0" smtClean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クラウド</a:t>
              </a:r>
            </a:p>
          </p:txBody>
        </p:sp>
        <p:sp>
          <p:nvSpPr>
            <p:cNvPr id="11" name="右矢印 10"/>
            <p:cNvSpPr/>
            <p:nvPr/>
          </p:nvSpPr>
          <p:spPr bwMode="auto">
            <a:xfrm rot="19708477">
              <a:off x="3265914" y="3006850"/>
              <a:ext cx="1003528" cy="747131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836342" y="2335879"/>
            <a:ext cx="4814350" cy="3305876"/>
            <a:chOff x="7047570" y="1750308"/>
            <a:chExt cx="4814350" cy="3305876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7079842" y="2193862"/>
              <a:ext cx="4782078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各社のページを参考にする</a:t>
              </a:r>
              <a:endParaRPr kumimoji="1"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ブログの記事を参考にする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ベンチマーク結果を参考にする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kumimoji="1" lang="ja-JP" altLang="en-US" sz="2400" dirty="0">
                  <a:solidFill>
                    <a:srgbClr val="002060"/>
                  </a:solidFill>
                </a:rPr>
                <a:t>営業</a:t>
              </a:r>
              <a:r>
                <a:rPr kumimoji="1" lang="ja-JP" altLang="en-US" sz="2400" dirty="0" smtClean="0">
                  <a:solidFill>
                    <a:srgbClr val="002060"/>
                  </a:solidFill>
                </a:rPr>
                <a:t>に見積もりを依頼する</a:t>
              </a:r>
              <a:endParaRPr kumimoji="1"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無料枠を利用し試してみる</a:t>
              </a:r>
              <a:endParaRPr kumimoji="1" lang="ja-JP" altLang="en-US" sz="2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047570" y="1750308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solidFill>
                    <a:srgbClr val="002060"/>
                  </a:solidFill>
                </a:rPr>
                <a:t>手段</a:t>
              </a:r>
              <a:endParaRPr kumimoji="1" lang="ja-JP" altLang="en-US" sz="2800" b="1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6211630" y="2574811"/>
            <a:ext cx="5125758" cy="2669402"/>
            <a:chOff x="5854791" y="2164656"/>
            <a:chExt cx="5125758" cy="266940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5871458" y="2687876"/>
              <a:ext cx="51090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b="1" dirty="0" smtClean="0">
                  <a:solidFill>
                    <a:srgbClr val="002060"/>
                  </a:solidFill>
                </a:rPr>
                <a:t>実際に使うのと同じに試しましょう</a:t>
              </a:r>
              <a:endParaRPr lang="en-US" altLang="ja-JP" sz="2400" b="1" dirty="0" smtClean="0">
                <a:solidFill>
                  <a:srgbClr val="002060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854791" y="2164656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>
                  <a:solidFill>
                    <a:srgbClr val="002060"/>
                  </a:solidFill>
                </a:rPr>
                <a:t>ポイント</a:t>
              </a:r>
              <a:endParaRPr kumimoji="1" lang="ja-JP" altLang="en-US" sz="2800" b="1" dirty="0" smtClean="0">
                <a:solidFill>
                  <a:srgbClr val="002060"/>
                </a:solidFill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188852" y="3264398"/>
              <a:ext cx="4474302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 smtClean="0">
                  <a:solidFill>
                    <a:srgbClr val="002060"/>
                  </a:solidFill>
                </a:rPr>
                <a:t>どのようなメニューがあるか</a:t>
              </a:r>
              <a:endParaRPr kumimoji="1"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どのように設定をするか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 smtClean="0">
                  <a:solidFill>
                    <a:srgbClr val="002060"/>
                  </a:solidFill>
                </a:rPr>
                <a:t>どのような制約があるか</a:t>
              </a:r>
              <a:endParaRPr kumimoji="1"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どう使うのがベストか</a:t>
              </a:r>
              <a:endParaRPr kumimoji="1" lang="ja-JP" altLang="en-US" sz="2400" dirty="0" smtClean="0">
                <a:solidFill>
                  <a:srgbClr val="002060"/>
                </a:solidFill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1287747" y="122712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FF0000"/>
                </a:solidFill>
              </a:rPr>
              <a:t>最終的な使い方の縮小版を元に</a:t>
            </a:r>
            <a:endParaRPr kumimoji="1" lang="en-US" altLang="ja-JP" sz="2800" b="1" dirty="0" smtClean="0">
              <a:solidFill>
                <a:srgbClr val="FF0000"/>
              </a:solidFill>
            </a:endParaRPr>
          </a:p>
          <a:p>
            <a:r>
              <a:rPr lang="ja-JP" altLang="en-US" sz="2800" b="1" dirty="0">
                <a:solidFill>
                  <a:srgbClr val="FF0000"/>
                </a:solidFill>
              </a:rPr>
              <a:t>試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すことで事前に裏付けをすることが重要</a:t>
            </a:r>
            <a:endParaRPr kumimoji="1" lang="ja-JP" altLang="en-US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4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9244361" y="109665"/>
            <a:ext cx="2687444" cy="1770448"/>
            <a:chOff x="487662" y="1512996"/>
            <a:chExt cx="6202988" cy="4639126"/>
          </a:xfrm>
        </p:grpSpPr>
        <p:sp>
          <p:nvSpPr>
            <p:cNvPr id="4" name="正方形/長方形 3"/>
            <p:cNvSpPr/>
            <p:nvPr/>
          </p:nvSpPr>
          <p:spPr bwMode="auto">
            <a:xfrm>
              <a:off x="487662" y="3250729"/>
              <a:ext cx="3359509" cy="27822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5" name="円柱 4"/>
            <p:cNvSpPr/>
            <p:nvPr/>
          </p:nvSpPr>
          <p:spPr bwMode="auto">
            <a:xfrm>
              <a:off x="2319450" y="3724657"/>
              <a:ext cx="825191" cy="825190"/>
            </a:xfrm>
            <a:prstGeom prst="can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6" name="直方体 5"/>
            <p:cNvSpPr/>
            <p:nvPr/>
          </p:nvSpPr>
          <p:spPr bwMode="auto">
            <a:xfrm>
              <a:off x="1184610" y="3724657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7" name="直方体 6"/>
            <p:cNvSpPr/>
            <p:nvPr/>
          </p:nvSpPr>
          <p:spPr bwMode="auto">
            <a:xfrm>
              <a:off x="1597205" y="4200442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441089" y="5466622"/>
              <a:ext cx="2379807" cy="6855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solidFill>
                    <a:srgbClr val="002060"/>
                  </a:solidFill>
                </a:rPr>
                <a:t>社内システム</a:t>
              </a:r>
            </a:p>
          </p:txBody>
        </p:sp>
        <p:sp>
          <p:nvSpPr>
            <p:cNvPr id="9" name="雲 8"/>
            <p:cNvSpPr/>
            <p:nvPr/>
          </p:nvSpPr>
          <p:spPr bwMode="auto">
            <a:xfrm>
              <a:off x="3010748" y="1512996"/>
              <a:ext cx="3679902" cy="2341757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en-US" sz="1400" kern="0" dirty="0" smtClean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クラウド</a:t>
              </a:r>
            </a:p>
          </p:txBody>
        </p:sp>
        <p:sp>
          <p:nvSpPr>
            <p:cNvPr id="10" name="右矢印 9"/>
            <p:cNvSpPr/>
            <p:nvPr/>
          </p:nvSpPr>
          <p:spPr bwMode="auto">
            <a:xfrm rot="19708477">
              <a:off x="3265914" y="3006850"/>
              <a:ext cx="1003528" cy="747131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401444" y="631355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実運用で困らない準備を行おう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75583" y="2429354"/>
            <a:ext cx="5109091" cy="3876652"/>
            <a:chOff x="1069848" y="1618503"/>
            <a:chExt cx="5109091" cy="3876652"/>
          </a:xfrm>
        </p:grpSpPr>
        <p:sp>
          <p:nvSpPr>
            <p:cNvPr id="13" name="円/楕円 12"/>
            <p:cNvSpPr/>
            <p:nvPr/>
          </p:nvSpPr>
          <p:spPr bwMode="auto">
            <a:xfrm>
              <a:off x="2043257" y="1618503"/>
              <a:ext cx="2999232" cy="2889504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en-US" sz="4800" kern="0" dirty="0" smtClean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要求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069848" y="4910380"/>
              <a:ext cx="510909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dirty="0">
                  <a:solidFill>
                    <a:srgbClr val="002060"/>
                  </a:solidFill>
                </a:rPr>
                <a:t>「</a:t>
              </a:r>
              <a:r>
                <a:rPr lang="ja-JP" altLang="en-US" sz="3200" dirty="0" smtClean="0">
                  <a:solidFill>
                    <a:srgbClr val="002060"/>
                  </a:solidFill>
                </a:rPr>
                <a:t>セキュアにしたいです</a:t>
              </a:r>
              <a:r>
                <a:rPr lang="ja-JP" altLang="en-US" sz="3200" dirty="0">
                  <a:solidFill>
                    <a:srgbClr val="002060"/>
                  </a:solidFill>
                </a:rPr>
                <a:t>」</a:t>
              </a:r>
              <a:endParaRPr kumimoji="1" lang="ja-JP" altLang="en-US" sz="3200" dirty="0" smtClean="0">
                <a:solidFill>
                  <a:srgbClr val="002060"/>
                </a:solidFill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4357129" y="2732356"/>
            <a:ext cx="7680298" cy="3428060"/>
            <a:chOff x="4663440" y="2170072"/>
            <a:chExt cx="7680298" cy="3428060"/>
          </a:xfrm>
        </p:grpSpPr>
        <p:sp>
          <p:nvSpPr>
            <p:cNvPr id="14" name="円/楕円 13"/>
            <p:cNvSpPr/>
            <p:nvPr/>
          </p:nvSpPr>
          <p:spPr bwMode="auto">
            <a:xfrm>
              <a:off x="5715000" y="2170072"/>
              <a:ext cx="1575816" cy="1484376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2800" kern="0" dirty="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確認</a:t>
              </a:r>
              <a:endParaRPr kumimoji="1" lang="ja-JP" altLang="en-US" sz="28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5715000" y="4028472"/>
              <a:ext cx="662873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 smtClean="0">
                  <a:solidFill>
                    <a:srgbClr val="002060"/>
                  </a:solidFill>
                </a:rPr>
                <a:t>コントロールパネルはどう</a:t>
              </a:r>
              <a:r>
                <a:rPr lang="ja-JP" altLang="en-US" sz="2400" dirty="0" smtClean="0">
                  <a:solidFill>
                    <a:srgbClr val="002060"/>
                  </a:solidFill>
                </a:rPr>
                <a:t>守る？</a:t>
              </a:r>
              <a:endParaRPr kumimoji="1"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>
                  <a:solidFill>
                    <a:srgbClr val="002060"/>
                  </a:solidFill>
                </a:rPr>
                <a:t>データ</a:t>
              </a:r>
              <a:r>
                <a:rPr lang="ja-JP" altLang="en-US" sz="2400" dirty="0" smtClean="0">
                  <a:solidFill>
                    <a:srgbClr val="002060"/>
                  </a:solidFill>
                </a:rPr>
                <a:t>のバックアップは？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どのような監視が可能？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>
                  <a:solidFill>
                    <a:srgbClr val="002060"/>
                  </a:solidFill>
                </a:rPr>
                <a:t>サーバ</a:t>
              </a:r>
              <a:r>
                <a:rPr kumimoji="1" lang="ja-JP" altLang="en-US" sz="2400" dirty="0" smtClean="0">
                  <a:solidFill>
                    <a:srgbClr val="002060"/>
                  </a:solidFill>
                </a:rPr>
                <a:t>が止まってもサービスを続けるには？</a:t>
              </a:r>
            </a:p>
          </p:txBody>
        </p:sp>
        <p:sp>
          <p:nvSpPr>
            <p:cNvPr id="18" name="右矢印 17"/>
            <p:cNvSpPr/>
            <p:nvPr/>
          </p:nvSpPr>
          <p:spPr bwMode="auto">
            <a:xfrm>
              <a:off x="4663440" y="2926080"/>
              <a:ext cx="594360" cy="1207008"/>
            </a:xfrm>
            <a:prstGeom prst="rightArrow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1256650" y="1389467"/>
            <a:ext cx="7109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solidFill>
                  <a:srgbClr val="FF0000"/>
                </a:solidFill>
              </a:rPr>
              <a:t>実際のワークフローに落とし込む</a:t>
            </a:r>
          </a:p>
        </p:txBody>
      </p:sp>
    </p:spTree>
    <p:extLst>
      <p:ext uri="{BB962C8B-B14F-4D97-AF65-F5344CB8AC3E}">
        <p14:creationId xmlns:p14="http://schemas.microsoft.com/office/powerpoint/2010/main" val="374076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1444" y="631355"/>
            <a:ext cx="5086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そもそも“同じ”で良いのか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487662" y="1512996"/>
            <a:ext cx="6202988" cy="4519962"/>
            <a:chOff x="487662" y="1512996"/>
            <a:chExt cx="6202988" cy="4519962"/>
          </a:xfrm>
        </p:grpSpPr>
        <p:sp>
          <p:nvSpPr>
            <p:cNvPr id="14" name="正方形/長方形 13"/>
            <p:cNvSpPr/>
            <p:nvPr/>
          </p:nvSpPr>
          <p:spPr bwMode="auto">
            <a:xfrm>
              <a:off x="487662" y="3250729"/>
              <a:ext cx="3359509" cy="2782229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15" name="円柱 14"/>
            <p:cNvSpPr/>
            <p:nvPr/>
          </p:nvSpPr>
          <p:spPr bwMode="auto">
            <a:xfrm>
              <a:off x="2319450" y="3724657"/>
              <a:ext cx="825191" cy="825190"/>
            </a:xfrm>
            <a:prstGeom prst="can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16" name="直方体 15"/>
            <p:cNvSpPr/>
            <p:nvPr/>
          </p:nvSpPr>
          <p:spPr bwMode="auto">
            <a:xfrm>
              <a:off x="1184610" y="3724657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17" name="直方体 16"/>
            <p:cNvSpPr/>
            <p:nvPr/>
          </p:nvSpPr>
          <p:spPr bwMode="auto">
            <a:xfrm>
              <a:off x="1597205" y="4200442"/>
              <a:ext cx="825191" cy="115972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441088" y="5466621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2060"/>
                  </a:solidFill>
                </a:rPr>
                <a:t>社内システム</a:t>
              </a:r>
            </a:p>
          </p:txBody>
        </p:sp>
        <p:sp>
          <p:nvSpPr>
            <p:cNvPr id="19" name="雲 18"/>
            <p:cNvSpPr/>
            <p:nvPr/>
          </p:nvSpPr>
          <p:spPr bwMode="auto">
            <a:xfrm>
              <a:off x="3010748" y="1512996"/>
              <a:ext cx="3679902" cy="2341757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ja-JP" altLang="en-US" sz="2400" kern="0" dirty="0" smtClean="0">
                  <a:solidFill>
                    <a:schemeClr val="tx1"/>
                  </a:solidFill>
                  <a:latin typeface="游ゴシック Medium" panose="020B0500000000000000" pitchFamily="50" charset="-128"/>
                  <a:ea typeface="游ゴシック Medium" panose="020B0500000000000000" pitchFamily="50" charset="-128"/>
                  <a:cs typeface="Segoe UI" pitchFamily="34" charset="0"/>
                </a:rPr>
                <a:t>クラウド環境</a:t>
              </a:r>
            </a:p>
          </p:txBody>
        </p:sp>
        <p:sp>
          <p:nvSpPr>
            <p:cNvPr id="20" name="右矢印 19"/>
            <p:cNvSpPr/>
            <p:nvPr/>
          </p:nvSpPr>
          <p:spPr bwMode="auto">
            <a:xfrm rot="19708477">
              <a:off x="3265914" y="3006850"/>
              <a:ext cx="1003528" cy="747131"/>
            </a:xfrm>
            <a:prstGeom prst="rightArrow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6930542" y="1691915"/>
            <a:ext cx="5106522" cy="1723549"/>
            <a:chOff x="6930542" y="1527180"/>
            <a:chExt cx="5106522" cy="1723549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6947209" y="2050400"/>
              <a:ext cx="508985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 smtClean="0">
                  <a:solidFill>
                    <a:srgbClr val="002060"/>
                  </a:solidFill>
                </a:rPr>
                <a:t>変更せず持ち込みたい</a:t>
              </a:r>
              <a:endParaRPr kumimoji="1"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>
                  <a:solidFill>
                    <a:srgbClr val="002060"/>
                  </a:solidFill>
                </a:rPr>
                <a:t>コスト</a:t>
              </a:r>
              <a:r>
                <a:rPr lang="ja-JP" altLang="en-US" sz="2400" dirty="0" smtClean="0">
                  <a:solidFill>
                    <a:srgbClr val="002060"/>
                  </a:solidFill>
                </a:rPr>
                <a:t>を掛けたくない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kumimoji="1" lang="ja-JP" altLang="en-US" sz="2400" dirty="0" smtClean="0">
                  <a:solidFill>
                    <a:srgbClr val="002060"/>
                  </a:solidFill>
                </a:rPr>
                <a:t>サービスレベルを落としたくない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6930542" y="1527180"/>
              <a:ext cx="9028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 smtClean="0">
                  <a:solidFill>
                    <a:srgbClr val="002060"/>
                  </a:solidFill>
                </a:rPr>
                <a:t>要望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6930542" y="3927738"/>
            <a:ext cx="5106522" cy="1354217"/>
            <a:chOff x="6930542" y="1527180"/>
            <a:chExt cx="5106522" cy="1354217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947209" y="2050400"/>
              <a:ext cx="508985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あれができない、これができない</a:t>
              </a:r>
              <a:endParaRPr lang="en-US" altLang="ja-JP" sz="2400" dirty="0">
                <a:solidFill>
                  <a:srgbClr val="002060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ja-JP" altLang="en-US" sz="2400" dirty="0" smtClean="0">
                  <a:solidFill>
                    <a:srgbClr val="002060"/>
                  </a:solidFill>
                </a:rPr>
                <a:t>機能が足りない、機能が使えない</a:t>
              </a:r>
              <a:endParaRPr lang="en-US" altLang="ja-JP" sz="24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930542" y="1527180"/>
              <a:ext cx="23391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800" b="1" dirty="0" smtClean="0">
                  <a:solidFill>
                    <a:srgbClr val="002060"/>
                  </a:solidFill>
                </a:rPr>
                <a:t>検討中・・・</a:t>
              </a:r>
              <a:endParaRPr kumimoji="1" lang="ja-JP" altLang="en-US" sz="2800" b="1" dirty="0" smtClean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869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-11151" y="55755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2060"/>
                </a:solidFill>
              </a:rPr>
              <a:t>エンタープライズクラウド　成功の鍵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1444" y="631355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solidFill>
                  <a:srgbClr val="002060"/>
                </a:solidFill>
              </a:rPr>
              <a:t>クラウドでの変化を知ろう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4043" y="2290484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rgbClr val="002060"/>
                </a:solidFill>
              </a:rPr>
              <a:t>・高い自由度（ほぼ制約無し）</a:t>
            </a:r>
            <a:endParaRPr lang="en-US" altLang="ja-JP" sz="2400" b="1" dirty="0" smtClean="0">
              <a:solidFill>
                <a:srgbClr val="00206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・少ない</a:t>
            </a:r>
            <a:r>
              <a:rPr lang="ja-JP" altLang="en-US" sz="2400" b="1" dirty="0" smtClean="0">
                <a:solidFill>
                  <a:srgbClr val="002060"/>
                </a:solidFill>
              </a:rPr>
              <a:t>リソース（手間をかける）</a:t>
            </a:r>
            <a:endParaRPr kumimoji="1" lang="ja-JP" altLang="en-US" sz="2400" b="1" dirty="0" smtClean="0">
              <a:solidFill>
                <a:srgbClr val="002060"/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1019082" y="3347395"/>
            <a:ext cx="3705563" cy="2806295"/>
            <a:chOff x="1038796" y="1659549"/>
            <a:chExt cx="3705563" cy="2806295"/>
          </a:xfrm>
        </p:grpSpPr>
        <p:sp>
          <p:nvSpPr>
            <p:cNvPr id="3" name="直方体 2"/>
            <p:cNvSpPr/>
            <p:nvPr/>
          </p:nvSpPr>
          <p:spPr bwMode="auto">
            <a:xfrm>
              <a:off x="2558225" y="2861479"/>
              <a:ext cx="795528" cy="1088136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1222181" y="1659549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b="1" dirty="0" smtClean="0">
                  <a:solidFill>
                    <a:srgbClr val="002060"/>
                  </a:solidFill>
                </a:rPr>
                <a:t>従来：コンパクト</a:t>
              </a: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286575" y="4096512"/>
              <a:ext cx="13388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002060"/>
                  </a:solidFill>
                </a:rPr>
                <a:t>全部入り！</a:t>
              </a:r>
            </a:p>
          </p:txBody>
        </p:sp>
        <p:sp>
          <p:nvSpPr>
            <p:cNvPr id="6" name="下矢印 5"/>
            <p:cNvSpPr/>
            <p:nvPr/>
          </p:nvSpPr>
          <p:spPr bwMode="auto">
            <a:xfrm rot="18310957">
              <a:off x="1940748" y="2642617"/>
              <a:ext cx="292608" cy="777240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27" name="下矢印 26"/>
            <p:cNvSpPr/>
            <p:nvPr/>
          </p:nvSpPr>
          <p:spPr bwMode="auto">
            <a:xfrm rot="2939354">
              <a:off x="3665949" y="2781798"/>
              <a:ext cx="292608" cy="777240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28" name="下矢印 27"/>
            <p:cNvSpPr/>
            <p:nvPr/>
          </p:nvSpPr>
          <p:spPr bwMode="auto">
            <a:xfrm rot="14209230">
              <a:off x="1917423" y="3499675"/>
              <a:ext cx="292608" cy="777240"/>
            </a:xfrm>
            <a:prstGeom prst="downArrow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269629" y="2503077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2060"/>
                  </a:solidFill>
                </a:rPr>
                <a:t>人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4098028" y="2616420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2060"/>
                  </a:solidFill>
                </a:rPr>
                <a:t>監視</a:t>
              </a: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038796" y="409651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solidFill>
                    <a:srgbClr val="002060"/>
                  </a:solidFill>
                </a:rPr>
                <a:t>お金</a:t>
              </a:r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6998141" y="3166785"/>
            <a:ext cx="4288353" cy="3245051"/>
            <a:chOff x="6934133" y="1367161"/>
            <a:chExt cx="4288353" cy="3245051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6934133" y="1367161"/>
              <a:ext cx="428835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200" b="1" dirty="0">
                  <a:solidFill>
                    <a:srgbClr val="002060"/>
                  </a:solidFill>
                </a:rPr>
                <a:t>クラウド</a:t>
              </a:r>
              <a:r>
                <a:rPr kumimoji="1" lang="ja-JP" altLang="en-US" sz="3200" b="1" dirty="0" smtClean="0">
                  <a:solidFill>
                    <a:srgbClr val="002060"/>
                  </a:solidFill>
                </a:rPr>
                <a:t>：シンプルさ</a:t>
              </a: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119307" y="2574441"/>
              <a:ext cx="6645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2060"/>
                  </a:solidFill>
                </a:rPr>
                <a:t>Web</a:t>
              </a:r>
              <a:endParaRPr kumimoji="1" lang="ja-JP" altLang="en-US" dirty="0" smtClean="0">
                <a:solidFill>
                  <a:srgbClr val="002060"/>
                </a:solidFill>
              </a:endParaRPr>
            </a:p>
          </p:txBody>
        </p:sp>
        <p:sp>
          <p:nvSpPr>
            <p:cNvPr id="33" name="直方体 32"/>
            <p:cNvSpPr/>
            <p:nvPr/>
          </p:nvSpPr>
          <p:spPr bwMode="auto">
            <a:xfrm>
              <a:off x="8065557" y="2388393"/>
              <a:ext cx="548091" cy="741428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34" name="直方体 33"/>
            <p:cNvSpPr/>
            <p:nvPr/>
          </p:nvSpPr>
          <p:spPr bwMode="auto">
            <a:xfrm>
              <a:off x="8787933" y="2374678"/>
              <a:ext cx="548091" cy="741428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35" name="直方体 34"/>
            <p:cNvSpPr/>
            <p:nvPr/>
          </p:nvSpPr>
          <p:spPr bwMode="auto">
            <a:xfrm>
              <a:off x="9510309" y="2374678"/>
              <a:ext cx="548091" cy="741428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0058400" y="258158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002060"/>
                  </a:solidFill>
                </a:rPr>
                <a:t>・・・</a:t>
              </a:r>
            </a:p>
          </p:txBody>
        </p:sp>
        <p:sp>
          <p:nvSpPr>
            <p:cNvPr id="36" name="直方体 35"/>
            <p:cNvSpPr/>
            <p:nvPr/>
          </p:nvSpPr>
          <p:spPr bwMode="auto">
            <a:xfrm>
              <a:off x="8053365" y="3294543"/>
              <a:ext cx="548091" cy="741428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37" name="直方体 36"/>
            <p:cNvSpPr/>
            <p:nvPr/>
          </p:nvSpPr>
          <p:spPr bwMode="auto">
            <a:xfrm>
              <a:off x="8775741" y="3280828"/>
              <a:ext cx="548091" cy="741428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38" name="直方体 37"/>
            <p:cNvSpPr/>
            <p:nvPr/>
          </p:nvSpPr>
          <p:spPr bwMode="auto">
            <a:xfrm>
              <a:off x="9498117" y="3280828"/>
              <a:ext cx="548091" cy="741428"/>
            </a:xfrm>
            <a:prstGeom prst="cube">
              <a:avLst/>
            </a:prstGeom>
            <a:solidFill>
              <a:srgbClr val="0079D6"/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kumimoji="1" lang="ja-JP" altLang="en-US" sz="2400" kern="0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Segoe UI" pitchFamily="34" charset="0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0046208" y="3487737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002060"/>
                  </a:solidFill>
                </a:rPr>
                <a:t>・・・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7204983" y="3487737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solidFill>
                    <a:srgbClr val="002060"/>
                  </a:solidFill>
                </a:rPr>
                <a:t>DB</a:t>
              </a:r>
              <a:endParaRPr kumimoji="1" lang="ja-JP" altLang="en-US" dirty="0" smtClean="0">
                <a:solidFill>
                  <a:srgbClr val="002060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7728323" y="4242880"/>
              <a:ext cx="29546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rgbClr val="002060"/>
                  </a:solidFill>
                </a:rPr>
                <a:t>機能別・いつでの変更可能</a:t>
              </a:r>
            </a:p>
          </p:txBody>
        </p:sp>
      </p:grpSp>
      <p:sp>
        <p:nvSpPr>
          <p:cNvPr id="42" name="テキスト ボックス 41"/>
          <p:cNvSpPr txBox="1"/>
          <p:nvPr/>
        </p:nvSpPr>
        <p:spPr>
          <a:xfrm>
            <a:off x="6715112" y="1940614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>
                <a:solidFill>
                  <a:srgbClr val="002060"/>
                </a:solidFill>
              </a:rPr>
              <a:t>・制約がある</a:t>
            </a:r>
            <a:endParaRPr lang="en-US" altLang="ja-JP" sz="2400" b="1" dirty="0" smtClean="0">
              <a:solidFill>
                <a:srgbClr val="00206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002060"/>
                </a:solidFill>
              </a:rPr>
              <a:t>・潤沢なリソース（手間を減らす）</a:t>
            </a:r>
          </a:p>
        </p:txBody>
      </p:sp>
      <p:sp>
        <p:nvSpPr>
          <p:cNvPr id="12" name="右矢印 11"/>
          <p:cNvSpPr/>
          <p:nvPr/>
        </p:nvSpPr>
        <p:spPr bwMode="auto">
          <a:xfrm>
            <a:off x="5592160" y="3259380"/>
            <a:ext cx="835401" cy="2052868"/>
          </a:xfrm>
          <a:prstGeom prst="rightArrow">
            <a:avLst/>
          </a:prstGeom>
          <a:solidFill>
            <a:srgbClr val="0079D6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kumimoji="1" lang="ja-JP" altLang="en-US" sz="2400" kern="0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游ゴシック Medium" panose="020B0500000000000000" pitchFamily="50" charset="-128"/>
              <a:ea typeface="游ゴシック Medium" panose="020B0500000000000000" pitchFamily="50" charset="-128"/>
              <a:cs typeface="Segoe UI" pitchFamily="34" charset="0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94511" y="1265060"/>
            <a:ext cx="5724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solidFill>
                  <a:srgbClr val="FF0000"/>
                </a:solidFill>
              </a:rPr>
              <a:t>そのままでは活かせない！</a:t>
            </a:r>
          </a:p>
        </p:txBody>
      </p:sp>
    </p:spTree>
    <p:extLst>
      <p:ext uri="{BB962C8B-B14F-4D97-AF65-F5344CB8AC3E}">
        <p14:creationId xmlns:p14="http://schemas.microsoft.com/office/powerpoint/2010/main" val="220162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2" grpId="0"/>
      <p:bldP spid="45" grpId="0"/>
    </p:bldLst>
  </p:timing>
</p:sld>
</file>

<file path=ppt/theme/theme1.xml><?xml version="1.0" encoding="utf-8"?>
<a:theme xmlns:a="http://schemas.openxmlformats.org/drawingml/2006/main" name="佐々木さんテーマ">
  <a:themeElements>
    <a:clrScheme name="ユーザー定義 2">
      <a:dk1>
        <a:srgbClr val="000000"/>
      </a:dk1>
      <a:lt1>
        <a:srgbClr val="FFFFFF"/>
      </a:lt1>
      <a:dk2>
        <a:srgbClr val="5F5F5F"/>
      </a:dk2>
      <a:lt2>
        <a:srgbClr val="2DB557"/>
      </a:lt2>
      <a:accent1>
        <a:srgbClr val="FFC000"/>
      </a:accent1>
      <a:accent2>
        <a:srgbClr val="2DB557"/>
      </a:accent2>
      <a:accent3>
        <a:srgbClr val="DF8045"/>
      </a:accent3>
      <a:accent4>
        <a:srgbClr val="2A86DA"/>
      </a:accent4>
      <a:accent5>
        <a:srgbClr val="FF9929"/>
      </a:accent5>
      <a:accent6>
        <a:srgbClr val="808080"/>
      </a:accent6>
      <a:hlink>
        <a:srgbClr val="2F75FF"/>
      </a:hlink>
      <a:folHlink>
        <a:srgbClr val="002060"/>
      </a:folHlink>
    </a:clrScheme>
    <a:fontScheme name="ユーザー定義 1">
      <a:majorFont>
        <a:latin typeface="Segoe UI Semibold"/>
        <a:ea typeface="游ゴシック"/>
        <a:cs typeface=""/>
      </a:majorFont>
      <a:minorFont>
        <a:latin typeface="Segoe UI Semibold"/>
        <a:ea typeface="游ゴシック"/>
        <a:cs typeface="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9D6"/>
        </a:solidFill>
        <a:ln w="9525" cap="flat" cmpd="sng" algn="ctr">
          <a:noFill/>
          <a:prstDash val="solid"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08000" tIns="45720" rIns="4572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kern="0" dirty="0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latin typeface="游ゴシック Medium" panose="020B0500000000000000" pitchFamily="50" charset="-128"/>
            <a:ea typeface="游ゴシック Medium" panose="020B0500000000000000" pitchFamily="50" charset="-128"/>
            <a:cs typeface="Segoe UI" pitchFamily="34" charset="0"/>
          </a:defRPr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rgbClr val="00206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佐々木さんテーマ" id="{A0838BF5-F595-4A58-95DE-D16AF60587EF}" vid="{624BF50C-E20F-483D-AF5D-0ED85DF2AFB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佐々木さんテーマ</Template>
  <TotalTime>74</TotalTime>
  <Words>618</Words>
  <Application>Microsoft Office PowerPoint</Application>
  <PresentationFormat>ワイド画面</PresentationFormat>
  <Paragraphs>152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4" baseType="lpstr">
      <vt:lpstr>Palatino</vt:lpstr>
      <vt:lpstr>Segoe</vt:lpstr>
      <vt:lpstr>ヒラギノ角ゴ ProN W6</vt:lpstr>
      <vt:lpstr>メイリオ</vt:lpstr>
      <vt:lpstr>游ゴシック</vt:lpstr>
      <vt:lpstr>游ゴシック Medium</vt:lpstr>
      <vt:lpstr>Arial</vt:lpstr>
      <vt:lpstr>Segoe UI</vt:lpstr>
      <vt:lpstr>Segoe UI Semibold</vt:lpstr>
      <vt:lpstr>Wingdings</vt:lpstr>
      <vt:lpstr>佐々木さんテーマ</vt:lpstr>
      <vt:lpstr>エンタープライズクラウド 成功の鍵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Fin.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エンタープライズクラウド 成功の鍵</dc:title>
  <dc:creator>Yuya Yoshida</dc:creator>
  <cp:lastModifiedBy>吉田雄哉</cp:lastModifiedBy>
  <cp:revision>12</cp:revision>
  <dcterms:created xsi:type="dcterms:W3CDTF">2015-05-15T01:14:14Z</dcterms:created>
  <dcterms:modified xsi:type="dcterms:W3CDTF">2015-05-15T07:13:44Z</dcterms:modified>
</cp:coreProperties>
</file>