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2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2FF"/>
    <a:srgbClr val="FFFBD2"/>
    <a:srgbClr val="FF7E79"/>
    <a:srgbClr val="00B050"/>
    <a:srgbClr val="FF6666"/>
    <a:srgbClr val="FF8000"/>
    <a:srgbClr val="558ED5"/>
    <a:srgbClr val="0070C0"/>
    <a:srgbClr val="E46C0A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0"/>
    <p:restoredTop sz="97176" autoAdjust="0"/>
  </p:normalViewPr>
  <p:slideViewPr>
    <p:cSldViewPr snapToGrid="0" snapToObjects="1" showGuides="1">
      <p:cViewPr varScale="1">
        <p:scale>
          <a:sx n="204" d="100"/>
          <a:sy n="204" d="100"/>
        </p:scale>
        <p:origin x="1968" y="208"/>
      </p:cViewPr>
      <p:guideLst>
        <p:guide orient="horz" pos="40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6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C644C-156B-6340-9050-F628BC6F59EE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67304-EC16-1948-B4EC-4AA6AD4FD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557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2579-AF1B-0D4E-847B-7B03C1E89BF0}" type="datetimeFigureOut">
              <a:rPr kumimoji="1" lang="ja-JP" altLang="en-US" smtClean="0"/>
              <a:t>2018/2/11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A5AFC-0313-244E-A5A2-5096E4321F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90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 flipV="1">
            <a:off x="685800" y="2276971"/>
            <a:ext cx="7772400" cy="93308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76971"/>
            <a:ext cx="7772400" cy="933083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56600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 flipV="1">
            <a:off x="0" y="-1"/>
            <a:ext cx="244235" cy="23726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 userDrawn="1"/>
        </p:nvSpPr>
        <p:spPr>
          <a:xfrm flipV="1">
            <a:off x="0" y="6662718"/>
            <a:ext cx="9144000" cy="20189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 userDrawn="1"/>
        </p:nvSpPr>
        <p:spPr>
          <a:xfrm flipV="1">
            <a:off x="244236" y="0"/>
            <a:ext cx="244235" cy="237265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85" y="6717943"/>
            <a:ext cx="639634" cy="9529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2723" y="6719347"/>
            <a:ext cx="401579" cy="103634"/>
          </a:xfrm>
          <a:prstGeom prst="rect">
            <a:avLst/>
          </a:prstGeom>
        </p:spPr>
      </p:pic>
      <p:sp>
        <p:nvSpPr>
          <p:cNvPr id="22" name="正方形/長方形 21"/>
          <p:cNvSpPr/>
          <p:nvPr userDrawn="1"/>
        </p:nvSpPr>
        <p:spPr>
          <a:xfrm flipH="1" flipV="1">
            <a:off x="9059333" y="-2"/>
            <a:ext cx="97309" cy="6858002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 userDrawn="1"/>
        </p:nvSpPr>
        <p:spPr>
          <a:xfrm flipV="1">
            <a:off x="9059334" y="6662710"/>
            <a:ext cx="97896" cy="20189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単独LOGO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0204" y="5560175"/>
            <a:ext cx="987996" cy="108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43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97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0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14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1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0" y="6658020"/>
            <a:ext cx="1095570" cy="199979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82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07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68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CC5D-A65D-5946-99B5-645367A96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4162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976974"/>
            <a:ext cx="8229600" cy="51491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74619" y="6708204"/>
            <a:ext cx="639634" cy="95299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 flipV="1">
            <a:off x="0" y="6662718"/>
            <a:ext cx="9144000" cy="201893"/>
          </a:xfrm>
          <a:prstGeom prst="rect">
            <a:avLst/>
          </a:prstGeom>
          <a:solidFill>
            <a:srgbClr val="33ACB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885" y="6717943"/>
            <a:ext cx="639634" cy="95299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42723" y="6719347"/>
            <a:ext cx="401579" cy="10363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 flipV="1">
            <a:off x="9065846" y="6662710"/>
            <a:ext cx="91383" cy="20189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457200" y="703900"/>
            <a:ext cx="8686800" cy="6498"/>
          </a:xfrm>
          <a:prstGeom prst="line">
            <a:avLst/>
          </a:prstGeom>
          <a:ln w="12700" cmpd="sng">
            <a:solidFill>
              <a:srgbClr val="33AC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0" y="703900"/>
            <a:ext cx="457200" cy="0"/>
          </a:xfrm>
          <a:prstGeom prst="line">
            <a:avLst/>
          </a:prstGeom>
          <a:ln w="12700" cmpd="sng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32246" y="6651702"/>
            <a:ext cx="2133600" cy="217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merican Typewriter"/>
                <a:cs typeface="American Typewriter"/>
              </a:defRPr>
            </a:lvl1pPr>
          </a:lstStyle>
          <a:p>
            <a:fld id="{8FF8CC5D-A65D-5946-99B5-645367A967A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6234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2800" kern="1200">
          <a:solidFill>
            <a:srgbClr val="7F7F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デジタル･トランスフォーメーションとは何か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21896" y="6651702"/>
            <a:ext cx="2133600" cy="217800"/>
          </a:xfrm>
        </p:spPr>
        <p:txBody>
          <a:bodyPr/>
          <a:lstStyle/>
          <a:p>
            <a:fld id="{8FF8CC5D-A65D-5946-99B5-645367A967A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675298" y="1143850"/>
            <a:ext cx="7793404" cy="20080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75297" y="4121971"/>
            <a:ext cx="7793403" cy="2008094"/>
          </a:xfrm>
          <a:prstGeom prst="rect">
            <a:avLst/>
          </a:prstGeom>
          <a:solidFill>
            <a:srgbClr val="E46C0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22104" y="1310012"/>
            <a:ext cx="6032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u="sng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人間</a:t>
            </a:r>
            <a:r>
              <a:rPr kumimoji="1" lang="ja-JP" altLang="en-US" sz="2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を前提に最適化したビジネスの仕組み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122104" y="4287716"/>
            <a:ext cx="6032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u="sng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機械</a:t>
            </a:r>
            <a:r>
              <a:rPr kumimoji="1" lang="ja-JP" altLang="en-US" sz="2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を前提に最適化したビジネスの仕組み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64346" y="1917064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観察</a:t>
            </a:r>
            <a:r>
              <a:rPr kumimoji="1" lang="ja-JP" altLang="en-US" sz="2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1" lang="ja-JP" altLang="en-US" sz="24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経験値</a:t>
            </a:r>
            <a:r>
              <a:rPr kumimoji="1" lang="ja-JP" altLang="en-US" sz="2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に基づく判断と意志決定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22104" y="4843189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データ</a:t>
            </a:r>
            <a:r>
              <a:rPr kumimoji="1" lang="ja-JP" altLang="en-US" sz="2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1" lang="ja-JP" altLang="en-US" sz="24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機械学習</a:t>
            </a:r>
            <a:r>
              <a:rPr kumimoji="1" lang="ja-JP" altLang="en-US" sz="24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に基づく判断と意志決定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484981" y="5491994"/>
            <a:ext cx="5040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ビッグデータ</a:t>
            </a:r>
            <a:r>
              <a:rPr lang="en-US" altLang="ja-JP" sz="32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×AI</a:t>
            </a:r>
            <a:r>
              <a:rPr lang="ja-JP" altLang="en-US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（機械学習）</a:t>
            </a:r>
            <a:endParaRPr kumimoji="1" lang="ja-JP" altLang="en-US" sz="2000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489737" y="2479201"/>
            <a:ext cx="2167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経験</a:t>
            </a:r>
            <a:r>
              <a:rPr lang="en-US" altLang="ja-JP" sz="32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×</a:t>
            </a:r>
            <a:r>
              <a:rPr lang="ja-JP" altLang="en-US" sz="32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思考</a:t>
            </a:r>
            <a:endParaRPr kumimoji="1" lang="ja-JP" altLang="en-US" sz="3200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5" name="下矢印 34"/>
          <p:cNvSpPr/>
          <p:nvPr/>
        </p:nvSpPr>
        <p:spPr>
          <a:xfrm>
            <a:off x="3316072" y="3116054"/>
            <a:ext cx="2510043" cy="1124521"/>
          </a:xfrm>
          <a:prstGeom prst="downArrow">
            <a:avLst>
              <a:gd name="adj1" fmla="val 80324"/>
              <a:gd name="adj2" fmla="val 29044"/>
            </a:avLst>
          </a:prstGeom>
          <a:solidFill>
            <a:srgbClr val="FF66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020200" y="3415121"/>
            <a:ext cx="310178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トランスフォーメーション</a:t>
            </a:r>
            <a:endParaRPr kumimoji="1" lang="en-US" altLang="ja-JP" sz="12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  <a:p>
            <a:pPr algn="ctr"/>
            <a:r>
              <a:rPr lang="en-US" altLang="ja-JP" sz="105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Transformation</a:t>
            </a:r>
            <a:r>
              <a:rPr lang="ja-JP" altLang="en-US" sz="105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／置き換える</a:t>
            </a:r>
            <a:endParaRPr kumimoji="1" lang="ja-JP" altLang="en-US" sz="1050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675298" y="3246628"/>
            <a:ext cx="2891400" cy="794635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38" name="ホームベース 37"/>
          <p:cNvSpPr/>
          <p:nvPr/>
        </p:nvSpPr>
        <p:spPr>
          <a:xfrm rot="10800000">
            <a:off x="5593523" y="3245752"/>
            <a:ext cx="2875177" cy="796387"/>
          </a:xfrm>
          <a:prstGeom prst="homePlate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rgbClr val="FFFFFF"/>
              </a:solidFill>
              <a:latin typeface="ＭＳ Ｐゴシック"/>
              <a:ea typeface="ＭＳ Ｐゴシック"/>
              <a:cs typeface="ＭＳ Ｐゴシック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02972" y="3361210"/>
            <a:ext cx="2397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ビジネス環境への対応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398575" y="3355745"/>
            <a:ext cx="1755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競争優位の確立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02972" y="3680739"/>
            <a:ext cx="2492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不確実性の増大・スピードの加速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414775" y="3682282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200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常識や価値基準の転換</a:t>
            </a:r>
          </a:p>
        </p:txBody>
      </p:sp>
      <p:pic>
        <p:nvPicPr>
          <p:cNvPr id="20" name="図 19" descr="brain-illustration-1940x900_35269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EBCF"/>
              </a:clrFrom>
              <a:clrTo>
                <a:srgbClr val="FFEBC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25" y="4211621"/>
            <a:ext cx="1251025" cy="6244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692" y="4644143"/>
            <a:ext cx="701830" cy="6565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" name="図形グループ 3"/>
          <p:cNvGrpSpPr/>
          <p:nvPr/>
        </p:nvGrpSpPr>
        <p:grpSpPr>
          <a:xfrm>
            <a:off x="978676" y="1327055"/>
            <a:ext cx="425859" cy="883356"/>
            <a:chOff x="1946324" y="4125162"/>
            <a:chExt cx="969964" cy="2007872"/>
          </a:xfrm>
          <a:solidFill>
            <a:schemeClr val="bg1">
              <a:lumMod val="75000"/>
            </a:schemeClr>
          </a:solidFill>
        </p:grpSpPr>
        <p:sp>
          <p:nvSpPr>
            <p:cNvPr id="5" name="円/楕円 4"/>
            <p:cNvSpPr/>
            <p:nvPr/>
          </p:nvSpPr>
          <p:spPr>
            <a:xfrm>
              <a:off x="1946324" y="4125162"/>
              <a:ext cx="969962" cy="92075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6" name="フローチャート: 論理積ゲート 5"/>
            <p:cNvSpPr/>
            <p:nvPr/>
          </p:nvSpPr>
          <p:spPr>
            <a:xfrm rot="16200000">
              <a:off x="1887746" y="5104491"/>
              <a:ext cx="1087122" cy="969963"/>
            </a:xfrm>
            <a:prstGeom prst="flowChartDelay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827701" y="2499624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ヒトが主体</a:t>
            </a:r>
            <a:endParaRPr kumimoji="1" lang="en-US" altLang="ja-JP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機械が支援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27701" y="5491994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機械が主体</a:t>
            </a:r>
            <a:endParaRPr kumimoji="1" lang="en-US" altLang="ja-JP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ヒトが支援</a:t>
            </a:r>
          </a:p>
        </p:txBody>
      </p:sp>
      <p:grpSp>
        <p:nvGrpSpPr>
          <p:cNvPr id="30" name="図形グループ 29"/>
          <p:cNvGrpSpPr/>
          <p:nvPr/>
        </p:nvGrpSpPr>
        <p:grpSpPr>
          <a:xfrm>
            <a:off x="966184" y="4768703"/>
            <a:ext cx="288287" cy="534166"/>
            <a:chOff x="1946324" y="4125162"/>
            <a:chExt cx="969964" cy="2007872"/>
          </a:xfrm>
          <a:solidFill>
            <a:schemeClr val="bg1">
              <a:lumMod val="75000"/>
            </a:schemeClr>
          </a:solidFill>
        </p:grpSpPr>
        <p:sp>
          <p:nvSpPr>
            <p:cNvPr id="31" name="円/楕円 30"/>
            <p:cNvSpPr/>
            <p:nvPr/>
          </p:nvSpPr>
          <p:spPr>
            <a:xfrm>
              <a:off x="1946324" y="4125162"/>
              <a:ext cx="969962" cy="920750"/>
            </a:xfrm>
            <a:prstGeom prst="ellipse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32" name="フローチャート: 論理積ゲート 31"/>
            <p:cNvSpPr/>
            <p:nvPr/>
          </p:nvSpPr>
          <p:spPr>
            <a:xfrm rot="16200000">
              <a:off x="1887746" y="5104491"/>
              <a:ext cx="1087122" cy="969963"/>
            </a:xfrm>
            <a:prstGeom prst="flowChartDelay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1404534" y="1703067"/>
            <a:ext cx="663464" cy="675661"/>
            <a:chOff x="921147" y="2673903"/>
            <a:chExt cx="2035043" cy="2195257"/>
          </a:xfrm>
        </p:grpSpPr>
        <p:sp>
          <p:nvSpPr>
            <p:cNvPr id="9" name="台形 8"/>
            <p:cNvSpPr/>
            <p:nvPr/>
          </p:nvSpPr>
          <p:spPr>
            <a:xfrm flipV="1">
              <a:off x="1899915" y="3440304"/>
              <a:ext cx="1056275" cy="564759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 rot="12890655">
              <a:off x="1106698" y="3064121"/>
              <a:ext cx="1213767" cy="3390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endParaRPr>
            </a:p>
          </p:txBody>
        </p:sp>
        <p:grpSp>
          <p:nvGrpSpPr>
            <p:cNvPr id="11" name="図形グループ 10"/>
            <p:cNvGrpSpPr/>
            <p:nvPr/>
          </p:nvGrpSpPr>
          <p:grpSpPr>
            <a:xfrm rot="18523230">
              <a:off x="289583" y="3305467"/>
              <a:ext cx="1602719" cy="339591"/>
              <a:chOff x="1084045" y="2295821"/>
              <a:chExt cx="1399064" cy="288032"/>
            </a:xfrm>
          </p:grpSpPr>
          <p:grpSp>
            <p:nvGrpSpPr>
              <p:cNvPr id="16" name="図形グループ 15"/>
              <p:cNvGrpSpPr/>
              <p:nvPr/>
            </p:nvGrpSpPr>
            <p:grpSpPr>
              <a:xfrm>
                <a:off x="1084045" y="2295821"/>
                <a:ext cx="1399064" cy="288032"/>
                <a:chOff x="531457" y="2456892"/>
                <a:chExt cx="1399064" cy="288032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683568" y="2456892"/>
                  <a:ext cx="1246953" cy="288032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dirty="0">
                    <a:solidFill>
                      <a:schemeClr val="bg1"/>
                    </a:solidFill>
                    <a:latin typeface="ＭＳ Ｐゴシック"/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" name="円/楕円 18"/>
                <p:cNvSpPr/>
                <p:nvPr/>
              </p:nvSpPr>
              <p:spPr>
                <a:xfrm>
                  <a:off x="531457" y="2456892"/>
                  <a:ext cx="296128" cy="28803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200" dirty="0">
                    <a:solidFill>
                      <a:schemeClr val="bg1"/>
                    </a:solidFill>
                    <a:latin typeface="ＭＳ Ｐゴシック"/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7" name="円/楕円 16"/>
              <p:cNvSpPr/>
              <p:nvPr/>
            </p:nvSpPr>
            <p:spPr>
              <a:xfrm>
                <a:off x="2142917" y="2322444"/>
                <a:ext cx="251535" cy="243357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>
                  <a:solidFill>
                    <a:schemeClr val="bg1"/>
                  </a:solidFill>
                  <a:latin typeface="ＭＳ Ｐゴシック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2" name="円/楕円 11"/>
            <p:cNvSpPr/>
            <p:nvPr/>
          </p:nvSpPr>
          <p:spPr>
            <a:xfrm rot="18523230">
              <a:off x="1874649" y="3237957"/>
              <a:ext cx="509914" cy="52340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222256" y="4040357"/>
              <a:ext cx="411591" cy="29435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222256" y="4393800"/>
              <a:ext cx="411591" cy="29435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endParaRPr>
            </a:p>
          </p:txBody>
        </p:sp>
        <p:sp>
          <p:nvSpPr>
            <p:cNvPr id="15" name="台形 14"/>
            <p:cNvSpPr/>
            <p:nvPr/>
          </p:nvSpPr>
          <p:spPr>
            <a:xfrm>
              <a:off x="1442501" y="4725106"/>
              <a:ext cx="1513689" cy="144054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solidFill>
                  <a:schemeClr val="bg1"/>
                </a:solidFill>
                <a:latin typeface="ＭＳ Ｐゴシック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3793862"/>
      </p:ext>
    </p:extLst>
  </p:cSld>
  <p:clrMapOvr>
    <a:masterClrMapping/>
  </p:clrMapOvr>
</p:sld>
</file>

<file path=ppt/theme/theme1.xml><?xml version="1.0" encoding="utf-8"?>
<a:theme xmlns:a="http://schemas.openxmlformats.org/drawingml/2006/main" name="NC標準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3ACBD"/>
        </a:solidFill>
        <a:ln>
          <a:noFill/>
        </a:ln>
      </a:spPr>
      <a:bodyPr rtlCol="0" anchor="ctr"/>
      <a:lstStyle>
        <a:defPPr>
          <a:defRPr sz="1200" dirty="0">
            <a:solidFill>
              <a:srgbClr val="FFFFFF"/>
            </a:solidFill>
            <a:latin typeface="ＭＳ Ｐゴシック"/>
            <a:ea typeface="ＭＳ Ｐゴシック"/>
            <a:cs typeface="ＭＳ Ｐゴシック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NC標準テンプレート.potx</Template>
  <TotalTime>18863</TotalTime>
  <Words>93</Words>
  <Application>Microsoft Macintosh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メイリオ</vt:lpstr>
      <vt:lpstr>American Typewriter</vt:lpstr>
      <vt:lpstr>Arial</vt:lpstr>
      <vt:lpstr>Calibri</vt:lpstr>
      <vt:lpstr>NC標準テンプレート</vt:lpstr>
      <vt:lpstr>デジタル･トランスフォーメーションとは何か</vt:lpstr>
    </vt:vector>
  </TitlesOfParts>
  <Company>NetCommerce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斎藤 昌義</dc:creator>
  <cp:lastModifiedBy>Microsoft Office ユーザー</cp:lastModifiedBy>
  <cp:revision>651</cp:revision>
  <cp:lastPrinted>2016-07-30T01:46:33Z</cp:lastPrinted>
  <dcterms:created xsi:type="dcterms:W3CDTF">2014-04-30T01:58:06Z</dcterms:created>
  <dcterms:modified xsi:type="dcterms:W3CDTF">2018-02-11T04:24:09Z</dcterms:modified>
</cp:coreProperties>
</file>