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4" r:id="rId1"/>
    <p:sldMasterId id="2147484413" r:id="rId2"/>
  </p:sldMasterIdLst>
  <p:notesMasterIdLst>
    <p:notesMasterId r:id="rId12"/>
  </p:notesMasterIdLst>
  <p:handoutMasterIdLst>
    <p:handoutMasterId r:id="rId13"/>
  </p:handoutMasterIdLst>
  <p:sldIdLst>
    <p:sldId id="752" r:id="rId3"/>
    <p:sldId id="753" r:id="rId4"/>
    <p:sldId id="763" r:id="rId5"/>
    <p:sldId id="754" r:id="rId6"/>
    <p:sldId id="761" r:id="rId7"/>
    <p:sldId id="755" r:id="rId8"/>
    <p:sldId id="762" r:id="rId9"/>
    <p:sldId id="760" r:id="rId10"/>
    <p:sldId id="758" r:id="rId11"/>
  </p:sldIdLst>
  <p:sldSz cx="9144000" cy="6858000" type="screen4x3"/>
  <p:notesSz cx="6735763" cy="97996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389"/>
    <a:srgbClr val="FF9933"/>
    <a:srgbClr val="4168A7"/>
    <a:srgbClr val="CC3300"/>
    <a:srgbClr val="FF3300"/>
    <a:srgbClr val="83A0CF"/>
    <a:srgbClr val="FFA893"/>
    <a:srgbClr val="BED3FE"/>
    <a:srgbClr val="5F84C1"/>
    <a:srgbClr val="C4E5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濃色スタイル 1 - アクセント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濃色スタイル 1 - アクセント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濃色スタイル 1 - アクセント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濃色スタイル 1 - アクセント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テーマ スタイル 1 - アクセント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38B1855-1B75-4FBE-930C-398BA8C253C6}" styleName="テーマ スタイル 2 - アクセント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34" autoAdjust="0"/>
    <p:restoredTop sz="97436" autoAdjust="0"/>
  </p:normalViewPr>
  <p:slideViewPr>
    <p:cSldViewPr>
      <p:cViewPr>
        <p:scale>
          <a:sx n="90" d="100"/>
          <a:sy n="90" d="100"/>
        </p:scale>
        <p:origin x="-336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0AA14E4A-D519-4207-AB9F-25D9B750305D}" type="datetimeFigureOut">
              <a:rPr lang="ja-JP" altLang="en-US"/>
              <a:pPr>
                <a:defRPr/>
              </a:pPr>
              <a:t>2013/10/16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307513"/>
            <a:ext cx="2919413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14763" y="9307513"/>
            <a:ext cx="2919412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9E656511-CDE8-4CA9-BEA6-D2871B19B69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78478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3B6DFC2A-5616-47D2-9589-8F842B3FCC91}" type="datetimeFigureOut">
              <a:rPr lang="ja-JP" altLang="en-US"/>
              <a:pPr>
                <a:defRPr/>
              </a:pPr>
              <a:t>2013/10/16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5013"/>
            <a:ext cx="4897437" cy="3675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 smtClean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100" y="4654550"/>
            <a:ext cx="5389563" cy="4410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07513"/>
            <a:ext cx="2919413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4763" y="9307513"/>
            <a:ext cx="2919412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176AC7E5-8118-4582-812F-16B79581149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253713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6042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fld id="{90B18D3F-269F-4971-BC47-6C75E5AA44F3}" type="slidenum">
              <a:rPr lang="ja-JP" altLang="en-US" smtClean="0"/>
              <a:pPr eaLnBrk="1" hangingPunct="1"/>
              <a:t>1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DBEB26-E353-4E6E-BA96-B210A3E47C53}" type="slidenum">
              <a:rPr lang="ja-JP" altLang="en-US" smtClean="0"/>
              <a:pPr>
                <a:defRPr/>
              </a:pPr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58078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 bwMode="auto">
          <a:xfrm>
            <a:off x="755576" y="717472"/>
            <a:ext cx="7632848" cy="54006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6588224" y="-1"/>
            <a:ext cx="25557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defRPr/>
            </a:pPr>
            <a:r>
              <a:rPr lang="en-US" altLang="ja-JP" sz="1200" dirty="0" smtClean="0">
                <a:latin typeface="+mj-ea"/>
                <a:ea typeface="+mj-ea"/>
              </a:rPr>
              <a:t>IT</a:t>
            </a:r>
            <a:r>
              <a:rPr lang="ja-JP" altLang="en-US" sz="1200" dirty="0" smtClean="0">
                <a:latin typeface="+mj-ea"/>
                <a:ea typeface="+mj-ea"/>
              </a:rPr>
              <a:t>ソリューション塾　講義資料</a:t>
            </a:r>
          </a:p>
        </p:txBody>
      </p:sp>
      <p:sp>
        <p:nvSpPr>
          <p:cNvPr id="13" name="Line 17"/>
          <p:cNvSpPr>
            <a:spLocks noChangeShapeType="1"/>
          </p:cNvSpPr>
          <p:nvPr/>
        </p:nvSpPr>
        <p:spPr bwMode="auto">
          <a:xfrm>
            <a:off x="457200" y="3352800"/>
            <a:ext cx="1371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" name="正方形/長方形 14"/>
          <p:cNvSpPr/>
          <p:nvPr userDrawn="1"/>
        </p:nvSpPr>
        <p:spPr bwMode="auto">
          <a:xfrm>
            <a:off x="755576" y="1916832"/>
            <a:ext cx="7632848" cy="3157300"/>
          </a:xfrm>
          <a:prstGeom prst="rect">
            <a:avLst/>
          </a:prstGeom>
          <a:solidFill>
            <a:schemeClr val="accent4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4689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" y="2960572"/>
            <a:ext cx="9143999" cy="9144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14" name="Text Box 24"/>
          <p:cNvSpPr txBox="1">
            <a:spLocks noChangeArrowheads="1"/>
          </p:cNvSpPr>
          <p:nvPr userDrawn="1"/>
        </p:nvSpPr>
        <p:spPr bwMode="auto">
          <a:xfrm>
            <a:off x="5849507" y="6657116"/>
            <a:ext cx="329449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 eaLnBrk="1" hangingPunct="1">
              <a:defRPr/>
            </a:pPr>
            <a:r>
              <a:rPr lang="en-US" altLang="ja-JP" sz="800" smtClean="0"/>
              <a:t>© 2009-13,all rights reserved by NetCommerce &amp; applied marketing</a:t>
            </a:r>
          </a:p>
        </p:txBody>
      </p:sp>
      <p:sp>
        <p:nvSpPr>
          <p:cNvPr id="8" name="正方形/長方形 7"/>
          <p:cNvSpPr/>
          <p:nvPr userDrawn="1"/>
        </p:nvSpPr>
        <p:spPr bwMode="auto">
          <a:xfrm>
            <a:off x="7496752" y="1916832"/>
            <a:ext cx="891671" cy="216024"/>
          </a:xfrm>
          <a:prstGeom prst="rect">
            <a:avLst/>
          </a:prstGeom>
          <a:solidFill>
            <a:schemeClr val="accent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9" name="正方形/長方形 8"/>
          <p:cNvSpPr/>
          <p:nvPr userDrawn="1"/>
        </p:nvSpPr>
        <p:spPr bwMode="auto">
          <a:xfrm>
            <a:off x="6605081" y="1916832"/>
            <a:ext cx="891671" cy="216024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09768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 bwMode="auto">
          <a:xfrm>
            <a:off x="6612305" y="6584137"/>
            <a:ext cx="1200055" cy="276225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3" name="正方形/長方形 2"/>
          <p:cNvSpPr/>
          <p:nvPr userDrawn="1"/>
        </p:nvSpPr>
        <p:spPr bwMode="auto">
          <a:xfrm>
            <a:off x="7812360" y="6583363"/>
            <a:ext cx="1331640" cy="276225"/>
          </a:xfrm>
          <a:prstGeom prst="rect">
            <a:avLst/>
          </a:prstGeom>
          <a:solidFill>
            <a:schemeClr val="accent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4" name="正方形/長方形 3"/>
          <p:cNvSpPr/>
          <p:nvPr userDrawn="1"/>
        </p:nvSpPr>
        <p:spPr bwMode="auto">
          <a:xfrm>
            <a:off x="-4744" y="6583363"/>
            <a:ext cx="6617048" cy="27622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5" name="Text Box 22"/>
          <p:cNvSpPr txBox="1">
            <a:spLocks noChangeArrowheads="1"/>
          </p:cNvSpPr>
          <p:nvPr userDrawn="1"/>
        </p:nvSpPr>
        <p:spPr bwMode="auto">
          <a:xfrm>
            <a:off x="6612305" y="6583363"/>
            <a:ext cx="25555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 eaLnBrk="1" hangingPunct="1">
              <a:defRPr/>
            </a:pPr>
            <a:r>
              <a:rPr lang="en-US" altLang="ja-JP" sz="1200" dirty="0" err="1" smtClean="0">
                <a:solidFill>
                  <a:schemeClr val="bg1"/>
                </a:solidFill>
              </a:rPr>
              <a:t>NetCommerce</a:t>
            </a:r>
            <a:r>
              <a:rPr lang="ja-JP" altLang="en-US" sz="1200" baseline="0" dirty="0" smtClean="0">
                <a:solidFill>
                  <a:schemeClr val="bg1"/>
                </a:solidFill>
              </a:rPr>
              <a:t>  </a:t>
            </a:r>
            <a:r>
              <a:rPr lang="ja-JP" altLang="en-US" sz="1200" dirty="0" smtClean="0">
                <a:solidFill>
                  <a:schemeClr val="bg1"/>
                </a:solidFill>
              </a:rPr>
              <a:t> </a:t>
            </a:r>
            <a:r>
              <a:rPr lang="en-US" altLang="ja-JP" sz="1200" dirty="0" smtClean="0">
                <a:solidFill>
                  <a:schemeClr val="bg1"/>
                </a:solidFill>
              </a:rPr>
              <a:t> applied marketing</a:t>
            </a:r>
          </a:p>
        </p:txBody>
      </p:sp>
      <p:sp>
        <p:nvSpPr>
          <p:cNvPr id="6" name="Text Box 24"/>
          <p:cNvSpPr txBox="1">
            <a:spLocks noChangeArrowheads="1"/>
          </p:cNvSpPr>
          <p:nvPr userDrawn="1"/>
        </p:nvSpPr>
        <p:spPr bwMode="auto">
          <a:xfrm>
            <a:off x="-4744" y="6644144"/>
            <a:ext cx="329449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 eaLnBrk="1" hangingPunct="1">
              <a:defRPr/>
            </a:pPr>
            <a:r>
              <a:rPr lang="en-US" altLang="ja-JP" sz="800" smtClean="0"/>
              <a:t>© 2009-13,all rights reserved by NetCommerce &amp; applied marketing</a:t>
            </a:r>
          </a:p>
        </p:txBody>
      </p:sp>
    </p:spTree>
    <p:extLst>
      <p:ext uri="{BB962C8B-B14F-4D97-AF65-F5344CB8AC3E}">
        <p14:creationId xmlns:p14="http://schemas.microsoft.com/office/powerpoint/2010/main" val="670993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 bwMode="auto">
          <a:xfrm>
            <a:off x="-4744" y="0"/>
            <a:ext cx="9148744" cy="6860362"/>
          </a:xfrm>
          <a:prstGeom prst="rect">
            <a:avLst/>
          </a:prstGeom>
          <a:solidFill>
            <a:schemeClr val="tx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2" name="正方形/長方形 1"/>
          <p:cNvSpPr/>
          <p:nvPr userDrawn="1"/>
        </p:nvSpPr>
        <p:spPr bwMode="auto">
          <a:xfrm>
            <a:off x="6612305" y="6584137"/>
            <a:ext cx="1200055" cy="276225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3" name="正方形/長方形 2"/>
          <p:cNvSpPr/>
          <p:nvPr userDrawn="1"/>
        </p:nvSpPr>
        <p:spPr bwMode="auto">
          <a:xfrm>
            <a:off x="7812360" y="6583363"/>
            <a:ext cx="1331640" cy="276225"/>
          </a:xfrm>
          <a:prstGeom prst="rect">
            <a:avLst/>
          </a:prstGeom>
          <a:solidFill>
            <a:schemeClr val="accent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5" name="Text Box 22"/>
          <p:cNvSpPr txBox="1">
            <a:spLocks noChangeArrowheads="1"/>
          </p:cNvSpPr>
          <p:nvPr userDrawn="1"/>
        </p:nvSpPr>
        <p:spPr bwMode="auto">
          <a:xfrm>
            <a:off x="6612305" y="6583363"/>
            <a:ext cx="25555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 eaLnBrk="1" hangingPunct="1">
              <a:defRPr/>
            </a:pPr>
            <a:r>
              <a:rPr lang="en-US" altLang="ja-JP" sz="1200" dirty="0" err="1" smtClean="0">
                <a:solidFill>
                  <a:schemeClr val="bg1"/>
                </a:solidFill>
              </a:rPr>
              <a:t>NetCommerce</a:t>
            </a:r>
            <a:r>
              <a:rPr lang="ja-JP" altLang="en-US" sz="1200" baseline="0" dirty="0" smtClean="0">
                <a:solidFill>
                  <a:schemeClr val="bg1"/>
                </a:solidFill>
              </a:rPr>
              <a:t>  </a:t>
            </a:r>
            <a:r>
              <a:rPr lang="ja-JP" altLang="en-US" sz="1200" dirty="0" smtClean="0">
                <a:solidFill>
                  <a:schemeClr val="bg1"/>
                </a:solidFill>
              </a:rPr>
              <a:t> </a:t>
            </a:r>
            <a:r>
              <a:rPr lang="en-US" altLang="ja-JP" sz="1200" dirty="0" smtClean="0">
                <a:solidFill>
                  <a:schemeClr val="bg1"/>
                </a:solidFill>
              </a:rPr>
              <a:t> applied marketing</a:t>
            </a:r>
          </a:p>
        </p:txBody>
      </p:sp>
      <p:sp>
        <p:nvSpPr>
          <p:cNvPr id="6" name="Text Box 24"/>
          <p:cNvSpPr txBox="1">
            <a:spLocks noChangeArrowheads="1"/>
          </p:cNvSpPr>
          <p:nvPr userDrawn="1"/>
        </p:nvSpPr>
        <p:spPr bwMode="auto">
          <a:xfrm>
            <a:off x="-4744" y="6644144"/>
            <a:ext cx="329449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 eaLnBrk="1" hangingPunct="1">
              <a:defRPr/>
            </a:pPr>
            <a:r>
              <a:rPr lang="en-US" altLang="ja-JP" sz="800" dirty="0" smtClean="0">
                <a:solidFill>
                  <a:schemeClr val="bg1"/>
                </a:solidFill>
              </a:rPr>
              <a:t>© 2009-13,all rights reserved by </a:t>
            </a:r>
            <a:r>
              <a:rPr lang="en-US" altLang="ja-JP" sz="800" dirty="0" err="1" smtClean="0">
                <a:solidFill>
                  <a:schemeClr val="bg1"/>
                </a:solidFill>
              </a:rPr>
              <a:t>NetCommerce</a:t>
            </a:r>
            <a:r>
              <a:rPr lang="en-US" altLang="ja-JP" sz="800" dirty="0" smtClean="0">
                <a:solidFill>
                  <a:schemeClr val="bg1"/>
                </a:solidFill>
              </a:rPr>
              <a:t> &amp; applied marketing</a:t>
            </a:r>
          </a:p>
        </p:txBody>
      </p:sp>
    </p:spTree>
    <p:extLst>
      <p:ext uri="{BB962C8B-B14F-4D97-AF65-F5344CB8AC3E}">
        <p14:creationId xmlns:p14="http://schemas.microsoft.com/office/powerpoint/2010/main" val="1083124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189053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accent4"/>
                </a:solidFill>
                <a:ea typeface="+mn-ea"/>
              </a:defRPr>
            </a:lvl1pPr>
            <a:lvl2pPr>
              <a:defRPr sz="2000" baseline="0">
                <a:solidFill>
                  <a:schemeClr val="accent4"/>
                </a:solidFill>
                <a:ea typeface="+mn-ea"/>
              </a:defRPr>
            </a:lvl2pPr>
            <a:lvl3pPr>
              <a:defRPr sz="2000" baseline="0">
                <a:solidFill>
                  <a:schemeClr val="accent4"/>
                </a:solidFill>
                <a:ea typeface="+mn-ea"/>
              </a:defRPr>
            </a:lvl3pPr>
            <a:lvl4pPr>
              <a:defRPr sz="1800" baseline="0">
                <a:solidFill>
                  <a:schemeClr val="accent4"/>
                </a:solidFill>
                <a:ea typeface="+mn-ea"/>
              </a:defRPr>
            </a:lvl4pPr>
            <a:lvl5pPr>
              <a:defRPr sz="1800" baseline="0">
                <a:solidFill>
                  <a:schemeClr val="accent4"/>
                </a:solidFill>
                <a:ea typeface="+mn-ea"/>
              </a:defRPr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40592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34018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88906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7824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370638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889074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91589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53200" y="152400"/>
            <a:ext cx="2133600" cy="59737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248400" cy="5973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78247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 bwMode="auto">
          <a:xfrm>
            <a:off x="6612305" y="6584137"/>
            <a:ext cx="1200055" cy="276225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8" name="正方形/長方形 7"/>
          <p:cNvSpPr/>
          <p:nvPr userDrawn="1"/>
        </p:nvSpPr>
        <p:spPr bwMode="auto">
          <a:xfrm>
            <a:off x="7812360" y="6583363"/>
            <a:ext cx="1331640" cy="276225"/>
          </a:xfrm>
          <a:prstGeom prst="rect">
            <a:avLst/>
          </a:prstGeom>
          <a:solidFill>
            <a:schemeClr val="accent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2" name="正方形/長方形 1"/>
          <p:cNvSpPr/>
          <p:nvPr userDrawn="1"/>
        </p:nvSpPr>
        <p:spPr bwMode="auto">
          <a:xfrm>
            <a:off x="-4744" y="6583363"/>
            <a:ext cx="6617048" cy="27622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1026" name="Rectangle 16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  <a:endParaRPr lang="en-US" altLang="ja-JP" smtClean="0"/>
          </a:p>
        </p:txBody>
      </p:sp>
      <p:sp>
        <p:nvSpPr>
          <p:cNvPr id="1028" name="AutoShape 20" descr="netcomm_logo.pn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9" name="Text Box 22"/>
          <p:cNvSpPr txBox="1">
            <a:spLocks noChangeArrowheads="1"/>
          </p:cNvSpPr>
          <p:nvPr/>
        </p:nvSpPr>
        <p:spPr bwMode="auto">
          <a:xfrm>
            <a:off x="6612305" y="6583363"/>
            <a:ext cx="25555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 eaLnBrk="1" hangingPunct="1">
              <a:defRPr/>
            </a:pPr>
            <a:r>
              <a:rPr lang="en-US" altLang="ja-JP" sz="1200" dirty="0" err="1" smtClean="0">
                <a:solidFill>
                  <a:schemeClr val="bg1"/>
                </a:solidFill>
              </a:rPr>
              <a:t>NetCommerce</a:t>
            </a:r>
            <a:r>
              <a:rPr lang="ja-JP" altLang="en-US" sz="1200" baseline="0" dirty="0" smtClean="0">
                <a:solidFill>
                  <a:schemeClr val="bg1"/>
                </a:solidFill>
              </a:rPr>
              <a:t>  </a:t>
            </a:r>
            <a:r>
              <a:rPr lang="ja-JP" altLang="en-US" sz="1200" dirty="0" smtClean="0">
                <a:solidFill>
                  <a:schemeClr val="bg1"/>
                </a:solidFill>
              </a:rPr>
              <a:t> </a:t>
            </a:r>
            <a:r>
              <a:rPr lang="en-US" altLang="ja-JP" sz="1200" dirty="0" smtClean="0">
                <a:solidFill>
                  <a:schemeClr val="bg1"/>
                </a:solidFill>
              </a:rPr>
              <a:t> applied marketing</a:t>
            </a:r>
          </a:p>
        </p:txBody>
      </p:sp>
      <p:sp>
        <p:nvSpPr>
          <p:cNvPr id="1030" name="Text Box 24"/>
          <p:cNvSpPr txBox="1">
            <a:spLocks noChangeArrowheads="1"/>
          </p:cNvSpPr>
          <p:nvPr/>
        </p:nvSpPr>
        <p:spPr bwMode="auto">
          <a:xfrm>
            <a:off x="-4744" y="6644144"/>
            <a:ext cx="329449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 eaLnBrk="1" hangingPunct="1">
              <a:defRPr/>
            </a:pPr>
            <a:r>
              <a:rPr lang="en-US" altLang="ja-JP" sz="800" smtClean="0"/>
              <a:t>© 2009-13,all rights reserved by NetCommerce &amp; applied marketing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1" r:id="rId1"/>
    <p:sldLayoutId id="2147484401" r:id="rId2"/>
    <p:sldLayoutId id="2147484404" r:id="rId3"/>
    <p:sldLayoutId id="2147484405" r:id="rId4"/>
    <p:sldLayoutId id="2147484406" r:id="rId5"/>
    <p:sldLayoutId id="2147484407" r:id="rId6"/>
    <p:sldLayoutId id="2147484408" r:id="rId7"/>
    <p:sldLayoutId id="2147484409" r:id="rId8"/>
    <p:sldLayoutId id="2147484410" r:id="rId9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>
          <a:solidFill>
            <a:srgbClr val="0073A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1600">
          <a:solidFill>
            <a:srgbClr val="484848"/>
          </a:solidFill>
          <a:latin typeface="+mn-lt"/>
          <a:ea typeface="HG丸ｺﾞｼｯｸM-PRO" pitchFamily="5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1600">
          <a:solidFill>
            <a:srgbClr val="484848"/>
          </a:solidFill>
          <a:latin typeface="+mn-lt"/>
          <a:ea typeface="HG丸ｺﾞｼｯｸM-PRO" pitchFamily="5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1400">
          <a:solidFill>
            <a:srgbClr val="484848"/>
          </a:solidFill>
          <a:latin typeface="+mn-lt"/>
          <a:ea typeface="HG丸ｺﾞｼｯｸM-PRO" pitchFamily="5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400">
          <a:solidFill>
            <a:srgbClr val="484848"/>
          </a:solidFill>
          <a:latin typeface="+mn-lt"/>
          <a:ea typeface="HG丸ｺﾞｼｯｸM-PRO" pitchFamily="50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rgbClr val="484848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rgbClr val="484848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rgbClr val="484848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rgbClr val="484848"/>
          </a:solidFill>
          <a:latin typeface="+mn-lt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20" descr="netcomm_logo.pn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65978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8" r:id="rId1"/>
    <p:sldLayoutId id="2147484419" r:id="rId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>
          <a:solidFill>
            <a:srgbClr val="0073A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1600">
          <a:solidFill>
            <a:srgbClr val="484848"/>
          </a:solidFill>
          <a:latin typeface="+mn-lt"/>
          <a:ea typeface="HG丸ｺﾞｼｯｸM-PRO" pitchFamily="5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1600">
          <a:solidFill>
            <a:srgbClr val="484848"/>
          </a:solidFill>
          <a:latin typeface="+mn-lt"/>
          <a:ea typeface="HG丸ｺﾞｼｯｸM-PRO" pitchFamily="5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1400">
          <a:solidFill>
            <a:srgbClr val="484848"/>
          </a:solidFill>
          <a:latin typeface="+mn-lt"/>
          <a:ea typeface="HG丸ｺﾞｼｯｸM-PRO" pitchFamily="5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400">
          <a:solidFill>
            <a:srgbClr val="484848"/>
          </a:solidFill>
          <a:latin typeface="+mn-lt"/>
          <a:ea typeface="HG丸ｺﾞｼｯｸM-PRO" pitchFamily="50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rgbClr val="484848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rgbClr val="484848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rgbClr val="484848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rgbClr val="484848"/>
          </a:solidFill>
          <a:latin typeface="+mn-lt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wmf"/><Relationship Id="rId7" Type="http://schemas.openxmlformats.org/officeDocument/2006/relationships/image" Target="../media/image6.wmf"/><Relationship Id="rId12" Type="http://schemas.openxmlformats.org/officeDocument/2006/relationships/image" Target="../media/image11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wmf"/><Relationship Id="rId11" Type="http://schemas.openxmlformats.org/officeDocument/2006/relationships/image" Target="../media/image10.png"/><Relationship Id="rId5" Type="http://schemas.openxmlformats.org/officeDocument/2006/relationships/image" Target="../media/image4.wmf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 err="1" smtClean="0"/>
              <a:t>IoT</a:t>
            </a:r>
            <a:r>
              <a:rPr lang="ja-JP" altLang="en-US" dirty="0" smtClean="0"/>
              <a:t>と</a:t>
            </a:r>
            <a:r>
              <a:rPr lang="en-US" altLang="ja-JP" dirty="0" smtClean="0"/>
              <a:t>M2M</a:t>
            </a:r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8514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正方形/長方形 38"/>
          <p:cNvSpPr/>
          <p:nvPr/>
        </p:nvSpPr>
        <p:spPr bwMode="auto">
          <a:xfrm>
            <a:off x="3069549" y="1652225"/>
            <a:ext cx="4310763" cy="41445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33" name="正方形/長方形 32"/>
          <p:cNvSpPr/>
          <p:nvPr/>
        </p:nvSpPr>
        <p:spPr bwMode="auto">
          <a:xfrm>
            <a:off x="5508104" y="1652225"/>
            <a:ext cx="1884157" cy="23388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5" name="正方形/長方形 4"/>
          <p:cNvSpPr/>
          <p:nvPr/>
        </p:nvSpPr>
        <p:spPr bwMode="auto">
          <a:xfrm>
            <a:off x="133353" y="1652225"/>
            <a:ext cx="2936196" cy="41445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IoT</a:t>
            </a:r>
            <a:r>
              <a:rPr kumimoji="1" lang="ja-JP" altLang="en-US" smtClean="0"/>
              <a:t>と</a:t>
            </a:r>
            <a:r>
              <a:rPr kumimoji="1" lang="en-US" altLang="ja-JP" smtClean="0"/>
              <a:t>M2M</a:t>
            </a:r>
            <a:endParaRPr kumimoji="1" lang="ja-JP" altLang="en-US"/>
          </a:p>
        </p:txBody>
      </p:sp>
      <p:sp>
        <p:nvSpPr>
          <p:cNvPr id="4" name="角丸四角形 3"/>
          <p:cNvSpPr/>
          <p:nvPr/>
        </p:nvSpPr>
        <p:spPr bwMode="auto">
          <a:xfrm>
            <a:off x="395536" y="2812866"/>
            <a:ext cx="4392488" cy="2520280"/>
          </a:xfrm>
          <a:prstGeom prst="roundRect">
            <a:avLst>
              <a:gd name="adj" fmla="val 6299"/>
            </a:avLst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+mn-ea"/>
              </a:rPr>
              <a:t>Machine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  <a:ea typeface="+mn-ea"/>
            </a:endParaRPr>
          </a:p>
        </p:txBody>
      </p:sp>
      <p:pic>
        <p:nvPicPr>
          <p:cNvPr id="4101" name="Picture 5" descr="C:\Users\Shoji\AppData\Local\Microsoft\Windows\Temporary Internet Files\Content.IE5\5WNG35LZ\MC90005415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12256"/>
            <a:ext cx="792088" cy="3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Shoji\AppData\Local\Microsoft\Windows\Temporary Internet Files\Content.IE5\BBVP6Q1X\MC90033245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52826"/>
            <a:ext cx="720080" cy="92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Shoji\AppData\Local\Microsoft\Windows\Temporary Internet Files\Content.IE5\EGS409HB\MC900434818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692" y="4037002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Shoji\AppData\Local\Microsoft\Windows\Temporary Internet Files\Content.IE5\BC0G8ADK\MC900215437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433081"/>
            <a:ext cx="576064" cy="76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Shoji\AppData\Local\Microsoft\Windows\Temporary Internet Files\Content.IE5\WCGM3UW8\MC900320192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721113"/>
            <a:ext cx="651656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C:\Users\Shoji\AppData\Local\Microsoft\Windows\Temporary Internet Files\Content.IE5\BC0G8ADK\MC900046009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181018"/>
            <a:ext cx="578731" cy="76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 descr="C:\Users\Shoji\AppData\Local\Microsoft\Windows\Temporary Internet Files\Content.IE5\BC0G8ADK\MC900198877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259" y="4181018"/>
            <a:ext cx="720080" cy="73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3" name="Picture 17" descr="n-mar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776" y="2469085"/>
            <a:ext cx="60401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5" name="Picture 19" descr="http://jerryfahrni.com/wp-content/uploads/2012/07/rfidlogo1-600x60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348" y="2217057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7" name="Picture 21" descr="http://upload.wikimedia.org/wikipedia/commons/thumb/9/9b/Wikipedia_mobile_en.svg/220px-Wikipedia_mobile_en.svg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340" y="2869195"/>
            <a:ext cx="648071" cy="64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1310928" y="3044304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smtClean="0"/>
              <a:t>家電</a:t>
            </a:r>
            <a:endParaRPr kumimoji="1" lang="ja-JP" altLang="en-US" sz="140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555776" y="4973106"/>
            <a:ext cx="7232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smtClean="0"/>
              <a:t>自販機</a:t>
            </a:r>
            <a:endParaRPr kumimoji="1" lang="ja-JP" altLang="en-US" sz="140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952167" y="4973106"/>
            <a:ext cx="1239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smtClean="0"/>
              <a:t>スマートメータ</a:t>
            </a:r>
            <a:endParaRPr kumimoji="1" lang="ja-JP" altLang="en-US" sz="140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704708" y="4953361"/>
            <a:ext cx="7232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smtClean="0"/>
              <a:t>自動車</a:t>
            </a:r>
            <a:endParaRPr kumimoji="1" lang="ja-JP" altLang="en-US" sz="140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491880" y="3369185"/>
            <a:ext cx="9028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smtClean="0"/>
              <a:t>健康機器</a:t>
            </a:r>
            <a:endParaRPr kumimoji="1" lang="ja-JP" altLang="en-US" sz="140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671727" y="2973141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smtClean="0"/>
              <a:t>NFC</a:t>
            </a:r>
            <a:endParaRPr kumimoji="1" lang="ja-JP" altLang="en-US" sz="140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236497" y="3568856"/>
            <a:ext cx="9797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 smtClean="0"/>
              <a:t>バーコード</a:t>
            </a:r>
            <a:endParaRPr kumimoji="1" lang="ja-JP" altLang="en-US" sz="1400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324973" y="5405154"/>
            <a:ext cx="8547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smtClean="0">
                <a:solidFill>
                  <a:srgbClr val="4269A8"/>
                </a:solidFill>
              </a:rPr>
              <a:t>Wired</a:t>
            </a:r>
            <a:endParaRPr kumimoji="1" lang="ja-JP" altLang="en-US" sz="2000">
              <a:solidFill>
                <a:srgbClr val="4269A8"/>
              </a:solidFill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4611989" y="5405154"/>
            <a:ext cx="15808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smtClean="0">
                <a:solidFill>
                  <a:srgbClr val="FF0000"/>
                </a:solidFill>
              </a:rPr>
              <a:t>3G/Wireless</a:t>
            </a:r>
            <a:endParaRPr kumimoji="1" lang="ja-JP" altLang="en-US" sz="2000">
              <a:solidFill>
                <a:srgbClr val="FF0000"/>
              </a:solidFill>
            </a:endParaRPr>
          </a:p>
        </p:txBody>
      </p:sp>
      <p:sp>
        <p:nvSpPr>
          <p:cNvPr id="41" name="左右矢印 40"/>
          <p:cNvSpPr/>
          <p:nvPr/>
        </p:nvSpPr>
        <p:spPr bwMode="auto">
          <a:xfrm>
            <a:off x="4932040" y="4109010"/>
            <a:ext cx="3024336" cy="1008112"/>
          </a:xfrm>
          <a:prstGeom prst="leftRightArrow">
            <a:avLst>
              <a:gd name="adj1" fmla="val 39418"/>
              <a:gd name="adj2" fmla="val 24323"/>
            </a:avLst>
          </a:prstGeom>
          <a:solidFill>
            <a:schemeClr val="accent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Machine to Machine (M2M)</a:t>
            </a:r>
            <a:endParaRPr kumimoji="0" lang="ja-JP" altLang="en-US" sz="14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pic>
        <p:nvPicPr>
          <p:cNvPr id="42" name="Picture 2" descr="C:\Users\Shoji\AppData\Local\Microsoft\Windows\Temporary Internet Files\Content.IE5\KDR1NI43\MC900428969[1]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4253026"/>
            <a:ext cx="423599" cy="58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C:\Users\Shoji\AppData\Local\Microsoft\Windows\Temporary Internet Files\Content.IE5\KDR1NI43\MC900428969[1]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4325034"/>
            <a:ext cx="423599" cy="58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テキスト ボックス 13"/>
          <p:cNvSpPr txBox="1"/>
          <p:nvPr/>
        </p:nvSpPr>
        <p:spPr>
          <a:xfrm>
            <a:off x="7956376" y="5045114"/>
            <a:ext cx="90281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smtClean="0">
                <a:solidFill>
                  <a:srgbClr val="C00000"/>
                </a:solidFill>
              </a:rPr>
              <a:t>自動制御</a:t>
            </a:r>
            <a:endParaRPr kumimoji="1" lang="en-US" altLang="ja-JP" sz="1400" smtClean="0">
              <a:solidFill>
                <a:srgbClr val="C00000"/>
              </a:solidFill>
            </a:endParaRPr>
          </a:p>
          <a:p>
            <a:pPr algn="ctr"/>
            <a:r>
              <a:rPr lang="ja-JP" altLang="en-US" sz="1400">
                <a:solidFill>
                  <a:srgbClr val="C00000"/>
                </a:solidFill>
              </a:rPr>
              <a:t>自動</a:t>
            </a:r>
            <a:r>
              <a:rPr lang="ja-JP" altLang="en-US" sz="1400" smtClean="0">
                <a:solidFill>
                  <a:srgbClr val="C00000"/>
                </a:solidFill>
              </a:rPr>
              <a:t>運用</a:t>
            </a:r>
            <a:endParaRPr lang="en-US" altLang="ja-JP" sz="1400" smtClean="0">
              <a:solidFill>
                <a:srgbClr val="C00000"/>
              </a:solidFill>
            </a:endParaRPr>
          </a:p>
          <a:p>
            <a:pPr algn="ctr"/>
            <a:r>
              <a:rPr kumimoji="1" lang="ja-JP" altLang="en-US" sz="1400" smtClean="0">
                <a:solidFill>
                  <a:srgbClr val="C00000"/>
                </a:solidFill>
              </a:rPr>
              <a:t>自動解析</a:t>
            </a:r>
            <a:endParaRPr kumimoji="1" lang="ja-JP" altLang="en-US" sz="1400">
              <a:solidFill>
                <a:srgbClr val="C0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15918" y="1724233"/>
            <a:ext cx="3951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accent4"/>
                </a:solidFill>
                <a:latin typeface="+mn-lt"/>
                <a:ea typeface="+mn-ea"/>
              </a:rPr>
              <a:t>Internet of Things (</a:t>
            </a:r>
            <a:r>
              <a:rPr kumimoji="1" lang="en-US" altLang="ja-JP" sz="2800" dirty="0" err="1" smtClean="0">
                <a:solidFill>
                  <a:schemeClr val="accent4"/>
                </a:solidFill>
                <a:latin typeface="+mn-lt"/>
                <a:ea typeface="+mn-ea"/>
              </a:rPr>
              <a:t>IoT</a:t>
            </a:r>
            <a:r>
              <a:rPr kumimoji="1" lang="en-US" altLang="ja-JP" sz="2800" dirty="0" smtClean="0">
                <a:solidFill>
                  <a:schemeClr val="accent4"/>
                </a:solidFill>
                <a:latin typeface="+mn-lt"/>
                <a:ea typeface="+mn-ea"/>
              </a:rPr>
              <a:t>)</a:t>
            </a:r>
            <a:endParaRPr kumimoji="1" lang="ja-JP" altLang="en-US" sz="2800" dirty="0" smtClean="0">
              <a:solidFill>
                <a:schemeClr val="accent4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3143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3" grpId="0" animBg="1"/>
      <p:bldP spid="5" grpId="0" animBg="1"/>
      <p:bldP spid="4" grpId="0" animBg="1"/>
      <p:bldP spid="8" grpId="0"/>
      <p:bldP spid="26" grpId="0"/>
      <p:bldP spid="27" grpId="0"/>
      <p:bldP spid="28" grpId="0"/>
      <p:bldP spid="29" grpId="0"/>
      <p:bldP spid="31" grpId="0"/>
      <p:bldP spid="32" grpId="0"/>
      <p:bldP spid="37" grpId="0"/>
      <p:bldP spid="38" grpId="0"/>
      <p:bldP spid="41" grpId="0" animBg="1"/>
      <p:bldP spid="1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artner.co.jp/press/html/img/pr20131015-01_img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6" y="1124744"/>
            <a:ext cx="5153025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ガートナーのハイプ・サイクル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32561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M2M</a:t>
            </a:r>
            <a:r>
              <a:rPr lang="ja-JP" altLang="en-US" smtClean="0"/>
              <a:t>普及の背景</a:t>
            </a:r>
            <a:endParaRPr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52735" y="2751311"/>
            <a:ext cx="2723824" cy="92333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dirty="0" smtClean="0">
                <a:solidFill>
                  <a:schemeClr val="accent4"/>
                </a:solidFill>
                <a:latin typeface="+mn-lt"/>
                <a:ea typeface="+mn-ea"/>
              </a:rPr>
              <a:t>ＩＰネットワークの利用</a:t>
            </a:r>
            <a:endParaRPr kumimoji="1" lang="en-US" altLang="ja-JP" dirty="0" smtClean="0">
              <a:solidFill>
                <a:schemeClr val="accent4"/>
              </a:solidFill>
              <a:latin typeface="+mn-lt"/>
              <a:ea typeface="+mn-ea"/>
            </a:endParaRPr>
          </a:p>
          <a:p>
            <a:pPr algn="ctr"/>
            <a:r>
              <a:rPr lang="ja-JP" altLang="en-US" dirty="0" smtClean="0">
                <a:solidFill>
                  <a:schemeClr val="accent4"/>
                </a:solidFill>
                <a:latin typeface="+mn-lt"/>
                <a:ea typeface="+mn-ea"/>
              </a:rPr>
              <a:t>セキュリティ</a:t>
            </a:r>
            <a:endParaRPr lang="en-US" altLang="ja-JP" dirty="0" smtClean="0">
              <a:solidFill>
                <a:schemeClr val="accent4"/>
              </a:solidFill>
              <a:latin typeface="+mn-lt"/>
              <a:ea typeface="+mn-ea"/>
            </a:endParaRPr>
          </a:p>
          <a:p>
            <a:pPr algn="ctr"/>
            <a:r>
              <a:rPr kumimoji="1" lang="en-US" altLang="ja-JP" dirty="0">
                <a:solidFill>
                  <a:schemeClr val="accent4"/>
                </a:solidFill>
                <a:latin typeface="+mn-lt"/>
                <a:ea typeface="+mn-ea"/>
              </a:rPr>
              <a:t>3G/LTE</a:t>
            </a:r>
            <a:endParaRPr kumimoji="1" lang="ja-JP" altLang="en-US" dirty="0">
              <a:solidFill>
                <a:schemeClr val="accent4"/>
              </a:solidFill>
              <a:latin typeface="+mn-lt"/>
              <a:ea typeface="+mn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770866" y="908720"/>
            <a:ext cx="3602268" cy="92333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ja-JP" altLang="en-US" dirty="0">
                <a:solidFill>
                  <a:schemeClr val="accent4"/>
                </a:solidFill>
                <a:latin typeface="+mn-lt"/>
                <a:ea typeface="+mn-ea"/>
              </a:rPr>
              <a:t>センサー</a:t>
            </a:r>
            <a:r>
              <a:rPr kumimoji="1" lang="ja-JP" altLang="en-US" dirty="0" smtClean="0">
                <a:solidFill>
                  <a:schemeClr val="accent4"/>
                </a:solidFill>
                <a:latin typeface="+mn-lt"/>
                <a:ea typeface="+mn-ea"/>
              </a:rPr>
              <a:t>の多様化</a:t>
            </a:r>
            <a:endParaRPr kumimoji="1" lang="en-US" altLang="ja-JP" dirty="0" smtClean="0">
              <a:solidFill>
                <a:schemeClr val="accent4"/>
              </a:solidFill>
              <a:latin typeface="+mn-lt"/>
              <a:ea typeface="+mn-ea"/>
            </a:endParaRPr>
          </a:p>
          <a:p>
            <a:pPr algn="ctr"/>
            <a:r>
              <a:rPr lang="ja-JP" altLang="en-US" dirty="0">
                <a:solidFill>
                  <a:schemeClr val="accent4"/>
                </a:solidFill>
                <a:latin typeface="+mn-lt"/>
                <a:ea typeface="+mn-ea"/>
              </a:rPr>
              <a:t>デバイスの</a:t>
            </a:r>
            <a:r>
              <a:rPr lang="ja-JP" altLang="en-US" dirty="0" smtClean="0">
                <a:solidFill>
                  <a:schemeClr val="accent4"/>
                </a:solidFill>
                <a:latin typeface="+mn-lt"/>
                <a:ea typeface="+mn-ea"/>
              </a:rPr>
              <a:t>多様化</a:t>
            </a:r>
            <a:endParaRPr lang="en-US" altLang="ja-JP" dirty="0" smtClean="0">
              <a:solidFill>
                <a:schemeClr val="accent4"/>
              </a:solidFill>
              <a:latin typeface="+mn-lt"/>
              <a:ea typeface="+mn-ea"/>
            </a:endParaRPr>
          </a:p>
          <a:p>
            <a:pPr algn="ctr"/>
            <a:r>
              <a:rPr kumimoji="1" lang="ja-JP" altLang="en-US" dirty="0">
                <a:solidFill>
                  <a:schemeClr val="accent4"/>
                </a:solidFill>
                <a:latin typeface="+mn-lt"/>
                <a:ea typeface="+mn-ea"/>
              </a:rPr>
              <a:t>ネットワーク</a:t>
            </a:r>
            <a:r>
              <a:rPr kumimoji="1" lang="ja-JP" altLang="en-US" dirty="0" smtClean="0">
                <a:solidFill>
                  <a:schemeClr val="accent4"/>
                </a:solidFill>
                <a:latin typeface="+mn-lt"/>
                <a:ea typeface="+mn-ea"/>
              </a:rPr>
              <a:t>対応</a:t>
            </a:r>
            <a:r>
              <a:rPr kumimoji="1" lang="en-US" altLang="ja-JP" dirty="0" smtClean="0">
                <a:solidFill>
                  <a:schemeClr val="accent4"/>
                </a:solidFill>
                <a:latin typeface="+mn-lt"/>
                <a:ea typeface="+mn-ea"/>
              </a:rPr>
              <a:t>OS/</a:t>
            </a:r>
            <a:r>
              <a:rPr kumimoji="1" lang="ja-JP" altLang="en-US" dirty="0" smtClean="0">
                <a:solidFill>
                  <a:schemeClr val="accent4"/>
                </a:solidFill>
                <a:latin typeface="+mn-lt"/>
                <a:ea typeface="+mn-ea"/>
              </a:rPr>
              <a:t>機器の増加</a:t>
            </a:r>
            <a:endParaRPr kumimoji="1" lang="ja-JP" altLang="en-US" dirty="0">
              <a:solidFill>
                <a:schemeClr val="accent4"/>
              </a:solidFill>
              <a:latin typeface="+mn-lt"/>
              <a:ea typeface="+mn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157110" y="2744924"/>
            <a:ext cx="2262158" cy="92333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dirty="0" smtClean="0">
                <a:solidFill>
                  <a:schemeClr val="accent4"/>
                </a:solidFill>
                <a:latin typeface="+mn-lt"/>
                <a:ea typeface="+mn-ea"/>
              </a:rPr>
              <a:t>センサーコスト</a:t>
            </a:r>
            <a:endParaRPr kumimoji="1" lang="en-US" altLang="ja-JP" dirty="0" smtClean="0">
              <a:solidFill>
                <a:schemeClr val="accent4"/>
              </a:solidFill>
              <a:latin typeface="+mn-lt"/>
              <a:ea typeface="+mn-ea"/>
            </a:endParaRPr>
          </a:p>
          <a:p>
            <a:pPr algn="ctr"/>
            <a:r>
              <a:rPr lang="ja-JP" altLang="en-US" dirty="0" smtClean="0">
                <a:solidFill>
                  <a:schemeClr val="accent4"/>
                </a:solidFill>
                <a:latin typeface="+mn-lt"/>
                <a:ea typeface="+mn-ea"/>
              </a:rPr>
              <a:t>ネットワークコスト</a:t>
            </a:r>
            <a:endParaRPr lang="en-US" altLang="ja-JP" dirty="0" smtClean="0">
              <a:solidFill>
                <a:schemeClr val="accent4"/>
              </a:solidFill>
              <a:latin typeface="+mn-lt"/>
              <a:ea typeface="+mn-ea"/>
            </a:endParaRPr>
          </a:p>
          <a:p>
            <a:pPr algn="ctr"/>
            <a:r>
              <a:rPr kumimoji="1" lang="ja-JP" altLang="en-US" dirty="0">
                <a:solidFill>
                  <a:schemeClr val="accent4"/>
                </a:solidFill>
                <a:latin typeface="+mn-lt"/>
                <a:ea typeface="+mn-ea"/>
              </a:rPr>
              <a:t>データ</a:t>
            </a:r>
            <a:r>
              <a:rPr kumimoji="1" lang="ja-JP" altLang="en-US" dirty="0" smtClean="0">
                <a:solidFill>
                  <a:schemeClr val="accent4"/>
                </a:solidFill>
                <a:latin typeface="+mn-lt"/>
                <a:ea typeface="+mn-ea"/>
              </a:rPr>
              <a:t>処理コスト</a:t>
            </a:r>
            <a:endParaRPr kumimoji="1" lang="ja-JP" altLang="en-US" dirty="0">
              <a:solidFill>
                <a:schemeClr val="accent4"/>
              </a:solidFill>
              <a:latin typeface="+mn-lt"/>
              <a:ea typeface="+mn-ea"/>
            </a:endParaRPr>
          </a:p>
        </p:txBody>
      </p:sp>
      <p:grpSp>
        <p:nvGrpSpPr>
          <p:cNvPr id="16" name="グループ化 15"/>
          <p:cNvGrpSpPr/>
          <p:nvPr/>
        </p:nvGrpSpPr>
        <p:grpSpPr>
          <a:xfrm>
            <a:off x="3707904" y="2060848"/>
            <a:ext cx="1800200" cy="1728192"/>
            <a:chOff x="3707904" y="2276872"/>
            <a:chExt cx="1800200" cy="1728192"/>
          </a:xfrm>
        </p:grpSpPr>
        <p:sp>
          <p:nvSpPr>
            <p:cNvPr id="12" name="下矢印 11"/>
            <p:cNvSpPr/>
            <p:nvPr/>
          </p:nvSpPr>
          <p:spPr bwMode="auto">
            <a:xfrm>
              <a:off x="3707904" y="3573016"/>
              <a:ext cx="1800200" cy="432048"/>
            </a:xfrm>
            <a:prstGeom prst="downArrow">
              <a:avLst/>
            </a:prstGeom>
            <a:solidFill>
              <a:schemeClr val="accent4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normalizeH="0" smtClean="0">
                <a:ln>
                  <a:noFill/>
                </a:ln>
                <a:effectLst/>
                <a:latin typeface="+mn-lt"/>
                <a:ea typeface="+mn-ea"/>
              </a:endParaRPr>
            </a:p>
          </p:txBody>
        </p:sp>
        <p:sp>
          <p:nvSpPr>
            <p:cNvPr id="8" name="正方形/長方形 7"/>
            <p:cNvSpPr/>
            <p:nvPr/>
          </p:nvSpPr>
          <p:spPr bwMode="auto">
            <a:xfrm>
              <a:off x="3707904" y="2276872"/>
              <a:ext cx="1800200" cy="1368152"/>
            </a:xfrm>
            <a:prstGeom prst="rect">
              <a:avLst/>
            </a:prstGeom>
            <a:solidFill>
              <a:schemeClr val="accent4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1600" b="0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ea typeface="+mn-ea"/>
                </a:rPr>
                <a:t>センサー</a:t>
              </a:r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5436096" y="3933056"/>
            <a:ext cx="2752193" cy="1404156"/>
            <a:chOff x="5436096" y="4149080"/>
            <a:chExt cx="2752193" cy="1404156"/>
          </a:xfrm>
        </p:grpSpPr>
        <p:sp>
          <p:nvSpPr>
            <p:cNvPr id="14" name="左矢印 13"/>
            <p:cNvSpPr/>
            <p:nvPr/>
          </p:nvSpPr>
          <p:spPr bwMode="auto">
            <a:xfrm>
              <a:off x="5436096" y="4149080"/>
              <a:ext cx="1080120" cy="1404156"/>
            </a:xfrm>
            <a:prstGeom prst="leftArrow">
              <a:avLst/>
            </a:prstGeom>
            <a:solidFill>
              <a:schemeClr val="accent4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normalizeH="0" smtClean="0">
                <a:ln>
                  <a:noFill/>
                </a:ln>
                <a:effectLst/>
                <a:latin typeface="+mn-lt"/>
                <a:ea typeface="+mn-ea"/>
              </a:endParaRPr>
            </a:p>
          </p:txBody>
        </p:sp>
        <p:sp>
          <p:nvSpPr>
            <p:cNvPr id="9" name="正方形/長方形 8"/>
            <p:cNvSpPr/>
            <p:nvPr/>
          </p:nvSpPr>
          <p:spPr bwMode="auto">
            <a:xfrm>
              <a:off x="6388089" y="4149080"/>
              <a:ext cx="1800200" cy="1368152"/>
            </a:xfrm>
            <a:prstGeom prst="rect">
              <a:avLst/>
            </a:prstGeom>
            <a:solidFill>
              <a:schemeClr val="accent4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1600" b="0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ea typeface="+mn-ea"/>
                </a:rPr>
                <a:t>コスト</a:t>
              </a:r>
            </a:p>
          </p:txBody>
        </p:sp>
      </p:grpSp>
      <p:grpSp>
        <p:nvGrpSpPr>
          <p:cNvPr id="15" name="グループ化 14"/>
          <p:cNvGrpSpPr/>
          <p:nvPr/>
        </p:nvGrpSpPr>
        <p:grpSpPr>
          <a:xfrm>
            <a:off x="914547" y="3933056"/>
            <a:ext cx="2793357" cy="1404156"/>
            <a:chOff x="914547" y="4149080"/>
            <a:chExt cx="2793357" cy="1404156"/>
          </a:xfrm>
        </p:grpSpPr>
        <p:sp>
          <p:nvSpPr>
            <p:cNvPr id="13" name="右矢印 12"/>
            <p:cNvSpPr/>
            <p:nvPr/>
          </p:nvSpPr>
          <p:spPr bwMode="auto">
            <a:xfrm>
              <a:off x="2627784" y="4149080"/>
              <a:ext cx="1080120" cy="1404156"/>
            </a:xfrm>
            <a:prstGeom prst="rightArrow">
              <a:avLst/>
            </a:prstGeom>
            <a:solidFill>
              <a:schemeClr val="accent4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normalizeH="0" smtClean="0">
                <a:ln>
                  <a:noFill/>
                </a:ln>
                <a:effectLst/>
                <a:latin typeface="+mn-lt"/>
                <a:ea typeface="+mn-ea"/>
              </a:endParaRPr>
            </a:p>
          </p:txBody>
        </p:sp>
        <p:sp>
          <p:nvSpPr>
            <p:cNvPr id="10" name="正方形/長方形 9"/>
            <p:cNvSpPr/>
            <p:nvPr/>
          </p:nvSpPr>
          <p:spPr bwMode="auto">
            <a:xfrm>
              <a:off x="914547" y="4149080"/>
              <a:ext cx="1800200" cy="1368152"/>
            </a:xfrm>
            <a:prstGeom prst="rect">
              <a:avLst/>
            </a:prstGeom>
            <a:solidFill>
              <a:schemeClr val="accent4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1600" b="0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ea typeface="+mn-ea"/>
                </a:rPr>
                <a:t>ネットワーク</a:t>
              </a:r>
            </a:p>
          </p:txBody>
        </p:sp>
      </p:grpSp>
      <p:sp>
        <p:nvSpPr>
          <p:cNvPr id="11" name="円/楕円 10"/>
          <p:cNvSpPr/>
          <p:nvPr/>
        </p:nvSpPr>
        <p:spPr bwMode="auto">
          <a:xfrm>
            <a:off x="3850453" y="3897052"/>
            <a:ext cx="1440160" cy="1440160"/>
          </a:xfrm>
          <a:prstGeom prst="ellipse">
            <a:avLst/>
          </a:prstGeom>
          <a:solidFill>
            <a:srgbClr val="C0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M2M</a:t>
            </a:r>
            <a:endParaRPr kumimoji="0" lang="ja-JP" altLang="en-US" sz="20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sp>
        <p:nvSpPr>
          <p:cNvPr id="18" name="角丸四角形 17"/>
          <p:cNvSpPr/>
          <p:nvPr/>
        </p:nvSpPr>
        <p:spPr bwMode="auto">
          <a:xfrm>
            <a:off x="2378615" y="5722511"/>
            <a:ext cx="4392488" cy="648072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ビッグデータ</a:t>
            </a:r>
            <a:r>
              <a:rPr kumimoji="0" lang="ja-JP" altLang="en-US" sz="2000" dirty="0">
                <a:solidFill>
                  <a:schemeClr val="bg1"/>
                </a:solidFill>
                <a:latin typeface="+mn-lt"/>
                <a:ea typeface="+mn-ea"/>
              </a:rPr>
              <a:t>処理</a:t>
            </a:r>
            <a:endParaRPr kumimoji="0" lang="ja-JP" altLang="en-US" sz="20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2290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http://powermotivecorp.com/images/komtra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"/>
            <a:ext cx="9540552" cy="686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正方形/長方形 5"/>
          <p:cNvSpPr/>
          <p:nvPr/>
        </p:nvSpPr>
        <p:spPr bwMode="auto">
          <a:xfrm>
            <a:off x="539552" y="5661248"/>
            <a:ext cx="3744416" cy="432048"/>
          </a:xfrm>
          <a:prstGeom prst="rect">
            <a:avLst/>
          </a:prstGeom>
          <a:solidFill>
            <a:srgbClr val="00B050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稼働状況のモニタリング</a:t>
            </a:r>
          </a:p>
        </p:txBody>
      </p:sp>
      <p:sp>
        <p:nvSpPr>
          <p:cNvPr id="7" name="正方形/長方形 6"/>
          <p:cNvSpPr/>
          <p:nvPr/>
        </p:nvSpPr>
        <p:spPr bwMode="auto">
          <a:xfrm>
            <a:off x="539552" y="6165304"/>
            <a:ext cx="3744416" cy="432048"/>
          </a:xfrm>
          <a:prstGeom prst="rect">
            <a:avLst/>
          </a:prstGeom>
          <a:solidFill>
            <a:srgbClr val="00B050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メンテナンス時期の通知</a:t>
            </a:r>
          </a:p>
        </p:txBody>
      </p:sp>
      <p:sp>
        <p:nvSpPr>
          <p:cNvPr id="8" name="正方形/長方形 7"/>
          <p:cNvSpPr/>
          <p:nvPr/>
        </p:nvSpPr>
        <p:spPr bwMode="auto">
          <a:xfrm>
            <a:off x="4860032" y="5661248"/>
            <a:ext cx="3744416" cy="432048"/>
          </a:xfrm>
          <a:prstGeom prst="rect">
            <a:avLst/>
          </a:prstGeom>
          <a:solidFill>
            <a:srgbClr val="00B050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盗難防止</a:t>
            </a:r>
          </a:p>
        </p:txBody>
      </p:sp>
      <p:sp>
        <p:nvSpPr>
          <p:cNvPr id="9" name="正方形/長方形 8"/>
          <p:cNvSpPr/>
          <p:nvPr/>
        </p:nvSpPr>
        <p:spPr bwMode="auto">
          <a:xfrm>
            <a:off x="4860032" y="6165304"/>
            <a:ext cx="3744416" cy="432048"/>
          </a:xfrm>
          <a:prstGeom prst="rect">
            <a:avLst/>
          </a:prstGeom>
          <a:solidFill>
            <a:srgbClr val="00B050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車両位置の特定</a:t>
            </a:r>
          </a:p>
        </p:txBody>
      </p:sp>
      <p:sp>
        <p:nvSpPr>
          <p:cNvPr id="3" name="円/楕円 2"/>
          <p:cNvSpPr/>
          <p:nvPr/>
        </p:nvSpPr>
        <p:spPr bwMode="auto">
          <a:xfrm>
            <a:off x="7380312" y="2708920"/>
            <a:ext cx="1224136" cy="1224136"/>
          </a:xfrm>
          <a:prstGeom prst="ellipse">
            <a:avLst/>
          </a:prstGeom>
          <a:solidFill>
            <a:schemeClr val="accent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2001</a:t>
            </a:r>
            <a:r>
              <a:rPr kumimoji="0" lang="ja-JP" altLang="en-US" sz="1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年</a:t>
            </a:r>
            <a:endParaRPr kumimoji="0" lang="ja-JP" altLang="en-US" sz="14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sp>
        <p:nvSpPr>
          <p:cNvPr id="13" name="円/楕円 12"/>
          <p:cNvSpPr/>
          <p:nvPr/>
        </p:nvSpPr>
        <p:spPr bwMode="auto">
          <a:xfrm>
            <a:off x="7380312" y="4077072"/>
            <a:ext cx="1224136" cy="1224136"/>
          </a:xfrm>
          <a:prstGeom prst="ellipse">
            <a:avLst/>
          </a:prstGeom>
          <a:solidFill>
            <a:schemeClr val="accent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30</a:t>
            </a:r>
            <a:r>
              <a:rPr kumimoji="0" lang="ja-JP" altLang="en-US" sz="1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万台</a:t>
            </a:r>
            <a:endParaRPr kumimoji="0" lang="ja-JP" altLang="en-US" sz="14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6473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3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Google Maps</a:t>
            </a:r>
            <a:r>
              <a:rPr kumimoji="1" lang="ja-JP" altLang="en-US" smtClean="0"/>
              <a:t>の渋滞表示</a:t>
            </a:r>
            <a:endParaRPr kumimoji="1" lang="ja-JP" altLang="en-US"/>
          </a:p>
        </p:txBody>
      </p:sp>
      <p:pic>
        <p:nvPicPr>
          <p:cNvPr id="2050" name="Picture 2" descr="http://k-tai.impress.co.jp/img/ktw/docs/497/120/gm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2381250" cy="422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角丸四角形 2"/>
          <p:cNvSpPr/>
          <p:nvPr/>
        </p:nvSpPr>
        <p:spPr bwMode="auto">
          <a:xfrm>
            <a:off x="3923928" y="1484784"/>
            <a:ext cx="4392488" cy="1224136"/>
          </a:xfrm>
          <a:prstGeom prst="roundRect">
            <a:avLst>
              <a:gd name="adj" fmla="val 0"/>
            </a:avLst>
          </a:prstGeom>
          <a:solidFill>
            <a:srgbClr val="4269A8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0" i="0" u="none" strike="noStrike" cap="none" normalizeH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スマホの</a:t>
            </a:r>
            <a:r>
              <a:rPr kumimoji="0" lang="en-US" altLang="ja-JP" sz="2000" b="0" i="0" u="none" strike="noStrike" cap="none" normalizeH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Google Map</a:t>
            </a:r>
            <a:r>
              <a:rPr kumimoji="0" lang="ja-JP" altLang="en-US" sz="2000" b="0" i="0" u="none" strike="noStrike" cap="none" normalizeH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アプリから匿名で送信される位置情報・速度データを基に渋滞状況を計算し、表示</a:t>
            </a:r>
          </a:p>
        </p:txBody>
      </p:sp>
      <p:sp>
        <p:nvSpPr>
          <p:cNvPr id="5" name="角丸四角形 4"/>
          <p:cNvSpPr/>
          <p:nvPr/>
        </p:nvSpPr>
        <p:spPr bwMode="auto">
          <a:xfrm>
            <a:off x="3923928" y="2780928"/>
            <a:ext cx="4392488" cy="936104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車センサーやカメラなどの設備投資が不要</a:t>
            </a:r>
          </a:p>
        </p:txBody>
      </p:sp>
      <p:sp>
        <p:nvSpPr>
          <p:cNvPr id="6" name="角丸四角形 5"/>
          <p:cNvSpPr/>
          <p:nvPr/>
        </p:nvSpPr>
        <p:spPr bwMode="auto">
          <a:xfrm>
            <a:off x="3923928" y="3789040"/>
            <a:ext cx="4392488" cy="936104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0" i="0" u="none" strike="noStrike" cap="none" normalizeH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ネットワーク接続が前提で台数の多いスマホをセンサーとして利用</a:t>
            </a:r>
          </a:p>
        </p:txBody>
      </p:sp>
      <p:sp>
        <p:nvSpPr>
          <p:cNvPr id="7" name="角丸四角形 6"/>
          <p:cNvSpPr/>
          <p:nvPr/>
        </p:nvSpPr>
        <p:spPr bwMode="auto">
          <a:xfrm>
            <a:off x="3923928" y="4797152"/>
            <a:ext cx="4392488" cy="936104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0" i="0" u="none" strike="noStrike" cap="none" normalizeH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都市部では精度が上がるが、車が少ない地方部では精度が落ちる</a:t>
            </a:r>
          </a:p>
        </p:txBody>
      </p:sp>
    </p:spTree>
    <p:extLst>
      <p:ext uri="{BB962C8B-B14F-4D97-AF65-F5344CB8AC3E}">
        <p14:creationId xmlns:p14="http://schemas.microsoft.com/office/powerpoint/2010/main" val="352696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38261"/>
            <a:ext cx="8705850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013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M2M</a:t>
            </a:r>
            <a:r>
              <a:rPr kumimoji="1" lang="ja-JP" altLang="en-US" dirty="0" smtClean="0"/>
              <a:t>モジュール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599696"/>
            <a:ext cx="5514975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 bwMode="auto">
          <a:xfrm>
            <a:off x="6442892" y="1556792"/>
            <a:ext cx="2376264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dirty="0">
                <a:solidFill>
                  <a:schemeClr val="bg1"/>
                </a:solidFill>
                <a:latin typeface="+mn-lt"/>
                <a:ea typeface="+mn-ea"/>
              </a:rPr>
              <a:t>3G</a:t>
            </a:r>
            <a:endParaRPr kumimoji="0" lang="ja-JP" altLang="en-US" sz="24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sp>
        <p:nvSpPr>
          <p:cNvPr id="5" name="正方形/長方形 4"/>
          <p:cNvSpPr/>
          <p:nvPr/>
        </p:nvSpPr>
        <p:spPr bwMode="auto">
          <a:xfrm>
            <a:off x="6442892" y="2079540"/>
            <a:ext cx="2376264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WiFi</a:t>
            </a:r>
            <a:endParaRPr kumimoji="0" lang="ja-JP" altLang="en-US" sz="24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sp>
        <p:nvSpPr>
          <p:cNvPr id="6" name="正方形/長方形 5"/>
          <p:cNvSpPr/>
          <p:nvPr/>
        </p:nvSpPr>
        <p:spPr bwMode="auto">
          <a:xfrm>
            <a:off x="6442892" y="2602288"/>
            <a:ext cx="2376264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GPS</a:t>
            </a:r>
            <a:endParaRPr kumimoji="0" lang="ja-JP" altLang="en-US" sz="24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sp>
        <p:nvSpPr>
          <p:cNvPr id="7" name="正方形/長方形 6"/>
          <p:cNvSpPr/>
          <p:nvPr/>
        </p:nvSpPr>
        <p:spPr bwMode="auto">
          <a:xfrm>
            <a:off x="6442892" y="3125036"/>
            <a:ext cx="2376264" cy="432048"/>
          </a:xfrm>
          <a:prstGeom prst="rect">
            <a:avLst/>
          </a:prstGeom>
          <a:solidFill>
            <a:srgbClr val="4269A8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37x42x6.5mm</a:t>
            </a:r>
            <a:endParaRPr kumimoji="0" lang="ja-JP" altLang="en-US" sz="24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sp>
        <p:nvSpPr>
          <p:cNvPr id="8" name="正方形/長方形 7"/>
          <p:cNvSpPr/>
          <p:nvPr/>
        </p:nvSpPr>
        <p:spPr bwMode="auto">
          <a:xfrm>
            <a:off x="6442892" y="3647784"/>
            <a:ext cx="2376264" cy="432048"/>
          </a:xfrm>
          <a:prstGeom prst="rect">
            <a:avLst/>
          </a:prstGeom>
          <a:solidFill>
            <a:srgbClr val="4269A8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13g</a:t>
            </a:r>
            <a:endParaRPr kumimoji="0" lang="ja-JP" altLang="en-US" sz="24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sp>
        <p:nvSpPr>
          <p:cNvPr id="9" name="正方形/長方形 8"/>
          <p:cNvSpPr/>
          <p:nvPr/>
        </p:nvSpPr>
        <p:spPr bwMode="auto">
          <a:xfrm>
            <a:off x="6442892" y="4170532"/>
            <a:ext cx="2376264" cy="432048"/>
          </a:xfrm>
          <a:prstGeom prst="rect">
            <a:avLst/>
          </a:prstGeom>
          <a:solidFill>
            <a:srgbClr val="4269A8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Linux</a:t>
            </a:r>
            <a:endParaRPr kumimoji="0" lang="ja-JP" altLang="en-US" sz="24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sp>
        <p:nvSpPr>
          <p:cNvPr id="10" name="正方形/長方形 9"/>
          <p:cNvSpPr/>
          <p:nvPr/>
        </p:nvSpPr>
        <p:spPr bwMode="auto">
          <a:xfrm>
            <a:off x="6442892" y="4693280"/>
            <a:ext cx="2376264" cy="432048"/>
          </a:xfrm>
          <a:prstGeom prst="rect">
            <a:avLst/>
          </a:prstGeom>
          <a:solidFill>
            <a:srgbClr val="4269A8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256MB RAM</a:t>
            </a:r>
            <a:endParaRPr kumimoji="0" lang="ja-JP" altLang="en-US" sz="24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sp>
        <p:nvSpPr>
          <p:cNvPr id="11" name="正方形/長方形 10"/>
          <p:cNvSpPr/>
          <p:nvPr/>
        </p:nvSpPr>
        <p:spPr bwMode="auto">
          <a:xfrm>
            <a:off x="6442892" y="5216029"/>
            <a:ext cx="2376264" cy="432048"/>
          </a:xfrm>
          <a:prstGeom prst="rect">
            <a:avLst/>
          </a:prstGeom>
          <a:solidFill>
            <a:srgbClr val="4269A8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USB/SD</a:t>
            </a:r>
            <a:endParaRPr kumimoji="0" lang="ja-JP" altLang="en-US" sz="24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sp>
        <p:nvSpPr>
          <p:cNvPr id="12" name="正方形/長方形 11"/>
          <p:cNvSpPr/>
          <p:nvPr/>
        </p:nvSpPr>
        <p:spPr bwMode="auto">
          <a:xfrm>
            <a:off x="6442892" y="5733256"/>
            <a:ext cx="2376264" cy="432048"/>
          </a:xfrm>
          <a:prstGeom prst="rect">
            <a:avLst/>
          </a:prstGeom>
          <a:solidFill>
            <a:srgbClr val="4269A8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ARM</a:t>
            </a:r>
            <a:endParaRPr kumimoji="0" lang="ja-JP" altLang="en-US" sz="24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1907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PLC (Power Line Communications)</a:t>
            </a:r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80728"/>
            <a:ext cx="6066534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角丸四角形 2"/>
          <p:cNvSpPr/>
          <p:nvPr/>
        </p:nvSpPr>
        <p:spPr bwMode="auto">
          <a:xfrm>
            <a:off x="1691680" y="5805264"/>
            <a:ext cx="1944216" cy="576064"/>
          </a:xfrm>
          <a:prstGeom prst="roundRect">
            <a:avLst/>
          </a:prstGeom>
          <a:solidFill>
            <a:srgbClr val="4269A8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600">
                <a:solidFill>
                  <a:schemeClr val="bg1"/>
                </a:solidFill>
                <a:latin typeface="+mn-lt"/>
                <a:ea typeface="+mn-ea"/>
              </a:rPr>
              <a:t>電力線を</a:t>
            </a:r>
            <a:r>
              <a:rPr kumimoji="0" lang="ja-JP" altLang="en-US" sz="1600" smtClean="0">
                <a:solidFill>
                  <a:schemeClr val="bg1"/>
                </a:solidFill>
                <a:latin typeface="+mn-lt"/>
                <a:ea typeface="+mn-ea"/>
              </a:rPr>
              <a:t>使ったネットワーク</a:t>
            </a:r>
            <a:endParaRPr kumimoji="0" lang="en-US" altLang="ja-JP" sz="1600" b="0" i="0" u="none" strike="noStrike" cap="none" normalizeH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sp>
        <p:nvSpPr>
          <p:cNvPr id="5" name="角丸四角形 4"/>
          <p:cNvSpPr/>
          <p:nvPr/>
        </p:nvSpPr>
        <p:spPr bwMode="auto">
          <a:xfrm>
            <a:off x="3707904" y="5805264"/>
            <a:ext cx="1944216" cy="576064"/>
          </a:xfrm>
          <a:prstGeom prst="roundRect">
            <a:avLst/>
          </a:prstGeom>
          <a:solidFill>
            <a:srgbClr val="4269A8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600" b="0" i="0" u="none" strike="noStrike" cap="none" normalizeH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日本では屋内用のみが認可</a:t>
            </a:r>
          </a:p>
        </p:txBody>
      </p:sp>
      <p:sp>
        <p:nvSpPr>
          <p:cNvPr id="6" name="角丸四角形 5"/>
          <p:cNvSpPr/>
          <p:nvPr/>
        </p:nvSpPr>
        <p:spPr bwMode="auto">
          <a:xfrm>
            <a:off x="5724128" y="5805264"/>
            <a:ext cx="1944216" cy="576064"/>
          </a:xfrm>
          <a:prstGeom prst="roundRect">
            <a:avLst/>
          </a:prstGeom>
          <a:solidFill>
            <a:srgbClr val="4269A8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600" b="0" i="0" u="none" strike="noStrike" cap="none" normalizeH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通信干渉など問題が多い</a:t>
            </a:r>
          </a:p>
        </p:txBody>
      </p:sp>
    </p:spTree>
    <p:extLst>
      <p:ext uri="{BB962C8B-B14F-4D97-AF65-F5344CB8AC3E}">
        <p14:creationId xmlns:p14="http://schemas.microsoft.com/office/powerpoint/2010/main" val="286883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0905_Juku">
  <a:themeElements>
    <a:clrScheme name="ビジネス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ユーザー定義 1">
      <a:majorFont>
        <a:latin typeface="Century Gothic"/>
        <a:ea typeface="HG丸ｺﾞｼｯｸM-PRO"/>
        <a:cs typeface=""/>
      </a:majorFont>
      <a:minorFont>
        <a:latin typeface="Century Gothic"/>
        <a:ea typeface="HG丸ｺﾞｼｯｸM-PR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smtClean="0">
            <a:ln>
              <a:noFill/>
            </a:ln>
            <a:effectLst/>
            <a:latin typeface="+mn-lt"/>
            <a:ea typeface="+mn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38100" cap="flat" cmpd="sng" algn="ctr">
          <a:solidFill>
            <a:srgbClr val="4168A7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484848"/>
            </a:solidFill>
            <a:effectLst/>
            <a:latin typeface="Arial" charset="0"/>
            <a:ea typeface="HG丸ｺﾞｼｯｸM-PRO" pitchFamily="50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kumimoji="1" dirty="0" smtClean="0">
            <a:latin typeface="+mn-lt"/>
            <a:ea typeface="+mn-ea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06_Juku">
  <a:themeElements>
    <a:clrScheme name="ビジネス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ユーザー定義 1">
      <a:majorFont>
        <a:latin typeface="Century Gothic"/>
        <a:ea typeface="HG丸ｺﾞｼｯｸM-PRO"/>
        <a:cs typeface=""/>
      </a:majorFont>
      <a:minorFont>
        <a:latin typeface="Century Gothic"/>
        <a:ea typeface="HG丸ｺﾞｼｯｸM-PR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smtClean="0">
            <a:ln>
              <a:noFill/>
            </a:ln>
            <a:effectLst/>
            <a:latin typeface="+mn-lt"/>
            <a:ea typeface="+mn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38100" cap="flat" cmpd="sng" algn="ctr">
          <a:solidFill>
            <a:srgbClr val="4168A7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484848"/>
            </a:solidFill>
            <a:effectLst/>
            <a:latin typeface="Arial" charset="0"/>
            <a:ea typeface="HG丸ｺﾞｼｯｸM-PRO" pitchFamily="50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kumimoji="1" dirty="0" smtClean="0">
            <a:latin typeface="+mn-lt"/>
            <a:ea typeface="+mn-ea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7972</TotalTime>
  <Words>201</Words>
  <Application>Microsoft Office PowerPoint</Application>
  <PresentationFormat>画面に合わせる (4:3)</PresentationFormat>
  <Paragraphs>60</Paragraphs>
  <Slides>9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9</vt:i4>
      </vt:variant>
    </vt:vector>
  </HeadingPairs>
  <TitlesOfParts>
    <vt:vector size="11" baseType="lpstr">
      <vt:lpstr>0905_Juku</vt:lpstr>
      <vt:lpstr>906_Juku</vt:lpstr>
      <vt:lpstr>IoTとM2M</vt:lpstr>
      <vt:lpstr>IoTとM2M</vt:lpstr>
      <vt:lpstr>ガートナーのハイプ・サイクル</vt:lpstr>
      <vt:lpstr>M2M普及の背景</vt:lpstr>
      <vt:lpstr>PowerPoint プレゼンテーション</vt:lpstr>
      <vt:lpstr>Google Mapsの渋滞表示</vt:lpstr>
      <vt:lpstr>PowerPoint プレゼンテーション</vt:lpstr>
      <vt:lpstr>M2Mモジュール</vt:lpstr>
      <vt:lpstr>PLC (Power Line Communications)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Shoji Okoshi</dc:creator>
  <cp:lastModifiedBy>Windows ユーザー</cp:lastModifiedBy>
  <cp:revision>1441</cp:revision>
  <dcterms:created xsi:type="dcterms:W3CDTF">2008-07-07T05:29:44Z</dcterms:created>
  <dcterms:modified xsi:type="dcterms:W3CDTF">2013-10-16T08:21:38Z</dcterms:modified>
</cp:coreProperties>
</file>