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4" r:id="rId1"/>
  </p:sldMasterIdLst>
  <p:notesMasterIdLst>
    <p:notesMasterId r:id="rId55"/>
  </p:notesMasterIdLst>
  <p:handoutMasterIdLst>
    <p:handoutMasterId r:id="rId56"/>
  </p:handoutMasterIdLst>
  <p:sldIdLst>
    <p:sldId id="430" r:id="rId2"/>
    <p:sldId id="486" r:id="rId3"/>
    <p:sldId id="479" r:id="rId4"/>
    <p:sldId id="431" r:id="rId5"/>
    <p:sldId id="432" r:id="rId6"/>
    <p:sldId id="433" r:id="rId7"/>
    <p:sldId id="434" r:id="rId8"/>
    <p:sldId id="436" r:id="rId9"/>
    <p:sldId id="437" r:id="rId10"/>
    <p:sldId id="488" r:id="rId11"/>
    <p:sldId id="439" r:id="rId12"/>
    <p:sldId id="440" r:id="rId13"/>
    <p:sldId id="444" r:id="rId14"/>
    <p:sldId id="445" r:id="rId15"/>
    <p:sldId id="447" r:id="rId16"/>
    <p:sldId id="443" r:id="rId17"/>
    <p:sldId id="452" r:id="rId18"/>
    <p:sldId id="484" r:id="rId19"/>
    <p:sldId id="485" r:id="rId20"/>
    <p:sldId id="450" r:id="rId21"/>
    <p:sldId id="451" r:id="rId22"/>
    <p:sldId id="448" r:id="rId23"/>
    <p:sldId id="449" r:id="rId24"/>
    <p:sldId id="454" r:id="rId25"/>
    <p:sldId id="455" r:id="rId26"/>
    <p:sldId id="495" r:id="rId27"/>
    <p:sldId id="494" r:id="rId28"/>
    <p:sldId id="496" r:id="rId29"/>
    <p:sldId id="469" r:id="rId30"/>
    <p:sldId id="482" r:id="rId31"/>
    <p:sldId id="470" r:id="rId32"/>
    <p:sldId id="471" r:id="rId33"/>
    <p:sldId id="465" r:id="rId34"/>
    <p:sldId id="492" r:id="rId35"/>
    <p:sldId id="493" r:id="rId36"/>
    <p:sldId id="476" r:id="rId37"/>
    <p:sldId id="473" r:id="rId38"/>
    <p:sldId id="472" r:id="rId39"/>
    <p:sldId id="489" r:id="rId40"/>
    <p:sldId id="490" r:id="rId41"/>
    <p:sldId id="491" r:id="rId42"/>
    <p:sldId id="475" r:id="rId43"/>
    <p:sldId id="483" r:id="rId44"/>
    <p:sldId id="487" r:id="rId45"/>
    <p:sldId id="481" r:id="rId46"/>
    <p:sldId id="456" r:id="rId47"/>
    <p:sldId id="460" r:id="rId48"/>
    <p:sldId id="441" r:id="rId49"/>
    <p:sldId id="442" r:id="rId50"/>
    <p:sldId id="435" r:id="rId51"/>
    <p:sldId id="438" r:id="rId52"/>
    <p:sldId id="477" r:id="rId53"/>
    <p:sldId id="453" r:id="rId54"/>
  </p:sldIdLst>
  <p:sldSz cx="9144000" cy="6858000" type="screen4x3"/>
  <p:notesSz cx="6735763" cy="979963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109"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109" charset="-128"/>
        <a:cs typeface="+mn-cs"/>
      </a:defRPr>
    </a:lvl5pPr>
    <a:lvl6pPr marL="2286000" algn="l" defTabSz="914400" rtl="0" eaLnBrk="1" latinLnBrk="0" hangingPunct="1">
      <a:defRPr kumimoji="1" kern="1200">
        <a:solidFill>
          <a:schemeClr val="tx1"/>
        </a:solidFill>
        <a:latin typeface="Arial" charset="0"/>
        <a:ea typeface="ＭＳ Ｐゴシック" pitchFamily="-109" charset="-128"/>
        <a:cs typeface="+mn-cs"/>
      </a:defRPr>
    </a:lvl6pPr>
    <a:lvl7pPr marL="2743200" algn="l" defTabSz="914400" rtl="0" eaLnBrk="1" latinLnBrk="0" hangingPunct="1">
      <a:defRPr kumimoji="1" kern="1200">
        <a:solidFill>
          <a:schemeClr val="tx1"/>
        </a:solidFill>
        <a:latin typeface="Arial" charset="0"/>
        <a:ea typeface="ＭＳ Ｐゴシック" pitchFamily="-109" charset="-128"/>
        <a:cs typeface="+mn-cs"/>
      </a:defRPr>
    </a:lvl7pPr>
    <a:lvl8pPr marL="3200400" algn="l" defTabSz="914400" rtl="0" eaLnBrk="1" latinLnBrk="0" hangingPunct="1">
      <a:defRPr kumimoji="1" kern="1200">
        <a:solidFill>
          <a:schemeClr val="tx1"/>
        </a:solidFill>
        <a:latin typeface="Arial" charset="0"/>
        <a:ea typeface="ＭＳ Ｐゴシック" pitchFamily="-109" charset="-128"/>
        <a:cs typeface="+mn-cs"/>
      </a:defRPr>
    </a:lvl8pPr>
    <a:lvl9pPr marL="3657600" algn="l" defTabSz="914400" rtl="0" eaLnBrk="1" latinLnBrk="0" hangingPunct="1">
      <a:defRPr kumimoji="1" kern="1200">
        <a:solidFill>
          <a:schemeClr val="tx1"/>
        </a:solidFill>
        <a:latin typeface="Arial" charset="0"/>
        <a:ea typeface="ＭＳ Ｐゴシック" pitchFamily="-109"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66CCFF"/>
    <a:srgbClr val="008000"/>
    <a:srgbClr val="CCFFCC"/>
    <a:srgbClr val="92D050"/>
    <a:srgbClr val="0000FF"/>
    <a:srgbClr val="FF9933"/>
    <a:srgbClr val="FF9900"/>
    <a:srgbClr val="7575D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6" autoAdjust="0"/>
    <p:restoredTop sz="98362" autoAdjust="0"/>
  </p:normalViewPr>
  <p:slideViewPr>
    <p:cSldViewPr snapToGrid="0" snapToObjects="1">
      <p:cViewPr>
        <p:scale>
          <a:sx n="100" d="100"/>
          <a:sy n="100" d="100"/>
        </p:scale>
        <p:origin x="-984" y="-256"/>
      </p:cViewPr>
      <p:guideLst>
        <p:guide orient="horz" pos="4228"/>
        <p:guide pos="4566"/>
      </p:guideLst>
    </p:cSldViewPr>
  </p:slideViewPr>
  <p:notesTextViewPr>
    <p:cViewPr>
      <p:scale>
        <a:sx n="100" d="100"/>
        <a:sy n="100" d="100"/>
      </p:scale>
      <p:origin x="0" y="0"/>
    </p:cViewPr>
  </p:notesTextViewPr>
  <p:sorterViewPr>
    <p:cViewPr>
      <p:scale>
        <a:sx n="150" d="100"/>
        <a:sy n="150" d="100"/>
      </p:scale>
      <p:origin x="0" y="1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89981"/>
          </a:xfrm>
          <a:prstGeom prst="rect">
            <a:avLst/>
          </a:prstGeom>
        </p:spPr>
        <p:txBody>
          <a:bodyPr vert="horz" lIns="94884" tIns="47442" rIns="94884" bIns="47442"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3" y="1"/>
            <a:ext cx="2918831" cy="489981"/>
          </a:xfrm>
          <a:prstGeom prst="rect">
            <a:avLst/>
          </a:prstGeom>
        </p:spPr>
        <p:txBody>
          <a:bodyPr vert="horz" lIns="94884" tIns="47442" rIns="94884" bIns="47442" rtlCol="0"/>
          <a:lstStyle>
            <a:lvl1pPr algn="r">
              <a:defRPr sz="1300"/>
            </a:lvl1pPr>
          </a:lstStyle>
          <a:p>
            <a:fld id="{03868516-D716-49AB-B98B-7B0EF4009C01}" type="datetimeFigureOut">
              <a:rPr kumimoji="1" lang="ja-JP" altLang="en-US" smtClean="0"/>
              <a:t>2013/11/20</a:t>
            </a:fld>
            <a:endParaRPr kumimoji="1" lang="ja-JP" altLang="en-US"/>
          </a:p>
        </p:txBody>
      </p:sp>
      <p:sp>
        <p:nvSpPr>
          <p:cNvPr id="4" name="フッター プレースホルダー 3"/>
          <p:cNvSpPr>
            <a:spLocks noGrp="1"/>
          </p:cNvSpPr>
          <p:nvPr>
            <p:ph type="ftr" sz="quarter" idx="2"/>
          </p:nvPr>
        </p:nvSpPr>
        <p:spPr>
          <a:xfrm>
            <a:off x="1" y="9307956"/>
            <a:ext cx="2918831" cy="489981"/>
          </a:xfrm>
          <a:prstGeom prst="rect">
            <a:avLst/>
          </a:prstGeom>
        </p:spPr>
        <p:txBody>
          <a:bodyPr vert="horz" lIns="94884" tIns="47442" rIns="94884" bIns="47442"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3" y="9307956"/>
            <a:ext cx="2918831" cy="489981"/>
          </a:xfrm>
          <a:prstGeom prst="rect">
            <a:avLst/>
          </a:prstGeom>
        </p:spPr>
        <p:txBody>
          <a:bodyPr vert="horz" lIns="94884" tIns="47442" rIns="94884" bIns="47442" rtlCol="0" anchor="b"/>
          <a:lstStyle>
            <a:lvl1pPr algn="r">
              <a:defRPr sz="1300"/>
            </a:lvl1pPr>
          </a:lstStyle>
          <a:p>
            <a:fld id="{2F635255-C32C-4CF5-8528-110E8487627A}" type="slidenum">
              <a:rPr kumimoji="1" lang="ja-JP" altLang="en-US" smtClean="0"/>
              <a:t>‹#›</a:t>
            </a:fld>
            <a:endParaRPr kumimoji="1" lang="ja-JP" altLang="en-US"/>
          </a:p>
        </p:txBody>
      </p:sp>
    </p:spTree>
    <p:extLst>
      <p:ext uri="{BB962C8B-B14F-4D97-AF65-F5344CB8AC3E}">
        <p14:creationId xmlns:p14="http://schemas.microsoft.com/office/powerpoint/2010/main" val="1796920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8831" cy="489981"/>
          </a:xfrm>
          <a:prstGeom prst="rect">
            <a:avLst/>
          </a:prstGeom>
        </p:spPr>
        <p:txBody>
          <a:bodyPr vert="horz" lIns="94884" tIns="47442" rIns="94884" bIns="47442" rtlCol="0"/>
          <a:lstStyle>
            <a:lvl1pPr algn="l">
              <a:defRPr sz="130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15373" y="1"/>
            <a:ext cx="2918831" cy="489981"/>
          </a:xfrm>
          <a:prstGeom prst="rect">
            <a:avLst/>
          </a:prstGeom>
        </p:spPr>
        <p:txBody>
          <a:bodyPr vert="horz" lIns="94884" tIns="47442" rIns="94884" bIns="47442" rtlCol="0"/>
          <a:lstStyle>
            <a:lvl1pPr algn="r">
              <a:defRPr sz="1300">
                <a:ea typeface="ＭＳ Ｐゴシック" charset="-128"/>
              </a:defRPr>
            </a:lvl1pPr>
          </a:lstStyle>
          <a:p>
            <a:pPr>
              <a:defRPr/>
            </a:pPr>
            <a:fld id="{A6AA2F50-CB91-4431-ABD2-C55522DB25F6}" type="datetimeFigureOut">
              <a:rPr lang="ja-JP" altLang="en-US"/>
              <a:pPr>
                <a:defRPr/>
              </a:pPr>
              <a:t>2013/11/20</a:t>
            </a:fld>
            <a:endParaRPr lang="ja-JP" altLang="en-US"/>
          </a:p>
        </p:txBody>
      </p:sp>
      <p:sp>
        <p:nvSpPr>
          <p:cNvPr id="4" name="スライド イメージ プレースホルダ 3"/>
          <p:cNvSpPr>
            <a:spLocks noGrp="1" noRot="1" noChangeAspect="1"/>
          </p:cNvSpPr>
          <p:nvPr>
            <p:ph type="sldImg" idx="2"/>
          </p:nvPr>
        </p:nvSpPr>
        <p:spPr>
          <a:xfrm>
            <a:off x="917575" y="733425"/>
            <a:ext cx="4900613" cy="3676650"/>
          </a:xfrm>
          <a:prstGeom prst="rect">
            <a:avLst/>
          </a:prstGeom>
          <a:noFill/>
          <a:ln w="12700">
            <a:solidFill>
              <a:prstClr val="black"/>
            </a:solidFill>
          </a:ln>
        </p:spPr>
        <p:txBody>
          <a:bodyPr vert="horz" lIns="94884" tIns="47442" rIns="94884" bIns="47442" rtlCol="0" anchor="ctr"/>
          <a:lstStyle/>
          <a:p>
            <a:pPr lvl="0"/>
            <a:endParaRPr lang="ja-JP" altLang="en-US" noProof="0" smtClean="0"/>
          </a:p>
        </p:txBody>
      </p:sp>
      <p:sp>
        <p:nvSpPr>
          <p:cNvPr id="5" name="ノート プレースホルダ 4"/>
          <p:cNvSpPr>
            <a:spLocks noGrp="1"/>
          </p:cNvSpPr>
          <p:nvPr>
            <p:ph type="body" sz="quarter" idx="3"/>
          </p:nvPr>
        </p:nvSpPr>
        <p:spPr>
          <a:xfrm>
            <a:off x="673577" y="4654830"/>
            <a:ext cx="5388610" cy="4409838"/>
          </a:xfrm>
          <a:prstGeom prst="rect">
            <a:avLst/>
          </a:prstGeom>
        </p:spPr>
        <p:txBody>
          <a:bodyPr vert="horz" lIns="94884" tIns="47442" rIns="94884" bIns="47442"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9307956"/>
            <a:ext cx="2918831" cy="489981"/>
          </a:xfrm>
          <a:prstGeom prst="rect">
            <a:avLst/>
          </a:prstGeom>
        </p:spPr>
        <p:txBody>
          <a:bodyPr vert="horz" lIns="94884" tIns="47442" rIns="94884" bIns="47442" rtlCol="0" anchor="b"/>
          <a:lstStyle>
            <a:lvl1pPr algn="l">
              <a:defRPr sz="130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5373" y="9307956"/>
            <a:ext cx="2918831" cy="489981"/>
          </a:xfrm>
          <a:prstGeom prst="rect">
            <a:avLst/>
          </a:prstGeom>
        </p:spPr>
        <p:txBody>
          <a:bodyPr vert="horz" lIns="94884" tIns="47442" rIns="94884" bIns="47442" rtlCol="0" anchor="b"/>
          <a:lstStyle>
            <a:lvl1pPr algn="r">
              <a:defRPr sz="1300">
                <a:ea typeface="ＭＳ Ｐゴシック" charset="-128"/>
              </a:defRPr>
            </a:lvl1pPr>
          </a:lstStyle>
          <a:p>
            <a:pPr>
              <a:defRPr/>
            </a:pPr>
            <a:fld id="{8986A19A-77ED-4209-8446-DC20928B7A42}" type="slidenum">
              <a:rPr lang="ja-JP" altLang="en-US"/>
              <a:pPr>
                <a:defRPr/>
              </a:pPr>
              <a:t>‹#›</a:t>
            </a:fld>
            <a:endParaRPr lang="ja-JP" altLang="en-US"/>
          </a:p>
        </p:txBody>
      </p:sp>
    </p:spTree>
    <p:extLst>
      <p:ext uri="{BB962C8B-B14F-4D97-AF65-F5344CB8AC3E}">
        <p14:creationId xmlns:p14="http://schemas.microsoft.com/office/powerpoint/2010/main" val="32168922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972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2" eaLnBrk="0" hangingPunct="0">
              <a:defRPr kumimoji="1">
                <a:solidFill>
                  <a:schemeClr val="tx1"/>
                </a:solidFill>
                <a:latin typeface="Arial" charset="0"/>
                <a:ea typeface="ＭＳ Ｐゴシック" charset="-128"/>
              </a:defRPr>
            </a:lvl1pPr>
            <a:lvl2pPr marL="734183" indent="-282378" defTabSz="914592" eaLnBrk="0" hangingPunct="0">
              <a:defRPr kumimoji="1">
                <a:solidFill>
                  <a:schemeClr val="tx1"/>
                </a:solidFill>
                <a:latin typeface="Arial" charset="0"/>
                <a:ea typeface="ＭＳ Ｐゴシック" charset="-128"/>
              </a:defRPr>
            </a:lvl2pPr>
            <a:lvl3pPr marL="1129513" indent="-225903" defTabSz="914592" eaLnBrk="0" hangingPunct="0">
              <a:defRPr kumimoji="1">
                <a:solidFill>
                  <a:schemeClr val="tx1"/>
                </a:solidFill>
                <a:latin typeface="Arial" charset="0"/>
                <a:ea typeface="ＭＳ Ｐゴシック" charset="-128"/>
              </a:defRPr>
            </a:lvl3pPr>
            <a:lvl4pPr marL="1581318" indent="-225903" defTabSz="914592" eaLnBrk="0" hangingPunct="0">
              <a:defRPr kumimoji="1">
                <a:solidFill>
                  <a:schemeClr val="tx1"/>
                </a:solidFill>
                <a:latin typeface="Arial" charset="0"/>
                <a:ea typeface="ＭＳ Ｐゴシック" charset="-128"/>
              </a:defRPr>
            </a:lvl4pPr>
            <a:lvl5pPr marL="2033123" indent="-225903" defTabSz="914592" eaLnBrk="0" hangingPunct="0">
              <a:defRPr kumimoji="1">
                <a:solidFill>
                  <a:schemeClr val="tx1"/>
                </a:solidFill>
                <a:latin typeface="Arial" charset="0"/>
                <a:ea typeface="ＭＳ Ｐゴシック" charset="-128"/>
              </a:defRPr>
            </a:lvl5pPr>
            <a:lvl6pPr marL="2484928" indent="-225903" defTabSz="914592" eaLnBrk="0" fontAlgn="base" hangingPunct="0">
              <a:spcBef>
                <a:spcPct val="0"/>
              </a:spcBef>
              <a:spcAft>
                <a:spcPct val="0"/>
              </a:spcAft>
              <a:defRPr kumimoji="1">
                <a:solidFill>
                  <a:schemeClr val="tx1"/>
                </a:solidFill>
                <a:latin typeface="Arial" charset="0"/>
                <a:ea typeface="ＭＳ Ｐゴシック" charset="-128"/>
              </a:defRPr>
            </a:lvl6pPr>
            <a:lvl7pPr marL="2936733" indent="-225903" defTabSz="914592" eaLnBrk="0" fontAlgn="base" hangingPunct="0">
              <a:spcBef>
                <a:spcPct val="0"/>
              </a:spcBef>
              <a:spcAft>
                <a:spcPct val="0"/>
              </a:spcAft>
              <a:defRPr kumimoji="1">
                <a:solidFill>
                  <a:schemeClr val="tx1"/>
                </a:solidFill>
                <a:latin typeface="Arial" charset="0"/>
                <a:ea typeface="ＭＳ Ｐゴシック" charset="-128"/>
              </a:defRPr>
            </a:lvl7pPr>
            <a:lvl8pPr marL="3388538" indent="-225903" defTabSz="914592" eaLnBrk="0" fontAlgn="base" hangingPunct="0">
              <a:spcBef>
                <a:spcPct val="0"/>
              </a:spcBef>
              <a:spcAft>
                <a:spcPct val="0"/>
              </a:spcAft>
              <a:defRPr kumimoji="1">
                <a:solidFill>
                  <a:schemeClr val="tx1"/>
                </a:solidFill>
                <a:latin typeface="Arial" charset="0"/>
                <a:ea typeface="ＭＳ Ｐゴシック" charset="-128"/>
              </a:defRPr>
            </a:lvl8pPr>
            <a:lvl9pPr marL="3840343" indent="-225903" defTabSz="914592"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BA87380A-8BF8-4E03-95DF-AA6622268484}" type="slidenum">
              <a:rPr lang="ja-JP" altLang="en-US" smtClean="0"/>
              <a:pPr eaLnBrk="1" hangingPunct="1"/>
              <a:t>1</a:t>
            </a:fld>
            <a:endParaRPr lang="en-US"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716"/>
            <a:fld id="{EEA64FA6-2473-4309-9A71-C3A8F29E8E5E}" type="slidenum">
              <a:rPr lang="ja-JP" altLang="en-US" sz="1200"/>
              <a:pPr defTabSz="909716"/>
              <a:t>42</a:t>
            </a:fld>
            <a:endParaRPr lang="en-US" altLang="ja-JP"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716"/>
            <a:fld id="{EEA64FA6-2473-4309-9A71-C3A8F29E8E5E}" type="slidenum">
              <a:rPr lang="ja-JP" altLang="en-US" sz="1200"/>
              <a:pPr defTabSz="909716"/>
              <a:t>43</a:t>
            </a:fld>
            <a:endParaRPr lang="en-US" altLang="ja-JP"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716"/>
            <a:fld id="{EEA64FA6-2473-4309-9A71-C3A8F29E8E5E}" type="slidenum">
              <a:rPr lang="ja-JP" altLang="en-US" sz="1200"/>
              <a:pPr defTabSz="909716"/>
              <a:t>52</a:t>
            </a:fld>
            <a:endParaRPr lang="en-US" altLang="ja-JP"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716"/>
            <a:fld id="{EEA64FA6-2473-4309-9A71-C3A8F29E8E5E}" type="slidenum">
              <a:rPr lang="ja-JP" altLang="en-US" sz="1200"/>
              <a:pPr defTabSz="909716"/>
              <a:t>28</a:t>
            </a:fld>
            <a:endParaRPr lang="en-US" altLang="ja-JP"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a:ln/>
        </p:spPr>
      </p:sp>
      <p:sp>
        <p:nvSpPr>
          <p:cNvPr id="17410" name="ノート プレースホルダ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ja-JP" altLang="en-US">
              <a:ea typeface="ＭＳ Ｐ明朝" charset="0"/>
            </a:endParaRPr>
          </a:p>
        </p:txBody>
      </p:sp>
      <p:sp>
        <p:nvSpPr>
          <p:cNvPr id="17411" name="スライド番号プレースホルダ 3"/>
          <p:cNvSpPr>
            <a:spLocks noGrp="1"/>
          </p:cNvSpPr>
          <p:nvPr>
            <p:ph type="sldNum" sz="quarter" idx="5"/>
          </p:nvPr>
        </p:nvSpPr>
        <p:spPr>
          <a:noFill/>
        </p:spPr>
        <p:txBody>
          <a:bodyPr/>
          <a:lstStyle>
            <a:lvl1pPr defTabSz="909149">
              <a:spcBef>
                <a:spcPct val="20000"/>
              </a:spcBef>
              <a:defRPr kumimoji="1" sz="1200">
                <a:solidFill>
                  <a:srgbClr val="484848"/>
                </a:solidFill>
                <a:latin typeface="Arial" charset="0"/>
                <a:ea typeface="HG丸ｺﾞｼｯｸM-PRO" charset="0"/>
                <a:cs typeface="HG丸ｺﾞｼｯｸM-PRO" charset="0"/>
              </a:defRPr>
            </a:lvl1pPr>
            <a:lvl2pPr marL="733589" indent="-282150" defTabSz="909149">
              <a:spcBef>
                <a:spcPct val="20000"/>
              </a:spcBef>
              <a:defRPr kumimoji="1" sz="1200">
                <a:solidFill>
                  <a:srgbClr val="484848"/>
                </a:solidFill>
                <a:latin typeface="Arial" charset="0"/>
                <a:ea typeface="HG丸ｺﾞｼｯｸM-PRO" charset="0"/>
                <a:cs typeface="HG丸ｺﾞｼｯｸM-PRO" charset="0"/>
              </a:defRPr>
            </a:lvl2pPr>
            <a:lvl3pPr marL="1128598" indent="-225720" defTabSz="909149">
              <a:spcBef>
                <a:spcPct val="20000"/>
              </a:spcBef>
              <a:defRPr kumimoji="1" sz="1200">
                <a:solidFill>
                  <a:srgbClr val="484848"/>
                </a:solidFill>
                <a:latin typeface="Arial" charset="0"/>
                <a:ea typeface="HG丸ｺﾞｼｯｸM-PRO" charset="0"/>
                <a:cs typeface="HG丸ｺﾞｼｯｸM-PRO" charset="0"/>
              </a:defRPr>
            </a:lvl3pPr>
            <a:lvl4pPr marL="1580037" indent="-225720" defTabSz="909149">
              <a:spcBef>
                <a:spcPct val="20000"/>
              </a:spcBef>
              <a:defRPr kumimoji="1" sz="1200">
                <a:solidFill>
                  <a:srgbClr val="484848"/>
                </a:solidFill>
                <a:latin typeface="Arial" charset="0"/>
                <a:ea typeface="HG丸ｺﾞｼｯｸM-PRO" charset="0"/>
                <a:cs typeface="HG丸ｺﾞｼｯｸM-PRO" charset="0"/>
              </a:defRPr>
            </a:lvl4pPr>
            <a:lvl5pPr marL="2031477" indent="-225720" defTabSz="909149">
              <a:spcBef>
                <a:spcPct val="20000"/>
              </a:spcBef>
              <a:defRPr kumimoji="1" sz="1200">
                <a:solidFill>
                  <a:srgbClr val="484848"/>
                </a:solidFill>
                <a:latin typeface="Arial" charset="0"/>
                <a:ea typeface="HG丸ｺﾞｼｯｸM-PRO" charset="0"/>
                <a:cs typeface="HG丸ｺﾞｼｯｸM-PRO" charset="0"/>
              </a:defRPr>
            </a:lvl5pPr>
            <a:lvl6pPr marL="2482916"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3435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38579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37234"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spcBef>
                <a:spcPct val="0"/>
              </a:spcBef>
            </a:pPr>
            <a:fld id="{DB93163B-B26A-8A4F-88A6-0F7E6BD1FF5F}" type="slidenum">
              <a:rPr kumimoji="0" lang="ja-JP" altLang="en-US" sz="1300">
                <a:solidFill>
                  <a:schemeClr val="tx1"/>
                </a:solidFill>
                <a:ea typeface="ＭＳ Ｐゴシック" charset="0"/>
                <a:cs typeface="ＭＳ Ｐゴシック" charset="0"/>
              </a:rPr>
              <a:pPr>
                <a:spcBef>
                  <a:spcPct val="0"/>
                </a:spcBef>
              </a:pPr>
              <a:t>29</a:t>
            </a:fld>
            <a:endParaRPr kumimoji="0" lang="en-US" altLang="ja-JP" sz="1300">
              <a:solidFill>
                <a:schemeClr val="tx1"/>
              </a:solidFill>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a:ln/>
        </p:spPr>
      </p:sp>
      <p:sp>
        <p:nvSpPr>
          <p:cNvPr id="17410" name="ノート プレースホルダ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ja-JP" altLang="en-US">
              <a:ea typeface="ＭＳ Ｐ明朝" charset="0"/>
            </a:endParaRPr>
          </a:p>
        </p:txBody>
      </p:sp>
      <p:sp>
        <p:nvSpPr>
          <p:cNvPr id="17411" name="スライド番号プレースホルダ 3"/>
          <p:cNvSpPr>
            <a:spLocks noGrp="1"/>
          </p:cNvSpPr>
          <p:nvPr>
            <p:ph type="sldNum" sz="quarter" idx="5"/>
          </p:nvPr>
        </p:nvSpPr>
        <p:spPr>
          <a:noFill/>
        </p:spPr>
        <p:txBody>
          <a:bodyPr/>
          <a:lstStyle>
            <a:lvl1pPr defTabSz="909149">
              <a:spcBef>
                <a:spcPct val="20000"/>
              </a:spcBef>
              <a:defRPr kumimoji="1" sz="1200">
                <a:solidFill>
                  <a:srgbClr val="484848"/>
                </a:solidFill>
                <a:latin typeface="Arial" charset="0"/>
                <a:ea typeface="HG丸ｺﾞｼｯｸM-PRO" charset="0"/>
                <a:cs typeface="HG丸ｺﾞｼｯｸM-PRO" charset="0"/>
              </a:defRPr>
            </a:lvl1pPr>
            <a:lvl2pPr marL="733589" indent="-282150" defTabSz="909149">
              <a:spcBef>
                <a:spcPct val="20000"/>
              </a:spcBef>
              <a:defRPr kumimoji="1" sz="1200">
                <a:solidFill>
                  <a:srgbClr val="484848"/>
                </a:solidFill>
                <a:latin typeface="Arial" charset="0"/>
                <a:ea typeface="HG丸ｺﾞｼｯｸM-PRO" charset="0"/>
                <a:cs typeface="HG丸ｺﾞｼｯｸM-PRO" charset="0"/>
              </a:defRPr>
            </a:lvl2pPr>
            <a:lvl3pPr marL="1128598" indent="-225720" defTabSz="909149">
              <a:spcBef>
                <a:spcPct val="20000"/>
              </a:spcBef>
              <a:defRPr kumimoji="1" sz="1200">
                <a:solidFill>
                  <a:srgbClr val="484848"/>
                </a:solidFill>
                <a:latin typeface="Arial" charset="0"/>
                <a:ea typeface="HG丸ｺﾞｼｯｸM-PRO" charset="0"/>
                <a:cs typeface="HG丸ｺﾞｼｯｸM-PRO" charset="0"/>
              </a:defRPr>
            </a:lvl3pPr>
            <a:lvl4pPr marL="1580037" indent="-225720" defTabSz="909149">
              <a:spcBef>
                <a:spcPct val="20000"/>
              </a:spcBef>
              <a:defRPr kumimoji="1" sz="1200">
                <a:solidFill>
                  <a:srgbClr val="484848"/>
                </a:solidFill>
                <a:latin typeface="Arial" charset="0"/>
                <a:ea typeface="HG丸ｺﾞｼｯｸM-PRO" charset="0"/>
                <a:cs typeface="HG丸ｺﾞｼｯｸM-PRO" charset="0"/>
              </a:defRPr>
            </a:lvl4pPr>
            <a:lvl5pPr marL="2031477" indent="-225720" defTabSz="909149">
              <a:spcBef>
                <a:spcPct val="20000"/>
              </a:spcBef>
              <a:defRPr kumimoji="1" sz="1200">
                <a:solidFill>
                  <a:srgbClr val="484848"/>
                </a:solidFill>
                <a:latin typeface="Arial" charset="0"/>
                <a:ea typeface="HG丸ｺﾞｼｯｸM-PRO" charset="0"/>
                <a:cs typeface="HG丸ｺﾞｼｯｸM-PRO" charset="0"/>
              </a:defRPr>
            </a:lvl5pPr>
            <a:lvl6pPr marL="2482916"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3435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38579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37234"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spcBef>
                <a:spcPct val="0"/>
              </a:spcBef>
            </a:pPr>
            <a:fld id="{DB93163B-B26A-8A4F-88A6-0F7E6BD1FF5F}" type="slidenum">
              <a:rPr kumimoji="0" lang="ja-JP" altLang="en-US" sz="1300">
                <a:solidFill>
                  <a:schemeClr val="tx1"/>
                </a:solidFill>
                <a:ea typeface="ＭＳ Ｐゴシック" charset="0"/>
                <a:cs typeface="ＭＳ Ｐゴシック" charset="0"/>
              </a:rPr>
              <a:pPr>
                <a:spcBef>
                  <a:spcPct val="0"/>
                </a:spcBef>
              </a:pPr>
              <a:t>30</a:t>
            </a:fld>
            <a:endParaRPr kumimoji="0" lang="en-US" altLang="ja-JP" sz="1300">
              <a:solidFill>
                <a:schemeClr val="tx1"/>
              </a:solidFill>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a:ln/>
        </p:spPr>
      </p:sp>
      <p:sp>
        <p:nvSpPr>
          <p:cNvPr id="17410" name="ノート プレースホルダ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ja-JP" altLang="en-US">
              <a:ea typeface="ＭＳ Ｐ明朝" charset="0"/>
            </a:endParaRPr>
          </a:p>
        </p:txBody>
      </p:sp>
      <p:sp>
        <p:nvSpPr>
          <p:cNvPr id="17411" name="スライド番号プレースホルダ 3"/>
          <p:cNvSpPr>
            <a:spLocks noGrp="1"/>
          </p:cNvSpPr>
          <p:nvPr>
            <p:ph type="sldNum" sz="quarter" idx="5"/>
          </p:nvPr>
        </p:nvSpPr>
        <p:spPr>
          <a:noFill/>
        </p:spPr>
        <p:txBody>
          <a:bodyPr/>
          <a:lstStyle>
            <a:lvl1pPr defTabSz="909149">
              <a:spcBef>
                <a:spcPct val="20000"/>
              </a:spcBef>
              <a:defRPr kumimoji="1" sz="1200">
                <a:solidFill>
                  <a:srgbClr val="484848"/>
                </a:solidFill>
                <a:latin typeface="Arial" charset="0"/>
                <a:ea typeface="HG丸ｺﾞｼｯｸM-PRO" charset="0"/>
                <a:cs typeface="HG丸ｺﾞｼｯｸM-PRO" charset="0"/>
              </a:defRPr>
            </a:lvl1pPr>
            <a:lvl2pPr marL="733589" indent="-282150" defTabSz="909149">
              <a:spcBef>
                <a:spcPct val="20000"/>
              </a:spcBef>
              <a:defRPr kumimoji="1" sz="1200">
                <a:solidFill>
                  <a:srgbClr val="484848"/>
                </a:solidFill>
                <a:latin typeface="Arial" charset="0"/>
                <a:ea typeface="HG丸ｺﾞｼｯｸM-PRO" charset="0"/>
                <a:cs typeface="HG丸ｺﾞｼｯｸM-PRO" charset="0"/>
              </a:defRPr>
            </a:lvl2pPr>
            <a:lvl3pPr marL="1128598" indent="-225720" defTabSz="909149">
              <a:spcBef>
                <a:spcPct val="20000"/>
              </a:spcBef>
              <a:defRPr kumimoji="1" sz="1200">
                <a:solidFill>
                  <a:srgbClr val="484848"/>
                </a:solidFill>
                <a:latin typeface="Arial" charset="0"/>
                <a:ea typeface="HG丸ｺﾞｼｯｸM-PRO" charset="0"/>
                <a:cs typeface="HG丸ｺﾞｼｯｸM-PRO" charset="0"/>
              </a:defRPr>
            </a:lvl3pPr>
            <a:lvl4pPr marL="1580037" indent="-225720" defTabSz="909149">
              <a:spcBef>
                <a:spcPct val="20000"/>
              </a:spcBef>
              <a:defRPr kumimoji="1" sz="1200">
                <a:solidFill>
                  <a:srgbClr val="484848"/>
                </a:solidFill>
                <a:latin typeface="Arial" charset="0"/>
                <a:ea typeface="HG丸ｺﾞｼｯｸM-PRO" charset="0"/>
                <a:cs typeface="HG丸ｺﾞｼｯｸM-PRO" charset="0"/>
              </a:defRPr>
            </a:lvl4pPr>
            <a:lvl5pPr marL="2031477" indent="-225720" defTabSz="909149">
              <a:spcBef>
                <a:spcPct val="20000"/>
              </a:spcBef>
              <a:defRPr kumimoji="1" sz="1200">
                <a:solidFill>
                  <a:srgbClr val="484848"/>
                </a:solidFill>
                <a:latin typeface="Arial" charset="0"/>
                <a:ea typeface="HG丸ｺﾞｼｯｸM-PRO" charset="0"/>
                <a:cs typeface="HG丸ｺﾞｼｯｸM-PRO" charset="0"/>
              </a:defRPr>
            </a:lvl5pPr>
            <a:lvl6pPr marL="2482916"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3435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38579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37234"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spcBef>
                <a:spcPct val="0"/>
              </a:spcBef>
            </a:pPr>
            <a:fld id="{DB93163B-B26A-8A4F-88A6-0F7E6BD1FF5F}" type="slidenum">
              <a:rPr kumimoji="0" lang="ja-JP" altLang="en-US" sz="1300">
                <a:solidFill>
                  <a:schemeClr val="tx1"/>
                </a:solidFill>
                <a:ea typeface="ＭＳ Ｐゴシック" charset="0"/>
                <a:cs typeface="ＭＳ Ｐゴシック" charset="0"/>
              </a:rPr>
              <a:pPr>
                <a:spcBef>
                  <a:spcPct val="0"/>
                </a:spcBef>
              </a:pPr>
              <a:t>31</a:t>
            </a:fld>
            <a:endParaRPr kumimoji="0" lang="en-US" altLang="ja-JP" sz="1300">
              <a:solidFill>
                <a:schemeClr val="tx1"/>
              </a:solidFill>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a:ln/>
        </p:spPr>
      </p:sp>
      <p:sp>
        <p:nvSpPr>
          <p:cNvPr id="17410" name="ノート プレースホルダ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ja-JP" altLang="en-US">
              <a:ea typeface="ＭＳ Ｐ明朝" charset="0"/>
            </a:endParaRPr>
          </a:p>
        </p:txBody>
      </p:sp>
      <p:sp>
        <p:nvSpPr>
          <p:cNvPr id="17411" name="スライド番号プレースホルダ 3"/>
          <p:cNvSpPr>
            <a:spLocks noGrp="1"/>
          </p:cNvSpPr>
          <p:nvPr>
            <p:ph type="sldNum" sz="quarter" idx="5"/>
          </p:nvPr>
        </p:nvSpPr>
        <p:spPr>
          <a:noFill/>
        </p:spPr>
        <p:txBody>
          <a:bodyPr/>
          <a:lstStyle>
            <a:lvl1pPr defTabSz="909149">
              <a:spcBef>
                <a:spcPct val="20000"/>
              </a:spcBef>
              <a:defRPr kumimoji="1" sz="1200">
                <a:solidFill>
                  <a:srgbClr val="484848"/>
                </a:solidFill>
                <a:latin typeface="Arial" charset="0"/>
                <a:ea typeface="HG丸ｺﾞｼｯｸM-PRO" charset="0"/>
                <a:cs typeface="HG丸ｺﾞｼｯｸM-PRO" charset="0"/>
              </a:defRPr>
            </a:lvl1pPr>
            <a:lvl2pPr marL="733589" indent="-282150" defTabSz="909149">
              <a:spcBef>
                <a:spcPct val="20000"/>
              </a:spcBef>
              <a:defRPr kumimoji="1" sz="1200">
                <a:solidFill>
                  <a:srgbClr val="484848"/>
                </a:solidFill>
                <a:latin typeface="Arial" charset="0"/>
                <a:ea typeface="HG丸ｺﾞｼｯｸM-PRO" charset="0"/>
                <a:cs typeface="HG丸ｺﾞｼｯｸM-PRO" charset="0"/>
              </a:defRPr>
            </a:lvl2pPr>
            <a:lvl3pPr marL="1128598" indent="-225720" defTabSz="909149">
              <a:spcBef>
                <a:spcPct val="20000"/>
              </a:spcBef>
              <a:defRPr kumimoji="1" sz="1200">
                <a:solidFill>
                  <a:srgbClr val="484848"/>
                </a:solidFill>
                <a:latin typeface="Arial" charset="0"/>
                <a:ea typeface="HG丸ｺﾞｼｯｸM-PRO" charset="0"/>
                <a:cs typeface="HG丸ｺﾞｼｯｸM-PRO" charset="0"/>
              </a:defRPr>
            </a:lvl3pPr>
            <a:lvl4pPr marL="1580037" indent="-225720" defTabSz="909149">
              <a:spcBef>
                <a:spcPct val="20000"/>
              </a:spcBef>
              <a:defRPr kumimoji="1" sz="1200">
                <a:solidFill>
                  <a:srgbClr val="484848"/>
                </a:solidFill>
                <a:latin typeface="Arial" charset="0"/>
                <a:ea typeface="HG丸ｺﾞｼｯｸM-PRO" charset="0"/>
                <a:cs typeface="HG丸ｺﾞｼｯｸM-PRO" charset="0"/>
              </a:defRPr>
            </a:lvl4pPr>
            <a:lvl5pPr marL="2031477" indent="-225720" defTabSz="909149">
              <a:spcBef>
                <a:spcPct val="20000"/>
              </a:spcBef>
              <a:defRPr kumimoji="1" sz="1200">
                <a:solidFill>
                  <a:srgbClr val="484848"/>
                </a:solidFill>
                <a:latin typeface="Arial" charset="0"/>
                <a:ea typeface="HG丸ｺﾞｼｯｸM-PRO" charset="0"/>
                <a:cs typeface="HG丸ｺﾞｼｯｸM-PRO" charset="0"/>
              </a:defRPr>
            </a:lvl5pPr>
            <a:lvl6pPr marL="2482916"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3435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385795"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37234" indent="-225720" defTabSz="909149"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spcBef>
                <a:spcPct val="0"/>
              </a:spcBef>
            </a:pPr>
            <a:fld id="{DB93163B-B26A-8A4F-88A6-0F7E6BD1FF5F}" type="slidenum">
              <a:rPr kumimoji="0" lang="ja-JP" altLang="en-US" sz="1300">
                <a:solidFill>
                  <a:schemeClr val="tx1"/>
                </a:solidFill>
                <a:ea typeface="ＭＳ Ｐゴシック" charset="0"/>
                <a:cs typeface="ＭＳ Ｐゴシック" charset="0"/>
              </a:rPr>
              <a:pPr>
                <a:spcBef>
                  <a:spcPct val="0"/>
                </a:spcBef>
              </a:pPr>
              <a:t>32</a:t>
            </a:fld>
            <a:endParaRPr kumimoji="0" lang="en-US" altLang="ja-JP" sz="1300">
              <a:solidFill>
                <a:schemeClr val="tx1"/>
              </a:solidFill>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716"/>
            <a:fld id="{EEA64FA6-2473-4309-9A71-C3A8F29E8E5E}" type="slidenum">
              <a:rPr lang="ja-JP" altLang="en-US" sz="1200"/>
              <a:pPr defTabSz="909716"/>
              <a:t>37</a:t>
            </a:fld>
            <a:endParaRPr lang="en-US" altLang="ja-JP"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615"/>
            <a:fld id="{EEA64FA6-2473-4309-9A71-C3A8F29E8E5E}" type="slidenum">
              <a:rPr lang="ja-JP" altLang="en-US" smtClean="0"/>
              <a:pPr defTabSz="909615"/>
              <a:t>38</a:t>
            </a:fld>
            <a:endParaRPr lang="en-US"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p>
        </p:txBody>
      </p:sp>
      <p:sp>
        <p:nvSpPr>
          <p:cNvPr id="58371" name="スライド番号プレースホルダ 3"/>
          <p:cNvSpPr>
            <a:spLocks noGrp="1"/>
          </p:cNvSpPr>
          <p:nvPr>
            <p:ph type="sldNum" sz="quarter" idx="5"/>
          </p:nvPr>
        </p:nvSpPr>
        <p:spPr>
          <a:noFill/>
        </p:spPr>
        <p:txBody>
          <a:bodyPr/>
          <a:lstStyle/>
          <a:p>
            <a:pPr defTabSz="909716"/>
            <a:fld id="{EEA64FA6-2473-4309-9A71-C3A8F29E8E5E}" type="slidenum">
              <a:rPr lang="ja-JP" altLang="en-US" sz="1200"/>
              <a:pPr defTabSz="909716"/>
              <a:t>39</a:t>
            </a:fld>
            <a:endParaRPr lang="en-US" altLang="ja-JP"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828800" cy="6858000"/>
          </a:xfrm>
          <a:prstGeom prst="rect">
            <a:avLst/>
          </a:prstGeom>
          <a:gradFill rotWithShape="1">
            <a:gsLst>
              <a:gs pos="0">
                <a:srgbClr val="0066CC"/>
              </a:gs>
              <a:gs pos="100000">
                <a:srgbClr val="7DB1E5"/>
              </a:gs>
            </a:gsLst>
            <a:lin ang="0" scaled="1"/>
          </a:gra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ja-JP" altLang="en-US"/>
          </a:p>
        </p:txBody>
      </p:sp>
      <p:sp>
        <p:nvSpPr>
          <p:cNvPr id="4" name="AutoShape 7" descr="netcomm_logo.pn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2" name="Line 16"/>
          <p:cNvSpPr>
            <a:spLocks noChangeShapeType="1"/>
          </p:cNvSpPr>
          <p:nvPr/>
        </p:nvSpPr>
        <p:spPr bwMode="auto">
          <a:xfrm>
            <a:off x="1828800" y="3352800"/>
            <a:ext cx="6629400" cy="0"/>
          </a:xfrm>
          <a:prstGeom prst="line">
            <a:avLst/>
          </a:prstGeom>
          <a:noFill/>
          <a:ln w="38100">
            <a:solidFill>
              <a:srgbClr val="4168A7"/>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Line 17"/>
          <p:cNvSpPr>
            <a:spLocks noChangeShapeType="1"/>
          </p:cNvSpPr>
          <p:nvPr/>
        </p:nvSpPr>
        <p:spPr bwMode="auto">
          <a:xfrm>
            <a:off x="457200" y="3352800"/>
            <a:ext cx="13716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8996" name="Rectangle 4"/>
          <p:cNvSpPr>
            <a:spLocks noGrp="1" noChangeArrowheads="1"/>
          </p:cNvSpPr>
          <p:nvPr>
            <p:ph type="ctrTitle"/>
          </p:nvPr>
        </p:nvSpPr>
        <p:spPr>
          <a:xfrm>
            <a:off x="1828800" y="2438400"/>
            <a:ext cx="6629400" cy="914400"/>
          </a:xfrm>
        </p:spPr>
        <p:txBody>
          <a:bodyPr/>
          <a:lstStyle>
            <a:lvl1pPr algn="r">
              <a:defRPr>
                <a:solidFill>
                  <a:schemeClr val="bg2"/>
                </a:solidFill>
              </a:defRPr>
            </a:lvl1pPr>
          </a:lstStyle>
          <a:p>
            <a:r>
              <a:rPr lang="ja-JP" altLang="en-US" smtClean="0"/>
              <a:t>マスタ タイトルの書式設定</a:t>
            </a:r>
            <a:endParaRPr lang="ja-JP" altLang="en-US"/>
          </a:p>
        </p:txBody>
      </p:sp>
      <p:sp>
        <p:nvSpPr>
          <p:cNvPr id="8" name="Text Box 8"/>
          <p:cNvSpPr txBox="1">
            <a:spLocks noChangeArrowheads="1"/>
          </p:cNvSpPr>
          <p:nvPr userDrawn="1"/>
        </p:nvSpPr>
        <p:spPr bwMode="auto">
          <a:xfrm>
            <a:off x="152400" y="6461125"/>
            <a:ext cx="152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2000" smtClean="0">
                <a:solidFill>
                  <a:schemeClr val="bg1"/>
                </a:solidFill>
                <a:latin typeface="Arial Narrow" pitchFamily="34" charset="0"/>
              </a:rPr>
              <a:t>NetCommerce</a:t>
            </a:r>
          </a:p>
        </p:txBody>
      </p:sp>
      <p:sp>
        <p:nvSpPr>
          <p:cNvPr id="9" name="Text Box 9"/>
          <p:cNvSpPr txBox="1">
            <a:spLocks noChangeArrowheads="1"/>
          </p:cNvSpPr>
          <p:nvPr userDrawn="1"/>
        </p:nvSpPr>
        <p:spPr bwMode="auto">
          <a:xfrm>
            <a:off x="1828800" y="6461125"/>
            <a:ext cx="218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2000" smtClean="0">
                <a:solidFill>
                  <a:srgbClr val="FF3300"/>
                </a:solidFill>
              </a:rPr>
              <a:t>applied marketing</a:t>
            </a:r>
          </a:p>
        </p:txBody>
      </p:sp>
      <p:sp>
        <p:nvSpPr>
          <p:cNvPr id="10" name="Text Box 10"/>
          <p:cNvSpPr txBox="1">
            <a:spLocks noChangeArrowheads="1"/>
          </p:cNvSpPr>
          <p:nvPr userDrawn="1"/>
        </p:nvSpPr>
        <p:spPr bwMode="auto">
          <a:xfrm>
            <a:off x="5876259" y="6643688"/>
            <a:ext cx="32677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defRPr/>
            </a:pPr>
            <a:r>
              <a:rPr lang="en-US" altLang="ja-JP" sz="800" dirty="0" smtClean="0"/>
              <a:t>2011-2013,all rights reserved by </a:t>
            </a:r>
            <a:r>
              <a:rPr lang="en-US" altLang="ja-JP" sz="800" dirty="0" err="1" smtClean="0"/>
              <a:t>NetCommerce</a:t>
            </a:r>
            <a:r>
              <a:rPr lang="en-US" altLang="ja-JP" sz="800" dirty="0" smtClean="0"/>
              <a:t> &amp; applied marketing</a:t>
            </a:r>
          </a:p>
        </p:txBody>
      </p:sp>
      <p:sp>
        <p:nvSpPr>
          <p:cNvPr id="11" name="Text Box 13"/>
          <p:cNvSpPr txBox="1">
            <a:spLocks noChangeArrowheads="1"/>
          </p:cNvSpPr>
          <p:nvPr userDrawn="1"/>
        </p:nvSpPr>
        <p:spPr bwMode="auto">
          <a:xfrm>
            <a:off x="7113588" y="0"/>
            <a:ext cx="2030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1200" smtClean="0">
                <a:ea typeface="HGP創英角ｺﾞｼｯｸUB" pitchFamily="50" charset="-128"/>
              </a:rPr>
              <a:t>IT</a:t>
            </a:r>
            <a:r>
              <a:rPr lang="ja-JP" altLang="en-US" sz="1200" smtClean="0">
                <a:ea typeface="HGP創英角ｺﾞｼｯｸUB" pitchFamily="50" charset="-128"/>
              </a:rPr>
              <a:t>ソリューション塾　講義資料</a:t>
            </a:r>
          </a:p>
        </p:txBody>
      </p:sp>
      <p:sp>
        <p:nvSpPr>
          <p:cNvPr id="14" name="Text Box 15"/>
          <p:cNvSpPr txBox="1">
            <a:spLocks noChangeArrowheads="1"/>
          </p:cNvSpPr>
          <p:nvPr userDrawn="1"/>
        </p:nvSpPr>
        <p:spPr bwMode="auto">
          <a:xfrm>
            <a:off x="4495800" y="3581400"/>
            <a:ext cx="3929063" cy="1074738"/>
          </a:xfrm>
          <a:prstGeom prst="rect">
            <a:avLst/>
          </a:prstGeom>
          <a:noFill/>
          <a:ln w="38100" algn="ctr">
            <a:solidFill>
              <a:srgbClr val="B2B2B2"/>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ja-JP" altLang="en-US" sz="1000" smtClean="0"/>
              <a:t>　本資料の著作権は、ネットコマース株式会社と株式会社アプライド・マーケティングに帰属します。但し、ソリューション営業塾参加者及び参加者が帰属する会社が、本資料をそのまま、または改変して使用することができます。</a:t>
            </a:r>
          </a:p>
          <a:p>
            <a:pPr eaLnBrk="1" hangingPunct="1">
              <a:defRPr/>
            </a:pPr>
            <a:r>
              <a:rPr lang="ja-JP" altLang="en-US" sz="1000" smtClean="0"/>
              <a:t>　なお、本資料を参加者以外の第三者に提供する場合、その内容についての責任は負いかねますので、ご了承ください。</a:t>
            </a:r>
          </a:p>
        </p:txBody>
      </p:sp>
    </p:spTree>
    <p:extLst>
      <p:ext uri="{BB962C8B-B14F-4D97-AF65-F5344CB8AC3E}">
        <p14:creationId xmlns:p14="http://schemas.microsoft.com/office/powerpoint/2010/main" val="4152100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4454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53200" y="152400"/>
            <a:ext cx="2133600" cy="5973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52400" y="152400"/>
            <a:ext cx="6248400" cy="59737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910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189053"/>
            <a:ext cx="8229600" cy="4525963"/>
          </a:xfrm>
          <a:prstGeom prst="rect">
            <a:avLst/>
          </a:prstGeom>
        </p:spPr>
        <p:txBody>
          <a:bodyPr/>
          <a:lstStyle>
            <a:lvl1pPr>
              <a:defRPr sz="2400"/>
            </a:lvl1pPr>
            <a:lvl2pPr>
              <a:defRPr sz="2000"/>
            </a:lvl2pPr>
            <a:lvl3pPr>
              <a:defRPr sz="2000"/>
            </a:lvl3pPr>
            <a:lvl4pPr>
              <a:defRPr sz="1800"/>
            </a:lvl4pPr>
            <a:lvl5pPr>
              <a:defRPr sz="18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3853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20591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28586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28586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710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1281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03521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8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40837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8891996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0"/>
            <a:ext cx="9144000" cy="838200"/>
          </a:xfrm>
          <a:prstGeom prst="rect">
            <a:avLst/>
          </a:prstGeom>
          <a:gradFill rotWithShape="1">
            <a:gsLst>
              <a:gs pos="0">
                <a:srgbClr val="0066CC"/>
              </a:gs>
              <a:gs pos="100000">
                <a:srgbClr val="7DB1E5"/>
              </a:gs>
            </a:gsLst>
            <a:lin ang="0" scaled="1"/>
          </a:gra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ja-JP" altLang="en-US"/>
          </a:p>
        </p:txBody>
      </p:sp>
      <p:sp>
        <p:nvSpPr>
          <p:cNvPr id="1027" name="Rectangle 2"/>
          <p:cNvSpPr>
            <a:spLocks noGrp="1" noChangeArrowheads="1"/>
          </p:cNvSpPr>
          <p:nvPr>
            <p:ph type="title"/>
          </p:nvPr>
        </p:nvSpPr>
        <p:spPr bwMode="auto">
          <a:xfrm>
            <a:off x="152400" y="152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endParaRPr lang="en-US" altLang="ja-JP" smtClean="0"/>
          </a:p>
        </p:txBody>
      </p:sp>
      <p:sp>
        <p:nvSpPr>
          <p:cNvPr id="1028" name="AutoShape 20" descr="netcomm_logo.pn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6" name="Text Box 22"/>
          <p:cNvSpPr txBox="1">
            <a:spLocks noChangeArrowheads="1"/>
          </p:cNvSpPr>
          <p:nvPr userDrawn="1"/>
        </p:nvSpPr>
        <p:spPr bwMode="auto">
          <a:xfrm>
            <a:off x="6537325" y="6583363"/>
            <a:ext cx="2630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200" smtClean="0">
                <a:solidFill>
                  <a:srgbClr val="FF3300"/>
                </a:solidFill>
              </a:rPr>
              <a:t>Net</a:t>
            </a:r>
            <a:r>
              <a:rPr lang="en-US" altLang="ja-JP" sz="1200" smtClean="0">
                <a:solidFill>
                  <a:srgbClr val="006699"/>
                </a:solidFill>
              </a:rPr>
              <a:t>Commerce</a:t>
            </a:r>
            <a:r>
              <a:rPr lang="ja-JP" altLang="en-US" sz="1200" smtClean="0">
                <a:solidFill>
                  <a:srgbClr val="006699"/>
                </a:solidFill>
              </a:rPr>
              <a:t>　</a:t>
            </a:r>
            <a:r>
              <a:rPr lang="en-US" altLang="ja-JP" sz="1200" smtClean="0">
                <a:solidFill>
                  <a:srgbClr val="006699"/>
                </a:solidFill>
              </a:rPr>
              <a:t>&amp; </a:t>
            </a:r>
            <a:r>
              <a:rPr lang="en-US" altLang="ja-JP" sz="1200" smtClean="0">
                <a:solidFill>
                  <a:srgbClr val="FF3300"/>
                </a:solidFill>
              </a:rPr>
              <a:t>applied marketing</a:t>
            </a:r>
          </a:p>
        </p:txBody>
      </p:sp>
      <p:sp>
        <p:nvSpPr>
          <p:cNvPr id="8" name="Text Box 24"/>
          <p:cNvSpPr txBox="1">
            <a:spLocks noChangeArrowheads="1"/>
          </p:cNvSpPr>
          <p:nvPr userDrawn="1"/>
        </p:nvSpPr>
        <p:spPr bwMode="auto">
          <a:xfrm>
            <a:off x="-20413" y="6643688"/>
            <a:ext cx="32677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l" eaLnBrk="1" hangingPunct="1">
              <a:defRPr/>
            </a:pPr>
            <a:r>
              <a:rPr lang="en-US" altLang="ja-JP" sz="800" dirty="0" smtClean="0"/>
              <a:t>2011-2013,all rights reserved by </a:t>
            </a:r>
            <a:r>
              <a:rPr lang="en-US" altLang="ja-JP" sz="800" dirty="0" err="1" smtClean="0"/>
              <a:t>NetCommerce</a:t>
            </a:r>
            <a:r>
              <a:rPr lang="en-US" altLang="ja-JP" sz="800" dirty="0" smtClean="0"/>
              <a:t> &amp; applied marketing</a:t>
            </a:r>
          </a:p>
        </p:txBody>
      </p:sp>
    </p:spTree>
  </p:cSld>
  <p:clrMap bg1="lt1" tx1="dk1" bg2="lt2" tx2="dk2" accent1="accent1" accent2="accent2" accent3="accent3" accent4="accent4" accent5="accent5" accent6="accent6" hlink="hlink" folHlink="folHlink"/>
  <p:sldLayoutIdLst>
    <p:sldLayoutId id="2147484267"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kumimoji="1" sz="3200">
          <a:solidFill>
            <a:schemeClr val="bg1"/>
          </a:solidFill>
          <a:latin typeface="+mj-lt"/>
          <a:ea typeface="+mj-ea"/>
          <a:cs typeface="+mj-cs"/>
        </a:defRPr>
      </a:lvl1pPr>
      <a:lvl2pPr algn="l" rtl="0" eaLnBrk="0" fontAlgn="base" hangingPunct="0">
        <a:spcBef>
          <a:spcPct val="0"/>
        </a:spcBef>
        <a:spcAft>
          <a:spcPct val="0"/>
        </a:spcAft>
        <a:defRPr kumimoji="1" sz="3200">
          <a:solidFill>
            <a:schemeClr val="bg1"/>
          </a:solidFill>
          <a:latin typeface="Arial" charset="0"/>
          <a:ea typeface="ＭＳ Ｐゴシック" charset="-128"/>
        </a:defRPr>
      </a:lvl2pPr>
      <a:lvl3pPr algn="l" rtl="0" eaLnBrk="0" fontAlgn="base" hangingPunct="0">
        <a:spcBef>
          <a:spcPct val="0"/>
        </a:spcBef>
        <a:spcAft>
          <a:spcPct val="0"/>
        </a:spcAft>
        <a:defRPr kumimoji="1" sz="3200">
          <a:solidFill>
            <a:schemeClr val="bg1"/>
          </a:solidFill>
          <a:latin typeface="Arial" charset="0"/>
          <a:ea typeface="ＭＳ Ｐゴシック" charset="-128"/>
        </a:defRPr>
      </a:lvl3pPr>
      <a:lvl4pPr algn="l" rtl="0" eaLnBrk="0" fontAlgn="base" hangingPunct="0">
        <a:spcBef>
          <a:spcPct val="0"/>
        </a:spcBef>
        <a:spcAft>
          <a:spcPct val="0"/>
        </a:spcAft>
        <a:defRPr kumimoji="1" sz="3200">
          <a:solidFill>
            <a:schemeClr val="bg1"/>
          </a:solidFill>
          <a:latin typeface="Arial" charset="0"/>
          <a:ea typeface="ＭＳ Ｐゴシック" charset="-128"/>
        </a:defRPr>
      </a:lvl4pPr>
      <a:lvl5pPr algn="l" rtl="0" eaLnBrk="0" fontAlgn="base" hangingPunct="0">
        <a:spcBef>
          <a:spcPct val="0"/>
        </a:spcBef>
        <a:spcAft>
          <a:spcPct val="0"/>
        </a:spcAft>
        <a:defRPr kumimoji="1" sz="3200">
          <a:solidFill>
            <a:schemeClr val="bg1"/>
          </a:solidFill>
          <a:latin typeface="Arial" charset="0"/>
          <a:ea typeface="ＭＳ Ｐゴシック" charset="-128"/>
        </a:defRPr>
      </a:lvl5pPr>
      <a:lvl6pPr marL="457200" algn="l" rtl="0" eaLnBrk="1" fontAlgn="base" hangingPunct="1">
        <a:spcBef>
          <a:spcPct val="0"/>
        </a:spcBef>
        <a:spcAft>
          <a:spcPct val="0"/>
        </a:spcAft>
        <a:defRPr kumimoji="1" sz="3200">
          <a:solidFill>
            <a:schemeClr val="bg1"/>
          </a:solidFill>
          <a:latin typeface="Arial" charset="0"/>
        </a:defRPr>
      </a:lvl6pPr>
      <a:lvl7pPr marL="914400" algn="l" rtl="0" eaLnBrk="1" fontAlgn="base" hangingPunct="1">
        <a:spcBef>
          <a:spcPct val="0"/>
        </a:spcBef>
        <a:spcAft>
          <a:spcPct val="0"/>
        </a:spcAft>
        <a:defRPr kumimoji="1" sz="3200">
          <a:solidFill>
            <a:schemeClr val="bg1"/>
          </a:solidFill>
          <a:latin typeface="Arial" charset="0"/>
        </a:defRPr>
      </a:lvl7pPr>
      <a:lvl8pPr marL="1371600" algn="l" rtl="0" eaLnBrk="1" fontAlgn="base" hangingPunct="1">
        <a:spcBef>
          <a:spcPct val="0"/>
        </a:spcBef>
        <a:spcAft>
          <a:spcPct val="0"/>
        </a:spcAft>
        <a:defRPr kumimoji="1" sz="3200">
          <a:solidFill>
            <a:schemeClr val="bg1"/>
          </a:solidFill>
          <a:latin typeface="Arial" charset="0"/>
        </a:defRPr>
      </a:lvl8pPr>
      <a:lvl9pPr marL="1828800" algn="l" rtl="0" eaLnBrk="1" fontAlgn="base" hangingPunct="1">
        <a:spcBef>
          <a:spcPct val="0"/>
        </a:spcBef>
        <a:spcAft>
          <a:spcPct val="0"/>
        </a:spcAft>
        <a:defRPr kumimoji="1" sz="3200">
          <a:solidFill>
            <a:schemeClr val="bg1"/>
          </a:solidFill>
          <a:latin typeface="Arial" charset="0"/>
        </a:defRPr>
      </a:lvl9pPr>
    </p:titleStyle>
    <p:bodyStyle>
      <a:lvl1pPr marL="342900" indent="-342900" algn="l" rtl="0" eaLnBrk="0" fontAlgn="base" hangingPunct="0">
        <a:spcBef>
          <a:spcPct val="20000"/>
        </a:spcBef>
        <a:spcAft>
          <a:spcPct val="0"/>
        </a:spcAft>
        <a:buChar char="•"/>
        <a:defRPr kumimoji="1">
          <a:solidFill>
            <a:srgbClr val="0073A3"/>
          </a:solidFill>
          <a:latin typeface="+mn-lt"/>
          <a:ea typeface="+mn-ea"/>
          <a:cs typeface="+mn-cs"/>
        </a:defRPr>
      </a:lvl1pPr>
      <a:lvl2pPr marL="742950" indent="-285750" algn="l" rtl="0" eaLnBrk="0" fontAlgn="base" hangingPunct="0">
        <a:spcBef>
          <a:spcPct val="20000"/>
        </a:spcBef>
        <a:spcAft>
          <a:spcPct val="0"/>
        </a:spcAft>
        <a:buChar char="–"/>
        <a:defRPr kumimoji="1" sz="1600">
          <a:solidFill>
            <a:srgbClr val="484848"/>
          </a:solidFill>
          <a:latin typeface="+mn-lt"/>
          <a:ea typeface="HG丸ｺﾞｼｯｸM-PRO" pitchFamily="50" charset="-128"/>
        </a:defRPr>
      </a:lvl2pPr>
      <a:lvl3pPr marL="1143000" indent="-228600" algn="l" rtl="0" eaLnBrk="0" fontAlgn="base" hangingPunct="0">
        <a:spcBef>
          <a:spcPct val="20000"/>
        </a:spcBef>
        <a:spcAft>
          <a:spcPct val="0"/>
        </a:spcAft>
        <a:buChar char="•"/>
        <a:defRPr kumimoji="1" sz="1600">
          <a:solidFill>
            <a:srgbClr val="484848"/>
          </a:solidFill>
          <a:latin typeface="+mn-lt"/>
          <a:ea typeface="HG丸ｺﾞｼｯｸM-PRO" pitchFamily="50" charset="-128"/>
        </a:defRPr>
      </a:lvl3pPr>
      <a:lvl4pPr marL="1600200" indent="-228600" algn="l" rtl="0" eaLnBrk="0" fontAlgn="base" hangingPunct="0">
        <a:spcBef>
          <a:spcPct val="20000"/>
        </a:spcBef>
        <a:spcAft>
          <a:spcPct val="0"/>
        </a:spcAft>
        <a:buChar char="–"/>
        <a:defRPr kumimoji="1" sz="1400">
          <a:solidFill>
            <a:srgbClr val="484848"/>
          </a:solidFill>
          <a:latin typeface="+mn-lt"/>
          <a:ea typeface="HG丸ｺﾞｼｯｸM-PRO" pitchFamily="50" charset="-128"/>
        </a:defRPr>
      </a:lvl4pPr>
      <a:lvl5pPr marL="2057400" indent="-228600" algn="l" rtl="0" eaLnBrk="0" fontAlgn="base" hangingPunct="0">
        <a:spcBef>
          <a:spcPct val="20000"/>
        </a:spcBef>
        <a:spcAft>
          <a:spcPct val="0"/>
        </a:spcAft>
        <a:buChar char="»"/>
        <a:defRPr kumimoji="1" sz="1400">
          <a:solidFill>
            <a:srgbClr val="484848"/>
          </a:solidFill>
          <a:latin typeface="+mn-lt"/>
          <a:ea typeface="HG丸ｺﾞｼｯｸM-PRO" pitchFamily="50" charset="-128"/>
        </a:defRPr>
      </a:lvl5pPr>
      <a:lvl6pPr marL="2514600" indent="-228600" algn="l" rtl="0" eaLnBrk="1" fontAlgn="base" hangingPunct="1">
        <a:spcBef>
          <a:spcPct val="20000"/>
        </a:spcBef>
        <a:spcAft>
          <a:spcPct val="0"/>
        </a:spcAft>
        <a:buChar char="»"/>
        <a:defRPr kumimoji="1" sz="1400">
          <a:solidFill>
            <a:srgbClr val="484848"/>
          </a:solidFill>
          <a:latin typeface="+mn-lt"/>
        </a:defRPr>
      </a:lvl6pPr>
      <a:lvl7pPr marL="2971800" indent="-228600" algn="l" rtl="0" eaLnBrk="1" fontAlgn="base" hangingPunct="1">
        <a:spcBef>
          <a:spcPct val="20000"/>
        </a:spcBef>
        <a:spcAft>
          <a:spcPct val="0"/>
        </a:spcAft>
        <a:buChar char="»"/>
        <a:defRPr kumimoji="1" sz="1400">
          <a:solidFill>
            <a:srgbClr val="484848"/>
          </a:solidFill>
          <a:latin typeface="+mn-lt"/>
        </a:defRPr>
      </a:lvl7pPr>
      <a:lvl8pPr marL="3429000" indent="-228600" algn="l" rtl="0" eaLnBrk="1" fontAlgn="base" hangingPunct="1">
        <a:spcBef>
          <a:spcPct val="20000"/>
        </a:spcBef>
        <a:spcAft>
          <a:spcPct val="0"/>
        </a:spcAft>
        <a:buChar char="»"/>
        <a:defRPr kumimoji="1" sz="1400">
          <a:solidFill>
            <a:srgbClr val="484848"/>
          </a:solidFill>
          <a:latin typeface="+mn-lt"/>
        </a:defRPr>
      </a:lvl8pPr>
      <a:lvl9pPr marL="3886200" indent="-228600" algn="l" rtl="0" eaLnBrk="1" fontAlgn="base" hangingPunct="1">
        <a:spcBef>
          <a:spcPct val="20000"/>
        </a:spcBef>
        <a:spcAft>
          <a:spcPct val="0"/>
        </a:spcAft>
        <a:buChar char="»"/>
        <a:defRPr kumimoji="1" sz="1400">
          <a:solidFill>
            <a:srgbClr val="484848"/>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hyperlink" Target="http://bcove.me/kt748d5q"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616" y="-26127"/>
            <a:ext cx="9169400" cy="6444779"/>
          </a:xfrm>
          <a:prstGeom prst="rect">
            <a:avLst/>
          </a:prstGeom>
        </p:spPr>
      </p:pic>
      <p:sp>
        <p:nvSpPr>
          <p:cNvPr id="3" name="正方形/長方形 2"/>
          <p:cNvSpPr/>
          <p:nvPr/>
        </p:nvSpPr>
        <p:spPr bwMode="auto">
          <a:xfrm>
            <a:off x="-10616" y="6324600"/>
            <a:ext cx="9169400" cy="534988"/>
          </a:xfrm>
          <a:prstGeom prst="rect">
            <a:avLst/>
          </a:prstGeom>
          <a:solidFill>
            <a:schemeClr val="tx1">
              <a:lumMod val="95000"/>
              <a:lumOff val="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4" name="タイトル 3"/>
          <p:cNvSpPr>
            <a:spLocks noGrp="1"/>
          </p:cNvSpPr>
          <p:nvPr>
            <p:ph type="ctrTitle"/>
          </p:nvPr>
        </p:nvSpPr>
        <p:spPr>
          <a:xfrm>
            <a:off x="127000" y="4622800"/>
            <a:ext cx="8039100" cy="914400"/>
          </a:xfrm>
        </p:spPr>
        <p:txBody>
          <a:bodyPr/>
          <a:lstStyle/>
          <a:p>
            <a:r>
              <a:rPr kumimoji="1" lang="ja-JP" altLang="en-US" sz="2800" dirty="0" smtClean="0">
                <a:solidFill>
                  <a:srgbClr val="FFFFFF"/>
                </a:solidFill>
                <a:effectLst/>
              </a:rPr>
              <a:t>ビジネス・インテリジェンス</a:t>
            </a:r>
            <a:r>
              <a:rPr lang="ja-JP" altLang="en-US" sz="2800" dirty="0" smtClean="0">
                <a:solidFill>
                  <a:srgbClr val="FFFFFF"/>
                </a:solidFill>
                <a:effectLst/>
              </a:rPr>
              <a:t>と</a:t>
            </a:r>
            <a:r>
              <a:rPr lang="ja-JP" altLang="en-US" sz="2800" dirty="0">
                <a:solidFill>
                  <a:srgbClr val="FFFFFF"/>
                </a:solidFill>
                <a:effectLst/>
              </a:rPr>
              <a:t>ビッグ・</a:t>
            </a:r>
            <a:r>
              <a:rPr lang="ja-JP" altLang="en-US" sz="2800" dirty="0" smtClean="0">
                <a:solidFill>
                  <a:srgbClr val="FFFFFF"/>
                </a:solidFill>
                <a:effectLst/>
              </a:rPr>
              <a:t>データ</a:t>
            </a:r>
            <a:r>
              <a:rPr lang="en-US" altLang="ja-JP" sz="2800" dirty="0" smtClean="0">
                <a:solidFill>
                  <a:srgbClr val="FFFFFF"/>
                </a:solidFill>
                <a:effectLst/>
              </a:rPr>
              <a:t/>
            </a:r>
            <a:br>
              <a:rPr lang="en-US" altLang="ja-JP" sz="2800" dirty="0" smtClean="0">
                <a:solidFill>
                  <a:srgbClr val="FFFFFF"/>
                </a:solidFill>
                <a:effectLst/>
              </a:rPr>
            </a:br>
            <a:r>
              <a:rPr lang="en-US" altLang="ja-JP" sz="2800" dirty="0" smtClean="0">
                <a:solidFill>
                  <a:srgbClr val="FFFFFF"/>
                </a:solidFill>
                <a:effectLst/>
              </a:rPr>
              <a:t>Business Intelligence &amp; Big Data</a:t>
            </a:r>
            <a:endParaRPr kumimoji="1" lang="ja-JP" altLang="en-US" sz="2800" dirty="0">
              <a:solidFill>
                <a:srgbClr val="FFFFFF"/>
              </a:solidFill>
              <a:effectLst/>
            </a:endParaRPr>
          </a:p>
        </p:txBody>
      </p:sp>
      <p:sp>
        <p:nvSpPr>
          <p:cNvPr id="7" name="Text Box 22"/>
          <p:cNvSpPr txBox="1">
            <a:spLocks noChangeArrowheads="1"/>
          </p:cNvSpPr>
          <p:nvPr/>
        </p:nvSpPr>
        <p:spPr bwMode="auto">
          <a:xfrm>
            <a:off x="6537325" y="6583363"/>
            <a:ext cx="2630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200" smtClean="0">
                <a:solidFill>
                  <a:srgbClr val="FFFFFF"/>
                </a:solidFill>
              </a:rPr>
              <a:t>NetCommerce</a:t>
            </a:r>
            <a:r>
              <a:rPr lang="ja-JP" altLang="en-US" sz="1200" smtClean="0">
                <a:solidFill>
                  <a:srgbClr val="FFFFFF"/>
                </a:solidFill>
              </a:rPr>
              <a:t>　</a:t>
            </a:r>
            <a:r>
              <a:rPr lang="en-US" altLang="ja-JP" sz="1200" smtClean="0">
                <a:solidFill>
                  <a:srgbClr val="FFFFFF"/>
                </a:solidFill>
              </a:rPr>
              <a:t>&amp; applied marketing</a:t>
            </a:r>
          </a:p>
        </p:txBody>
      </p:sp>
      <p:sp>
        <p:nvSpPr>
          <p:cNvPr id="8" name="Text Box 24"/>
          <p:cNvSpPr txBox="1">
            <a:spLocks noChangeArrowheads="1"/>
          </p:cNvSpPr>
          <p:nvPr/>
        </p:nvSpPr>
        <p:spPr bwMode="auto">
          <a:xfrm>
            <a:off x="-10616" y="6642556"/>
            <a:ext cx="32677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en-US" altLang="ja-JP" sz="800" dirty="0" smtClean="0">
                <a:solidFill>
                  <a:srgbClr val="FFFFFF"/>
                </a:solidFill>
              </a:rPr>
              <a:t>2011-2013,all rights reserved by </a:t>
            </a:r>
            <a:r>
              <a:rPr lang="en-US" altLang="ja-JP" sz="800" dirty="0" err="1" smtClean="0">
                <a:solidFill>
                  <a:srgbClr val="FFFFFF"/>
                </a:solidFill>
              </a:rPr>
              <a:t>NetCommerce</a:t>
            </a:r>
            <a:r>
              <a:rPr lang="en-US" altLang="ja-JP" sz="800" dirty="0" smtClean="0">
                <a:solidFill>
                  <a:srgbClr val="FFFFFF"/>
                </a:solidFill>
              </a:rPr>
              <a:t> &amp; applied marketing</a:t>
            </a:r>
          </a:p>
        </p:txBody>
      </p:sp>
    </p:spTree>
    <p:extLst>
      <p:ext uri="{BB962C8B-B14F-4D97-AF65-F5344CB8AC3E}">
        <p14:creationId xmlns:p14="http://schemas.microsoft.com/office/powerpoint/2010/main" val="18294299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適用領域</a:t>
            </a:r>
            <a:endParaRPr kumimoji="1" lang="ja-JP" altLang="en-US" dirty="0"/>
          </a:p>
        </p:txBody>
      </p:sp>
      <p:pic>
        <p:nvPicPr>
          <p:cNvPr id="3" name="図 2" descr="2nd_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3" y="1372732"/>
            <a:ext cx="7177530" cy="4791001"/>
          </a:xfrm>
          <a:prstGeom prst="rect">
            <a:avLst/>
          </a:prstGeom>
        </p:spPr>
      </p:pic>
    </p:spTree>
    <p:extLst>
      <p:ext uri="{BB962C8B-B14F-4D97-AF65-F5344CB8AC3E}">
        <p14:creationId xmlns:p14="http://schemas.microsoft.com/office/powerpoint/2010/main" val="15273553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ビジネス・インテリジェンスの目的</a:t>
            </a:r>
          </a:p>
        </p:txBody>
      </p:sp>
      <p:sp>
        <p:nvSpPr>
          <p:cNvPr id="66" name="角丸四角形 65"/>
          <p:cNvSpPr/>
          <p:nvPr/>
        </p:nvSpPr>
        <p:spPr bwMode="auto">
          <a:xfrm>
            <a:off x="323529" y="1064624"/>
            <a:ext cx="8424936" cy="864096"/>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ja-JP" altLang="en-US" sz="2000" dirty="0" smtClean="0">
                <a:solidFill>
                  <a:schemeClr val="bg1"/>
                </a:solidFill>
                <a:latin typeface="Arial" pitchFamily="34" charset="0"/>
                <a:ea typeface="HGP創英角ｺﾞｼｯｸUB" pitchFamily="50" charset="-128"/>
                <a:cs typeface="Arial" pitchFamily="34" charset="0"/>
              </a:rPr>
              <a:t>業務システムの</a:t>
            </a:r>
            <a:r>
              <a:rPr kumimoji="0" lang="ja-JP" altLang="en-US" sz="2000" dirty="0">
                <a:solidFill>
                  <a:schemeClr val="bg1"/>
                </a:solidFill>
                <a:latin typeface="Arial" pitchFamily="34" charset="0"/>
                <a:ea typeface="HGP創英角ｺﾞｼｯｸUB" pitchFamily="50" charset="-128"/>
                <a:cs typeface="Arial" pitchFamily="34" charset="0"/>
              </a:rPr>
              <a:t>膨大</a:t>
            </a:r>
            <a:r>
              <a:rPr kumimoji="0" lang="ja-JP" altLang="en-US" sz="2000" dirty="0" smtClean="0">
                <a:solidFill>
                  <a:schemeClr val="bg1"/>
                </a:solidFill>
                <a:latin typeface="Arial" pitchFamily="34" charset="0"/>
                <a:ea typeface="HGP創英角ｺﾞｼｯｸUB" pitchFamily="50" charset="-128"/>
                <a:cs typeface="Arial" pitchFamily="34" charset="0"/>
              </a:rPr>
              <a:t>なデータに内在する相互の関係や構造を分析・整理し</a:t>
            </a:r>
          </a:p>
          <a:p>
            <a:pPr algn="ctr">
              <a:spcBef>
                <a:spcPts val="0"/>
              </a:spcBef>
              <a:defRPr/>
            </a:pPr>
            <a:r>
              <a:rPr kumimoji="0" lang="ja-JP" altLang="en-US" sz="2000" dirty="0" smtClean="0">
                <a:solidFill>
                  <a:schemeClr val="bg1"/>
                </a:solidFill>
                <a:latin typeface="Arial" pitchFamily="34" charset="0"/>
                <a:ea typeface="HGP創英角ｺﾞｼｯｸUB" pitchFamily="50" charset="-128"/>
                <a:cs typeface="Arial" pitchFamily="34" charset="0"/>
              </a:rPr>
              <a:t>わかりやすく表現して、事実に基づく意思決定を支援すること</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67" name="角丸四角形 66"/>
          <p:cNvSpPr/>
          <p:nvPr/>
        </p:nvSpPr>
        <p:spPr bwMode="auto">
          <a:xfrm>
            <a:off x="308517" y="2775169"/>
            <a:ext cx="3744416" cy="576064"/>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dirty="0">
                <a:solidFill>
                  <a:schemeClr val="bg1"/>
                </a:solidFill>
                <a:latin typeface="HGP創英角ｺﾞｼｯｸUB" pitchFamily="50" charset="-128"/>
                <a:ea typeface="HGP創英角ｺﾞｼｯｸUB" pitchFamily="50" charset="-128"/>
              </a:rPr>
              <a:t>営業</a:t>
            </a:r>
            <a:r>
              <a:rPr kumimoji="0" lang="ja-JP" altLang="en-US" sz="2000" dirty="0" smtClean="0">
                <a:solidFill>
                  <a:schemeClr val="bg1"/>
                </a:solidFill>
                <a:latin typeface="HGP創英角ｺﾞｼｯｸUB" pitchFamily="50" charset="-128"/>
                <a:ea typeface="HGP創英角ｺﾞｼｯｸUB" pitchFamily="50" charset="-128"/>
              </a:rPr>
              <a:t>戦略</a:t>
            </a:r>
            <a:endParaRPr kumimoji="0" lang="ja-JP" altLang="en-US" sz="2000" dirty="0">
              <a:solidFill>
                <a:schemeClr val="bg1"/>
              </a:solidFill>
              <a:latin typeface="HGP創英角ｺﾞｼｯｸUB" pitchFamily="50" charset="-128"/>
              <a:ea typeface="HGP創英角ｺﾞｼｯｸUB" pitchFamily="50" charset="-128"/>
            </a:endParaRPr>
          </a:p>
        </p:txBody>
      </p:sp>
      <p:sp>
        <p:nvSpPr>
          <p:cNvPr id="68" name="角丸四角形 67"/>
          <p:cNvSpPr/>
          <p:nvPr/>
        </p:nvSpPr>
        <p:spPr bwMode="auto">
          <a:xfrm>
            <a:off x="323527" y="3401402"/>
            <a:ext cx="3744416" cy="576064"/>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dirty="0">
                <a:solidFill>
                  <a:schemeClr val="bg1"/>
                </a:solidFill>
                <a:latin typeface="HGP創英角ｺﾞｼｯｸUB" pitchFamily="50" charset="-128"/>
                <a:ea typeface="HGP創英角ｺﾞｼｯｸUB" pitchFamily="50" charset="-128"/>
              </a:rPr>
              <a:t>マーケティング</a:t>
            </a:r>
            <a:r>
              <a:rPr kumimoji="0" lang="ja-JP" altLang="en-US" sz="2000" dirty="0" smtClean="0">
                <a:solidFill>
                  <a:schemeClr val="bg1"/>
                </a:solidFill>
                <a:latin typeface="HGP創英角ｺﾞｼｯｸUB" pitchFamily="50" charset="-128"/>
                <a:ea typeface="HGP創英角ｺﾞｼｯｸUB" pitchFamily="50" charset="-128"/>
              </a:rPr>
              <a:t>戦略</a:t>
            </a:r>
            <a:endParaRPr kumimoji="0" lang="ja-JP" altLang="en-US" sz="2000" dirty="0">
              <a:solidFill>
                <a:schemeClr val="bg1"/>
              </a:solidFill>
              <a:latin typeface="HGP創英角ｺﾞｼｯｸUB" pitchFamily="50" charset="-128"/>
              <a:ea typeface="HGP創英角ｺﾞｼｯｸUB" pitchFamily="50" charset="-128"/>
            </a:endParaRPr>
          </a:p>
        </p:txBody>
      </p:sp>
      <p:sp>
        <p:nvSpPr>
          <p:cNvPr id="69" name="角丸四角形 68"/>
          <p:cNvSpPr/>
          <p:nvPr/>
        </p:nvSpPr>
        <p:spPr bwMode="auto">
          <a:xfrm>
            <a:off x="323528" y="4018440"/>
            <a:ext cx="3744416" cy="576064"/>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dirty="0">
                <a:solidFill>
                  <a:schemeClr val="bg1"/>
                </a:solidFill>
                <a:latin typeface="HGP創英角ｺﾞｼｯｸUB" pitchFamily="50" charset="-128"/>
                <a:ea typeface="HGP創英角ｺﾞｼｯｸUB" pitchFamily="50" charset="-128"/>
              </a:rPr>
              <a:t>製造の</a:t>
            </a:r>
            <a:r>
              <a:rPr kumimoji="0" lang="ja-JP" altLang="en-US" sz="2000" dirty="0" smtClean="0">
                <a:solidFill>
                  <a:schemeClr val="bg1"/>
                </a:solidFill>
                <a:latin typeface="HGP創英角ｺﾞｼｯｸUB" pitchFamily="50" charset="-128"/>
                <a:ea typeface="HGP創英角ｺﾞｼｯｸUB" pitchFamily="50" charset="-128"/>
              </a:rPr>
              <a:t>効率化</a:t>
            </a:r>
            <a:endParaRPr kumimoji="0" lang="ja-JP" altLang="en-US" sz="2000" dirty="0">
              <a:solidFill>
                <a:schemeClr val="bg1"/>
              </a:solidFill>
              <a:latin typeface="HGP創英角ｺﾞｼｯｸUB" pitchFamily="50" charset="-128"/>
              <a:ea typeface="HGP創英角ｺﾞｼｯｸUB" pitchFamily="50" charset="-128"/>
            </a:endParaRPr>
          </a:p>
        </p:txBody>
      </p:sp>
      <p:sp>
        <p:nvSpPr>
          <p:cNvPr id="71" name="角丸四角形 70"/>
          <p:cNvSpPr/>
          <p:nvPr/>
        </p:nvSpPr>
        <p:spPr bwMode="auto">
          <a:xfrm>
            <a:off x="323528" y="4625538"/>
            <a:ext cx="3744416" cy="576064"/>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dirty="0">
                <a:solidFill>
                  <a:schemeClr val="bg1"/>
                </a:solidFill>
                <a:latin typeface="HGP創英角ｺﾞｼｯｸUB" pitchFamily="50" charset="-128"/>
                <a:ea typeface="HGP創英角ｺﾞｼｯｸUB" pitchFamily="50" charset="-128"/>
              </a:rPr>
              <a:t>製品</a:t>
            </a:r>
            <a:r>
              <a:rPr kumimoji="0" lang="ja-JP" altLang="en-US" sz="2000" dirty="0" smtClean="0">
                <a:solidFill>
                  <a:schemeClr val="bg1"/>
                </a:solidFill>
                <a:latin typeface="HGP創英角ｺﾞｼｯｸUB" pitchFamily="50" charset="-128"/>
                <a:ea typeface="HGP創英角ｺﾞｼｯｸUB" pitchFamily="50" charset="-128"/>
              </a:rPr>
              <a:t>開発</a:t>
            </a:r>
            <a:endParaRPr kumimoji="0" lang="ja-JP" altLang="en-US" sz="2000" dirty="0">
              <a:solidFill>
                <a:schemeClr val="bg1"/>
              </a:solidFill>
              <a:latin typeface="HGP創英角ｺﾞｼｯｸUB" pitchFamily="50" charset="-128"/>
              <a:ea typeface="HGP創英角ｺﾞｼｯｸUB" pitchFamily="50" charset="-128"/>
            </a:endParaRPr>
          </a:p>
        </p:txBody>
      </p:sp>
      <p:sp>
        <p:nvSpPr>
          <p:cNvPr id="77" name="角丸四角形 76"/>
          <p:cNvSpPr/>
          <p:nvPr/>
        </p:nvSpPr>
        <p:spPr bwMode="auto">
          <a:xfrm>
            <a:off x="323528" y="5245045"/>
            <a:ext cx="3744416" cy="576064"/>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dirty="0" smtClean="0">
                <a:solidFill>
                  <a:schemeClr val="bg1"/>
                </a:solidFill>
                <a:latin typeface="HGP創英角ｺﾞｼｯｸUB" pitchFamily="50" charset="-128"/>
                <a:ea typeface="HGP創英角ｺﾞｼｯｸUB" pitchFamily="50" charset="-128"/>
              </a:rPr>
              <a:t>カスタマー・サポート</a:t>
            </a:r>
            <a:endParaRPr kumimoji="0" lang="ja-JP" altLang="en-US" sz="2000" dirty="0">
              <a:solidFill>
                <a:schemeClr val="bg1"/>
              </a:solidFill>
              <a:latin typeface="HGP創英角ｺﾞｼｯｸUB" pitchFamily="50" charset="-128"/>
              <a:ea typeface="HGP創英角ｺﾞｼｯｸUB" pitchFamily="50" charset="-128"/>
            </a:endParaRPr>
          </a:p>
        </p:txBody>
      </p:sp>
      <p:grpSp>
        <p:nvGrpSpPr>
          <p:cNvPr id="4" name="グループ化 3"/>
          <p:cNvGrpSpPr/>
          <p:nvPr/>
        </p:nvGrpSpPr>
        <p:grpSpPr>
          <a:xfrm>
            <a:off x="4198573" y="2775168"/>
            <a:ext cx="4549891" cy="3045941"/>
            <a:chOff x="4198573" y="2775168"/>
            <a:chExt cx="4549891" cy="3045941"/>
          </a:xfrm>
        </p:grpSpPr>
        <p:sp>
          <p:nvSpPr>
            <p:cNvPr id="72" name="右矢印 71"/>
            <p:cNvSpPr/>
            <p:nvPr/>
          </p:nvSpPr>
          <p:spPr bwMode="auto">
            <a:xfrm>
              <a:off x="4211960" y="2775169"/>
              <a:ext cx="2160240" cy="576064"/>
            </a:xfrm>
            <a:prstGeom prst="rightArrow">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HGP創英角ｺﾞｼｯｸUB" pitchFamily="50" charset="-128"/>
                  <a:ea typeface="HGP創英角ｺﾞｼｯｸUB" pitchFamily="50" charset="-128"/>
                </a:rPr>
                <a:t>売り上げの増大</a:t>
              </a:r>
            </a:p>
          </p:txBody>
        </p:sp>
        <p:sp>
          <p:nvSpPr>
            <p:cNvPr id="73" name="角丸四角形 72"/>
            <p:cNvSpPr/>
            <p:nvPr/>
          </p:nvSpPr>
          <p:spPr bwMode="auto">
            <a:xfrm>
              <a:off x="6516216" y="2775168"/>
              <a:ext cx="2232248" cy="3028495"/>
            </a:xfrm>
            <a:prstGeom prst="roundRect">
              <a:avLst>
                <a:gd name="adj" fmla="val 4964"/>
              </a:avLst>
            </a:prstGeom>
            <a:solidFill>
              <a:srgbClr val="0066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ja-JP" altLang="en-US" dirty="0">
                  <a:solidFill>
                    <a:schemeClr val="bg1"/>
                  </a:solidFill>
                  <a:latin typeface="Arial" pitchFamily="34" charset="0"/>
                  <a:ea typeface="HGP創英角ｺﾞｼｯｸUB" pitchFamily="50" charset="-128"/>
                  <a:cs typeface="Arial" pitchFamily="34" charset="0"/>
                </a:rPr>
                <a:t>企業</a:t>
              </a:r>
              <a:r>
                <a:rPr kumimoji="0" lang="ja-JP" altLang="en-US" dirty="0" smtClean="0">
                  <a:solidFill>
                    <a:schemeClr val="bg1"/>
                  </a:solidFill>
                  <a:latin typeface="Arial" pitchFamily="34" charset="0"/>
                  <a:ea typeface="HGP創英角ｺﾞｼｯｸUB" pitchFamily="50" charset="-128"/>
                  <a:cs typeface="Arial" pitchFamily="34" charset="0"/>
                </a:rPr>
                <a:t>経営の最適化</a:t>
              </a:r>
              <a:endParaRPr kumimoji="0" lang="en-US" altLang="ja-JP" dirty="0" smtClean="0">
                <a:solidFill>
                  <a:schemeClr val="bg1"/>
                </a:solidFill>
                <a:latin typeface="Arial" pitchFamily="34" charset="0"/>
                <a:ea typeface="HGP創英角ｺﾞｼｯｸUB" pitchFamily="50" charset="-128"/>
                <a:cs typeface="Arial" pitchFamily="34" charset="0"/>
              </a:endParaRPr>
            </a:p>
            <a:p>
              <a:pPr algn="ctr">
                <a:spcBef>
                  <a:spcPts val="0"/>
                </a:spcBef>
                <a:defRPr/>
              </a:pPr>
              <a:r>
                <a:rPr kumimoji="0" lang="ja-JP" altLang="en-US" dirty="0" smtClean="0">
                  <a:solidFill>
                    <a:schemeClr val="bg1"/>
                  </a:solidFill>
                  <a:latin typeface="Arial" pitchFamily="34" charset="0"/>
                  <a:ea typeface="HGP創英角ｺﾞｼｯｸUB" pitchFamily="50" charset="-128"/>
                  <a:cs typeface="Arial" pitchFamily="34" charset="0"/>
                </a:rPr>
                <a:t>事業活動の最適化</a:t>
              </a:r>
              <a:endParaRPr kumimoji="0" lang="en-US" altLang="ja-JP" dirty="0">
                <a:solidFill>
                  <a:schemeClr val="bg1"/>
                </a:solidFill>
                <a:latin typeface="Arial" pitchFamily="34" charset="0"/>
                <a:ea typeface="HGP創英角ｺﾞｼｯｸUB" pitchFamily="50" charset="-128"/>
                <a:cs typeface="Arial" pitchFamily="34" charset="0"/>
              </a:endParaRPr>
            </a:p>
            <a:p>
              <a:pPr algn="ctr">
                <a:spcBef>
                  <a:spcPts val="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CPM</a:t>
              </a:r>
            </a:p>
            <a:p>
              <a:pPr algn="ctr">
                <a:spcBef>
                  <a:spcPts val="0"/>
                </a:spcBef>
                <a:defRPr/>
              </a:pPr>
              <a:r>
                <a:rPr kumimoji="0" lang="en-US" altLang="ja-JP" sz="800" dirty="0" smtClean="0">
                  <a:solidFill>
                    <a:schemeClr val="bg1"/>
                  </a:solidFill>
                  <a:latin typeface="Arial" pitchFamily="34" charset="0"/>
                  <a:ea typeface="HGP創英角ｺﾞｼｯｸUB" pitchFamily="50" charset="-128"/>
                  <a:cs typeface="Arial" pitchFamily="34" charset="0"/>
                </a:rPr>
                <a:t>Corporate Performance Management </a:t>
              </a:r>
            </a:p>
            <a:p>
              <a:pPr algn="ctr">
                <a:spcBef>
                  <a:spcPts val="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EPM</a:t>
              </a:r>
            </a:p>
            <a:p>
              <a:pPr algn="ctr">
                <a:spcBef>
                  <a:spcPts val="0"/>
                </a:spcBef>
                <a:defRPr/>
              </a:pPr>
              <a:r>
                <a:rPr kumimoji="0" lang="en-US" altLang="ja-JP" sz="800" dirty="0" smtClean="0">
                  <a:solidFill>
                    <a:schemeClr val="bg1"/>
                  </a:solidFill>
                  <a:latin typeface="Arial" pitchFamily="34" charset="0"/>
                  <a:ea typeface="HGP創英角ｺﾞｼｯｸUB" pitchFamily="50" charset="-128"/>
                  <a:cs typeface="Arial" pitchFamily="34" charset="0"/>
                </a:rPr>
                <a:t>Enterprise Performance </a:t>
              </a:r>
              <a:r>
                <a:rPr kumimoji="0" lang="en-US" altLang="ja-JP" sz="800" dirty="0">
                  <a:solidFill>
                    <a:schemeClr val="bg1"/>
                  </a:solidFill>
                  <a:latin typeface="Arial" pitchFamily="34" charset="0"/>
                  <a:ea typeface="HGP創英角ｺﾞｼｯｸUB" pitchFamily="50" charset="-128"/>
                  <a:cs typeface="Arial" pitchFamily="34" charset="0"/>
                </a:rPr>
                <a:t>Management </a:t>
              </a:r>
              <a:endParaRPr kumimoji="0" lang="en-US" altLang="ja-JP" sz="800" dirty="0" smtClean="0">
                <a:solidFill>
                  <a:schemeClr val="bg1"/>
                </a:solidFill>
                <a:latin typeface="Arial" pitchFamily="34" charset="0"/>
                <a:ea typeface="HGP創英角ｺﾞｼｯｸUB" pitchFamily="50" charset="-128"/>
                <a:cs typeface="Arial" pitchFamily="34" charset="0"/>
              </a:endParaRPr>
            </a:p>
            <a:p>
              <a:pPr algn="ctr">
                <a:spcBef>
                  <a:spcPts val="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BPM</a:t>
              </a:r>
            </a:p>
            <a:p>
              <a:pPr algn="ctr">
                <a:spcBef>
                  <a:spcPts val="0"/>
                </a:spcBef>
                <a:defRPr/>
              </a:pPr>
              <a:r>
                <a:rPr kumimoji="0" lang="en-US" altLang="ja-JP" sz="800" dirty="0" smtClean="0">
                  <a:solidFill>
                    <a:schemeClr val="bg1"/>
                  </a:solidFill>
                  <a:latin typeface="Arial" pitchFamily="34" charset="0"/>
                  <a:ea typeface="HGP創英角ｺﾞｼｯｸUB" pitchFamily="50" charset="-128"/>
                  <a:cs typeface="Arial" pitchFamily="34" charset="0"/>
                </a:rPr>
                <a:t>Business</a:t>
              </a:r>
              <a:r>
                <a:rPr kumimoji="0" lang="en-US" altLang="ja-JP" sz="800" dirty="0">
                  <a:solidFill>
                    <a:schemeClr val="bg1"/>
                  </a:solidFill>
                  <a:latin typeface="Arial" pitchFamily="34" charset="0"/>
                  <a:ea typeface="HGP創英角ｺﾞｼｯｸUB" pitchFamily="50" charset="-128"/>
                  <a:cs typeface="Arial" pitchFamily="34" charset="0"/>
                </a:rPr>
                <a:t> </a:t>
              </a:r>
              <a:r>
                <a:rPr kumimoji="0" lang="en-US" altLang="ja-JP" sz="800" dirty="0" smtClean="0">
                  <a:solidFill>
                    <a:schemeClr val="bg1"/>
                  </a:solidFill>
                  <a:latin typeface="Arial" pitchFamily="34" charset="0"/>
                  <a:ea typeface="HGP創英角ｺﾞｼｯｸUB" pitchFamily="50" charset="-128"/>
                  <a:cs typeface="Arial" pitchFamily="34" charset="0"/>
                </a:rPr>
                <a:t>Performance </a:t>
              </a:r>
              <a:r>
                <a:rPr kumimoji="0" lang="en-US" altLang="ja-JP" sz="800" dirty="0">
                  <a:solidFill>
                    <a:schemeClr val="bg1"/>
                  </a:solidFill>
                  <a:latin typeface="Arial" pitchFamily="34" charset="0"/>
                  <a:ea typeface="HGP創英角ｺﾞｼｯｸUB" pitchFamily="50" charset="-128"/>
                  <a:cs typeface="Arial" pitchFamily="34" charset="0"/>
                </a:rPr>
                <a:t>Management </a:t>
              </a:r>
              <a:endParaRPr kumimoji="0" lang="ja-JP" altLang="en-US" sz="800" dirty="0">
                <a:solidFill>
                  <a:schemeClr val="bg1"/>
                </a:solidFill>
                <a:latin typeface="Arial" pitchFamily="34" charset="0"/>
                <a:ea typeface="HGP創英角ｺﾞｼｯｸUB" pitchFamily="50" charset="-128"/>
                <a:cs typeface="Arial" pitchFamily="34" charset="0"/>
              </a:endParaRPr>
            </a:p>
          </p:txBody>
        </p:sp>
        <p:sp>
          <p:nvSpPr>
            <p:cNvPr id="74" name="右矢印 73"/>
            <p:cNvSpPr/>
            <p:nvPr/>
          </p:nvSpPr>
          <p:spPr bwMode="auto">
            <a:xfrm>
              <a:off x="4211960" y="3401402"/>
              <a:ext cx="2160240" cy="576064"/>
            </a:xfrm>
            <a:prstGeom prst="rightArrow">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HGP創英角ｺﾞｼｯｸUB" pitchFamily="50" charset="-128"/>
                  <a:ea typeface="HGP創英角ｺﾞｼｯｸUB" pitchFamily="50" charset="-128"/>
                </a:rPr>
                <a:t>企業価値の向上</a:t>
              </a:r>
            </a:p>
          </p:txBody>
        </p:sp>
        <p:sp>
          <p:nvSpPr>
            <p:cNvPr id="75" name="右矢印 74"/>
            <p:cNvSpPr/>
            <p:nvPr/>
          </p:nvSpPr>
          <p:spPr bwMode="auto">
            <a:xfrm>
              <a:off x="4211960" y="4018440"/>
              <a:ext cx="2160240" cy="576064"/>
            </a:xfrm>
            <a:prstGeom prst="rightArrow">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HGP創英角ｺﾞｼｯｸUB" pitchFamily="50" charset="-128"/>
                  <a:ea typeface="HGP創英角ｺﾞｼｯｸUB" pitchFamily="50" charset="-128"/>
                </a:rPr>
                <a:t>コスト削減</a:t>
              </a:r>
            </a:p>
          </p:txBody>
        </p:sp>
        <p:sp>
          <p:nvSpPr>
            <p:cNvPr id="76" name="右矢印 75"/>
            <p:cNvSpPr/>
            <p:nvPr/>
          </p:nvSpPr>
          <p:spPr bwMode="auto">
            <a:xfrm>
              <a:off x="4211960" y="4625538"/>
              <a:ext cx="2160240" cy="576064"/>
            </a:xfrm>
            <a:prstGeom prst="rightArrow">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HGP創英角ｺﾞｼｯｸUB" pitchFamily="50" charset="-128"/>
                  <a:ea typeface="HGP創英角ｺﾞｼｯｸUB" pitchFamily="50" charset="-128"/>
                </a:rPr>
                <a:t>競争力強化</a:t>
              </a:r>
            </a:p>
          </p:txBody>
        </p:sp>
        <p:sp>
          <p:nvSpPr>
            <p:cNvPr id="80" name="右矢印 79"/>
            <p:cNvSpPr/>
            <p:nvPr/>
          </p:nvSpPr>
          <p:spPr bwMode="auto">
            <a:xfrm>
              <a:off x="4198573" y="5245045"/>
              <a:ext cx="2160240" cy="576064"/>
            </a:xfrm>
            <a:prstGeom prst="rightArrow">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HGP創英角ｺﾞｼｯｸUB" pitchFamily="50" charset="-128"/>
                  <a:ea typeface="HGP創英角ｺﾞｼｯｸUB" pitchFamily="50" charset="-128"/>
                </a:rPr>
                <a:t>顧客満足の向上</a:t>
              </a:r>
            </a:p>
          </p:txBody>
        </p:sp>
      </p:grpSp>
      <p:sp>
        <p:nvSpPr>
          <p:cNvPr id="81" name="角丸四角形 80"/>
          <p:cNvSpPr/>
          <p:nvPr/>
        </p:nvSpPr>
        <p:spPr bwMode="auto">
          <a:xfrm>
            <a:off x="323527" y="5921682"/>
            <a:ext cx="8424938" cy="603662"/>
          </a:xfrm>
          <a:prstGeom prst="roundRect">
            <a:avLst>
              <a:gd name="adj" fmla="val 12932"/>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pPr>
            <a:r>
              <a:rPr kumimoji="0" lang="ja-JP" altLang="en-US" sz="2000" dirty="0" smtClean="0">
                <a:solidFill>
                  <a:schemeClr val="bg1"/>
                </a:solidFill>
                <a:latin typeface="Arial" pitchFamily="34" charset="0"/>
                <a:ea typeface="HGP創英角ｺﾞｼｯｸUB" pitchFamily="50" charset="-128"/>
                <a:cs typeface="Arial" pitchFamily="34" charset="0"/>
              </a:rPr>
              <a:t>「何</a:t>
            </a:r>
            <a:r>
              <a:rPr kumimoji="0" lang="ja-JP" altLang="en-US" sz="2000" dirty="0">
                <a:solidFill>
                  <a:schemeClr val="bg1"/>
                </a:solidFill>
                <a:latin typeface="Arial" pitchFamily="34" charset="0"/>
                <a:ea typeface="HGP創英角ｺﾞｼｯｸUB" pitchFamily="50" charset="-128"/>
                <a:cs typeface="Arial" pitchFamily="34" charset="0"/>
              </a:rPr>
              <a:t>かが起こってから変わる企業」から「何かが起こる前に変わる企業</a:t>
            </a:r>
            <a:r>
              <a:rPr kumimoji="0" lang="ja-JP" altLang="en-US" sz="2000" dirty="0" smtClean="0">
                <a:solidFill>
                  <a:schemeClr val="bg1"/>
                </a:solidFill>
                <a:latin typeface="Arial" pitchFamily="34" charset="0"/>
                <a:ea typeface="HGP創英角ｺﾞｼｯｸUB" pitchFamily="50" charset="-128"/>
                <a:cs typeface="Arial" pitchFamily="34" charset="0"/>
              </a:rPr>
              <a:t>」へ</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grpSp>
        <p:nvGrpSpPr>
          <p:cNvPr id="3" name="グループ化 2"/>
          <p:cNvGrpSpPr/>
          <p:nvPr/>
        </p:nvGrpSpPr>
        <p:grpSpPr>
          <a:xfrm>
            <a:off x="323529" y="1780336"/>
            <a:ext cx="8424936" cy="900912"/>
            <a:chOff x="323529" y="1780336"/>
            <a:chExt cx="8424936" cy="900912"/>
          </a:xfrm>
        </p:grpSpPr>
        <p:sp>
          <p:nvSpPr>
            <p:cNvPr id="82" name="角丸四角形 81"/>
            <p:cNvSpPr/>
            <p:nvPr/>
          </p:nvSpPr>
          <p:spPr bwMode="auto">
            <a:xfrm>
              <a:off x="323529" y="2081046"/>
              <a:ext cx="8424936" cy="60020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2000" dirty="0" smtClean="0">
                  <a:solidFill>
                    <a:schemeClr val="bg1"/>
                  </a:solidFill>
                  <a:latin typeface="Arial" pitchFamily="34" charset="0"/>
                  <a:ea typeface="HGP創英角ｺﾞｼｯｸUB" pitchFamily="50" charset="-128"/>
                  <a:cs typeface="Arial" pitchFamily="34" charset="0"/>
                </a:rPr>
                <a:t>経験や勘ではなく</a:t>
              </a:r>
              <a:r>
                <a:rPr kumimoji="0" lang="en-US" altLang="ja-JP" sz="2000" dirty="0" smtClean="0">
                  <a:solidFill>
                    <a:schemeClr val="bg1"/>
                  </a:solidFill>
                  <a:latin typeface="Arial" pitchFamily="34" charset="0"/>
                  <a:ea typeface="HGP創英角ｺﾞｼｯｸUB" pitchFamily="50" charset="-128"/>
                  <a:cs typeface="Arial" pitchFamily="34" charset="0"/>
                </a:rPr>
                <a:t>､</a:t>
              </a:r>
              <a:r>
                <a:rPr kumimoji="0" lang="ja-JP" altLang="en-US" sz="2000" dirty="0" smtClean="0">
                  <a:solidFill>
                    <a:schemeClr val="bg1"/>
                  </a:solidFill>
                  <a:latin typeface="Arial" pitchFamily="34" charset="0"/>
                  <a:ea typeface="HGP創英角ｺﾞｼｯｸUB" pitchFamily="50" charset="-128"/>
                  <a:cs typeface="Arial" pitchFamily="34" charset="0"/>
                </a:rPr>
                <a:t>事実に基づいて、ビジネス上の判断をできるようにすること</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2" name="下矢印 1"/>
            <p:cNvSpPr/>
            <p:nvPr/>
          </p:nvSpPr>
          <p:spPr bwMode="auto">
            <a:xfrm>
              <a:off x="4067945" y="1780336"/>
              <a:ext cx="936104" cy="396930"/>
            </a:xfrm>
            <a:prstGeom prst="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Tree>
    <p:extLst>
      <p:ext uri="{BB962C8B-B14F-4D97-AF65-F5344CB8AC3E}">
        <p14:creationId xmlns:p14="http://schemas.microsoft.com/office/powerpoint/2010/main" val="1529616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fltVal val="0"/>
                                          </p:val>
                                        </p:tav>
                                        <p:tav tm="100000">
                                          <p:val>
                                            <p:strVal val="#ppt_h"/>
                                          </p:val>
                                        </p:tav>
                                      </p:tavLst>
                                    </p:anim>
                                    <p:animEffect transition="in" filter="fade">
                                      <p:cBhvr>
                                        <p:cTn id="19" dur="500"/>
                                        <p:tgtEl>
                                          <p:spTgt spid="6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p:cTn id="27" dur="500" fill="hold"/>
                                        <p:tgtEl>
                                          <p:spTgt spid="71"/>
                                        </p:tgtEl>
                                        <p:attrNameLst>
                                          <p:attrName>ppt_w</p:attrName>
                                        </p:attrNameLst>
                                      </p:cBhvr>
                                      <p:tavLst>
                                        <p:tav tm="0">
                                          <p:val>
                                            <p:fltVal val="0"/>
                                          </p:val>
                                        </p:tav>
                                        <p:tav tm="100000">
                                          <p:val>
                                            <p:strVal val="#ppt_w"/>
                                          </p:val>
                                        </p:tav>
                                      </p:tavLst>
                                    </p:anim>
                                    <p:anim calcmode="lin" valueType="num">
                                      <p:cBhvr>
                                        <p:cTn id="28" dur="500" fill="hold"/>
                                        <p:tgtEl>
                                          <p:spTgt spid="71"/>
                                        </p:tgtEl>
                                        <p:attrNameLst>
                                          <p:attrName>ppt_h</p:attrName>
                                        </p:attrNameLst>
                                      </p:cBhvr>
                                      <p:tavLst>
                                        <p:tav tm="0">
                                          <p:val>
                                            <p:fltVal val="0"/>
                                          </p:val>
                                        </p:tav>
                                        <p:tav tm="100000">
                                          <p:val>
                                            <p:strVal val="#ppt_h"/>
                                          </p:val>
                                        </p:tav>
                                      </p:tavLst>
                                    </p:anim>
                                    <p:animEffect transition="in" filter="fade">
                                      <p:cBhvr>
                                        <p:cTn id="29" dur="500"/>
                                        <p:tgtEl>
                                          <p:spTgt spid="7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p:cTn id="32" dur="500" fill="hold"/>
                                        <p:tgtEl>
                                          <p:spTgt spid="77"/>
                                        </p:tgtEl>
                                        <p:attrNameLst>
                                          <p:attrName>ppt_w</p:attrName>
                                        </p:attrNameLst>
                                      </p:cBhvr>
                                      <p:tavLst>
                                        <p:tav tm="0">
                                          <p:val>
                                            <p:fltVal val="0"/>
                                          </p:val>
                                        </p:tav>
                                        <p:tav tm="100000">
                                          <p:val>
                                            <p:strVal val="#ppt_w"/>
                                          </p:val>
                                        </p:tav>
                                      </p:tavLst>
                                    </p:anim>
                                    <p:anim calcmode="lin" valueType="num">
                                      <p:cBhvr>
                                        <p:cTn id="33" dur="500" fill="hold"/>
                                        <p:tgtEl>
                                          <p:spTgt spid="77"/>
                                        </p:tgtEl>
                                        <p:attrNameLst>
                                          <p:attrName>ppt_h</p:attrName>
                                        </p:attrNameLst>
                                      </p:cBhvr>
                                      <p:tavLst>
                                        <p:tav tm="0">
                                          <p:val>
                                            <p:fltVal val="0"/>
                                          </p:val>
                                        </p:tav>
                                        <p:tav tm="100000">
                                          <p:val>
                                            <p:strVal val="#ppt_h"/>
                                          </p:val>
                                        </p:tav>
                                      </p:tavLst>
                                    </p:anim>
                                    <p:animEffect transition="in" filter="fade">
                                      <p:cBhvr>
                                        <p:cTn id="34" dur="5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p:cTn id="44" dur="500" fill="hold"/>
                                        <p:tgtEl>
                                          <p:spTgt spid="81"/>
                                        </p:tgtEl>
                                        <p:attrNameLst>
                                          <p:attrName>ppt_w</p:attrName>
                                        </p:attrNameLst>
                                      </p:cBhvr>
                                      <p:tavLst>
                                        <p:tav tm="0">
                                          <p:val>
                                            <p:fltVal val="0"/>
                                          </p:val>
                                        </p:tav>
                                        <p:tav tm="100000">
                                          <p:val>
                                            <p:strVal val="#ppt_w"/>
                                          </p:val>
                                        </p:tav>
                                      </p:tavLst>
                                    </p:anim>
                                    <p:anim calcmode="lin" valueType="num">
                                      <p:cBhvr>
                                        <p:cTn id="45" dur="500" fill="hold"/>
                                        <p:tgtEl>
                                          <p:spTgt spid="81"/>
                                        </p:tgtEl>
                                        <p:attrNameLst>
                                          <p:attrName>ppt_h</p:attrName>
                                        </p:attrNameLst>
                                      </p:cBhvr>
                                      <p:tavLst>
                                        <p:tav tm="0">
                                          <p:val>
                                            <p:fltVal val="0"/>
                                          </p:val>
                                        </p:tav>
                                        <p:tav tm="100000">
                                          <p:val>
                                            <p:strVal val="#ppt_h"/>
                                          </p:val>
                                        </p:tav>
                                      </p:tavLst>
                                    </p:anim>
                                    <p:animEffect transition="in" filter="fade">
                                      <p:cBhvr>
                                        <p:cTn id="4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1" grpId="0" animBg="1"/>
      <p:bldP spid="77" grpId="0" animBg="1"/>
      <p:bldP spid="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ビジネス・インテリジェンスの目的</a:t>
            </a:r>
          </a:p>
        </p:txBody>
      </p:sp>
      <p:sp>
        <p:nvSpPr>
          <p:cNvPr id="66" name="角丸四角形 65"/>
          <p:cNvSpPr/>
          <p:nvPr/>
        </p:nvSpPr>
        <p:spPr bwMode="auto">
          <a:xfrm>
            <a:off x="323529" y="1064624"/>
            <a:ext cx="8424936" cy="864096"/>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r>
              <a:rPr lang="ja-JP" altLang="en-US" sz="2000" dirty="0">
                <a:solidFill>
                  <a:schemeClr val="bg1"/>
                </a:solidFill>
              </a:rPr>
              <a:t>業務システムの膨大なデータに内在する相互の関係や構造を分析・整理し</a:t>
            </a:r>
          </a:p>
          <a:p>
            <a:pPr algn="ctr"/>
            <a:r>
              <a:rPr lang="ja-JP" altLang="en-US" sz="2000" dirty="0">
                <a:solidFill>
                  <a:schemeClr val="bg1"/>
                </a:solidFill>
              </a:rPr>
              <a:t>わかりやすく表現して、事実に基づく意思決定を支援すること</a:t>
            </a:r>
            <a:endParaRPr lang="ja-JP" altLang="en-US" sz="2000" dirty="0">
              <a:solidFill>
                <a:schemeClr val="bg1"/>
              </a:solidFill>
              <a:effectLst/>
            </a:endParaRPr>
          </a:p>
        </p:txBody>
      </p:sp>
      <p:sp>
        <p:nvSpPr>
          <p:cNvPr id="67" name="角丸四角形 66"/>
          <p:cNvSpPr/>
          <p:nvPr/>
        </p:nvSpPr>
        <p:spPr bwMode="auto">
          <a:xfrm>
            <a:off x="323527" y="2774357"/>
            <a:ext cx="2808313" cy="1514247"/>
          </a:xfrm>
          <a:prstGeom prst="roundRect">
            <a:avLst>
              <a:gd name="adj" fmla="val 5575"/>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marL="285750" indent="-285750">
              <a:spcBef>
                <a:spcPct val="20000"/>
              </a:spcBef>
              <a:buFont typeface="Wingdings" pitchFamily="2" charset="2"/>
              <a:buChar char="l"/>
              <a:defRPr/>
            </a:pPr>
            <a:endParaRPr kumimoji="0" lang="ja-JP" altLang="en-US" sz="1400" dirty="0" smtClean="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endParaRPr kumimoji="0" lang="ja-JP" altLang="en-US" sz="1400" dirty="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月別・年別売上げ推移</a:t>
            </a:r>
          </a:p>
          <a:p>
            <a:pPr marL="285750" indent="-285750">
              <a:spcBef>
                <a:spcPct val="20000"/>
              </a:spcBef>
              <a:buFont typeface="Wingdings" pitchFamily="2" charset="2"/>
              <a:buChar char="l"/>
              <a:defRPr/>
            </a:pPr>
            <a:r>
              <a:rPr kumimoji="0" lang="ja-JP" altLang="en-US" sz="1400" dirty="0">
                <a:solidFill>
                  <a:schemeClr val="bg1"/>
                </a:solidFill>
                <a:latin typeface="HGP創英角ｺﾞｼｯｸUB" pitchFamily="50" charset="-128"/>
                <a:ea typeface="HGP創英角ｺﾞｼｯｸUB" pitchFamily="50" charset="-128"/>
              </a:rPr>
              <a:t>利益率の</a:t>
            </a:r>
            <a:r>
              <a:rPr kumimoji="0" lang="ja-JP" altLang="en-US" sz="1400" dirty="0" smtClean="0">
                <a:solidFill>
                  <a:schemeClr val="bg1"/>
                </a:solidFill>
                <a:latin typeface="HGP創英角ｺﾞｼｯｸUB" pitchFamily="50" charset="-128"/>
                <a:ea typeface="HGP創英角ｺﾞｼｯｸUB" pitchFamily="50" charset="-128"/>
              </a:rPr>
              <a:t>変遷</a:t>
            </a: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取引先ランキング　など</a:t>
            </a:r>
            <a:endParaRPr kumimoji="0" lang="ja-JP" altLang="en-US" sz="1400" dirty="0">
              <a:solidFill>
                <a:schemeClr val="bg1"/>
              </a:solidFill>
              <a:latin typeface="HGP創英角ｺﾞｼｯｸUB" pitchFamily="50" charset="-128"/>
              <a:ea typeface="HGP創英角ｺﾞｼｯｸUB" pitchFamily="50" charset="-128"/>
            </a:endParaRPr>
          </a:p>
        </p:txBody>
      </p:sp>
      <p:sp>
        <p:nvSpPr>
          <p:cNvPr id="81" name="角丸四角形 80"/>
          <p:cNvSpPr/>
          <p:nvPr/>
        </p:nvSpPr>
        <p:spPr bwMode="auto">
          <a:xfrm>
            <a:off x="323527" y="5921682"/>
            <a:ext cx="8424938" cy="603662"/>
          </a:xfrm>
          <a:prstGeom prst="roundRect">
            <a:avLst>
              <a:gd name="adj" fmla="val 12932"/>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pPr>
            <a:r>
              <a:rPr kumimoji="0" lang="ja-JP" altLang="en-US" sz="2000" dirty="0" smtClean="0">
                <a:solidFill>
                  <a:schemeClr val="bg1"/>
                </a:solidFill>
                <a:latin typeface="Arial" pitchFamily="34" charset="0"/>
                <a:ea typeface="HGP創英角ｺﾞｼｯｸUB" pitchFamily="50" charset="-128"/>
                <a:cs typeface="Arial" pitchFamily="34" charset="0"/>
              </a:rPr>
              <a:t>「何</a:t>
            </a:r>
            <a:r>
              <a:rPr kumimoji="0" lang="ja-JP" altLang="en-US" sz="2000" dirty="0">
                <a:solidFill>
                  <a:schemeClr val="bg1"/>
                </a:solidFill>
                <a:latin typeface="Arial" pitchFamily="34" charset="0"/>
                <a:ea typeface="HGP創英角ｺﾞｼｯｸUB" pitchFamily="50" charset="-128"/>
                <a:cs typeface="Arial" pitchFamily="34" charset="0"/>
              </a:rPr>
              <a:t>かが起こってから変わる企業」から「何かが起こる前に変わる企業</a:t>
            </a:r>
            <a:r>
              <a:rPr kumimoji="0" lang="ja-JP" altLang="en-US" sz="2000" dirty="0" smtClean="0">
                <a:solidFill>
                  <a:schemeClr val="bg1"/>
                </a:solidFill>
                <a:latin typeface="Arial" pitchFamily="34" charset="0"/>
                <a:ea typeface="HGP創英角ｺﾞｼｯｸUB" pitchFamily="50" charset="-128"/>
                <a:cs typeface="Arial" pitchFamily="34" charset="0"/>
              </a:rPr>
              <a:t>」へ</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grpSp>
        <p:nvGrpSpPr>
          <p:cNvPr id="4" name="グループ化 3"/>
          <p:cNvGrpSpPr/>
          <p:nvPr/>
        </p:nvGrpSpPr>
        <p:grpSpPr>
          <a:xfrm>
            <a:off x="323529" y="1780336"/>
            <a:ext cx="8424936" cy="900912"/>
            <a:chOff x="323529" y="1780336"/>
            <a:chExt cx="8424936" cy="900912"/>
          </a:xfrm>
        </p:grpSpPr>
        <p:sp>
          <p:nvSpPr>
            <p:cNvPr id="82" name="角丸四角形 81"/>
            <p:cNvSpPr/>
            <p:nvPr/>
          </p:nvSpPr>
          <p:spPr bwMode="auto">
            <a:xfrm>
              <a:off x="323529" y="2081046"/>
              <a:ext cx="8424936" cy="60020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2000" dirty="0" smtClean="0">
                  <a:solidFill>
                    <a:schemeClr val="bg1"/>
                  </a:solidFill>
                  <a:latin typeface="Arial" pitchFamily="34" charset="0"/>
                  <a:ea typeface="HGP創英角ｺﾞｼｯｸUB" pitchFamily="50" charset="-128"/>
                  <a:cs typeface="Arial" pitchFamily="34" charset="0"/>
                </a:rPr>
                <a:t>経験や勘ではなく</a:t>
              </a:r>
              <a:r>
                <a:rPr kumimoji="0" lang="en-US" altLang="ja-JP" sz="2000" dirty="0" smtClean="0">
                  <a:solidFill>
                    <a:schemeClr val="bg1"/>
                  </a:solidFill>
                  <a:latin typeface="Arial" pitchFamily="34" charset="0"/>
                  <a:ea typeface="HGP創英角ｺﾞｼｯｸUB" pitchFamily="50" charset="-128"/>
                  <a:cs typeface="Arial" pitchFamily="34" charset="0"/>
                </a:rPr>
                <a:t>､</a:t>
              </a:r>
              <a:r>
                <a:rPr kumimoji="0" lang="ja-JP" altLang="en-US" sz="2000" dirty="0" smtClean="0">
                  <a:solidFill>
                    <a:schemeClr val="bg1"/>
                  </a:solidFill>
                  <a:latin typeface="Arial" pitchFamily="34" charset="0"/>
                  <a:ea typeface="HGP創英角ｺﾞｼｯｸUB" pitchFamily="50" charset="-128"/>
                  <a:cs typeface="Arial" pitchFamily="34" charset="0"/>
                </a:rPr>
                <a:t>事実に基づいて、ビジネス上の判断をできるようにすること</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2" name="下矢印 1"/>
            <p:cNvSpPr/>
            <p:nvPr/>
          </p:nvSpPr>
          <p:spPr bwMode="auto">
            <a:xfrm>
              <a:off x="4067945" y="1780336"/>
              <a:ext cx="936104" cy="396930"/>
            </a:xfrm>
            <a:prstGeom prst="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
        <p:nvSpPr>
          <p:cNvPr id="18" name="角丸四角形 17"/>
          <p:cNvSpPr/>
          <p:nvPr/>
        </p:nvSpPr>
        <p:spPr bwMode="auto">
          <a:xfrm>
            <a:off x="323529" y="4316934"/>
            <a:ext cx="2808313" cy="1514248"/>
          </a:xfrm>
          <a:prstGeom prst="roundRect">
            <a:avLst>
              <a:gd name="adj" fmla="val 5575"/>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marL="285750" indent="-285750">
              <a:spcBef>
                <a:spcPct val="20000"/>
              </a:spcBef>
              <a:buFont typeface="Wingdings" pitchFamily="2" charset="2"/>
              <a:buChar char="l"/>
              <a:defRPr/>
            </a:pPr>
            <a:endParaRPr kumimoji="0" lang="ja-JP" altLang="en-US" sz="1400" dirty="0" smtClean="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endParaRPr kumimoji="0" lang="ja-JP" altLang="en-US" sz="1400" dirty="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顧客別取引傾向の分析</a:t>
            </a: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顧客別購買履歴の管理</a:t>
            </a: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出荷や生産状況の管理　など</a:t>
            </a:r>
            <a:endParaRPr kumimoji="0" lang="ja-JP" altLang="en-US" sz="1400" dirty="0">
              <a:solidFill>
                <a:schemeClr val="bg1"/>
              </a:solidFill>
              <a:latin typeface="HGP創英角ｺﾞｼｯｸUB" pitchFamily="50" charset="-128"/>
              <a:ea typeface="HGP創英角ｺﾞｼｯｸUB" pitchFamily="50" charset="-128"/>
            </a:endParaRPr>
          </a:p>
        </p:txBody>
      </p:sp>
      <p:sp>
        <p:nvSpPr>
          <p:cNvPr id="19" name="角丸四角形 18"/>
          <p:cNvSpPr/>
          <p:nvPr/>
        </p:nvSpPr>
        <p:spPr bwMode="auto">
          <a:xfrm>
            <a:off x="3419872" y="2775168"/>
            <a:ext cx="2808313" cy="1514247"/>
          </a:xfrm>
          <a:prstGeom prst="roundRect">
            <a:avLst>
              <a:gd name="adj" fmla="val 5575"/>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marL="285750" indent="-285750">
              <a:spcBef>
                <a:spcPct val="20000"/>
              </a:spcBef>
              <a:buFont typeface="Wingdings" pitchFamily="2" charset="2"/>
              <a:buChar char="l"/>
              <a:defRPr/>
            </a:pPr>
            <a:endParaRPr kumimoji="0" lang="ja-JP" altLang="en-US" sz="1400" dirty="0" smtClean="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endParaRPr kumimoji="0" lang="ja-JP" altLang="en-US" sz="1400" dirty="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r>
              <a:rPr kumimoji="0" lang="ja-JP" altLang="en-US" sz="1400" dirty="0">
                <a:solidFill>
                  <a:schemeClr val="bg1"/>
                </a:solidFill>
                <a:latin typeface="HGP創英角ｺﾞｼｯｸUB" pitchFamily="50" charset="-128"/>
                <a:ea typeface="HGP創英角ｺﾞｼｯｸUB" pitchFamily="50" charset="-128"/>
              </a:rPr>
              <a:t>給与</a:t>
            </a:r>
            <a:r>
              <a:rPr kumimoji="0" lang="ja-JP" altLang="en-US" sz="1400" dirty="0" smtClean="0">
                <a:solidFill>
                  <a:schemeClr val="bg1"/>
                </a:solidFill>
                <a:latin typeface="HGP創英角ｺﾞｼｯｸUB" pitchFamily="50" charset="-128"/>
                <a:ea typeface="HGP創英角ｺﾞｼｯｸUB" pitchFamily="50" charset="-128"/>
              </a:rPr>
              <a:t>情報の検索</a:t>
            </a: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スキルや人事</a:t>
            </a:r>
            <a:r>
              <a:rPr kumimoji="0" lang="ja-JP" altLang="en-US" sz="1400" dirty="0">
                <a:solidFill>
                  <a:schemeClr val="bg1"/>
                </a:solidFill>
                <a:latin typeface="HGP創英角ｺﾞｼｯｸUB" pitchFamily="50" charset="-128"/>
                <a:ea typeface="HGP創英角ｺﾞｼｯｸUB" pitchFamily="50" charset="-128"/>
              </a:rPr>
              <a:t>考課の分析</a:t>
            </a:r>
            <a:endParaRPr kumimoji="0" lang="ja-JP" altLang="en-US" sz="1400" dirty="0" smtClean="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残業時間の分析　など</a:t>
            </a:r>
            <a:endParaRPr kumimoji="0" lang="ja-JP" altLang="en-US" sz="1400" dirty="0">
              <a:solidFill>
                <a:schemeClr val="bg1"/>
              </a:solidFill>
              <a:latin typeface="HGP創英角ｺﾞｼｯｸUB" pitchFamily="50" charset="-128"/>
              <a:ea typeface="HGP創英角ｺﾞｼｯｸUB" pitchFamily="50" charset="-128"/>
            </a:endParaRPr>
          </a:p>
        </p:txBody>
      </p:sp>
      <p:sp>
        <p:nvSpPr>
          <p:cNvPr id="20" name="角丸四角形 19"/>
          <p:cNvSpPr/>
          <p:nvPr/>
        </p:nvSpPr>
        <p:spPr bwMode="auto">
          <a:xfrm>
            <a:off x="3419874" y="4317745"/>
            <a:ext cx="2808313" cy="1514248"/>
          </a:xfrm>
          <a:prstGeom prst="roundRect">
            <a:avLst>
              <a:gd name="adj" fmla="val 5575"/>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marL="285750" indent="-285750">
              <a:spcBef>
                <a:spcPct val="20000"/>
              </a:spcBef>
              <a:buFont typeface="Wingdings" pitchFamily="2" charset="2"/>
              <a:buChar char="l"/>
              <a:defRPr/>
            </a:pPr>
            <a:endParaRPr kumimoji="0" lang="ja-JP" altLang="en-US" sz="1400" dirty="0" smtClean="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endParaRPr kumimoji="0" lang="ja-JP" altLang="en-US" sz="1400" dirty="0">
              <a:solidFill>
                <a:schemeClr val="bg1"/>
              </a:solidFill>
              <a:latin typeface="HGP創英角ｺﾞｼｯｸUB" pitchFamily="50" charset="-128"/>
              <a:ea typeface="HGP創英角ｺﾞｼｯｸUB" pitchFamily="50" charset="-128"/>
            </a:endParaRP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苦情分析</a:t>
            </a: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市場分析</a:t>
            </a:r>
          </a:p>
          <a:p>
            <a:pPr marL="285750" indent="-285750">
              <a:spcBef>
                <a:spcPct val="20000"/>
              </a:spcBef>
              <a:buFont typeface="Wingdings" pitchFamily="2" charset="2"/>
              <a:buChar char="l"/>
              <a:defRPr/>
            </a:pPr>
            <a:r>
              <a:rPr kumimoji="0" lang="ja-JP" altLang="en-US" sz="1400" dirty="0" smtClean="0">
                <a:solidFill>
                  <a:schemeClr val="bg1"/>
                </a:solidFill>
                <a:latin typeface="HGP創英角ｺﾞｼｯｸUB" pitchFamily="50" charset="-128"/>
                <a:ea typeface="HGP創英角ｺﾞｼｯｸUB" pitchFamily="50" charset="-128"/>
              </a:rPr>
              <a:t>製品別売上げ傾向分析　など</a:t>
            </a:r>
            <a:endParaRPr kumimoji="0" lang="ja-JP" altLang="en-US" sz="1400" dirty="0">
              <a:solidFill>
                <a:schemeClr val="bg1"/>
              </a:solidFill>
              <a:latin typeface="HGP創英角ｺﾞｼｯｸUB" pitchFamily="50" charset="-128"/>
              <a:ea typeface="HGP創英角ｺﾞｼｯｸUB" pitchFamily="50" charset="-128"/>
            </a:endParaRPr>
          </a:p>
        </p:txBody>
      </p:sp>
      <p:sp>
        <p:nvSpPr>
          <p:cNvPr id="3" name="角丸四角形 2"/>
          <p:cNvSpPr/>
          <p:nvPr/>
        </p:nvSpPr>
        <p:spPr bwMode="auto">
          <a:xfrm>
            <a:off x="485799" y="2878088"/>
            <a:ext cx="2483768" cy="432048"/>
          </a:xfrm>
          <a:prstGeom prst="roundRect">
            <a:avLst>
              <a:gd name="adj"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HGP創英角ｺﾞｼｯｸUB" pitchFamily="50" charset="-128"/>
                <a:ea typeface="HGP創英角ｺﾞｼｯｸUB" pitchFamily="50" charset="-128"/>
              </a:rPr>
              <a:t>経　営</a:t>
            </a:r>
          </a:p>
        </p:txBody>
      </p:sp>
      <p:sp>
        <p:nvSpPr>
          <p:cNvPr id="22" name="角丸四角形 21"/>
          <p:cNvSpPr/>
          <p:nvPr/>
        </p:nvSpPr>
        <p:spPr bwMode="auto">
          <a:xfrm>
            <a:off x="3582144" y="2878088"/>
            <a:ext cx="2483768" cy="432048"/>
          </a:xfrm>
          <a:prstGeom prst="roundRect">
            <a:avLst>
              <a:gd name="adj"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HGP創英角ｺﾞｼｯｸUB" pitchFamily="50" charset="-128"/>
                <a:ea typeface="HGP創英角ｺﾞｼｯｸUB" pitchFamily="50" charset="-128"/>
              </a:rPr>
              <a:t>人　事</a:t>
            </a:r>
          </a:p>
        </p:txBody>
      </p:sp>
      <p:sp>
        <p:nvSpPr>
          <p:cNvPr id="23" name="角丸四角形 22"/>
          <p:cNvSpPr/>
          <p:nvPr/>
        </p:nvSpPr>
        <p:spPr bwMode="auto">
          <a:xfrm>
            <a:off x="499119" y="4437112"/>
            <a:ext cx="2483768" cy="432048"/>
          </a:xfrm>
          <a:prstGeom prst="roundRect">
            <a:avLst>
              <a:gd name="adj"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HGP創英角ｺﾞｼｯｸUB" pitchFamily="50" charset="-128"/>
                <a:ea typeface="HGP創英角ｺﾞｼｯｸUB" pitchFamily="50" charset="-128"/>
              </a:rPr>
              <a:t>営　業</a:t>
            </a:r>
          </a:p>
        </p:txBody>
      </p:sp>
      <p:sp>
        <p:nvSpPr>
          <p:cNvPr id="24" name="角丸四角形 23"/>
          <p:cNvSpPr/>
          <p:nvPr/>
        </p:nvSpPr>
        <p:spPr bwMode="auto">
          <a:xfrm>
            <a:off x="3595464" y="4437112"/>
            <a:ext cx="2483768" cy="432048"/>
          </a:xfrm>
          <a:prstGeom prst="roundRect">
            <a:avLst>
              <a:gd name="adj"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HGP創英角ｺﾞｼｯｸUB" pitchFamily="50" charset="-128"/>
                <a:ea typeface="HGP創英角ｺﾞｼｯｸUB" pitchFamily="50" charset="-128"/>
              </a:rPr>
              <a:t>マーケティング</a:t>
            </a:r>
          </a:p>
        </p:txBody>
      </p:sp>
      <p:sp>
        <p:nvSpPr>
          <p:cNvPr id="25" name="角丸四角形 24"/>
          <p:cNvSpPr/>
          <p:nvPr/>
        </p:nvSpPr>
        <p:spPr bwMode="auto">
          <a:xfrm>
            <a:off x="6516216" y="2775168"/>
            <a:ext cx="2232248" cy="3028495"/>
          </a:xfrm>
          <a:prstGeom prst="roundRect">
            <a:avLst>
              <a:gd name="adj" fmla="val 4964"/>
            </a:avLst>
          </a:prstGeom>
          <a:solidFill>
            <a:srgbClr val="0066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ja-JP" altLang="en-US" dirty="0">
                <a:solidFill>
                  <a:schemeClr val="bg1"/>
                </a:solidFill>
                <a:latin typeface="Arial" pitchFamily="34" charset="0"/>
                <a:ea typeface="HGP創英角ｺﾞｼｯｸUB" pitchFamily="50" charset="-128"/>
                <a:cs typeface="Arial" pitchFamily="34" charset="0"/>
              </a:rPr>
              <a:t>企業</a:t>
            </a:r>
            <a:r>
              <a:rPr kumimoji="0" lang="ja-JP" altLang="en-US" dirty="0" smtClean="0">
                <a:solidFill>
                  <a:schemeClr val="bg1"/>
                </a:solidFill>
                <a:latin typeface="Arial" pitchFamily="34" charset="0"/>
                <a:ea typeface="HGP創英角ｺﾞｼｯｸUB" pitchFamily="50" charset="-128"/>
                <a:cs typeface="Arial" pitchFamily="34" charset="0"/>
              </a:rPr>
              <a:t>経営の最適化</a:t>
            </a:r>
            <a:endParaRPr kumimoji="0" lang="en-US" altLang="ja-JP" dirty="0" smtClean="0">
              <a:solidFill>
                <a:schemeClr val="bg1"/>
              </a:solidFill>
              <a:latin typeface="Arial" pitchFamily="34" charset="0"/>
              <a:ea typeface="HGP創英角ｺﾞｼｯｸUB" pitchFamily="50" charset="-128"/>
              <a:cs typeface="Arial" pitchFamily="34" charset="0"/>
            </a:endParaRPr>
          </a:p>
          <a:p>
            <a:pPr algn="ctr">
              <a:spcBef>
                <a:spcPts val="0"/>
              </a:spcBef>
              <a:defRPr/>
            </a:pPr>
            <a:r>
              <a:rPr kumimoji="0" lang="ja-JP" altLang="en-US" dirty="0" smtClean="0">
                <a:solidFill>
                  <a:schemeClr val="bg1"/>
                </a:solidFill>
                <a:latin typeface="Arial" pitchFamily="34" charset="0"/>
                <a:ea typeface="HGP創英角ｺﾞｼｯｸUB" pitchFamily="50" charset="-128"/>
                <a:cs typeface="Arial" pitchFamily="34" charset="0"/>
              </a:rPr>
              <a:t>事業活動の最適化</a:t>
            </a:r>
            <a:endParaRPr kumimoji="0" lang="en-US" altLang="ja-JP" dirty="0">
              <a:solidFill>
                <a:schemeClr val="bg1"/>
              </a:solidFill>
              <a:latin typeface="Arial" pitchFamily="34" charset="0"/>
              <a:ea typeface="HGP創英角ｺﾞｼｯｸUB" pitchFamily="50" charset="-128"/>
              <a:cs typeface="Arial" pitchFamily="34" charset="0"/>
            </a:endParaRPr>
          </a:p>
          <a:p>
            <a:pPr algn="ctr">
              <a:spcBef>
                <a:spcPts val="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CPM</a:t>
            </a:r>
          </a:p>
          <a:p>
            <a:pPr algn="ctr">
              <a:spcBef>
                <a:spcPts val="0"/>
              </a:spcBef>
              <a:defRPr/>
            </a:pPr>
            <a:r>
              <a:rPr kumimoji="0" lang="en-US" altLang="ja-JP" sz="800" dirty="0" smtClean="0">
                <a:solidFill>
                  <a:schemeClr val="bg1"/>
                </a:solidFill>
                <a:latin typeface="Arial" pitchFamily="34" charset="0"/>
                <a:ea typeface="HGP創英角ｺﾞｼｯｸUB" pitchFamily="50" charset="-128"/>
                <a:cs typeface="Arial" pitchFamily="34" charset="0"/>
              </a:rPr>
              <a:t>Corporate Performance Management </a:t>
            </a:r>
          </a:p>
          <a:p>
            <a:pPr algn="ctr">
              <a:spcBef>
                <a:spcPts val="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EPM</a:t>
            </a:r>
          </a:p>
          <a:p>
            <a:pPr algn="ctr">
              <a:spcBef>
                <a:spcPts val="0"/>
              </a:spcBef>
              <a:defRPr/>
            </a:pPr>
            <a:r>
              <a:rPr kumimoji="0" lang="en-US" altLang="ja-JP" sz="800" dirty="0" smtClean="0">
                <a:solidFill>
                  <a:schemeClr val="bg1"/>
                </a:solidFill>
                <a:latin typeface="Arial" pitchFamily="34" charset="0"/>
                <a:ea typeface="HGP創英角ｺﾞｼｯｸUB" pitchFamily="50" charset="-128"/>
                <a:cs typeface="Arial" pitchFamily="34" charset="0"/>
              </a:rPr>
              <a:t>Enterprise Performance </a:t>
            </a:r>
            <a:r>
              <a:rPr kumimoji="0" lang="en-US" altLang="ja-JP" sz="800" dirty="0">
                <a:solidFill>
                  <a:schemeClr val="bg1"/>
                </a:solidFill>
                <a:latin typeface="Arial" pitchFamily="34" charset="0"/>
                <a:ea typeface="HGP創英角ｺﾞｼｯｸUB" pitchFamily="50" charset="-128"/>
                <a:cs typeface="Arial" pitchFamily="34" charset="0"/>
              </a:rPr>
              <a:t>Management </a:t>
            </a:r>
            <a:endParaRPr kumimoji="0" lang="en-US" altLang="ja-JP" sz="800" dirty="0" smtClean="0">
              <a:solidFill>
                <a:schemeClr val="bg1"/>
              </a:solidFill>
              <a:latin typeface="Arial" pitchFamily="34" charset="0"/>
              <a:ea typeface="HGP創英角ｺﾞｼｯｸUB" pitchFamily="50" charset="-128"/>
              <a:cs typeface="Arial" pitchFamily="34" charset="0"/>
            </a:endParaRPr>
          </a:p>
          <a:p>
            <a:pPr algn="ctr">
              <a:spcBef>
                <a:spcPts val="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BPM</a:t>
            </a:r>
          </a:p>
          <a:p>
            <a:pPr algn="ctr">
              <a:spcBef>
                <a:spcPts val="0"/>
              </a:spcBef>
              <a:defRPr/>
            </a:pPr>
            <a:r>
              <a:rPr kumimoji="0" lang="en-US" altLang="ja-JP" sz="800" dirty="0" smtClean="0">
                <a:solidFill>
                  <a:schemeClr val="bg1"/>
                </a:solidFill>
                <a:latin typeface="Arial" pitchFamily="34" charset="0"/>
                <a:ea typeface="HGP創英角ｺﾞｼｯｸUB" pitchFamily="50" charset="-128"/>
                <a:cs typeface="Arial" pitchFamily="34" charset="0"/>
              </a:rPr>
              <a:t>Business</a:t>
            </a:r>
            <a:r>
              <a:rPr kumimoji="0" lang="en-US" altLang="ja-JP" sz="800" dirty="0">
                <a:solidFill>
                  <a:schemeClr val="bg1"/>
                </a:solidFill>
                <a:latin typeface="Arial" pitchFamily="34" charset="0"/>
                <a:ea typeface="HGP創英角ｺﾞｼｯｸUB" pitchFamily="50" charset="-128"/>
                <a:cs typeface="Arial" pitchFamily="34" charset="0"/>
              </a:rPr>
              <a:t> </a:t>
            </a:r>
            <a:r>
              <a:rPr kumimoji="0" lang="en-US" altLang="ja-JP" sz="800" dirty="0" smtClean="0">
                <a:solidFill>
                  <a:schemeClr val="bg1"/>
                </a:solidFill>
                <a:latin typeface="Arial" pitchFamily="34" charset="0"/>
                <a:ea typeface="HGP創英角ｺﾞｼｯｸUB" pitchFamily="50" charset="-128"/>
                <a:cs typeface="Arial" pitchFamily="34" charset="0"/>
              </a:rPr>
              <a:t>Performance </a:t>
            </a:r>
            <a:r>
              <a:rPr kumimoji="0" lang="en-US" altLang="ja-JP" sz="800" dirty="0">
                <a:solidFill>
                  <a:schemeClr val="bg1"/>
                </a:solidFill>
                <a:latin typeface="Arial" pitchFamily="34" charset="0"/>
                <a:ea typeface="HGP創英角ｺﾞｼｯｸUB" pitchFamily="50" charset="-128"/>
                <a:cs typeface="Arial" pitchFamily="34" charset="0"/>
              </a:rPr>
              <a:t>Management </a:t>
            </a:r>
            <a:endParaRPr kumimoji="0" lang="ja-JP" altLang="en-US" sz="800" dirty="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3619814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8" grpId="0" animBg="1"/>
      <p:bldP spid="19" grpId="0" animBg="1"/>
      <p:bldP spid="20" grpId="0" animBg="1"/>
      <p:bldP spid="3"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bwMode="auto">
          <a:xfrm>
            <a:off x="6962140" y="1485603"/>
            <a:ext cx="1888183" cy="576064"/>
          </a:xfrm>
          <a:prstGeom prst="roundRect">
            <a:avLst>
              <a:gd name="adj" fmla="val 50000"/>
            </a:avLst>
          </a:prstGeom>
          <a:solidFill>
            <a:srgbClr val="EC8B4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HGP創英角ｺﾞｼｯｸUB" pitchFamily="50" charset="-128"/>
                <a:ea typeface="HGP創英角ｺﾞｼｯｸUB" pitchFamily="50" charset="-128"/>
              </a:rPr>
              <a:t>判断・決定</a:t>
            </a:r>
          </a:p>
        </p:txBody>
      </p:sp>
      <p:sp>
        <p:nvSpPr>
          <p:cNvPr id="50178" name="タイトル 2"/>
          <p:cNvSpPr>
            <a:spLocks noGrp="1"/>
          </p:cNvSpPr>
          <p:nvPr>
            <p:ph type="title"/>
          </p:nvPr>
        </p:nvSpPr>
        <p:spPr/>
        <p:txBody>
          <a:bodyPr/>
          <a:lstStyle/>
          <a:p>
            <a:r>
              <a:rPr lang="ja-JP" altLang="en-US" sz="2400" dirty="0" smtClean="0"/>
              <a:t>「情報」と「ビジネス・インテリジェンス・プロセス」</a:t>
            </a:r>
          </a:p>
        </p:txBody>
      </p:sp>
      <p:sp>
        <p:nvSpPr>
          <p:cNvPr id="2048" name="角丸四角形吹き出し 2047"/>
          <p:cNvSpPr/>
          <p:nvPr/>
        </p:nvSpPr>
        <p:spPr bwMode="auto">
          <a:xfrm>
            <a:off x="323528" y="4764830"/>
            <a:ext cx="2218591" cy="1105081"/>
          </a:xfrm>
          <a:prstGeom prst="wedgeRoundRectCallout">
            <a:avLst>
              <a:gd name="adj1" fmla="val 25780"/>
              <a:gd name="adj2" fmla="val -73409"/>
              <a:gd name="adj3" fmla="val 16667"/>
            </a:avLst>
          </a:prstGeom>
          <a:solidFill>
            <a:schemeClr val="bg1">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400" dirty="0">
                <a:latin typeface="Arial" pitchFamily="34" charset="0"/>
                <a:ea typeface="HGP創英角ｺﾞｼｯｸUB" pitchFamily="50" charset="-128"/>
                <a:cs typeface="Arial" pitchFamily="34" charset="0"/>
              </a:rPr>
              <a:t>様々</a:t>
            </a:r>
            <a:r>
              <a:rPr lang="ja-JP" altLang="en-US" sz="1400" dirty="0" smtClean="0">
                <a:latin typeface="Arial" pitchFamily="34" charset="0"/>
                <a:ea typeface="HGP創英角ｺﾞｼｯｸUB" pitchFamily="50" charset="-128"/>
                <a:cs typeface="Arial" pitchFamily="34" charset="0"/>
              </a:rPr>
              <a:t>なエンタープライズ・アプリケーションから</a:t>
            </a:r>
            <a:r>
              <a:rPr lang="ja-JP" altLang="en-US" sz="1400" dirty="0">
                <a:latin typeface="Arial" pitchFamily="34" charset="0"/>
                <a:ea typeface="HGP創英角ｺﾞｼｯｸUB" pitchFamily="50" charset="-128"/>
                <a:cs typeface="Arial" pitchFamily="34" charset="0"/>
              </a:rPr>
              <a:t>生成される数字や記号</a:t>
            </a:r>
            <a:r>
              <a:rPr lang="ja-JP" altLang="en-US" sz="1400" dirty="0" smtClean="0">
                <a:latin typeface="Arial" pitchFamily="34" charset="0"/>
                <a:ea typeface="HGP創英角ｺﾞｼｯｸUB" pitchFamily="50" charset="-128"/>
                <a:cs typeface="Arial" pitchFamily="34" charset="0"/>
              </a:rPr>
              <a:t>など</a:t>
            </a:r>
            <a:endParaRPr kumimoji="0" lang="ja-JP" altLang="en-US" sz="1400" b="0" i="0" u="none" strike="noStrike" cap="none" normalizeH="0" dirty="0" smtClean="0">
              <a:ln>
                <a:noFill/>
              </a:ln>
              <a:solidFill>
                <a:srgbClr val="484848"/>
              </a:solidFill>
              <a:effectLst/>
              <a:latin typeface="+mn-lt"/>
              <a:ea typeface="+mn-ea"/>
            </a:endParaRPr>
          </a:p>
        </p:txBody>
      </p:sp>
      <p:sp>
        <p:nvSpPr>
          <p:cNvPr id="85" name="角丸四角形吹き出し 84"/>
          <p:cNvSpPr/>
          <p:nvPr/>
        </p:nvSpPr>
        <p:spPr bwMode="auto">
          <a:xfrm>
            <a:off x="2771800" y="4764830"/>
            <a:ext cx="1865063" cy="1105081"/>
          </a:xfrm>
          <a:prstGeom prst="wedgeRoundRectCallout">
            <a:avLst>
              <a:gd name="adj1" fmla="val 25780"/>
              <a:gd name="adj2" fmla="val -73409"/>
              <a:gd name="adj3" fmla="val 16667"/>
            </a:avLst>
          </a:prstGeom>
          <a:solidFill>
            <a:srgbClr val="4168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en-US" altLang="ja-JP" sz="1400" dirty="0" smtClean="0">
                <a:latin typeface="Arial" pitchFamily="34" charset="0"/>
                <a:ea typeface="HGP創英角ｺﾞｼｯｸUB" pitchFamily="50" charset="-128"/>
                <a:cs typeface="Arial" pitchFamily="34" charset="0"/>
              </a:rPr>
              <a:t>Data</a:t>
            </a:r>
            <a:r>
              <a:rPr lang="ja-JP" altLang="en-US" sz="1400" dirty="0" smtClean="0">
                <a:latin typeface="Arial" pitchFamily="34" charset="0"/>
                <a:ea typeface="HGP創英角ｺﾞｼｯｸUB" pitchFamily="50" charset="-128"/>
                <a:cs typeface="Arial" pitchFamily="34" charset="0"/>
              </a:rPr>
              <a:t>を業務目的に沿って分類・構造化し、報告や</a:t>
            </a:r>
            <a:r>
              <a:rPr lang="ja-JP" altLang="en-US" sz="1400" dirty="0">
                <a:latin typeface="Arial" pitchFamily="34" charset="0"/>
                <a:ea typeface="HGP創英角ｺﾞｼｯｸUB" pitchFamily="50" charset="-128"/>
                <a:cs typeface="Arial" pitchFamily="34" charset="0"/>
              </a:rPr>
              <a:t>検討</a:t>
            </a:r>
            <a:r>
              <a:rPr lang="ja-JP" altLang="en-US" sz="1400" dirty="0" smtClean="0">
                <a:latin typeface="Arial" pitchFamily="34" charset="0"/>
                <a:ea typeface="HGP創英角ｺﾞｼｯｸUB" pitchFamily="50" charset="-128"/>
                <a:cs typeface="Arial" pitchFamily="34" charset="0"/>
              </a:rPr>
              <a:t>しやすく整理したもの</a:t>
            </a:r>
            <a:endParaRPr lang="ja-JP" altLang="en-US" sz="1400" dirty="0">
              <a:latin typeface="Arial" pitchFamily="34" charset="0"/>
              <a:ea typeface="HGP創英角ｺﾞｼｯｸUB" pitchFamily="50" charset="-128"/>
              <a:cs typeface="Arial" pitchFamily="34" charset="0"/>
            </a:endParaRPr>
          </a:p>
        </p:txBody>
      </p:sp>
      <p:sp>
        <p:nvSpPr>
          <p:cNvPr id="86" name="角丸四角形吹き出し 85"/>
          <p:cNvSpPr/>
          <p:nvPr/>
        </p:nvSpPr>
        <p:spPr bwMode="auto">
          <a:xfrm>
            <a:off x="4861025" y="4764830"/>
            <a:ext cx="1865063" cy="1105081"/>
          </a:xfrm>
          <a:prstGeom prst="wedgeRoundRectCallout">
            <a:avLst>
              <a:gd name="adj1" fmla="val 25780"/>
              <a:gd name="adj2" fmla="val -73409"/>
              <a:gd name="adj3" fmla="val 16667"/>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en-US" altLang="ja-JP" sz="1400" dirty="0" smtClean="0">
                <a:latin typeface="Arial" pitchFamily="34" charset="0"/>
                <a:ea typeface="HGP創英角ｺﾞｼｯｸUB" pitchFamily="50" charset="-128"/>
                <a:cs typeface="Arial" pitchFamily="34" charset="0"/>
              </a:rPr>
              <a:t>Information</a:t>
            </a:r>
            <a:r>
              <a:rPr lang="ja-JP" altLang="en-US" sz="1400" dirty="0" smtClean="0">
                <a:latin typeface="Arial" pitchFamily="34" charset="0"/>
                <a:ea typeface="HGP創英角ｺﾞｼｯｸUB" pitchFamily="50" charset="-128"/>
                <a:cs typeface="Arial" pitchFamily="34" charset="0"/>
              </a:rPr>
              <a:t>に内在するルールや法則などの関係や価値をわかりやすく表現したもの</a:t>
            </a:r>
            <a:endParaRPr lang="ja-JP" altLang="en-US" sz="1400" dirty="0">
              <a:latin typeface="Arial" pitchFamily="34" charset="0"/>
              <a:ea typeface="HGP創英角ｺﾞｼｯｸUB" pitchFamily="50" charset="-128"/>
              <a:cs typeface="Arial" pitchFamily="34" charset="0"/>
            </a:endParaRPr>
          </a:p>
        </p:txBody>
      </p:sp>
      <p:sp>
        <p:nvSpPr>
          <p:cNvPr id="88" name="角丸四角形吹き出し 87"/>
          <p:cNvSpPr/>
          <p:nvPr/>
        </p:nvSpPr>
        <p:spPr bwMode="auto">
          <a:xfrm>
            <a:off x="6962141" y="4764830"/>
            <a:ext cx="1865063" cy="1105081"/>
          </a:xfrm>
          <a:prstGeom prst="wedgeRoundRectCallout">
            <a:avLst>
              <a:gd name="adj1" fmla="val 25780"/>
              <a:gd name="adj2" fmla="val -73409"/>
              <a:gd name="adj3" fmla="val 16667"/>
            </a:avLst>
          </a:prstGeom>
          <a:solidFill>
            <a:srgbClr val="EC8B4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en-US" altLang="ja-JP" sz="1400" dirty="0" smtClean="0">
                <a:latin typeface="Arial" pitchFamily="34" charset="0"/>
                <a:ea typeface="HGP創英角ｺﾞｼｯｸUB" pitchFamily="50" charset="-128"/>
                <a:cs typeface="Arial" pitchFamily="34" charset="0"/>
              </a:rPr>
              <a:t>Intelligence</a:t>
            </a:r>
            <a:r>
              <a:rPr lang="ja-JP" altLang="en-US" sz="1400" dirty="0" smtClean="0">
                <a:latin typeface="Arial" pitchFamily="34" charset="0"/>
                <a:ea typeface="HGP創英角ｺﾞｼｯｸUB" pitchFamily="50" charset="-128"/>
                <a:cs typeface="Arial" pitchFamily="34" charset="0"/>
              </a:rPr>
              <a:t>によって示された価値評価に基づき判断し、意志決定を行なう</a:t>
            </a:r>
            <a:endParaRPr lang="ja-JP" altLang="en-US" sz="1400" dirty="0">
              <a:latin typeface="Arial" pitchFamily="34" charset="0"/>
              <a:ea typeface="HGP創英角ｺﾞｼｯｸUB" pitchFamily="50" charset="-128"/>
              <a:cs typeface="Arial" pitchFamily="34" charset="0"/>
            </a:endParaRPr>
          </a:p>
        </p:txBody>
      </p:sp>
      <p:sp>
        <p:nvSpPr>
          <p:cNvPr id="2053" name="ホームベース 2052"/>
          <p:cNvSpPr/>
          <p:nvPr/>
        </p:nvSpPr>
        <p:spPr bwMode="auto">
          <a:xfrm>
            <a:off x="264991" y="1480060"/>
            <a:ext cx="6781726" cy="576064"/>
          </a:xfrm>
          <a:prstGeom prst="homePlate">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HGP創英角ｺﾞｼｯｸUB" pitchFamily="50" charset="-128"/>
                <a:ea typeface="HGP創英角ｺﾞｼｯｸUB" pitchFamily="50" charset="-128"/>
              </a:rPr>
              <a:t>情　　報</a:t>
            </a:r>
          </a:p>
        </p:txBody>
      </p:sp>
      <p:grpSp>
        <p:nvGrpSpPr>
          <p:cNvPr id="3" name="グループ化 2"/>
          <p:cNvGrpSpPr/>
          <p:nvPr/>
        </p:nvGrpSpPr>
        <p:grpSpPr>
          <a:xfrm>
            <a:off x="323528" y="2056124"/>
            <a:ext cx="8640960" cy="2438032"/>
            <a:chOff x="323528" y="2056124"/>
            <a:chExt cx="8640960" cy="2438032"/>
          </a:xfrm>
        </p:grpSpPr>
        <p:sp>
          <p:nvSpPr>
            <p:cNvPr id="17" name="フローチャート : 磁気ディスク 16"/>
            <p:cNvSpPr/>
            <p:nvPr/>
          </p:nvSpPr>
          <p:spPr bwMode="auto">
            <a:xfrm>
              <a:off x="1697513" y="3307015"/>
              <a:ext cx="844606" cy="1152128"/>
            </a:xfrm>
            <a:prstGeom prst="flowChartMagneticDisk">
              <a:avLst/>
            </a:prstGeom>
            <a:gradFill>
              <a:gsLst>
                <a:gs pos="0">
                  <a:schemeClr val="lt1">
                    <a:tint val="80000"/>
                    <a:satMod val="300000"/>
                  </a:schemeClr>
                </a:gs>
                <a:gs pos="100000">
                  <a:schemeClr val="accent6">
                    <a:lumMod val="75000"/>
                    <a:alpha val="59000"/>
                  </a:schemeClr>
                </a:gs>
              </a:gsLst>
            </a:gradFill>
            <a:ln>
              <a:headEnd type="none" w="med" len="med"/>
              <a:tailEnd type="none" w="med" len="med"/>
            </a:ln>
          </p:spPr>
          <p:style>
            <a:lnRef idx="3">
              <a:schemeClr val="lt1"/>
            </a:lnRef>
            <a:fillRef idx="1003">
              <a:schemeClr val="l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dirty="0" smtClean="0">
                <a:ln>
                  <a:noFill/>
                </a:ln>
                <a:solidFill>
                  <a:srgbClr val="484848"/>
                </a:solidFill>
                <a:effectLst/>
                <a:latin typeface="+mn-lt"/>
                <a:ea typeface="+mn-ea"/>
              </a:endParaRPr>
            </a:p>
          </p:txBody>
        </p:sp>
        <p:sp>
          <p:nvSpPr>
            <p:cNvPr id="18" name="フローチャート : 磁気ディスク 17"/>
            <p:cNvSpPr/>
            <p:nvPr/>
          </p:nvSpPr>
          <p:spPr bwMode="auto">
            <a:xfrm>
              <a:off x="3792257" y="3307015"/>
              <a:ext cx="844606" cy="1152128"/>
            </a:xfrm>
            <a:prstGeom prst="flowChartMagneticDisk">
              <a:avLst/>
            </a:prstGeom>
            <a:gradFill>
              <a:gsLst>
                <a:gs pos="0">
                  <a:schemeClr val="lt1">
                    <a:tint val="80000"/>
                    <a:satMod val="300000"/>
                  </a:schemeClr>
                </a:gs>
                <a:gs pos="100000">
                  <a:srgbClr val="0070C0"/>
                </a:gs>
              </a:gsLst>
            </a:gradFill>
            <a:ln>
              <a:headEnd type="none" w="med" len="med"/>
              <a:tailEnd type="none" w="med" len="med"/>
            </a:ln>
          </p:spPr>
          <p:style>
            <a:lnRef idx="3">
              <a:schemeClr val="lt1"/>
            </a:lnRef>
            <a:fillRef idx="1003">
              <a:schemeClr val="l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smtClean="0">
                <a:ln>
                  <a:noFill/>
                </a:ln>
                <a:solidFill>
                  <a:srgbClr val="484848"/>
                </a:solidFill>
                <a:effectLst/>
                <a:latin typeface="+mn-lt"/>
                <a:ea typeface="+mn-ea"/>
              </a:endParaRPr>
            </a:p>
          </p:txBody>
        </p:sp>
        <p:sp>
          <p:nvSpPr>
            <p:cNvPr id="2" name="角丸四角形 1"/>
            <p:cNvSpPr/>
            <p:nvPr/>
          </p:nvSpPr>
          <p:spPr bwMode="auto">
            <a:xfrm>
              <a:off x="2771800" y="3307015"/>
              <a:ext cx="777089" cy="1152127"/>
            </a:xfrm>
            <a:prstGeom prst="roundRect">
              <a:avLst/>
            </a:prstGeom>
            <a:solidFill>
              <a:srgbClr val="4168A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pitchFamily="34" charset="0"/>
                  <a:cs typeface="Arial" pitchFamily="34" charset="0"/>
                </a:rPr>
                <a:t>ETL</a:t>
              </a:r>
              <a:endParaRPr kumimoji="0" lang="ja-JP" altLang="en-US" b="0" i="0" u="none" strike="noStrike" cap="none" normalizeH="0" dirty="0" smtClean="0">
                <a:ln>
                  <a:noFill/>
                </a:ln>
                <a:solidFill>
                  <a:schemeClr val="bg1"/>
                </a:solidFill>
                <a:effectLst/>
                <a:latin typeface="Arial" pitchFamily="34" charset="0"/>
                <a:cs typeface="Arial" pitchFamily="34" charset="0"/>
              </a:endParaRPr>
            </a:p>
          </p:txBody>
        </p:sp>
        <p:sp>
          <p:nvSpPr>
            <p:cNvPr id="20" name="フローチャート : 磁気ディスク 19"/>
            <p:cNvSpPr/>
            <p:nvPr/>
          </p:nvSpPr>
          <p:spPr bwMode="auto">
            <a:xfrm>
              <a:off x="5901266" y="3275495"/>
              <a:ext cx="844606" cy="1152128"/>
            </a:xfrm>
            <a:prstGeom prst="flowChartMagneticDisk">
              <a:avLst/>
            </a:prstGeom>
            <a:gradFill>
              <a:gsLst>
                <a:gs pos="0">
                  <a:schemeClr val="lt1">
                    <a:tint val="80000"/>
                    <a:satMod val="300000"/>
                  </a:schemeClr>
                </a:gs>
                <a:gs pos="100000">
                  <a:srgbClr val="006600"/>
                </a:gs>
              </a:gsLst>
            </a:gradFill>
            <a:ln>
              <a:headEnd type="none" w="med" len="med"/>
              <a:tailEnd type="none" w="med" len="med"/>
            </a:ln>
          </p:spPr>
          <p:style>
            <a:lnRef idx="3">
              <a:schemeClr val="lt1"/>
            </a:lnRef>
            <a:fillRef idx="1003">
              <a:schemeClr val="l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1" name="角丸四角形 20"/>
            <p:cNvSpPr/>
            <p:nvPr/>
          </p:nvSpPr>
          <p:spPr bwMode="auto">
            <a:xfrm>
              <a:off x="4861025" y="3307015"/>
              <a:ext cx="777089" cy="1152128"/>
            </a:xfrm>
            <a:prstGeom prst="roundRect">
              <a:avLst/>
            </a:prstGeom>
            <a:solidFill>
              <a:srgbClr val="00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dirty="0" smtClean="0">
                  <a:solidFill>
                    <a:schemeClr val="bg1"/>
                  </a:solidFill>
                  <a:latin typeface="Arial" pitchFamily="34" charset="0"/>
                  <a:cs typeface="Arial" pitchFamily="34" charset="0"/>
                </a:rPr>
                <a:t>BI</a:t>
              </a:r>
              <a:endParaRPr kumimoji="0" lang="ja-JP" altLang="en-US" b="0" i="0" u="none" strike="noStrike" cap="none" normalizeH="0" dirty="0" smtClean="0">
                <a:ln>
                  <a:noFill/>
                </a:ln>
                <a:solidFill>
                  <a:schemeClr val="bg1"/>
                </a:solidFill>
                <a:effectLst/>
                <a:latin typeface="Arial" pitchFamily="34" charset="0"/>
                <a:cs typeface="Arial" pitchFamily="34" charset="0"/>
              </a:endParaRPr>
            </a:p>
          </p:txBody>
        </p:sp>
        <p:sp>
          <p:nvSpPr>
            <p:cNvPr id="23" name="角丸四角形 22"/>
            <p:cNvSpPr/>
            <p:nvPr/>
          </p:nvSpPr>
          <p:spPr bwMode="auto">
            <a:xfrm>
              <a:off x="6962141" y="3307015"/>
              <a:ext cx="777089" cy="1152128"/>
            </a:xfrm>
            <a:prstGeom prst="roundRect">
              <a:avLst/>
            </a:prstGeom>
            <a:solidFill>
              <a:srgbClr val="EC8B4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意志</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決定者</a:t>
              </a:r>
            </a:p>
          </p:txBody>
        </p:sp>
        <p:sp>
          <p:nvSpPr>
            <p:cNvPr id="26" name="角丸四角形 25"/>
            <p:cNvSpPr/>
            <p:nvPr/>
          </p:nvSpPr>
          <p:spPr bwMode="auto">
            <a:xfrm>
              <a:off x="8072346" y="3301720"/>
              <a:ext cx="771225" cy="1152128"/>
            </a:xfrm>
            <a:prstGeom prst="roundRect">
              <a:avLst>
                <a:gd name="adj" fmla="val 18125"/>
              </a:avLst>
            </a:prstGeom>
            <a:solidFill>
              <a:srgbClr val="EC8B4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dirty="0" smtClean="0">
                  <a:ln>
                    <a:noFill/>
                  </a:ln>
                  <a:solidFill>
                    <a:schemeClr val="bg1"/>
                  </a:solidFill>
                  <a:effectLst/>
                  <a:latin typeface="HGP創英角ｺﾞｼｯｸUB" pitchFamily="50" charset="-128"/>
                  <a:ea typeface="HGP創英角ｺﾞｼｯｸUB" pitchFamily="50" charset="-128"/>
                </a:rPr>
                <a:t>判断</a:t>
              </a:r>
            </a:p>
          </p:txBody>
        </p:sp>
        <p:sp>
          <p:nvSpPr>
            <p:cNvPr id="50204" name="テキスト ボックス 50203"/>
            <p:cNvSpPr txBox="1"/>
            <p:nvPr/>
          </p:nvSpPr>
          <p:spPr>
            <a:xfrm>
              <a:off x="1783825" y="2906163"/>
              <a:ext cx="671979" cy="369332"/>
            </a:xfrm>
            <a:prstGeom prst="rect">
              <a:avLst/>
            </a:prstGeom>
            <a:noFill/>
          </p:spPr>
          <p:txBody>
            <a:bodyPr wrap="none" rtlCol="0">
              <a:spAutoFit/>
            </a:bodyPr>
            <a:lstStyle/>
            <a:p>
              <a:r>
                <a:rPr kumimoji="1" lang="en-US" altLang="ja-JP" dirty="0" smtClean="0"/>
                <a:t>Data</a:t>
              </a:r>
              <a:endParaRPr kumimoji="1" lang="ja-JP" altLang="en-US" dirty="0"/>
            </a:p>
          </p:txBody>
        </p:sp>
        <p:sp>
          <p:nvSpPr>
            <p:cNvPr id="69" name="テキスト ボックス 68"/>
            <p:cNvSpPr txBox="1"/>
            <p:nvPr/>
          </p:nvSpPr>
          <p:spPr>
            <a:xfrm>
              <a:off x="3545146" y="2906163"/>
              <a:ext cx="1338828" cy="369332"/>
            </a:xfrm>
            <a:prstGeom prst="rect">
              <a:avLst/>
            </a:prstGeom>
            <a:noFill/>
          </p:spPr>
          <p:txBody>
            <a:bodyPr wrap="none" rtlCol="0">
              <a:spAutoFit/>
            </a:bodyPr>
            <a:lstStyle/>
            <a:p>
              <a:pPr algn="ctr"/>
              <a:r>
                <a:rPr kumimoji="1" lang="en-US" altLang="ja-JP" dirty="0" smtClean="0">
                  <a:solidFill>
                    <a:srgbClr val="4168A7"/>
                  </a:solidFill>
                </a:rPr>
                <a:t>Information</a:t>
              </a:r>
              <a:endParaRPr kumimoji="1" lang="ja-JP" altLang="en-US" dirty="0">
                <a:solidFill>
                  <a:srgbClr val="4168A7"/>
                </a:solidFill>
              </a:endParaRPr>
            </a:p>
          </p:txBody>
        </p:sp>
        <p:sp>
          <p:nvSpPr>
            <p:cNvPr id="70" name="テキスト ボックス 69"/>
            <p:cNvSpPr txBox="1"/>
            <p:nvPr/>
          </p:nvSpPr>
          <p:spPr>
            <a:xfrm>
              <a:off x="5647743" y="2912389"/>
              <a:ext cx="1351652" cy="369332"/>
            </a:xfrm>
            <a:prstGeom prst="rect">
              <a:avLst/>
            </a:prstGeom>
            <a:noFill/>
          </p:spPr>
          <p:txBody>
            <a:bodyPr wrap="none" rtlCol="0">
              <a:spAutoFit/>
            </a:bodyPr>
            <a:lstStyle/>
            <a:p>
              <a:pPr algn="ctr"/>
              <a:r>
                <a:rPr kumimoji="1" lang="en-US" altLang="ja-JP" dirty="0" smtClean="0">
                  <a:solidFill>
                    <a:srgbClr val="006600"/>
                  </a:solidFill>
                </a:rPr>
                <a:t>Intelligence</a:t>
              </a:r>
              <a:endParaRPr kumimoji="1" lang="ja-JP" altLang="en-US" dirty="0">
                <a:solidFill>
                  <a:srgbClr val="006600"/>
                </a:solidFill>
              </a:endParaRPr>
            </a:p>
          </p:txBody>
        </p:sp>
        <p:sp>
          <p:nvSpPr>
            <p:cNvPr id="71" name="テキスト ボックス 70"/>
            <p:cNvSpPr txBox="1"/>
            <p:nvPr/>
          </p:nvSpPr>
          <p:spPr>
            <a:xfrm>
              <a:off x="7894963" y="2906163"/>
              <a:ext cx="1069525" cy="369332"/>
            </a:xfrm>
            <a:prstGeom prst="rect">
              <a:avLst/>
            </a:prstGeom>
            <a:noFill/>
          </p:spPr>
          <p:txBody>
            <a:bodyPr wrap="none" rtlCol="0">
              <a:spAutoFit/>
            </a:bodyPr>
            <a:lstStyle/>
            <a:p>
              <a:pPr algn="ctr"/>
              <a:r>
                <a:rPr kumimoji="1" lang="en-US" altLang="ja-JP" dirty="0" smtClean="0">
                  <a:solidFill>
                    <a:srgbClr val="EC8B42"/>
                  </a:solidFill>
                </a:rPr>
                <a:t>Decision</a:t>
              </a:r>
              <a:endParaRPr kumimoji="1" lang="ja-JP" altLang="en-US" dirty="0">
                <a:solidFill>
                  <a:srgbClr val="EC8B42"/>
                </a:solidFill>
              </a:endParaRPr>
            </a:p>
          </p:txBody>
        </p:sp>
        <p:sp>
          <p:nvSpPr>
            <p:cNvPr id="50205" name="テキスト ボックス 50204"/>
            <p:cNvSpPr txBox="1"/>
            <p:nvPr/>
          </p:nvSpPr>
          <p:spPr>
            <a:xfrm>
              <a:off x="1699869" y="3662059"/>
              <a:ext cx="839893" cy="646331"/>
            </a:xfrm>
            <a:prstGeom prst="rect">
              <a:avLst/>
            </a:prstGeom>
            <a:noFill/>
          </p:spPr>
          <p:txBody>
            <a:bodyPr wrap="none" rtlCol="0">
              <a:spAutoFit/>
            </a:bodyPr>
            <a:lstStyle/>
            <a:p>
              <a:pPr algn="ctr"/>
              <a:r>
                <a:rPr kumimoji="1" lang="ja-JP" altLang="en-US" sz="2000" dirty="0" smtClean="0">
                  <a:latin typeface="HGP創英角ｺﾞｼｯｸUB" pitchFamily="50" charset="-128"/>
                  <a:ea typeface="HGP創英角ｺﾞｼｯｸUB" pitchFamily="50" charset="-128"/>
                </a:rPr>
                <a:t>素材</a:t>
              </a:r>
              <a:endParaRPr kumimoji="1" lang="en-US" altLang="ja-JP" sz="2000" dirty="0" smtClean="0">
                <a:latin typeface="HGP創英角ｺﾞｼｯｸUB" pitchFamily="50" charset="-128"/>
                <a:ea typeface="HGP創英角ｺﾞｼｯｸUB" pitchFamily="50" charset="-128"/>
              </a:endParaRPr>
            </a:p>
            <a:p>
              <a:pPr algn="ctr"/>
              <a:r>
                <a:rPr lang="ja-JP" altLang="en-US" sz="800" dirty="0" smtClean="0">
                  <a:latin typeface="HGP創英角ｺﾞｼｯｸUB" pitchFamily="50" charset="-128"/>
                  <a:ea typeface="HGP創英角ｺﾞｼｯｸUB" pitchFamily="50" charset="-128"/>
                </a:rPr>
                <a:t>トランザクション</a:t>
              </a:r>
            </a:p>
            <a:p>
              <a:pPr algn="ctr"/>
              <a:r>
                <a:rPr lang="ja-JP" altLang="en-US" sz="800" dirty="0" smtClean="0">
                  <a:latin typeface="HGP創英角ｺﾞｼｯｸUB" pitchFamily="50" charset="-128"/>
                  <a:ea typeface="HGP創英角ｺﾞｼｯｸUB" pitchFamily="50" charset="-128"/>
                </a:rPr>
                <a:t>データベース</a:t>
              </a:r>
              <a:endParaRPr lang="en-US" altLang="ja-JP" sz="800" dirty="0" smtClean="0">
                <a:latin typeface="HGP創英角ｺﾞｼｯｸUB" pitchFamily="50" charset="-128"/>
                <a:ea typeface="HGP創英角ｺﾞｼｯｸUB" pitchFamily="50" charset="-128"/>
              </a:endParaRPr>
            </a:p>
          </p:txBody>
        </p:sp>
        <p:sp>
          <p:nvSpPr>
            <p:cNvPr id="73" name="テキスト ボックス 72"/>
            <p:cNvSpPr txBox="1"/>
            <p:nvPr/>
          </p:nvSpPr>
          <p:spPr>
            <a:xfrm>
              <a:off x="3865746" y="3660898"/>
              <a:ext cx="697627" cy="646331"/>
            </a:xfrm>
            <a:prstGeom prst="rect">
              <a:avLst/>
            </a:prstGeom>
            <a:noFill/>
          </p:spPr>
          <p:txBody>
            <a:bodyPr wrap="none" rtlCol="0">
              <a:spAutoFit/>
            </a:bodyPr>
            <a:lstStyle/>
            <a:p>
              <a:pPr algn="ctr"/>
              <a:r>
                <a:rPr kumimoji="1" lang="ja-JP" altLang="en-US" sz="2000" dirty="0" smtClean="0">
                  <a:solidFill>
                    <a:srgbClr val="4168A7"/>
                  </a:solidFill>
                  <a:latin typeface="Arial"/>
                  <a:ea typeface="HGP創英角ｺﾞｼｯｸUB" pitchFamily="50" charset="-128"/>
                  <a:cs typeface="Arial"/>
                </a:rPr>
                <a:t>整理</a:t>
              </a:r>
            </a:p>
            <a:p>
              <a:pPr algn="ctr"/>
              <a:r>
                <a:rPr lang="en-US" altLang="ja-JP" sz="1600" dirty="0" smtClean="0">
                  <a:solidFill>
                    <a:srgbClr val="4168A7"/>
                  </a:solidFill>
                  <a:latin typeface="Arial"/>
                  <a:ea typeface="HGP創英角ｺﾞｼｯｸUB" pitchFamily="50" charset="-128"/>
                  <a:cs typeface="Arial"/>
                </a:rPr>
                <a:t>DWH</a:t>
              </a:r>
              <a:endParaRPr kumimoji="1" lang="ja-JP" altLang="en-US" sz="1600" dirty="0">
                <a:solidFill>
                  <a:srgbClr val="4168A7"/>
                </a:solidFill>
                <a:latin typeface="Arial"/>
                <a:ea typeface="HGP創英角ｺﾞｼｯｸUB" pitchFamily="50" charset="-128"/>
                <a:cs typeface="Arial"/>
              </a:endParaRPr>
            </a:p>
          </p:txBody>
        </p:sp>
        <p:sp>
          <p:nvSpPr>
            <p:cNvPr id="74" name="テキスト ボックス 73"/>
            <p:cNvSpPr txBox="1"/>
            <p:nvPr/>
          </p:nvSpPr>
          <p:spPr>
            <a:xfrm>
              <a:off x="5994065" y="3656106"/>
              <a:ext cx="697628" cy="400110"/>
            </a:xfrm>
            <a:prstGeom prst="rect">
              <a:avLst/>
            </a:prstGeom>
            <a:noFill/>
          </p:spPr>
          <p:txBody>
            <a:bodyPr wrap="none" rtlCol="0">
              <a:spAutoFit/>
            </a:bodyPr>
            <a:lstStyle/>
            <a:p>
              <a:pPr algn="ctr"/>
              <a:r>
                <a:rPr kumimoji="1" lang="ja-JP" altLang="en-US" sz="2000" dirty="0" smtClean="0">
                  <a:solidFill>
                    <a:srgbClr val="006600"/>
                  </a:solidFill>
                  <a:latin typeface="HGP創英角ｺﾞｼｯｸUB" pitchFamily="50" charset="-128"/>
                  <a:ea typeface="HGP創英角ｺﾞｼｯｸUB" pitchFamily="50" charset="-128"/>
                </a:rPr>
                <a:t>価値</a:t>
              </a:r>
              <a:endParaRPr kumimoji="1" lang="ja-JP" altLang="en-US" sz="2000" dirty="0">
                <a:solidFill>
                  <a:srgbClr val="006600"/>
                </a:solidFill>
                <a:latin typeface="HGP創英角ｺﾞｼｯｸUB" pitchFamily="50" charset="-128"/>
                <a:ea typeface="HGP創英角ｺﾞｼｯｸUB" pitchFamily="50" charset="-128"/>
              </a:endParaRPr>
            </a:p>
          </p:txBody>
        </p:sp>
        <p:sp>
          <p:nvSpPr>
            <p:cNvPr id="50206" name="右矢印 50205"/>
            <p:cNvSpPr/>
            <p:nvPr/>
          </p:nvSpPr>
          <p:spPr bwMode="auto">
            <a:xfrm>
              <a:off x="2483768" y="3635722"/>
              <a:ext cx="366435"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6" name="右矢印 75"/>
            <p:cNvSpPr/>
            <p:nvPr/>
          </p:nvSpPr>
          <p:spPr bwMode="auto">
            <a:xfrm>
              <a:off x="3491880" y="3631306"/>
              <a:ext cx="346569"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7" name="右矢印 76"/>
            <p:cNvSpPr/>
            <p:nvPr/>
          </p:nvSpPr>
          <p:spPr bwMode="auto">
            <a:xfrm>
              <a:off x="4572000" y="3631306"/>
              <a:ext cx="346569"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8" name="右矢印 77"/>
            <p:cNvSpPr/>
            <p:nvPr/>
          </p:nvSpPr>
          <p:spPr bwMode="auto">
            <a:xfrm>
              <a:off x="6700148" y="3631306"/>
              <a:ext cx="346569"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80" name="右矢印 79"/>
            <p:cNvSpPr/>
            <p:nvPr/>
          </p:nvSpPr>
          <p:spPr bwMode="auto">
            <a:xfrm>
              <a:off x="5580112" y="3620058"/>
              <a:ext cx="346569"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81" name="右矢印 80"/>
            <p:cNvSpPr/>
            <p:nvPr/>
          </p:nvSpPr>
          <p:spPr bwMode="auto">
            <a:xfrm>
              <a:off x="7725777" y="3620058"/>
              <a:ext cx="346569"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83" name="角丸四角形 82"/>
            <p:cNvSpPr/>
            <p:nvPr/>
          </p:nvSpPr>
          <p:spPr bwMode="auto">
            <a:xfrm>
              <a:off x="323528" y="3342029"/>
              <a:ext cx="1085303" cy="1152127"/>
            </a:xfrm>
            <a:prstGeom prst="roundRect">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dirty="0" smtClean="0">
                  <a:ln>
                    <a:noFill/>
                  </a:ln>
                  <a:solidFill>
                    <a:schemeClr val="bg1"/>
                  </a:solidFill>
                  <a:effectLst/>
                  <a:latin typeface="HGP創英角ｺﾞｼｯｸUB" pitchFamily="50" charset="-128"/>
                  <a:ea typeface="HGP創英角ｺﾞｼｯｸUB" pitchFamily="50" charset="-128"/>
                  <a:cs typeface="Arial" pitchFamily="34" charset="0"/>
                </a:rPr>
                <a:t>エンタープライズ</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a:solidFill>
                    <a:schemeClr val="bg1"/>
                  </a:solidFill>
                  <a:latin typeface="HGP創英角ｺﾞｼｯｸUB" pitchFamily="50" charset="-128"/>
                  <a:ea typeface="HGP創英角ｺﾞｼｯｸUB" pitchFamily="50" charset="-128"/>
                  <a:cs typeface="Arial" pitchFamily="34" charset="0"/>
                </a:rPr>
                <a:t>アプリケーション</a:t>
              </a:r>
              <a:endParaRPr kumimoji="0" lang="ja-JP" altLang="en-US" sz="900" b="0" i="0" u="none" strike="noStrike" cap="none" normalizeH="0" dirty="0" smtClean="0">
                <a:ln>
                  <a:noFill/>
                </a:ln>
                <a:solidFill>
                  <a:schemeClr val="bg1"/>
                </a:solidFill>
                <a:effectLst/>
                <a:latin typeface="HGP創英角ｺﾞｼｯｸUB" pitchFamily="50" charset="-128"/>
                <a:ea typeface="HGP創英角ｺﾞｼｯｸUB" pitchFamily="50" charset="-128"/>
                <a:cs typeface="Arial" pitchFamily="34" charset="0"/>
              </a:endParaRPr>
            </a:p>
          </p:txBody>
        </p:sp>
        <p:sp>
          <p:nvSpPr>
            <p:cNvPr id="84" name="右矢印 83"/>
            <p:cNvSpPr/>
            <p:nvPr/>
          </p:nvSpPr>
          <p:spPr bwMode="auto">
            <a:xfrm>
              <a:off x="1393857" y="3622383"/>
              <a:ext cx="346569" cy="492956"/>
            </a:xfrm>
            <a:prstGeom prst="rightArrow">
              <a:avLst/>
            </a:prstGeom>
            <a:solidFill>
              <a:srgbClr val="FFCCCC"/>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cxnSp>
          <p:nvCxnSpPr>
            <p:cNvPr id="2055" name="直線矢印コネクタ 2054"/>
            <p:cNvCxnSpPr>
              <a:endCxn id="50204" idx="0"/>
            </p:cNvCxnSpPr>
            <p:nvPr/>
          </p:nvCxnSpPr>
          <p:spPr bwMode="auto">
            <a:xfrm flipH="1">
              <a:off x="2119815" y="2056124"/>
              <a:ext cx="294368" cy="850039"/>
            </a:xfrm>
            <a:prstGeom prst="straightConnector1">
              <a:avLst/>
            </a:prstGeom>
            <a:solidFill>
              <a:schemeClr val="bg1"/>
            </a:solidFill>
            <a:ln w="38100" cap="flat" cmpd="sng" algn="ctr">
              <a:solidFill>
                <a:srgbClr val="4168A7"/>
              </a:solidFill>
              <a:prstDash val="sysDot"/>
              <a:round/>
              <a:headEnd type="none" w="med" len="med"/>
              <a:tailEnd type="triangle" w="med" len="med"/>
            </a:ln>
            <a:effectLst/>
          </p:spPr>
        </p:cxnSp>
        <p:cxnSp>
          <p:nvCxnSpPr>
            <p:cNvPr id="96" name="直線矢印コネクタ 95"/>
            <p:cNvCxnSpPr>
              <a:endCxn id="69" idx="0"/>
            </p:cNvCxnSpPr>
            <p:nvPr/>
          </p:nvCxnSpPr>
          <p:spPr bwMode="auto">
            <a:xfrm>
              <a:off x="2414183" y="2056124"/>
              <a:ext cx="1800377" cy="850039"/>
            </a:xfrm>
            <a:prstGeom prst="straightConnector1">
              <a:avLst/>
            </a:prstGeom>
            <a:solidFill>
              <a:schemeClr val="bg1"/>
            </a:solidFill>
            <a:ln w="38100" cap="flat" cmpd="sng" algn="ctr">
              <a:solidFill>
                <a:srgbClr val="4168A7"/>
              </a:solidFill>
              <a:prstDash val="sysDot"/>
              <a:round/>
              <a:headEnd type="none" w="med" len="med"/>
              <a:tailEnd type="triangle" w="med" len="med"/>
            </a:ln>
            <a:effectLst/>
          </p:spPr>
        </p:cxnSp>
        <p:cxnSp>
          <p:nvCxnSpPr>
            <p:cNvPr id="98" name="直線矢印コネクタ 97"/>
            <p:cNvCxnSpPr>
              <a:endCxn id="70" idx="0"/>
            </p:cNvCxnSpPr>
            <p:nvPr/>
          </p:nvCxnSpPr>
          <p:spPr bwMode="auto">
            <a:xfrm>
              <a:off x="2414183" y="2056124"/>
              <a:ext cx="3909386" cy="856265"/>
            </a:xfrm>
            <a:prstGeom prst="straightConnector1">
              <a:avLst/>
            </a:prstGeom>
            <a:solidFill>
              <a:schemeClr val="bg1"/>
            </a:solidFill>
            <a:ln w="38100" cap="flat" cmpd="sng" algn="ctr">
              <a:solidFill>
                <a:srgbClr val="4168A7"/>
              </a:solidFill>
              <a:prstDash val="sysDot"/>
              <a:round/>
              <a:headEnd type="none" w="med" len="med"/>
              <a:tailEnd type="triangle" w="med" len="med"/>
            </a:ln>
            <a:effectLst/>
          </p:spPr>
        </p:cxnSp>
      </p:grpSp>
      <p:grpSp>
        <p:nvGrpSpPr>
          <p:cNvPr id="50202" name="グループ化 50201"/>
          <p:cNvGrpSpPr/>
          <p:nvPr/>
        </p:nvGrpSpPr>
        <p:grpSpPr>
          <a:xfrm>
            <a:off x="8109271" y="5378822"/>
            <a:ext cx="901700" cy="1002506"/>
            <a:chOff x="4926014" y="4856166"/>
            <a:chExt cx="966788" cy="1120775"/>
          </a:xfrm>
        </p:grpSpPr>
        <p:sp>
          <p:nvSpPr>
            <p:cNvPr id="13" name="Freeform 10"/>
            <p:cNvSpPr>
              <a:spLocks/>
            </p:cNvSpPr>
            <p:nvPr/>
          </p:nvSpPr>
          <p:spPr bwMode="auto">
            <a:xfrm>
              <a:off x="5584827" y="5788028"/>
              <a:ext cx="307975" cy="141288"/>
            </a:xfrm>
            <a:custGeom>
              <a:avLst/>
              <a:gdLst>
                <a:gd name="T0" fmla="*/ 110 w 388"/>
                <a:gd name="T1" fmla="*/ 0 h 179"/>
                <a:gd name="T2" fmla="*/ 388 w 388"/>
                <a:gd name="T3" fmla="*/ 76 h 179"/>
                <a:gd name="T4" fmla="*/ 194 w 388"/>
                <a:gd name="T5" fmla="*/ 179 h 179"/>
                <a:gd name="T6" fmla="*/ 0 w 388"/>
                <a:gd name="T7" fmla="*/ 61 h 179"/>
                <a:gd name="T8" fmla="*/ 110 w 388"/>
                <a:gd name="T9" fmla="*/ 0 h 179"/>
                <a:gd name="T10" fmla="*/ 110 w 388"/>
                <a:gd name="T11" fmla="*/ 0 h 179"/>
              </a:gdLst>
              <a:ahLst/>
              <a:cxnLst>
                <a:cxn ang="0">
                  <a:pos x="T0" y="T1"/>
                </a:cxn>
                <a:cxn ang="0">
                  <a:pos x="T2" y="T3"/>
                </a:cxn>
                <a:cxn ang="0">
                  <a:pos x="T4" y="T5"/>
                </a:cxn>
                <a:cxn ang="0">
                  <a:pos x="T6" y="T7"/>
                </a:cxn>
                <a:cxn ang="0">
                  <a:pos x="T8" y="T9"/>
                </a:cxn>
                <a:cxn ang="0">
                  <a:pos x="T10" y="T11"/>
                </a:cxn>
              </a:cxnLst>
              <a:rect l="0" t="0" r="r" b="b"/>
              <a:pathLst>
                <a:path w="388" h="179">
                  <a:moveTo>
                    <a:pt x="110" y="0"/>
                  </a:moveTo>
                  <a:lnTo>
                    <a:pt x="388" y="76"/>
                  </a:lnTo>
                  <a:lnTo>
                    <a:pt x="194" y="179"/>
                  </a:lnTo>
                  <a:lnTo>
                    <a:pt x="0" y="61"/>
                  </a:lnTo>
                  <a:lnTo>
                    <a:pt x="110" y="0"/>
                  </a:lnTo>
                  <a:lnTo>
                    <a:pt x="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11"/>
            <p:cNvSpPr>
              <a:spLocks/>
            </p:cNvSpPr>
            <p:nvPr/>
          </p:nvSpPr>
          <p:spPr bwMode="auto">
            <a:xfrm>
              <a:off x="5011739" y="5056191"/>
              <a:ext cx="769938" cy="430213"/>
            </a:xfrm>
            <a:custGeom>
              <a:avLst/>
              <a:gdLst>
                <a:gd name="T0" fmla="*/ 578 w 969"/>
                <a:gd name="T1" fmla="*/ 3 h 542"/>
                <a:gd name="T2" fmla="*/ 469 w 969"/>
                <a:gd name="T3" fmla="*/ 89 h 542"/>
                <a:gd name="T4" fmla="*/ 7 w 969"/>
                <a:gd name="T5" fmla="*/ 118 h 542"/>
                <a:gd name="T6" fmla="*/ 482 w 969"/>
                <a:gd name="T7" fmla="*/ 287 h 542"/>
                <a:gd name="T8" fmla="*/ 482 w 969"/>
                <a:gd name="T9" fmla="*/ 304 h 542"/>
                <a:gd name="T10" fmla="*/ 481 w 969"/>
                <a:gd name="T11" fmla="*/ 321 h 542"/>
                <a:gd name="T12" fmla="*/ 481 w 969"/>
                <a:gd name="T13" fmla="*/ 338 h 542"/>
                <a:gd name="T14" fmla="*/ 479 w 969"/>
                <a:gd name="T15" fmla="*/ 357 h 542"/>
                <a:gd name="T16" fmla="*/ 477 w 969"/>
                <a:gd name="T17" fmla="*/ 374 h 542"/>
                <a:gd name="T18" fmla="*/ 477 w 969"/>
                <a:gd name="T19" fmla="*/ 391 h 542"/>
                <a:gd name="T20" fmla="*/ 477 w 969"/>
                <a:gd name="T21" fmla="*/ 410 h 542"/>
                <a:gd name="T22" fmla="*/ 477 w 969"/>
                <a:gd name="T23" fmla="*/ 431 h 542"/>
                <a:gd name="T24" fmla="*/ 481 w 969"/>
                <a:gd name="T25" fmla="*/ 454 h 542"/>
                <a:gd name="T26" fmla="*/ 484 w 969"/>
                <a:gd name="T27" fmla="*/ 477 h 542"/>
                <a:gd name="T28" fmla="*/ 488 w 969"/>
                <a:gd name="T29" fmla="*/ 496 h 542"/>
                <a:gd name="T30" fmla="*/ 494 w 969"/>
                <a:gd name="T31" fmla="*/ 513 h 542"/>
                <a:gd name="T32" fmla="*/ 496 w 969"/>
                <a:gd name="T33" fmla="*/ 524 h 542"/>
                <a:gd name="T34" fmla="*/ 501 w 969"/>
                <a:gd name="T35" fmla="*/ 538 h 542"/>
                <a:gd name="T36" fmla="*/ 505 w 969"/>
                <a:gd name="T37" fmla="*/ 538 h 542"/>
                <a:gd name="T38" fmla="*/ 519 w 969"/>
                <a:gd name="T39" fmla="*/ 532 h 542"/>
                <a:gd name="T40" fmla="*/ 534 w 969"/>
                <a:gd name="T41" fmla="*/ 526 h 542"/>
                <a:gd name="T42" fmla="*/ 551 w 969"/>
                <a:gd name="T43" fmla="*/ 519 h 542"/>
                <a:gd name="T44" fmla="*/ 570 w 969"/>
                <a:gd name="T45" fmla="*/ 511 h 542"/>
                <a:gd name="T46" fmla="*/ 593 w 969"/>
                <a:gd name="T47" fmla="*/ 504 h 542"/>
                <a:gd name="T48" fmla="*/ 616 w 969"/>
                <a:gd name="T49" fmla="*/ 494 h 542"/>
                <a:gd name="T50" fmla="*/ 638 w 969"/>
                <a:gd name="T51" fmla="*/ 486 h 542"/>
                <a:gd name="T52" fmla="*/ 661 w 969"/>
                <a:gd name="T53" fmla="*/ 477 h 542"/>
                <a:gd name="T54" fmla="*/ 684 w 969"/>
                <a:gd name="T55" fmla="*/ 469 h 542"/>
                <a:gd name="T56" fmla="*/ 703 w 969"/>
                <a:gd name="T57" fmla="*/ 464 h 542"/>
                <a:gd name="T58" fmla="*/ 720 w 969"/>
                <a:gd name="T59" fmla="*/ 456 h 542"/>
                <a:gd name="T60" fmla="*/ 733 w 969"/>
                <a:gd name="T61" fmla="*/ 450 h 542"/>
                <a:gd name="T62" fmla="*/ 749 w 969"/>
                <a:gd name="T63" fmla="*/ 447 h 542"/>
                <a:gd name="T64" fmla="*/ 762 w 969"/>
                <a:gd name="T65" fmla="*/ 412 h 542"/>
                <a:gd name="T66" fmla="*/ 969 w 969"/>
                <a:gd name="T67" fmla="*/ 344 h 542"/>
                <a:gd name="T68" fmla="*/ 802 w 969"/>
                <a:gd name="T69" fmla="*/ 61 h 542"/>
                <a:gd name="T70" fmla="*/ 638 w 969"/>
                <a:gd name="T71"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9" h="542">
                  <a:moveTo>
                    <a:pt x="638" y="0"/>
                  </a:moveTo>
                  <a:lnTo>
                    <a:pt x="578" y="3"/>
                  </a:lnTo>
                  <a:lnTo>
                    <a:pt x="528" y="74"/>
                  </a:lnTo>
                  <a:lnTo>
                    <a:pt x="469" y="89"/>
                  </a:lnTo>
                  <a:lnTo>
                    <a:pt x="0" y="89"/>
                  </a:lnTo>
                  <a:lnTo>
                    <a:pt x="7" y="118"/>
                  </a:lnTo>
                  <a:lnTo>
                    <a:pt x="484" y="279"/>
                  </a:lnTo>
                  <a:lnTo>
                    <a:pt x="482" y="287"/>
                  </a:lnTo>
                  <a:lnTo>
                    <a:pt x="482" y="296"/>
                  </a:lnTo>
                  <a:lnTo>
                    <a:pt x="482" y="304"/>
                  </a:lnTo>
                  <a:lnTo>
                    <a:pt x="482" y="313"/>
                  </a:lnTo>
                  <a:lnTo>
                    <a:pt x="481" y="321"/>
                  </a:lnTo>
                  <a:lnTo>
                    <a:pt x="481" y="331"/>
                  </a:lnTo>
                  <a:lnTo>
                    <a:pt x="481" y="338"/>
                  </a:lnTo>
                  <a:lnTo>
                    <a:pt x="481" y="350"/>
                  </a:lnTo>
                  <a:lnTo>
                    <a:pt x="479" y="357"/>
                  </a:lnTo>
                  <a:lnTo>
                    <a:pt x="477" y="367"/>
                  </a:lnTo>
                  <a:lnTo>
                    <a:pt x="477" y="374"/>
                  </a:lnTo>
                  <a:lnTo>
                    <a:pt x="477" y="384"/>
                  </a:lnTo>
                  <a:lnTo>
                    <a:pt x="477" y="391"/>
                  </a:lnTo>
                  <a:lnTo>
                    <a:pt x="477" y="401"/>
                  </a:lnTo>
                  <a:lnTo>
                    <a:pt x="477" y="410"/>
                  </a:lnTo>
                  <a:lnTo>
                    <a:pt x="477" y="420"/>
                  </a:lnTo>
                  <a:lnTo>
                    <a:pt x="477" y="431"/>
                  </a:lnTo>
                  <a:lnTo>
                    <a:pt x="481" y="443"/>
                  </a:lnTo>
                  <a:lnTo>
                    <a:pt x="481" y="454"/>
                  </a:lnTo>
                  <a:lnTo>
                    <a:pt x="482" y="466"/>
                  </a:lnTo>
                  <a:lnTo>
                    <a:pt x="484" y="477"/>
                  </a:lnTo>
                  <a:lnTo>
                    <a:pt x="488" y="486"/>
                  </a:lnTo>
                  <a:lnTo>
                    <a:pt x="488" y="496"/>
                  </a:lnTo>
                  <a:lnTo>
                    <a:pt x="492" y="505"/>
                  </a:lnTo>
                  <a:lnTo>
                    <a:pt x="494" y="513"/>
                  </a:lnTo>
                  <a:lnTo>
                    <a:pt x="496" y="519"/>
                  </a:lnTo>
                  <a:lnTo>
                    <a:pt x="496" y="524"/>
                  </a:lnTo>
                  <a:lnTo>
                    <a:pt x="500" y="532"/>
                  </a:lnTo>
                  <a:lnTo>
                    <a:pt x="501" y="538"/>
                  </a:lnTo>
                  <a:lnTo>
                    <a:pt x="503" y="542"/>
                  </a:lnTo>
                  <a:lnTo>
                    <a:pt x="505" y="538"/>
                  </a:lnTo>
                  <a:lnTo>
                    <a:pt x="513" y="536"/>
                  </a:lnTo>
                  <a:lnTo>
                    <a:pt x="519" y="532"/>
                  </a:lnTo>
                  <a:lnTo>
                    <a:pt x="526" y="530"/>
                  </a:lnTo>
                  <a:lnTo>
                    <a:pt x="534" y="526"/>
                  </a:lnTo>
                  <a:lnTo>
                    <a:pt x="541" y="524"/>
                  </a:lnTo>
                  <a:lnTo>
                    <a:pt x="551" y="519"/>
                  </a:lnTo>
                  <a:lnTo>
                    <a:pt x="560" y="517"/>
                  </a:lnTo>
                  <a:lnTo>
                    <a:pt x="570" y="511"/>
                  </a:lnTo>
                  <a:lnTo>
                    <a:pt x="581" y="507"/>
                  </a:lnTo>
                  <a:lnTo>
                    <a:pt x="593" y="504"/>
                  </a:lnTo>
                  <a:lnTo>
                    <a:pt x="604" y="500"/>
                  </a:lnTo>
                  <a:lnTo>
                    <a:pt x="616" y="494"/>
                  </a:lnTo>
                  <a:lnTo>
                    <a:pt x="629" y="490"/>
                  </a:lnTo>
                  <a:lnTo>
                    <a:pt x="638" y="486"/>
                  </a:lnTo>
                  <a:lnTo>
                    <a:pt x="650" y="483"/>
                  </a:lnTo>
                  <a:lnTo>
                    <a:pt x="661" y="477"/>
                  </a:lnTo>
                  <a:lnTo>
                    <a:pt x="673" y="473"/>
                  </a:lnTo>
                  <a:lnTo>
                    <a:pt x="684" y="469"/>
                  </a:lnTo>
                  <a:lnTo>
                    <a:pt x="693" y="466"/>
                  </a:lnTo>
                  <a:lnTo>
                    <a:pt x="703" y="464"/>
                  </a:lnTo>
                  <a:lnTo>
                    <a:pt x="712" y="460"/>
                  </a:lnTo>
                  <a:lnTo>
                    <a:pt x="720" y="456"/>
                  </a:lnTo>
                  <a:lnTo>
                    <a:pt x="730" y="452"/>
                  </a:lnTo>
                  <a:lnTo>
                    <a:pt x="733" y="450"/>
                  </a:lnTo>
                  <a:lnTo>
                    <a:pt x="741" y="448"/>
                  </a:lnTo>
                  <a:lnTo>
                    <a:pt x="749" y="447"/>
                  </a:lnTo>
                  <a:lnTo>
                    <a:pt x="752" y="447"/>
                  </a:lnTo>
                  <a:lnTo>
                    <a:pt x="762" y="412"/>
                  </a:lnTo>
                  <a:lnTo>
                    <a:pt x="827" y="391"/>
                  </a:lnTo>
                  <a:lnTo>
                    <a:pt x="969" y="344"/>
                  </a:lnTo>
                  <a:lnTo>
                    <a:pt x="954" y="211"/>
                  </a:lnTo>
                  <a:lnTo>
                    <a:pt x="802" y="61"/>
                  </a:lnTo>
                  <a:lnTo>
                    <a:pt x="760" y="13"/>
                  </a:lnTo>
                  <a:lnTo>
                    <a:pt x="638" y="0"/>
                  </a:lnTo>
                  <a:lnTo>
                    <a:pt x="6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2"/>
            <p:cNvSpPr>
              <a:spLocks/>
            </p:cNvSpPr>
            <p:nvPr/>
          </p:nvSpPr>
          <p:spPr bwMode="auto">
            <a:xfrm>
              <a:off x="5160964" y="5597528"/>
              <a:ext cx="392113" cy="190500"/>
            </a:xfrm>
            <a:custGeom>
              <a:avLst/>
              <a:gdLst>
                <a:gd name="T0" fmla="*/ 34 w 492"/>
                <a:gd name="T1" fmla="*/ 0 h 240"/>
                <a:gd name="T2" fmla="*/ 492 w 492"/>
                <a:gd name="T3" fmla="*/ 187 h 240"/>
                <a:gd name="T4" fmla="*/ 414 w 492"/>
                <a:gd name="T5" fmla="*/ 240 h 240"/>
                <a:gd name="T6" fmla="*/ 0 w 492"/>
                <a:gd name="T7" fmla="*/ 25 h 240"/>
                <a:gd name="T8" fmla="*/ 34 w 492"/>
                <a:gd name="T9" fmla="*/ 0 h 240"/>
                <a:gd name="T10" fmla="*/ 34 w 492"/>
                <a:gd name="T11" fmla="*/ 0 h 240"/>
              </a:gdLst>
              <a:ahLst/>
              <a:cxnLst>
                <a:cxn ang="0">
                  <a:pos x="T0" y="T1"/>
                </a:cxn>
                <a:cxn ang="0">
                  <a:pos x="T2" y="T3"/>
                </a:cxn>
                <a:cxn ang="0">
                  <a:pos x="T4" y="T5"/>
                </a:cxn>
                <a:cxn ang="0">
                  <a:pos x="T6" y="T7"/>
                </a:cxn>
                <a:cxn ang="0">
                  <a:pos x="T8" y="T9"/>
                </a:cxn>
                <a:cxn ang="0">
                  <a:pos x="T10" y="T11"/>
                </a:cxn>
              </a:cxnLst>
              <a:rect l="0" t="0" r="r" b="b"/>
              <a:pathLst>
                <a:path w="492" h="240">
                  <a:moveTo>
                    <a:pt x="34" y="0"/>
                  </a:moveTo>
                  <a:lnTo>
                    <a:pt x="492" y="187"/>
                  </a:lnTo>
                  <a:lnTo>
                    <a:pt x="414" y="240"/>
                  </a:lnTo>
                  <a:lnTo>
                    <a:pt x="0" y="25"/>
                  </a:lnTo>
                  <a:lnTo>
                    <a:pt x="34" y="0"/>
                  </a:ln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3"/>
            <p:cNvSpPr>
              <a:spLocks/>
            </p:cNvSpPr>
            <p:nvPr/>
          </p:nvSpPr>
          <p:spPr bwMode="auto">
            <a:xfrm>
              <a:off x="5597527" y="5146678"/>
              <a:ext cx="92075" cy="241300"/>
            </a:xfrm>
            <a:custGeom>
              <a:avLst/>
              <a:gdLst>
                <a:gd name="T0" fmla="*/ 46 w 116"/>
                <a:gd name="T1" fmla="*/ 4 h 304"/>
                <a:gd name="T2" fmla="*/ 50 w 116"/>
                <a:gd name="T3" fmla="*/ 13 h 304"/>
                <a:gd name="T4" fmla="*/ 53 w 116"/>
                <a:gd name="T5" fmla="*/ 30 h 304"/>
                <a:gd name="T6" fmla="*/ 55 w 116"/>
                <a:gd name="T7" fmla="*/ 40 h 304"/>
                <a:gd name="T8" fmla="*/ 57 w 116"/>
                <a:gd name="T9" fmla="*/ 55 h 304"/>
                <a:gd name="T10" fmla="*/ 57 w 116"/>
                <a:gd name="T11" fmla="*/ 70 h 304"/>
                <a:gd name="T12" fmla="*/ 57 w 116"/>
                <a:gd name="T13" fmla="*/ 87 h 304"/>
                <a:gd name="T14" fmla="*/ 57 w 116"/>
                <a:gd name="T15" fmla="*/ 108 h 304"/>
                <a:gd name="T16" fmla="*/ 53 w 116"/>
                <a:gd name="T17" fmla="*/ 131 h 304"/>
                <a:gd name="T18" fmla="*/ 50 w 116"/>
                <a:gd name="T19" fmla="*/ 156 h 304"/>
                <a:gd name="T20" fmla="*/ 46 w 116"/>
                <a:gd name="T21" fmla="*/ 169 h 304"/>
                <a:gd name="T22" fmla="*/ 42 w 116"/>
                <a:gd name="T23" fmla="*/ 184 h 304"/>
                <a:gd name="T24" fmla="*/ 38 w 116"/>
                <a:gd name="T25" fmla="*/ 198 h 304"/>
                <a:gd name="T26" fmla="*/ 34 w 116"/>
                <a:gd name="T27" fmla="*/ 215 h 304"/>
                <a:gd name="T28" fmla="*/ 29 w 116"/>
                <a:gd name="T29" fmla="*/ 230 h 304"/>
                <a:gd name="T30" fmla="*/ 25 w 116"/>
                <a:gd name="T31" fmla="*/ 249 h 304"/>
                <a:gd name="T32" fmla="*/ 17 w 116"/>
                <a:gd name="T33" fmla="*/ 302 h 304"/>
                <a:gd name="T34" fmla="*/ 21 w 116"/>
                <a:gd name="T35" fmla="*/ 298 h 304"/>
                <a:gd name="T36" fmla="*/ 33 w 116"/>
                <a:gd name="T37" fmla="*/ 287 h 304"/>
                <a:gd name="T38" fmla="*/ 48 w 116"/>
                <a:gd name="T39" fmla="*/ 268 h 304"/>
                <a:gd name="T40" fmla="*/ 67 w 116"/>
                <a:gd name="T41" fmla="*/ 247 h 304"/>
                <a:gd name="T42" fmla="*/ 76 w 116"/>
                <a:gd name="T43" fmla="*/ 232 h 304"/>
                <a:gd name="T44" fmla="*/ 86 w 116"/>
                <a:gd name="T45" fmla="*/ 218 h 304"/>
                <a:gd name="T46" fmla="*/ 93 w 116"/>
                <a:gd name="T47" fmla="*/ 205 h 304"/>
                <a:gd name="T48" fmla="*/ 101 w 116"/>
                <a:gd name="T49" fmla="*/ 190 h 304"/>
                <a:gd name="T50" fmla="*/ 107 w 116"/>
                <a:gd name="T51" fmla="*/ 175 h 304"/>
                <a:gd name="T52" fmla="*/ 110 w 116"/>
                <a:gd name="T53" fmla="*/ 161 h 304"/>
                <a:gd name="T54" fmla="*/ 114 w 116"/>
                <a:gd name="T55" fmla="*/ 146 h 304"/>
                <a:gd name="T56" fmla="*/ 116 w 116"/>
                <a:gd name="T57" fmla="*/ 133 h 304"/>
                <a:gd name="T58" fmla="*/ 114 w 116"/>
                <a:gd name="T59" fmla="*/ 118 h 304"/>
                <a:gd name="T60" fmla="*/ 114 w 116"/>
                <a:gd name="T61" fmla="*/ 104 h 304"/>
                <a:gd name="T62" fmla="*/ 110 w 116"/>
                <a:gd name="T63" fmla="*/ 93 h 304"/>
                <a:gd name="T64" fmla="*/ 110 w 116"/>
                <a:gd name="T65" fmla="*/ 82 h 304"/>
                <a:gd name="T66" fmla="*/ 105 w 116"/>
                <a:gd name="T67" fmla="*/ 64 h 304"/>
                <a:gd name="T68" fmla="*/ 99 w 116"/>
                <a:gd name="T69" fmla="*/ 51 h 304"/>
                <a:gd name="T70" fmla="*/ 91 w 116"/>
                <a:gd name="T71" fmla="*/ 40 h 304"/>
                <a:gd name="T72" fmla="*/ 88 w 116"/>
                <a:gd name="T73" fmla="*/ 30 h 304"/>
                <a:gd name="T74" fmla="*/ 44 w 116"/>
                <a:gd name="T7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304">
                  <a:moveTo>
                    <a:pt x="44" y="0"/>
                  </a:moveTo>
                  <a:lnTo>
                    <a:pt x="46" y="4"/>
                  </a:lnTo>
                  <a:lnTo>
                    <a:pt x="46" y="5"/>
                  </a:lnTo>
                  <a:lnTo>
                    <a:pt x="50" y="13"/>
                  </a:lnTo>
                  <a:lnTo>
                    <a:pt x="52" y="19"/>
                  </a:lnTo>
                  <a:lnTo>
                    <a:pt x="53" y="30"/>
                  </a:lnTo>
                  <a:lnTo>
                    <a:pt x="53" y="34"/>
                  </a:lnTo>
                  <a:lnTo>
                    <a:pt x="55" y="40"/>
                  </a:lnTo>
                  <a:lnTo>
                    <a:pt x="57" y="47"/>
                  </a:lnTo>
                  <a:lnTo>
                    <a:pt x="57" y="55"/>
                  </a:lnTo>
                  <a:lnTo>
                    <a:pt x="57" y="63"/>
                  </a:lnTo>
                  <a:lnTo>
                    <a:pt x="57" y="70"/>
                  </a:lnTo>
                  <a:lnTo>
                    <a:pt x="57" y="78"/>
                  </a:lnTo>
                  <a:lnTo>
                    <a:pt x="57" y="87"/>
                  </a:lnTo>
                  <a:lnTo>
                    <a:pt x="57" y="97"/>
                  </a:lnTo>
                  <a:lnTo>
                    <a:pt x="57" y="108"/>
                  </a:lnTo>
                  <a:lnTo>
                    <a:pt x="55" y="120"/>
                  </a:lnTo>
                  <a:lnTo>
                    <a:pt x="53" y="131"/>
                  </a:lnTo>
                  <a:lnTo>
                    <a:pt x="52" y="142"/>
                  </a:lnTo>
                  <a:lnTo>
                    <a:pt x="50" y="156"/>
                  </a:lnTo>
                  <a:lnTo>
                    <a:pt x="48" y="161"/>
                  </a:lnTo>
                  <a:lnTo>
                    <a:pt x="46" y="169"/>
                  </a:lnTo>
                  <a:lnTo>
                    <a:pt x="44" y="175"/>
                  </a:lnTo>
                  <a:lnTo>
                    <a:pt x="42" y="184"/>
                  </a:lnTo>
                  <a:lnTo>
                    <a:pt x="40" y="190"/>
                  </a:lnTo>
                  <a:lnTo>
                    <a:pt x="38" y="198"/>
                  </a:lnTo>
                  <a:lnTo>
                    <a:pt x="36" y="205"/>
                  </a:lnTo>
                  <a:lnTo>
                    <a:pt x="34" y="215"/>
                  </a:lnTo>
                  <a:lnTo>
                    <a:pt x="31" y="220"/>
                  </a:lnTo>
                  <a:lnTo>
                    <a:pt x="29" y="230"/>
                  </a:lnTo>
                  <a:lnTo>
                    <a:pt x="27" y="237"/>
                  </a:lnTo>
                  <a:lnTo>
                    <a:pt x="25" y="249"/>
                  </a:lnTo>
                  <a:lnTo>
                    <a:pt x="0" y="304"/>
                  </a:lnTo>
                  <a:lnTo>
                    <a:pt x="17" y="302"/>
                  </a:lnTo>
                  <a:lnTo>
                    <a:pt x="17" y="300"/>
                  </a:lnTo>
                  <a:lnTo>
                    <a:pt x="21" y="298"/>
                  </a:lnTo>
                  <a:lnTo>
                    <a:pt x="25" y="293"/>
                  </a:lnTo>
                  <a:lnTo>
                    <a:pt x="33" y="287"/>
                  </a:lnTo>
                  <a:lnTo>
                    <a:pt x="40" y="277"/>
                  </a:lnTo>
                  <a:lnTo>
                    <a:pt x="48" y="268"/>
                  </a:lnTo>
                  <a:lnTo>
                    <a:pt x="57" y="256"/>
                  </a:lnTo>
                  <a:lnTo>
                    <a:pt x="67" y="247"/>
                  </a:lnTo>
                  <a:lnTo>
                    <a:pt x="71" y="239"/>
                  </a:lnTo>
                  <a:lnTo>
                    <a:pt x="76" y="232"/>
                  </a:lnTo>
                  <a:lnTo>
                    <a:pt x="80" y="226"/>
                  </a:lnTo>
                  <a:lnTo>
                    <a:pt x="86" y="218"/>
                  </a:lnTo>
                  <a:lnTo>
                    <a:pt x="88" y="211"/>
                  </a:lnTo>
                  <a:lnTo>
                    <a:pt x="93" y="205"/>
                  </a:lnTo>
                  <a:lnTo>
                    <a:pt x="97" y="198"/>
                  </a:lnTo>
                  <a:lnTo>
                    <a:pt x="101" y="190"/>
                  </a:lnTo>
                  <a:lnTo>
                    <a:pt x="103" y="182"/>
                  </a:lnTo>
                  <a:lnTo>
                    <a:pt x="107" y="175"/>
                  </a:lnTo>
                  <a:lnTo>
                    <a:pt x="109" y="167"/>
                  </a:lnTo>
                  <a:lnTo>
                    <a:pt x="110" y="161"/>
                  </a:lnTo>
                  <a:lnTo>
                    <a:pt x="112" y="154"/>
                  </a:lnTo>
                  <a:lnTo>
                    <a:pt x="114" y="146"/>
                  </a:lnTo>
                  <a:lnTo>
                    <a:pt x="114" y="139"/>
                  </a:lnTo>
                  <a:lnTo>
                    <a:pt x="116" y="133"/>
                  </a:lnTo>
                  <a:lnTo>
                    <a:pt x="114" y="125"/>
                  </a:lnTo>
                  <a:lnTo>
                    <a:pt x="114" y="118"/>
                  </a:lnTo>
                  <a:lnTo>
                    <a:pt x="114" y="110"/>
                  </a:lnTo>
                  <a:lnTo>
                    <a:pt x="114" y="104"/>
                  </a:lnTo>
                  <a:lnTo>
                    <a:pt x="112" y="99"/>
                  </a:lnTo>
                  <a:lnTo>
                    <a:pt x="110" y="93"/>
                  </a:lnTo>
                  <a:lnTo>
                    <a:pt x="110" y="87"/>
                  </a:lnTo>
                  <a:lnTo>
                    <a:pt x="110" y="82"/>
                  </a:lnTo>
                  <a:lnTo>
                    <a:pt x="107" y="72"/>
                  </a:lnTo>
                  <a:lnTo>
                    <a:pt x="105" y="64"/>
                  </a:lnTo>
                  <a:lnTo>
                    <a:pt x="101" y="57"/>
                  </a:lnTo>
                  <a:lnTo>
                    <a:pt x="99" y="51"/>
                  </a:lnTo>
                  <a:lnTo>
                    <a:pt x="95" y="43"/>
                  </a:lnTo>
                  <a:lnTo>
                    <a:pt x="91" y="40"/>
                  </a:lnTo>
                  <a:lnTo>
                    <a:pt x="90" y="34"/>
                  </a:lnTo>
                  <a:lnTo>
                    <a:pt x="88" y="30"/>
                  </a:lnTo>
                  <a:lnTo>
                    <a:pt x="82" y="26"/>
                  </a:lnTo>
                  <a:lnTo>
                    <a:pt x="44"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4"/>
            <p:cNvSpPr>
              <a:spLocks/>
            </p:cNvSpPr>
            <p:nvPr/>
          </p:nvSpPr>
          <p:spPr bwMode="auto">
            <a:xfrm>
              <a:off x="5638802" y="5086353"/>
              <a:ext cx="163513" cy="328613"/>
            </a:xfrm>
            <a:custGeom>
              <a:avLst/>
              <a:gdLst>
                <a:gd name="T0" fmla="*/ 0 w 207"/>
                <a:gd name="T1" fmla="*/ 24 h 414"/>
                <a:gd name="T2" fmla="*/ 5 w 207"/>
                <a:gd name="T3" fmla="*/ 30 h 414"/>
                <a:gd name="T4" fmla="*/ 24 w 207"/>
                <a:gd name="T5" fmla="*/ 45 h 414"/>
                <a:gd name="T6" fmla="*/ 36 w 207"/>
                <a:gd name="T7" fmla="*/ 55 h 414"/>
                <a:gd name="T8" fmla="*/ 51 w 207"/>
                <a:gd name="T9" fmla="*/ 70 h 414"/>
                <a:gd name="T10" fmla="*/ 64 w 207"/>
                <a:gd name="T11" fmla="*/ 83 h 414"/>
                <a:gd name="T12" fmla="*/ 81 w 207"/>
                <a:gd name="T13" fmla="*/ 100 h 414"/>
                <a:gd name="T14" fmla="*/ 95 w 207"/>
                <a:gd name="T15" fmla="*/ 118 h 414"/>
                <a:gd name="T16" fmla="*/ 108 w 207"/>
                <a:gd name="T17" fmla="*/ 137 h 414"/>
                <a:gd name="T18" fmla="*/ 119 w 207"/>
                <a:gd name="T19" fmla="*/ 156 h 414"/>
                <a:gd name="T20" fmla="*/ 131 w 207"/>
                <a:gd name="T21" fmla="*/ 175 h 414"/>
                <a:gd name="T22" fmla="*/ 138 w 207"/>
                <a:gd name="T23" fmla="*/ 196 h 414"/>
                <a:gd name="T24" fmla="*/ 144 w 207"/>
                <a:gd name="T25" fmla="*/ 215 h 414"/>
                <a:gd name="T26" fmla="*/ 144 w 207"/>
                <a:gd name="T27" fmla="*/ 234 h 414"/>
                <a:gd name="T28" fmla="*/ 142 w 207"/>
                <a:gd name="T29" fmla="*/ 253 h 414"/>
                <a:gd name="T30" fmla="*/ 135 w 207"/>
                <a:gd name="T31" fmla="*/ 268 h 414"/>
                <a:gd name="T32" fmla="*/ 129 w 207"/>
                <a:gd name="T33" fmla="*/ 283 h 414"/>
                <a:gd name="T34" fmla="*/ 121 w 207"/>
                <a:gd name="T35" fmla="*/ 296 h 414"/>
                <a:gd name="T36" fmla="*/ 112 w 207"/>
                <a:gd name="T37" fmla="*/ 308 h 414"/>
                <a:gd name="T38" fmla="*/ 93 w 207"/>
                <a:gd name="T39" fmla="*/ 325 h 414"/>
                <a:gd name="T40" fmla="*/ 76 w 207"/>
                <a:gd name="T41" fmla="*/ 336 h 414"/>
                <a:gd name="T42" fmla="*/ 57 w 207"/>
                <a:gd name="T43" fmla="*/ 342 h 414"/>
                <a:gd name="T44" fmla="*/ 41 w 207"/>
                <a:gd name="T45" fmla="*/ 346 h 414"/>
                <a:gd name="T46" fmla="*/ 32 w 207"/>
                <a:gd name="T47" fmla="*/ 348 h 414"/>
                <a:gd name="T48" fmla="*/ 28 w 207"/>
                <a:gd name="T49" fmla="*/ 348 h 414"/>
                <a:gd name="T50" fmla="*/ 58 w 207"/>
                <a:gd name="T51" fmla="*/ 414 h 414"/>
                <a:gd name="T52" fmla="*/ 58 w 207"/>
                <a:gd name="T53" fmla="*/ 393 h 414"/>
                <a:gd name="T54" fmla="*/ 51 w 207"/>
                <a:gd name="T55" fmla="*/ 378 h 414"/>
                <a:gd name="T56" fmla="*/ 58 w 207"/>
                <a:gd name="T57" fmla="*/ 374 h 414"/>
                <a:gd name="T58" fmla="*/ 76 w 207"/>
                <a:gd name="T59" fmla="*/ 374 h 414"/>
                <a:gd name="T60" fmla="*/ 95 w 207"/>
                <a:gd name="T61" fmla="*/ 370 h 414"/>
                <a:gd name="T62" fmla="*/ 112 w 207"/>
                <a:gd name="T63" fmla="*/ 365 h 414"/>
                <a:gd name="T64" fmla="*/ 127 w 207"/>
                <a:gd name="T65" fmla="*/ 357 h 414"/>
                <a:gd name="T66" fmla="*/ 140 w 207"/>
                <a:gd name="T67" fmla="*/ 351 h 414"/>
                <a:gd name="T68" fmla="*/ 157 w 207"/>
                <a:gd name="T69" fmla="*/ 342 h 414"/>
                <a:gd name="T70" fmla="*/ 174 w 207"/>
                <a:gd name="T71" fmla="*/ 329 h 414"/>
                <a:gd name="T72" fmla="*/ 190 w 207"/>
                <a:gd name="T73" fmla="*/ 313 h 414"/>
                <a:gd name="T74" fmla="*/ 201 w 207"/>
                <a:gd name="T75" fmla="*/ 293 h 414"/>
                <a:gd name="T76" fmla="*/ 205 w 207"/>
                <a:gd name="T77" fmla="*/ 274 h 414"/>
                <a:gd name="T78" fmla="*/ 207 w 207"/>
                <a:gd name="T79" fmla="*/ 258 h 414"/>
                <a:gd name="T80" fmla="*/ 205 w 207"/>
                <a:gd name="T81" fmla="*/ 243 h 414"/>
                <a:gd name="T82" fmla="*/ 203 w 207"/>
                <a:gd name="T83" fmla="*/ 224 h 414"/>
                <a:gd name="T84" fmla="*/ 197 w 207"/>
                <a:gd name="T85" fmla="*/ 207 h 414"/>
                <a:gd name="T86" fmla="*/ 188 w 207"/>
                <a:gd name="T87" fmla="*/ 186 h 414"/>
                <a:gd name="T88" fmla="*/ 176 w 207"/>
                <a:gd name="T89" fmla="*/ 165 h 414"/>
                <a:gd name="T90" fmla="*/ 163 w 207"/>
                <a:gd name="T91" fmla="*/ 146 h 414"/>
                <a:gd name="T92" fmla="*/ 148 w 207"/>
                <a:gd name="T93" fmla="*/ 127 h 414"/>
                <a:gd name="T94" fmla="*/ 133 w 207"/>
                <a:gd name="T95" fmla="*/ 108 h 414"/>
                <a:gd name="T96" fmla="*/ 115 w 207"/>
                <a:gd name="T97" fmla="*/ 89 h 414"/>
                <a:gd name="T98" fmla="*/ 96 w 207"/>
                <a:gd name="T99" fmla="*/ 74 h 414"/>
                <a:gd name="T100" fmla="*/ 77 w 207"/>
                <a:gd name="T101" fmla="*/ 59 h 414"/>
                <a:gd name="T102" fmla="*/ 62 w 207"/>
                <a:gd name="T103" fmla="*/ 45 h 414"/>
                <a:gd name="T104" fmla="*/ 45 w 207"/>
                <a:gd name="T105" fmla="*/ 32 h 414"/>
                <a:gd name="T106" fmla="*/ 32 w 207"/>
                <a:gd name="T107" fmla="*/ 23 h 414"/>
                <a:gd name="T108" fmla="*/ 19 w 207"/>
                <a:gd name="T109" fmla="*/ 13 h 414"/>
                <a:gd name="T110" fmla="*/ 9 w 207"/>
                <a:gd name="T111" fmla="*/ 7 h 414"/>
                <a:gd name="T112" fmla="*/ 0 w 207"/>
                <a:gd name="T113" fmla="*/ 0 h 414"/>
                <a:gd name="T114" fmla="*/ 0 w 207"/>
                <a:gd name="T115"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414">
                  <a:moveTo>
                    <a:pt x="0" y="0"/>
                  </a:moveTo>
                  <a:lnTo>
                    <a:pt x="0" y="24"/>
                  </a:lnTo>
                  <a:lnTo>
                    <a:pt x="0" y="24"/>
                  </a:lnTo>
                  <a:lnTo>
                    <a:pt x="5" y="30"/>
                  </a:lnTo>
                  <a:lnTo>
                    <a:pt x="13" y="36"/>
                  </a:lnTo>
                  <a:lnTo>
                    <a:pt x="24" y="45"/>
                  </a:lnTo>
                  <a:lnTo>
                    <a:pt x="30" y="49"/>
                  </a:lnTo>
                  <a:lnTo>
                    <a:pt x="36" y="55"/>
                  </a:lnTo>
                  <a:lnTo>
                    <a:pt x="43" y="62"/>
                  </a:lnTo>
                  <a:lnTo>
                    <a:pt x="51" y="70"/>
                  </a:lnTo>
                  <a:lnTo>
                    <a:pt x="57" y="76"/>
                  </a:lnTo>
                  <a:lnTo>
                    <a:pt x="64" y="83"/>
                  </a:lnTo>
                  <a:lnTo>
                    <a:pt x="72" y="93"/>
                  </a:lnTo>
                  <a:lnTo>
                    <a:pt x="81" y="100"/>
                  </a:lnTo>
                  <a:lnTo>
                    <a:pt x="87" y="110"/>
                  </a:lnTo>
                  <a:lnTo>
                    <a:pt x="95" y="118"/>
                  </a:lnTo>
                  <a:lnTo>
                    <a:pt x="100" y="127"/>
                  </a:lnTo>
                  <a:lnTo>
                    <a:pt x="108" y="137"/>
                  </a:lnTo>
                  <a:lnTo>
                    <a:pt x="114" y="146"/>
                  </a:lnTo>
                  <a:lnTo>
                    <a:pt x="119" y="156"/>
                  </a:lnTo>
                  <a:lnTo>
                    <a:pt x="125" y="165"/>
                  </a:lnTo>
                  <a:lnTo>
                    <a:pt x="131" y="175"/>
                  </a:lnTo>
                  <a:lnTo>
                    <a:pt x="135" y="184"/>
                  </a:lnTo>
                  <a:lnTo>
                    <a:pt x="138" y="196"/>
                  </a:lnTo>
                  <a:lnTo>
                    <a:pt x="140" y="203"/>
                  </a:lnTo>
                  <a:lnTo>
                    <a:pt x="144" y="215"/>
                  </a:lnTo>
                  <a:lnTo>
                    <a:pt x="144" y="224"/>
                  </a:lnTo>
                  <a:lnTo>
                    <a:pt x="144" y="234"/>
                  </a:lnTo>
                  <a:lnTo>
                    <a:pt x="144" y="243"/>
                  </a:lnTo>
                  <a:lnTo>
                    <a:pt x="142" y="253"/>
                  </a:lnTo>
                  <a:lnTo>
                    <a:pt x="138" y="260"/>
                  </a:lnTo>
                  <a:lnTo>
                    <a:pt x="135" y="268"/>
                  </a:lnTo>
                  <a:lnTo>
                    <a:pt x="133" y="275"/>
                  </a:lnTo>
                  <a:lnTo>
                    <a:pt x="129" y="283"/>
                  </a:lnTo>
                  <a:lnTo>
                    <a:pt x="123" y="289"/>
                  </a:lnTo>
                  <a:lnTo>
                    <a:pt x="121" y="296"/>
                  </a:lnTo>
                  <a:lnTo>
                    <a:pt x="115" y="302"/>
                  </a:lnTo>
                  <a:lnTo>
                    <a:pt x="112" y="308"/>
                  </a:lnTo>
                  <a:lnTo>
                    <a:pt x="102" y="317"/>
                  </a:lnTo>
                  <a:lnTo>
                    <a:pt x="93" y="325"/>
                  </a:lnTo>
                  <a:lnTo>
                    <a:pt x="83" y="331"/>
                  </a:lnTo>
                  <a:lnTo>
                    <a:pt x="76" y="336"/>
                  </a:lnTo>
                  <a:lnTo>
                    <a:pt x="64" y="340"/>
                  </a:lnTo>
                  <a:lnTo>
                    <a:pt x="57" y="342"/>
                  </a:lnTo>
                  <a:lnTo>
                    <a:pt x="47" y="344"/>
                  </a:lnTo>
                  <a:lnTo>
                    <a:pt x="41" y="346"/>
                  </a:lnTo>
                  <a:lnTo>
                    <a:pt x="36" y="346"/>
                  </a:lnTo>
                  <a:lnTo>
                    <a:pt x="32" y="348"/>
                  </a:lnTo>
                  <a:lnTo>
                    <a:pt x="28" y="348"/>
                  </a:lnTo>
                  <a:lnTo>
                    <a:pt x="28" y="348"/>
                  </a:lnTo>
                  <a:lnTo>
                    <a:pt x="15" y="378"/>
                  </a:lnTo>
                  <a:lnTo>
                    <a:pt x="58" y="414"/>
                  </a:lnTo>
                  <a:lnTo>
                    <a:pt x="66" y="401"/>
                  </a:lnTo>
                  <a:lnTo>
                    <a:pt x="58" y="393"/>
                  </a:lnTo>
                  <a:lnTo>
                    <a:pt x="53" y="386"/>
                  </a:lnTo>
                  <a:lnTo>
                    <a:pt x="51" y="378"/>
                  </a:lnTo>
                  <a:lnTo>
                    <a:pt x="53" y="376"/>
                  </a:lnTo>
                  <a:lnTo>
                    <a:pt x="58" y="374"/>
                  </a:lnTo>
                  <a:lnTo>
                    <a:pt x="66" y="374"/>
                  </a:lnTo>
                  <a:lnTo>
                    <a:pt x="76" y="374"/>
                  </a:lnTo>
                  <a:lnTo>
                    <a:pt x="85" y="372"/>
                  </a:lnTo>
                  <a:lnTo>
                    <a:pt x="95" y="370"/>
                  </a:lnTo>
                  <a:lnTo>
                    <a:pt x="104" y="369"/>
                  </a:lnTo>
                  <a:lnTo>
                    <a:pt x="112" y="365"/>
                  </a:lnTo>
                  <a:lnTo>
                    <a:pt x="121" y="363"/>
                  </a:lnTo>
                  <a:lnTo>
                    <a:pt x="127" y="357"/>
                  </a:lnTo>
                  <a:lnTo>
                    <a:pt x="135" y="353"/>
                  </a:lnTo>
                  <a:lnTo>
                    <a:pt x="140" y="351"/>
                  </a:lnTo>
                  <a:lnTo>
                    <a:pt x="150" y="348"/>
                  </a:lnTo>
                  <a:lnTo>
                    <a:pt x="157" y="342"/>
                  </a:lnTo>
                  <a:lnTo>
                    <a:pt x="167" y="336"/>
                  </a:lnTo>
                  <a:lnTo>
                    <a:pt x="174" y="329"/>
                  </a:lnTo>
                  <a:lnTo>
                    <a:pt x="184" y="323"/>
                  </a:lnTo>
                  <a:lnTo>
                    <a:pt x="190" y="313"/>
                  </a:lnTo>
                  <a:lnTo>
                    <a:pt x="197" y="304"/>
                  </a:lnTo>
                  <a:lnTo>
                    <a:pt x="201" y="293"/>
                  </a:lnTo>
                  <a:lnTo>
                    <a:pt x="205" y="281"/>
                  </a:lnTo>
                  <a:lnTo>
                    <a:pt x="205" y="274"/>
                  </a:lnTo>
                  <a:lnTo>
                    <a:pt x="207" y="266"/>
                  </a:lnTo>
                  <a:lnTo>
                    <a:pt x="207" y="258"/>
                  </a:lnTo>
                  <a:lnTo>
                    <a:pt x="207" y="251"/>
                  </a:lnTo>
                  <a:lnTo>
                    <a:pt x="205" y="243"/>
                  </a:lnTo>
                  <a:lnTo>
                    <a:pt x="205" y="234"/>
                  </a:lnTo>
                  <a:lnTo>
                    <a:pt x="203" y="224"/>
                  </a:lnTo>
                  <a:lnTo>
                    <a:pt x="203" y="216"/>
                  </a:lnTo>
                  <a:lnTo>
                    <a:pt x="197" y="207"/>
                  </a:lnTo>
                  <a:lnTo>
                    <a:pt x="193" y="196"/>
                  </a:lnTo>
                  <a:lnTo>
                    <a:pt x="188" y="186"/>
                  </a:lnTo>
                  <a:lnTo>
                    <a:pt x="184" y="175"/>
                  </a:lnTo>
                  <a:lnTo>
                    <a:pt x="176" y="165"/>
                  </a:lnTo>
                  <a:lnTo>
                    <a:pt x="171" y="156"/>
                  </a:lnTo>
                  <a:lnTo>
                    <a:pt x="163" y="146"/>
                  </a:lnTo>
                  <a:lnTo>
                    <a:pt x="157" y="137"/>
                  </a:lnTo>
                  <a:lnTo>
                    <a:pt x="148" y="127"/>
                  </a:lnTo>
                  <a:lnTo>
                    <a:pt x="140" y="118"/>
                  </a:lnTo>
                  <a:lnTo>
                    <a:pt x="133" y="108"/>
                  </a:lnTo>
                  <a:lnTo>
                    <a:pt x="123" y="100"/>
                  </a:lnTo>
                  <a:lnTo>
                    <a:pt x="115" y="89"/>
                  </a:lnTo>
                  <a:lnTo>
                    <a:pt x="106" y="81"/>
                  </a:lnTo>
                  <a:lnTo>
                    <a:pt x="96" y="74"/>
                  </a:lnTo>
                  <a:lnTo>
                    <a:pt x="89" y="66"/>
                  </a:lnTo>
                  <a:lnTo>
                    <a:pt x="77" y="59"/>
                  </a:lnTo>
                  <a:lnTo>
                    <a:pt x="70" y="51"/>
                  </a:lnTo>
                  <a:lnTo>
                    <a:pt x="62" y="45"/>
                  </a:lnTo>
                  <a:lnTo>
                    <a:pt x="53" y="40"/>
                  </a:lnTo>
                  <a:lnTo>
                    <a:pt x="45" y="32"/>
                  </a:lnTo>
                  <a:lnTo>
                    <a:pt x="38" y="28"/>
                  </a:lnTo>
                  <a:lnTo>
                    <a:pt x="32" y="23"/>
                  </a:lnTo>
                  <a:lnTo>
                    <a:pt x="26" y="19"/>
                  </a:lnTo>
                  <a:lnTo>
                    <a:pt x="19" y="13"/>
                  </a:lnTo>
                  <a:lnTo>
                    <a:pt x="13" y="11"/>
                  </a:lnTo>
                  <a:lnTo>
                    <a:pt x="9" y="7"/>
                  </a:lnTo>
                  <a:lnTo>
                    <a:pt x="5" y="5"/>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p:cNvSpPr>
              <a:spLocks/>
            </p:cNvSpPr>
            <p:nvPr/>
          </p:nvSpPr>
          <p:spPr bwMode="auto">
            <a:xfrm>
              <a:off x="5399089" y="5238753"/>
              <a:ext cx="38100" cy="149225"/>
            </a:xfrm>
            <a:custGeom>
              <a:avLst/>
              <a:gdLst>
                <a:gd name="T0" fmla="*/ 44 w 50"/>
                <a:gd name="T1" fmla="*/ 4 h 188"/>
                <a:gd name="T2" fmla="*/ 44 w 50"/>
                <a:gd name="T3" fmla="*/ 5 h 188"/>
                <a:gd name="T4" fmla="*/ 46 w 50"/>
                <a:gd name="T5" fmla="*/ 11 h 188"/>
                <a:gd name="T6" fmla="*/ 48 w 50"/>
                <a:gd name="T7" fmla="*/ 17 h 188"/>
                <a:gd name="T8" fmla="*/ 48 w 50"/>
                <a:gd name="T9" fmla="*/ 28 h 188"/>
                <a:gd name="T10" fmla="*/ 48 w 50"/>
                <a:gd name="T11" fmla="*/ 34 h 188"/>
                <a:gd name="T12" fmla="*/ 48 w 50"/>
                <a:gd name="T13" fmla="*/ 40 h 188"/>
                <a:gd name="T14" fmla="*/ 48 w 50"/>
                <a:gd name="T15" fmla="*/ 47 h 188"/>
                <a:gd name="T16" fmla="*/ 48 w 50"/>
                <a:gd name="T17" fmla="*/ 55 h 188"/>
                <a:gd name="T18" fmla="*/ 48 w 50"/>
                <a:gd name="T19" fmla="*/ 61 h 188"/>
                <a:gd name="T20" fmla="*/ 48 w 50"/>
                <a:gd name="T21" fmla="*/ 68 h 188"/>
                <a:gd name="T22" fmla="*/ 48 w 50"/>
                <a:gd name="T23" fmla="*/ 76 h 188"/>
                <a:gd name="T24" fmla="*/ 50 w 50"/>
                <a:gd name="T25" fmla="*/ 85 h 188"/>
                <a:gd name="T26" fmla="*/ 48 w 50"/>
                <a:gd name="T27" fmla="*/ 91 h 188"/>
                <a:gd name="T28" fmla="*/ 48 w 50"/>
                <a:gd name="T29" fmla="*/ 99 h 188"/>
                <a:gd name="T30" fmla="*/ 48 w 50"/>
                <a:gd name="T31" fmla="*/ 108 h 188"/>
                <a:gd name="T32" fmla="*/ 48 w 50"/>
                <a:gd name="T33" fmla="*/ 116 h 188"/>
                <a:gd name="T34" fmla="*/ 48 w 50"/>
                <a:gd name="T35" fmla="*/ 121 h 188"/>
                <a:gd name="T36" fmla="*/ 46 w 50"/>
                <a:gd name="T37" fmla="*/ 131 h 188"/>
                <a:gd name="T38" fmla="*/ 44 w 50"/>
                <a:gd name="T39" fmla="*/ 137 h 188"/>
                <a:gd name="T40" fmla="*/ 44 w 50"/>
                <a:gd name="T41" fmla="*/ 144 h 188"/>
                <a:gd name="T42" fmla="*/ 42 w 50"/>
                <a:gd name="T43" fmla="*/ 150 h 188"/>
                <a:gd name="T44" fmla="*/ 42 w 50"/>
                <a:gd name="T45" fmla="*/ 158 h 188"/>
                <a:gd name="T46" fmla="*/ 40 w 50"/>
                <a:gd name="T47" fmla="*/ 163 h 188"/>
                <a:gd name="T48" fmla="*/ 38 w 50"/>
                <a:gd name="T49" fmla="*/ 171 h 188"/>
                <a:gd name="T50" fmla="*/ 34 w 50"/>
                <a:gd name="T51" fmla="*/ 178 h 188"/>
                <a:gd name="T52" fmla="*/ 31 w 50"/>
                <a:gd name="T53" fmla="*/ 188 h 188"/>
                <a:gd name="T54" fmla="*/ 23 w 50"/>
                <a:gd name="T55" fmla="*/ 188 h 188"/>
                <a:gd name="T56" fmla="*/ 14 w 50"/>
                <a:gd name="T57" fmla="*/ 178 h 188"/>
                <a:gd name="T58" fmla="*/ 4 w 50"/>
                <a:gd name="T59" fmla="*/ 169 h 188"/>
                <a:gd name="T60" fmla="*/ 0 w 50"/>
                <a:gd name="T61" fmla="*/ 165 h 188"/>
                <a:gd name="T62" fmla="*/ 0 w 50"/>
                <a:gd name="T63" fmla="*/ 163 h 188"/>
                <a:gd name="T64" fmla="*/ 2 w 50"/>
                <a:gd name="T65" fmla="*/ 158 h 188"/>
                <a:gd name="T66" fmla="*/ 2 w 50"/>
                <a:gd name="T67" fmla="*/ 150 h 188"/>
                <a:gd name="T68" fmla="*/ 6 w 50"/>
                <a:gd name="T69" fmla="*/ 140 h 188"/>
                <a:gd name="T70" fmla="*/ 6 w 50"/>
                <a:gd name="T71" fmla="*/ 133 h 188"/>
                <a:gd name="T72" fmla="*/ 8 w 50"/>
                <a:gd name="T73" fmla="*/ 127 h 188"/>
                <a:gd name="T74" fmla="*/ 10 w 50"/>
                <a:gd name="T75" fmla="*/ 121 h 188"/>
                <a:gd name="T76" fmla="*/ 12 w 50"/>
                <a:gd name="T77" fmla="*/ 116 h 188"/>
                <a:gd name="T78" fmla="*/ 14 w 50"/>
                <a:gd name="T79" fmla="*/ 108 h 188"/>
                <a:gd name="T80" fmla="*/ 15 w 50"/>
                <a:gd name="T81" fmla="*/ 102 h 188"/>
                <a:gd name="T82" fmla="*/ 17 w 50"/>
                <a:gd name="T83" fmla="*/ 95 h 188"/>
                <a:gd name="T84" fmla="*/ 19 w 50"/>
                <a:gd name="T85" fmla="*/ 89 h 188"/>
                <a:gd name="T86" fmla="*/ 19 w 50"/>
                <a:gd name="T87" fmla="*/ 80 h 188"/>
                <a:gd name="T88" fmla="*/ 21 w 50"/>
                <a:gd name="T89" fmla="*/ 72 h 188"/>
                <a:gd name="T90" fmla="*/ 21 w 50"/>
                <a:gd name="T91" fmla="*/ 64 h 188"/>
                <a:gd name="T92" fmla="*/ 25 w 50"/>
                <a:gd name="T93" fmla="*/ 57 h 188"/>
                <a:gd name="T94" fmla="*/ 25 w 50"/>
                <a:gd name="T95" fmla="*/ 51 h 188"/>
                <a:gd name="T96" fmla="*/ 27 w 50"/>
                <a:gd name="T97" fmla="*/ 43 h 188"/>
                <a:gd name="T98" fmla="*/ 29 w 50"/>
                <a:gd name="T99" fmla="*/ 38 h 188"/>
                <a:gd name="T100" fmla="*/ 31 w 50"/>
                <a:gd name="T101" fmla="*/ 32 h 188"/>
                <a:gd name="T102" fmla="*/ 33 w 50"/>
                <a:gd name="T103" fmla="*/ 21 h 188"/>
                <a:gd name="T104" fmla="*/ 36 w 50"/>
                <a:gd name="T105" fmla="*/ 11 h 188"/>
                <a:gd name="T106" fmla="*/ 36 w 50"/>
                <a:gd name="T107" fmla="*/ 4 h 188"/>
                <a:gd name="T108" fmla="*/ 38 w 50"/>
                <a:gd name="T109" fmla="*/ 0 h 188"/>
                <a:gd name="T110" fmla="*/ 44 w 50"/>
                <a:gd name="T111" fmla="*/ 4 h 188"/>
                <a:gd name="T112" fmla="*/ 44 w 50"/>
                <a:gd name="T113" fmla="*/ 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 h="188">
                  <a:moveTo>
                    <a:pt x="44" y="4"/>
                  </a:moveTo>
                  <a:lnTo>
                    <a:pt x="44" y="5"/>
                  </a:lnTo>
                  <a:lnTo>
                    <a:pt x="46" y="11"/>
                  </a:lnTo>
                  <a:lnTo>
                    <a:pt x="48" y="17"/>
                  </a:lnTo>
                  <a:lnTo>
                    <a:pt x="48" y="28"/>
                  </a:lnTo>
                  <a:lnTo>
                    <a:pt x="48" y="34"/>
                  </a:lnTo>
                  <a:lnTo>
                    <a:pt x="48" y="40"/>
                  </a:lnTo>
                  <a:lnTo>
                    <a:pt x="48" y="47"/>
                  </a:lnTo>
                  <a:lnTo>
                    <a:pt x="48" y="55"/>
                  </a:lnTo>
                  <a:lnTo>
                    <a:pt x="48" y="61"/>
                  </a:lnTo>
                  <a:lnTo>
                    <a:pt x="48" y="68"/>
                  </a:lnTo>
                  <a:lnTo>
                    <a:pt x="48" y="76"/>
                  </a:lnTo>
                  <a:lnTo>
                    <a:pt x="50" y="85"/>
                  </a:lnTo>
                  <a:lnTo>
                    <a:pt x="48" y="91"/>
                  </a:lnTo>
                  <a:lnTo>
                    <a:pt x="48" y="99"/>
                  </a:lnTo>
                  <a:lnTo>
                    <a:pt x="48" y="108"/>
                  </a:lnTo>
                  <a:lnTo>
                    <a:pt x="48" y="116"/>
                  </a:lnTo>
                  <a:lnTo>
                    <a:pt x="48" y="121"/>
                  </a:lnTo>
                  <a:lnTo>
                    <a:pt x="46" y="131"/>
                  </a:lnTo>
                  <a:lnTo>
                    <a:pt x="44" y="137"/>
                  </a:lnTo>
                  <a:lnTo>
                    <a:pt x="44" y="144"/>
                  </a:lnTo>
                  <a:lnTo>
                    <a:pt x="42" y="150"/>
                  </a:lnTo>
                  <a:lnTo>
                    <a:pt x="42" y="158"/>
                  </a:lnTo>
                  <a:lnTo>
                    <a:pt x="40" y="163"/>
                  </a:lnTo>
                  <a:lnTo>
                    <a:pt x="38" y="171"/>
                  </a:lnTo>
                  <a:lnTo>
                    <a:pt x="34" y="178"/>
                  </a:lnTo>
                  <a:lnTo>
                    <a:pt x="31" y="188"/>
                  </a:lnTo>
                  <a:lnTo>
                    <a:pt x="23" y="188"/>
                  </a:lnTo>
                  <a:lnTo>
                    <a:pt x="14" y="178"/>
                  </a:lnTo>
                  <a:lnTo>
                    <a:pt x="4" y="169"/>
                  </a:lnTo>
                  <a:lnTo>
                    <a:pt x="0" y="165"/>
                  </a:lnTo>
                  <a:lnTo>
                    <a:pt x="0" y="163"/>
                  </a:lnTo>
                  <a:lnTo>
                    <a:pt x="2" y="158"/>
                  </a:lnTo>
                  <a:lnTo>
                    <a:pt x="2" y="150"/>
                  </a:lnTo>
                  <a:lnTo>
                    <a:pt x="6" y="140"/>
                  </a:lnTo>
                  <a:lnTo>
                    <a:pt x="6" y="133"/>
                  </a:lnTo>
                  <a:lnTo>
                    <a:pt x="8" y="127"/>
                  </a:lnTo>
                  <a:lnTo>
                    <a:pt x="10" y="121"/>
                  </a:lnTo>
                  <a:lnTo>
                    <a:pt x="12" y="116"/>
                  </a:lnTo>
                  <a:lnTo>
                    <a:pt x="14" y="108"/>
                  </a:lnTo>
                  <a:lnTo>
                    <a:pt x="15" y="102"/>
                  </a:lnTo>
                  <a:lnTo>
                    <a:pt x="17" y="95"/>
                  </a:lnTo>
                  <a:lnTo>
                    <a:pt x="19" y="89"/>
                  </a:lnTo>
                  <a:lnTo>
                    <a:pt x="19" y="80"/>
                  </a:lnTo>
                  <a:lnTo>
                    <a:pt x="21" y="72"/>
                  </a:lnTo>
                  <a:lnTo>
                    <a:pt x="21" y="64"/>
                  </a:lnTo>
                  <a:lnTo>
                    <a:pt x="25" y="57"/>
                  </a:lnTo>
                  <a:lnTo>
                    <a:pt x="25" y="51"/>
                  </a:lnTo>
                  <a:lnTo>
                    <a:pt x="27" y="43"/>
                  </a:lnTo>
                  <a:lnTo>
                    <a:pt x="29" y="38"/>
                  </a:lnTo>
                  <a:lnTo>
                    <a:pt x="31" y="32"/>
                  </a:lnTo>
                  <a:lnTo>
                    <a:pt x="33" y="21"/>
                  </a:lnTo>
                  <a:lnTo>
                    <a:pt x="36" y="11"/>
                  </a:lnTo>
                  <a:lnTo>
                    <a:pt x="36" y="4"/>
                  </a:lnTo>
                  <a:lnTo>
                    <a:pt x="38" y="0"/>
                  </a:lnTo>
                  <a:lnTo>
                    <a:pt x="44" y="4"/>
                  </a:lnTo>
                  <a:lnTo>
                    <a:pt x="4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p:cNvSpPr>
              <a:spLocks/>
            </p:cNvSpPr>
            <p:nvPr/>
          </p:nvSpPr>
          <p:spPr bwMode="auto">
            <a:xfrm>
              <a:off x="5192714" y="5370516"/>
              <a:ext cx="508000" cy="606425"/>
            </a:xfrm>
            <a:custGeom>
              <a:avLst/>
              <a:gdLst>
                <a:gd name="T0" fmla="*/ 245 w 638"/>
                <a:gd name="T1" fmla="*/ 23 h 765"/>
                <a:gd name="T2" fmla="*/ 247 w 638"/>
                <a:gd name="T3" fmla="*/ 25 h 765"/>
                <a:gd name="T4" fmla="*/ 254 w 638"/>
                <a:gd name="T5" fmla="*/ 34 h 765"/>
                <a:gd name="T6" fmla="*/ 258 w 638"/>
                <a:gd name="T7" fmla="*/ 36 h 765"/>
                <a:gd name="T8" fmla="*/ 266 w 638"/>
                <a:gd name="T9" fmla="*/ 42 h 765"/>
                <a:gd name="T10" fmla="*/ 273 w 638"/>
                <a:gd name="T11" fmla="*/ 48 h 765"/>
                <a:gd name="T12" fmla="*/ 283 w 638"/>
                <a:gd name="T13" fmla="*/ 55 h 765"/>
                <a:gd name="T14" fmla="*/ 289 w 638"/>
                <a:gd name="T15" fmla="*/ 57 h 765"/>
                <a:gd name="T16" fmla="*/ 294 w 638"/>
                <a:gd name="T17" fmla="*/ 59 h 765"/>
                <a:gd name="T18" fmla="*/ 300 w 638"/>
                <a:gd name="T19" fmla="*/ 61 h 765"/>
                <a:gd name="T20" fmla="*/ 306 w 638"/>
                <a:gd name="T21" fmla="*/ 65 h 765"/>
                <a:gd name="T22" fmla="*/ 313 w 638"/>
                <a:gd name="T23" fmla="*/ 65 h 765"/>
                <a:gd name="T24" fmla="*/ 319 w 638"/>
                <a:gd name="T25" fmla="*/ 69 h 765"/>
                <a:gd name="T26" fmla="*/ 329 w 638"/>
                <a:gd name="T27" fmla="*/ 69 h 765"/>
                <a:gd name="T28" fmla="*/ 336 w 638"/>
                <a:gd name="T29" fmla="*/ 71 h 765"/>
                <a:gd name="T30" fmla="*/ 346 w 638"/>
                <a:gd name="T31" fmla="*/ 71 h 765"/>
                <a:gd name="T32" fmla="*/ 353 w 638"/>
                <a:gd name="T33" fmla="*/ 72 h 765"/>
                <a:gd name="T34" fmla="*/ 365 w 638"/>
                <a:gd name="T35" fmla="*/ 72 h 765"/>
                <a:gd name="T36" fmla="*/ 374 w 638"/>
                <a:gd name="T37" fmla="*/ 74 h 765"/>
                <a:gd name="T38" fmla="*/ 384 w 638"/>
                <a:gd name="T39" fmla="*/ 72 h 765"/>
                <a:gd name="T40" fmla="*/ 395 w 638"/>
                <a:gd name="T41" fmla="*/ 72 h 765"/>
                <a:gd name="T42" fmla="*/ 407 w 638"/>
                <a:gd name="T43" fmla="*/ 71 h 765"/>
                <a:gd name="T44" fmla="*/ 418 w 638"/>
                <a:gd name="T45" fmla="*/ 71 h 765"/>
                <a:gd name="T46" fmla="*/ 427 w 638"/>
                <a:gd name="T47" fmla="*/ 67 h 765"/>
                <a:gd name="T48" fmla="*/ 439 w 638"/>
                <a:gd name="T49" fmla="*/ 65 h 765"/>
                <a:gd name="T50" fmla="*/ 446 w 638"/>
                <a:gd name="T51" fmla="*/ 61 h 765"/>
                <a:gd name="T52" fmla="*/ 456 w 638"/>
                <a:gd name="T53" fmla="*/ 59 h 765"/>
                <a:gd name="T54" fmla="*/ 462 w 638"/>
                <a:gd name="T55" fmla="*/ 53 h 765"/>
                <a:gd name="T56" fmla="*/ 467 w 638"/>
                <a:gd name="T57" fmla="*/ 52 h 765"/>
                <a:gd name="T58" fmla="*/ 473 w 638"/>
                <a:gd name="T59" fmla="*/ 46 h 765"/>
                <a:gd name="T60" fmla="*/ 479 w 638"/>
                <a:gd name="T61" fmla="*/ 42 h 765"/>
                <a:gd name="T62" fmla="*/ 486 w 638"/>
                <a:gd name="T63" fmla="*/ 32 h 765"/>
                <a:gd name="T64" fmla="*/ 494 w 638"/>
                <a:gd name="T65" fmla="*/ 25 h 765"/>
                <a:gd name="T66" fmla="*/ 502 w 638"/>
                <a:gd name="T67" fmla="*/ 17 h 765"/>
                <a:gd name="T68" fmla="*/ 505 w 638"/>
                <a:gd name="T69" fmla="*/ 12 h 765"/>
                <a:gd name="T70" fmla="*/ 513 w 638"/>
                <a:gd name="T71" fmla="*/ 2 h 765"/>
                <a:gd name="T72" fmla="*/ 519 w 638"/>
                <a:gd name="T73" fmla="*/ 0 h 765"/>
                <a:gd name="T74" fmla="*/ 523 w 638"/>
                <a:gd name="T75" fmla="*/ 2 h 765"/>
                <a:gd name="T76" fmla="*/ 524 w 638"/>
                <a:gd name="T77" fmla="*/ 2 h 765"/>
                <a:gd name="T78" fmla="*/ 638 w 638"/>
                <a:gd name="T79" fmla="*/ 565 h 765"/>
                <a:gd name="T80" fmla="*/ 608 w 638"/>
                <a:gd name="T81" fmla="*/ 582 h 765"/>
                <a:gd name="T82" fmla="*/ 498 w 638"/>
                <a:gd name="T83" fmla="*/ 588 h 765"/>
                <a:gd name="T84" fmla="*/ 523 w 638"/>
                <a:gd name="T85" fmla="*/ 553 h 765"/>
                <a:gd name="T86" fmla="*/ 566 w 638"/>
                <a:gd name="T87" fmla="*/ 542 h 765"/>
                <a:gd name="T88" fmla="*/ 429 w 638"/>
                <a:gd name="T89" fmla="*/ 318 h 765"/>
                <a:gd name="T90" fmla="*/ 171 w 638"/>
                <a:gd name="T91" fmla="*/ 765 h 765"/>
                <a:gd name="T92" fmla="*/ 34 w 638"/>
                <a:gd name="T93" fmla="*/ 744 h 765"/>
                <a:gd name="T94" fmla="*/ 0 w 638"/>
                <a:gd name="T95" fmla="*/ 717 h 765"/>
                <a:gd name="T96" fmla="*/ 131 w 638"/>
                <a:gd name="T97" fmla="*/ 706 h 765"/>
                <a:gd name="T98" fmla="*/ 133 w 638"/>
                <a:gd name="T99" fmla="*/ 278 h 765"/>
                <a:gd name="T100" fmla="*/ 245 w 638"/>
                <a:gd name="T101" fmla="*/ 23 h 765"/>
                <a:gd name="T102" fmla="*/ 245 w 638"/>
                <a:gd name="T103" fmla="*/ 23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8" h="765">
                  <a:moveTo>
                    <a:pt x="245" y="23"/>
                  </a:moveTo>
                  <a:lnTo>
                    <a:pt x="247" y="25"/>
                  </a:lnTo>
                  <a:lnTo>
                    <a:pt x="254" y="34"/>
                  </a:lnTo>
                  <a:lnTo>
                    <a:pt x="258" y="36"/>
                  </a:lnTo>
                  <a:lnTo>
                    <a:pt x="266" y="42"/>
                  </a:lnTo>
                  <a:lnTo>
                    <a:pt x="273" y="48"/>
                  </a:lnTo>
                  <a:lnTo>
                    <a:pt x="283" y="55"/>
                  </a:lnTo>
                  <a:lnTo>
                    <a:pt x="289" y="57"/>
                  </a:lnTo>
                  <a:lnTo>
                    <a:pt x="294" y="59"/>
                  </a:lnTo>
                  <a:lnTo>
                    <a:pt x="300" y="61"/>
                  </a:lnTo>
                  <a:lnTo>
                    <a:pt x="306" y="65"/>
                  </a:lnTo>
                  <a:lnTo>
                    <a:pt x="313" y="65"/>
                  </a:lnTo>
                  <a:lnTo>
                    <a:pt x="319" y="69"/>
                  </a:lnTo>
                  <a:lnTo>
                    <a:pt x="329" y="69"/>
                  </a:lnTo>
                  <a:lnTo>
                    <a:pt x="336" y="71"/>
                  </a:lnTo>
                  <a:lnTo>
                    <a:pt x="346" y="71"/>
                  </a:lnTo>
                  <a:lnTo>
                    <a:pt x="353" y="72"/>
                  </a:lnTo>
                  <a:lnTo>
                    <a:pt x="365" y="72"/>
                  </a:lnTo>
                  <a:lnTo>
                    <a:pt x="374" y="74"/>
                  </a:lnTo>
                  <a:lnTo>
                    <a:pt x="384" y="72"/>
                  </a:lnTo>
                  <a:lnTo>
                    <a:pt x="395" y="72"/>
                  </a:lnTo>
                  <a:lnTo>
                    <a:pt x="407" y="71"/>
                  </a:lnTo>
                  <a:lnTo>
                    <a:pt x="418" y="71"/>
                  </a:lnTo>
                  <a:lnTo>
                    <a:pt x="427" y="67"/>
                  </a:lnTo>
                  <a:lnTo>
                    <a:pt x="439" y="65"/>
                  </a:lnTo>
                  <a:lnTo>
                    <a:pt x="446" y="61"/>
                  </a:lnTo>
                  <a:lnTo>
                    <a:pt x="456" y="59"/>
                  </a:lnTo>
                  <a:lnTo>
                    <a:pt x="462" y="53"/>
                  </a:lnTo>
                  <a:lnTo>
                    <a:pt x="467" y="52"/>
                  </a:lnTo>
                  <a:lnTo>
                    <a:pt x="473" y="46"/>
                  </a:lnTo>
                  <a:lnTo>
                    <a:pt x="479" y="42"/>
                  </a:lnTo>
                  <a:lnTo>
                    <a:pt x="486" y="32"/>
                  </a:lnTo>
                  <a:lnTo>
                    <a:pt x="494" y="25"/>
                  </a:lnTo>
                  <a:lnTo>
                    <a:pt x="502" y="17"/>
                  </a:lnTo>
                  <a:lnTo>
                    <a:pt x="505" y="12"/>
                  </a:lnTo>
                  <a:lnTo>
                    <a:pt x="513" y="2"/>
                  </a:lnTo>
                  <a:lnTo>
                    <a:pt x="519" y="0"/>
                  </a:lnTo>
                  <a:lnTo>
                    <a:pt x="523" y="2"/>
                  </a:lnTo>
                  <a:lnTo>
                    <a:pt x="524" y="2"/>
                  </a:lnTo>
                  <a:lnTo>
                    <a:pt x="638" y="565"/>
                  </a:lnTo>
                  <a:lnTo>
                    <a:pt x="608" y="582"/>
                  </a:lnTo>
                  <a:lnTo>
                    <a:pt x="498" y="588"/>
                  </a:lnTo>
                  <a:lnTo>
                    <a:pt x="523" y="553"/>
                  </a:lnTo>
                  <a:lnTo>
                    <a:pt x="566" y="542"/>
                  </a:lnTo>
                  <a:lnTo>
                    <a:pt x="429" y="318"/>
                  </a:lnTo>
                  <a:lnTo>
                    <a:pt x="171" y="765"/>
                  </a:lnTo>
                  <a:lnTo>
                    <a:pt x="34" y="744"/>
                  </a:lnTo>
                  <a:lnTo>
                    <a:pt x="0" y="717"/>
                  </a:lnTo>
                  <a:lnTo>
                    <a:pt x="131" y="706"/>
                  </a:lnTo>
                  <a:lnTo>
                    <a:pt x="133" y="278"/>
                  </a:lnTo>
                  <a:lnTo>
                    <a:pt x="245" y="23"/>
                  </a:lnTo>
                  <a:lnTo>
                    <a:pt x="245"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p:cNvSpPr>
              <a:spLocks/>
            </p:cNvSpPr>
            <p:nvPr/>
          </p:nvSpPr>
          <p:spPr bwMode="auto">
            <a:xfrm>
              <a:off x="5473702" y="5094291"/>
              <a:ext cx="150813" cy="350838"/>
            </a:xfrm>
            <a:custGeom>
              <a:avLst/>
              <a:gdLst>
                <a:gd name="T0" fmla="*/ 103 w 190"/>
                <a:gd name="T1" fmla="*/ 116 h 443"/>
                <a:gd name="T2" fmla="*/ 190 w 190"/>
                <a:gd name="T3" fmla="*/ 6 h 443"/>
                <a:gd name="T4" fmla="*/ 126 w 190"/>
                <a:gd name="T5" fmla="*/ 135 h 443"/>
                <a:gd name="T6" fmla="*/ 126 w 190"/>
                <a:gd name="T7" fmla="*/ 147 h 443"/>
                <a:gd name="T8" fmla="*/ 126 w 190"/>
                <a:gd name="T9" fmla="*/ 160 h 443"/>
                <a:gd name="T10" fmla="*/ 128 w 190"/>
                <a:gd name="T11" fmla="*/ 175 h 443"/>
                <a:gd name="T12" fmla="*/ 128 w 190"/>
                <a:gd name="T13" fmla="*/ 188 h 443"/>
                <a:gd name="T14" fmla="*/ 128 w 190"/>
                <a:gd name="T15" fmla="*/ 204 h 443"/>
                <a:gd name="T16" fmla="*/ 128 w 190"/>
                <a:gd name="T17" fmla="*/ 217 h 443"/>
                <a:gd name="T18" fmla="*/ 126 w 190"/>
                <a:gd name="T19" fmla="*/ 232 h 443"/>
                <a:gd name="T20" fmla="*/ 124 w 190"/>
                <a:gd name="T21" fmla="*/ 247 h 443"/>
                <a:gd name="T22" fmla="*/ 120 w 190"/>
                <a:gd name="T23" fmla="*/ 263 h 443"/>
                <a:gd name="T24" fmla="*/ 118 w 190"/>
                <a:gd name="T25" fmla="*/ 276 h 443"/>
                <a:gd name="T26" fmla="*/ 114 w 190"/>
                <a:gd name="T27" fmla="*/ 295 h 443"/>
                <a:gd name="T28" fmla="*/ 111 w 190"/>
                <a:gd name="T29" fmla="*/ 318 h 443"/>
                <a:gd name="T30" fmla="*/ 109 w 190"/>
                <a:gd name="T31" fmla="*/ 335 h 443"/>
                <a:gd name="T32" fmla="*/ 105 w 190"/>
                <a:gd name="T33" fmla="*/ 348 h 443"/>
                <a:gd name="T34" fmla="*/ 103 w 190"/>
                <a:gd name="T35" fmla="*/ 361 h 443"/>
                <a:gd name="T36" fmla="*/ 156 w 190"/>
                <a:gd name="T37" fmla="*/ 432 h 443"/>
                <a:gd name="T38" fmla="*/ 86 w 190"/>
                <a:gd name="T39" fmla="*/ 377 h 443"/>
                <a:gd name="T40" fmla="*/ 4 w 190"/>
                <a:gd name="T41" fmla="*/ 426 h 443"/>
                <a:gd name="T42" fmla="*/ 80 w 190"/>
                <a:gd name="T43" fmla="*/ 360 h 443"/>
                <a:gd name="T44" fmla="*/ 82 w 190"/>
                <a:gd name="T45" fmla="*/ 342 h 443"/>
                <a:gd name="T46" fmla="*/ 84 w 190"/>
                <a:gd name="T47" fmla="*/ 327 h 443"/>
                <a:gd name="T48" fmla="*/ 86 w 190"/>
                <a:gd name="T49" fmla="*/ 310 h 443"/>
                <a:gd name="T50" fmla="*/ 88 w 190"/>
                <a:gd name="T51" fmla="*/ 287 h 443"/>
                <a:gd name="T52" fmla="*/ 92 w 190"/>
                <a:gd name="T53" fmla="*/ 268 h 443"/>
                <a:gd name="T54" fmla="*/ 92 w 190"/>
                <a:gd name="T55" fmla="*/ 257 h 443"/>
                <a:gd name="T56" fmla="*/ 93 w 190"/>
                <a:gd name="T57" fmla="*/ 244 h 443"/>
                <a:gd name="T58" fmla="*/ 93 w 190"/>
                <a:gd name="T59" fmla="*/ 232 h 443"/>
                <a:gd name="T60" fmla="*/ 95 w 190"/>
                <a:gd name="T61" fmla="*/ 217 h 443"/>
                <a:gd name="T62" fmla="*/ 95 w 190"/>
                <a:gd name="T63" fmla="*/ 200 h 443"/>
                <a:gd name="T64" fmla="*/ 95 w 190"/>
                <a:gd name="T65" fmla="*/ 185 h 443"/>
                <a:gd name="T66" fmla="*/ 95 w 190"/>
                <a:gd name="T67" fmla="*/ 169 h 443"/>
                <a:gd name="T68" fmla="*/ 95 w 190"/>
                <a:gd name="T69" fmla="*/ 158 h 443"/>
                <a:gd name="T70" fmla="*/ 95 w 190"/>
                <a:gd name="T71" fmla="*/ 147 h 443"/>
                <a:gd name="T72" fmla="*/ 95 w 190"/>
                <a:gd name="T73" fmla="*/ 135 h 443"/>
                <a:gd name="T74" fmla="*/ 0 w 190"/>
                <a:gd name="T75" fmla="*/ 40 h 443"/>
                <a:gd name="T76" fmla="*/ 27 w 190"/>
                <a:gd name="T77" fmla="*/ 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443">
                  <a:moveTo>
                    <a:pt x="27" y="29"/>
                  </a:moveTo>
                  <a:lnTo>
                    <a:pt x="103" y="116"/>
                  </a:lnTo>
                  <a:lnTo>
                    <a:pt x="170" y="0"/>
                  </a:lnTo>
                  <a:lnTo>
                    <a:pt x="190" y="6"/>
                  </a:lnTo>
                  <a:lnTo>
                    <a:pt x="126" y="131"/>
                  </a:lnTo>
                  <a:lnTo>
                    <a:pt x="126" y="135"/>
                  </a:lnTo>
                  <a:lnTo>
                    <a:pt x="126" y="143"/>
                  </a:lnTo>
                  <a:lnTo>
                    <a:pt x="126" y="147"/>
                  </a:lnTo>
                  <a:lnTo>
                    <a:pt x="126" y="152"/>
                  </a:lnTo>
                  <a:lnTo>
                    <a:pt x="126" y="160"/>
                  </a:lnTo>
                  <a:lnTo>
                    <a:pt x="128" y="168"/>
                  </a:lnTo>
                  <a:lnTo>
                    <a:pt x="128" y="175"/>
                  </a:lnTo>
                  <a:lnTo>
                    <a:pt x="128" y="181"/>
                  </a:lnTo>
                  <a:lnTo>
                    <a:pt x="128" y="188"/>
                  </a:lnTo>
                  <a:lnTo>
                    <a:pt x="128" y="198"/>
                  </a:lnTo>
                  <a:lnTo>
                    <a:pt x="128" y="204"/>
                  </a:lnTo>
                  <a:lnTo>
                    <a:pt x="128" y="211"/>
                  </a:lnTo>
                  <a:lnTo>
                    <a:pt x="128" y="217"/>
                  </a:lnTo>
                  <a:lnTo>
                    <a:pt x="128" y="223"/>
                  </a:lnTo>
                  <a:lnTo>
                    <a:pt x="126" y="232"/>
                  </a:lnTo>
                  <a:lnTo>
                    <a:pt x="124" y="240"/>
                  </a:lnTo>
                  <a:lnTo>
                    <a:pt x="124" y="247"/>
                  </a:lnTo>
                  <a:lnTo>
                    <a:pt x="122" y="255"/>
                  </a:lnTo>
                  <a:lnTo>
                    <a:pt x="120" y="263"/>
                  </a:lnTo>
                  <a:lnTo>
                    <a:pt x="120" y="268"/>
                  </a:lnTo>
                  <a:lnTo>
                    <a:pt x="118" y="276"/>
                  </a:lnTo>
                  <a:lnTo>
                    <a:pt x="118" y="284"/>
                  </a:lnTo>
                  <a:lnTo>
                    <a:pt x="114" y="295"/>
                  </a:lnTo>
                  <a:lnTo>
                    <a:pt x="114" y="308"/>
                  </a:lnTo>
                  <a:lnTo>
                    <a:pt x="111" y="318"/>
                  </a:lnTo>
                  <a:lnTo>
                    <a:pt x="111" y="327"/>
                  </a:lnTo>
                  <a:lnTo>
                    <a:pt x="109" y="335"/>
                  </a:lnTo>
                  <a:lnTo>
                    <a:pt x="107" y="342"/>
                  </a:lnTo>
                  <a:lnTo>
                    <a:pt x="105" y="348"/>
                  </a:lnTo>
                  <a:lnTo>
                    <a:pt x="105" y="354"/>
                  </a:lnTo>
                  <a:lnTo>
                    <a:pt x="103" y="361"/>
                  </a:lnTo>
                  <a:lnTo>
                    <a:pt x="103" y="365"/>
                  </a:lnTo>
                  <a:lnTo>
                    <a:pt x="156" y="432"/>
                  </a:lnTo>
                  <a:lnTo>
                    <a:pt x="126" y="443"/>
                  </a:lnTo>
                  <a:lnTo>
                    <a:pt x="86" y="377"/>
                  </a:lnTo>
                  <a:lnTo>
                    <a:pt x="36" y="430"/>
                  </a:lnTo>
                  <a:lnTo>
                    <a:pt x="4" y="426"/>
                  </a:lnTo>
                  <a:lnTo>
                    <a:pt x="80" y="361"/>
                  </a:lnTo>
                  <a:lnTo>
                    <a:pt x="80" y="360"/>
                  </a:lnTo>
                  <a:lnTo>
                    <a:pt x="80" y="350"/>
                  </a:lnTo>
                  <a:lnTo>
                    <a:pt x="82" y="342"/>
                  </a:lnTo>
                  <a:lnTo>
                    <a:pt x="82" y="337"/>
                  </a:lnTo>
                  <a:lnTo>
                    <a:pt x="84" y="327"/>
                  </a:lnTo>
                  <a:lnTo>
                    <a:pt x="86" y="320"/>
                  </a:lnTo>
                  <a:lnTo>
                    <a:pt x="86" y="310"/>
                  </a:lnTo>
                  <a:lnTo>
                    <a:pt x="88" y="299"/>
                  </a:lnTo>
                  <a:lnTo>
                    <a:pt x="88" y="287"/>
                  </a:lnTo>
                  <a:lnTo>
                    <a:pt x="92" y="276"/>
                  </a:lnTo>
                  <a:lnTo>
                    <a:pt x="92" y="268"/>
                  </a:lnTo>
                  <a:lnTo>
                    <a:pt x="92" y="263"/>
                  </a:lnTo>
                  <a:lnTo>
                    <a:pt x="92" y="257"/>
                  </a:lnTo>
                  <a:lnTo>
                    <a:pt x="93" y="251"/>
                  </a:lnTo>
                  <a:lnTo>
                    <a:pt x="93" y="244"/>
                  </a:lnTo>
                  <a:lnTo>
                    <a:pt x="93" y="238"/>
                  </a:lnTo>
                  <a:lnTo>
                    <a:pt x="93" y="232"/>
                  </a:lnTo>
                  <a:lnTo>
                    <a:pt x="95" y="225"/>
                  </a:lnTo>
                  <a:lnTo>
                    <a:pt x="95" y="217"/>
                  </a:lnTo>
                  <a:lnTo>
                    <a:pt x="95" y="209"/>
                  </a:lnTo>
                  <a:lnTo>
                    <a:pt x="95" y="200"/>
                  </a:lnTo>
                  <a:lnTo>
                    <a:pt x="95" y="192"/>
                  </a:lnTo>
                  <a:lnTo>
                    <a:pt x="95" y="185"/>
                  </a:lnTo>
                  <a:lnTo>
                    <a:pt x="95" y="177"/>
                  </a:lnTo>
                  <a:lnTo>
                    <a:pt x="95" y="169"/>
                  </a:lnTo>
                  <a:lnTo>
                    <a:pt x="95" y="164"/>
                  </a:lnTo>
                  <a:lnTo>
                    <a:pt x="95" y="158"/>
                  </a:lnTo>
                  <a:lnTo>
                    <a:pt x="95" y="152"/>
                  </a:lnTo>
                  <a:lnTo>
                    <a:pt x="95" y="147"/>
                  </a:lnTo>
                  <a:lnTo>
                    <a:pt x="95" y="143"/>
                  </a:lnTo>
                  <a:lnTo>
                    <a:pt x="95" y="135"/>
                  </a:lnTo>
                  <a:lnTo>
                    <a:pt x="95" y="135"/>
                  </a:lnTo>
                  <a:lnTo>
                    <a:pt x="0" y="40"/>
                  </a:lnTo>
                  <a:lnTo>
                    <a:pt x="27" y="29"/>
                  </a:lnTo>
                  <a:lnTo>
                    <a:pt x="2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p:cNvSpPr>
              <a:spLocks/>
            </p:cNvSpPr>
            <p:nvPr/>
          </p:nvSpPr>
          <p:spPr bwMode="auto">
            <a:xfrm>
              <a:off x="5394327" y="5106991"/>
              <a:ext cx="46038" cy="117475"/>
            </a:xfrm>
            <a:custGeom>
              <a:avLst/>
              <a:gdLst>
                <a:gd name="T0" fmla="*/ 0 w 59"/>
                <a:gd name="T1" fmla="*/ 2 h 149"/>
                <a:gd name="T2" fmla="*/ 0 w 59"/>
                <a:gd name="T3" fmla="*/ 2 h 149"/>
                <a:gd name="T4" fmla="*/ 3 w 59"/>
                <a:gd name="T5" fmla="*/ 6 h 149"/>
                <a:gd name="T6" fmla="*/ 9 w 59"/>
                <a:gd name="T7" fmla="*/ 10 h 149"/>
                <a:gd name="T8" fmla="*/ 15 w 59"/>
                <a:gd name="T9" fmla="*/ 19 h 149"/>
                <a:gd name="T10" fmla="*/ 19 w 59"/>
                <a:gd name="T11" fmla="*/ 21 h 149"/>
                <a:gd name="T12" fmla="*/ 20 w 59"/>
                <a:gd name="T13" fmla="*/ 27 h 149"/>
                <a:gd name="T14" fmla="*/ 22 w 59"/>
                <a:gd name="T15" fmla="*/ 33 h 149"/>
                <a:gd name="T16" fmla="*/ 24 w 59"/>
                <a:gd name="T17" fmla="*/ 40 h 149"/>
                <a:gd name="T18" fmla="*/ 24 w 59"/>
                <a:gd name="T19" fmla="*/ 48 h 149"/>
                <a:gd name="T20" fmla="*/ 26 w 59"/>
                <a:gd name="T21" fmla="*/ 57 h 149"/>
                <a:gd name="T22" fmla="*/ 24 w 59"/>
                <a:gd name="T23" fmla="*/ 67 h 149"/>
                <a:gd name="T24" fmla="*/ 24 w 59"/>
                <a:gd name="T25" fmla="*/ 78 h 149"/>
                <a:gd name="T26" fmla="*/ 22 w 59"/>
                <a:gd name="T27" fmla="*/ 86 h 149"/>
                <a:gd name="T28" fmla="*/ 22 w 59"/>
                <a:gd name="T29" fmla="*/ 95 h 149"/>
                <a:gd name="T30" fmla="*/ 20 w 59"/>
                <a:gd name="T31" fmla="*/ 103 h 149"/>
                <a:gd name="T32" fmla="*/ 22 w 59"/>
                <a:gd name="T33" fmla="*/ 111 h 149"/>
                <a:gd name="T34" fmla="*/ 22 w 59"/>
                <a:gd name="T35" fmla="*/ 116 h 149"/>
                <a:gd name="T36" fmla="*/ 24 w 59"/>
                <a:gd name="T37" fmla="*/ 124 h 149"/>
                <a:gd name="T38" fmla="*/ 24 w 59"/>
                <a:gd name="T39" fmla="*/ 128 h 149"/>
                <a:gd name="T40" fmla="*/ 26 w 59"/>
                <a:gd name="T41" fmla="*/ 133 h 149"/>
                <a:gd name="T42" fmla="*/ 30 w 59"/>
                <a:gd name="T43" fmla="*/ 139 h 149"/>
                <a:gd name="T44" fmla="*/ 36 w 59"/>
                <a:gd name="T45" fmla="*/ 143 h 149"/>
                <a:gd name="T46" fmla="*/ 38 w 59"/>
                <a:gd name="T47" fmla="*/ 147 h 149"/>
                <a:gd name="T48" fmla="*/ 41 w 59"/>
                <a:gd name="T49" fmla="*/ 149 h 149"/>
                <a:gd name="T50" fmla="*/ 41 w 59"/>
                <a:gd name="T51" fmla="*/ 145 h 149"/>
                <a:gd name="T52" fmla="*/ 43 w 59"/>
                <a:gd name="T53" fmla="*/ 135 h 149"/>
                <a:gd name="T54" fmla="*/ 45 w 59"/>
                <a:gd name="T55" fmla="*/ 130 h 149"/>
                <a:gd name="T56" fmla="*/ 47 w 59"/>
                <a:gd name="T57" fmla="*/ 124 h 149"/>
                <a:gd name="T58" fmla="*/ 49 w 59"/>
                <a:gd name="T59" fmla="*/ 114 h 149"/>
                <a:gd name="T60" fmla="*/ 53 w 59"/>
                <a:gd name="T61" fmla="*/ 109 h 149"/>
                <a:gd name="T62" fmla="*/ 53 w 59"/>
                <a:gd name="T63" fmla="*/ 99 h 149"/>
                <a:gd name="T64" fmla="*/ 55 w 59"/>
                <a:gd name="T65" fmla="*/ 92 h 149"/>
                <a:gd name="T66" fmla="*/ 57 w 59"/>
                <a:gd name="T67" fmla="*/ 82 h 149"/>
                <a:gd name="T68" fmla="*/ 59 w 59"/>
                <a:gd name="T69" fmla="*/ 74 h 149"/>
                <a:gd name="T70" fmla="*/ 59 w 59"/>
                <a:gd name="T71" fmla="*/ 65 h 149"/>
                <a:gd name="T72" fmla="*/ 59 w 59"/>
                <a:gd name="T73" fmla="*/ 57 h 149"/>
                <a:gd name="T74" fmla="*/ 59 w 59"/>
                <a:gd name="T75" fmla="*/ 50 h 149"/>
                <a:gd name="T76" fmla="*/ 59 w 59"/>
                <a:gd name="T77" fmla="*/ 44 h 149"/>
                <a:gd name="T78" fmla="*/ 57 w 59"/>
                <a:gd name="T79" fmla="*/ 36 h 149"/>
                <a:gd name="T80" fmla="*/ 55 w 59"/>
                <a:gd name="T81" fmla="*/ 31 h 149"/>
                <a:gd name="T82" fmla="*/ 53 w 59"/>
                <a:gd name="T83" fmla="*/ 25 h 149"/>
                <a:gd name="T84" fmla="*/ 49 w 59"/>
                <a:gd name="T85" fmla="*/ 21 h 149"/>
                <a:gd name="T86" fmla="*/ 43 w 59"/>
                <a:gd name="T87" fmla="*/ 14 h 149"/>
                <a:gd name="T88" fmla="*/ 38 w 59"/>
                <a:gd name="T89" fmla="*/ 8 h 149"/>
                <a:gd name="T90" fmla="*/ 28 w 59"/>
                <a:gd name="T91" fmla="*/ 2 h 149"/>
                <a:gd name="T92" fmla="*/ 24 w 59"/>
                <a:gd name="T93" fmla="*/ 0 h 149"/>
                <a:gd name="T94" fmla="*/ 0 w 59"/>
                <a:gd name="T95" fmla="*/ 2 h 149"/>
                <a:gd name="T96" fmla="*/ 0 w 59"/>
                <a:gd name="T97"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149">
                  <a:moveTo>
                    <a:pt x="0" y="2"/>
                  </a:moveTo>
                  <a:lnTo>
                    <a:pt x="0" y="2"/>
                  </a:lnTo>
                  <a:lnTo>
                    <a:pt x="3" y="6"/>
                  </a:lnTo>
                  <a:lnTo>
                    <a:pt x="9" y="10"/>
                  </a:lnTo>
                  <a:lnTo>
                    <a:pt x="15" y="19"/>
                  </a:lnTo>
                  <a:lnTo>
                    <a:pt x="19" y="21"/>
                  </a:lnTo>
                  <a:lnTo>
                    <a:pt x="20" y="27"/>
                  </a:lnTo>
                  <a:lnTo>
                    <a:pt x="22" y="33"/>
                  </a:lnTo>
                  <a:lnTo>
                    <a:pt x="24" y="40"/>
                  </a:lnTo>
                  <a:lnTo>
                    <a:pt x="24" y="48"/>
                  </a:lnTo>
                  <a:lnTo>
                    <a:pt x="26" y="57"/>
                  </a:lnTo>
                  <a:lnTo>
                    <a:pt x="24" y="67"/>
                  </a:lnTo>
                  <a:lnTo>
                    <a:pt x="24" y="78"/>
                  </a:lnTo>
                  <a:lnTo>
                    <a:pt x="22" y="86"/>
                  </a:lnTo>
                  <a:lnTo>
                    <a:pt x="22" y="95"/>
                  </a:lnTo>
                  <a:lnTo>
                    <a:pt x="20" y="103"/>
                  </a:lnTo>
                  <a:lnTo>
                    <a:pt x="22" y="111"/>
                  </a:lnTo>
                  <a:lnTo>
                    <a:pt x="22" y="116"/>
                  </a:lnTo>
                  <a:lnTo>
                    <a:pt x="24" y="124"/>
                  </a:lnTo>
                  <a:lnTo>
                    <a:pt x="24" y="128"/>
                  </a:lnTo>
                  <a:lnTo>
                    <a:pt x="26" y="133"/>
                  </a:lnTo>
                  <a:lnTo>
                    <a:pt x="30" y="139"/>
                  </a:lnTo>
                  <a:lnTo>
                    <a:pt x="36" y="143"/>
                  </a:lnTo>
                  <a:lnTo>
                    <a:pt x="38" y="147"/>
                  </a:lnTo>
                  <a:lnTo>
                    <a:pt x="41" y="149"/>
                  </a:lnTo>
                  <a:lnTo>
                    <a:pt x="41" y="145"/>
                  </a:lnTo>
                  <a:lnTo>
                    <a:pt x="43" y="135"/>
                  </a:lnTo>
                  <a:lnTo>
                    <a:pt x="45" y="130"/>
                  </a:lnTo>
                  <a:lnTo>
                    <a:pt x="47" y="124"/>
                  </a:lnTo>
                  <a:lnTo>
                    <a:pt x="49" y="114"/>
                  </a:lnTo>
                  <a:lnTo>
                    <a:pt x="53" y="109"/>
                  </a:lnTo>
                  <a:lnTo>
                    <a:pt x="53" y="99"/>
                  </a:lnTo>
                  <a:lnTo>
                    <a:pt x="55" y="92"/>
                  </a:lnTo>
                  <a:lnTo>
                    <a:pt x="57" y="82"/>
                  </a:lnTo>
                  <a:lnTo>
                    <a:pt x="59" y="74"/>
                  </a:lnTo>
                  <a:lnTo>
                    <a:pt x="59" y="65"/>
                  </a:lnTo>
                  <a:lnTo>
                    <a:pt x="59" y="57"/>
                  </a:lnTo>
                  <a:lnTo>
                    <a:pt x="59" y="50"/>
                  </a:lnTo>
                  <a:lnTo>
                    <a:pt x="59" y="44"/>
                  </a:lnTo>
                  <a:lnTo>
                    <a:pt x="57" y="36"/>
                  </a:lnTo>
                  <a:lnTo>
                    <a:pt x="55" y="31"/>
                  </a:lnTo>
                  <a:lnTo>
                    <a:pt x="53" y="25"/>
                  </a:lnTo>
                  <a:lnTo>
                    <a:pt x="49" y="21"/>
                  </a:lnTo>
                  <a:lnTo>
                    <a:pt x="43" y="14"/>
                  </a:lnTo>
                  <a:lnTo>
                    <a:pt x="38" y="8"/>
                  </a:lnTo>
                  <a:lnTo>
                    <a:pt x="28" y="2"/>
                  </a:lnTo>
                  <a:lnTo>
                    <a:pt x="24" y="0"/>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p:cNvSpPr>
              <a:spLocks/>
            </p:cNvSpPr>
            <p:nvPr/>
          </p:nvSpPr>
          <p:spPr bwMode="auto">
            <a:xfrm>
              <a:off x="5440364" y="5065716"/>
              <a:ext cx="166688" cy="61913"/>
            </a:xfrm>
            <a:custGeom>
              <a:avLst/>
              <a:gdLst>
                <a:gd name="T0" fmla="*/ 89 w 209"/>
                <a:gd name="T1" fmla="*/ 10 h 78"/>
                <a:gd name="T2" fmla="*/ 152 w 209"/>
                <a:gd name="T3" fmla="*/ 0 h 78"/>
                <a:gd name="T4" fmla="*/ 159 w 209"/>
                <a:gd name="T5" fmla="*/ 0 h 78"/>
                <a:gd name="T6" fmla="*/ 165 w 209"/>
                <a:gd name="T7" fmla="*/ 0 h 78"/>
                <a:gd name="T8" fmla="*/ 172 w 209"/>
                <a:gd name="T9" fmla="*/ 0 h 78"/>
                <a:gd name="T10" fmla="*/ 180 w 209"/>
                <a:gd name="T11" fmla="*/ 0 h 78"/>
                <a:gd name="T12" fmla="*/ 186 w 209"/>
                <a:gd name="T13" fmla="*/ 0 h 78"/>
                <a:gd name="T14" fmla="*/ 190 w 209"/>
                <a:gd name="T15" fmla="*/ 0 h 78"/>
                <a:gd name="T16" fmla="*/ 192 w 209"/>
                <a:gd name="T17" fmla="*/ 0 h 78"/>
                <a:gd name="T18" fmla="*/ 193 w 209"/>
                <a:gd name="T19" fmla="*/ 2 h 78"/>
                <a:gd name="T20" fmla="*/ 209 w 209"/>
                <a:gd name="T21" fmla="*/ 32 h 78"/>
                <a:gd name="T22" fmla="*/ 205 w 209"/>
                <a:gd name="T23" fmla="*/ 32 h 78"/>
                <a:gd name="T24" fmla="*/ 201 w 209"/>
                <a:gd name="T25" fmla="*/ 32 h 78"/>
                <a:gd name="T26" fmla="*/ 193 w 209"/>
                <a:gd name="T27" fmla="*/ 32 h 78"/>
                <a:gd name="T28" fmla="*/ 184 w 209"/>
                <a:gd name="T29" fmla="*/ 32 h 78"/>
                <a:gd name="T30" fmla="*/ 178 w 209"/>
                <a:gd name="T31" fmla="*/ 32 h 78"/>
                <a:gd name="T32" fmla="*/ 172 w 209"/>
                <a:gd name="T33" fmla="*/ 34 h 78"/>
                <a:gd name="T34" fmla="*/ 165 w 209"/>
                <a:gd name="T35" fmla="*/ 34 h 78"/>
                <a:gd name="T36" fmla="*/ 159 w 209"/>
                <a:gd name="T37" fmla="*/ 36 h 78"/>
                <a:gd name="T38" fmla="*/ 152 w 209"/>
                <a:gd name="T39" fmla="*/ 36 h 78"/>
                <a:gd name="T40" fmla="*/ 144 w 209"/>
                <a:gd name="T41" fmla="*/ 38 h 78"/>
                <a:gd name="T42" fmla="*/ 138 w 209"/>
                <a:gd name="T43" fmla="*/ 38 h 78"/>
                <a:gd name="T44" fmla="*/ 131 w 209"/>
                <a:gd name="T45" fmla="*/ 40 h 78"/>
                <a:gd name="T46" fmla="*/ 121 w 209"/>
                <a:gd name="T47" fmla="*/ 40 h 78"/>
                <a:gd name="T48" fmla="*/ 114 w 209"/>
                <a:gd name="T49" fmla="*/ 44 h 78"/>
                <a:gd name="T50" fmla="*/ 104 w 209"/>
                <a:gd name="T51" fmla="*/ 44 h 78"/>
                <a:gd name="T52" fmla="*/ 98 w 209"/>
                <a:gd name="T53" fmla="*/ 46 h 78"/>
                <a:gd name="T54" fmla="*/ 89 w 209"/>
                <a:gd name="T55" fmla="*/ 48 h 78"/>
                <a:gd name="T56" fmla="*/ 81 w 209"/>
                <a:gd name="T57" fmla="*/ 50 h 78"/>
                <a:gd name="T58" fmla="*/ 72 w 209"/>
                <a:gd name="T59" fmla="*/ 51 h 78"/>
                <a:gd name="T60" fmla="*/ 66 w 209"/>
                <a:gd name="T61" fmla="*/ 55 h 78"/>
                <a:gd name="T62" fmla="*/ 58 w 209"/>
                <a:gd name="T63" fmla="*/ 57 h 78"/>
                <a:gd name="T64" fmla="*/ 51 w 209"/>
                <a:gd name="T65" fmla="*/ 59 h 78"/>
                <a:gd name="T66" fmla="*/ 43 w 209"/>
                <a:gd name="T67" fmla="*/ 61 h 78"/>
                <a:gd name="T68" fmla="*/ 36 w 209"/>
                <a:gd name="T69" fmla="*/ 65 h 78"/>
                <a:gd name="T70" fmla="*/ 30 w 209"/>
                <a:gd name="T71" fmla="*/ 69 h 78"/>
                <a:gd name="T72" fmla="*/ 22 w 209"/>
                <a:gd name="T73" fmla="*/ 72 h 78"/>
                <a:gd name="T74" fmla="*/ 17 w 209"/>
                <a:gd name="T75" fmla="*/ 74 h 78"/>
                <a:gd name="T76" fmla="*/ 13 w 209"/>
                <a:gd name="T77" fmla="*/ 78 h 78"/>
                <a:gd name="T78" fmla="*/ 0 w 209"/>
                <a:gd name="T79" fmla="*/ 59 h 78"/>
                <a:gd name="T80" fmla="*/ 1 w 209"/>
                <a:gd name="T81" fmla="*/ 57 h 78"/>
                <a:gd name="T82" fmla="*/ 9 w 209"/>
                <a:gd name="T83" fmla="*/ 53 h 78"/>
                <a:gd name="T84" fmla="*/ 13 w 209"/>
                <a:gd name="T85" fmla="*/ 50 h 78"/>
                <a:gd name="T86" fmla="*/ 19 w 209"/>
                <a:gd name="T87" fmla="*/ 46 h 78"/>
                <a:gd name="T88" fmla="*/ 26 w 209"/>
                <a:gd name="T89" fmla="*/ 44 h 78"/>
                <a:gd name="T90" fmla="*/ 34 w 209"/>
                <a:gd name="T91" fmla="*/ 40 h 78"/>
                <a:gd name="T92" fmla="*/ 41 w 209"/>
                <a:gd name="T93" fmla="*/ 34 h 78"/>
                <a:gd name="T94" fmla="*/ 47 w 209"/>
                <a:gd name="T95" fmla="*/ 31 h 78"/>
                <a:gd name="T96" fmla="*/ 57 w 209"/>
                <a:gd name="T97" fmla="*/ 27 h 78"/>
                <a:gd name="T98" fmla="*/ 64 w 209"/>
                <a:gd name="T99" fmla="*/ 23 h 78"/>
                <a:gd name="T100" fmla="*/ 70 w 209"/>
                <a:gd name="T101" fmla="*/ 17 h 78"/>
                <a:gd name="T102" fmla="*/ 77 w 209"/>
                <a:gd name="T103" fmla="*/ 15 h 78"/>
                <a:gd name="T104" fmla="*/ 83 w 209"/>
                <a:gd name="T105" fmla="*/ 11 h 78"/>
                <a:gd name="T106" fmla="*/ 89 w 209"/>
                <a:gd name="T107" fmla="*/ 10 h 78"/>
                <a:gd name="T108" fmla="*/ 89 w 209"/>
                <a:gd name="T109"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 h="78">
                  <a:moveTo>
                    <a:pt x="89" y="10"/>
                  </a:moveTo>
                  <a:lnTo>
                    <a:pt x="152" y="0"/>
                  </a:lnTo>
                  <a:lnTo>
                    <a:pt x="159" y="0"/>
                  </a:lnTo>
                  <a:lnTo>
                    <a:pt x="165" y="0"/>
                  </a:lnTo>
                  <a:lnTo>
                    <a:pt x="172" y="0"/>
                  </a:lnTo>
                  <a:lnTo>
                    <a:pt x="180" y="0"/>
                  </a:lnTo>
                  <a:lnTo>
                    <a:pt x="186" y="0"/>
                  </a:lnTo>
                  <a:lnTo>
                    <a:pt x="190" y="0"/>
                  </a:lnTo>
                  <a:lnTo>
                    <a:pt x="192" y="0"/>
                  </a:lnTo>
                  <a:lnTo>
                    <a:pt x="193" y="2"/>
                  </a:lnTo>
                  <a:lnTo>
                    <a:pt x="209" y="32"/>
                  </a:lnTo>
                  <a:lnTo>
                    <a:pt x="205" y="32"/>
                  </a:lnTo>
                  <a:lnTo>
                    <a:pt x="201" y="32"/>
                  </a:lnTo>
                  <a:lnTo>
                    <a:pt x="193" y="32"/>
                  </a:lnTo>
                  <a:lnTo>
                    <a:pt x="184" y="32"/>
                  </a:lnTo>
                  <a:lnTo>
                    <a:pt x="178" y="32"/>
                  </a:lnTo>
                  <a:lnTo>
                    <a:pt x="172" y="34"/>
                  </a:lnTo>
                  <a:lnTo>
                    <a:pt x="165" y="34"/>
                  </a:lnTo>
                  <a:lnTo>
                    <a:pt x="159" y="36"/>
                  </a:lnTo>
                  <a:lnTo>
                    <a:pt x="152" y="36"/>
                  </a:lnTo>
                  <a:lnTo>
                    <a:pt x="144" y="38"/>
                  </a:lnTo>
                  <a:lnTo>
                    <a:pt x="138" y="38"/>
                  </a:lnTo>
                  <a:lnTo>
                    <a:pt x="131" y="40"/>
                  </a:lnTo>
                  <a:lnTo>
                    <a:pt x="121" y="40"/>
                  </a:lnTo>
                  <a:lnTo>
                    <a:pt x="114" y="44"/>
                  </a:lnTo>
                  <a:lnTo>
                    <a:pt x="104" y="44"/>
                  </a:lnTo>
                  <a:lnTo>
                    <a:pt x="98" y="46"/>
                  </a:lnTo>
                  <a:lnTo>
                    <a:pt x="89" y="48"/>
                  </a:lnTo>
                  <a:lnTo>
                    <a:pt x="81" y="50"/>
                  </a:lnTo>
                  <a:lnTo>
                    <a:pt x="72" y="51"/>
                  </a:lnTo>
                  <a:lnTo>
                    <a:pt x="66" y="55"/>
                  </a:lnTo>
                  <a:lnTo>
                    <a:pt x="58" y="57"/>
                  </a:lnTo>
                  <a:lnTo>
                    <a:pt x="51" y="59"/>
                  </a:lnTo>
                  <a:lnTo>
                    <a:pt x="43" y="61"/>
                  </a:lnTo>
                  <a:lnTo>
                    <a:pt x="36" y="65"/>
                  </a:lnTo>
                  <a:lnTo>
                    <a:pt x="30" y="69"/>
                  </a:lnTo>
                  <a:lnTo>
                    <a:pt x="22" y="72"/>
                  </a:lnTo>
                  <a:lnTo>
                    <a:pt x="17" y="74"/>
                  </a:lnTo>
                  <a:lnTo>
                    <a:pt x="13" y="78"/>
                  </a:lnTo>
                  <a:lnTo>
                    <a:pt x="0" y="59"/>
                  </a:lnTo>
                  <a:lnTo>
                    <a:pt x="1" y="57"/>
                  </a:lnTo>
                  <a:lnTo>
                    <a:pt x="9" y="53"/>
                  </a:lnTo>
                  <a:lnTo>
                    <a:pt x="13" y="50"/>
                  </a:lnTo>
                  <a:lnTo>
                    <a:pt x="19" y="46"/>
                  </a:lnTo>
                  <a:lnTo>
                    <a:pt x="26" y="44"/>
                  </a:lnTo>
                  <a:lnTo>
                    <a:pt x="34" y="40"/>
                  </a:lnTo>
                  <a:lnTo>
                    <a:pt x="41" y="34"/>
                  </a:lnTo>
                  <a:lnTo>
                    <a:pt x="47" y="31"/>
                  </a:lnTo>
                  <a:lnTo>
                    <a:pt x="57" y="27"/>
                  </a:lnTo>
                  <a:lnTo>
                    <a:pt x="64" y="23"/>
                  </a:lnTo>
                  <a:lnTo>
                    <a:pt x="70" y="17"/>
                  </a:lnTo>
                  <a:lnTo>
                    <a:pt x="77" y="15"/>
                  </a:lnTo>
                  <a:lnTo>
                    <a:pt x="83" y="11"/>
                  </a:lnTo>
                  <a:lnTo>
                    <a:pt x="89" y="10"/>
                  </a:lnTo>
                  <a:lnTo>
                    <a:pt x="8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76" name="Freeform 20"/>
            <p:cNvSpPr>
              <a:spLocks/>
            </p:cNvSpPr>
            <p:nvPr/>
          </p:nvSpPr>
          <p:spPr bwMode="auto">
            <a:xfrm>
              <a:off x="5418139" y="4913316"/>
              <a:ext cx="125413" cy="146050"/>
            </a:xfrm>
            <a:custGeom>
              <a:avLst/>
              <a:gdLst>
                <a:gd name="T0" fmla="*/ 19 w 158"/>
                <a:gd name="T1" fmla="*/ 0 h 184"/>
                <a:gd name="T2" fmla="*/ 11 w 158"/>
                <a:gd name="T3" fmla="*/ 84 h 184"/>
                <a:gd name="T4" fmla="*/ 0 w 158"/>
                <a:gd name="T5" fmla="*/ 152 h 184"/>
                <a:gd name="T6" fmla="*/ 8 w 158"/>
                <a:gd name="T7" fmla="*/ 169 h 184"/>
                <a:gd name="T8" fmla="*/ 74 w 158"/>
                <a:gd name="T9" fmla="*/ 184 h 184"/>
                <a:gd name="T10" fmla="*/ 133 w 158"/>
                <a:gd name="T11" fmla="*/ 173 h 184"/>
                <a:gd name="T12" fmla="*/ 135 w 158"/>
                <a:gd name="T13" fmla="*/ 171 h 184"/>
                <a:gd name="T14" fmla="*/ 139 w 158"/>
                <a:gd name="T15" fmla="*/ 167 h 184"/>
                <a:gd name="T16" fmla="*/ 141 w 158"/>
                <a:gd name="T17" fmla="*/ 162 h 184"/>
                <a:gd name="T18" fmla="*/ 144 w 158"/>
                <a:gd name="T19" fmla="*/ 158 h 184"/>
                <a:gd name="T20" fmla="*/ 144 w 158"/>
                <a:gd name="T21" fmla="*/ 152 h 184"/>
                <a:gd name="T22" fmla="*/ 146 w 158"/>
                <a:gd name="T23" fmla="*/ 145 h 184"/>
                <a:gd name="T24" fmla="*/ 150 w 158"/>
                <a:gd name="T25" fmla="*/ 133 h 184"/>
                <a:gd name="T26" fmla="*/ 152 w 158"/>
                <a:gd name="T27" fmla="*/ 122 h 184"/>
                <a:gd name="T28" fmla="*/ 152 w 158"/>
                <a:gd name="T29" fmla="*/ 116 h 184"/>
                <a:gd name="T30" fmla="*/ 154 w 158"/>
                <a:gd name="T31" fmla="*/ 108 h 184"/>
                <a:gd name="T32" fmla="*/ 154 w 158"/>
                <a:gd name="T33" fmla="*/ 103 h 184"/>
                <a:gd name="T34" fmla="*/ 156 w 158"/>
                <a:gd name="T35" fmla="*/ 99 h 184"/>
                <a:gd name="T36" fmla="*/ 158 w 158"/>
                <a:gd name="T37" fmla="*/ 91 h 184"/>
                <a:gd name="T38" fmla="*/ 158 w 158"/>
                <a:gd name="T39" fmla="*/ 89 h 184"/>
                <a:gd name="T40" fmla="*/ 87 w 158"/>
                <a:gd name="T41" fmla="*/ 30 h 184"/>
                <a:gd name="T42" fmla="*/ 19 w 158"/>
                <a:gd name="T43" fmla="*/ 0 h 184"/>
                <a:gd name="T44" fmla="*/ 19 w 158"/>
                <a:gd name="T4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184">
                  <a:moveTo>
                    <a:pt x="19" y="0"/>
                  </a:moveTo>
                  <a:lnTo>
                    <a:pt x="11" y="84"/>
                  </a:lnTo>
                  <a:lnTo>
                    <a:pt x="0" y="152"/>
                  </a:lnTo>
                  <a:lnTo>
                    <a:pt x="8" y="169"/>
                  </a:lnTo>
                  <a:lnTo>
                    <a:pt x="74" y="184"/>
                  </a:lnTo>
                  <a:lnTo>
                    <a:pt x="133" y="173"/>
                  </a:lnTo>
                  <a:lnTo>
                    <a:pt x="135" y="171"/>
                  </a:lnTo>
                  <a:lnTo>
                    <a:pt x="139" y="167"/>
                  </a:lnTo>
                  <a:lnTo>
                    <a:pt x="141" y="162"/>
                  </a:lnTo>
                  <a:lnTo>
                    <a:pt x="144" y="158"/>
                  </a:lnTo>
                  <a:lnTo>
                    <a:pt x="144" y="152"/>
                  </a:lnTo>
                  <a:lnTo>
                    <a:pt x="146" y="145"/>
                  </a:lnTo>
                  <a:lnTo>
                    <a:pt x="150" y="133"/>
                  </a:lnTo>
                  <a:lnTo>
                    <a:pt x="152" y="122"/>
                  </a:lnTo>
                  <a:lnTo>
                    <a:pt x="152" y="116"/>
                  </a:lnTo>
                  <a:lnTo>
                    <a:pt x="154" y="108"/>
                  </a:lnTo>
                  <a:lnTo>
                    <a:pt x="154" y="103"/>
                  </a:lnTo>
                  <a:lnTo>
                    <a:pt x="156" y="99"/>
                  </a:lnTo>
                  <a:lnTo>
                    <a:pt x="158" y="91"/>
                  </a:lnTo>
                  <a:lnTo>
                    <a:pt x="158" y="89"/>
                  </a:lnTo>
                  <a:lnTo>
                    <a:pt x="87" y="30"/>
                  </a:lnTo>
                  <a:lnTo>
                    <a:pt x="19" y="0"/>
                  </a:lnTo>
                  <a:lnTo>
                    <a:pt x="19" y="0"/>
                  </a:lnTo>
                  <a:close/>
                </a:path>
              </a:pathLst>
            </a:custGeom>
            <a:solidFill>
              <a:srgbClr val="FFE6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77" name="Freeform 21"/>
            <p:cNvSpPr>
              <a:spLocks/>
            </p:cNvSpPr>
            <p:nvPr/>
          </p:nvSpPr>
          <p:spPr bwMode="auto">
            <a:xfrm>
              <a:off x="5432427" y="4876803"/>
              <a:ext cx="150813" cy="128588"/>
            </a:xfrm>
            <a:custGeom>
              <a:avLst/>
              <a:gdLst>
                <a:gd name="T0" fmla="*/ 34 w 188"/>
                <a:gd name="T1" fmla="*/ 90 h 162"/>
                <a:gd name="T2" fmla="*/ 74 w 188"/>
                <a:gd name="T3" fmla="*/ 113 h 162"/>
                <a:gd name="T4" fmla="*/ 91 w 188"/>
                <a:gd name="T5" fmla="*/ 135 h 162"/>
                <a:gd name="T6" fmla="*/ 97 w 188"/>
                <a:gd name="T7" fmla="*/ 162 h 162"/>
                <a:gd name="T8" fmla="*/ 139 w 188"/>
                <a:gd name="T9" fmla="*/ 162 h 162"/>
                <a:gd name="T10" fmla="*/ 188 w 188"/>
                <a:gd name="T11" fmla="*/ 111 h 162"/>
                <a:gd name="T12" fmla="*/ 184 w 188"/>
                <a:gd name="T13" fmla="*/ 57 h 162"/>
                <a:gd name="T14" fmla="*/ 133 w 188"/>
                <a:gd name="T15" fmla="*/ 23 h 162"/>
                <a:gd name="T16" fmla="*/ 103 w 188"/>
                <a:gd name="T17" fmla="*/ 42 h 162"/>
                <a:gd name="T18" fmla="*/ 101 w 188"/>
                <a:gd name="T19" fmla="*/ 40 h 162"/>
                <a:gd name="T20" fmla="*/ 97 w 188"/>
                <a:gd name="T21" fmla="*/ 35 h 162"/>
                <a:gd name="T22" fmla="*/ 91 w 188"/>
                <a:gd name="T23" fmla="*/ 29 h 162"/>
                <a:gd name="T24" fmla="*/ 86 w 188"/>
                <a:gd name="T25" fmla="*/ 21 h 162"/>
                <a:gd name="T26" fmla="*/ 80 w 188"/>
                <a:gd name="T27" fmla="*/ 14 h 162"/>
                <a:gd name="T28" fmla="*/ 74 w 188"/>
                <a:gd name="T29" fmla="*/ 6 h 162"/>
                <a:gd name="T30" fmla="*/ 70 w 188"/>
                <a:gd name="T31" fmla="*/ 2 h 162"/>
                <a:gd name="T32" fmla="*/ 70 w 188"/>
                <a:gd name="T33" fmla="*/ 0 h 162"/>
                <a:gd name="T34" fmla="*/ 68 w 188"/>
                <a:gd name="T35" fmla="*/ 0 h 162"/>
                <a:gd name="T36" fmla="*/ 67 w 188"/>
                <a:gd name="T37" fmla="*/ 4 h 162"/>
                <a:gd name="T38" fmla="*/ 63 w 188"/>
                <a:gd name="T39" fmla="*/ 10 h 162"/>
                <a:gd name="T40" fmla="*/ 59 w 188"/>
                <a:gd name="T41" fmla="*/ 18 h 162"/>
                <a:gd name="T42" fmla="*/ 55 w 188"/>
                <a:gd name="T43" fmla="*/ 23 h 162"/>
                <a:gd name="T44" fmla="*/ 51 w 188"/>
                <a:gd name="T45" fmla="*/ 29 h 162"/>
                <a:gd name="T46" fmla="*/ 48 w 188"/>
                <a:gd name="T47" fmla="*/ 35 h 162"/>
                <a:gd name="T48" fmla="*/ 48 w 188"/>
                <a:gd name="T49" fmla="*/ 37 h 162"/>
                <a:gd name="T50" fmla="*/ 11 w 188"/>
                <a:gd name="T51" fmla="*/ 25 h 162"/>
                <a:gd name="T52" fmla="*/ 0 w 188"/>
                <a:gd name="T53" fmla="*/ 65 h 162"/>
                <a:gd name="T54" fmla="*/ 34 w 188"/>
                <a:gd name="T55" fmla="*/ 90 h 162"/>
                <a:gd name="T56" fmla="*/ 34 w 188"/>
                <a:gd name="T57" fmla="*/ 9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8" h="162">
                  <a:moveTo>
                    <a:pt x="34" y="90"/>
                  </a:moveTo>
                  <a:lnTo>
                    <a:pt x="74" y="113"/>
                  </a:lnTo>
                  <a:lnTo>
                    <a:pt x="91" y="135"/>
                  </a:lnTo>
                  <a:lnTo>
                    <a:pt x="97" y="162"/>
                  </a:lnTo>
                  <a:lnTo>
                    <a:pt x="139" y="162"/>
                  </a:lnTo>
                  <a:lnTo>
                    <a:pt x="188" y="111"/>
                  </a:lnTo>
                  <a:lnTo>
                    <a:pt x="184" y="57"/>
                  </a:lnTo>
                  <a:lnTo>
                    <a:pt x="133" y="23"/>
                  </a:lnTo>
                  <a:lnTo>
                    <a:pt x="103" y="42"/>
                  </a:lnTo>
                  <a:lnTo>
                    <a:pt x="101" y="40"/>
                  </a:lnTo>
                  <a:lnTo>
                    <a:pt x="97" y="35"/>
                  </a:lnTo>
                  <a:lnTo>
                    <a:pt x="91" y="29"/>
                  </a:lnTo>
                  <a:lnTo>
                    <a:pt x="86" y="21"/>
                  </a:lnTo>
                  <a:lnTo>
                    <a:pt x="80" y="14"/>
                  </a:lnTo>
                  <a:lnTo>
                    <a:pt x="74" y="6"/>
                  </a:lnTo>
                  <a:lnTo>
                    <a:pt x="70" y="2"/>
                  </a:lnTo>
                  <a:lnTo>
                    <a:pt x="70" y="0"/>
                  </a:lnTo>
                  <a:lnTo>
                    <a:pt x="68" y="0"/>
                  </a:lnTo>
                  <a:lnTo>
                    <a:pt x="67" y="4"/>
                  </a:lnTo>
                  <a:lnTo>
                    <a:pt x="63" y="10"/>
                  </a:lnTo>
                  <a:lnTo>
                    <a:pt x="59" y="18"/>
                  </a:lnTo>
                  <a:lnTo>
                    <a:pt x="55" y="23"/>
                  </a:lnTo>
                  <a:lnTo>
                    <a:pt x="51" y="29"/>
                  </a:lnTo>
                  <a:lnTo>
                    <a:pt x="48" y="35"/>
                  </a:lnTo>
                  <a:lnTo>
                    <a:pt x="48" y="37"/>
                  </a:lnTo>
                  <a:lnTo>
                    <a:pt x="11" y="25"/>
                  </a:lnTo>
                  <a:lnTo>
                    <a:pt x="0" y="65"/>
                  </a:lnTo>
                  <a:lnTo>
                    <a:pt x="34" y="90"/>
                  </a:lnTo>
                  <a:lnTo>
                    <a:pt x="34" y="90"/>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79" name="Freeform 22"/>
            <p:cNvSpPr>
              <a:spLocks/>
            </p:cNvSpPr>
            <p:nvPr/>
          </p:nvSpPr>
          <p:spPr bwMode="auto">
            <a:xfrm>
              <a:off x="5405439" y="4856166"/>
              <a:ext cx="185738" cy="153988"/>
            </a:xfrm>
            <a:custGeom>
              <a:avLst/>
              <a:gdLst>
                <a:gd name="T0" fmla="*/ 17 w 234"/>
                <a:gd name="T1" fmla="*/ 45 h 194"/>
                <a:gd name="T2" fmla="*/ 4 w 234"/>
                <a:gd name="T3" fmla="*/ 49 h 194"/>
                <a:gd name="T4" fmla="*/ 0 w 234"/>
                <a:gd name="T5" fmla="*/ 74 h 194"/>
                <a:gd name="T6" fmla="*/ 9 w 234"/>
                <a:gd name="T7" fmla="*/ 93 h 194"/>
                <a:gd name="T8" fmla="*/ 28 w 234"/>
                <a:gd name="T9" fmla="*/ 104 h 194"/>
                <a:gd name="T10" fmla="*/ 53 w 234"/>
                <a:gd name="T11" fmla="*/ 112 h 194"/>
                <a:gd name="T12" fmla="*/ 74 w 234"/>
                <a:gd name="T13" fmla="*/ 118 h 194"/>
                <a:gd name="T14" fmla="*/ 74 w 234"/>
                <a:gd name="T15" fmla="*/ 102 h 194"/>
                <a:gd name="T16" fmla="*/ 66 w 234"/>
                <a:gd name="T17" fmla="*/ 76 h 194"/>
                <a:gd name="T18" fmla="*/ 61 w 234"/>
                <a:gd name="T19" fmla="*/ 62 h 194"/>
                <a:gd name="T20" fmla="*/ 74 w 234"/>
                <a:gd name="T21" fmla="*/ 72 h 194"/>
                <a:gd name="T22" fmla="*/ 89 w 234"/>
                <a:gd name="T23" fmla="*/ 78 h 194"/>
                <a:gd name="T24" fmla="*/ 102 w 234"/>
                <a:gd name="T25" fmla="*/ 62 h 194"/>
                <a:gd name="T26" fmla="*/ 104 w 234"/>
                <a:gd name="T27" fmla="*/ 43 h 194"/>
                <a:gd name="T28" fmla="*/ 108 w 234"/>
                <a:gd name="T29" fmla="*/ 53 h 194"/>
                <a:gd name="T30" fmla="*/ 116 w 234"/>
                <a:gd name="T31" fmla="*/ 80 h 194"/>
                <a:gd name="T32" fmla="*/ 142 w 234"/>
                <a:gd name="T33" fmla="*/ 95 h 194"/>
                <a:gd name="T34" fmla="*/ 161 w 234"/>
                <a:gd name="T35" fmla="*/ 83 h 194"/>
                <a:gd name="T36" fmla="*/ 171 w 234"/>
                <a:gd name="T37" fmla="*/ 66 h 194"/>
                <a:gd name="T38" fmla="*/ 188 w 234"/>
                <a:gd name="T39" fmla="*/ 72 h 194"/>
                <a:gd name="T40" fmla="*/ 201 w 234"/>
                <a:gd name="T41" fmla="*/ 89 h 194"/>
                <a:gd name="T42" fmla="*/ 207 w 234"/>
                <a:gd name="T43" fmla="*/ 108 h 194"/>
                <a:gd name="T44" fmla="*/ 205 w 234"/>
                <a:gd name="T45" fmla="*/ 135 h 194"/>
                <a:gd name="T46" fmla="*/ 188 w 234"/>
                <a:gd name="T47" fmla="*/ 154 h 194"/>
                <a:gd name="T48" fmla="*/ 167 w 234"/>
                <a:gd name="T49" fmla="*/ 169 h 194"/>
                <a:gd name="T50" fmla="*/ 150 w 234"/>
                <a:gd name="T51" fmla="*/ 169 h 194"/>
                <a:gd name="T52" fmla="*/ 171 w 234"/>
                <a:gd name="T53" fmla="*/ 192 h 194"/>
                <a:gd name="T54" fmla="*/ 199 w 234"/>
                <a:gd name="T55" fmla="*/ 180 h 194"/>
                <a:gd name="T56" fmla="*/ 216 w 234"/>
                <a:gd name="T57" fmla="*/ 163 h 194"/>
                <a:gd name="T58" fmla="*/ 228 w 234"/>
                <a:gd name="T59" fmla="*/ 138 h 194"/>
                <a:gd name="T60" fmla="*/ 234 w 234"/>
                <a:gd name="T61" fmla="*/ 106 h 194"/>
                <a:gd name="T62" fmla="*/ 230 w 234"/>
                <a:gd name="T63" fmla="*/ 78 h 194"/>
                <a:gd name="T64" fmla="*/ 224 w 234"/>
                <a:gd name="T65" fmla="*/ 55 h 194"/>
                <a:gd name="T66" fmla="*/ 209 w 234"/>
                <a:gd name="T67" fmla="*/ 38 h 194"/>
                <a:gd name="T68" fmla="*/ 194 w 234"/>
                <a:gd name="T69" fmla="*/ 28 h 194"/>
                <a:gd name="T70" fmla="*/ 173 w 234"/>
                <a:gd name="T71" fmla="*/ 26 h 194"/>
                <a:gd name="T72" fmla="*/ 158 w 234"/>
                <a:gd name="T73" fmla="*/ 30 h 194"/>
                <a:gd name="T74" fmla="*/ 139 w 234"/>
                <a:gd name="T75" fmla="*/ 42 h 194"/>
                <a:gd name="T76" fmla="*/ 131 w 234"/>
                <a:gd name="T77" fmla="*/ 36 h 194"/>
                <a:gd name="T78" fmla="*/ 112 w 234"/>
                <a:gd name="T79" fmla="*/ 7 h 194"/>
                <a:gd name="T80" fmla="*/ 91 w 234"/>
                <a:gd name="T81" fmla="*/ 2 h 194"/>
                <a:gd name="T82" fmla="*/ 80 w 234"/>
                <a:gd name="T83" fmla="*/ 24 h 194"/>
                <a:gd name="T84" fmla="*/ 80 w 234"/>
                <a:gd name="T85" fmla="*/ 30 h 194"/>
                <a:gd name="T86" fmla="*/ 64 w 234"/>
                <a:gd name="T87" fmla="*/ 11 h 194"/>
                <a:gd name="T88" fmla="*/ 45 w 234"/>
                <a:gd name="T89" fmla="*/ 13 h 194"/>
                <a:gd name="T90" fmla="*/ 30 w 234"/>
                <a:gd name="T91" fmla="*/ 42 h 194"/>
                <a:gd name="T92" fmla="*/ 30 w 234"/>
                <a:gd name="T93" fmla="*/ 5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4" h="194">
                  <a:moveTo>
                    <a:pt x="30" y="51"/>
                  </a:moveTo>
                  <a:lnTo>
                    <a:pt x="26" y="47"/>
                  </a:lnTo>
                  <a:lnTo>
                    <a:pt x="17" y="45"/>
                  </a:lnTo>
                  <a:lnTo>
                    <a:pt x="11" y="43"/>
                  </a:lnTo>
                  <a:lnTo>
                    <a:pt x="7" y="47"/>
                  </a:lnTo>
                  <a:lnTo>
                    <a:pt x="4" y="49"/>
                  </a:lnTo>
                  <a:lnTo>
                    <a:pt x="2" y="59"/>
                  </a:lnTo>
                  <a:lnTo>
                    <a:pt x="0" y="66"/>
                  </a:lnTo>
                  <a:lnTo>
                    <a:pt x="0" y="74"/>
                  </a:lnTo>
                  <a:lnTo>
                    <a:pt x="2" y="81"/>
                  </a:lnTo>
                  <a:lnTo>
                    <a:pt x="7" y="89"/>
                  </a:lnTo>
                  <a:lnTo>
                    <a:pt x="9" y="93"/>
                  </a:lnTo>
                  <a:lnTo>
                    <a:pt x="13" y="97"/>
                  </a:lnTo>
                  <a:lnTo>
                    <a:pt x="21" y="100"/>
                  </a:lnTo>
                  <a:lnTo>
                    <a:pt x="28" y="104"/>
                  </a:lnTo>
                  <a:lnTo>
                    <a:pt x="36" y="106"/>
                  </a:lnTo>
                  <a:lnTo>
                    <a:pt x="47" y="110"/>
                  </a:lnTo>
                  <a:lnTo>
                    <a:pt x="53" y="112"/>
                  </a:lnTo>
                  <a:lnTo>
                    <a:pt x="61" y="114"/>
                  </a:lnTo>
                  <a:lnTo>
                    <a:pt x="66" y="116"/>
                  </a:lnTo>
                  <a:lnTo>
                    <a:pt x="74" y="118"/>
                  </a:lnTo>
                  <a:lnTo>
                    <a:pt x="76" y="116"/>
                  </a:lnTo>
                  <a:lnTo>
                    <a:pt x="76" y="112"/>
                  </a:lnTo>
                  <a:lnTo>
                    <a:pt x="74" y="102"/>
                  </a:lnTo>
                  <a:lnTo>
                    <a:pt x="72" y="95"/>
                  </a:lnTo>
                  <a:lnTo>
                    <a:pt x="68" y="83"/>
                  </a:lnTo>
                  <a:lnTo>
                    <a:pt x="66" y="76"/>
                  </a:lnTo>
                  <a:lnTo>
                    <a:pt x="63" y="66"/>
                  </a:lnTo>
                  <a:lnTo>
                    <a:pt x="63" y="62"/>
                  </a:lnTo>
                  <a:lnTo>
                    <a:pt x="61" y="62"/>
                  </a:lnTo>
                  <a:lnTo>
                    <a:pt x="63" y="62"/>
                  </a:lnTo>
                  <a:lnTo>
                    <a:pt x="64" y="64"/>
                  </a:lnTo>
                  <a:lnTo>
                    <a:pt x="74" y="72"/>
                  </a:lnTo>
                  <a:lnTo>
                    <a:pt x="78" y="74"/>
                  </a:lnTo>
                  <a:lnTo>
                    <a:pt x="83" y="78"/>
                  </a:lnTo>
                  <a:lnTo>
                    <a:pt x="89" y="78"/>
                  </a:lnTo>
                  <a:lnTo>
                    <a:pt x="95" y="78"/>
                  </a:lnTo>
                  <a:lnTo>
                    <a:pt x="101" y="72"/>
                  </a:lnTo>
                  <a:lnTo>
                    <a:pt x="102" y="62"/>
                  </a:lnTo>
                  <a:lnTo>
                    <a:pt x="102" y="53"/>
                  </a:lnTo>
                  <a:lnTo>
                    <a:pt x="104" y="43"/>
                  </a:lnTo>
                  <a:lnTo>
                    <a:pt x="104" y="43"/>
                  </a:lnTo>
                  <a:lnTo>
                    <a:pt x="106" y="43"/>
                  </a:lnTo>
                  <a:lnTo>
                    <a:pt x="106" y="47"/>
                  </a:lnTo>
                  <a:lnTo>
                    <a:pt x="108" y="53"/>
                  </a:lnTo>
                  <a:lnTo>
                    <a:pt x="108" y="61"/>
                  </a:lnTo>
                  <a:lnTo>
                    <a:pt x="114" y="70"/>
                  </a:lnTo>
                  <a:lnTo>
                    <a:pt x="116" y="80"/>
                  </a:lnTo>
                  <a:lnTo>
                    <a:pt x="123" y="87"/>
                  </a:lnTo>
                  <a:lnTo>
                    <a:pt x="131" y="93"/>
                  </a:lnTo>
                  <a:lnTo>
                    <a:pt x="142" y="95"/>
                  </a:lnTo>
                  <a:lnTo>
                    <a:pt x="148" y="91"/>
                  </a:lnTo>
                  <a:lnTo>
                    <a:pt x="156" y="87"/>
                  </a:lnTo>
                  <a:lnTo>
                    <a:pt x="161" y="83"/>
                  </a:lnTo>
                  <a:lnTo>
                    <a:pt x="165" y="78"/>
                  </a:lnTo>
                  <a:lnTo>
                    <a:pt x="171" y="70"/>
                  </a:lnTo>
                  <a:lnTo>
                    <a:pt x="171" y="66"/>
                  </a:lnTo>
                  <a:lnTo>
                    <a:pt x="173" y="66"/>
                  </a:lnTo>
                  <a:lnTo>
                    <a:pt x="178" y="70"/>
                  </a:lnTo>
                  <a:lnTo>
                    <a:pt x="188" y="72"/>
                  </a:lnTo>
                  <a:lnTo>
                    <a:pt x="196" y="81"/>
                  </a:lnTo>
                  <a:lnTo>
                    <a:pt x="199" y="83"/>
                  </a:lnTo>
                  <a:lnTo>
                    <a:pt x="201" y="89"/>
                  </a:lnTo>
                  <a:lnTo>
                    <a:pt x="205" y="95"/>
                  </a:lnTo>
                  <a:lnTo>
                    <a:pt x="207" y="100"/>
                  </a:lnTo>
                  <a:lnTo>
                    <a:pt x="207" y="108"/>
                  </a:lnTo>
                  <a:lnTo>
                    <a:pt x="209" y="116"/>
                  </a:lnTo>
                  <a:lnTo>
                    <a:pt x="207" y="123"/>
                  </a:lnTo>
                  <a:lnTo>
                    <a:pt x="205" y="135"/>
                  </a:lnTo>
                  <a:lnTo>
                    <a:pt x="199" y="140"/>
                  </a:lnTo>
                  <a:lnTo>
                    <a:pt x="194" y="148"/>
                  </a:lnTo>
                  <a:lnTo>
                    <a:pt x="188" y="154"/>
                  </a:lnTo>
                  <a:lnTo>
                    <a:pt x="184" y="159"/>
                  </a:lnTo>
                  <a:lnTo>
                    <a:pt x="175" y="167"/>
                  </a:lnTo>
                  <a:lnTo>
                    <a:pt x="167" y="169"/>
                  </a:lnTo>
                  <a:lnTo>
                    <a:pt x="159" y="169"/>
                  </a:lnTo>
                  <a:lnTo>
                    <a:pt x="156" y="169"/>
                  </a:lnTo>
                  <a:lnTo>
                    <a:pt x="150" y="169"/>
                  </a:lnTo>
                  <a:lnTo>
                    <a:pt x="161" y="194"/>
                  </a:lnTo>
                  <a:lnTo>
                    <a:pt x="165" y="194"/>
                  </a:lnTo>
                  <a:lnTo>
                    <a:pt x="171" y="192"/>
                  </a:lnTo>
                  <a:lnTo>
                    <a:pt x="180" y="188"/>
                  </a:lnTo>
                  <a:lnTo>
                    <a:pt x="194" y="184"/>
                  </a:lnTo>
                  <a:lnTo>
                    <a:pt x="199" y="180"/>
                  </a:lnTo>
                  <a:lnTo>
                    <a:pt x="205" y="175"/>
                  </a:lnTo>
                  <a:lnTo>
                    <a:pt x="209" y="169"/>
                  </a:lnTo>
                  <a:lnTo>
                    <a:pt x="216" y="163"/>
                  </a:lnTo>
                  <a:lnTo>
                    <a:pt x="220" y="156"/>
                  </a:lnTo>
                  <a:lnTo>
                    <a:pt x="224" y="150"/>
                  </a:lnTo>
                  <a:lnTo>
                    <a:pt x="228" y="138"/>
                  </a:lnTo>
                  <a:lnTo>
                    <a:pt x="232" y="129"/>
                  </a:lnTo>
                  <a:lnTo>
                    <a:pt x="234" y="118"/>
                  </a:lnTo>
                  <a:lnTo>
                    <a:pt x="234" y="106"/>
                  </a:lnTo>
                  <a:lnTo>
                    <a:pt x="234" y="97"/>
                  </a:lnTo>
                  <a:lnTo>
                    <a:pt x="234" y="87"/>
                  </a:lnTo>
                  <a:lnTo>
                    <a:pt x="230" y="78"/>
                  </a:lnTo>
                  <a:lnTo>
                    <a:pt x="230" y="70"/>
                  </a:lnTo>
                  <a:lnTo>
                    <a:pt x="226" y="62"/>
                  </a:lnTo>
                  <a:lnTo>
                    <a:pt x="224" y="55"/>
                  </a:lnTo>
                  <a:lnTo>
                    <a:pt x="218" y="49"/>
                  </a:lnTo>
                  <a:lnTo>
                    <a:pt x="215" y="43"/>
                  </a:lnTo>
                  <a:lnTo>
                    <a:pt x="209" y="38"/>
                  </a:lnTo>
                  <a:lnTo>
                    <a:pt x="205" y="34"/>
                  </a:lnTo>
                  <a:lnTo>
                    <a:pt x="199" y="30"/>
                  </a:lnTo>
                  <a:lnTo>
                    <a:pt x="194" y="28"/>
                  </a:lnTo>
                  <a:lnTo>
                    <a:pt x="186" y="26"/>
                  </a:lnTo>
                  <a:lnTo>
                    <a:pt x="180" y="26"/>
                  </a:lnTo>
                  <a:lnTo>
                    <a:pt x="173" y="26"/>
                  </a:lnTo>
                  <a:lnTo>
                    <a:pt x="167" y="26"/>
                  </a:lnTo>
                  <a:lnTo>
                    <a:pt x="161" y="26"/>
                  </a:lnTo>
                  <a:lnTo>
                    <a:pt x="158" y="30"/>
                  </a:lnTo>
                  <a:lnTo>
                    <a:pt x="150" y="32"/>
                  </a:lnTo>
                  <a:lnTo>
                    <a:pt x="144" y="36"/>
                  </a:lnTo>
                  <a:lnTo>
                    <a:pt x="139" y="42"/>
                  </a:lnTo>
                  <a:lnTo>
                    <a:pt x="137" y="43"/>
                  </a:lnTo>
                  <a:lnTo>
                    <a:pt x="135" y="42"/>
                  </a:lnTo>
                  <a:lnTo>
                    <a:pt x="131" y="36"/>
                  </a:lnTo>
                  <a:lnTo>
                    <a:pt x="125" y="26"/>
                  </a:lnTo>
                  <a:lnTo>
                    <a:pt x="120" y="19"/>
                  </a:lnTo>
                  <a:lnTo>
                    <a:pt x="112" y="7"/>
                  </a:lnTo>
                  <a:lnTo>
                    <a:pt x="104" y="2"/>
                  </a:lnTo>
                  <a:lnTo>
                    <a:pt x="97" y="0"/>
                  </a:lnTo>
                  <a:lnTo>
                    <a:pt x="91" y="2"/>
                  </a:lnTo>
                  <a:lnTo>
                    <a:pt x="83" y="9"/>
                  </a:lnTo>
                  <a:lnTo>
                    <a:pt x="82" y="17"/>
                  </a:lnTo>
                  <a:lnTo>
                    <a:pt x="80" y="24"/>
                  </a:lnTo>
                  <a:lnTo>
                    <a:pt x="82" y="30"/>
                  </a:lnTo>
                  <a:lnTo>
                    <a:pt x="80" y="30"/>
                  </a:lnTo>
                  <a:lnTo>
                    <a:pt x="80" y="30"/>
                  </a:lnTo>
                  <a:lnTo>
                    <a:pt x="76" y="24"/>
                  </a:lnTo>
                  <a:lnTo>
                    <a:pt x="70" y="15"/>
                  </a:lnTo>
                  <a:lnTo>
                    <a:pt x="64" y="11"/>
                  </a:lnTo>
                  <a:lnTo>
                    <a:pt x="61" y="9"/>
                  </a:lnTo>
                  <a:lnTo>
                    <a:pt x="53" y="9"/>
                  </a:lnTo>
                  <a:lnTo>
                    <a:pt x="45" y="13"/>
                  </a:lnTo>
                  <a:lnTo>
                    <a:pt x="36" y="23"/>
                  </a:lnTo>
                  <a:lnTo>
                    <a:pt x="32" y="32"/>
                  </a:lnTo>
                  <a:lnTo>
                    <a:pt x="30" y="42"/>
                  </a:lnTo>
                  <a:lnTo>
                    <a:pt x="30" y="49"/>
                  </a:lnTo>
                  <a:lnTo>
                    <a:pt x="30" y="49"/>
                  </a:lnTo>
                  <a:lnTo>
                    <a:pt x="30" y="51"/>
                  </a:lnTo>
                  <a:lnTo>
                    <a:pt x="3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80" name="Freeform 23"/>
            <p:cNvSpPr>
              <a:spLocks/>
            </p:cNvSpPr>
            <p:nvPr/>
          </p:nvSpPr>
          <p:spPr bwMode="auto">
            <a:xfrm>
              <a:off x="5472114" y="4973641"/>
              <a:ext cx="44450" cy="46038"/>
            </a:xfrm>
            <a:custGeom>
              <a:avLst/>
              <a:gdLst>
                <a:gd name="T0" fmla="*/ 14 w 56"/>
                <a:gd name="T1" fmla="*/ 29 h 57"/>
                <a:gd name="T2" fmla="*/ 14 w 56"/>
                <a:gd name="T3" fmla="*/ 29 h 57"/>
                <a:gd name="T4" fmla="*/ 18 w 56"/>
                <a:gd name="T5" fmla="*/ 32 h 57"/>
                <a:gd name="T6" fmla="*/ 21 w 56"/>
                <a:gd name="T7" fmla="*/ 36 h 57"/>
                <a:gd name="T8" fmla="*/ 31 w 56"/>
                <a:gd name="T9" fmla="*/ 36 h 57"/>
                <a:gd name="T10" fmla="*/ 35 w 56"/>
                <a:gd name="T11" fmla="*/ 29 h 57"/>
                <a:gd name="T12" fmla="*/ 37 w 56"/>
                <a:gd name="T13" fmla="*/ 21 h 57"/>
                <a:gd name="T14" fmla="*/ 33 w 56"/>
                <a:gd name="T15" fmla="*/ 13 h 57"/>
                <a:gd name="T16" fmla="*/ 29 w 56"/>
                <a:gd name="T17" fmla="*/ 10 h 57"/>
                <a:gd name="T18" fmla="*/ 44 w 56"/>
                <a:gd name="T19" fmla="*/ 0 h 57"/>
                <a:gd name="T20" fmla="*/ 46 w 56"/>
                <a:gd name="T21" fmla="*/ 2 h 57"/>
                <a:gd name="T22" fmla="*/ 50 w 56"/>
                <a:gd name="T23" fmla="*/ 8 h 57"/>
                <a:gd name="T24" fmla="*/ 54 w 56"/>
                <a:gd name="T25" fmla="*/ 15 h 57"/>
                <a:gd name="T26" fmla="*/ 56 w 56"/>
                <a:gd name="T27" fmla="*/ 27 h 57"/>
                <a:gd name="T28" fmla="*/ 54 w 56"/>
                <a:gd name="T29" fmla="*/ 36 h 57"/>
                <a:gd name="T30" fmla="*/ 46 w 56"/>
                <a:gd name="T31" fmla="*/ 46 h 57"/>
                <a:gd name="T32" fmla="*/ 37 w 56"/>
                <a:gd name="T33" fmla="*/ 55 h 57"/>
                <a:gd name="T34" fmla="*/ 25 w 56"/>
                <a:gd name="T35" fmla="*/ 57 h 57"/>
                <a:gd name="T36" fmla="*/ 14 w 56"/>
                <a:gd name="T37" fmla="*/ 53 h 57"/>
                <a:gd name="T38" fmla="*/ 6 w 56"/>
                <a:gd name="T39" fmla="*/ 46 h 57"/>
                <a:gd name="T40" fmla="*/ 2 w 56"/>
                <a:gd name="T41" fmla="*/ 38 h 57"/>
                <a:gd name="T42" fmla="*/ 0 w 56"/>
                <a:gd name="T43" fmla="*/ 36 h 57"/>
                <a:gd name="T44" fmla="*/ 14 w 56"/>
                <a:gd name="T45" fmla="*/ 29 h 57"/>
                <a:gd name="T46" fmla="*/ 14 w 56"/>
                <a:gd name="T4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57">
                  <a:moveTo>
                    <a:pt x="14" y="29"/>
                  </a:moveTo>
                  <a:lnTo>
                    <a:pt x="14" y="29"/>
                  </a:lnTo>
                  <a:lnTo>
                    <a:pt x="18" y="32"/>
                  </a:lnTo>
                  <a:lnTo>
                    <a:pt x="21" y="36"/>
                  </a:lnTo>
                  <a:lnTo>
                    <a:pt x="31" y="36"/>
                  </a:lnTo>
                  <a:lnTo>
                    <a:pt x="35" y="29"/>
                  </a:lnTo>
                  <a:lnTo>
                    <a:pt x="37" y="21"/>
                  </a:lnTo>
                  <a:lnTo>
                    <a:pt x="33" y="13"/>
                  </a:lnTo>
                  <a:lnTo>
                    <a:pt x="29" y="10"/>
                  </a:lnTo>
                  <a:lnTo>
                    <a:pt x="44" y="0"/>
                  </a:lnTo>
                  <a:lnTo>
                    <a:pt x="46" y="2"/>
                  </a:lnTo>
                  <a:lnTo>
                    <a:pt x="50" y="8"/>
                  </a:lnTo>
                  <a:lnTo>
                    <a:pt x="54" y="15"/>
                  </a:lnTo>
                  <a:lnTo>
                    <a:pt x="56" y="27"/>
                  </a:lnTo>
                  <a:lnTo>
                    <a:pt x="54" y="36"/>
                  </a:lnTo>
                  <a:lnTo>
                    <a:pt x="46" y="46"/>
                  </a:lnTo>
                  <a:lnTo>
                    <a:pt x="37" y="55"/>
                  </a:lnTo>
                  <a:lnTo>
                    <a:pt x="25" y="57"/>
                  </a:lnTo>
                  <a:lnTo>
                    <a:pt x="14" y="53"/>
                  </a:lnTo>
                  <a:lnTo>
                    <a:pt x="6" y="46"/>
                  </a:lnTo>
                  <a:lnTo>
                    <a:pt x="2" y="38"/>
                  </a:lnTo>
                  <a:lnTo>
                    <a:pt x="0" y="36"/>
                  </a:lnTo>
                  <a:lnTo>
                    <a:pt x="14" y="29"/>
                  </a:lnTo>
                  <a:lnTo>
                    <a:pt x="14"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82" name="Freeform 24"/>
            <p:cNvSpPr>
              <a:spLocks/>
            </p:cNvSpPr>
            <p:nvPr/>
          </p:nvSpPr>
          <p:spPr bwMode="auto">
            <a:xfrm>
              <a:off x="5410202" y="4946653"/>
              <a:ext cx="82550" cy="38100"/>
            </a:xfrm>
            <a:custGeom>
              <a:avLst/>
              <a:gdLst>
                <a:gd name="T0" fmla="*/ 4 w 103"/>
                <a:gd name="T1" fmla="*/ 0 h 47"/>
                <a:gd name="T2" fmla="*/ 103 w 103"/>
                <a:gd name="T3" fmla="*/ 38 h 47"/>
                <a:gd name="T4" fmla="*/ 0 w 103"/>
                <a:gd name="T5" fmla="*/ 47 h 47"/>
                <a:gd name="T6" fmla="*/ 4 w 103"/>
                <a:gd name="T7" fmla="*/ 0 h 47"/>
                <a:gd name="T8" fmla="*/ 4 w 103"/>
                <a:gd name="T9" fmla="*/ 0 h 47"/>
              </a:gdLst>
              <a:ahLst/>
              <a:cxnLst>
                <a:cxn ang="0">
                  <a:pos x="T0" y="T1"/>
                </a:cxn>
                <a:cxn ang="0">
                  <a:pos x="T2" y="T3"/>
                </a:cxn>
                <a:cxn ang="0">
                  <a:pos x="T4" y="T5"/>
                </a:cxn>
                <a:cxn ang="0">
                  <a:pos x="T6" y="T7"/>
                </a:cxn>
                <a:cxn ang="0">
                  <a:pos x="T8" y="T9"/>
                </a:cxn>
              </a:cxnLst>
              <a:rect l="0" t="0" r="r" b="b"/>
              <a:pathLst>
                <a:path w="103" h="47">
                  <a:moveTo>
                    <a:pt x="4" y="0"/>
                  </a:moveTo>
                  <a:lnTo>
                    <a:pt x="103" y="38"/>
                  </a:lnTo>
                  <a:lnTo>
                    <a:pt x="0" y="47"/>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83" name="Freeform 25"/>
            <p:cNvSpPr>
              <a:spLocks/>
            </p:cNvSpPr>
            <p:nvPr/>
          </p:nvSpPr>
          <p:spPr bwMode="auto">
            <a:xfrm>
              <a:off x="5414964" y="4956178"/>
              <a:ext cx="12700" cy="17463"/>
            </a:xfrm>
            <a:custGeom>
              <a:avLst/>
              <a:gdLst>
                <a:gd name="T0" fmla="*/ 4 w 15"/>
                <a:gd name="T1" fmla="*/ 0 h 23"/>
                <a:gd name="T2" fmla="*/ 15 w 15"/>
                <a:gd name="T3" fmla="*/ 2 h 23"/>
                <a:gd name="T4" fmla="*/ 12 w 15"/>
                <a:gd name="T5" fmla="*/ 23 h 23"/>
                <a:gd name="T6" fmla="*/ 0 w 15"/>
                <a:gd name="T7" fmla="*/ 23 h 23"/>
                <a:gd name="T8" fmla="*/ 4 w 15"/>
                <a:gd name="T9" fmla="*/ 0 h 23"/>
                <a:gd name="T10" fmla="*/ 4 w 15"/>
                <a:gd name="T11" fmla="*/ 0 h 23"/>
              </a:gdLst>
              <a:ahLst/>
              <a:cxnLst>
                <a:cxn ang="0">
                  <a:pos x="T0" y="T1"/>
                </a:cxn>
                <a:cxn ang="0">
                  <a:pos x="T2" y="T3"/>
                </a:cxn>
                <a:cxn ang="0">
                  <a:pos x="T4" y="T5"/>
                </a:cxn>
                <a:cxn ang="0">
                  <a:pos x="T6" y="T7"/>
                </a:cxn>
                <a:cxn ang="0">
                  <a:pos x="T8" y="T9"/>
                </a:cxn>
                <a:cxn ang="0">
                  <a:pos x="T10" y="T11"/>
                </a:cxn>
              </a:cxnLst>
              <a:rect l="0" t="0" r="r" b="b"/>
              <a:pathLst>
                <a:path w="15" h="23">
                  <a:moveTo>
                    <a:pt x="4" y="0"/>
                  </a:moveTo>
                  <a:lnTo>
                    <a:pt x="15" y="2"/>
                  </a:lnTo>
                  <a:lnTo>
                    <a:pt x="12" y="23"/>
                  </a:lnTo>
                  <a:lnTo>
                    <a:pt x="0" y="23"/>
                  </a:lnTo>
                  <a:lnTo>
                    <a:pt x="4" y="0"/>
                  </a:lnTo>
                  <a:lnTo>
                    <a:pt x="4" y="0"/>
                  </a:lnTo>
                  <a:close/>
                </a:path>
              </a:pathLst>
            </a:custGeom>
            <a:solidFill>
              <a:srgbClr val="D1E0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84" name="Freeform 26"/>
            <p:cNvSpPr>
              <a:spLocks/>
            </p:cNvSpPr>
            <p:nvPr/>
          </p:nvSpPr>
          <p:spPr bwMode="auto">
            <a:xfrm>
              <a:off x="5413377" y="4981578"/>
              <a:ext cx="136525" cy="84138"/>
            </a:xfrm>
            <a:custGeom>
              <a:avLst/>
              <a:gdLst>
                <a:gd name="T0" fmla="*/ 14 w 171"/>
                <a:gd name="T1" fmla="*/ 36 h 104"/>
                <a:gd name="T2" fmla="*/ 14 w 171"/>
                <a:gd name="T3" fmla="*/ 41 h 104"/>
                <a:gd name="T4" fmla="*/ 14 w 171"/>
                <a:gd name="T5" fmla="*/ 47 h 104"/>
                <a:gd name="T6" fmla="*/ 17 w 171"/>
                <a:gd name="T7" fmla="*/ 53 h 104"/>
                <a:gd name="T8" fmla="*/ 19 w 171"/>
                <a:gd name="T9" fmla="*/ 60 h 104"/>
                <a:gd name="T10" fmla="*/ 23 w 171"/>
                <a:gd name="T11" fmla="*/ 68 h 104"/>
                <a:gd name="T12" fmla="*/ 25 w 171"/>
                <a:gd name="T13" fmla="*/ 76 h 104"/>
                <a:gd name="T14" fmla="*/ 33 w 171"/>
                <a:gd name="T15" fmla="*/ 83 h 104"/>
                <a:gd name="T16" fmla="*/ 36 w 171"/>
                <a:gd name="T17" fmla="*/ 85 h 104"/>
                <a:gd name="T18" fmla="*/ 42 w 171"/>
                <a:gd name="T19" fmla="*/ 85 h 104"/>
                <a:gd name="T20" fmla="*/ 50 w 171"/>
                <a:gd name="T21" fmla="*/ 85 h 104"/>
                <a:gd name="T22" fmla="*/ 59 w 171"/>
                <a:gd name="T23" fmla="*/ 85 h 104"/>
                <a:gd name="T24" fmla="*/ 71 w 171"/>
                <a:gd name="T25" fmla="*/ 83 h 104"/>
                <a:gd name="T26" fmla="*/ 82 w 171"/>
                <a:gd name="T27" fmla="*/ 81 h 104"/>
                <a:gd name="T28" fmla="*/ 93 w 171"/>
                <a:gd name="T29" fmla="*/ 79 h 104"/>
                <a:gd name="T30" fmla="*/ 105 w 171"/>
                <a:gd name="T31" fmla="*/ 79 h 104"/>
                <a:gd name="T32" fmla="*/ 116 w 171"/>
                <a:gd name="T33" fmla="*/ 76 h 104"/>
                <a:gd name="T34" fmla="*/ 128 w 171"/>
                <a:gd name="T35" fmla="*/ 74 h 104"/>
                <a:gd name="T36" fmla="*/ 135 w 171"/>
                <a:gd name="T37" fmla="*/ 70 h 104"/>
                <a:gd name="T38" fmla="*/ 147 w 171"/>
                <a:gd name="T39" fmla="*/ 68 h 104"/>
                <a:gd name="T40" fmla="*/ 152 w 171"/>
                <a:gd name="T41" fmla="*/ 64 h 104"/>
                <a:gd name="T42" fmla="*/ 158 w 171"/>
                <a:gd name="T43" fmla="*/ 64 h 104"/>
                <a:gd name="T44" fmla="*/ 162 w 171"/>
                <a:gd name="T45" fmla="*/ 64 h 104"/>
                <a:gd name="T46" fmla="*/ 164 w 171"/>
                <a:gd name="T47" fmla="*/ 64 h 104"/>
                <a:gd name="T48" fmla="*/ 171 w 171"/>
                <a:gd name="T49" fmla="*/ 77 h 104"/>
                <a:gd name="T50" fmla="*/ 169 w 171"/>
                <a:gd name="T51" fmla="*/ 77 h 104"/>
                <a:gd name="T52" fmla="*/ 166 w 171"/>
                <a:gd name="T53" fmla="*/ 79 h 104"/>
                <a:gd name="T54" fmla="*/ 158 w 171"/>
                <a:gd name="T55" fmla="*/ 83 h 104"/>
                <a:gd name="T56" fmla="*/ 152 w 171"/>
                <a:gd name="T57" fmla="*/ 87 h 104"/>
                <a:gd name="T58" fmla="*/ 145 w 171"/>
                <a:gd name="T59" fmla="*/ 91 h 104"/>
                <a:gd name="T60" fmla="*/ 139 w 171"/>
                <a:gd name="T61" fmla="*/ 95 h 104"/>
                <a:gd name="T62" fmla="*/ 131 w 171"/>
                <a:gd name="T63" fmla="*/ 98 h 104"/>
                <a:gd name="T64" fmla="*/ 128 w 171"/>
                <a:gd name="T65" fmla="*/ 102 h 104"/>
                <a:gd name="T66" fmla="*/ 63 w 171"/>
                <a:gd name="T67" fmla="*/ 104 h 104"/>
                <a:gd name="T68" fmla="*/ 54 w 171"/>
                <a:gd name="T69" fmla="*/ 102 h 104"/>
                <a:gd name="T70" fmla="*/ 44 w 171"/>
                <a:gd name="T71" fmla="*/ 102 h 104"/>
                <a:gd name="T72" fmla="*/ 35 w 171"/>
                <a:gd name="T73" fmla="*/ 102 h 104"/>
                <a:gd name="T74" fmla="*/ 29 w 171"/>
                <a:gd name="T75" fmla="*/ 102 h 104"/>
                <a:gd name="T76" fmla="*/ 21 w 171"/>
                <a:gd name="T77" fmla="*/ 102 h 104"/>
                <a:gd name="T78" fmla="*/ 15 w 171"/>
                <a:gd name="T79" fmla="*/ 100 h 104"/>
                <a:gd name="T80" fmla="*/ 10 w 171"/>
                <a:gd name="T81" fmla="*/ 96 h 104"/>
                <a:gd name="T82" fmla="*/ 8 w 171"/>
                <a:gd name="T83" fmla="*/ 95 h 104"/>
                <a:gd name="T84" fmla="*/ 4 w 171"/>
                <a:gd name="T85" fmla="*/ 89 h 104"/>
                <a:gd name="T86" fmla="*/ 2 w 171"/>
                <a:gd name="T87" fmla="*/ 83 h 104"/>
                <a:gd name="T88" fmla="*/ 0 w 171"/>
                <a:gd name="T89" fmla="*/ 76 h 104"/>
                <a:gd name="T90" fmla="*/ 0 w 171"/>
                <a:gd name="T91" fmla="*/ 70 h 104"/>
                <a:gd name="T92" fmla="*/ 0 w 171"/>
                <a:gd name="T93" fmla="*/ 60 h 104"/>
                <a:gd name="T94" fmla="*/ 0 w 171"/>
                <a:gd name="T95" fmla="*/ 53 h 104"/>
                <a:gd name="T96" fmla="*/ 2 w 171"/>
                <a:gd name="T97" fmla="*/ 45 h 104"/>
                <a:gd name="T98" fmla="*/ 4 w 171"/>
                <a:gd name="T99" fmla="*/ 38 h 104"/>
                <a:gd name="T100" fmla="*/ 4 w 171"/>
                <a:gd name="T101" fmla="*/ 30 h 104"/>
                <a:gd name="T102" fmla="*/ 6 w 171"/>
                <a:gd name="T103" fmla="*/ 22 h 104"/>
                <a:gd name="T104" fmla="*/ 8 w 171"/>
                <a:gd name="T105" fmla="*/ 15 h 104"/>
                <a:gd name="T106" fmla="*/ 10 w 171"/>
                <a:gd name="T107" fmla="*/ 11 h 104"/>
                <a:gd name="T108" fmla="*/ 12 w 171"/>
                <a:gd name="T109" fmla="*/ 1 h 104"/>
                <a:gd name="T110" fmla="*/ 14 w 171"/>
                <a:gd name="T111" fmla="*/ 0 h 104"/>
                <a:gd name="T112" fmla="*/ 21 w 171"/>
                <a:gd name="T113" fmla="*/ 0 h 104"/>
                <a:gd name="T114" fmla="*/ 14 w 171"/>
                <a:gd name="T115" fmla="*/ 36 h 104"/>
                <a:gd name="T116" fmla="*/ 14 w 171"/>
                <a:gd name="T117"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104">
                  <a:moveTo>
                    <a:pt x="14" y="36"/>
                  </a:moveTo>
                  <a:lnTo>
                    <a:pt x="14" y="41"/>
                  </a:lnTo>
                  <a:lnTo>
                    <a:pt x="14" y="47"/>
                  </a:lnTo>
                  <a:lnTo>
                    <a:pt x="17" y="53"/>
                  </a:lnTo>
                  <a:lnTo>
                    <a:pt x="19" y="60"/>
                  </a:lnTo>
                  <a:lnTo>
                    <a:pt x="23" y="68"/>
                  </a:lnTo>
                  <a:lnTo>
                    <a:pt x="25" y="76"/>
                  </a:lnTo>
                  <a:lnTo>
                    <a:pt x="33" y="83"/>
                  </a:lnTo>
                  <a:lnTo>
                    <a:pt x="36" y="85"/>
                  </a:lnTo>
                  <a:lnTo>
                    <a:pt x="42" y="85"/>
                  </a:lnTo>
                  <a:lnTo>
                    <a:pt x="50" y="85"/>
                  </a:lnTo>
                  <a:lnTo>
                    <a:pt x="59" y="85"/>
                  </a:lnTo>
                  <a:lnTo>
                    <a:pt x="71" y="83"/>
                  </a:lnTo>
                  <a:lnTo>
                    <a:pt x="82" y="81"/>
                  </a:lnTo>
                  <a:lnTo>
                    <a:pt x="93" y="79"/>
                  </a:lnTo>
                  <a:lnTo>
                    <a:pt x="105" y="79"/>
                  </a:lnTo>
                  <a:lnTo>
                    <a:pt x="116" y="76"/>
                  </a:lnTo>
                  <a:lnTo>
                    <a:pt x="128" y="74"/>
                  </a:lnTo>
                  <a:lnTo>
                    <a:pt x="135" y="70"/>
                  </a:lnTo>
                  <a:lnTo>
                    <a:pt x="147" y="68"/>
                  </a:lnTo>
                  <a:lnTo>
                    <a:pt x="152" y="64"/>
                  </a:lnTo>
                  <a:lnTo>
                    <a:pt x="158" y="64"/>
                  </a:lnTo>
                  <a:lnTo>
                    <a:pt x="162" y="64"/>
                  </a:lnTo>
                  <a:lnTo>
                    <a:pt x="164" y="64"/>
                  </a:lnTo>
                  <a:lnTo>
                    <a:pt x="171" y="77"/>
                  </a:lnTo>
                  <a:lnTo>
                    <a:pt x="169" y="77"/>
                  </a:lnTo>
                  <a:lnTo>
                    <a:pt x="166" y="79"/>
                  </a:lnTo>
                  <a:lnTo>
                    <a:pt x="158" y="83"/>
                  </a:lnTo>
                  <a:lnTo>
                    <a:pt x="152" y="87"/>
                  </a:lnTo>
                  <a:lnTo>
                    <a:pt x="145" y="91"/>
                  </a:lnTo>
                  <a:lnTo>
                    <a:pt x="139" y="95"/>
                  </a:lnTo>
                  <a:lnTo>
                    <a:pt x="131" y="98"/>
                  </a:lnTo>
                  <a:lnTo>
                    <a:pt x="128" y="102"/>
                  </a:lnTo>
                  <a:lnTo>
                    <a:pt x="63" y="104"/>
                  </a:lnTo>
                  <a:lnTo>
                    <a:pt x="54" y="102"/>
                  </a:lnTo>
                  <a:lnTo>
                    <a:pt x="44" y="102"/>
                  </a:lnTo>
                  <a:lnTo>
                    <a:pt x="35" y="102"/>
                  </a:lnTo>
                  <a:lnTo>
                    <a:pt x="29" y="102"/>
                  </a:lnTo>
                  <a:lnTo>
                    <a:pt x="21" y="102"/>
                  </a:lnTo>
                  <a:lnTo>
                    <a:pt x="15" y="100"/>
                  </a:lnTo>
                  <a:lnTo>
                    <a:pt x="10" y="96"/>
                  </a:lnTo>
                  <a:lnTo>
                    <a:pt x="8" y="95"/>
                  </a:lnTo>
                  <a:lnTo>
                    <a:pt x="4" y="89"/>
                  </a:lnTo>
                  <a:lnTo>
                    <a:pt x="2" y="83"/>
                  </a:lnTo>
                  <a:lnTo>
                    <a:pt x="0" y="76"/>
                  </a:lnTo>
                  <a:lnTo>
                    <a:pt x="0" y="70"/>
                  </a:lnTo>
                  <a:lnTo>
                    <a:pt x="0" y="60"/>
                  </a:lnTo>
                  <a:lnTo>
                    <a:pt x="0" y="53"/>
                  </a:lnTo>
                  <a:lnTo>
                    <a:pt x="2" y="45"/>
                  </a:lnTo>
                  <a:lnTo>
                    <a:pt x="4" y="38"/>
                  </a:lnTo>
                  <a:lnTo>
                    <a:pt x="4" y="30"/>
                  </a:lnTo>
                  <a:lnTo>
                    <a:pt x="6" y="22"/>
                  </a:lnTo>
                  <a:lnTo>
                    <a:pt x="8" y="15"/>
                  </a:lnTo>
                  <a:lnTo>
                    <a:pt x="10" y="11"/>
                  </a:lnTo>
                  <a:lnTo>
                    <a:pt x="12" y="1"/>
                  </a:lnTo>
                  <a:lnTo>
                    <a:pt x="14" y="0"/>
                  </a:lnTo>
                  <a:lnTo>
                    <a:pt x="21" y="0"/>
                  </a:lnTo>
                  <a:lnTo>
                    <a:pt x="14" y="36"/>
                  </a:lnTo>
                  <a:lnTo>
                    <a:pt x="1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85" name="Freeform 27"/>
            <p:cNvSpPr>
              <a:spLocks/>
            </p:cNvSpPr>
            <p:nvPr/>
          </p:nvSpPr>
          <p:spPr bwMode="auto">
            <a:xfrm>
              <a:off x="4991102" y="5097466"/>
              <a:ext cx="403225" cy="184150"/>
            </a:xfrm>
            <a:custGeom>
              <a:avLst/>
              <a:gdLst>
                <a:gd name="T0" fmla="*/ 0 w 508"/>
                <a:gd name="T1" fmla="*/ 61 h 234"/>
                <a:gd name="T2" fmla="*/ 17 w 508"/>
                <a:gd name="T3" fmla="*/ 19 h 234"/>
                <a:gd name="T4" fmla="*/ 27 w 508"/>
                <a:gd name="T5" fmla="*/ 17 h 234"/>
                <a:gd name="T6" fmla="*/ 40 w 508"/>
                <a:gd name="T7" fmla="*/ 17 h 234"/>
                <a:gd name="T8" fmla="*/ 51 w 508"/>
                <a:gd name="T9" fmla="*/ 15 h 234"/>
                <a:gd name="T10" fmla="*/ 65 w 508"/>
                <a:gd name="T11" fmla="*/ 15 h 234"/>
                <a:gd name="T12" fmla="*/ 80 w 508"/>
                <a:gd name="T13" fmla="*/ 15 h 234"/>
                <a:gd name="T14" fmla="*/ 95 w 508"/>
                <a:gd name="T15" fmla="*/ 13 h 234"/>
                <a:gd name="T16" fmla="*/ 114 w 508"/>
                <a:gd name="T17" fmla="*/ 11 h 234"/>
                <a:gd name="T18" fmla="*/ 133 w 508"/>
                <a:gd name="T19" fmla="*/ 10 h 234"/>
                <a:gd name="T20" fmla="*/ 152 w 508"/>
                <a:gd name="T21" fmla="*/ 10 h 234"/>
                <a:gd name="T22" fmla="*/ 173 w 508"/>
                <a:gd name="T23" fmla="*/ 8 h 234"/>
                <a:gd name="T24" fmla="*/ 194 w 508"/>
                <a:gd name="T25" fmla="*/ 6 h 234"/>
                <a:gd name="T26" fmla="*/ 215 w 508"/>
                <a:gd name="T27" fmla="*/ 6 h 234"/>
                <a:gd name="T28" fmla="*/ 238 w 508"/>
                <a:gd name="T29" fmla="*/ 6 h 234"/>
                <a:gd name="T30" fmla="*/ 260 w 508"/>
                <a:gd name="T31" fmla="*/ 4 h 234"/>
                <a:gd name="T32" fmla="*/ 281 w 508"/>
                <a:gd name="T33" fmla="*/ 2 h 234"/>
                <a:gd name="T34" fmla="*/ 302 w 508"/>
                <a:gd name="T35" fmla="*/ 0 h 234"/>
                <a:gd name="T36" fmla="*/ 325 w 508"/>
                <a:gd name="T37" fmla="*/ 0 h 234"/>
                <a:gd name="T38" fmla="*/ 346 w 508"/>
                <a:gd name="T39" fmla="*/ 0 h 234"/>
                <a:gd name="T40" fmla="*/ 365 w 508"/>
                <a:gd name="T41" fmla="*/ 0 h 234"/>
                <a:gd name="T42" fmla="*/ 386 w 508"/>
                <a:gd name="T43" fmla="*/ 0 h 234"/>
                <a:gd name="T44" fmla="*/ 405 w 508"/>
                <a:gd name="T45" fmla="*/ 0 h 234"/>
                <a:gd name="T46" fmla="*/ 422 w 508"/>
                <a:gd name="T47" fmla="*/ 0 h 234"/>
                <a:gd name="T48" fmla="*/ 435 w 508"/>
                <a:gd name="T49" fmla="*/ 0 h 234"/>
                <a:gd name="T50" fmla="*/ 451 w 508"/>
                <a:gd name="T51" fmla="*/ 0 h 234"/>
                <a:gd name="T52" fmla="*/ 462 w 508"/>
                <a:gd name="T53" fmla="*/ 2 h 234"/>
                <a:gd name="T54" fmla="*/ 477 w 508"/>
                <a:gd name="T55" fmla="*/ 4 h 234"/>
                <a:gd name="T56" fmla="*/ 490 w 508"/>
                <a:gd name="T57" fmla="*/ 8 h 234"/>
                <a:gd name="T58" fmla="*/ 496 w 508"/>
                <a:gd name="T59" fmla="*/ 19 h 234"/>
                <a:gd name="T60" fmla="*/ 502 w 508"/>
                <a:gd name="T61" fmla="*/ 38 h 234"/>
                <a:gd name="T62" fmla="*/ 504 w 508"/>
                <a:gd name="T63" fmla="*/ 55 h 234"/>
                <a:gd name="T64" fmla="*/ 506 w 508"/>
                <a:gd name="T65" fmla="*/ 67 h 234"/>
                <a:gd name="T66" fmla="*/ 42 w 508"/>
                <a:gd name="T67" fmla="*/ 38 h 234"/>
                <a:gd name="T68" fmla="*/ 46 w 508"/>
                <a:gd name="T69" fmla="*/ 57 h 234"/>
                <a:gd name="T70" fmla="*/ 59 w 508"/>
                <a:gd name="T71" fmla="*/ 61 h 234"/>
                <a:gd name="T72" fmla="*/ 82 w 508"/>
                <a:gd name="T73" fmla="*/ 67 h 234"/>
                <a:gd name="T74" fmla="*/ 93 w 508"/>
                <a:gd name="T75" fmla="*/ 70 h 234"/>
                <a:gd name="T76" fmla="*/ 110 w 508"/>
                <a:gd name="T77" fmla="*/ 76 h 234"/>
                <a:gd name="T78" fmla="*/ 125 w 508"/>
                <a:gd name="T79" fmla="*/ 80 h 234"/>
                <a:gd name="T80" fmla="*/ 143 w 508"/>
                <a:gd name="T81" fmla="*/ 86 h 234"/>
                <a:gd name="T82" fmla="*/ 162 w 508"/>
                <a:gd name="T83" fmla="*/ 91 h 234"/>
                <a:gd name="T84" fmla="*/ 181 w 508"/>
                <a:gd name="T85" fmla="*/ 97 h 234"/>
                <a:gd name="T86" fmla="*/ 202 w 508"/>
                <a:gd name="T87" fmla="*/ 103 h 234"/>
                <a:gd name="T88" fmla="*/ 221 w 508"/>
                <a:gd name="T89" fmla="*/ 108 h 234"/>
                <a:gd name="T90" fmla="*/ 243 w 508"/>
                <a:gd name="T91" fmla="*/ 116 h 234"/>
                <a:gd name="T92" fmla="*/ 264 w 508"/>
                <a:gd name="T93" fmla="*/ 122 h 234"/>
                <a:gd name="T94" fmla="*/ 285 w 508"/>
                <a:gd name="T95" fmla="*/ 127 h 234"/>
                <a:gd name="T96" fmla="*/ 306 w 508"/>
                <a:gd name="T97" fmla="*/ 135 h 234"/>
                <a:gd name="T98" fmla="*/ 325 w 508"/>
                <a:gd name="T99" fmla="*/ 141 h 234"/>
                <a:gd name="T100" fmla="*/ 346 w 508"/>
                <a:gd name="T101" fmla="*/ 148 h 234"/>
                <a:gd name="T102" fmla="*/ 365 w 508"/>
                <a:gd name="T103" fmla="*/ 154 h 234"/>
                <a:gd name="T104" fmla="*/ 386 w 508"/>
                <a:gd name="T105" fmla="*/ 160 h 234"/>
                <a:gd name="T106" fmla="*/ 401 w 508"/>
                <a:gd name="T107" fmla="*/ 165 h 234"/>
                <a:gd name="T108" fmla="*/ 420 w 508"/>
                <a:gd name="T109" fmla="*/ 171 h 234"/>
                <a:gd name="T110" fmla="*/ 435 w 508"/>
                <a:gd name="T111" fmla="*/ 177 h 234"/>
                <a:gd name="T112" fmla="*/ 451 w 508"/>
                <a:gd name="T113" fmla="*/ 181 h 234"/>
                <a:gd name="T114" fmla="*/ 462 w 508"/>
                <a:gd name="T115" fmla="*/ 184 h 234"/>
                <a:gd name="T116" fmla="*/ 473 w 508"/>
                <a:gd name="T117" fmla="*/ 190 h 234"/>
                <a:gd name="T118" fmla="*/ 490 w 508"/>
                <a:gd name="T119" fmla="*/ 196 h 234"/>
                <a:gd name="T120" fmla="*/ 498 w 508"/>
                <a:gd name="T121" fmla="*/ 202 h 234"/>
                <a:gd name="T122" fmla="*/ 506 w 508"/>
                <a:gd name="T123" fmla="*/ 222 h 234"/>
                <a:gd name="T124" fmla="*/ 508 w 508"/>
                <a:gd name="T125"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8" h="234">
                  <a:moveTo>
                    <a:pt x="508" y="234"/>
                  </a:moveTo>
                  <a:lnTo>
                    <a:pt x="0" y="61"/>
                  </a:lnTo>
                  <a:lnTo>
                    <a:pt x="17" y="19"/>
                  </a:lnTo>
                  <a:lnTo>
                    <a:pt x="17" y="19"/>
                  </a:lnTo>
                  <a:lnTo>
                    <a:pt x="21" y="19"/>
                  </a:lnTo>
                  <a:lnTo>
                    <a:pt x="27" y="17"/>
                  </a:lnTo>
                  <a:lnTo>
                    <a:pt x="36" y="17"/>
                  </a:lnTo>
                  <a:lnTo>
                    <a:pt x="40" y="17"/>
                  </a:lnTo>
                  <a:lnTo>
                    <a:pt x="46" y="17"/>
                  </a:lnTo>
                  <a:lnTo>
                    <a:pt x="51" y="15"/>
                  </a:lnTo>
                  <a:lnTo>
                    <a:pt x="59" y="15"/>
                  </a:lnTo>
                  <a:lnTo>
                    <a:pt x="65" y="15"/>
                  </a:lnTo>
                  <a:lnTo>
                    <a:pt x="70" y="15"/>
                  </a:lnTo>
                  <a:lnTo>
                    <a:pt x="80" y="15"/>
                  </a:lnTo>
                  <a:lnTo>
                    <a:pt x="87" y="15"/>
                  </a:lnTo>
                  <a:lnTo>
                    <a:pt x="95" y="13"/>
                  </a:lnTo>
                  <a:lnTo>
                    <a:pt x="105" y="11"/>
                  </a:lnTo>
                  <a:lnTo>
                    <a:pt x="114" y="11"/>
                  </a:lnTo>
                  <a:lnTo>
                    <a:pt x="124" y="11"/>
                  </a:lnTo>
                  <a:lnTo>
                    <a:pt x="133" y="10"/>
                  </a:lnTo>
                  <a:lnTo>
                    <a:pt x="143" y="10"/>
                  </a:lnTo>
                  <a:lnTo>
                    <a:pt x="152" y="10"/>
                  </a:lnTo>
                  <a:lnTo>
                    <a:pt x="163" y="10"/>
                  </a:lnTo>
                  <a:lnTo>
                    <a:pt x="173" y="8"/>
                  </a:lnTo>
                  <a:lnTo>
                    <a:pt x="184" y="8"/>
                  </a:lnTo>
                  <a:lnTo>
                    <a:pt x="194" y="6"/>
                  </a:lnTo>
                  <a:lnTo>
                    <a:pt x="205" y="6"/>
                  </a:lnTo>
                  <a:lnTo>
                    <a:pt x="215" y="6"/>
                  </a:lnTo>
                  <a:lnTo>
                    <a:pt x="226" y="6"/>
                  </a:lnTo>
                  <a:lnTo>
                    <a:pt x="238" y="6"/>
                  </a:lnTo>
                  <a:lnTo>
                    <a:pt x="249" y="6"/>
                  </a:lnTo>
                  <a:lnTo>
                    <a:pt x="260" y="4"/>
                  </a:lnTo>
                  <a:lnTo>
                    <a:pt x="272" y="4"/>
                  </a:lnTo>
                  <a:lnTo>
                    <a:pt x="281" y="2"/>
                  </a:lnTo>
                  <a:lnTo>
                    <a:pt x="293" y="2"/>
                  </a:lnTo>
                  <a:lnTo>
                    <a:pt x="302" y="0"/>
                  </a:lnTo>
                  <a:lnTo>
                    <a:pt x="314" y="0"/>
                  </a:lnTo>
                  <a:lnTo>
                    <a:pt x="325" y="0"/>
                  </a:lnTo>
                  <a:lnTo>
                    <a:pt x="336" y="0"/>
                  </a:lnTo>
                  <a:lnTo>
                    <a:pt x="346" y="0"/>
                  </a:lnTo>
                  <a:lnTo>
                    <a:pt x="355" y="0"/>
                  </a:lnTo>
                  <a:lnTo>
                    <a:pt x="365" y="0"/>
                  </a:lnTo>
                  <a:lnTo>
                    <a:pt x="376" y="0"/>
                  </a:lnTo>
                  <a:lnTo>
                    <a:pt x="386" y="0"/>
                  </a:lnTo>
                  <a:lnTo>
                    <a:pt x="395" y="0"/>
                  </a:lnTo>
                  <a:lnTo>
                    <a:pt x="405" y="0"/>
                  </a:lnTo>
                  <a:lnTo>
                    <a:pt x="413" y="0"/>
                  </a:lnTo>
                  <a:lnTo>
                    <a:pt x="422" y="0"/>
                  </a:lnTo>
                  <a:lnTo>
                    <a:pt x="430" y="0"/>
                  </a:lnTo>
                  <a:lnTo>
                    <a:pt x="435" y="0"/>
                  </a:lnTo>
                  <a:lnTo>
                    <a:pt x="445" y="0"/>
                  </a:lnTo>
                  <a:lnTo>
                    <a:pt x="451" y="0"/>
                  </a:lnTo>
                  <a:lnTo>
                    <a:pt x="456" y="0"/>
                  </a:lnTo>
                  <a:lnTo>
                    <a:pt x="462" y="2"/>
                  </a:lnTo>
                  <a:lnTo>
                    <a:pt x="468" y="4"/>
                  </a:lnTo>
                  <a:lnTo>
                    <a:pt x="477" y="4"/>
                  </a:lnTo>
                  <a:lnTo>
                    <a:pt x="485" y="6"/>
                  </a:lnTo>
                  <a:lnTo>
                    <a:pt x="490" y="8"/>
                  </a:lnTo>
                  <a:lnTo>
                    <a:pt x="492" y="11"/>
                  </a:lnTo>
                  <a:lnTo>
                    <a:pt x="496" y="19"/>
                  </a:lnTo>
                  <a:lnTo>
                    <a:pt x="500" y="29"/>
                  </a:lnTo>
                  <a:lnTo>
                    <a:pt x="502" y="38"/>
                  </a:lnTo>
                  <a:lnTo>
                    <a:pt x="504" y="49"/>
                  </a:lnTo>
                  <a:lnTo>
                    <a:pt x="504" y="55"/>
                  </a:lnTo>
                  <a:lnTo>
                    <a:pt x="506" y="63"/>
                  </a:lnTo>
                  <a:lnTo>
                    <a:pt x="506" y="67"/>
                  </a:lnTo>
                  <a:lnTo>
                    <a:pt x="508" y="68"/>
                  </a:lnTo>
                  <a:lnTo>
                    <a:pt x="42" y="38"/>
                  </a:lnTo>
                  <a:lnTo>
                    <a:pt x="42" y="57"/>
                  </a:lnTo>
                  <a:lnTo>
                    <a:pt x="46" y="57"/>
                  </a:lnTo>
                  <a:lnTo>
                    <a:pt x="51" y="57"/>
                  </a:lnTo>
                  <a:lnTo>
                    <a:pt x="59" y="61"/>
                  </a:lnTo>
                  <a:lnTo>
                    <a:pt x="68" y="63"/>
                  </a:lnTo>
                  <a:lnTo>
                    <a:pt x="82" y="67"/>
                  </a:lnTo>
                  <a:lnTo>
                    <a:pt x="87" y="68"/>
                  </a:lnTo>
                  <a:lnTo>
                    <a:pt x="93" y="70"/>
                  </a:lnTo>
                  <a:lnTo>
                    <a:pt x="103" y="72"/>
                  </a:lnTo>
                  <a:lnTo>
                    <a:pt x="110" y="76"/>
                  </a:lnTo>
                  <a:lnTo>
                    <a:pt x="116" y="76"/>
                  </a:lnTo>
                  <a:lnTo>
                    <a:pt x="125" y="80"/>
                  </a:lnTo>
                  <a:lnTo>
                    <a:pt x="133" y="82"/>
                  </a:lnTo>
                  <a:lnTo>
                    <a:pt x="143" y="86"/>
                  </a:lnTo>
                  <a:lnTo>
                    <a:pt x="152" y="87"/>
                  </a:lnTo>
                  <a:lnTo>
                    <a:pt x="162" y="91"/>
                  </a:lnTo>
                  <a:lnTo>
                    <a:pt x="171" y="93"/>
                  </a:lnTo>
                  <a:lnTo>
                    <a:pt x="181" y="97"/>
                  </a:lnTo>
                  <a:lnTo>
                    <a:pt x="190" y="99"/>
                  </a:lnTo>
                  <a:lnTo>
                    <a:pt x="202" y="103"/>
                  </a:lnTo>
                  <a:lnTo>
                    <a:pt x="211" y="105"/>
                  </a:lnTo>
                  <a:lnTo>
                    <a:pt x="221" y="108"/>
                  </a:lnTo>
                  <a:lnTo>
                    <a:pt x="232" y="112"/>
                  </a:lnTo>
                  <a:lnTo>
                    <a:pt x="243" y="116"/>
                  </a:lnTo>
                  <a:lnTo>
                    <a:pt x="253" y="120"/>
                  </a:lnTo>
                  <a:lnTo>
                    <a:pt x="264" y="122"/>
                  </a:lnTo>
                  <a:lnTo>
                    <a:pt x="274" y="126"/>
                  </a:lnTo>
                  <a:lnTo>
                    <a:pt x="285" y="127"/>
                  </a:lnTo>
                  <a:lnTo>
                    <a:pt x="295" y="131"/>
                  </a:lnTo>
                  <a:lnTo>
                    <a:pt x="306" y="135"/>
                  </a:lnTo>
                  <a:lnTo>
                    <a:pt x="316" y="137"/>
                  </a:lnTo>
                  <a:lnTo>
                    <a:pt x="325" y="141"/>
                  </a:lnTo>
                  <a:lnTo>
                    <a:pt x="336" y="145"/>
                  </a:lnTo>
                  <a:lnTo>
                    <a:pt x="346" y="148"/>
                  </a:lnTo>
                  <a:lnTo>
                    <a:pt x="355" y="150"/>
                  </a:lnTo>
                  <a:lnTo>
                    <a:pt x="365" y="154"/>
                  </a:lnTo>
                  <a:lnTo>
                    <a:pt x="375" y="156"/>
                  </a:lnTo>
                  <a:lnTo>
                    <a:pt x="386" y="160"/>
                  </a:lnTo>
                  <a:lnTo>
                    <a:pt x="394" y="162"/>
                  </a:lnTo>
                  <a:lnTo>
                    <a:pt x="401" y="165"/>
                  </a:lnTo>
                  <a:lnTo>
                    <a:pt x="411" y="167"/>
                  </a:lnTo>
                  <a:lnTo>
                    <a:pt x="420" y="171"/>
                  </a:lnTo>
                  <a:lnTo>
                    <a:pt x="428" y="173"/>
                  </a:lnTo>
                  <a:lnTo>
                    <a:pt x="435" y="177"/>
                  </a:lnTo>
                  <a:lnTo>
                    <a:pt x="441" y="177"/>
                  </a:lnTo>
                  <a:lnTo>
                    <a:pt x="451" y="181"/>
                  </a:lnTo>
                  <a:lnTo>
                    <a:pt x="456" y="183"/>
                  </a:lnTo>
                  <a:lnTo>
                    <a:pt x="462" y="184"/>
                  </a:lnTo>
                  <a:lnTo>
                    <a:pt x="468" y="186"/>
                  </a:lnTo>
                  <a:lnTo>
                    <a:pt x="473" y="190"/>
                  </a:lnTo>
                  <a:lnTo>
                    <a:pt x="481" y="192"/>
                  </a:lnTo>
                  <a:lnTo>
                    <a:pt x="490" y="196"/>
                  </a:lnTo>
                  <a:lnTo>
                    <a:pt x="494" y="198"/>
                  </a:lnTo>
                  <a:lnTo>
                    <a:pt x="498" y="202"/>
                  </a:lnTo>
                  <a:lnTo>
                    <a:pt x="504" y="213"/>
                  </a:lnTo>
                  <a:lnTo>
                    <a:pt x="506" y="222"/>
                  </a:lnTo>
                  <a:lnTo>
                    <a:pt x="506" y="230"/>
                  </a:lnTo>
                  <a:lnTo>
                    <a:pt x="508" y="234"/>
                  </a:lnTo>
                  <a:lnTo>
                    <a:pt x="508" y="2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186" name="Freeform 28"/>
            <p:cNvSpPr>
              <a:spLocks/>
            </p:cNvSpPr>
            <p:nvPr/>
          </p:nvSpPr>
          <p:spPr bwMode="auto">
            <a:xfrm>
              <a:off x="4926014" y="5087941"/>
              <a:ext cx="73025" cy="68263"/>
            </a:xfrm>
            <a:custGeom>
              <a:avLst/>
              <a:gdLst>
                <a:gd name="T0" fmla="*/ 65 w 92"/>
                <a:gd name="T1" fmla="*/ 17 h 85"/>
                <a:gd name="T2" fmla="*/ 8 w 92"/>
                <a:gd name="T3" fmla="*/ 0 h 85"/>
                <a:gd name="T4" fmla="*/ 0 w 92"/>
                <a:gd name="T5" fmla="*/ 13 h 85"/>
                <a:gd name="T6" fmla="*/ 38 w 92"/>
                <a:gd name="T7" fmla="*/ 26 h 85"/>
                <a:gd name="T8" fmla="*/ 19 w 92"/>
                <a:gd name="T9" fmla="*/ 43 h 85"/>
                <a:gd name="T10" fmla="*/ 31 w 92"/>
                <a:gd name="T11" fmla="*/ 53 h 85"/>
                <a:gd name="T12" fmla="*/ 17 w 92"/>
                <a:gd name="T13" fmla="*/ 64 h 85"/>
                <a:gd name="T14" fmla="*/ 29 w 92"/>
                <a:gd name="T15" fmla="*/ 85 h 85"/>
                <a:gd name="T16" fmla="*/ 92 w 92"/>
                <a:gd name="T17" fmla="*/ 72 h 85"/>
                <a:gd name="T18" fmla="*/ 65 w 92"/>
                <a:gd name="T19" fmla="*/ 17 h 85"/>
                <a:gd name="T20" fmla="*/ 65 w 92"/>
                <a:gd name="T21" fmla="*/ 1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5">
                  <a:moveTo>
                    <a:pt x="65" y="17"/>
                  </a:moveTo>
                  <a:lnTo>
                    <a:pt x="8" y="0"/>
                  </a:lnTo>
                  <a:lnTo>
                    <a:pt x="0" y="13"/>
                  </a:lnTo>
                  <a:lnTo>
                    <a:pt x="38" y="26"/>
                  </a:lnTo>
                  <a:lnTo>
                    <a:pt x="19" y="43"/>
                  </a:lnTo>
                  <a:lnTo>
                    <a:pt x="31" y="53"/>
                  </a:lnTo>
                  <a:lnTo>
                    <a:pt x="17" y="64"/>
                  </a:lnTo>
                  <a:lnTo>
                    <a:pt x="29" y="85"/>
                  </a:lnTo>
                  <a:lnTo>
                    <a:pt x="92" y="72"/>
                  </a:lnTo>
                  <a:lnTo>
                    <a:pt x="65" y="17"/>
                  </a:lnTo>
                  <a:lnTo>
                    <a:pt x="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511181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
                                        </p:tgtEl>
                                        <p:attrNameLst>
                                          <p:attrName>style.visibility</p:attrName>
                                        </p:attrNameLst>
                                      </p:cBhvr>
                                      <p:to>
                                        <p:strVal val="visible"/>
                                      </p:to>
                                    </p:set>
                                    <p:animEffect transition="in" filter="wipe(left)">
                                      <p:cBhvr>
                                        <p:cTn id="12" dur="500"/>
                                        <p:tgtEl>
                                          <p:spTgt spid="20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animBg="1"/>
      <p:bldP spid="85" grpId="0" animBg="1"/>
      <p:bldP spid="86" grpId="0" animBg="1"/>
      <p:bldP spid="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角丸四角形 50190"/>
          <p:cNvSpPr/>
          <p:nvPr/>
        </p:nvSpPr>
        <p:spPr bwMode="auto">
          <a:xfrm>
            <a:off x="2785891" y="1683192"/>
            <a:ext cx="6129509" cy="4283580"/>
          </a:xfrm>
          <a:prstGeom prst="roundRect">
            <a:avLst>
              <a:gd name="adj" fmla="val 2928"/>
            </a:avLst>
          </a:prstGeom>
          <a:solidFill>
            <a:srgbClr val="FFFFCC"/>
          </a:solidFill>
          <a:ln w="28575" cap="flat" cmpd="sng" algn="ctr">
            <a:solidFill>
              <a:srgbClr val="3366FF"/>
            </a:solidFill>
            <a:prstDash val="sysDot"/>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cxnSp>
        <p:nvCxnSpPr>
          <p:cNvPr id="21" name="直線コネクタ 20"/>
          <p:cNvCxnSpPr/>
          <p:nvPr/>
        </p:nvCxnSpPr>
        <p:spPr bwMode="auto">
          <a:xfrm>
            <a:off x="3201617" y="1143000"/>
            <a:ext cx="4597" cy="5334000"/>
          </a:xfrm>
          <a:prstGeom prst="line">
            <a:avLst/>
          </a:prstGeom>
          <a:solidFill>
            <a:schemeClr val="bg1"/>
          </a:solidFill>
          <a:ln w="38100" cap="flat" cmpd="sng" algn="ctr">
            <a:solidFill>
              <a:srgbClr val="F6D92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78" name="タイトル 2"/>
          <p:cNvSpPr>
            <a:spLocks noGrp="1"/>
          </p:cNvSpPr>
          <p:nvPr>
            <p:ph type="title"/>
          </p:nvPr>
        </p:nvSpPr>
        <p:spPr/>
        <p:txBody>
          <a:bodyPr/>
          <a:lstStyle/>
          <a:p>
            <a:r>
              <a:rPr lang="ja-JP" altLang="en-US" sz="2400" dirty="0" smtClean="0"/>
              <a:t>ビジネス・インテリジェンスのプロセス</a:t>
            </a:r>
          </a:p>
        </p:txBody>
      </p:sp>
      <p:sp>
        <p:nvSpPr>
          <p:cNvPr id="8" name="フローチャート : 磁気ディスク 7"/>
          <p:cNvSpPr/>
          <p:nvPr/>
        </p:nvSpPr>
        <p:spPr bwMode="auto">
          <a:xfrm>
            <a:off x="3735017" y="3314700"/>
            <a:ext cx="990600" cy="9906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2" name="アーチ 11"/>
          <p:cNvSpPr/>
          <p:nvPr/>
        </p:nvSpPr>
        <p:spPr bwMode="auto">
          <a:xfrm rot="16200000">
            <a:off x="1106116" y="2933700"/>
            <a:ext cx="1981200" cy="1752600"/>
          </a:xfrm>
          <a:prstGeom prst="blockArc">
            <a:avLst/>
          </a:prstGeom>
          <a:solidFill>
            <a:srgbClr val="33CC33"/>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4" name="フローチャート : 磁気ディスク 13"/>
          <p:cNvSpPr/>
          <p:nvPr/>
        </p:nvSpPr>
        <p:spPr bwMode="auto">
          <a:xfrm>
            <a:off x="1982417" y="3314700"/>
            <a:ext cx="685800" cy="990600"/>
          </a:xfrm>
          <a:prstGeom prst="flowChartMagneticDisk">
            <a:avLst/>
          </a:prstGeom>
          <a:solidFill>
            <a:srgbClr val="00800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15" name="角丸四角形 14"/>
          <p:cNvSpPr/>
          <p:nvPr/>
        </p:nvSpPr>
        <p:spPr bwMode="auto">
          <a:xfrm>
            <a:off x="2896817" y="3314700"/>
            <a:ext cx="618795" cy="990600"/>
          </a:xfrm>
          <a:prstGeom prst="roundRect">
            <a:avLst/>
          </a:prstGeom>
          <a:solidFill>
            <a:srgbClr val="3333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400" dirty="0" smtClean="0"/>
              <a:t>ETL</a:t>
            </a:r>
            <a:endParaRPr kumimoji="0" lang="ja-JP" altLang="en-US" sz="1400" dirty="0"/>
          </a:p>
        </p:txBody>
      </p:sp>
      <p:sp>
        <p:nvSpPr>
          <p:cNvPr id="16" name="フローチャート : 磁気ディスク 15"/>
          <p:cNvSpPr/>
          <p:nvPr/>
        </p:nvSpPr>
        <p:spPr bwMode="auto">
          <a:xfrm>
            <a:off x="1525217" y="1801209"/>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7" name="フローチャート : 磁気ディスク 16"/>
          <p:cNvSpPr/>
          <p:nvPr/>
        </p:nvSpPr>
        <p:spPr bwMode="auto">
          <a:xfrm>
            <a:off x="306017" y="33147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8" name="フローチャート : 磁気ディスク 17"/>
          <p:cNvSpPr/>
          <p:nvPr/>
        </p:nvSpPr>
        <p:spPr bwMode="auto">
          <a:xfrm>
            <a:off x="1525217" y="50292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9" name="フローチャート : 磁気ディスク 18"/>
          <p:cNvSpPr/>
          <p:nvPr/>
        </p:nvSpPr>
        <p:spPr bwMode="auto">
          <a:xfrm>
            <a:off x="576658" y="2290958"/>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0" name="フローチャート : 磁気ディスク 19"/>
          <p:cNvSpPr/>
          <p:nvPr/>
        </p:nvSpPr>
        <p:spPr bwMode="auto">
          <a:xfrm>
            <a:off x="576658" y="45720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3" name="テキスト ボックス 22"/>
          <p:cNvSpPr txBox="1"/>
          <p:nvPr/>
        </p:nvSpPr>
        <p:spPr>
          <a:xfrm>
            <a:off x="3905332" y="3726061"/>
            <a:ext cx="649970" cy="307777"/>
          </a:xfrm>
          <a:prstGeom prst="rect">
            <a:avLst/>
          </a:prstGeom>
          <a:noFill/>
        </p:spPr>
        <p:txBody>
          <a:bodyPr wrap="square" rtlCol="0">
            <a:spAutoFit/>
          </a:bodyPr>
          <a:lstStyle/>
          <a:p>
            <a:pPr algn="ctr"/>
            <a:r>
              <a:rPr kumimoji="1" lang="en-US" altLang="ja-JP" sz="1400" dirty="0" smtClean="0">
                <a:solidFill>
                  <a:schemeClr val="bg1"/>
                </a:solidFill>
              </a:rPr>
              <a:t>DWH</a:t>
            </a:r>
            <a:endParaRPr kumimoji="1" lang="ja-JP" altLang="en-US" sz="1400" dirty="0">
              <a:solidFill>
                <a:schemeClr val="bg1"/>
              </a:solidFill>
            </a:endParaRPr>
          </a:p>
        </p:txBody>
      </p:sp>
      <p:sp>
        <p:nvSpPr>
          <p:cNvPr id="27" name="テキスト ボックス 26"/>
          <p:cNvSpPr txBox="1"/>
          <p:nvPr/>
        </p:nvSpPr>
        <p:spPr>
          <a:xfrm>
            <a:off x="1982417" y="3695194"/>
            <a:ext cx="649970" cy="446276"/>
          </a:xfrm>
          <a:prstGeom prst="rect">
            <a:avLst/>
          </a:prstGeom>
          <a:noFill/>
        </p:spPr>
        <p:txBody>
          <a:bodyPr wrap="square" rtlCol="0">
            <a:spAutoFit/>
          </a:bodyPr>
          <a:lstStyle/>
          <a:p>
            <a:pPr algn="ctr"/>
            <a:r>
              <a:rPr kumimoji="1" lang="ja-JP" altLang="en-US" sz="900" dirty="0" smtClean="0">
                <a:solidFill>
                  <a:schemeClr val="bg1"/>
                </a:solidFill>
              </a:rPr>
              <a:t>マスタ</a:t>
            </a:r>
            <a:endParaRPr kumimoji="1" lang="en-US" altLang="ja-JP" sz="900" dirty="0" smtClean="0">
              <a:solidFill>
                <a:schemeClr val="bg1"/>
              </a:solidFill>
            </a:endParaRPr>
          </a:p>
          <a:p>
            <a:pPr algn="ctr"/>
            <a:r>
              <a:rPr kumimoji="1" lang="en-US" altLang="ja-JP" sz="1400" dirty="0" smtClean="0">
                <a:solidFill>
                  <a:schemeClr val="bg1"/>
                </a:solidFill>
              </a:rPr>
              <a:t>DB</a:t>
            </a:r>
            <a:endParaRPr kumimoji="1" lang="ja-JP" altLang="en-US" sz="1400" dirty="0">
              <a:solidFill>
                <a:schemeClr val="bg1"/>
              </a:solidFill>
            </a:endParaRPr>
          </a:p>
        </p:txBody>
      </p:sp>
      <p:sp>
        <p:nvSpPr>
          <p:cNvPr id="28" name="テキスト ボックス 27"/>
          <p:cNvSpPr txBox="1"/>
          <p:nvPr/>
        </p:nvSpPr>
        <p:spPr>
          <a:xfrm>
            <a:off x="1543132" y="2184484"/>
            <a:ext cx="649970" cy="253916"/>
          </a:xfrm>
          <a:prstGeom prst="rect">
            <a:avLst/>
          </a:prstGeom>
          <a:noFill/>
        </p:spPr>
        <p:txBody>
          <a:bodyPr wrap="square" rtlCol="0">
            <a:spAutoFit/>
          </a:bodyPr>
          <a:lstStyle/>
          <a:p>
            <a:pPr algn="ctr"/>
            <a:r>
              <a:rPr kumimoji="1" lang="en-US" altLang="ja-JP" sz="1050" dirty="0" smtClean="0">
                <a:solidFill>
                  <a:schemeClr val="bg1"/>
                </a:solidFill>
              </a:rPr>
              <a:t>SCM</a:t>
            </a:r>
            <a:endParaRPr kumimoji="1" lang="ja-JP" altLang="en-US" sz="1050" dirty="0">
              <a:solidFill>
                <a:schemeClr val="bg1"/>
              </a:solidFill>
            </a:endParaRPr>
          </a:p>
        </p:txBody>
      </p:sp>
      <p:sp>
        <p:nvSpPr>
          <p:cNvPr id="29" name="テキスト ボックス 28"/>
          <p:cNvSpPr txBox="1"/>
          <p:nvPr/>
        </p:nvSpPr>
        <p:spPr>
          <a:xfrm>
            <a:off x="594573" y="2650985"/>
            <a:ext cx="649970" cy="253916"/>
          </a:xfrm>
          <a:prstGeom prst="rect">
            <a:avLst/>
          </a:prstGeom>
          <a:noFill/>
        </p:spPr>
        <p:txBody>
          <a:bodyPr wrap="square" rtlCol="0">
            <a:spAutoFit/>
          </a:bodyPr>
          <a:lstStyle/>
          <a:p>
            <a:pPr algn="ctr"/>
            <a:r>
              <a:rPr kumimoji="1" lang="en-US" altLang="ja-JP" sz="1050" dirty="0" smtClean="0">
                <a:solidFill>
                  <a:schemeClr val="bg1"/>
                </a:solidFill>
              </a:rPr>
              <a:t>CRM</a:t>
            </a:r>
            <a:endParaRPr kumimoji="1" lang="ja-JP" altLang="en-US" sz="1050" dirty="0">
              <a:solidFill>
                <a:schemeClr val="bg1"/>
              </a:solidFill>
            </a:endParaRPr>
          </a:p>
        </p:txBody>
      </p:sp>
      <p:sp>
        <p:nvSpPr>
          <p:cNvPr id="30" name="テキスト ボックス 29"/>
          <p:cNvSpPr txBox="1"/>
          <p:nvPr/>
        </p:nvSpPr>
        <p:spPr>
          <a:xfrm>
            <a:off x="323932" y="3672936"/>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31" name="テキスト ボックス 30"/>
          <p:cNvSpPr txBox="1"/>
          <p:nvPr/>
        </p:nvSpPr>
        <p:spPr>
          <a:xfrm>
            <a:off x="594573" y="4953000"/>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32" name="テキスト ボックス 31"/>
          <p:cNvSpPr txBox="1"/>
          <p:nvPr/>
        </p:nvSpPr>
        <p:spPr>
          <a:xfrm>
            <a:off x="1543132" y="5419043"/>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26" name="テキスト ボックス 25"/>
          <p:cNvSpPr txBox="1"/>
          <p:nvPr/>
        </p:nvSpPr>
        <p:spPr>
          <a:xfrm>
            <a:off x="1691199" y="2877610"/>
            <a:ext cx="447558" cy="338554"/>
          </a:xfrm>
          <a:prstGeom prst="rect">
            <a:avLst/>
          </a:prstGeom>
          <a:noFill/>
        </p:spPr>
        <p:txBody>
          <a:bodyPr wrap="none" rtlCol="0">
            <a:spAutoFit/>
          </a:bodyPr>
          <a:lstStyle/>
          <a:p>
            <a:pPr algn="r"/>
            <a:r>
              <a:rPr kumimoji="1" lang="ja-JP" altLang="en-US" sz="800" dirty="0" smtClean="0">
                <a:solidFill>
                  <a:schemeClr val="bg1"/>
                </a:solidFill>
                <a:latin typeface="Arial" pitchFamily="34" charset="0"/>
                <a:ea typeface="HGP創英角ｺﾞｼｯｸUB" pitchFamily="50" charset="-128"/>
                <a:cs typeface="Arial" pitchFamily="34" charset="0"/>
              </a:rPr>
              <a:t>データ</a:t>
            </a:r>
          </a:p>
          <a:p>
            <a:pPr algn="r"/>
            <a:r>
              <a:rPr kumimoji="1" lang="ja-JP" altLang="en-US" sz="800" dirty="0" smtClean="0">
                <a:solidFill>
                  <a:schemeClr val="bg1"/>
                </a:solidFill>
                <a:latin typeface="Arial" pitchFamily="34" charset="0"/>
                <a:ea typeface="HGP創英角ｺﾞｼｯｸUB" pitchFamily="50" charset="-128"/>
                <a:cs typeface="Arial" pitchFamily="34" charset="0"/>
              </a:rPr>
              <a:t>収集</a:t>
            </a:r>
          </a:p>
        </p:txBody>
      </p:sp>
      <p:sp>
        <p:nvSpPr>
          <p:cNvPr id="34" name="テキスト ボックス 33"/>
          <p:cNvSpPr txBox="1"/>
          <p:nvPr/>
        </p:nvSpPr>
        <p:spPr>
          <a:xfrm>
            <a:off x="1691199" y="4385846"/>
            <a:ext cx="447558" cy="338554"/>
          </a:xfrm>
          <a:prstGeom prst="rect">
            <a:avLst/>
          </a:prstGeom>
          <a:noFill/>
        </p:spPr>
        <p:txBody>
          <a:bodyPr wrap="none" rtlCol="0">
            <a:spAutoFit/>
          </a:bodyPr>
          <a:lstStyle/>
          <a:p>
            <a:pPr algn="r"/>
            <a:r>
              <a:rPr lang="ja-JP" altLang="en-US" sz="800" dirty="0" smtClean="0">
                <a:solidFill>
                  <a:schemeClr val="bg1"/>
                </a:solidFill>
                <a:latin typeface="Arial" pitchFamily="34" charset="0"/>
                <a:ea typeface="HGP創英角ｺﾞｼｯｸUB" pitchFamily="50" charset="-128"/>
                <a:cs typeface="Arial" pitchFamily="34" charset="0"/>
              </a:rPr>
              <a:t>データ</a:t>
            </a:r>
          </a:p>
          <a:p>
            <a:pPr algn="r"/>
            <a:r>
              <a:rPr kumimoji="1" lang="ja-JP" altLang="en-US" sz="800" dirty="0" smtClean="0">
                <a:solidFill>
                  <a:schemeClr val="bg1"/>
                </a:solidFill>
                <a:latin typeface="Arial" pitchFamily="34" charset="0"/>
                <a:ea typeface="HGP創英角ｺﾞｼｯｸUB" pitchFamily="50" charset="-128"/>
                <a:cs typeface="Arial" pitchFamily="34" charset="0"/>
              </a:rPr>
              <a:t>抽出</a:t>
            </a:r>
          </a:p>
        </p:txBody>
      </p:sp>
      <p:sp>
        <p:nvSpPr>
          <p:cNvPr id="40" name="下矢印 39"/>
          <p:cNvSpPr/>
          <p:nvPr/>
        </p:nvSpPr>
        <p:spPr bwMode="auto">
          <a:xfrm rot="5400000" flipV="1">
            <a:off x="3415466" y="3739695"/>
            <a:ext cx="457200" cy="176647"/>
          </a:xfrm>
          <a:prstGeom prst="down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3" name="下矢印 42"/>
          <p:cNvSpPr/>
          <p:nvPr/>
        </p:nvSpPr>
        <p:spPr bwMode="auto">
          <a:xfrm rot="5400000" flipV="1">
            <a:off x="1619507" y="3723507"/>
            <a:ext cx="457200" cy="221852"/>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4" name="下矢印 43"/>
          <p:cNvSpPr/>
          <p:nvPr/>
        </p:nvSpPr>
        <p:spPr bwMode="auto">
          <a:xfrm rot="5400000" flipV="1">
            <a:off x="871769" y="3742277"/>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5" name="下矢印 44"/>
          <p:cNvSpPr/>
          <p:nvPr/>
        </p:nvSpPr>
        <p:spPr bwMode="auto">
          <a:xfrm rot="10800000" flipV="1">
            <a:off x="1639517" y="2639409"/>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6" name="下矢印 45"/>
          <p:cNvSpPr/>
          <p:nvPr/>
        </p:nvSpPr>
        <p:spPr bwMode="auto">
          <a:xfrm rot="10800000">
            <a:off x="1639517" y="4817679"/>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solidFill>
                <a:srgbClr val="484848"/>
              </a:solidFill>
              <a:latin typeface="Arial" charset="0"/>
              <a:ea typeface="HG丸ｺﾞｼｯｸM-PRO" pitchFamily="50" charset="-128"/>
            </a:endParaRPr>
          </a:p>
        </p:txBody>
      </p:sp>
      <p:sp>
        <p:nvSpPr>
          <p:cNvPr id="47" name="下矢印 46"/>
          <p:cNvSpPr/>
          <p:nvPr/>
        </p:nvSpPr>
        <p:spPr bwMode="auto">
          <a:xfrm rot="8446429" flipV="1">
            <a:off x="1050323" y="3051493"/>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8" name="下矢印 47"/>
          <p:cNvSpPr/>
          <p:nvPr/>
        </p:nvSpPr>
        <p:spPr bwMode="auto">
          <a:xfrm rot="13153571">
            <a:off x="1132000" y="4499293"/>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9" name="下矢印 48"/>
          <p:cNvSpPr/>
          <p:nvPr/>
        </p:nvSpPr>
        <p:spPr bwMode="auto">
          <a:xfrm rot="5400000" flipV="1">
            <a:off x="2557291" y="3717092"/>
            <a:ext cx="457200" cy="221852"/>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0179" name="テキスト ボックス 50178"/>
          <p:cNvSpPr txBox="1"/>
          <p:nvPr/>
        </p:nvSpPr>
        <p:spPr>
          <a:xfrm>
            <a:off x="2057173" y="4247346"/>
            <a:ext cx="500458" cy="276999"/>
          </a:xfrm>
          <a:prstGeom prst="rect">
            <a:avLst/>
          </a:prstGeom>
          <a:noFill/>
        </p:spPr>
        <p:txBody>
          <a:bodyPr wrap="none" rtlCol="0">
            <a:spAutoFit/>
          </a:bodyPr>
          <a:lstStyle/>
          <a:p>
            <a:r>
              <a:rPr kumimoji="1" lang="en-US" altLang="ja-JP" dirty="0" smtClean="0">
                <a:solidFill>
                  <a:srgbClr val="008000"/>
                </a:solidFill>
              </a:rPr>
              <a:t>ERP</a:t>
            </a:r>
            <a:endParaRPr kumimoji="1" lang="ja-JP" altLang="en-US" dirty="0">
              <a:solidFill>
                <a:srgbClr val="008000"/>
              </a:solidFill>
            </a:endParaRPr>
          </a:p>
        </p:txBody>
      </p:sp>
      <p:sp>
        <p:nvSpPr>
          <p:cNvPr id="11" name="右矢印 10"/>
          <p:cNvSpPr/>
          <p:nvPr/>
        </p:nvSpPr>
        <p:spPr bwMode="auto">
          <a:xfrm>
            <a:off x="3277817" y="1066800"/>
            <a:ext cx="685800" cy="369174"/>
          </a:xfrm>
          <a:prstGeom prst="rightArrow">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smtClean="0">
                <a:ln>
                  <a:noFill/>
                </a:ln>
                <a:solidFill>
                  <a:schemeClr val="bg1"/>
                </a:solidFill>
                <a:effectLst/>
                <a:latin typeface="Arial" charset="0"/>
                <a:ea typeface="HG丸ｺﾞｼｯｸM-PRO" pitchFamily="50" charset="-128"/>
              </a:rPr>
              <a:t>OLAP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3" name="左矢印 12"/>
          <p:cNvSpPr/>
          <p:nvPr/>
        </p:nvSpPr>
        <p:spPr bwMode="auto">
          <a:xfrm>
            <a:off x="2439617" y="1075996"/>
            <a:ext cx="685800" cy="350781"/>
          </a:xfrm>
          <a:prstGeom prst="left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OLTP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0176" name="テキスト ボックス 50175"/>
          <p:cNvSpPr txBox="1"/>
          <p:nvPr/>
        </p:nvSpPr>
        <p:spPr>
          <a:xfrm>
            <a:off x="595929" y="1082109"/>
            <a:ext cx="1802096" cy="338554"/>
          </a:xfrm>
          <a:prstGeom prst="rect">
            <a:avLst/>
          </a:prstGeom>
          <a:noFill/>
        </p:spPr>
        <p:txBody>
          <a:bodyPr wrap="none" rtlCol="0">
            <a:spAutoFit/>
          </a:bodyPr>
          <a:lstStyle/>
          <a:p>
            <a:pPr algn="r"/>
            <a:r>
              <a:rPr kumimoji="1" lang="ja-JP" altLang="en-US" sz="1600" dirty="0" smtClean="0">
                <a:solidFill>
                  <a:srgbClr val="008000"/>
                </a:solidFill>
                <a:latin typeface="HGP創英角ｺﾞｼｯｸUB" pitchFamily="50" charset="-128"/>
                <a:ea typeface="HGP創英角ｺﾞｼｯｸUB" pitchFamily="50" charset="-128"/>
              </a:rPr>
              <a:t>効率的な業務処理</a:t>
            </a:r>
            <a:endParaRPr kumimoji="1" lang="ja-JP" altLang="en-US" sz="1600" dirty="0">
              <a:solidFill>
                <a:srgbClr val="008000"/>
              </a:solidFill>
              <a:latin typeface="HGP創英角ｺﾞｼｯｸUB" pitchFamily="50" charset="-128"/>
              <a:ea typeface="HGP創英角ｺﾞｼｯｸUB" pitchFamily="50" charset="-128"/>
            </a:endParaRPr>
          </a:p>
        </p:txBody>
      </p:sp>
      <p:sp>
        <p:nvSpPr>
          <p:cNvPr id="64" name="テキスト ボックス 63"/>
          <p:cNvSpPr txBox="1"/>
          <p:nvPr/>
        </p:nvSpPr>
        <p:spPr>
          <a:xfrm>
            <a:off x="4039817" y="1082109"/>
            <a:ext cx="2109873" cy="338554"/>
          </a:xfrm>
          <a:prstGeom prst="rect">
            <a:avLst/>
          </a:prstGeom>
          <a:noFill/>
        </p:spPr>
        <p:txBody>
          <a:bodyPr wrap="none" rtlCol="0">
            <a:spAutoFit/>
          </a:bodyPr>
          <a:lstStyle/>
          <a:p>
            <a:r>
              <a:rPr kumimoji="1" lang="ja-JP" altLang="en-US" sz="1600" dirty="0" smtClean="0">
                <a:solidFill>
                  <a:srgbClr val="0070C0"/>
                </a:solidFill>
                <a:latin typeface="HGP創英角ｺﾞｼｯｸUB" pitchFamily="50" charset="-128"/>
                <a:ea typeface="HGP創英角ｺﾞｼｯｸUB" pitchFamily="50" charset="-128"/>
              </a:rPr>
              <a:t>適切・迅速な意志決定</a:t>
            </a:r>
            <a:endParaRPr kumimoji="1" lang="ja-JP" altLang="en-US" sz="1600" dirty="0">
              <a:solidFill>
                <a:srgbClr val="0070C0"/>
              </a:solidFill>
              <a:latin typeface="HGP創英角ｺﾞｼｯｸUB" pitchFamily="50" charset="-128"/>
              <a:ea typeface="HGP創英角ｺﾞｼｯｸUB" pitchFamily="50" charset="-128"/>
            </a:endParaRPr>
          </a:p>
        </p:txBody>
      </p:sp>
      <p:sp>
        <p:nvSpPr>
          <p:cNvPr id="2" name="角丸四角形吹き出し 1"/>
          <p:cNvSpPr/>
          <p:nvPr/>
        </p:nvSpPr>
        <p:spPr bwMode="auto">
          <a:xfrm>
            <a:off x="2973017" y="4587616"/>
            <a:ext cx="2679103" cy="1279784"/>
          </a:xfrm>
          <a:prstGeom prst="wedgeRoundRectCallout">
            <a:avLst>
              <a:gd name="adj1" fmla="val -42704"/>
              <a:gd name="adj2" fmla="val -69893"/>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200" dirty="0">
                <a:solidFill>
                  <a:schemeClr val="bg1"/>
                </a:solidFill>
                <a:latin typeface="Arial" pitchFamily="34" charset="0"/>
                <a:ea typeface="HGP創英角ｺﾞｼｯｸUB" pitchFamily="50" charset="-128"/>
                <a:cs typeface="Arial" pitchFamily="34" charset="0"/>
              </a:rPr>
              <a:t>企業の基幹系システムなどに蓄積されたデータを抽出（</a:t>
            </a:r>
            <a:r>
              <a:rPr kumimoji="0" lang="en-US" altLang="ja-JP" sz="1200" dirty="0">
                <a:solidFill>
                  <a:schemeClr val="bg1"/>
                </a:solidFill>
                <a:latin typeface="Arial" pitchFamily="34" charset="0"/>
                <a:ea typeface="HGP創英角ｺﾞｼｯｸUB" pitchFamily="50" charset="-128"/>
                <a:cs typeface="Arial" pitchFamily="34" charset="0"/>
              </a:rPr>
              <a:t>extract</a:t>
            </a:r>
            <a:r>
              <a:rPr kumimoji="0" lang="ja-JP" altLang="en-US" sz="1200" dirty="0">
                <a:solidFill>
                  <a:schemeClr val="bg1"/>
                </a:solidFill>
                <a:latin typeface="Arial" pitchFamily="34" charset="0"/>
                <a:ea typeface="HGP創英角ｺﾞｼｯｸUB" pitchFamily="50" charset="-128"/>
                <a:cs typeface="Arial" pitchFamily="34" charset="0"/>
              </a:rPr>
              <a:t>）し、</a:t>
            </a:r>
            <a:r>
              <a:rPr kumimoji="0" lang="en-US" altLang="ja-JP" sz="1200" dirty="0">
                <a:solidFill>
                  <a:schemeClr val="bg1"/>
                </a:solidFill>
                <a:latin typeface="Arial" pitchFamily="34" charset="0"/>
                <a:ea typeface="HGP創英角ｺﾞｼｯｸUB" pitchFamily="50" charset="-128"/>
                <a:cs typeface="Arial" pitchFamily="34" charset="0"/>
              </a:rPr>
              <a:t>DWH</a:t>
            </a:r>
            <a:r>
              <a:rPr kumimoji="0" lang="ja-JP" altLang="en-US" sz="1200" dirty="0">
                <a:solidFill>
                  <a:schemeClr val="bg1"/>
                </a:solidFill>
                <a:latin typeface="Arial" pitchFamily="34" charset="0"/>
                <a:ea typeface="HGP創英角ｺﾞｼｯｸUB" pitchFamily="50" charset="-128"/>
                <a:cs typeface="Arial" pitchFamily="34" charset="0"/>
              </a:rPr>
              <a:t>で利用しやすい形に加工（</a:t>
            </a:r>
            <a:r>
              <a:rPr kumimoji="0" lang="en-US" altLang="ja-JP" sz="1200" dirty="0">
                <a:solidFill>
                  <a:schemeClr val="bg1"/>
                </a:solidFill>
                <a:latin typeface="Arial" pitchFamily="34" charset="0"/>
                <a:ea typeface="HGP創英角ｺﾞｼｯｸUB" pitchFamily="50" charset="-128"/>
                <a:cs typeface="Arial" pitchFamily="34" charset="0"/>
              </a:rPr>
              <a:t>transform</a:t>
            </a:r>
            <a:r>
              <a:rPr kumimoji="0" lang="ja-JP" altLang="en-US" sz="1200" dirty="0">
                <a:solidFill>
                  <a:schemeClr val="bg1"/>
                </a:solidFill>
                <a:latin typeface="Arial" pitchFamily="34" charset="0"/>
                <a:ea typeface="HGP創英角ｺﾞｼｯｸUB" pitchFamily="50" charset="-128"/>
                <a:cs typeface="Arial" pitchFamily="34" charset="0"/>
              </a:rPr>
              <a:t>）し、対象となるデータベースに書き出す（</a:t>
            </a:r>
            <a:r>
              <a:rPr kumimoji="0" lang="en-US" altLang="ja-JP" sz="1200" dirty="0">
                <a:solidFill>
                  <a:schemeClr val="bg1"/>
                </a:solidFill>
                <a:latin typeface="Arial" pitchFamily="34" charset="0"/>
                <a:ea typeface="HGP創英角ｺﾞｼｯｸUB" pitchFamily="50" charset="-128"/>
                <a:cs typeface="Arial" pitchFamily="34" charset="0"/>
              </a:rPr>
              <a:t>load</a:t>
            </a:r>
            <a:r>
              <a:rPr kumimoji="0" lang="ja-JP" altLang="en-US" sz="1200" dirty="0">
                <a:solidFill>
                  <a:schemeClr val="bg1"/>
                </a:solidFill>
                <a:latin typeface="Arial" pitchFamily="34" charset="0"/>
                <a:ea typeface="HGP創英角ｺﾞｼｯｸUB" pitchFamily="50" charset="-128"/>
                <a:cs typeface="Arial" pitchFamily="34" charset="0"/>
              </a:rPr>
              <a:t>）システム</a:t>
            </a:r>
          </a:p>
        </p:txBody>
      </p:sp>
      <p:sp>
        <p:nvSpPr>
          <p:cNvPr id="70" name="角丸四角形吹き出し 69"/>
          <p:cNvSpPr/>
          <p:nvPr/>
        </p:nvSpPr>
        <p:spPr bwMode="auto">
          <a:xfrm>
            <a:off x="2973017" y="1801210"/>
            <a:ext cx="2679103" cy="1245678"/>
          </a:xfrm>
          <a:prstGeom prst="wedgeRoundRectCallout">
            <a:avLst>
              <a:gd name="adj1" fmla="val -13576"/>
              <a:gd name="adj2" fmla="val 82559"/>
              <a:gd name="adj3" fmla="val 16667"/>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smtClean="0">
                <a:solidFill>
                  <a:schemeClr val="bg1"/>
                </a:solidFill>
                <a:latin typeface="Arial" pitchFamily="34" charset="0"/>
                <a:ea typeface="HGP創英角ｺﾞｼｯｸUB" pitchFamily="50" charset="-128"/>
                <a:cs typeface="Arial" pitchFamily="34" charset="0"/>
              </a:rPr>
              <a:t>ETL</a:t>
            </a:r>
            <a:r>
              <a:rPr kumimoji="0" lang="ja-JP" altLang="en-US" sz="1200" dirty="0">
                <a:solidFill>
                  <a:schemeClr val="bg1"/>
                </a:solidFill>
                <a:latin typeface="Arial" pitchFamily="34" charset="0"/>
                <a:ea typeface="HGP創英角ｺﾞｼｯｸUB" pitchFamily="50" charset="-128"/>
                <a:cs typeface="Arial" pitchFamily="34" charset="0"/>
              </a:rPr>
              <a:t>システムから書き出されたデータを保管する</a:t>
            </a:r>
            <a:r>
              <a:rPr kumimoji="0" lang="ja-JP" altLang="en-US" sz="1200" dirty="0" smtClean="0">
                <a:solidFill>
                  <a:schemeClr val="bg1"/>
                </a:solidFill>
                <a:latin typeface="Arial" pitchFamily="34" charset="0"/>
                <a:ea typeface="HGP創英角ｺﾞｼｯｸUB" pitchFamily="50" charset="-128"/>
                <a:cs typeface="Arial" pitchFamily="34" charset="0"/>
              </a:rPr>
              <a:t>データベース</a:t>
            </a:r>
            <a:r>
              <a:rPr kumimoji="0" lang="ja-JP" altLang="en-US" sz="1200" dirty="0">
                <a:solidFill>
                  <a:schemeClr val="bg1"/>
                </a:solidFill>
                <a:latin typeface="Arial" pitchFamily="34" charset="0"/>
                <a:ea typeface="HGP創英角ｺﾞｼｯｸUB" pitchFamily="50" charset="-128"/>
                <a:cs typeface="Arial" pitchFamily="34" charset="0"/>
              </a:rPr>
              <a:t>。</a:t>
            </a:r>
            <a:r>
              <a:rPr kumimoji="0" lang="en-US" altLang="ja-JP" sz="1200" dirty="0" smtClean="0">
                <a:solidFill>
                  <a:schemeClr val="bg1"/>
                </a:solidFill>
                <a:latin typeface="Arial" pitchFamily="34" charset="0"/>
                <a:ea typeface="HGP創英角ｺﾞｼｯｸUB" pitchFamily="50" charset="-128"/>
                <a:cs typeface="Arial" pitchFamily="34" charset="0"/>
              </a:rPr>
              <a:t>BI</a:t>
            </a:r>
            <a:r>
              <a:rPr kumimoji="0" lang="ja-JP" altLang="en-US" sz="1200" dirty="0">
                <a:solidFill>
                  <a:schemeClr val="bg1"/>
                </a:solidFill>
                <a:latin typeface="Arial" pitchFamily="34" charset="0"/>
                <a:ea typeface="HGP創英角ｺﾞｼｯｸUB" pitchFamily="50" charset="-128"/>
                <a:cs typeface="Arial" pitchFamily="34" charset="0"/>
              </a:rPr>
              <a:t>アプリケーションでの利用を前提として、企業内のデータを網羅的に一括して検索・分析できるよう、フォーマットや項目を揃え、</a:t>
            </a:r>
            <a:r>
              <a:rPr kumimoji="0" lang="ja-JP" altLang="en-US" sz="1200" dirty="0" smtClean="0">
                <a:solidFill>
                  <a:schemeClr val="bg1"/>
                </a:solidFill>
                <a:latin typeface="Arial" pitchFamily="34" charset="0"/>
                <a:ea typeface="HGP創英角ｺﾞｼｯｸUB" pitchFamily="50" charset="-128"/>
                <a:cs typeface="Arial" pitchFamily="34" charset="0"/>
              </a:rPr>
              <a:t>蓄積。</a:t>
            </a:r>
            <a:endParaRPr kumimoji="0" lang="ja-JP" altLang="en-US"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grpSp>
        <p:nvGrpSpPr>
          <p:cNvPr id="5" name="グループ化 4"/>
          <p:cNvGrpSpPr/>
          <p:nvPr/>
        </p:nvGrpSpPr>
        <p:grpSpPr>
          <a:xfrm>
            <a:off x="4762433" y="2438399"/>
            <a:ext cx="3950209" cy="3429001"/>
            <a:chOff x="4762433" y="2438399"/>
            <a:chExt cx="3950209" cy="3429001"/>
          </a:xfrm>
        </p:grpSpPr>
        <p:sp>
          <p:nvSpPr>
            <p:cNvPr id="3" name="角丸四角形 2"/>
            <p:cNvSpPr/>
            <p:nvPr/>
          </p:nvSpPr>
          <p:spPr bwMode="auto">
            <a:xfrm>
              <a:off x="5850645" y="2438399"/>
              <a:ext cx="2825811" cy="2641559"/>
            </a:xfrm>
            <a:prstGeom prst="roundRect">
              <a:avLst>
                <a:gd name="adj" fmla="val 9348"/>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9" name="角丸四角形 78"/>
            <p:cNvSpPr/>
            <p:nvPr/>
          </p:nvSpPr>
          <p:spPr bwMode="auto">
            <a:xfrm>
              <a:off x="6033539" y="3533735"/>
              <a:ext cx="2520280" cy="55253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400" dirty="0" smtClean="0"/>
                <a:t>BI</a:t>
              </a:r>
              <a:r>
                <a:rPr kumimoji="0" lang="ja-JP" altLang="en-US" sz="1400" dirty="0"/>
                <a:t>（</a:t>
              </a:r>
              <a:r>
                <a:rPr kumimoji="0" lang="en-US" altLang="ja-JP" sz="1400" dirty="0"/>
                <a:t>Business Intelligence</a:t>
              </a:r>
              <a:r>
                <a:rPr kumimoji="0" lang="ja-JP" altLang="en-US" sz="1400" dirty="0" smtClean="0"/>
                <a:t>）</a:t>
              </a:r>
              <a:r>
                <a:rPr kumimoji="0" lang="ja-JP" altLang="en-US" sz="1050" baseline="30000" dirty="0" smtClean="0"/>
                <a:t>*狭義</a:t>
              </a:r>
              <a:endParaRPr kumimoji="0" lang="ja-JP" altLang="en-US" sz="1050" baseline="30000" dirty="0"/>
            </a:p>
          </p:txBody>
        </p:sp>
        <p:sp>
          <p:nvSpPr>
            <p:cNvPr id="87" name="角丸四角形 86"/>
            <p:cNvSpPr/>
            <p:nvPr/>
          </p:nvSpPr>
          <p:spPr bwMode="auto">
            <a:xfrm>
              <a:off x="6033539" y="4190273"/>
              <a:ext cx="2520280" cy="552530"/>
            </a:xfrm>
            <a:prstGeom prst="roundRect">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400" dirty="0" smtClean="0"/>
                <a:t>BA</a:t>
              </a:r>
              <a:r>
                <a:rPr kumimoji="0" lang="ja-JP" altLang="en-US" sz="1400" dirty="0"/>
                <a:t>（</a:t>
              </a:r>
              <a:r>
                <a:rPr kumimoji="0" lang="en-US" altLang="ja-JP" sz="1400" dirty="0"/>
                <a:t>Business Analysis</a:t>
              </a:r>
              <a:r>
                <a:rPr kumimoji="0" lang="ja-JP" altLang="en-US" sz="1400" dirty="0"/>
                <a:t>） </a:t>
              </a:r>
            </a:p>
          </p:txBody>
        </p:sp>
        <p:sp>
          <p:nvSpPr>
            <p:cNvPr id="91" name="角丸四角形 90"/>
            <p:cNvSpPr/>
            <p:nvPr/>
          </p:nvSpPr>
          <p:spPr bwMode="auto">
            <a:xfrm>
              <a:off x="6019542" y="2915947"/>
              <a:ext cx="2520280" cy="55253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400" dirty="0" smtClean="0"/>
                <a:t>Q&amp;R</a:t>
              </a:r>
              <a:r>
                <a:rPr kumimoji="0" lang="ja-JP" altLang="en-US" sz="1400" dirty="0"/>
                <a:t>（</a:t>
              </a:r>
              <a:r>
                <a:rPr kumimoji="0" lang="en-US" altLang="ja-JP" sz="1400" dirty="0"/>
                <a:t>Query &amp; Report</a:t>
              </a:r>
              <a:r>
                <a:rPr kumimoji="0" lang="ja-JP" altLang="en-US" sz="1400" dirty="0"/>
                <a:t>）</a:t>
              </a:r>
            </a:p>
          </p:txBody>
        </p:sp>
        <p:sp>
          <p:nvSpPr>
            <p:cNvPr id="92" name="角丸四角形吹き出し 91"/>
            <p:cNvSpPr/>
            <p:nvPr/>
          </p:nvSpPr>
          <p:spPr bwMode="auto">
            <a:xfrm>
              <a:off x="6033539" y="5233028"/>
              <a:ext cx="2679103" cy="634372"/>
            </a:xfrm>
            <a:prstGeom prst="wedgeRoundRectCallout">
              <a:avLst>
                <a:gd name="adj1" fmla="val -16293"/>
                <a:gd name="adj2" fmla="val -86188"/>
                <a:gd name="adj3" fmla="val 16667"/>
              </a:avLst>
            </a:prstGeom>
            <a:solidFill>
              <a:srgbClr val="FF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200" dirty="0">
                  <a:solidFill>
                    <a:schemeClr val="bg1"/>
                  </a:solidFill>
                  <a:latin typeface="Arial" pitchFamily="34" charset="0"/>
                  <a:ea typeface="HGP創英角ｺﾞｼｯｸUB" pitchFamily="50" charset="-128"/>
                  <a:cs typeface="Arial" pitchFamily="34" charset="0"/>
                </a:rPr>
                <a:t>DWH</a:t>
              </a:r>
              <a:r>
                <a:rPr kumimoji="0" lang="ja-JP" altLang="en-US" sz="1200" dirty="0">
                  <a:solidFill>
                    <a:schemeClr val="bg1"/>
                  </a:solidFill>
                  <a:latin typeface="Arial" pitchFamily="34" charset="0"/>
                  <a:ea typeface="HGP創英角ｺﾞｼｯｸUB" pitchFamily="50" charset="-128"/>
                  <a:cs typeface="Arial" pitchFamily="34" charset="0"/>
                </a:rPr>
                <a:t>の情報を利用し、検索や集計、分析を行い、わかりやすい表やグラフなどのレポートを生成</a:t>
              </a:r>
            </a:p>
          </p:txBody>
        </p:sp>
        <p:sp>
          <p:nvSpPr>
            <p:cNvPr id="4" name="テキスト ボックス 3"/>
            <p:cNvSpPr txBox="1"/>
            <p:nvPr/>
          </p:nvSpPr>
          <p:spPr>
            <a:xfrm>
              <a:off x="7026145" y="2479225"/>
              <a:ext cx="474810" cy="461665"/>
            </a:xfrm>
            <a:prstGeom prst="rect">
              <a:avLst/>
            </a:prstGeom>
            <a:noFill/>
          </p:spPr>
          <p:txBody>
            <a:bodyPr wrap="none" rtlCol="0">
              <a:spAutoFit/>
            </a:bodyPr>
            <a:lstStyle/>
            <a:p>
              <a:r>
                <a:rPr kumimoji="1" lang="en-US" altLang="ja-JP" sz="2400" dirty="0" smtClean="0">
                  <a:solidFill>
                    <a:schemeClr val="bg1"/>
                  </a:solidFill>
                </a:rPr>
                <a:t>BI</a:t>
              </a:r>
              <a:endParaRPr kumimoji="1" lang="ja-JP" altLang="en-US" sz="2400" dirty="0">
                <a:solidFill>
                  <a:schemeClr val="bg1"/>
                </a:solidFill>
              </a:endParaRPr>
            </a:p>
          </p:txBody>
        </p:sp>
        <p:sp>
          <p:nvSpPr>
            <p:cNvPr id="93" name="下矢印 92"/>
            <p:cNvSpPr/>
            <p:nvPr/>
          </p:nvSpPr>
          <p:spPr bwMode="auto">
            <a:xfrm rot="5400000" flipV="1">
              <a:off x="5050686" y="3293148"/>
              <a:ext cx="457200" cy="1033705"/>
            </a:xfrm>
            <a:prstGeom prst="downArrow">
              <a:avLst>
                <a:gd name="adj1" fmla="val 50000"/>
                <a:gd name="adj2" fmla="val 29310"/>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spTree>
    <p:extLst>
      <p:ext uri="{BB962C8B-B14F-4D97-AF65-F5344CB8AC3E}">
        <p14:creationId xmlns:p14="http://schemas.microsoft.com/office/powerpoint/2010/main" val="495715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r>
              <a:rPr lang="en-US" altLang="ja-JP" sz="2400" dirty="0" smtClean="0"/>
              <a:t>ETL (Extract, Transformation and Load)</a:t>
            </a:r>
            <a:endParaRPr lang="ja-JP" altLang="en-US" sz="2400" dirty="0" smtClean="0"/>
          </a:p>
        </p:txBody>
      </p:sp>
      <p:sp>
        <p:nvSpPr>
          <p:cNvPr id="3" name="角丸四角形 2"/>
          <p:cNvSpPr/>
          <p:nvPr/>
        </p:nvSpPr>
        <p:spPr bwMode="auto">
          <a:xfrm>
            <a:off x="485678" y="3053398"/>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Arial" pitchFamily="34" charset="0"/>
                <a:ea typeface="HGP創英角ｺﾞｼｯｸUB" pitchFamily="50" charset="-128"/>
                <a:cs typeface="Arial" pitchFamily="34" charset="0"/>
              </a:rPr>
              <a:t>SFA</a:t>
            </a:r>
            <a:endParaRPr kumimoji="0" lang="ja-JP" altLang="en-US" sz="1400">
              <a:solidFill>
                <a:schemeClr val="bg1"/>
              </a:solidFill>
              <a:latin typeface="Arial" pitchFamily="34" charset="0"/>
              <a:ea typeface="HGP創英角ｺﾞｼｯｸUB" pitchFamily="50" charset="-128"/>
              <a:cs typeface="Arial" pitchFamily="34" charset="0"/>
            </a:endParaRPr>
          </a:p>
        </p:txBody>
      </p:sp>
      <p:sp>
        <p:nvSpPr>
          <p:cNvPr id="4" name="角丸四角形 3"/>
          <p:cNvSpPr/>
          <p:nvPr/>
        </p:nvSpPr>
        <p:spPr bwMode="auto">
          <a:xfrm>
            <a:off x="485678" y="3542220"/>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Arial" pitchFamily="34" charset="0"/>
                <a:ea typeface="HGP創英角ｺﾞｼｯｸUB" pitchFamily="50" charset="-128"/>
                <a:cs typeface="Arial" pitchFamily="34" charset="0"/>
              </a:rPr>
              <a:t>POS</a:t>
            </a:r>
            <a:endParaRPr kumimoji="0" lang="ja-JP" altLang="en-US" sz="1400">
              <a:solidFill>
                <a:schemeClr val="bg1"/>
              </a:solidFill>
              <a:latin typeface="Arial" pitchFamily="34" charset="0"/>
              <a:ea typeface="HGP創英角ｺﾞｼｯｸUB" pitchFamily="50" charset="-128"/>
              <a:cs typeface="Arial" pitchFamily="34" charset="0"/>
            </a:endParaRPr>
          </a:p>
        </p:txBody>
      </p:sp>
      <p:sp>
        <p:nvSpPr>
          <p:cNvPr id="5" name="角丸四角形 4"/>
          <p:cNvSpPr/>
          <p:nvPr/>
        </p:nvSpPr>
        <p:spPr bwMode="auto">
          <a:xfrm>
            <a:off x="485678" y="1465978"/>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Arial" pitchFamily="34" charset="0"/>
                <a:ea typeface="HGP創英角ｺﾞｼｯｸUB" pitchFamily="50" charset="-128"/>
                <a:cs typeface="Arial" pitchFamily="34" charset="0"/>
              </a:rPr>
              <a:t>ERP</a:t>
            </a:r>
            <a:endParaRPr kumimoji="0" lang="ja-JP" altLang="en-US" sz="1400">
              <a:solidFill>
                <a:schemeClr val="bg1"/>
              </a:solidFill>
              <a:latin typeface="Arial" pitchFamily="34" charset="0"/>
              <a:ea typeface="HGP創英角ｺﾞｼｯｸUB" pitchFamily="50" charset="-128"/>
              <a:cs typeface="Arial" pitchFamily="34" charset="0"/>
            </a:endParaRPr>
          </a:p>
        </p:txBody>
      </p:sp>
      <p:sp>
        <p:nvSpPr>
          <p:cNvPr id="6" name="角丸四角形 5"/>
          <p:cNvSpPr/>
          <p:nvPr/>
        </p:nvSpPr>
        <p:spPr bwMode="auto">
          <a:xfrm>
            <a:off x="485678" y="4034232"/>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製造管理システム</a:t>
            </a:r>
          </a:p>
        </p:txBody>
      </p:sp>
      <p:sp>
        <p:nvSpPr>
          <p:cNvPr id="7" name="角丸四角形 6"/>
          <p:cNvSpPr/>
          <p:nvPr/>
        </p:nvSpPr>
        <p:spPr bwMode="auto">
          <a:xfrm>
            <a:off x="485678" y="4526674"/>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販売管理システム</a:t>
            </a:r>
          </a:p>
        </p:txBody>
      </p:sp>
      <p:sp>
        <p:nvSpPr>
          <p:cNvPr id="8" name="角丸四角形 7"/>
          <p:cNvSpPr/>
          <p:nvPr/>
        </p:nvSpPr>
        <p:spPr bwMode="auto">
          <a:xfrm>
            <a:off x="485678" y="5036530"/>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会計システム</a:t>
            </a:r>
          </a:p>
        </p:txBody>
      </p:sp>
      <p:sp>
        <p:nvSpPr>
          <p:cNvPr id="9" name="角丸四角形 8"/>
          <p:cNvSpPr/>
          <p:nvPr/>
        </p:nvSpPr>
        <p:spPr bwMode="auto">
          <a:xfrm>
            <a:off x="485678" y="2004056"/>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Arial" pitchFamily="34" charset="0"/>
                <a:ea typeface="HGP創英角ｺﾞｼｯｸUB" pitchFamily="50" charset="-128"/>
                <a:cs typeface="Arial" pitchFamily="34" charset="0"/>
              </a:rPr>
              <a:t>CRM</a:t>
            </a:r>
            <a:endParaRPr kumimoji="0" lang="ja-JP" altLang="en-US" sz="1400">
              <a:solidFill>
                <a:schemeClr val="bg1"/>
              </a:solidFill>
              <a:latin typeface="Arial" pitchFamily="34" charset="0"/>
              <a:ea typeface="HGP創英角ｺﾞｼｯｸUB" pitchFamily="50" charset="-128"/>
              <a:cs typeface="Arial" pitchFamily="34" charset="0"/>
            </a:endParaRPr>
          </a:p>
        </p:txBody>
      </p:sp>
      <p:sp>
        <p:nvSpPr>
          <p:cNvPr id="10" name="角丸四角形 9"/>
          <p:cNvSpPr/>
          <p:nvPr/>
        </p:nvSpPr>
        <p:spPr bwMode="auto">
          <a:xfrm>
            <a:off x="485678" y="2518398"/>
            <a:ext cx="1800000" cy="36000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Arial" pitchFamily="34" charset="0"/>
                <a:ea typeface="HGP創英角ｺﾞｼｯｸUB" pitchFamily="50" charset="-128"/>
                <a:cs typeface="Arial" pitchFamily="34" charset="0"/>
              </a:rPr>
              <a:t>SCM</a:t>
            </a:r>
            <a:endParaRPr kumimoji="0" lang="ja-JP" altLang="en-US" sz="1400">
              <a:solidFill>
                <a:schemeClr val="bg1"/>
              </a:solidFill>
              <a:latin typeface="Arial" pitchFamily="34" charset="0"/>
              <a:ea typeface="HGP創英角ｺﾞｼｯｸUB" pitchFamily="50" charset="-128"/>
              <a:cs typeface="Arial" pitchFamily="34" charset="0"/>
            </a:endParaRPr>
          </a:p>
        </p:txBody>
      </p:sp>
      <p:sp>
        <p:nvSpPr>
          <p:cNvPr id="11" name="フローチャート : 抜出し 10"/>
          <p:cNvSpPr/>
          <p:nvPr/>
        </p:nvSpPr>
        <p:spPr bwMode="auto">
          <a:xfrm rot="5400000">
            <a:off x="715170" y="3374231"/>
            <a:ext cx="4627562" cy="898525"/>
          </a:xfrm>
          <a:prstGeom prst="flowChartExtract">
            <a:avLst/>
          </a:prstGeom>
          <a:gradFill>
            <a:gsLst>
              <a:gs pos="0">
                <a:schemeClr val="accent1">
                  <a:shade val="30000"/>
                  <a:satMod val="115000"/>
                </a:schemeClr>
              </a:gs>
              <a:gs pos="50000">
                <a:schemeClr val="accent1">
                  <a:shade val="67500"/>
                  <a:satMod val="115000"/>
                </a:schemeClr>
              </a:gs>
              <a:gs pos="100000">
                <a:schemeClr val="bg1"/>
              </a:gs>
            </a:gsLst>
            <a:lin ang="5400000" scaled="0"/>
          </a:gra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2" name="フローチャート : 磁気ディスク 11"/>
          <p:cNvSpPr/>
          <p:nvPr/>
        </p:nvSpPr>
        <p:spPr bwMode="auto">
          <a:xfrm>
            <a:off x="7145630" y="3356992"/>
            <a:ext cx="1584176" cy="1460898"/>
          </a:xfrm>
          <a:prstGeom prst="flowChartMagneticDisk">
            <a:avLst/>
          </a:prstGeom>
          <a:solidFill>
            <a:srgbClr val="3366FF"/>
          </a:solidFill>
          <a:ln w="12700" cap="flat" cmpd="sng" algn="ctr">
            <a:solidFill>
              <a:schemeClr val="accent1">
                <a:lumMod val="75000"/>
              </a:schemeClr>
            </a:solid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en-US" altLang="ja-JP" sz="2800" dirty="0" smtClean="0">
                <a:solidFill>
                  <a:schemeClr val="bg1"/>
                </a:solidFill>
                <a:latin typeface="Arial" pitchFamily="34" charset="0"/>
                <a:ea typeface="HGP創英角ｺﾞｼｯｸUB" pitchFamily="50" charset="-128"/>
                <a:cs typeface="Arial" pitchFamily="34" charset="0"/>
              </a:rPr>
              <a:t>DWH</a:t>
            </a:r>
            <a:endParaRPr kumimoji="0" lang="ja-JP" altLang="en-US" sz="2800" dirty="0">
              <a:solidFill>
                <a:schemeClr val="bg1"/>
              </a:solidFill>
              <a:latin typeface="Arial" pitchFamily="34" charset="0"/>
              <a:ea typeface="HGP創英角ｺﾞｼｯｸUB" pitchFamily="50" charset="-128"/>
              <a:cs typeface="Arial" pitchFamily="34" charset="0"/>
            </a:endParaRPr>
          </a:p>
        </p:txBody>
      </p:sp>
      <p:sp>
        <p:nvSpPr>
          <p:cNvPr id="13" name="右矢印 12"/>
          <p:cNvSpPr/>
          <p:nvPr/>
        </p:nvSpPr>
        <p:spPr bwMode="auto">
          <a:xfrm>
            <a:off x="5724128" y="3573016"/>
            <a:ext cx="1458818" cy="936104"/>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6" name="テキスト ボックス 15"/>
          <p:cNvSpPr txBox="1"/>
          <p:nvPr/>
        </p:nvSpPr>
        <p:spPr>
          <a:xfrm>
            <a:off x="5940152" y="3789040"/>
            <a:ext cx="869349" cy="461665"/>
          </a:xfrm>
          <a:prstGeom prst="rect">
            <a:avLst/>
          </a:prstGeom>
          <a:noFill/>
        </p:spPr>
        <p:txBody>
          <a:bodyPr wrap="none">
            <a:spAutoFit/>
          </a:bodyPr>
          <a:lstStyle/>
          <a:p>
            <a:pPr>
              <a:defRPr/>
            </a:pPr>
            <a:r>
              <a:rPr lang="en-US" altLang="ja-JP" sz="2400" dirty="0">
                <a:solidFill>
                  <a:srgbClr val="C00000"/>
                </a:solidFill>
                <a:latin typeface="Arial" pitchFamily="34" charset="0"/>
                <a:ea typeface="HGP創英角ｺﾞｼｯｸUB" pitchFamily="50" charset="-128"/>
                <a:cs typeface="Arial" pitchFamily="34" charset="0"/>
              </a:rPr>
              <a:t>Load</a:t>
            </a:r>
            <a:endParaRPr lang="ja-JP" altLang="en-US" sz="2400" dirty="0">
              <a:solidFill>
                <a:srgbClr val="C00000"/>
              </a:solidFill>
              <a:latin typeface="Arial" pitchFamily="34" charset="0"/>
              <a:ea typeface="HGP創英角ｺﾞｼｯｸUB" pitchFamily="50" charset="-128"/>
              <a:cs typeface="Arial" pitchFamily="34" charset="0"/>
            </a:endParaRPr>
          </a:p>
        </p:txBody>
      </p:sp>
      <p:grpSp>
        <p:nvGrpSpPr>
          <p:cNvPr id="2" name="図形グループ 1"/>
          <p:cNvGrpSpPr/>
          <p:nvPr/>
        </p:nvGrpSpPr>
        <p:grpSpPr>
          <a:xfrm>
            <a:off x="3923928" y="3068960"/>
            <a:ext cx="1872208" cy="1872208"/>
            <a:chOff x="4211960" y="3284984"/>
            <a:chExt cx="1440160" cy="1512168"/>
          </a:xfrm>
        </p:grpSpPr>
        <p:sp>
          <p:nvSpPr>
            <p:cNvPr id="17" name="環状矢印 16"/>
            <p:cNvSpPr/>
            <p:nvPr/>
          </p:nvSpPr>
          <p:spPr bwMode="auto">
            <a:xfrm>
              <a:off x="4211960" y="3284984"/>
              <a:ext cx="1440160" cy="1440160"/>
            </a:xfrm>
            <a:prstGeom prst="circularArrow">
              <a:avLst/>
            </a:prstGeom>
            <a:solidFill>
              <a:srgbClr val="83A0C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dirty="0">
                <a:solidFill>
                  <a:srgbClr val="484848"/>
                </a:solidFill>
                <a:latin typeface="Arial" pitchFamily="34" charset="0"/>
                <a:ea typeface="HGP創英角ｺﾞｼｯｸUB" pitchFamily="50" charset="-128"/>
                <a:cs typeface="Arial" pitchFamily="34" charset="0"/>
              </a:endParaRPr>
            </a:p>
          </p:txBody>
        </p:sp>
        <p:sp>
          <p:nvSpPr>
            <p:cNvPr id="18" name="環状矢印 17"/>
            <p:cNvSpPr/>
            <p:nvPr/>
          </p:nvSpPr>
          <p:spPr bwMode="auto">
            <a:xfrm rot="10800000">
              <a:off x="4211960" y="3356992"/>
              <a:ext cx="1440160" cy="1440160"/>
            </a:xfrm>
            <a:prstGeom prst="circularArrow">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grpSp>
      <p:sp>
        <p:nvSpPr>
          <p:cNvPr id="15" name="テキスト ボックス 14"/>
          <p:cNvSpPr txBox="1"/>
          <p:nvPr/>
        </p:nvSpPr>
        <p:spPr>
          <a:xfrm>
            <a:off x="3779912" y="3299123"/>
            <a:ext cx="2242922" cy="461665"/>
          </a:xfrm>
          <a:prstGeom prst="rect">
            <a:avLst/>
          </a:prstGeom>
          <a:solidFill>
            <a:schemeClr val="bg1">
              <a:alpha val="41000"/>
            </a:schemeClr>
          </a:solidFill>
        </p:spPr>
        <p:txBody>
          <a:bodyPr wrap="none">
            <a:spAutoFit/>
          </a:bodyPr>
          <a:lstStyle/>
          <a:p>
            <a:pPr>
              <a:defRPr/>
            </a:pPr>
            <a:r>
              <a:rPr lang="en-US" altLang="ja-JP" sz="2400" dirty="0">
                <a:solidFill>
                  <a:srgbClr val="C00000"/>
                </a:solidFill>
                <a:latin typeface="Arial" pitchFamily="34" charset="0"/>
                <a:ea typeface="HGP創英角ｺﾞｼｯｸUB" pitchFamily="50" charset="-128"/>
                <a:cs typeface="Arial" pitchFamily="34" charset="0"/>
              </a:rPr>
              <a:t>Transformation</a:t>
            </a:r>
            <a:endParaRPr lang="ja-JP" altLang="en-US" sz="2400" dirty="0">
              <a:solidFill>
                <a:srgbClr val="C00000"/>
              </a:solidFill>
              <a:latin typeface="Arial" pitchFamily="34" charset="0"/>
              <a:ea typeface="HGP創英角ｺﾞｼｯｸUB" pitchFamily="50" charset="-128"/>
              <a:cs typeface="Arial" pitchFamily="34" charset="0"/>
            </a:endParaRPr>
          </a:p>
        </p:txBody>
      </p:sp>
      <p:sp>
        <p:nvSpPr>
          <p:cNvPr id="19" name="円/楕円 18"/>
          <p:cNvSpPr/>
          <p:nvPr/>
        </p:nvSpPr>
        <p:spPr bwMode="auto">
          <a:xfrm>
            <a:off x="1313670" y="5589240"/>
            <a:ext cx="144016" cy="14401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0" name="円/楕円 19"/>
          <p:cNvSpPr/>
          <p:nvPr/>
        </p:nvSpPr>
        <p:spPr bwMode="auto">
          <a:xfrm>
            <a:off x="1313670" y="5828886"/>
            <a:ext cx="144016" cy="14401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 name="円/楕円 20"/>
          <p:cNvSpPr/>
          <p:nvPr/>
        </p:nvSpPr>
        <p:spPr bwMode="auto">
          <a:xfrm>
            <a:off x="1313670" y="6058489"/>
            <a:ext cx="144016" cy="144016"/>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4" name="角丸四角形吹き出し 23"/>
          <p:cNvSpPr/>
          <p:nvPr/>
        </p:nvSpPr>
        <p:spPr bwMode="auto">
          <a:xfrm>
            <a:off x="2555776" y="1484784"/>
            <a:ext cx="6167754" cy="1512168"/>
          </a:xfrm>
          <a:prstGeom prst="wedgeRoundRectCallout">
            <a:avLst>
              <a:gd name="adj1" fmla="val -12897"/>
              <a:gd name="adj2" fmla="val 78186"/>
              <a:gd name="adj3" fmla="val 16667"/>
            </a:avLst>
          </a:prstGeom>
          <a:solidFill>
            <a:srgbClr val="3366FF">
              <a:alpha val="67000"/>
            </a:srgb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r>
              <a:rPr kumimoji="0" lang="ja-JP" altLang="en-US" sz="1600" dirty="0">
                <a:solidFill>
                  <a:schemeClr val="bg1"/>
                </a:solidFill>
                <a:latin typeface="Arial" pitchFamily="34" charset="0"/>
                <a:ea typeface="HGP創英角ｺﾞｼｯｸUB" pitchFamily="50" charset="-128"/>
                <a:cs typeface="Arial" pitchFamily="34" charset="0"/>
              </a:rPr>
              <a:t>不要なデータの</a:t>
            </a:r>
            <a:r>
              <a:rPr kumimoji="0" lang="ja-JP" altLang="en-US" sz="1600" dirty="0" smtClean="0">
                <a:solidFill>
                  <a:schemeClr val="bg1"/>
                </a:solidFill>
                <a:latin typeface="Arial" pitchFamily="34" charset="0"/>
                <a:ea typeface="HGP創英角ｺﾞｼｯｸUB" pitchFamily="50" charset="-128"/>
                <a:cs typeface="Arial" pitchFamily="34" charset="0"/>
              </a:rPr>
              <a:t>削除</a:t>
            </a:r>
            <a:r>
              <a:rPr kumimoji="0" lang="en-US" altLang="ja-JP" sz="1600" dirty="0" smtClean="0">
                <a:solidFill>
                  <a:schemeClr val="bg1"/>
                </a:solidFill>
                <a:latin typeface="Arial" pitchFamily="34" charset="0"/>
                <a:ea typeface="HGP創英角ｺﾞｼｯｸUB" pitchFamily="50" charset="-128"/>
                <a:cs typeface="Arial" pitchFamily="34" charset="0"/>
              </a:rPr>
              <a:t>  </a:t>
            </a:r>
            <a:r>
              <a:rPr kumimoji="0" lang="ja-JP" altLang="en-US" sz="900" dirty="0" smtClean="0">
                <a:solidFill>
                  <a:schemeClr val="bg1"/>
                </a:solidFill>
                <a:latin typeface="Arial" pitchFamily="34" charset="0"/>
                <a:ea typeface="HGP創英角ｺﾞｼｯｸUB" pitchFamily="50" charset="-128"/>
                <a:cs typeface="Arial" pitchFamily="34" charset="0"/>
              </a:rPr>
              <a:t>分析</a:t>
            </a:r>
            <a:r>
              <a:rPr kumimoji="0" lang="ja-JP" altLang="en-US" sz="900" dirty="0">
                <a:solidFill>
                  <a:schemeClr val="bg1"/>
                </a:solidFill>
                <a:latin typeface="Arial" pitchFamily="34" charset="0"/>
                <a:ea typeface="HGP創英角ｺﾞｼｯｸUB" pitchFamily="50" charset="-128"/>
                <a:cs typeface="Arial" pitchFamily="34" charset="0"/>
              </a:rPr>
              <a:t>では不要なデータや異常なデータについて削除する。</a:t>
            </a:r>
          </a:p>
          <a:p>
            <a:pPr>
              <a:spcBef>
                <a:spcPct val="20000"/>
              </a:spcBef>
              <a:defRPr/>
            </a:pPr>
            <a:r>
              <a:rPr kumimoji="0" lang="ja-JP" altLang="en-US" sz="1600" dirty="0">
                <a:solidFill>
                  <a:schemeClr val="bg1"/>
                </a:solidFill>
                <a:latin typeface="Arial" pitchFamily="34" charset="0"/>
                <a:ea typeface="HGP創英角ｺﾞｼｯｸUB" pitchFamily="50" charset="-128"/>
                <a:cs typeface="Arial" pitchFamily="34" charset="0"/>
              </a:rPr>
              <a:t>値の</a:t>
            </a:r>
            <a:r>
              <a:rPr kumimoji="0" lang="ja-JP" altLang="en-US" sz="1600" dirty="0" smtClean="0">
                <a:solidFill>
                  <a:schemeClr val="bg1"/>
                </a:solidFill>
                <a:latin typeface="Arial" pitchFamily="34" charset="0"/>
                <a:ea typeface="HGP創英角ｺﾞｼｯｸUB" pitchFamily="50" charset="-128"/>
                <a:cs typeface="Arial" pitchFamily="34" charset="0"/>
              </a:rPr>
              <a:t>変換</a:t>
            </a:r>
            <a:r>
              <a:rPr kumimoji="0" lang="en-US" altLang="ja-JP" sz="1600" dirty="0" smtClean="0">
                <a:solidFill>
                  <a:schemeClr val="bg1"/>
                </a:solidFill>
                <a:latin typeface="Arial" pitchFamily="34" charset="0"/>
                <a:ea typeface="HGP創英角ｺﾞｼｯｸUB" pitchFamily="50" charset="-128"/>
                <a:cs typeface="Arial" pitchFamily="34" charset="0"/>
              </a:rPr>
              <a:t> </a:t>
            </a:r>
            <a:r>
              <a:rPr kumimoji="0" lang="en-US" altLang="ja-JP" sz="900" dirty="0" smtClean="0">
                <a:solidFill>
                  <a:schemeClr val="bg1"/>
                </a:solidFill>
                <a:latin typeface="Arial" pitchFamily="34" charset="0"/>
                <a:ea typeface="HGP創英角ｺﾞｼｯｸUB" pitchFamily="50" charset="-128"/>
                <a:cs typeface="Arial" pitchFamily="34" charset="0"/>
              </a:rPr>
              <a:t>Null</a:t>
            </a:r>
            <a:r>
              <a:rPr kumimoji="0" lang="ja-JP" altLang="en-US" sz="900" dirty="0">
                <a:solidFill>
                  <a:schemeClr val="bg1"/>
                </a:solidFill>
                <a:latin typeface="Arial" pitchFamily="34" charset="0"/>
                <a:ea typeface="HGP創英角ｺﾞｼｯｸUB" pitchFamily="50" charset="-128"/>
                <a:cs typeface="Arial" pitchFamily="34" charset="0"/>
              </a:rPr>
              <a:t>値の変換や、データ型の変換（日付</a:t>
            </a:r>
            <a:r>
              <a:rPr kumimoji="0" lang="en-US" altLang="ja-JP" sz="900" dirty="0">
                <a:solidFill>
                  <a:schemeClr val="bg1"/>
                </a:solidFill>
                <a:latin typeface="Arial" pitchFamily="34" charset="0"/>
                <a:ea typeface="HGP創英角ｺﾞｼｯｸUB" pitchFamily="50" charset="-128"/>
                <a:cs typeface="Arial" pitchFamily="34" charset="0"/>
              </a:rPr>
              <a:t>→</a:t>
            </a:r>
            <a:r>
              <a:rPr kumimoji="0" lang="ja-JP" altLang="en-US" sz="900" dirty="0">
                <a:solidFill>
                  <a:schemeClr val="bg1"/>
                </a:solidFill>
                <a:latin typeface="Arial" pitchFamily="34" charset="0"/>
                <a:ea typeface="HGP創英角ｺﾞｼｯｸUB" pitchFamily="50" charset="-128"/>
                <a:cs typeface="Arial" pitchFamily="34" charset="0"/>
              </a:rPr>
              <a:t>文字列など）を行なう。</a:t>
            </a:r>
          </a:p>
          <a:p>
            <a:pPr>
              <a:spcBef>
                <a:spcPct val="20000"/>
              </a:spcBef>
              <a:defRPr/>
            </a:pPr>
            <a:r>
              <a:rPr kumimoji="0" lang="ja-JP" altLang="en-US" sz="1600" dirty="0" smtClean="0">
                <a:solidFill>
                  <a:schemeClr val="bg1"/>
                </a:solidFill>
                <a:latin typeface="Arial" pitchFamily="34" charset="0"/>
                <a:ea typeface="HGP創英角ｺﾞｼｯｸUB" pitchFamily="50" charset="-128"/>
                <a:cs typeface="Arial" pitchFamily="34" charset="0"/>
              </a:rPr>
              <a:t>クレンジング</a:t>
            </a:r>
            <a:r>
              <a:rPr kumimoji="0" lang="en-US" altLang="ja-JP" sz="1400" dirty="0" smtClean="0">
                <a:solidFill>
                  <a:schemeClr val="bg1"/>
                </a:solidFill>
                <a:latin typeface="Arial" pitchFamily="34" charset="0"/>
                <a:ea typeface="HGP創英角ｺﾞｼｯｸUB" pitchFamily="50" charset="-128"/>
                <a:cs typeface="Arial" pitchFamily="34" charset="0"/>
              </a:rPr>
              <a:t> </a:t>
            </a:r>
            <a:r>
              <a:rPr kumimoji="0" lang="ja-JP" altLang="en-US" sz="900" dirty="0" smtClean="0">
                <a:solidFill>
                  <a:schemeClr val="bg1"/>
                </a:solidFill>
                <a:latin typeface="Arial" pitchFamily="34" charset="0"/>
                <a:ea typeface="HGP創英角ｺﾞｼｯｸUB" pitchFamily="50" charset="-128"/>
                <a:cs typeface="Arial" pitchFamily="34" charset="0"/>
              </a:rPr>
              <a:t>システム間</a:t>
            </a:r>
            <a:r>
              <a:rPr kumimoji="0" lang="ja-JP" altLang="en-US" sz="900" dirty="0">
                <a:solidFill>
                  <a:schemeClr val="bg1"/>
                </a:solidFill>
                <a:latin typeface="Arial" pitchFamily="34" charset="0"/>
                <a:ea typeface="HGP創英角ｺﾞｼｯｸUB" pitchFamily="50" charset="-128"/>
                <a:cs typeface="Arial" pitchFamily="34" charset="0"/>
              </a:rPr>
              <a:t>でコードの意味が違う場合にそれを統一するなど、データの意味をそろえる。また、データ内に不整合があった場合にそれをエラーとしたり、一定のロジックで変換したりする。</a:t>
            </a:r>
          </a:p>
          <a:p>
            <a:pPr>
              <a:spcBef>
                <a:spcPts val="0"/>
              </a:spcBef>
              <a:defRPr/>
            </a:pPr>
            <a:r>
              <a:rPr kumimoji="0" lang="ja-JP" altLang="en-US" sz="1600" dirty="0">
                <a:solidFill>
                  <a:schemeClr val="bg1"/>
                </a:solidFill>
                <a:latin typeface="Arial" pitchFamily="34" charset="0"/>
                <a:ea typeface="HGP創英角ｺﾞｼｯｸUB" pitchFamily="50" charset="-128"/>
                <a:cs typeface="Arial" pitchFamily="34" charset="0"/>
              </a:rPr>
              <a:t>統合・</a:t>
            </a:r>
            <a:r>
              <a:rPr kumimoji="0" lang="ja-JP" altLang="en-US" sz="1600" dirty="0" smtClean="0">
                <a:solidFill>
                  <a:schemeClr val="bg1"/>
                </a:solidFill>
                <a:latin typeface="Arial" pitchFamily="34" charset="0"/>
                <a:ea typeface="HGP創英角ｺﾞｼｯｸUB" pitchFamily="50" charset="-128"/>
                <a:cs typeface="Arial" pitchFamily="34" charset="0"/>
              </a:rPr>
              <a:t>集計</a:t>
            </a:r>
            <a:r>
              <a:rPr kumimoji="0" lang="en-US" altLang="ja-JP" sz="1600" dirty="0" smtClean="0">
                <a:solidFill>
                  <a:schemeClr val="bg1"/>
                </a:solidFill>
                <a:latin typeface="Arial" pitchFamily="34" charset="0"/>
                <a:ea typeface="HGP創英角ｺﾞｼｯｸUB" pitchFamily="50" charset="-128"/>
                <a:cs typeface="Arial" pitchFamily="34" charset="0"/>
              </a:rPr>
              <a:t> </a:t>
            </a:r>
            <a:r>
              <a:rPr kumimoji="0" lang="ja-JP" altLang="en-US" sz="900" dirty="0" smtClean="0">
                <a:solidFill>
                  <a:schemeClr val="bg1"/>
                </a:solidFill>
                <a:latin typeface="Arial" pitchFamily="34" charset="0"/>
                <a:ea typeface="HGP創英角ｺﾞｼｯｸUB" pitchFamily="50" charset="-128"/>
                <a:cs typeface="Arial" pitchFamily="34" charset="0"/>
              </a:rPr>
              <a:t>複数</a:t>
            </a:r>
            <a:r>
              <a:rPr kumimoji="0" lang="ja-JP" altLang="en-US" sz="900" dirty="0">
                <a:solidFill>
                  <a:schemeClr val="bg1"/>
                </a:solidFill>
                <a:latin typeface="Arial" pitchFamily="34" charset="0"/>
                <a:ea typeface="HGP創英角ｺﾞｼｯｸUB" pitchFamily="50" charset="-128"/>
                <a:cs typeface="Arial" pitchFamily="34" charset="0"/>
              </a:rPr>
              <a:t>のシステムから抽出した別のデータを</a:t>
            </a:r>
            <a:r>
              <a:rPr kumimoji="0" lang="en-US" altLang="ja-JP" sz="900" dirty="0">
                <a:solidFill>
                  <a:schemeClr val="bg1"/>
                </a:solidFill>
                <a:latin typeface="Arial" pitchFamily="34" charset="0"/>
                <a:ea typeface="HGP創英角ｺﾞｼｯｸUB" pitchFamily="50" charset="-128"/>
                <a:cs typeface="Arial" pitchFamily="34" charset="0"/>
              </a:rPr>
              <a:t>1</a:t>
            </a:r>
            <a:r>
              <a:rPr kumimoji="0" lang="ja-JP" altLang="en-US" sz="900" dirty="0">
                <a:solidFill>
                  <a:schemeClr val="bg1"/>
                </a:solidFill>
                <a:latin typeface="Arial" pitchFamily="34" charset="0"/>
                <a:ea typeface="HGP創英角ｺﾞｼｯｸUB" pitchFamily="50" charset="-128"/>
                <a:cs typeface="Arial" pitchFamily="34" charset="0"/>
              </a:rPr>
              <a:t>つのデータとして統合する。また、たとえば業務システムでは日単位のデータを月単位に集計するなどの集計処理を行なう。</a:t>
            </a:r>
          </a:p>
        </p:txBody>
      </p:sp>
      <p:sp>
        <p:nvSpPr>
          <p:cNvPr id="29" name="角丸四角形 28"/>
          <p:cNvSpPr/>
          <p:nvPr/>
        </p:nvSpPr>
        <p:spPr bwMode="auto">
          <a:xfrm>
            <a:off x="2555776" y="4941168"/>
            <a:ext cx="6192688" cy="648072"/>
          </a:xfrm>
          <a:prstGeom prst="round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en-US" altLang="ja-JP" sz="1600" dirty="0" smtClean="0">
                <a:solidFill>
                  <a:schemeClr val="bg1"/>
                </a:solidFill>
                <a:latin typeface="Arial" pitchFamily="34" charset="0"/>
                <a:ea typeface="HGP創英角ｺﾞｼｯｸUB" pitchFamily="50" charset="-128"/>
                <a:cs typeface="Arial" pitchFamily="34" charset="0"/>
              </a:rPr>
              <a:t>DB</a:t>
            </a:r>
            <a:r>
              <a:rPr kumimoji="0" lang="ja-JP" altLang="en-US" sz="1600" dirty="0">
                <a:solidFill>
                  <a:schemeClr val="bg1"/>
                </a:solidFill>
                <a:latin typeface="Arial" pitchFamily="34" charset="0"/>
                <a:ea typeface="HGP創英角ｺﾞｼｯｸUB" pitchFamily="50" charset="-128"/>
                <a:cs typeface="Arial" pitchFamily="34" charset="0"/>
              </a:rPr>
              <a:t>のレプリケーションが主</a:t>
            </a:r>
            <a:r>
              <a:rPr kumimoji="0" lang="ja-JP" altLang="en-US" sz="1600" dirty="0" smtClean="0">
                <a:solidFill>
                  <a:schemeClr val="bg1"/>
                </a:solidFill>
                <a:latin typeface="Arial" pitchFamily="34" charset="0"/>
                <a:ea typeface="HGP創英角ｺﾞｼｯｸUB" pitchFamily="50" charset="-128"/>
                <a:cs typeface="Arial" pitchFamily="34" charset="0"/>
              </a:rPr>
              <a:t>目的</a:t>
            </a:r>
          </a:p>
          <a:p>
            <a:pPr algn="ctr">
              <a:spcBef>
                <a:spcPts val="0"/>
              </a:spcBef>
              <a:defRPr/>
            </a:pPr>
            <a:r>
              <a:rPr kumimoji="0" lang="ja-JP" altLang="en-US" sz="1600" dirty="0" smtClean="0">
                <a:solidFill>
                  <a:schemeClr val="bg1"/>
                </a:solidFill>
                <a:latin typeface="Arial" pitchFamily="34" charset="0"/>
                <a:ea typeface="HGP創英角ｺﾞｼｯｸUB" pitchFamily="50" charset="-128"/>
                <a:cs typeface="Arial" pitchFamily="34" charset="0"/>
              </a:rPr>
              <a:t>リアルタイム性</a:t>
            </a:r>
            <a:r>
              <a:rPr kumimoji="0" lang="ja-JP" altLang="en-US" sz="1600" dirty="0">
                <a:solidFill>
                  <a:schemeClr val="bg1"/>
                </a:solidFill>
                <a:latin typeface="Arial" pitchFamily="34" charset="0"/>
                <a:ea typeface="HGP創英角ｺﾞｼｯｸUB" pitchFamily="50" charset="-128"/>
                <a:cs typeface="Arial" pitchFamily="34" charset="0"/>
              </a:rPr>
              <a:t>はあまり考えられていない</a:t>
            </a:r>
            <a:endParaRPr kumimoji="0" lang="en-US" altLang="ja-JP" sz="1600" dirty="0">
              <a:solidFill>
                <a:schemeClr val="bg1"/>
              </a:solidFill>
              <a:latin typeface="Arial" pitchFamily="34" charset="0"/>
              <a:ea typeface="HGP創英角ｺﾞｼｯｸUB" pitchFamily="50" charset="-128"/>
              <a:cs typeface="Arial" pitchFamily="34" charset="0"/>
            </a:endParaRPr>
          </a:p>
        </p:txBody>
      </p:sp>
      <p:sp>
        <p:nvSpPr>
          <p:cNvPr id="30" name="角丸四角形 29"/>
          <p:cNvSpPr/>
          <p:nvPr/>
        </p:nvSpPr>
        <p:spPr bwMode="auto">
          <a:xfrm>
            <a:off x="2555776" y="5661248"/>
            <a:ext cx="6192688" cy="648072"/>
          </a:xfrm>
          <a:prstGeom prst="roundRect">
            <a:avLst/>
          </a:prstGeom>
          <a:solidFill>
            <a:srgbClr val="8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en-US" altLang="ja-JP" sz="1600" dirty="0">
                <a:solidFill>
                  <a:schemeClr val="bg1"/>
                </a:solidFill>
                <a:latin typeface="Arial" pitchFamily="34" charset="0"/>
                <a:ea typeface="HGP創英角ｺﾞｼｯｸUB" pitchFamily="50" charset="-128"/>
                <a:cs typeface="Arial" pitchFamily="34" charset="0"/>
              </a:rPr>
              <a:t>EAI</a:t>
            </a:r>
            <a:r>
              <a:rPr kumimoji="0" lang="ja-JP" altLang="en-US" sz="1600" dirty="0">
                <a:solidFill>
                  <a:schemeClr val="bg1"/>
                </a:solidFill>
                <a:latin typeface="Arial" pitchFamily="34" charset="0"/>
                <a:ea typeface="HGP創英角ｺﾞｼｯｸUB" pitchFamily="50" charset="-128"/>
                <a:cs typeface="Arial" pitchFamily="34" charset="0"/>
              </a:rPr>
              <a:t>や</a:t>
            </a:r>
            <a:r>
              <a:rPr kumimoji="0" lang="en-US" altLang="ja-JP" sz="1600" dirty="0">
                <a:solidFill>
                  <a:schemeClr val="bg1"/>
                </a:solidFill>
                <a:latin typeface="Arial" pitchFamily="34" charset="0"/>
                <a:ea typeface="HGP創英角ｺﾞｼｯｸUB" pitchFamily="50" charset="-128"/>
                <a:cs typeface="Arial" pitchFamily="34" charset="0"/>
              </a:rPr>
              <a:t>ESB</a:t>
            </a:r>
            <a:r>
              <a:rPr kumimoji="0" lang="ja-JP" altLang="en-US" sz="1600" dirty="0">
                <a:solidFill>
                  <a:schemeClr val="bg1"/>
                </a:solidFill>
                <a:latin typeface="Arial" pitchFamily="34" charset="0"/>
                <a:ea typeface="HGP創英角ｺﾞｼｯｸUB" pitchFamily="50" charset="-128"/>
                <a:cs typeface="Arial" pitchFamily="34" charset="0"/>
              </a:rPr>
              <a:t>を使えばリアルタイムのデータ連係も</a:t>
            </a:r>
            <a:r>
              <a:rPr kumimoji="0" lang="ja-JP" altLang="en-US" sz="1600" dirty="0" smtClean="0">
                <a:solidFill>
                  <a:schemeClr val="bg1"/>
                </a:solidFill>
                <a:latin typeface="Arial" pitchFamily="34" charset="0"/>
                <a:ea typeface="HGP創英角ｺﾞｼｯｸUB" pitchFamily="50" charset="-128"/>
                <a:cs typeface="Arial" pitchFamily="34" charset="0"/>
              </a:rPr>
              <a:t>可能</a:t>
            </a:r>
          </a:p>
          <a:p>
            <a:pPr algn="ctr">
              <a:spcBef>
                <a:spcPts val="0"/>
              </a:spcBef>
              <a:defRPr/>
            </a:pPr>
            <a:r>
              <a:rPr kumimoji="0" lang="ja-JP" altLang="en-US" sz="1600" dirty="0" smtClean="0">
                <a:solidFill>
                  <a:schemeClr val="bg1"/>
                </a:solidFill>
                <a:latin typeface="Arial" pitchFamily="34" charset="0"/>
                <a:ea typeface="HGP創英角ｺﾞｼｯｸUB" pitchFamily="50" charset="-128"/>
                <a:cs typeface="Arial" pitchFamily="34" charset="0"/>
              </a:rPr>
              <a:t>ただし、他</a:t>
            </a:r>
            <a:r>
              <a:rPr kumimoji="0" lang="ja-JP" altLang="en-US" sz="1600" dirty="0">
                <a:solidFill>
                  <a:schemeClr val="bg1"/>
                </a:solidFill>
                <a:latin typeface="Arial" pitchFamily="34" charset="0"/>
                <a:ea typeface="HGP創英角ｺﾞｼｯｸUB" pitchFamily="50" charset="-128"/>
                <a:cs typeface="Arial" pitchFamily="34" charset="0"/>
              </a:rPr>
              <a:t>システムへの負荷を考える必要有り</a:t>
            </a:r>
            <a:endParaRPr kumimoji="0" lang="en-US" altLang="ja-JP" sz="1600" dirty="0">
              <a:solidFill>
                <a:schemeClr val="bg1"/>
              </a:solidFill>
              <a:latin typeface="Arial" pitchFamily="34" charset="0"/>
              <a:ea typeface="HGP創英角ｺﾞｼｯｸUB" pitchFamily="50" charset="-128"/>
              <a:cs typeface="Arial" pitchFamily="34" charset="0"/>
            </a:endParaRPr>
          </a:p>
        </p:txBody>
      </p:sp>
      <p:sp>
        <p:nvSpPr>
          <p:cNvPr id="31" name="右矢印 30"/>
          <p:cNvSpPr/>
          <p:nvPr/>
        </p:nvSpPr>
        <p:spPr bwMode="auto">
          <a:xfrm>
            <a:off x="2555776" y="3573016"/>
            <a:ext cx="1458818" cy="936104"/>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4" name="テキスト ボックス 13"/>
          <p:cNvSpPr txBox="1"/>
          <p:nvPr/>
        </p:nvSpPr>
        <p:spPr>
          <a:xfrm>
            <a:off x="2627784" y="3788594"/>
            <a:ext cx="1146468" cy="461665"/>
          </a:xfrm>
          <a:prstGeom prst="rect">
            <a:avLst/>
          </a:prstGeom>
          <a:noFill/>
        </p:spPr>
        <p:txBody>
          <a:bodyPr wrap="none">
            <a:spAutoFit/>
          </a:bodyPr>
          <a:lstStyle/>
          <a:p>
            <a:pPr>
              <a:defRPr/>
            </a:pPr>
            <a:r>
              <a:rPr lang="en-US" altLang="ja-JP" sz="2400" dirty="0">
                <a:solidFill>
                  <a:srgbClr val="C00000"/>
                </a:solidFill>
                <a:latin typeface="Arial" pitchFamily="34" charset="0"/>
                <a:ea typeface="HGP創英角ｺﾞｼｯｸUB" pitchFamily="50" charset="-128"/>
                <a:cs typeface="Arial" pitchFamily="34" charset="0"/>
              </a:rPr>
              <a:t>Extract</a:t>
            </a:r>
            <a:endParaRPr lang="ja-JP" altLang="en-US" sz="2400" dirty="0">
              <a:solidFill>
                <a:srgbClr val="C00000"/>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4666415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データウェアハウス　</a:t>
            </a:r>
            <a:r>
              <a:rPr lang="en-US" altLang="ja-JP" sz="2400" dirty="0" smtClean="0"/>
              <a:t>DWH Data Warehouse</a:t>
            </a:r>
            <a:endParaRPr lang="ja-JP" altLang="en-US" sz="2400" dirty="0" smtClean="0"/>
          </a:p>
        </p:txBody>
      </p:sp>
      <p:sp>
        <p:nvSpPr>
          <p:cNvPr id="4" name="正方形/長方形 3"/>
          <p:cNvSpPr/>
          <p:nvPr/>
        </p:nvSpPr>
        <p:spPr>
          <a:xfrm>
            <a:off x="2699792" y="6351131"/>
            <a:ext cx="5725058" cy="246221"/>
          </a:xfrm>
          <a:prstGeom prst="rect">
            <a:avLst/>
          </a:prstGeom>
        </p:spPr>
        <p:txBody>
          <a:bodyPr wrap="square">
            <a:spAutoFit/>
          </a:bodyPr>
          <a:lstStyle/>
          <a:p>
            <a:pPr algn="r"/>
            <a:r>
              <a:rPr lang="en-US" altLang="ja-JP" sz="1000" dirty="0"/>
              <a:t>http://japan.internet.com/column/busnews/20090608/6.html</a:t>
            </a:r>
            <a:endParaRPr lang="ja-JP" altLang="en-US" sz="1000" dirty="0">
              <a:latin typeface="Arial" pitchFamily="34" charset="0"/>
              <a:ea typeface="HGP創英角ｺﾞｼｯｸUB" pitchFamily="50" charset="-128"/>
              <a:cs typeface="Arial" pitchFamily="34" charset="0"/>
            </a:endParaRPr>
          </a:p>
        </p:txBody>
      </p:sp>
      <p:pic>
        <p:nvPicPr>
          <p:cNvPr id="1026" name="Picture 2" descr="http://japan.internet.com/img/article/busnews/0608ter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42167"/>
            <a:ext cx="7488832" cy="5217914"/>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bwMode="auto">
          <a:xfrm>
            <a:off x="611188" y="5733256"/>
            <a:ext cx="1800199" cy="740985"/>
          </a:xfrm>
          <a:prstGeom prst="wedgeRoundRectCallout">
            <a:avLst>
              <a:gd name="adj1" fmla="val 69308"/>
              <a:gd name="adj2" fmla="val -55868"/>
              <a:gd name="adj3" fmla="val 16667"/>
            </a:avLst>
          </a:prstGeom>
          <a:solidFill>
            <a:srgbClr val="0070C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分析を目的に、必要となるあらゆる情報を集めたデータベース</a:t>
            </a:r>
          </a:p>
        </p:txBody>
      </p:sp>
      <p:sp>
        <p:nvSpPr>
          <p:cNvPr id="8" name="フローチャート : 磁気ディスク 7"/>
          <p:cNvSpPr/>
          <p:nvPr/>
        </p:nvSpPr>
        <p:spPr bwMode="auto">
          <a:xfrm>
            <a:off x="899592" y="1340768"/>
            <a:ext cx="639871" cy="6856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Arial" pitchFamily="34" charset="0"/>
                <a:ea typeface="HGP創英角ｺﾞｼｯｸUB" pitchFamily="50" charset="-128"/>
                <a:cs typeface="Arial" pitchFamily="34" charset="0"/>
              </a:rPr>
              <a:t>業務</a:t>
            </a:r>
            <a:r>
              <a:rPr kumimoji="0" lang="en-US" altLang="ja-JP" sz="1200" dirty="0" smtClean="0">
                <a:solidFill>
                  <a:schemeClr val="bg1"/>
                </a:solidFill>
                <a:latin typeface="Arial" pitchFamily="34" charset="0"/>
                <a:ea typeface="HGP創英角ｺﾞｼｯｸUB" pitchFamily="50" charset="-128"/>
                <a:cs typeface="Arial" pitchFamily="34" charset="0"/>
              </a:rPr>
              <a:t>DB</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3" name="環状矢印 2"/>
          <p:cNvSpPr/>
          <p:nvPr/>
        </p:nvSpPr>
        <p:spPr bwMode="auto">
          <a:xfrm rot="5400000" flipV="1">
            <a:off x="1059344" y="1541128"/>
            <a:ext cx="1181830" cy="1247149"/>
          </a:xfrm>
          <a:prstGeom prst="circularArrow">
            <a:avLst>
              <a:gd name="adj1" fmla="val 12500"/>
              <a:gd name="adj2" fmla="val 1142319"/>
              <a:gd name="adj3" fmla="val 20457681"/>
              <a:gd name="adj4" fmla="val 16054469"/>
              <a:gd name="adj5" fmla="val 12500"/>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9" name="フローチャート : 磁気ディスク 8"/>
          <p:cNvSpPr/>
          <p:nvPr/>
        </p:nvSpPr>
        <p:spPr bwMode="auto">
          <a:xfrm>
            <a:off x="755576" y="1268760"/>
            <a:ext cx="639871" cy="6856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Arial" pitchFamily="34" charset="0"/>
                <a:ea typeface="HGP創英角ｺﾞｼｯｸUB" pitchFamily="50" charset="-128"/>
                <a:cs typeface="Arial" pitchFamily="34" charset="0"/>
              </a:rPr>
              <a:t>業務</a:t>
            </a:r>
            <a:r>
              <a:rPr kumimoji="0" lang="en-US" altLang="ja-JP" sz="1200" dirty="0" smtClean="0">
                <a:solidFill>
                  <a:schemeClr val="bg1"/>
                </a:solidFill>
                <a:latin typeface="Arial" pitchFamily="34" charset="0"/>
                <a:ea typeface="HGP創英角ｺﾞｼｯｸUB" pitchFamily="50" charset="-128"/>
                <a:cs typeface="Arial" pitchFamily="34" charset="0"/>
              </a:rPr>
              <a:t>DB</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0" name="フローチャート : 磁気ディスク 9"/>
          <p:cNvSpPr/>
          <p:nvPr/>
        </p:nvSpPr>
        <p:spPr bwMode="auto">
          <a:xfrm>
            <a:off x="611560" y="1196752"/>
            <a:ext cx="639871" cy="6856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Arial" pitchFamily="34" charset="0"/>
                <a:ea typeface="HGP創英角ｺﾞｼｯｸUB" pitchFamily="50" charset="-128"/>
                <a:cs typeface="Arial" pitchFamily="34" charset="0"/>
              </a:rPr>
              <a:t>業務</a:t>
            </a:r>
            <a:r>
              <a:rPr kumimoji="0" lang="en-US" altLang="ja-JP" sz="1200" dirty="0" smtClean="0">
                <a:solidFill>
                  <a:schemeClr val="bg1"/>
                </a:solidFill>
                <a:latin typeface="Arial" pitchFamily="34" charset="0"/>
                <a:ea typeface="HGP創英角ｺﾞｼｯｸUB" pitchFamily="50" charset="-128"/>
                <a:cs typeface="Arial" pitchFamily="34" charset="0"/>
              </a:rPr>
              <a:t>DB</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27096671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a:t>データウェアハウス　</a:t>
            </a:r>
            <a:r>
              <a:rPr lang="en-US" altLang="ja-JP" sz="2400" dirty="0"/>
              <a:t>DWH Data Warehouse</a:t>
            </a:r>
            <a:endParaRPr lang="ja-JP" altLang="en-US" sz="2400" dirty="0" smtClean="0"/>
          </a:p>
        </p:txBody>
      </p:sp>
      <p:sp>
        <p:nvSpPr>
          <p:cNvPr id="67" name="角丸四角形 66"/>
          <p:cNvSpPr/>
          <p:nvPr/>
        </p:nvSpPr>
        <p:spPr bwMode="auto">
          <a:xfrm>
            <a:off x="251520" y="3657346"/>
            <a:ext cx="1573984" cy="617113"/>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項目別</a:t>
            </a:r>
          </a:p>
        </p:txBody>
      </p:sp>
      <p:sp>
        <p:nvSpPr>
          <p:cNvPr id="68" name="角丸四角形 67"/>
          <p:cNvSpPr/>
          <p:nvPr/>
        </p:nvSpPr>
        <p:spPr bwMode="auto">
          <a:xfrm>
            <a:off x="251520" y="4356465"/>
            <a:ext cx="1573984" cy="638075"/>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統合化</a:t>
            </a:r>
          </a:p>
        </p:txBody>
      </p:sp>
      <p:sp>
        <p:nvSpPr>
          <p:cNvPr id="69" name="角丸四角形 68"/>
          <p:cNvSpPr/>
          <p:nvPr/>
        </p:nvSpPr>
        <p:spPr bwMode="auto">
          <a:xfrm>
            <a:off x="251520" y="5091551"/>
            <a:ext cx="1573984" cy="623069"/>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非更新</a:t>
            </a:r>
          </a:p>
        </p:txBody>
      </p:sp>
      <p:sp>
        <p:nvSpPr>
          <p:cNvPr id="71" name="角丸四角形 70"/>
          <p:cNvSpPr/>
          <p:nvPr/>
        </p:nvSpPr>
        <p:spPr bwMode="auto">
          <a:xfrm>
            <a:off x="251520" y="5811631"/>
            <a:ext cx="1573984" cy="623069"/>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時系列</a:t>
            </a:r>
          </a:p>
        </p:txBody>
      </p:sp>
      <p:sp>
        <p:nvSpPr>
          <p:cNvPr id="72" name="角丸四角形 71"/>
          <p:cNvSpPr/>
          <p:nvPr/>
        </p:nvSpPr>
        <p:spPr bwMode="auto">
          <a:xfrm>
            <a:off x="251520" y="980728"/>
            <a:ext cx="8640960" cy="504056"/>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lgn="ctr">
              <a:spcBef>
                <a:spcPct val="20000"/>
              </a:spcBef>
              <a:defRPr/>
            </a:pPr>
            <a:r>
              <a:rPr kumimoji="0" lang="ja-JP" altLang="en-US" sz="2000" dirty="0">
                <a:solidFill>
                  <a:schemeClr val="bg1"/>
                </a:solidFill>
                <a:latin typeface="Arial" pitchFamily="34" charset="0"/>
                <a:ea typeface="HGP創英角ｺﾞｼｯｸUB" pitchFamily="50" charset="-128"/>
                <a:cs typeface="Arial" pitchFamily="34" charset="0"/>
              </a:rPr>
              <a:t>基幹システムと</a:t>
            </a:r>
            <a:r>
              <a:rPr kumimoji="0" lang="ja-JP" altLang="en-US" sz="2000" dirty="0" smtClean="0">
                <a:solidFill>
                  <a:schemeClr val="bg1"/>
                </a:solidFill>
                <a:latin typeface="Arial" pitchFamily="34" charset="0"/>
                <a:ea typeface="HGP創英角ｺﾞｼｯｸUB" pitchFamily="50" charset="-128"/>
                <a:cs typeface="Arial" pitchFamily="34" charset="0"/>
              </a:rPr>
              <a:t>データウェアハウス（</a:t>
            </a:r>
            <a:r>
              <a:rPr kumimoji="0" lang="en-US" altLang="ja-JP" sz="2000" dirty="0" smtClean="0">
                <a:solidFill>
                  <a:schemeClr val="bg1"/>
                </a:solidFill>
                <a:latin typeface="Arial" pitchFamily="34" charset="0"/>
                <a:ea typeface="HGP創英角ｺﾞｼｯｸUB" pitchFamily="50" charset="-128"/>
                <a:cs typeface="Arial" pitchFamily="34" charset="0"/>
              </a:rPr>
              <a:t>DWH</a:t>
            </a:r>
            <a:r>
              <a:rPr kumimoji="0" lang="ja-JP" altLang="en-US" sz="2000" dirty="0" smtClean="0">
                <a:solidFill>
                  <a:schemeClr val="bg1"/>
                </a:solidFill>
                <a:latin typeface="Arial" pitchFamily="34" charset="0"/>
                <a:ea typeface="HGP創英角ｺﾞｼｯｸUB" pitchFamily="50" charset="-128"/>
                <a:cs typeface="Arial" pitchFamily="34" charset="0"/>
              </a:rPr>
              <a:t>）の違い</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73" name="角丸四角形 72"/>
          <p:cNvSpPr/>
          <p:nvPr/>
        </p:nvSpPr>
        <p:spPr bwMode="auto">
          <a:xfrm>
            <a:off x="1907704" y="3651391"/>
            <a:ext cx="6984776" cy="623069"/>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基幹システムは「機能別」に設計されており、データには「目的」がある。</a:t>
            </a:r>
            <a:r>
              <a:rPr kumimoji="0" lang="en-US" altLang="ja-JP" sz="1400">
                <a:solidFill>
                  <a:schemeClr val="bg1"/>
                </a:solidFill>
                <a:latin typeface="Arial" pitchFamily="34" charset="0"/>
                <a:ea typeface="HGP創英角ｺﾞｼｯｸUB" pitchFamily="50" charset="-128"/>
                <a:cs typeface="Arial" pitchFamily="34" charset="0"/>
              </a:rPr>
              <a:t>DWH</a:t>
            </a:r>
            <a:r>
              <a:rPr kumimoji="0" lang="ja-JP" altLang="en-US" sz="1400">
                <a:solidFill>
                  <a:schemeClr val="bg1"/>
                </a:solidFill>
                <a:latin typeface="Arial" pitchFamily="34" charset="0"/>
                <a:ea typeface="HGP創英角ｺﾞｼｯｸUB" pitchFamily="50" charset="-128"/>
                <a:cs typeface="Arial" pitchFamily="34" charset="0"/>
              </a:rPr>
              <a:t>では、これを項目（サブジェクト）毎に再構成する</a:t>
            </a:r>
          </a:p>
        </p:txBody>
      </p:sp>
      <p:sp>
        <p:nvSpPr>
          <p:cNvPr id="74" name="角丸四角形 73"/>
          <p:cNvSpPr/>
          <p:nvPr/>
        </p:nvSpPr>
        <p:spPr bwMode="auto">
          <a:xfrm>
            <a:off x="1907704" y="4365104"/>
            <a:ext cx="6984776" cy="623069"/>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様々なシステムからのデータを一つに統合するために、データフォーマットの変換や抽象化などを行う</a:t>
            </a:r>
          </a:p>
        </p:txBody>
      </p:sp>
      <p:sp>
        <p:nvSpPr>
          <p:cNvPr id="75" name="角丸四角形 74"/>
          <p:cNvSpPr/>
          <p:nvPr/>
        </p:nvSpPr>
        <p:spPr bwMode="auto">
          <a:xfrm>
            <a:off x="1907704" y="5085184"/>
            <a:ext cx="6984776" cy="623069"/>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データの修正があった場合でも、古いデータを削除したり、上書きしたりせずに、追記し、履歴を完全に残す</a:t>
            </a:r>
          </a:p>
        </p:txBody>
      </p:sp>
      <p:sp>
        <p:nvSpPr>
          <p:cNvPr id="76" name="角丸四角形 75"/>
          <p:cNvSpPr/>
          <p:nvPr/>
        </p:nvSpPr>
        <p:spPr bwMode="auto">
          <a:xfrm>
            <a:off x="1907704" y="5805264"/>
            <a:ext cx="6984776" cy="623069"/>
          </a:xfrm>
          <a:prstGeom prst="roundRect">
            <a:avLst/>
          </a:prstGeom>
          <a:solidFill>
            <a:srgbClr val="00B05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データを上書きせずに追記していくことによって、過去のある時点でのデータを参照できるようにする</a:t>
            </a:r>
          </a:p>
        </p:txBody>
      </p:sp>
      <p:sp>
        <p:nvSpPr>
          <p:cNvPr id="77" name="角丸四角形 76"/>
          <p:cNvSpPr/>
          <p:nvPr/>
        </p:nvSpPr>
        <p:spPr bwMode="auto">
          <a:xfrm>
            <a:off x="251520" y="3068960"/>
            <a:ext cx="8640960" cy="504056"/>
          </a:xfrm>
          <a:prstGeom prst="roundRect">
            <a:avLst/>
          </a:prstGeom>
          <a:solidFill>
            <a:srgbClr val="0066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lgn="ctr">
              <a:spcBef>
                <a:spcPct val="20000"/>
              </a:spcBef>
              <a:defRPr/>
            </a:pPr>
            <a:r>
              <a:rPr kumimoji="0" lang="ja-JP" altLang="en-US" sz="2000" dirty="0">
                <a:solidFill>
                  <a:schemeClr val="bg1"/>
                </a:solidFill>
                <a:latin typeface="Arial" pitchFamily="34" charset="0"/>
                <a:ea typeface="HGP創英角ｺﾞｼｯｸUB" pitchFamily="50" charset="-128"/>
                <a:cs typeface="Arial" pitchFamily="34" charset="0"/>
              </a:rPr>
              <a:t>データウェアハウスの</a:t>
            </a:r>
            <a:r>
              <a:rPr kumimoji="0" lang="ja-JP" altLang="en-US" sz="2000" dirty="0" smtClean="0">
                <a:solidFill>
                  <a:schemeClr val="bg1"/>
                </a:solidFill>
                <a:latin typeface="Arial" pitchFamily="34" charset="0"/>
                <a:ea typeface="HGP創英角ｺﾞｼｯｸUB" pitchFamily="50" charset="-128"/>
                <a:cs typeface="Arial" pitchFamily="34" charset="0"/>
              </a:rPr>
              <a:t>要件</a:t>
            </a: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80" name="角丸四角形 79"/>
          <p:cNvSpPr/>
          <p:nvPr/>
        </p:nvSpPr>
        <p:spPr bwMode="auto">
          <a:xfrm>
            <a:off x="245435" y="1556792"/>
            <a:ext cx="4248472" cy="432048"/>
          </a:xfrm>
          <a:prstGeom prst="roundRect">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lgn="ctr">
              <a:spcBef>
                <a:spcPct val="20000"/>
              </a:spcBef>
              <a:defRPr/>
            </a:pPr>
            <a:r>
              <a:rPr kumimoji="0" lang="ja-JP" altLang="en-US" dirty="0">
                <a:solidFill>
                  <a:schemeClr val="bg1"/>
                </a:solidFill>
                <a:latin typeface="Arial" pitchFamily="34" charset="0"/>
                <a:ea typeface="HGP創英角ｺﾞｼｯｸUB" pitchFamily="50" charset="-128"/>
                <a:cs typeface="Arial" pitchFamily="34" charset="0"/>
              </a:rPr>
              <a:t>基幹システム</a:t>
            </a:r>
            <a:endParaRPr kumimoji="0" lang="en-US" altLang="ja-JP" dirty="0">
              <a:solidFill>
                <a:schemeClr val="bg1"/>
              </a:solidFill>
              <a:latin typeface="Arial" pitchFamily="34" charset="0"/>
              <a:ea typeface="HGP創英角ｺﾞｼｯｸUB" pitchFamily="50" charset="-128"/>
              <a:cs typeface="Arial" pitchFamily="34" charset="0"/>
            </a:endParaRPr>
          </a:p>
        </p:txBody>
      </p:sp>
      <p:sp>
        <p:nvSpPr>
          <p:cNvPr id="81" name="角丸四角形 80"/>
          <p:cNvSpPr/>
          <p:nvPr/>
        </p:nvSpPr>
        <p:spPr bwMode="auto">
          <a:xfrm>
            <a:off x="4610472" y="1556792"/>
            <a:ext cx="4248472" cy="432048"/>
          </a:xfrm>
          <a:prstGeom prst="roundRect">
            <a:avLst/>
          </a:prstGeom>
          <a:solidFill>
            <a:srgbClr val="0066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algn="ctr">
              <a:spcBef>
                <a:spcPct val="20000"/>
              </a:spcBef>
              <a:defRPr/>
            </a:pPr>
            <a:r>
              <a:rPr kumimoji="0" lang="ja-JP" altLang="en-US">
                <a:solidFill>
                  <a:schemeClr val="bg1"/>
                </a:solidFill>
                <a:latin typeface="Arial" pitchFamily="34" charset="0"/>
                <a:ea typeface="HGP創英角ｺﾞｼｯｸUB" pitchFamily="50" charset="-128"/>
                <a:cs typeface="Arial" pitchFamily="34" charset="0"/>
              </a:rPr>
              <a:t>データウェアハウス</a:t>
            </a:r>
          </a:p>
        </p:txBody>
      </p:sp>
      <p:sp>
        <p:nvSpPr>
          <p:cNvPr id="82" name="角丸四角形 81"/>
          <p:cNvSpPr/>
          <p:nvPr/>
        </p:nvSpPr>
        <p:spPr bwMode="auto">
          <a:xfrm>
            <a:off x="245435" y="2122581"/>
            <a:ext cx="4248472" cy="808918"/>
          </a:xfrm>
          <a:prstGeom prst="roundRect">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marL="285750" indent="-285750">
              <a:spcBef>
                <a:spcPct val="20000"/>
              </a:spcBef>
              <a:buFont typeface="Wingdings" charset="2"/>
              <a:buChar char="v"/>
              <a:defRPr/>
            </a:pPr>
            <a:r>
              <a:rPr kumimoji="0" lang="ja-JP" altLang="en-US" sz="1400" dirty="0">
                <a:solidFill>
                  <a:schemeClr val="bg1"/>
                </a:solidFill>
                <a:latin typeface="Arial" pitchFamily="34" charset="0"/>
                <a:ea typeface="HGP創英角ｺﾞｼｯｸUB" pitchFamily="50" charset="-128"/>
                <a:cs typeface="Arial" pitchFamily="34" charset="0"/>
              </a:rPr>
              <a:t>トランザクションを高速に処理</a:t>
            </a:r>
            <a:r>
              <a:rPr kumimoji="0" lang="ja-JP" altLang="en-US" sz="1400" dirty="0" smtClean="0">
                <a:solidFill>
                  <a:schemeClr val="bg1"/>
                </a:solidFill>
                <a:latin typeface="Arial" pitchFamily="34" charset="0"/>
                <a:ea typeface="HGP創英角ｺﾞｼｯｸUB" pitchFamily="50" charset="-128"/>
                <a:cs typeface="Arial" pitchFamily="34" charset="0"/>
              </a:rPr>
              <a:t>することが目的</a:t>
            </a:r>
          </a:p>
          <a:p>
            <a:pPr marL="285750" indent="-285750">
              <a:spcBef>
                <a:spcPct val="20000"/>
              </a:spcBef>
              <a:buFont typeface="Wingdings" charset="2"/>
              <a:buChar char="v"/>
              <a:defRPr/>
            </a:pPr>
            <a:r>
              <a:rPr kumimoji="0" lang="ja-JP" altLang="en-US" sz="1400" dirty="0" smtClean="0">
                <a:solidFill>
                  <a:schemeClr val="bg1"/>
                </a:solidFill>
                <a:latin typeface="Arial" pitchFamily="34" charset="0"/>
                <a:ea typeface="HGP創英角ｺﾞｼｯｸUB" pitchFamily="50" charset="-128"/>
                <a:cs typeface="Arial" pitchFamily="34" charset="0"/>
              </a:rPr>
              <a:t>頻繁に更新、長期保存は前提にせず</a:t>
            </a:r>
          </a:p>
          <a:p>
            <a:pPr marL="285750" indent="-285750">
              <a:spcBef>
                <a:spcPts val="0"/>
              </a:spcBef>
              <a:buFont typeface="Wingdings" charset="2"/>
              <a:buChar char="v"/>
              <a:defRPr/>
            </a:pPr>
            <a:r>
              <a:rPr kumimoji="0" lang="ja-JP" altLang="en-US" sz="1400" dirty="0" smtClean="0">
                <a:solidFill>
                  <a:schemeClr val="bg1"/>
                </a:solidFill>
                <a:latin typeface="Arial" pitchFamily="34" charset="0"/>
                <a:ea typeface="HGP創英角ｺﾞｼｯｸUB" pitchFamily="50" charset="-128"/>
                <a:cs typeface="Arial" pitchFamily="34" charset="0"/>
              </a:rPr>
              <a:t>リレーショナル・データベースが一般的</a:t>
            </a:r>
          </a:p>
        </p:txBody>
      </p:sp>
      <p:sp>
        <p:nvSpPr>
          <p:cNvPr id="83" name="角丸四角形 82"/>
          <p:cNvSpPr/>
          <p:nvPr/>
        </p:nvSpPr>
        <p:spPr bwMode="auto">
          <a:xfrm>
            <a:off x="4610472" y="2106759"/>
            <a:ext cx="4248472" cy="808918"/>
          </a:xfrm>
          <a:prstGeom prst="roundRect">
            <a:avLst/>
          </a:prstGeom>
          <a:solidFill>
            <a:srgbClr val="0066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nchorCtr="0"/>
          <a:lstStyle/>
          <a:p>
            <a:pPr marL="285750" indent="-285750">
              <a:spcBef>
                <a:spcPct val="20000"/>
              </a:spcBef>
              <a:buFont typeface="Wingdings" charset="2"/>
              <a:buChar char="v"/>
              <a:defRPr/>
            </a:pPr>
            <a:r>
              <a:rPr kumimoji="0" lang="ja-JP" altLang="en-US" sz="1400" dirty="0" smtClean="0">
                <a:solidFill>
                  <a:schemeClr val="bg1"/>
                </a:solidFill>
                <a:latin typeface="Arial" pitchFamily="34" charset="0"/>
                <a:ea typeface="HGP創英角ｺﾞｼｯｸUB" pitchFamily="50" charset="-128"/>
                <a:cs typeface="Arial" pitchFamily="34" charset="0"/>
              </a:rPr>
              <a:t>高速な検索や集計処理することが目的</a:t>
            </a:r>
          </a:p>
          <a:p>
            <a:pPr marL="285750" indent="-285750">
              <a:spcBef>
                <a:spcPts val="0"/>
              </a:spcBef>
              <a:buFont typeface="Wingdings" charset="2"/>
              <a:buChar char="v"/>
              <a:defRPr/>
            </a:pPr>
            <a:r>
              <a:rPr kumimoji="0" lang="ja-JP" altLang="en-US" sz="1400" dirty="0" smtClean="0">
                <a:solidFill>
                  <a:schemeClr val="bg1"/>
                </a:solidFill>
                <a:latin typeface="Arial" pitchFamily="34" charset="0"/>
                <a:ea typeface="HGP創英角ｺﾞｼｯｸUB" pitchFamily="50" charset="-128"/>
                <a:cs typeface="Arial" pitchFamily="34" charset="0"/>
              </a:rPr>
              <a:t>追加のみ、更新は行われない</a:t>
            </a:r>
          </a:p>
          <a:p>
            <a:pPr marL="285750" indent="-285750">
              <a:spcBef>
                <a:spcPts val="0"/>
              </a:spcBef>
              <a:buFont typeface="Wingdings" charset="2"/>
              <a:buChar char="v"/>
              <a:defRPr/>
            </a:pPr>
            <a:r>
              <a:rPr kumimoji="0" lang="ja-JP" altLang="en-US" sz="1400" dirty="0" smtClean="0">
                <a:solidFill>
                  <a:schemeClr val="bg1"/>
                </a:solidFill>
                <a:latin typeface="Arial" pitchFamily="34" charset="0"/>
                <a:ea typeface="HGP創英角ｺﾞｼｯｸUB" pitchFamily="50" charset="-128"/>
                <a:cs typeface="Arial" pitchFamily="34" charset="0"/>
              </a:rPr>
              <a:t>列指向型データベースが広く利用</a:t>
            </a:r>
            <a:endParaRPr kumimoji="0" lang="ja-JP" altLang="en-US" sz="1400" dirty="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112729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animEffect transition="in" filter="fade">
                                      <p:cBhvr>
                                        <p:cTn id="16" dur="500"/>
                                        <p:tgtEl>
                                          <p:spTgt spid="80"/>
                                        </p:tgtEl>
                                      </p:cBhvr>
                                    </p:animEffect>
                                  </p:childTnLst>
                                </p:cTn>
                              </p:par>
                              <p:par>
                                <p:cTn id="17" presetID="53" presetClass="entr" presetSubtype="16"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500" fill="hold"/>
                                        <p:tgtEl>
                                          <p:spTgt spid="82"/>
                                        </p:tgtEl>
                                        <p:attrNameLst>
                                          <p:attrName>ppt_w</p:attrName>
                                        </p:attrNameLst>
                                      </p:cBhvr>
                                      <p:tavLst>
                                        <p:tav tm="0">
                                          <p:val>
                                            <p:fltVal val="0"/>
                                          </p:val>
                                        </p:tav>
                                        <p:tav tm="100000">
                                          <p:val>
                                            <p:strVal val="#ppt_w"/>
                                          </p:val>
                                        </p:tav>
                                      </p:tavLst>
                                    </p:anim>
                                    <p:anim calcmode="lin" valueType="num">
                                      <p:cBhvr>
                                        <p:cTn id="20" dur="500" fill="hold"/>
                                        <p:tgtEl>
                                          <p:spTgt spid="82"/>
                                        </p:tgtEl>
                                        <p:attrNameLst>
                                          <p:attrName>ppt_h</p:attrName>
                                        </p:attrNameLst>
                                      </p:cBhvr>
                                      <p:tavLst>
                                        <p:tav tm="0">
                                          <p:val>
                                            <p:fltVal val="0"/>
                                          </p:val>
                                        </p:tav>
                                        <p:tav tm="100000">
                                          <p:val>
                                            <p:strVal val="#ppt_h"/>
                                          </p:val>
                                        </p:tav>
                                      </p:tavLst>
                                    </p:anim>
                                    <p:animEffect transition="in" filter="fade">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par>
                                <p:cTn id="29" presetID="53" presetClass="entr" presetSubtype="16"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p:cTn id="38" dur="500" fill="hold"/>
                                        <p:tgtEl>
                                          <p:spTgt spid="77"/>
                                        </p:tgtEl>
                                        <p:attrNameLst>
                                          <p:attrName>ppt_w</p:attrName>
                                        </p:attrNameLst>
                                      </p:cBhvr>
                                      <p:tavLst>
                                        <p:tav tm="0">
                                          <p:val>
                                            <p:fltVal val="0"/>
                                          </p:val>
                                        </p:tav>
                                        <p:tav tm="100000">
                                          <p:val>
                                            <p:strVal val="#ppt_w"/>
                                          </p:val>
                                        </p:tav>
                                      </p:tavLst>
                                    </p:anim>
                                    <p:anim calcmode="lin" valueType="num">
                                      <p:cBhvr>
                                        <p:cTn id="39" dur="500" fill="hold"/>
                                        <p:tgtEl>
                                          <p:spTgt spid="77"/>
                                        </p:tgtEl>
                                        <p:attrNameLst>
                                          <p:attrName>ppt_h</p:attrName>
                                        </p:attrNameLst>
                                      </p:cBhvr>
                                      <p:tavLst>
                                        <p:tav tm="0">
                                          <p:val>
                                            <p:fltVal val="0"/>
                                          </p:val>
                                        </p:tav>
                                        <p:tav tm="100000">
                                          <p:val>
                                            <p:strVal val="#ppt_h"/>
                                          </p:val>
                                        </p:tav>
                                      </p:tavLst>
                                    </p:anim>
                                    <p:animEffect transition="in" filter="fade">
                                      <p:cBhvr>
                                        <p:cTn id="40" dur="500"/>
                                        <p:tgtEl>
                                          <p:spTgt spid="77"/>
                                        </p:tgtEl>
                                      </p:cBhvr>
                                    </p:animEffect>
                                  </p:childTnLst>
                                </p:cTn>
                              </p:par>
                              <p:par>
                                <p:cTn id="41" presetID="53" presetClass="entr" presetSubtype="16"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animEffect transition="in" filter="fade">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68"/>
                                        </p:tgtEl>
                                        <p:attrNameLst>
                                          <p:attrName>style.visibility</p:attrName>
                                        </p:attrNameLst>
                                      </p:cBhvr>
                                      <p:to>
                                        <p:strVal val="visible"/>
                                      </p:to>
                                    </p:set>
                                    <p:anim calcmode="lin" valueType="num">
                                      <p:cBhvr>
                                        <p:cTn id="48" dur="500" fill="hold"/>
                                        <p:tgtEl>
                                          <p:spTgt spid="68"/>
                                        </p:tgtEl>
                                        <p:attrNameLst>
                                          <p:attrName>ppt_w</p:attrName>
                                        </p:attrNameLst>
                                      </p:cBhvr>
                                      <p:tavLst>
                                        <p:tav tm="0">
                                          <p:val>
                                            <p:fltVal val="0"/>
                                          </p:val>
                                        </p:tav>
                                        <p:tav tm="100000">
                                          <p:val>
                                            <p:strVal val="#ppt_w"/>
                                          </p:val>
                                        </p:tav>
                                      </p:tavLst>
                                    </p:anim>
                                    <p:anim calcmode="lin" valueType="num">
                                      <p:cBhvr>
                                        <p:cTn id="49" dur="500" fill="hold"/>
                                        <p:tgtEl>
                                          <p:spTgt spid="68"/>
                                        </p:tgtEl>
                                        <p:attrNameLst>
                                          <p:attrName>ppt_h</p:attrName>
                                        </p:attrNameLst>
                                      </p:cBhvr>
                                      <p:tavLst>
                                        <p:tav tm="0">
                                          <p:val>
                                            <p:fltVal val="0"/>
                                          </p:val>
                                        </p:tav>
                                        <p:tav tm="100000">
                                          <p:val>
                                            <p:strVal val="#ppt_h"/>
                                          </p:val>
                                        </p:tav>
                                      </p:tavLst>
                                    </p:anim>
                                    <p:animEffect transition="in" filter="fade">
                                      <p:cBhvr>
                                        <p:cTn id="50" dur="500"/>
                                        <p:tgtEl>
                                          <p:spTgt spid="68"/>
                                        </p:tgtEl>
                                      </p:cBhvr>
                                    </p:animEffect>
                                  </p:childTnLst>
                                </p:cTn>
                              </p:par>
                              <p:par>
                                <p:cTn id="51" presetID="53" presetClass="entr" presetSubtype="16"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53" presetClass="entr" presetSubtype="16"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par>
                                <p:cTn id="66" presetID="53" presetClass="entr" presetSubtype="16"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cTn>
                              </p:par>
                              <p:par>
                                <p:cTn id="71" presetID="53" presetClass="entr" presetSubtype="16" fill="hold"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par>
                                <p:cTn id="76" presetID="53" presetClass="entr" presetSubtype="16"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データウェアハウス（</a:t>
            </a:r>
            <a:r>
              <a:rPr lang="en-US" altLang="ja-JP" sz="2400" dirty="0" smtClean="0"/>
              <a:t>DWH</a:t>
            </a:r>
            <a:r>
              <a:rPr lang="ja-JP" altLang="en-US" sz="2400" dirty="0" smtClean="0"/>
              <a:t>）とデータマート（</a:t>
            </a:r>
            <a:r>
              <a:rPr lang="en-US" altLang="ja-JP" sz="2400" dirty="0" smtClean="0"/>
              <a:t>DM</a:t>
            </a:r>
            <a:r>
              <a:rPr lang="ja-JP" altLang="en-US" sz="2400" dirty="0" smtClean="0"/>
              <a:t>）</a:t>
            </a:r>
          </a:p>
        </p:txBody>
      </p:sp>
      <p:pic>
        <p:nvPicPr>
          <p:cNvPr id="2" name="図 1"/>
          <p:cNvPicPr>
            <a:picLocks noChangeAspect="1"/>
          </p:cNvPicPr>
          <p:nvPr/>
        </p:nvPicPr>
        <p:blipFill>
          <a:blip r:embed="rId2">
            <a:clrChange>
              <a:clrFrom>
                <a:srgbClr val="FFFFFF"/>
              </a:clrFrom>
              <a:clrTo>
                <a:srgbClr val="FFFFFF">
                  <a:alpha val="0"/>
                </a:srgbClr>
              </a:clrTo>
            </a:clrChange>
          </a:blip>
          <a:stretch>
            <a:fillRect/>
          </a:stretch>
        </p:blipFill>
        <p:spPr>
          <a:xfrm>
            <a:off x="1115616" y="803702"/>
            <a:ext cx="6817320" cy="5937666"/>
          </a:xfrm>
          <a:prstGeom prst="rect">
            <a:avLst/>
          </a:prstGeom>
        </p:spPr>
      </p:pic>
      <p:sp>
        <p:nvSpPr>
          <p:cNvPr id="3" name="正方形/長方形 2"/>
          <p:cNvSpPr/>
          <p:nvPr/>
        </p:nvSpPr>
        <p:spPr>
          <a:xfrm>
            <a:off x="6143600" y="621268"/>
            <a:ext cx="3036912" cy="215444"/>
          </a:xfrm>
          <a:prstGeom prst="rect">
            <a:avLst/>
          </a:prstGeom>
        </p:spPr>
        <p:txBody>
          <a:bodyPr wrap="square">
            <a:spAutoFit/>
          </a:bodyPr>
          <a:lstStyle/>
          <a:p>
            <a:pPr algn="r"/>
            <a:r>
              <a:rPr lang="en-US" altLang="en-US" sz="800" dirty="0" smtClean="0">
                <a:solidFill>
                  <a:schemeClr val="bg1"/>
                </a:solidFill>
              </a:rPr>
              <a:t>出典　</a:t>
            </a:r>
            <a:r>
              <a:rPr lang="en-US" altLang="ja-JP" sz="800" dirty="0" smtClean="0">
                <a:solidFill>
                  <a:schemeClr val="bg1"/>
                </a:solidFill>
              </a:rPr>
              <a:t>http</a:t>
            </a:r>
            <a:r>
              <a:rPr lang="en-US" altLang="ja-JP" sz="800" dirty="0">
                <a:solidFill>
                  <a:schemeClr val="bg1"/>
                </a:solidFill>
              </a:rPr>
              <a:t>://</a:t>
            </a:r>
            <a:r>
              <a:rPr lang="en-US" altLang="ja-JP" sz="800" dirty="0" err="1">
                <a:solidFill>
                  <a:schemeClr val="bg1"/>
                </a:solidFill>
              </a:rPr>
              <a:t>www.keyman.or.jp</a:t>
            </a:r>
            <a:r>
              <a:rPr lang="en-US" altLang="ja-JP" sz="800" dirty="0">
                <a:solidFill>
                  <a:schemeClr val="bg1"/>
                </a:solidFill>
              </a:rPr>
              <a:t>/at/</a:t>
            </a:r>
            <a:r>
              <a:rPr lang="en-US" altLang="ja-JP" sz="800" dirty="0" err="1">
                <a:solidFill>
                  <a:schemeClr val="bg1"/>
                </a:solidFill>
              </a:rPr>
              <a:t>infosys</a:t>
            </a:r>
            <a:r>
              <a:rPr lang="en-US" altLang="ja-JP" sz="800" dirty="0">
                <a:solidFill>
                  <a:schemeClr val="bg1"/>
                </a:solidFill>
              </a:rPr>
              <a:t>/bi/30005831/</a:t>
            </a:r>
            <a:endParaRPr lang="ja-JP" altLang="en-US" sz="800" dirty="0">
              <a:solidFill>
                <a:schemeClr val="bg1"/>
              </a:solidFill>
            </a:endParaRPr>
          </a:p>
        </p:txBody>
      </p:sp>
    </p:spTree>
    <p:extLst>
      <p:ext uri="{BB962C8B-B14F-4D97-AF65-F5344CB8AC3E}">
        <p14:creationId xmlns:p14="http://schemas.microsoft.com/office/powerpoint/2010/main" val="4648020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bwMode="auto">
          <a:xfrm>
            <a:off x="395536" y="980728"/>
            <a:ext cx="2736304" cy="3384376"/>
          </a:xfrm>
          <a:prstGeom prst="roundRect">
            <a:avLst>
              <a:gd name="adj" fmla="val 483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7" name="角丸四角形 16"/>
          <p:cNvSpPr/>
          <p:nvPr/>
        </p:nvSpPr>
        <p:spPr bwMode="auto">
          <a:xfrm>
            <a:off x="3203848" y="980728"/>
            <a:ext cx="2736304" cy="3384376"/>
          </a:xfrm>
          <a:prstGeom prst="roundRect">
            <a:avLst>
              <a:gd name="adj" fmla="val 483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8" name="角丸四角形 17"/>
          <p:cNvSpPr/>
          <p:nvPr/>
        </p:nvSpPr>
        <p:spPr bwMode="auto">
          <a:xfrm>
            <a:off x="6012160" y="980728"/>
            <a:ext cx="2736304" cy="3384376"/>
          </a:xfrm>
          <a:prstGeom prst="roundRect">
            <a:avLst>
              <a:gd name="adj" fmla="val 483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50178" name="タイトル 2"/>
          <p:cNvSpPr>
            <a:spLocks noGrp="1"/>
          </p:cNvSpPr>
          <p:nvPr>
            <p:ph type="title"/>
          </p:nvPr>
        </p:nvSpPr>
        <p:spPr/>
        <p:txBody>
          <a:bodyPr/>
          <a:lstStyle/>
          <a:p>
            <a:r>
              <a:rPr lang="ja-JP" altLang="en-US" sz="2400" dirty="0" smtClean="0"/>
              <a:t>ビジネス・インテリジェンスの</a:t>
            </a:r>
            <a:r>
              <a:rPr lang="en-US" altLang="ja-JP" sz="2400" dirty="0" smtClean="0"/>
              <a:t>3</a:t>
            </a:r>
            <a:r>
              <a:rPr lang="ja-JP" altLang="en-US" sz="2400" dirty="0" smtClean="0"/>
              <a:t>つの分析機能</a:t>
            </a:r>
          </a:p>
        </p:txBody>
      </p:sp>
      <p:sp>
        <p:nvSpPr>
          <p:cNvPr id="79" name="角丸四角形 78"/>
          <p:cNvSpPr/>
          <p:nvPr/>
        </p:nvSpPr>
        <p:spPr bwMode="auto">
          <a:xfrm>
            <a:off x="3347864" y="1124744"/>
            <a:ext cx="2425859" cy="55253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en-US" altLang="ja-JP" sz="2000" dirty="0" smtClean="0"/>
              <a:t>BI</a:t>
            </a:r>
            <a:endParaRPr kumimoji="0" lang="ja-JP" altLang="en-US" sz="2000" dirty="0"/>
          </a:p>
          <a:p>
            <a:pPr algn="ctr">
              <a:spcBef>
                <a:spcPts val="0"/>
              </a:spcBef>
            </a:pPr>
            <a:r>
              <a:rPr kumimoji="0" lang="en-US" altLang="ja-JP" sz="1400" dirty="0" smtClean="0"/>
              <a:t>Business Intelligence</a:t>
            </a:r>
            <a:endParaRPr kumimoji="0" lang="ja-JP" altLang="en-US" sz="1400" baseline="30000" dirty="0"/>
          </a:p>
        </p:txBody>
      </p:sp>
      <p:sp>
        <p:nvSpPr>
          <p:cNvPr id="87" name="角丸四角形 86"/>
          <p:cNvSpPr/>
          <p:nvPr/>
        </p:nvSpPr>
        <p:spPr bwMode="auto">
          <a:xfrm>
            <a:off x="6156176" y="1124744"/>
            <a:ext cx="2425859" cy="552530"/>
          </a:xfrm>
          <a:prstGeom prst="roundRect">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en-US" altLang="ja-JP" sz="2000" dirty="0" smtClean="0"/>
              <a:t>BA</a:t>
            </a:r>
            <a:endParaRPr kumimoji="0" lang="ja-JP" altLang="en-US" sz="2000" dirty="0" smtClean="0"/>
          </a:p>
          <a:p>
            <a:pPr algn="ctr">
              <a:spcBef>
                <a:spcPts val="0"/>
              </a:spcBef>
            </a:pPr>
            <a:r>
              <a:rPr kumimoji="0" lang="en-US" altLang="ja-JP" sz="1400" dirty="0" smtClean="0"/>
              <a:t>Business Analysis</a:t>
            </a:r>
            <a:r>
              <a:rPr kumimoji="0" lang="ja-JP" altLang="en-US" sz="1400" dirty="0" smtClean="0"/>
              <a:t> </a:t>
            </a:r>
            <a:endParaRPr kumimoji="0" lang="ja-JP" altLang="en-US" sz="1400" dirty="0"/>
          </a:p>
        </p:txBody>
      </p:sp>
      <p:sp>
        <p:nvSpPr>
          <p:cNvPr id="91" name="角丸四角形 90"/>
          <p:cNvSpPr/>
          <p:nvPr/>
        </p:nvSpPr>
        <p:spPr bwMode="auto">
          <a:xfrm>
            <a:off x="539552" y="1124744"/>
            <a:ext cx="2425859" cy="55253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en-US" altLang="ja-JP" sz="2000" dirty="0" smtClean="0"/>
              <a:t>Q&amp;R</a:t>
            </a:r>
            <a:endParaRPr kumimoji="0" lang="ja-JP" altLang="en-US" sz="2000" dirty="0"/>
          </a:p>
          <a:p>
            <a:pPr algn="ctr">
              <a:spcBef>
                <a:spcPts val="0"/>
              </a:spcBef>
            </a:pPr>
            <a:r>
              <a:rPr kumimoji="0" lang="en-US" altLang="ja-JP" sz="1400" dirty="0" smtClean="0"/>
              <a:t>Query </a:t>
            </a:r>
            <a:r>
              <a:rPr kumimoji="0" lang="en-US" altLang="ja-JP" sz="1400" dirty="0"/>
              <a:t>&amp; </a:t>
            </a:r>
            <a:r>
              <a:rPr kumimoji="0" lang="en-US" altLang="ja-JP" sz="1400" dirty="0" smtClean="0"/>
              <a:t>Report</a:t>
            </a:r>
            <a:endParaRPr kumimoji="0" lang="ja-JP" altLang="en-US" sz="1400" dirty="0"/>
          </a:p>
        </p:txBody>
      </p:sp>
      <p:sp>
        <p:nvSpPr>
          <p:cNvPr id="5" name="テキスト ボックス 4"/>
          <p:cNvSpPr txBox="1"/>
          <p:nvPr/>
        </p:nvSpPr>
        <p:spPr>
          <a:xfrm>
            <a:off x="539552" y="1700808"/>
            <a:ext cx="2376264" cy="830997"/>
          </a:xfrm>
          <a:prstGeom prst="rect">
            <a:avLst/>
          </a:prstGeom>
          <a:noFill/>
        </p:spPr>
        <p:txBody>
          <a:bodyPr wrap="square" rtlCol="0">
            <a:spAutoFit/>
          </a:bodyPr>
          <a:lstStyle/>
          <a:p>
            <a:pPr lvl="0"/>
            <a:r>
              <a:rPr lang="ja-JP" altLang="ja-JP" sz="1200" dirty="0">
                <a:solidFill>
                  <a:srgbClr val="3366FF"/>
                </a:solidFill>
                <a:latin typeface="Arial"/>
                <a:ea typeface="ＭＳ Ｐゴシック"/>
                <a:cs typeface="Arial"/>
              </a:rPr>
              <a:t>業務システムから</a:t>
            </a:r>
            <a:r>
              <a:rPr lang="ja-JP" altLang="ja-JP" sz="1200" dirty="0" smtClean="0">
                <a:solidFill>
                  <a:srgbClr val="3366FF"/>
                </a:solidFill>
                <a:latin typeface="Arial"/>
                <a:ea typeface="ＭＳ Ｐゴシック"/>
                <a:cs typeface="Arial"/>
              </a:rPr>
              <a:t>生み出される多様</a:t>
            </a:r>
            <a:r>
              <a:rPr lang="ja-JP" altLang="ja-JP" sz="1200" dirty="0">
                <a:solidFill>
                  <a:srgbClr val="3366FF"/>
                </a:solidFill>
                <a:latin typeface="Arial"/>
                <a:ea typeface="ＭＳ Ｐゴシック"/>
                <a:cs typeface="Arial"/>
              </a:rPr>
              <a:t>かつ膨大なデータを情報システムの専門家を</a:t>
            </a:r>
            <a:r>
              <a:rPr lang="ja-JP" altLang="ja-JP" sz="1200" dirty="0" smtClean="0">
                <a:solidFill>
                  <a:srgbClr val="3366FF"/>
                </a:solidFill>
                <a:latin typeface="Arial"/>
                <a:ea typeface="ＭＳ Ｐゴシック"/>
                <a:cs typeface="Arial"/>
              </a:rPr>
              <a:t>介在</a:t>
            </a:r>
            <a:r>
              <a:rPr lang="ja-JP" altLang="en-US" sz="1200" dirty="0" smtClean="0">
                <a:solidFill>
                  <a:srgbClr val="3366FF"/>
                </a:solidFill>
                <a:latin typeface="Arial"/>
                <a:ea typeface="ＭＳ Ｐゴシック"/>
                <a:cs typeface="Arial"/>
              </a:rPr>
              <a:t>せず</a:t>
            </a:r>
            <a:r>
              <a:rPr lang="ja-JP" altLang="ja-JP" sz="1200" dirty="0" smtClean="0">
                <a:solidFill>
                  <a:srgbClr val="3366FF"/>
                </a:solidFill>
                <a:latin typeface="Arial"/>
                <a:ea typeface="ＭＳ Ｐゴシック"/>
                <a:cs typeface="Arial"/>
              </a:rPr>
              <a:t>検索</a:t>
            </a:r>
            <a:r>
              <a:rPr lang="ja-JP" altLang="ja-JP" sz="1200" dirty="0">
                <a:solidFill>
                  <a:srgbClr val="3366FF"/>
                </a:solidFill>
                <a:latin typeface="Arial"/>
                <a:ea typeface="ＭＳ Ｐゴシック"/>
                <a:cs typeface="Arial"/>
              </a:rPr>
              <a:t>し、表やグラフと</a:t>
            </a:r>
            <a:r>
              <a:rPr lang="ja-JP" altLang="ja-JP" sz="1200" dirty="0" smtClean="0">
                <a:solidFill>
                  <a:srgbClr val="3366FF"/>
                </a:solidFill>
                <a:latin typeface="Arial"/>
                <a:ea typeface="ＭＳ Ｐゴシック"/>
                <a:cs typeface="Arial"/>
              </a:rPr>
              <a:t>して加工</a:t>
            </a:r>
            <a:r>
              <a:rPr lang="ja-JP" altLang="ja-JP" sz="1200" dirty="0">
                <a:solidFill>
                  <a:srgbClr val="3366FF"/>
                </a:solidFill>
                <a:latin typeface="Arial"/>
                <a:ea typeface="ＭＳ Ｐゴシック"/>
                <a:cs typeface="Arial"/>
              </a:rPr>
              <a:t>編集</a:t>
            </a:r>
            <a:r>
              <a:rPr lang="ja-JP" altLang="ja-JP" sz="1200" dirty="0" smtClean="0">
                <a:solidFill>
                  <a:srgbClr val="3366FF"/>
                </a:solidFill>
                <a:latin typeface="Arial"/>
                <a:ea typeface="ＭＳ Ｐゴシック"/>
                <a:cs typeface="Arial"/>
              </a:rPr>
              <a:t>できる</a:t>
            </a:r>
            <a:endParaRPr kumimoji="1" lang="ja-JP" altLang="en-US" sz="1200" dirty="0">
              <a:solidFill>
                <a:srgbClr val="3366FF"/>
              </a:solidFill>
              <a:latin typeface="Arial"/>
              <a:ea typeface="ＭＳ Ｐゴシック"/>
              <a:cs typeface="Arial"/>
            </a:endParaRPr>
          </a:p>
        </p:txBody>
      </p:sp>
      <p:sp>
        <p:nvSpPr>
          <p:cNvPr id="6" name="正方形/長方形 5"/>
          <p:cNvSpPr/>
          <p:nvPr/>
        </p:nvSpPr>
        <p:spPr>
          <a:xfrm>
            <a:off x="3347864" y="1700808"/>
            <a:ext cx="2448272" cy="830997"/>
          </a:xfrm>
          <a:prstGeom prst="rect">
            <a:avLst/>
          </a:prstGeom>
        </p:spPr>
        <p:txBody>
          <a:bodyPr wrap="square">
            <a:spAutoFit/>
          </a:bodyPr>
          <a:lstStyle/>
          <a:p>
            <a:r>
              <a:rPr lang="ja-JP" altLang="ja-JP" sz="1200" dirty="0" smtClean="0">
                <a:solidFill>
                  <a:srgbClr val="3366FF"/>
                </a:solidFill>
                <a:latin typeface="Arial"/>
                <a:ea typeface="ＭＳ Ｐゴシック"/>
                <a:cs typeface="Arial"/>
              </a:rPr>
              <a:t>統計的</a:t>
            </a:r>
            <a:r>
              <a:rPr lang="ja-JP" altLang="ja-JP" sz="1200" dirty="0">
                <a:solidFill>
                  <a:srgbClr val="3366FF"/>
                </a:solidFill>
                <a:latin typeface="Arial"/>
                <a:ea typeface="ＭＳ Ｐゴシック"/>
                <a:cs typeface="Arial"/>
              </a:rPr>
              <a:t>な手法で分析・整理し、意志決定に必要な情報を、わかりやすい表現で定型的レポートとして提示して</a:t>
            </a:r>
            <a:r>
              <a:rPr lang="ja-JP" altLang="ja-JP" sz="1200" dirty="0" smtClean="0">
                <a:solidFill>
                  <a:srgbClr val="3366FF"/>
                </a:solidFill>
                <a:latin typeface="Arial"/>
                <a:ea typeface="ＭＳ Ｐゴシック"/>
                <a:cs typeface="Arial"/>
              </a:rPr>
              <a:t>くれる（</a:t>
            </a:r>
            <a:r>
              <a:rPr lang="ja-JP" altLang="ja-JP" sz="1200" dirty="0">
                <a:solidFill>
                  <a:srgbClr val="3366FF"/>
                </a:solidFill>
                <a:latin typeface="Arial"/>
                <a:ea typeface="ＭＳ Ｐゴシック"/>
                <a:cs typeface="Arial"/>
              </a:rPr>
              <a:t>狭義</a:t>
            </a:r>
            <a:r>
              <a:rPr lang="ja-JP" altLang="ja-JP" sz="1200" dirty="0" smtClean="0">
                <a:solidFill>
                  <a:srgbClr val="3366FF"/>
                </a:solidFill>
                <a:latin typeface="Arial"/>
                <a:ea typeface="ＭＳ Ｐゴシック"/>
                <a:cs typeface="Arial"/>
              </a:rPr>
              <a:t>の</a:t>
            </a:r>
            <a:r>
              <a:rPr lang="en-US" altLang="ja-JP" sz="1200" dirty="0" smtClean="0">
                <a:solidFill>
                  <a:srgbClr val="3366FF"/>
                </a:solidFill>
                <a:latin typeface="Arial"/>
                <a:ea typeface="ＭＳ Ｐゴシック"/>
                <a:cs typeface="Arial"/>
              </a:rPr>
              <a:t>BI</a:t>
            </a:r>
            <a:r>
              <a:rPr lang="ja-JP" altLang="ja-JP" sz="1200" dirty="0" smtClean="0">
                <a:solidFill>
                  <a:srgbClr val="3366FF"/>
                </a:solidFill>
                <a:latin typeface="Arial"/>
                <a:ea typeface="ＭＳ Ｐゴシック"/>
                <a:cs typeface="Arial"/>
              </a:rPr>
              <a:t>）</a:t>
            </a:r>
            <a:endParaRPr lang="ja-JP" altLang="en-US" sz="1200" dirty="0">
              <a:solidFill>
                <a:srgbClr val="3366FF"/>
              </a:solidFill>
              <a:latin typeface="Arial"/>
              <a:ea typeface="ＭＳ Ｐゴシック"/>
              <a:cs typeface="Arial"/>
            </a:endParaRPr>
          </a:p>
        </p:txBody>
      </p:sp>
      <p:sp>
        <p:nvSpPr>
          <p:cNvPr id="7" name="正方形/長方形 6"/>
          <p:cNvSpPr/>
          <p:nvPr/>
        </p:nvSpPr>
        <p:spPr>
          <a:xfrm>
            <a:off x="6156176" y="1700808"/>
            <a:ext cx="2448271" cy="830997"/>
          </a:xfrm>
          <a:prstGeom prst="rect">
            <a:avLst/>
          </a:prstGeom>
        </p:spPr>
        <p:txBody>
          <a:bodyPr wrap="square">
            <a:spAutoFit/>
          </a:bodyPr>
          <a:lstStyle/>
          <a:p>
            <a:pPr lvl="0"/>
            <a:r>
              <a:rPr lang="ja-JP" altLang="ja-JP" sz="1200" dirty="0" smtClean="0">
                <a:solidFill>
                  <a:srgbClr val="3366FF"/>
                </a:solidFill>
                <a:latin typeface="Arial"/>
                <a:ea typeface="ＭＳ Ｐゴシック"/>
                <a:cs typeface="Arial"/>
              </a:rPr>
              <a:t>ビジネス</a:t>
            </a:r>
            <a:r>
              <a:rPr lang="ja-JP" altLang="ja-JP" sz="1200" dirty="0">
                <a:solidFill>
                  <a:srgbClr val="3366FF"/>
                </a:solidFill>
                <a:latin typeface="Arial"/>
                <a:ea typeface="ＭＳ Ｐゴシック"/>
                <a:cs typeface="Arial"/>
              </a:rPr>
              <a:t>目標との差異を発見し、統計的な予測モデルを使って、将来のパフォーマンスを予見し、最適化された計画を提示して</a:t>
            </a:r>
            <a:r>
              <a:rPr lang="ja-JP" altLang="ja-JP" sz="1200" dirty="0" smtClean="0">
                <a:solidFill>
                  <a:srgbClr val="3366FF"/>
                </a:solidFill>
                <a:latin typeface="Arial"/>
                <a:ea typeface="ＭＳ Ｐゴシック"/>
                <a:cs typeface="Arial"/>
              </a:rPr>
              <a:t>くれる</a:t>
            </a:r>
            <a:endParaRPr lang="ja-JP" altLang="en-US" sz="1200" dirty="0">
              <a:solidFill>
                <a:srgbClr val="3366FF"/>
              </a:solidFill>
              <a:latin typeface="Arial"/>
              <a:ea typeface="ＭＳ Ｐゴシック"/>
              <a:cs typeface="Arial"/>
            </a:endParaRPr>
          </a:p>
        </p:txBody>
      </p:sp>
      <p:sp>
        <p:nvSpPr>
          <p:cNvPr id="2" name="角丸四角形 1"/>
          <p:cNvSpPr/>
          <p:nvPr/>
        </p:nvSpPr>
        <p:spPr bwMode="auto">
          <a:xfrm>
            <a:off x="539552" y="2636912"/>
            <a:ext cx="8064896" cy="792088"/>
          </a:xfrm>
          <a:prstGeom prst="roundRect">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baseline="0" dirty="0" smtClean="0">
                <a:ln>
                  <a:noFill/>
                </a:ln>
                <a:solidFill>
                  <a:schemeClr val="bg1"/>
                </a:solidFill>
                <a:effectLst/>
                <a:latin typeface="Arial" charset="0"/>
                <a:ea typeface="HG丸ｺﾞｼｯｸM-PRO" pitchFamily="50" charset="-128"/>
              </a:rPr>
              <a:t>可視化</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chemeClr val="bg1"/>
                </a:solidFill>
                <a:ea typeface="HG丸ｺﾞｼｯｸM-PRO" pitchFamily="50" charset="-128"/>
              </a:rPr>
              <a:t>表・グラフ・地図へのマッピンクなど</a:t>
            </a:r>
            <a:endParaRPr kumimoji="0" lang="ja-JP" altLang="en-US" sz="1200" b="0" i="0" u="none" strike="noStrike" cap="none" normalizeH="0" baseline="0" dirty="0" smtClean="0">
              <a:ln>
                <a:noFill/>
              </a:ln>
              <a:solidFill>
                <a:schemeClr val="bg1"/>
              </a:solidFill>
              <a:effectLst/>
              <a:ea typeface="HG丸ｺﾞｼｯｸM-PRO" pitchFamily="50" charset="-128"/>
            </a:endParaRPr>
          </a:p>
        </p:txBody>
      </p:sp>
      <p:sp>
        <p:nvSpPr>
          <p:cNvPr id="11" name="角丸四角形 10"/>
          <p:cNvSpPr/>
          <p:nvPr/>
        </p:nvSpPr>
        <p:spPr bwMode="auto">
          <a:xfrm>
            <a:off x="6156176" y="3501008"/>
            <a:ext cx="2425859" cy="720080"/>
          </a:xfrm>
          <a:prstGeom prst="roundRect">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2400" dirty="0" smtClean="0"/>
              <a:t>予測</a:t>
            </a:r>
          </a:p>
          <a:p>
            <a:pPr algn="ctr">
              <a:spcBef>
                <a:spcPts val="0"/>
              </a:spcBef>
            </a:pPr>
            <a:r>
              <a:rPr kumimoji="0" lang="en-US" altLang="ja-JP" sz="1400" dirty="0" smtClean="0"/>
              <a:t>【</a:t>
            </a:r>
            <a:r>
              <a:rPr kumimoji="0" lang="ja-JP" altLang="en-US" sz="1400" dirty="0" smtClean="0"/>
              <a:t>未　来</a:t>
            </a:r>
            <a:r>
              <a:rPr kumimoji="0" lang="en-US" altLang="ja-JP" sz="1400" dirty="0"/>
              <a:t>】</a:t>
            </a:r>
            <a:endParaRPr kumimoji="0" lang="ja-JP" altLang="en-US" sz="1400" dirty="0"/>
          </a:p>
        </p:txBody>
      </p:sp>
      <p:sp>
        <p:nvSpPr>
          <p:cNvPr id="12" name="角丸四角形 11"/>
          <p:cNvSpPr/>
          <p:nvPr/>
        </p:nvSpPr>
        <p:spPr bwMode="auto">
          <a:xfrm>
            <a:off x="539552" y="3501008"/>
            <a:ext cx="2425859" cy="72008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2400" dirty="0" smtClean="0"/>
              <a:t>検索</a:t>
            </a:r>
          </a:p>
          <a:p>
            <a:pPr algn="ctr">
              <a:spcBef>
                <a:spcPts val="0"/>
              </a:spcBef>
            </a:pPr>
            <a:r>
              <a:rPr kumimoji="0" lang="en-US" altLang="ja-JP" sz="1400" dirty="0" smtClean="0"/>
              <a:t>【</a:t>
            </a:r>
            <a:r>
              <a:rPr kumimoji="0" lang="ja-JP" altLang="en-US" sz="1400" dirty="0" smtClean="0"/>
              <a:t>過　去</a:t>
            </a:r>
            <a:r>
              <a:rPr kumimoji="0" lang="en-US" altLang="ja-JP" sz="1400" dirty="0" smtClean="0"/>
              <a:t>】</a:t>
            </a:r>
            <a:endParaRPr kumimoji="0" lang="ja-JP" altLang="en-US" sz="1400" dirty="0"/>
          </a:p>
        </p:txBody>
      </p:sp>
      <p:sp>
        <p:nvSpPr>
          <p:cNvPr id="13" name="角丸四角形 12"/>
          <p:cNvSpPr/>
          <p:nvPr/>
        </p:nvSpPr>
        <p:spPr bwMode="auto">
          <a:xfrm>
            <a:off x="3347864" y="3501008"/>
            <a:ext cx="2425859" cy="72008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2400" dirty="0" smtClean="0"/>
              <a:t>分析</a:t>
            </a:r>
          </a:p>
          <a:p>
            <a:pPr algn="ctr">
              <a:spcBef>
                <a:spcPts val="0"/>
              </a:spcBef>
            </a:pPr>
            <a:r>
              <a:rPr kumimoji="0" lang="en-US" altLang="ja-JP" sz="1400" dirty="0" smtClean="0"/>
              <a:t>【</a:t>
            </a:r>
            <a:r>
              <a:rPr kumimoji="0" lang="ja-JP" altLang="en-US" sz="1400" dirty="0" smtClean="0"/>
              <a:t>過去</a:t>
            </a:r>
            <a:r>
              <a:rPr kumimoji="0" lang="en-US" altLang="ja-JP" sz="1400" dirty="0" smtClean="0"/>
              <a:t>〜</a:t>
            </a:r>
            <a:r>
              <a:rPr kumimoji="0" lang="ja-JP" altLang="en-US" sz="1400" dirty="0" smtClean="0"/>
              <a:t>現在</a:t>
            </a:r>
            <a:r>
              <a:rPr kumimoji="0" lang="en-US" altLang="ja-JP" sz="1400" dirty="0"/>
              <a:t>】</a:t>
            </a:r>
            <a:endParaRPr kumimoji="0" lang="ja-JP" altLang="en-US" sz="1400" dirty="0"/>
          </a:p>
        </p:txBody>
      </p:sp>
      <p:sp>
        <p:nvSpPr>
          <p:cNvPr id="3" name="フローチャート: 磁気ディスク 2"/>
          <p:cNvSpPr/>
          <p:nvPr/>
        </p:nvSpPr>
        <p:spPr bwMode="auto">
          <a:xfrm>
            <a:off x="395536" y="4653136"/>
            <a:ext cx="8352928" cy="1080120"/>
          </a:xfrm>
          <a:prstGeom prst="flowChartMagneticDisk">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600" b="0" i="0" u="none" strike="noStrike" cap="none" normalizeH="0" baseline="0" dirty="0" smtClean="0">
              <a:ln>
                <a:noFill/>
              </a:ln>
              <a:solidFill>
                <a:srgbClr val="FFFFFF"/>
              </a:solidFill>
              <a:effectLst>
                <a:glow rad="228600">
                  <a:schemeClr val="accent2">
                    <a:satMod val="175000"/>
                    <a:alpha val="40000"/>
                  </a:schemeClr>
                </a:glow>
              </a:effectLst>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glow rad="228600">
                    <a:schemeClr val="accent2">
                      <a:satMod val="175000"/>
                      <a:alpha val="40000"/>
                    </a:schemeClr>
                  </a:glow>
                </a:effectLst>
                <a:ea typeface="HG丸ｺﾞｼｯｸM-PRO" pitchFamily="50" charset="-128"/>
              </a:rPr>
              <a:t>過去</a:t>
            </a:r>
            <a:r>
              <a:rPr kumimoji="0" lang="ja-JP" altLang="en-US" sz="1600" dirty="0" smtClean="0">
                <a:solidFill>
                  <a:srgbClr val="FFFFFF"/>
                </a:solidFill>
                <a:effectLst>
                  <a:glow rad="228600">
                    <a:schemeClr val="accent2">
                      <a:satMod val="175000"/>
                      <a:alpha val="40000"/>
                    </a:schemeClr>
                  </a:glow>
                </a:effectLst>
                <a:ea typeface="HG丸ｺﾞｼｯｸM-PRO" pitchFamily="50" charset="-128"/>
              </a:rPr>
              <a:t>から現在に至る企業活動のデータ</a:t>
            </a:r>
            <a:r>
              <a:rPr kumimoji="0" lang="ja-JP" altLang="ja-JP" sz="1600" dirty="0" smtClean="0">
                <a:solidFill>
                  <a:srgbClr val="FFFFFF"/>
                </a:solidFill>
                <a:effectLst>
                  <a:glow rad="228600">
                    <a:schemeClr val="accent2">
                      <a:satMod val="175000"/>
                      <a:alpha val="40000"/>
                    </a:schemeClr>
                  </a:glow>
                </a:effectLst>
                <a:ea typeface="HG丸ｺﾞｼｯｸM-PRO" pitchFamily="50" charset="-128"/>
              </a:rPr>
              <a:t>（</a:t>
            </a:r>
            <a:r>
              <a:rPr kumimoji="0" lang="ja-JP" altLang="en-US" sz="1600" dirty="0" smtClean="0">
                <a:solidFill>
                  <a:srgbClr val="FFFFFF"/>
                </a:solidFill>
                <a:effectLst>
                  <a:glow rad="228600">
                    <a:schemeClr val="accent2">
                      <a:satMod val="175000"/>
                      <a:alpha val="40000"/>
                    </a:schemeClr>
                  </a:glow>
                </a:effectLst>
                <a:ea typeface="HG丸ｺﾞｼｯｸM-PRO" pitchFamily="50" charset="-128"/>
              </a:rPr>
              <a:t>非更新・長期蓄積・業務横断）</a:t>
            </a:r>
            <a:endParaRPr kumimoji="0" lang="ja-JP" altLang="en-US" sz="1600" b="0" i="0" u="none" strike="noStrike" cap="none" normalizeH="0" baseline="0" dirty="0" smtClean="0">
              <a:ln>
                <a:noFill/>
              </a:ln>
              <a:solidFill>
                <a:srgbClr val="FFFFFF"/>
              </a:solidFill>
              <a:effectLst>
                <a:glow rad="228600">
                  <a:schemeClr val="accent2">
                    <a:satMod val="175000"/>
                    <a:alpha val="40000"/>
                  </a:schemeClr>
                </a:glow>
              </a:effectLst>
              <a:ea typeface="HG丸ｺﾞｼｯｸM-PRO" pitchFamily="50" charset="-128"/>
            </a:endParaRPr>
          </a:p>
        </p:txBody>
      </p:sp>
      <p:sp>
        <p:nvSpPr>
          <p:cNvPr id="4" name="テキスト ボックス 3"/>
          <p:cNvSpPr txBox="1"/>
          <p:nvPr/>
        </p:nvSpPr>
        <p:spPr>
          <a:xfrm>
            <a:off x="2267744" y="4653136"/>
            <a:ext cx="4608512" cy="369332"/>
          </a:xfrm>
          <a:prstGeom prst="rect">
            <a:avLst/>
          </a:prstGeom>
          <a:noFill/>
        </p:spPr>
        <p:txBody>
          <a:bodyPr wrap="square" rtlCol="0">
            <a:spAutoFit/>
          </a:bodyPr>
          <a:lstStyle/>
          <a:p>
            <a:pPr algn="ctr"/>
            <a:r>
              <a:rPr kumimoji="1" lang="en-US" altLang="ja-JP" dirty="0" smtClean="0">
                <a:solidFill>
                  <a:srgbClr val="FFFFFF"/>
                </a:solidFill>
                <a:effectLst>
                  <a:glow rad="228600">
                    <a:schemeClr val="accent2">
                      <a:satMod val="175000"/>
                      <a:alpha val="40000"/>
                    </a:schemeClr>
                  </a:glow>
                </a:effectLst>
              </a:rPr>
              <a:t>DWH</a:t>
            </a:r>
            <a:r>
              <a:rPr kumimoji="1" lang="ja-JP" altLang="en-US" dirty="0" smtClean="0">
                <a:solidFill>
                  <a:srgbClr val="FFFFFF"/>
                </a:solidFill>
                <a:effectLst>
                  <a:glow rad="228600">
                    <a:schemeClr val="accent2">
                      <a:satMod val="175000"/>
                      <a:alpha val="40000"/>
                    </a:schemeClr>
                  </a:glow>
                </a:effectLst>
              </a:rPr>
              <a:t>（データウェアハウス</a:t>
            </a:r>
            <a:r>
              <a:rPr lang="ja-JP" altLang="ja-JP" dirty="0">
                <a:solidFill>
                  <a:srgbClr val="FFFFFF"/>
                </a:solidFill>
                <a:effectLst>
                  <a:glow rad="228600">
                    <a:schemeClr val="accent2">
                      <a:satMod val="175000"/>
                      <a:alpha val="40000"/>
                    </a:schemeClr>
                  </a:glow>
                </a:effectLst>
              </a:rPr>
              <a:t>）</a:t>
            </a:r>
            <a:endParaRPr kumimoji="1" lang="ja-JP" altLang="en-US" dirty="0">
              <a:solidFill>
                <a:srgbClr val="FFFFFF"/>
              </a:solidFill>
              <a:effectLst>
                <a:glow rad="228600">
                  <a:schemeClr val="accent2">
                    <a:satMod val="175000"/>
                    <a:alpha val="40000"/>
                  </a:schemeClr>
                </a:glow>
              </a:effectLst>
            </a:endParaRPr>
          </a:p>
        </p:txBody>
      </p:sp>
      <p:sp>
        <p:nvSpPr>
          <p:cNvPr id="19" name="角丸四角形 18"/>
          <p:cNvSpPr/>
          <p:nvPr/>
        </p:nvSpPr>
        <p:spPr bwMode="auto">
          <a:xfrm>
            <a:off x="3779912" y="6093296"/>
            <a:ext cx="1584176" cy="504056"/>
          </a:xfrm>
          <a:prstGeom prst="roundRect">
            <a:avLst/>
          </a:prstGeom>
          <a:solidFill>
            <a:srgbClr val="7575D1"/>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400" dirty="0" smtClean="0"/>
              <a:t>業務</a:t>
            </a:r>
            <a:endParaRPr kumimoji="0" lang="ja-JP" altLang="en-US" sz="1200" dirty="0" smtClean="0"/>
          </a:p>
          <a:p>
            <a:pPr algn="ctr">
              <a:spcBef>
                <a:spcPts val="0"/>
              </a:spcBef>
            </a:pPr>
            <a:r>
              <a:rPr kumimoji="0" lang="ja-JP" altLang="en-US" sz="1200" dirty="0" smtClean="0"/>
              <a:t>アプリケーション</a:t>
            </a:r>
            <a:endParaRPr kumimoji="0" lang="ja-JP" altLang="en-US" sz="1200" dirty="0"/>
          </a:p>
        </p:txBody>
      </p:sp>
      <p:sp>
        <p:nvSpPr>
          <p:cNvPr id="20" name="角丸四角形 19"/>
          <p:cNvSpPr/>
          <p:nvPr/>
        </p:nvSpPr>
        <p:spPr bwMode="auto">
          <a:xfrm>
            <a:off x="7092280" y="6093296"/>
            <a:ext cx="1656184" cy="504056"/>
          </a:xfrm>
          <a:prstGeom prst="roundRect">
            <a:avLst/>
          </a:prstGeom>
          <a:solidFill>
            <a:srgbClr val="7575D1"/>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400" dirty="0" smtClean="0"/>
              <a:t>業務</a:t>
            </a:r>
            <a:endParaRPr kumimoji="0" lang="ja-JP" altLang="en-US" sz="1200" dirty="0" smtClean="0"/>
          </a:p>
          <a:p>
            <a:pPr algn="ctr">
              <a:spcBef>
                <a:spcPts val="0"/>
              </a:spcBef>
            </a:pPr>
            <a:r>
              <a:rPr kumimoji="0" lang="ja-JP" altLang="en-US" sz="1200" dirty="0" smtClean="0"/>
              <a:t>アプリケーション</a:t>
            </a:r>
            <a:endParaRPr kumimoji="0" lang="ja-JP" altLang="en-US" sz="1200" dirty="0"/>
          </a:p>
        </p:txBody>
      </p:sp>
      <p:sp>
        <p:nvSpPr>
          <p:cNvPr id="21" name="角丸四角形 20"/>
          <p:cNvSpPr/>
          <p:nvPr/>
        </p:nvSpPr>
        <p:spPr bwMode="auto">
          <a:xfrm>
            <a:off x="395536" y="6093296"/>
            <a:ext cx="1656184" cy="504056"/>
          </a:xfrm>
          <a:prstGeom prst="roundRect">
            <a:avLst/>
          </a:prstGeom>
          <a:solidFill>
            <a:srgbClr val="7575D1"/>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400" dirty="0" smtClean="0"/>
              <a:t>業務</a:t>
            </a:r>
            <a:endParaRPr kumimoji="0" lang="ja-JP" altLang="en-US" sz="1200" dirty="0" smtClean="0"/>
          </a:p>
          <a:p>
            <a:pPr algn="ctr">
              <a:spcBef>
                <a:spcPts val="0"/>
              </a:spcBef>
            </a:pPr>
            <a:r>
              <a:rPr kumimoji="0" lang="ja-JP" altLang="en-US" sz="1200" dirty="0" smtClean="0"/>
              <a:t>アプリケーション</a:t>
            </a:r>
            <a:endParaRPr kumimoji="0" lang="ja-JP" altLang="en-US" sz="1200" dirty="0"/>
          </a:p>
        </p:txBody>
      </p:sp>
      <p:sp>
        <p:nvSpPr>
          <p:cNvPr id="22" name="角丸四角形 21"/>
          <p:cNvSpPr/>
          <p:nvPr/>
        </p:nvSpPr>
        <p:spPr bwMode="auto">
          <a:xfrm>
            <a:off x="2123728" y="6093296"/>
            <a:ext cx="1584176" cy="504056"/>
          </a:xfrm>
          <a:prstGeom prst="roundRect">
            <a:avLst/>
          </a:prstGeom>
          <a:solidFill>
            <a:srgbClr val="7575D1"/>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400" dirty="0" smtClean="0"/>
              <a:t>業務</a:t>
            </a:r>
            <a:endParaRPr kumimoji="0" lang="ja-JP" altLang="en-US" sz="1200" dirty="0" smtClean="0"/>
          </a:p>
          <a:p>
            <a:pPr algn="ctr">
              <a:spcBef>
                <a:spcPts val="0"/>
              </a:spcBef>
            </a:pPr>
            <a:r>
              <a:rPr kumimoji="0" lang="ja-JP" altLang="en-US" sz="1200" dirty="0" smtClean="0"/>
              <a:t>アプリケーション</a:t>
            </a:r>
            <a:endParaRPr kumimoji="0" lang="ja-JP" altLang="en-US" sz="1200" dirty="0"/>
          </a:p>
        </p:txBody>
      </p:sp>
      <p:sp>
        <p:nvSpPr>
          <p:cNvPr id="23" name="角丸四角形 22"/>
          <p:cNvSpPr/>
          <p:nvPr/>
        </p:nvSpPr>
        <p:spPr bwMode="auto">
          <a:xfrm>
            <a:off x="5436096" y="6093296"/>
            <a:ext cx="1584176" cy="504056"/>
          </a:xfrm>
          <a:prstGeom prst="roundRect">
            <a:avLst/>
          </a:prstGeom>
          <a:solidFill>
            <a:srgbClr val="7575D1"/>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400" dirty="0" smtClean="0"/>
              <a:t>業務</a:t>
            </a:r>
            <a:endParaRPr kumimoji="0" lang="ja-JP" altLang="en-US" sz="1200" dirty="0" smtClean="0"/>
          </a:p>
          <a:p>
            <a:pPr algn="ctr">
              <a:spcBef>
                <a:spcPts val="0"/>
              </a:spcBef>
            </a:pPr>
            <a:r>
              <a:rPr kumimoji="0" lang="ja-JP" altLang="en-US" sz="1200" dirty="0" smtClean="0"/>
              <a:t>アプリケーション</a:t>
            </a:r>
            <a:endParaRPr kumimoji="0" lang="ja-JP" altLang="en-US" sz="1200" dirty="0"/>
          </a:p>
        </p:txBody>
      </p:sp>
      <p:sp>
        <p:nvSpPr>
          <p:cNvPr id="9" name="上矢印 8"/>
          <p:cNvSpPr/>
          <p:nvPr/>
        </p:nvSpPr>
        <p:spPr bwMode="auto">
          <a:xfrm>
            <a:off x="971600" y="5805264"/>
            <a:ext cx="504056" cy="216024"/>
          </a:xfrm>
          <a:prstGeom prst="upArrow">
            <a:avLst/>
          </a:prstGeom>
          <a:solidFill>
            <a:schemeClr val="accent6">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5" name="上矢印 24"/>
          <p:cNvSpPr/>
          <p:nvPr/>
        </p:nvSpPr>
        <p:spPr bwMode="auto">
          <a:xfrm>
            <a:off x="2699792" y="5805264"/>
            <a:ext cx="504056" cy="216024"/>
          </a:xfrm>
          <a:prstGeom prst="upArrow">
            <a:avLst/>
          </a:prstGeom>
          <a:solidFill>
            <a:schemeClr val="accent6">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6" name="上矢印 25"/>
          <p:cNvSpPr/>
          <p:nvPr/>
        </p:nvSpPr>
        <p:spPr bwMode="auto">
          <a:xfrm>
            <a:off x="5940152" y="5805264"/>
            <a:ext cx="504056" cy="216024"/>
          </a:xfrm>
          <a:prstGeom prst="upArrow">
            <a:avLst/>
          </a:prstGeom>
          <a:solidFill>
            <a:schemeClr val="accent6">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7" name="上矢印 26"/>
          <p:cNvSpPr/>
          <p:nvPr/>
        </p:nvSpPr>
        <p:spPr bwMode="auto">
          <a:xfrm>
            <a:off x="7668344" y="5805264"/>
            <a:ext cx="504056" cy="216024"/>
          </a:xfrm>
          <a:prstGeom prst="upArrow">
            <a:avLst/>
          </a:prstGeom>
          <a:solidFill>
            <a:schemeClr val="accent6">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8" name="上矢印 27"/>
          <p:cNvSpPr/>
          <p:nvPr/>
        </p:nvSpPr>
        <p:spPr bwMode="auto">
          <a:xfrm>
            <a:off x="4283968" y="5805264"/>
            <a:ext cx="504056" cy="216024"/>
          </a:xfrm>
          <a:prstGeom prst="upArrow">
            <a:avLst/>
          </a:prstGeom>
          <a:solidFill>
            <a:schemeClr val="accent6">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9" name="上矢印 28"/>
          <p:cNvSpPr/>
          <p:nvPr/>
        </p:nvSpPr>
        <p:spPr bwMode="auto">
          <a:xfrm>
            <a:off x="1475656" y="4293096"/>
            <a:ext cx="576064" cy="288032"/>
          </a:xfrm>
          <a:prstGeom prst="upArrow">
            <a:avLst/>
          </a:prstGeom>
          <a:solidFill>
            <a:srgbClr val="0080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30" name="上矢印 29"/>
          <p:cNvSpPr/>
          <p:nvPr/>
        </p:nvSpPr>
        <p:spPr bwMode="auto">
          <a:xfrm>
            <a:off x="4283968" y="4293096"/>
            <a:ext cx="576064" cy="288032"/>
          </a:xfrm>
          <a:prstGeom prst="upArrow">
            <a:avLst/>
          </a:prstGeom>
          <a:solidFill>
            <a:srgbClr val="3366FF"/>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31" name="上矢印 30"/>
          <p:cNvSpPr/>
          <p:nvPr/>
        </p:nvSpPr>
        <p:spPr bwMode="auto">
          <a:xfrm>
            <a:off x="7092280" y="4293096"/>
            <a:ext cx="576064" cy="288032"/>
          </a:xfrm>
          <a:prstGeom prst="upArrow">
            <a:avLst/>
          </a:prstGeom>
          <a:solidFill>
            <a:srgbClr val="8000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pic>
        <p:nvPicPr>
          <p:cNvPr id="32" name="Picture 4" descr="http://tikm11m.files.wordpress.com/2009/11/microstrategy-enterprise-performance-management-dashboar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2708920"/>
            <a:ext cx="722860" cy="576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6" descr="http://www.infocom.co.jp/ecm/product/cognos/image/cognos_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708920"/>
            <a:ext cx="986593" cy="640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708920"/>
            <a:ext cx="936104" cy="605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descr="QlikView for iP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2708920"/>
            <a:ext cx="792088" cy="597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80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a:picLocks noChangeAspect="1"/>
          </p:cNvPicPr>
          <p:nvPr/>
        </p:nvPicPr>
        <p:blipFill>
          <a:blip r:embed="rId2"/>
          <a:stretch>
            <a:fillRect/>
          </a:stretch>
        </p:blipFill>
        <p:spPr>
          <a:xfrm>
            <a:off x="0" y="0"/>
            <a:ext cx="9144000" cy="6858000"/>
          </a:xfrm>
          <a:prstGeom prst="rect">
            <a:avLst/>
          </a:prstGeom>
        </p:spPr>
      </p:pic>
      <p:grpSp>
        <p:nvGrpSpPr>
          <p:cNvPr id="11" name="図形グループ 10"/>
          <p:cNvGrpSpPr/>
          <p:nvPr/>
        </p:nvGrpSpPr>
        <p:grpSpPr>
          <a:xfrm>
            <a:off x="514350" y="5740400"/>
            <a:ext cx="8121650" cy="850900"/>
            <a:chOff x="514350" y="5740400"/>
            <a:chExt cx="8121650" cy="850900"/>
          </a:xfrm>
        </p:grpSpPr>
        <p:sp>
          <p:nvSpPr>
            <p:cNvPr id="25" name="角丸四角形 24"/>
            <p:cNvSpPr/>
            <p:nvPr/>
          </p:nvSpPr>
          <p:spPr bwMode="auto">
            <a:xfrm>
              <a:off x="514350" y="5740400"/>
              <a:ext cx="8121650" cy="850900"/>
            </a:xfrm>
            <a:prstGeom prst="roundRect">
              <a:avLst>
                <a:gd name="adj" fmla="val 50000"/>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6" name="テキスト ボックス 25"/>
            <p:cNvSpPr txBox="1"/>
            <p:nvPr/>
          </p:nvSpPr>
          <p:spPr>
            <a:xfrm>
              <a:off x="3784239" y="5937250"/>
              <a:ext cx="1575521" cy="461665"/>
            </a:xfrm>
            <a:prstGeom prst="rect">
              <a:avLst/>
            </a:prstGeom>
            <a:noFill/>
          </p:spPr>
          <p:txBody>
            <a:bodyPr wrap="none" rtlCol="0">
              <a:spAutoFit/>
            </a:bodyPr>
            <a:lstStyle/>
            <a:p>
              <a:pPr algn="ctr"/>
              <a:r>
                <a:rPr kumimoji="1" lang="en-US" altLang="ja-JP" sz="2400" dirty="0" smtClean="0">
                  <a:solidFill>
                    <a:srgbClr val="FFFFFF"/>
                  </a:solidFill>
                </a:rPr>
                <a:t>BIG DATA</a:t>
              </a:r>
              <a:endParaRPr kumimoji="1" lang="ja-JP" altLang="en-US" sz="2400" dirty="0">
                <a:solidFill>
                  <a:srgbClr val="FFFFFF"/>
                </a:solidFill>
              </a:endParaRPr>
            </a:p>
          </p:txBody>
        </p:sp>
      </p:grpSp>
      <p:sp>
        <p:nvSpPr>
          <p:cNvPr id="31" name="上矢印 30"/>
          <p:cNvSpPr/>
          <p:nvPr/>
        </p:nvSpPr>
        <p:spPr bwMode="auto">
          <a:xfrm>
            <a:off x="3917950" y="990600"/>
            <a:ext cx="1320800" cy="4819650"/>
          </a:xfrm>
          <a:prstGeom prst="upArrow">
            <a:avLst/>
          </a:prstGeom>
          <a:solidFill>
            <a:srgbClr val="FF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rgbClr val="FFFFFF"/>
                </a:solidFill>
                <a:effectLst/>
                <a:latin typeface="Arial" charset="0"/>
                <a:ea typeface="HG丸ｺﾞｼｯｸM-PRO" pitchFamily="50" charset="-128"/>
              </a:rPr>
              <a:t>最適化</a:t>
            </a:r>
          </a:p>
        </p:txBody>
      </p:sp>
      <p:sp>
        <p:nvSpPr>
          <p:cNvPr id="6" name="角丸四角形 5"/>
          <p:cNvSpPr/>
          <p:nvPr/>
        </p:nvSpPr>
        <p:spPr bwMode="auto">
          <a:xfrm>
            <a:off x="3457575" y="339254"/>
            <a:ext cx="2228850" cy="524346"/>
          </a:xfrm>
          <a:prstGeom prst="roundRect">
            <a:avLst/>
          </a:prstGeom>
          <a:solidFill>
            <a:srgbClr val="8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Arial" charset="0"/>
                <a:ea typeface="HG丸ｺﾞｼｯｸM-PRO" pitchFamily="50" charset="-128"/>
              </a:rPr>
              <a:t>企業活動</a:t>
            </a:r>
          </a:p>
        </p:txBody>
      </p:sp>
      <p:sp>
        <p:nvSpPr>
          <p:cNvPr id="8" name="角丸四角形 7"/>
          <p:cNvSpPr/>
          <p:nvPr/>
        </p:nvSpPr>
        <p:spPr bwMode="auto">
          <a:xfrm>
            <a:off x="5578474" y="1399704"/>
            <a:ext cx="2949575" cy="524346"/>
          </a:xfrm>
          <a:prstGeom prst="roundRect">
            <a:avLst/>
          </a:prstGeom>
          <a:solidFill>
            <a:srgbClr val="0000FF">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Arial" charset="0"/>
                <a:ea typeface="HG丸ｺﾞｼｯｸM-PRO" pitchFamily="50" charset="-128"/>
              </a:rPr>
              <a:t>内部活動</a:t>
            </a:r>
          </a:p>
        </p:txBody>
      </p:sp>
      <p:grpSp>
        <p:nvGrpSpPr>
          <p:cNvPr id="3" name="図形グループ 2"/>
          <p:cNvGrpSpPr/>
          <p:nvPr/>
        </p:nvGrpSpPr>
        <p:grpSpPr>
          <a:xfrm>
            <a:off x="608012" y="3524250"/>
            <a:ext cx="2954338" cy="2908300"/>
            <a:chOff x="608012" y="3524250"/>
            <a:chExt cx="2954338" cy="2908300"/>
          </a:xfrm>
        </p:grpSpPr>
        <p:sp>
          <p:nvSpPr>
            <p:cNvPr id="7" name="角丸四角形 6"/>
            <p:cNvSpPr/>
            <p:nvPr/>
          </p:nvSpPr>
          <p:spPr bwMode="auto">
            <a:xfrm>
              <a:off x="608012" y="5908204"/>
              <a:ext cx="2949575" cy="524346"/>
            </a:xfrm>
            <a:prstGeom prst="roundRect">
              <a:avLst>
                <a:gd name="adj" fmla="val 50000"/>
              </a:avLst>
            </a:prstGeom>
            <a:solidFill>
              <a:srgbClr val="008000">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Arial" charset="0"/>
                  <a:ea typeface="HG丸ｺﾞｼｯｸM-PRO" pitchFamily="50" charset="-128"/>
                </a:rPr>
                <a:t>マーケットデータの増大</a:t>
              </a:r>
            </a:p>
          </p:txBody>
        </p:sp>
        <p:sp>
          <p:nvSpPr>
            <p:cNvPr id="2" name="下矢印 1"/>
            <p:cNvSpPr/>
            <p:nvPr/>
          </p:nvSpPr>
          <p:spPr bwMode="auto">
            <a:xfrm>
              <a:off x="1752600" y="3524250"/>
              <a:ext cx="660400" cy="2451100"/>
            </a:xfrm>
            <a:prstGeom prst="downArrow">
              <a:avLst/>
            </a:prstGeom>
            <a:solidFill>
              <a:srgbClr val="CCFFCC"/>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5" name="円/楕円 14"/>
            <p:cNvSpPr/>
            <p:nvPr/>
          </p:nvSpPr>
          <p:spPr bwMode="auto">
            <a:xfrm>
              <a:off x="1073150" y="4298950"/>
              <a:ext cx="2019299" cy="628650"/>
            </a:xfrm>
            <a:prstGeom prst="ellipse">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charset="0"/>
                  <a:ea typeface="HG丸ｺﾞｼｯｸM-PRO" pitchFamily="50" charset="-128"/>
                </a:rPr>
                <a:t>インターネット</a:t>
              </a:r>
            </a:p>
          </p:txBody>
        </p:sp>
        <p:sp>
          <p:nvSpPr>
            <p:cNvPr id="12" name="角丸四角形 11"/>
            <p:cNvSpPr/>
            <p:nvPr/>
          </p:nvSpPr>
          <p:spPr bwMode="auto">
            <a:xfrm>
              <a:off x="615950" y="3898900"/>
              <a:ext cx="1193800" cy="488950"/>
            </a:xfrm>
            <a:prstGeom prst="roundRect">
              <a:avLst>
                <a:gd name="adj" fmla="val 50000"/>
              </a:avLst>
            </a:prstGeom>
            <a:solidFill>
              <a:srgbClr val="92D050">
                <a:alpha val="58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モバイル</a:t>
              </a:r>
            </a:p>
          </p:txBody>
        </p:sp>
        <p:sp>
          <p:nvSpPr>
            <p:cNvPr id="13" name="角丸四角形 12"/>
            <p:cNvSpPr/>
            <p:nvPr/>
          </p:nvSpPr>
          <p:spPr bwMode="auto">
            <a:xfrm>
              <a:off x="1471612" y="4870450"/>
              <a:ext cx="1222375" cy="488950"/>
            </a:xfrm>
            <a:prstGeom prst="roundRect">
              <a:avLst>
                <a:gd name="adj" fmla="val 50000"/>
              </a:avLst>
            </a:prstGeom>
            <a:solidFill>
              <a:srgbClr val="92D050">
                <a:alpha val="58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err="1" smtClean="0">
                  <a:ln>
                    <a:noFill/>
                  </a:ln>
                  <a:solidFill>
                    <a:schemeClr val="bg1"/>
                  </a:solidFill>
                  <a:effectLst/>
                  <a:latin typeface="Arial" charset="0"/>
                  <a:ea typeface="HG丸ｺﾞｼｯｸM-PRO" pitchFamily="50" charset="-128"/>
                </a:rPr>
                <a:t>IoT</a:t>
              </a:r>
              <a:endParaRPr kumimoji="0" lang="ja-JP" altLang="en-US" sz="16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4" name="角丸四角形 13"/>
            <p:cNvSpPr/>
            <p:nvPr/>
          </p:nvSpPr>
          <p:spPr bwMode="auto">
            <a:xfrm>
              <a:off x="2343150" y="3898900"/>
              <a:ext cx="1219200" cy="488950"/>
            </a:xfrm>
            <a:prstGeom prst="roundRect">
              <a:avLst>
                <a:gd name="adj" fmla="val 50000"/>
              </a:avLst>
            </a:prstGeom>
            <a:solidFill>
              <a:srgbClr val="92D050">
                <a:alpha val="58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ソーシャル</a:t>
              </a:r>
            </a:p>
          </p:txBody>
        </p:sp>
      </p:grpSp>
      <p:grpSp>
        <p:nvGrpSpPr>
          <p:cNvPr id="5" name="図形グループ 4"/>
          <p:cNvGrpSpPr/>
          <p:nvPr/>
        </p:nvGrpSpPr>
        <p:grpSpPr>
          <a:xfrm>
            <a:off x="5580062" y="3524250"/>
            <a:ext cx="2954338" cy="2895600"/>
            <a:chOff x="5580062" y="3524250"/>
            <a:chExt cx="2954338" cy="2895600"/>
          </a:xfrm>
        </p:grpSpPr>
        <p:sp>
          <p:nvSpPr>
            <p:cNvPr id="20" name="角丸四角形 19"/>
            <p:cNvSpPr/>
            <p:nvPr/>
          </p:nvSpPr>
          <p:spPr bwMode="auto">
            <a:xfrm>
              <a:off x="5580062" y="5895504"/>
              <a:ext cx="2949575" cy="524346"/>
            </a:xfrm>
            <a:prstGeom prst="roundRect">
              <a:avLst>
                <a:gd name="adj" fmla="val 50000"/>
              </a:avLst>
            </a:prstGeom>
            <a:solidFill>
              <a:srgbClr val="0000FF">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Arial" charset="0"/>
                  <a:ea typeface="HG丸ｺﾞｼｯｸM-PRO" pitchFamily="50" charset="-128"/>
                </a:rPr>
                <a:t>企業活動データの増大</a:t>
              </a:r>
            </a:p>
          </p:txBody>
        </p:sp>
        <p:sp>
          <p:nvSpPr>
            <p:cNvPr id="22" name="下矢印 21"/>
            <p:cNvSpPr/>
            <p:nvPr/>
          </p:nvSpPr>
          <p:spPr bwMode="auto">
            <a:xfrm>
              <a:off x="6724650" y="3524250"/>
              <a:ext cx="660400" cy="2451100"/>
            </a:xfrm>
            <a:prstGeom prst="downArrow">
              <a:avLst/>
            </a:prstGeom>
            <a:solidFill>
              <a:srgbClr val="66CC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6" name="円/楕円 15"/>
            <p:cNvSpPr/>
            <p:nvPr/>
          </p:nvSpPr>
          <p:spPr bwMode="auto">
            <a:xfrm>
              <a:off x="6045200" y="4279900"/>
              <a:ext cx="2019299" cy="628650"/>
            </a:xfrm>
            <a:prstGeom prst="ellipse">
              <a:avLst/>
            </a:prstGeom>
            <a:solidFill>
              <a:schemeClr val="accent6">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charset="0"/>
                  <a:ea typeface="HG丸ｺﾞｼｯｸM-PRO" pitchFamily="50" charset="-128"/>
                </a:rPr>
                <a:t>企業活動の</a:t>
              </a: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charset="0"/>
                  <a:ea typeface="HG丸ｺﾞｼｯｸM-PRO" pitchFamily="50" charset="-128"/>
                </a:rPr>
                <a:t>デジタル化</a:t>
              </a:r>
            </a:p>
          </p:txBody>
        </p:sp>
        <p:sp>
          <p:nvSpPr>
            <p:cNvPr id="17" name="角丸四角形 16"/>
            <p:cNvSpPr/>
            <p:nvPr/>
          </p:nvSpPr>
          <p:spPr bwMode="auto">
            <a:xfrm>
              <a:off x="5588000" y="3879850"/>
              <a:ext cx="1193800" cy="488950"/>
            </a:xfrm>
            <a:prstGeom prst="roundRect">
              <a:avLst>
                <a:gd name="adj" fmla="val 50000"/>
              </a:avLst>
            </a:prstGeom>
            <a:solidFill>
              <a:srgbClr val="0000FF">
                <a:alpha val="67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モニタリング</a:t>
              </a:r>
            </a:p>
          </p:txBody>
        </p:sp>
        <p:sp>
          <p:nvSpPr>
            <p:cNvPr id="18" name="角丸四角形 17"/>
            <p:cNvSpPr/>
            <p:nvPr/>
          </p:nvSpPr>
          <p:spPr bwMode="auto">
            <a:xfrm>
              <a:off x="6443662" y="4851400"/>
              <a:ext cx="1222375" cy="488950"/>
            </a:xfrm>
            <a:prstGeom prst="roundRect">
              <a:avLst>
                <a:gd name="adj" fmla="val 50000"/>
              </a:avLst>
            </a:prstGeom>
            <a:solidFill>
              <a:srgbClr val="0000FF">
                <a:alpha val="67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コントロール</a:t>
              </a:r>
            </a:p>
          </p:txBody>
        </p:sp>
        <p:sp>
          <p:nvSpPr>
            <p:cNvPr id="19" name="角丸四角形 18"/>
            <p:cNvSpPr/>
            <p:nvPr/>
          </p:nvSpPr>
          <p:spPr bwMode="auto">
            <a:xfrm>
              <a:off x="7315200" y="3879850"/>
              <a:ext cx="1219200" cy="488950"/>
            </a:xfrm>
            <a:prstGeom prst="roundRect">
              <a:avLst>
                <a:gd name="adj" fmla="val 50000"/>
              </a:avLst>
            </a:prstGeom>
            <a:solidFill>
              <a:srgbClr val="0000FF">
                <a:alpha val="67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フィードバック</a:t>
              </a:r>
            </a:p>
          </p:txBody>
        </p:sp>
      </p:grpSp>
      <p:sp>
        <p:nvSpPr>
          <p:cNvPr id="21" name="角丸四角形 20"/>
          <p:cNvSpPr/>
          <p:nvPr/>
        </p:nvSpPr>
        <p:spPr bwMode="auto">
          <a:xfrm>
            <a:off x="619124" y="1399704"/>
            <a:ext cx="2949575" cy="524346"/>
          </a:xfrm>
          <a:prstGeom prst="roundRect">
            <a:avLst/>
          </a:prstGeom>
          <a:solidFill>
            <a:srgbClr val="008000">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Arial" charset="0"/>
                <a:ea typeface="HG丸ｺﾞｼｯｸM-PRO" pitchFamily="50" charset="-128"/>
              </a:rPr>
              <a:t>外部活動</a:t>
            </a:r>
          </a:p>
        </p:txBody>
      </p:sp>
      <p:cxnSp>
        <p:nvCxnSpPr>
          <p:cNvPr id="4" name="曲線コネクタ 3"/>
          <p:cNvCxnSpPr>
            <a:stCxn id="6" idx="1"/>
            <a:endCxn id="21" idx="0"/>
          </p:cNvCxnSpPr>
          <p:nvPr/>
        </p:nvCxnSpPr>
        <p:spPr bwMode="auto">
          <a:xfrm rot="10800000" flipV="1">
            <a:off x="2093913" y="601426"/>
            <a:ext cx="1363663" cy="798277"/>
          </a:xfrm>
          <a:prstGeom prst="curvedConnector2">
            <a:avLst/>
          </a:prstGeom>
          <a:solidFill>
            <a:schemeClr val="bg1"/>
          </a:solidFill>
          <a:ln w="38100" cap="flat" cmpd="sng" algn="ctr">
            <a:solidFill>
              <a:schemeClr val="bg1"/>
            </a:solidFill>
            <a:prstDash val="solid"/>
            <a:round/>
            <a:headEnd type="none" w="med" len="med"/>
            <a:tailEnd type="triangle"/>
          </a:ln>
          <a:effectLst/>
        </p:spPr>
      </p:cxnSp>
      <p:cxnSp>
        <p:nvCxnSpPr>
          <p:cNvPr id="23" name="曲線コネクタ 22"/>
          <p:cNvCxnSpPr>
            <a:stCxn id="6" idx="3"/>
            <a:endCxn id="8" idx="0"/>
          </p:cNvCxnSpPr>
          <p:nvPr/>
        </p:nvCxnSpPr>
        <p:spPr bwMode="auto">
          <a:xfrm>
            <a:off x="5686425" y="601427"/>
            <a:ext cx="1366837" cy="798277"/>
          </a:xfrm>
          <a:prstGeom prst="curvedConnector2">
            <a:avLst/>
          </a:prstGeom>
          <a:solidFill>
            <a:schemeClr val="bg1"/>
          </a:solidFill>
          <a:ln w="38100" cap="flat" cmpd="sng" algn="ctr">
            <a:solidFill>
              <a:schemeClr val="bg1"/>
            </a:solidFill>
            <a:prstDash val="solid"/>
            <a:round/>
            <a:headEnd type="none" w="med" len="med"/>
            <a:tailEnd type="triangle"/>
          </a:ln>
          <a:effectLst/>
        </p:spPr>
      </p:cxnSp>
      <p:grpSp>
        <p:nvGrpSpPr>
          <p:cNvPr id="24" name="図形グループ 23"/>
          <p:cNvGrpSpPr/>
          <p:nvPr/>
        </p:nvGrpSpPr>
        <p:grpSpPr>
          <a:xfrm>
            <a:off x="514350" y="2203450"/>
            <a:ext cx="8121650" cy="895350"/>
            <a:chOff x="514350" y="2203450"/>
            <a:chExt cx="8121650" cy="895350"/>
          </a:xfrm>
        </p:grpSpPr>
        <p:sp>
          <p:nvSpPr>
            <p:cNvPr id="27" name="角丸四角形 26"/>
            <p:cNvSpPr/>
            <p:nvPr/>
          </p:nvSpPr>
          <p:spPr bwMode="auto">
            <a:xfrm>
              <a:off x="514350" y="2247900"/>
              <a:ext cx="8121650" cy="850900"/>
            </a:xfrm>
            <a:prstGeom prst="roundRect">
              <a:avLst>
                <a:gd name="adj" fmla="val 50000"/>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8" name="テキスト ボックス 27"/>
            <p:cNvSpPr txBox="1"/>
            <p:nvPr/>
          </p:nvSpPr>
          <p:spPr>
            <a:xfrm>
              <a:off x="3670174" y="2203450"/>
              <a:ext cx="1800493" cy="892552"/>
            </a:xfrm>
            <a:prstGeom prst="rect">
              <a:avLst/>
            </a:prstGeom>
            <a:noFill/>
          </p:spPr>
          <p:txBody>
            <a:bodyPr wrap="none" rtlCol="0">
              <a:spAutoFit/>
            </a:bodyPr>
            <a:lstStyle/>
            <a:p>
              <a:pPr algn="ctr"/>
              <a:r>
                <a:rPr kumimoji="1" lang="en-US" altLang="ja-JP" sz="2400" dirty="0" smtClean="0">
                  <a:solidFill>
                    <a:srgbClr val="FFFFFF"/>
                  </a:solidFill>
                </a:rPr>
                <a:t>BI</a:t>
              </a:r>
            </a:p>
            <a:p>
              <a:pPr algn="ctr"/>
              <a:r>
                <a:rPr lang="ja-JP" altLang="en-US" sz="1200" dirty="0" smtClean="0">
                  <a:solidFill>
                    <a:srgbClr val="FFFFFF"/>
                  </a:solidFill>
                </a:rPr>
                <a:t>検索・分析・予測・可視化</a:t>
              </a:r>
            </a:p>
            <a:p>
              <a:pPr algn="ctr"/>
              <a:r>
                <a:rPr kumimoji="1" lang="ja-JP" altLang="en-US" sz="1600" dirty="0" smtClean="0">
                  <a:solidFill>
                    <a:srgbClr val="FFFFFF"/>
                  </a:solidFill>
                </a:rPr>
                <a:t>意思決定支援</a:t>
              </a:r>
              <a:endParaRPr kumimoji="1" lang="ja-JP" altLang="en-US" sz="1600" dirty="0">
                <a:solidFill>
                  <a:srgbClr val="FFFFFF"/>
                </a:solidFill>
              </a:endParaRPr>
            </a:p>
          </p:txBody>
        </p:sp>
      </p:grpSp>
      <p:sp>
        <p:nvSpPr>
          <p:cNvPr id="9" name="角丸四角形 8"/>
          <p:cNvSpPr/>
          <p:nvPr/>
        </p:nvSpPr>
        <p:spPr bwMode="auto">
          <a:xfrm>
            <a:off x="612774" y="2053754"/>
            <a:ext cx="2949575" cy="1356196"/>
          </a:xfrm>
          <a:prstGeom prst="roundRect">
            <a:avLst>
              <a:gd name="adj" fmla="val 4272"/>
            </a:avLst>
          </a:prstGeom>
          <a:solidFill>
            <a:srgbClr val="008000">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Arial" charset="0"/>
                <a:ea typeface="HG丸ｺﾞｼｯｸM-PRO" pitchFamily="50" charset="-128"/>
              </a:rPr>
              <a:t>マーケティング</a:t>
            </a:r>
            <a:endParaRPr kumimoji="0" lang="en-US" altLang="ja-JP" sz="2000" b="0" i="0" u="none" strike="noStrike" cap="none" normalizeH="0" baseline="0" dirty="0" smtClean="0">
              <a:ln>
                <a:noFill/>
              </a:ln>
              <a:solidFill>
                <a:schemeClr val="bg1"/>
              </a:solidFill>
              <a:effectLst/>
              <a:latin typeface="Arial" charset="0"/>
              <a:ea typeface="HG丸ｺﾞｼｯｸM-PRO" pitchFamily="50" charset="-128"/>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ea typeface="HG丸ｺﾞｼｯｸM-PRO" pitchFamily="50" charset="-128"/>
              </a:rPr>
              <a:t>必要とするマーケット情報を確実・迅速に取得し、そのニーズを把握し、適切な事業活動を展開して顧客の創造と定着を図ること</a:t>
            </a:r>
            <a:endParaRPr kumimoji="0" lang="ja-JP" altLang="en-US" sz="1400" b="0" i="0" u="none" strike="noStrike" cap="none" normalizeH="0" baseline="0" dirty="0" smtClean="0">
              <a:ln>
                <a:noFill/>
              </a:ln>
              <a:solidFill>
                <a:schemeClr val="bg1"/>
              </a:solidFill>
              <a:effectLst/>
              <a:ea typeface="HG丸ｺﾞｼｯｸM-PRO" pitchFamily="50" charset="-128"/>
            </a:endParaRPr>
          </a:p>
        </p:txBody>
      </p:sp>
      <p:sp>
        <p:nvSpPr>
          <p:cNvPr id="10" name="角丸四角形 9"/>
          <p:cNvSpPr/>
          <p:nvPr/>
        </p:nvSpPr>
        <p:spPr bwMode="auto">
          <a:xfrm>
            <a:off x="5578474" y="2028354"/>
            <a:ext cx="2949575" cy="1387946"/>
          </a:xfrm>
          <a:prstGeom prst="roundRect">
            <a:avLst>
              <a:gd name="adj" fmla="val 4272"/>
            </a:avLst>
          </a:prstGeom>
          <a:solidFill>
            <a:srgbClr val="0000FF">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smtClean="0">
                <a:solidFill>
                  <a:schemeClr val="bg1"/>
                </a:solidFill>
                <a:ea typeface="HG丸ｺﾞｼｯｸM-PRO" pitchFamily="50" charset="-128"/>
              </a:rPr>
              <a:t>ガバナンス</a:t>
            </a: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ea typeface="HG丸ｺﾞｼｯｸM-PRO" pitchFamily="50" charset="-128"/>
              </a:rPr>
              <a:t>企業組織全体が経営目的を実現するために自立的に機能する仕組みの実現し、これを維持すること</a:t>
            </a:r>
            <a:endParaRPr kumimoji="0" lang="en-US" altLang="ja-JP" sz="1400" dirty="0" smtClean="0">
              <a:solidFill>
                <a:schemeClr val="bg1"/>
              </a:solidFill>
              <a:ea typeface="HG丸ｺﾞｼｯｸM-PRO" pitchFamily="50" charset="-128"/>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1400" dirty="0" smtClean="0">
              <a:solidFill>
                <a:schemeClr val="bg1"/>
              </a:solidFill>
              <a:ea typeface="HG丸ｺﾞｼｯｸM-PRO" pitchFamily="50" charset="-128"/>
            </a:endParaRPr>
          </a:p>
        </p:txBody>
      </p:sp>
    </p:spTree>
    <p:extLst>
      <p:ext uri="{BB962C8B-B14F-4D97-AF65-F5344CB8AC3E}">
        <p14:creationId xmlns:p14="http://schemas.microsoft.com/office/powerpoint/2010/main" val="2567233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53" presetClass="entr" presetSubtype="1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角丸四角形 50190"/>
          <p:cNvSpPr/>
          <p:nvPr/>
        </p:nvSpPr>
        <p:spPr bwMode="auto">
          <a:xfrm>
            <a:off x="2785891" y="1683192"/>
            <a:ext cx="6129509" cy="4283580"/>
          </a:xfrm>
          <a:prstGeom prst="roundRect">
            <a:avLst>
              <a:gd name="adj" fmla="val 2928"/>
            </a:avLst>
          </a:prstGeom>
          <a:solidFill>
            <a:srgbClr val="FFFFCC"/>
          </a:solidFill>
          <a:ln w="28575" cap="flat" cmpd="sng" algn="ctr">
            <a:solidFill>
              <a:srgbClr val="3366FF"/>
            </a:solidFill>
            <a:prstDash val="sysDot"/>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4" name="下矢印 73"/>
          <p:cNvSpPr/>
          <p:nvPr/>
        </p:nvSpPr>
        <p:spPr bwMode="auto">
          <a:xfrm rot="5400000" flipV="1">
            <a:off x="5150956" y="3192877"/>
            <a:ext cx="457200" cy="1234248"/>
          </a:xfrm>
          <a:prstGeom prst="downArrow">
            <a:avLst>
              <a:gd name="adj1" fmla="val 50000"/>
              <a:gd name="adj2" fmla="val 29310"/>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cxnSp>
        <p:nvCxnSpPr>
          <p:cNvPr id="21" name="直線コネクタ 20"/>
          <p:cNvCxnSpPr/>
          <p:nvPr/>
        </p:nvCxnSpPr>
        <p:spPr bwMode="auto">
          <a:xfrm>
            <a:off x="3201617" y="1143000"/>
            <a:ext cx="4597" cy="5334000"/>
          </a:xfrm>
          <a:prstGeom prst="line">
            <a:avLst/>
          </a:prstGeom>
          <a:solidFill>
            <a:schemeClr val="bg1"/>
          </a:solidFill>
          <a:ln w="38100" cap="flat" cmpd="sng" algn="ctr">
            <a:solidFill>
              <a:srgbClr val="F6D92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78" name="タイトル 2"/>
          <p:cNvSpPr>
            <a:spLocks noGrp="1"/>
          </p:cNvSpPr>
          <p:nvPr>
            <p:ph type="title"/>
          </p:nvPr>
        </p:nvSpPr>
        <p:spPr/>
        <p:txBody>
          <a:bodyPr/>
          <a:lstStyle/>
          <a:p>
            <a:r>
              <a:rPr lang="ja-JP" altLang="en-US" sz="2400" dirty="0" smtClean="0"/>
              <a:t>ビジネス・インテリジェンスと</a:t>
            </a:r>
            <a:r>
              <a:rPr lang="en-US" altLang="ja-JP" sz="2400" dirty="0" smtClean="0"/>
              <a:t>PDCA</a:t>
            </a:r>
            <a:r>
              <a:rPr lang="ja-JP" altLang="en-US" sz="2400" dirty="0" smtClean="0"/>
              <a:t>サイクル</a:t>
            </a:r>
          </a:p>
        </p:txBody>
      </p:sp>
      <p:sp>
        <p:nvSpPr>
          <p:cNvPr id="8" name="フローチャート : 磁気ディスク 7"/>
          <p:cNvSpPr/>
          <p:nvPr/>
        </p:nvSpPr>
        <p:spPr bwMode="auto">
          <a:xfrm>
            <a:off x="3735017" y="3314700"/>
            <a:ext cx="990600" cy="9906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2" name="アーチ 11"/>
          <p:cNvSpPr/>
          <p:nvPr/>
        </p:nvSpPr>
        <p:spPr bwMode="auto">
          <a:xfrm rot="16200000">
            <a:off x="1106116" y="2933700"/>
            <a:ext cx="1981200" cy="1752600"/>
          </a:xfrm>
          <a:prstGeom prst="blockArc">
            <a:avLst/>
          </a:prstGeom>
          <a:solidFill>
            <a:srgbClr val="33CC33"/>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4" name="フローチャート : 磁気ディスク 13"/>
          <p:cNvSpPr/>
          <p:nvPr/>
        </p:nvSpPr>
        <p:spPr bwMode="auto">
          <a:xfrm>
            <a:off x="1982417" y="3314700"/>
            <a:ext cx="685800" cy="990600"/>
          </a:xfrm>
          <a:prstGeom prst="flowChartMagneticDisk">
            <a:avLst/>
          </a:prstGeom>
          <a:solidFill>
            <a:srgbClr val="00800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5" name="角丸四角形 14"/>
          <p:cNvSpPr/>
          <p:nvPr/>
        </p:nvSpPr>
        <p:spPr bwMode="auto">
          <a:xfrm>
            <a:off x="2896817" y="3314700"/>
            <a:ext cx="618795" cy="990600"/>
          </a:xfrm>
          <a:prstGeom prst="roundRect">
            <a:avLst/>
          </a:prstGeom>
          <a:solidFill>
            <a:srgbClr val="3333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400" dirty="0" smtClean="0"/>
              <a:t>ETL</a:t>
            </a:r>
            <a:endParaRPr kumimoji="0" lang="ja-JP" altLang="en-US" sz="1400" dirty="0"/>
          </a:p>
        </p:txBody>
      </p:sp>
      <p:sp>
        <p:nvSpPr>
          <p:cNvPr id="16" name="フローチャート : 磁気ディスク 15"/>
          <p:cNvSpPr/>
          <p:nvPr/>
        </p:nvSpPr>
        <p:spPr bwMode="auto">
          <a:xfrm>
            <a:off x="1525217" y="1801209"/>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7" name="フローチャート : 磁気ディスク 16"/>
          <p:cNvSpPr/>
          <p:nvPr/>
        </p:nvSpPr>
        <p:spPr bwMode="auto">
          <a:xfrm>
            <a:off x="306017" y="33147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8" name="フローチャート : 磁気ディスク 17"/>
          <p:cNvSpPr/>
          <p:nvPr/>
        </p:nvSpPr>
        <p:spPr bwMode="auto">
          <a:xfrm>
            <a:off x="1525217" y="50292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9" name="フローチャート : 磁気ディスク 18"/>
          <p:cNvSpPr/>
          <p:nvPr/>
        </p:nvSpPr>
        <p:spPr bwMode="auto">
          <a:xfrm>
            <a:off x="576658" y="2290958"/>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0" name="フローチャート : 磁気ディスク 19"/>
          <p:cNvSpPr/>
          <p:nvPr/>
        </p:nvSpPr>
        <p:spPr bwMode="auto">
          <a:xfrm>
            <a:off x="576658" y="45720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3" name="テキスト ボックス 22"/>
          <p:cNvSpPr txBox="1"/>
          <p:nvPr/>
        </p:nvSpPr>
        <p:spPr>
          <a:xfrm>
            <a:off x="3905332" y="3726061"/>
            <a:ext cx="649970" cy="307777"/>
          </a:xfrm>
          <a:prstGeom prst="rect">
            <a:avLst/>
          </a:prstGeom>
          <a:noFill/>
        </p:spPr>
        <p:txBody>
          <a:bodyPr wrap="square" rtlCol="0">
            <a:spAutoFit/>
          </a:bodyPr>
          <a:lstStyle/>
          <a:p>
            <a:pPr algn="ctr"/>
            <a:r>
              <a:rPr kumimoji="1" lang="en-US" altLang="ja-JP" sz="1400" dirty="0" smtClean="0">
                <a:solidFill>
                  <a:schemeClr val="bg1"/>
                </a:solidFill>
              </a:rPr>
              <a:t>DWH</a:t>
            </a:r>
            <a:endParaRPr kumimoji="1" lang="ja-JP" altLang="en-US" sz="1400" dirty="0">
              <a:solidFill>
                <a:schemeClr val="bg1"/>
              </a:solidFill>
            </a:endParaRPr>
          </a:p>
        </p:txBody>
      </p:sp>
      <p:sp>
        <p:nvSpPr>
          <p:cNvPr id="27" name="テキスト ボックス 26"/>
          <p:cNvSpPr txBox="1"/>
          <p:nvPr/>
        </p:nvSpPr>
        <p:spPr>
          <a:xfrm>
            <a:off x="1982417" y="3695194"/>
            <a:ext cx="649970" cy="446276"/>
          </a:xfrm>
          <a:prstGeom prst="rect">
            <a:avLst/>
          </a:prstGeom>
          <a:noFill/>
        </p:spPr>
        <p:txBody>
          <a:bodyPr wrap="square" rtlCol="0">
            <a:spAutoFit/>
          </a:bodyPr>
          <a:lstStyle/>
          <a:p>
            <a:pPr algn="ctr"/>
            <a:r>
              <a:rPr kumimoji="1" lang="ja-JP" altLang="en-US" sz="900" dirty="0" smtClean="0">
                <a:solidFill>
                  <a:schemeClr val="bg1"/>
                </a:solidFill>
              </a:rPr>
              <a:t>マスタ</a:t>
            </a:r>
            <a:endParaRPr kumimoji="1" lang="en-US" altLang="ja-JP" sz="900" dirty="0" smtClean="0">
              <a:solidFill>
                <a:schemeClr val="bg1"/>
              </a:solidFill>
            </a:endParaRPr>
          </a:p>
          <a:p>
            <a:pPr algn="ctr"/>
            <a:r>
              <a:rPr kumimoji="1" lang="en-US" altLang="ja-JP" sz="1400" dirty="0" smtClean="0">
                <a:solidFill>
                  <a:schemeClr val="bg1"/>
                </a:solidFill>
              </a:rPr>
              <a:t>DB</a:t>
            </a:r>
            <a:endParaRPr kumimoji="1" lang="ja-JP" altLang="en-US" sz="1400" dirty="0">
              <a:solidFill>
                <a:schemeClr val="bg1"/>
              </a:solidFill>
            </a:endParaRPr>
          </a:p>
        </p:txBody>
      </p:sp>
      <p:sp>
        <p:nvSpPr>
          <p:cNvPr id="28" name="テキスト ボックス 27"/>
          <p:cNvSpPr txBox="1"/>
          <p:nvPr/>
        </p:nvSpPr>
        <p:spPr>
          <a:xfrm>
            <a:off x="1543132" y="2184484"/>
            <a:ext cx="649970" cy="253916"/>
          </a:xfrm>
          <a:prstGeom prst="rect">
            <a:avLst/>
          </a:prstGeom>
          <a:noFill/>
        </p:spPr>
        <p:txBody>
          <a:bodyPr wrap="square" rtlCol="0">
            <a:spAutoFit/>
          </a:bodyPr>
          <a:lstStyle/>
          <a:p>
            <a:pPr algn="ctr"/>
            <a:r>
              <a:rPr kumimoji="1" lang="en-US" altLang="ja-JP" sz="1050" dirty="0" smtClean="0">
                <a:solidFill>
                  <a:schemeClr val="bg1"/>
                </a:solidFill>
              </a:rPr>
              <a:t>SCM</a:t>
            </a:r>
            <a:endParaRPr kumimoji="1" lang="ja-JP" altLang="en-US" sz="1050" dirty="0">
              <a:solidFill>
                <a:schemeClr val="bg1"/>
              </a:solidFill>
            </a:endParaRPr>
          </a:p>
        </p:txBody>
      </p:sp>
      <p:sp>
        <p:nvSpPr>
          <p:cNvPr id="29" name="テキスト ボックス 28"/>
          <p:cNvSpPr txBox="1"/>
          <p:nvPr/>
        </p:nvSpPr>
        <p:spPr>
          <a:xfrm>
            <a:off x="594573" y="2650985"/>
            <a:ext cx="649970" cy="253916"/>
          </a:xfrm>
          <a:prstGeom prst="rect">
            <a:avLst/>
          </a:prstGeom>
          <a:noFill/>
        </p:spPr>
        <p:txBody>
          <a:bodyPr wrap="square" rtlCol="0">
            <a:spAutoFit/>
          </a:bodyPr>
          <a:lstStyle/>
          <a:p>
            <a:pPr algn="ctr"/>
            <a:r>
              <a:rPr kumimoji="1" lang="en-US" altLang="ja-JP" sz="1050" dirty="0" smtClean="0">
                <a:solidFill>
                  <a:schemeClr val="bg1"/>
                </a:solidFill>
              </a:rPr>
              <a:t>CRM</a:t>
            </a:r>
            <a:endParaRPr kumimoji="1" lang="ja-JP" altLang="en-US" sz="1050" dirty="0">
              <a:solidFill>
                <a:schemeClr val="bg1"/>
              </a:solidFill>
            </a:endParaRPr>
          </a:p>
        </p:txBody>
      </p:sp>
      <p:sp>
        <p:nvSpPr>
          <p:cNvPr id="30" name="テキスト ボックス 29"/>
          <p:cNvSpPr txBox="1"/>
          <p:nvPr/>
        </p:nvSpPr>
        <p:spPr>
          <a:xfrm>
            <a:off x="323932" y="3672936"/>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31" name="テキスト ボックス 30"/>
          <p:cNvSpPr txBox="1"/>
          <p:nvPr/>
        </p:nvSpPr>
        <p:spPr>
          <a:xfrm>
            <a:off x="594573" y="4953000"/>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32" name="テキスト ボックス 31"/>
          <p:cNvSpPr txBox="1"/>
          <p:nvPr/>
        </p:nvSpPr>
        <p:spPr>
          <a:xfrm>
            <a:off x="1543132" y="5419043"/>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26" name="テキスト ボックス 25"/>
          <p:cNvSpPr txBox="1"/>
          <p:nvPr/>
        </p:nvSpPr>
        <p:spPr>
          <a:xfrm>
            <a:off x="1691199" y="2877610"/>
            <a:ext cx="447558" cy="338554"/>
          </a:xfrm>
          <a:prstGeom prst="rect">
            <a:avLst/>
          </a:prstGeom>
          <a:noFill/>
        </p:spPr>
        <p:txBody>
          <a:bodyPr wrap="none" rtlCol="0">
            <a:spAutoFit/>
          </a:bodyPr>
          <a:lstStyle/>
          <a:p>
            <a:pPr algn="r"/>
            <a:r>
              <a:rPr kumimoji="1" lang="ja-JP" altLang="en-US" sz="800" dirty="0" smtClean="0">
                <a:solidFill>
                  <a:schemeClr val="bg1"/>
                </a:solidFill>
                <a:latin typeface="Arial" pitchFamily="34" charset="0"/>
                <a:ea typeface="HGP創英角ｺﾞｼｯｸUB" pitchFamily="50" charset="-128"/>
                <a:cs typeface="Arial" pitchFamily="34" charset="0"/>
              </a:rPr>
              <a:t>データ</a:t>
            </a:r>
          </a:p>
          <a:p>
            <a:pPr algn="r"/>
            <a:r>
              <a:rPr kumimoji="1" lang="ja-JP" altLang="en-US" sz="800" dirty="0" smtClean="0">
                <a:solidFill>
                  <a:schemeClr val="bg1"/>
                </a:solidFill>
                <a:latin typeface="Arial" pitchFamily="34" charset="0"/>
                <a:ea typeface="HGP創英角ｺﾞｼｯｸUB" pitchFamily="50" charset="-128"/>
                <a:cs typeface="Arial" pitchFamily="34" charset="0"/>
              </a:rPr>
              <a:t>収集</a:t>
            </a:r>
          </a:p>
        </p:txBody>
      </p:sp>
      <p:sp>
        <p:nvSpPr>
          <p:cNvPr id="34" name="テキスト ボックス 33"/>
          <p:cNvSpPr txBox="1"/>
          <p:nvPr/>
        </p:nvSpPr>
        <p:spPr>
          <a:xfrm>
            <a:off x="1691199" y="4385846"/>
            <a:ext cx="447558" cy="338554"/>
          </a:xfrm>
          <a:prstGeom prst="rect">
            <a:avLst/>
          </a:prstGeom>
          <a:noFill/>
        </p:spPr>
        <p:txBody>
          <a:bodyPr wrap="none" rtlCol="0">
            <a:spAutoFit/>
          </a:bodyPr>
          <a:lstStyle/>
          <a:p>
            <a:pPr algn="r"/>
            <a:r>
              <a:rPr lang="ja-JP" altLang="en-US" sz="800" dirty="0" smtClean="0">
                <a:solidFill>
                  <a:schemeClr val="bg1"/>
                </a:solidFill>
                <a:latin typeface="Arial" pitchFamily="34" charset="0"/>
                <a:ea typeface="HGP創英角ｺﾞｼｯｸUB" pitchFamily="50" charset="-128"/>
                <a:cs typeface="Arial" pitchFamily="34" charset="0"/>
              </a:rPr>
              <a:t>データ</a:t>
            </a:r>
          </a:p>
          <a:p>
            <a:pPr algn="r"/>
            <a:r>
              <a:rPr kumimoji="1" lang="ja-JP" altLang="en-US" sz="800" dirty="0" smtClean="0">
                <a:solidFill>
                  <a:schemeClr val="bg1"/>
                </a:solidFill>
                <a:latin typeface="Arial" pitchFamily="34" charset="0"/>
                <a:ea typeface="HGP創英角ｺﾞｼｯｸUB" pitchFamily="50" charset="-128"/>
                <a:cs typeface="Arial" pitchFamily="34" charset="0"/>
              </a:rPr>
              <a:t>抽出</a:t>
            </a:r>
          </a:p>
        </p:txBody>
      </p:sp>
      <p:sp>
        <p:nvSpPr>
          <p:cNvPr id="40" name="下矢印 39"/>
          <p:cNvSpPr/>
          <p:nvPr/>
        </p:nvSpPr>
        <p:spPr bwMode="auto">
          <a:xfrm rot="5400000" flipV="1">
            <a:off x="3415466" y="3739695"/>
            <a:ext cx="457200" cy="176647"/>
          </a:xfrm>
          <a:prstGeom prst="down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3" name="下矢印 42"/>
          <p:cNvSpPr/>
          <p:nvPr/>
        </p:nvSpPr>
        <p:spPr bwMode="auto">
          <a:xfrm rot="5400000" flipV="1">
            <a:off x="1619507" y="3723507"/>
            <a:ext cx="457200" cy="221852"/>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4" name="下矢印 43"/>
          <p:cNvSpPr/>
          <p:nvPr/>
        </p:nvSpPr>
        <p:spPr bwMode="auto">
          <a:xfrm rot="5400000" flipV="1">
            <a:off x="871769" y="3742277"/>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5" name="下矢印 44"/>
          <p:cNvSpPr/>
          <p:nvPr/>
        </p:nvSpPr>
        <p:spPr bwMode="auto">
          <a:xfrm rot="10800000" flipV="1">
            <a:off x="1639517" y="2639409"/>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6" name="下矢印 45"/>
          <p:cNvSpPr/>
          <p:nvPr/>
        </p:nvSpPr>
        <p:spPr bwMode="auto">
          <a:xfrm rot="10800000">
            <a:off x="1639517" y="4817679"/>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solidFill>
                <a:srgbClr val="484848"/>
              </a:solidFill>
              <a:latin typeface="Arial" charset="0"/>
              <a:ea typeface="HG丸ｺﾞｼｯｸM-PRO" pitchFamily="50" charset="-128"/>
            </a:endParaRPr>
          </a:p>
        </p:txBody>
      </p:sp>
      <p:sp>
        <p:nvSpPr>
          <p:cNvPr id="47" name="下矢印 46"/>
          <p:cNvSpPr/>
          <p:nvPr/>
        </p:nvSpPr>
        <p:spPr bwMode="auto">
          <a:xfrm rot="8446429" flipV="1">
            <a:off x="1050323" y="3051493"/>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8" name="下矢印 47"/>
          <p:cNvSpPr/>
          <p:nvPr/>
        </p:nvSpPr>
        <p:spPr bwMode="auto">
          <a:xfrm rot="13153571">
            <a:off x="1132000" y="4499293"/>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9" name="下矢印 48"/>
          <p:cNvSpPr/>
          <p:nvPr/>
        </p:nvSpPr>
        <p:spPr bwMode="auto">
          <a:xfrm rot="5400000" flipV="1">
            <a:off x="2557291" y="3717092"/>
            <a:ext cx="457200" cy="221852"/>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0179" name="テキスト ボックス 50178"/>
          <p:cNvSpPr txBox="1"/>
          <p:nvPr/>
        </p:nvSpPr>
        <p:spPr>
          <a:xfrm>
            <a:off x="2057173" y="4247346"/>
            <a:ext cx="500458" cy="276999"/>
          </a:xfrm>
          <a:prstGeom prst="rect">
            <a:avLst/>
          </a:prstGeom>
          <a:noFill/>
        </p:spPr>
        <p:txBody>
          <a:bodyPr wrap="none" rtlCol="0">
            <a:spAutoFit/>
          </a:bodyPr>
          <a:lstStyle/>
          <a:p>
            <a:r>
              <a:rPr kumimoji="1" lang="en-US" altLang="ja-JP" dirty="0" smtClean="0">
                <a:solidFill>
                  <a:srgbClr val="008000"/>
                </a:solidFill>
              </a:rPr>
              <a:t>ERP</a:t>
            </a:r>
            <a:endParaRPr kumimoji="1" lang="ja-JP" altLang="en-US" dirty="0">
              <a:solidFill>
                <a:srgbClr val="008000"/>
              </a:solidFill>
            </a:endParaRPr>
          </a:p>
        </p:txBody>
      </p:sp>
      <p:sp>
        <p:nvSpPr>
          <p:cNvPr id="11" name="右矢印 10"/>
          <p:cNvSpPr/>
          <p:nvPr/>
        </p:nvSpPr>
        <p:spPr bwMode="auto">
          <a:xfrm>
            <a:off x="3277817" y="1066800"/>
            <a:ext cx="685800" cy="369174"/>
          </a:xfrm>
          <a:prstGeom prst="rightArrow">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smtClean="0">
                <a:ln>
                  <a:noFill/>
                </a:ln>
                <a:solidFill>
                  <a:schemeClr val="bg1"/>
                </a:solidFill>
                <a:effectLst/>
                <a:latin typeface="Arial" charset="0"/>
                <a:ea typeface="HG丸ｺﾞｼｯｸM-PRO" pitchFamily="50" charset="-128"/>
              </a:rPr>
              <a:t>OLAP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3" name="左矢印 12"/>
          <p:cNvSpPr/>
          <p:nvPr/>
        </p:nvSpPr>
        <p:spPr bwMode="auto">
          <a:xfrm>
            <a:off x="2439617" y="1075996"/>
            <a:ext cx="685800" cy="350781"/>
          </a:xfrm>
          <a:prstGeom prst="left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OLTP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0176" name="テキスト ボックス 50175"/>
          <p:cNvSpPr txBox="1"/>
          <p:nvPr/>
        </p:nvSpPr>
        <p:spPr>
          <a:xfrm>
            <a:off x="595929" y="1082109"/>
            <a:ext cx="1802096" cy="338554"/>
          </a:xfrm>
          <a:prstGeom prst="rect">
            <a:avLst/>
          </a:prstGeom>
          <a:noFill/>
        </p:spPr>
        <p:txBody>
          <a:bodyPr wrap="none" rtlCol="0">
            <a:spAutoFit/>
          </a:bodyPr>
          <a:lstStyle/>
          <a:p>
            <a:pPr algn="r"/>
            <a:r>
              <a:rPr kumimoji="1" lang="ja-JP" altLang="en-US" sz="1600" dirty="0" smtClean="0">
                <a:solidFill>
                  <a:srgbClr val="008000"/>
                </a:solidFill>
                <a:latin typeface="HGP創英角ｺﾞｼｯｸUB" pitchFamily="50" charset="-128"/>
                <a:ea typeface="HGP創英角ｺﾞｼｯｸUB" pitchFamily="50" charset="-128"/>
              </a:rPr>
              <a:t>効率的な業務処理</a:t>
            </a:r>
            <a:endParaRPr kumimoji="1" lang="ja-JP" altLang="en-US" sz="1600" dirty="0">
              <a:solidFill>
                <a:srgbClr val="008000"/>
              </a:solidFill>
              <a:latin typeface="HGP創英角ｺﾞｼｯｸUB" pitchFamily="50" charset="-128"/>
              <a:ea typeface="HGP創英角ｺﾞｼｯｸUB" pitchFamily="50" charset="-128"/>
            </a:endParaRPr>
          </a:p>
        </p:txBody>
      </p:sp>
      <p:sp>
        <p:nvSpPr>
          <p:cNvPr id="64" name="テキスト ボックス 63"/>
          <p:cNvSpPr txBox="1"/>
          <p:nvPr/>
        </p:nvSpPr>
        <p:spPr>
          <a:xfrm>
            <a:off x="4039817" y="1082109"/>
            <a:ext cx="2109873" cy="338554"/>
          </a:xfrm>
          <a:prstGeom prst="rect">
            <a:avLst/>
          </a:prstGeom>
          <a:noFill/>
        </p:spPr>
        <p:txBody>
          <a:bodyPr wrap="none" rtlCol="0">
            <a:spAutoFit/>
          </a:bodyPr>
          <a:lstStyle/>
          <a:p>
            <a:r>
              <a:rPr kumimoji="1" lang="ja-JP" altLang="en-US" sz="1600" dirty="0" smtClean="0">
                <a:solidFill>
                  <a:srgbClr val="0070C0"/>
                </a:solidFill>
                <a:latin typeface="HGP創英角ｺﾞｼｯｸUB" pitchFamily="50" charset="-128"/>
                <a:ea typeface="HGP創英角ｺﾞｼｯｸUB" pitchFamily="50" charset="-128"/>
              </a:rPr>
              <a:t>適切・迅速な意志決定</a:t>
            </a:r>
            <a:endParaRPr kumimoji="1" lang="ja-JP" altLang="en-US" sz="1600" dirty="0">
              <a:solidFill>
                <a:srgbClr val="0070C0"/>
              </a:solidFill>
              <a:latin typeface="HGP創英角ｺﾞｼｯｸUB" pitchFamily="50" charset="-128"/>
              <a:ea typeface="HGP創英角ｺﾞｼｯｸUB" pitchFamily="50" charset="-128"/>
            </a:endParaRPr>
          </a:p>
        </p:txBody>
      </p:sp>
      <p:sp>
        <p:nvSpPr>
          <p:cNvPr id="50180" name="円/楕円 50179"/>
          <p:cNvSpPr/>
          <p:nvPr/>
        </p:nvSpPr>
        <p:spPr bwMode="auto">
          <a:xfrm>
            <a:off x="5996680" y="3046887"/>
            <a:ext cx="1437621" cy="1435263"/>
          </a:xfrm>
          <a:prstGeom prst="ellipse">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nvGrpSpPr>
          <p:cNvPr id="50183" name="グループ化 50182"/>
          <p:cNvGrpSpPr/>
          <p:nvPr/>
        </p:nvGrpSpPr>
        <p:grpSpPr>
          <a:xfrm>
            <a:off x="4900093" y="2011110"/>
            <a:ext cx="3611187" cy="3627690"/>
            <a:chOff x="5052493" y="1958082"/>
            <a:chExt cx="3611187" cy="3627690"/>
          </a:xfrm>
          <a:solidFill>
            <a:srgbClr val="FF9900">
              <a:alpha val="69804"/>
            </a:srgbClr>
          </a:solidFill>
        </p:grpSpPr>
        <p:sp>
          <p:nvSpPr>
            <p:cNvPr id="50182" name="環状矢印 50181"/>
            <p:cNvSpPr/>
            <p:nvPr/>
          </p:nvSpPr>
          <p:spPr bwMode="auto">
            <a:xfrm rot="18857452">
              <a:off x="5921358" y="2008149"/>
              <a:ext cx="1752600" cy="1652465"/>
            </a:xfrm>
            <a:prstGeom prst="circularArrow">
              <a:avLst>
                <a:gd name="adj1" fmla="val 12500"/>
                <a:gd name="adj2" fmla="val 1142319"/>
                <a:gd name="adj3" fmla="val 20457681"/>
                <a:gd name="adj4" fmla="val 16223164"/>
                <a:gd name="adj5" fmla="val 12500"/>
              </a:avLst>
            </a:prstGeom>
            <a:grp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1" name="環状矢印 70"/>
            <p:cNvSpPr/>
            <p:nvPr/>
          </p:nvSpPr>
          <p:spPr bwMode="auto">
            <a:xfrm rot="2540627">
              <a:off x="6911080" y="2925829"/>
              <a:ext cx="1752600" cy="1652465"/>
            </a:xfrm>
            <a:prstGeom prst="circularArrow">
              <a:avLst>
                <a:gd name="adj1" fmla="val 12500"/>
                <a:gd name="adj2" fmla="val 1142319"/>
                <a:gd name="adj3" fmla="val 20457681"/>
                <a:gd name="adj4" fmla="val 16223164"/>
                <a:gd name="adj5" fmla="val 12500"/>
              </a:avLst>
            </a:prstGeom>
            <a:grp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2" name="環状矢印 71"/>
            <p:cNvSpPr/>
            <p:nvPr/>
          </p:nvSpPr>
          <p:spPr bwMode="auto">
            <a:xfrm rot="7950147">
              <a:off x="5999714" y="3883239"/>
              <a:ext cx="1752600" cy="1652465"/>
            </a:xfrm>
            <a:prstGeom prst="circularArrow">
              <a:avLst>
                <a:gd name="adj1" fmla="val 12500"/>
                <a:gd name="adj2" fmla="val 1142319"/>
                <a:gd name="adj3" fmla="val 20457681"/>
                <a:gd name="adj4" fmla="val 16223164"/>
                <a:gd name="adj5" fmla="val 12500"/>
              </a:avLst>
            </a:prstGeom>
            <a:grp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3" name="環状矢印 72"/>
            <p:cNvSpPr/>
            <p:nvPr/>
          </p:nvSpPr>
          <p:spPr bwMode="auto">
            <a:xfrm rot="13397276">
              <a:off x="5052493" y="3000690"/>
              <a:ext cx="1752600" cy="1652465"/>
            </a:xfrm>
            <a:prstGeom prst="circularArrow">
              <a:avLst>
                <a:gd name="adj1" fmla="val 12500"/>
                <a:gd name="adj2" fmla="val 1142319"/>
                <a:gd name="adj3" fmla="val 20457681"/>
                <a:gd name="adj4" fmla="val 16223164"/>
                <a:gd name="adj5" fmla="val 12500"/>
              </a:avLst>
            </a:prstGeom>
            <a:grp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sp>
        <p:nvSpPr>
          <p:cNvPr id="9" name="角丸四角形 8"/>
          <p:cNvSpPr/>
          <p:nvPr/>
        </p:nvSpPr>
        <p:spPr bwMode="auto">
          <a:xfrm>
            <a:off x="4661536" y="1809877"/>
            <a:ext cx="1203433" cy="1219200"/>
          </a:xfrm>
          <a:prstGeom prst="roundRect">
            <a:avLst/>
          </a:prstGeom>
          <a:solidFill>
            <a:schemeClr val="accent6">
              <a:lumMod val="75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p>
        </p:txBody>
      </p:sp>
      <p:sp>
        <p:nvSpPr>
          <p:cNvPr id="67" name="角丸四角形 66"/>
          <p:cNvSpPr/>
          <p:nvPr/>
        </p:nvSpPr>
        <p:spPr bwMode="auto">
          <a:xfrm>
            <a:off x="7533849" y="1816142"/>
            <a:ext cx="1203433" cy="1219200"/>
          </a:xfrm>
          <a:prstGeom prst="roundRect">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p>
        </p:txBody>
      </p:sp>
      <p:sp>
        <p:nvSpPr>
          <p:cNvPr id="68" name="角丸四角形 67"/>
          <p:cNvSpPr/>
          <p:nvPr/>
        </p:nvSpPr>
        <p:spPr bwMode="auto">
          <a:xfrm>
            <a:off x="7520680" y="4648200"/>
            <a:ext cx="1203433" cy="1219200"/>
          </a:xfrm>
          <a:prstGeom prst="roundRect">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p>
        </p:txBody>
      </p:sp>
      <p:sp>
        <p:nvSpPr>
          <p:cNvPr id="69" name="角丸四角形 68"/>
          <p:cNvSpPr/>
          <p:nvPr/>
        </p:nvSpPr>
        <p:spPr bwMode="auto">
          <a:xfrm>
            <a:off x="4640846" y="4656684"/>
            <a:ext cx="1203433" cy="1219200"/>
          </a:xfrm>
          <a:prstGeom prst="roundRect">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p>
        </p:txBody>
      </p:sp>
      <p:sp>
        <p:nvSpPr>
          <p:cNvPr id="50184" name="テキスト ボックス 50183"/>
          <p:cNvSpPr txBox="1"/>
          <p:nvPr/>
        </p:nvSpPr>
        <p:spPr>
          <a:xfrm>
            <a:off x="5021389" y="2151448"/>
            <a:ext cx="481222" cy="584775"/>
          </a:xfrm>
          <a:prstGeom prst="rect">
            <a:avLst/>
          </a:prstGeom>
          <a:noFill/>
        </p:spPr>
        <p:txBody>
          <a:bodyPr wrap="none" rtlCol="0">
            <a:spAutoFit/>
          </a:bodyPr>
          <a:lstStyle/>
          <a:p>
            <a:r>
              <a:rPr lang="en-US" altLang="ja-JP" sz="3200" dirty="0" smtClean="0">
                <a:solidFill>
                  <a:schemeClr val="bg1"/>
                </a:solidFill>
                <a:latin typeface="Arial Black" pitchFamily="34" charset="0"/>
              </a:rPr>
              <a:t>P</a:t>
            </a:r>
            <a:endParaRPr kumimoji="1" lang="ja-JP" altLang="en-US" sz="3200" dirty="0">
              <a:solidFill>
                <a:schemeClr val="bg1"/>
              </a:solidFill>
              <a:latin typeface="Arial Black" pitchFamily="34" charset="0"/>
            </a:endParaRPr>
          </a:p>
        </p:txBody>
      </p:sp>
      <p:sp>
        <p:nvSpPr>
          <p:cNvPr id="75" name="テキスト ボックス 74"/>
          <p:cNvSpPr txBox="1"/>
          <p:nvPr/>
        </p:nvSpPr>
        <p:spPr>
          <a:xfrm>
            <a:off x="7894954" y="2151448"/>
            <a:ext cx="503664" cy="584775"/>
          </a:xfrm>
          <a:prstGeom prst="rect">
            <a:avLst/>
          </a:prstGeom>
          <a:noFill/>
        </p:spPr>
        <p:txBody>
          <a:bodyPr wrap="none" rtlCol="0">
            <a:spAutoFit/>
          </a:bodyPr>
          <a:lstStyle/>
          <a:p>
            <a:r>
              <a:rPr kumimoji="1" lang="en-US" altLang="ja-JP" sz="3200" dirty="0" smtClean="0">
                <a:solidFill>
                  <a:schemeClr val="bg1"/>
                </a:solidFill>
                <a:latin typeface="Arial Black" pitchFamily="34" charset="0"/>
              </a:rPr>
              <a:t>D</a:t>
            </a:r>
            <a:endParaRPr kumimoji="1" lang="ja-JP" altLang="en-US" sz="3200" dirty="0">
              <a:solidFill>
                <a:schemeClr val="bg1"/>
              </a:solidFill>
              <a:latin typeface="Arial Black" pitchFamily="34" charset="0"/>
            </a:endParaRPr>
          </a:p>
        </p:txBody>
      </p:sp>
      <p:sp>
        <p:nvSpPr>
          <p:cNvPr id="76" name="テキスト ボックス 75"/>
          <p:cNvSpPr txBox="1"/>
          <p:nvPr/>
        </p:nvSpPr>
        <p:spPr>
          <a:xfrm>
            <a:off x="7870564" y="5021819"/>
            <a:ext cx="503664" cy="584775"/>
          </a:xfrm>
          <a:prstGeom prst="rect">
            <a:avLst/>
          </a:prstGeom>
          <a:noFill/>
        </p:spPr>
        <p:txBody>
          <a:bodyPr wrap="none" rtlCol="0">
            <a:spAutoFit/>
          </a:bodyPr>
          <a:lstStyle/>
          <a:p>
            <a:r>
              <a:rPr kumimoji="1" lang="en-US" altLang="ja-JP" sz="3200" dirty="0" smtClean="0">
                <a:solidFill>
                  <a:schemeClr val="bg1"/>
                </a:solidFill>
                <a:latin typeface="Arial Black" pitchFamily="34" charset="0"/>
              </a:rPr>
              <a:t>C</a:t>
            </a:r>
            <a:endParaRPr kumimoji="1" lang="ja-JP" altLang="en-US" sz="3200" dirty="0">
              <a:solidFill>
                <a:schemeClr val="bg1"/>
              </a:solidFill>
              <a:latin typeface="Arial Black" pitchFamily="34" charset="0"/>
            </a:endParaRPr>
          </a:p>
        </p:txBody>
      </p:sp>
      <p:sp>
        <p:nvSpPr>
          <p:cNvPr id="77" name="テキスト ボックス 76"/>
          <p:cNvSpPr txBox="1"/>
          <p:nvPr/>
        </p:nvSpPr>
        <p:spPr>
          <a:xfrm>
            <a:off x="5011420" y="5021819"/>
            <a:ext cx="503664" cy="584775"/>
          </a:xfrm>
          <a:prstGeom prst="rect">
            <a:avLst/>
          </a:prstGeom>
          <a:noFill/>
        </p:spPr>
        <p:txBody>
          <a:bodyPr wrap="none" rtlCol="0">
            <a:spAutoFit/>
          </a:bodyPr>
          <a:lstStyle/>
          <a:p>
            <a:r>
              <a:rPr kumimoji="1" lang="en-US" altLang="ja-JP" sz="3200" dirty="0" smtClean="0">
                <a:solidFill>
                  <a:schemeClr val="bg1"/>
                </a:solidFill>
                <a:latin typeface="Arial Black" pitchFamily="34" charset="0"/>
              </a:rPr>
              <a:t>A</a:t>
            </a:r>
            <a:endParaRPr kumimoji="1" lang="ja-JP" altLang="en-US" sz="3200" dirty="0">
              <a:solidFill>
                <a:schemeClr val="bg1"/>
              </a:solidFill>
              <a:latin typeface="Arial Black" pitchFamily="34" charset="0"/>
            </a:endParaRPr>
          </a:p>
        </p:txBody>
      </p:sp>
      <p:sp>
        <p:nvSpPr>
          <p:cNvPr id="78" name="テキスト ボックス 77"/>
          <p:cNvSpPr txBox="1"/>
          <p:nvPr/>
        </p:nvSpPr>
        <p:spPr>
          <a:xfrm>
            <a:off x="6301480" y="3541396"/>
            <a:ext cx="800219" cy="461665"/>
          </a:xfrm>
          <a:prstGeom prst="rect">
            <a:avLst/>
          </a:prstGeom>
          <a:noFill/>
        </p:spPr>
        <p:txBody>
          <a:bodyPr wrap="none" rtlCol="0">
            <a:spAutoFit/>
          </a:bodyPr>
          <a:lstStyle/>
          <a:p>
            <a:pPr algn="r"/>
            <a:r>
              <a:rPr kumimoji="1" lang="ja-JP" altLang="en-US" sz="2400" dirty="0" smtClean="0">
                <a:solidFill>
                  <a:schemeClr val="bg1"/>
                </a:solidFill>
                <a:latin typeface="Arial" pitchFamily="34" charset="0"/>
                <a:ea typeface="HGP創英角ｺﾞｼｯｸUB" pitchFamily="50" charset="-128"/>
                <a:cs typeface="Arial" pitchFamily="34" charset="0"/>
              </a:rPr>
              <a:t>分析</a:t>
            </a:r>
          </a:p>
        </p:txBody>
      </p:sp>
      <p:sp>
        <p:nvSpPr>
          <p:cNvPr id="50185" name="テキスト ボックス 50184"/>
          <p:cNvSpPr txBox="1"/>
          <p:nvPr/>
        </p:nvSpPr>
        <p:spPr>
          <a:xfrm>
            <a:off x="4746272" y="1964322"/>
            <a:ext cx="992579" cy="307777"/>
          </a:xfrm>
          <a:prstGeom prst="rect">
            <a:avLst/>
          </a:prstGeom>
          <a:noFill/>
        </p:spPr>
        <p:txBody>
          <a:bodyPr wrap="none" rtlCol="0">
            <a:spAutoFit/>
          </a:bodyPr>
          <a:lstStyle/>
          <a:p>
            <a:pPr algn="ctr"/>
            <a:r>
              <a:rPr kumimoji="1" lang="ja-JP" altLang="en-US" sz="1400" dirty="0" smtClean="0">
                <a:solidFill>
                  <a:schemeClr val="bg1"/>
                </a:solidFill>
                <a:latin typeface="HGP創英角ｺﾞｼｯｸUB" pitchFamily="50" charset="-128"/>
                <a:ea typeface="HGP創英角ｺﾞｼｯｸUB" pitchFamily="50" charset="-128"/>
              </a:rPr>
              <a:t>計画・予算</a:t>
            </a:r>
            <a:endParaRPr kumimoji="1" lang="ja-JP" altLang="en-US" sz="1400" dirty="0">
              <a:solidFill>
                <a:schemeClr val="bg1"/>
              </a:solidFill>
              <a:latin typeface="HGP創英角ｺﾞｼｯｸUB" pitchFamily="50" charset="-128"/>
              <a:ea typeface="HGP創英角ｺﾞｼｯｸUB" pitchFamily="50" charset="-128"/>
            </a:endParaRPr>
          </a:p>
        </p:txBody>
      </p:sp>
      <p:sp>
        <p:nvSpPr>
          <p:cNvPr id="80" name="テキスト ボックス 79"/>
          <p:cNvSpPr txBox="1"/>
          <p:nvPr/>
        </p:nvSpPr>
        <p:spPr>
          <a:xfrm>
            <a:off x="7684160" y="1959579"/>
            <a:ext cx="902811" cy="307777"/>
          </a:xfrm>
          <a:prstGeom prst="rect">
            <a:avLst/>
          </a:prstGeom>
          <a:noFill/>
        </p:spPr>
        <p:txBody>
          <a:bodyPr wrap="none" rtlCol="0">
            <a:spAutoFit/>
          </a:bodyPr>
          <a:lstStyle/>
          <a:p>
            <a:pPr algn="ctr"/>
            <a:r>
              <a:rPr kumimoji="1" lang="ja-JP" altLang="en-US" sz="1400" dirty="0" smtClean="0">
                <a:solidFill>
                  <a:schemeClr val="bg1"/>
                </a:solidFill>
                <a:latin typeface="HGP創英角ｺﾞｼｯｸUB" pitchFamily="50" charset="-128"/>
                <a:ea typeface="HGP創英角ｺﾞｼｯｸUB" pitchFamily="50" charset="-128"/>
              </a:rPr>
              <a:t>現状分析</a:t>
            </a:r>
            <a:endParaRPr kumimoji="1" lang="ja-JP" altLang="en-US" sz="1400" dirty="0">
              <a:solidFill>
                <a:schemeClr val="bg1"/>
              </a:solidFill>
              <a:latin typeface="HGP創英角ｺﾞｼｯｸUB" pitchFamily="50" charset="-128"/>
              <a:ea typeface="HGP創英角ｺﾞｼｯｸUB" pitchFamily="50" charset="-128"/>
            </a:endParaRPr>
          </a:p>
        </p:txBody>
      </p:sp>
      <p:sp>
        <p:nvSpPr>
          <p:cNvPr id="81" name="テキスト ボックス 80"/>
          <p:cNvSpPr txBox="1"/>
          <p:nvPr/>
        </p:nvSpPr>
        <p:spPr>
          <a:xfrm>
            <a:off x="7684164" y="4813638"/>
            <a:ext cx="902811" cy="307777"/>
          </a:xfrm>
          <a:prstGeom prst="rect">
            <a:avLst/>
          </a:prstGeom>
          <a:noFill/>
        </p:spPr>
        <p:txBody>
          <a:bodyPr wrap="none" rtlCol="0">
            <a:spAutoFit/>
          </a:bodyPr>
          <a:lstStyle/>
          <a:p>
            <a:pPr algn="ctr"/>
            <a:r>
              <a:rPr kumimoji="1" lang="ja-JP" altLang="en-US" sz="1400" dirty="0" smtClean="0">
                <a:solidFill>
                  <a:schemeClr val="bg1"/>
                </a:solidFill>
                <a:latin typeface="HGP創英角ｺﾞｼｯｸUB" pitchFamily="50" charset="-128"/>
                <a:ea typeface="HGP創英角ｺﾞｼｯｸUB" pitchFamily="50" charset="-128"/>
              </a:rPr>
              <a:t>過去分析</a:t>
            </a:r>
            <a:endParaRPr kumimoji="1" lang="ja-JP" altLang="en-US" sz="1400" dirty="0">
              <a:solidFill>
                <a:schemeClr val="bg1"/>
              </a:solidFill>
              <a:latin typeface="HGP創英角ｺﾞｼｯｸUB" pitchFamily="50" charset="-128"/>
              <a:ea typeface="HGP創英角ｺﾞｼｯｸUB" pitchFamily="50" charset="-128"/>
            </a:endParaRPr>
          </a:p>
        </p:txBody>
      </p:sp>
      <p:sp>
        <p:nvSpPr>
          <p:cNvPr id="82" name="テキスト ボックス 81"/>
          <p:cNvSpPr txBox="1"/>
          <p:nvPr/>
        </p:nvSpPr>
        <p:spPr>
          <a:xfrm>
            <a:off x="4566734" y="4813637"/>
            <a:ext cx="1351652" cy="307777"/>
          </a:xfrm>
          <a:prstGeom prst="rect">
            <a:avLst/>
          </a:prstGeom>
          <a:noFill/>
        </p:spPr>
        <p:txBody>
          <a:bodyPr wrap="none" rtlCol="0">
            <a:spAutoFit/>
          </a:bodyPr>
          <a:lstStyle/>
          <a:p>
            <a:pPr algn="ctr"/>
            <a:r>
              <a:rPr kumimoji="1" lang="ja-JP" altLang="en-US" sz="1400" dirty="0" smtClean="0">
                <a:solidFill>
                  <a:schemeClr val="bg1"/>
                </a:solidFill>
                <a:latin typeface="HGP創英角ｺﾞｼｯｸUB" pitchFamily="50" charset="-128"/>
                <a:ea typeface="HGP創英角ｺﾞｼｯｸUB" pitchFamily="50" charset="-128"/>
              </a:rPr>
              <a:t>予測・最適計画</a:t>
            </a:r>
            <a:endParaRPr kumimoji="1" lang="ja-JP" altLang="en-US" sz="1400" dirty="0">
              <a:solidFill>
                <a:schemeClr val="bg1"/>
              </a:solidFill>
              <a:latin typeface="HGP創英角ｺﾞｼｯｸUB" pitchFamily="50" charset="-128"/>
              <a:ea typeface="HGP創英角ｺﾞｼｯｸUB" pitchFamily="50" charset="-128"/>
            </a:endParaRPr>
          </a:p>
        </p:txBody>
      </p:sp>
      <p:sp>
        <p:nvSpPr>
          <p:cNvPr id="83" name="テキスト ボックス 82"/>
          <p:cNvSpPr txBox="1"/>
          <p:nvPr/>
        </p:nvSpPr>
        <p:spPr>
          <a:xfrm>
            <a:off x="4803897" y="2613975"/>
            <a:ext cx="902811" cy="307777"/>
          </a:xfrm>
          <a:prstGeom prst="rect">
            <a:avLst/>
          </a:prstGeom>
          <a:noFill/>
        </p:spPr>
        <p:txBody>
          <a:bodyPr wrap="none" rtlCol="0">
            <a:spAutoFit/>
          </a:bodyPr>
          <a:lstStyle/>
          <a:p>
            <a:pPr algn="ctr"/>
            <a:r>
              <a:rPr lang="ja-JP" altLang="en-US" sz="1400" dirty="0" smtClean="0">
                <a:solidFill>
                  <a:schemeClr val="bg1"/>
                </a:solidFill>
                <a:latin typeface="HGP創英角ｺﾞｼｯｸUB" pitchFamily="50" charset="-128"/>
                <a:ea typeface="HGP創英角ｺﾞｼｯｸUB" pitchFamily="50" charset="-128"/>
              </a:rPr>
              <a:t>意志決定</a:t>
            </a:r>
            <a:endParaRPr kumimoji="1" lang="ja-JP" altLang="en-US" sz="1400" dirty="0">
              <a:solidFill>
                <a:schemeClr val="bg1"/>
              </a:solidFill>
              <a:latin typeface="HGP創英角ｺﾞｼｯｸUB" pitchFamily="50" charset="-128"/>
              <a:ea typeface="HGP創英角ｺﾞｼｯｸUB" pitchFamily="50" charset="-128"/>
            </a:endParaRPr>
          </a:p>
        </p:txBody>
      </p:sp>
      <p:sp>
        <p:nvSpPr>
          <p:cNvPr id="84" name="テキスト ボックス 83"/>
          <p:cNvSpPr txBox="1"/>
          <p:nvPr/>
        </p:nvSpPr>
        <p:spPr>
          <a:xfrm>
            <a:off x="7921861" y="2598587"/>
            <a:ext cx="425116" cy="338554"/>
          </a:xfrm>
          <a:prstGeom prst="rect">
            <a:avLst/>
          </a:prstGeom>
          <a:noFill/>
        </p:spPr>
        <p:txBody>
          <a:bodyPr wrap="none" rtlCol="0">
            <a:spAutoFit/>
          </a:bodyPr>
          <a:lstStyle/>
          <a:p>
            <a:pPr algn="ctr"/>
            <a:r>
              <a:rPr kumimoji="1" lang="en-US" altLang="ja-JP" sz="1600" dirty="0" smtClean="0">
                <a:solidFill>
                  <a:schemeClr val="bg1"/>
                </a:solidFill>
                <a:latin typeface="Arial Black" pitchFamily="34" charset="0"/>
                <a:ea typeface="HGP創英角ｺﾞｼｯｸUB" pitchFamily="50" charset="-128"/>
                <a:cs typeface="Arial" pitchFamily="34" charset="0"/>
              </a:rPr>
              <a:t>BI</a:t>
            </a:r>
            <a:endParaRPr kumimoji="1" lang="ja-JP" altLang="en-US" sz="1600" dirty="0">
              <a:solidFill>
                <a:schemeClr val="bg1"/>
              </a:solidFill>
              <a:latin typeface="Arial Black" pitchFamily="34" charset="0"/>
              <a:ea typeface="HGP創英角ｺﾞｼｯｸUB" pitchFamily="50" charset="-128"/>
              <a:cs typeface="Arial" pitchFamily="34" charset="0"/>
            </a:endParaRPr>
          </a:p>
        </p:txBody>
      </p:sp>
      <p:sp>
        <p:nvSpPr>
          <p:cNvPr id="85" name="テキスト ボックス 84"/>
          <p:cNvSpPr txBox="1"/>
          <p:nvPr/>
        </p:nvSpPr>
        <p:spPr>
          <a:xfrm>
            <a:off x="7784810" y="5452646"/>
            <a:ext cx="699230" cy="338554"/>
          </a:xfrm>
          <a:prstGeom prst="rect">
            <a:avLst/>
          </a:prstGeom>
          <a:noFill/>
        </p:spPr>
        <p:txBody>
          <a:bodyPr wrap="none" rtlCol="0">
            <a:spAutoFit/>
          </a:bodyPr>
          <a:lstStyle/>
          <a:p>
            <a:pPr algn="ctr"/>
            <a:r>
              <a:rPr kumimoji="1" lang="en-US" altLang="ja-JP" sz="1600" dirty="0" smtClean="0">
                <a:solidFill>
                  <a:schemeClr val="bg1"/>
                </a:solidFill>
                <a:latin typeface="Arial Black" pitchFamily="34" charset="0"/>
                <a:ea typeface="HGP創英角ｺﾞｼｯｸUB" pitchFamily="50" charset="-128"/>
                <a:cs typeface="Arial" pitchFamily="34" charset="0"/>
              </a:rPr>
              <a:t>Q&amp;R</a:t>
            </a:r>
          </a:p>
        </p:txBody>
      </p:sp>
      <p:sp>
        <p:nvSpPr>
          <p:cNvPr id="86" name="テキスト ボックス 85"/>
          <p:cNvSpPr txBox="1"/>
          <p:nvPr/>
        </p:nvSpPr>
        <p:spPr>
          <a:xfrm>
            <a:off x="4990546" y="5452645"/>
            <a:ext cx="501740" cy="338554"/>
          </a:xfrm>
          <a:prstGeom prst="rect">
            <a:avLst/>
          </a:prstGeom>
          <a:noFill/>
        </p:spPr>
        <p:txBody>
          <a:bodyPr wrap="none" rtlCol="0">
            <a:spAutoFit/>
          </a:bodyPr>
          <a:lstStyle/>
          <a:p>
            <a:pPr algn="ctr"/>
            <a:r>
              <a:rPr kumimoji="1" lang="en-US" altLang="ja-JP" sz="1600" dirty="0" smtClean="0">
                <a:solidFill>
                  <a:schemeClr val="bg1"/>
                </a:solidFill>
                <a:latin typeface="Arial Black" pitchFamily="34" charset="0"/>
                <a:ea typeface="HGP創英角ｺﾞｼｯｸUB" pitchFamily="50" charset="-128"/>
                <a:cs typeface="Arial" pitchFamily="34" charset="0"/>
              </a:rPr>
              <a:t>BA</a:t>
            </a:r>
            <a:endParaRPr kumimoji="1" lang="ja-JP" altLang="en-US" sz="1600" dirty="0">
              <a:solidFill>
                <a:schemeClr val="bg1"/>
              </a:solidFill>
              <a:latin typeface="Arial Black" pitchFamily="34" charset="0"/>
              <a:ea typeface="HGP創英角ｺﾞｼｯｸUB" pitchFamily="50" charset="-128"/>
              <a:cs typeface="Arial" pitchFamily="34" charset="0"/>
            </a:endParaRPr>
          </a:p>
        </p:txBody>
      </p:sp>
      <p:sp>
        <p:nvSpPr>
          <p:cNvPr id="88" name="フローチャート : 磁気ディスク 87"/>
          <p:cNvSpPr/>
          <p:nvPr/>
        </p:nvSpPr>
        <p:spPr bwMode="auto">
          <a:xfrm>
            <a:off x="7116777" y="2710058"/>
            <a:ext cx="568930" cy="5715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9" name="フローチャート : 磁気ディスク 88"/>
          <p:cNvSpPr/>
          <p:nvPr/>
        </p:nvSpPr>
        <p:spPr bwMode="auto">
          <a:xfrm>
            <a:off x="5749033" y="4247346"/>
            <a:ext cx="568930" cy="5715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90" name="フローチャート : 磁気ディスク 89"/>
          <p:cNvSpPr/>
          <p:nvPr/>
        </p:nvSpPr>
        <p:spPr bwMode="auto">
          <a:xfrm>
            <a:off x="7116777" y="4247346"/>
            <a:ext cx="568930" cy="5715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0186" name="角丸四角形 50185"/>
          <p:cNvSpPr/>
          <p:nvPr/>
        </p:nvSpPr>
        <p:spPr bwMode="auto">
          <a:xfrm>
            <a:off x="8535679" y="2598587"/>
            <a:ext cx="303521" cy="2492050"/>
          </a:xfrm>
          <a:prstGeom prst="roundRect">
            <a:avLst>
              <a:gd name="adj" fmla="val 50000"/>
            </a:avLst>
          </a:prstGeom>
          <a:solidFill>
            <a:srgbClr val="C00000">
              <a:alpha val="69804"/>
            </a:srgb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HGP創英角ｺﾞｼｯｸUB" pitchFamily="50" charset="-128"/>
                <a:ea typeface="HGP創英角ｺﾞｼｯｸUB" pitchFamily="50" charset="-128"/>
              </a:rPr>
              <a:t>ダッシュボード</a:t>
            </a:r>
          </a:p>
        </p:txBody>
      </p:sp>
      <p:sp>
        <p:nvSpPr>
          <p:cNvPr id="50187" name="角丸四角形吹き出し 50186"/>
          <p:cNvSpPr/>
          <p:nvPr/>
        </p:nvSpPr>
        <p:spPr bwMode="auto">
          <a:xfrm>
            <a:off x="6430760" y="1158310"/>
            <a:ext cx="2293353" cy="365690"/>
          </a:xfrm>
          <a:prstGeom prst="wedgeRoundRectCallout">
            <a:avLst>
              <a:gd name="adj1" fmla="val 22055"/>
              <a:gd name="adj2" fmla="val 154561"/>
              <a:gd name="adj3" fmla="val 16667"/>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r>
              <a:rPr lang="ja-JP" altLang="en-US" sz="800" dirty="0" smtClean="0">
                <a:solidFill>
                  <a:schemeClr val="bg1"/>
                </a:solidFill>
                <a:latin typeface="Arial" pitchFamily="34" charset="0"/>
                <a:ea typeface="HGP創英角ｺﾞｼｯｸUB" pitchFamily="50" charset="-128"/>
                <a:cs typeface="Arial" pitchFamily="34" charset="0"/>
              </a:rPr>
              <a:t>現状</a:t>
            </a:r>
            <a:r>
              <a:rPr lang="ja-JP" altLang="en-US" sz="800" dirty="0">
                <a:solidFill>
                  <a:schemeClr val="bg1"/>
                </a:solidFill>
                <a:latin typeface="Arial" pitchFamily="34" charset="0"/>
                <a:ea typeface="HGP創英角ｺﾞｼｯｸUB" pitchFamily="50" charset="-128"/>
                <a:cs typeface="Arial" pitchFamily="34" charset="0"/>
              </a:rPr>
              <a:t>を分析・整理し</a:t>
            </a:r>
            <a:r>
              <a:rPr lang="ja-JP" altLang="en-US" sz="800" dirty="0" smtClean="0">
                <a:solidFill>
                  <a:schemeClr val="bg1"/>
                </a:solidFill>
                <a:latin typeface="Arial" pitchFamily="34" charset="0"/>
                <a:ea typeface="HGP創英角ｺﾞｼｯｸUB" pitchFamily="50" charset="-128"/>
                <a:cs typeface="Arial" pitchFamily="34" charset="0"/>
              </a:rPr>
              <a:t>、わかりやすい表現で定型的</a:t>
            </a:r>
            <a:r>
              <a:rPr lang="ja-JP" altLang="en-US" sz="800" dirty="0">
                <a:solidFill>
                  <a:schemeClr val="bg1"/>
                </a:solidFill>
                <a:latin typeface="Arial" pitchFamily="34" charset="0"/>
                <a:ea typeface="HGP創英角ｺﾞｼｯｸUB" pitchFamily="50" charset="-128"/>
                <a:cs typeface="Arial" pitchFamily="34" charset="0"/>
              </a:rPr>
              <a:t>レポートを</a:t>
            </a:r>
            <a:r>
              <a:rPr lang="ja-JP" altLang="en-US" sz="800" dirty="0" smtClean="0">
                <a:solidFill>
                  <a:schemeClr val="bg1"/>
                </a:solidFill>
                <a:latin typeface="Arial" pitchFamily="34" charset="0"/>
                <a:ea typeface="HGP創英角ｺﾞｼｯｸUB" pitchFamily="50" charset="-128"/>
                <a:cs typeface="Arial" pitchFamily="34" charset="0"/>
              </a:rPr>
              <a:t>提示</a:t>
            </a:r>
            <a:endParaRPr lang="ja-JP" altLang="en-US" sz="800" dirty="0">
              <a:solidFill>
                <a:schemeClr val="bg1"/>
              </a:solidFill>
              <a:latin typeface="Arial" pitchFamily="34" charset="0"/>
              <a:ea typeface="HGP創英角ｺﾞｼｯｸUB" pitchFamily="50" charset="-128"/>
              <a:cs typeface="Arial" pitchFamily="34" charset="0"/>
            </a:endParaRPr>
          </a:p>
        </p:txBody>
      </p:sp>
      <p:sp>
        <p:nvSpPr>
          <p:cNvPr id="97" name="角丸四角形吹き出し 96"/>
          <p:cNvSpPr/>
          <p:nvPr/>
        </p:nvSpPr>
        <p:spPr bwMode="auto">
          <a:xfrm>
            <a:off x="4629677" y="6095999"/>
            <a:ext cx="2472022" cy="395653"/>
          </a:xfrm>
          <a:prstGeom prst="wedgeRoundRectCallout">
            <a:avLst>
              <a:gd name="adj1" fmla="val -21809"/>
              <a:gd name="adj2" fmla="val -127509"/>
              <a:gd name="adj3" fmla="val 16667"/>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r>
              <a:rPr lang="ja-JP" altLang="en-US" sz="800" dirty="0">
                <a:solidFill>
                  <a:schemeClr val="bg1"/>
                </a:solidFill>
                <a:latin typeface="Arial" pitchFamily="34" charset="0"/>
                <a:ea typeface="HGP創英角ｺﾞｼｯｸUB" pitchFamily="50" charset="-128"/>
                <a:cs typeface="Arial" pitchFamily="34" charset="0"/>
              </a:rPr>
              <a:t>ビジネス目標との差異を発見し、予測モデルを使って、将来のパフォーマンス予見</a:t>
            </a:r>
            <a:r>
              <a:rPr lang="ja-JP" altLang="en-US" sz="800" dirty="0" smtClean="0">
                <a:solidFill>
                  <a:schemeClr val="bg1"/>
                </a:solidFill>
                <a:latin typeface="Arial" pitchFamily="34" charset="0"/>
                <a:ea typeface="HGP創英角ｺﾞｼｯｸUB" pitchFamily="50" charset="-128"/>
                <a:cs typeface="Arial" pitchFamily="34" charset="0"/>
              </a:rPr>
              <a:t>し最適化</a:t>
            </a:r>
            <a:r>
              <a:rPr lang="ja-JP" altLang="en-US" sz="800" dirty="0">
                <a:solidFill>
                  <a:schemeClr val="bg1"/>
                </a:solidFill>
                <a:latin typeface="Arial" pitchFamily="34" charset="0"/>
                <a:ea typeface="HGP創英角ｺﾞｼｯｸUB" pitchFamily="50" charset="-128"/>
                <a:cs typeface="Arial" pitchFamily="34" charset="0"/>
              </a:rPr>
              <a:t>された計画を</a:t>
            </a:r>
            <a:r>
              <a:rPr lang="ja-JP" altLang="en-US" sz="800" dirty="0" smtClean="0">
                <a:solidFill>
                  <a:schemeClr val="bg1"/>
                </a:solidFill>
                <a:latin typeface="Arial" pitchFamily="34" charset="0"/>
                <a:ea typeface="HGP創英角ｺﾞｼｯｸUB" pitchFamily="50" charset="-128"/>
                <a:cs typeface="Arial" pitchFamily="34" charset="0"/>
              </a:rPr>
              <a:t>提示</a:t>
            </a:r>
            <a:endParaRPr lang="ja-JP" altLang="en-US" sz="800" dirty="0">
              <a:solidFill>
                <a:schemeClr val="bg1"/>
              </a:solidFill>
              <a:latin typeface="Arial" pitchFamily="34" charset="0"/>
              <a:ea typeface="HGP創英角ｺﾞｼｯｸUB" pitchFamily="50" charset="-128"/>
              <a:cs typeface="Arial" pitchFamily="34" charset="0"/>
            </a:endParaRPr>
          </a:p>
        </p:txBody>
      </p:sp>
      <p:sp>
        <p:nvSpPr>
          <p:cNvPr id="98" name="角丸四角形吹き出し 97"/>
          <p:cNvSpPr/>
          <p:nvPr/>
        </p:nvSpPr>
        <p:spPr bwMode="auto">
          <a:xfrm>
            <a:off x="7238999" y="6095999"/>
            <a:ext cx="1485113" cy="397752"/>
          </a:xfrm>
          <a:prstGeom prst="wedgeRoundRectCallout">
            <a:avLst>
              <a:gd name="adj1" fmla="val 17845"/>
              <a:gd name="adj2" fmla="val -141791"/>
              <a:gd name="adj3" fmla="val 16667"/>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r>
              <a:rPr lang="ja-JP" altLang="en-US" sz="800" dirty="0" smtClean="0">
                <a:solidFill>
                  <a:schemeClr val="bg1"/>
                </a:solidFill>
                <a:latin typeface="Arial" pitchFamily="34" charset="0"/>
                <a:ea typeface="HGP創英角ｺﾞｼｯｸUB" pitchFamily="50" charset="-128"/>
                <a:cs typeface="Arial" pitchFamily="34" charset="0"/>
              </a:rPr>
              <a:t>過去を</a:t>
            </a:r>
            <a:r>
              <a:rPr lang="ja-JP" altLang="en-US" sz="800" dirty="0">
                <a:solidFill>
                  <a:schemeClr val="bg1"/>
                </a:solidFill>
                <a:latin typeface="Arial" pitchFamily="34" charset="0"/>
                <a:ea typeface="HGP創英角ｺﾞｼｯｸUB" pitchFamily="50" charset="-128"/>
                <a:cs typeface="Arial" pitchFamily="34" charset="0"/>
              </a:rPr>
              <a:t>分析・整理し</a:t>
            </a:r>
            <a:r>
              <a:rPr lang="ja-JP" altLang="en-US" sz="800" dirty="0" smtClean="0">
                <a:solidFill>
                  <a:schemeClr val="bg1"/>
                </a:solidFill>
                <a:latin typeface="Arial" pitchFamily="34" charset="0"/>
                <a:ea typeface="HGP創英角ｺﾞｼｯｸUB" pitchFamily="50" charset="-128"/>
                <a:cs typeface="Arial" pitchFamily="34" charset="0"/>
              </a:rPr>
              <a:t>、わかりやすい定型的</a:t>
            </a:r>
            <a:r>
              <a:rPr lang="ja-JP" altLang="en-US" sz="800" dirty="0">
                <a:solidFill>
                  <a:schemeClr val="bg1"/>
                </a:solidFill>
                <a:latin typeface="Arial" pitchFamily="34" charset="0"/>
                <a:ea typeface="HGP創英角ｺﾞｼｯｸUB" pitchFamily="50" charset="-128"/>
                <a:cs typeface="Arial" pitchFamily="34" charset="0"/>
              </a:rPr>
              <a:t>レポートを</a:t>
            </a:r>
            <a:r>
              <a:rPr lang="ja-JP" altLang="en-US" sz="800" dirty="0" smtClean="0">
                <a:solidFill>
                  <a:schemeClr val="bg1"/>
                </a:solidFill>
                <a:latin typeface="Arial" pitchFamily="34" charset="0"/>
                <a:ea typeface="HGP創英角ｺﾞｼｯｸUB" pitchFamily="50" charset="-128"/>
                <a:cs typeface="Arial" pitchFamily="34" charset="0"/>
              </a:rPr>
              <a:t>提示</a:t>
            </a:r>
            <a:endParaRPr lang="ja-JP" altLang="en-US" sz="800" dirty="0">
              <a:solidFill>
                <a:schemeClr val="bg1"/>
              </a:solidFill>
              <a:latin typeface="Arial" pitchFamily="34" charset="0"/>
              <a:ea typeface="HGP創英角ｺﾞｼｯｸUB" pitchFamily="50" charset="-128"/>
              <a:cs typeface="Arial" pitchFamily="34" charset="0"/>
            </a:endParaRPr>
          </a:p>
        </p:txBody>
      </p:sp>
      <p:sp>
        <p:nvSpPr>
          <p:cNvPr id="50194" name="テキスト ボックス 50193"/>
          <p:cNvSpPr txBox="1"/>
          <p:nvPr/>
        </p:nvSpPr>
        <p:spPr>
          <a:xfrm>
            <a:off x="3200400" y="1841211"/>
            <a:ext cx="1292340" cy="523220"/>
          </a:xfrm>
          <a:prstGeom prst="rect">
            <a:avLst/>
          </a:prstGeom>
          <a:noFill/>
        </p:spPr>
        <p:txBody>
          <a:bodyPr wrap="none" rtlCol="0">
            <a:spAutoFit/>
          </a:bodyPr>
          <a:lstStyle/>
          <a:p>
            <a:pPr algn="r"/>
            <a:r>
              <a:rPr kumimoji="1" lang="ja-JP" altLang="en-US" sz="1400" dirty="0" smtClean="0">
                <a:solidFill>
                  <a:srgbClr val="3366FF"/>
                </a:solidFill>
                <a:latin typeface="Arial Black" pitchFamily="34" charset="0"/>
                <a:ea typeface="HGP創英角ｺﾞｼｯｸUB" pitchFamily="50" charset="-128"/>
              </a:rPr>
              <a:t>リアルタイム</a:t>
            </a:r>
            <a:r>
              <a:rPr kumimoji="1" lang="en-US" altLang="ja-JP" sz="1400" dirty="0" smtClean="0">
                <a:solidFill>
                  <a:srgbClr val="3366FF"/>
                </a:solidFill>
                <a:latin typeface="Arial Black" pitchFamily="34" charset="0"/>
                <a:ea typeface="HGP創英角ｺﾞｼｯｸUB" pitchFamily="50" charset="-128"/>
              </a:rPr>
              <a:t>BI</a:t>
            </a:r>
          </a:p>
          <a:p>
            <a:pPr algn="r"/>
            <a:r>
              <a:rPr kumimoji="1" lang="ja-JP" altLang="en-US" sz="1400" dirty="0" smtClean="0">
                <a:solidFill>
                  <a:srgbClr val="3366FF"/>
                </a:solidFill>
                <a:latin typeface="Arial Black" pitchFamily="34" charset="0"/>
                <a:ea typeface="HGP創英角ｺﾞｼｯｸUB" pitchFamily="50" charset="-128"/>
              </a:rPr>
              <a:t>の対象範囲</a:t>
            </a:r>
            <a:endParaRPr kumimoji="1" lang="ja-JP" altLang="en-US" sz="1400" dirty="0">
              <a:solidFill>
                <a:srgbClr val="3366FF"/>
              </a:solidFill>
              <a:latin typeface="Arial Black" pitchFamily="34" charset="0"/>
              <a:ea typeface="HGP創英角ｺﾞｼｯｸUB" pitchFamily="50" charset="-128"/>
            </a:endParaRPr>
          </a:p>
        </p:txBody>
      </p:sp>
    </p:spTree>
    <p:extLst>
      <p:ext uri="{BB962C8B-B14F-4D97-AF65-F5344CB8AC3E}">
        <p14:creationId xmlns:p14="http://schemas.microsoft.com/office/powerpoint/2010/main" val="36542584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線コネクタ 20"/>
          <p:cNvCxnSpPr/>
          <p:nvPr/>
        </p:nvCxnSpPr>
        <p:spPr bwMode="auto">
          <a:xfrm>
            <a:off x="3201617" y="1143000"/>
            <a:ext cx="4597" cy="5334000"/>
          </a:xfrm>
          <a:prstGeom prst="line">
            <a:avLst/>
          </a:prstGeom>
          <a:solidFill>
            <a:schemeClr val="bg1"/>
          </a:solidFill>
          <a:ln w="38100" cap="flat" cmpd="sng" algn="ctr">
            <a:solidFill>
              <a:srgbClr val="F6D92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78" name="タイトル 2"/>
          <p:cNvSpPr>
            <a:spLocks noGrp="1"/>
          </p:cNvSpPr>
          <p:nvPr>
            <p:ph type="title"/>
          </p:nvPr>
        </p:nvSpPr>
        <p:spPr/>
        <p:txBody>
          <a:bodyPr/>
          <a:lstStyle/>
          <a:p>
            <a:r>
              <a:rPr lang="ja-JP" altLang="en-US" sz="2400" dirty="0" smtClean="0"/>
              <a:t>ビジネス・インテリジェンスのユーザー</a:t>
            </a:r>
          </a:p>
        </p:txBody>
      </p:sp>
      <p:sp>
        <p:nvSpPr>
          <p:cNvPr id="8" name="フローチャート : 磁気ディスク 7"/>
          <p:cNvSpPr/>
          <p:nvPr/>
        </p:nvSpPr>
        <p:spPr bwMode="auto">
          <a:xfrm>
            <a:off x="3735017" y="3314700"/>
            <a:ext cx="990600" cy="9906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2" name="アーチ 11"/>
          <p:cNvSpPr/>
          <p:nvPr/>
        </p:nvSpPr>
        <p:spPr bwMode="auto">
          <a:xfrm rot="16200000">
            <a:off x="1106116" y="2933700"/>
            <a:ext cx="1981200" cy="1752600"/>
          </a:xfrm>
          <a:prstGeom prst="blockArc">
            <a:avLst/>
          </a:prstGeom>
          <a:solidFill>
            <a:srgbClr val="33CC33"/>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4" name="フローチャート : 磁気ディスク 13"/>
          <p:cNvSpPr/>
          <p:nvPr/>
        </p:nvSpPr>
        <p:spPr bwMode="auto">
          <a:xfrm>
            <a:off x="1982417" y="3314700"/>
            <a:ext cx="685800" cy="990600"/>
          </a:xfrm>
          <a:prstGeom prst="flowChartMagneticDisk">
            <a:avLst/>
          </a:prstGeom>
          <a:solidFill>
            <a:srgbClr val="00800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5" name="角丸四角形 14"/>
          <p:cNvSpPr/>
          <p:nvPr/>
        </p:nvSpPr>
        <p:spPr bwMode="auto">
          <a:xfrm>
            <a:off x="2896817" y="3314700"/>
            <a:ext cx="618795" cy="990600"/>
          </a:xfrm>
          <a:prstGeom prst="roundRect">
            <a:avLst/>
          </a:prstGeom>
          <a:solidFill>
            <a:srgbClr val="3333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1400" dirty="0" smtClean="0"/>
              <a:t>ETL</a:t>
            </a:r>
            <a:endParaRPr kumimoji="0" lang="ja-JP" altLang="en-US" sz="1400" dirty="0"/>
          </a:p>
        </p:txBody>
      </p:sp>
      <p:sp>
        <p:nvSpPr>
          <p:cNvPr id="16" name="フローチャート : 磁気ディスク 15"/>
          <p:cNvSpPr/>
          <p:nvPr/>
        </p:nvSpPr>
        <p:spPr bwMode="auto">
          <a:xfrm>
            <a:off x="1525217" y="1801209"/>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7" name="フローチャート : 磁気ディスク 16"/>
          <p:cNvSpPr/>
          <p:nvPr/>
        </p:nvSpPr>
        <p:spPr bwMode="auto">
          <a:xfrm>
            <a:off x="306017" y="33147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8" name="フローチャート : 磁気ディスク 17"/>
          <p:cNvSpPr/>
          <p:nvPr/>
        </p:nvSpPr>
        <p:spPr bwMode="auto">
          <a:xfrm>
            <a:off x="1525217" y="50292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9" name="フローチャート : 磁気ディスク 18"/>
          <p:cNvSpPr/>
          <p:nvPr/>
        </p:nvSpPr>
        <p:spPr bwMode="auto">
          <a:xfrm>
            <a:off x="576658" y="2290958"/>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0" name="フローチャート : 磁気ディスク 19"/>
          <p:cNvSpPr/>
          <p:nvPr/>
        </p:nvSpPr>
        <p:spPr bwMode="auto">
          <a:xfrm>
            <a:off x="576658" y="4572000"/>
            <a:ext cx="685800" cy="838200"/>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3" name="テキスト ボックス 22"/>
          <p:cNvSpPr txBox="1"/>
          <p:nvPr/>
        </p:nvSpPr>
        <p:spPr>
          <a:xfrm>
            <a:off x="3905332" y="3726061"/>
            <a:ext cx="649970" cy="307777"/>
          </a:xfrm>
          <a:prstGeom prst="rect">
            <a:avLst/>
          </a:prstGeom>
          <a:noFill/>
        </p:spPr>
        <p:txBody>
          <a:bodyPr wrap="square" rtlCol="0">
            <a:spAutoFit/>
          </a:bodyPr>
          <a:lstStyle/>
          <a:p>
            <a:pPr algn="ctr"/>
            <a:r>
              <a:rPr kumimoji="1" lang="en-US" altLang="ja-JP" sz="1400" dirty="0" smtClean="0">
                <a:solidFill>
                  <a:schemeClr val="bg1"/>
                </a:solidFill>
              </a:rPr>
              <a:t>DWH</a:t>
            </a:r>
            <a:endParaRPr kumimoji="1" lang="ja-JP" altLang="en-US" sz="1400" dirty="0">
              <a:solidFill>
                <a:schemeClr val="bg1"/>
              </a:solidFill>
            </a:endParaRPr>
          </a:p>
        </p:txBody>
      </p:sp>
      <p:sp>
        <p:nvSpPr>
          <p:cNvPr id="27" name="テキスト ボックス 26"/>
          <p:cNvSpPr txBox="1"/>
          <p:nvPr/>
        </p:nvSpPr>
        <p:spPr>
          <a:xfrm>
            <a:off x="1982417" y="3695194"/>
            <a:ext cx="649970" cy="446276"/>
          </a:xfrm>
          <a:prstGeom prst="rect">
            <a:avLst/>
          </a:prstGeom>
          <a:noFill/>
        </p:spPr>
        <p:txBody>
          <a:bodyPr wrap="square" rtlCol="0">
            <a:spAutoFit/>
          </a:bodyPr>
          <a:lstStyle/>
          <a:p>
            <a:pPr algn="ctr"/>
            <a:r>
              <a:rPr kumimoji="1" lang="ja-JP" altLang="en-US" sz="900" dirty="0" smtClean="0">
                <a:solidFill>
                  <a:schemeClr val="bg1"/>
                </a:solidFill>
              </a:rPr>
              <a:t>マスタ</a:t>
            </a:r>
            <a:endParaRPr kumimoji="1" lang="en-US" altLang="ja-JP" sz="900" dirty="0" smtClean="0">
              <a:solidFill>
                <a:schemeClr val="bg1"/>
              </a:solidFill>
            </a:endParaRPr>
          </a:p>
          <a:p>
            <a:pPr algn="ctr"/>
            <a:r>
              <a:rPr kumimoji="1" lang="en-US" altLang="ja-JP" sz="1400" dirty="0" smtClean="0">
                <a:solidFill>
                  <a:schemeClr val="bg1"/>
                </a:solidFill>
              </a:rPr>
              <a:t>DB</a:t>
            </a:r>
            <a:endParaRPr kumimoji="1" lang="ja-JP" altLang="en-US" sz="1400" dirty="0">
              <a:solidFill>
                <a:schemeClr val="bg1"/>
              </a:solidFill>
            </a:endParaRPr>
          </a:p>
        </p:txBody>
      </p:sp>
      <p:sp>
        <p:nvSpPr>
          <p:cNvPr id="28" name="テキスト ボックス 27"/>
          <p:cNvSpPr txBox="1"/>
          <p:nvPr/>
        </p:nvSpPr>
        <p:spPr>
          <a:xfrm>
            <a:off x="1543132" y="2184484"/>
            <a:ext cx="649970" cy="253916"/>
          </a:xfrm>
          <a:prstGeom prst="rect">
            <a:avLst/>
          </a:prstGeom>
          <a:noFill/>
        </p:spPr>
        <p:txBody>
          <a:bodyPr wrap="square" rtlCol="0">
            <a:spAutoFit/>
          </a:bodyPr>
          <a:lstStyle/>
          <a:p>
            <a:pPr algn="ctr"/>
            <a:r>
              <a:rPr kumimoji="1" lang="en-US" altLang="ja-JP" sz="1050" dirty="0" smtClean="0">
                <a:solidFill>
                  <a:schemeClr val="bg1"/>
                </a:solidFill>
              </a:rPr>
              <a:t>SCM</a:t>
            </a:r>
            <a:endParaRPr kumimoji="1" lang="ja-JP" altLang="en-US" sz="1050" dirty="0">
              <a:solidFill>
                <a:schemeClr val="bg1"/>
              </a:solidFill>
            </a:endParaRPr>
          </a:p>
        </p:txBody>
      </p:sp>
      <p:sp>
        <p:nvSpPr>
          <p:cNvPr id="29" name="テキスト ボックス 28"/>
          <p:cNvSpPr txBox="1"/>
          <p:nvPr/>
        </p:nvSpPr>
        <p:spPr>
          <a:xfrm>
            <a:off x="594573" y="2650985"/>
            <a:ext cx="649970" cy="253916"/>
          </a:xfrm>
          <a:prstGeom prst="rect">
            <a:avLst/>
          </a:prstGeom>
          <a:noFill/>
        </p:spPr>
        <p:txBody>
          <a:bodyPr wrap="square" rtlCol="0">
            <a:spAutoFit/>
          </a:bodyPr>
          <a:lstStyle/>
          <a:p>
            <a:pPr algn="ctr"/>
            <a:r>
              <a:rPr kumimoji="1" lang="en-US" altLang="ja-JP" sz="1050" dirty="0" smtClean="0">
                <a:solidFill>
                  <a:schemeClr val="bg1"/>
                </a:solidFill>
              </a:rPr>
              <a:t>CRM</a:t>
            </a:r>
            <a:endParaRPr kumimoji="1" lang="ja-JP" altLang="en-US" sz="1050" dirty="0">
              <a:solidFill>
                <a:schemeClr val="bg1"/>
              </a:solidFill>
            </a:endParaRPr>
          </a:p>
        </p:txBody>
      </p:sp>
      <p:sp>
        <p:nvSpPr>
          <p:cNvPr id="30" name="テキスト ボックス 29"/>
          <p:cNvSpPr txBox="1"/>
          <p:nvPr/>
        </p:nvSpPr>
        <p:spPr>
          <a:xfrm>
            <a:off x="323932" y="3672936"/>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31" name="テキスト ボックス 30"/>
          <p:cNvSpPr txBox="1"/>
          <p:nvPr/>
        </p:nvSpPr>
        <p:spPr>
          <a:xfrm>
            <a:off x="594573" y="4953000"/>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32" name="テキスト ボックス 31"/>
          <p:cNvSpPr txBox="1"/>
          <p:nvPr/>
        </p:nvSpPr>
        <p:spPr>
          <a:xfrm>
            <a:off x="1543132" y="5419043"/>
            <a:ext cx="649970" cy="253916"/>
          </a:xfrm>
          <a:prstGeom prst="rect">
            <a:avLst/>
          </a:prstGeom>
          <a:noFill/>
        </p:spPr>
        <p:txBody>
          <a:bodyPr wrap="square" rtlCol="0">
            <a:spAutoFit/>
          </a:bodyPr>
          <a:lstStyle/>
          <a:p>
            <a:pPr algn="ctr"/>
            <a:r>
              <a:rPr kumimoji="1" lang="ja-JP" altLang="en-US" sz="1050" dirty="0" smtClean="0">
                <a:solidFill>
                  <a:schemeClr val="bg1"/>
                </a:solidFill>
              </a:rPr>
              <a:t>業務</a:t>
            </a:r>
            <a:r>
              <a:rPr kumimoji="1" lang="en-US" altLang="ja-JP" sz="1050" dirty="0" smtClean="0">
                <a:solidFill>
                  <a:schemeClr val="bg1"/>
                </a:solidFill>
              </a:rPr>
              <a:t>DB</a:t>
            </a:r>
            <a:endParaRPr kumimoji="1" lang="ja-JP" altLang="en-US" sz="1050" dirty="0">
              <a:solidFill>
                <a:schemeClr val="bg1"/>
              </a:solidFill>
            </a:endParaRPr>
          </a:p>
        </p:txBody>
      </p:sp>
      <p:sp>
        <p:nvSpPr>
          <p:cNvPr id="26" name="テキスト ボックス 25"/>
          <p:cNvSpPr txBox="1"/>
          <p:nvPr/>
        </p:nvSpPr>
        <p:spPr>
          <a:xfrm>
            <a:off x="1691199" y="2877610"/>
            <a:ext cx="447558" cy="338554"/>
          </a:xfrm>
          <a:prstGeom prst="rect">
            <a:avLst/>
          </a:prstGeom>
          <a:noFill/>
        </p:spPr>
        <p:txBody>
          <a:bodyPr wrap="none" rtlCol="0">
            <a:spAutoFit/>
          </a:bodyPr>
          <a:lstStyle/>
          <a:p>
            <a:pPr algn="r"/>
            <a:r>
              <a:rPr kumimoji="1" lang="ja-JP" altLang="en-US" sz="800" dirty="0" smtClean="0">
                <a:solidFill>
                  <a:schemeClr val="bg1"/>
                </a:solidFill>
                <a:latin typeface="Arial" pitchFamily="34" charset="0"/>
                <a:ea typeface="HGP創英角ｺﾞｼｯｸUB" pitchFamily="50" charset="-128"/>
                <a:cs typeface="Arial" pitchFamily="34" charset="0"/>
              </a:rPr>
              <a:t>データ</a:t>
            </a:r>
          </a:p>
          <a:p>
            <a:pPr algn="r"/>
            <a:r>
              <a:rPr kumimoji="1" lang="ja-JP" altLang="en-US" sz="800" dirty="0" smtClean="0">
                <a:solidFill>
                  <a:schemeClr val="bg1"/>
                </a:solidFill>
                <a:latin typeface="Arial" pitchFamily="34" charset="0"/>
                <a:ea typeface="HGP創英角ｺﾞｼｯｸUB" pitchFamily="50" charset="-128"/>
                <a:cs typeface="Arial" pitchFamily="34" charset="0"/>
              </a:rPr>
              <a:t>収集</a:t>
            </a:r>
          </a:p>
        </p:txBody>
      </p:sp>
      <p:sp>
        <p:nvSpPr>
          <p:cNvPr id="34" name="テキスト ボックス 33"/>
          <p:cNvSpPr txBox="1"/>
          <p:nvPr/>
        </p:nvSpPr>
        <p:spPr>
          <a:xfrm>
            <a:off x="1691199" y="4385846"/>
            <a:ext cx="447558" cy="338554"/>
          </a:xfrm>
          <a:prstGeom prst="rect">
            <a:avLst/>
          </a:prstGeom>
          <a:noFill/>
        </p:spPr>
        <p:txBody>
          <a:bodyPr wrap="none" rtlCol="0">
            <a:spAutoFit/>
          </a:bodyPr>
          <a:lstStyle/>
          <a:p>
            <a:pPr algn="r"/>
            <a:r>
              <a:rPr lang="ja-JP" altLang="en-US" sz="800" dirty="0" smtClean="0">
                <a:solidFill>
                  <a:schemeClr val="bg1"/>
                </a:solidFill>
                <a:latin typeface="Arial" pitchFamily="34" charset="0"/>
                <a:ea typeface="HGP創英角ｺﾞｼｯｸUB" pitchFamily="50" charset="-128"/>
                <a:cs typeface="Arial" pitchFamily="34" charset="0"/>
              </a:rPr>
              <a:t>データ</a:t>
            </a:r>
          </a:p>
          <a:p>
            <a:pPr algn="r"/>
            <a:r>
              <a:rPr kumimoji="1" lang="ja-JP" altLang="en-US" sz="800" dirty="0" smtClean="0">
                <a:solidFill>
                  <a:schemeClr val="bg1"/>
                </a:solidFill>
                <a:latin typeface="Arial" pitchFamily="34" charset="0"/>
                <a:ea typeface="HGP創英角ｺﾞｼｯｸUB" pitchFamily="50" charset="-128"/>
                <a:cs typeface="Arial" pitchFamily="34" charset="0"/>
              </a:rPr>
              <a:t>抽出</a:t>
            </a:r>
          </a:p>
        </p:txBody>
      </p:sp>
      <p:sp>
        <p:nvSpPr>
          <p:cNvPr id="40" name="下矢印 39"/>
          <p:cNvSpPr/>
          <p:nvPr/>
        </p:nvSpPr>
        <p:spPr bwMode="auto">
          <a:xfrm rot="5400000" flipV="1">
            <a:off x="3415466" y="3739695"/>
            <a:ext cx="457200" cy="176647"/>
          </a:xfrm>
          <a:prstGeom prst="down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3" name="下矢印 42"/>
          <p:cNvSpPr/>
          <p:nvPr/>
        </p:nvSpPr>
        <p:spPr bwMode="auto">
          <a:xfrm rot="5400000" flipV="1">
            <a:off x="1619507" y="3723507"/>
            <a:ext cx="457200" cy="221852"/>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4" name="下矢印 43"/>
          <p:cNvSpPr/>
          <p:nvPr/>
        </p:nvSpPr>
        <p:spPr bwMode="auto">
          <a:xfrm rot="5400000" flipV="1">
            <a:off x="871769" y="3742277"/>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5" name="下矢印 44"/>
          <p:cNvSpPr/>
          <p:nvPr/>
        </p:nvSpPr>
        <p:spPr bwMode="auto">
          <a:xfrm rot="10800000" flipV="1">
            <a:off x="1639517" y="2639409"/>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6" name="下矢印 45"/>
          <p:cNvSpPr/>
          <p:nvPr/>
        </p:nvSpPr>
        <p:spPr bwMode="auto">
          <a:xfrm rot="10800000">
            <a:off x="1639517" y="4817679"/>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solidFill>
                <a:srgbClr val="484848"/>
              </a:solidFill>
              <a:latin typeface="Arial" charset="0"/>
              <a:ea typeface="HG丸ｺﾞｼｯｸM-PRO" pitchFamily="50" charset="-128"/>
            </a:endParaRPr>
          </a:p>
        </p:txBody>
      </p:sp>
      <p:sp>
        <p:nvSpPr>
          <p:cNvPr id="47" name="下矢印 46"/>
          <p:cNvSpPr/>
          <p:nvPr/>
        </p:nvSpPr>
        <p:spPr bwMode="auto">
          <a:xfrm rot="8446429" flipV="1">
            <a:off x="1050323" y="3051493"/>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8" name="下矢印 47"/>
          <p:cNvSpPr/>
          <p:nvPr/>
        </p:nvSpPr>
        <p:spPr bwMode="auto">
          <a:xfrm rot="13153571">
            <a:off x="1132000" y="4499293"/>
            <a:ext cx="457200" cy="176647"/>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9" name="下矢印 48"/>
          <p:cNvSpPr/>
          <p:nvPr/>
        </p:nvSpPr>
        <p:spPr bwMode="auto">
          <a:xfrm rot="5400000" flipV="1">
            <a:off x="2557291" y="3717092"/>
            <a:ext cx="457200" cy="221852"/>
          </a:xfrm>
          <a:prstGeom prst="down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0179" name="テキスト ボックス 50178"/>
          <p:cNvSpPr txBox="1"/>
          <p:nvPr/>
        </p:nvSpPr>
        <p:spPr>
          <a:xfrm>
            <a:off x="2057173" y="4247346"/>
            <a:ext cx="500458" cy="276999"/>
          </a:xfrm>
          <a:prstGeom prst="rect">
            <a:avLst/>
          </a:prstGeom>
          <a:noFill/>
        </p:spPr>
        <p:txBody>
          <a:bodyPr wrap="none" rtlCol="0">
            <a:spAutoFit/>
          </a:bodyPr>
          <a:lstStyle/>
          <a:p>
            <a:r>
              <a:rPr kumimoji="1" lang="en-US" altLang="ja-JP" dirty="0" smtClean="0">
                <a:solidFill>
                  <a:srgbClr val="008000"/>
                </a:solidFill>
              </a:rPr>
              <a:t>ERP</a:t>
            </a:r>
            <a:endParaRPr kumimoji="1" lang="ja-JP" altLang="en-US" dirty="0">
              <a:solidFill>
                <a:srgbClr val="008000"/>
              </a:solidFill>
            </a:endParaRPr>
          </a:p>
        </p:txBody>
      </p:sp>
      <p:sp>
        <p:nvSpPr>
          <p:cNvPr id="11" name="右矢印 10"/>
          <p:cNvSpPr/>
          <p:nvPr/>
        </p:nvSpPr>
        <p:spPr bwMode="auto">
          <a:xfrm>
            <a:off x="3277817" y="1066800"/>
            <a:ext cx="685800" cy="369174"/>
          </a:xfrm>
          <a:prstGeom prst="rightArrow">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smtClean="0">
                <a:ln>
                  <a:noFill/>
                </a:ln>
                <a:solidFill>
                  <a:schemeClr val="bg1"/>
                </a:solidFill>
                <a:effectLst/>
                <a:latin typeface="Arial" charset="0"/>
                <a:ea typeface="HG丸ｺﾞｼｯｸM-PRO" pitchFamily="50" charset="-128"/>
              </a:rPr>
              <a:t>OLAP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3" name="左矢印 12"/>
          <p:cNvSpPr/>
          <p:nvPr/>
        </p:nvSpPr>
        <p:spPr bwMode="auto">
          <a:xfrm>
            <a:off x="2439617" y="1075996"/>
            <a:ext cx="685800" cy="350781"/>
          </a:xfrm>
          <a:prstGeom prst="left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OLTP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0176" name="テキスト ボックス 50175"/>
          <p:cNvSpPr txBox="1"/>
          <p:nvPr/>
        </p:nvSpPr>
        <p:spPr>
          <a:xfrm>
            <a:off x="595929" y="1082109"/>
            <a:ext cx="1802096" cy="338554"/>
          </a:xfrm>
          <a:prstGeom prst="rect">
            <a:avLst/>
          </a:prstGeom>
          <a:noFill/>
        </p:spPr>
        <p:txBody>
          <a:bodyPr wrap="none" rtlCol="0">
            <a:spAutoFit/>
          </a:bodyPr>
          <a:lstStyle/>
          <a:p>
            <a:pPr algn="r"/>
            <a:r>
              <a:rPr kumimoji="1" lang="ja-JP" altLang="en-US" sz="1600" dirty="0" smtClean="0">
                <a:solidFill>
                  <a:srgbClr val="008000"/>
                </a:solidFill>
                <a:latin typeface="HGP創英角ｺﾞｼｯｸUB" pitchFamily="50" charset="-128"/>
                <a:ea typeface="HGP創英角ｺﾞｼｯｸUB" pitchFamily="50" charset="-128"/>
              </a:rPr>
              <a:t>効率的な業務処理</a:t>
            </a:r>
            <a:endParaRPr kumimoji="1" lang="ja-JP" altLang="en-US" sz="1600" dirty="0">
              <a:solidFill>
                <a:srgbClr val="008000"/>
              </a:solidFill>
              <a:latin typeface="HGP創英角ｺﾞｼｯｸUB" pitchFamily="50" charset="-128"/>
              <a:ea typeface="HGP創英角ｺﾞｼｯｸUB" pitchFamily="50" charset="-128"/>
            </a:endParaRPr>
          </a:p>
        </p:txBody>
      </p:sp>
      <p:sp>
        <p:nvSpPr>
          <p:cNvPr id="64" name="テキスト ボックス 63"/>
          <p:cNvSpPr txBox="1"/>
          <p:nvPr/>
        </p:nvSpPr>
        <p:spPr>
          <a:xfrm>
            <a:off x="4039817" y="1082109"/>
            <a:ext cx="2109873" cy="338554"/>
          </a:xfrm>
          <a:prstGeom prst="rect">
            <a:avLst/>
          </a:prstGeom>
          <a:noFill/>
        </p:spPr>
        <p:txBody>
          <a:bodyPr wrap="none" rtlCol="0">
            <a:spAutoFit/>
          </a:bodyPr>
          <a:lstStyle/>
          <a:p>
            <a:r>
              <a:rPr kumimoji="1" lang="ja-JP" altLang="en-US" sz="1600" dirty="0" smtClean="0">
                <a:solidFill>
                  <a:srgbClr val="0070C0"/>
                </a:solidFill>
                <a:latin typeface="HGP創英角ｺﾞｼｯｸUB" pitchFamily="50" charset="-128"/>
                <a:ea typeface="HGP創英角ｺﾞｼｯｸUB" pitchFamily="50" charset="-128"/>
              </a:rPr>
              <a:t>適切・迅速な意志決定</a:t>
            </a:r>
            <a:endParaRPr kumimoji="1" lang="ja-JP" altLang="en-US" sz="1600" dirty="0">
              <a:solidFill>
                <a:srgbClr val="0070C0"/>
              </a:solidFill>
              <a:latin typeface="HGP創英角ｺﾞｼｯｸUB" pitchFamily="50" charset="-128"/>
              <a:ea typeface="HGP創英角ｺﾞｼｯｸUB" pitchFamily="50" charset="-128"/>
            </a:endParaRPr>
          </a:p>
        </p:txBody>
      </p:sp>
      <p:sp>
        <p:nvSpPr>
          <p:cNvPr id="50180" name="円/楕円 50179"/>
          <p:cNvSpPr/>
          <p:nvPr/>
        </p:nvSpPr>
        <p:spPr bwMode="auto">
          <a:xfrm>
            <a:off x="4908322" y="3303814"/>
            <a:ext cx="1143000" cy="1094583"/>
          </a:xfrm>
          <a:prstGeom prst="ellipse">
            <a:avLst/>
          </a:prstGeom>
          <a:solidFill>
            <a:srgbClr val="6600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8" name="テキスト ボックス 77"/>
          <p:cNvSpPr txBox="1"/>
          <p:nvPr/>
        </p:nvSpPr>
        <p:spPr>
          <a:xfrm>
            <a:off x="5067925" y="3589706"/>
            <a:ext cx="800219" cy="461665"/>
          </a:xfrm>
          <a:prstGeom prst="rect">
            <a:avLst/>
          </a:prstGeom>
          <a:noFill/>
        </p:spPr>
        <p:txBody>
          <a:bodyPr wrap="none" rtlCol="0">
            <a:spAutoFit/>
          </a:bodyPr>
          <a:lstStyle/>
          <a:p>
            <a:pPr algn="r"/>
            <a:r>
              <a:rPr kumimoji="1" lang="ja-JP" altLang="en-US" sz="2400" dirty="0" smtClean="0">
                <a:solidFill>
                  <a:schemeClr val="bg1"/>
                </a:solidFill>
                <a:latin typeface="Arial" pitchFamily="34" charset="0"/>
                <a:ea typeface="HGP創英角ｺﾞｼｯｸUB" pitchFamily="50" charset="-128"/>
                <a:cs typeface="Arial" pitchFamily="34" charset="0"/>
              </a:rPr>
              <a:t>分析</a:t>
            </a:r>
          </a:p>
        </p:txBody>
      </p:sp>
      <p:sp>
        <p:nvSpPr>
          <p:cNvPr id="70" name="二等辺三角形 69"/>
          <p:cNvSpPr/>
          <p:nvPr/>
        </p:nvSpPr>
        <p:spPr bwMode="auto">
          <a:xfrm>
            <a:off x="6019800" y="1295400"/>
            <a:ext cx="2133600" cy="5029200"/>
          </a:xfrm>
          <a:prstGeom prst="triangle">
            <a:avLst>
              <a:gd name="adj" fmla="val 50493"/>
            </a:avLst>
          </a:prstGeom>
          <a:solidFill>
            <a:srgbClr val="00B0F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9" name="二等辺三角形 78"/>
          <p:cNvSpPr/>
          <p:nvPr/>
        </p:nvSpPr>
        <p:spPr bwMode="auto">
          <a:xfrm>
            <a:off x="6400800" y="1313793"/>
            <a:ext cx="1371600" cy="3258207"/>
          </a:xfrm>
          <a:prstGeom prst="triangle">
            <a:avLst>
              <a:gd name="adj" fmla="val 50493"/>
            </a:avLst>
          </a:prstGeom>
          <a:solidFill>
            <a:srgbClr val="0070C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87" name="二等辺三角形 86"/>
          <p:cNvSpPr/>
          <p:nvPr/>
        </p:nvSpPr>
        <p:spPr bwMode="auto">
          <a:xfrm>
            <a:off x="6705600" y="1313793"/>
            <a:ext cx="762000" cy="1781503"/>
          </a:xfrm>
          <a:prstGeom prst="triangle">
            <a:avLst>
              <a:gd name="adj" fmla="val 50493"/>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91" name="角丸四角形 90"/>
          <p:cNvSpPr/>
          <p:nvPr/>
        </p:nvSpPr>
        <p:spPr bwMode="auto">
          <a:xfrm>
            <a:off x="3543300" y="1643554"/>
            <a:ext cx="2237390" cy="115351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p>
        </p:txBody>
      </p:sp>
      <p:sp>
        <p:nvSpPr>
          <p:cNvPr id="93" name="角丸四角形 92"/>
          <p:cNvSpPr/>
          <p:nvPr/>
        </p:nvSpPr>
        <p:spPr bwMode="auto">
          <a:xfrm>
            <a:off x="3543299" y="4837386"/>
            <a:ext cx="2237391" cy="1153510"/>
          </a:xfrm>
          <a:prstGeom prst="roundRect">
            <a:avLst/>
          </a:prstGeom>
          <a:solidFill>
            <a:srgbClr val="00B0F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p>
        </p:txBody>
      </p:sp>
      <p:sp>
        <p:nvSpPr>
          <p:cNvPr id="95" name="テキスト ボックス 94"/>
          <p:cNvSpPr txBox="1"/>
          <p:nvPr/>
        </p:nvSpPr>
        <p:spPr>
          <a:xfrm>
            <a:off x="3678585" y="1804434"/>
            <a:ext cx="1966820" cy="800219"/>
          </a:xfrm>
          <a:prstGeom prst="rect">
            <a:avLst/>
          </a:prstGeom>
          <a:noFill/>
        </p:spPr>
        <p:txBody>
          <a:bodyPr wrap="square" rtlCol="0">
            <a:spAutoFit/>
          </a:bodyPr>
          <a:lstStyle/>
          <a:p>
            <a:pPr algn="ctr"/>
            <a:r>
              <a:rPr lang="ja-JP" altLang="en-US" sz="2000" dirty="0" smtClean="0">
                <a:solidFill>
                  <a:schemeClr val="bg1"/>
                </a:solidFill>
                <a:latin typeface="Arial" pitchFamily="34" charset="0"/>
                <a:ea typeface="HGP創英角ｺﾞｼｯｸUB" pitchFamily="50" charset="-128"/>
                <a:cs typeface="Arial" pitchFamily="34" charset="0"/>
              </a:rPr>
              <a:t>モニタリング</a:t>
            </a:r>
          </a:p>
          <a:p>
            <a:pPr algn="ctr"/>
            <a:r>
              <a:rPr kumimoji="1" lang="en-US" altLang="ja-JP" sz="1000" dirty="0" smtClean="0">
                <a:solidFill>
                  <a:schemeClr val="bg1"/>
                </a:solidFill>
                <a:latin typeface="Arial" pitchFamily="34" charset="0"/>
                <a:ea typeface="HGP創英角ｺﾞｼｯｸUB" pitchFamily="50" charset="-128"/>
                <a:cs typeface="Arial" pitchFamily="34" charset="0"/>
              </a:rPr>
              <a:t>(</a:t>
            </a:r>
            <a:r>
              <a:rPr kumimoji="1" lang="ja-JP" altLang="en-US" sz="1000" dirty="0" smtClean="0">
                <a:solidFill>
                  <a:schemeClr val="bg1"/>
                </a:solidFill>
                <a:latin typeface="Arial" pitchFamily="34" charset="0"/>
                <a:ea typeface="HGP創英角ｺﾞｼｯｸUB" pitchFamily="50" charset="-128"/>
                <a:cs typeface="Arial" pitchFamily="34" charset="0"/>
              </a:rPr>
              <a:t>シグナル</a:t>
            </a:r>
            <a:r>
              <a:rPr lang="ja-JP" altLang="en-US" sz="1000" dirty="0" smtClean="0">
                <a:solidFill>
                  <a:schemeClr val="bg1"/>
                </a:solidFill>
                <a:latin typeface="Arial" pitchFamily="34" charset="0"/>
                <a:ea typeface="HGP創英角ｺﾞｼｯｸUB" pitchFamily="50" charset="-128"/>
                <a:cs typeface="Arial" pitchFamily="34" charset="0"/>
              </a:rPr>
              <a:t>ゲ</a:t>
            </a:r>
            <a:r>
              <a:rPr kumimoji="1" lang="ja-JP" altLang="en-US" sz="1000" dirty="0" smtClean="0">
                <a:solidFill>
                  <a:schemeClr val="bg1"/>
                </a:solidFill>
                <a:latin typeface="Arial" pitchFamily="34" charset="0"/>
                <a:ea typeface="HGP創英角ｺﾞｼｯｸUB" pitchFamily="50" charset="-128"/>
                <a:cs typeface="Arial" pitchFamily="34" charset="0"/>
              </a:rPr>
              <a:t>ージ、スケールの表示</a:t>
            </a:r>
            <a:r>
              <a:rPr kumimoji="1" lang="en-US" altLang="ja-JP" sz="1000" dirty="0" smtClean="0">
                <a:solidFill>
                  <a:schemeClr val="bg1"/>
                </a:solidFill>
                <a:latin typeface="Arial" pitchFamily="34" charset="0"/>
                <a:ea typeface="HGP創英角ｺﾞｼｯｸUB" pitchFamily="50" charset="-128"/>
                <a:cs typeface="Arial" pitchFamily="34" charset="0"/>
              </a:rPr>
              <a:t>)</a:t>
            </a:r>
            <a:endParaRPr kumimoji="1" lang="ja-JP" altLang="en-US" sz="1000" dirty="0" smtClean="0">
              <a:solidFill>
                <a:schemeClr val="bg1"/>
              </a:solidFill>
              <a:latin typeface="Arial" pitchFamily="34" charset="0"/>
              <a:ea typeface="HGP創英角ｺﾞｼｯｸUB" pitchFamily="50" charset="-128"/>
              <a:cs typeface="Arial" pitchFamily="34" charset="0"/>
            </a:endParaRPr>
          </a:p>
          <a:p>
            <a:pPr algn="ctr"/>
            <a:r>
              <a:rPr lang="ja-JP" altLang="en-US" sz="1600" dirty="0">
                <a:solidFill>
                  <a:schemeClr val="bg1"/>
                </a:solidFill>
                <a:latin typeface="Arial" pitchFamily="34" charset="0"/>
                <a:ea typeface="HGP創英角ｺﾞｼｯｸUB" pitchFamily="50" charset="-128"/>
                <a:cs typeface="Arial" pitchFamily="34" charset="0"/>
              </a:rPr>
              <a:t>ダッシュボード</a:t>
            </a:r>
            <a:endParaRPr kumimoji="1" lang="ja-JP" altLang="en-US" sz="1600" dirty="0">
              <a:solidFill>
                <a:schemeClr val="bg1"/>
              </a:solidFill>
              <a:latin typeface="Arial" pitchFamily="34" charset="0"/>
              <a:ea typeface="HGP創英角ｺﾞｼｯｸUB" pitchFamily="50" charset="-128"/>
              <a:cs typeface="Arial" pitchFamily="34" charset="0"/>
            </a:endParaRPr>
          </a:p>
        </p:txBody>
      </p:sp>
      <p:sp>
        <p:nvSpPr>
          <p:cNvPr id="96" name="テキスト ボックス 95"/>
          <p:cNvSpPr txBox="1"/>
          <p:nvPr/>
        </p:nvSpPr>
        <p:spPr>
          <a:xfrm>
            <a:off x="3686468" y="5003544"/>
            <a:ext cx="1966820" cy="830997"/>
          </a:xfrm>
          <a:prstGeom prst="rect">
            <a:avLst/>
          </a:prstGeom>
          <a:noFill/>
        </p:spPr>
        <p:txBody>
          <a:bodyPr wrap="square" rtlCol="0">
            <a:spAutoFit/>
          </a:bodyPr>
          <a:lstStyle/>
          <a:p>
            <a:pPr algn="ctr"/>
            <a:r>
              <a:rPr lang="ja-JP" altLang="en-US" sz="2000" dirty="0">
                <a:solidFill>
                  <a:schemeClr val="bg1"/>
                </a:solidFill>
                <a:latin typeface="Arial" pitchFamily="34" charset="0"/>
                <a:ea typeface="HGP創英角ｺﾞｼｯｸUB" pitchFamily="50" charset="-128"/>
                <a:cs typeface="Arial" pitchFamily="34" charset="0"/>
              </a:rPr>
              <a:t>レポーティング</a:t>
            </a:r>
            <a:endParaRPr lang="ja-JP" altLang="en-US" sz="2000" dirty="0" smtClean="0">
              <a:solidFill>
                <a:schemeClr val="bg1"/>
              </a:solidFill>
              <a:latin typeface="Arial" pitchFamily="34" charset="0"/>
              <a:ea typeface="HGP創英角ｺﾞｼｯｸUB" pitchFamily="50" charset="-128"/>
              <a:cs typeface="Arial" pitchFamily="34" charset="0"/>
            </a:endParaRPr>
          </a:p>
          <a:p>
            <a:pPr algn="ctr"/>
            <a:r>
              <a:rPr kumimoji="1" lang="en-US" altLang="ja-JP" sz="1000" dirty="0" smtClean="0">
                <a:solidFill>
                  <a:schemeClr val="bg1"/>
                </a:solidFill>
                <a:latin typeface="Arial" pitchFamily="34" charset="0"/>
                <a:ea typeface="HGP創英角ｺﾞｼｯｸUB" pitchFamily="50" charset="-128"/>
                <a:cs typeface="Arial" pitchFamily="34" charset="0"/>
              </a:rPr>
              <a:t>(</a:t>
            </a:r>
            <a:r>
              <a:rPr lang="ja-JP" altLang="en-US" sz="1000" dirty="0" smtClean="0">
                <a:solidFill>
                  <a:schemeClr val="bg1"/>
                </a:solidFill>
                <a:latin typeface="Arial" pitchFamily="34" charset="0"/>
                <a:ea typeface="HGP創英角ｺﾞｼｯｸUB" pitchFamily="50" charset="-128"/>
                <a:cs typeface="Arial" pitchFamily="34" charset="0"/>
              </a:rPr>
              <a:t>定型レポートの作成</a:t>
            </a:r>
            <a:r>
              <a:rPr kumimoji="1" lang="en-US" altLang="ja-JP" sz="1000" dirty="0" smtClean="0">
                <a:solidFill>
                  <a:schemeClr val="bg1"/>
                </a:solidFill>
                <a:latin typeface="Arial" pitchFamily="34" charset="0"/>
                <a:ea typeface="HGP創英角ｺﾞｼｯｸUB" pitchFamily="50" charset="-128"/>
                <a:cs typeface="Arial" pitchFamily="34" charset="0"/>
              </a:rPr>
              <a:t>)</a:t>
            </a:r>
            <a:endParaRPr kumimoji="1" lang="ja-JP" altLang="en-US" sz="1000" dirty="0" smtClean="0">
              <a:solidFill>
                <a:schemeClr val="bg1"/>
              </a:solidFill>
              <a:latin typeface="Arial" pitchFamily="34" charset="0"/>
              <a:ea typeface="HGP創英角ｺﾞｼｯｸUB" pitchFamily="50" charset="-128"/>
              <a:cs typeface="Arial" pitchFamily="34" charset="0"/>
            </a:endParaRPr>
          </a:p>
          <a:p>
            <a:pPr algn="ctr"/>
            <a:r>
              <a:rPr lang="en-US" altLang="ja-JP" sz="1600" dirty="0" smtClean="0">
                <a:solidFill>
                  <a:schemeClr val="bg1"/>
                </a:solidFill>
                <a:latin typeface="Arial" pitchFamily="34" charset="0"/>
                <a:ea typeface="HGP創英角ｺﾞｼｯｸUB" pitchFamily="50" charset="-128"/>
                <a:cs typeface="Arial" pitchFamily="34" charset="0"/>
              </a:rPr>
              <a:t>Web</a:t>
            </a:r>
            <a:r>
              <a:rPr lang="ja-JP" altLang="en-US" sz="1600" dirty="0" smtClean="0">
                <a:solidFill>
                  <a:schemeClr val="bg1"/>
                </a:solidFill>
                <a:latin typeface="Arial" pitchFamily="34" charset="0"/>
                <a:ea typeface="HGP創英角ｺﾞｼｯｸUB" pitchFamily="50" charset="-128"/>
                <a:cs typeface="Arial" pitchFamily="34" charset="0"/>
              </a:rPr>
              <a:t>レポーティング</a:t>
            </a:r>
            <a:endParaRPr kumimoji="1" lang="ja-JP" altLang="en-US" sz="1600" dirty="0">
              <a:solidFill>
                <a:schemeClr val="bg1"/>
              </a:solidFill>
              <a:latin typeface="Arial" pitchFamily="34" charset="0"/>
              <a:ea typeface="HGP創英角ｺﾞｼｯｸUB" pitchFamily="50" charset="-128"/>
              <a:cs typeface="Arial" pitchFamily="34" charset="0"/>
            </a:endParaRPr>
          </a:p>
        </p:txBody>
      </p:sp>
      <p:sp>
        <p:nvSpPr>
          <p:cNvPr id="101" name="下矢印 100"/>
          <p:cNvSpPr/>
          <p:nvPr/>
        </p:nvSpPr>
        <p:spPr bwMode="auto">
          <a:xfrm>
            <a:off x="5251222" y="4485532"/>
            <a:ext cx="457200" cy="276255"/>
          </a:xfrm>
          <a:prstGeom prst="downArrow">
            <a:avLst/>
          </a:prstGeom>
          <a:solidFill>
            <a:srgbClr val="FF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02" name="下矢印 101"/>
          <p:cNvSpPr/>
          <p:nvPr/>
        </p:nvSpPr>
        <p:spPr bwMode="auto">
          <a:xfrm flipV="1">
            <a:off x="5239435" y="2902721"/>
            <a:ext cx="457200" cy="297679"/>
          </a:xfrm>
          <a:prstGeom prst="downArrow">
            <a:avLst/>
          </a:prstGeom>
          <a:solidFill>
            <a:srgbClr val="FF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05" name="下矢印 104"/>
          <p:cNvSpPr/>
          <p:nvPr/>
        </p:nvSpPr>
        <p:spPr bwMode="auto">
          <a:xfrm rot="5400000" flipV="1">
            <a:off x="6107773" y="1634894"/>
            <a:ext cx="457200" cy="1043254"/>
          </a:xfrm>
          <a:prstGeom prst="downArrow">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06" name="下矢印 105"/>
          <p:cNvSpPr/>
          <p:nvPr/>
        </p:nvSpPr>
        <p:spPr bwMode="auto">
          <a:xfrm rot="5400000" flipV="1">
            <a:off x="5770760" y="5229527"/>
            <a:ext cx="457200" cy="369227"/>
          </a:xfrm>
          <a:prstGeom prst="downArrow">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07" name="テキスト ボックス 106"/>
          <p:cNvSpPr txBox="1"/>
          <p:nvPr/>
        </p:nvSpPr>
        <p:spPr>
          <a:xfrm>
            <a:off x="6704856" y="2354392"/>
            <a:ext cx="800219" cy="584775"/>
          </a:xfrm>
          <a:prstGeom prst="rect">
            <a:avLst/>
          </a:prstGeom>
          <a:noFill/>
        </p:spPr>
        <p:txBody>
          <a:bodyPr wrap="none" rtlCol="0">
            <a:spAutoFit/>
          </a:bodyPr>
          <a:lstStyle/>
          <a:p>
            <a:pPr algn="ctr"/>
            <a:r>
              <a:rPr kumimoji="1" lang="ja-JP" altLang="en-US" sz="1600" dirty="0" smtClean="0">
                <a:solidFill>
                  <a:schemeClr val="bg1"/>
                </a:solidFill>
                <a:latin typeface="HGP創英角ｺﾞｼｯｸUB" pitchFamily="50" charset="-128"/>
                <a:ea typeface="HGP創英角ｺﾞｼｯｸUB" pitchFamily="50" charset="-128"/>
              </a:rPr>
              <a:t>役員</a:t>
            </a:r>
          </a:p>
          <a:p>
            <a:pPr algn="ctr"/>
            <a:r>
              <a:rPr kumimoji="1" lang="ja-JP" altLang="en-US" sz="1600" dirty="0" smtClean="0">
                <a:solidFill>
                  <a:schemeClr val="bg1"/>
                </a:solidFill>
                <a:latin typeface="HGP創英角ｺﾞｼｯｸUB" pitchFamily="50" charset="-128"/>
                <a:ea typeface="HGP創英角ｺﾞｼｯｸUB" pitchFamily="50" charset="-128"/>
              </a:rPr>
              <a:t>経営者</a:t>
            </a:r>
          </a:p>
        </p:txBody>
      </p:sp>
      <p:sp>
        <p:nvSpPr>
          <p:cNvPr id="108" name="テキスト ボックス 107"/>
          <p:cNvSpPr txBox="1"/>
          <p:nvPr/>
        </p:nvSpPr>
        <p:spPr>
          <a:xfrm>
            <a:off x="6589505" y="3392993"/>
            <a:ext cx="994183" cy="923330"/>
          </a:xfrm>
          <a:prstGeom prst="rect">
            <a:avLst/>
          </a:prstGeom>
          <a:noFill/>
        </p:spPr>
        <p:txBody>
          <a:bodyPr wrap="none" rtlCol="0">
            <a:spAutoFit/>
          </a:bodyPr>
          <a:lstStyle/>
          <a:p>
            <a:pPr algn="ctr"/>
            <a:r>
              <a:rPr lang="ja-JP" altLang="en-US" sz="1600" dirty="0" smtClean="0">
                <a:solidFill>
                  <a:schemeClr val="bg1"/>
                </a:solidFill>
                <a:latin typeface="HGP創英角ｺﾞｼｯｸUB" pitchFamily="50" charset="-128"/>
                <a:ea typeface="HGP創英角ｺﾞｼｯｸUB" pitchFamily="50" charset="-128"/>
              </a:rPr>
              <a:t>アナリスト</a:t>
            </a:r>
          </a:p>
          <a:p>
            <a:pPr algn="ctr"/>
            <a:endParaRPr lang="ja-JP" altLang="en-US" dirty="0">
              <a:solidFill>
                <a:schemeClr val="bg1"/>
              </a:solidFill>
              <a:latin typeface="HGP創英角ｺﾞｼｯｸUB" pitchFamily="50" charset="-128"/>
              <a:ea typeface="HGP創英角ｺﾞｼｯｸUB" pitchFamily="50" charset="-128"/>
            </a:endParaRPr>
          </a:p>
          <a:p>
            <a:pPr algn="ctr"/>
            <a:r>
              <a:rPr lang="ja-JP" altLang="en-US" sz="1000" dirty="0">
                <a:solidFill>
                  <a:schemeClr val="bg1"/>
                </a:solidFill>
                <a:latin typeface="HGP創英角ｺﾞｼｯｸUB" pitchFamily="50" charset="-128"/>
                <a:ea typeface="HGP創英角ｺﾞｼｯｸUB" pitchFamily="50" charset="-128"/>
              </a:rPr>
              <a:t>マーケティング</a:t>
            </a:r>
          </a:p>
          <a:p>
            <a:pPr algn="ctr"/>
            <a:r>
              <a:rPr lang="ja-JP" altLang="en-US" sz="1000" dirty="0">
                <a:solidFill>
                  <a:schemeClr val="bg1"/>
                </a:solidFill>
                <a:latin typeface="HGP創英角ｺﾞｼｯｸUB" pitchFamily="50" charset="-128"/>
                <a:ea typeface="HGP創英角ｺﾞｼｯｸUB" pitchFamily="50" charset="-128"/>
              </a:rPr>
              <a:t>経営企画</a:t>
            </a:r>
          </a:p>
        </p:txBody>
      </p:sp>
      <p:sp>
        <p:nvSpPr>
          <p:cNvPr id="109" name="テキスト ボックス 108"/>
          <p:cNvSpPr txBox="1"/>
          <p:nvPr/>
        </p:nvSpPr>
        <p:spPr>
          <a:xfrm>
            <a:off x="6243191" y="5251651"/>
            <a:ext cx="1723549" cy="338554"/>
          </a:xfrm>
          <a:prstGeom prst="rect">
            <a:avLst/>
          </a:prstGeom>
          <a:noFill/>
        </p:spPr>
        <p:txBody>
          <a:bodyPr wrap="none" rtlCol="0">
            <a:spAutoFit/>
          </a:bodyPr>
          <a:lstStyle/>
          <a:p>
            <a:pPr algn="ctr"/>
            <a:r>
              <a:rPr lang="ja-JP" altLang="en-US" sz="1600" dirty="0" smtClean="0">
                <a:solidFill>
                  <a:schemeClr val="bg1"/>
                </a:solidFill>
                <a:latin typeface="HGP創英角ｺﾞｼｯｸUB" pitchFamily="50" charset="-128"/>
                <a:ea typeface="HGP創英角ｺﾞｼｯｸUB" pitchFamily="50" charset="-128"/>
              </a:rPr>
              <a:t>管理者・一般社員</a:t>
            </a:r>
            <a:endParaRPr lang="ja-JP" altLang="en-US" sz="1600" dirty="0">
              <a:solidFill>
                <a:schemeClr val="bg1"/>
              </a:solidFill>
              <a:latin typeface="HGP創英角ｺﾞｼｯｸUB" pitchFamily="50" charset="-128"/>
              <a:ea typeface="HGP創英角ｺﾞｼｯｸUB" pitchFamily="50" charset="-128"/>
            </a:endParaRPr>
          </a:p>
        </p:txBody>
      </p:sp>
      <p:sp>
        <p:nvSpPr>
          <p:cNvPr id="110" name="ホームベース 109"/>
          <p:cNvSpPr/>
          <p:nvPr/>
        </p:nvSpPr>
        <p:spPr bwMode="auto">
          <a:xfrm rot="5400000">
            <a:off x="7348474" y="2272205"/>
            <a:ext cx="2514601" cy="560991"/>
          </a:xfrm>
          <a:prstGeom prst="homePlate">
            <a:avLst/>
          </a:prstGeom>
          <a:solidFill>
            <a:srgbClr val="00206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11" name="ホームベース 110"/>
          <p:cNvSpPr/>
          <p:nvPr/>
        </p:nvSpPr>
        <p:spPr bwMode="auto">
          <a:xfrm>
            <a:off x="7772400" y="3581400"/>
            <a:ext cx="762000" cy="457200"/>
          </a:xfrm>
          <a:prstGeom prst="homePlate">
            <a:avLst/>
          </a:prstGeom>
          <a:solidFill>
            <a:srgbClr val="CC66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12" name="テキスト ボックス 111"/>
          <p:cNvSpPr txBox="1"/>
          <p:nvPr/>
        </p:nvSpPr>
        <p:spPr>
          <a:xfrm>
            <a:off x="8356811" y="1295400"/>
            <a:ext cx="497928" cy="307777"/>
          </a:xfrm>
          <a:prstGeom prst="rect">
            <a:avLst/>
          </a:prstGeom>
          <a:noFill/>
        </p:spPr>
        <p:txBody>
          <a:bodyPr wrap="square" rtlCol="0">
            <a:spAutoFit/>
          </a:bodyPr>
          <a:lstStyle/>
          <a:p>
            <a:pPr algn="ctr"/>
            <a:r>
              <a:rPr lang="en-US" altLang="ja-JP" sz="1400" dirty="0" smtClean="0">
                <a:solidFill>
                  <a:schemeClr val="bg1"/>
                </a:solidFill>
                <a:latin typeface="Arial" pitchFamily="34" charset="0"/>
                <a:ea typeface="HGP創英角ｺﾞｼｯｸUB" pitchFamily="50" charset="-128"/>
                <a:cs typeface="Arial" pitchFamily="34" charset="0"/>
              </a:rPr>
              <a:t>BA</a:t>
            </a:r>
            <a:endParaRPr kumimoji="1" lang="ja-JP" altLang="en-US" sz="1400" dirty="0">
              <a:solidFill>
                <a:schemeClr val="bg1"/>
              </a:solidFill>
              <a:latin typeface="Arial" pitchFamily="34" charset="0"/>
              <a:ea typeface="HGP創英角ｺﾞｼｯｸUB" pitchFamily="50" charset="-128"/>
              <a:cs typeface="Arial" pitchFamily="34" charset="0"/>
            </a:endParaRPr>
          </a:p>
        </p:txBody>
      </p:sp>
      <p:sp>
        <p:nvSpPr>
          <p:cNvPr id="113" name="ホームベース 112"/>
          <p:cNvSpPr/>
          <p:nvPr/>
        </p:nvSpPr>
        <p:spPr bwMode="auto">
          <a:xfrm rot="16200000" flipV="1">
            <a:off x="7348475" y="4787949"/>
            <a:ext cx="2514601" cy="560991"/>
          </a:xfrm>
          <a:prstGeom prst="homePlate">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14" name="テキスト ボックス 113"/>
          <p:cNvSpPr txBox="1"/>
          <p:nvPr/>
        </p:nvSpPr>
        <p:spPr>
          <a:xfrm>
            <a:off x="8356810" y="5990896"/>
            <a:ext cx="497928" cy="307777"/>
          </a:xfrm>
          <a:prstGeom prst="rect">
            <a:avLst/>
          </a:prstGeom>
          <a:noFill/>
        </p:spPr>
        <p:txBody>
          <a:bodyPr wrap="square" rtlCol="0">
            <a:spAutoFit/>
          </a:bodyPr>
          <a:lstStyle/>
          <a:p>
            <a:pPr algn="ctr"/>
            <a:r>
              <a:rPr lang="en-US" altLang="ja-JP" sz="1400" dirty="0" smtClean="0">
                <a:solidFill>
                  <a:schemeClr val="bg1"/>
                </a:solidFill>
                <a:latin typeface="Arial" pitchFamily="34" charset="0"/>
                <a:ea typeface="HGP創英角ｺﾞｼｯｸUB" pitchFamily="50" charset="-128"/>
                <a:cs typeface="Arial" pitchFamily="34" charset="0"/>
              </a:rPr>
              <a:t>BI</a:t>
            </a:r>
            <a:endParaRPr kumimoji="1" lang="ja-JP" altLang="en-US" sz="1400" dirty="0">
              <a:solidFill>
                <a:schemeClr val="bg1"/>
              </a:solidFill>
              <a:latin typeface="Arial" pitchFamily="34" charset="0"/>
              <a:ea typeface="HGP創英角ｺﾞｼｯｸUB" pitchFamily="50" charset="-128"/>
              <a:cs typeface="Arial" pitchFamily="34" charset="0"/>
            </a:endParaRPr>
          </a:p>
        </p:txBody>
      </p:sp>
      <p:sp>
        <p:nvSpPr>
          <p:cNvPr id="115" name="テキスト ボックス 114"/>
          <p:cNvSpPr txBox="1"/>
          <p:nvPr/>
        </p:nvSpPr>
        <p:spPr>
          <a:xfrm>
            <a:off x="7774379" y="3599767"/>
            <a:ext cx="497928" cy="461665"/>
          </a:xfrm>
          <a:prstGeom prst="rect">
            <a:avLst/>
          </a:prstGeom>
          <a:noFill/>
        </p:spPr>
        <p:txBody>
          <a:bodyPr wrap="square" rtlCol="0">
            <a:spAutoFit/>
          </a:bodyPr>
          <a:lstStyle/>
          <a:p>
            <a:pPr algn="ctr"/>
            <a:r>
              <a:rPr kumimoji="1" lang="ja-JP" altLang="en-US" sz="800" dirty="0" smtClean="0">
                <a:solidFill>
                  <a:schemeClr val="bg1"/>
                </a:solidFill>
                <a:latin typeface="Arial" pitchFamily="34" charset="0"/>
                <a:ea typeface="HGP創英角ｺﾞｼｯｸUB" pitchFamily="50" charset="-128"/>
                <a:cs typeface="Arial" pitchFamily="34" charset="0"/>
              </a:rPr>
              <a:t>ルール</a:t>
            </a:r>
          </a:p>
          <a:p>
            <a:pPr algn="ctr"/>
            <a:r>
              <a:rPr lang="ja-JP" altLang="en-US" sz="800" dirty="0" smtClean="0">
                <a:solidFill>
                  <a:schemeClr val="bg1"/>
                </a:solidFill>
                <a:latin typeface="Arial" pitchFamily="34" charset="0"/>
                <a:ea typeface="HGP創英角ｺﾞｼｯｸUB" pitchFamily="50" charset="-128"/>
                <a:cs typeface="Arial" pitchFamily="34" charset="0"/>
              </a:rPr>
              <a:t>ＫＰＩ</a:t>
            </a:r>
            <a:endParaRPr lang="en-US" altLang="ja-JP" sz="800" dirty="0" smtClean="0">
              <a:solidFill>
                <a:schemeClr val="bg1"/>
              </a:solidFill>
              <a:latin typeface="Arial" pitchFamily="34" charset="0"/>
              <a:ea typeface="HGP創英角ｺﾞｼｯｸUB" pitchFamily="50" charset="-128"/>
              <a:cs typeface="Arial" pitchFamily="34" charset="0"/>
            </a:endParaRPr>
          </a:p>
          <a:p>
            <a:pPr algn="ctr"/>
            <a:r>
              <a:rPr lang="ja-JP" altLang="en-US" sz="800" dirty="0">
                <a:solidFill>
                  <a:schemeClr val="bg1"/>
                </a:solidFill>
                <a:latin typeface="Arial" pitchFamily="34" charset="0"/>
                <a:ea typeface="HGP創英角ｺﾞｼｯｸUB" pitchFamily="50" charset="-128"/>
                <a:cs typeface="Arial" pitchFamily="34" charset="0"/>
              </a:rPr>
              <a:t>体制</a:t>
            </a:r>
            <a:endParaRPr kumimoji="1" lang="ja-JP" altLang="en-US" sz="800" dirty="0">
              <a:solidFill>
                <a:schemeClr val="bg1"/>
              </a:solidFill>
              <a:latin typeface="Arial" pitchFamily="34" charset="0"/>
              <a:ea typeface="HGP創英角ｺﾞｼｯｸUB" pitchFamily="50" charset="-128"/>
              <a:cs typeface="Arial" pitchFamily="34" charset="0"/>
            </a:endParaRPr>
          </a:p>
        </p:txBody>
      </p:sp>
      <p:sp>
        <p:nvSpPr>
          <p:cNvPr id="116" name="テキスト ボックス 115"/>
          <p:cNvSpPr txBox="1"/>
          <p:nvPr/>
        </p:nvSpPr>
        <p:spPr>
          <a:xfrm>
            <a:off x="8374942" y="4183257"/>
            <a:ext cx="461665" cy="1912743"/>
          </a:xfrm>
          <a:prstGeom prst="rect">
            <a:avLst/>
          </a:prstGeom>
          <a:noFill/>
        </p:spPr>
        <p:txBody>
          <a:bodyPr vert="eaVert" wrap="square" rtlCol="0">
            <a:spAutoFit/>
          </a:bodyPr>
          <a:lstStyle/>
          <a:p>
            <a:r>
              <a:rPr lang="ja-JP" altLang="en-US" sz="900" dirty="0">
                <a:solidFill>
                  <a:schemeClr val="bg1"/>
                </a:solidFill>
                <a:latin typeface="Arial" pitchFamily="34" charset="0"/>
                <a:ea typeface="HGP創英角ｺﾞｼｯｸUB" pitchFamily="50" charset="-128"/>
                <a:cs typeface="Arial" pitchFamily="34" charset="0"/>
              </a:rPr>
              <a:t>現状を分析・整理し、わかりやすい表現で定型的レポートを提示</a:t>
            </a:r>
          </a:p>
        </p:txBody>
      </p:sp>
      <p:sp>
        <p:nvSpPr>
          <p:cNvPr id="117" name="テキスト ボックス 116"/>
          <p:cNvSpPr txBox="1"/>
          <p:nvPr/>
        </p:nvSpPr>
        <p:spPr>
          <a:xfrm>
            <a:off x="8305693" y="1591590"/>
            <a:ext cx="600164" cy="1912743"/>
          </a:xfrm>
          <a:prstGeom prst="rect">
            <a:avLst/>
          </a:prstGeom>
          <a:noFill/>
        </p:spPr>
        <p:txBody>
          <a:bodyPr vert="eaVert" wrap="square" rtlCol="0">
            <a:spAutoFit/>
          </a:bodyPr>
          <a:lstStyle/>
          <a:p>
            <a:r>
              <a:rPr lang="ja-JP" altLang="en-US" sz="900" dirty="0">
                <a:solidFill>
                  <a:schemeClr val="bg1"/>
                </a:solidFill>
                <a:latin typeface="Arial" pitchFamily="34" charset="0"/>
                <a:ea typeface="HGP創英角ｺﾞｼｯｸUB" pitchFamily="50" charset="-128"/>
                <a:cs typeface="Arial" pitchFamily="34" charset="0"/>
              </a:rPr>
              <a:t>ビジネス目標との差異を発見し、予測モデルを使って、将来のパフォーマンス予見し最適化された計画を</a:t>
            </a:r>
            <a:r>
              <a:rPr lang="ja-JP" altLang="en-US" sz="900" dirty="0" smtClean="0">
                <a:solidFill>
                  <a:schemeClr val="bg1"/>
                </a:solidFill>
                <a:latin typeface="Arial" pitchFamily="34" charset="0"/>
                <a:ea typeface="HGP創英角ｺﾞｼｯｸUB" pitchFamily="50" charset="-128"/>
                <a:cs typeface="Arial" pitchFamily="34" charset="0"/>
              </a:rPr>
              <a:t>提示</a:t>
            </a:r>
            <a:endParaRPr kumimoji="1" lang="ja-JP" altLang="en-US" sz="900" dirty="0">
              <a:solidFill>
                <a:schemeClr val="bg1"/>
              </a:solidFill>
              <a:latin typeface="Arial" pitchFamily="34" charset="0"/>
              <a:ea typeface="HGP創英角ｺﾞｼｯｸUB" pitchFamily="50" charset="-128"/>
              <a:cs typeface="Arial" pitchFamily="34" charset="0"/>
            </a:endParaRPr>
          </a:p>
        </p:txBody>
      </p:sp>
      <p:sp>
        <p:nvSpPr>
          <p:cNvPr id="118" name="角丸四角形 117"/>
          <p:cNvSpPr/>
          <p:nvPr/>
        </p:nvSpPr>
        <p:spPr bwMode="auto">
          <a:xfrm>
            <a:off x="7428131" y="1380795"/>
            <a:ext cx="844176" cy="262759"/>
          </a:xfrm>
          <a:prstGeom prst="roundRect">
            <a:avLst>
              <a:gd name="adj" fmla="val 50000"/>
            </a:avLst>
          </a:prstGeom>
          <a:solidFill>
            <a:srgbClr val="00206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900" dirty="0" smtClean="0">
                <a:latin typeface="HGP創英角ｺﾞｼｯｸUB" pitchFamily="50" charset="-128"/>
                <a:ea typeface="HGP創英角ｺﾞｼｯｸUB" pitchFamily="50" charset="-128"/>
              </a:rPr>
              <a:t>業績向上</a:t>
            </a:r>
            <a:endParaRPr kumimoji="0" lang="ja-JP" altLang="en-US" sz="900" dirty="0">
              <a:latin typeface="HGP創英角ｺﾞｼｯｸUB" pitchFamily="50" charset="-128"/>
              <a:ea typeface="HGP創英角ｺﾞｼｯｸUB" pitchFamily="50" charset="-128"/>
            </a:endParaRPr>
          </a:p>
        </p:txBody>
      </p:sp>
      <p:sp>
        <p:nvSpPr>
          <p:cNvPr id="119" name="角丸四角形 118"/>
          <p:cNvSpPr/>
          <p:nvPr/>
        </p:nvSpPr>
        <p:spPr bwMode="auto">
          <a:xfrm>
            <a:off x="7428131" y="5964620"/>
            <a:ext cx="844176" cy="262759"/>
          </a:xfrm>
          <a:prstGeom prst="roundRect">
            <a:avLst>
              <a:gd name="adj" fmla="val 50000"/>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900" dirty="0" smtClean="0">
                <a:latin typeface="HGP創英角ｺﾞｼｯｸUB" pitchFamily="50" charset="-128"/>
                <a:ea typeface="HGP創英角ｺﾞｼｯｸUB" pitchFamily="50" charset="-128"/>
              </a:rPr>
              <a:t>生産性向上</a:t>
            </a:r>
            <a:endParaRPr kumimoji="0" lang="ja-JP" altLang="en-US" sz="900" dirty="0">
              <a:latin typeface="HGP創英角ｺﾞｼｯｸUB" pitchFamily="50" charset="-128"/>
              <a:ea typeface="HGP創英角ｺﾞｼｯｸUB" pitchFamily="50" charset="-128"/>
            </a:endParaRPr>
          </a:p>
        </p:txBody>
      </p:sp>
      <p:sp>
        <p:nvSpPr>
          <p:cNvPr id="120" name="左右矢印 119"/>
          <p:cNvSpPr/>
          <p:nvPr/>
        </p:nvSpPr>
        <p:spPr bwMode="auto">
          <a:xfrm>
            <a:off x="6090538" y="3609945"/>
            <a:ext cx="425678" cy="428655"/>
          </a:xfrm>
          <a:prstGeom prst="leftRightArrow">
            <a:avLst>
              <a:gd name="adj1" fmla="val 50000"/>
              <a:gd name="adj2" fmla="val 30385"/>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solidFill>
                <a:srgbClr val="484848"/>
              </a:solidFill>
              <a:latin typeface="Arial" charset="0"/>
              <a:ea typeface="HG丸ｺﾞｼｯｸM-PRO" pitchFamily="50" charset="-128"/>
            </a:endParaRPr>
          </a:p>
        </p:txBody>
      </p:sp>
      <p:sp>
        <p:nvSpPr>
          <p:cNvPr id="62" name="フローチャート : 磁気ディスク 61"/>
          <p:cNvSpPr/>
          <p:nvPr/>
        </p:nvSpPr>
        <p:spPr bwMode="auto">
          <a:xfrm>
            <a:off x="5609762" y="2438400"/>
            <a:ext cx="568930" cy="5715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63" name="フローチャート : 磁気ディスク 62"/>
          <p:cNvSpPr/>
          <p:nvPr/>
        </p:nvSpPr>
        <p:spPr bwMode="auto">
          <a:xfrm>
            <a:off x="5580760" y="5655879"/>
            <a:ext cx="568930" cy="57150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65" name="下矢印 64"/>
          <p:cNvSpPr/>
          <p:nvPr/>
        </p:nvSpPr>
        <p:spPr bwMode="auto">
          <a:xfrm rot="5400000" flipV="1">
            <a:off x="4591399" y="3766337"/>
            <a:ext cx="457200" cy="176647"/>
          </a:xfrm>
          <a:prstGeom prst="down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Arial" charset="0"/>
              <a:ea typeface="HG丸ｺﾞｼｯｸM-PRO" pitchFamily="50" charset="-128"/>
            </a:endParaRPr>
          </a:p>
        </p:txBody>
      </p:sp>
    </p:spTree>
    <p:extLst>
      <p:ext uri="{BB962C8B-B14F-4D97-AF65-F5344CB8AC3E}">
        <p14:creationId xmlns:p14="http://schemas.microsoft.com/office/powerpoint/2010/main" val="7693693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bwMode="auto">
          <a:xfrm>
            <a:off x="1043608" y="3212976"/>
            <a:ext cx="7128792" cy="0"/>
          </a:xfrm>
          <a:prstGeom prst="line">
            <a:avLst/>
          </a:prstGeom>
          <a:solidFill>
            <a:schemeClr val="bg1"/>
          </a:solidFill>
          <a:ln w="38100" cap="flat" cmpd="sng" algn="ctr">
            <a:solidFill>
              <a:schemeClr val="bg1">
                <a:lumMod val="85000"/>
              </a:schemeClr>
            </a:solidFill>
            <a:prstDash val="solid"/>
            <a:round/>
            <a:headEnd type="none" w="med" len="med"/>
            <a:tailEnd type="none" w="med" len="med"/>
          </a:ln>
          <a:effectLst/>
        </p:spPr>
      </p:cxnSp>
      <p:sp>
        <p:nvSpPr>
          <p:cNvPr id="10" name="角丸四角形 9"/>
          <p:cNvSpPr/>
          <p:nvPr/>
        </p:nvSpPr>
        <p:spPr bwMode="auto">
          <a:xfrm>
            <a:off x="2411760" y="1052736"/>
            <a:ext cx="1440160" cy="1800200"/>
          </a:xfrm>
          <a:prstGeom prst="roundRect">
            <a:avLst>
              <a:gd name="adj" fmla="val 10494"/>
            </a:avLst>
          </a:prstGeom>
          <a:solidFill>
            <a:schemeClr val="accent2">
              <a:lumMod val="40000"/>
              <a:lumOff val="6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400" dirty="0" smtClean="0">
                <a:solidFill>
                  <a:schemeClr val="bg1"/>
                </a:solidFill>
                <a:latin typeface="Arial" pitchFamily="34" charset="0"/>
                <a:ea typeface="HGP創英角ｺﾞｼｯｸUB" pitchFamily="50" charset="-128"/>
                <a:cs typeface="Arial" pitchFamily="34" charset="0"/>
              </a:rPr>
              <a:t>ダッシュボード</a:t>
            </a:r>
          </a:p>
          <a:p>
            <a:pPr>
              <a:spcBef>
                <a:spcPts val="0"/>
              </a:spcBef>
            </a:pPr>
            <a:endParaRPr kumimoji="0" lang="ja-JP" altLang="en-US" sz="1200" dirty="0" smtClean="0">
              <a:solidFill>
                <a:schemeClr val="bg1"/>
              </a:solidFill>
              <a:latin typeface="Arial" pitchFamily="34" charset="0"/>
              <a:ea typeface="HGP創英角ｺﾞｼｯｸUB" pitchFamily="50" charset="-128"/>
              <a:cs typeface="Arial" pitchFamily="34" charset="0"/>
            </a:endParaRPr>
          </a:p>
          <a:p>
            <a:pPr>
              <a:spcBef>
                <a:spcPts val="0"/>
              </a:spcBef>
            </a:pPr>
            <a:r>
              <a:rPr kumimoji="0" lang="ja-JP" altLang="en-US" sz="1200" dirty="0" smtClean="0">
                <a:solidFill>
                  <a:schemeClr val="bg1"/>
                </a:solidFill>
                <a:latin typeface="Arial" pitchFamily="34" charset="0"/>
                <a:ea typeface="HGP創英角ｺﾞｼｯｸUB" pitchFamily="50" charset="-128"/>
                <a:cs typeface="Arial" pitchFamily="34" charset="0"/>
              </a:rPr>
              <a:t>加工編集</a:t>
            </a:r>
            <a:r>
              <a:rPr kumimoji="0" lang="ja-JP" altLang="en-US" sz="1200" dirty="0">
                <a:solidFill>
                  <a:schemeClr val="bg1"/>
                </a:solidFill>
                <a:latin typeface="Arial" pitchFamily="34" charset="0"/>
                <a:ea typeface="HGP創英角ｺﾞｼｯｸUB" pitchFamily="50" charset="-128"/>
                <a:cs typeface="Arial" pitchFamily="34" charset="0"/>
              </a:rPr>
              <a:t>された表</a:t>
            </a:r>
            <a:r>
              <a:rPr kumimoji="0" lang="ja-JP" altLang="en-US" sz="1200" dirty="0" smtClean="0">
                <a:solidFill>
                  <a:schemeClr val="bg1"/>
                </a:solidFill>
                <a:latin typeface="Arial" pitchFamily="34" charset="0"/>
                <a:ea typeface="HGP創英角ｺﾞｼｯｸUB" pitchFamily="50" charset="-128"/>
                <a:cs typeface="Arial" pitchFamily="34" charset="0"/>
              </a:rPr>
              <a:t>やグラフを</a:t>
            </a:r>
            <a:r>
              <a:rPr kumimoji="0" lang="en-US" altLang="ja-JP" sz="1200" dirty="0" smtClean="0">
                <a:solidFill>
                  <a:schemeClr val="bg1"/>
                </a:solidFill>
                <a:latin typeface="Arial" pitchFamily="34" charset="0"/>
                <a:ea typeface="HGP創英角ｺﾞｼｯｸUB" pitchFamily="50" charset="-128"/>
                <a:cs typeface="Arial" pitchFamily="34" charset="0"/>
              </a:rPr>
              <a:t>Web</a:t>
            </a:r>
            <a:r>
              <a:rPr kumimoji="0" lang="ja-JP" altLang="en-US" sz="1200" dirty="0" smtClean="0">
                <a:solidFill>
                  <a:schemeClr val="bg1"/>
                </a:solidFill>
                <a:latin typeface="Arial" pitchFamily="34" charset="0"/>
                <a:ea typeface="HGP創英角ｺﾞｼｯｸUB" pitchFamily="50" charset="-128"/>
                <a:cs typeface="Arial" pitchFamily="34" charset="0"/>
              </a:rPr>
              <a:t>を介し共有</a:t>
            </a:r>
            <a:endParaRPr kumimoji="0" lang="en-US" altLang="ja-JP" sz="1200" dirty="0" smtClean="0">
              <a:solidFill>
                <a:schemeClr val="bg1"/>
              </a:solidFill>
              <a:latin typeface="Arial" pitchFamily="34" charset="0"/>
              <a:ea typeface="HGP創英角ｺﾞｼｯｸUB" pitchFamily="50" charset="-128"/>
              <a:cs typeface="Arial" pitchFamily="34" charset="0"/>
            </a:endParaRPr>
          </a:p>
          <a:p>
            <a:pPr>
              <a:spcBef>
                <a:spcPts val="0"/>
              </a:spcBef>
            </a:pPr>
            <a:endParaRPr kumimoji="0" lang="en-US" altLang="ja-JP" sz="1200" b="0" i="0" u="none" strike="noStrike" cap="none" normalizeH="0" baseline="0" dirty="0">
              <a:ln>
                <a:noFill/>
              </a:ln>
              <a:solidFill>
                <a:schemeClr val="bg1"/>
              </a:solidFill>
              <a:effectLst/>
              <a:latin typeface="Arial" pitchFamily="34" charset="0"/>
              <a:ea typeface="HGP創英角ｺﾞｼｯｸUB" pitchFamily="50" charset="-128"/>
              <a:cs typeface="Arial" pitchFamily="34" charset="0"/>
            </a:endParaRPr>
          </a:p>
          <a:p>
            <a:pPr>
              <a:spcBef>
                <a:spcPts val="0"/>
              </a:spcBef>
            </a:pP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2" name="角丸四角形 11"/>
          <p:cNvSpPr/>
          <p:nvPr/>
        </p:nvSpPr>
        <p:spPr bwMode="auto">
          <a:xfrm>
            <a:off x="3851796" y="1052736"/>
            <a:ext cx="1440160" cy="1800200"/>
          </a:xfrm>
          <a:prstGeom prst="roundRect">
            <a:avLst>
              <a:gd name="adj" fmla="val 10494"/>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モバイル</a:t>
            </a:r>
          </a:p>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dirty="0">
              <a:solidFill>
                <a:schemeClr val="bg1"/>
              </a:solidFill>
              <a:latin typeface="Arial" pitchFamily="34" charset="0"/>
              <a:ea typeface="HGP創英角ｺﾞｼｯｸUB" pitchFamily="50" charset="-128"/>
              <a:cs typeface="Arial" pitchFamily="34" charset="0"/>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検索や解析結果をモバイル端末に表示、利用</a:t>
            </a:r>
          </a:p>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a:p>
            <a:pPr marL="0" marR="0" indent="0" algn="l"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3" name="角丸四角形 12"/>
          <p:cNvSpPr/>
          <p:nvPr/>
        </p:nvSpPr>
        <p:spPr bwMode="auto">
          <a:xfrm>
            <a:off x="2411760" y="3573016"/>
            <a:ext cx="1440160" cy="1800200"/>
          </a:xfrm>
          <a:prstGeom prst="roundRect">
            <a:avLst>
              <a:gd name="adj" fmla="val 10494"/>
            </a:avLst>
          </a:prstGeom>
          <a:solidFill>
            <a:schemeClr val="accent2">
              <a:lumMod val="40000"/>
              <a:lumOff val="6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dirty="0" smtClean="0">
              <a:solidFill>
                <a:schemeClr val="bg1"/>
              </a:solidFill>
              <a:latin typeface="Arial" pitchFamily="34" charset="0"/>
              <a:ea typeface="HGP創英角ｺﾞｼｯｸUB" pitchFamily="50" charset="-128"/>
              <a:cs typeface="Arial" pitchFamily="34" charset="0"/>
            </a:endParaRPr>
          </a:p>
          <a:p>
            <a:pPr>
              <a:spcBef>
                <a:spcPct val="20000"/>
              </a:spcBef>
            </a:pPr>
            <a:r>
              <a:rPr kumimoji="0" lang="ja-JP" altLang="en-US" sz="1200" dirty="0" smtClean="0">
                <a:solidFill>
                  <a:schemeClr val="bg1"/>
                </a:solidFill>
                <a:latin typeface="Arial" pitchFamily="34" charset="0"/>
                <a:ea typeface="HGP創英角ｺﾞｼｯｸUB" pitchFamily="50" charset="-128"/>
                <a:cs typeface="Arial" pitchFamily="34" charset="0"/>
              </a:rPr>
              <a:t>統計的</a:t>
            </a:r>
            <a:r>
              <a:rPr kumimoji="0" lang="ja-JP" altLang="en-US" sz="1200" dirty="0">
                <a:solidFill>
                  <a:schemeClr val="bg1"/>
                </a:solidFill>
                <a:latin typeface="Arial" pitchFamily="34" charset="0"/>
                <a:ea typeface="HGP創英角ｺﾞｼｯｸUB" pitchFamily="50" charset="-128"/>
                <a:cs typeface="Arial" pitchFamily="34" charset="0"/>
              </a:rPr>
              <a:t>手法を使ってデータを</a:t>
            </a:r>
            <a:r>
              <a:rPr kumimoji="0" lang="ja-JP" altLang="en-US" sz="1200" dirty="0" smtClean="0">
                <a:solidFill>
                  <a:schemeClr val="bg1"/>
                </a:solidFill>
                <a:latin typeface="Arial" pitchFamily="34" charset="0"/>
                <a:ea typeface="HGP創英角ｺﾞｼｯｸUB" pitchFamily="50" charset="-128"/>
                <a:cs typeface="Arial" pitchFamily="34" charset="0"/>
              </a:rPr>
              <a:t>分析、相互</a:t>
            </a:r>
            <a:r>
              <a:rPr kumimoji="0" lang="ja-JP" altLang="en-US" sz="1200" dirty="0">
                <a:solidFill>
                  <a:schemeClr val="bg1"/>
                </a:solidFill>
                <a:latin typeface="Arial" pitchFamily="34" charset="0"/>
                <a:ea typeface="HGP創英角ｺﾞｼｯｸUB" pitchFamily="50" charset="-128"/>
                <a:cs typeface="Arial" pitchFamily="34" charset="0"/>
              </a:rPr>
              <a:t>の関係や法則を</a:t>
            </a:r>
            <a:r>
              <a:rPr kumimoji="0" lang="ja-JP" altLang="en-US" sz="1200" dirty="0" smtClean="0">
                <a:solidFill>
                  <a:schemeClr val="bg1"/>
                </a:solidFill>
                <a:latin typeface="Arial" pitchFamily="34" charset="0"/>
                <a:ea typeface="HGP創英角ｺﾞｼｯｸUB" pitchFamily="50" charset="-128"/>
                <a:cs typeface="Arial" pitchFamily="34" charset="0"/>
              </a:rPr>
              <a:t>発見</a:t>
            </a:r>
          </a:p>
          <a:p>
            <a:pPr>
              <a:spcBef>
                <a:spcPct val="20000"/>
              </a:spcBef>
            </a:pPr>
            <a:endParaRPr kumimoji="0" lang="ja-JP" altLang="en-US" sz="1200" b="0" i="0" u="none" strike="noStrike" cap="none" normalizeH="0" baseline="0" dirty="0">
              <a:ln>
                <a:noFill/>
              </a:ln>
              <a:solidFill>
                <a:schemeClr val="bg1"/>
              </a:solidFill>
              <a:effectLst/>
              <a:latin typeface="Arial" pitchFamily="34" charset="0"/>
              <a:ea typeface="HGP創英角ｺﾞｼｯｸUB" pitchFamily="50" charset="-128"/>
              <a:cs typeface="Arial" pitchFamily="34" charset="0"/>
            </a:endParaRPr>
          </a:p>
          <a:p>
            <a:pPr algn="ctr">
              <a:spcBef>
                <a:spcPct val="20000"/>
              </a:spcBef>
            </a:pPr>
            <a:r>
              <a:rPr kumimoji="0" lang="ja-JP" altLang="en-US" sz="1200" dirty="0" smtClean="0">
                <a:solidFill>
                  <a:schemeClr val="bg1"/>
                </a:solidFill>
                <a:latin typeface="Arial" pitchFamily="34" charset="0"/>
                <a:ea typeface="HGP創英角ｺﾞｼｯｸUB" pitchFamily="50" charset="-128"/>
                <a:cs typeface="Arial" pitchFamily="34" charset="0"/>
              </a:rPr>
              <a:t>データマイニング</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4" name="角丸四角形 13"/>
          <p:cNvSpPr/>
          <p:nvPr/>
        </p:nvSpPr>
        <p:spPr bwMode="auto">
          <a:xfrm>
            <a:off x="3851920" y="3573016"/>
            <a:ext cx="1440160" cy="1800200"/>
          </a:xfrm>
          <a:prstGeom prst="roundRect">
            <a:avLst>
              <a:gd name="adj" fmla="val 10494"/>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業務</a:t>
            </a:r>
            <a:r>
              <a:rPr kumimoji="0" lang="en-US" altLang="ja-JP"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DB</a:t>
            </a:r>
            <a:r>
              <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（主に</a:t>
            </a:r>
            <a:r>
              <a:rPr kumimoji="0" lang="en-US" altLang="ja-JP"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ERP</a:t>
            </a:r>
            <a:r>
              <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）とリアルタイム同期させ解析・検索</a:t>
            </a:r>
            <a:r>
              <a:rPr kumimoji="0" lang="ja-JP" altLang="en-US" sz="1200" dirty="0">
                <a:solidFill>
                  <a:schemeClr val="bg1"/>
                </a:solidFill>
                <a:latin typeface="Arial" pitchFamily="34" charset="0"/>
                <a:ea typeface="HGP創英角ｺﾞｼｯｸUB" pitchFamily="50" charset="-128"/>
                <a:cs typeface="Arial" pitchFamily="34" charset="0"/>
              </a:rPr>
              <a:t>を</a:t>
            </a:r>
            <a:r>
              <a:rPr kumimoji="0" lang="ja-JP" altLang="en-US" sz="1200" dirty="0" smtClean="0">
                <a:solidFill>
                  <a:schemeClr val="bg1"/>
                </a:solidFill>
                <a:latin typeface="Arial" pitchFamily="34" charset="0"/>
                <a:ea typeface="HGP創英角ｺﾞｼｯｸUB" pitchFamily="50" charset="-128"/>
                <a:cs typeface="Arial" pitchFamily="34" charset="0"/>
              </a:rPr>
              <a:t>リアルタイム化</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Arial" pitchFamily="34" charset="0"/>
                <a:ea typeface="HGP創英角ｺﾞｼｯｸUB" pitchFamily="50" charset="-128"/>
                <a:cs typeface="Arial" pitchFamily="34" charset="0"/>
              </a:rPr>
              <a:t>リアルタイム</a:t>
            </a:r>
            <a:r>
              <a:rPr kumimoji="0" lang="en-US" altLang="ja-JP" sz="1200" dirty="0" smtClean="0">
                <a:solidFill>
                  <a:schemeClr val="bg1"/>
                </a:solidFill>
                <a:latin typeface="Arial" pitchFamily="34" charset="0"/>
                <a:ea typeface="HGP創英角ｺﾞｼｯｸUB" pitchFamily="50" charset="-128"/>
                <a:cs typeface="Arial" pitchFamily="34" charset="0"/>
              </a:rPr>
              <a:t>DWH</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5" name="角丸四角形 14"/>
          <p:cNvSpPr/>
          <p:nvPr/>
        </p:nvSpPr>
        <p:spPr bwMode="auto">
          <a:xfrm>
            <a:off x="5291956" y="3573016"/>
            <a:ext cx="1440160" cy="1800200"/>
          </a:xfrm>
          <a:prstGeom prst="roundRect">
            <a:avLst>
              <a:gd name="adj" fmla="val 10494"/>
            </a:avLst>
          </a:prstGeom>
          <a:solidFill>
            <a:schemeClr val="accent2">
              <a:lumMod val="40000"/>
              <a:lumOff val="6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dirty="0" smtClean="0">
              <a:solidFill>
                <a:schemeClr val="bg1"/>
              </a:solidFill>
              <a:latin typeface="Arial" pitchFamily="34" charset="0"/>
              <a:ea typeface="HGP創英角ｺﾞｼｯｸUB" pitchFamily="50" charset="-128"/>
              <a:cs typeface="Arial" pitchFamily="34" charset="0"/>
            </a:endParaRPr>
          </a:p>
          <a:p>
            <a:pPr>
              <a:spcBef>
                <a:spcPct val="20000"/>
              </a:spcBef>
            </a:pPr>
            <a:endParaRPr kumimoji="0" lang="ja-JP" altLang="en-US" sz="1200" dirty="0">
              <a:solidFill>
                <a:schemeClr val="bg1"/>
              </a:solidFill>
              <a:latin typeface="Arial" pitchFamily="34" charset="0"/>
              <a:ea typeface="HGP創英角ｺﾞｼｯｸUB" pitchFamily="50" charset="-128"/>
              <a:cs typeface="Arial" pitchFamily="34" charset="0"/>
            </a:endParaRPr>
          </a:p>
          <a:p>
            <a:pPr>
              <a:spcBef>
                <a:spcPct val="20000"/>
              </a:spcBef>
            </a:pPr>
            <a:r>
              <a:rPr kumimoji="0" lang="ja-JP" altLang="en-US" sz="1200" dirty="0" smtClean="0">
                <a:solidFill>
                  <a:schemeClr val="bg1"/>
                </a:solidFill>
                <a:latin typeface="Arial" pitchFamily="34" charset="0"/>
                <a:ea typeface="HGP創英角ｺﾞｼｯｸUB" pitchFamily="50" charset="-128"/>
                <a:cs typeface="Arial" pitchFamily="34" charset="0"/>
              </a:rPr>
              <a:t>様々</a:t>
            </a:r>
            <a:r>
              <a:rPr kumimoji="0" lang="ja-JP" altLang="en-US" sz="1200" dirty="0">
                <a:solidFill>
                  <a:schemeClr val="bg1"/>
                </a:solidFill>
                <a:latin typeface="Arial" pitchFamily="34" charset="0"/>
                <a:ea typeface="HGP創英角ｺﾞｼｯｸUB" pitchFamily="50" charset="-128"/>
                <a:cs typeface="Arial" pitchFamily="34" charset="0"/>
              </a:rPr>
              <a:t>なデータの</a:t>
            </a:r>
            <a:r>
              <a:rPr kumimoji="0" lang="ja-JP" altLang="en-US" sz="1200" dirty="0" smtClean="0">
                <a:solidFill>
                  <a:schemeClr val="bg1"/>
                </a:solidFill>
                <a:latin typeface="Arial" pitchFamily="34" charset="0"/>
                <a:ea typeface="HGP創英角ｺﾞｼｯｸUB" pitchFamily="50" charset="-128"/>
                <a:cs typeface="Arial" pitchFamily="34" charset="0"/>
              </a:rPr>
              <a:t>組合わせを対話的に検証し内在する方策を発見</a:t>
            </a:r>
            <a:endParaRPr kumimoji="0" lang="ja-JP" altLang="en-US" sz="1200" b="0" i="0" u="none" strike="noStrike" cap="none" normalizeH="0" baseline="0" dirty="0">
              <a:ln>
                <a:noFill/>
              </a:ln>
              <a:solidFill>
                <a:schemeClr val="bg1"/>
              </a:solidFill>
              <a:effectLst/>
              <a:latin typeface="Arial" pitchFamily="34" charset="0"/>
              <a:ea typeface="HGP創英角ｺﾞｼｯｸUB" pitchFamily="50" charset="-128"/>
              <a:cs typeface="Arial" pitchFamily="34" charset="0"/>
            </a:endParaRPr>
          </a:p>
          <a:p>
            <a:pPr algn="ctr">
              <a:spcBef>
                <a:spcPct val="20000"/>
              </a:spcBef>
            </a:pPr>
            <a:r>
              <a:rPr kumimoji="0" lang="ja-JP" altLang="en-US" sz="14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多次元データベース</a:t>
            </a:r>
          </a:p>
        </p:txBody>
      </p:sp>
      <p:sp>
        <p:nvSpPr>
          <p:cNvPr id="50178" name="タイトル 2"/>
          <p:cNvSpPr>
            <a:spLocks noGrp="1"/>
          </p:cNvSpPr>
          <p:nvPr>
            <p:ph type="title"/>
          </p:nvPr>
        </p:nvSpPr>
        <p:spPr/>
        <p:txBody>
          <a:bodyPr/>
          <a:lstStyle/>
          <a:p>
            <a:r>
              <a:rPr lang="ja-JP" altLang="en-US" sz="2400" dirty="0" smtClean="0"/>
              <a:t>ビジネス・インテリジェンスの歴史</a:t>
            </a:r>
          </a:p>
        </p:txBody>
      </p:sp>
      <p:sp>
        <p:nvSpPr>
          <p:cNvPr id="16" name="角丸四角形 15"/>
          <p:cNvSpPr/>
          <p:nvPr/>
        </p:nvSpPr>
        <p:spPr bwMode="auto">
          <a:xfrm>
            <a:off x="2339752" y="5445224"/>
            <a:ext cx="2160240" cy="1080120"/>
          </a:xfrm>
          <a:prstGeom prst="roundRect">
            <a:avLst>
              <a:gd name="adj" fmla="val 10494"/>
            </a:avLst>
          </a:prstGeom>
          <a:solidFill>
            <a:srgbClr val="FF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400" dirty="0" smtClean="0">
                <a:solidFill>
                  <a:schemeClr val="bg1"/>
                </a:solidFill>
                <a:latin typeface="Arial" pitchFamily="34" charset="0"/>
                <a:ea typeface="HGP創英角ｺﾞｼｯｸUB" pitchFamily="50" charset="-128"/>
                <a:cs typeface="Arial" pitchFamily="34" charset="0"/>
              </a:rPr>
              <a:t>ビジネス</a:t>
            </a:r>
            <a:r>
              <a:rPr kumimoji="0" lang="ja-JP" altLang="en-US" sz="1400" dirty="0">
                <a:solidFill>
                  <a:schemeClr val="bg1"/>
                </a:solidFill>
                <a:latin typeface="Arial" pitchFamily="34" charset="0"/>
                <a:ea typeface="HGP創英角ｺﾞｼｯｸUB" pitchFamily="50" charset="-128"/>
                <a:cs typeface="Arial" pitchFamily="34" charset="0"/>
              </a:rPr>
              <a:t>・</a:t>
            </a:r>
            <a:r>
              <a:rPr kumimoji="0" lang="ja-JP" altLang="en-US" sz="1400" dirty="0" smtClean="0">
                <a:solidFill>
                  <a:schemeClr val="bg1"/>
                </a:solidFill>
                <a:latin typeface="Arial" pitchFamily="34" charset="0"/>
                <a:ea typeface="HGP創英角ｺﾞｼｯｸUB" pitchFamily="50" charset="-128"/>
                <a:cs typeface="Arial" pitchFamily="34" charset="0"/>
              </a:rPr>
              <a:t>アナリシス</a:t>
            </a:r>
          </a:p>
          <a:p>
            <a:pPr>
              <a:spcBef>
                <a:spcPct val="20000"/>
              </a:spcBef>
            </a:pPr>
            <a:r>
              <a:rPr kumimoji="0" lang="ja-JP" altLang="en-US" sz="1200" dirty="0" smtClean="0">
                <a:solidFill>
                  <a:schemeClr val="bg1"/>
                </a:solidFill>
                <a:latin typeface="Arial" pitchFamily="34" charset="0"/>
                <a:ea typeface="HGP創英角ｺﾞｼｯｸUB" pitchFamily="50" charset="-128"/>
                <a:cs typeface="Arial" pitchFamily="34" charset="0"/>
              </a:rPr>
              <a:t>統計的予測モデルで将来</a:t>
            </a:r>
            <a:r>
              <a:rPr kumimoji="0" lang="ja-JP" altLang="en-US" sz="1200" dirty="0">
                <a:solidFill>
                  <a:schemeClr val="bg1"/>
                </a:solidFill>
                <a:latin typeface="Arial" pitchFamily="34" charset="0"/>
                <a:ea typeface="HGP創英角ｺﾞｼｯｸUB" pitchFamily="50" charset="-128"/>
                <a:cs typeface="Arial" pitchFamily="34" charset="0"/>
              </a:rPr>
              <a:t>のパフォーマンスを予見</a:t>
            </a:r>
            <a:r>
              <a:rPr kumimoji="0" lang="ja-JP" altLang="en-US" sz="1200" dirty="0" smtClean="0">
                <a:solidFill>
                  <a:schemeClr val="bg1"/>
                </a:solidFill>
                <a:latin typeface="Arial" pitchFamily="34" charset="0"/>
                <a:ea typeface="HGP創英角ｺﾞｼｯｸUB" pitchFamily="50" charset="-128"/>
                <a:cs typeface="Arial" pitchFamily="34" charset="0"/>
              </a:rPr>
              <a:t>し最適化</a:t>
            </a:r>
            <a:r>
              <a:rPr kumimoji="0" lang="ja-JP" altLang="en-US" sz="1200" dirty="0">
                <a:solidFill>
                  <a:schemeClr val="bg1"/>
                </a:solidFill>
                <a:latin typeface="Arial" pitchFamily="34" charset="0"/>
                <a:ea typeface="HGP創英角ｺﾞｼｯｸUB" pitchFamily="50" charset="-128"/>
                <a:cs typeface="Arial" pitchFamily="34" charset="0"/>
              </a:rPr>
              <a:t>された計画を</a:t>
            </a:r>
            <a:r>
              <a:rPr kumimoji="0" lang="ja-JP" altLang="en-US" sz="1200" dirty="0" smtClean="0">
                <a:solidFill>
                  <a:schemeClr val="bg1"/>
                </a:solidFill>
                <a:latin typeface="Arial" pitchFamily="34" charset="0"/>
                <a:ea typeface="HGP創英角ｺﾞｼｯｸUB" pitchFamily="50" charset="-128"/>
                <a:cs typeface="Arial" pitchFamily="34" charset="0"/>
              </a:rPr>
              <a:t>提示</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7" name="角丸四角形 16"/>
          <p:cNvSpPr/>
          <p:nvPr/>
        </p:nvSpPr>
        <p:spPr bwMode="auto">
          <a:xfrm>
            <a:off x="4571876" y="5445224"/>
            <a:ext cx="2160240" cy="1080120"/>
          </a:xfrm>
          <a:prstGeom prst="roundRect">
            <a:avLst>
              <a:gd name="adj" fmla="val 10494"/>
            </a:avLst>
          </a:prstGeom>
          <a:solidFill>
            <a:srgbClr val="FF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大規模分散データベース</a:t>
            </a: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膨大なデータを高速で解析し、解析の精度向上や時間を短縮</a:t>
            </a:r>
          </a:p>
        </p:txBody>
      </p:sp>
      <p:sp>
        <p:nvSpPr>
          <p:cNvPr id="11" name="角丸四角形 10"/>
          <p:cNvSpPr/>
          <p:nvPr/>
        </p:nvSpPr>
        <p:spPr bwMode="auto">
          <a:xfrm>
            <a:off x="5292080" y="1052736"/>
            <a:ext cx="1440160" cy="1800200"/>
          </a:xfrm>
          <a:prstGeom prst="roundRect">
            <a:avLst>
              <a:gd name="adj" fmla="val 10494"/>
            </a:avLst>
          </a:prstGeom>
          <a:solidFill>
            <a:schemeClr val="accent2">
              <a:lumMod val="40000"/>
              <a:lumOff val="6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400" dirty="0">
                <a:solidFill>
                  <a:schemeClr val="bg1"/>
                </a:solidFill>
                <a:latin typeface="Arial" pitchFamily="34" charset="0"/>
                <a:ea typeface="HGP創英角ｺﾞｼｯｸUB" pitchFamily="50" charset="-128"/>
                <a:cs typeface="Arial" pitchFamily="34" charset="0"/>
              </a:rPr>
              <a:t>ゲ</a:t>
            </a:r>
            <a:r>
              <a:rPr kumimoji="0" lang="ja-JP" altLang="en-US" sz="1400" dirty="0" smtClean="0">
                <a:solidFill>
                  <a:schemeClr val="bg1"/>
                </a:solidFill>
                <a:latin typeface="Arial" pitchFamily="34" charset="0"/>
                <a:ea typeface="HGP創英角ｺﾞｼｯｸUB" pitchFamily="50" charset="-128"/>
                <a:cs typeface="Arial" pitchFamily="34" charset="0"/>
              </a:rPr>
              <a:t>ージ</a:t>
            </a:r>
            <a:endParaRPr kumimoji="0" lang="ja-JP" altLang="en-US" sz="1200" dirty="0" smtClean="0">
              <a:solidFill>
                <a:schemeClr val="bg1"/>
              </a:solidFill>
              <a:latin typeface="Arial" pitchFamily="34" charset="0"/>
              <a:ea typeface="HGP創英角ｺﾞｼｯｸUB" pitchFamily="50" charset="-128"/>
              <a:cs typeface="Arial" pitchFamily="34" charset="0"/>
            </a:endParaRPr>
          </a:p>
          <a:p>
            <a:pPr>
              <a:spcBef>
                <a:spcPct val="20000"/>
              </a:spcBef>
            </a:pPr>
            <a:r>
              <a:rPr kumimoji="0" lang="ja-JP" altLang="en-US" sz="1200" dirty="0" smtClean="0">
                <a:solidFill>
                  <a:schemeClr val="bg1"/>
                </a:solidFill>
                <a:latin typeface="Arial" pitchFamily="34" charset="0"/>
                <a:ea typeface="HGP創英角ｺﾞｼｯｸUB" pitchFamily="50" charset="-128"/>
                <a:cs typeface="Arial" pitchFamily="34" charset="0"/>
              </a:rPr>
              <a:t>設定した目標値</a:t>
            </a:r>
            <a:r>
              <a:rPr kumimoji="0" lang="ja-JP" altLang="en-US" sz="1200" dirty="0">
                <a:solidFill>
                  <a:schemeClr val="bg1"/>
                </a:solidFill>
                <a:latin typeface="Arial" pitchFamily="34" charset="0"/>
                <a:ea typeface="HGP創英角ｺﾞｼｯｸUB" pitchFamily="50" charset="-128"/>
                <a:cs typeface="Arial" pitchFamily="34" charset="0"/>
              </a:rPr>
              <a:t>を</a:t>
            </a:r>
            <a:r>
              <a:rPr kumimoji="0" lang="ja-JP" altLang="en-US" sz="1200" dirty="0" smtClean="0">
                <a:solidFill>
                  <a:schemeClr val="bg1"/>
                </a:solidFill>
                <a:latin typeface="Arial" pitchFamily="34" charset="0"/>
                <a:ea typeface="HGP創英角ｺﾞｼｯｸUB" pitchFamily="50" charset="-128"/>
                <a:cs typeface="Arial" pitchFamily="34" charset="0"/>
              </a:rPr>
              <a:t>達成状況を通知またグラフィカル</a:t>
            </a:r>
            <a:r>
              <a:rPr kumimoji="0" lang="ja-JP" altLang="en-US" sz="1200" dirty="0">
                <a:solidFill>
                  <a:schemeClr val="bg1"/>
                </a:solidFill>
                <a:latin typeface="Arial" pitchFamily="34" charset="0"/>
                <a:ea typeface="HGP創英角ｺﾞｼｯｸUB" pitchFamily="50" charset="-128"/>
                <a:cs typeface="Arial" pitchFamily="34" charset="0"/>
              </a:rPr>
              <a:t>に</a:t>
            </a:r>
            <a:r>
              <a:rPr kumimoji="0" lang="ja-JP" altLang="en-US" sz="1200" dirty="0" smtClean="0">
                <a:solidFill>
                  <a:schemeClr val="bg1"/>
                </a:solidFill>
                <a:latin typeface="Arial" pitchFamily="34" charset="0"/>
                <a:ea typeface="HGP創英角ｺﾞｼｯｸUB" pitchFamily="50" charset="-128"/>
                <a:cs typeface="Arial" pitchFamily="34" charset="0"/>
              </a:rPr>
              <a:t>表示し注意</a:t>
            </a:r>
            <a:r>
              <a:rPr kumimoji="0" lang="ja-JP" altLang="en-US" sz="1200" dirty="0">
                <a:solidFill>
                  <a:schemeClr val="bg1"/>
                </a:solidFill>
                <a:latin typeface="Arial" pitchFamily="34" charset="0"/>
                <a:ea typeface="HGP創英角ｺﾞｼｯｸUB" pitchFamily="50" charset="-128"/>
                <a:cs typeface="Arial" pitchFamily="34" charset="0"/>
              </a:rPr>
              <a:t>を</a:t>
            </a:r>
            <a:r>
              <a:rPr kumimoji="0" lang="ja-JP" altLang="en-US" sz="1200" dirty="0" smtClean="0">
                <a:solidFill>
                  <a:schemeClr val="bg1"/>
                </a:solidFill>
                <a:latin typeface="Arial" pitchFamily="34" charset="0"/>
                <a:ea typeface="HGP創英角ｺﾞｼｯｸUB" pitchFamily="50" charset="-128"/>
                <a:cs typeface="Arial" pitchFamily="34" charset="0"/>
              </a:rPr>
              <a:t>喚起</a:t>
            </a:r>
          </a:p>
          <a:p>
            <a:pPr>
              <a:spcBef>
                <a:spcPct val="20000"/>
              </a:spcBef>
            </a:pP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grpSp>
        <p:nvGrpSpPr>
          <p:cNvPr id="4" name="グループ化 3"/>
          <p:cNvGrpSpPr/>
          <p:nvPr/>
        </p:nvGrpSpPr>
        <p:grpSpPr>
          <a:xfrm>
            <a:off x="929062" y="1052736"/>
            <a:ext cx="877163" cy="2016224"/>
            <a:chOff x="929062" y="1052736"/>
            <a:chExt cx="877163" cy="2016224"/>
          </a:xfrm>
        </p:grpSpPr>
        <p:sp>
          <p:nvSpPr>
            <p:cNvPr id="19" name="下矢印 18"/>
            <p:cNvSpPr/>
            <p:nvPr/>
          </p:nvSpPr>
          <p:spPr bwMode="auto">
            <a:xfrm flipV="1">
              <a:off x="1043608" y="1556792"/>
              <a:ext cx="648072" cy="1512168"/>
            </a:xfrm>
            <a:prstGeom prst="downArrow">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chemeClr val="bg1"/>
                </a:solidFill>
                <a:effectLst/>
                <a:latin typeface="Arial" pitchFamily="34" charset="0"/>
                <a:ea typeface="HGP創英角ｺﾞｼｯｸUB" pitchFamily="50" charset="-128"/>
                <a:cs typeface="Arial" pitchFamily="34" charset="0"/>
              </a:endParaRPr>
            </a:p>
          </p:txBody>
        </p:sp>
        <p:sp>
          <p:nvSpPr>
            <p:cNvPr id="9" name="テキスト ボックス 8"/>
            <p:cNvSpPr txBox="1"/>
            <p:nvPr/>
          </p:nvSpPr>
          <p:spPr>
            <a:xfrm>
              <a:off x="929062" y="1052736"/>
              <a:ext cx="877163" cy="369332"/>
            </a:xfrm>
            <a:prstGeom prst="rect">
              <a:avLst/>
            </a:prstGeom>
            <a:noFill/>
          </p:spPr>
          <p:txBody>
            <a:bodyPr wrap="none" rtlCol="0">
              <a:spAutoFit/>
            </a:bodyPr>
            <a:lstStyle/>
            <a:p>
              <a:r>
                <a:rPr lang="ja-JP" altLang="en-US" dirty="0">
                  <a:solidFill>
                    <a:srgbClr val="7030A0"/>
                  </a:solidFill>
                  <a:latin typeface="Arial" pitchFamily="34" charset="0"/>
                  <a:ea typeface="HGP創英角ｺﾞｼｯｸUB" pitchFamily="50" charset="-128"/>
                  <a:cs typeface="Arial" pitchFamily="34" charset="0"/>
                </a:rPr>
                <a:t>表現力</a:t>
              </a:r>
              <a:endParaRPr kumimoji="1" lang="ja-JP" altLang="en-US" dirty="0">
                <a:solidFill>
                  <a:srgbClr val="7030A0"/>
                </a:solidFill>
                <a:latin typeface="Arial" pitchFamily="34" charset="0"/>
                <a:ea typeface="HGP創英角ｺﾞｼｯｸUB" pitchFamily="50" charset="-128"/>
                <a:cs typeface="Arial" pitchFamily="34" charset="0"/>
              </a:endParaRPr>
            </a:p>
          </p:txBody>
        </p:sp>
      </p:grpSp>
      <p:grpSp>
        <p:nvGrpSpPr>
          <p:cNvPr id="5" name="グループ化 4"/>
          <p:cNvGrpSpPr/>
          <p:nvPr/>
        </p:nvGrpSpPr>
        <p:grpSpPr>
          <a:xfrm>
            <a:off x="929062" y="3356992"/>
            <a:ext cx="877163" cy="2016224"/>
            <a:chOff x="929062" y="3356992"/>
            <a:chExt cx="877163" cy="2016224"/>
          </a:xfrm>
        </p:grpSpPr>
        <p:sp>
          <p:nvSpPr>
            <p:cNvPr id="3" name="下矢印 2"/>
            <p:cNvSpPr/>
            <p:nvPr/>
          </p:nvSpPr>
          <p:spPr bwMode="auto">
            <a:xfrm>
              <a:off x="1043608" y="3356992"/>
              <a:ext cx="648072" cy="1512168"/>
            </a:xfrm>
            <a:prstGeom prst="downArrow">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chemeClr val="bg1"/>
                </a:solidFill>
                <a:effectLst/>
                <a:latin typeface="Arial" pitchFamily="34" charset="0"/>
                <a:ea typeface="HGP創英角ｺﾞｼｯｸUB" pitchFamily="50" charset="-128"/>
                <a:cs typeface="Arial" pitchFamily="34" charset="0"/>
              </a:endParaRPr>
            </a:p>
          </p:txBody>
        </p:sp>
        <p:sp>
          <p:nvSpPr>
            <p:cNvPr id="23" name="テキスト ボックス 22"/>
            <p:cNvSpPr txBox="1"/>
            <p:nvPr/>
          </p:nvSpPr>
          <p:spPr>
            <a:xfrm>
              <a:off x="929062" y="5003884"/>
              <a:ext cx="877163" cy="369332"/>
            </a:xfrm>
            <a:prstGeom prst="rect">
              <a:avLst/>
            </a:prstGeom>
            <a:noFill/>
          </p:spPr>
          <p:txBody>
            <a:bodyPr wrap="none" rtlCol="0">
              <a:spAutoFit/>
            </a:bodyPr>
            <a:lstStyle/>
            <a:p>
              <a:r>
                <a:rPr lang="ja-JP" altLang="en-US" dirty="0" smtClean="0">
                  <a:solidFill>
                    <a:srgbClr val="008000"/>
                  </a:solidFill>
                  <a:latin typeface="Arial" pitchFamily="34" charset="0"/>
                  <a:ea typeface="HGP創英角ｺﾞｼｯｸUB" pitchFamily="50" charset="-128"/>
                  <a:cs typeface="Arial" pitchFamily="34" charset="0"/>
                </a:rPr>
                <a:t>解析力</a:t>
              </a:r>
              <a:endParaRPr kumimoji="1" lang="ja-JP" altLang="en-US" dirty="0">
                <a:solidFill>
                  <a:srgbClr val="008000"/>
                </a:solidFill>
                <a:latin typeface="Arial" pitchFamily="34" charset="0"/>
                <a:ea typeface="HGP創英角ｺﾞｼｯｸUB" pitchFamily="50" charset="-128"/>
                <a:cs typeface="Arial" pitchFamily="34" charset="0"/>
              </a:endParaRPr>
            </a:p>
          </p:txBody>
        </p:sp>
      </p:grpSp>
      <p:grpSp>
        <p:nvGrpSpPr>
          <p:cNvPr id="6" name="グループ化 5"/>
          <p:cNvGrpSpPr/>
          <p:nvPr/>
        </p:nvGrpSpPr>
        <p:grpSpPr>
          <a:xfrm>
            <a:off x="7000342" y="1070412"/>
            <a:ext cx="1552028" cy="2016224"/>
            <a:chOff x="7000342" y="1070412"/>
            <a:chExt cx="1552028" cy="2016224"/>
          </a:xfrm>
        </p:grpSpPr>
        <p:sp>
          <p:nvSpPr>
            <p:cNvPr id="28" name="下矢印 27"/>
            <p:cNvSpPr/>
            <p:nvPr/>
          </p:nvSpPr>
          <p:spPr bwMode="auto">
            <a:xfrm flipV="1">
              <a:off x="7452320" y="1574468"/>
              <a:ext cx="648072" cy="1512168"/>
            </a:xfrm>
            <a:prstGeom prst="downArrow">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chemeClr val="bg1"/>
                </a:solidFill>
                <a:effectLst/>
                <a:latin typeface="Arial" pitchFamily="34" charset="0"/>
                <a:ea typeface="HGP創英角ｺﾞｼｯｸUB" pitchFamily="50" charset="-128"/>
                <a:cs typeface="Arial" pitchFamily="34" charset="0"/>
              </a:endParaRPr>
            </a:p>
          </p:txBody>
        </p:sp>
        <p:sp>
          <p:nvSpPr>
            <p:cNvPr id="29" name="テキスト ボックス 28"/>
            <p:cNvSpPr txBox="1"/>
            <p:nvPr/>
          </p:nvSpPr>
          <p:spPr>
            <a:xfrm>
              <a:off x="7000342" y="1070412"/>
              <a:ext cx="1552028" cy="369332"/>
            </a:xfrm>
            <a:prstGeom prst="rect">
              <a:avLst/>
            </a:prstGeom>
            <a:noFill/>
          </p:spPr>
          <p:txBody>
            <a:bodyPr wrap="none" rtlCol="0">
              <a:spAutoFit/>
            </a:bodyPr>
            <a:lstStyle/>
            <a:p>
              <a:pPr algn="ctr"/>
              <a:r>
                <a:rPr lang="ja-JP" altLang="en-US" dirty="0" smtClean="0">
                  <a:solidFill>
                    <a:srgbClr val="7030A0"/>
                  </a:solidFill>
                  <a:latin typeface="Arial" pitchFamily="34" charset="0"/>
                  <a:ea typeface="HGP創英角ｺﾞｼｯｸUB" pitchFamily="50" charset="-128"/>
                  <a:cs typeface="Arial" pitchFamily="34" charset="0"/>
                </a:rPr>
                <a:t>利用者の拡大</a:t>
              </a:r>
              <a:endParaRPr kumimoji="1" lang="ja-JP" altLang="en-US" dirty="0">
                <a:solidFill>
                  <a:srgbClr val="7030A0"/>
                </a:solidFill>
                <a:latin typeface="Arial" pitchFamily="34" charset="0"/>
                <a:ea typeface="HGP創英角ｺﾞｼｯｸUB" pitchFamily="50" charset="-128"/>
                <a:cs typeface="Arial" pitchFamily="34" charset="0"/>
              </a:endParaRPr>
            </a:p>
          </p:txBody>
        </p:sp>
      </p:grpSp>
      <p:grpSp>
        <p:nvGrpSpPr>
          <p:cNvPr id="7" name="グループ化 6"/>
          <p:cNvGrpSpPr/>
          <p:nvPr/>
        </p:nvGrpSpPr>
        <p:grpSpPr>
          <a:xfrm>
            <a:off x="7103058" y="3374668"/>
            <a:ext cx="1321196" cy="1998548"/>
            <a:chOff x="7103058" y="3374668"/>
            <a:chExt cx="1321196" cy="1998548"/>
          </a:xfrm>
        </p:grpSpPr>
        <p:sp>
          <p:nvSpPr>
            <p:cNvPr id="27" name="下矢印 26"/>
            <p:cNvSpPr/>
            <p:nvPr/>
          </p:nvSpPr>
          <p:spPr bwMode="auto">
            <a:xfrm>
              <a:off x="7452320" y="3374668"/>
              <a:ext cx="648072" cy="1512168"/>
            </a:xfrm>
            <a:prstGeom prst="downArrow">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chemeClr val="bg1"/>
                </a:solidFill>
                <a:effectLst/>
                <a:latin typeface="Arial" pitchFamily="34" charset="0"/>
                <a:ea typeface="HGP創英角ｺﾞｼｯｸUB" pitchFamily="50" charset="-128"/>
                <a:cs typeface="Arial" pitchFamily="34" charset="0"/>
              </a:endParaRPr>
            </a:p>
          </p:txBody>
        </p:sp>
        <p:sp>
          <p:nvSpPr>
            <p:cNvPr id="30" name="テキスト ボックス 29"/>
            <p:cNvSpPr txBox="1"/>
            <p:nvPr/>
          </p:nvSpPr>
          <p:spPr>
            <a:xfrm>
              <a:off x="7103058" y="5003884"/>
              <a:ext cx="1321196" cy="369332"/>
            </a:xfrm>
            <a:prstGeom prst="rect">
              <a:avLst/>
            </a:prstGeom>
            <a:noFill/>
          </p:spPr>
          <p:txBody>
            <a:bodyPr wrap="none" rtlCol="0">
              <a:spAutoFit/>
            </a:bodyPr>
            <a:lstStyle/>
            <a:p>
              <a:pPr algn="ctr"/>
              <a:r>
                <a:rPr kumimoji="1" lang="ja-JP" altLang="en-US" dirty="0" smtClean="0">
                  <a:solidFill>
                    <a:srgbClr val="008000"/>
                  </a:solidFill>
                  <a:latin typeface="Arial" pitchFamily="34" charset="0"/>
                  <a:ea typeface="HGP創英角ｺﾞｼｯｸUB" pitchFamily="50" charset="-128"/>
                  <a:cs typeface="Arial" pitchFamily="34" charset="0"/>
                </a:rPr>
                <a:t>用途の拡大</a:t>
              </a:r>
              <a:endParaRPr kumimoji="1" lang="ja-JP" altLang="en-US" dirty="0">
                <a:solidFill>
                  <a:srgbClr val="008000"/>
                </a:solidFill>
                <a:latin typeface="Arial" pitchFamily="34" charset="0"/>
                <a:ea typeface="HGP創英角ｺﾞｼｯｸUB" pitchFamily="50" charset="-128"/>
                <a:cs typeface="Arial" pitchFamily="34" charset="0"/>
              </a:endParaRPr>
            </a:p>
          </p:txBody>
        </p:sp>
      </p:grpSp>
      <p:grpSp>
        <p:nvGrpSpPr>
          <p:cNvPr id="21" name="グループ化 20"/>
          <p:cNvGrpSpPr/>
          <p:nvPr/>
        </p:nvGrpSpPr>
        <p:grpSpPr>
          <a:xfrm>
            <a:off x="2555776" y="2492896"/>
            <a:ext cx="4032448" cy="1440160"/>
            <a:chOff x="2555776" y="2492896"/>
            <a:chExt cx="4032448" cy="1440160"/>
          </a:xfrm>
        </p:grpSpPr>
        <p:sp>
          <p:nvSpPr>
            <p:cNvPr id="2" name="角丸四角形 1"/>
            <p:cNvSpPr/>
            <p:nvPr/>
          </p:nvSpPr>
          <p:spPr bwMode="auto">
            <a:xfrm>
              <a:off x="2555776" y="2492896"/>
              <a:ext cx="4032448" cy="1440160"/>
            </a:xfrm>
            <a:prstGeom prst="roundRect">
              <a:avLst>
                <a:gd name="adj" fmla="val 10494"/>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ts val="0"/>
                </a:spcBef>
              </a:pPr>
              <a:r>
                <a:rPr kumimoji="0" lang="en-US" altLang="ja-JP" sz="1400" dirty="0" smtClean="0">
                  <a:solidFill>
                    <a:schemeClr val="bg1"/>
                  </a:solidFill>
                  <a:latin typeface="Arial" pitchFamily="34" charset="0"/>
                  <a:ea typeface="HGP創英角ｺﾞｼｯｸUB" pitchFamily="50" charset="-128"/>
                  <a:cs typeface="Arial" pitchFamily="34" charset="0"/>
                </a:rPr>
                <a:t>EUC</a:t>
              </a:r>
              <a:r>
                <a:rPr kumimoji="0" lang="ja-JP" altLang="en-US" sz="1000" dirty="0" smtClean="0">
                  <a:solidFill>
                    <a:schemeClr val="bg1"/>
                  </a:solidFill>
                  <a:latin typeface="Arial" pitchFamily="34" charset="0"/>
                  <a:ea typeface="HGP創英角ｺﾞｼｯｸUB" pitchFamily="50" charset="-128"/>
                  <a:cs typeface="Arial" pitchFamily="34" charset="0"/>
                </a:rPr>
                <a:t>　（</a:t>
              </a:r>
              <a:r>
                <a:rPr kumimoji="0" lang="en-US" altLang="ja-JP" sz="1000" dirty="0">
                  <a:solidFill>
                    <a:schemeClr val="bg1"/>
                  </a:solidFill>
                  <a:latin typeface="Arial" pitchFamily="34" charset="0"/>
                  <a:ea typeface="HGP創英角ｺﾞｼｯｸUB" pitchFamily="50" charset="-128"/>
                  <a:cs typeface="Arial" pitchFamily="34" charset="0"/>
                </a:rPr>
                <a:t>End User Computing</a:t>
              </a:r>
              <a:r>
                <a:rPr kumimoji="0" lang="ja-JP" altLang="en-US" sz="1000" dirty="0" smtClean="0">
                  <a:solidFill>
                    <a:schemeClr val="bg1"/>
                  </a:solidFill>
                  <a:latin typeface="Arial" pitchFamily="34" charset="0"/>
                  <a:ea typeface="HGP創英角ｺﾞｼｯｸUB" pitchFamily="50" charset="-128"/>
                  <a:cs typeface="Arial" pitchFamily="34" charset="0"/>
                </a:rPr>
                <a:t>）</a:t>
              </a:r>
            </a:p>
            <a:p>
              <a:pPr>
                <a:spcBef>
                  <a:spcPts val="0"/>
                </a:spcBef>
              </a:pPr>
              <a:r>
                <a:rPr kumimoji="0" lang="en-US" altLang="ja-JP" sz="1400" dirty="0" smtClean="0">
                  <a:solidFill>
                    <a:schemeClr val="bg1"/>
                  </a:solidFill>
                  <a:latin typeface="Arial" pitchFamily="34" charset="0"/>
                  <a:ea typeface="HGP創英角ｺﾞｼｯｸUB" pitchFamily="50" charset="-128"/>
                  <a:cs typeface="Arial" pitchFamily="34" charset="0"/>
                </a:rPr>
                <a:t>EUD</a:t>
              </a:r>
              <a:r>
                <a:rPr kumimoji="0" lang="ja-JP" altLang="en-US" sz="1000" dirty="0">
                  <a:solidFill>
                    <a:schemeClr val="bg1"/>
                  </a:solidFill>
                  <a:latin typeface="Arial" pitchFamily="34" charset="0"/>
                  <a:ea typeface="HGP創英角ｺﾞｼｯｸUB" pitchFamily="50" charset="-128"/>
                  <a:cs typeface="Arial" pitchFamily="34" charset="0"/>
                </a:rPr>
                <a:t>（</a:t>
              </a:r>
              <a:r>
                <a:rPr kumimoji="0" lang="en-US" altLang="ja-JP" sz="1000" dirty="0">
                  <a:solidFill>
                    <a:schemeClr val="bg1"/>
                  </a:solidFill>
                  <a:latin typeface="Arial" pitchFamily="34" charset="0"/>
                  <a:ea typeface="HGP創英角ｺﾞｼｯｸUB" pitchFamily="50" charset="-128"/>
                  <a:cs typeface="Arial" pitchFamily="34" charset="0"/>
                </a:rPr>
                <a:t>End User Development</a:t>
              </a:r>
              <a:r>
                <a:rPr kumimoji="0" lang="ja-JP" altLang="en-US" sz="1000" dirty="0" smtClean="0">
                  <a:solidFill>
                    <a:schemeClr val="bg1"/>
                  </a:solidFill>
                  <a:latin typeface="Arial" pitchFamily="34" charset="0"/>
                  <a:ea typeface="HGP創英角ｺﾞｼｯｸUB" pitchFamily="50" charset="-128"/>
                  <a:cs typeface="Arial" pitchFamily="34" charset="0"/>
                </a:rPr>
                <a:t>）</a:t>
              </a:r>
            </a:p>
            <a:p>
              <a:pPr>
                <a:spcBef>
                  <a:spcPts val="0"/>
                </a:spcBef>
              </a:pPr>
              <a:endParaRPr kumimoji="0" lang="ja-JP" altLang="en-US" sz="1400" dirty="0">
                <a:solidFill>
                  <a:schemeClr val="bg1"/>
                </a:solidFill>
                <a:latin typeface="Arial" pitchFamily="34" charset="0"/>
                <a:ea typeface="HGP創英角ｺﾞｼｯｸUB" pitchFamily="50" charset="-128"/>
                <a:cs typeface="Arial" pitchFamily="34" charset="0"/>
              </a:endParaRPr>
            </a:p>
            <a:p>
              <a:pPr>
                <a:spcBef>
                  <a:spcPts val="0"/>
                </a:spcBef>
              </a:pPr>
              <a:r>
                <a:rPr kumimoji="0" lang="ja-JP" altLang="en-US" sz="1200" dirty="0" smtClean="0">
                  <a:solidFill>
                    <a:schemeClr val="bg1"/>
                  </a:solidFill>
                  <a:latin typeface="Arial" pitchFamily="34" charset="0"/>
                  <a:ea typeface="HGP創英角ｺﾞｼｯｸUB" pitchFamily="50" charset="-128"/>
                  <a:cs typeface="Arial" pitchFamily="34" charset="0"/>
                </a:rPr>
                <a:t>情報</a:t>
              </a:r>
              <a:r>
                <a:rPr kumimoji="0" lang="ja-JP" altLang="en-US" sz="1200" dirty="0">
                  <a:solidFill>
                    <a:schemeClr val="bg1"/>
                  </a:solidFill>
                  <a:latin typeface="Arial" pitchFamily="34" charset="0"/>
                  <a:ea typeface="HGP創英角ｺﾞｼｯｸUB" pitchFamily="50" charset="-128"/>
                  <a:cs typeface="Arial" pitchFamily="34" charset="0"/>
                </a:rPr>
                <a:t>システムの専門家を介在させることなく、様々な企業内のデータを検索</a:t>
              </a:r>
              <a:r>
                <a:rPr kumimoji="0" lang="ja-JP" altLang="en-US" sz="1200" dirty="0" smtClean="0">
                  <a:solidFill>
                    <a:schemeClr val="bg1"/>
                  </a:solidFill>
                  <a:latin typeface="Arial" pitchFamily="34" charset="0"/>
                  <a:ea typeface="HGP創英角ｺﾞｼｯｸUB" pitchFamily="50" charset="-128"/>
                  <a:cs typeface="Arial" pitchFamily="34" charset="0"/>
                </a:rPr>
                <a:t>し表</a:t>
              </a:r>
              <a:r>
                <a:rPr kumimoji="0" lang="ja-JP" altLang="en-US" sz="1200" dirty="0">
                  <a:solidFill>
                    <a:schemeClr val="bg1"/>
                  </a:solidFill>
                  <a:latin typeface="Arial" pitchFamily="34" charset="0"/>
                  <a:ea typeface="HGP創英角ｺﾞｼｯｸUB" pitchFamily="50" charset="-128"/>
                  <a:cs typeface="Arial" pitchFamily="34" charset="0"/>
                </a:rPr>
                <a:t>やグラフに加工、</a:t>
              </a:r>
              <a:r>
                <a:rPr kumimoji="0" lang="ja-JP" altLang="en-US" sz="1200" dirty="0" smtClean="0">
                  <a:solidFill>
                    <a:schemeClr val="bg1"/>
                  </a:solidFill>
                  <a:latin typeface="Arial" pitchFamily="34" charset="0"/>
                  <a:ea typeface="HGP創英角ｺﾞｼｯｸUB" pitchFamily="50" charset="-128"/>
                  <a:cs typeface="Arial" pitchFamily="34" charset="0"/>
                </a:rPr>
                <a:t>編集できる機能</a:t>
              </a:r>
              <a:endParaRPr kumimoji="0" lang="ja-JP" altLang="en-US" sz="12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18" name="右矢印 17"/>
            <p:cNvSpPr/>
            <p:nvPr/>
          </p:nvSpPr>
          <p:spPr bwMode="auto">
            <a:xfrm>
              <a:off x="4787900" y="2708920"/>
              <a:ext cx="216148" cy="360040"/>
            </a:xfrm>
            <a:prstGeom prst="righ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pitchFamily="34" charset="0"/>
                <a:ea typeface="HGP創英角ｺﾞｼｯｸUB" pitchFamily="50" charset="-128"/>
                <a:cs typeface="Arial" pitchFamily="34" charset="0"/>
              </a:endParaRPr>
            </a:p>
          </p:txBody>
        </p:sp>
      </p:grpSp>
      <p:sp>
        <p:nvSpPr>
          <p:cNvPr id="20" name="テキスト ボックス 19"/>
          <p:cNvSpPr txBox="1"/>
          <p:nvPr/>
        </p:nvSpPr>
        <p:spPr>
          <a:xfrm>
            <a:off x="5055266" y="2627330"/>
            <a:ext cx="1188146" cy="523220"/>
          </a:xfrm>
          <a:prstGeom prst="rect">
            <a:avLst/>
          </a:prstGeom>
          <a:noFill/>
        </p:spPr>
        <p:txBody>
          <a:bodyPr wrap="none" rtlCol="0">
            <a:spAutoFit/>
          </a:bodyPr>
          <a:lstStyle/>
          <a:p>
            <a:pPr algn="ctr"/>
            <a:r>
              <a:rPr kumimoji="1" lang="en-US" altLang="ja-JP" dirty="0" smtClean="0">
                <a:solidFill>
                  <a:schemeClr val="bg1"/>
                </a:solidFill>
                <a:latin typeface="Arial" pitchFamily="34" charset="0"/>
                <a:ea typeface="HGP創英角ｺﾞｼｯｸUB" pitchFamily="50" charset="-128"/>
                <a:cs typeface="Arial" pitchFamily="34" charset="0"/>
              </a:rPr>
              <a:t>Q&amp;R</a:t>
            </a:r>
          </a:p>
          <a:p>
            <a:pPr algn="ctr"/>
            <a:r>
              <a:rPr lang="en-US" altLang="ja-JP" sz="1000" dirty="0" smtClean="0">
                <a:solidFill>
                  <a:schemeClr val="bg1"/>
                </a:solidFill>
                <a:latin typeface="Arial" pitchFamily="34" charset="0"/>
                <a:ea typeface="HGP創英角ｺﾞｼｯｸUB" pitchFamily="50" charset="-128"/>
                <a:cs typeface="Arial" pitchFamily="34" charset="0"/>
              </a:rPr>
              <a:t>(Query &amp; Report)</a:t>
            </a:r>
            <a:endParaRPr kumimoji="1" lang="ja-JP" altLang="en-US" sz="1000" dirty="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2186813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par>
                                <p:cTn id="59" presetID="22" presetClass="entr" presetSubtype="1"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ビジネス・インテリジェンスの最近の動き</a:t>
            </a:r>
          </a:p>
        </p:txBody>
      </p:sp>
      <p:sp>
        <p:nvSpPr>
          <p:cNvPr id="4" name="角丸四角形 3"/>
          <p:cNvSpPr/>
          <p:nvPr/>
        </p:nvSpPr>
        <p:spPr bwMode="auto">
          <a:xfrm>
            <a:off x="971600" y="1124744"/>
            <a:ext cx="7200800" cy="720080"/>
          </a:xfrm>
          <a:prstGeom prst="roundRect">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baseline="0" dirty="0" smtClean="0">
                <a:ln>
                  <a:noFill/>
                </a:ln>
                <a:solidFill>
                  <a:schemeClr val="bg1"/>
                </a:solidFill>
                <a:effectLst/>
                <a:latin typeface="Arial Black" pitchFamily="34" charset="0"/>
                <a:ea typeface="HGP創英角ｺﾞｼｯｸUB" pitchFamily="50" charset="-128"/>
              </a:rPr>
              <a:t>BI</a:t>
            </a:r>
            <a:r>
              <a:rPr kumimoji="0" lang="ja-JP" altLang="en-US" sz="3200" b="0" i="0" u="none" strike="noStrike" cap="none" normalizeH="0" baseline="0" dirty="0" smtClean="0">
                <a:ln>
                  <a:noFill/>
                </a:ln>
                <a:solidFill>
                  <a:schemeClr val="bg1"/>
                </a:solidFill>
                <a:effectLst/>
                <a:latin typeface="Arial Black" pitchFamily="34" charset="0"/>
                <a:ea typeface="HGP創英角ｺﾞｼｯｸUB" pitchFamily="50" charset="-128"/>
              </a:rPr>
              <a:t>利用の拡大</a:t>
            </a:r>
          </a:p>
        </p:txBody>
      </p:sp>
      <p:sp>
        <p:nvSpPr>
          <p:cNvPr id="24" name="角丸四角形 23"/>
          <p:cNvSpPr/>
          <p:nvPr/>
        </p:nvSpPr>
        <p:spPr bwMode="auto">
          <a:xfrm>
            <a:off x="971600" y="3585468"/>
            <a:ext cx="7200800" cy="2723852"/>
          </a:xfrm>
          <a:prstGeom prst="roundRect">
            <a:avLst>
              <a:gd name="adj" fmla="val 4534"/>
            </a:avLst>
          </a:prstGeom>
          <a:solidFill>
            <a:schemeClr val="accent6">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400" dirty="0" smtClean="0">
                <a:solidFill>
                  <a:schemeClr val="bg1"/>
                </a:solidFill>
                <a:ea typeface="HG丸ｺﾞｼｯｸM-PRO" pitchFamily="50" charset="-128"/>
              </a:rPr>
              <a:t>2007</a:t>
            </a:r>
            <a:r>
              <a:rPr kumimoji="0" lang="ja-JP" altLang="en-US" sz="1400" dirty="0" smtClean="0">
                <a:solidFill>
                  <a:schemeClr val="bg1"/>
                </a:solidFill>
                <a:ea typeface="HG丸ｺﾞｼｯｸM-PRO" pitchFamily="50" charset="-128"/>
              </a:rPr>
              <a:t>年</a:t>
            </a:r>
            <a:r>
              <a:rPr kumimoji="0" lang="en-US" altLang="ja-JP" sz="1400" dirty="0" smtClean="0">
                <a:solidFill>
                  <a:schemeClr val="bg1"/>
                </a:solidFill>
                <a:ea typeface="HG丸ｺﾞｼｯｸM-PRO" pitchFamily="50" charset="-128"/>
              </a:rPr>
              <a:t>03</a:t>
            </a:r>
            <a:r>
              <a:rPr kumimoji="0" lang="ja-JP" altLang="en-US" sz="1400" dirty="0" smtClean="0">
                <a:solidFill>
                  <a:schemeClr val="bg1"/>
                </a:solidFill>
                <a:ea typeface="HG丸ｺﾞｼｯｸM-PRO" pitchFamily="50" charset="-128"/>
              </a:rPr>
              <a:t>月</a:t>
            </a:r>
            <a:r>
              <a:rPr kumimoji="0" lang="ja-JP" altLang="en-US" sz="1400" dirty="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Oracle</a:t>
            </a:r>
            <a:r>
              <a:rPr kumimoji="0" lang="ja-JP" altLang="en-US" sz="1400" dirty="0" smtClean="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	Hyperion</a:t>
            </a:r>
            <a:r>
              <a:rPr kumimoji="0" lang="ja-JP" altLang="en-US" sz="1400" dirty="0" smtClean="0">
                <a:solidFill>
                  <a:schemeClr val="bg1"/>
                </a:solidFill>
                <a:ea typeface="HG丸ｺﾞｼｯｸM-PRO" pitchFamily="50" charset="-128"/>
              </a:rPr>
              <a:t>買収／</a:t>
            </a:r>
            <a:r>
              <a:rPr kumimoji="0" lang="en-US" altLang="ja-JP" sz="1400" dirty="0">
                <a:solidFill>
                  <a:schemeClr val="bg1"/>
                </a:solidFill>
                <a:ea typeface="HG丸ｺﾞｼｯｸM-PRO" pitchFamily="50" charset="-128"/>
              </a:rPr>
              <a:t>BI</a:t>
            </a:r>
            <a:r>
              <a:rPr kumimoji="0" lang="ja-JP" altLang="en-US" sz="1400" dirty="0" smtClean="0">
                <a:solidFill>
                  <a:schemeClr val="bg1"/>
                </a:solidFill>
                <a:ea typeface="HG丸ｺﾞｼｯｸM-PRO" pitchFamily="50" charset="-128"/>
              </a:rPr>
              <a:t>アプリ</a:t>
            </a:r>
          </a:p>
          <a:p>
            <a:pPr>
              <a:spcBef>
                <a:spcPct val="20000"/>
              </a:spcBef>
            </a:pPr>
            <a:r>
              <a:rPr kumimoji="0" lang="en-US" altLang="ja-JP" sz="1400" dirty="0">
                <a:solidFill>
                  <a:schemeClr val="bg1"/>
                </a:solidFill>
                <a:ea typeface="HG丸ｺﾞｼｯｸM-PRO" pitchFamily="50" charset="-128"/>
              </a:rPr>
              <a:t>2007</a:t>
            </a:r>
            <a:r>
              <a:rPr kumimoji="0" lang="ja-JP" altLang="en-US" sz="1400" dirty="0" smtClean="0">
                <a:solidFill>
                  <a:schemeClr val="bg1"/>
                </a:solidFill>
                <a:ea typeface="HG丸ｺﾞｼｯｸM-PRO" pitchFamily="50" charset="-128"/>
              </a:rPr>
              <a:t>年</a:t>
            </a:r>
            <a:r>
              <a:rPr kumimoji="0" lang="en-US" altLang="ja-JP" sz="1400" dirty="0" smtClean="0">
                <a:solidFill>
                  <a:schemeClr val="bg1"/>
                </a:solidFill>
                <a:ea typeface="HG丸ｺﾞｼｯｸM-PRO" pitchFamily="50" charset="-128"/>
              </a:rPr>
              <a:t>10</a:t>
            </a:r>
            <a:r>
              <a:rPr kumimoji="0" lang="ja-JP" altLang="en-US" sz="1400" dirty="0" smtClean="0">
                <a:solidFill>
                  <a:schemeClr val="bg1"/>
                </a:solidFill>
                <a:ea typeface="HG丸ｺﾞｼｯｸM-PRO" pitchFamily="50" charset="-128"/>
              </a:rPr>
              <a:t>月</a:t>
            </a:r>
            <a:r>
              <a:rPr kumimoji="0" lang="ja-JP" altLang="en-US" sz="1400" dirty="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SAP	</a:t>
            </a:r>
            <a:r>
              <a:rPr kumimoji="0" lang="en-US" altLang="ja-JP" sz="1400" dirty="0" err="1" smtClean="0">
                <a:solidFill>
                  <a:schemeClr val="bg1"/>
                </a:solidFill>
                <a:ea typeface="HG丸ｺﾞｼｯｸM-PRO" pitchFamily="50" charset="-128"/>
              </a:rPr>
              <a:t>BusinessObjects</a:t>
            </a:r>
            <a:r>
              <a:rPr kumimoji="0" lang="ja-JP" altLang="en-US" sz="1400" dirty="0" smtClean="0">
                <a:solidFill>
                  <a:schemeClr val="bg1"/>
                </a:solidFill>
                <a:ea typeface="HG丸ｺﾞｼｯｸM-PRO" pitchFamily="50" charset="-128"/>
              </a:rPr>
              <a:t>買収</a:t>
            </a:r>
            <a:r>
              <a:rPr kumimoji="0" lang="ja-JP" altLang="en-US" sz="1400" dirty="0">
                <a:solidFill>
                  <a:schemeClr val="bg1"/>
                </a:solidFill>
                <a:ea typeface="HG丸ｺﾞｼｯｸM-PRO" pitchFamily="50" charset="-128"/>
              </a:rPr>
              <a:t>／</a:t>
            </a:r>
            <a:r>
              <a:rPr kumimoji="0" lang="en-US" altLang="ja-JP" sz="1400" dirty="0">
                <a:solidFill>
                  <a:schemeClr val="bg1"/>
                </a:solidFill>
                <a:ea typeface="HG丸ｺﾞｼｯｸM-PRO" pitchFamily="50" charset="-128"/>
              </a:rPr>
              <a:t>BI</a:t>
            </a:r>
            <a:r>
              <a:rPr kumimoji="0" lang="ja-JP" altLang="en-US" sz="1400" dirty="0" smtClean="0">
                <a:solidFill>
                  <a:schemeClr val="bg1"/>
                </a:solidFill>
                <a:ea typeface="HG丸ｺﾞｼｯｸM-PRO" pitchFamily="50" charset="-128"/>
              </a:rPr>
              <a:t>アプリ</a:t>
            </a:r>
            <a:endParaRPr kumimoji="0" lang="en-US" altLang="ja-JP" sz="1400" dirty="0" smtClean="0">
              <a:solidFill>
                <a:schemeClr val="bg1"/>
              </a:solidFill>
              <a:ea typeface="HG丸ｺﾞｼｯｸM-PRO" pitchFamily="50" charset="-128"/>
            </a:endParaRPr>
          </a:p>
          <a:p>
            <a:pPr>
              <a:spcBef>
                <a:spcPct val="20000"/>
              </a:spcBef>
            </a:pPr>
            <a:r>
              <a:rPr kumimoji="0" lang="en-US" altLang="ja-JP" sz="1400" dirty="0" smtClean="0">
                <a:solidFill>
                  <a:schemeClr val="bg1"/>
                </a:solidFill>
                <a:ea typeface="HG丸ｺﾞｼｯｸM-PRO" pitchFamily="50" charset="-128"/>
              </a:rPr>
              <a:t>2007</a:t>
            </a:r>
            <a:r>
              <a:rPr kumimoji="0" lang="ja-JP" altLang="en-US" sz="1400" dirty="0">
                <a:solidFill>
                  <a:schemeClr val="bg1"/>
                </a:solidFill>
                <a:ea typeface="HG丸ｺﾞｼｯｸM-PRO" pitchFamily="50" charset="-128"/>
              </a:rPr>
              <a:t>年</a:t>
            </a:r>
            <a:r>
              <a:rPr kumimoji="0" lang="en-US" altLang="ja-JP" sz="1400" dirty="0">
                <a:solidFill>
                  <a:schemeClr val="bg1"/>
                </a:solidFill>
                <a:ea typeface="HG丸ｺﾞｼｯｸM-PRO" pitchFamily="50" charset="-128"/>
              </a:rPr>
              <a:t>10</a:t>
            </a:r>
            <a:r>
              <a:rPr kumimoji="0" lang="ja-JP" altLang="en-US" sz="1400" dirty="0">
                <a:solidFill>
                  <a:schemeClr val="bg1"/>
                </a:solidFill>
                <a:ea typeface="HG丸ｺﾞｼｯｸM-PRO" pitchFamily="50" charset="-128"/>
              </a:rPr>
              <a:t>月	</a:t>
            </a:r>
            <a:r>
              <a:rPr kumimoji="0" lang="en-US" altLang="ja-JP" sz="1400" dirty="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IBM	</a:t>
            </a:r>
            <a:r>
              <a:rPr kumimoji="0" lang="en-US" altLang="ja-JP" sz="1400" dirty="0" err="1" smtClean="0">
                <a:solidFill>
                  <a:schemeClr val="bg1"/>
                </a:solidFill>
                <a:ea typeface="HG丸ｺﾞｼｯｸM-PRO" pitchFamily="50" charset="-128"/>
              </a:rPr>
              <a:t>Cognos</a:t>
            </a:r>
            <a:r>
              <a:rPr kumimoji="0" lang="ja-JP" altLang="en-US" sz="1400" dirty="0" smtClean="0">
                <a:solidFill>
                  <a:schemeClr val="bg1"/>
                </a:solidFill>
                <a:ea typeface="HG丸ｺﾞｼｯｸM-PRO" pitchFamily="50" charset="-128"/>
              </a:rPr>
              <a:t>買収</a:t>
            </a:r>
            <a:r>
              <a:rPr kumimoji="0" lang="ja-JP" altLang="en-US" sz="1400" dirty="0">
                <a:solidFill>
                  <a:schemeClr val="bg1"/>
                </a:solidFill>
                <a:ea typeface="HG丸ｺﾞｼｯｸM-PRO" pitchFamily="50" charset="-128"/>
              </a:rPr>
              <a:t>／</a:t>
            </a:r>
            <a:r>
              <a:rPr kumimoji="0" lang="en-US" altLang="ja-JP" sz="1400" dirty="0" smtClean="0">
                <a:solidFill>
                  <a:schemeClr val="bg1"/>
                </a:solidFill>
                <a:ea typeface="HG丸ｺﾞｼｯｸM-PRO" pitchFamily="50" charset="-128"/>
              </a:rPr>
              <a:t>BI</a:t>
            </a:r>
            <a:r>
              <a:rPr kumimoji="0" lang="ja-JP" altLang="en-US" sz="1400" dirty="0" smtClean="0">
                <a:solidFill>
                  <a:schemeClr val="bg1"/>
                </a:solidFill>
                <a:ea typeface="HG丸ｺﾞｼｯｸM-PRO" pitchFamily="50" charset="-128"/>
              </a:rPr>
              <a:t>アプリ</a:t>
            </a:r>
            <a:endParaRPr kumimoji="0" lang="ja-JP" altLang="en-US" sz="1400" dirty="0">
              <a:solidFill>
                <a:schemeClr val="bg1"/>
              </a:solidFill>
              <a:ea typeface="HG丸ｺﾞｼｯｸM-PRO" pitchFamily="50" charset="-128"/>
            </a:endParaRPr>
          </a:p>
          <a:p>
            <a:pPr>
              <a:spcBef>
                <a:spcPct val="20000"/>
              </a:spcBef>
            </a:pPr>
            <a:r>
              <a:rPr kumimoji="0" lang="en-US" altLang="ja-JP" sz="1400" dirty="0" smtClean="0">
                <a:solidFill>
                  <a:schemeClr val="bg1"/>
                </a:solidFill>
                <a:ea typeface="HG丸ｺﾞｼｯｸM-PRO" pitchFamily="50" charset="-128"/>
              </a:rPr>
              <a:t>2008</a:t>
            </a:r>
            <a:r>
              <a:rPr kumimoji="0" lang="ja-JP" altLang="en-US" sz="1400" dirty="0" smtClean="0">
                <a:solidFill>
                  <a:schemeClr val="bg1"/>
                </a:solidFill>
                <a:ea typeface="HG丸ｺﾞｼｯｸM-PRO" pitchFamily="50" charset="-128"/>
              </a:rPr>
              <a:t>年</a:t>
            </a:r>
            <a:r>
              <a:rPr kumimoji="0" lang="en-US" altLang="ja-JP" sz="1400" dirty="0" smtClean="0">
                <a:solidFill>
                  <a:schemeClr val="bg1"/>
                </a:solidFill>
                <a:ea typeface="HG丸ｺﾞｼｯｸM-PRO" pitchFamily="50" charset="-128"/>
              </a:rPr>
              <a:t>07</a:t>
            </a:r>
            <a:r>
              <a:rPr kumimoji="0" lang="ja-JP" altLang="en-US" sz="1400" dirty="0" smtClean="0">
                <a:solidFill>
                  <a:schemeClr val="bg1"/>
                </a:solidFill>
                <a:ea typeface="HG丸ｺﾞｼｯｸM-PRO" pitchFamily="50" charset="-128"/>
              </a:rPr>
              <a:t>月</a:t>
            </a:r>
            <a:r>
              <a:rPr kumimoji="0" lang="en-US" altLang="ja-JP" sz="1400" dirty="0" smtClean="0">
                <a:solidFill>
                  <a:schemeClr val="bg1"/>
                </a:solidFill>
                <a:ea typeface="HG丸ｺﾞｼｯｸM-PRO" pitchFamily="50" charset="-128"/>
              </a:rPr>
              <a:t>	Microsoft	</a:t>
            </a:r>
            <a:r>
              <a:rPr kumimoji="0" lang="en-US" altLang="ja-JP" sz="1400" dirty="0" err="1" smtClean="0">
                <a:solidFill>
                  <a:schemeClr val="bg1"/>
                </a:solidFill>
                <a:ea typeface="HG丸ｺﾞｼｯｸM-PRO" pitchFamily="50" charset="-128"/>
              </a:rPr>
              <a:t>DATAllegro</a:t>
            </a:r>
            <a:r>
              <a:rPr kumimoji="0" lang="en-US" altLang="ja-JP" sz="1400" dirty="0">
                <a:solidFill>
                  <a:schemeClr val="bg1"/>
                </a:solidFill>
                <a:ea typeface="HG丸ｺﾞｼｯｸM-PRO" pitchFamily="50" charset="-128"/>
              </a:rPr>
              <a:t> </a:t>
            </a:r>
            <a:r>
              <a:rPr kumimoji="0" lang="ja-JP" altLang="en-US" sz="1400" dirty="0" smtClean="0">
                <a:solidFill>
                  <a:schemeClr val="bg1"/>
                </a:solidFill>
                <a:ea typeface="HG丸ｺﾞｼｯｸM-PRO" pitchFamily="50" charset="-128"/>
              </a:rPr>
              <a:t>買収／</a:t>
            </a:r>
            <a:r>
              <a:rPr kumimoji="0" lang="en-US" altLang="ja-JP" sz="1400" dirty="0" smtClean="0">
                <a:solidFill>
                  <a:schemeClr val="bg1"/>
                </a:solidFill>
                <a:ea typeface="HG丸ｺﾞｼｯｸM-PRO" pitchFamily="50" charset="-128"/>
              </a:rPr>
              <a:t>DWH</a:t>
            </a:r>
            <a:r>
              <a:rPr kumimoji="0" lang="ja-JP" altLang="en-US" sz="1400" dirty="0" smtClean="0">
                <a:solidFill>
                  <a:schemeClr val="bg1"/>
                </a:solidFill>
                <a:ea typeface="HG丸ｺﾞｼｯｸM-PRO" pitchFamily="50" charset="-128"/>
              </a:rPr>
              <a:t>アプライアンス</a:t>
            </a:r>
            <a:endParaRPr kumimoji="0" lang="en-US" altLang="ja-JP" sz="1400" dirty="0" smtClean="0">
              <a:solidFill>
                <a:schemeClr val="bg1"/>
              </a:solidFill>
              <a:ea typeface="HG丸ｺﾞｼｯｸM-PRO" pitchFamily="50" charset="-128"/>
            </a:endParaRPr>
          </a:p>
          <a:p>
            <a:pPr>
              <a:spcBef>
                <a:spcPct val="20000"/>
              </a:spcBef>
            </a:pPr>
            <a:r>
              <a:rPr kumimoji="0" lang="en-US" altLang="ja-JP" sz="1400" dirty="0" smtClean="0">
                <a:solidFill>
                  <a:schemeClr val="bg1"/>
                </a:solidFill>
                <a:ea typeface="HG丸ｺﾞｼｯｸM-PRO" pitchFamily="50" charset="-128"/>
              </a:rPr>
              <a:t>2008</a:t>
            </a:r>
            <a:r>
              <a:rPr kumimoji="0" lang="ja-JP" altLang="en-US" sz="1400" dirty="0" smtClean="0">
                <a:solidFill>
                  <a:schemeClr val="bg1"/>
                </a:solidFill>
                <a:ea typeface="HG丸ｺﾞｼｯｸM-PRO" pitchFamily="50" charset="-128"/>
              </a:rPr>
              <a:t>年		</a:t>
            </a:r>
            <a:r>
              <a:rPr kumimoji="0" lang="en-US" altLang="ja-JP" sz="1400" dirty="0" smtClean="0">
                <a:solidFill>
                  <a:schemeClr val="bg1"/>
                </a:solidFill>
                <a:ea typeface="HG丸ｺﾞｼｯｸM-PRO" pitchFamily="50" charset="-128"/>
              </a:rPr>
              <a:t>Oracle	</a:t>
            </a:r>
            <a:r>
              <a:rPr kumimoji="0" lang="en-US" altLang="ja-JP" sz="1400" dirty="0" err="1" smtClean="0">
                <a:solidFill>
                  <a:schemeClr val="bg1"/>
                </a:solidFill>
                <a:ea typeface="HG丸ｺﾞｼｯｸM-PRO" pitchFamily="50" charset="-128"/>
              </a:rPr>
              <a:t>Exadatw</a:t>
            </a:r>
            <a:r>
              <a:rPr kumimoji="0" lang="en-US" altLang="ja-JP" sz="1400" dirty="0" smtClean="0">
                <a:solidFill>
                  <a:schemeClr val="bg1"/>
                </a:solidFill>
                <a:ea typeface="HG丸ｺﾞｼｯｸM-PRO" pitchFamily="50" charset="-128"/>
              </a:rPr>
              <a:t> </a:t>
            </a:r>
            <a:r>
              <a:rPr kumimoji="0" lang="ja-JP" altLang="en-US" sz="1400" dirty="0" smtClean="0">
                <a:solidFill>
                  <a:schemeClr val="bg1"/>
                </a:solidFill>
                <a:ea typeface="HG丸ｺﾞｼｯｸM-PRO" pitchFamily="50" charset="-128"/>
              </a:rPr>
              <a:t> 提供</a:t>
            </a:r>
            <a:endParaRPr kumimoji="0" lang="ja-JP" altLang="en-US" sz="1400" dirty="0">
              <a:solidFill>
                <a:schemeClr val="bg1"/>
              </a:solidFill>
              <a:ea typeface="HG丸ｺﾞｼｯｸM-PRO" pitchFamily="50" charset="-128"/>
            </a:endParaRPr>
          </a:p>
          <a:p>
            <a:pPr>
              <a:spcBef>
                <a:spcPct val="20000"/>
              </a:spcBef>
            </a:pPr>
            <a:r>
              <a:rPr kumimoji="0" lang="en-US" altLang="ja-JP" sz="1400" dirty="0" smtClean="0">
                <a:solidFill>
                  <a:schemeClr val="bg1"/>
                </a:solidFill>
                <a:ea typeface="HG丸ｺﾞｼｯｸM-PRO" pitchFamily="50" charset="-128"/>
              </a:rPr>
              <a:t>2009</a:t>
            </a:r>
            <a:r>
              <a:rPr kumimoji="0" lang="ja-JP" altLang="en-US" sz="1400" dirty="0" smtClean="0">
                <a:solidFill>
                  <a:schemeClr val="bg1"/>
                </a:solidFill>
                <a:ea typeface="HG丸ｺﾞｼｯｸM-PRO" pitchFamily="50" charset="-128"/>
              </a:rPr>
              <a:t>年</a:t>
            </a:r>
            <a:r>
              <a:rPr kumimoji="0" lang="en-US" altLang="ja-JP" sz="1400" dirty="0" smtClean="0">
                <a:solidFill>
                  <a:schemeClr val="bg1"/>
                </a:solidFill>
                <a:ea typeface="HG丸ｺﾞｼｯｸM-PRO" pitchFamily="50" charset="-128"/>
              </a:rPr>
              <a:t>06</a:t>
            </a:r>
            <a:r>
              <a:rPr kumimoji="0" lang="ja-JP" altLang="en-US" sz="1400" dirty="0" smtClean="0">
                <a:solidFill>
                  <a:schemeClr val="bg1"/>
                </a:solidFill>
                <a:ea typeface="HG丸ｺﾞｼｯｸM-PRO" pitchFamily="50" charset="-128"/>
              </a:rPr>
              <a:t>月</a:t>
            </a:r>
            <a:r>
              <a:rPr kumimoji="0" lang="en-US" altLang="ja-JP" sz="1400" dirty="0" smtClean="0">
                <a:solidFill>
                  <a:schemeClr val="bg1"/>
                </a:solidFill>
                <a:ea typeface="HG丸ｺﾞｼｯｸM-PRO" pitchFamily="50" charset="-128"/>
              </a:rPr>
              <a:t>	Microsoft  </a:t>
            </a:r>
            <a:r>
              <a:rPr kumimoji="0" lang="ja-JP" altLang="en-US" sz="1400" dirty="0" smtClean="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SQL </a:t>
            </a:r>
            <a:r>
              <a:rPr kumimoji="0" lang="en-US" altLang="ja-JP" sz="1400" dirty="0">
                <a:solidFill>
                  <a:schemeClr val="bg1"/>
                </a:solidFill>
                <a:ea typeface="HG丸ｺﾞｼｯｸM-PRO" pitchFamily="50" charset="-128"/>
              </a:rPr>
              <a:t>Server Fast Track Data </a:t>
            </a:r>
            <a:r>
              <a:rPr kumimoji="0" lang="en-US" altLang="ja-JP" sz="1400" dirty="0" smtClean="0">
                <a:solidFill>
                  <a:schemeClr val="bg1"/>
                </a:solidFill>
                <a:ea typeface="HG丸ｺﾞｼｯｸM-PRO" pitchFamily="50" charset="-128"/>
              </a:rPr>
              <a:t>Warehouse</a:t>
            </a:r>
            <a:r>
              <a:rPr kumimoji="0" lang="ja-JP" altLang="en-US" sz="1400" dirty="0" smtClean="0">
                <a:solidFill>
                  <a:schemeClr val="bg1"/>
                </a:solidFill>
                <a:ea typeface="HG丸ｺﾞｼｯｸM-PRO" pitchFamily="50" charset="-128"/>
              </a:rPr>
              <a:t>提供</a:t>
            </a:r>
            <a:r>
              <a:rPr kumimoji="0" lang="en-US" altLang="ja-JP" sz="1400" dirty="0" smtClean="0">
                <a:solidFill>
                  <a:schemeClr val="bg1"/>
                </a:solidFill>
                <a:ea typeface="HG丸ｺﾞｼｯｸM-PRO" pitchFamily="50" charset="-128"/>
              </a:rPr>
              <a:t>IBM</a:t>
            </a:r>
            <a:r>
              <a:rPr kumimoji="0" lang="ja-JP" altLang="en-US" sz="1400" dirty="0">
                <a:solidFill>
                  <a:schemeClr val="bg1"/>
                </a:solidFill>
                <a:ea typeface="HG丸ｺﾞｼｯｸM-PRO" pitchFamily="50" charset="-128"/>
              </a:rPr>
              <a:t>は、</a:t>
            </a:r>
            <a:r>
              <a:rPr kumimoji="0" lang="en-US" altLang="ja-JP" sz="1400" dirty="0">
                <a:solidFill>
                  <a:schemeClr val="bg1"/>
                </a:solidFill>
                <a:ea typeface="HG丸ｺﾞｼｯｸM-PRO" pitchFamily="50" charset="-128"/>
              </a:rPr>
              <a:t>2010</a:t>
            </a:r>
            <a:r>
              <a:rPr kumimoji="0" lang="ja-JP" altLang="en-US" sz="1400" dirty="0">
                <a:solidFill>
                  <a:schemeClr val="bg1"/>
                </a:solidFill>
                <a:ea typeface="HG丸ｺﾞｼｯｸM-PRO" pitchFamily="50" charset="-128"/>
              </a:rPr>
              <a:t>年</a:t>
            </a:r>
            <a:r>
              <a:rPr kumimoji="0" lang="en-US" altLang="ja-JP" sz="1400" dirty="0">
                <a:solidFill>
                  <a:schemeClr val="bg1"/>
                </a:solidFill>
                <a:ea typeface="HG丸ｺﾞｼｯｸM-PRO" pitchFamily="50" charset="-128"/>
              </a:rPr>
              <a:t>10</a:t>
            </a:r>
            <a:r>
              <a:rPr kumimoji="0" lang="ja-JP" altLang="en-US" sz="1400" dirty="0" smtClean="0">
                <a:solidFill>
                  <a:schemeClr val="bg1"/>
                </a:solidFill>
                <a:ea typeface="HG丸ｺﾞｼｯｸM-PRO" pitchFamily="50" charset="-128"/>
              </a:rPr>
              <a:t>月	</a:t>
            </a:r>
            <a:r>
              <a:rPr kumimoji="0" lang="en-US" altLang="ja-JP" sz="1400" dirty="0">
                <a:solidFill>
                  <a:schemeClr val="bg1"/>
                </a:solidFill>
                <a:ea typeface="HG丸ｺﾞｼｯｸM-PRO" pitchFamily="50" charset="-128"/>
              </a:rPr>
              <a:t> IBM	</a:t>
            </a:r>
            <a:r>
              <a:rPr kumimoji="0" lang="en-US" altLang="ja-JP" sz="1400" dirty="0" err="1" smtClean="0">
                <a:solidFill>
                  <a:schemeClr val="bg1"/>
                </a:solidFill>
                <a:ea typeface="HG丸ｺﾞｼｯｸM-PRO" pitchFamily="50" charset="-128"/>
              </a:rPr>
              <a:t>Netezza</a:t>
            </a:r>
            <a:r>
              <a:rPr kumimoji="0" lang="ja-JP" altLang="en-US" sz="1400" dirty="0" smtClean="0">
                <a:solidFill>
                  <a:schemeClr val="bg1"/>
                </a:solidFill>
                <a:ea typeface="HG丸ｺﾞｼｯｸM-PRO" pitchFamily="50" charset="-128"/>
              </a:rPr>
              <a:t> 買収</a:t>
            </a:r>
            <a:endParaRPr kumimoji="0" lang="ja-JP" altLang="en-US" sz="1400" dirty="0">
              <a:solidFill>
                <a:schemeClr val="bg1"/>
              </a:solidFill>
              <a:ea typeface="HG丸ｺﾞｼｯｸM-PRO" pitchFamily="50" charset="-128"/>
            </a:endParaRPr>
          </a:p>
          <a:p>
            <a:pPr>
              <a:spcBef>
                <a:spcPct val="20000"/>
              </a:spcBef>
            </a:pPr>
            <a:r>
              <a:rPr kumimoji="0" lang="en-US" altLang="ja-JP" sz="1400" dirty="0" smtClean="0">
                <a:solidFill>
                  <a:schemeClr val="bg1"/>
                </a:solidFill>
                <a:ea typeface="HG丸ｺﾞｼｯｸM-PRO" pitchFamily="50" charset="-128"/>
              </a:rPr>
              <a:t>2010</a:t>
            </a:r>
            <a:r>
              <a:rPr kumimoji="0" lang="ja-JP" altLang="en-US" sz="1400" dirty="0" smtClean="0">
                <a:solidFill>
                  <a:schemeClr val="bg1"/>
                </a:solidFill>
                <a:ea typeface="HG丸ｺﾞｼｯｸM-PRO" pitchFamily="50" charset="-128"/>
              </a:rPr>
              <a:t>年</a:t>
            </a:r>
            <a:r>
              <a:rPr kumimoji="0" lang="en-US" altLang="ja-JP" sz="1400" dirty="0" smtClean="0">
                <a:solidFill>
                  <a:schemeClr val="bg1"/>
                </a:solidFill>
                <a:ea typeface="HG丸ｺﾞｼｯｸM-PRO" pitchFamily="50" charset="-128"/>
              </a:rPr>
              <a:t>05</a:t>
            </a:r>
            <a:r>
              <a:rPr kumimoji="0" lang="ja-JP" altLang="en-US" sz="1400" dirty="0" smtClean="0">
                <a:solidFill>
                  <a:schemeClr val="bg1"/>
                </a:solidFill>
                <a:ea typeface="HG丸ｺﾞｼｯｸM-PRO" pitchFamily="50" charset="-128"/>
              </a:rPr>
              <a:t>月</a:t>
            </a:r>
            <a:r>
              <a:rPr kumimoji="0" lang="en-US" altLang="ja-JP" sz="1400" dirty="0" smtClean="0">
                <a:solidFill>
                  <a:schemeClr val="bg1"/>
                </a:solidFill>
                <a:ea typeface="HG丸ｺﾞｼｯｸM-PRO" pitchFamily="50" charset="-128"/>
              </a:rPr>
              <a:t>	SAP	Sybase</a:t>
            </a:r>
            <a:r>
              <a:rPr kumimoji="0" lang="ja-JP" altLang="en-US" sz="1400" dirty="0" smtClean="0">
                <a:solidFill>
                  <a:schemeClr val="bg1"/>
                </a:solidFill>
                <a:ea typeface="HG丸ｺﾞｼｯｸM-PRO" pitchFamily="50" charset="-128"/>
              </a:rPr>
              <a:t>買収</a:t>
            </a:r>
            <a:endParaRPr kumimoji="0" lang="en-US" altLang="ja-JP" sz="1400" dirty="0" smtClean="0">
              <a:solidFill>
                <a:schemeClr val="bg1"/>
              </a:solidFill>
              <a:ea typeface="HG丸ｺﾞｼｯｸM-PRO" pitchFamily="50" charset="-128"/>
            </a:endParaRPr>
          </a:p>
          <a:p>
            <a:pPr>
              <a:spcBef>
                <a:spcPct val="20000"/>
              </a:spcBef>
            </a:pPr>
            <a:r>
              <a:rPr kumimoji="0" lang="en-US" altLang="ja-JP" sz="1400" dirty="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	 	- High-Performance </a:t>
            </a:r>
            <a:r>
              <a:rPr kumimoji="0" lang="en-US" altLang="ja-JP" sz="1400" dirty="0">
                <a:solidFill>
                  <a:schemeClr val="bg1"/>
                </a:solidFill>
                <a:ea typeface="HG丸ｺﾞｼｯｸM-PRO" pitchFamily="50" charset="-128"/>
              </a:rPr>
              <a:t>Analytic </a:t>
            </a:r>
            <a:r>
              <a:rPr kumimoji="0" lang="en-US" altLang="ja-JP" sz="1400" dirty="0" smtClean="0">
                <a:solidFill>
                  <a:schemeClr val="bg1"/>
                </a:solidFill>
                <a:ea typeface="HG丸ｺﾞｼｯｸM-PRO" pitchFamily="50" charset="-128"/>
              </a:rPr>
              <a:t>Appliance(SAP HANA)</a:t>
            </a:r>
          </a:p>
          <a:p>
            <a:pPr>
              <a:spcBef>
                <a:spcPct val="20000"/>
              </a:spcBef>
            </a:pPr>
            <a:r>
              <a:rPr kumimoji="0" lang="en-US" altLang="ja-JP" sz="1400" dirty="0">
                <a:solidFill>
                  <a:schemeClr val="bg1"/>
                </a:solidFill>
                <a:ea typeface="HG丸ｺﾞｼｯｸM-PRO" pitchFamily="50" charset="-128"/>
              </a:rPr>
              <a:t>	</a:t>
            </a:r>
            <a:r>
              <a:rPr kumimoji="0" lang="en-US" altLang="ja-JP" sz="1400" dirty="0" smtClean="0">
                <a:solidFill>
                  <a:schemeClr val="bg1"/>
                </a:solidFill>
                <a:ea typeface="HG丸ｺﾞｼｯｸM-PRO" pitchFamily="50" charset="-128"/>
              </a:rPr>
              <a:t>		- Mobile Platform</a:t>
            </a:r>
            <a:endParaRPr kumimoji="0" lang="ja-JP" altLang="en-US" sz="1400" dirty="0">
              <a:solidFill>
                <a:schemeClr val="bg1"/>
              </a:solidFill>
              <a:ea typeface="HG丸ｺﾞｼｯｸM-PRO" pitchFamily="50" charset="-128"/>
            </a:endParaRPr>
          </a:p>
        </p:txBody>
      </p:sp>
      <p:grpSp>
        <p:nvGrpSpPr>
          <p:cNvPr id="2" name="グループ化 1"/>
          <p:cNvGrpSpPr/>
          <p:nvPr/>
        </p:nvGrpSpPr>
        <p:grpSpPr>
          <a:xfrm>
            <a:off x="971600" y="1771080"/>
            <a:ext cx="7200800" cy="1657920"/>
            <a:chOff x="971600" y="1771080"/>
            <a:chExt cx="7200800" cy="1657920"/>
          </a:xfrm>
        </p:grpSpPr>
        <p:sp>
          <p:nvSpPr>
            <p:cNvPr id="22" name="角丸四角形 21"/>
            <p:cNvSpPr/>
            <p:nvPr/>
          </p:nvSpPr>
          <p:spPr bwMode="auto">
            <a:xfrm>
              <a:off x="971600" y="2148880"/>
              <a:ext cx="7200800" cy="1280120"/>
            </a:xfrm>
            <a:prstGeom prst="roundRect">
              <a:avLst>
                <a:gd name="adj" fmla="val 8730"/>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HGP創英角ｺﾞｼｯｸUB" pitchFamily="50" charset="-128"/>
                  <a:ea typeface="HGP創英角ｺﾞｼｯｸUB" pitchFamily="50" charset="-128"/>
                </a:rPr>
                <a:t>基幹業務システム</a:t>
              </a:r>
              <a:r>
                <a:rPr kumimoji="0" lang="ja-JP" altLang="en-US" sz="2800" dirty="0" smtClean="0">
                  <a:solidFill>
                    <a:schemeClr val="bg1"/>
                  </a:solidFill>
                  <a:latin typeface="HGP創英角ｺﾞｼｯｸUB" pitchFamily="50" charset="-128"/>
                  <a:ea typeface="HGP創英角ｺﾞｼｯｸUB" pitchFamily="50" charset="-128"/>
                </a:rPr>
                <a:t>の標準化</a:t>
              </a:r>
              <a:endParaRPr kumimoji="0" lang="ja-JP" altLang="en-US" sz="2000" dirty="0" smtClean="0">
                <a:solidFill>
                  <a:schemeClr val="bg1"/>
                </a:solidFill>
                <a:latin typeface="HGP創英角ｺﾞｼｯｸUB" pitchFamily="50" charset="-128"/>
                <a:ea typeface="HGP創英角ｺﾞｼｯｸUB"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000" b="0" i="0" u="none" strike="noStrike" cap="none" normalizeH="0" baseline="0" dirty="0">
                <a:ln>
                  <a:noFill/>
                </a:ln>
                <a:solidFill>
                  <a:schemeClr val="bg1"/>
                </a:solidFill>
                <a:effectLst/>
                <a:latin typeface="HGP創英角ｺﾞｼｯｸUB" pitchFamily="50" charset="-128"/>
                <a:ea typeface="HGP創英角ｺﾞｼｯｸUB"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000" b="0" i="0" u="none" strike="noStrike" cap="none" normalizeH="0" baseline="0" dirty="0" smtClean="0">
                <a:ln>
                  <a:noFill/>
                </a:ln>
                <a:solidFill>
                  <a:schemeClr val="bg1"/>
                </a:solidFill>
                <a:effectLst/>
                <a:latin typeface="HGP創英角ｺﾞｼｯｸUB" pitchFamily="50" charset="-128"/>
                <a:ea typeface="HGP創英角ｺﾞｼｯｸUB" pitchFamily="50" charset="-128"/>
              </a:endParaRPr>
            </a:p>
          </p:txBody>
        </p:sp>
        <p:sp>
          <p:nvSpPr>
            <p:cNvPr id="5" name="角丸四角形 4"/>
            <p:cNvSpPr/>
            <p:nvPr/>
          </p:nvSpPr>
          <p:spPr bwMode="auto">
            <a:xfrm>
              <a:off x="1259632" y="2788940"/>
              <a:ext cx="3168352" cy="496044"/>
            </a:xfrm>
            <a:prstGeom prst="roundRect">
              <a:avLst/>
            </a:prstGeom>
            <a:solidFill>
              <a:srgbClr val="FF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業務データの標準化と一元化</a:t>
              </a:r>
            </a:p>
          </p:txBody>
        </p:sp>
        <p:sp>
          <p:nvSpPr>
            <p:cNvPr id="25" name="角丸四角形 24"/>
            <p:cNvSpPr/>
            <p:nvPr/>
          </p:nvSpPr>
          <p:spPr bwMode="auto">
            <a:xfrm>
              <a:off x="4716016" y="2788940"/>
              <a:ext cx="3168352" cy="496044"/>
            </a:xfrm>
            <a:prstGeom prst="roundRect">
              <a:avLst/>
            </a:prstGeom>
            <a:solidFill>
              <a:srgbClr val="FF99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ETL</a:t>
              </a:r>
              <a:r>
                <a:rPr kumimoji="0" lang="ja-JP" altLang="en-US" sz="16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ツールの普及</a:t>
              </a:r>
            </a:p>
          </p:txBody>
        </p:sp>
        <p:sp>
          <p:nvSpPr>
            <p:cNvPr id="6" name="上矢印 5"/>
            <p:cNvSpPr/>
            <p:nvPr/>
          </p:nvSpPr>
          <p:spPr bwMode="auto">
            <a:xfrm>
              <a:off x="4031940" y="1771080"/>
              <a:ext cx="1080120" cy="432048"/>
            </a:xfrm>
            <a:prstGeom prst="upArrow">
              <a:avLst/>
            </a:prstGeom>
            <a:solidFill>
              <a:srgbClr val="FF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grpSp>
    </p:spTree>
    <p:extLst>
      <p:ext uri="{BB962C8B-B14F-4D97-AF65-F5344CB8AC3E}">
        <p14:creationId xmlns:p14="http://schemas.microsoft.com/office/powerpoint/2010/main" val="2714682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ビジネス・インテリジェンス活用の方向性</a:t>
            </a:r>
          </a:p>
        </p:txBody>
      </p:sp>
      <p:cxnSp>
        <p:nvCxnSpPr>
          <p:cNvPr id="17" name="直線コネクタ 16"/>
          <p:cNvCxnSpPr/>
          <p:nvPr/>
        </p:nvCxnSpPr>
        <p:spPr bwMode="auto">
          <a:xfrm>
            <a:off x="3817284" y="1128936"/>
            <a:ext cx="4597" cy="5334000"/>
          </a:xfrm>
          <a:prstGeom prst="line">
            <a:avLst/>
          </a:prstGeom>
          <a:solidFill>
            <a:schemeClr val="bg1"/>
          </a:solidFill>
          <a:ln w="38100" cap="flat" cmpd="sng" algn="ctr">
            <a:solidFill>
              <a:srgbClr val="F6D92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右矢印 44"/>
          <p:cNvSpPr/>
          <p:nvPr/>
        </p:nvSpPr>
        <p:spPr bwMode="auto">
          <a:xfrm>
            <a:off x="3893484" y="1052736"/>
            <a:ext cx="685800" cy="369174"/>
          </a:xfrm>
          <a:prstGeom prst="rightArrow">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smtClean="0">
                <a:ln>
                  <a:noFill/>
                </a:ln>
                <a:solidFill>
                  <a:schemeClr val="bg1"/>
                </a:solidFill>
                <a:effectLst/>
                <a:latin typeface="Arial" charset="0"/>
                <a:ea typeface="HG丸ｺﾞｼｯｸM-PRO" pitchFamily="50" charset="-128"/>
              </a:rPr>
              <a:t>OLAP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6" name="左矢印 45"/>
          <p:cNvSpPr/>
          <p:nvPr/>
        </p:nvSpPr>
        <p:spPr bwMode="auto">
          <a:xfrm>
            <a:off x="3064429" y="1061932"/>
            <a:ext cx="685800" cy="350781"/>
          </a:xfrm>
          <a:prstGeom prst="left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OLTP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0" name="フローチャート : 磁気ディスク 69"/>
          <p:cNvSpPr/>
          <p:nvPr/>
        </p:nvSpPr>
        <p:spPr bwMode="auto">
          <a:xfrm>
            <a:off x="4579284" y="4149080"/>
            <a:ext cx="3593116" cy="2142728"/>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71" name="角丸四角形 70"/>
          <p:cNvSpPr/>
          <p:nvPr/>
        </p:nvSpPr>
        <p:spPr bwMode="auto">
          <a:xfrm>
            <a:off x="3407329" y="4149080"/>
            <a:ext cx="861255" cy="2142728"/>
          </a:xfrm>
          <a:prstGeom prst="roundRect">
            <a:avLst/>
          </a:prstGeom>
          <a:solidFill>
            <a:srgbClr val="3333CC"/>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1400" dirty="0"/>
          </a:p>
        </p:txBody>
      </p:sp>
      <p:sp>
        <p:nvSpPr>
          <p:cNvPr id="72" name="フローチャート : 磁気ディスク 71"/>
          <p:cNvSpPr/>
          <p:nvPr/>
        </p:nvSpPr>
        <p:spPr bwMode="auto">
          <a:xfrm>
            <a:off x="971550" y="4149080"/>
            <a:ext cx="2160290" cy="2142728"/>
          </a:xfrm>
          <a:prstGeom prst="flowChartMagneticDisk">
            <a:avLst/>
          </a:prstGeom>
          <a:solidFill>
            <a:srgbClr val="00B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 name="右矢印 1"/>
          <p:cNvSpPr/>
          <p:nvPr/>
        </p:nvSpPr>
        <p:spPr bwMode="auto">
          <a:xfrm>
            <a:off x="2987824" y="5373216"/>
            <a:ext cx="1872208" cy="720080"/>
          </a:xfrm>
          <a:prstGeom prst="rightArrow">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dirty="0" smtClean="0">
                <a:ln>
                  <a:noFill/>
                </a:ln>
                <a:solidFill>
                  <a:schemeClr val="bg1"/>
                </a:solidFill>
                <a:effectLst/>
                <a:latin typeface="HGP創英角ｺﾞｼｯｸUB" pitchFamily="50" charset="-128"/>
                <a:ea typeface="HGP創英角ｺﾞｼｯｸUB" pitchFamily="50" charset="-128"/>
              </a:rPr>
              <a:t>パッチ・ローディング</a:t>
            </a:r>
          </a:p>
        </p:txBody>
      </p:sp>
      <p:sp>
        <p:nvSpPr>
          <p:cNvPr id="74" name="右矢印 73"/>
          <p:cNvSpPr/>
          <p:nvPr/>
        </p:nvSpPr>
        <p:spPr bwMode="auto">
          <a:xfrm>
            <a:off x="2987824" y="4653136"/>
            <a:ext cx="1872208" cy="720080"/>
          </a:xfrm>
          <a:prstGeom prst="rightArrow">
            <a:avLst/>
          </a:prstGeom>
          <a:solidFill>
            <a:srgbClr val="0066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dirty="0" smtClean="0">
                <a:ln>
                  <a:noFill/>
                </a:ln>
                <a:solidFill>
                  <a:schemeClr val="bg1"/>
                </a:solidFill>
                <a:effectLst/>
                <a:latin typeface="HGP創英角ｺﾞｼｯｸUB" pitchFamily="50" charset="-128"/>
                <a:ea typeface="HGP創英角ｺﾞｼｯｸUB" pitchFamily="50" charset="-128"/>
              </a:rPr>
              <a:t>リアルタイム・ローディング</a:t>
            </a:r>
          </a:p>
        </p:txBody>
      </p:sp>
      <p:sp>
        <p:nvSpPr>
          <p:cNvPr id="3" name="ホームベース 2"/>
          <p:cNvSpPr/>
          <p:nvPr/>
        </p:nvSpPr>
        <p:spPr bwMode="auto">
          <a:xfrm rot="5400000">
            <a:off x="611535" y="1916807"/>
            <a:ext cx="2880320" cy="2160290"/>
          </a:xfrm>
          <a:prstGeom prst="homePlate">
            <a:avLst>
              <a:gd name="adj" fmla="val 17246"/>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6" name="ホームベース 75"/>
          <p:cNvSpPr/>
          <p:nvPr/>
        </p:nvSpPr>
        <p:spPr bwMode="auto">
          <a:xfrm rot="5400000">
            <a:off x="3779937" y="1916807"/>
            <a:ext cx="2880320" cy="2160290"/>
          </a:xfrm>
          <a:prstGeom prst="homePlate">
            <a:avLst>
              <a:gd name="adj" fmla="val 17246"/>
            </a:avLst>
          </a:prstGeom>
          <a:solidFill>
            <a:srgbClr val="00B0F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7" name="ホームベース 76"/>
          <p:cNvSpPr/>
          <p:nvPr/>
        </p:nvSpPr>
        <p:spPr bwMode="auto">
          <a:xfrm rot="5400000">
            <a:off x="6084143" y="1916807"/>
            <a:ext cx="2880320" cy="2160290"/>
          </a:xfrm>
          <a:prstGeom prst="homePlate">
            <a:avLst>
              <a:gd name="adj" fmla="val 17246"/>
            </a:avLst>
          </a:prstGeom>
          <a:solidFill>
            <a:srgbClr val="00B0F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4" name="角丸四角形 3"/>
          <p:cNvSpPr/>
          <p:nvPr/>
        </p:nvSpPr>
        <p:spPr bwMode="auto">
          <a:xfrm>
            <a:off x="1115616" y="1700808"/>
            <a:ext cx="1872208" cy="432111"/>
          </a:xfrm>
          <a:prstGeom prst="roundRect">
            <a:avLst/>
          </a:prstGeom>
          <a:solidFill>
            <a:srgbClr val="EC8B4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HGP創英角ｺﾞｼｯｸUB" pitchFamily="50" charset="-128"/>
                <a:ea typeface="HGP創英角ｺﾞｼｯｸUB" pitchFamily="50" charset="-128"/>
              </a:rPr>
              <a:t>単純</a:t>
            </a:r>
            <a:r>
              <a:rPr kumimoji="0" lang="ja-JP" altLang="en-US" sz="1400" dirty="0">
                <a:solidFill>
                  <a:schemeClr val="bg1"/>
                </a:solidFill>
                <a:latin typeface="HGP創英角ｺﾞｼｯｸUB" pitchFamily="50" charset="-128"/>
                <a:ea typeface="HGP創英角ｺﾞｼｯｸUB" pitchFamily="50" charset="-128"/>
              </a:rPr>
              <a:t>・</a:t>
            </a:r>
            <a:r>
              <a:rPr kumimoji="0" lang="ja-JP" altLang="en-US" sz="1400" b="0" i="0" u="none" strike="noStrike" cap="none" normalizeH="0" dirty="0" smtClean="0">
                <a:ln>
                  <a:noFill/>
                </a:ln>
                <a:solidFill>
                  <a:schemeClr val="bg1"/>
                </a:solidFill>
                <a:effectLst/>
                <a:latin typeface="HGP創英角ｺﾞｼｯｸUB" pitchFamily="50" charset="-128"/>
                <a:ea typeface="HGP創英角ｺﾞｼｯｸUB" pitchFamily="50" charset="-128"/>
              </a:rPr>
              <a:t>定型情報</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HGP創英角ｺﾞｼｯｸUB" pitchFamily="50" charset="-128"/>
                <a:ea typeface="HGP創英角ｺﾞｼｯｸUB" pitchFamily="50" charset="-128"/>
              </a:rPr>
              <a:t>の追加・更新</a:t>
            </a:r>
          </a:p>
        </p:txBody>
      </p:sp>
      <p:sp>
        <p:nvSpPr>
          <p:cNvPr id="79" name="角丸四角形 78"/>
          <p:cNvSpPr/>
          <p:nvPr/>
        </p:nvSpPr>
        <p:spPr bwMode="auto">
          <a:xfrm>
            <a:off x="4283993" y="1700808"/>
            <a:ext cx="1872208" cy="432111"/>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HGP創英角ｺﾞｼｯｸUB" pitchFamily="50" charset="-128"/>
                <a:ea typeface="HGP創英角ｺﾞｼｯｸUB" pitchFamily="50" charset="-128"/>
              </a:rPr>
              <a:t>単純な情報照会</a:t>
            </a:r>
          </a:p>
        </p:txBody>
      </p:sp>
      <p:sp>
        <p:nvSpPr>
          <p:cNvPr id="80" name="角丸四角形 79"/>
          <p:cNvSpPr/>
          <p:nvPr/>
        </p:nvSpPr>
        <p:spPr bwMode="auto">
          <a:xfrm>
            <a:off x="6588199" y="1700808"/>
            <a:ext cx="1872208" cy="432111"/>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HGP創英角ｺﾞｼｯｸUB" pitchFamily="50" charset="-128"/>
                <a:ea typeface="HGP創英角ｺﾞｼｯｸUB" pitchFamily="50" charset="-128"/>
              </a:rPr>
              <a:t>複雑で重い情報分析</a:t>
            </a:r>
          </a:p>
        </p:txBody>
      </p:sp>
      <p:sp>
        <p:nvSpPr>
          <p:cNvPr id="81" name="角丸四角形 80"/>
          <p:cNvSpPr/>
          <p:nvPr/>
        </p:nvSpPr>
        <p:spPr bwMode="auto">
          <a:xfrm>
            <a:off x="1088097" y="2255298"/>
            <a:ext cx="1872208" cy="432111"/>
          </a:xfrm>
          <a:prstGeom prst="roundRect">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日常的業務処理</a:t>
            </a:r>
            <a:endParaRPr kumimoji="0" lang="en-US" altLang="ja-JP"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Business Operation</a:t>
            </a:r>
            <a:endParaRPr kumimoji="0" lang="ja-JP" altLang="en-US"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82" name="角丸四角形 81"/>
          <p:cNvSpPr/>
          <p:nvPr/>
        </p:nvSpPr>
        <p:spPr bwMode="auto">
          <a:xfrm>
            <a:off x="4283993" y="2255297"/>
            <a:ext cx="1872208" cy="432111"/>
          </a:xfrm>
          <a:prstGeom prst="roundRect">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戦術的意志決定</a:t>
            </a:r>
            <a:endParaRPr kumimoji="0" lang="en-US" altLang="ja-JP"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Operational Intelligence</a:t>
            </a:r>
            <a:endParaRPr kumimoji="0" lang="ja-JP" altLang="en-US"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83" name="角丸四角形 82"/>
          <p:cNvSpPr/>
          <p:nvPr/>
        </p:nvSpPr>
        <p:spPr bwMode="auto">
          <a:xfrm>
            <a:off x="6588199" y="2255298"/>
            <a:ext cx="1872208" cy="432111"/>
          </a:xfrm>
          <a:prstGeom prst="roundRect">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戦略的意志決定</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50" dirty="0" smtClean="0">
                <a:solidFill>
                  <a:schemeClr val="bg1"/>
                </a:solidFill>
                <a:latin typeface="Arial" pitchFamily="34" charset="0"/>
                <a:ea typeface="HGP創英角ｺﾞｼｯｸUB" pitchFamily="50" charset="-128"/>
                <a:cs typeface="Arial" pitchFamily="34" charset="0"/>
              </a:rPr>
              <a:t>Strategic Intelligence</a:t>
            </a:r>
            <a:endParaRPr kumimoji="0" lang="ja-JP" altLang="en-US"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5" name="テキスト ボックス 4"/>
          <p:cNvSpPr txBox="1"/>
          <p:nvPr/>
        </p:nvSpPr>
        <p:spPr>
          <a:xfrm>
            <a:off x="1088097" y="2832043"/>
            <a:ext cx="1912511" cy="276999"/>
          </a:xfrm>
          <a:prstGeom prst="rect">
            <a:avLst/>
          </a:prstGeom>
          <a:noFill/>
        </p:spPr>
        <p:txBody>
          <a:bodyPr wrap="none" rtlCol="0">
            <a:spAutoFit/>
          </a:bodyPr>
          <a:lstStyle/>
          <a:p>
            <a:pPr algn="ctr"/>
            <a:r>
              <a:rPr lang="ja-JP" altLang="en-US" sz="1200" dirty="0"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例</a:t>
            </a:r>
            <a:r>
              <a:rPr lang="en-US" altLang="ja-JP" sz="1200" dirty="0"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a:t>
            </a:r>
            <a:r>
              <a:rPr lang="ja-JP" altLang="en-US" sz="1200" dirty="0"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店舗や</a:t>
            </a:r>
            <a:r>
              <a:rPr lang="en-US" altLang="ja-JP" sz="1200" dirty="0"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ATM</a:t>
            </a:r>
            <a:r>
              <a:rPr lang="ja-JP" altLang="en-US" sz="1200" dirty="0" err="1"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での</a:t>
            </a:r>
            <a:r>
              <a:rPr lang="ja-JP" altLang="en-US" sz="1200" dirty="0" err="1">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入</a:t>
            </a:r>
            <a:r>
              <a:rPr lang="ja-JP" altLang="en-US" sz="1200" dirty="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出金</a:t>
            </a:r>
            <a:endParaRPr kumimoji="1" lang="ja-JP" altLang="en-US" sz="1200" dirty="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endParaRPr>
          </a:p>
        </p:txBody>
      </p:sp>
      <p:sp>
        <p:nvSpPr>
          <p:cNvPr id="95" name="テキスト ボックス 94"/>
          <p:cNvSpPr txBox="1"/>
          <p:nvPr/>
        </p:nvSpPr>
        <p:spPr>
          <a:xfrm>
            <a:off x="4211960" y="2708920"/>
            <a:ext cx="2029723" cy="461665"/>
          </a:xfrm>
          <a:prstGeom prst="rect">
            <a:avLst/>
          </a:prstGeom>
          <a:noFill/>
        </p:spPr>
        <p:txBody>
          <a:bodyPr wrap="none" rtlCol="0">
            <a:spAutoFit/>
          </a:bodyPr>
          <a:lstStyle/>
          <a:p>
            <a:pPr algn="r"/>
            <a:r>
              <a:rPr lang="ja-JP" altLang="en-US"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例</a:t>
            </a:r>
            <a:r>
              <a:rPr lang="en-US" altLang="ja-JP"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a:t>
            </a:r>
            <a:r>
              <a:rPr lang="ja-JP" altLang="en-US"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店舗からの顧客情報照会</a:t>
            </a:r>
          </a:p>
          <a:p>
            <a:pPr algn="r"/>
            <a:r>
              <a:rPr lang="ja-JP" altLang="en-US"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・アドバイス</a:t>
            </a:r>
            <a:endParaRPr kumimoji="1" lang="ja-JP" altLang="en-US" sz="12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endParaRPr>
          </a:p>
        </p:txBody>
      </p:sp>
      <p:sp>
        <p:nvSpPr>
          <p:cNvPr id="96" name="テキスト ボックス 95"/>
          <p:cNvSpPr txBox="1"/>
          <p:nvPr/>
        </p:nvSpPr>
        <p:spPr>
          <a:xfrm>
            <a:off x="6724244" y="2708920"/>
            <a:ext cx="1600117" cy="461665"/>
          </a:xfrm>
          <a:prstGeom prst="rect">
            <a:avLst/>
          </a:prstGeom>
          <a:noFill/>
        </p:spPr>
        <p:txBody>
          <a:bodyPr wrap="none" rtlCol="0">
            <a:spAutoFit/>
          </a:bodyPr>
          <a:lstStyle/>
          <a:p>
            <a:pPr algn="r"/>
            <a:r>
              <a:rPr lang="ja-JP" altLang="en-US"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例</a:t>
            </a:r>
            <a:r>
              <a:rPr lang="en-US" altLang="ja-JP"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a:t>
            </a:r>
            <a:r>
              <a:rPr lang="ja-JP" altLang="en-US"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専門スタッフによる</a:t>
            </a:r>
          </a:p>
          <a:p>
            <a:pPr algn="r"/>
            <a:r>
              <a:rPr lang="ja-JP" altLang="en-US" sz="1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顧客情報分析</a:t>
            </a:r>
            <a:endParaRPr kumimoji="1" lang="ja-JP" altLang="en-US" sz="12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endParaRPr>
          </a:p>
        </p:txBody>
      </p:sp>
      <p:sp>
        <p:nvSpPr>
          <p:cNvPr id="102" name="上下矢印 101"/>
          <p:cNvSpPr/>
          <p:nvPr/>
        </p:nvSpPr>
        <p:spPr bwMode="auto">
          <a:xfrm>
            <a:off x="1098576"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03" name="上下矢印 102"/>
          <p:cNvSpPr/>
          <p:nvPr/>
        </p:nvSpPr>
        <p:spPr bwMode="auto">
          <a:xfrm>
            <a:off x="1250976"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04" name="上下矢印 103"/>
          <p:cNvSpPr/>
          <p:nvPr/>
        </p:nvSpPr>
        <p:spPr bwMode="auto">
          <a:xfrm>
            <a:off x="1423727"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08" name="上下矢印 107"/>
          <p:cNvSpPr/>
          <p:nvPr/>
        </p:nvSpPr>
        <p:spPr bwMode="auto">
          <a:xfrm>
            <a:off x="1576127"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09" name="上下矢印 108"/>
          <p:cNvSpPr/>
          <p:nvPr/>
        </p:nvSpPr>
        <p:spPr bwMode="auto">
          <a:xfrm>
            <a:off x="1736441"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0" name="上下矢印 109"/>
          <p:cNvSpPr/>
          <p:nvPr/>
        </p:nvSpPr>
        <p:spPr bwMode="auto">
          <a:xfrm>
            <a:off x="1888841"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1" name="上下矢印 110"/>
          <p:cNvSpPr/>
          <p:nvPr/>
        </p:nvSpPr>
        <p:spPr bwMode="auto">
          <a:xfrm>
            <a:off x="2061592"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2" name="上下矢印 111"/>
          <p:cNvSpPr/>
          <p:nvPr/>
        </p:nvSpPr>
        <p:spPr bwMode="auto">
          <a:xfrm>
            <a:off x="2213992"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3" name="上下矢印 112"/>
          <p:cNvSpPr/>
          <p:nvPr/>
        </p:nvSpPr>
        <p:spPr bwMode="auto">
          <a:xfrm>
            <a:off x="2367473"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7" name="上下矢印 116"/>
          <p:cNvSpPr/>
          <p:nvPr/>
        </p:nvSpPr>
        <p:spPr bwMode="auto">
          <a:xfrm>
            <a:off x="2519873"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8" name="上下矢印 117"/>
          <p:cNvSpPr/>
          <p:nvPr/>
        </p:nvSpPr>
        <p:spPr bwMode="auto">
          <a:xfrm>
            <a:off x="2692624"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19" name="上下矢印 118"/>
          <p:cNvSpPr/>
          <p:nvPr/>
        </p:nvSpPr>
        <p:spPr bwMode="auto">
          <a:xfrm>
            <a:off x="2845024" y="3212976"/>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0" name="上下矢印 119"/>
          <p:cNvSpPr/>
          <p:nvPr/>
        </p:nvSpPr>
        <p:spPr bwMode="auto">
          <a:xfrm>
            <a:off x="1169368"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1" name="上下矢印 120"/>
          <p:cNvSpPr/>
          <p:nvPr/>
        </p:nvSpPr>
        <p:spPr bwMode="auto">
          <a:xfrm>
            <a:off x="1321768"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2" name="上下矢印 121"/>
          <p:cNvSpPr/>
          <p:nvPr/>
        </p:nvSpPr>
        <p:spPr bwMode="auto">
          <a:xfrm>
            <a:off x="1494519"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3" name="上下矢印 122"/>
          <p:cNvSpPr/>
          <p:nvPr/>
        </p:nvSpPr>
        <p:spPr bwMode="auto">
          <a:xfrm>
            <a:off x="1646919"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4" name="上下矢印 123"/>
          <p:cNvSpPr/>
          <p:nvPr/>
        </p:nvSpPr>
        <p:spPr bwMode="auto">
          <a:xfrm>
            <a:off x="1807233"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5" name="上下矢印 124"/>
          <p:cNvSpPr/>
          <p:nvPr/>
        </p:nvSpPr>
        <p:spPr bwMode="auto">
          <a:xfrm>
            <a:off x="1959633"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6" name="上下矢印 125"/>
          <p:cNvSpPr/>
          <p:nvPr/>
        </p:nvSpPr>
        <p:spPr bwMode="auto">
          <a:xfrm>
            <a:off x="2132384"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7" name="上下矢印 126"/>
          <p:cNvSpPr/>
          <p:nvPr/>
        </p:nvSpPr>
        <p:spPr bwMode="auto">
          <a:xfrm>
            <a:off x="2284784"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8" name="上下矢印 127"/>
          <p:cNvSpPr/>
          <p:nvPr/>
        </p:nvSpPr>
        <p:spPr bwMode="auto">
          <a:xfrm>
            <a:off x="2438265"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29" name="上下矢印 128"/>
          <p:cNvSpPr/>
          <p:nvPr/>
        </p:nvSpPr>
        <p:spPr bwMode="auto">
          <a:xfrm>
            <a:off x="2590665"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30" name="上下矢印 129"/>
          <p:cNvSpPr/>
          <p:nvPr/>
        </p:nvSpPr>
        <p:spPr bwMode="auto">
          <a:xfrm>
            <a:off x="2763416" y="3429000"/>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32" name="上下矢印 131"/>
          <p:cNvSpPr/>
          <p:nvPr/>
        </p:nvSpPr>
        <p:spPr bwMode="auto">
          <a:xfrm>
            <a:off x="1115616"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3" name="上下矢印 132"/>
          <p:cNvSpPr/>
          <p:nvPr/>
        </p:nvSpPr>
        <p:spPr bwMode="auto">
          <a:xfrm>
            <a:off x="1268016"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4" name="上下矢印 133"/>
          <p:cNvSpPr/>
          <p:nvPr/>
        </p:nvSpPr>
        <p:spPr bwMode="auto">
          <a:xfrm>
            <a:off x="1440767"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5" name="上下矢印 134"/>
          <p:cNvSpPr/>
          <p:nvPr/>
        </p:nvSpPr>
        <p:spPr bwMode="auto">
          <a:xfrm>
            <a:off x="1593167"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6" name="上下矢印 135"/>
          <p:cNvSpPr/>
          <p:nvPr/>
        </p:nvSpPr>
        <p:spPr bwMode="auto">
          <a:xfrm>
            <a:off x="1753481"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7" name="上下矢印 136"/>
          <p:cNvSpPr/>
          <p:nvPr/>
        </p:nvSpPr>
        <p:spPr bwMode="auto">
          <a:xfrm>
            <a:off x="1905881"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8" name="上下矢印 137"/>
          <p:cNvSpPr/>
          <p:nvPr/>
        </p:nvSpPr>
        <p:spPr bwMode="auto">
          <a:xfrm>
            <a:off x="2078632"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9" name="上下矢印 138"/>
          <p:cNvSpPr/>
          <p:nvPr/>
        </p:nvSpPr>
        <p:spPr bwMode="auto">
          <a:xfrm>
            <a:off x="2231032"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0" name="上下矢印 139"/>
          <p:cNvSpPr/>
          <p:nvPr/>
        </p:nvSpPr>
        <p:spPr bwMode="auto">
          <a:xfrm>
            <a:off x="2384513"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1" name="上下矢印 140"/>
          <p:cNvSpPr/>
          <p:nvPr/>
        </p:nvSpPr>
        <p:spPr bwMode="auto">
          <a:xfrm>
            <a:off x="2536913"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2" name="上下矢印 141"/>
          <p:cNvSpPr/>
          <p:nvPr/>
        </p:nvSpPr>
        <p:spPr bwMode="auto">
          <a:xfrm>
            <a:off x="2709664"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3" name="上下矢印 142"/>
          <p:cNvSpPr/>
          <p:nvPr/>
        </p:nvSpPr>
        <p:spPr bwMode="auto">
          <a:xfrm>
            <a:off x="2862064" y="3645024"/>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4" name="上下矢印 143"/>
          <p:cNvSpPr/>
          <p:nvPr/>
        </p:nvSpPr>
        <p:spPr bwMode="auto">
          <a:xfrm>
            <a:off x="1186408"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5" name="上下矢印 144"/>
          <p:cNvSpPr/>
          <p:nvPr/>
        </p:nvSpPr>
        <p:spPr bwMode="auto">
          <a:xfrm>
            <a:off x="1338808"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6" name="上下矢印 145"/>
          <p:cNvSpPr/>
          <p:nvPr/>
        </p:nvSpPr>
        <p:spPr bwMode="auto">
          <a:xfrm>
            <a:off x="1511559"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7" name="上下矢印 146"/>
          <p:cNvSpPr/>
          <p:nvPr/>
        </p:nvSpPr>
        <p:spPr bwMode="auto">
          <a:xfrm>
            <a:off x="1663959"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8" name="上下矢印 147"/>
          <p:cNvSpPr/>
          <p:nvPr/>
        </p:nvSpPr>
        <p:spPr bwMode="auto">
          <a:xfrm>
            <a:off x="1824273"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0" name="上下矢印 149"/>
          <p:cNvSpPr/>
          <p:nvPr/>
        </p:nvSpPr>
        <p:spPr bwMode="auto">
          <a:xfrm>
            <a:off x="1976673"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1" name="上下矢印 150"/>
          <p:cNvSpPr/>
          <p:nvPr/>
        </p:nvSpPr>
        <p:spPr bwMode="auto">
          <a:xfrm>
            <a:off x="2149424"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2" name="上下矢印 151"/>
          <p:cNvSpPr/>
          <p:nvPr/>
        </p:nvSpPr>
        <p:spPr bwMode="auto">
          <a:xfrm>
            <a:off x="2301824"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3" name="上下矢印 152"/>
          <p:cNvSpPr/>
          <p:nvPr/>
        </p:nvSpPr>
        <p:spPr bwMode="auto">
          <a:xfrm>
            <a:off x="2455305"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4" name="上下矢印 153"/>
          <p:cNvSpPr/>
          <p:nvPr/>
        </p:nvSpPr>
        <p:spPr bwMode="auto">
          <a:xfrm>
            <a:off x="2607705"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5" name="上下矢印 154"/>
          <p:cNvSpPr/>
          <p:nvPr/>
        </p:nvSpPr>
        <p:spPr bwMode="auto">
          <a:xfrm>
            <a:off x="2780456" y="3861048"/>
            <a:ext cx="144016" cy="216024"/>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56" name="上矢印 155"/>
          <p:cNvSpPr/>
          <p:nvPr/>
        </p:nvSpPr>
        <p:spPr bwMode="auto">
          <a:xfrm>
            <a:off x="4289670"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57" name="上矢印 156"/>
          <p:cNvSpPr/>
          <p:nvPr/>
        </p:nvSpPr>
        <p:spPr bwMode="auto">
          <a:xfrm>
            <a:off x="4442070"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62" name="上矢印 161"/>
          <p:cNvSpPr/>
          <p:nvPr/>
        </p:nvSpPr>
        <p:spPr bwMode="auto">
          <a:xfrm>
            <a:off x="4614821"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63" name="上矢印 162"/>
          <p:cNvSpPr/>
          <p:nvPr/>
        </p:nvSpPr>
        <p:spPr bwMode="auto">
          <a:xfrm>
            <a:off x="4767221"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65" name="上矢印 164"/>
          <p:cNvSpPr/>
          <p:nvPr/>
        </p:nvSpPr>
        <p:spPr bwMode="auto">
          <a:xfrm>
            <a:off x="4927535"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75" name="上矢印 174"/>
          <p:cNvSpPr/>
          <p:nvPr/>
        </p:nvSpPr>
        <p:spPr bwMode="auto">
          <a:xfrm>
            <a:off x="5079935"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77" name="上矢印 176"/>
          <p:cNvSpPr/>
          <p:nvPr/>
        </p:nvSpPr>
        <p:spPr bwMode="auto">
          <a:xfrm>
            <a:off x="5252686"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78" name="上矢印 177"/>
          <p:cNvSpPr/>
          <p:nvPr/>
        </p:nvSpPr>
        <p:spPr bwMode="auto">
          <a:xfrm>
            <a:off x="5405086"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80" name="上矢印 179"/>
          <p:cNvSpPr/>
          <p:nvPr/>
        </p:nvSpPr>
        <p:spPr bwMode="auto">
          <a:xfrm>
            <a:off x="5558567"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81" name="上矢印 180"/>
          <p:cNvSpPr/>
          <p:nvPr/>
        </p:nvSpPr>
        <p:spPr bwMode="auto">
          <a:xfrm>
            <a:off x="5710967"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82" name="上矢印 181"/>
          <p:cNvSpPr/>
          <p:nvPr/>
        </p:nvSpPr>
        <p:spPr bwMode="auto">
          <a:xfrm>
            <a:off x="5883718"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83" name="上矢印 182"/>
          <p:cNvSpPr/>
          <p:nvPr/>
        </p:nvSpPr>
        <p:spPr bwMode="auto">
          <a:xfrm>
            <a:off x="6036118" y="3212976"/>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chemeClr val="bg1"/>
              </a:solidFill>
              <a:effectLst/>
              <a:latin typeface="+mn-lt"/>
              <a:ea typeface="+mn-ea"/>
            </a:endParaRPr>
          </a:p>
        </p:txBody>
      </p:sp>
      <p:sp>
        <p:nvSpPr>
          <p:cNvPr id="184" name="上矢印 183"/>
          <p:cNvSpPr/>
          <p:nvPr/>
        </p:nvSpPr>
        <p:spPr bwMode="auto">
          <a:xfrm>
            <a:off x="4360462"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85" name="上矢印 184"/>
          <p:cNvSpPr/>
          <p:nvPr/>
        </p:nvSpPr>
        <p:spPr bwMode="auto">
          <a:xfrm>
            <a:off x="4512862"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2" name="上矢印 191"/>
          <p:cNvSpPr/>
          <p:nvPr/>
        </p:nvSpPr>
        <p:spPr bwMode="auto">
          <a:xfrm>
            <a:off x="4685613"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3" name="上矢印 192"/>
          <p:cNvSpPr/>
          <p:nvPr/>
        </p:nvSpPr>
        <p:spPr bwMode="auto">
          <a:xfrm>
            <a:off x="4838013"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4" name="上矢印 193"/>
          <p:cNvSpPr/>
          <p:nvPr/>
        </p:nvSpPr>
        <p:spPr bwMode="auto">
          <a:xfrm>
            <a:off x="4998327"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5" name="上矢印 194"/>
          <p:cNvSpPr/>
          <p:nvPr/>
        </p:nvSpPr>
        <p:spPr bwMode="auto">
          <a:xfrm>
            <a:off x="5150727"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6" name="上矢印 195"/>
          <p:cNvSpPr/>
          <p:nvPr/>
        </p:nvSpPr>
        <p:spPr bwMode="auto">
          <a:xfrm>
            <a:off x="5323478"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7" name="上矢印 196"/>
          <p:cNvSpPr/>
          <p:nvPr/>
        </p:nvSpPr>
        <p:spPr bwMode="auto">
          <a:xfrm>
            <a:off x="5475878"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98" name="上矢印 197"/>
          <p:cNvSpPr/>
          <p:nvPr/>
        </p:nvSpPr>
        <p:spPr bwMode="auto">
          <a:xfrm>
            <a:off x="5629359"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02" name="上矢印 201"/>
          <p:cNvSpPr/>
          <p:nvPr/>
        </p:nvSpPr>
        <p:spPr bwMode="auto">
          <a:xfrm>
            <a:off x="5781759"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03" name="上矢印 202"/>
          <p:cNvSpPr/>
          <p:nvPr/>
        </p:nvSpPr>
        <p:spPr bwMode="auto">
          <a:xfrm>
            <a:off x="5954510" y="3681028"/>
            <a:ext cx="142192" cy="396044"/>
          </a:xfrm>
          <a:prstGeom prst="up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1" name="上下矢印 230"/>
          <p:cNvSpPr/>
          <p:nvPr/>
        </p:nvSpPr>
        <p:spPr bwMode="auto">
          <a:xfrm>
            <a:off x="6561559"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2" name="上下矢印 231"/>
          <p:cNvSpPr/>
          <p:nvPr/>
        </p:nvSpPr>
        <p:spPr bwMode="auto">
          <a:xfrm>
            <a:off x="6713959"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3" name="上下矢印 232"/>
          <p:cNvSpPr/>
          <p:nvPr/>
        </p:nvSpPr>
        <p:spPr bwMode="auto">
          <a:xfrm>
            <a:off x="6886710"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4" name="上下矢印 233"/>
          <p:cNvSpPr/>
          <p:nvPr/>
        </p:nvSpPr>
        <p:spPr bwMode="auto">
          <a:xfrm>
            <a:off x="7039110"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5" name="上下矢印 234"/>
          <p:cNvSpPr/>
          <p:nvPr/>
        </p:nvSpPr>
        <p:spPr bwMode="auto">
          <a:xfrm>
            <a:off x="7199424"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6" name="上下矢印 235"/>
          <p:cNvSpPr/>
          <p:nvPr/>
        </p:nvSpPr>
        <p:spPr bwMode="auto">
          <a:xfrm>
            <a:off x="7351824"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7" name="上下矢印 236"/>
          <p:cNvSpPr/>
          <p:nvPr/>
        </p:nvSpPr>
        <p:spPr bwMode="auto">
          <a:xfrm>
            <a:off x="7524575"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8" name="上下矢印 237"/>
          <p:cNvSpPr/>
          <p:nvPr/>
        </p:nvSpPr>
        <p:spPr bwMode="auto">
          <a:xfrm>
            <a:off x="7676975"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39" name="上下矢印 238"/>
          <p:cNvSpPr/>
          <p:nvPr/>
        </p:nvSpPr>
        <p:spPr bwMode="auto">
          <a:xfrm>
            <a:off x="7830456"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40" name="上下矢印 239"/>
          <p:cNvSpPr/>
          <p:nvPr/>
        </p:nvSpPr>
        <p:spPr bwMode="auto">
          <a:xfrm>
            <a:off x="7982856"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41" name="上下矢印 240"/>
          <p:cNvSpPr/>
          <p:nvPr/>
        </p:nvSpPr>
        <p:spPr bwMode="auto">
          <a:xfrm>
            <a:off x="8155607"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42" name="上下矢印 241"/>
          <p:cNvSpPr/>
          <p:nvPr/>
        </p:nvSpPr>
        <p:spPr bwMode="auto">
          <a:xfrm>
            <a:off x="8308007" y="3212976"/>
            <a:ext cx="152400" cy="876638"/>
          </a:xfrm>
          <a:prstGeom prst="up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 name="テキスト ボックス 6"/>
          <p:cNvSpPr txBox="1"/>
          <p:nvPr/>
        </p:nvSpPr>
        <p:spPr>
          <a:xfrm>
            <a:off x="1251246" y="3320988"/>
            <a:ext cx="1521570" cy="523220"/>
          </a:xfrm>
          <a:prstGeom prst="rect">
            <a:avLst/>
          </a:prstGeom>
          <a:noFill/>
        </p:spPr>
        <p:txBody>
          <a:bodyPr wrap="none" rtlCol="0">
            <a:spAutoFit/>
          </a:bodyPr>
          <a:lstStyle/>
          <a:p>
            <a:pPr algn="ctr"/>
            <a:r>
              <a:rPr kumimoji="1" lang="ja-JP" altLang="en-US" sz="1400" dirty="0" smtClean="0">
                <a:solidFill>
                  <a:schemeClr val="bg1"/>
                </a:solidFill>
                <a:effectLst>
                  <a:glow rad="228600">
                    <a:srgbClr val="006600">
                      <a:alpha val="40000"/>
                    </a:srgbClr>
                  </a:glow>
                </a:effectLst>
                <a:latin typeface="HGP創英角ｺﾞｼｯｸUB" pitchFamily="50" charset="-128"/>
                <a:ea typeface="HGP創英角ｺﾞｼｯｸUB" pitchFamily="50" charset="-128"/>
              </a:rPr>
              <a:t>膨大な取引データ</a:t>
            </a:r>
          </a:p>
          <a:p>
            <a:pPr algn="ctr"/>
            <a:r>
              <a:rPr kumimoji="1" lang="ja-JP" altLang="en-US" sz="1400" dirty="0" smtClean="0">
                <a:solidFill>
                  <a:schemeClr val="bg1"/>
                </a:solidFill>
                <a:effectLst>
                  <a:glow rad="228600">
                    <a:srgbClr val="006600">
                      <a:alpha val="40000"/>
                    </a:srgbClr>
                  </a:glow>
                </a:effectLst>
                <a:latin typeface="HGP創英角ｺﾞｼｯｸUB" pitchFamily="50" charset="-128"/>
                <a:ea typeface="HGP創英角ｺﾞｼｯｸUB" pitchFamily="50" charset="-128"/>
              </a:rPr>
              <a:t>追加・更新</a:t>
            </a:r>
            <a:endParaRPr kumimoji="1" lang="ja-JP" altLang="en-US" sz="1400" dirty="0">
              <a:solidFill>
                <a:schemeClr val="bg1"/>
              </a:solidFill>
              <a:effectLst>
                <a:glow rad="228600">
                  <a:srgbClr val="006600">
                    <a:alpha val="40000"/>
                  </a:srgbClr>
                </a:glow>
              </a:effectLst>
              <a:latin typeface="HGP創英角ｺﾞｼｯｸUB" pitchFamily="50" charset="-128"/>
              <a:ea typeface="HGP創英角ｺﾞｼｯｸUB" pitchFamily="50" charset="-128"/>
            </a:endParaRPr>
          </a:p>
        </p:txBody>
      </p:sp>
      <p:sp>
        <p:nvSpPr>
          <p:cNvPr id="243" name="テキスト ボックス 242"/>
          <p:cNvSpPr txBox="1"/>
          <p:nvPr/>
        </p:nvSpPr>
        <p:spPr>
          <a:xfrm>
            <a:off x="4538388" y="3488159"/>
            <a:ext cx="1428596" cy="307777"/>
          </a:xfrm>
          <a:prstGeom prst="rect">
            <a:avLst/>
          </a:prstGeom>
          <a:noFill/>
        </p:spPr>
        <p:txBody>
          <a:bodyPr wrap="none" rtlCol="0">
            <a:spAutoFit/>
          </a:bodyPr>
          <a:lstStyle/>
          <a:p>
            <a:pPr algn="ctr"/>
            <a:r>
              <a:rPr kumimoji="1" lang="ja-JP" altLang="en-US" sz="1400" dirty="0" smtClean="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rPr>
              <a:t>大量の情報検索</a:t>
            </a:r>
            <a:endParaRPr kumimoji="1" lang="ja-JP" altLang="en-US" sz="1400" dirty="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endParaRPr>
          </a:p>
        </p:txBody>
      </p:sp>
      <p:sp>
        <p:nvSpPr>
          <p:cNvPr id="244" name="テキスト ボックス 243"/>
          <p:cNvSpPr txBox="1"/>
          <p:nvPr/>
        </p:nvSpPr>
        <p:spPr>
          <a:xfrm>
            <a:off x="6487272" y="3347410"/>
            <a:ext cx="2074606" cy="523220"/>
          </a:xfrm>
          <a:prstGeom prst="rect">
            <a:avLst/>
          </a:prstGeom>
          <a:noFill/>
        </p:spPr>
        <p:txBody>
          <a:bodyPr wrap="none" rtlCol="0">
            <a:spAutoFit/>
          </a:bodyPr>
          <a:lstStyle/>
          <a:p>
            <a:pPr algn="ctr"/>
            <a:r>
              <a:rPr kumimoji="1" lang="ja-JP" altLang="en-US" sz="1400" dirty="0" smtClean="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rPr>
              <a:t>件数は少ないが</a:t>
            </a:r>
          </a:p>
          <a:p>
            <a:pPr algn="ctr"/>
            <a:r>
              <a:rPr lang="ja-JP" altLang="en-US" sz="1400" dirty="0" smtClean="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rPr>
              <a:t>負荷の大きな分析や検索</a:t>
            </a:r>
            <a:endParaRPr kumimoji="1" lang="ja-JP" altLang="en-US" sz="1400" dirty="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endParaRPr>
          </a:p>
        </p:txBody>
      </p:sp>
      <p:sp>
        <p:nvSpPr>
          <p:cNvPr id="9" name="テキスト ボックス 8"/>
          <p:cNvSpPr txBox="1"/>
          <p:nvPr/>
        </p:nvSpPr>
        <p:spPr>
          <a:xfrm>
            <a:off x="1263684" y="5137460"/>
            <a:ext cx="1576072" cy="584775"/>
          </a:xfrm>
          <a:prstGeom prst="rect">
            <a:avLst/>
          </a:prstGeom>
          <a:noFill/>
        </p:spPr>
        <p:txBody>
          <a:bodyPr wrap="none" rtlCol="0">
            <a:spAutoFit/>
          </a:bodyPr>
          <a:lstStyle/>
          <a:p>
            <a:r>
              <a:rPr kumimoji="1" lang="ja-JP" altLang="en-US" sz="3200" dirty="0"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業務</a:t>
            </a:r>
            <a:r>
              <a:rPr kumimoji="1" lang="en-US" altLang="ja-JP" sz="3200" dirty="0" smtClean="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rPr>
              <a:t>DB</a:t>
            </a:r>
            <a:endParaRPr kumimoji="1" lang="ja-JP" altLang="en-US" sz="3200" dirty="0">
              <a:solidFill>
                <a:schemeClr val="bg1"/>
              </a:solidFill>
              <a:effectLst>
                <a:glow rad="228600">
                  <a:srgbClr val="006600">
                    <a:alpha val="40000"/>
                  </a:srgbClr>
                </a:glow>
              </a:effectLst>
              <a:latin typeface="Arial" pitchFamily="34" charset="0"/>
              <a:ea typeface="HGP創英角ｺﾞｼｯｸUB" pitchFamily="50" charset="-128"/>
              <a:cs typeface="Arial" pitchFamily="34" charset="0"/>
            </a:endParaRPr>
          </a:p>
        </p:txBody>
      </p:sp>
      <p:sp>
        <p:nvSpPr>
          <p:cNvPr id="245" name="テキスト ボックス 244"/>
          <p:cNvSpPr txBox="1"/>
          <p:nvPr/>
        </p:nvSpPr>
        <p:spPr>
          <a:xfrm>
            <a:off x="5782560" y="5157192"/>
            <a:ext cx="1165704" cy="584775"/>
          </a:xfrm>
          <a:prstGeom prst="rect">
            <a:avLst/>
          </a:prstGeom>
          <a:noFill/>
        </p:spPr>
        <p:txBody>
          <a:bodyPr wrap="none" rtlCol="0">
            <a:spAutoFit/>
          </a:bodyPr>
          <a:lstStyle/>
          <a:p>
            <a:pPr algn="ctr"/>
            <a:r>
              <a:rPr kumimoji="1" lang="en-US" altLang="ja-JP" sz="32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DWH</a:t>
            </a:r>
            <a:endParaRPr kumimoji="1" lang="ja-JP" altLang="en-US" sz="32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endParaRPr>
          </a:p>
        </p:txBody>
      </p:sp>
      <p:sp>
        <p:nvSpPr>
          <p:cNvPr id="246" name="テキスト ボックス 245"/>
          <p:cNvSpPr txBox="1"/>
          <p:nvPr/>
        </p:nvSpPr>
        <p:spPr>
          <a:xfrm>
            <a:off x="3463495" y="4293096"/>
            <a:ext cx="748923" cy="461665"/>
          </a:xfrm>
          <a:prstGeom prst="rect">
            <a:avLst/>
          </a:prstGeom>
          <a:noFill/>
        </p:spPr>
        <p:txBody>
          <a:bodyPr wrap="none" rtlCol="0">
            <a:spAutoFit/>
          </a:bodyPr>
          <a:lstStyle/>
          <a:p>
            <a:pPr algn="ctr"/>
            <a:r>
              <a:rPr kumimoji="1" lang="en-US" altLang="ja-JP" sz="24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ETL</a:t>
            </a:r>
            <a:endParaRPr kumimoji="1" lang="ja-JP" altLang="en-US" sz="2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endParaRPr>
          </a:p>
        </p:txBody>
      </p:sp>
      <p:sp>
        <p:nvSpPr>
          <p:cNvPr id="247" name="角丸四角形 246"/>
          <p:cNvSpPr/>
          <p:nvPr/>
        </p:nvSpPr>
        <p:spPr bwMode="auto">
          <a:xfrm>
            <a:off x="4614820" y="4473287"/>
            <a:ext cx="1268897" cy="359697"/>
          </a:xfrm>
          <a:prstGeom prst="roundRect">
            <a:avLst>
              <a:gd name="adj" fmla="val 50000"/>
            </a:avLst>
          </a:prstGeom>
          <a:solidFill>
            <a:srgbClr val="FF99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リアルタイム</a:t>
            </a:r>
            <a:r>
              <a:rPr kumimoji="0" lang="en-US" altLang="ja-JP"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BI</a:t>
            </a:r>
            <a:endParaRPr kumimoji="0" lang="ja-JP" altLang="en-US"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248" name="テキスト ボックス 247"/>
          <p:cNvSpPr txBox="1"/>
          <p:nvPr/>
        </p:nvSpPr>
        <p:spPr>
          <a:xfrm>
            <a:off x="4756709" y="5741967"/>
            <a:ext cx="3212739" cy="307777"/>
          </a:xfrm>
          <a:prstGeom prst="rect">
            <a:avLst/>
          </a:prstGeom>
          <a:noFill/>
        </p:spPr>
        <p:txBody>
          <a:bodyPr wrap="none" rtlCol="0">
            <a:spAutoFit/>
          </a:bodyPr>
          <a:lstStyle/>
          <a:p>
            <a:pPr algn="ctr"/>
            <a:r>
              <a:rPr kumimoji="1" lang="ja-JP" altLang="en-US" sz="1400" dirty="0" smtClean="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rPr>
              <a:t>負荷特性の異なる</a:t>
            </a:r>
            <a:r>
              <a:rPr kumimoji="1" lang="en-US" altLang="ja-JP" sz="1400" dirty="0" smtClean="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rPr>
              <a:t>BI</a:t>
            </a:r>
            <a:r>
              <a:rPr kumimoji="1" lang="ja-JP" altLang="en-US" sz="1400" dirty="0" smtClean="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rPr>
              <a:t>処理を効率よく処理</a:t>
            </a:r>
            <a:endParaRPr kumimoji="1" lang="ja-JP" altLang="en-US" sz="1400" dirty="0">
              <a:solidFill>
                <a:schemeClr val="bg1"/>
              </a:solidFill>
              <a:effectLst>
                <a:glow rad="228600">
                  <a:schemeClr val="accent2">
                    <a:satMod val="175000"/>
                    <a:alpha val="40000"/>
                  </a:schemeClr>
                </a:glow>
              </a:effectLst>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14257555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bwMode="auto">
          <a:xfrm>
            <a:off x="5352148" y="2496716"/>
            <a:ext cx="2133600" cy="838200"/>
          </a:xfrm>
          <a:prstGeom prst="roundRect">
            <a:avLst>
              <a:gd name="adj" fmla="val 50000"/>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IBM </a:t>
            </a:r>
            <a:r>
              <a:rPr kumimoji="0" lang="en-US" altLang="ja-JP" sz="1400" b="0" i="0" u="none" strike="noStrike" cap="none" normalizeH="0" baseline="0" dirty="0" err="1" smtClean="0">
                <a:ln>
                  <a:noFill/>
                </a:ln>
                <a:solidFill>
                  <a:schemeClr val="bg1"/>
                </a:solidFill>
                <a:effectLst/>
                <a:latin typeface="Arial" charset="0"/>
                <a:ea typeface="HG丸ｺﾞｼｯｸM-PRO" pitchFamily="50" charset="-128"/>
              </a:rPr>
              <a:t>Cognos</a:t>
            </a: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 </a:t>
            </a:r>
            <a:r>
              <a:rPr kumimoji="0" lang="en-US" altLang="ja-JP" sz="1400" dirty="0" smtClean="0">
                <a:solidFill>
                  <a:schemeClr val="bg1"/>
                </a:solidFill>
                <a:latin typeface="Arial" charset="0"/>
                <a:ea typeface="HG丸ｺﾞｼｯｸM-PRO" pitchFamily="50" charset="-128"/>
              </a:rPr>
              <a:t>RTM</a:t>
            </a: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93" name="角丸四角形 92"/>
          <p:cNvSpPr/>
          <p:nvPr/>
        </p:nvSpPr>
        <p:spPr bwMode="auto">
          <a:xfrm>
            <a:off x="1676400" y="2496716"/>
            <a:ext cx="2133600" cy="838200"/>
          </a:xfrm>
          <a:prstGeom prst="roundRect">
            <a:avLst>
              <a:gd name="adj" fmla="val 50000"/>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IBM </a:t>
            </a:r>
            <a:r>
              <a:rPr kumimoji="0" lang="en-US" altLang="ja-JP" sz="1400" b="0" i="0" u="none" strike="noStrike" cap="none" normalizeH="0" baseline="0" dirty="0" err="1" smtClean="0">
                <a:ln>
                  <a:noFill/>
                </a:ln>
                <a:solidFill>
                  <a:schemeClr val="bg1"/>
                </a:solidFill>
                <a:effectLst/>
                <a:latin typeface="Arial" charset="0"/>
                <a:ea typeface="HG丸ｺﾞｼｯｸM-PRO" pitchFamily="50" charset="-128"/>
              </a:rPr>
              <a:t>Cognos</a:t>
            </a: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91" name="角丸四角形 90"/>
          <p:cNvSpPr/>
          <p:nvPr/>
        </p:nvSpPr>
        <p:spPr bwMode="auto">
          <a:xfrm>
            <a:off x="1676400" y="2165640"/>
            <a:ext cx="2133600" cy="838200"/>
          </a:xfrm>
          <a:prstGeom prst="roundRect">
            <a:avLst>
              <a:gd name="adj" fmla="val 50000"/>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ORACLE Hyperion</a:t>
            </a:r>
          </a:p>
        </p:txBody>
      </p:sp>
      <p:sp>
        <p:nvSpPr>
          <p:cNvPr id="92" name="角丸四角形 91"/>
          <p:cNvSpPr/>
          <p:nvPr/>
        </p:nvSpPr>
        <p:spPr bwMode="auto">
          <a:xfrm>
            <a:off x="5334000" y="2191916"/>
            <a:ext cx="2133600" cy="838200"/>
          </a:xfrm>
          <a:prstGeom prst="roundRect">
            <a:avLst>
              <a:gd name="adj" fmla="val 50000"/>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ORACLE </a:t>
            </a:r>
            <a:r>
              <a:rPr kumimoji="0" lang="en-US" altLang="ja-JP" sz="1400" b="0" i="0" u="none" strike="noStrike" cap="none" normalizeH="0" baseline="0" dirty="0" err="1" smtClean="0">
                <a:ln>
                  <a:noFill/>
                </a:ln>
                <a:solidFill>
                  <a:schemeClr val="bg1"/>
                </a:solidFill>
                <a:effectLst/>
                <a:latin typeface="Arial" charset="0"/>
                <a:ea typeface="HG丸ｺﾞｼｯｸM-PRO" pitchFamily="50" charset="-128"/>
              </a:rPr>
              <a:t>Exadata</a:t>
            </a:r>
            <a:endParaRPr kumimoji="0" lang="en-US" altLang="ja-JP"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0178" name="タイトル 2"/>
          <p:cNvSpPr>
            <a:spLocks noGrp="1"/>
          </p:cNvSpPr>
          <p:nvPr>
            <p:ph type="title"/>
          </p:nvPr>
        </p:nvSpPr>
        <p:spPr/>
        <p:txBody>
          <a:bodyPr/>
          <a:lstStyle/>
          <a:p>
            <a:r>
              <a:rPr lang="ja-JP" altLang="en-US" sz="2400" dirty="0" smtClean="0"/>
              <a:t>製品の位置づけ</a:t>
            </a:r>
          </a:p>
        </p:txBody>
      </p:sp>
      <p:cxnSp>
        <p:nvCxnSpPr>
          <p:cNvPr id="3" name="直線矢印コネクタ 2"/>
          <p:cNvCxnSpPr/>
          <p:nvPr/>
        </p:nvCxnSpPr>
        <p:spPr bwMode="auto">
          <a:xfrm>
            <a:off x="1676400" y="3752850"/>
            <a:ext cx="5791200" cy="0"/>
          </a:xfrm>
          <a:prstGeom prst="straightConnector1">
            <a:avLst/>
          </a:prstGeom>
          <a:solidFill>
            <a:schemeClr val="bg1"/>
          </a:solidFill>
          <a:ln w="76200" cap="flat" cmpd="sng" algn="ctr">
            <a:solidFill>
              <a:srgbClr val="FFC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線矢印コネクタ 69"/>
          <p:cNvCxnSpPr/>
          <p:nvPr/>
        </p:nvCxnSpPr>
        <p:spPr bwMode="auto">
          <a:xfrm flipV="1">
            <a:off x="4572000" y="1600200"/>
            <a:ext cx="0" cy="4419600"/>
          </a:xfrm>
          <a:prstGeom prst="straightConnector1">
            <a:avLst/>
          </a:prstGeom>
          <a:solidFill>
            <a:schemeClr val="bg1"/>
          </a:solidFill>
          <a:ln w="76200" cap="flat" cmpd="sng" algn="ctr">
            <a:solidFill>
              <a:srgbClr val="C0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角丸四角形 21"/>
          <p:cNvSpPr/>
          <p:nvPr/>
        </p:nvSpPr>
        <p:spPr bwMode="auto">
          <a:xfrm>
            <a:off x="1676400" y="1772816"/>
            <a:ext cx="2133600" cy="838200"/>
          </a:xfrm>
          <a:prstGeom prst="roundRect">
            <a:avLst>
              <a:gd name="adj" fmla="val 50000"/>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SAP</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err="1" smtClean="0">
                <a:ln>
                  <a:noFill/>
                </a:ln>
                <a:solidFill>
                  <a:schemeClr val="bg1"/>
                </a:solidFill>
                <a:effectLst/>
                <a:latin typeface="Arial" charset="0"/>
                <a:ea typeface="HG丸ｺﾞｼｯｸM-PRO" pitchFamily="50" charset="-128"/>
              </a:rPr>
              <a:t>BusinessObjects</a:t>
            </a: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9" name="角丸四角形 78"/>
          <p:cNvSpPr/>
          <p:nvPr/>
        </p:nvSpPr>
        <p:spPr bwMode="auto">
          <a:xfrm>
            <a:off x="5326117" y="1772816"/>
            <a:ext cx="2133600" cy="838200"/>
          </a:xfrm>
          <a:prstGeom prst="roundRect">
            <a:avLst>
              <a:gd name="adj" fmla="val 50000"/>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SAP</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HANA</a:t>
            </a: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7" name="角丸四角形 86"/>
          <p:cNvSpPr/>
          <p:nvPr/>
        </p:nvSpPr>
        <p:spPr bwMode="auto">
          <a:xfrm>
            <a:off x="5350891" y="4293096"/>
            <a:ext cx="2133600" cy="838200"/>
          </a:xfrm>
          <a:prstGeom prst="roundRect">
            <a:avLst>
              <a:gd name="adj" fmla="val 50000"/>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charset="0"/>
                <a:ea typeface="HG丸ｺﾞｼｯｸM-PRO" pitchFamily="50" charset="-128"/>
              </a:rPr>
              <a:t>Sybase</a:t>
            </a:r>
            <a:r>
              <a:rPr kumimoji="0" lang="en-US" altLang="ja-JP" sz="1400" b="0" i="0" u="none" strike="noStrike" cap="none" normalizeH="0" dirty="0" smtClean="0">
                <a:ln>
                  <a:noFill/>
                </a:ln>
                <a:solidFill>
                  <a:schemeClr val="bg1"/>
                </a:solidFill>
                <a:effectLst/>
                <a:latin typeface="Arial" charset="0"/>
                <a:ea typeface="HG丸ｺﾞｼｯｸM-PRO" pitchFamily="50" charset="-128"/>
              </a:rPr>
              <a:t> Mobile Application Platform</a:t>
            </a:r>
          </a:p>
        </p:txBody>
      </p:sp>
      <p:sp>
        <p:nvSpPr>
          <p:cNvPr id="24" name="左右矢印 23"/>
          <p:cNvSpPr/>
          <p:nvPr/>
        </p:nvSpPr>
        <p:spPr bwMode="auto">
          <a:xfrm>
            <a:off x="4038600" y="2001416"/>
            <a:ext cx="1066800" cy="381000"/>
          </a:xfrm>
          <a:prstGeom prst="leftRight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94" name="左右矢印 93"/>
          <p:cNvSpPr/>
          <p:nvPr/>
        </p:nvSpPr>
        <p:spPr bwMode="auto">
          <a:xfrm rot="16200000">
            <a:off x="6011582" y="3601207"/>
            <a:ext cx="858763" cy="381000"/>
          </a:xfrm>
          <a:prstGeom prst="leftRight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0188" name="角丸四角形 50187"/>
          <p:cNvSpPr/>
          <p:nvPr/>
        </p:nvSpPr>
        <p:spPr bwMode="auto">
          <a:xfrm>
            <a:off x="3817884" y="1082566"/>
            <a:ext cx="1516116" cy="381000"/>
          </a:xfrm>
          <a:prstGeom prst="roundRect">
            <a:avLst>
              <a:gd name="adj" fmla="val 50000"/>
            </a:avLst>
          </a:prstGeom>
          <a:solidFill>
            <a:srgbClr val="C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HGP創英角ｺﾞｼｯｸUB" pitchFamily="50" charset="-128"/>
                <a:ea typeface="HGP創英角ｺﾞｼｯｸUB" pitchFamily="50" charset="-128"/>
              </a:rPr>
              <a:t>デスクトップ</a:t>
            </a:r>
          </a:p>
        </p:txBody>
      </p:sp>
      <p:sp>
        <p:nvSpPr>
          <p:cNvPr id="95" name="角丸四角形 94"/>
          <p:cNvSpPr/>
          <p:nvPr/>
        </p:nvSpPr>
        <p:spPr bwMode="auto">
          <a:xfrm>
            <a:off x="3813942" y="6052645"/>
            <a:ext cx="1516116" cy="381000"/>
          </a:xfrm>
          <a:prstGeom prst="roundRect">
            <a:avLst>
              <a:gd name="adj" fmla="val 50000"/>
            </a:avLst>
          </a:prstGeom>
          <a:solidFill>
            <a:srgbClr val="C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HGP創英角ｺﾞｼｯｸUB" pitchFamily="50" charset="-128"/>
                <a:ea typeface="HGP創英角ｺﾞｼｯｸUB" pitchFamily="50" charset="-128"/>
              </a:rPr>
              <a:t>モバイル</a:t>
            </a:r>
          </a:p>
        </p:txBody>
      </p:sp>
      <p:sp>
        <p:nvSpPr>
          <p:cNvPr id="96" name="角丸四角形 95"/>
          <p:cNvSpPr/>
          <p:nvPr/>
        </p:nvSpPr>
        <p:spPr bwMode="auto">
          <a:xfrm>
            <a:off x="1241535" y="3076575"/>
            <a:ext cx="328448" cy="1352550"/>
          </a:xfrm>
          <a:prstGeom prst="roundRect">
            <a:avLst>
              <a:gd name="adj" fmla="val 50000"/>
            </a:avLst>
          </a:prstGeom>
          <a:solidFill>
            <a:srgbClr val="FF99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HGP創英角ｺﾞｼｯｸUB" pitchFamily="50" charset="-128"/>
                <a:ea typeface="HGP創英角ｺﾞｼｯｸUB" pitchFamily="50" charset="-128"/>
              </a:rPr>
              <a:t>バッチ</a:t>
            </a:r>
          </a:p>
        </p:txBody>
      </p:sp>
      <p:sp>
        <p:nvSpPr>
          <p:cNvPr id="99" name="角丸四角形 98"/>
          <p:cNvSpPr/>
          <p:nvPr/>
        </p:nvSpPr>
        <p:spPr bwMode="auto">
          <a:xfrm>
            <a:off x="7546428" y="3076575"/>
            <a:ext cx="328448" cy="1352550"/>
          </a:xfrm>
          <a:prstGeom prst="roundRect">
            <a:avLst>
              <a:gd name="adj" fmla="val 50000"/>
            </a:avLst>
          </a:prstGeom>
          <a:solidFill>
            <a:srgbClr val="FF99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HGP創英角ｺﾞｼｯｸUB" pitchFamily="50" charset="-128"/>
                <a:ea typeface="HGP創英角ｺﾞｼｯｸUB" pitchFamily="50" charset="-128"/>
              </a:rPr>
              <a:t>リアルタイム</a:t>
            </a:r>
          </a:p>
        </p:txBody>
      </p:sp>
      <p:sp>
        <p:nvSpPr>
          <p:cNvPr id="2" name="テキスト ボックス 1"/>
          <p:cNvSpPr txBox="1"/>
          <p:nvPr/>
        </p:nvSpPr>
        <p:spPr>
          <a:xfrm>
            <a:off x="4572000" y="5353858"/>
            <a:ext cx="400110" cy="451406"/>
          </a:xfrm>
          <a:prstGeom prst="rect">
            <a:avLst/>
          </a:prstGeom>
          <a:noFill/>
        </p:spPr>
        <p:txBody>
          <a:bodyPr vert="eaVert" wrap="none" rtlCol="0">
            <a:spAutoFit/>
          </a:bodyPr>
          <a:lstStyle/>
          <a:p>
            <a:r>
              <a:rPr kumimoji="1" lang="ja-JP" altLang="en-US" sz="1400" dirty="0" smtClean="0">
                <a:solidFill>
                  <a:srgbClr val="C00000"/>
                </a:solidFill>
                <a:latin typeface="HGP創英角ｺﾞｼｯｸUB" pitchFamily="50" charset="-128"/>
                <a:ea typeface="HGP創英角ｺﾞｼｯｸUB" pitchFamily="50" charset="-128"/>
              </a:rPr>
              <a:t>場所</a:t>
            </a:r>
            <a:endParaRPr kumimoji="1" lang="ja-JP" altLang="en-US" sz="1400" dirty="0">
              <a:solidFill>
                <a:srgbClr val="C00000"/>
              </a:solidFill>
              <a:latin typeface="HGP創英角ｺﾞｼｯｸUB" pitchFamily="50" charset="-128"/>
              <a:ea typeface="HGP創英角ｺﾞｼｯｸUB" pitchFamily="50" charset="-128"/>
            </a:endParaRPr>
          </a:p>
        </p:txBody>
      </p:sp>
      <p:sp>
        <p:nvSpPr>
          <p:cNvPr id="4" name="テキスト ボックス 3"/>
          <p:cNvSpPr txBox="1"/>
          <p:nvPr/>
        </p:nvSpPr>
        <p:spPr>
          <a:xfrm>
            <a:off x="1907704" y="3777153"/>
            <a:ext cx="543739" cy="307777"/>
          </a:xfrm>
          <a:prstGeom prst="rect">
            <a:avLst/>
          </a:prstGeom>
          <a:noFill/>
        </p:spPr>
        <p:txBody>
          <a:bodyPr wrap="none" rtlCol="0">
            <a:spAutoFit/>
          </a:bodyPr>
          <a:lstStyle/>
          <a:p>
            <a:r>
              <a:rPr kumimoji="1" lang="ja-JP" altLang="en-US" sz="1400" dirty="0" smtClean="0">
                <a:solidFill>
                  <a:srgbClr val="FF9900"/>
                </a:solidFill>
                <a:latin typeface="HGP創英角ｺﾞｼｯｸUB" pitchFamily="50" charset="-128"/>
                <a:ea typeface="HGP創英角ｺﾞｼｯｸUB" pitchFamily="50" charset="-128"/>
              </a:rPr>
              <a:t>時間</a:t>
            </a:r>
            <a:endParaRPr kumimoji="1" lang="ja-JP" altLang="en-US" sz="1400" dirty="0">
              <a:solidFill>
                <a:srgbClr val="FF9900"/>
              </a:solidFill>
              <a:latin typeface="HGP創英角ｺﾞｼｯｸUB" pitchFamily="50" charset="-128"/>
              <a:ea typeface="HGP創英角ｺﾞｼｯｸUB" pitchFamily="50" charset="-128"/>
            </a:endParaRPr>
          </a:p>
        </p:txBody>
      </p:sp>
      <p:sp>
        <p:nvSpPr>
          <p:cNvPr id="19" name="左右矢印 18"/>
          <p:cNvSpPr/>
          <p:nvPr/>
        </p:nvSpPr>
        <p:spPr bwMode="auto">
          <a:xfrm>
            <a:off x="4038600" y="2496716"/>
            <a:ext cx="1066800" cy="381000"/>
          </a:xfrm>
          <a:prstGeom prst="leftRightArrow">
            <a:avLst/>
          </a:prstGeom>
          <a:solidFill>
            <a:srgbClr val="92D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1475656" y="4523953"/>
            <a:ext cx="2823592" cy="1055608"/>
          </a:xfrm>
          <a:prstGeom prst="wedgeRoundRectCallout">
            <a:avLst>
              <a:gd name="adj1" fmla="val 48176"/>
              <a:gd name="adj2" fmla="val -102496"/>
              <a:gd name="adj3" fmla="val 16667"/>
            </a:avLst>
          </a:prstGeom>
          <a:solidFill>
            <a:srgbClr val="EC8B42"/>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sz="1400" dirty="0" smtClean="0">
                <a:solidFill>
                  <a:schemeClr val="bg1"/>
                </a:solidFill>
                <a:latin typeface="HGP創英角ｺﾞｼｯｸUB" pitchFamily="50" charset="-128"/>
                <a:ea typeface="HGP創英角ｺﾞｼｯｸUB" pitchFamily="50" charset="-128"/>
              </a:rPr>
              <a:t>ビジネス・インテリジェンスは、</a:t>
            </a:r>
            <a:r>
              <a:rPr lang="ja-JP" altLang="en-US" sz="1400" dirty="0" smtClean="0">
                <a:solidFill>
                  <a:schemeClr val="bg1"/>
                </a:solidFill>
                <a:latin typeface="HGP創英角ｺﾞｼｯｸUB" pitchFamily="50" charset="-128"/>
                <a:ea typeface="HGP創英角ｺﾞｼｯｸUB" pitchFamily="50" charset="-128"/>
              </a:rPr>
              <a:t>過去データの分析、報告から、リアルタイムの分析、アドバイスへと関心が移りつつある。</a:t>
            </a:r>
            <a:endParaRPr kumimoji="1" lang="ja-JP" altLang="en-US" sz="1400" dirty="0" smtClean="0">
              <a:solidFill>
                <a:schemeClr val="bg1"/>
              </a:solidFill>
              <a:latin typeface="HGP創英角ｺﾞｼｯｸUB" pitchFamily="50" charset="-128"/>
              <a:ea typeface="HGP創英角ｺﾞｼｯｸUB" pitchFamily="50" charset="-128"/>
            </a:endParaRPr>
          </a:p>
        </p:txBody>
      </p:sp>
      <p:sp>
        <p:nvSpPr>
          <p:cNvPr id="6" name="右矢印 5"/>
          <p:cNvSpPr/>
          <p:nvPr/>
        </p:nvSpPr>
        <p:spPr bwMode="auto">
          <a:xfrm rot="2541668">
            <a:off x="3406057" y="3097358"/>
            <a:ext cx="2558696" cy="1425285"/>
          </a:xfrm>
          <a:prstGeom prst="rightArrow">
            <a:avLst/>
          </a:prstGeom>
          <a:solidFill>
            <a:srgbClr val="FF99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HGP創英角ｺﾞｼｯｸUB" pitchFamily="50" charset="-128"/>
                <a:ea typeface="HGP創英角ｺﾞｼｯｸUB" pitchFamily="50" charset="-128"/>
              </a:rPr>
              <a:t>トレンド</a:t>
            </a:r>
          </a:p>
        </p:txBody>
      </p:sp>
      <p:sp>
        <p:nvSpPr>
          <p:cNvPr id="23" name="テキスト ボックス 22"/>
          <p:cNvSpPr txBox="1"/>
          <p:nvPr/>
        </p:nvSpPr>
        <p:spPr>
          <a:xfrm>
            <a:off x="5269448" y="5256395"/>
            <a:ext cx="2343029" cy="646331"/>
          </a:xfrm>
          <a:prstGeom prst="rect">
            <a:avLst/>
          </a:prstGeom>
          <a:noFill/>
        </p:spPr>
        <p:txBody>
          <a:bodyPr wrap="square" rtlCol="0">
            <a:spAutoFit/>
          </a:bodyPr>
          <a:lstStyle/>
          <a:p>
            <a:pPr algn="ctr"/>
            <a:r>
              <a:rPr lang="ja-JP" altLang="en-US" dirty="0" smtClean="0">
                <a:solidFill>
                  <a:srgbClr val="0070C0"/>
                </a:solidFill>
                <a:latin typeface="HGP創英角ｺﾞｼｯｸUB" pitchFamily="50" charset="-128"/>
                <a:ea typeface="HGP創英角ｺﾞｼｯｸUB" pitchFamily="50" charset="-128"/>
              </a:rPr>
              <a:t>ユーザー数や利用領域の大幅</a:t>
            </a:r>
            <a:r>
              <a:rPr lang="ja-JP" altLang="en-US" dirty="0">
                <a:solidFill>
                  <a:srgbClr val="0070C0"/>
                </a:solidFill>
                <a:latin typeface="HGP創英角ｺﾞｼｯｸUB" pitchFamily="50" charset="-128"/>
                <a:ea typeface="HGP創英角ｺﾞｼｯｸUB" pitchFamily="50" charset="-128"/>
              </a:rPr>
              <a:t>な</a:t>
            </a:r>
            <a:r>
              <a:rPr lang="ja-JP" altLang="en-US" dirty="0" smtClean="0">
                <a:solidFill>
                  <a:srgbClr val="0070C0"/>
                </a:solidFill>
                <a:latin typeface="HGP創英角ｺﾞｼｯｸUB" pitchFamily="50" charset="-128"/>
                <a:ea typeface="HGP創英角ｺﾞｼｯｸUB" pitchFamily="50" charset="-128"/>
              </a:rPr>
              <a:t>拡大</a:t>
            </a:r>
            <a:endParaRPr kumimoji="1" lang="ja-JP" altLang="en-US" dirty="0" smtClean="0">
              <a:solidFill>
                <a:srgbClr val="0070C0"/>
              </a:solidFill>
              <a:latin typeface="HGP創英角ｺﾞｼｯｸUB" pitchFamily="50" charset="-128"/>
              <a:ea typeface="HGP創英角ｺﾞｼｯｸUB" pitchFamily="50" charset="-128"/>
            </a:endParaRPr>
          </a:p>
        </p:txBody>
      </p:sp>
      <p:sp>
        <p:nvSpPr>
          <p:cNvPr id="25" name="角丸四角形 24"/>
          <p:cNvSpPr/>
          <p:nvPr/>
        </p:nvSpPr>
        <p:spPr bwMode="auto">
          <a:xfrm>
            <a:off x="5504859" y="6027089"/>
            <a:ext cx="1872208" cy="432111"/>
          </a:xfrm>
          <a:prstGeom prst="roundRect">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戦術的意志決定</a:t>
            </a:r>
            <a:endParaRPr kumimoji="0" lang="en-US" altLang="ja-JP"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Operational Intelligence</a:t>
            </a:r>
            <a:endParaRPr kumimoji="0" lang="ja-JP" altLang="en-US"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26" name="角丸四角形 25"/>
          <p:cNvSpPr/>
          <p:nvPr/>
        </p:nvSpPr>
        <p:spPr bwMode="auto">
          <a:xfrm>
            <a:off x="1807096" y="1057010"/>
            <a:ext cx="1872208" cy="432111"/>
          </a:xfrm>
          <a:prstGeom prst="roundRect">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戦略的意志決定</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050" dirty="0" smtClean="0">
                <a:solidFill>
                  <a:schemeClr val="bg1"/>
                </a:solidFill>
                <a:latin typeface="Arial" pitchFamily="34" charset="0"/>
                <a:ea typeface="HGP創英角ｺﾞｼｯｸUB" pitchFamily="50" charset="-128"/>
                <a:cs typeface="Arial" pitchFamily="34" charset="0"/>
              </a:rPr>
              <a:t>Strategic Intelligence</a:t>
            </a:r>
            <a:endParaRPr kumimoji="0" lang="ja-JP" altLang="en-US" sz="105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3429319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0"/>
            <a:ext cx="9144000" cy="6288563"/>
          </a:xfrm>
          <a:prstGeom prst="rect">
            <a:avLst/>
          </a:prstGeom>
        </p:spPr>
      </p:pic>
      <p:sp>
        <p:nvSpPr>
          <p:cNvPr id="5" name="テキスト ボックス 4"/>
          <p:cNvSpPr txBox="1"/>
          <p:nvPr/>
        </p:nvSpPr>
        <p:spPr>
          <a:xfrm>
            <a:off x="8500534" y="6167115"/>
            <a:ext cx="567267" cy="369332"/>
          </a:xfrm>
          <a:prstGeom prst="rect">
            <a:avLst/>
          </a:prstGeom>
          <a:noFill/>
        </p:spPr>
        <p:txBody>
          <a:bodyPr wrap="square" rtlCol="0">
            <a:spAutoFit/>
          </a:bodyPr>
          <a:lstStyle/>
          <a:p>
            <a:pPr algn="ctr"/>
            <a:r>
              <a:rPr kumimoji="1" lang="en-US" altLang="ja-JP" dirty="0" err="1" smtClean="0">
                <a:solidFill>
                  <a:schemeClr val="bg1"/>
                </a:solidFill>
                <a:latin typeface="Brush Script MT Italic"/>
                <a:cs typeface="Brush Script MT Italic"/>
                <a:hlinkClick r:id="rId3"/>
              </a:rPr>
              <a:t>i</a:t>
            </a:r>
            <a:endParaRPr kumimoji="1" lang="ja-JP" altLang="en-US" dirty="0">
              <a:solidFill>
                <a:schemeClr val="bg1"/>
              </a:solidFill>
              <a:latin typeface="Brush Script MT Italic"/>
              <a:cs typeface="Brush Script MT Italic"/>
            </a:endParaRPr>
          </a:p>
        </p:txBody>
      </p:sp>
    </p:spTree>
    <p:extLst>
      <p:ext uri="{BB962C8B-B14F-4D97-AF65-F5344CB8AC3E}">
        <p14:creationId xmlns:p14="http://schemas.microsoft.com/office/powerpoint/2010/main" val="15381400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236133" y="1261535"/>
            <a:ext cx="6354685" cy="5144828"/>
          </a:xfrm>
          <a:prstGeom prst="rect">
            <a:avLst/>
          </a:prstGeom>
        </p:spPr>
      </p:pic>
      <p:sp>
        <p:nvSpPr>
          <p:cNvPr id="6" name="タイトル 5"/>
          <p:cNvSpPr>
            <a:spLocks noGrp="1"/>
          </p:cNvSpPr>
          <p:nvPr>
            <p:ph type="title"/>
          </p:nvPr>
        </p:nvSpPr>
        <p:spPr/>
        <p:txBody>
          <a:bodyPr/>
          <a:lstStyle/>
          <a:p>
            <a:r>
              <a:rPr kumimoji="1" lang="ja-JP" altLang="en-US" dirty="0" smtClean="0"/>
              <a:t>ガートナー　テクノロジーのハイプサイクル</a:t>
            </a:r>
            <a:endParaRPr kumimoji="1" lang="ja-JP" altLang="en-US" dirty="0"/>
          </a:p>
        </p:txBody>
      </p:sp>
      <p:cxnSp>
        <p:nvCxnSpPr>
          <p:cNvPr id="8" name="直線矢印コネクタ 7"/>
          <p:cNvCxnSpPr/>
          <p:nvPr/>
        </p:nvCxnSpPr>
        <p:spPr bwMode="auto">
          <a:xfrm>
            <a:off x="2997199" y="1744133"/>
            <a:ext cx="8466" cy="491077"/>
          </a:xfrm>
          <a:prstGeom prst="straightConnector1">
            <a:avLst/>
          </a:prstGeom>
          <a:solidFill>
            <a:schemeClr val="bg1"/>
          </a:solidFill>
          <a:ln w="38100" cap="flat" cmpd="sng" algn="ctr">
            <a:solidFill>
              <a:srgbClr val="FF0000"/>
            </a:solidFill>
            <a:prstDash val="solid"/>
            <a:round/>
            <a:headEnd type="none" w="med" len="med"/>
            <a:tailEnd type="triangle"/>
          </a:ln>
          <a:effectLst/>
        </p:spPr>
      </p:cxnSp>
      <p:sp>
        <p:nvSpPr>
          <p:cNvPr id="10" name="角丸四角形 9"/>
          <p:cNvSpPr/>
          <p:nvPr/>
        </p:nvSpPr>
        <p:spPr bwMode="auto">
          <a:xfrm>
            <a:off x="2997199" y="1638288"/>
            <a:ext cx="1253068" cy="211690"/>
          </a:xfrm>
          <a:prstGeom prst="round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100" b="0" i="0" u="none" strike="noStrike" cap="none" normalizeH="0" baseline="0" dirty="0" smtClean="0">
                <a:ln>
                  <a:noFill/>
                </a:ln>
                <a:solidFill>
                  <a:schemeClr val="bg1"/>
                </a:solidFill>
                <a:effectLst/>
                <a:latin typeface="Arial" charset="0"/>
                <a:ea typeface="HG丸ｺﾞｼｯｸM-PRO" pitchFamily="50" charset="-128"/>
              </a:rPr>
              <a:t>Big Data</a:t>
            </a:r>
            <a:endParaRPr kumimoji="0" lang="ja-JP" altLang="en-US" sz="1100" b="0" i="0" u="none" strike="noStrike" cap="none" normalizeH="0" baseline="0" dirty="0" smtClean="0">
              <a:ln>
                <a:noFill/>
              </a:ln>
              <a:solidFill>
                <a:schemeClr val="bg1"/>
              </a:solidFill>
              <a:effectLst/>
              <a:latin typeface="Arial" charset="0"/>
              <a:ea typeface="HG丸ｺﾞｼｯｸM-PRO" pitchFamily="50" charset="-128"/>
            </a:endParaRPr>
          </a:p>
        </p:txBody>
      </p:sp>
    </p:spTree>
    <p:extLst>
      <p:ext uri="{BB962C8B-B14F-4D97-AF65-F5344CB8AC3E}">
        <p14:creationId xmlns:p14="http://schemas.microsoft.com/office/powerpoint/2010/main" val="534977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a:spLocks noGrp="1"/>
          </p:cNvSpPr>
          <p:nvPr>
            <p:ph type="title"/>
          </p:nvPr>
        </p:nvSpPr>
        <p:spPr>
          <a:xfrm>
            <a:off x="250825" y="279400"/>
            <a:ext cx="8678863" cy="493713"/>
          </a:xfrm>
        </p:spPr>
        <p:txBody>
          <a:bodyPr/>
          <a:lstStyle/>
          <a:p>
            <a:r>
              <a:rPr lang="ja-JP" altLang="en-US" sz="2800" dirty="0" smtClean="0">
                <a:ea typeface="ＭＳ Ｐゴシック" charset="-128"/>
              </a:rPr>
              <a:t>ビッグデータとは</a:t>
            </a:r>
          </a:p>
        </p:txBody>
      </p:sp>
      <p:sp>
        <p:nvSpPr>
          <p:cNvPr id="57346" name="スライド番号プレースホルダー 2"/>
          <p:cNvSpPr>
            <a:spLocks noGrp="1"/>
          </p:cNvSpPr>
          <p:nvPr>
            <p:ph type="sldNum" sz="quarter" idx="4294967295"/>
          </p:nvPr>
        </p:nvSpPr>
        <p:spPr bwMode="auto">
          <a:xfrm>
            <a:off x="0" y="6400800"/>
            <a:ext cx="1905000" cy="457200"/>
          </a:xfrm>
          <a:prstGeom prst="rect">
            <a:avLst/>
          </a:prstGeom>
          <a:noFill/>
          <a:ln>
            <a:miter lim="800000"/>
            <a:headEnd/>
            <a:tailEnd/>
          </a:ln>
        </p:spPr>
        <p:txBody>
          <a:bodyPr/>
          <a:lstStyle/>
          <a:p>
            <a:pPr>
              <a:spcBef>
                <a:spcPct val="20000"/>
              </a:spcBef>
            </a:pPr>
            <a:fld id="{F8D191C6-586C-4F28-9779-A14478882C9C}" type="slidenum">
              <a:rPr kumimoji="0" lang="ja-JP" altLang="en-US" sz="1400">
                <a:solidFill>
                  <a:schemeClr val="tx1"/>
                </a:solidFill>
                <a:latin typeface="Tahoma" pitchFamily="34" charset="0"/>
                <a:ea typeface="ＭＳ Ｐゴシック" charset="-128"/>
              </a:rPr>
              <a:pPr>
                <a:spcBef>
                  <a:spcPct val="20000"/>
                </a:spcBef>
              </a:pPr>
              <a:t>28</a:t>
            </a:fld>
            <a:endParaRPr kumimoji="0" lang="en-US" altLang="ja-JP" sz="1400">
              <a:solidFill>
                <a:schemeClr val="tx1"/>
              </a:solidFill>
              <a:latin typeface="Tahoma" pitchFamily="34" charset="0"/>
              <a:ea typeface="ＭＳ Ｐゴシック" charset="-128"/>
            </a:endParaRPr>
          </a:p>
        </p:txBody>
      </p:sp>
      <p:cxnSp>
        <p:nvCxnSpPr>
          <p:cNvPr id="8" name="直線矢印コネクタ 7"/>
          <p:cNvCxnSpPr/>
          <p:nvPr/>
        </p:nvCxnSpPr>
        <p:spPr bwMode="auto">
          <a:xfrm flipV="1">
            <a:off x="3324372" y="1428750"/>
            <a:ext cx="6350" cy="4730750"/>
          </a:xfrm>
          <a:prstGeom prst="straightConnector1">
            <a:avLst/>
          </a:prstGeom>
          <a:solidFill>
            <a:schemeClr val="bg1"/>
          </a:solidFill>
          <a:ln w="38100" cap="flat" cmpd="sng" algn="ctr">
            <a:solidFill>
              <a:srgbClr val="66CCFF"/>
            </a:solidFill>
            <a:prstDash val="solid"/>
            <a:round/>
            <a:headEnd type="none" w="med" len="med"/>
            <a:tailEnd type="triangle"/>
          </a:ln>
          <a:effectLst/>
        </p:spPr>
      </p:cxnSp>
      <p:sp>
        <p:nvSpPr>
          <p:cNvPr id="21" name="テキスト ボックス 20"/>
          <p:cNvSpPr txBox="1"/>
          <p:nvPr/>
        </p:nvSpPr>
        <p:spPr>
          <a:xfrm>
            <a:off x="3288909" y="984250"/>
            <a:ext cx="646331" cy="369332"/>
          </a:xfrm>
          <a:prstGeom prst="rect">
            <a:avLst/>
          </a:prstGeom>
          <a:noFill/>
        </p:spPr>
        <p:txBody>
          <a:bodyPr wrap="none" rtlCol="0">
            <a:spAutoFit/>
          </a:bodyPr>
          <a:lstStyle/>
          <a:p>
            <a:r>
              <a:rPr kumimoji="1" lang="ja-JP" altLang="en-US" dirty="0" smtClean="0">
                <a:solidFill>
                  <a:srgbClr val="0000FF"/>
                </a:solidFill>
              </a:rPr>
              <a:t>頻度</a:t>
            </a:r>
            <a:endParaRPr kumimoji="1" lang="ja-JP" altLang="en-US" dirty="0">
              <a:solidFill>
                <a:srgbClr val="0000FF"/>
              </a:solidFill>
            </a:endParaRPr>
          </a:p>
        </p:txBody>
      </p:sp>
      <p:sp>
        <p:nvSpPr>
          <p:cNvPr id="27" name="テキスト ボックス 26"/>
          <p:cNvSpPr txBox="1"/>
          <p:nvPr/>
        </p:nvSpPr>
        <p:spPr>
          <a:xfrm>
            <a:off x="8376224" y="6216134"/>
            <a:ext cx="415498" cy="369332"/>
          </a:xfrm>
          <a:prstGeom prst="rect">
            <a:avLst/>
          </a:prstGeom>
          <a:noFill/>
        </p:spPr>
        <p:txBody>
          <a:bodyPr wrap="none" rtlCol="0">
            <a:spAutoFit/>
          </a:bodyPr>
          <a:lstStyle/>
          <a:p>
            <a:r>
              <a:rPr lang="ja-JP" altLang="en-US" dirty="0" smtClean="0">
                <a:solidFill>
                  <a:srgbClr val="008000"/>
                </a:solidFill>
              </a:rPr>
              <a:t>量</a:t>
            </a:r>
            <a:endParaRPr kumimoji="1" lang="ja-JP" altLang="en-US" dirty="0">
              <a:solidFill>
                <a:srgbClr val="008000"/>
              </a:solidFill>
            </a:endParaRPr>
          </a:p>
        </p:txBody>
      </p:sp>
      <p:cxnSp>
        <p:nvCxnSpPr>
          <p:cNvPr id="11" name="直線矢印コネクタ 10"/>
          <p:cNvCxnSpPr/>
          <p:nvPr/>
        </p:nvCxnSpPr>
        <p:spPr bwMode="auto">
          <a:xfrm>
            <a:off x="3324372" y="6159500"/>
            <a:ext cx="5467350" cy="0"/>
          </a:xfrm>
          <a:prstGeom prst="straightConnector1">
            <a:avLst/>
          </a:prstGeom>
          <a:solidFill>
            <a:schemeClr val="bg1"/>
          </a:solidFill>
          <a:ln w="38100" cap="flat" cmpd="sng" algn="ctr">
            <a:solidFill>
              <a:srgbClr val="66CCFF"/>
            </a:solidFill>
            <a:prstDash val="solid"/>
            <a:round/>
            <a:headEnd type="none" w="med" len="med"/>
            <a:tailEnd type="triangle"/>
          </a:ln>
          <a:effectLst/>
        </p:spPr>
      </p:cxnSp>
      <p:sp>
        <p:nvSpPr>
          <p:cNvPr id="2" name="正方形/長方形 1"/>
          <p:cNvSpPr/>
          <p:nvPr/>
        </p:nvSpPr>
        <p:spPr bwMode="auto">
          <a:xfrm>
            <a:off x="3500584" y="1428749"/>
            <a:ext cx="2986088" cy="2618318"/>
          </a:xfrm>
          <a:prstGeom prst="rect">
            <a:avLst/>
          </a:prstGeom>
          <a:solidFill>
            <a:srgbClr val="3366FF">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baseline="0" dirty="0" smtClean="0">
                <a:ln>
                  <a:noFill/>
                </a:ln>
                <a:solidFill>
                  <a:srgbClr val="FFFFFF"/>
                </a:solidFill>
                <a:effectLst/>
                <a:latin typeface="Arial" charset="0"/>
                <a:ea typeface="HG丸ｺﾞｼｯｸM-PRO" pitchFamily="50" charset="-128"/>
              </a:rPr>
              <a:t>  OLTP</a:t>
            </a: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3200" dirty="0">
              <a:solidFill>
                <a:srgbClr val="FFFFFF"/>
              </a:solidFill>
              <a:ea typeface="HG丸ｺﾞｼｯｸM-PRO" pitchFamily="50" charset="-128"/>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3200" b="0" i="0" u="none" strike="noStrike" cap="none" normalizeH="0" baseline="0" dirty="0" smtClean="0">
              <a:ln>
                <a:noFill/>
              </a:ln>
              <a:solidFill>
                <a:srgbClr val="FFFFFF"/>
              </a:solidFill>
              <a:effectLst/>
              <a:latin typeface="Arial" charset="0"/>
              <a:ea typeface="HG丸ｺﾞｼｯｸM-PRO" pitchFamily="50" charset="-128"/>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32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17" name="正方形/長方形 16"/>
          <p:cNvSpPr/>
          <p:nvPr/>
        </p:nvSpPr>
        <p:spPr bwMode="auto">
          <a:xfrm>
            <a:off x="5851672" y="3369733"/>
            <a:ext cx="2879726" cy="2605101"/>
          </a:xfrm>
          <a:prstGeom prst="rect">
            <a:avLst/>
          </a:prstGeom>
          <a:solidFill>
            <a:srgbClr val="008000">
              <a:alpha val="75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buFontTx/>
              <a:buNone/>
              <a:tabLst/>
            </a:pPr>
            <a:endParaRPr kumimoji="0" lang="en-US" altLang="ja-JP" sz="3200" b="0" i="0" u="none" strike="noStrike" cap="none" normalizeH="0" baseline="0" dirty="0" smtClean="0">
              <a:ln>
                <a:noFill/>
              </a:ln>
              <a:solidFill>
                <a:srgbClr val="FFFFFF"/>
              </a:solidFill>
              <a:effectLst/>
              <a:ea typeface="HG丸ｺﾞｼｯｸM-PRO" pitchFamily="50" charset="-128"/>
            </a:endParaRPr>
          </a:p>
          <a:p>
            <a:pPr marL="0" marR="0" indent="0" algn="r" defTabSz="914400" rtl="0" eaLnBrk="1" fontAlgn="base" latinLnBrk="0" hangingPunct="1">
              <a:lnSpc>
                <a:spcPct val="100000"/>
              </a:lnSpc>
              <a:spcBef>
                <a:spcPct val="20000"/>
              </a:spcBef>
              <a:spcAft>
                <a:spcPct val="0"/>
              </a:spcAft>
              <a:buClrTx/>
              <a:buSzTx/>
              <a:buFontTx/>
              <a:buNone/>
              <a:tabLst/>
            </a:pPr>
            <a:endParaRPr kumimoji="0" lang="en-US" altLang="ja-JP" sz="3200" dirty="0">
              <a:solidFill>
                <a:srgbClr val="FFFFFF"/>
              </a:solidFill>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baseline="0" dirty="0" smtClean="0">
                <a:ln>
                  <a:noFill/>
                </a:ln>
                <a:solidFill>
                  <a:srgbClr val="FFFFFF"/>
                </a:solidFill>
                <a:effectLst/>
                <a:ea typeface="HG丸ｺﾞｼｯｸM-PRO" pitchFamily="50" charset="-128"/>
              </a:rPr>
              <a:t>          </a:t>
            </a:r>
            <a:r>
              <a:rPr kumimoji="0" lang="ja-JP" altLang="en-US" sz="3200" b="0" i="0" u="none" strike="noStrike" cap="none" normalizeH="0" baseline="0" dirty="0" smtClean="0">
                <a:ln>
                  <a:noFill/>
                </a:ln>
                <a:solidFill>
                  <a:srgbClr val="FFFFFF"/>
                </a:solidFill>
                <a:effectLst/>
                <a:ea typeface="HG丸ｺﾞｼｯｸM-PRO" pitchFamily="50" charset="-128"/>
              </a:rPr>
              <a:t>　</a:t>
            </a:r>
            <a:endParaRPr kumimoji="0" lang="en-US" altLang="ja-JP" sz="3200" b="0" i="0" u="none" strike="noStrike" cap="none" normalizeH="0" baseline="0" dirty="0" smtClean="0">
              <a:ln>
                <a:noFill/>
              </a:ln>
              <a:solidFill>
                <a:srgbClr val="FFFFFF"/>
              </a:solidFill>
              <a:effectLst/>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3200" dirty="0" smtClean="0">
                <a:solidFill>
                  <a:srgbClr val="FFFFFF"/>
                </a:solidFill>
                <a:ea typeface="HG丸ｺﾞｼｯｸM-PRO" pitchFamily="50" charset="-128"/>
              </a:rPr>
              <a:t>　　　</a:t>
            </a:r>
            <a:r>
              <a:rPr kumimoji="0" lang="en-US" altLang="ja-JP" sz="3200" b="0" i="0" u="none" strike="noStrike" cap="none" normalizeH="0" baseline="0" dirty="0" smtClean="0">
                <a:ln>
                  <a:noFill/>
                </a:ln>
                <a:solidFill>
                  <a:srgbClr val="FFFFFF"/>
                </a:solidFill>
                <a:effectLst/>
                <a:ea typeface="HG丸ｺﾞｼｯｸM-PRO" pitchFamily="50" charset="-128"/>
              </a:rPr>
              <a:t>OLAP</a:t>
            </a:r>
            <a:endParaRPr kumimoji="0" lang="ja-JP" altLang="en-US" sz="3200" b="0" i="0" u="none" strike="noStrike" cap="none" normalizeH="0" baseline="0" dirty="0" smtClean="0">
              <a:ln>
                <a:noFill/>
              </a:ln>
              <a:solidFill>
                <a:srgbClr val="FFFFFF"/>
              </a:solidFill>
              <a:effectLst/>
              <a:ea typeface="HG丸ｺﾞｼｯｸM-PRO" pitchFamily="50" charset="-128"/>
            </a:endParaRPr>
          </a:p>
        </p:txBody>
      </p:sp>
      <p:sp>
        <p:nvSpPr>
          <p:cNvPr id="13" name="正方形/長方形 12"/>
          <p:cNvSpPr/>
          <p:nvPr/>
        </p:nvSpPr>
        <p:spPr>
          <a:xfrm>
            <a:off x="177801" y="1414819"/>
            <a:ext cx="3111108" cy="4801315"/>
          </a:xfrm>
          <a:prstGeom prst="rect">
            <a:avLst/>
          </a:prstGeom>
        </p:spPr>
        <p:txBody>
          <a:bodyPr wrap="square">
            <a:spAutoFit/>
          </a:bodyPr>
          <a:lstStyle/>
          <a:p>
            <a:pPr marL="285750" indent="-285750">
              <a:buFont typeface="Wingdings" charset="2"/>
              <a:buChar char="v"/>
            </a:pPr>
            <a:r>
              <a:rPr lang="ja-JP" altLang="en-US" dirty="0" smtClean="0">
                <a:solidFill>
                  <a:srgbClr val="FF0000"/>
                </a:solidFill>
              </a:rPr>
              <a:t>ビッグ</a:t>
            </a:r>
            <a:r>
              <a:rPr lang="ja-JP" altLang="en-US" dirty="0">
                <a:solidFill>
                  <a:srgbClr val="FF0000"/>
                </a:solidFill>
              </a:rPr>
              <a:t>・データとは新しいものではない</a:t>
            </a:r>
            <a:r>
              <a:rPr lang="ja-JP" altLang="en-US" dirty="0"/>
              <a:t>。大容量、高速、多様なデータは、長年存在してきた。新しいのは、このデータを効果的な方法で処理／管理／分析できる低コストのソリューションやツールである</a:t>
            </a:r>
            <a:r>
              <a:rPr lang="ja-JP" altLang="en-US" dirty="0" smtClean="0"/>
              <a:t>。</a:t>
            </a:r>
            <a:endParaRPr lang="ja-JP" altLang="en-US" dirty="0"/>
          </a:p>
          <a:p>
            <a:pPr marL="285750" indent="-285750">
              <a:buFont typeface="Wingdings" charset="2"/>
              <a:buChar char="v"/>
            </a:pPr>
            <a:r>
              <a:rPr lang="ja-JP" altLang="en-US" dirty="0" smtClean="0">
                <a:solidFill>
                  <a:srgbClr val="FF0000"/>
                </a:solidFill>
              </a:rPr>
              <a:t>ビッグ</a:t>
            </a:r>
            <a:r>
              <a:rPr lang="ja-JP" altLang="en-US" dirty="0">
                <a:solidFill>
                  <a:srgbClr val="FF0000"/>
                </a:solidFill>
              </a:rPr>
              <a:t>・データは既に市場のどこにでも存在する</a:t>
            </a:r>
            <a:r>
              <a:rPr lang="ja-JP" altLang="en-US" dirty="0"/>
              <a:t>ようになっており、一般のデータ処理と切り離すことはできない</a:t>
            </a:r>
            <a:r>
              <a:rPr lang="ja-JP" altLang="en-US" dirty="0" smtClean="0"/>
              <a:t>。</a:t>
            </a:r>
            <a:endParaRPr lang="ja-JP" altLang="en-US" dirty="0"/>
          </a:p>
          <a:p>
            <a:pPr marL="285750" indent="-285750">
              <a:buFont typeface="Wingdings" charset="2"/>
              <a:buChar char="v"/>
            </a:pPr>
            <a:r>
              <a:rPr lang="ja-JP" altLang="en-US" dirty="0" smtClean="0">
                <a:solidFill>
                  <a:srgbClr val="FF0000"/>
                </a:solidFill>
              </a:rPr>
              <a:t>ビッグ</a:t>
            </a:r>
            <a:r>
              <a:rPr lang="ja-JP" altLang="en-US" dirty="0">
                <a:solidFill>
                  <a:srgbClr val="FF0000"/>
                </a:solidFill>
              </a:rPr>
              <a:t>・データ市場という個別の市場はなく</a:t>
            </a:r>
            <a:r>
              <a:rPr lang="ja-JP" altLang="en-US" dirty="0"/>
              <a:t>、</a:t>
            </a:r>
            <a:r>
              <a:rPr lang="en-US" altLang="ja-JP" dirty="0"/>
              <a:t>IT</a:t>
            </a:r>
            <a:r>
              <a:rPr lang="ja-JP" altLang="en-US" dirty="0"/>
              <a:t>市場全体を横断する複合的な市場である </a:t>
            </a:r>
          </a:p>
        </p:txBody>
      </p:sp>
      <p:sp>
        <p:nvSpPr>
          <p:cNvPr id="3" name="テキスト ボックス 2"/>
          <p:cNvSpPr txBox="1"/>
          <p:nvPr/>
        </p:nvSpPr>
        <p:spPr>
          <a:xfrm>
            <a:off x="3500584" y="5133600"/>
            <a:ext cx="2292615" cy="707886"/>
          </a:xfrm>
          <a:prstGeom prst="rect">
            <a:avLst/>
          </a:prstGeom>
          <a:noFill/>
        </p:spPr>
        <p:txBody>
          <a:bodyPr wrap="none" rtlCol="0">
            <a:spAutoFit/>
          </a:bodyPr>
          <a:lstStyle/>
          <a:p>
            <a:r>
              <a:rPr kumimoji="1" lang="ja-JP" altLang="en-US" sz="2000" dirty="0" smtClean="0">
                <a:solidFill>
                  <a:srgbClr val="0000FF"/>
                </a:solidFill>
              </a:rPr>
              <a:t>対象となるデータが</a:t>
            </a:r>
            <a:endParaRPr kumimoji="1" lang="en-US" altLang="ja-JP" sz="2000" dirty="0" smtClean="0">
              <a:solidFill>
                <a:srgbClr val="0000FF"/>
              </a:solidFill>
            </a:endParaRPr>
          </a:p>
          <a:p>
            <a:r>
              <a:rPr lang="ja-JP" altLang="en-US" sz="2000" dirty="0" smtClean="0">
                <a:solidFill>
                  <a:srgbClr val="0000FF"/>
                </a:solidFill>
              </a:rPr>
              <a:t>ビッグデータ化</a:t>
            </a:r>
            <a:endParaRPr kumimoji="1" lang="ja-JP" altLang="en-US" sz="2000" dirty="0">
              <a:solidFill>
                <a:srgbClr val="0000FF"/>
              </a:solidFill>
            </a:endParaRPr>
          </a:p>
        </p:txBody>
      </p:sp>
      <p:grpSp>
        <p:nvGrpSpPr>
          <p:cNvPr id="9" name="図形グループ 8"/>
          <p:cNvGrpSpPr/>
          <p:nvPr/>
        </p:nvGrpSpPr>
        <p:grpSpPr>
          <a:xfrm>
            <a:off x="4606637" y="1549399"/>
            <a:ext cx="4018763" cy="3805704"/>
            <a:chOff x="4394962" y="1549399"/>
            <a:chExt cx="4018763" cy="3805704"/>
          </a:xfrm>
        </p:grpSpPr>
        <p:sp>
          <p:nvSpPr>
            <p:cNvPr id="7" name="角丸四角形 6"/>
            <p:cNvSpPr/>
            <p:nvPr/>
          </p:nvSpPr>
          <p:spPr bwMode="auto">
            <a:xfrm>
              <a:off x="4986867" y="1549399"/>
              <a:ext cx="3426858" cy="3251201"/>
            </a:xfrm>
            <a:prstGeom prst="roundRect">
              <a:avLst/>
            </a:prstGeom>
            <a:solidFill>
              <a:srgbClr val="FF6600">
                <a:alpha val="67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000" b="0" i="0" u="none" strike="noStrike" cap="none" normalizeH="0" baseline="0" dirty="0" smtClean="0">
                  <a:ln>
                    <a:noFill/>
                  </a:ln>
                  <a:solidFill>
                    <a:schemeClr val="bg1"/>
                  </a:solidFill>
                  <a:effectLst/>
                  <a:latin typeface="Arial Black"/>
                  <a:ea typeface="HG丸ｺﾞｼｯｸM-PRO" pitchFamily="50" charset="-128"/>
                  <a:cs typeface="Arial Black"/>
                </a:rPr>
                <a:t>Big Data</a:t>
              </a:r>
              <a:endParaRPr kumimoji="0" lang="ja-JP" altLang="en-US" sz="4000" b="0" i="0" u="none" strike="noStrike" cap="none" normalizeH="0" baseline="0" dirty="0" smtClean="0">
                <a:ln>
                  <a:noFill/>
                </a:ln>
                <a:solidFill>
                  <a:schemeClr val="bg1"/>
                </a:solidFill>
                <a:effectLst/>
                <a:latin typeface="Arial Black"/>
                <a:ea typeface="HG丸ｺﾞｼｯｸM-PRO" pitchFamily="50" charset="-128"/>
                <a:cs typeface="Arial Black"/>
              </a:endParaRPr>
            </a:p>
          </p:txBody>
        </p:sp>
        <p:sp>
          <p:nvSpPr>
            <p:cNvPr id="6" name="左矢印 5"/>
            <p:cNvSpPr/>
            <p:nvPr/>
          </p:nvSpPr>
          <p:spPr bwMode="auto">
            <a:xfrm>
              <a:off x="4394962" y="2508117"/>
              <a:ext cx="956733" cy="780934"/>
            </a:xfrm>
            <a:prstGeom prst="lef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2" name="左矢印 21"/>
            <p:cNvSpPr/>
            <p:nvPr/>
          </p:nvSpPr>
          <p:spPr bwMode="auto">
            <a:xfrm rot="16200000">
              <a:off x="6577769" y="4486270"/>
              <a:ext cx="956733" cy="780934"/>
            </a:xfrm>
            <a:prstGeom prst="lef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4" name="左矢印 13"/>
            <p:cNvSpPr/>
            <p:nvPr/>
          </p:nvSpPr>
          <p:spPr bwMode="auto">
            <a:xfrm rot="19445039">
              <a:off x="4533061" y="4253440"/>
              <a:ext cx="956733" cy="780934"/>
            </a:xfrm>
            <a:prstGeom prst="lef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grpSp>
    </p:spTree>
    <p:extLst>
      <p:ext uri="{BB962C8B-B14F-4D97-AF65-F5344CB8AC3E}">
        <p14:creationId xmlns:p14="http://schemas.microsoft.com/office/powerpoint/2010/main" val="39039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タイトル 1"/>
          <p:cNvSpPr>
            <a:spLocks noGrp="1"/>
          </p:cNvSpPr>
          <p:nvPr>
            <p:ph type="title"/>
          </p:nvPr>
        </p:nvSpPr>
        <p:spPr>
          <a:xfrm>
            <a:off x="250825" y="279400"/>
            <a:ext cx="8678863" cy="493713"/>
          </a:xfrm>
        </p:spPr>
        <p:txBody>
          <a:bodyPr/>
          <a:lstStyle/>
          <a:p>
            <a:r>
              <a:rPr kumimoji="0" lang="ja-JP" altLang="en-US" sz="2800" dirty="0" smtClean="0">
                <a:latin typeface="Arial" charset="0"/>
              </a:rPr>
              <a:t>世界で最初のビッグ・データ問題</a:t>
            </a:r>
            <a:endParaRPr kumimoji="0" lang="ja-JP" altLang="en-US" sz="2800" dirty="0">
              <a:latin typeface="Arial" charset="0"/>
            </a:endParaRPr>
          </a:p>
        </p:txBody>
      </p:sp>
      <p:pic>
        <p:nvPicPr>
          <p:cNvPr id="19" name="図 18" descr="484411_c4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50" y="908720"/>
            <a:ext cx="1965018" cy="2880320"/>
          </a:xfrm>
          <a:prstGeom prst="rect">
            <a:avLst/>
          </a:prstGeom>
          <a:ln>
            <a:noFill/>
          </a:ln>
          <a:effectLst>
            <a:softEdge rad="112500"/>
          </a:effectLst>
        </p:spPr>
      </p:pic>
      <p:sp>
        <p:nvSpPr>
          <p:cNvPr id="20" name="ホームベース 19"/>
          <p:cNvSpPr/>
          <p:nvPr/>
        </p:nvSpPr>
        <p:spPr bwMode="auto">
          <a:xfrm flipH="1">
            <a:off x="2555776" y="1124744"/>
            <a:ext cx="5760640" cy="576064"/>
          </a:xfrm>
          <a:prstGeom prst="homePlat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rgbClr val="FFFFFF"/>
                </a:solidFill>
                <a:effectLst/>
                <a:latin typeface="HGS創英角ｺﾞｼｯｸUB"/>
                <a:ea typeface="HGS創英角ｺﾞｼｯｸUB"/>
                <a:cs typeface="HGS創英角ｺﾞｼｯｸUB"/>
              </a:rPr>
              <a:t>「１０年毎に国勢調査を行うこと」</a:t>
            </a:r>
          </a:p>
        </p:txBody>
      </p:sp>
      <p:sp>
        <p:nvSpPr>
          <p:cNvPr id="21" name="テキスト ボックス 20"/>
          <p:cNvSpPr txBox="1"/>
          <p:nvPr/>
        </p:nvSpPr>
        <p:spPr>
          <a:xfrm>
            <a:off x="1041380" y="2780928"/>
            <a:ext cx="1082348" cy="523220"/>
          </a:xfrm>
          <a:prstGeom prst="rect">
            <a:avLst/>
          </a:prstGeom>
          <a:noFill/>
        </p:spPr>
        <p:txBody>
          <a:bodyPr wrap="none" rtlCol="0">
            <a:spAutoFit/>
          </a:bodyPr>
          <a:lstStyle/>
          <a:p>
            <a:pPr algn="r"/>
            <a:r>
              <a:rPr kumimoji="1" lang="ja-JP" altLang="en-US" sz="1400" dirty="0" smtClean="0">
                <a:solidFill>
                  <a:srgbClr val="FFFFFF"/>
                </a:solidFill>
              </a:rPr>
              <a:t>アメリカ</a:t>
            </a:r>
          </a:p>
          <a:p>
            <a:pPr algn="r"/>
            <a:r>
              <a:rPr lang="ja-JP" altLang="en-US" sz="1400" dirty="0" smtClean="0">
                <a:solidFill>
                  <a:srgbClr val="FFFFFF"/>
                </a:solidFill>
              </a:rPr>
              <a:t>合衆国憲法</a:t>
            </a:r>
            <a:endParaRPr kumimoji="1" lang="ja-JP" altLang="en-US" sz="1400" dirty="0">
              <a:solidFill>
                <a:srgbClr val="FFFFFF"/>
              </a:solidFill>
            </a:endParaRPr>
          </a:p>
        </p:txBody>
      </p:sp>
      <p:sp>
        <p:nvSpPr>
          <p:cNvPr id="23" name="角丸四角形 22"/>
          <p:cNvSpPr/>
          <p:nvPr/>
        </p:nvSpPr>
        <p:spPr bwMode="auto">
          <a:xfrm>
            <a:off x="2555776" y="3184848"/>
            <a:ext cx="5760640" cy="504056"/>
          </a:xfrm>
          <a:prstGeom prst="roundRect">
            <a:avLst>
              <a:gd name="adj" fmla="val 50000"/>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ea typeface="HG丸ｺﾞｼｯｸM-PRO" pitchFamily="50" charset="-128"/>
              </a:rPr>
              <a:t>  1890</a:t>
            </a:r>
            <a:r>
              <a:rPr kumimoji="0" lang="ja-JP" altLang="en-US" b="0" i="0" u="none" strike="noStrike" cap="none" normalizeH="0" baseline="0" dirty="0" smtClean="0">
                <a:ln>
                  <a:noFill/>
                </a:ln>
                <a:solidFill>
                  <a:srgbClr val="FFFFFF"/>
                </a:solidFill>
                <a:effectLst/>
                <a:ea typeface="HG丸ｺﾞｼｯｸM-PRO" pitchFamily="50" charset="-128"/>
              </a:rPr>
              <a:t>年　二回目の国勢調査を予定　</a:t>
            </a:r>
            <a:r>
              <a:rPr kumimoji="0" lang="en-US" altLang="ja-JP" b="0" i="0" u="none" strike="noStrike" cap="none" normalizeH="0" baseline="0" dirty="0" smtClean="0">
                <a:ln>
                  <a:noFill/>
                </a:ln>
                <a:solidFill>
                  <a:srgbClr val="FFFFFF"/>
                </a:solidFill>
                <a:effectLst/>
                <a:ea typeface="HG丸ｺﾞｼｯｸM-PRO" pitchFamily="50" charset="-128"/>
              </a:rPr>
              <a:t>  </a:t>
            </a:r>
            <a:r>
              <a:rPr kumimoji="0" lang="ja-JP" altLang="en-US" b="0" i="0" u="none" strike="noStrike" cap="none" normalizeH="0" baseline="0" dirty="0" smtClean="0">
                <a:ln>
                  <a:noFill/>
                </a:ln>
                <a:solidFill>
                  <a:srgbClr val="FFFFFF"/>
                </a:solidFill>
                <a:effectLst/>
                <a:ea typeface="HG丸ｺﾞｼｯｸM-PRO" pitchFamily="50" charset="-128"/>
              </a:rPr>
              <a:t>集計</a:t>
            </a:r>
            <a:r>
              <a:rPr kumimoji="0" lang="en-US" altLang="ja-JP" b="0" i="0" u="none" strike="noStrike" cap="none" normalizeH="0" baseline="0" dirty="0" smtClean="0">
                <a:ln>
                  <a:noFill/>
                </a:ln>
                <a:solidFill>
                  <a:srgbClr val="FFFFFF"/>
                </a:solidFill>
                <a:effectLst/>
                <a:ea typeface="HG丸ｺﾞｼｯｸM-PRO" pitchFamily="50" charset="-128"/>
              </a:rPr>
              <a:t> </a:t>
            </a:r>
            <a:r>
              <a:rPr kumimoji="0" lang="en-US" altLang="ja-JP" dirty="0" smtClean="0">
                <a:solidFill>
                  <a:srgbClr val="FFFFFF"/>
                </a:solidFill>
                <a:ea typeface="HG丸ｺﾞｼｯｸM-PRO" pitchFamily="50" charset="-128"/>
              </a:rPr>
              <a:t>13</a:t>
            </a:r>
            <a:r>
              <a:rPr kumimoji="0" lang="ja-JP" altLang="en-US" dirty="0" smtClean="0">
                <a:solidFill>
                  <a:srgbClr val="FFFFFF"/>
                </a:solidFill>
                <a:ea typeface="HG丸ｺﾞｼｯｸM-PRO" pitchFamily="50" charset="-128"/>
              </a:rPr>
              <a:t>年</a:t>
            </a:r>
            <a:r>
              <a:rPr kumimoji="0" lang="en-US" altLang="ja-JP" dirty="0" smtClean="0">
                <a:solidFill>
                  <a:srgbClr val="FFFFFF"/>
                </a:solidFill>
                <a:ea typeface="HG丸ｺﾞｼｯｸM-PRO" pitchFamily="50" charset="-128"/>
              </a:rPr>
              <a:t>?</a:t>
            </a:r>
            <a:endParaRPr kumimoji="0" lang="ja-JP" altLang="en-US" b="0" i="0" u="none" strike="noStrike" cap="none" normalizeH="0" baseline="0" dirty="0" smtClean="0">
              <a:ln>
                <a:noFill/>
              </a:ln>
              <a:solidFill>
                <a:srgbClr val="FFFFFF"/>
              </a:solidFill>
              <a:effectLst/>
              <a:ea typeface="HG丸ｺﾞｼｯｸM-PRO" pitchFamily="50" charset="-128"/>
            </a:endParaRPr>
          </a:p>
        </p:txBody>
      </p:sp>
      <p:sp>
        <p:nvSpPr>
          <p:cNvPr id="40" name="角丸四角形 39"/>
          <p:cNvSpPr/>
          <p:nvPr/>
        </p:nvSpPr>
        <p:spPr bwMode="auto">
          <a:xfrm>
            <a:off x="2555776" y="1844824"/>
            <a:ext cx="5760640" cy="504056"/>
          </a:xfrm>
          <a:prstGeom prst="roundRect">
            <a:avLst>
              <a:gd name="adj" fmla="val 50000"/>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ea typeface="HG丸ｺﾞｼｯｸM-PRO" pitchFamily="50" charset="-128"/>
              </a:rPr>
              <a:t>  1880</a:t>
            </a:r>
            <a:r>
              <a:rPr kumimoji="0" lang="ja-JP" altLang="en-US" b="0" i="0" u="none" strike="noStrike" cap="none" normalizeH="0" baseline="0" dirty="0" smtClean="0">
                <a:ln>
                  <a:noFill/>
                </a:ln>
                <a:solidFill>
                  <a:srgbClr val="FFFFFF"/>
                </a:solidFill>
                <a:effectLst/>
                <a:ea typeface="HG丸ｺﾞｼｯｸM-PRO" pitchFamily="50" charset="-128"/>
              </a:rPr>
              <a:t>年　初めての国勢調査を実施　</a:t>
            </a:r>
            <a:r>
              <a:rPr kumimoji="0" lang="en-US" altLang="ja-JP" b="0" i="0" u="none" strike="noStrike" cap="none" normalizeH="0" baseline="0" dirty="0" smtClean="0">
                <a:ln>
                  <a:noFill/>
                </a:ln>
                <a:solidFill>
                  <a:srgbClr val="FFFFFF"/>
                </a:solidFill>
                <a:effectLst/>
                <a:ea typeface="HG丸ｺﾞｼｯｸM-PRO" pitchFamily="50" charset="-128"/>
              </a:rPr>
              <a:t>  </a:t>
            </a:r>
            <a:r>
              <a:rPr kumimoji="0" lang="ja-JP" altLang="en-US" b="0" i="0" u="none" strike="noStrike" cap="none" normalizeH="0" baseline="0" dirty="0" smtClean="0">
                <a:ln>
                  <a:noFill/>
                </a:ln>
                <a:solidFill>
                  <a:srgbClr val="FFFFFF"/>
                </a:solidFill>
                <a:effectLst/>
                <a:ea typeface="HG丸ｺﾞｼｯｸM-PRO" pitchFamily="50" charset="-128"/>
              </a:rPr>
              <a:t>集計　</a:t>
            </a:r>
            <a:r>
              <a:rPr kumimoji="0" lang="en-US" altLang="ja-JP" dirty="0" smtClean="0">
                <a:solidFill>
                  <a:srgbClr val="FFFFFF"/>
                </a:solidFill>
                <a:ea typeface="HG丸ｺﾞｼｯｸM-PRO" pitchFamily="50" charset="-128"/>
              </a:rPr>
              <a:t>7</a:t>
            </a:r>
            <a:r>
              <a:rPr kumimoji="0" lang="ja-JP" altLang="en-US" dirty="0" smtClean="0">
                <a:solidFill>
                  <a:srgbClr val="FFFFFF"/>
                </a:solidFill>
                <a:ea typeface="HG丸ｺﾞｼｯｸM-PRO" pitchFamily="50" charset="-128"/>
              </a:rPr>
              <a:t>年</a:t>
            </a:r>
            <a:endParaRPr kumimoji="0" lang="ja-JP" altLang="en-US" b="0" i="0" u="none" strike="noStrike" cap="none" normalizeH="0" baseline="0" dirty="0" smtClean="0">
              <a:ln>
                <a:noFill/>
              </a:ln>
              <a:solidFill>
                <a:srgbClr val="FFFFFF"/>
              </a:solidFill>
              <a:effectLst/>
              <a:ea typeface="HG丸ｺﾞｼｯｸM-PRO" pitchFamily="50" charset="-128"/>
            </a:endParaRPr>
          </a:p>
        </p:txBody>
      </p:sp>
      <p:sp>
        <p:nvSpPr>
          <p:cNvPr id="42" name="星 24 41"/>
          <p:cNvSpPr/>
          <p:nvPr/>
        </p:nvSpPr>
        <p:spPr bwMode="auto">
          <a:xfrm>
            <a:off x="2555776" y="2276872"/>
            <a:ext cx="5688632" cy="936104"/>
          </a:xfrm>
          <a:prstGeom prst="star24">
            <a:avLst/>
          </a:prstGeom>
          <a:gradFill>
            <a:gsLst>
              <a:gs pos="0">
                <a:srgbClr val="FF9900"/>
              </a:gs>
              <a:gs pos="80000">
                <a:srgbClr val="FFFF99"/>
              </a:gs>
              <a:gs pos="100000">
                <a:srgbClr val="FFFF99"/>
              </a:gs>
            </a:gsLst>
          </a:gradFill>
          <a:ln>
            <a:headEnd type="none" w="med" len="med"/>
            <a:tailEnd type="none" w="med" len="med"/>
          </a:ln>
          <a:effectLst>
            <a:glow rad="25400">
              <a:srgbClr val="FF0000">
                <a:alpha val="51000"/>
              </a:srgb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FF0000"/>
                </a:solidFill>
                <a:effectLst>
                  <a:glow rad="38100">
                    <a:schemeClr val="bg1">
                      <a:alpha val="75000"/>
                    </a:schemeClr>
                  </a:glow>
                </a:effectLst>
                <a:latin typeface="ＤＦＰ太丸ゴシック体"/>
                <a:ea typeface="ＤＦＰ太丸ゴシック体"/>
                <a:cs typeface="ＤＦＰ太丸ゴシック体"/>
              </a:rPr>
              <a:t>移民の流入による人口増加！</a:t>
            </a:r>
          </a:p>
        </p:txBody>
      </p:sp>
      <p:sp>
        <p:nvSpPr>
          <p:cNvPr id="43" name="角丸四角形 42"/>
          <p:cNvSpPr/>
          <p:nvPr/>
        </p:nvSpPr>
        <p:spPr bwMode="auto">
          <a:xfrm>
            <a:off x="611560" y="3933056"/>
            <a:ext cx="7704856" cy="504056"/>
          </a:xfrm>
          <a:prstGeom prst="roundRect">
            <a:avLst>
              <a:gd name="adj" fmla="val 50000"/>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ea typeface="HG丸ｺﾞｼｯｸM-PRO" pitchFamily="50" charset="-128"/>
              </a:rPr>
              <a:t>                           </a:t>
            </a:r>
            <a:r>
              <a:rPr kumimoji="0" lang="ja-JP" altLang="en-US" b="0" i="0" u="none" strike="noStrike" cap="none" normalizeH="0" baseline="0" dirty="0" smtClean="0">
                <a:ln>
                  <a:noFill/>
                </a:ln>
                <a:solidFill>
                  <a:srgbClr val="FFFFFF"/>
                </a:solidFill>
                <a:effectLst/>
                <a:ea typeface="HG丸ｺﾞｼｯｸM-PRO" pitchFamily="50" charset="-128"/>
              </a:rPr>
              <a:t>米国政府が公募　</a:t>
            </a:r>
            <a:r>
              <a:rPr kumimoji="0" lang="ja-JP" altLang="en-US" dirty="0">
                <a:solidFill>
                  <a:srgbClr val="FFFFFF"/>
                </a:solidFill>
                <a:ea typeface="HG丸ｺﾞｼｯｸM-PRO" pitchFamily="50" charset="-128"/>
              </a:rPr>
              <a:t>「</a:t>
            </a:r>
            <a:r>
              <a:rPr kumimoji="0" lang="ja-JP" altLang="en-US" b="0" i="0" u="none" strike="noStrike" cap="none" normalizeH="0" baseline="0" dirty="0" smtClean="0">
                <a:ln>
                  <a:noFill/>
                </a:ln>
                <a:solidFill>
                  <a:srgbClr val="FFFFFF"/>
                </a:solidFill>
                <a:effectLst/>
                <a:ea typeface="HG丸ｺﾞｼｯｸM-PRO" pitchFamily="50" charset="-128"/>
              </a:rPr>
              <a:t>集計を高速化するための技術」</a:t>
            </a:r>
          </a:p>
        </p:txBody>
      </p:sp>
      <p:grpSp>
        <p:nvGrpSpPr>
          <p:cNvPr id="2" name="図形グループ 1"/>
          <p:cNvGrpSpPr/>
          <p:nvPr/>
        </p:nvGrpSpPr>
        <p:grpSpPr>
          <a:xfrm>
            <a:off x="683568" y="4149080"/>
            <a:ext cx="3456384" cy="2304256"/>
            <a:chOff x="683568" y="4149080"/>
            <a:chExt cx="3456384" cy="2304256"/>
          </a:xfrm>
        </p:grpSpPr>
        <p:pic>
          <p:nvPicPr>
            <p:cNvPr id="24" name="図 23"/>
            <p:cNvPicPr>
              <a:picLocks noChangeAspect="1"/>
            </p:cNvPicPr>
            <p:nvPr/>
          </p:nvPicPr>
          <p:blipFill>
            <a:blip r:embed="rId4"/>
            <a:stretch>
              <a:fillRect/>
            </a:stretch>
          </p:blipFill>
          <p:spPr>
            <a:xfrm>
              <a:off x="683568" y="4149080"/>
              <a:ext cx="1671298" cy="2304256"/>
            </a:xfrm>
            <a:prstGeom prst="rect">
              <a:avLst/>
            </a:prstGeom>
            <a:ln>
              <a:noFill/>
            </a:ln>
            <a:effectLst>
              <a:softEdge rad="112500"/>
            </a:effectLst>
          </p:spPr>
        </p:pic>
        <p:pic>
          <p:nvPicPr>
            <p:cNvPr id="25" name="図 24"/>
            <p:cNvPicPr>
              <a:picLocks noChangeAspect="1"/>
            </p:cNvPicPr>
            <p:nvPr/>
          </p:nvPicPr>
          <p:blipFill>
            <a:blip r:embed="rId5"/>
            <a:stretch>
              <a:fillRect/>
            </a:stretch>
          </p:blipFill>
          <p:spPr>
            <a:xfrm>
              <a:off x="2339752" y="4509120"/>
              <a:ext cx="1800200" cy="807233"/>
            </a:xfrm>
            <a:prstGeom prst="rect">
              <a:avLst/>
            </a:prstGeom>
          </p:spPr>
        </p:pic>
        <p:sp>
          <p:nvSpPr>
            <p:cNvPr id="27" name="テキスト ボックス 26"/>
            <p:cNvSpPr txBox="1"/>
            <p:nvPr/>
          </p:nvSpPr>
          <p:spPr>
            <a:xfrm>
              <a:off x="2267744" y="5405504"/>
              <a:ext cx="1867218" cy="523220"/>
            </a:xfrm>
            <a:prstGeom prst="rect">
              <a:avLst/>
            </a:prstGeom>
            <a:noFill/>
          </p:spPr>
          <p:txBody>
            <a:bodyPr wrap="none" rtlCol="0">
              <a:spAutoFit/>
            </a:bodyPr>
            <a:lstStyle/>
            <a:p>
              <a:pPr algn="ctr"/>
              <a:r>
                <a:rPr kumimoji="1" lang="ja-JP" altLang="en-US" sz="1200" dirty="0" smtClean="0"/>
                <a:t>パンチカードによる集計機</a:t>
              </a:r>
            </a:p>
            <a:p>
              <a:pPr algn="ctr"/>
              <a:r>
                <a:rPr lang="en-US" altLang="ja-JP" sz="800" dirty="0" smtClean="0"/>
                <a:t>Punched </a:t>
              </a:r>
              <a:r>
                <a:rPr lang="en-US" altLang="ja-JP" sz="800" dirty="0"/>
                <a:t>Card Tabulating </a:t>
              </a:r>
              <a:r>
                <a:rPr lang="en-US" altLang="ja-JP" sz="800" dirty="0" smtClean="0"/>
                <a:t>Machines</a:t>
              </a:r>
            </a:p>
            <a:p>
              <a:pPr algn="ctr"/>
              <a:r>
                <a:rPr lang="en-US" altLang="ja-JP" sz="800" dirty="0" smtClean="0"/>
                <a:t>by Harman Hollerith</a:t>
              </a:r>
              <a:endParaRPr kumimoji="1" lang="ja-JP" altLang="en-US" sz="100" dirty="0"/>
            </a:p>
          </p:txBody>
        </p:sp>
        <p:sp>
          <p:nvSpPr>
            <p:cNvPr id="48" name="角丸四角形 47"/>
            <p:cNvSpPr/>
            <p:nvPr/>
          </p:nvSpPr>
          <p:spPr bwMode="auto">
            <a:xfrm>
              <a:off x="2339752" y="5949280"/>
              <a:ext cx="1800200" cy="504056"/>
            </a:xfrm>
            <a:prstGeom prst="roundRect">
              <a:avLst>
                <a:gd name="adj" fmla="val 50000"/>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rgbClr val="FFFFFF"/>
                  </a:solidFill>
                  <a:effectLst/>
                  <a:ea typeface="HG丸ｺﾞｼｯｸM-PRO" pitchFamily="50" charset="-128"/>
                </a:rPr>
                <a:t>第二回・国勢調査</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rgbClr val="FFFFFF"/>
                  </a:solidFill>
                  <a:effectLst/>
                  <a:ea typeface="HG丸ｺﾞｼｯｸM-PRO" pitchFamily="50" charset="-128"/>
                </a:rPr>
                <a:t>集計</a:t>
              </a:r>
              <a:r>
                <a:rPr kumimoji="0" lang="en-US" altLang="ja-JP" sz="1100" b="0" i="0" u="none" strike="noStrike" cap="none" normalizeH="0" baseline="0" dirty="0" smtClean="0">
                  <a:ln>
                    <a:noFill/>
                  </a:ln>
                  <a:solidFill>
                    <a:srgbClr val="FFFFFF"/>
                  </a:solidFill>
                  <a:effectLst/>
                  <a:ea typeface="HG丸ｺﾞｼｯｸM-PRO" pitchFamily="50" charset="-128"/>
                </a:rPr>
                <a:t> </a:t>
              </a:r>
              <a:r>
                <a:rPr kumimoji="0" lang="en-US" altLang="ja-JP" sz="1100" dirty="0" smtClean="0">
                  <a:solidFill>
                    <a:srgbClr val="FFFFFF"/>
                  </a:solidFill>
                  <a:ea typeface="HG丸ｺﾞｼｯｸM-PRO" pitchFamily="50" charset="-128"/>
                </a:rPr>
                <a:t>1</a:t>
              </a:r>
              <a:r>
                <a:rPr kumimoji="0" lang="ja-JP" altLang="en-US" sz="1100" dirty="0" smtClean="0">
                  <a:solidFill>
                    <a:srgbClr val="FFFFFF"/>
                  </a:solidFill>
                  <a:ea typeface="HG丸ｺﾞｼｯｸM-PRO" pitchFamily="50" charset="-128"/>
                </a:rPr>
                <a:t>年で完了</a:t>
              </a:r>
              <a:endParaRPr kumimoji="0" lang="ja-JP" altLang="en-US" sz="1100" b="0" i="0" u="none" strike="noStrike" cap="none" normalizeH="0" baseline="0" dirty="0" smtClean="0">
                <a:ln>
                  <a:noFill/>
                </a:ln>
                <a:solidFill>
                  <a:srgbClr val="FFFFFF"/>
                </a:solidFill>
                <a:effectLst/>
                <a:ea typeface="HG丸ｺﾞｼｯｸM-PRO" pitchFamily="50" charset="-128"/>
              </a:endParaRPr>
            </a:p>
          </p:txBody>
        </p:sp>
      </p:grpSp>
      <p:grpSp>
        <p:nvGrpSpPr>
          <p:cNvPr id="3" name="図形グループ 2"/>
          <p:cNvGrpSpPr/>
          <p:nvPr/>
        </p:nvGrpSpPr>
        <p:grpSpPr>
          <a:xfrm>
            <a:off x="4211960" y="4581128"/>
            <a:ext cx="4134654" cy="1872208"/>
            <a:chOff x="4211960" y="4581128"/>
            <a:chExt cx="4134654" cy="1872208"/>
          </a:xfrm>
        </p:grpSpPr>
        <p:pic>
          <p:nvPicPr>
            <p:cNvPr id="29" name="図 28"/>
            <p:cNvPicPr>
              <a:picLocks noChangeAspect="1"/>
            </p:cNvPicPr>
            <p:nvPr/>
          </p:nvPicPr>
          <p:blipFill>
            <a:blip r:embed="rId6"/>
            <a:stretch>
              <a:fillRect/>
            </a:stretch>
          </p:blipFill>
          <p:spPr>
            <a:xfrm>
              <a:off x="4572000" y="4581128"/>
              <a:ext cx="3774614" cy="1872208"/>
            </a:xfrm>
            <a:prstGeom prst="rect">
              <a:avLst/>
            </a:prstGeom>
          </p:spPr>
        </p:pic>
        <p:sp>
          <p:nvSpPr>
            <p:cNvPr id="31" name="右矢印 30"/>
            <p:cNvSpPr/>
            <p:nvPr/>
          </p:nvSpPr>
          <p:spPr bwMode="auto">
            <a:xfrm>
              <a:off x="4211960" y="5157192"/>
              <a:ext cx="288032" cy="792088"/>
            </a:xfrm>
            <a:prstGeom prst="rightArrow">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FFFFFF"/>
                </a:solidFill>
                <a:effectLst/>
                <a:latin typeface="Arial" charset="0"/>
                <a:ea typeface="HG丸ｺﾞｼｯｸM-PRO" pitchFamily="50" charset="-128"/>
              </a:endParaRPr>
            </a:p>
          </p:txBody>
        </p:sp>
      </p:grpSp>
    </p:spTree>
    <p:extLst>
      <p:ext uri="{BB962C8B-B14F-4D97-AF65-F5344CB8AC3E}">
        <p14:creationId xmlns:p14="http://schemas.microsoft.com/office/powerpoint/2010/main" val="23021517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6239" y="-116514"/>
            <a:ext cx="9299139" cy="7063414"/>
          </a:xfrm>
          <a:prstGeom prst="rect">
            <a:avLst/>
          </a:prstGeom>
        </p:spPr>
      </p:pic>
      <p:sp>
        <p:nvSpPr>
          <p:cNvPr id="6" name="正方形/長方形 5"/>
          <p:cNvSpPr/>
          <p:nvPr/>
        </p:nvSpPr>
        <p:spPr>
          <a:xfrm>
            <a:off x="323528" y="755744"/>
            <a:ext cx="4950296" cy="584776"/>
          </a:xfrm>
          <a:prstGeom prst="rect">
            <a:avLst/>
          </a:prstGeom>
        </p:spPr>
        <p:txBody>
          <a:bodyPr wrap="square">
            <a:spAutoFit/>
          </a:bodyPr>
          <a:lstStyle/>
          <a:p>
            <a:r>
              <a:rPr lang="ja-JP" altLang="en-US" sz="3200" dirty="0" smtClean="0">
                <a:solidFill>
                  <a:srgbClr val="FFFFFF"/>
                </a:solidFill>
                <a:effectLst>
                  <a:glow rad="101600">
                    <a:schemeClr val="accent2">
                      <a:satMod val="175000"/>
                      <a:alpha val="40000"/>
                    </a:schemeClr>
                  </a:glow>
                </a:effectLst>
              </a:rPr>
              <a:t>ビジネス・インテリジェンス</a:t>
            </a:r>
            <a:endParaRPr lang="en-US" altLang="ja-JP" sz="3200" dirty="0" smtClean="0">
              <a:solidFill>
                <a:srgbClr val="FFFFFF"/>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29259329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7" name="タイトル 1"/>
          <p:cNvSpPr>
            <a:spLocks noGrp="1"/>
          </p:cNvSpPr>
          <p:nvPr>
            <p:ph type="title"/>
          </p:nvPr>
        </p:nvSpPr>
        <p:spPr>
          <a:xfrm>
            <a:off x="250825" y="279400"/>
            <a:ext cx="8678863" cy="493713"/>
          </a:xfrm>
        </p:spPr>
        <p:txBody>
          <a:bodyPr/>
          <a:lstStyle/>
          <a:p>
            <a:r>
              <a:rPr kumimoji="0" lang="ja-JP" altLang="en-US" sz="2800" dirty="0" smtClean="0">
                <a:latin typeface="Arial" charset="0"/>
              </a:rPr>
              <a:t>急激なデータの増大</a:t>
            </a:r>
            <a:endParaRPr kumimoji="0" lang="ja-JP" altLang="en-US" sz="2800" dirty="0">
              <a:latin typeface="Arial" charset="0"/>
            </a:endParaRPr>
          </a:p>
        </p:txBody>
      </p:sp>
      <p:grpSp>
        <p:nvGrpSpPr>
          <p:cNvPr id="22" name="図形グループ 21"/>
          <p:cNvGrpSpPr/>
          <p:nvPr/>
        </p:nvGrpSpPr>
        <p:grpSpPr>
          <a:xfrm>
            <a:off x="1115616" y="4581128"/>
            <a:ext cx="3816424" cy="1904256"/>
            <a:chOff x="5029200" y="4572744"/>
            <a:chExt cx="3816424" cy="1904256"/>
          </a:xfrm>
        </p:grpSpPr>
        <p:sp>
          <p:nvSpPr>
            <p:cNvPr id="6" name="フローチャート: 磁気ディスク 5"/>
            <p:cNvSpPr/>
            <p:nvPr/>
          </p:nvSpPr>
          <p:spPr bwMode="auto">
            <a:xfrm>
              <a:off x="6172200" y="5868888"/>
              <a:ext cx="838200" cy="150912"/>
            </a:xfrm>
            <a:prstGeom prst="flowChartMagneticDisk">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lgn="ctr">
                <a:spcBef>
                  <a:spcPct val="20000"/>
                </a:spcBef>
                <a:defRPr/>
              </a:pPr>
              <a:r>
                <a:rPr kumimoji="0" lang="en-US" altLang="ja-JP" sz="800" dirty="0">
                  <a:solidFill>
                    <a:srgbClr val="484848"/>
                  </a:solidFill>
                  <a:latin typeface="Arial" charset="0"/>
                  <a:ea typeface="HG丸ｺﾞｼｯｸM-PRO" pitchFamily="50" charset="-128"/>
                </a:rPr>
                <a:t>150EB</a:t>
              </a:r>
              <a:endParaRPr kumimoji="0" lang="ja-JP" altLang="en-US" sz="800" dirty="0">
                <a:solidFill>
                  <a:srgbClr val="484848"/>
                </a:solidFill>
                <a:latin typeface="Arial" charset="0"/>
                <a:ea typeface="HG丸ｺﾞｼｯｸM-PRO" pitchFamily="50" charset="-128"/>
              </a:endParaRPr>
            </a:p>
          </p:txBody>
        </p:sp>
        <p:sp>
          <p:nvSpPr>
            <p:cNvPr id="7" name="フローチャート: 磁気ディスク 6"/>
            <p:cNvSpPr/>
            <p:nvPr/>
          </p:nvSpPr>
          <p:spPr bwMode="auto">
            <a:xfrm>
              <a:off x="7086600" y="5868888"/>
              <a:ext cx="838200" cy="150912"/>
            </a:xfrm>
            <a:prstGeom prst="flowChartMagneticDisk">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lgn="ctr">
                <a:spcBef>
                  <a:spcPct val="20000"/>
                </a:spcBef>
                <a:defRPr/>
              </a:pPr>
              <a:r>
                <a:rPr kumimoji="0" lang="en-US" altLang="ja-JP" sz="800" dirty="0">
                  <a:solidFill>
                    <a:srgbClr val="484848"/>
                  </a:solidFill>
                  <a:latin typeface="Arial" charset="0"/>
                  <a:ea typeface="HG丸ｺﾞｼｯｸM-PRO" pitchFamily="50" charset="-128"/>
                </a:rPr>
                <a:t>150EB</a:t>
              </a:r>
              <a:endParaRPr kumimoji="0" lang="ja-JP" altLang="en-US" sz="800" dirty="0">
                <a:solidFill>
                  <a:srgbClr val="484848"/>
                </a:solidFill>
                <a:latin typeface="Arial" charset="0"/>
                <a:ea typeface="HG丸ｺﾞｼｯｸM-PRO" pitchFamily="50" charset="-128"/>
              </a:endParaRPr>
            </a:p>
          </p:txBody>
        </p:sp>
        <p:sp>
          <p:nvSpPr>
            <p:cNvPr id="8" name="フローチャート: 磁気ディスク 7"/>
            <p:cNvSpPr/>
            <p:nvPr/>
          </p:nvSpPr>
          <p:spPr bwMode="auto">
            <a:xfrm>
              <a:off x="7086600" y="5730552"/>
              <a:ext cx="838200" cy="138336"/>
            </a:xfrm>
            <a:prstGeom prst="flowChartMagneticDisk">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anchor="ctr"/>
            <a:lstStyle/>
            <a:p>
              <a:pPr algn="ctr">
                <a:spcBef>
                  <a:spcPct val="20000"/>
                </a:spcBef>
                <a:defRPr/>
              </a:pPr>
              <a:r>
                <a:rPr kumimoji="0" lang="en-US" altLang="ja-JP" sz="800" dirty="0">
                  <a:solidFill>
                    <a:srgbClr val="484848"/>
                  </a:solidFill>
                  <a:latin typeface="Arial" charset="0"/>
                  <a:ea typeface="HG丸ｺﾞｼｯｸM-PRO" pitchFamily="50" charset="-128"/>
                </a:rPr>
                <a:t>178EB</a:t>
              </a:r>
              <a:endParaRPr kumimoji="0" lang="ja-JP" altLang="en-US" sz="800" dirty="0">
                <a:solidFill>
                  <a:srgbClr val="484848"/>
                </a:solidFill>
                <a:latin typeface="Arial" charset="0"/>
                <a:ea typeface="HG丸ｺﾞｼｯｸM-PRO" pitchFamily="50" charset="-128"/>
              </a:endParaRPr>
            </a:p>
          </p:txBody>
        </p:sp>
        <p:sp>
          <p:nvSpPr>
            <p:cNvPr id="9" name="フローチャート: 磁気ディスク 8"/>
            <p:cNvSpPr/>
            <p:nvPr/>
          </p:nvSpPr>
          <p:spPr bwMode="auto">
            <a:xfrm>
              <a:off x="8001000" y="5868888"/>
              <a:ext cx="838200" cy="150912"/>
            </a:xfrm>
            <a:prstGeom prst="flowChartMagneticDisk">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lgn="ctr">
                <a:spcBef>
                  <a:spcPct val="20000"/>
                </a:spcBef>
                <a:defRPr/>
              </a:pPr>
              <a:r>
                <a:rPr kumimoji="0" lang="en-US" altLang="ja-JP" sz="800" dirty="0">
                  <a:solidFill>
                    <a:srgbClr val="484848"/>
                  </a:solidFill>
                  <a:latin typeface="Arial" charset="0"/>
                  <a:ea typeface="HG丸ｺﾞｼｯｸM-PRO" pitchFamily="50" charset="-128"/>
                </a:rPr>
                <a:t>150EB</a:t>
              </a:r>
              <a:endParaRPr kumimoji="0" lang="ja-JP" altLang="en-US" sz="800" dirty="0">
                <a:solidFill>
                  <a:srgbClr val="484848"/>
                </a:solidFill>
                <a:latin typeface="Arial" charset="0"/>
                <a:ea typeface="HG丸ｺﾞｼｯｸM-PRO" pitchFamily="50" charset="-128"/>
              </a:endParaRPr>
            </a:p>
          </p:txBody>
        </p:sp>
        <p:sp>
          <p:nvSpPr>
            <p:cNvPr id="10" name="フローチャート: 磁気ディスク 9"/>
            <p:cNvSpPr/>
            <p:nvPr/>
          </p:nvSpPr>
          <p:spPr bwMode="auto">
            <a:xfrm>
              <a:off x="8001000" y="5730552"/>
              <a:ext cx="838200" cy="138336"/>
            </a:xfrm>
            <a:prstGeom prst="flowChartMagneticDisk">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anchor="ctr"/>
            <a:lstStyle/>
            <a:p>
              <a:pPr algn="ctr">
                <a:spcBef>
                  <a:spcPct val="20000"/>
                </a:spcBef>
                <a:defRPr/>
              </a:pPr>
              <a:r>
                <a:rPr kumimoji="0" lang="en-US" altLang="ja-JP" sz="800" dirty="0">
                  <a:solidFill>
                    <a:srgbClr val="484848"/>
                  </a:solidFill>
                  <a:latin typeface="Arial" charset="0"/>
                  <a:ea typeface="HG丸ｺﾞｼｯｸM-PRO" pitchFamily="50" charset="-128"/>
                </a:rPr>
                <a:t>178EB</a:t>
              </a:r>
              <a:endParaRPr kumimoji="0" lang="ja-JP" altLang="en-US" sz="800" dirty="0">
                <a:solidFill>
                  <a:srgbClr val="484848"/>
                </a:solidFill>
                <a:latin typeface="Arial" charset="0"/>
                <a:ea typeface="HG丸ｺﾞｼｯｸM-PRO" pitchFamily="50" charset="-128"/>
              </a:endParaRPr>
            </a:p>
          </p:txBody>
        </p:sp>
        <p:sp>
          <p:nvSpPr>
            <p:cNvPr id="11" name="右矢印 10"/>
            <p:cNvSpPr/>
            <p:nvPr/>
          </p:nvSpPr>
          <p:spPr bwMode="auto">
            <a:xfrm>
              <a:off x="5029200" y="6096000"/>
              <a:ext cx="1981200" cy="381000"/>
            </a:xfrm>
            <a:prstGeom prst="rightArrow">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r">
                <a:spcBef>
                  <a:spcPct val="20000"/>
                </a:spcBef>
                <a:defRPr/>
              </a:pPr>
              <a:r>
                <a:rPr kumimoji="0" lang="en-US" altLang="ja-JP" sz="1400" dirty="0">
                  <a:solidFill>
                    <a:srgbClr val="FFFFFF"/>
                  </a:solidFill>
                  <a:latin typeface="Arial" charset="0"/>
                  <a:ea typeface="HG丸ｺﾞｼｯｸM-PRO" pitchFamily="50" charset="-128"/>
                </a:rPr>
                <a:t>2009</a:t>
              </a:r>
              <a:endParaRPr kumimoji="0" lang="ja-JP" altLang="en-US" sz="1400" dirty="0">
                <a:solidFill>
                  <a:srgbClr val="FFFFFF"/>
                </a:solidFill>
                <a:latin typeface="Arial" charset="0"/>
                <a:ea typeface="HG丸ｺﾞｼｯｸM-PRO" pitchFamily="50" charset="-128"/>
              </a:endParaRPr>
            </a:p>
          </p:txBody>
        </p:sp>
        <p:sp>
          <p:nvSpPr>
            <p:cNvPr id="12" name="右矢印 11"/>
            <p:cNvSpPr/>
            <p:nvPr/>
          </p:nvSpPr>
          <p:spPr bwMode="auto">
            <a:xfrm>
              <a:off x="7086600" y="6096000"/>
              <a:ext cx="838200" cy="381000"/>
            </a:xfrm>
            <a:prstGeom prst="right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dirty="0">
                  <a:solidFill>
                    <a:srgbClr val="FFFFFF"/>
                  </a:solidFill>
                  <a:latin typeface="Arial" charset="0"/>
                  <a:ea typeface="HG丸ｺﾞｼｯｸM-PRO" pitchFamily="50" charset="-128"/>
                </a:rPr>
                <a:t>2010</a:t>
              </a:r>
              <a:endParaRPr kumimoji="0" lang="ja-JP" altLang="en-US" sz="1400" dirty="0">
                <a:solidFill>
                  <a:srgbClr val="FFFFFF"/>
                </a:solidFill>
                <a:latin typeface="Arial" charset="0"/>
                <a:ea typeface="HG丸ｺﾞｼｯｸM-PRO" pitchFamily="50" charset="-128"/>
              </a:endParaRPr>
            </a:p>
          </p:txBody>
        </p:sp>
        <p:sp>
          <p:nvSpPr>
            <p:cNvPr id="13" name="右矢印 12"/>
            <p:cNvSpPr/>
            <p:nvPr/>
          </p:nvSpPr>
          <p:spPr bwMode="auto">
            <a:xfrm>
              <a:off x="8001000" y="6096000"/>
              <a:ext cx="838200" cy="381000"/>
            </a:xfrm>
            <a:prstGeom prst="rightArrow">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dirty="0">
                  <a:solidFill>
                    <a:srgbClr val="FFFFFF"/>
                  </a:solidFill>
                  <a:latin typeface="Arial" charset="0"/>
                  <a:ea typeface="HG丸ｺﾞｼｯｸM-PRO" pitchFamily="50" charset="-128"/>
                </a:rPr>
                <a:t>2012</a:t>
              </a:r>
              <a:endParaRPr kumimoji="0" lang="ja-JP" altLang="en-US" sz="1400" dirty="0">
                <a:solidFill>
                  <a:srgbClr val="FFFFFF"/>
                </a:solidFill>
                <a:latin typeface="Arial" charset="0"/>
                <a:ea typeface="HG丸ｺﾞｼｯｸM-PRO" pitchFamily="50" charset="-128"/>
              </a:endParaRPr>
            </a:p>
          </p:txBody>
        </p:sp>
        <p:sp>
          <p:nvSpPr>
            <p:cNvPr id="14" name="円柱 13"/>
            <p:cNvSpPr/>
            <p:nvPr/>
          </p:nvSpPr>
          <p:spPr bwMode="auto">
            <a:xfrm>
              <a:off x="8007424" y="4572744"/>
              <a:ext cx="838200" cy="1152128"/>
            </a:xfrm>
            <a:prstGeom prst="can">
              <a:avLst>
                <a:gd name="adj" fmla="val 9975"/>
              </a:avLst>
            </a:prstGeom>
            <a:solidFill>
              <a:srgbClr val="800000"/>
            </a:solidFill>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p>
              <a:pPr algn="ctr">
                <a:spcBef>
                  <a:spcPct val="20000"/>
                </a:spcBef>
                <a:defRPr/>
              </a:pPr>
              <a:r>
                <a:rPr kumimoji="0" lang="en-US" altLang="ja-JP" sz="1400" dirty="0">
                  <a:solidFill>
                    <a:srgbClr val="FFFFFF"/>
                  </a:solidFill>
                  <a:latin typeface="Arial" charset="0"/>
                  <a:ea typeface="HG丸ｺﾞｼｯｸM-PRO" pitchFamily="50" charset="-128"/>
                </a:rPr>
                <a:t>1350EB</a:t>
              </a:r>
              <a:endParaRPr kumimoji="0" lang="ja-JP" altLang="en-US" sz="1400" dirty="0">
                <a:solidFill>
                  <a:srgbClr val="FFFFFF"/>
                </a:solidFill>
                <a:latin typeface="Arial" charset="0"/>
                <a:ea typeface="HG丸ｺﾞｼｯｸM-PRO" pitchFamily="50" charset="-128"/>
              </a:endParaRPr>
            </a:p>
          </p:txBody>
        </p:sp>
        <p:cxnSp>
          <p:nvCxnSpPr>
            <p:cNvPr id="15" name="直線コネクタ 57355"/>
            <p:cNvCxnSpPr>
              <a:cxnSpLocks noChangeShapeType="1"/>
            </p:cNvCxnSpPr>
            <p:nvPr/>
          </p:nvCxnSpPr>
          <p:spPr bwMode="auto">
            <a:xfrm flipV="1">
              <a:off x="5029200" y="5868888"/>
              <a:ext cx="1152128" cy="150912"/>
            </a:xfrm>
            <a:prstGeom prst="line">
              <a:avLst/>
            </a:prstGeom>
            <a:noFill/>
            <a:ln w="38100">
              <a:solidFill>
                <a:srgbClr val="33CC33"/>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56"/>
            <p:cNvCxnSpPr>
              <a:cxnSpLocks noChangeShapeType="1"/>
            </p:cNvCxnSpPr>
            <p:nvPr/>
          </p:nvCxnSpPr>
          <p:spPr bwMode="auto">
            <a:xfrm flipV="1">
              <a:off x="6181328" y="5724872"/>
              <a:ext cx="936104" cy="144016"/>
            </a:xfrm>
            <a:prstGeom prst="line">
              <a:avLst/>
            </a:prstGeom>
            <a:noFill/>
            <a:ln w="38100">
              <a:solidFill>
                <a:srgbClr val="00009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59"/>
            <p:cNvCxnSpPr>
              <a:cxnSpLocks noChangeShapeType="1"/>
            </p:cNvCxnSpPr>
            <p:nvPr/>
          </p:nvCxnSpPr>
          <p:spPr bwMode="auto">
            <a:xfrm flipV="1">
              <a:off x="7117432" y="4644752"/>
              <a:ext cx="864096" cy="1080120"/>
            </a:xfrm>
            <a:prstGeom prst="line">
              <a:avLst/>
            </a:prstGeom>
            <a:noFill/>
            <a:ln w="38100">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図形グループ 3"/>
          <p:cNvGrpSpPr/>
          <p:nvPr/>
        </p:nvGrpSpPr>
        <p:grpSpPr>
          <a:xfrm>
            <a:off x="4932040" y="1340768"/>
            <a:ext cx="3240360" cy="5144616"/>
            <a:chOff x="4932040" y="1340768"/>
            <a:chExt cx="3240360" cy="5144616"/>
          </a:xfrm>
        </p:grpSpPr>
        <p:sp>
          <p:nvSpPr>
            <p:cNvPr id="26" name="右矢印 25"/>
            <p:cNvSpPr/>
            <p:nvPr/>
          </p:nvSpPr>
          <p:spPr bwMode="auto">
            <a:xfrm>
              <a:off x="7308304" y="6104384"/>
              <a:ext cx="838200" cy="381000"/>
            </a:xfrm>
            <a:prstGeom prst="rightArrow">
              <a:avLst/>
            </a:prstGeom>
            <a:solidFill>
              <a:srgbClr val="FF66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dirty="0" smtClean="0">
                  <a:solidFill>
                    <a:srgbClr val="FFFFFF"/>
                  </a:solidFill>
                  <a:latin typeface="Arial" charset="0"/>
                  <a:ea typeface="HG丸ｺﾞｼｯｸM-PRO" pitchFamily="50" charset="-128"/>
                </a:rPr>
                <a:t>2020</a:t>
              </a:r>
              <a:endParaRPr kumimoji="0" lang="ja-JP" altLang="en-US" sz="1400" dirty="0">
                <a:solidFill>
                  <a:srgbClr val="FFFFFF"/>
                </a:solidFill>
                <a:latin typeface="Arial" charset="0"/>
                <a:ea typeface="HG丸ｺﾞｼｯｸM-PRO" pitchFamily="50" charset="-128"/>
              </a:endParaRPr>
            </a:p>
          </p:txBody>
        </p:sp>
        <p:sp>
          <p:nvSpPr>
            <p:cNvPr id="30" name="右矢印 29"/>
            <p:cNvSpPr/>
            <p:nvPr/>
          </p:nvSpPr>
          <p:spPr bwMode="auto">
            <a:xfrm>
              <a:off x="5004048" y="6093296"/>
              <a:ext cx="2232248" cy="381000"/>
            </a:xfrm>
            <a:prstGeom prst="rightArrow">
              <a:avLst/>
            </a:prstGeom>
            <a:solidFill>
              <a:schemeClr val="bg1">
                <a:lumMod val="5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400" dirty="0" smtClean="0">
                  <a:solidFill>
                    <a:srgbClr val="FFFFFF"/>
                  </a:solidFill>
                  <a:latin typeface="Arial" charset="0"/>
                  <a:ea typeface="HG丸ｺﾞｼｯｸM-PRO" pitchFamily="50" charset="-128"/>
                </a:rPr>
                <a:t>2013〜</a:t>
              </a:r>
              <a:endParaRPr kumimoji="0" lang="ja-JP" altLang="en-US" sz="1400" dirty="0">
                <a:solidFill>
                  <a:srgbClr val="FFFFFF"/>
                </a:solidFill>
                <a:latin typeface="Arial" charset="0"/>
                <a:ea typeface="HG丸ｺﾞｼｯｸM-PRO" pitchFamily="50" charset="-128"/>
              </a:endParaRPr>
            </a:p>
          </p:txBody>
        </p:sp>
        <p:sp>
          <p:nvSpPr>
            <p:cNvPr id="33" name="円柱 32"/>
            <p:cNvSpPr/>
            <p:nvPr/>
          </p:nvSpPr>
          <p:spPr bwMode="auto">
            <a:xfrm>
              <a:off x="7308304" y="1340768"/>
              <a:ext cx="838200" cy="4680520"/>
            </a:xfrm>
            <a:prstGeom prst="can">
              <a:avLst>
                <a:gd name="adj" fmla="val 12500"/>
              </a:avLst>
            </a:prstGeom>
            <a:solidFill>
              <a:srgbClr val="FF6600"/>
            </a:solidFill>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anchor="ctr"/>
            <a:lstStyle/>
            <a:p>
              <a:pPr algn="ctr">
                <a:spcBef>
                  <a:spcPct val="20000"/>
                </a:spcBef>
                <a:defRPr/>
              </a:pPr>
              <a:r>
                <a:rPr kumimoji="0" lang="en-US" altLang="ja-JP" sz="1400" dirty="0" smtClean="0">
                  <a:solidFill>
                    <a:srgbClr val="FFFFFF"/>
                  </a:solidFill>
                  <a:latin typeface="Arial" charset="0"/>
                  <a:ea typeface="HG丸ｺﾞｼｯｸM-PRO" pitchFamily="50" charset="-128"/>
                </a:rPr>
                <a:t>35ZB</a:t>
              </a:r>
            </a:p>
            <a:p>
              <a:pPr algn="ctr">
                <a:spcBef>
                  <a:spcPct val="20000"/>
                </a:spcBef>
                <a:defRPr/>
              </a:pPr>
              <a:endParaRPr kumimoji="0" lang="en-US" altLang="ja-JP" sz="1400" dirty="0">
                <a:solidFill>
                  <a:srgbClr val="FFFFFF"/>
                </a:solidFill>
                <a:latin typeface="Arial" charset="0"/>
                <a:ea typeface="HG丸ｺﾞｼｯｸM-PRO" pitchFamily="50" charset="-128"/>
              </a:endParaRPr>
            </a:p>
            <a:p>
              <a:pPr algn="ctr">
                <a:spcBef>
                  <a:spcPct val="20000"/>
                </a:spcBef>
                <a:defRPr/>
              </a:pPr>
              <a:endParaRPr kumimoji="0" lang="en-US" altLang="ja-JP" sz="1400" dirty="0" smtClean="0">
                <a:solidFill>
                  <a:srgbClr val="FFFFFF"/>
                </a:solidFill>
                <a:latin typeface="Arial" charset="0"/>
                <a:ea typeface="HG丸ｺﾞｼｯｸM-PRO" pitchFamily="50" charset="-128"/>
              </a:endParaRPr>
            </a:p>
            <a:p>
              <a:pPr algn="ctr">
                <a:spcBef>
                  <a:spcPct val="20000"/>
                </a:spcBef>
                <a:defRPr/>
              </a:pPr>
              <a:endParaRPr kumimoji="0" lang="en-US" altLang="ja-JP" sz="1400" dirty="0">
                <a:solidFill>
                  <a:srgbClr val="FFFFFF"/>
                </a:solidFill>
                <a:latin typeface="Arial" charset="0"/>
                <a:ea typeface="HG丸ｺﾞｼｯｸM-PRO" pitchFamily="50" charset="-128"/>
              </a:endParaRPr>
            </a:p>
            <a:p>
              <a:pPr algn="ctr">
                <a:spcBef>
                  <a:spcPct val="20000"/>
                </a:spcBef>
                <a:defRPr/>
              </a:pPr>
              <a:endParaRPr kumimoji="0" lang="en-US" altLang="ja-JP" sz="1400" dirty="0" smtClean="0">
                <a:solidFill>
                  <a:srgbClr val="FFFFFF"/>
                </a:solidFill>
                <a:latin typeface="Arial" charset="0"/>
                <a:ea typeface="HG丸ｺﾞｼｯｸM-PRO" pitchFamily="50" charset="-128"/>
              </a:endParaRPr>
            </a:p>
            <a:p>
              <a:pPr algn="ctr">
                <a:spcBef>
                  <a:spcPct val="20000"/>
                </a:spcBef>
                <a:defRPr/>
              </a:pPr>
              <a:endParaRPr kumimoji="0" lang="en-US" altLang="ja-JP" sz="1400" dirty="0">
                <a:solidFill>
                  <a:srgbClr val="FFFFFF"/>
                </a:solidFill>
                <a:latin typeface="Arial" charset="0"/>
                <a:ea typeface="HG丸ｺﾞｼｯｸM-PRO" pitchFamily="50" charset="-128"/>
              </a:endParaRPr>
            </a:p>
            <a:p>
              <a:pPr algn="ctr">
                <a:spcBef>
                  <a:spcPct val="20000"/>
                </a:spcBef>
                <a:defRPr/>
              </a:pPr>
              <a:endParaRPr kumimoji="0" lang="en-US" altLang="ja-JP" sz="1400" dirty="0" smtClean="0">
                <a:solidFill>
                  <a:srgbClr val="FFFFFF"/>
                </a:solidFill>
                <a:latin typeface="Arial" charset="0"/>
                <a:ea typeface="HG丸ｺﾞｼｯｸM-PRO" pitchFamily="50" charset="-128"/>
              </a:endParaRPr>
            </a:p>
            <a:p>
              <a:pPr algn="ctr">
                <a:spcBef>
                  <a:spcPct val="20000"/>
                </a:spcBef>
                <a:defRPr/>
              </a:pPr>
              <a:endParaRPr kumimoji="0" lang="en-US" altLang="ja-JP" sz="1400" dirty="0">
                <a:solidFill>
                  <a:srgbClr val="FFFFFF"/>
                </a:solidFill>
                <a:latin typeface="Arial" charset="0"/>
                <a:ea typeface="HG丸ｺﾞｼｯｸM-PRO" pitchFamily="50" charset="-128"/>
              </a:endParaRPr>
            </a:p>
            <a:p>
              <a:pPr algn="ctr">
                <a:spcBef>
                  <a:spcPct val="20000"/>
                </a:spcBef>
                <a:defRPr/>
              </a:pPr>
              <a:endParaRPr kumimoji="0" lang="en-US" altLang="ja-JP" sz="1400" dirty="0" smtClean="0">
                <a:solidFill>
                  <a:srgbClr val="FFFFFF"/>
                </a:solidFill>
                <a:latin typeface="Arial" charset="0"/>
                <a:ea typeface="HG丸ｺﾞｼｯｸM-PRO" pitchFamily="50" charset="-128"/>
              </a:endParaRPr>
            </a:p>
            <a:p>
              <a:pPr algn="ctr">
                <a:spcBef>
                  <a:spcPct val="20000"/>
                </a:spcBef>
                <a:defRPr/>
              </a:pPr>
              <a:endParaRPr kumimoji="0" lang="en-US" altLang="ja-JP" sz="1400" dirty="0">
                <a:solidFill>
                  <a:srgbClr val="FFFFFF"/>
                </a:solidFill>
                <a:latin typeface="Arial" charset="0"/>
                <a:ea typeface="HG丸ｺﾞｼｯｸM-PRO" pitchFamily="50" charset="-128"/>
              </a:endParaRPr>
            </a:p>
            <a:p>
              <a:pPr algn="ctr">
                <a:spcBef>
                  <a:spcPct val="20000"/>
                </a:spcBef>
                <a:defRPr/>
              </a:pPr>
              <a:endParaRPr kumimoji="0" lang="ja-JP" altLang="en-US" sz="1400" dirty="0">
                <a:solidFill>
                  <a:srgbClr val="FFFFFF"/>
                </a:solidFill>
                <a:latin typeface="Arial" charset="0"/>
                <a:ea typeface="HG丸ｺﾞｼｯｸM-PRO" pitchFamily="50" charset="-128"/>
              </a:endParaRPr>
            </a:p>
          </p:txBody>
        </p:sp>
        <p:cxnSp>
          <p:nvCxnSpPr>
            <p:cNvPr id="34" name="曲線コネクタ 33"/>
            <p:cNvCxnSpPr/>
            <p:nvPr/>
          </p:nvCxnSpPr>
          <p:spPr bwMode="auto">
            <a:xfrm>
              <a:off x="7236296" y="3645024"/>
              <a:ext cx="936104" cy="288032"/>
            </a:xfrm>
            <a:prstGeom prst="curvedConnector3">
              <a:avLst/>
            </a:prstGeom>
            <a:solidFill>
              <a:schemeClr val="bg1"/>
            </a:solidFill>
            <a:ln w="38100" cap="flat" cmpd="sng" algn="ctr">
              <a:solidFill>
                <a:srgbClr val="FFFFFF"/>
              </a:solidFill>
              <a:prstDash val="solid"/>
              <a:round/>
              <a:headEnd type="none" w="med" len="med"/>
              <a:tailEnd type="none" w="med" len="med"/>
            </a:ln>
            <a:effectLst/>
          </p:spPr>
        </p:cxnSp>
        <p:cxnSp>
          <p:nvCxnSpPr>
            <p:cNvPr id="39" name="直線コネクタ 59"/>
            <p:cNvCxnSpPr>
              <a:cxnSpLocks noChangeShapeType="1"/>
            </p:cNvCxnSpPr>
            <p:nvPr/>
          </p:nvCxnSpPr>
          <p:spPr bwMode="auto">
            <a:xfrm flipV="1">
              <a:off x="4932040" y="1412776"/>
              <a:ext cx="2350368" cy="3168352"/>
            </a:xfrm>
            <a:prstGeom prst="line">
              <a:avLst/>
            </a:prstGeom>
            <a:noFill/>
            <a:ln w="38100">
              <a:solidFill>
                <a:srgbClr val="FF9900"/>
              </a:solidFill>
              <a:prstDash val="sys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9"/>
            <p:cNvCxnSpPr>
              <a:cxnSpLocks noChangeShapeType="1"/>
            </p:cNvCxnSpPr>
            <p:nvPr/>
          </p:nvCxnSpPr>
          <p:spPr bwMode="auto">
            <a:xfrm>
              <a:off x="4932040" y="6021288"/>
              <a:ext cx="2304256" cy="0"/>
            </a:xfrm>
            <a:prstGeom prst="line">
              <a:avLst/>
            </a:prstGeom>
            <a:noFill/>
            <a:ln w="38100">
              <a:solidFill>
                <a:srgbClr val="FF9900"/>
              </a:solidFill>
              <a:prstDash val="sys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6" name="星 32 55"/>
          <p:cNvSpPr/>
          <p:nvPr/>
        </p:nvSpPr>
        <p:spPr bwMode="auto">
          <a:xfrm>
            <a:off x="5076056" y="3933056"/>
            <a:ext cx="2808312" cy="1656184"/>
          </a:xfrm>
          <a:prstGeom prst="star32">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800" b="0" i="0" u="none" strike="noStrike" cap="none" normalizeH="0" baseline="0" dirty="0" smtClean="0">
                <a:ln>
                  <a:noFill/>
                </a:ln>
                <a:solidFill>
                  <a:srgbClr val="FF0000"/>
                </a:solidFill>
                <a:effectLst/>
                <a:ea typeface="HG丸ｺﾞｼｯｸM-PRO" pitchFamily="50" charset="-128"/>
              </a:rPr>
              <a:t>約</a:t>
            </a:r>
            <a:r>
              <a:rPr kumimoji="0" lang="en-US" altLang="ja-JP" sz="2800" b="0" i="0" u="none" strike="noStrike" cap="none" normalizeH="0" baseline="0" dirty="0" smtClean="0">
                <a:ln>
                  <a:noFill/>
                </a:ln>
                <a:solidFill>
                  <a:srgbClr val="FF0000"/>
                </a:solidFill>
                <a:effectLst/>
                <a:ea typeface="HG丸ｺﾞｼｯｸM-PRO" pitchFamily="50" charset="-128"/>
              </a:rPr>
              <a:t>20</a:t>
            </a:r>
            <a:r>
              <a:rPr kumimoji="0" lang="ja-JP" altLang="en-US" sz="2800" b="0" i="0" u="none" strike="noStrike" cap="none" normalizeH="0" baseline="0" dirty="0" smtClean="0">
                <a:ln>
                  <a:noFill/>
                </a:ln>
                <a:solidFill>
                  <a:srgbClr val="FF0000"/>
                </a:solidFill>
                <a:effectLst/>
                <a:ea typeface="HG丸ｺﾞｼｯｸM-PRO" pitchFamily="50" charset="-128"/>
              </a:rPr>
              <a:t>倍</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dirty="0" smtClean="0">
                <a:solidFill>
                  <a:srgbClr val="FF0000"/>
                </a:solidFill>
                <a:ea typeface="HG丸ｺﾞｼｯｸM-PRO" pitchFamily="50" charset="-128"/>
              </a:rPr>
              <a:t>情報爆発</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600" dirty="0" err="1" smtClean="0">
                <a:solidFill>
                  <a:srgbClr val="FF0000"/>
                </a:solidFill>
                <a:ea typeface="HG丸ｺﾞｼｯｸM-PRO" pitchFamily="50" charset="-128"/>
              </a:rPr>
              <a:t>infoProsion</a:t>
            </a:r>
            <a:endParaRPr kumimoji="0" lang="ja-JP" altLang="en-US" sz="1600" dirty="0" smtClean="0">
              <a:solidFill>
                <a:srgbClr val="FF0000"/>
              </a:solidFill>
              <a:ea typeface="HG丸ｺﾞｼｯｸM-PRO" pitchFamily="50" charset="-128"/>
            </a:endParaRPr>
          </a:p>
        </p:txBody>
      </p:sp>
      <p:grpSp>
        <p:nvGrpSpPr>
          <p:cNvPr id="3" name="図形グループ 2"/>
          <p:cNvGrpSpPr/>
          <p:nvPr/>
        </p:nvGrpSpPr>
        <p:grpSpPr>
          <a:xfrm>
            <a:off x="1115616" y="1340768"/>
            <a:ext cx="5316934" cy="3384376"/>
            <a:chOff x="1115616" y="1340768"/>
            <a:chExt cx="5316934" cy="3384376"/>
          </a:xfrm>
        </p:grpSpPr>
        <p:sp>
          <p:nvSpPr>
            <p:cNvPr id="2" name="フリーフォーム 1"/>
            <p:cNvSpPr/>
            <p:nvPr/>
          </p:nvSpPr>
          <p:spPr>
            <a:xfrm>
              <a:off x="3543300" y="1873250"/>
              <a:ext cx="2889250" cy="2736850"/>
            </a:xfrm>
            <a:custGeom>
              <a:avLst/>
              <a:gdLst>
                <a:gd name="connsiteX0" fmla="*/ 0 w 3346450"/>
                <a:gd name="connsiteY0" fmla="*/ 0 h 3429000"/>
                <a:gd name="connsiteX1" fmla="*/ 3346450 w 3346450"/>
                <a:gd name="connsiteY1" fmla="*/ 2330450 h 3429000"/>
                <a:gd name="connsiteX2" fmla="*/ 31750 w 3346450"/>
                <a:gd name="connsiteY2" fmla="*/ 3429000 h 3429000"/>
                <a:gd name="connsiteX3" fmla="*/ 0 w 3346450"/>
                <a:gd name="connsiteY3" fmla="*/ 0 h 3429000"/>
                <a:gd name="connsiteX0" fmla="*/ 1270000 w 3314700"/>
                <a:gd name="connsiteY0" fmla="*/ 0 h 2882900"/>
                <a:gd name="connsiteX1" fmla="*/ 3314700 w 3314700"/>
                <a:gd name="connsiteY1" fmla="*/ 1784350 h 2882900"/>
                <a:gd name="connsiteX2" fmla="*/ 0 w 3314700"/>
                <a:gd name="connsiteY2" fmla="*/ 2882900 h 2882900"/>
                <a:gd name="connsiteX3" fmla="*/ 1270000 w 3314700"/>
                <a:gd name="connsiteY3" fmla="*/ 0 h 2882900"/>
                <a:gd name="connsiteX0" fmla="*/ 609600 w 2654300"/>
                <a:gd name="connsiteY0" fmla="*/ 0 h 2736850"/>
                <a:gd name="connsiteX1" fmla="*/ 2654300 w 2654300"/>
                <a:gd name="connsiteY1" fmla="*/ 1784350 h 2736850"/>
                <a:gd name="connsiteX2" fmla="*/ 0 w 2654300"/>
                <a:gd name="connsiteY2" fmla="*/ 2736850 h 2736850"/>
                <a:gd name="connsiteX3" fmla="*/ 609600 w 2654300"/>
                <a:gd name="connsiteY3" fmla="*/ 0 h 2736850"/>
                <a:gd name="connsiteX0" fmla="*/ 609600 w 3232150"/>
                <a:gd name="connsiteY0" fmla="*/ 0 h 2736850"/>
                <a:gd name="connsiteX1" fmla="*/ 3232150 w 3232150"/>
                <a:gd name="connsiteY1" fmla="*/ 1409700 h 2736850"/>
                <a:gd name="connsiteX2" fmla="*/ 0 w 3232150"/>
                <a:gd name="connsiteY2" fmla="*/ 2736850 h 2736850"/>
                <a:gd name="connsiteX3" fmla="*/ 609600 w 3232150"/>
                <a:gd name="connsiteY3" fmla="*/ 0 h 2736850"/>
                <a:gd name="connsiteX0" fmla="*/ 609600 w 2889250"/>
                <a:gd name="connsiteY0" fmla="*/ 0 h 2736850"/>
                <a:gd name="connsiteX1" fmla="*/ 2889250 w 2889250"/>
                <a:gd name="connsiteY1" fmla="*/ 1803400 h 2736850"/>
                <a:gd name="connsiteX2" fmla="*/ 0 w 2889250"/>
                <a:gd name="connsiteY2" fmla="*/ 2736850 h 2736850"/>
                <a:gd name="connsiteX3" fmla="*/ 609600 w 2889250"/>
                <a:gd name="connsiteY3" fmla="*/ 0 h 2736850"/>
              </a:gdLst>
              <a:ahLst/>
              <a:cxnLst>
                <a:cxn ang="0">
                  <a:pos x="connsiteX0" y="connsiteY0"/>
                </a:cxn>
                <a:cxn ang="0">
                  <a:pos x="connsiteX1" y="connsiteY1"/>
                </a:cxn>
                <a:cxn ang="0">
                  <a:pos x="connsiteX2" y="connsiteY2"/>
                </a:cxn>
                <a:cxn ang="0">
                  <a:pos x="connsiteX3" y="connsiteY3"/>
                </a:cxn>
              </a:cxnLst>
              <a:rect l="l" t="t" r="r" b="b"/>
              <a:pathLst>
                <a:path w="2889250" h="2736850">
                  <a:moveTo>
                    <a:pt x="609600" y="0"/>
                  </a:moveTo>
                  <a:lnTo>
                    <a:pt x="2889250" y="1803400"/>
                  </a:lnTo>
                  <a:lnTo>
                    <a:pt x="0" y="2736850"/>
                  </a:lnTo>
                  <a:lnTo>
                    <a:pt x="609600" y="0"/>
                  </a:lnTo>
                  <a:close/>
                </a:path>
              </a:pathLst>
            </a:custGeom>
            <a:gradFill flip="none" rotWithShape="1">
              <a:gsLst>
                <a:gs pos="0">
                  <a:srgbClr val="66CCFF"/>
                </a:gs>
                <a:gs pos="100000">
                  <a:srgbClr val="3366FF"/>
                </a:gs>
              </a:gsLst>
              <a:lin ang="0" scaled="1"/>
              <a:tileRect/>
            </a:gradFill>
            <a:ln>
              <a:no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68" name="円/楕円 67"/>
            <p:cNvSpPr/>
            <p:nvPr/>
          </p:nvSpPr>
          <p:spPr bwMode="auto">
            <a:xfrm>
              <a:off x="1115616" y="1340768"/>
              <a:ext cx="3528392" cy="3384376"/>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chemeClr val="bg1"/>
                </a:solidFill>
                <a:effectLst/>
                <a:latin typeface="Arial" charset="0"/>
                <a:ea typeface="HG丸ｺﾞｼｯｸM-PRO" pitchFamily="50" charset="-128"/>
              </a:endParaRPr>
            </a:p>
          </p:txBody>
        </p:sp>
        <p:sp>
          <p:nvSpPr>
            <p:cNvPr id="60" name="円/楕円 59"/>
            <p:cNvSpPr/>
            <p:nvPr/>
          </p:nvSpPr>
          <p:spPr bwMode="auto">
            <a:xfrm>
              <a:off x="1907704" y="2852936"/>
              <a:ext cx="936104" cy="936104"/>
            </a:xfrm>
            <a:prstGeom prst="ellipse">
              <a:avLst/>
            </a:prstGeom>
            <a:solidFill>
              <a:schemeClr val="accent5">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Social</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65" name="円/楕円 64"/>
            <p:cNvSpPr/>
            <p:nvPr/>
          </p:nvSpPr>
          <p:spPr bwMode="auto">
            <a:xfrm>
              <a:off x="2915816" y="2852936"/>
              <a:ext cx="936104" cy="936104"/>
            </a:xfrm>
            <a:prstGeom prst="ellipse">
              <a:avLst/>
            </a:prstGeom>
            <a:solidFill>
              <a:schemeClr val="accent6">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err="1" smtClean="0">
                  <a:ln>
                    <a:noFill/>
                  </a:ln>
                  <a:solidFill>
                    <a:schemeClr val="bg1"/>
                  </a:solidFill>
                  <a:effectLst/>
                  <a:latin typeface="Arial" charset="0"/>
                  <a:ea typeface="HG丸ｺﾞｼｯｸM-PRO" pitchFamily="50" charset="-128"/>
                </a:rPr>
                <a:t>IoT</a:t>
              </a:r>
              <a:endParaRPr kumimoji="0" lang="en-US" altLang="ja-JP" sz="16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dirty="0" smtClean="0">
                  <a:solidFill>
                    <a:schemeClr val="bg1"/>
                  </a:solidFill>
                  <a:ea typeface="HG丸ｺﾞｼｯｸM-PRO" pitchFamily="50" charset="-128"/>
                </a:rPr>
                <a:t>Internet of Things</a:t>
              </a:r>
              <a:endParaRPr kumimoji="0" lang="ja-JP" altLang="en-US" sz="800" b="0" i="0" u="none" strike="noStrike" cap="none" normalizeH="0" baseline="0" dirty="0" smtClean="0">
                <a:ln>
                  <a:noFill/>
                </a:ln>
                <a:solidFill>
                  <a:schemeClr val="bg1"/>
                </a:solidFill>
                <a:effectLst/>
                <a:ea typeface="HG丸ｺﾞｼｯｸM-PRO" pitchFamily="50" charset="-128"/>
              </a:endParaRPr>
            </a:p>
          </p:txBody>
        </p:sp>
        <p:sp>
          <p:nvSpPr>
            <p:cNvPr id="66" name="円/楕円 65"/>
            <p:cNvSpPr/>
            <p:nvPr/>
          </p:nvSpPr>
          <p:spPr bwMode="auto">
            <a:xfrm>
              <a:off x="2409664" y="1988840"/>
              <a:ext cx="936104" cy="936104"/>
            </a:xfrm>
            <a:prstGeom prst="ellipse">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latin typeface="Arial" charset="0"/>
                  <a:ea typeface="HG丸ｺﾞｼｯｸM-PRO" pitchFamily="50" charset="-128"/>
                </a:rPr>
                <a:t>SMD</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dirty="0" smtClean="0">
                  <a:solidFill>
                    <a:schemeClr val="bg1"/>
                  </a:solidFill>
                  <a:ea typeface="HG丸ｺﾞｼｯｸM-PRO" pitchFamily="50" charset="-128"/>
                </a:rPr>
                <a:t>Smart Mobile Device</a:t>
              </a:r>
              <a:endParaRPr kumimoji="0" lang="ja-JP" altLang="en-US" sz="800" b="0" i="0" u="none" strike="noStrike" cap="none" normalizeH="0" baseline="0" dirty="0" smtClean="0">
                <a:ln>
                  <a:noFill/>
                </a:ln>
                <a:solidFill>
                  <a:schemeClr val="bg1"/>
                </a:solidFill>
                <a:effectLst/>
                <a:ea typeface="HG丸ｺﾞｼｯｸM-PRO" pitchFamily="50" charset="-128"/>
              </a:endParaRPr>
            </a:p>
          </p:txBody>
        </p:sp>
        <p:sp>
          <p:nvSpPr>
            <p:cNvPr id="63" name="テキスト ボックス 62"/>
            <p:cNvSpPr txBox="1"/>
            <p:nvPr/>
          </p:nvSpPr>
          <p:spPr>
            <a:xfrm>
              <a:off x="2100121" y="1628800"/>
              <a:ext cx="1556035" cy="338554"/>
            </a:xfrm>
            <a:prstGeom prst="rect">
              <a:avLst/>
            </a:prstGeom>
            <a:noFill/>
          </p:spPr>
          <p:txBody>
            <a:bodyPr wrap="none" rtlCol="0">
              <a:spAutoFit/>
            </a:bodyPr>
            <a:lstStyle/>
            <a:p>
              <a:pPr algn="ctr"/>
              <a:r>
                <a:rPr kumimoji="1" lang="ja-JP" altLang="en-US" sz="1600" dirty="0" smtClean="0">
                  <a:solidFill>
                    <a:srgbClr val="FF0000"/>
                  </a:solidFill>
                </a:rPr>
                <a:t>情報爆発３要因</a:t>
              </a:r>
              <a:endParaRPr kumimoji="1" lang="ja-JP" altLang="en-US" sz="1600" dirty="0">
                <a:solidFill>
                  <a:srgbClr val="FF0000"/>
                </a:solidFill>
              </a:endParaRPr>
            </a:p>
          </p:txBody>
        </p:sp>
        <p:sp>
          <p:nvSpPr>
            <p:cNvPr id="70" name="上矢印 69"/>
            <p:cNvSpPr/>
            <p:nvPr/>
          </p:nvSpPr>
          <p:spPr bwMode="auto">
            <a:xfrm rot="18238916">
              <a:off x="1715112" y="1961818"/>
              <a:ext cx="466353" cy="999285"/>
            </a:xfrm>
            <a:prstGeom prst="upArrow">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5" name="上矢印 74"/>
            <p:cNvSpPr/>
            <p:nvPr/>
          </p:nvSpPr>
          <p:spPr bwMode="auto">
            <a:xfrm rot="3361084" flipH="1">
              <a:off x="3587319" y="1961817"/>
              <a:ext cx="466353" cy="999285"/>
            </a:xfrm>
            <a:prstGeom prst="upArrow">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6" name="上矢印 75"/>
            <p:cNvSpPr/>
            <p:nvPr/>
          </p:nvSpPr>
          <p:spPr bwMode="auto">
            <a:xfrm rot="10800000">
              <a:off x="2644961" y="3645024"/>
              <a:ext cx="466353" cy="999285"/>
            </a:xfrm>
            <a:prstGeom prst="upArrow">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grpSp>
    </p:spTree>
    <p:extLst>
      <p:ext uri="{BB962C8B-B14F-4D97-AF65-F5344CB8AC3E}">
        <p14:creationId xmlns:p14="http://schemas.microsoft.com/office/powerpoint/2010/main" val="38087994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図形グループ 9"/>
          <p:cNvGrpSpPr/>
          <p:nvPr/>
        </p:nvGrpSpPr>
        <p:grpSpPr>
          <a:xfrm>
            <a:off x="755576" y="1052735"/>
            <a:ext cx="6696744" cy="4637435"/>
            <a:chOff x="755576" y="1052735"/>
            <a:chExt cx="6696744" cy="4637435"/>
          </a:xfrm>
        </p:grpSpPr>
        <p:sp>
          <p:nvSpPr>
            <p:cNvPr id="3" name="角丸四角形 2"/>
            <p:cNvSpPr/>
            <p:nvPr/>
          </p:nvSpPr>
          <p:spPr bwMode="auto">
            <a:xfrm>
              <a:off x="755576" y="1052735"/>
              <a:ext cx="6696744" cy="4637435"/>
            </a:xfrm>
            <a:prstGeom prst="roundRect">
              <a:avLst>
                <a:gd name="adj" fmla="val 6201"/>
              </a:avLst>
            </a:prstGeom>
            <a:solidFill>
              <a:schemeClr val="accent6">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7" name="テキスト ボックス 26"/>
            <p:cNvSpPr txBox="1"/>
            <p:nvPr/>
          </p:nvSpPr>
          <p:spPr>
            <a:xfrm>
              <a:off x="755576" y="1239838"/>
              <a:ext cx="4752528" cy="830997"/>
            </a:xfrm>
            <a:prstGeom prst="rect">
              <a:avLst/>
            </a:prstGeom>
            <a:noFill/>
          </p:spPr>
          <p:txBody>
            <a:bodyPr wrap="square" rtlCol="0">
              <a:spAutoFit/>
            </a:bodyPr>
            <a:lstStyle/>
            <a:p>
              <a:pPr algn="ctr"/>
              <a:r>
                <a:rPr kumimoji="1" lang="ja-JP" altLang="en-US" sz="2800" dirty="0" smtClean="0">
                  <a:solidFill>
                    <a:srgbClr val="FFFFFF"/>
                  </a:solidFill>
                </a:rPr>
                <a:t>モノのインターネット</a:t>
              </a:r>
            </a:p>
            <a:p>
              <a:pPr algn="ctr"/>
              <a:r>
                <a:rPr lang="en-US" altLang="ja-JP" sz="2000" dirty="0" err="1" smtClean="0">
                  <a:solidFill>
                    <a:srgbClr val="FFFFFF"/>
                  </a:solidFill>
                </a:rPr>
                <a:t>IoT</a:t>
              </a:r>
              <a:r>
                <a:rPr lang="en-US" altLang="ja-JP" sz="2000" dirty="0" smtClean="0">
                  <a:solidFill>
                    <a:srgbClr val="FFFFFF"/>
                  </a:solidFill>
                </a:rPr>
                <a:t> : Internet of Things</a:t>
              </a:r>
              <a:endParaRPr kumimoji="1" lang="ja-JP" altLang="en-US" sz="2000" dirty="0">
                <a:solidFill>
                  <a:srgbClr val="FFFFFF"/>
                </a:solidFill>
              </a:endParaRPr>
            </a:p>
          </p:txBody>
        </p:sp>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5292080" y="1736812"/>
              <a:ext cx="1387872" cy="1387872"/>
            </a:xfrm>
            <a:prstGeom prst="rect">
              <a:avLst/>
            </a:prstGeom>
          </p:spPr>
        </p:pic>
        <p:pic>
          <p:nvPicPr>
            <p:cNvPr id="30" name="図 29"/>
            <p:cNvPicPr>
              <a:picLocks noChangeAspect="1"/>
            </p:cNvPicPr>
            <p:nvPr/>
          </p:nvPicPr>
          <p:blipFill>
            <a:blip r:embed="rId4">
              <a:clrChange>
                <a:clrFrom>
                  <a:srgbClr val="FFFFFF"/>
                </a:clrFrom>
                <a:clrTo>
                  <a:srgbClr val="FFFFFF">
                    <a:alpha val="0"/>
                  </a:srgbClr>
                </a:clrTo>
              </a:clrChange>
            </a:blip>
            <a:stretch>
              <a:fillRect/>
            </a:stretch>
          </p:blipFill>
          <p:spPr>
            <a:xfrm>
              <a:off x="5076056" y="1268760"/>
              <a:ext cx="1093816" cy="820362"/>
            </a:xfrm>
            <a:prstGeom prst="rect">
              <a:avLst/>
            </a:prstGeom>
          </p:spPr>
        </p:pic>
        <p:pic>
          <p:nvPicPr>
            <p:cNvPr id="31" name="図 30"/>
            <p:cNvPicPr>
              <a:picLocks noChangeAspect="1"/>
            </p:cNvPicPr>
            <p:nvPr/>
          </p:nvPicPr>
          <p:blipFill>
            <a:blip r:embed="rId5">
              <a:clrChange>
                <a:clrFrom>
                  <a:srgbClr val="FFFFFF"/>
                </a:clrFrom>
                <a:clrTo>
                  <a:srgbClr val="FFFFFF">
                    <a:alpha val="0"/>
                  </a:srgbClr>
                </a:clrTo>
              </a:clrChange>
            </a:blip>
            <a:stretch>
              <a:fillRect/>
            </a:stretch>
          </p:blipFill>
          <p:spPr>
            <a:xfrm>
              <a:off x="6031960" y="1323952"/>
              <a:ext cx="697297" cy="692649"/>
            </a:xfrm>
            <a:prstGeom prst="rect">
              <a:avLst/>
            </a:prstGeom>
          </p:spPr>
        </p:pic>
      </p:grpSp>
      <p:sp>
        <p:nvSpPr>
          <p:cNvPr id="23" name="右矢印 22"/>
          <p:cNvSpPr/>
          <p:nvPr/>
        </p:nvSpPr>
        <p:spPr bwMode="auto">
          <a:xfrm>
            <a:off x="3779912" y="5949280"/>
            <a:ext cx="3672408" cy="648072"/>
          </a:xfrm>
          <a:prstGeom prst="rightArrow">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smtClean="0">
                <a:ln>
                  <a:noFill/>
                </a:ln>
                <a:solidFill>
                  <a:srgbClr val="FFFFFF"/>
                </a:solidFill>
                <a:effectLst/>
                <a:latin typeface="Arial" charset="0"/>
                <a:ea typeface="HG丸ｺﾞｼｯｸM-PRO" pitchFamily="50" charset="-128"/>
              </a:rPr>
              <a:t>M2M</a:t>
            </a: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1" name="右矢印 20"/>
          <p:cNvSpPr/>
          <p:nvPr/>
        </p:nvSpPr>
        <p:spPr bwMode="auto">
          <a:xfrm>
            <a:off x="2339752" y="5877272"/>
            <a:ext cx="2448272" cy="648072"/>
          </a:xfrm>
          <a:prstGeom prst="rightArrow">
            <a:avLst/>
          </a:prstGeom>
          <a:solidFill>
            <a:schemeClr val="accent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smtClean="0">
                <a:ln>
                  <a:noFill/>
                </a:ln>
                <a:solidFill>
                  <a:srgbClr val="FFFFFF"/>
                </a:solidFill>
                <a:effectLst/>
                <a:latin typeface="Arial" charset="0"/>
                <a:ea typeface="HG丸ｺﾞｼｯｸM-PRO" pitchFamily="50" charset="-128"/>
              </a:rPr>
              <a:t>H2M (UX)</a:t>
            </a: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12297" name="タイトル 1"/>
          <p:cNvSpPr>
            <a:spLocks noGrp="1"/>
          </p:cNvSpPr>
          <p:nvPr>
            <p:ph type="title"/>
          </p:nvPr>
        </p:nvSpPr>
        <p:spPr>
          <a:xfrm>
            <a:off x="250825" y="279400"/>
            <a:ext cx="8678863" cy="493713"/>
          </a:xfrm>
        </p:spPr>
        <p:txBody>
          <a:bodyPr/>
          <a:lstStyle/>
          <a:p>
            <a:r>
              <a:rPr kumimoji="0" lang="ja-JP" altLang="en-US" sz="2800" dirty="0" smtClean="0">
                <a:latin typeface="Arial" charset="0"/>
              </a:rPr>
              <a:t>急激なデータの増大</a:t>
            </a:r>
            <a:endParaRPr kumimoji="0" lang="ja-JP" altLang="en-US" sz="2800" dirty="0">
              <a:latin typeface="Arial" charset="0"/>
            </a:endParaRPr>
          </a:p>
        </p:txBody>
      </p:sp>
      <p:sp>
        <p:nvSpPr>
          <p:cNvPr id="19" name="上矢印 18"/>
          <p:cNvSpPr/>
          <p:nvPr/>
        </p:nvSpPr>
        <p:spPr bwMode="auto">
          <a:xfrm>
            <a:off x="7596336" y="1052736"/>
            <a:ext cx="864096" cy="4637434"/>
          </a:xfrm>
          <a:prstGeom prst="upArrow">
            <a:avLst/>
          </a:prstGeom>
          <a:solidFill>
            <a:schemeClr val="accent5">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ソーシャル・メディア</a:t>
            </a:r>
          </a:p>
        </p:txBody>
      </p:sp>
      <p:sp>
        <p:nvSpPr>
          <p:cNvPr id="20" name="右矢印 19"/>
          <p:cNvSpPr/>
          <p:nvPr/>
        </p:nvSpPr>
        <p:spPr bwMode="auto">
          <a:xfrm>
            <a:off x="827584" y="5805264"/>
            <a:ext cx="2050554" cy="648072"/>
          </a:xfrm>
          <a:prstGeom prst="rightArrow">
            <a:avLst/>
          </a:prstGeom>
          <a:solidFill>
            <a:srgbClr val="8AC6CD"/>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smtClean="0">
                <a:ln>
                  <a:noFill/>
                </a:ln>
                <a:solidFill>
                  <a:srgbClr val="FFFFFF"/>
                </a:solidFill>
                <a:effectLst/>
                <a:latin typeface="Arial" charset="0"/>
                <a:ea typeface="HG丸ｺﾞｼｯｸM-PRO" pitchFamily="50" charset="-128"/>
              </a:rPr>
              <a:t>H2M</a:t>
            </a:r>
            <a:r>
              <a:rPr kumimoji="0" lang="en-US" altLang="ja-JP" sz="1400" b="0" i="0" u="none" strike="noStrike" cap="none" normalizeH="0" dirty="0" smtClean="0">
                <a:ln>
                  <a:noFill/>
                </a:ln>
                <a:solidFill>
                  <a:srgbClr val="FFFFFF"/>
                </a:solidFill>
                <a:effectLst/>
                <a:latin typeface="Arial" charset="0"/>
                <a:ea typeface="HG丸ｺﾞｼｯｸM-PRO" pitchFamily="50" charset="-128"/>
              </a:rPr>
              <a:t> </a:t>
            </a:r>
            <a:r>
              <a:rPr kumimoji="0" lang="en-US" altLang="ja-JP" sz="1400" b="0" i="0" u="none" strike="noStrike" cap="none" normalizeH="0" baseline="0" dirty="0" smtClean="0">
                <a:ln>
                  <a:noFill/>
                </a:ln>
                <a:solidFill>
                  <a:srgbClr val="FFFFFF"/>
                </a:solidFill>
                <a:effectLst/>
                <a:latin typeface="Arial" charset="0"/>
                <a:ea typeface="HG丸ｺﾞｼｯｸM-PRO" pitchFamily="50" charset="-128"/>
              </a:rPr>
              <a:t>(UI)</a:t>
            </a: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grpSp>
        <p:nvGrpSpPr>
          <p:cNvPr id="9" name="図形グループ 8"/>
          <p:cNvGrpSpPr/>
          <p:nvPr/>
        </p:nvGrpSpPr>
        <p:grpSpPr>
          <a:xfrm>
            <a:off x="827584" y="2420888"/>
            <a:ext cx="3384376" cy="3197274"/>
            <a:chOff x="827584" y="2420888"/>
            <a:chExt cx="3384376" cy="3197274"/>
          </a:xfrm>
        </p:grpSpPr>
        <p:sp>
          <p:nvSpPr>
            <p:cNvPr id="2" name="角丸四角形 1"/>
            <p:cNvSpPr/>
            <p:nvPr/>
          </p:nvSpPr>
          <p:spPr bwMode="auto">
            <a:xfrm>
              <a:off x="827584" y="2420888"/>
              <a:ext cx="3384376" cy="3197274"/>
            </a:xfrm>
            <a:prstGeom prst="roundRect">
              <a:avLst>
                <a:gd name="adj" fmla="val 6636"/>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38" name="テキスト ボックス 37"/>
            <p:cNvSpPr txBox="1"/>
            <p:nvPr/>
          </p:nvSpPr>
          <p:spPr>
            <a:xfrm>
              <a:off x="827584" y="2564904"/>
              <a:ext cx="3384376" cy="369332"/>
            </a:xfrm>
            <a:prstGeom prst="rect">
              <a:avLst/>
            </a:prstGeom>
            <a:noFill/>
          </p:spPr>
          <p:txBody>
            <a:bodyPr wrap="square" rtlCol="0">
              <a:spAutoFit/>
            </a:bodyPr>
            <a:lstStyle/>
            <a:p>
              <a:pPr algn="ctr"/>
              <a:r>
                <a:rPr kumimoji="1" lang="ja-JP" altLang="en-US" dirty="0" smtClean="0">
                  <a:solidFill>
                    <a:srgbClr val="FFFFFF"/>
                  </a:solidFill>
                </a:rPr>
                <a:t>スマート・モバイル・デバイス</a:t>
              </a:r>
              <a:endParaRPr kumimoji="1" lang="ja-JP" altLang="en-US" dirty="0">
                <a:solidFill>
                  <a:srgbClr val="FFFFFF"/>
                </a:solidFill>
              </a:endParaRPr>
            </a:p>
          </p:txBody>
        </p:sp>
        <p:pic>
          <p:nvPicPr>
            <p:cNvPr id="17" name="図 10"/>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3429000"/>
              <a:ext cx="291409" cy="46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13"/>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3135090"/>
              <a:ext cx="707460" cy="85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図形グループ 6"/>
          <p:cNvGrpSpPr/>
          <p:nvPr/>
        </p:nvGrpSpPr>
        <p:grpSpPr>
          <a:xfrm>
            <a:off x="899592" y="4005064"/>
            <a:ext cx="2024523" cy="1541090"/>
            <a:chOff x="899592" y="4005064"/>
            <a:chExt cx="2024523" cy="1541090"/>
          </a:xfrm>
        </p:grpSpPr>
        <p:sp>
          <p:nvSpPr>
            <p:cNvPr id="4" name="角丸四角形 3"/>
            <p:cNvSpPr/>
            <p:nvPr/>
          </p:nvSpPr>
          <p:spPr bwMode="auto">
            <a:xfrm>
              <a:off x="899592" y="4005064"/>
              <a:ext cx="1691208" cy="1541090"/>
            </a:xfrm>
            <a:prstGeom prst="roundRect">
              <a:avLst>
                <a:gd name="adj" fmla="val 12258"/>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5" name="角丸四角形 4"/>
            <p:cNvSpPr/>
            <p:nvPr/>
          </p:nvSpPr>
          <p:spPr bwMode="auto">
            <a:xfrm>
              <a:off x="971600" y="4509120"/>
              <a:ext cx="1008112" cy="965026"/>
            </a:xfrm>
            <a:prstGeom prst="round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dirty="0" smtClean="0">
                <a:solidFill>
                  <a:srgbClr val="484848"/>
                </a:solidFill>
                <a:ea typeface="HG丸ｺﾞｼｯｸM-PRO" pitchFamily="50" charset="-128"/>
              </a:endParaRPr>
            </a:p>
          </p:txBody>
        </p:sp>
        <p:sp>
          <p:nvSpPr>
            <p:cNvPr id="18" name="角丸四角形 17"/>
            <p:cNvSpPr/>
            <p:nvPr/>
          </p:nvSpPr>
          <p:spPr bwMode="auto">
            <a:xfrm>
              <a:off x="1043608" y="4898082"/>
              <a:ext cx="576064" cy="50405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rgbClr val="FFFFFF"/>
                </a:solidFill>
                <a:effectLst/>
                <a:latin typeface="Arial" charset="0"/>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4" name="テキスト ボックス 23"/>
            <p:cNvSpPr txBox="1"/>
            <p:nvPr/>
          </p:nvSpPr>
          <p:spPr>
            <a:xfrm>
              <a:off x="971600" y="4581128"/>
              <a:ext cx="1008112" cy="215444"/>
            </a:xfrm>
            <a:prstGeom prst="rect">
              <a:avLst/>
            </a:prstGeom>
            <a:noFill/>
          </p:spPr>
          <p:txBody>
            <a:bodyPr wrap="square" rtlCol="0">
              <a:spAutoFit/>
            </a:bodyPr>
            <a:lstStyle/>
            <a:p>
              <a:pPr algn="ctr"/>
              <a:r>
                <a:rPr kumimoji="1" lang="ja-JP" altLang="en-US" sz="800" dirty="0" smtClean="0">
                  <a:solidFill>
                    <a:srgbClr val="FFFFFF"/>
                  </a:solidFill>
                </a:rPr>
                <a:t>オフコン・ミニコン</a:t>
              </a:r>
              <a:endParaRPr kumimoji="1" lang="ja-JP" altLang="en-US" sz="800" dirty="0">
                <a:solidFill>
                  <a:srgbClr val="FFFFFF"/>
                </a:solidFill>
              </a:endParaRPr>
            </a:p>
          </p:txBody>
        </p:sp>
        <p:sp>
          <p:nvSpPr>
            <p:cNvPr id="25" name="テキスト ボックス 24"/>
            <p:cNvSpPr txBox="1"/>
            <p:nvPr/>
          </p:nvSpPr>
          <p:spPr>
            <a:xfrm>
              <a:off x="1043608" y="5013176"/>
              <a:ext cx="576064" cy="338554"/>
            </a:xfrm>
            <a:prstGeom prst="rect">
              <a:avLst/>
            </a:prstGeom>
            <a:noFill/>
          </p:spPr>
          <p:txBody>
            <a:bodyPr wrap="square" rtlCol="0">
              <a:spAutoFit/>
            </a:bodyPr>
            <a:lstStyle/>
            <a:p>
              <a:pPr algn="ctr"/>
              <a:r>
                <a:rPr kumimoji="1" lang="ja-JP" altLang="en-US" sz="800" dirty="0" smtClean="0">
                  <a:solidFill>
                    <a:srgbClr val="FFFFFF"/>
                  </a:solidFill>
                </a:rPr>
                <a:t>メイン</a:t>
              </a:r>
            </a:p>
            <a:p>
              <a:pPr algn="ctr"/>
              <a:r>
                <a:rPr kumimoji="1" lang="ja-JP" altLang="en-US" sz="800" dirty="0" smtClean="0">
                  <a:solidFill>
                    <a:srgbClr val="FFFFFF"/>
                  </a:solidFill>
                </a:rPr>
                <a:t>フレーム</a:t>
              </a:r>
              <a:endParaRPr kumimoji="1" lang="ja-JP" altLang="en-US" sz="800" dirty="0">
                <a:solidFill>
                  <a:srgbClr val="FFFFFF"/>
                </a:solidFill>
              </a:endParaRPr>
            </a:p>
          </p:txBody>
        </p:sp>
        <p:sp>
          <p:nvSpPr>
            <p:cNvPr id="40" name="テキスト ボックス 39"/>
            <p:cNvSpPr txBox="1"/>
            <p:nvPr/>
          </p:nvSpPr>
          <p:spPr>
            <a:xfrm>
              <a:off x="900286" y="4149080"/>
              <a:ext cx="1690514" cy="253916"/>
            </a:xfrm>
            <a:prstGeom prst="rect">
              <a:avLst/>
            </a:prstGeom>
            <a:noFill/>
          </p:spPr>
          <p:txBody>
            <a:bodyPr wrap="square" rtlCol="0">
              <a:spAutoFit/>
            </a:bodyPr>
            <a:lstStyle/>
            <a:p>
              <a:pPr algn="ctr"/>
              <a:r>
                <a:rPr kumimoji="1" lang="ja-JP" altLang="en-US" sz="1000" dirty="0" smtClean="0">
                  <a:solidFill>
                    <a:srgbClr val="FFFFFF"/>
                  </a:solidFill>
                </a:rPr>
                <a:t>パーソナル・コンピューター</a:t>
              </a:r>
              <a:endParaRPr kumimoji="1" lang="ja-JP" altLang="en-US" sz="1000" dirty="0">
                <a:solidFill>
                  <a:srgbClr val="FFFFFF"/>
                </a:solidFill>
              </a:endParaRPr>
            </a:p>
          </p:txBody>
        </p:sp>
        <p:pic>
          <p:nvPicPr>
            <p:cNvPr id="26" name="図 20"/>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2" y="4797152"/>
              <a:ext cx="944403"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図形グループ 7"/>
          <p:cNvGrpSpPr/>
          <p:nvPr/>
        </p:nvGrpSpPr>
        <p:grpSpPr>
          <a:xfrm>
            <a:off x="3779912" y="4365104"/>
            <a:ext cx="3593976" cy="963341"/>
            <a:chOff x="3779912" y="3212976"/>
            <a:chExt cx="3593976" cy="963341"/>
          </a:xfrm>
        </p:grpSpPr>
        <p:sp>
          <p:nvSpPr>
            <p:cNvPr id="32" name="角丸四角形 31"/>
            <p:cNvSpPr/>
            <p:nvPr/>
          </p:nvSpPr>
          <p:spPr bwMode="auto">
            <a:xfrm>
              <a:off x="3779912" y="3212976"/>
              <a:ext cx="3593976" cy="936104"/>
            </a:xfrm>
            <a:prstGeom prst="roundRect">
              <a:avLst>
                <a:gd name="adj" fmla="val 17294"/>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a:solidFill>
                  <a:srgbClr val="484848"/>
                </a:solidFill>
                <a:latin typeface="Arial" charset="0"/>
                <a:ea typeface="HG丸ｺﾞｼｯｸM-PRO" pitchFamily="50" charset="-128"/>
              </a:endParaRPr>
            </a:p>
          </p:txBody>
        </p:sp>
        <p:sp>
          <p:nvSpPr>
            <p:cNvPr id="33" name="テキスト ボックス 28"/>
            <p:cNvSpPr txBox="1">
              <a:spLocks noChangeArrowheads="1"/>
            </p:cNvSpPr>
            <p:nvPr/>
          </p:nvSpPr>
          <p:spPr bwMode="auto">
            <a:xfrm>
              <a:off x="5796136" y="3212976"/>
              <a:ext cx="1362435" cy="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en-US" altLang="ja-JP" sz="1400" dirty="0">
                  <a:solidFill>
                    <a:srgbClr val="FFFFFF"/>
                  </a:solidFill>
                </a:rPr>
                <a:t>2011 103</a:t>
              </a:r>
              <a:r>
                <a:rPr lang="ja-JP" altLang="en-US" sz="1400" dirty="0">
                  <a:solidFill>
                    <a:srgbClr val="FFFFFF"/>
                  </a:solidFill>
                </a:rPr>
                <a:t>億台</a:t>
              </a:r>
              <a:endParaRPr lang="en-US" altLang="ja-JP" sz="1400" dirty="0">
                <a:solidFill>
                  <a:srgbClr val="FFFFFF"/>
                </a:solidFill>
              </a:endParaRPr>
            </a:p>
            <a:p>
              <a:r>
                <a:rPr kumimoji="0" lang="en-US" altLang="ja-JP" sz="1400" dirty="0">
                  <a:solidFill>
                    <a:srgbClr val="FFFFFF"/>
                  </a:solidFill>
                </a:rPr>
                <a:t>2016 186</a:t>
              </a:r>
              <a:r>
                <a:rPr kumimoji="0" lang="ja-JP" altLang="en-US" sz="1400" dirty="0">
                  <a:solidFill>
                    <a:srgbClr val="FFFFFF"/>
                  </a:solidFill>
                </a:rPr>
                <a:t>億台</a:t>
              </a:r>
              <a:r>
                <a:rPr kumimoji="0" lang="en-US" altLang="ja-JP" sz="1400" dirty="0">
                  <a:solidFill>
                    <a:srgbClr val="FFFFFF"/>
                  </a:solidFill>
                </a:rPr>
                <a:t>*</a:t>
              </a:r>
            </a:p>
            <a:p>
              <a:r>
                <a:rPr lang="en-US" altLang="ja-JP" sz="1400" dirty="0">
                  <a:solidFill>
                    <a:srgbClr val="FFFFFF"/>
                  </a:solidFill>
                </a:rPr>
                <a:t>2020 500</a:t>
              </a:r>
              <a:r>
                <a:rPr lang="ja-JP" altLang="en-US" sz="1400" dirty="0">
                  <a:solidFill>
                    <a:srgbClr val="FFFFFF"/>
                  </a:solidFill>
                </a:rPr>
                <a:t>億台</a:t>
              </a:r>
              <a:endParaRPr lang="en-US" altLang="ja-JP" sz="1400" dirty="0">
                <a:solidFill>
                  <a:srgbClr val="FFFFFF"/>
                </a:solidFill>
              </a:endParaRPr>
            </a:p>
            <a:p>
              <a:pPr>
                <a:spcBef>
                  <a:spcPts val="0"/>
                </a:spcBef>
              </a:pPr>
              <a:r>
                <a:rPr kumimoji="0" lang="en-US" altLang="ja-JP" sz="900" dirty="0">
                  <a:solidFill>
                    <a:srgbClr val="FFFFFF"/>
                  </a:solidFill>
                </a:rPr>
                <a:t>* 34</a:t>
              </a:r>
              <a:r>
                <a:rPr kumimoji="0" lang="ja-JP" altLang="en-US" sz="900" dirty="0">
                  <a:solidFill>
                    <a:srgbClr val="FFFFFF"/>
                  </a:solidFill>
                </a:rPr>
                <a:t>億人</a:t>
              </a:r>
              <a:r>
                <a:rPr kumimoji="0" lang="en-US" altLang="ja-JP" sz="900" dirty="0">
                  <a:solidFill>
                    <a:srgbClr val="FFFFFF"/>
                  </a:solidFill>
                </a:rPr>
                <a:t>(45%)/76</a:t>
              </a:r>
              <a:r>
                <a:rPr kumimoji="0" lang="ja-JP" altLang="en-US" sz="900" dirty="0">
                  <a:solidFill>
                    <a:srgbClr val="FFFFFF"/>
                  </a:solidFill>
                </a:rPr>
                <a:t>億人</a:t>
              </a:r>
              <a:endParaRPr lang="ja-JP" altLang="en-US" sz="900" dirty="0">
                <a:solidFill>
                  <a:srgbClr val="FFFFFF"/>
                </a:solidFill>
              </a:endParaRPr>
            </a:p>
          </p:txBody>
        </p:sp>
        <p:sp>
          <p:nvSpPr>
            <p:cNvPr id="34" name="テキスト ボックス 30"/>
            <p:cNvSpPr txBox="1">
              <a:spLocks noChangeArrowheads="1"/>
            </p:cNvSpPr>
            <p:nvPr/>
          </p:nvSpPr>
          <p:spPr bwMode="auto">
            <a:xfrm>
              <a:off x="3995936" y="3366417"/>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1800" dirty="0">
                  <a:solidFill>
                    <a:srgbClr val="FFFFFF"/>
                  </a:solidFill>
                </a:rPr>
                <a:t>インターネット</a:t>
              </a:r>
              <a:endParaRPr lang="en-US" altLang="ja-JP" sz="1800" dirty="0">
                <a:solidFill>
                  <a:srgbClr val="FFFFFF"/>
                </a:solidFill>
              </a:endParaRPr>
            </a:p>
            <a:p>
              <a:r>
                <a:rPr lang="ja-JP" altLang="en-US" sz="1800" dirty="0">
                  <a:solidFill>
                    <a:srgbClr val="FFFFFF"/>
                  </a:solidFill>
                </a:rPr>
                <a:t>接続デバイス数</a:t>
              </a:r>
            </a:p>
          </p:txBody>
        </p:sp>
      </p:grpSp>
      <p:sp>
        <p:nvSpPr>
          <p:cNvPr id="35" name="角丸四角形 34"/>
          <p:cNvSpPr/>
          <p:nvPr/>
        </p:nvSpPr>
        <p:spPr bwMode="auto">
          <a:xfrm>
            <a:off x="3779912" y="3140968"/>
            <a:ext cx="3593976" cy="1080120"/>
          </a:xfrm>
          <a:prstGeom prst="roundRect">
            <a:avLst>
              <a:gd name="adj" fmla="val 16146"/>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2000" dirty="0">
                <a:solidFill>
                  <a:srgbClr val="FFFFFF"/>
                </a:solidFill>
                <a:latin typeface="Arial" charset="0"/>
                <a:ea typeface="HG丸ｺﾞｼｯｸM-PRO" pitchFamily="50" charset="-128"/>
              </a:rPr>
              <a:t>デバイスのスマート化</a:t>
            </a:r>
            <a:endParaRPr kumimoji="0" lang="en-US" altLang="ja-JP" sz="2000" dirty="0">
              <a:solidFill>
                <a:srgbClr val="FFFFFF"/>
              </a:solidFill>
              <a:latin typeface="Arial" charset="0"/>
              <a:ea typeface="HG丸ｺﾞｼｯｸM-PRO" pitchFamily="50" charset="-128"/>
            </a:endParaRPr>
          </a:p>
          <a:p>
            <a:pPr marL="355600" lvl="1" indent="-171450">
              <a:spcBef>
                <a:spcPct val="20000"/>
              </a:spcBef>
              <a:buFont typeface="Wingdings" charset="2"/>
              <a:buChar char="l"/>
              <a:defRPr/>
            </a:pPr>
            <a:r>
              <a:rPr kumimoji="0" lang="ja-JP" altLang="en-US" sz="1100" dirty="0">
                <a:solidFill>
                  <a:srgbClr val="FFFFFF"/>
                </a:solidFill>
                <a:latin typeface="Arial" charset="0"/>
                <a:ea typeface="HG丸ｺﾞｼｯｸM-PRO" pitchFamily="50" charset="-128"/>
              </a:rPr>
              <a:t>インターネット接続デバイスの拡大</a:t>
            </a:r>
            <a:endParaRPr kumimoji="0" lang="en-US" altLang="ja-JP" sz="1100" dirty="0">
              <a:solidFill>
                <a:srgbClr val="FFFFFF"/>
              </a:solidFill>
              <a:latin typeface="Arial" charset="0"/>
              <a:ea typeface="HG丸ｺﾞｼｯｸM-PRO" pitchFamily="50" charset="-128"/>
            </a:endParaRPr>
          </a:p>
          <a:p>
            <a:pPr marL="355600" lvl="1" indent="-171450">
              <a:spcBef>
                <a:spcPct val="20000"/>
              </a:spcBef>
              <a:buFont typeface="Wingdings" charset="2"/>
              <a:buChar char="l"/>
              <a:defRPr/>
            </a:pPr>
            <a:r>
              <a:rPr kumimoji="0" lang="ja-JP" altLang="en-US" sz="1100" dirty="0">
                <a:solidFill>
                  <a:srgbClr val="FFFFFF"/>
                </a:solidFill>
                <a:latin typeface="Arial" charset="0"/>
                <a:ea typeface="HG丸ｺﾞｼｯｸM-PRO" pitchFamily="50" charset="-128"/>
              </a:rPr>
              <a:t>デジタル・デバイド解消による</a:t>
            </a:r>
            <a:r>
              <a:rPr kumimoji="0" lang="ja-JP" altLang="en-US" sz="1100" dirty="0" smtClean="0">
                <a:solidFill>
                  <a:srgbClr val="FFFFFF"/>
                </a:solidFill>
                <a:latin typeface="Arial" charset="0"/>
                <a:ea typeface="HG丸ｺﾞｼｯｸM-PRO" pitchFamily="50" charset="-128"/>
              </a:rPr>
              <a:t>利用者拡大</a:t>
            </a:r>
            <a:endParaRPr kumimoji="0" lang="en-US" altLang="ja-JP" sz="1100" dirty="0">
              <a:solidFill>
                <a:srgbClr val="FFFFFF"/>
              </a:solidFill>
              <a:latin typeface="Arial" charset="0"/>
              <a:ea typeface="HG丸ｺﾞｼｯｸM-PRO" pitchFamily="50" charset="-128"/>
            </a:endParaRPr>
          </a:p>
          <a:p>
            <a:pPr marL="355600" lvl="1" indent="-171450">
              <a:spcBef>
                <a:spcPct val="20000"/>
              </a:spcBef>
              <a:buFont typeface="Wingdings" charset="2"/>
              <a:buChar char="l"/>
              <a:defRPr/>
            </a:pPr>
            <a:r>
              <a:rPr kumimoji="0" lang="ja-JP" altLang="en-US" sz="1100" dirty="0">
                <a:solidFill>
                  <a:srgbClr val="FFFFFF"/>
                </a:solidFill>
                <a:latin typeface="Arial" charset="0"/>
                <a:ea typeface="HG丸ｺﾞｼｯｸM-PRO" pitchFamily="50" charset="-128"/>
              </a:rPr>
              <a:t>常時接続による行動履歴の収集</a:t>
            </a:r>
          </a:p>
        </p:txBody>
      </p:sp>
    </p:spTree>
    <p:extLst>
      <p:ext uri="{BB962C8B-B14F-4D97-AF65-F5344CB8AC3E}">
        <p14:creationId xmlns:p14="http://schemas.microsoft.com/office/powerpoint/2010/main" val="16903262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19" grpId="0" animBg="1"/>
      <p:bldP spid="20"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円/楕円 67"/>
          <p:cNvSpPr/>
          <p:nvPr/>
        </p:nvSpPr>
        <p:spPr bwMode="auto">
          <a:xfrm>
            <a:off x="2843808" y="2132856"/>
            <a:ext cx="3528392" cy="3384376"/>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chemeClr val="bg1"/>
              </a:solidFill>
              <a:effectLst/>
              <a:latin typeface="Arial" charset="0"/>
              <a:ea typeface="HG丸ｺﾞｼｯｸM-PRO" pitchFamily="50" charset="-128"/>
            </a:endParaRPr>
          </a:p>
        </p:txBody>
      </p:sp>
      <p:sp>
        <p:nvSpPr>
          <p:cNvPr id="12297" name="タイトル 1"/>
          <p:cNvSpPr>
            <a:spLocks noGrp="1"/>
          </p:cNvSpPr>
          <p:nvPr>
            <p:ph type="title"/>
          </p:nvPr>
        </p:nvSpPr>
        <p:spPr>
          <a:xfrm>
            <a:off x="250825" y="279400"/>
            <a:ext cx="8678863" cy="493713"/>
          </a:xfrm>
        </p:spPr>
        <p:txBody>
          <a:bodyPr/>
          <a:lstStyle/>
          <a:p>
            <a:r>
              <a:rPr kumimoji="0" lang="ja-JP" altLang="en-US" sz="2800" dirty="0" smtClean="0">
                <a:latin typeface="Arial" charset="0"/>
              </a:rPr>
              <a:t>急激なデータの増大</a:t>
            </a:r>
            <a:endParaRPr kumimoji="0" lang="ja-JP" altLang="en-US" sz="2800" dirty="0">
              <a:latin typeface="Arial" charset="0"/>
            </a:endParaRPr>
          </a:p>
        </p:txBody>
      </p:sp>
      <p:sp>
        <p:nvSpPr>
          <p:cNvPr id="60" name="円/楕円 59"/>
          <p:cNvSpPr/>
          <p:nvPr/>
        </p:nvSpPr>
        <p:spPr bwMode="auto">
          <a:xfrm>
            <a:off x="3635896" y="3645024"/>
            <a:ext cx="936104" cy="936104"/>
          </a:xfrm>
          <a:prstGeom prst="ellipse">
            <a:avLst/>
          </a:prstGeom>
          <a:solidFill>
            <a:schemeClr val="accent5">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Social</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65" name="円/楕円 64"/>
          <p:cNvSpPr/>
          <p:nvPr/>
        </p:nvSpPr>
        <p:spPr bwMode="auto">
          <a:xfrm>
            <a:off x="4644008" y="3645024"/>
            <a:ext cx="936104" cy="936104"/>
          </a:xfrm>
          <a:prstGeom prst="ellipse">
            <a:avLst/>
          </a:prstGeom>
          <a:solidFill>
            <a:schemeClr val="accent6">
              <a:lumMod val="60000"/>
              <a:lumOff val="4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err="1" smtClean="0">
                <a:ln>
                  <a:noFill/>
                </a:ln>
                <a:solidFill>
                  <a:schemeClr val="bg1"/>
                </a:solidFill>
                <a:effectLst/>
                <a:latin typeface="Arial" charset="0"/>
                <a:ea typeface="HG丸ｺﾞｼｯｸM-PRO" pitchFamily="50" charset="-128"/>
              </a:rPr>
              <a:t>IoT</a:t>
            </a:r>
            <a:endParaRPr kumimoji="0" lang="en-US" altLang="ja-JP" sz="16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dirty="0" smtClean="0">
                <a:solidFill>
                  <a:schemeClr val="bg1"/>
                </a:solidFill>
                <a:ea typeface="HG丸ｺﾞｼｯｸM-PRO" pitchFamily="50" charset="-128"/>
              </a:rPr>
              <a:t>Internet of Things</a:t>
            </a:r>
            <a:endParaRPr kumimoji="0" lang="ja-JP" altLang="en-US" sz="800" b="0" i="0" u="none" strike="noStrike" cap="none" normalizeH="0" baseline="0" dirty="0" smtClean="0">
              <a:ln>
                <a:noFill/>
              </a:ln>
              <a:solidFill>
                <a:schemeClr val="bg1"/>
              </a:solidFill>
              <a:effectLst/>
              <a:ea typeface="HG丸ｺﾞｼｯｸM-PRO" pitchFamily="50" charset="-128"/>
            </a:endParaRPr>
          </a:p>
        </p:txBody>
      </p:sp>
      <p:sp>
        <p:nvSpPr>
          <p:cNvPr id="66" name="円/楕円 65"/>
          <p:cNvSpPr/>
          <p:nvPr/>
        </p:nvSpPr>
        <p:spPr bwMode="auto">
          <a:xfrm>
            <a:off x="4137856" y="2780928"/>
            <a:ext cx="936104" cy="936104"/>
          </a:xfrm>
          <a:prstGeom prst="ellipse">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latin typeface="Arial" charset="0"/>
                <a:ea typeface="HG丸ｺﾞｼｯｸM-PRO" pitchFamily="50" charset="-128"/>
              </a:rPr>
              <a:t>SMD</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dirty="0" smtClean="0">
                <a:solidFill>
                  <a:schemeClr val="bg1"/>
                </a:solidFill>
                <a:ea typeface="HG丸ｺﾞｼｯｸM-PRO" pitchFamily="50" charset="-128"/>
              </a:rPr>
              <a:t>Smart Mobile Device</a:t>
            </a:r>
            <a:endParaRPr kumimoji="0" lang="ja-JP" altLang="en-US" sz="800" b="0" i="0" u="none" strike="noStrike" cap="none" normalizeH="0" baseline="0" dirty="0" smtClean="0">
              <a:ln>
                <a:noFill/>
              </a:ln>
              <a:solidFill>
                <a:schemeClr val="bg1"/>
              </a:solidFill>
              <a:effectLst/>
              <a:ea typeface="HG丸ｺﾞｼｯｸM-PRO" pitchFamily="50" charset="-128"/>
            </a:endParaRPr>
          </a:p>
        </p:txBody>
      </p:sp>
      <p:sp>
        <p:nvSpPr>
          <p:cNvPr id="70" name="上矢印 69"/>
          <p:cNvSpPr/>
          <p:nvPr/>
        </p:nvSpPr>
        <p:spPr bwMode="auto">
          <a:xfrm rot="18238916">
            <a:off x="3443304" y="2753906"/>
            <a:ext cx="466353" cy="999285"/>
          </a:xfrm>
          <a:prstGeom prst="upArrow">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5" name="上矢印 74"/>
          <p:cNvSpPr/>
          <p:nvPr/>
        </p:nvSpPr>
        <p:spPr bwMode="auto">
          <a:xfrm rot="3361084" flipH="1">
            <a:off x="5315511" y="2753905"/>
            <a:ext cx="466353" cy="999285"/>
          </a:xfrm>
          <a:prstGeom prst="upArrow">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6" name="上矢印 75"/>
          <p:cNvSpPr/>
          <p:nvPr/>
        </p:nvSpPr>
        <p:spPr bwMode="auto">
          <a:xfrm rot="10800000">
            <a:off x="4373153" y="4437112"/>
            <a:ext cx="466353" cy="999285"/>
          </a:xfrm>
          <a:prstGeom prst="upArrow">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69" name="テキスト ボックス 68"/>
          <p:cNvSpPr txBox="1"/>
          <p:nvPr/>
        </p:nvSpPr>
        <p:spPr>
          <a:xfrm>
            <a:off x="3238178" y="4572416"/>
            <a:ext cx="2736304" cy="584776"/>
          </a:xfrm>
          <a:prstGeom prst="rect">
            <a:avLst/>
          </a:prstGeom>
          <a:noFill/>
        </p:spPr>
        <p:txBody>
          <a:bodyPr wrap="square" rtlCol="0">
            <a:spAutoFit/>
          </a:bodyPr>
          <a:lstStyle/>
          <a:p>
            <a:pPr algn="ctr"/>
            <a:r>
              <a:rPr kumimoji="1" lang="en-US" altLang="ja-JP" sz="3200" dirty="0" smtClean="0">
                <a:solidFill>
                  <a:srgbClr val="0000FF"/>
                </a:solidFill>
                <a:latin typeface="Arial Black"/>
                <a:cs typeface="Arial Black"/>
              </a:rPr>
              <a:t>Big Data</a:t>
            </a:r>
            <a:endParaRPr kumimoji="1" lang="ja-JP" altLang="en-US" sz="3200" dirty="0">
              <a:solidFill>
                <a:srgbClr val="0000FF"/>
              </a:solidFill>
              <a:latin typeface="Arial Black"/>
              <a:cs typeface="Arial Black"/>
            </a:endParaRPr>
          </a:p>
        </p:txBody>
      </p:sp>
      <p:sp>
        <p:nvSpPr>
          <p:cNvPr id="2" name="角丸四角形吹き出し 1"/>
          <p:cNvSpPr/>
          <p:nvPr/>
        </p:nvSpPr>
        <p:spPr bwMode="auto">
          <a:xfrm>
            <a:off x="467544" y="4509120"/>
            <a:ext cx="2160240" cy="864096"/>
          </a:xfrm>
          <a:prstGeom prst="wedgeRoundRectCallout">
            <a:avLst>
              <a:gd name="adj1" fmla="val 99298"/>
              <a:gd name="adj2" fmla="val -81534"/>
              <a:gd name="adj3" fmla="val 16667"/>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リアルの人格とネットの人格を一致させる</a:t>
            </a:r>
          </a:p>
        </p:txBody>
      </p:sp>
      <p:sp>
        <p:nvSpPr>
          <p:cNvPr id="37" name="角丸四角形吹き出し 36"/>
          <p:cNvSpPr/>
          <p:nvPr/>
        </p:nvSpPr>
        <p:spPr bwMode="auto">
          <a:xfrm>
            <a:off x="971600" y="1916832"/>
            <a:ext cx="2160240" cy="864096"/>
          </a:xfrm>
          <a:prstGeom prst="wedgeRoundRectCallout">
            <a:avLst>
              <a:gd name="adj1" fmla="val 102824"/>
              <a:gd name="adj2" fmla="val 86017"/>
              <a:gd name="adj3" fmla="val 16667"/>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常時接続により多くの人間行動がリアルタイムで入手できる</a:t>
            </a:r>
          </a:p>
        </p:txBody>
      </p:sp>
      <p:sp>
        <p:nvSpPr>
          <p:cNvPr id="38" name="角丸四角形吹き出し 37"/>
          <p:cNvSpPr/>
          <p:nvPr/>
        </p:nvSpPr>
        <p:spPr bwMode="auto">
          <a:xfrm>
            <a:off x="6444208" y="4509120"/>
            <a:ext cx="2160240" cy="864096"/>
          </a:xfrm>
          <a:prstGeom prst="wedgeRoundRectCallout">
            <a:avLst>
              <a:gd name="adj1" fmla="val -101442"/>
              <a:gd name="adj2" fmla="val -82269"/>
              <a:gd name="adj3" fmla="val 16667"/>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モノがネットにつながり様々な活動がリアルタイムで入手できる</a:t>
            </a:r>
          </a:p>
        </p:txBody>
      </p:sp>
      <p:sp>
        <p:nvSpPr>
          <p:cNvPr id="40" name="角丸四角形 39"/>
          <p:cNvSpPr/>
          <p:nvPr/>
        </p:nvSpPr>
        <p:spPr bwMode="auto">
          <a:xfrm>
            <a:off x="467544" y="1196752"/>
            <a:ext cx="8136904" cy="576064"/>
          </a:xfrm>
          <a:prstGeom prst="roundRect">
            <a:avLst>
              <a:gd name="adj" fmla="val 33334"/>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2000" dirty="0" smtClean="0">
                <a:solidFill>
                  <a:srgbClr val="FFFFFF"/>
                </a:solidFill>
                <a:latin typeface="HGP創英角ｺﾞｼｯｸUB"/>
                <a:ea typeface="HGP創英角ｺﾞｼｯｸUB"/>
                <a:cs typeface="HGP創英角ｺﾞｼｯｸUB"/>
              </a:rPr>
              <a:t>あらゆる活動の</a:t>
            </a:r>
            <a:r>
              <a:rPr kumimoji="0" lang="ja-JP" altLang="en-US" sz="2000" dirty="0">
                <a:solidFill>
                  <a:srgbClr val="FFFFFF"/>
                </a:solidFill>
                <a:latin typeface="HGP創英角ｺﾞｼｯｸUB"/>
                <a:ea typeface="HGP創英角ｺﾞｼｯｸUB"/>
                <a:cs typeface="HGP創英角ｺﾞｼｯｸUB"/>
              </a:rPr>
              <a:t>データ化</a:t>
            </a:r>
          </a:p>
        </p:txBody>
      </p:sp>
      <p:sp>
        <p:nvSpPr>
          <p:cNvPr id="44" name="角丸四角形 43"/>
          <p:cNvSpPr/>
          <p:nvPr/>
        </p:nvSpPr>
        <p:spPr bwMode="auto">
          <a:xfrm>
            <a:off x="467544" y="5949280"/>
            <a:ext cx="8136904" cy="504056"/>
          </a:xfrm>
          <a:prstGeom prst="roundRect">
            <a:avLst>
              <a:gd name="adj" fmla="val 33334"/>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r>
              <a:rPr lang="ja-JP" altLang="en-US" sz="2000" dirty="0">
                <a:solidFill>
                  <a:srgbClr val="FFFFFF"/>
                </a:solidFill>
                <a:latin typeface="HGP創英角ｺﾞｼｯｸUB"/>
                <a:ea typeface="HGP創英角ｺﾞｼｯｸUB"/>
                <a:cs typeface="HGP創英角ｺﾞｼｯｸUB"/>
              </a:rPr>
              <a:t>経営や</a:t>
            </a:r>
            <a:r>
              <a:rPr lang="ja-JP" altLang="en-US" sz="2000" dirty="0" smtClean="0">
                <a:solidFill>
                  <a:srgbClr val="FFFFFF"/>
                </a:solidFill>
                <a:latin typeface="HGP創英角ｺﾞｼｯｸUB"/>
                <a:ea typeface="HGP創英角ｺﾞｼｯｸUB"/>
                <a:cs typeface="HGP創英角ｺﾞｼｯｸUB"/>
              </a:rPr>
              <a:t>マーケティングに</a:t>
            </a:r>
            <a:r>
              <a:rPr kumimoji="0" lang="ja-JP" altLang="en-US" sz="2000" dirty="0">
                <a:solidFill>
                  <a:srgbClr val="FFFFFF"/>
                </a:solidFill>
                <a:latin typeface="HGP創英角ｺﾞｼｯｸUB"/>
                <a:ea typeface="HGP創英角ｺﾞｼｯｸUB"/>
                <a:cs typeface="HGP創英角ｺﾞｼｯｸUB"/>
              </a:rPr>
              <a:t>活かせる情報資源</a:t>
            </a:r>
            <a:endParaRPr lang="ja-JP" altLang="en-US" sz="2000" dirty="0">
              <a:solidFill>
                <a:srgbClr val="FFFFFF"/>
              </a:solidFill>
              <a:latin typeface="HGP創英角ｺﾞｼｯｸUB"/>
              <a:ea typeface="HGP創英角ｺﾞｼｯｸUB"/>
              <a:cs typeface="HGP創英角ｺﾞｼｯｸUB"/>
            </a:endParaRPr>
          </a:p>
        </p:txBody>
      </p:sp>
      <p:sp>
        <p:nvSpPr>
          <p:cNvPr id="3" name="星 24 2"/>
          <p:cNvSpPr/>
          <p:nvPr/>
        </p:nvSpPr>
        <p:spPr bwMode="auto">
          <a:xfrm>
            <a:off x="5796136" y="2060848"/>
            <a:ext cx="2808312" cy="1440160"/>
          </a:xfrm>
          <a:prstGeom prst="star24">
            <a:avLst/>
          </a:prstGeom>
          <a:gradFill>
            <a:gsLst>
              <a:gs pos="0">
                <a:srgbClr val="FF9900"/>
              </a:gs>
              <a:gs pos="80000">
                <a:srgbClr val="FFFF99"/>
              </a:gs>
              <a:gs pos="100000">
                <a:srgbClr val="FFFF99"/>
              </a:gs>
            </a:gsLst>
          </a:gradFill>
          <a:ln>
            <a:headEnd type="none" w="med" len="med"/>
            <a:tailEnd type="none" w="med" len="med"/>
          </a:ln>
          <a:effectLst>
            <a:glow rad="25400">
              <a:srgbClr val="FF0000">
                <a:alpha val="51000"/>
              </a:srgb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FF0000"/>
                </a:solidFill>
                <a:effectLst>
                  <a:glow rad="38100">
                    <a:schemeClr val="bg1">
                      <a:alpha val="75000"/>
                    </a:schemeClr>
                  </a:glow>
                </a:effectLst>
                <a:latin typeface="ＤＦＰ太丸ゴシック体"/>
                <a:ea typeface="ＤＦＰ太丸ゴシック体"/>
                <a:cs typeface="ＤＦＰ太丸ゴシック体"/>
              </a:rPr>
              <a:t>これまでの</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FF0000"/>
                </a:solidFill>
                <a:effectLst>
                  <a:glow rad="38100">
                    <a:schemeClr val="bg1">
                      <a:alpha val="75000"/>
                    </a:schemeClr>
                  </a:glow>
                </a:effectLst>
                <a:latin typeface="ＤＦＰ太丸ゴシック体"/>
                <a:ea typeface="ＤＦＰ太丸ゴシック体"/>
                <a:cs typeface="ＤＦＰ太丸ゴシック体"/>
              </a:rPr>
              <a:t>枠組みでは</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rgbClr val="FF0000"/>
                </a:solidFill>
                <a:effectLst>
                  <a:glow rad="38100">
                    <a:schemeClr val="bg1">
                      <a:alpha val="75000"/>
                    </a:schemeClr>
                  </a:glow>
                </a:effectLst>
                <a:latin typeface="ＤＦＰ太丸ゴシック体"/>
                <a:ea typeface="ＤＦＰ太丸ゴシック体"/>
                <a:cs typeface="ＤＦＰ太丸ゴシック体"/>
              </a:rPr>
              <a:t>処理不能！</a:t>
            </a:r>
          </a:p>
        </p:txBody>
      </p:sp>
    </p:spTree>
    <p:extLst>
      <p:ext uri="{BB962C8B-B14F-4D97-AF65-F5344CB8AC3E}">
        <p14:creationId xmlns:p14="http://schemas.microsoft.com/office/powerpoint/2010/main" val="4180724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38" grpId="0" animBg="1"/>
      <p:bldP spid="40" grpId="0" animBg="1"/>
      <p:bldP spid="44"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1"/>
          <p:cNvSpPr>
            <a:spLocks noGrp="1"/>
          </p:cNvSpPr>
          <p:nvPr>
            <p:ph type="title"/>
          </p:nvPr>
        </p:nvSpPr>
        <p:spPr/>
        <p:txBody>
          <a:bodyPr/>
          <a:lstStyle/>
          <a:p>
            <a:r>
              <a:rPr lang="ja-JP" altLang="en-US">
                <a:latin typeface="Arial" charset="0"/>
              </a:rPr>
              <a:t>ビッグデータ</a:t>
            </a:r>
          </a:p>
        </p:txBody>
      </p:sp>
      <p:pic>
        <p:nvPicPr>
          <p:cNvPr id="81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650" y="838200"/>
            <a:ext cx="8645525"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テキスト ボックス 3"/>
          <p:cNvSpPr txBox="1">
            <a:spLocks noChangeArrowheads="1"/>
          </p:cNvSpPr>
          <p:nvPr/>
        </p:nvSpPr>
        <p:spPr bwMode="auto">
          <a:xfrm>
            <a:off x="2819400" y="6400800"/>
            <a:ext cx="6270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r"/>
            <a:r>
              <a:rPr kumimoji="0" lang="en-US" altLang="ja-JP"/>
              <a:t>http://www.soumu.go.jp/johotsusintokei/whitepaper/ja/h24/html/nc121410.html</a:t>
            </a:r>
            <a:endParaRPr lang="ja-JP" altLang="en-US"/>
          </a:p>
        </p:txBody>
      </p:sp>
      <p:sp>
        <p:nvSpPr>
          <p:cNvPr id="5" name="円/楕円 4"/>
          <p:cNvSpPr/>
          <p:nvPr/>
        </p:nvSpPr>
        <p:spPr bwMode="auto">
          <a:xfrm>
            <a:off x="2362200" y="2636912"/>
            <a:ext cx="1371600" cy="1371600"/>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800" dirty="0">
                <a:solidFill>
                  <a:schemeClr val="bg1"/>
                </a:solidFill>
                <a:latin typeface="Arial" charset="0"/>
                <a:ea typeface="HG丸ｺﾞｼｯｸM-PRO" pitchFamily="50" charset="-128"/>
              </a:rPr>
              <a:t>Volume</a:t>
            </a:r>
          </a:p>
          <a:p>
            <a:pPr algn="ctr">
              <a:spcBef>
                <a:spcPct val="20000"/>
              </a:spcBef>
              <a:defRPr/>
            </a:pPr>
            <a:r>
              <a:rPr kumimoji="0" lang="ja-JP" altLang="en-US" sz="1800" dirty="0">
                <a:solidFill>
                  <a:schemeClr val="bg1"/>
                </a:solidFill>
                <a:latin typeface="Arial" charset="0"/>
                <a:ea typeface="HG丸ｺﾞｼｯｸM-PRO" pitchFamily="50" charset="-128"/>
              </a:rPr>
              <a:t>量</a:t>
            </a:r>
          </a:p>
        </p:txBody>
      </p:sp>
      <p:sp>
        <p:nvSpPr>
          <p:cNvPr id="6" name="円/楕円 5"/>
          <p:cNvSpPr/>
          <p:nvPr/>
        </p:nvSpPr>
        <p:spPr bwMode="auto">
          <a:xfrm>
            <a:off x="5410200" y="2636912"/>
            <a:ext cx="1371600" cy="1371600"/>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800" dirty="0">
                <a:solidFill>
                  <a:schemeClr val="bg1"/>
                </a:solidFill>
                <a:latin typeface="Arial" charset="0"/>
                <a:ea typeface="HG丸ｺﾞｼｯｸM-PRO" pitchFamily="50" charset="-128"/>
              </a:rPr>
              <a:t>Variety</a:t>
            </a:r>
          </a:p>
          <a:p>
            <a:pPr algn="ctr">
              <a:spcBef>
                <a:spcPct val="20000"/>
              </a:spcBef>
              <a:defRPr/>
            </a:pPr>
            <a:r>
              <a:rPr kumimoji="0" lang="ja-JP" altLang="en-US" sz="1800" dirty="0">
                <a:solidFill>
                  <a:schemeClr val="bg1"/>
                </a:solidFill>
                <a:latin typeface="Arial" charset="0"/>
                <a:ea typeface="HG丸ｺﾞｼｯｸM-PRO" pitchFamily="50" charset="-128"/>
              </a:rPr>
              <a:t>多様性</a:t>
            </a:r>
          </a:p>
        </p:txBody>
      </p:sp>
      <p:sp>
        <p:nvSpPr>
          <p:cNvPr id="7" name="円/楕円 6"/>
          <p:cNvSpPr/>
          <p:nvPr/>
        </p:nvSpPr>
        <p:spPr bwMode="auto">
          <a:xfrm>
            <a:off x="3886200" y="2636912"/>
            <a:ext cx="1371600" cy="1371600"/>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1600" dirty="0">
                <a:solidFill>
                  <a:schemeClr val="bg1"/>
                </a:solidFill>
              </a:rPr>
              <a:t>Velocity</a:t>
            </a:r>
          </a:p>
          <a:p>
            <a:pPr algn="ctr">
              <a:spcBef>
                <a:spcPct val="20000"/>
              </a:spcBef>
              <a:defRPr/>
            </a:pPr>
            <a:r>
              <a:rPr kumimoji="0" lang="ja-JP" altLang="en-US" sz="1000" dirty="0">
                <a:solidFill>
                  <a:schemeClr val="bg1"/>
                </a:solidFill>
              </a:rPr>
              <a:t>増加速度</a:t>
            </a:r>
            <a:endParaRPr kumimoji="0" lang="en-US" altLang="ja-JP" sz="1000" dirty="0">
              <a:solidFill>
                <a:schemeClr val="bg1"/>
              </a:solidFill>
            </a:endParaRPr>
          </a:p>
          <a:p>
            <a:pPr algn="ctr">
              <a:spcBef>
                <a:spcPct val="20000"/>
              </a:spcBef>
              <a:defRPr/>
            </a:pPr>
            <a:r>
              <a:rPr kumimoji="0" lang="ja-JP" altLang="en-US" sz="1000" dirty="0">
                <a:solidFill>
                  <a:schemeClr val="bg1"/>
                </a:solidFill>
              </a:rPr>
              <a:t>更新頻度</a:t>
            </a:r>
          </a:p>
        </p:txBody>
      </p:sp>
      <p:sp>
        <p:nvSpPr>
          <p:cNvPr id="2" name="角丸四角形 1"/>
          <p:cNvSpPr/>
          <p:nvPr/>
        </p:nvSpPr>
        <p:spPr bwMode="auto">
          <a:xfrm>
            <a:off x="2339752" y="4221088"/>
            <a:ext cx="4464496" cy="576064"/>
          </a:xfrm>
          <a:prstGeom prst="roundRect">
            <a:avLst>
              <a:gd name="adj" fmla="val 50000"/>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Real Time</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rgbClr val="FFFFFF"/>
                </a:solidFill>
                <a:ea typeface="HG丸ｺﾞｼｯｸM-PRO" pitchFamily="50" charset="-128"/>
              </a:rPr>
              <a:t>リアルタイム性</a:t>
            </a:r>
            <a:endParaRPr kumimoji="0" lang="ja-JP" altLang="en-US" sz="1200" b="0" i="0" u="none" strike="noStrike" cap="none" normalizeH="0" baseline="0" dirty="0" smtClean="0">
              <a:ln>
                <a:noFill/>
              </a:ln>
              <a:solidFill>
                <a:srgbClr val="FFFFFF"/>
              </a:solidFill>
              <a:effectLst/>
              <a:ea typeface="HG丸ｺﾞｼｯｸM-PRO" pitchFamily="50" charset="-128"/>
            </a:endParaRPr>
          </a:p>
        </p:txBody>
      </p:sp>
    </p:spTree>
    <p:extLst>
      <p:ext uri="{BB962C8B-B14F-4D97-AF65-F5344CB8AC3E}">
        <p14:creationId xmlns:p14="http://schemas.microsoft.com/office/powerpoint/2010/main" val="778662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ビッグドータとは</a:t>
            </a:r>
            <a:endParaRPr kumimoji="1" lang="ja-JP" altLang="en-US" dirty="0"/>
          </a:p>
        </p:txBody>
      </p:sp>
      <p:sp>
        <p:nvSpPr>
          <p:cNvPr id="4" name="正方形/長方形 3"/>
          <p:cNvSpPr/>
          <p:nvPr/>
        </p:nvSpPr>
        <p:spPr>
          <a:xfrm>
            <a:off x="3023856" y="562689"/>
            <a:ext cx="6120144" cy="246221"/>
          </a:xfrm>
          <a:prstGeom prst="rect">
            <a:avLst/>
          </a:prstGeom>
        </p:spPr>
        <p:txBody>
          <a:bodyPr wrap="square">
            <a:spAutoFit/>
          </a:bodyPr>
          <a:lstStyle/>
          <a:p>
            <a:pPr algn="r"/>
            <a:r>
              <a:rPr lang="ja-JP" altLang="en-US" sz="1000" dirty="0">
                <a:solidFill>
                  <a:srgbClr val="FFFFFF"/>
                </a:solidFill>
                <a:latin typeface="+mn-lt"/>
              </a:rPr>
              <a:t>　</a:t>
            </a:r>
            <a:r>
              <a:rPr lang="en-US" altLang="ja-JP" sz="1000" dirty="0">
                <a:solidFill>
                  <a:srgbClr val="FFFFFF"/>
                </a:solidFill>
                <a:latin typeface="+mn-lt"/>
              </a:rPr>
              <a:t>http://www.soumu.go.jp/main_content/000190689.pdf</a:t>
            </a:r>
          </a:p>
        </p:txBody>
      </p:sp>
      <p:pic>
        <p:nvPicPr>
          <p:cNvPr id="5" name="図 4" descr="スクリーンショット 2013-11-20 12.50.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69" y="957651"/>
            <a:ext cx="7997788" cy="5644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46713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ビッグドータとは</a:t>
            </a:r>
            <a:endParaRPr kumimoji="1" lang="ja-JP" altLang="en-US" dirty="0"/>
          </a:p>
        </p:txBody>
      </p:sp>
      <p:sp>
        <p:nvSpPr>
          <p:cNvPr id="4" name="正方形/長方形 3"/>
          <p:cNvSpPr/>
          <p:nvPr/>
        </p:nvSpPr>
        <p:spPr>
          <a:xfrm>
            <a:off x="3023856" y="562689"/>
            <a:ext cx="6120144" cy="246221"/>
          </a:xfrm>
          <a:prstGeom prst="rect">
            <a:avLst/>
          </a:prstGeom>
        </p:spPr>
        <p:txBody>
          <a:bodyPr wrap="square">
            <a:spAutoFit/>
          </a:bodyPr>
          <a:lstStyle/>
          <a:p>
            <a:pPr algn="r"/>
            <a:r>
              <a:rPr lang="ja-JP" altLang="en-US" sz="1000" dirty="0">
                <a:solidFill>
                  <a:srgbClr val="FFFFFF"/>
                </a:solidFill>
                <a:latin typeface="+mn-lt"/>
              </a:rPr>
              <a:t>　</a:t>
            </a:r>
            <a:r>
              <a:rPr lang="en-US" altLang="ja-JP" sz="1000" dirty="0">
                <a:solidFill>
                  <a:srgbClr val="FFFFFF"/>
                </a:solidFill>
                <a:latin typeface="+mn-lt"/>
              </a:rPr>
              <a:t>http://www.soumu.go.jp/main_content/000190689.pdf</a:t>
            </a:r>
          </a:p>
        </p:txBody>
      </p:sp>
      <p:pic>
        <p:nvPicPr>
          <p:cNvPr id="3" name="図 2" descr="スクリーンショット 2013-11-20 12.51.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69" y="995761"/>
            <a:ext cx="7995902" cy="563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2075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1"/>
          <p:cNvSpPr>
            <a:spLocks noGrp="1"/>
          </p:cNvSpPr>
          <p:nvPr>
            <p:ph type="title"/>
          </p:nvPr>
        </p:nvSpPr>
        <p:spPr/>
        <p:txBody>
          <a:bodyPr/>
          <a:lstStyle/>
          <a:p>
            <a:r>
              <a:rPr lang="ja-JP" altLang="en-US" dirty="0" smtClean="0">
                <a:latin typeface="Arial" charset="0"/>
              </a:rPr>
              <a:t>ビッグデータとビッグデータ処理</a:t>
            </a:r>
            <a:endParaRPr lang="ja-JP" altLang="en-US" dirty="0">
              <a:latin typeface="Arial" charset="0"/>
            </a:endParaRPr>
          </a:p>
        </p:txBody>
      </p:sp>
      <p:sp>
        <p:nvSpPr>
          <p:cNvPr id="3" name="角丸四角形 2"/>
          <p:cNvSpPr/>
          <p:nvPr/>
        </p:nvSpPr>
        <p:spPr bwMode="auto">
          <a:xfrm>
            <a:off x="395536" y="1196752"/>
            <a:ext cx="8352928" cy="2376264"/>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4" name="角丸四角形 3"/>
          <p:cNvSpPr/>
          <p:nvPr/>
        </p:nvSpPr>
        <p:spPr bwMode="auto">
          <a:xfrm>
            <a:off x="5004048" y="1628800"/>
            <a:ext cx="3096344" cy="1512168"/>
          </a:xfrm>
          <a:prstGeom prst="roundRect">
            <a:avLst>
              <a:gd name="adj"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smtClean="0">
                <a:ln>
                  <a:noFill/>
                </a:ln>
                <a:solidFill>
                  <a:srgbClr val="0000FF"/>
                </a:solidFill>
                <a:effectLst/>
                <a:latin typeface="Arial" charset="0"/>
                <a:ea typeface="HG丸ｺﾞｼｯｸM-PRO" pitchFamily="50" charset="-128"/>
              </a:rPr>
              <a:t>Big Interaction Data</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rgbClr val="0000FF"/>
                </a:solidFill>
                <a:ea typeface="HG丸ｺﾞｼｯｸM-PRO" pitchFamily="50" charset="-128"/>
              </a:rPr>
              <a:t>ソーシャルメディア</a:t>
            </a:r>
            <a:endParaRPr kumimoji="0" lang="en-US" altLang="ja-JP" sz="1000" dirty="0">
              <a:solidFill>
                <a:srgbClr val="0000FF"/>
              </a:solidFill>
              <a:ea typeface="HG丸ｺﾞｼｯｸM-PRO" pitchFamily="50" charset="-128"/>
            </a:endParaRPr>
          </a:p>
          <a:p>
            <a:pPr algn="ctr">
              <a:spcBef>
                <a:spcPct val="20000"/>
              </a:spcBef>
            </a:pPr>
            <a:r>
              <a:rPr kumimoji="0" lang="ja-JP" altLang="en-US" sz="1000" dirty="0">
                <a:solidFill>
                  <a:srgbClr val="0000FF"/>
                </a:solidFill>
                <a:ea typeface="HG丸ｺﾞｼｯｸM-PRO" pitchFamily="50" charset="-128"/>
              </a:rPr>
              <a:t>センサー・</a:t>
            </a:r>
            <a:r>
              <a:rPr kumimoji="0" lang="en-US" altLang="ja-JP" sz="1000" dirty="0">
                <a:solidFill>
                  <a:srgbClr val="0000FF"/>
                </a:solidFill>
                <a:ea typeface="HG丸ｺﾞｼｯｸM-PRO" pitchFamily="50" charset="-128"/>
              </a:rPr>
              <a:t>GPS</a:t>
            </a:r>
            <a:r>
              <a:rPr kumimoji="0" lang="ja-JP" altLang="en-US" sz="1000" dirty="0">
                <a:solidFill>
                  <a:srgbClr val="0000FF"/>
                </a:solidFill>
                <a:ea typeface="HG丸ｺﾞｼｯｸM-PRO" pitchFamily="50" charset="-128"/>
              </a:rPr>
              <a:t>・</a:t>
            </a:r>
            <a:r>
              <a:rPr kumimoji="0" lang="en-US" altLang="ja-JP" sz="1000" dirty="0">
                <a:solidFill>
                  <a:srgbClr val="0000FF"/>
                </a:solidFill>
                <a:ea typeface="HG丸ｺﾞｼｯｸM-PRO" pitchFamily="50" charset="-128"/>
              </a:rPr>
              <a:t>RFID</a:t>
            </a:r>
            <a:r>
              <a:rPr kumimoji="0" lang="ja-JP" altLang="en-US" sz="1000" dirty="0">
                <a:solidFill>
                  <a:srgbClr val="0000FF"/>
                </a:solidFill>
                <a:ea typeface="HG丸ｺﾞｼｯｸM-PRO" pitchFamily="50" charset="-128"/>
              </a:rPr>
              <a:t>など</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0000FF"/>
                </a:solidFill>
                <a:effectLst/>
                <a:ea typeface="HG丸ｺﾞｼｯｸM-PRO" pitchFamily="50" charset="-128"/>
              </a:rPr>
              <a:t>クリック・ログ</a:t>
            </a:r>
            <a:endParaRPr kumimoji="0" lang="en-US" altLang="ja-JP" sz="1000" b="0" i="0" u="none" strike="noStrike" cap="none" normalizeH="0" baseline="0" dirty="0" smtClean="0">
              <a:ln>
                <a:noFill/>
              </a:ln>
              <a:solidFill>
                <a:srgbClr val="0000FF"/>
              </a:solidFill>
              <a:effectLst/>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smtClean="0">
                <a:ln>
                  <a:noFill/>
                </a:ln>
                <a:solidFill>
                  <a:srgbClr val="0000FF"/>
                </a:solidFill>
                <a:effectLst/>
                <a:ea typeface="HG丸ｺﾞｼｯｸM-PRO" pitchFamily="50" charset="-128"/>
              </a:rPr>
              <a:t>・・・</a:t>
            </a:r>
          </a:p>
        </p:txBody>
      </p:sp>
      <p:sp>
        <p:nvSpPr>
          <p:cNvPr id="12" name="角丸四角形 11"/>
          <p:cNvSpPr/>
          <p:nvPr/>
        </p:nvSpPr>
        <p:spPr bwMode="auto">
          <a:xfrm>
            <a:off x="1043608" y="1628800"/>
            <a:ext cx="3096344" cy="1512168"/>
          </a:xfrm>
          <a:prstGeom prst="roundRect">
            <a:avLst>
              <a:gd name="adj" fmla="val 5000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baseline="0" dirty="0" smtClean="0">
                <a:ln>
                  <a:noFill/>
                </a:ln>
                <a:solidFill>
                  <a:srgbClr val="0000FF"/>
                </a:solidFill>
                <a:effectLst/>
                <a:latin typeface="Arial" charset="0"/>
                <a:ea typeface="HG丸ｺﾞｼｯｸM-PRO" pitchFamily="50" charset="-128"/>
              </a:rPr>
              <a:t>Big Transaction Data</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rgbClr val="0000FF"/>
                </a:solidFill>
                <a:ea typeface="HG丸ｺﾞｼｯｸM-PRO" pitchFamily="50" charset="-128"/>
              </a:rPr>
              <a:t>業務システム</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rgbClr val="0000FF"/>
                </a:solidFill>
                <a:ea typeface="HG丸ｺﾞｼｯｸM-PRO" pitchFamily="50" charset="-128"/>
              </a:rPr>
              <a:t>オフィス・アプリケーション</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00" dirty="0" smtClean="0">
                <a:solidFill>
                  <a:srgbClr val="0000FF"/>
                </a:solidFill>
                <a:ea typeface="HG丸ｺﾞｼｯｸM-PRO" pitchFamily="50" charset="-128"/>
              </a:rPr>
              <a:t>EC</a:t>
            </a:r>
            <a:r>
              <a:rPr kumimoji="0" lang="ja-JP" altLang="en-US" sz="1000" dirty="0" smtClean="0">
                <a:solidFill>
                  <a:srgbClr val="0000FF"/>
                </a:solidFill>
                <a:ea typeface="HG丸ｺﾞｼｯｸM-PRO" pitchFamily="50" charset="-128"/>
              </a:rPr>
              <a:t>サービスによる取引</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rgbClr val="0000FF"/>
                </a:solidFill>
                <a:ea typeface="HG丸ｺﾞｼｯｸM-PRO" pitchFamily="50" charset="-128"/>
              </a:rPr>
              <a:t>・・・</a:t>
            </a:r>
            <a:endParaRPr kumimoji="0" lang="ja-JP" altLang="en-US" sz="1000" b="0" i="0" u="none" strike="noStrike" cap="none" normalizeH="0" baseline="0" dirty="0" smtClean="0">
              <a:ln>
                <a:noFill/>
              </a:ln>
              <a:solidFill>
                <a:srgbClr val="0000FF"/>
              </a:solidFill>
              <a:effectLst/>
              <a:ea typeface="HG丸ｺﾞｼｯｸM-PRO" pitchFamily="50" charset="-128"/>
            </a:endParaRPr>
          </a:p>
        </p:txBody>
      </p:sp>
      <p:pic>
        <p:nvPicPr>
          <p:cNvPr id="8" name="図 7"/>
          <p:cNvPicPr>
            <a:picLocks noChangeAspect="1"/>
          </p:cNvPicPr>
          <p:nvPr/>
        </p:nvPicPr>
        <p:blipFill>
          <a:blip r:embed="rId2"/>
          <a:stretch>
            <a:fillRect/>
          </a:stretch>
        </p:blipFill>
        <p:spPr>
          <a:xfrm>
            <a:off x="7335104" y="2736304"/>
            <a:ext cx="261232" cy="260648"/>
          </a:xfrm>
          <a:prstGeom prst="rect">
            <a:avLst/>
          </a:prstGeom>
        </p:spPr>
      </p:pic>
      <p:pic>
        <p:nvPicPr>
          <p:cNvPr id="9" name="図 8"/>
          <p:cNvPicPr>
            <a:picLocks noChangeAspect="1"/>
          </p:cNvPicPr>
          <p:nvPr/>
        </p:nvPicPr>
        <p:blipFill>
          <a:blip r:embed="rId3"/>
          <a:stretch>
            <a:fillRect/>
          </a:stretch>
        </p:blipFill>
        <p:spPr>
          <a:xfrm>
            <a:off x="7047072" y="2736304"/>
            <a:ext cx="260648" cy="260648"/>
          </a:xfrm>
          <a:prstGeom prst="rect">
            <a:avLst/>
          </a:prstGeom>
        </p:spPr>
      </p:pic>
      <p:pic>
        <p:nvPicPr>
          <p:cNvPr id="11" name="図 10"/>
          <p:cNvPicPr>
            <a:picLocks noChangeAspect="1"/>
          </p:cNvPicPr>
          <p:nvPr/>
        </p:nvPicPr>
        <p:blipFill>
          <a:blip r:embed="rId4">
            <a:clrChange>
              <a:clrFrom>
                <a:srgbClr val="FCFCFC"/>
              </a:clrFrom>
              <a:clrTo>
                <a:srgbClr val="FCFCFC">
                  <a:alpha val="0"/>
                </a:srgbClr>
              </a:clrTo>
            </a:clrChange>
          </a:blip>
          <a:stretch>
            <a:fillRect/>
          </a:stretch>
        </p:blipFill>
        <p:spPr>
          <a:xfrm>
            <a:off x="5220072" y="2636912"/>
            <a:ext cx="753572" cy="648072"/>
          </a:xfrm>
          <a:prstGeom prst="rect">
            <a:avLst/>
          </a:prstGeom>
        </p:spPr>
      </p:pic>
      <p:pic>
        <p:nvPicPr>
          <p:cNvPr id="15" name="図 14"/>
          <p:cNvPicPr>
            <a:picLocks noChangeAspect="1"/>
          </p:cNvPicPr>
          <p:nvPr/>
        </p:nvPicPr>
        <p:blipFill>
          <a:blip r:embed="rId5">
            <a:clrChange>
              <a:clrFrom>
                <a:srgbClr val="FFFFFF"/>
              </a:clrFrom>
              <a:clrTo>
                <a:srgbClr val="FFFFFF">
                  <a:alpha val="0"/>
                </a:srgbClr>
              </a:clrTo>
            </a:clrChange>
          </a:blip>
          <a:stretch>
            <a:fillRect/>
          </a:stretch>
        </p:blipFill>
        <p:spPr>
          <a:xfrm>
            <a:off x="3275856" y="2492896"/>
            <a:ext cx="608236" cy="521530"/>
          </a:xfrm>
          <a:prstGeom prst="rect">
            <a:avLst/>
          </a:prstGeom>
        </p:spPr>
      </p:pic>
      <p:pic>
        <p:nvPicPr>
          <p:cNvPr id="16" name="図 15"/>
          <p:cNvPicPr>
            <a:picLocks noChangeAspect="1"/>
          </p:cNvPicPr>
          <p:nvPr/>
        </p:nvPicPr>
        <p:blipFill>
          <a:blip r:embed="rId6">
            <a:clrChange>
              <a:clrFrom>
                <a:srgbClr val="FFFFFF"/>
              </a:clrFrom>
              <a:clrTo>
                <a:srgbClr val="FFFFFF">
                  <a:alpha val="0"/>
                </a:srgbClr>
              </a:clrTo>
            </a:clrChange>
          </a:blip>
          <a:stretch>
            <a:fillRect/>
          </a:stretch>
        </p:blipFill>
        <p:spPr>
          <a:xfrm>
            <a:off x="971600" y="2636912"/>
            <a:ext cx="899592" cy="492014"/>
          </a:xfrm>
          <a:prstGeom prst="rect">
            <a:avLst/>
          </a:prstGeom>
        </p:spPr>
      </p:pic>
      <p:sp>
        <p:nvSpPr>
          <p:cNvPr id="18" name="テキスト ボックス 17"/>
          <p:cNvSpPr txBox="1"/>
          <p:nvPr/>
        </p:nvSpPr>
        <p:spPr>
          <a:xfrm>
            <a:off x="3779912" y="1268760"/>
            <a:ext cx="1653417" cy="400110"/>
          </a:xfrm>
          <a:prstGeom prst="rect">
            <a:avLst/>
          </a:prstGeom>
          <a:noFill/>
        </p:spPr>
        <p:txBody>
          <a:bodyPr wrap="none" rtlCol="0">
            <a:spAutoFit/>
          </a:bodyPr>
          <a:lstStyle/>
          <a:p>
            <a:pPr algn="ctr"/>
            <a:r>
              <a:rPr kumimoji="1" lang="ja-JP" altLang="en-US" sz="2000" dirty="0" smtClean="0">
                <a:solidFill>
                  <a:schemeClr val="bg1"/>
                </a:solidFill>
                <a:effectLst>
                  <a:glow rad="101600">
                    <a:schemeClr val="accent6">
                      <a:lumMod val="60000"/>
                      <a:lumOff val="40000"/>
                      <a:alpha val="75000"/>
                    </a:schemeClr>
                  </a:glow>
                </a:effectLst>
              </a:rPr>
              <a:t>ビッグ・データ</a:t>
            </a:r>
            <a:endParaRPr kumimoji="1" lang="ja-JP" altLang="en-US" sz="2000" dirty="0">
              <a:solidFill>
                <a:schemeClr val="bg1"/>
              </a:solidFill>
              <a:effectLst>
                <a:glow rad="101600">
                  <a:schemeClr val="accent6">
                    <a:lumMod val="60000"/>
                    <a:lumOff val="40000"/>
                    <a:alpha val="75000"/>
                  </a:schemeClr>
                </a:glow>
              </a:effectLst>
            </a:endParaRPr>
          </a:p>
        </p:txBody>
      </p:sp>
      <p:sp>
        <p:nvSpPr>
          <p:cNvPr id="25" name="テキスト ボックス 24"/>
          <p:cNvSpPr txBox="1"/>
          <p:nvPr/>
        </p:nvSpPr>
        <p:spPr>
          <a:xfrm>
            <a:off x="4067944" y="3068960"/>
            <a:ext cx="971640" cy="338554"/>
          </a:xfrm>
          <a:prstGeom prst="rect">
            <a:avLst/>
          </a:prstGeom>
          <a:noFill/>
        </p:spPr>
        <p:txBody>
          <a:bodyPr wrap="none" rtlCol="0">
            <a:spAutoFit/>
          </a:bodyPr>
          <a:lstStyle/>
          <a:p>
            <a:pPr algn="ctr"/>
            <a:r>
              <a:rPr kumimoji="1" lang="en-US" altLang="ja-JP" sz="1600" dirty="0" smtClean="0">
                <a:solidFill>
                  <a:schemeClr val="bg1"/>
                </a:solidFill>
                <a:effectLst>
                  <a:glow rad="101600">
                    <a:schemeClr val="accent6">
                      <a:lumMod val="60000"/>
                      <a:lumOff val="40000"/>
                      <a:alpha val="75000"/>
                    </a:schemeClr>
                  </a:glow>
                </a:effectLst>
              </a:rPr>
              <a:t>Big Data</a:t>
            </a:r>
            <a:endParaRPr kumimoji="1" lang="ja-JP" altLang="en-US" sz="1600" dirty="0">
              <a:solidFill>
                <a:schemeClr val="bg1"/>
              </a:solidFill>
              <a:effectLst>
                <a:glow rad="101600">
                  <a:schemeClr val="accent6">
                    <a:lumMod val="60000"/>
                    <a:lumOff val="40000"/>
                    <a:alpha val="75000"/>
                  </a:schemeClr>
                </a:glow>
              </a:effectLst>
            </a:endParaRPr>
          </a:p>
        </p:txBody>
      </p:sp>
      <p:sp>
        <p:nvSpPr>
          <p:cNvPr id="29" name="円/楕円 28"/>
          <p:cNvSpPr/>
          <p:nvPr/>
        </p:nvSpPr>
        <p:spPr bwMode="auto">
          <a:xfrm>
            <a:off x="7380312" y="980728"/>
            <a:ext cx="817984" cy="432048"/>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800" dirty="0" smtClean="0">
                <a:solidFill>
                  <a:schemeClr val="bg1"/>
                </a:solidFill>
                <a:latin typeface="Arial" charset="0"/>
                <a:ea typeface="HG丸ｺﾞｼｯｸM-PRO" pitchFamily="50" charset="-128"/>
              </a:rPr>
              <a:t>Volume</a:t>
            </a:r>
            <a:endParaRPr kumimoji="0" lang="ja-JP" altLang="en-US" sz="800" dirty="0">
              <a:solidFill>
                <a:schemeClr val="bg1"/>
              </a:solidFill>
              <a:latin typeface="Arial" charset="0"/>
              <a:ea typeface="HG丸ｺﾞｼｯｸM-PRO" pitchFamily="50" charset="-128"/>
            </a:endParaRPr>
          </a:p>
        </p:txBody>
      </p:sp>
      <p:sp>
        <p:nvSpPr>
          <p:cNvPr id="30" name="円/楕円 29"/>
          <p:cNvSpPr/>
          <p:nvPr/>
        </p:nvSpPr>
        <p:spPr bwMode="auto">
          <a:xfrm>
            <a:off x="6516216" y="980728"/>
            <a:ext cx="817984" cy="432048"/>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800" dirty="0" smtClean="0">
                <a:solidFill>
                  <a:schemeClr val="bg1"/>
                </a:solidFill>
                <a:latin typeface="Arial" charset="0"/>
                <a:ea typeface="HG丸ｺﾞｼｯｸM-PRO" pitchFamily="50" charset="-128"/>
              </a:rPr>
              <a:t>Variety</a:t>
            </a:r>
            <a:endParaRPr kumimoji="0" lang="ja-JP" altLang="en-US" sz="800" dirty="0">
              <a:solidFill>
                <a:schemeClr val="bg1"/>
              </a:solidFill>
              <a:latin typeface="Arial" charset="0"/>
              <a:ea typeface="HG丸ｺﾞｼｯｸM-PRO" pitchFamily="50" charset="-128"/>
            </a:endParaRPr>
          </a:p>
        </p:txBody>
      </p:sp>
      <p:sp>
        <p:nvSpPr>
          <p:cNvPr id="31" name="円/楕円 30"/>
          <p:cNvSpPr/>
          <p:nvPr/>
        </p:nvSpPr>
        <p:spPr bwMode="auto">
          <a:xfrm>
            <a:off x="5652120" y="980728"/>
            <a:ext cx="817984" cy="432048"/>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800" dirty="0" smtClean="0">
                <a:solidFill>
                  <a:schemeClr val="bg1"/>
                </a:solidFill>
              </a:rPr>
              <a:t>Velocity</a:t>
            </a:r>
            <a:endParaRPr kumimoji="0" lang="ja-JP" altLang="en-US" sz="800" dirty="0">
              <a:solidFill>
                <a:schemeClr val="bg1"/>
              </a:solidFill>
            </a:endParaRPr>
          </a:p>
        </p:txBody>
      </p:sp>
      <p:sp>
        <p:nvSpPr>
          <p:cNvPr id="33" name="角丸四角形 32"/>
          <p:cNvSpPr/>
          <p:nvPr/>
        </p:nvSpPr>
        <p:spPr bwMode="auto">
          <a:xfrm>
            <a:off x="899592" y="980728"/>
            <a:ext cx="1008112" cy="432048"/>
          </a:xfrm>
          <a:prstGeom prst="roundRect">
            <a:avLst>
              <a:gd name="adj" fmla="val 50000"/>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smtClean="0">
                <a:ln>
                  <a:noFill/>
                </a:ln>
                <a:solidFill>
                  <a:srgbClr val="FFFFFF"/>
                </a:solidFill>
                <a:effectLst/>
                <a:latin typeface="Arial" charset="0"/>
                <a:ea typeface="HG丸ｺﾞｼｯｸM-PRO" pitchFamily="50" charset="-128"/>
              </a:rPr>
              <a:t>Real Time</a:t>
            </a:r>
            <a:endParaRPr kumimoji="0" lang="ja-JP" altLang="en-US" sz="800" b="0" i="0" u="none" strike="noStrike" cap="none" normalizeH="0" baseline="0" dirty="0" smtClean="0">
              <a:ln>
                <a:noFill/>
              </a:ln>
              <a:solidFill>
                <a:srgbClr val="FFFFFF"/>
              </a:solidFill>
              <a:effectLst/>
              <a:ea typeface="HG丸ｺﾞｼｯｸM-PRO" pitchFamily="50" charset="-128"/>
            </a:endParaRPr>
          </a:p>
        </p:txBody>
      </p:sp>
      <p:grpSp>
        <p:nvGrpSpPr>
          <p:cNvPr id="2" name="図形グループ 1"/>
          <p:cNvGrpSpPr/>
          <p:nvPr/>
        </p:nvGrpSpPr>
        <p:grpSpPr>
          <a:xfrm>
            <a:off x="395536" y="3501008"/>
            <a:ext cx="8352928" cy="3096344"/>
            <a:chOff x="395536" y="3501008"/>
            <a:chExt cx="8352928" cy="3096344"/>
          </a:xfrm>
        </p:grpSpPr>
        <p:sp>
          <p:nvSpPr>
            <p:cNvPr id="10" name="角丸四角形 9"/>
            <p:cNvSpPr/>
            <p:nvPr/>
          </p:nvSpPr>
          <p:spPr bwMode="auto">
            <a:xfrm>
              <a:off x="395536" y="3933056"/>
              <a:ext cx="8352928" cy="23762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3" name="角丸四角形 12"/>
            <p:cNvSpPr/>
            <p:nvPr/>
          </p:nvSpPr>
          <p:spPr bwMode="auto">
            <a:xfrm>
              <a:off x="5004048" y="4365104"/>
              <a:ext cx="3096344" cy="1512168"/>
            </a:xfrm>
            <a:prstGeom prst="roundRect">
              <a:avLst>
                <a:gd name="adj" fmla="val 50000"/>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charset="0"/>
                  <a:ea typeface="HG丸ｺﾞｼｯｸM-PRO" pitchFamily="50" charset="-128"/>
                </a:rPr>
                <a:t>Batch Processing</a:t>
              </a:r>
              <a:endParaRPr kumimoji="0" lang="ja-JP" altLang="en-US" sz="2000" b="0" i="0" u="none" strike="noStrike" cap="none" normalizeH="0" baseline="0" dirty="0" smtClean="0">
                <a:ln>
                  <a:noFill/>
                </a:ln>
                <a:solidFill>
                  <a:schemeClr val="bg1"/>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顧客購買動向分析</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エネルギー需給予測</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マーケティング分析</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smtClean="0">
                  <a:ln>
                    <a:noFill/>
                  </a:ln>
                  <a:solidFill>
                    <a:schemeClr val="bg1"/>
                  </a:solidFill>
                  <a:effectLst/>
                  <a:ea typeface="HG丸ｺﾞｼｯｸM-PRO" pitchFamily="50" charset="-128"/>
                </a:rPr>
                <a:t>自動翻訳</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健康管理</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a:t>
              </a:r>
              <a:endParaRPr kumimoji="0" lang="ja-JP" altLang="en-US" sz="1000" dirty="0">
                <a:solidFill>
                  <a:schemeClr val="bg1"/>
                </a:solidFill>
                <a:ea typeface="HG丸ｺﾞｼｯｸM-PRO" pitchFamily="50" charset="-128"/>
              </a:endParaRPr>
            </a:p>
          </p:txBody>
        </p:sp>
        <p:sp>
          <p:nvSpPr>
            <p:cNvPr id="14" name="角丸四角形 13"/>
            <p:cNvSpPr/>
            <p:nvPr/>
          </p:nvSpPr>
          <p:spPr bwMode="auto">
            <a:xfrm>
              <a:off x="1043608" y="4365104"/>
              <a:ext cx="3096344" cy="1512168"/>
            </a:xfrm>
            <a:prstGeom prst="roundRect">
              <a:avLst>
                <a:gd name="adj" fmla="val 50000"/>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charset="0"/>
                  <a:ea typeface="HG丸ｺﾞｼｯｸM-PRO" pitchFamily="50" charset="-128"/>
                </a:rPr>
                <a:t>Stream Processing</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金融商品のアルゴリズム取引</a:t>
              </a:r>
              <a:r>
                <a:rPr kumimoji="0" lang="en-US" altLang="ja-JP" sz="1000" dirty="0" smtClean="0">
                  <a:solidFill>
                    <a:schemeClr val="bg1"/>
                  </a:solidFill>
                  <a:ea typeface="HG丸ｺﾞｼｯｸM-PRO" pitchFamily="50" charset="-128"/>
                </a:rPr>
                <a:t>*</a:t>
              </a:r>
              <a:endParaRPr kumimoji="0" lang="ja-JP" altLang="en-US" sz="1000" dirty="0" smtClean="0">
                <a:solidFill>
                  <a:schemeClr val="bg1"/>
                </a:solidFill>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smtClean="0">
                  <a:ln>
                    <a:noFill/>
                  </a:ln>
                  <a:solidFill>
                    <a:schemeClr val="bg1"/>
                  </a:solidFill>
                  <a:effectLst/>
                  <a:ea typeface="HG丸ｺﾞｼｯｸM-PRO" pitchFamily="50" charset="-128"/>
                </a:rPr>
                <a:t>クレジットカードの不正検知</a:t>
              </a:r>
              <a:r>
                <a:rPr kumimoji="0" lang="en-US" altLang="ja-JP" sz="1000" b="0" i="0" u="none" strike="noStrike" cap="none" normalizeH="0" baseline="0" dirty="0" smtClean="0">
                  <a:ln>
                    <a:noFill/>
                  </a:ln>
                  <a:solidFill>
                    <a:schemeClr val="bg1"/>
                  </a:solidFill>
                  <a:effectLst/>
                  <a:ea typeface="HG丸ｺﾞｼｯｸM-PRO" pitchFamily="50" charset="-128"/>
                </a:rPr>
                <a:t>*</a:t>
              </a:r>
              <a:endParaRPr kumimoji="0" lang="ja-JP" altLang="en-US" sz="1000" b="0" i="0" u="none" strike="noStrike" cap="none" normalizeH="0" baseline="0" dirty="0" smtClean="0">
                <a:ln>
                  <a:noFill/>
                </a:ln>
                <a:solidFill>
                  <a:schemeClr val="bg1"/>
                </a:solidFill>
                <a:effectLst/>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サイバーテロの検知</a:t>
              </a:r>
              <a:r>
                <a:rPr kumimoji="0" lang="en-US" altLang="ja-JP" sz="1000" dirty="0" smtClean="0">
                  <a:solidFill>
                    <a:schemeClr val="bg1"/>
                  </a:solidFill>
                  <a:ea typeface="HG丸ｺﾞｼｯｸM-PRO" pitchFamily="50" charset="-128"/>
                </a:rPr>
                <a:t>*</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スマート・グリッド</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chemeClr val="bg1"/>
                  </a:solidFill>
                  <a:ea typeface="HG丸ｺﾞｼｯｸM-PRO" pitchFamily="50" charset="-128"/>
                </a:rPr>
                <a:t>交通管制・ナビゲーション</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smtClean="0">
                  <a:ln>
                    <a:noFill/>
                  </a:ln>
                  <a:solidFill>
                    <a:schemeClr val="bg1"/>
                  </a:solidFill>
                  <a:effectLst/>
                  <a:ea typeface="HG丸ｺﾞｼｯｸM-PRO" pitchFamily="50" charset="-128"/>
                </a:rPr>
                <a:t>・・・</a:t>
              </a:r>
            </a:p>
          </p:txBody>
        </p:sp>
        <p:grpSp>
          <p:nvGrpSpPr>
            <p:cNvPr id="21" name="図形グループ 20"/>
            <p:cNvGrpSpPr/>
            <p:nvPr/>
          </p:nvGrpSpPr>
          <p:grpSpPr>
            <a:xfrm>
              <a:off x="3923928" y="4365104"/>
              <a:ext cx="1368152" cy="1440160"/>
              <a:chOff x="4211960" y="3284984"/>
              <a:chExt cx="1440160" cy="1512168"/>
            </a:xfrm>
          </p:grpSpPr>
          <p:sp>
            <p:nvSpPr>
              <p:cNvPr id="22" name="環状矢印 21"/>
              <p:cNvSpPr/>
              <p:nvPr/>
            </p:nvSpPr>
            <p:spPr bwMode="auto">
              <a:xfrm>
                <a:off x="4211960" y="3284984"/>
                <a:ext cx="1440160" cy="1440160"/>
              </a:xfrm>
              <a:prstGeom prst="circularArrow">
                <a:avLst/>
              </a:prstGeom>
              <a:solidFill>
                <a:srgbClr val="83A0C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dirty="0">
                  <a:solidFill>
                    <a:srgbClr val="484848"/>
                  </a:solidFill>
                  <a:latin typeface="Arial" pitchFamily="34" charset="0"/>
                  <a:ea typeface="HGP創英角ｺﾞｼｯｸUB" pitchFamily="50" charset="-128"/>
                  <a:cs typeface="Arial" pitchFamily="34" charset="0"/>
                </a:endParaRPr>
              </a:p>
            </p:txBody>
          </p:sp>
          <p:sp>
            <p:nvSpPr>
              <p:cNvPr id="23" name="環状矢印 22"/>
              <p:cNvSpPr/>
              <p:nvPr/>
            </p:nvSpPr>
            <p:spPr bwMode="auto">
              <a:xfrm rot="10800000">
                <a:off x="4211960" y="3356992"/>
                <a:ext cx="1440160" cy="1440160"/>
              </a:xfrm>
              <a:prstGeom prst="circularArrow">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grpSp>
        <p:sp>
          <p:nvSpPr>
            <p:cNvPr id="26" name="テキスト ボックス 25"/>
            <p:cNvSpPr txBox="1"/>
            <p:nvPr/>
          </p:nvSpPr>
          <p:spPr>
            <a:xfrm>
              <a:off x="3491880" y="4005064"/>
              <a:ext cx="2166378" cy="400110"/>
            </a:xfrm>
            <a:prstGeom prst="rect">
              <a:avLst/>
            </a:prstGeom>
            <a:noFill/>
          </p:spPr>
          <p:txBody>
            <a:bodyPr wrap="none" rtlCol="0">
              <a:spAutoFit/>
            </a:bodyPr>
            <a:lstStyle/>
            <a:p>
              <a:pPr algn="ctr"/>
              <a:r>
                <a:rPr kumimoji="1" lang="ja-JP" altLang="en-US" sz="2000" dirty="0" smtClean="0">
                  <a:solidFill>
                    <a:schemeClr val="bg1"/>
                  </a:solidFill>
                  <a:effectLst>
                    <a:glow rad="101600">
                      <a:srgbClr val="008000">
                        <a:alpha val="75000"/>
                      </a:srgbClr>
                    </a:glow>
                  </a:effectLst>
                </a:rPr>
                <a:t>ビッグ・データ処理</a:t>
              </a:r>
              <a:endParaRPr kumimoji="1" lang="ja-JP" altLang="en-US" sz="2000" dirty="0">
                <a:solidFill>
                  <a:schemeClr val="bg1"/>
                </a:solidFill>
                <a:effectLst>
                  <a:glow rad="101600">
                    <a:srgbClr val="008000">
                      <a:alpha val="75000"/>
                    </a:srgbClr>
                  </a:glow>
                </a:effectLst>
              </a:endParaRPr>
            </a:p>
          </p:txBody>
        </p:sp>
        <p:sp>
          <p:nvSpPr>
            <p:cNvPr id="27" name="テキスト ボックス 26"/>
            <p:cNvSpPr txBox="1"/>
            <p:nvPr/>
          </p:nvSpPr>
          <p:spPr>
            <a:xfrm>
              <a:off x="3563888" y="5877272"/>
              <a:ext cx="2043648" cy="338554"/>
            </a:xfrm>
            <a:prstGeom prst="rect">
              <a:avLst/>
            </a:prstGeom>
            <a:noFill/>
          </p:spPr>
          <p:txBody>
            <a:bodyPr wrap="none" rtlCol="0">
              <a:spAutoFit/>
            </a:bodyPr>
            <a:lstStyle/>
            <a:p>
              <a:pPr algn="ctr"/>
              <a:r>
                <a:rPr kumimoji="1" lang="en-US" altLang="ja-JP" sz="1600" dirty="0" smtClean="0">
                  <a:solidFill>
                    <a:schemeClr val="bg1"/>
                  </a:solidFill>
                  <a:effectLst>
                    <a:glow rad="101600">
                      <a:srgbClr val="008000">
                        <a:alpha val="75000"/>
                      </a:srgbClr>
                    </a:glow>
                  </a:effectLst>
                </a:rPr>
                <a:t>Big Data</a:t>
              </a:r>
              <a:r>
                <a:rPr lang="en-US" altLang="ja-JP" sz="1600" dirty="0">
                  <a:solidFill>
                    <a:schemeClr val="bg1"/>
                  </a:solidFill>
                  <a:effectLst>
                    <a:glow rad="101600">
                      <a:srgbClr val="008000">
                        <a:alpha val="75000"/>
                      </a:srgbClr>
                    </a:glow>
                  </a:effectLst>
                </a:rPr>
                <a:t> </a:t>
              </a:r>
              <a:r>
                <a:rPr lang="en-US" altLang="ja-JP" sz="1600" dirty="0" smtClean="0">
                  <a:solidFill>
                    <a:schemeClr val="bg1"/>
                  </a:solidFill>
                  <a:effectLst>
                    <a:glow rad="101600">
                      <a:srgbClr val="008000">
                        <a:alpha val="75000"/>
                      </a:srgbClr>
                    </a:glow>
                  </a:effectLst>
                </a:rPr>
                <a:t>Processing</a:t>
              </a:r>
              <a:endParaRPr kumimoji="1" lang="ja-JP" altLang="en-US" sz="1600" dirty="0">
                <a:solidFill>
                  <a:schemeClr val="bg1"/>
                </a:solidFill>
                <a:effectLst>
                  <a:glow rad="101600">
                    <a:srgbClr val="008000">
                      <a:alpha val="75000"/>
                    </a:srgbClr>
                  </a:glow>
                </a:effectLst>
              </a:endParaRPr>
            </a:p>
          </p:txBody>
        </p:sp>
        <p:sp>
          <p:nvSpPr>
            <p:cNvPr id="19" name="下矢印 18"/>
            <p:cNvSpPr/>
            <p:nvPr/>
          </p:nvSpPr>
          <p:spPr bwMode="auto">
            <a:xfrm>
              <a:off x="4139952" y="3501008"/>
              <a:ext cx="864096" cy="504056"/>
            </a:xfrm>
            <a:prstGeom prst="downArrow">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0" name="テキスト ボックス 19"/>
            <p:cNvSpPr txBox="1"/>
            <p:nvPr/>
          </p:nvSpPr>
          <p:spPr>
            <a:xfrm>
              <a:off x="395536" y="6381908"/>
              <a:ext cx="8352928" cy="215444"/>
            </a:xfrm>
            <a:prstGeom prst="rect">
              <a:avLst/>
            </a:prstGeom>
            <a:noFill/>
          </p:spPr>
          <p:txBody>
            <a:bodyPr wrap="square" rtlCol="0">
              <a:spAutoFit/>
            </a:bodyPr>
            <a:lstStyle/>
            <a:p>
              <a:r>
                <a:rPr kumimoji="1" lang="ja-JP" altLang="en-US" sz="800" dirty="0" smtClean="0">
                  <a:solidFill>
                    <a:srgbClr val="008000"/>
                  </a:solidFill>
                </a:rPr>
                <a:t>＊</a:t>
              </a:r>
              <a:r>
                <a:rPr kumimoji="1" lang="en-US" altLang="ja-JP" sz="800" dirty="0" smtClean="0">
                  <a:solidFill>
                    <a:srgbClr val="008000"/>
                  </a:solidFill>
                </a:rPr>
                <a:t>CEP (Complex Event Processing ) </a:t>
              </a:r>
              <a:r>
                <a:rPr kumimoji="1" lang="ja-JP" altLang="en-US" sz="800" dirty="0" smtClean="0">
                  <a:solidFill>
                    <a:srgbClr val="008000"/>
                  </a:solidFill>
                </a:rPr>
                <a:t>処理条件やシナリオをあらかじめ用意、そのシナリオにあった事象が発生すると即座に処理を実行する</a:t>
              </a:r>
              <a:r>
                <a:rPr lang="ja-JP" altLang="en-US" sz="800" dirty="0" smtClean="0">
                  <a:solidFill>
                    <a:srgbClr val="008000"/>
                  </a:solidFill>
                </a:rPr>
                <a:t>。なおデータはすべてインメモリーに展開される。</a:t>
              </a:r>
              <a:endParaRPr kumimoji="1" lang="ja-JP" altLang="en-US" sz="800" dirty="0">
                <a:solidFill>
                  <a:srgbClr val="008000"/>
                </a:solidFill>
              </a:endParaRPr>
            </a:p>
          </p:txBody>
        </p:sp>
      </p:grpSp>
    </p:spTree>
    <p:extLst>
      <p:ext uri="{BB962C8B-B14F-4D97-AF65-F5344CB8AC3E}">
        <p14:creationId xmlns:p14="http://schemas.microsoft.com/office/powerpoint/2010/main" val="1170151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柱 3"/>
          <p:cNvSpPr/>
          <p:nvPr/>
        </p:nvSpPr>
        <p:spPr bwMode="auto">
          <a:xfrm>
            <a:off x="533400" y="908720"/>
            <a:ext cx="8077200" cy="1447801"/>
          </a:xfrm>
          <a:prstGeom prst="can">
            <a:avLst>
              <a:gd name="adj" fmla="val 30077"/>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345" name="タイトル 1"/>
          <p:cNvSpPr>
            <a:spLocks noGrp="1"/>
          </p:cNvSpPr>
          <p:nvPr>
            <p:ph type="title"/>
          </p:nvPr>
        </p:nvSpPr>
        <p:spPr>
          <a:xfrm>
            <a:off x="250825" y="279400"/>
            <a:ext cx="8678863" cy="493713"/>
          </a:xfrm>
        </p:spPr>
        <p:txBody>
          <a:bodyPr/>
          <a:lstStyle/>
          <a:p>
            <a:r>
              <a:rPr lang="en-US" altLang="ja-JP" sz="2800" dirty="0" smtClean="0">
                <a:ea typeface="ＭＳ Ｐゴシック" charset="-128"/>
              </a:rPr>
              <a:t>No SQL </a:t>
            </a:r>
            <a:r>
              <a:rPr lang="ja-JP" altLang="en-US" sz="2800" dirty="0" smtClean="0">
                <a:ea typeface="ＭＳ Ｐゴシック" charset="-128"/>
              </a:rPr>
              <a:t>データベース</a:t>
            </a:r>
          </a:p>
        </p:txBody>
      </p:sp>
      <p:sp>
        <p:nvSpPr>
          <p:cNvPr id="57346" name="スライド番号プレースホルダー 2"/>
          <p:cNvSpPr>
            <a:spLocks noGrp="1"/>
          </p:cNvSpPr>
          <p:nvPr>
            <p:ph type="sldNum" sz="quarter" idx="4294967295"/>
          </p:nvPr>
        </p:nvSpPr>
        <p:spPr bwMode="auto">
          <a:xfrm>
            <a:off x="0" y="6400800"/>
            <a:ext cx="1905000" cy="457200"/>
          </a:xfrm>
          <a:prstGeom prst="rect">
            <a:avLst/>
          </a:prstGeom>
          <a:noFill/>
          <a:ln>
            <a:miter lim="800000"/>
            <a:headEnd/>
            <a:tailEnd/>
          </a:ln>
        </p:spPr>
        <p:txBody>
          <a:bodyPr/>
          <a:lstStyle/>
          <a:p>
            <a:pPr>
              <a:spcBef>
                <a:spcPct val="20000"/>
              </a:spcBef>
            </a:pPr>
            <a:fld id="{F8D191C6-586C-4F28-9779-A14478882C9C}" type="slidenum">
              <a:rPr kumimoji="0" lang="ja-JP" altLang="en-US" sz="1400">
                <a:solidFill>
                  <a:schemeClr val="tx1"/>
                </a:solidFill>
                <a:latin typeface="Tahoma" pitchFamily="34" charset="0"/>
                <a:ea typeface="ＭＳ Ｐゴシック" charset="-128"/>
              </a:rPr>
              <a:pPr>
                <a:spcBef>
                  <a:spcPct val="20000"/>
                </a:spcBef>
              </a:pPr>
              <a:t>37</a:t>
            </a:fld>
            <a:endParaRPr kumimoji="0" lang="en-US" altLang="ja-JP" sz="1400">
              <a:solidFill>
                <a:schemeClr val="tx1"/>
              </a:solidFill>
              <a:latin typeface="Tahoma" pitchFamily="34" charset="0"/>
              <a:ea typeface="ＭＳ Ｐゴシック" charset="-128"/>
            </a:endParaRPr>
          </a:p>
        </p:txBody>
      </p:sp>
      <p:sp>
        <p:nvSpPr>
          <p:cNvPr id="19" name="角丸四角形 18"/>
          <p:cNvSpPr/>
          <p:nvPr/>
        </p:nvSpPr>
        <p:spPr bwMode="auto">
          <a:xfrm>
            <a:off x="838200" y="1442121"/>
            <a:ext cx="2286000" cy="304800"/>
          </a:xfrm>
          <a:prstGeom prst="roundRect">
            <a:avLst/>
          </a:prstGeom>
          <a:solidFill>
            <a:srgbClr val="660066"/>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非構造化</a:t>
            </a:r>
          </a:p>
        </p:txBody>
      </p:sp>
      <p:sp>
        <p:nvSpPr>
          <p:cNvPr id="20" name="角丸四角形 19"/>
          <p:cNvSpPr/>
          <p:nvPr/>
        </p:nvSpPr>
        <p:spPr bwMode="auto">
          <a:xfrm>
            <a:off x="3429000" y="1442121"/>
            <a:ext cx="2286000" cy="30480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半構造化</a:t>
            </a:r>
          </a:p>
        </p:txBody>
      </p:sp>
      <p:sp>
        <p:nvSpPr>
          <p:cNvPr id="22" name="角丸四角形 21"/>
          <p:cNvSpPr/>
          <p:nvPr/>
        </p:nvSpPr>
        <p:spPr bwMode="auto">
          <a:xfrm>
            <a:off x="838200" y="1823121"/>
            <a:ext cx="762000" cy="304800"/>
          </a:xfrm>
          <a:prstGeom prst="roundRect">
            <a:avLst/>
          </a:prstGeom>
          <a:solidFill>
            <a:srgbClr val="660066"/>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テキスト</a:t>
            </a:r>
          </a:p>
        </p:txBody>
      </p:sp>
      <p:sp>
        <p:nvSpPr>
          <p:cNvPr id="23" name="角丸四角形 22"/>
          <p:cNvSpPr/>
          <p:nvPr/>
        </p:nvSpPr>
        <p:spPr bwMode="auto">
          <a:xfrm>
            <a:off x="1600200" y="1823121"/>
            <a:ext cx="762000" cy="304800"/>
          </a:xfrm>
          <a:prstGeom prst="roundRect">
            <a:avLst/>
          </a:prstGeom>
          <a:solidFill>
            <a:srgbClr val="660066"/>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動画</a:t>
            </a:r>
          </a:p>
        </p:txBody>
      </p:sp>
      <p:sp>
        <p:nvSpPr>
          <p:cNvPr id="24" name="角丸四角形 23"/>
          <p:cNvSpPr/>
          <p:nvPr/>
        </p:nvSpPr>
        <p:spPr bwMode="auto">
          <a:xfrm>
            <a:off x="2362200" y="1823121"/>
            <a:ext cx="762000" cy="304800"/>
          </a:xfrm>
          <a:prstGeom prst="roundRect">
            <a:avLst/>
          </a:prstGeom>
          <a:solidFill>
            <a:srgbClr val="660066"/>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音声</a:t>
            </a:r>
          </a:p>
        </p:txBody>
      </p:sp>
      <p:sp>
        <p:nvSpPr>
          <p:cNvPr id="28" name="角丸四角形 27"/>
          <p:cNvSpPr/>
          <p:nvPr/>
        </p:nvSpPr>
        <p:spPr bwMode="auto">
          <a:xfrm>
            <a:off x="3429000" y="1823121"/>
            <a:ext cx="762000" cy="30480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dirty="0" smtClean="0">
                <a:solidFill>
                  <a:schemeClr val="bg1"/>
                </a:solidFill>
                <a:latin typeface="Arial" pitchFamily="34" charset="0"/>
                <a:ea typeface="HGP創英角ｺﾞｼｯｸUB" pitchFamily="50" charset="-128"/>
                <a:cs typeface="Arial" pitchFamily="34" charset="0"/>
              </a:rPr>
              <a:t>XML</a:t>
            </a:r>
            <a:endPar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45" name="角丸四角形 44"/>
          <p:cNvSpPr/>
          <p:nvPr/>
        </p:nvSpPr>
        <p:spPr bwMode="auto">
          <a:xfrm>
            <a:off x="6019800" y="1442121"/>
            <a:ext cx="2286000" cy="30480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構造化</a:t>
            </a:r>
          </a:p>
        </p:txBody>
      </p:sp>
      <p:sp>
        <p:nvSpPr>
          <p:cNvPr id="46" name="角丸四角形 45"/>
          <p:cNvSpPr/>
          <p:nvPr/>
        </p:nvSpPr>
        <p:spPr bwMode="auto">
          <a:xfrm>
            <a:off x="4191000" y="1823121"/>
            <a:ext cx="762000" cy="30480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JSON</a:t>
            </a:r>
            <a:endPar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49" name="角丸四角形 48"/>
          <p:cNvSpPr/>
          <p:nvPr/>
        </p:nvSpPr>
        <p:spPr bwMode="auto">
          <a:xfrm>
            <a:off x="6019800" y="1823121"/>
            <a:ext cx="762000" cy="30480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smtClean="0">
                <a:solidFill>
                  <a:schemeClr val="bg1"/>
                </a:solidFill>
                <a:latin typeface="Arial" pitchFamily="34" charset="0"/>
                <a:ea typeface="HGP創英角ｺﾞｼｯｸUB" pitchFamily="50" charset="-128"/>
                <a:cs typeface="Arial" pitchFamily="34" charset="0"/>
              </a:rPr>
              <a:t>業務データ</a:t>
            </a:r>
            <a:endParaRPr kumimoji="0" lang="ja-JP" altLang="en-US" sz="90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50" name="角丸四角形 49"/>
          <p:cNvSpPr/>
          <p:nvPr/>
        </p:nvSpPr>
        <p:spPr bwMode="auto">
          <a:xfrm>
            <a:off x="6781800" y="1823121"/>
            <a:ext cx="762000" cy="30480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GPS</a:t>
            </a:r>
            <a:endPar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51" name="角丸四角形 50"/>
          <p:cNvSpPr/>
          <p:nvPr/>
        </p:nvSpPr>
        <p:spPr bwMode="auto">
          <a:xfrm>
            <a:off x="7543800" y="1823121"/>
            <a:ext cx="762000" cy="304800"/>
          </a:xfrm>
          <a:prstGeom prst="roundRect">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smtClean="0">
                <a:solidFill>
                  <a:schemeClr val="bg1"/>
                </a:solidFill>
                <a:latin typeface="Arial" pitchFamily="34" charset="0"/>
                <a:ea typeface="HGP創英角ｺﾞｼｯｸUB" pitchFamily="50" charset="-128"/>
                <a:cs typeface="Arial" pitchFamily="34" charset="0"/>
              </a:rPr>
              <a:t>センサー</a:t>
            </a:r>
            <a:endPar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endParaRPr>
          </a:p>
        </p:txBody>
      </p:sp>
      <p:sp>
        <p:nvSpPr>
          <p:cNvPr id="52" name="角丸四角形 51"/>
          <p:cNvSpPr/>
          <p:nvPr/>
        </p:nvSpPr>
        <p:spPr bwMode="auto">
          <a:xfrm>
            <a:off x="4953000" y="1823121"/>
            <a:ext cx="762000" cy="304800"/>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smtClean="0">
                <a:ln>
                  <a:noFill/>
                </a:ln>
                <a:solidFill>
                  <a:schemeClr val="bg1"/>
                </a:solidFill>
                <a:effectLst/>
                <a:latin typeface="Arial" pitchFamily="34" charset="0"/>
                <a:ea typeface="HGP創英角ｺﾞｼｯｸUB" pitchFamily="50" charset="-128"/>
                <a:cs typeface="Arial" pitchFamily="34" charset="0"/>
              </a:rPr>
              <a:t>文書</a:t>
            </a:r>
          </a:p>
        </p:txBody>
      </p:sp>
      <p:sp>
        <p:nvSpPr>
          <p:cNvPr id="5" name="テキスト ボックス 4"/>
          <p:cNvSpPr txBox="1"/>
          <p:nvPr/>
        </p:nvSpPr>
        <p:spPr>
          <a:xfrm>
            <a:off x="3429000" y="908720"/>
            <a:ext cx="2286000" cy="400110"/>
          </a:xfrm>
          <a:prstGeom prst="rect">
            <a:avLst/>
          </a:prstGeom>
          <a:noFill/>
        </p:spPr>
        <p:txBody>
          <a:bodyPr wrap="square" rtlCol="0">
            <a:spAutoFit/>
          </a:bodyPr>
          <a:lstStyle/>
          <a:p>
            <a:pPr algn="ctr"/>
            <a:r>
              <a:rPr kumimoji="1" lang="en-US" altLang="ja-JP" sz="2000" dirty="0" smtClean="0">
                <a:solidFill>
                  <a:schemeClr val="bg1"/>
                </a:solidFill>
                <a:effectLst>
                  <a:glow rad="228600">
                    <a:schemeClr val="accent2">
                      <a:satMod val="175000"/>
                      <a:alpha val="40000"/>
                    </a:schemeClr>
                  </a:glow>
                </a:effectLst>
              </a:rPr>
              <a:t>Big data</a:t>
            </a:r>
            <a:endParaRPr kumimoji="1" lang="ja-JP" altLang="en-US" sz="2000" dirty="0">
              <a:solidFill>
                <a:schemeClr val="bg1"/>
              </a:solidFill>
              <a:effectLst>
                <a:glow rad="228600">
                  <a:schemeClr val="accent2">
                    <a:satMod val="175000"/>
                    <a:alpha val="40000"/>
                  </a:schemeClr>
                </a:glow>
              </a:effectLst>
            </a:endParaRPr>
          </a:p>
        </p:txBody>
      </p:sp>
      <p:sp>
        <p:nvSpPr>
          <p:cNvPr id="53" name="AutoShape 9"/>
          <p:cNvSpPr>
            <a:spLocks noChangeArrowheads="1"/>
          </p:cNvSpPr>
          <p:nvPr/>
        </p:nvSpPr>
        <p:spPr bwMode="auto">
          <a:xfrm>
            <a:off x="6516216" y="5278561"/>
            <a:ext cx="2057400" cy="1282799"/>
          </a:xfrm>
          <a:prstGeom prst="can">
            <a:avLst>
              <a:gd name="adj" fmla="val 25606"/>
            </a:avLst>
          </a:prstGeom>
          <a:solidFill>
            <a:schemeClr val="bg1">
              <a:lumMod val="5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lnSpc>
                <a:spcPts val="1800"/>
              </a:lnSpc>
              <a:spcBef>
                <a:spcPts val="0"/>
              </a:spcBef>
              <a:defRPr/>
            </a:pP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54" name="Text Box 12"/>
          <p:cNvSpPr txBox="1">
            <a:spLocks noChangeArrowheads="1"/>
          </p:cNvSpPr>
          <p:nvPr/>
        </p:nvSpPr>
        <p:spPr bwMode="auto">
          <a:xfrm>
            <a:off x="6804248" y="5683895"/>
            <a:ext cx="1521170" cy="7694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rgbClr val="4168A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kumimoji="0" lang="ja-JP" altLang="en-US" sz="2000" dirty="0" smtClean="0">
                <a:solidFill>
                  <a:schemeClr val="bg1"/>
                </a:solidFill>
                <a:ea typeface="HGP創英角ｺﾞｼｯｸUB" charset="0"/>
              </a:rPr>
              <a:t>その他の</a:t>
            </a:r>
          </a:p>
          <a:p>
            <a:pPr algn="ctr"/>
            <a:r>
              <a:rPr kumimoji="0" lang="ja-JP" altLang="en-US" sz="2000" dirty="0" smtClean="0">
                <a:solidFill>
                  <a:schemeClr val="bg1"/>
                </a:solidFill>
                <a:ea typeface="HGP創英角ｺﾞｼｯｸUB" charset="0"/>
              </a:rPr>
              <a:t>データベース</a:t>
            </a:r>
            <a:endParaRPr kumimoji="0" lang="ja-JP" altLang="en-US" sz="2000" dirty="0">
              <a:solidFill>
                <a:schemeClr val="bg1"/>
              </a:solidFill>
              <a:ea typeface="HGP創英角ｺﾞｼｯｸUB" charset="0"/>
            </a:endParaRPr>
          </a:p>
        </p:txBody>
      </p:sp>
      <p:grpSp>
        <p:nvGrpSpPr>
          <p:cNvPr id="55" name="図形グループ 54"/>
          <p:cNvGrpSpPr/>
          <p:nvPr/>
        </p:nvGrpSpPr>
        <p:grpSpPr>
          <a:xfrm>
            <a:off x="539552" y="2461954"/>
            <a:ext cx="5976664" cy="1039053"/>
            <a:chOff x="838200" y="1340768"/>
            <a:chExt cx="5976664" cy="1296144"/>
          </a:xfrm>
        </p:grpSpPr>
        <p:sp>
          <p:nvSpPr>
            <p:cNvPr id="56" name="角丸四角形 55"/>
            <p:cNvSpPr/>
            <p:nvPr/>
          </p:nvSpPr>
          <p:spPr bwMode="auto">
            <a:xfrm>
              <a:off x="838200" y="1340768"/>
              <a:ext cx="5105400" cy="1296144"/>
            </a:xfrm>
            <a:prstGeom prst="roundRect">
              <a:avLst/>
            </a:prstGeom>
            <a:solidFill>
              <a:srgbClr val="FFCC66"/>
            </a:solidFill>
            <a:ln>
              <a:solidFill>
                <a:srgbClr val="FF66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spcBef>
                  <a:spcPct val="20000"/>
                </a:spcBef>
                <a:defRPr/>
              </a:pPr>
              <a:endParaRPr kumimoji="0" lang="ja-JP" altLang="en-US" dirty="0">
                <a:solidFill>
                  <a:srgbClr val="484848"/>
                </a:solidFill>
                <a:latin typeface="Arial" charset="0"/>
                <a:ea typeface="HG丸ｺﾞｼｯｸM-PRO" pitchFamily="50" charset="-128"/>
              </a:endParaRPr>
            </a:p>
          </p:txBody>
        </p:sp>
        <p:sp>
          <p:nvSpPr>
            <p:cNvPr id="57" name="正方形/長方形 56"/>
            <p:cNvSpPr/>
            <p:nvPr/>
          </p:nvSpPr>
          <p:spPr bwMode="auto">
            <a:xfrm>
              <a:off x="1143000" y="1524000"/>
              <a:ext cx="533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dirty="0">
                  <a:solidFill>
                    <a:schemeClr val="bg1"/>
                  </a:solidFill>
                  <a:latin typeface="Arial" charset="0"/>
                  <a:ea typeface="HG丸ｺﾞｼｯｸM-PRO" pitchFamily="50" charset="-128"/>
                </a:rPr>
                <a:t>Key</a:t>
              </a:r>
              <a:endParaRPr kumimoji="0" lang="ja-JP" altLang="en-US" sz="1400" dirty="0">
                <a:solidFill>
                  <a:schemeClr val="bg1"/>
                </a:solidFill>
                <a:latin typeface="Arial" charset="0"/>
                <a:ea typeface="HG丸ｺﾞｼｯｸM-PRO" pitchFamily="50" charset="-128"/>
              </a:endParaRPr>
            </a:p>
          </p:txBody>
        </p:sp>
        <p:sp>
          <p:nvSpPr>
            <p:cNvPr id="58" name="正方形/長方形 57"/>
            <p:cNvSpPr/>
            <p:nvPr/>
          </p:nvSpPr>
          <p:spPr bwMode="auto">
            <a:xfrm>
              <a:off x="1676400" y="1524000"/>
              <a:ext cx="1676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dirty="0">
                  <a:solidFill>
                    <a:schemeClr val="bg1"/>
                  </a:solidFill>
                  <a:latin typeface="Arial" charset="0"/>
                  <a:ea typeface="HG丸ｺﾞｼｯｸM-PRO" pitchFamily="50" charset="-128"/>
                </a:rPr>
                <a:t>Value</a:t>
              </a:r>
              <a:endParaRPr kumimoji="0" lang="ja-JP" altLang="en-US" sz="1400" dirty="0">
                <a:solidFill>
                  <a:schemeClr val="bg1"/>
                </a:solidFill>
                <a:latin typeface="Arial" charset="0"/>
                <a:ea typeface="HG丸ｺﾞｼｯｸM-PRO" pitchFamily="50" charset="-128"/>
              </a:endParaRPr>
            </a:p>
          </p:txBody>
        </p:sp>
        <p:sp>
          <p:nvSpPr>
            <p:cNvPr id="59" name="正方形/長方形 58"/>
            <p:cNvSpPr/>
            <p:nvPr/>
          </p:nvSpPr>
          <p:spPr bwMode="auto">
            <a:xfrm>
              <a:off x="1143000" y="1828800"/>
              <a:ext cx="533400" cy="3048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dirty="0">
                  <a:solidFill>
                    <a:srgbClr val="484848"/>
                  </a:solidFill>
                  <a:latin typeface="Arial" charset="0"/>
                  <a:ea typeface="HG丸ｺﾞｼｯｸM-PRO" pitchFamily="50" charset="-128"/>
                </a:rPr>
                <a:t>001</a:t>
              </a:r>
              <a:endParaRPr kumimoji="0" lang="ja-JP" altLang="en-US" sz="1400" dirty="0">
                <a:solidFill>
                  <a:srgbClr val="484848"/>
                </a:solidFill>
                <a:latin typeface="Arial" charset="0"/>
                <a:ea typeface="HG丸ｺﾞｼｯｸM-PRO" pitchFamily="50" charset="-128"/>
              </a:endParaRPr>
            </a:p>
          </p:txBody>
        </p:sp>
        <p:sp>
          <p:nvSpPr>
            <p:cNvPr id="60" name="正方形/長方形 59"/>
            <p:cNvSpPr/>
            <p:nvPr/>
          </p:nvSpPr>
          <p:spPr bwMode="auto">
            <a:xfrm>
              <a:off x="1676400" y="1828800"/>
              <a:ext cx="1676400" cy="3048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a:solidFill>
                    <a:srgbClr val="484848"/>
                  </a:solidFill>
                  <a:latin typeface="Arial" charset="0"/>
                  <a:ea typeface="HG丸ｺﾞｼｯｸM-PRO" pitchFamily="50" charset="-128"/>
                </a:rPr>
                <a:t>山田太郎</a:t>
              </a:r>
            </a:p>
          </p:txBody>
        </p:sp>
        <p:sp>
          <p:nvSpPr>
            <p:cNvPr id="61" name="正方形/長方形 60"/>
            <p:cNvSpPr/>
            <p:nvPr/>
          </p:nvSpPr>
          <p:spPr bwMode="auto">
            <a:xfrm>
              <a:off x="1143000" y="2133600"/>
              <a:ext cx="533400" cy="3048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dirty="0">
                  <a:solidFill>
                    <a:srgbClr val="484848"/>
                  </a:solidFill>
                  <a:latin typeface="Arial" charset="0"/>
                  <a:ea typeface="HG丸ｺﾞｼｯｸM-PRO" pitchFamily="50" charset="-128"/>
                </a:rPr>
                <a:t>002</a:t>
              </a:r>
              <a:endParaRPr kumimoji="0" lang="ja-JP" altLang="en-US" sz="1400" dirty="0">
                <a:solidFill>
                  <a:srgbClr val="484848"/>
                </a:solidFill>
                <a:latin typeface="Arial" charset="0"/>
                <a:ea typeface="HG丸ｺﾞｼｯｸM-PRO" pitchFamily="50" charset="-128"/>
              </a:endParaRPr>
            </a:p>
          </p:txBody>
        </p:sp>
        <p:sp>
          <p:nvSpPr>
            <p:cNvPr id="62" name="正方形/長方形 61"/>
            <p:cNvSpPr/>
            <p:nvPr/>
          </p:nvSpPr>
          <p:spPr bwMode="auto">
            <a:xfrm>
              <a:off x="1676400" y="2133600"/>
              <a:ext cx="1676400" cy="3048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a:solidFill>
                    <a:srgbClr val="484848"/>
                  </a:solidFill>
                  <a:latin typeface="Arial" charset="0"/>
                  <a:ea typeface="HG丸ｺﾞｼｯｸM-PRO" pitchFamily="50" charset="-128"/>
                </a:rPr>
                <a:t>中村一郎</a:t>
              </a:r>
            </a:p>
          </p:txBody>
        </p:sp>
        <p:sp>
          <p:nvSpPr>
            <p:cNvPr id="63" name="テキスト ボックス 103"/>
            <p:cNvSpPr txBox="1">
              <a:spLocks noChangeArrowheads="1"/>
            </p:cNvSpPr>
            <p:nvPr/>
          </p:nvSpPr>
          <p:spPr bwMode="auto">
            <a:xfrm>
              <a:off x="3581400" y="1447800"/>
              <a:ext cx="1697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2000">
                  <a:latin typeface="HGP創英角ｺﾞｼｯｸUB" charset="0"/>
                  <a:ea typeface="HGP創英角ｺﾞｼｯｸUB" charset="0"/>
                  <a:cs typeface="HGP創英角ｺﾞｼｯｸUB" charset="0"/>
                </a:rPr>
                <a:t>キーバリュー型</a:t>
              </a:r>
            </a:p>
          </p:txBody>
        </p:sp>
        <p:sp>
          <p:nvSpPr>
            <p:cNvPr id="64" name="正方形/長方形 110"/>
            <p:cNvSpPr>
              <a:spLocks noChangeArrowheads="1"/>
            </p:cNvSpPr>
            <p:nvPr/>
          </p:nvSpPr>
          <p:spPr bwMode="auto">
            <a:xfrm>
              <a:off x="3491880" y="1844824"/>
              <a:ext cx="2438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kumimoji="0" lang="ja-JP" altLang="en-US" sz="1000" dirty="0"/>
                <a:t>「キー」（</a:t>
              </a:r>
              <a:r>
                <a:rPr kumimoji="0" lang="en-US" altLang="ja-JP" sz="1000" dirty="0"/>
                <a:t>Key</a:t>
              </a:r>
              <a:r>
                <a:rPr kumimoji="0" lang="ja-JP" altLang="en-US" sz="1000" dirty="0"/>
                <a:t>）と「バリュー」（</a:t>
              </a:r>
              <a:r>
                <a:rPr kumimoji="0" lang="en-US" altLang="ja-JP" sz="1000" dirty="0"/>
                <a:t>Value</a:t>
              </a:r>
              <a:r>
                <a:rPr kumimoji="0" lang="ja-JP" altLang="en-US" sz="1000" dirty="0" err="1"/>
                <a:t>、</a:t>
              </a:r>
              <a:r>
                <a:rPr kumimoji="0" lang="ja-JP" altLang="en-US" sz="1000" dirty="0"/>
                <a:t>値）のみのペアにより管理。仕組みがシンプルで高速に動作。</a:t>
              </a:r>
            </a:p>
          </p:txBody>
        </p:sp>
        <p:cxnSp>
          <p:nvCxnSpPr>
            <p:cNvPr id="65" name="カギ線コネクタ 122"/>
            <p:cNvCxnSpPr>
              <a:cxnSpLocks noChangeShapeType="1"/>
              <a:stCxn id="43" idx="2"/>
              <a:endCxn id="56" idx="3"/>
            </p:cNvCxnSpPr>
            <p:nvPr/>
          </p:nvCxnSpPr>
          <p:spPr bwMode="auto">
            <a:xfrm rot="10800000">
              <a:off x="5943600" y="1988841"/>
              <a:ext cx="871264" cy="243862"/>
            </a:xfrm>
            <a:prstGeom prst="bentConnector3">
              <a:avLst>
                <a:gd name="adj1" fmla="val 50000"/>
              </a:avLst>
            </a:prstGeom>
            <a:noFill/>
            <a:ln w="381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図形グループ 65"/>
          <p:cNvGrpSpPr/>
          <p:nvPr/>
        </p:nvGrpSpPr>
        <p:grpSpPr>
          <a:xfrm>
            <a:off x="539552" y="3176972"/>
            <a:ext cx="5976664" cy="1764196"/>
            <a:chOff x="838200" y="2600908"/>
            <a:chExt cx="5976664" cy="1764196"/>
          </a:xfrm>
        </p:grpSpPr>
        <p:sp>
          <p:nvSpPr>
            <p:cNvPr id="67" name="角丸四角形 66"/>
            <p:cNvSpPr/>
            <p:nvPr/>
          </p:nvSpPr>
          <p:spPr bwMode="auto">
            <a:xfrm>
              <a:off x="838200" y="2996952"/>
              <a:ext cx="5105400" cy="1368152"/>
            </a:xfrm>
            <a:prstGeom prst="roundRect">
              <a:avLst/>
            </a:prstGeom>
            <a:solidFill>
              <a:srgbClr val="FFCC66"/>
            </a:solidFill>
            <a:ln>
              <a:solidFill>
                <a:srgbClr val="FF66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spcBef>
                  <a:spcPct val="20000"/>
                </a:spcBef>
                <a:defRPr/>
              </a:pPr>
              <a:endParaRPr kumimoji="0" lang="ja-JP" altLang="en-US" dirty="0">
                <a:solidFill>
                  <a:srgbClr val="484848"/>
                </a:solidFill>
                <a:latin typeface="Arial" charset="0"/>
                <a:ea typeface="HG丸ｺﾞｼｯｸM-PRO" pitchFamily="50" charset="-128"/>
              </a:endParaRPr>
            </a:p>
          </p:txBody>
        </p:sp>
        <p:sp>
          <p:nvSpPr>
            <p:cNvPr id="68" name="正方形/長方形 67"/>
            <p:cNvSpPr/>
            <p:nvPr/>
          </p:nvSpPr>
          <p:spPr bwMode="auto">
            <a:xfrm>
              <a:off x="1143000" y="3140968"/>
              <a:ext cx="533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dirty="0">
                  <a:solidFill>
                    <a:schemeClr val="bg1"/>
                  </a:solidFill>
                  <a:latin typeface="Arial" charset="0"/>
                  <a:ea typeface="HG丸ｺﾞｼｯｸM-PRO" pitchFamily="50" charset="-128"/>
                </a:rPr>
                <a:t>Key</a:t>
              </a:r>
              <a:endParaRPr kumimoji="0" lang="ja-JP" altLang="en-US" sz="1400" dirty="0">
                <a:solidFill>
                  <a:schemeClr val="bg1"/>
                </a:solidFill>
                <a:latin typeface="Arial" charset="0"/>
                <a:ea typeface="HG丸ｺﾞｼｯｸM-PRO" pitchFamily="50" charset="-128"/>
              </a:endParaRPr>
            </a:p>
          </p:txBody>
        </p:sp>
        <p:sp>
          <p:nvSpPr>
            <p:cNvPr id="69" name="正方形/長方形 68"/>
            <p:cNvSpPr/>
            <p:nvPr/>
          </p:nvSpPr>
          <p:spPr bwMode="auto">
            <a:xfrm>
              <a:off x="1676400" y="3140968"/>
              <a:ext cx="1676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dirty="0">
                  <a:solidFill>
                    <a:schemeClr val="bg1"/>
                  </a:solidFill>
                  <a:latin typeface="Arial" charset="0"/>
                  <a:ea typeface="HG丸ｺﾞｼｯｸM-PRO" pitchFamily="50" charset="-128"/>
                </a:rPr>
                <a:t>Colum</a:t>
              </a:r>
              <a:endParaRPr kumimoji="0" lang="ja-JP" altLang="en-US" sz="1400" dirty="0">
                <a:solidFill>
                  <a:schemeClr val="bg1"/>
                </a:solidFill>
                <a:latin typeface="Arial" charset="0"/>
                <a:ea typeface="HG丸ｺﾞｼｯｸM-PRO" pitchFamily="50" charset="-128"/>
              </a:endParaRPr>
            </a:p>
          </p:txBody>
        </p:sp>
        <p:sp>
          <p:nvSpPr>
            <p:cNvPr id="70" name="正方形/長方形 69"/>
            <p:cNvSpPr/>
            <p:nvPr/>
          </p:nvSpPr>
          <p:spPr bwMode="auto">
            <a:xfrm>
              <a:off x="1143000" y="3445768"/>
              <a:ext cx="533400" cy="3048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600" dirty="0">
                  <a:solidFill>
                    <a:srgbClr val="484848"/>
                  </a:solidFill>
                  <a:latin typeface="Arial" charset="0"/>
                  <a:ea typeface="HG丸ｺﾞｼｯｸM-PRO" pitchFamily="50" charset="-128"/>
                </a:rPr>
                <a:t>001</a:t>
              </a:r>
              <a:endParaRPr kumimoji="0" lang="ja-JP" altLang="en-US" sz="1600" dirty="0">
                <a:solidFill>
                  <a:srgbClr val="484848"/>
                </a:solidFill>
                <a:latin typeface="Arial" charset="0"/>
                <a:ea typeface="HG丸ｺﾞｼｯｸM-PRO" pitchFamily="50" charset="-128"/>
              </a:endParaRPr>
            </a:p>
          </p:txBody>
        </p:sp>
        <p:sp>
          <p:nvSpPr>
            <p:cNvPr id="71" name="正方形/長方形 70"/>
            <p:cNvSpPr/>
            <p:nvPr/>
          </p:nvSpPr>
          <p:spPr bwMode="auto">
            <a:xfrm>
              <a:off x="2286000" y="3445768"/>
              <a:ext cx="1066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山田太郎</a:t>
              </a:r>
            </a:p>
          </p:txBody>
        </p:sp>
        <p:sp>
          <p:nvSpPr>
            <p:cNvPr id="72" name="正方形/長方形 71"/>
            <p:cNvSpPr/>
            <p:nvPr/>
          </p:nvSpPr>
          <p:spPr bwMode="auto">
            <a:xfrm>
              <a:off x="1143000" y="3750568"/>
              <a:ext cx="533400" cy="4572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600" dirty="0">
                  <a:solidFill>
                    <a:srgbClr val="484848"/>
                  </a:solidFill>
                  <a:latin typeface="Arial" charset="0"/>
                  <a:ea typeface="HG丸ｺﾞｼｯｸM-PRO" pitchFamily="50" charset="-128"/>
                </a:rPr>
                <a:t>002</a:t>
              </a:r>
              <a:endParaRPr kumimoji="0" lang="ja-JP" altLang="en-US" sz="1600" dirty="0">
                <a:solidFill>
                  <a:srgbClr val="484848"/>
                </a:solidFill>
                <a:latin typeface="Arial" charset="0"/>
                <a:ea typeface="HG丸ｺﾞｼｯｸM-PRO" pitchFamily="50" charset="-128"/>
              </a:endParaRPr>
            </a:p>
          </p:txBody>
        </p:sp>
        <p:sp>
          <p:nvSpPr>
            <p:cNvPr id="73" name="正方形/長方形 72"/>
            <p:cNvSpPr/>
            <p:nvPr/>
          </p:nvSpPr>
          <p:spPr bwMode="auto">
            <a:xfrm>
              <a:off x="2286000" y="3598168"/>
              <a:ext cx="1066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管理部</a:t>
              </a:r>
            </a:p>
          </p:txBody>
        </p:sp>
        <p:sp>
          <p:nvSpPr>
            <p:cNvPr id="74" name="正方形/長方形 73"/>
            <p:cNvSpPr/>
            <p:nvPr/>
          </p:nvSpPr>
          <p:spPr bwMode="auto">
            <a:xfrm>
              <a:off x="2286000" y="3750568"/>
              <a:ext cx="1066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中村一郎</a:t>
              </a:r>
            </a:p>
          </p:txBody>
        </p:sp>
        <p:sp>
          <p:nvSpPr>
            <p:cNvPr id="75" name="正方形/長方形 74"/>
            <p:cNvSpPr/>
            <p:nvPr/>
          </p:nvSpPr>
          <p:spPr bwMode="auto">
            <a:xfrm>
              <a:off x="2286000" y="3902968"/>
              <a:ext cx="1066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財務部</a:t>
              </a:r>
            </a:p>
          </p:txBody>
        </p:sp>
        <p:sp>
          <p:nvSpPr>
            <p:cNvPr id="76" name="正方形/長方形 75"/>
            <p:cNvSpPr/>
            <p:nvPr/>
          </p:nvSpPr>
          <p:spPr bwMode="auto">
            <a:xfrm>
              <a:off x="2286000" y="4055368"/>
              <a:ext cx="1066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係長</a:t>
              </a:r>
            </a:p>
          </p:txBody>
        </p:sp>
        <p:sp>
          <p:nvSpPr>
            <p:cNvPr id="77" name="テキスト ボックス 107"/>
            <p:cNvSpPr txBox="1">
              <a:spLocks noChangeArrowheads="1"/>
            </p:cNvSpPr>
            <p:nvPr/>
          </p:nvSpPr>
          <p:spPr bwMode="auto">
            <a:xfrm>
              <a:off x="3574504" y="3097476"/>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2000" dirty="0">
                  <a:latin typeface="HGP創英角ｺﾞｼｯｸUB" charset="0"/>
                  <a:ea typeface="HGP創英角ｺﾞｼｯｸUB" charset="0"/>
                  <a:cs typeface="HGP創英角ｺﾞｼｯｸUB" charset="0"/>
                </a:rPr>
                <a:t>列指向型</a:t>
              </a:r>
            </a:p>
          </p:txBody>
        </p:sp>
        <p:sp>
          <p:nvSpPr>
            <p:cNvPr id="78" name="正方形/長方形 77"/>
            <p:cNvSpPr/>
            <p:nvPr/>
          </p:nvSpPr>
          <p:spPr bwMode="auto">
            <a:xfrm>
              <a:off x="1676400" y="3445768"/>
              <a:ext cx="6096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氏名</a:t>
              </a:r>
            </a:p>
          </p:txBody>
        </p:sp>
        <p:sp>
          <p:nvSpPr>
            <p:cNvPr id="79" name="正方形/長方形 78"/>
            <p:cNvSpPr/>
            <p:nvPr/>
          </p:nvSpPr>
          <p:spPr bwMode="auto">
            <a:xfrm>
              <a:off x="1676400" y="3598168"/>
              <a:ext cx="6096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所属</a:t>
              </a:r>
            </a:p>
          </p:txBody>
        </p:sp>
        <p:sp>
          <p:nvSpPr>
            <p:cNvPr id="80" name="正方形/長方形 79"/>
            <p:cNvSpPr/>
            <p:nvPr/>
          </p:nvSpPr>
          <p:spPr bwMode="auto">
            <a:xfrm>
              <a:off x="1676400" y="3750568"/>
              <a:ext cx="6096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氏名</a:t>
              </a:r>
            </a:p>
          </p:txBody>
        </p:sp>
        <p:sp>
          <p:nvSpPr>
            <p:cNvPr id="81" name="正方形/長方形 80"/>
            <p:cNvSpPr/>
            <p:nvPr/>
          </p:nvSpPr>
          <p:spPr bwMode="auto">
            <a:xfrm>
              <a:off x="1676400" y="3902968"/>
              <a:ext cx="6096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所属</a:t>
              </a:r>
            </a:p>
          </p:txBody>
        </p:sp>
        <p:sp>
          <p:nvSpPr>
            <p:cNvPr id="82" name="正方形/長方形 81"/>
            <p:cNvSpPr/>
            <p:nvPr/>
          </p:nvSpPr>
          <p:spPr bwMode="auto">
            <a:xfrm>
              <a:off x="1676400" y="4055368"/>
              <a:ext cx="6096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rgbClr val="484848"/>
                  </a:solidFill>
                  <a:latin typeface="Arial" charset="0"/>
                  <a:ea typeface="HG丸ｺﾞｼｯｸM-PRO" pitchFamily="50" charset="-128"/>
                </a:rPr>
                <a:t>役職</a:t>
              </a:r>
            </a:p>
          </p:txBody>
        </p:sp>
        <p:sp>
          <p:nvSpPr>
            <p:cNvPr id="83" name="正方形/長方形 119"/>
            <p:cNvSpPr>
              <a:spLocks noChangeArrowheads="1"/>
            </p:cNvSpPr>
            <p:nvPr/>
          </p:nvSpPr>
          <p:spPr bwMode="auto">
            <a:xfrm>
              <a:off x="3502496" y="3513202"/>
              <a:ext cx="243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kumimoji="0" lang="ja-JP" altLang="en-US" sz="1000" dirty="0"/>
                <a:t>データを列単位でひとまとめにして管理。</a:t>
              </a:r>
              <a:r>
                <a:rPr kumimoji="0" lang="en-US" altLang="ja-JP" sz="1000" dirty="0"/>
                <a:t>RDBMS</a:t>
              </a:r>
              <a:r>
                <a:rPr kumimoji="0" lang="ja-JP" altLang="en-US" sz="1000" dirty="0"/>
                <a:t>では行単位にデータを管理するが、列単位で管理することで</a:t>
              </a:r>
              <a:r>
                <a:rPr kumimoji="0" lang="en-US" altLang="ja-JP" sz="1000" dirty="0"/>
                <a:t>RDBMS</a:t>
              </a:r>
              <a:r>
                <a:rPr kumimoji="0" lang="ja-JP" altLang="en-US" sz="1000" dirty="0"/>
                <a:t>より高速な読み書きが可能な場合がある。</a:t>
              </a:r>
            </a:p>
          </p:txBody>
        </p:sp>
        <p:cxnSp>
          <p:nvCxnSpPr>
            <p:cNvPr id="84" name="カギ線コネクタ 123"/>
            <p:cNvCxnSpPr>
              <a:cxnSpLocks noChangeShapeType="1"/>
              <a:stCxn id="43" idx="2"/>
              <a:endCxn id="67" idx="3"/>
            </p:cNvCxnSpPr>
            <p:nvPr/>
          </p:nvCxnSpPr>
          <p:spPr bwMode="auto">
            <a:xfrm rot="10800000" flipV="1">
              <a:off x="5943600" y="2600908"/>
              <a:ext cx="871264" cy="1080119"/>
            </a:xfrm>
            <a:prstGeom prst="bentConnector3">
              <a:avLst>
                <a:gd name="adj1" fmla="val 50000"/>
              </a:avLst>
            </a:prstGeom>
            <a:noFill/>
            <a:ln w="381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 name="図形グループ 84"/>
          <p:cNvGrpSpPr/>
          <p:nvPr/>
        </p:nvGrpSpPr>
        <p:grpSpPr>
          <a:xfrm>
            <a:off x="539552" y="3176972"/>
            <a:ext cx="5976664" cy="3420380"/>
            <a:chOff x="838200" y="2600908"/>
            <a:chExt cx="5976664" cy="3420380"/>
          </a:xfrm>
        </p:grpSpPr>
        <p:sp>
          <p:nvSpPr>
            <p:cNvPr id="86" name="角丸四角形 85"/>
            <p:cNvSpPr/>
            <p:nvPr/>
          </p:nvSpPr>
          <p:spPr bwMode="auto">
            <a:xfrm>
              <a:off x="914400" y="4732784"/>
              <a:ext cx="5105400" cy="1288504"/>
            </a:xfrm>
            <a:prstGeom prst="roundRect">
              <a:avLst/>
            </a:prstGeom>
            <a:solidFill>
              <a:schemeClr val="bg1">
                <a:lumMod val="85000"/>
              </a:schemeClr>
            </a:solidFill>
            <a:ln>
              <a:solidFill>
                <a:srgbClr val="FF66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spcBef>
                  <a:spcPct val="20000"/>
                </a:spcBef>
                <a:defRPr/>
              </a:pPr>
              <a:endParaRPr kumimoji="0" lang="ja-JP" altLang="en-US" dirty="0">
                <a:solidFill>
                  <a:srgbClr val="484848"/>
                </a:solidFill>
                <a:latin typeface="Arial" charset="0"/>
                <a:ea typeface="HG丸ｺﾞｼｯｸM-PRO" pitchFamily="50" charset="-128"/>
              </a:endParaRPr>
            </a:p>
          </p:txBody>
        </p:sp>
        <p:sp>
          <p:nvSpPr>
            <p:cNvPr id="87" name="角丸四角形 86"/>
            <p:cNvSpPr/>
            <p:nvPr/>
          </p:nvSpPr>
          <p:spPr bwMode="auto">
            <a:xfrm>
              <a:off x="838200" y="4437112"/>
              <a:ext cx="5105400" cy="1368152"/>
            </a:xfrm>
            <a:prstGeom prst="roundRect">
              <a:avLst/>
            </a:prstGeom>
            <a:solidFill>
              <a:srgbClr val="FFCC66"/>
            </a:solidFill>
            <a:ln>
              <a:solidFill>
                <a:srgbClr val="FF66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anchor="ctr"/>
            <a:lstStyle/>
            <a:p>
              <a:pPr>
                <a:spcBef>
                  <a:spcPct val="20000"/>
                </a:spcBef>
                <a:defRPr/>
              </a:pPr>
              <a:endParaRPr kumimoji="0" lang="ja-JP" altLang="en-US" dirty="0">
                <a:solidFill>
                  <a:srgbClr val="484848"/>
                </a:solidFill>
                <a:latin typeface="Arial" charset="0"/>
                <a:ea typeface="HG丸ｺﾞｼｯｸM-PRO" pitchFamily="50" charset="-128"/>
              </a:endParaRPr>
            </a:p>
          </p:txBody>
        </p:sp>
        <p:sp>
          <p:nvSpPr>
            <p:cNvPr id="88" name="正方形/長方形 87"/>
            <p:cNvSpPr/>
            <p:nvPr/>
          </p:nvSpPr>
          <p:spPr bwMode="auto">
            <a:xfrm>
              <a:off x="1143000" y="4581128"/>
              <a:ext cx="838200" cy="23624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800" dirty="0">
                  <a:solidFill>
                    <a:schemeClr val="bg1"/>
                  </a:solidFill>
                  <a:latin typeface="Arial" charset="0"/>
                  <a:ea typeface="HG丸ｺﾞｼｯｸM-PRO" pitchFamily="50" charset="-128"/>
                </a:rPr>
                <a:t>Document 1</a:t>
              </a:r>
              <a:endParaRPr kumimoji="0" lang="ja-JP" altLang="en-US" sz="800" dirty="0">
                <a:solidFill>
                  <a:schemeClr val="bg1"/>
                </a:solidFill>
                <a:latin typeface="Arial" charset="0"/>
                <a:ea typeface="HG丸ｺﾞｼｯｸM-PRO" pitchFamily="50" charset="-128"/>
              </a:endParaRPr>
            </a:p>
          </p:txBody>
        </p:sp>
        <p:sp>
          <p:nvSpPr>
            <p:cNvPr id="89" name="正方形/長方形 88"/>
            <p:cNvSpPr/>
            <p:nvPr/>
          </p:nvSpPr>
          <p:spPr bwMode="auto">
            <a:xfrm>
              <a:off x="1676400" y="5292824"/>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chemeClr val="tx1"/>
                  </a:solidFill>
                  <a:latin typeface="Arial" charset="0"/>
                  <a:ea typeface="HG丸ｺﾞｼｯｸM-PRO" pitchFamily="50" charset="-128"/>
                </a:rPr>
                <a:t>管理部</a:t>
              </a:r>
            </a:p>
          </p:txBody>
        </p:sp>
        <p:sp>
          <p:nvSpPr>
            <p:cNvPr id="90" name="正方形/長方形 89"/>
            <p:cNvSpPr/>
            <p:nvPr/>
          </p:nvSpPr>
          <p:spPr bwMode="auto">
            <a:xfrm>
              <a:off x="2133600" y="4581128"/>
              <a:ext cx="838200" cy="23624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800" dirty="0">
                  <a:solidFill>
                    <a:schemeClr val="bg1"/>
                  </a:solidFill>
                  <a:latin typeface="Arial" charset="0"/>
                  <a:ea typeface="HG丸ｺﾞｼｯｸM-PRO" pitchFamily="50" charset="-128"/>
                </a:rPr>
                <a:t>Document 2</a:t>
              </a:r>
              <a:endParaRPr kumimoji="0" lang="ja-JP" altLang="en-US" sz="800" dirty="0">
                <a:solidFill>
                  <a:schemeClr val="bg1"/>
                </a:solidFill>
                <a:latin typeface="Arial" charset="0"/>
                <a:ea typeface="HG丸ｺﾞｼｯｸM-PRO" pitchFamily="50" charset="-128"/>
              </a:endParaRPr>
            </a:p>
          </p:txBody>
        </p:sp>
        <p:sp>
          <p:nvSpPr>
            <p:cNvPr id="91" name="正方形/長方形 90"/>
            <p:cNvSpPr/>
            <p:nvPr/>
          </p:nvSpPr>
          <p:spPr bwMode="auto">
            <a:xfrm>
              <a:off x="2667000" y="5085184"/>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chemeClr val="tx1"/>
                  </a:solidFill>
                  <a:latin typeface="Arial" charset="0"/>
                  <a:ea typeface="HG丸ｺﾞｼｯｸM-PRO" pitchFamily="50" charset="-128"/>
                </a:rPr>
                <a:t>財務部</a:t>
              </a:r>
            </a:p>
          </p:txBody>
        </p:sp>
        <p:sp>
          <p:nvSpPr>
            <p:cNvPr id="92" name="正方形/長方形 91"/>
            <p:cNvSpPr/>
            <p:nvPr/>
          </p:nvSpPr>
          <p:spPr bwMode="auto">
            <a:xfrm>
              <a:off x="1676400" y="5085184"/>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900" dirty="0">
                  <a:solidFill>
                    <a:schemeClr val="tx1"/>
                  </a:solidFill>
                  <a:latin typeface="HG丸ｺﾞｼｯｸM-PRO"/>
                  <a:ea typeface="HG丸ｺﾞｼｯｸM-PRO"/>
                  <a:cs typeface="HG丸ｺﾞｼｯｸM-PRO"/>
                </a:rPr>
                <a:t>顔写真</a:t>
              </a:r>
            </a:p>
          </p:txBody>
        </p:sp>
        <p:sp>
          <p:nvSpPr>
            <p:cNvPr id="93" name="正方形/長方形 92"/>
            <p:cNvSpPr/>
            <p:nvPr/>
          </p:nvSpPr>
          <p:spPr bwMode="auto">
            <a:xfrm>
              <a:off x="2667000" y="5292824"/>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chemeClr val="tx1"/>
                  </a:solidFill>
                  <a:latin typeface="Arial" charset="0"/>
                  <a:ea typeface="HG丸ｺﾞｼｯｸM-PRO" pitchFamily="50" charset="-128"/>
                </a:rPr>
                <a:t>係長</a:t>
              </a:r>
            </a:p>
          </p:txBody>
        </p:sp>
        <p:sp>
          <p:nvSpPr>
            <p:cNvPr id="94" name="正方形/長方形 93"/>
            <p:cNvSpPr/>
            <p:nvPr/>
          </p:nvSpPr>
          <p:spPr bwMode="auto">
            <a:xfrm>
              <a:off x="2667000" y="5508848"/>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000" dirty="0">
                  <a:solidFill>
                    <a:schemeClr val="tx1"/>
                  </a:solidFill>
                  <a:latin typeface="Arial" charset="0"/>
                  <a:ea typeface="HG丸ｺﾞｼｯｸM-PRO" pitchFamily="50" charset="-128"/>
                </a:rPr>
                <a:t>顔写真</a:t>
              </a:r>
            </a:p>
          </p:txBody>
        </p:sp>
        <p:cxnSp>
          <p:nvCxnSpPr>
            <p:cNvPr id="95" name="カギ線コネクタ 94"/>
            <p:cNvCxnSpPr>
              <a:stCxn id="88" idx="2"/>
              <a:endCxn id="89" idx="1"/>
            </p:cNvCxnSpPr>
            <p:nvPr/>
          </p:nvCxnSpPr>
          <p:spPr bwMode="auto">
            <a:xfrm rot="16200000" flipH="1">
              <a:off x="1343422" y="5036046"/>
              <a:ext cx="551656"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96" name="カギ線コネクタ 95"/>
            <p:cNvCxnSpPr>
              <a:stCxn id="88" idx="2"/>
              <a:endCxn id="92" idx="1"/>
            </p:cNvCxnSpPr>
            <p:nvPr/>
          </p:nvCxnSpPr>
          <p:spPr bwMode="auto">
            <a:xfrm rot="16200000" flipH="1">
              <a:off x="1447242" y="4932226"/>
              <a:ext cx="344016"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97" name="カギ線コネクタ 96"/>
            <p:cNvCxnSpPr>
              <a:stCxn id="90" idx="2"/>
              <a:endCxn id="91" idx="1"/>
            </p:cNvCxnSpPr>
            <p:nvPr/>
          </p:nvCxnSpPr>
          <p:spPr bwMode="auto">
            <a:xfrm rot="16200000" flipH="1">
              <a:off x="2437842" y="4932226"/>
              <a:ext cx="344016"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98" name="カギ線コネクタ 97"/>
            <p:cNvCxnSpPr>
              <a:stCxn id="90" idx="2"/>
              <a:endCxn id="93" idx="1"/>
            </p:cNvCxnSpPr>
            <p:nvPr/>
          </p:nvCxnSpPr>
          <p:spPr bwMode="auto">
            <a:xfrm rot="16200000" flipH="1">
              <a:off x="2334022" y="5036046"/>
              <a:ext cx="551656"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99" name="カギ線コネクタ 98"/>
            <p:cNvCxnSpPr>
              <a:stCxn id="90" idx="2"/>
              <a:endCxn id="94" idx="1"/>
            </p:cNvCxnSpPr>
            <p:nvPr/>
          </p:nvCxnSpPr>
          <p:spPr bwMode="auto">
            <a:xfrm rot="16200000" flipH="1">
              <a:off x="2226010" y="5144058"/>
              <a:ext cx="76768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100" name="正方形/長方形 99"/>
            <p:cNvSpPr/>
            <p:nvPr/>
          </p:nvSpPr>
          <p:spPr bwMode="auto">
            <a:xfrm>
              <a:off x="2667000" y="4869160"/>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900" dirty="0">
                  <a:solidFill>
                    <a:schemeClr val="tx1"/>
                  </a:solidFill>
                  <a:latin typeface="Arial" charset="0"/>
                  <a:ea typeface="HG丸ｺﾞｼｯｸM-PRO" pitchFamily="50" charset="-128"/>
                </a:rPr>
                <a:t>中村一郎</a:t>
              </a:r>
            </a:p>
          </p:txBody>
        </p:sp>
        <p:cxnSp>
          <p:nvCxnSpPr>
            <p:cNvPr id="101" name="カギ線コネクタ 100"/>
            <p:cNvCxnSpPr>
              <a:stCxn id="90" idx="2"/>
              <a:endCxn id="100" idx="1"/>
            </p:cNvCxnSpPr>
            <p:nvPr/>
          </p:nvCxnSpPr>
          <p:spPr bwMode="auto">
            <a:xfrm rot="16200000" flipH="1">
              <a:off x="2545854" y="4824214"/>
              <a:ext cx="127992"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102" name="正方形/長方形 101"/>
            <p:cNvSpPr/>
            <p:nvPr/>
          </p:nvSpPr>
          <p:spPr bwMode="auto">
            <a:xfrm>
              <a:off x="1676400" y="4869160"/>
              <a:ext cx="685800" cy="152400"/>
            </a:xfrm>
            <a:prstGeom prst="rect">
              <a:avLst/>
            </a:prstGeom>
            <a:solidFill>
              <a:srgbClr val="8AC6CD"/>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900" dirty="0">
                  <a:solidFill>
                    <a:schemeClr val="tx1"/>
                  </a:solidFill>
                  <a:latin typeface="Arial" charset="0"/>
                  <a:ea typeface="HG丸ｺﾞｼｯｸM-PRO" pitchFamily="50" charset="-128"/>
                </a:rPr>
                <a:t>山田太郎</a:t>
              </a:r>
            </a:p>
          </p:txBody>
        </p:sp>
        <p:cxnSp>
          <p:nvCxnSpPr>
            <p:cNvPr id="103" name="カギ線コネクタ 102"/>
            <p:cNvCxnSpPr>
              <a:stCxn id="88" idx="2"/>
              <a:endCxn id="102" idx="1"/>
            </p:cNvCxnSpPr>
            <p:nvPr/>
          </p:nvCxnSpPr>
          <p:spPr bwMode="auto">
            <a:xfrm rot="16200000" flipH="1">
              <a:off x="1555254" y="4824214"/>
              <a:ext cx="127992"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104" name="テキスト ボックス 109"/>
            <p:cNvSpPr txBox="1">
              <a:spLocks noChangeArrowheads="1"/>
            </p:cNvSpPr>
            <p:nvPr/>
          </p:nvSpPr>
          <p:spPr bwMode="auto">
            <a:xfrm>
              <a:off x="3563888" y="4581128"/>
              <a:ext cx="210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2000" dirty="0">
                  <a:latin typeface="HGP創英角ｺﾞｼｯｸUB" charset="0"/>
                  <a:ea typeface="HGP創英角ｺﾞｼｯｸUB" charset="0"/>
                  <a:cs typeface="HGP創英角ｺﾞｼｯｸUB" charset="0"/>
                </a:rPr>
                <a:t>ドキュメント指向型</a:t>
              </a:r>
            </a:p>
          </p:txBody>
        </p:sp>
        <p:sp>
          <p:nvSpPr>
            <p:cNvPr id="105" name="テキスト ボックス 113"/>
            <p:cNvSpPr txBox="1">
              <a:spLocks noChangeArrowheads="1"/>
            </p:cNvSpPr>
            <p:nvPr/>
          </p:nvSpPr>
          <p:spPr bwMode="auto">
            <a:xfrm>
              <a:off x="4644008" y="5775067"/>
              <a:ext cx="13388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1000" dirty="0">
                  <a:latin typeface="HGP創英角ｺﾞｼｯｸUB" charset="0"/>
                  <a:ea typeface="HGP創英角ｺﾞｼｯｸUB" charset="0"/>
                  <a:cs typeface="HGP創英角ｺﾞｼｯｸUB" charset="0"/>
                </a:rPr>
                <a:t>その他のデータベース</a:t>
              </a:r>
            </a:p>
          </p:txBody>
        </p:sp>
        <p:cxnSp>
          <p:nvCxnSpPr>
            <p:cNvPr id="106" name="カギ線コネクタ 126"/>
            <p:cNvCxnSpPr>
              <a:cxnSpLocks noChangeShapeType="1"/>
              <a:stCxn id="43" idx="2"/>
              <a:endCxn id="87" idx="3"/>
            </p:cNvCxnSpPr>
            <p:nvPr/>
          </p:nvCxnSpPr>
          <p:spPr bwMode="auto">
            <a:xfrm rot="10800000" flipV="1">
              <a:off x="5943600" y="2600908"/>
              <a:ext cx="871264" cy="2520279"/>
            </a:xfrm>
            <a:prstGeom prst="bentConnector3">
              <a:avLst>
                <a:gd name="adj1" fmla="val 50000"/>
              </a:avLst>
            </a:prstGeom>
            <a:noFill/>
            <a:ln w="381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 name="正方形/長方形 131"/>
            <p:cNvSpPr>
              <a:spLocks noChangeArrowheads="1"/>
            </p:cNvSpPr>
            <p:nvPr/>
          </p:nvSpPr>
          <p:spPr bwMode="auto">
            <a:xfrm>
              <a:off x="3505200" y="4953362"/>
              <a:ext cx="243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kumimoji="0" lang="ja-JP" altLang="en-US" sz="1000" dirty="0"/>
                <a:t>データを格納する際に、特定の文書のように管理するため構造に合わせる必要がない。構造が複雑でもそのまま保存しやすく、スケーラビリティが高い。</a:t>
              </a:r>
            </a:p>
          </p:txBody>
        </p:sp>
      </p:grpSp>
      <p:sp>
        <p:nvSpPr>
          <p:cNvPr id="47" name="AutoShape 9"/>
          <p:cNvSpPr>
            <a:spLocks noChangeArrowheads="1"/>
          </p:cNvSpPr>
          <p:nvPr/>
        </p:nvSpPr>
        <p:spPr bwMode="auto">
          <a:xfrm>
            <a:off x="6516216" y="3933056"/>
            <a:ext cx="2057400" cy="1282799"/>
          </a:xfrm>
          <a:prstGeom prst="can">
            <a:avLst>
              <a:gd name="adj" fmla="val 25606"/>
            </a:avLst>
          </a:prstGeom>
          <a:solidFill>
            <a:schemeClr val="accent6">
              <a:lumMod val="40000"/>
              <a:lumOff val="60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anchor="ctr"/>
          <a:lstStyle/>
          <a:p>
            <a:pPr algn="ctr">
              <a:lnSpc>
                <a:spcPts val="1800"/>
              </a:lnSpc>
              <a:spcBef>
                <a:spcPts val="0"/>
              </a:spcBef>
              <a:defRPr/>
            </a:pP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48" name="Text Box 12"/>
          <p:cNvSpPr txBox="1">
            <a:spLocks noChangeArrowheads="1"/>
          </p:cNvSpPr>
          <p:nvPr/>
        </p:nvSpPr>
        <p:spPr bwMode="auto">
          <a:xfrm>
            <a:off x="6732240" y="4342457"/>
            <a:ext cx="1624013" cy="769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rgbClr val="4168A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kumimoji="0" lang="ja-JP" altLang="en-US" sz="2000" dirty="0">
                <a:solidFill>
                  <a:schemeClr val="bg1"/>
                </a:solidFill>
                <a:ea typeface="HGP創英角ｺﾞｼｯｸUB" charset="0"/>
              </a:rPr>
              <a:t>リレーショナル</a:t>
            </a:r>
          </a:p>
          <a:p>
            <a:pPr algn="ctr"/>
            <a:r>
              <a:rPr kumimoji="0" lang="ja-JP" altLang="en-US" sz="2000" dirty="0">
                <a:solidFill>
                  <a:schemeClr val="bg1"/>
                </a:solidFill>
                <a:ea typeface="HGP創英角ｺﾞｼｯｸUB" charset="0"/>
              </a:rPr>
              <a:t>データベース</a:t>
            </a:r>
          </a:p>
        </p:txBody>
      </p:sp>
      <p:sp>
        <p:nvSpPr>
          <p:cNvPr id="43" name="AutoShape 9"/>
          <p:cNvSpPr>
            <a:spLocks noChangeArrowheads="1"/>
          </p:cNvSpPr>
          <p:nvPr/>
        </p:nvSpPr>
        <p:spPr bwMode="auto">
          <a:xfrm>
            <a:off x="6516216" y="2492896"/>
            <a:ext cx="2020887" cy="1368153"/>
          </a:xfrm>
          <a:prstGeom prst="can">
            <a:avLst>
              <a:gd name="adj" fmla="val 25606"/>
            </a:avLst>
          </a:prstGeom>
          <a:solidFill>
            <a:srgbClr val="FF99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lnSpc>
                <a:spcPts val="1800"/>
              </a:lnSpc>
              <a:spcBef>
                <a:spcPts val="0"/>
              </a:spcBef>
              <a:defRPr/>
            </a:pPr>
            <a:endParaRPr kumimoji="0" lang="ja-JP" altLang="en-US" sz="2000" dirty="0">
              <a:solidFill>
                <a:schemeClr val="bg1"/>
              </a:solidFill>
              <a:latin typeface="Arial" pitchFamily="34" charset="0"/>
              <a:ea typeface="HGP創英角ｺﾞｼｯｸUB" pitchFamily="50" charset="-128"/>
              <a:cs typeface="Arial" pitchFamily="34" charset="0"/>
            </a:endParaRPr>
          </a:p>
        </p:txBody>
      </p:sp>
      <p:sp>
        <p:nvSpPr>
          <p:cNvPr id="44" name="Text Box 12"/>
          <p:cNvSpPr txBox="1">
            <a:spLocks noChangeArrowheads="1"/>
          </p:cNvSpPr>
          <p:nvPr/>
        </p:nvSpPr>
        <p:spPr bwMode="auto">
          <a:xfrm>
            <a:off x="6804248" y="2780928"/>
            <a:ext cx="1535112" cy="892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solidFill>
                  <a:srgbClr val="4168A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kumimoji="0" lang="en-US" altLang="ja-JP" sz="3200" dirty="0" err="1">
                <a:solidFill>
                  <a:schemeClr val="bg1"/>
                </a:solidFill>
                <a:ea typeface="Arial" charset="0"/>
                <a:cs typeface="Arial" charset="0"/>
              </a:rPr>
              <a:t>NoSQL</a:t>
            </a:r>
            <a:endParaRPr kumimoji="0" lang="ja-JP" altLang="en-US" sz="3200" dirty="0">
              <a:solidFill>
                <a:schemeClr val="bg1"/>
              </a:solidFill>
              <a:ea typeface="HGP創英角ｺﾞｼｯｸUB" charset="0"/>
            </a:endParaRPr>
          </a:p>
          <a:p>
            <a:pPr algn="ctr">
              <a:spcBef>
                <a:spcPct val="0"/>
              </a:spcBef>
            </a:pPr>
            <a:r>
              <a:rPr kumimoji="0" lang="ja-JP" altLang="en-US" sz="2000" dirty="0">
                <a:solidFill>
                  <a:schemeClr val="bg1"/>
                </a:solidFill>
                <a:ea typeface="HGP創英角ｺﾞｼｯｸUB" charset="0"/>
              </a:rPr>
              <a:t>データベース</a:t>
            </a:r>
          </a:p>
        </p:txBody>
      </p:sp>
    </p:spTree>
    <p:extLst>
      <p:ext uri="{BB962C8B-B14F-4D97-AF65-F5344CB8AC3E}">
        <p14:creationId xmlns:p14="http://schemas.microsoft.com/office/powerpoint/2010/main" val="391479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right)">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right)">
                                      <p:cBhvr>
                                        <p:cTn id="1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a:spLocks noGrp="1"/>
          </p:cNvSpPr>
          <p:nvPr>
            <p:ph type="title"/>
          </p:nvPr>
        </p:nvSpPr>
        <p:spPr>
          <a:xfrm>
            <a:off x="250825" y="279400"/>
            <a:ext cx="8678863" cy="493713"/>
          </a:xfrm>
        </p:spPr>
        <p:txBody>
          <a:bodyPr/>
          <a:lstStyle/>
          <a:p>
            <a:r>
              <a:rPr lang="ja-JP" altLang="en-US" sz="2800" dirty="0" smtClean="0">
                <a:ea typeface="ＭＳ Ｐゴシック" charset="-128"/>
              </a:rPr>
              <a:t>ビッグ・データによる</a:t>
            </a:r>
            <a:r>
              <a:rPr lang="en-US" altLang="ja-JP" sz="2800" dirty="0" smtClean="0">
                <a:ea typeface="ＭＳ Ｐゴシック" charset="-128"/>
              </a:rPr>
              <a:t>BI</a:t>
            </a:r>
            <a:endParaRPr lang="ja-JP" altLang="en-US" sz="2800" dirty="0" smtClean="0">
              <a:ea typeface="ＭＳ Ｐゴシック" charset="-128"/>
            </a:endParaRPr>
          </a:p>
        </p:txBody>
      </p:sp>
      <p:sp>
        <p:nvSpPr>
          <p:cNvPr id="4" name="円/楕円 3"/>
          <p:cNvSpPr/>
          <p:nvPr/>
        </p:nvSpPr>
        <p:spPr bwMode="auto">
          <a:xfrm>
            <a:off x="1752600" y="1124744"/>
            <a:ext cx="1371600" cy="1371600"/>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chemeClr val="bg1"/>
                </a:solidFill>
                <a:effectLst/>
                <a:latin typeface="Arial" charset="0"/>
                <a:ea typeface="HG丸ｺﾞｼｯｸM-PRO" pitchFamily="50" charset="-128"/>
              </a:rPr>
              <a:t>Volume</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HG丸ｺﾞｼｯｸM-PRO" pitchFamily="50" charset="-128"/>
              </a:rPr>
              <a:t>量</a:t>
            </a:r>
          </a:p>
        </p:txBody>
      </p:sp>
      <p:sp>
        <p:nvSpPr>
          <p:cNvPr id="12" name="円/楕円 11"/>
          <p:cNvSpPr/>
          <p:nvPr/>
        </p:nvSpPr>
        <p:spPr bwMode="auto">
          <a:xfrm>
            <a:off x="304800" y="3639344"/>
            <a:ext cx="1371600" cy="1371600"/>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chemeClr val="bg1"/>
                </a:solidFill>
                <a:effectLst/>
                <a:latin typeface="Arial" charset="0"/>
                <a:ea typeface="HG丸ｺﾞｼｯｸM-PRO" pitchFamily="50" charset="-128"/>
              </a:rPr>
              <a:t>Variety</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HG丸ｺﾞｼｯｸM-PRO" pitchFamily="50" charset="-128"/>
              </a:rPr>
              <a:t>多様性</a:t>
            </a:r>
          </a:p>
        </p:txBody>
      </p:sp>
      <p:sp>
        <p:nvSpPr>
          <p:cNvPr id="13" name="円/楕円 12"/>
          <p:cNvSpPr/>
          <p:nvPr/>
        </p:nvSpPr>
        <p:spPr bwMode="auto">
          <a:xfrm>
            <a:off x="3124200" y="3639344"/>
            <a:ext cx="1371600" cy="1371600"/>
          </a:xfrm>
          <a:prstGeom prst="ellipse">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rPr>
              <a:t>Velocity</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増加速度</a:t>
            </a:r>
            <a:endParaRPr kumimoji="0" lang="en-US" altLang="ja-JP" sz="1000" dirty="0" smtClean="0">
              <a:solidFill>
                <a:schemeClr val="bg1"/>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rPr>
              <a:t>更新頻度</a:t>
            </a:r>
          </a:p>
        </p:txBody>
      </p:sp>
      <p:sp>
        <p:nvSpPr>
          <p:cNvPr id="15" name="円/楕円 14"/>
          <p:cNvSpPr/>
          <p:nvPr/>
        </p:nvSpPr>
        <p:spPr bwMode="auto">
          <a:xfrm>
            <a:off x="1447800" y="2496344"/>
            <a:ext cx="1905000" cy="1905000"/>
          </a:xfrm>
          <a:prstGeom prst="ellipse">
            <a:avLst/>
          </a:prstGeom>
          <a:solidFill>
            <a:srgbClr val="FF66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3600" i="0" u="none" strike="noStrike" cap="none" normalizeH="0" baseline="0" dirty="0" smtClean="0">
                <a:ln>
                  <a:noFill/>
                </a:ln>
                <a:solidFill>
                  <a:schemeClr val="bg1"/>
                </a:solidFill>
                <a:effectLst/>
                <a:latin typeface="Arial" charset="0"/>
                <a:ea typeface="HG丸ｺﾞｼｯｸM-PRO" pitchFamily="50" charset="-128"/>
              </a:rPr>
              <a:t>Big</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3600" i="0" u="none" strike="noStrike" cap="none" normalizeH="0" baseline="0" dirty="0" smtClean="0">
                <a:ln>
                  <a:noFill/>
                </a:ln>
                <a:solidFill>
                  <a:schemeClr val="bg1"/>
                </a:solidFill>
                <a:effectLst/>
                <a:latin typeface="Arial" charset="0"/>
                <a:ea typeface="HG丸ｺﾞｼｯｸM-PRO" pitchFamily="50" charset="-128"/>
              </a:rPr>
              <a:t>Data</a:t>
            </a:r>
            <a:endParaRPr kumimoji="0" lang="ja-JP" altLang="en-US" sz="3600" i="0" u="none" strike="noStrike" cap="none" normalizeH="0" baseline="0" dirty="0" smtClean="0">
              <a:ln>
                <a:noFill/>
              </a:ln>
              <a:solidFill>
                <a:schemeClr val="bg1"/>
              </a:solidFill>
              <a:effectLst/>
              <a:latin typeface="Arial" charset="0"/>
              <a:ea typeface="HG丸ｺﾞｼｯｸM-PRO" pitchFamily="50" charset="-128"/>
            </a:endParaRPr>
          </a:p>
        </p:txBody>
      </p:sp>
      <p:grpSp>
        <p:nvGrpSpPr>
          <p:cNvPr id="5" name="図形グループ 4"/>
          <p:cNvGrpSpPr/>
          <p:nvPr/>
        </p:nvGrpSpPr>
        <p:grpSpPr>
          <a:xfrm>
            <a:off x="4038600" y="1124744"/>
            <a:ext cx="4800600" cy="3886200"/>
            <a:chOff x="4038600" y="1524000"/>
            <a:chExt cx="4800600" cy="3886200"/>
          </a:xfrm>
        </p:grpSpPr>
        <p:sp>
          <p:nvSpPr>
            <p:cNvPr id="16" name="円/楕円 15"/>
            <p:cNvSpPr/>
            <p:nvPr/>
          </p:nvSpPr>
          <p:spPr bwMode="auto">
            <a:xfrm>
              <a:off x="6019800" y="4038600"/>
              <a:ext cx="1371600" cy="1371600"/>
            </a:xfrm>
            <a:prstGeom prst="ellipse">
              <a:avLst/>
            </a:prstGeom>
            <a:solidFill>
              <a:srgbClr val="33CC33"/>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800" dirty="0" smtClean="0">
                  <a:solidFill>
                    <a:schemeClr val="bg1"/>
                  </a:solidFill>
                  <a:latin typeface="Arial" charset="0"/>
                  <a:ea typeface="HG丸ｺﾞｼｯｸM-PRO" pitchFamily="50" charset="-128"/>
                </a:rPr>
                <a:t>Action</a:t>
              </a:r>
              <a:r>
                <a:rPr kumimoji="0" lang="ja-JP" altLang="en-US" sz="1800" dirty="0" smtClean="0">
                  <a:solidFill>
                    <a:schemeClr val="bg1"/>
                  </a:solidFill>
                  <a:latin typeface="Arial" charset="0"/>
                  <a:ea typeface="HG丸ｺﾞｼｯｸM-PRO" pitchFamily="50" charset="-128"/>
                </a:rPr>
                <a:t>行動</a:t>
              </a:r>
              <a:endParaRPr kumimoji="0" lang="en-US" altLang="ja-JP" sz="1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7" name="円/楕円 16"/>
            <p:cNvSpPr/>
            <p:nvPr/>
          </p:nvSpPr>
          <p:spPr bwMode="auto">
            <a:xfrm>
              <a:off x="4648200" y="1524000"/>
              <a:ext cx="1371600" cy="1371600"/>
            </a:xfrm>
            <a:prstGeom prst="ellipse">
              <a:avLst/>
            </a:prstGeom>
            <a:solidFill>
              <a:srgbClr val="33CC33"/>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latin typeface="Arial" charset="0"/>
                  <a:ea typeface="HG丸ｺﾞｼｯｸM-PRO" pitchFamily="50" charset="-128"/>
                </a:rPr>
                <a:t>Acquire</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dirty="0" smtClean="0">
                  <a:solidFill>
                    <a:schemeClr val="bg1"/>
                  </a:solidFill>
                </a:rPr>
                <a:t>抽出</a:t>
              </a:r>
              <a:endParaRPr kumimoji="0" lang="ja-JP" altLang="en-US" sz="1800" b="0" i="0" u="none" strike="noStrike" cap="none" normalizeH="0" baseline="0" dirty="0" smtClean="0">
                <a:ln>
                  <a:noFill/>
                </a:ln>
                <a:solidFill>
                  <a:schemeClr val="bg1"/>
                </a:solidFill>
                <a:effectLst/>
              </a:endParaRPr>
            </a:p>
          </p:txBody>
        </p:sp>
        <p:sp>
          <p:nvSpPr>
            <p:cNvPr id="18" name="円/楕円 17"/>
            <p:cNvSpPr/>
            <p:nvPr/>
          </p:nvSpPr>
          <p:spPr bwMode="auto">
            <a:xfrm>
              <a:off x="7467600" y="1524000"/>
              <a:ext cx="1371600" cy="1371600"/>
            </a:xfrm>
            <a:prstGeom prst="ellipse">
              <a:avLst/>
            </a:prstGeom>
            <a:solidFill>
              <a:srgbClr val="33CC33"/>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err="1" smtClean="0">
                  <a:ln>
                    <a:noFill/>
                  </a:ln>
                  <a:solidFill>
                    <a:schemeClr val="bg1"/>
                  </a:solidFill>
                  <a:effectLst/>
                </a:rPr>
                <a:t>Analize</a:t>
              </a:r>
              <a:r>
                <a:rPr kumimoji="0" lang="ja-JP" altLang="en-US" sz="1800" b="0" i="0" u="none" strike="noStrike" cap="none" normalizeH="0" baseline="0" dirty="0" smtClean="0">
                  <a:ln>
                    <a:noFill/>
                  </a:ln>
                  <a:solidFill>
                    <a:schemeClr val="bg1"/>
                  </a:solidFill>
                  <a:effectLst/>
                </a:rPr>
                <a:t>分析</a:t>
              </a:r>
              <a:endParaRPr kumimoji="0" lang="en-US" altLang="ja-JP" sz="1800" b="0" i="0" u="none" strike="noStrike" cap="none" normalizeH="0" baseline="0" dirty="0" smtClean="0">
                <a:ln>
                  <a:noFill/>
                </a:ln>
                <a:solidFill>
                  <a:schemeClr val="bg1"/>
                </a:solidFill>
                <a:effectLst/>
              </a:endParaRPr>
            </a:p>
          </p:txBody>
        </p:sp>
        <p:sp>
          <p:nvSpPr>
            <p:cNvPr id="19" name="円/楕円 18"/>
            <p:cNvSpPr/>
            <p:nvPr/>
          </p:nvSpPr>
          <p:spPr bwMode="auto">
            <a:xfrm>
              <a:off x="5791200" y="2133600"/>
              <a:ext cx="1905000" cy="1905000"/>
            </a:xfrm>
            <a:prstGeom prst="ellipse">
              <a:avLst/>
            </a:prstGeom>
            <a:solidFill>
              <a:srgbClr val="FF66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3600" i="0" u="none" strike="noStrike" cap="none" normalizeH="0" baseline="0" dirty="0" smtClean="0">
                  <a:ln>
                    <a:noFill/>
                  </a:ln>
                  <a:solidFill>
                    <a:schemeClr val="bg1"/>
                  </a:solidFill>
                  <a:effectLst/>
                  <a:latin typeface="Arial" charset="0"/>
                  <a:ea typeface="HG丸ｺﾞｼｯｸM-PRO" pitchFamily="50" charset="-128"/>
                </a:rPr>
                <a:t>Big</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3600" i="0" u="none" strike="noStrike" cap="none" normalizeH="0" baseline="0" dirty="0" smtClean="0">
                  <a:ln>
                    <a:noFill/>
                  </a:ln>
                  <a:solidFill>
                    <a:schemeClr val="bg1"/>
                  </a:solidFill>
                  <a:effectLst/>
                  <a:latin typeface="Arial" charset="0"/>
                  <a:ea typeface="HG丸ｺﾞｼｯｸM-PRO" pitchFamily="50" charset="-128"/>
                </a:rPr>
                <a:t>Data</a:t>
              </a:r>
              <a:endParaRPr kumimoji="0" lang="ja-JP" altLang="en-US" sz="360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 name="下カーブ矢印 6"/>
            <p:cNvSpPr/>
            <p:nvPr/>
          </p:nvSpPr>
          <p:spPr bwMode="auto">
            <a:xfrm>
              <a:off x="6096000" y="1524000"/>
              <a:ext cx="1447800" cy="304800"/>
            </a:xfrm>
            <a:prstGeom prst="curvedDownArrow">
              <a:avLst>
                <a:gd name="adj1" fmla="val 46514"/>
                <a:gd name="adj2" fmla="val 85736"/>
                <a:gd name="adj3" fmla="val 40433"/>
              </a:avLst>
            </a:prstGeom>
            <a:solidFill>
              <a:srgbClr val="FF99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23" name="下カーブ矢印 22"/>
            <p:cNvSpPr/>
            <p:nvPr/>
          </p:nvSpPr>
          <p:spPr bwMode="auto">
            <a:xfrm rot="7378263">
              <a:off x="7265513" y="3662051"/>
              <a:ext cx="1447800" cy="304800"/>
            </a:xfrm>
            <a:prstGeom prst="curvedDownArrow">
              <a:avLst>
                <a:gd name="adj1" fmla="val 46514"/>
                <a:gd name="adj2" fmla="val 85736"/>
                <a:gd name="adj3" fmla="val 40433"/>
              </a:avLst>
            </a:prstGeom>
            <a:solidFill>
              <a:srgbClr val="FF99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8" name="右矢印 7"/>
            <p:cNvSpPr/>
            <p:nvPr/>
          </p:nvSpPr>
          <p:spPr bwMode="auto">
            <a:xfrm>
              <a:off x="4038600" y="3048000"/>
              <a:ext cx="1219200" cy="914400"/>
            </a:xfrm>
            <a:prstGeom prst="rightArrow">
              <a:avLst/>
            </a:prstGeom>
            <a:solidFill>
              <a:srgbClr val="FF99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grpSp>
      <p:grpSp>
        <p:nvGrpSpPr>
          <p:cNvPr id="3" name="図形グループ 2"/>
          <p:cNvGrpSpPr/>
          <p:nvPr/>
        </p:nvGrpSpPr>
        <p:grpSpPr>
          <a:xfrm>
            <a:off x="251520" y="5517232"/>
            <a:ext cx="8605143" cy="288032"/>
            <a:chOff x="251520" y="5517232"/>
            <a:chExt cx="8605143" cy="288032"/>
          </a:xfrm>
        </p:grpSpPr>
        <p:sp>
          <p:nvSpPr>
            <p:cNvPr id="2" name="角丸四角形 1"/>
            <p:cNvSpPr/>
            <p:nvPr/>
          </p:nvSpPr>
          <p:spPr bwMode="auto">
            <a:xfrm>
              <a:off x="251520" y="5517232"/>
              <a:ext cx="4191000" cy="288032"/>
            </a:xfrm>
            <a:prstGeom prst="roundRect">
              <a:avLst/>
            </a:prstGeom>
            <a:solidFill>
              <a:schemeClr val="accent6">
                <a:lumMod val="60000"/>
                <a:lumOff val="4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HG丸ｺﾞｼｯｸM-PRO"/>
                  <a:ea typeface="HG丸ｺﾞｼｯｸM-PRO"/>
                  <a:cs typeface="HG丸ｺﾞｼｯｸM-PRO"/>
                </a:rPr>
                <a:t>過去のデータを参考に答えを出す</a:t>
              </a:r>
            </a:p>
          </p:txBody>
        </p:sp>
        <p:sp>
          <p:nvSpPr>
            <p:cNvPr id="20" name="角丸四角形 19"/>
            <p:cNvSpPr/>
            <p:nvPr/>
          </p:nvSpPr>
          <p:spPr bwMode="auto">
            <a:xfrm>
              <a:off x="4665663" y="5517232"/>
              <a:ext cx="4191000" cy="288032"/>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latin typeface="HG丸ｺﾞｼｯｸM-PRO"/>
                  <a:ea typeface="HG丸ｺﾞｼｯｸM-PRO"/>
                  <a:cs typeface="HG丸ｺﾞｼｯｸM-PRO"/>
                </a:rPr>
                <a:t>過去とリアルタイムをつきあわせて答えを</a:t>
              </a:r>
              <a:r>
                <a:rPr lang="ja-JP" altLang="en-US" sz="1200" dirty="0" smtClean="0">
                  <a:solidFill>
                    <a:srgbClr val="FFFFFF"/>
                  </a:solidFill>
                  <a:latin typeface="HG丸ｺﾞｼｯｸM-PRO"/>
                  <a:ea typeface="HG丸ｺﾞｼｯｸM-PRO"/>
                  <a:cs typeface="HG丸ｺﾞｼｯｸM-PRO"/>
                </a:rPr>
                <a:t>出す</a:t>
              </a:r>
              <a:endParaRPr lang="ja-JP" altLang="en-US" sz="1200" dirty="0">
                <a:solidFill>
                  <a:srgbClr val="FFFFFF"/>
                </a:solidFill>
                <a:latin typeface="HG丸ｺﾞｼｯｸM-PRO"/>
                <a:ea typeface="HG丸ｺﾞｼｯｸM-PRO"/>
                <a:cs typeface="HG丸ｺﾞｼｯｸM-PRO"/>
              </a:endParaRPr>
            </a:p>
          </p:txBody>
        </p:sp>
        <p:sp>
          <p:nvSpPr>
            <p:cNvPr id="11" name="右矢印 10"/>
            <p:cNvSpPr/>
            <p:nvPr/>
          </p:nvSpPr>
          <p:spPr bwMode="auto">
            <a:xfrm>
              <a:off x="4355976" y="5517232"/>
              <a:ext cx="360040" cy="288032"/>
            </a:xfrm>
            <a:prstGeom prst="rightArrow">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grpSp>
      <p:grpSp>
        <p:nvGrpSpPr>
          <p:cNvPr id="6" name="図形グループ 5"/>
          <p:cNvGrpSpPr/>
          <p:nvPr/>
        </p:nvGrpSpPr>
        <p:grpSpPr>
          <a:xfrm>
            <a:off x="251520" y="5877272"/>
            <a:ext cx="8605143" cy="288032"/>
            <a:chOff x="251520" y="5877272"/>
            <a:chExt cx="8605143" cy="288032"/>
          </a:xfrm>
        </p:grpSpPr>
        <p:sp>
          <p:nvSpPr>
            <p:cNvPr id="27" name="角丸四角形 26"/>
            <p:cNvSpPr/>
            <p:nvPr/>
          </p:nvSpPr>
          <p:spPr bwMode="auto">
            <a:xfrm>
              <a:off x="251520" y="5877272"/>
              <a:ext cx="4191000" cy="288032"/>
            </a:xfrm>
            <a:prstGeom prst="roundRect">
              <a:avLst/>
            </a:prstGeom>
            <a:solidFill>
              <a:schemeClr val="accent6">
                <a:lumMod val="60000"/>
                <a:lumOff val="4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HG丸ｺﾞｼｯｸM-PRO"/>
                  <a:ea typeface="HG丸ｺﾞｼｯｸM-PRO"/>
                  <a:cs typeface="HG丸ｺﾞｼｯｸM-PRO"/>
                </a:rPr>
                <a:t>信頼できるデータ・ソースを使って信頼性を担保する</a:t>
              </a:r>
            </a:p>
          </p:txBody>
        </p:sp>
        <p:sp>
          <p:nvSpPr>
            <p:cNvPr id="28" name="角丸四角形 27"/>
            <p:cNvSpPr/>
            <p:nvPr/>
          </p:nvSpPr>
          <p:spPr bwMode="auto">
            <a:xfrm>
              <a:off x="4665663" y="5877272"/>
              <a:ext cx="4191000" cy="288032"/>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smtClean="0">
                  <a:solidFill>
                    <a:srgbClr val="FFFFFF"/>
                  </a:solidFill>
                  <a:latin typeface="HG丸ｺﾞｼｯｸM-PRO"/>
                  <a:ea typeface="HG丸ｺﾞｼｯｸM-PRO"/>
                  <a:cs typeface="HG丸ｺﾞｼｯｸM-PRO"/>
                </a:rPr>
                <a:t>大量のデータを使い解析手法によって信頼性を担保する</a:t>
              </a:r>
            </a:p>
          </p:txBody>
        </p:sp>
        <p:sp>
          <p:nvSpPr>
            <p:cNvPr id="37" name="右矢印 36"/>
            <p:cNvSpPr/>
            <p:nvPr/>
          </p:nvSpPr>
          <p:spPr bwMode="auto">
            <a:xfrm>
              <a:off x="4355976" y="5877272"/>
              <a:ext cx="360040" cy="288032"/>
            </a:xfrm>
            <a:prstGeom prst="rightArrow">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grpSp>
      <p:grpSp>
        <p:nvGrpSpPr>
          <p:cNvPr id="9" name="図形グループ 8"/>
          <p:cNvGrpSpPr/>
          <p:nvPr/>
        </p:nvGrpSpPr>
        <p:grpSpPr>
          <a:xfrm>
            <a:off x="236414" y="6237312"/>
            <a:ext cx="8605143" cy="288032"/>
            <a:chOff x="236414" y="6237312"/>
            <a:chExt cx="8605143" cy="288032"/>
          </a:xfrm>
        </p:grpSpPr>
        <p:sp>
          <p:nvSpPr>
            <p:cNvPr id="32" name="角丸四角形 31"/>
            <p:cNvSpPr/>
            <p:nvPr/>
          </p:nvSpPr>
          <p:spPr bwMode="auto">
            <a:xfrm>
              <a:off x="236414" y="6237312"/>
              <a:ext cx="4191000" cy="288032"/>
            </a:xfrm>
            <a:prstGeom prst="roundRect">
              <a:avLst/>
            </a:prstGeom>
            <a:solidFill>
              <a:schemeClr val="accent6">
                <a:lumMod val="60000"/>
                <a:lumOff val="4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rgbClr val="FFFFFF"/>
                  </a:solidFill>
                  <a:latin typeface="HG丸ｺﾞｼｯｸM-PRO"/>
                  <a:ea typeface="HG丸ｺﾞｼｯｸM-PRO"/>
                  <a:cs typeface="HG丸ｺﾞｼｯｸM-PRO"/>
                </a:rPr>
                <a:t>データの組み合わせを選別し、絞り込んで分析する</a:t>
              </a:r>
              <a:endParaRPr kumimoji="0" lang="ja-JP" altLang="en-US" sz="1200" b="0" i="0" u="none" strike="noStrike" cap="none" normalizeH="0" baseline="0" dirty="0" smtClean="0">
                <a:ln>
                  <a:noFill/>
                </a:ln>
                <a:solidFill>
                  <a:srgbClr val="FFFFFF"/>
                </a:solidFill>
                <a:effectLst/>
                <a:latin typeface="HG丸ｺﾞｼｯｸM-PRO"/>
                <a:ea typeface="HG丸ｺﾞｼｯｸM-PRO"/>
                <a:cs typeface="HG丸ｺﾞｼｯｸM-PRO"/>
              </a:endParaRPr>
            </a:p>
          </p:txBody>
        </p:sp>
        <p:sp>
          <p:nvSpPr>
            <p:cNvPr id="33" name="角丸四角形 32"/>
            <p:cNvSpPr/>
            <p:nvPr/>
          </p:nvSpPr>
          <p:spPr bwMode="auto">
            <a:xfrm>
              <a:off x="4650557" y="6237312"/>
              <a:ext cx="4191000" cy="288032"/>
            </a:xfrm>
            <a:prstGeom prst="roundRect">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smtClean="0">
                  <a:solidFill>
                    <a:srgbClr val="FFFFFF"/>
                  </a:solidFill>
                  <a:latin typeface="HG丸ｺﾞｼｯｸM-PRO"/>
                  <a:ea typeface="HG丸ｺﾞｼｯｸM-PRO"/>
                  <a:cs typeface="HG丸ｺﾞｼｯｸM-PRO"/>
                </a:rPr>
                <a:t>多様なデータの組み合わせを試し、関係を探索する</a:t>
              </a:r>
            </a:p>
          </p:txBody>
        </p:sp>
        <p:sp>
          <p:nvSpPr>
            <p:cNvPr id="38" name="右矢印 37"/>
            <p:cNvSpPr/>
            <p:nvPr/>
          </p:nvSpPr>
          <p:spPr bwMode="auto">
            <a:xfrm>
              <a:off x="4355976" y="6237312"/>
              <a:ext cx="360040" cy="288032"/>
            </a:xfrm>
            <a:prstGeom prst="rightArrow">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grpSp>
      <p:sp>
        <p:nvSpPr>
          <p:cNvPr id="39" name="角丸四角形 38"/>
          <p:cNvSpPr/>
          <p:nvPr/>
        </p:nvSpPr>
        <p:spPr bwMode="auto">
          <a:xfrm>
            <a:off x="251520" y="5229200"/>
            <a:ext cx="4191000" cy="216024"/>
          </a:xfrm>
          <a:prstGeom prst="roundRect">
            <a:avLst>
              <a:gd name="adj" fmla="val 50000"/>
            </a:avLst>
          </a:prstGeom>
          <a:solidFill>
            <a:schemeClr val="accent6">
              <a:lumMod val="60000"/>
              <a:lumOff val="4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rgbClr val="FFFFFF"/>
                </a:solidFill>
                <a:effectLst/>
                <a:latin typeface="HG丸ｺﾞｼｯｸM-PRO"/>
                <a:ea typeface="HG丸ｺﾞｼｯｸM-PRO"/>
                <a:cs typeface="HG丸ｺﾞｼｯｸM-PRO"/>
              </a:rPr>
              <a:t>従来の</a:t>
            </a:r>
            <a:r>
              <a:rPr kumimoji="0" lang="en-US" altLang="ja-JP" sz="1100" b="0" i="0" u="none" strike="noStrike" cap="none" normalizeH="0" baseline="0" dirty="0" smtClean="0">
                <a:ln>
                  <a:noFill/>
                </a:ln>
                <a:solidFill>
                  <a:srgbClr val="FFFFFF"/>
                </a:solidFill>
                <a:effectLst/>
                <a:latin typeface="HG丸ｺﾞｼｯｸM-PRO"/>
                <a:ea typeface="HG丸ｺﾞｼｯｸM-PRO"/>
                <a:cs typeface="HG丸ｺﾞｼｯｸM-PRO"/>
              </a:rPr>
              <a:t>BI</a:t>
            </a:r>
            <a:endParaRPr kumimoji="0" lang="ja-JP" altLang="en-US" sz="1100" b="0" i="0" u="none" strike="noStrike" cap="none" normalizeH="0" baseline="0" dirty="0" smtClean="0">
              <a:ln>
                <a:noFill/>
              </a:ln>
              <a:solidFill>
                <a:srgbClr val="FFFFFF"/>
              </a:solidFill>
              <a:effectLst/>
              <a:latin typeface="HG丸ｺﾞｼｯｸM-PRO"/>
              <a:ea typeface="HG丸ｺﾞｼｯｸM-PRO"/>
              <a:cs typeface="HG丸ｺﾞｼｯｸM-PRO"/>
            </a:endParaRPr>
          </a:p>
        </p:txBody>
      </p:sp>
      <p:sp>
        <p:nvSpPr>
          <p:cNvPr id="40" name="角丸四角形 39"/>
          <p:cNvSpPr/>
          <p:nvPr/>
        </p:nvSpPr>
        <p:spPr bwMode="auto">
          <a:xfrm>
            <a:off x="4665663" y="5229200"/>
            <a:ext cx="4191000" cy="216024"/>
          </a:xfrm>
          <a:prstGeom prst="roundRect">
            <a:avLst>
              <a:gd name="adj" fmla="val 50000"/>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100" dirty="0" smtClean="0">
                <a:solidFill>
                  <a:srgbClr val="FFFFFF"/>
                </a:solidFill>
                <a:latin typeface="HG丸ｺﾞｼｯｸM-PRO"/>
                <a:ea typeface="HG丸ｺﾞｼｯｸM-PRO"/>
                <a:cs typeface="HG丸ｺﾞｼｯｸM-PRO"/>
              </a:rPr>
              <a:t>ビッグ・データによる</a:t>
            </a:r>
            <a:r>
              <a:rPr lang="en-US" altLang="ja-JP" sz="1100" dirty="0" smtClean="0">
                <a:solidFill>
                  <a:srgbClr val="FFFFFF"/>
                </a:solidFill>
                <a:latin typeface="HG丸ｺﾞｼｯｸM-PRO"/>
                <a:ea typeface="HG丸ｺﾞｼｯｸM-PRO"/>
                <a:cs typeface="HG丸ｺﾞｼｯｸM-PRO"/>
              </a:rPr>
              <a:t>BI</a:t>
            </a:r>
            <a:endParaRPr lang="ja-JP" altLang="en-US" sz="1100" dirty="0">
              <a:solidFill>
                <a:srgbClr val="FFFFFF"/>
              </a:solidFill>
              <a:latin typeface="HG丸ｺﾞｼｯｸM-PRO"/>
              <a:ea typeface="HG丸ｺﾞｼｯｸM-PRO"/>
              <a:cs typeface="HG丸ｺﾞｼｯｸM-PRO"/>
            </a:endParaRPr>
          </a:p>
        </p:txBody>
      </p:sp>
    </p:spTree>
    <p:extLst>
      <p:ext uri="{BB962C8B-B14F-4D97-AF65-F5344CB8AC3E}">
        <p14:creationId xmlns:p14="http://schemas.microsoft.com/office/powerpoint/2010/main" val="320418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dissolve">
                                      <p:cBhvr>
                                        <p:cTn id="29" dur="500"/>
                                        <p:tgtEl>
                                          <p:spTgt spid="3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dissolv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3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a:spLocks noGrp="1"/>
          </p:cNvSpPr>
          <p:nvPr>
            <p:ph type="title"/>
          </p:nvPr>
        </p:nvSpPr>
        <p:spPr>
          <a:xfrm>
            <a:off x="250825" y="279400"/>
            <a:ext cx="8678863" cy="493713"/>
          </a:xfrm>
        </p:spPr>
        <p:txBody>
          <a:bodyPr/>
          <a:lstStyle/>
          <a:p>
            <a:r>
              <a:rPr lang="en-US" altLang="ja-JP" sz="2800" dirty="0"/>
              <a:t>NEC Big Data Solutions </a:t>
            </a:r>
            <a:endParaRPr lang="ja-JP" altLang="en-US" sz="2800" dirty="0" smtClean="0">
              <a:ea typeface="ＭＳ Ｐゴシック" charset="-128"/>
            </a:endParaRPr>
          </a:p>
        </p:txBody>
      </p:sp>
      <p:sp>
        <p:nvSpPr>
          <p:cNvPr id="2" name="正方形/長方形 1"/>
          <p:cNvSpPr/>
          <p:nvPr/>
        </p:nvSpPr>
        <p:spPr>
          <a:xfrm>
            <a:off x="183091" y="1475343"/>
            <a:ext cx="3279775" cy="4339650"/>
          </a:xfrm>
          <a:prstGeom prst="rect">
            <a:avLst/>
          </a:prstGeom>
        </p:spPr>
        <p:txBody>
          <a:bodyPr wrap="square">
            <a:spAutoFit/>
          </a:bodyPr>
          <a:lstStyle/>
          <a:p>
            <a:pPr>
              <a:spcBef>
                <a:spcPts val="300"/>
              </a:spcBef>
            </a:pPr>
            <a:r>
              <a:rPr lang="ja-JP" altLang="en-US" sz="1600" dirty="0" smtClean="0"/>
              <a:t>プラント</a:t>
            </a:r>
            <a:r>
              <a:rPr lang="ja-JP" altLang="en-US" sz="1600" dirty="0"/>
              <a:t>故障予兆</a:t>
            </a:r>
            <a:r>
              <a:rPr lang="ja-JP" altLang="en-US" sz="1600" dirty="0" smtClean="0"/>
              <a:t>監視</a:t>
            </a:r>
            <a:endParaRPr lang="en-US" altLang="ja-JP" sz="1600" dirty="0" smtClean="0"/>
          </a:p>
          <a:p>
            <a:pPr>
              <a:spcBef>
                <a:spcPts val="300"/>
              </a:spcBef>
            </a:pPr>
            <a:r>
              <a:rPr lang="ja-JP" altLang="en-US" sz="1100" dirty="0" smtClean="0">
                <a:solidFill>
                  <a:srgbClr val="6B6BCF"/>
                </a:solidFill>
              </a:rPr>
              <a:t>イレギュラー</a:t>
            </a:r>
            <a:r>
              <a:rPr lang="ja-JP" altLang="en-US" sz="1100" dirty="0">
                <a:solidFill>
                  <a:srgbClr val="6B6BCF"/>
                </a:solidFill>
              </a:rPr>
              <a:t>な動きを自動で発見できる「インバリアント分析」技術を用いて、各種センサーの情報を基に故障に至る前の設備の不健全な状況を</a:t>
            </a:r>
            <a:r>
              <a:rPr lang="ja-JP" altLang="en-US" sz="1100" dirty="0" smtClean="0">
                <a:solidFill>
                  <a:srgbClr val="6B6BCF"/>
                </a:solidFill>
              </a:rPr>
              <a:t>把握</a:t>
            </a:r>
            <a:endParaRPr lang="en-US" altLang="ja-JP" sz="1100" dirty="0" smtClean="0">
              <a:solidFill>
                <a:srgbClr val="6B6BCF"/>
              </a:solidFill>
            </a:endParaRPr>
          </a:p>
          <a:p>
            <a:pPr>
              <a:spcBef>
                <a:spcPts val="300"/>
              </a:spcBef>
            </a:pPr>
            <a:endParaRPr lang="en-US" altLang="ja-JP" sz="1100" dirty="0" smtClean="0">
              <a:solidFill>
                <a:srgbClr val="6B6BCF"/>
              </a:solidFill>
            </a:endParaRPr>
          </a:p>
          <a:p>
            <a:pPr>
              <a:spcBef>
                <a:spcPts val="300"/>
              </a:spcBef>
            </a:pPr>
            <a:r>
              <a:rPr lang="ja-JP" altLang="en-US" sz="1600" dirty="0" smtClean="0"/>
              <a:t>情報</a:t>
            </a:r>
            <a:r>
              <a:rPr lang="ja-JP" altLang="en-US" sz="1600" dirty="0"/>
              <a:t>ガバナンス</a:t>
            </a:r>
            <a:r>
              <a:rPr lang="ja-JP" altLang="en-US" sz="1600" dirty="0" smtClean="0"/>
              <a:t>強化</a:t>
            </a:r>
            <a:endParaRPr lang="en-US" altLang="ja-JP" sz="1600" dirty="0" smtClean="0"/>
          </a:p>
          <a:p>
            <a:pPr>
              <a:spcBef>
                <a:spcPts val="300"/>
              </a:spcBef>
            </a:pPr>
            <a:r>
              <a:rPr lang="en-US" altLang="ja-JP" sz="1100" dirty="0" smtClean="0">
                <a:solidFill>
                  <a:srgbClr val="6B6BCF"/>
                </a:solidFill>
              </a:rPr>
              <a:t>2</a:t>
            </a:r>
            <a:r>
              <a:rPr lang="ja-JP" altLang="en-US" sz="1100" dirty="0">
                <a:solidFill>
                  <a:srgbClr val="6B6BCF"/>
                </a:solidFill>
              </a:rPr>
              <a:t>つの文が同じ意味を含むかどうかを判定する「テキスト含意認識」技術などを活用し、文書全体の意味を理解しリスクなどを自動的に</a:t>
            </a:r>
            <a:r>
              <a:rPr lang="ja-JP" altLang="en-US" sz="1100" dirty="0" smtClean="0">
                <a:solidFill>
                  <a:srgbClr val="6B6BCF"/>
                </a:solidFill>
              </a:rPr>
              <a:t>スコアリング</a:t>
            </a:r>
            <a:endParaRPr lang="en-US" altLang="ja-JP" sz="1100" dirty="0" smtClean="0">
              <a:solidFill>
                <a:srgbClr val="6B6BCF"/>
              </a:solidFill>
            </a:endParaRPr>
          </a:p>
          <a:p>
            <a:pPr>
              <a:spcBef>
                <a:spcPts val="300"/>
              </a:spcBef>
            </a:pPr>
            <a:endParaRPr lang="en-US" altLang="ja-JP" sz="1100" dirty="0" smtClean="0">
              <a:solidFill>
                <a:srgbClr val="6B6BCF"/>
              </a:solidFill>
            </a:endParaRPr>
          </a:p>
          <a:p>
            <a:pPr>
              <a:spcBef>
                <a:spcPts val="300"/>
              </a:spcBef>
            </a:pPr>
            <a:r>
              <a:rPr lang="ja-JP" altLang="en-US" sz="1600" dirty="0" smtClean="0"/>
              <a:t>需要</a:t>
            </a:r>
            <a:r>
              <a:rPr lang="ja-JP" altLang="en-US" sz="1600" dirty="0"/>
              <a:t>予測型自動</a:t>
            </a:r>
            <a:r>
              <a:rPr lang="ja-JP" altLang="en-US" sz="1600" dirty="0" smtClean="0"/>
              <a:t>発注</a:t>
            </a:r>
            <a:endParaRPr lang="en-US" altLang="ja-JP" sz="1600" dirty="0" smtClean="0"/>
          </a:p>
          <a:p>
            <a:pPr>
              <a:spcBef>
                <a:spcPts val="300"/>
              </a:spcBef>
            </a:pPr>
            <a:r>
              <a:rPr lang="ja-JP" altLang="en-US" sz="1100" dirty="0" smtClean="0">
                <a:solidFill>
                  <a:srgbClr val="6B6BCF"/>
                </a:solidFill>
              </a:rPr>
              <a:t>大量</a:t>
            </a:r>
            <a:r>
              <a:rPr lang="ja-JP" altLang="en-US" sz="1100" dirty="0">
                <a:solidFill>
                  <a:srgbClr val="6B6BCF"/>
                </a:solidFill>
              </a:rPr>
              <a:t>のデータに混在する多数の規則性を自動で発見し、高精度の予測や異常検知が可能な「異種混合学習」技術を活用。売り上げや気象情報などの多様なデータを基に将来の需要を予測し、発注を</a:t>
            </a:r>
            <a:r>
              <a:rPr lang="ja-JP" altLang="en-US" sz="1100" dirty="0" smtClean="0">
                <a:solidFill>
                  <a:srgbClr val="6B6BCF"/>
                </a:solidFill>
              </a:rPr>
              <a:t>自動化</a:t>
            </a:r>
            <a:endParaRPr lang="en-US" altLang="ja-JP" sz="1100" dirty="0" smtClean="0">
              <a:solidFill>
                <a:srgbClr val="6B6BCF"/>
              </a:solidFill>
            </a:endParaRPr>
          </a:p>
          <a:p>
            <a:pPr>
              <a:spcBef>
                <a:spcPts val="300"/>
              </a:spcBef>
            </a:pPr>
            <a:endParaRPr lang="en-US" altLang="ja-JP" sz="1100" dirty="0" smtClean="0">
              <a:solidFill>
                <a:srgbClr val="6B6BCF"/>
              </a:solidFill>
            </a:endParaRPr>
          </a:p>
          <a:p>
            <a:pPr>
              <a:spcBef>
                <a:spcPts val="300"/>
              </a:spcBef>
            </a:pPr>
            <a:r>
              <a:rPr lang="ja-JP" altLang="en-US" sz="1600" dirty="0" smtClean="0"/>
              <a:t>人材マッチング</a:t>
            </a:r>
            <a:endParaRPr lang="en-US" altLang="ja-JP" sz="1600" dirty="0" smtClean="0"/>
          </a:p>
          <a:p>
            <a:pPr>
              <a:spcBef>
                <a:spcPts val="300"/>
              </a:spcBef>
            </a:pPr>
            <a:r>
              <a:rPr lang="ja-JP" altLang="en-US" sz="1100" dirty="0" smtClean="0">
                <a:solidFill>
                  <a:srgbClr val="6B6BCF"/>
                </a:solidFill>
              </a:rPr>
              <a:t>非構造化</a:t>
            </a:r>
            <a:r>
              <a:rPr lang="ja-JP" altLang="en-US" sz="1100" dirty="0">
                <a:solidFill>
                  <a:srgbClr val="6B6BCF"/>
                </a:solidFill>
              </a:rPr>
              <a:t>データを含めた膨大な情報から高速に学習する「</a:t>
            </a:r>
            <a:r>
              <a:rPr lang="en-US" altLang="ja-JP" sz="1100" dirty="0">
                <a:solidFill>
                  <a:srgbClr val="6B6BCF"/>
                </a:solidFill>
              </a:rPr>
              <a:t>RAPID</a:t>
            </a:r>
            <a:r>
              <a:rPr lang="ja-JP" altLang="en-US" sz="1100" dirty="0">
                <a:solidFill>
                  <a:srgbClr val="6B6BCF"/>
                </a:solidFill>
              </a:rPr>
              <a:t>機械学習」技術を活用し、求職者と企業との業種・職種などの項目データや自己紹介文などを合わせて最適な</a:t>
            </a:r>
            <a:r>
              <a:rPr lang="ja-JP" altLang="en-US" sz="1100" dirty="0" smtClean="0">
                <a:solidFill>
                  <a:srgbClr val="6B6BCF"/>
                </a:solidFill>
              </a:rPr>
              <a:t>マッチング</a:t>
            </a:r>
            <a:endParaRPr lang="ja-JP" altLang="en-US" sz="1100" dirty="0">
              <a:solidFill>
                <a:srgbClr val="6B6BCF"/>
              </a:solidFill>
            </a:endParaRPr>
          </a:p>
        </p:txBody>
      </p:sp>
      <p:pic>
        <p:nvPicPr>
          <p:cNvPr id="5" name="図 4" descr="スクリーンショット 2013-11-20 11.1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798" y="1475344"/>
            <a:ext cx="5335797" cy="4339650"/>
          </a:xfrm>
          <a:prstGeom prst="rect">
            <a:avLst/>
          </a:prstGeom>
        </p:spPr>
      </p:pic>
    </p:spTree>
    <p:extLst>
      <p:ext uri="{BB962C8B-B14F-4D97-AF65-F5344CB8AC3E}">
        <p14:creationId xmlns:p14="http://schemas.microsoft.com/office/powerpoint/2010/main" val="349667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800" dirty="0"/>
              <a:t>エンタープライズ・</a:t>
            </a:r>
            <a:r>
              <a:rPr lang="ja-JP" altLang="en-US" sz="2800" dirty="0" smtClean="0"/>
              <a:t>システムの課題</a:t>
            </a:r>
          </a:p>
        </p:txBody>
      </p:sp>
      <p:sp>
        <p:nvSpPr>
          <p:cNvPr id="3" name="角丸四角形 2"/>
          <p:cNvSpPr/>
          <p:nvPr/>
        </p:nvSpPr>
        <p:spPr bwMode="auto">
          <a:xfrm>
            <a:off x="251520" y="1052736"/>
            <a:ext cx="8640960" cy="2160240"/>
          </a:xfrm>
          <a:prstGeom prst="roundRect">
            <a:avLst>
              <a:gd name="adj" fmla="val 7889"/>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endParaRPr lang="en-US" altLang="ja-JP" sz="1600" dirty="0" smtClean="0">
              <a:latin typeface="Arial" pitchFamily="34" charset="0"/>
              <a:ea typeface="HGP創英角ｺﾞｼｯｸUB" pitchFamily="50" charset="-128"/>
              <a:cs typeface="Arial" pitchFamily="34" charset="0"/>
            </a:endParaRPr>
          </a:p>
          <a:p>
            <a:r>
              <a:rPr lang="ja-JP" altLang="en-US" sz="1600" dirty="0">
                <a:latin typeface="Arial" pitchFamily="34" charset="0"/>
                <a:ea typeface="HGP創英角ｺﾞｼｯｸUB" pitchFamily="50" charset="-128"/>
                <a:cs typeface="Arial" pitchFamily="34" charset="0"/>
              </a:rPr>
              <a:t>　</a:t>
            </a:r>
            <a:r>
              <a:rPr lang="ja-JP" altLang="en-US" dirty="0" smtClean="0">
                <a:latin typeface="Arial" pitchFamily="34" charset="0"/>
                <a:ea typeface="HGP創英角ｺﾞｼｯｸUB" pitchFamily="50" charset="-128"/>
                <a:cs typeface="Arial" pitchFamily="34" charset="0"/>
              </a:rPr>
              <a:t>今日</a:t>
            </a:r>
            <a:r>
              <a:rPr lang="ja-JP" altLang="en-US" dirty="0">
                <a:latin typeface="Arial" pitchFamily="34" charset="0"/>
                <a:ea typeface="HGP創英角ｺﾞｼｯｸUB" pitchFamily="50" charset="-128"/>
                <a:cs typeface="Arial" pitchFamily="34" charset="0"/>
              </a:rPr>
              <a:t>の企業においては、日々さまざまなエンタープライズ・アプリケーションが膨大なデータを生成している。そうしたデータをため込むだけでは、アプリケーションがもたらす価値を十分に生かせていないと言える。特に企業の基幹業務を担う</a:t>
            </a:r>
            <a:r>
              <a:rPr lang="en-US" altLang="ja-JP" dirty="0">
                <a:latin typeface="Arial" pitchFamily="34" charset="0"/>
                <a:ea typeface="HGP創英角ｺﾞｼｯｸUB" pitchFamily="50" charset="-128"/>
                <a:cs typeface="Arial" pitchFamily="34" charset="0"/>
              </a:rPr>
              <a:t>ERP</a:t>
            </a:r>
            <a:r>
              <a:rPr lang="ja-JP" altLang="en-US" dirty="0">
                <a:latin typeface="Arial" pitchFamily="34" charset="0"/>
                <a:ea typeface="HGP創英角ｺﾞｼｯｸUB" pitchFamily="50" charset="-128"/>
                <a:cs typeface="Arial" pitchFamily="34" charset="0"/>
              </a:rPr>
              <a:t>は、有益な情報に満ちているはずだ。そうした宝の山を死蔵させずに活用するには、ビジネス・インテリジェンス（</a:t>
            </a:r>
            <a:r>
              <a:rPr lang="en-US" altLang="ja-JP" dirty="0">
                <a:latin typeface="Arial" pitchFamily="34" charset="0"/>
                <a:ea typeface="HGP創英角ｺﾞｼｯｸUB" pitchFamily="50" charset="-128"/>
                <a:cs typeface="Arial" pitchFamily="34" charset="0"/>
              </a:rPr>
              <a:t>BI</a:t>
            </a:r>
            <a:r>
              <a:rPr lang="ja-JP" altLang="en-US" dirty="0">
                <a:latin typeface="Arial" pitchFamily="34" charset="0"/>
                <a:ea typeface="HGP創英角ｺﾞｼｯｸUB" pitchFamily="50" charset="-128"/>
                <a:cs typeface="Arial" pitchFamily="34" charset="0"/>
              </a:rPr>
              <a:t>）アプリケーションを導入することが効果的だ</a:t>
            </a:r>
            <a:r>
              <a:rPr lang="ja-JP" altLang="en-US" dirty="0" smtClean="0">
                <a:latin typeface="Arial" pitchFamily="34" charset="0"/>
                <a:ea typeface="HGP創英角ｺﾞｼｯｸUB" pitchFamily="50" charset="-128"/>
                <a:cs typeface="Arial" pitchFamily="34" charset="0"/>
              </a:rPr>
              <a:t>。</a:t>
            </a:r>
            <a:endParaRPr lang="ja-JP" altLang="en-US" sz="1600" dirty="0">
              <a:latin typeface="Arial" pitchFamily="34" charset="0"/>
              <a:ea typeface="HGP創英角ｺﾞｼｯｸUB" pitchFamily="50" charset="-128"/>
              <a:cs typeface="Arial" pitchFamily="34" charset="0"/>
            </a:endParaRPr>
          </a:p>
          <a:p>
            <a:pPr algn="r"/>
            <a:r>
              <a:rPr lang="ja-JP" altLang="en-US" sz="1600" dirty="0">
                <a:latin typeface="Arial" pitchFamily="34" charset="0"/>
                <a:ea typeface="HGP創英角ｺﾞｼｯｸUB" pitchFamily="50" charset="-128"/>
                <a:cs typeface="Arial" pitchFamily="34" charset="0"/>
              </a:rPr>
              <a:t>トーマス・ウェイルガム／</a:t>
            </a:r>
            <a:r>
              <a:rPr lang="en-US" altLang="ja-JP" sz="1600" dirty="0">
                <a:latin typeface="Arial" pitchFamily="34" charset="0"/>
                <a:ea typeface="HGP創英角ｺﾞｼｯｸUB" pitchFamily="50" charset="-128"/>
                <a:cs typeface="Arial" pitchFamily="34" charset="0"/>
              </a:rPr>
              <a:t>CIO</a:t>
            </a:r>
            <a:r>
              <a:rPr lang="ja-JP" altLang="en-US" sz="1600" dirty="0">
                <a:latin typeface="Arial" pitchFamily="34" charset="0"/>
                <a:ea typeface="HGP創英角ｺﾞｼｯｸUB" pitchFamily="50" charset="-128"/>
                <a:cs typeface="Arial" pitchFamily="34" charset="0"/>
              </a:rPr>
              <a:t>米国版</a:t>
            </a:r>
          </a:p>
        </p:txBody>
      </p:sp>
      <p:grpSp>
        <p:nvGrpSpPr>
          <p:cNvPr id="2" name="グループ化 1"/>
          <p:cNvGrpSpPr/>
          <p:nvPr/>
        </p:nvGrpSpPr>
        <p:grpSpPr>
          <a:xfrm>
            <a:off x="251520" y="3429000"/>
            <a:ext cx="3963211" cy="2880320"/>
            <a:chOff x="251520" y="3429000"/>
            <a:chExt cx="3963211" cy="2880320"/>
          </a:xfrm>
        </p:grpSpPr>
        <p:sp>
          <p:nvSpPr>
            <p:cNvPr id="4" name="角丸四角形 3"/>
            <p:cNvSpPr/>
            <p:nvPr/>
          </p:nvSpPr>
          <p:spPr bwMode="auto">
            <a:xfrm>
              <a:off x="251520" y="3429000"/>
              <a:ext cx="3963211" cy="2880320"/>
            </a:xfrm>
            <a:prstGeom prst="roundRect">
              <a:avLst>
                <a:gd name="adj" fmla="val 5951"/>
              </a:avLst>
            </a:prstGeom>
            <a:solidFill>
              <a:srgbClr val="FFFF99"/>
            </a:solidFill>
            <a:ln w="57150">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91" name="角丸四角形 90"/>
            <p:cNvSpPr/>
            <p:nvPr/>
          </p:nvSpPr>
          <p:spPr bwMode="auto">
            <a:xfrm>
              <a:off x="2702563" y="4759749"/>
              <a:ext cx="1080120" cy="685475"/>
            </a:xfrm>
            <a:prstGeom prst="roundRect">
              <a:avLst>
                <a:gd name="adj" fmla="val 32363"/>
              </a:avLst>
            </a:prstGeom>
            <a:solidFill>
              <a:schemeClr val="bg1">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Arial" pitchFamily="34" charset="0"/>
                  <a:ea typeface="+mn-ea"/>
                  <a:cs typeface="Arial" pitchFamily="34" charset="0"/>
                </a:rPr>
                <a:t>・・・</a:t>
              </a:r>
            </a:p>
          </p:txBody>
        </p:sp>
        <p:sp>
          <p:nvSpPr>
            <p:cNvPr id="5" name="テキスト ボックス 4"/>
            <p:cNvSpPr txBox="1"/>
            <p:nvPr/>
          </p:nvSpPr>
          <p:spPr>
            <a:xfrm>
              <a:off x="251521" y="3717032"/>
              <a:ext cx="3963210" cy="400110"/>
            </a:xfrm>
            <a:prstGeom prst="rect">
              <a:avLst/>
            </a:prstGeom>
            <a:noFill/>
          </p:spPr>
          <p:txBody>
            <a:bodyPr wrap="square" rtlCol="0">
              <a:spAutoFit/>
            </a:bodyPr>
            <a:lstStyle/>
            <a:p>
              <a:pPr algn="ctr"/>
              <a:r>
                <a:rPr kumimoji="1" lang="ja-JP" altLang="en-US" sz="2000" dirty="0" smtClean="0">
                  <a:solidFill>
                    <a:schemeClr val="accent2"/>
                  </a:solidFill>
                  <a:latin typeface="HGP創英角ｺﾞｼｯｸUB" pitchFamily="50" charset="-128"/>
                  <a:ea typeface="HGP創英角ｺﾞｼｯｸUB" pitchFamily="50" charset="-128"/>
                </a:rPr>
                <a:t>エンタープライズ・アプリケーション</a:t>
              </a:r>
              <a:endParaRPr kumimoji="1" lang="ja-JP" altLang="en-US" sz="2000" dirty="0">
                <a:solidFill>
                  <a:schemeClr val="accent2"/>
                </a:solidFill>
                <a:latin typeface="HGP創英角ｺﾞｼｯｸUB" pitchFamily="50" charset="-128"/>
                <a:ea typeface="HGP創英角ｺﾞｼｯｸUB" pitchFamily="50" charset="-128"/>
              </a:endParaRPr>
            </a:p>
          </p:txBody>
        </p:sp>
        <p:sp>
          <p:nvSpPr>
            <p:cNvPr id="6" name="角丸四角形 5"/>
            <p:cNvSpPr/>
            <p:nvPr/>
          </p:nvSpPr>
          <p:spPr bwMode="auto">
            <a:xfrm>
              <a:off x="686339" y="4370457"/>
              <a:ext cx="1080120" cy="685475"/>
            </a:xfrm>
            <a:prstGeom prst="roundRect">
              <a:avLst>
                <a:gd name="adj" fmla="val 32363"/>
              </a:avLst>
            </a:prstGeom>
            <a:solidFill>
              <a:srgbClr val="EC8B4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Arial" pitchFamily="34" charset="0"/>
                  <a:ea typeface="+mn-ea"/>
                  <a:cs typeface="Arial" pitchFamily="34" charset="0"/>
                </a:rPr>
                <a:t>ERP</a:t>
              </a:r>
              <a:endParaRPr kumimoji="0" lang="ja-JP" altLang="en-US" sz="2400" b="0" i="0" u="none" strike="noStrike" cap="none" normalizeH="0" dirty="0" smtClean="0">
                <a:ln>
                  <a:noFill/>
                </a:ln>
                <a:solidFill>
                  <a:schemeClr val="bg1"/>
                </a:solidFill>
                <a:effectLst/>
                <a:latin typeface="Arial" pitchFamily="34" charset="0"/>
                <a:ea typeface="+mn-ea"/>
                <a:cs typeface="Arial" pitchFamily="34" charset="0"/>
              </a:endParaRPr>
            </a:p>
          </p:txBody>
        </p:sp>
        <p:sp>
          <p:nvSpPr>
            <p:cNvPr id="79" name="角丸四角形 78"/>
            <p:cNvSpPr/>
            <p:nvPr/>
          </p:nvSpPr>
          <p:spPr bwMode="auto">
            <a:xfrm>
              <a:off x="2342523" y="4365104"/>
              <a:ext cx="1080120" cy="685475"/>
            </a:xfrm>
            <a:prstGeom prst="roundRect">
              <a:avLst>
                <a:gd name="adj" fmla="val 32363"/>
              </a:avLst>
            </a:prstGeom>
            <a:solidFill>
              <a:srgbClr val="00B0F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Arial" pitchFamily="34" charset="0"/>
                  <a:ea typeface="+mn-ea"/>
                  <a:cs typeface="Arial" pitchFamily="34" charset="0"/>
                </a:rPr>
                <a:t>CRM</a:t>
              </a:r>
              <a:endParaRPr kumimoji="0" lang="ja-JP" altLang="en-US" sz="2400" b="0" i="0" u="none" strike="noStrike" cap="none" normalizeH="0" dirty="0" smtClean="0">
                <a:ln>
                  <a:noFill/>
                </a:ln>
                <a:solidFill>
                  <a:schemeClr val="bg1"/>
                </a:solidFill>
                <a:effectLst/>
                <a:latin typeface="Arial" pitchFamily="34" charset="0"/>
                <a:ea typeface="+mn-ea"/>
                <a:cs typeface="Arial" pitchFamily="34" charset="0"/>
              </a:endParaRPr>
            </a:p>
          </p:txBody>
        </p:sp>
        <p:sp>
          <p:nvSpPr>
            <p:cNvPr id="87" name="角丸四角形 86"/>
            <p:cNvSpPr/>
            <p:nvPr/>
          </p:nvSpPr>
          <p:spPr bwMode="auto">
            <a:xfrm>
              <a:off x="1406419" y="4759749"/>
              <a:ext cx="1080120" cy="685475"/>
            </a:xfrm>
            <a:prstGeom prst="roundRect">
              <a:avLst>
                <a:gd name="adj" fmla="val 32363"/>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Arial" pitchFamily="34" charset="0"/>
                  <a:ea typeface="+mn-ea"/>
                  <a:cs typeface="Arial" pitchFamily="34" charset="0"/>
                </a:rPr>
                <a:t>SCM</a:t>
              </a:r>
              <a:endParaRPr kumimoji="0" lang="ja-JP" altLang="en-US" sz="2400" b="0" i="0" u="none" strike="noStrike" cap="none" normalizeH="0" dirty="0" smtClean="0">
                <a:ln>
                  <a:noFill/>
                </a:ln>
                <a:solidFill>
                  <a:schemeClr val="bg1"/>
                </a:solidFill>
                <a:effectLst/>
                <a:latin typeface="Arial" pitchFamily="34" charset="0"/>
                <a:ea typeface="+mn-ea"/>
                <a:cs typeface="Arial" pitchFamily="34" charset="0"/>
              </a:endParaRPr>
            </a:p>
          </p:txBody>
        </p:sp>
        <p:sp>
          <p:nvSpPr>
            <p:cNvPr id="7" name="テキスト ボックス 6"/>
            <p:cNvSpPr txBox="1"/>
            <p:nvPr/>
          </p:nvSpPr>
          <p:spPr>
            <a:xfrm>
              <a:off x="638778" y="5723964"/>
              <a:ext cx="3188693" cy="369332"/>
            </a:xfrm>
            <a:prstGeom prst="rect">
              <a:avLst/>
            </a:prstGeom>
            <a:noFill/>
          </p:spPr>
          <p:txBody>
            <a:bodyPr wrap="none" rtlCol="0">
              <a:spAutoFit/>
            </a:bodyPr>
            <a:lstStyle/>
            <a:p>
              <a:pPr algn="ctr"/>
              <a:r>
                <a:rPr kumimoji="1" lang="ja-JP" altLang="en-US" dirty="0" smtClean="0">
                  <a:solidFill>
                    <a:schemeClr val="accent2"/>
                  </a:solidFill>
                  <a:latin typeface="HGP創英角ｺﾞｼｯｸUB" pitchFamily="50" charset="-128"/>
                  <a:ea typeface="HGP創英角ｺﾞｼｯｸUB" pitchFamily="50" charset="-128"/>
                </a:rPr>
                <a:t>生産性の向上、利益の拡大・・・</a:t>
              </a:r>
              <a:endParaRPr kumimoji="1" lang="ja-JP" altLang="en-US" dirty="0">
                <a:solidFill>
                  <a:schemeClr val="accent2"/>
                </a:solidFill>
                <a:latin typeface="HGP創英角ｺﾞｼｯｸUB" pitchFamily="50" charset="-128"/>
                <a:ea typeface="HGP創英角ｺﾞｼｯｸUB" pitchFamily="50" charset="-128"/>
              </a:endParaRPr>
            </a:p>
          </p:txBody>
        </p:sp>
      </p:grpSp>
      <p:grpSp>
        <p:nvGrpSpPr>
          <p:cNvPr id="8" name="グループ化 7"/>
          <p:cNvGrpSpPr/>
          <p:nvPr/>
        </p:nvGrpSpPr>
        <p:grpSpPr>
          <a:xfrm>
            <a:off x="3995936" y="3439682"/>
            <a:ext cx="3312368" cy="2869638"/>
            <a:chOff x="3995936" y="3439682"/>
            <a:chExt cx="3312368" cy="2869638"/>
          </a:xfrm>
        </p:grpSpPr>
        <p:sp>
          <p:nvSpPr>
            <p:cNvPr id="24" name="星 16 23"/>
            <p:cNvSpPr/>
            <p:nvPr/>
          </p:nvSpPr>
          <p:spPr bwMode="auto">
            <a:xfrm>
              <a:off x="4176060" y="3439682"/>
              <a:ext cx="3096344" cy="2869638"/>
            </a:xfrm>
            <a:prstGeom prst="star16">
              <a:avLst/>
            </a:prstGeom>
            <a:gradFill>
              <a:gsLst>
                <a:gs pos="0">
                  <a:schemeClr val="lt1">
                    <a:tint val="80000"/>
                    <a:satMod val="300000"/>
                  </a:schemeClr>
                </a:gs>
                <a:gs pos="100000">
                  <a:srgbClr val="FFFF00"/>
                </a:gs>
              </a:gsLst>
            </a:gradFill>
            <a:ln w="38100" cap="flat" cmpd="sng" algn="ctr">
              <a:solidFill>
                <a:srgbClr val="FFC000"/>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94" name="フローチャート : 磁気ディスク 93"/>
            <p:cNvSpPr/>
            <p:nvPr/>
          </p:nvSpPr>
          <p:spPr bwMode="auto">
            <a:xfrm>
              <a:off x="4918281" y="3863074"/>
              <a:ext cx="1611694" cy="1909082"/>
            </a:xfrm>
            <a:prstGeom prst="flowChartMagneticDisk">
              <a:avLst/>
            </a:prstGeom>
            <a:gradFill>
              <a:gsLst>
                <a:gs pos="0">
                  <a:schemeClr val="lt1">
                    <a:tint val="80000"/>
                    <a:satMod val="300000"/>
                  </a:schemeClr>
                </a:gs>
                <a:gs pos="100000">
                  <a:schemeClr val="accent6">
                    <a:lumMod val="75000"/>
                    <a:alpha val="59000"/>
                  </a:schemeClr>
                </a:gs>
              </a:gsLst>
            </a:gradFill>
            <a:ln>
              <a:headEnd type="none" w="med" len="med"/>
              <a:tailEnd type="none" w="med" len="med"/>
            </a:ln>
          </p:spPr>
          <p:style>
            <a:lnRef idx="3">
              <a:schemeClr val="lt1"/>
            </a:lnRef>
            <a:fillRef idx="1003">
              <a:schemeClr val="l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5" name="テキスト ボックス 24"/>
            <p:cNvSpPr txBox="1"/>
            <p:nvPr/>
          </p:nvSpPr>
          <p:spPr>
            <a:xfrm>
              <a:off x="5171733" y="4581128"/>
              <a:ext cx="1104790" cy="684803"/>
            </a:xfrm>
            <a:prstGeom prst="rect">
              <a:avLst/>
            </a:prstGeom>
            <a:noFill/>
          </p:spPr>
          <p:txBody>
            <a:bodyPr wrap="none" rtlCol="0">
              <a:spAutoFit/>
            </a:bodyPr>
            <a:lstStyle/>
            <a:p>
              <a:pPr algn="ctr"/>
              <a:r>
                <a:rPr kumimoji="1" lang="ja-JP" altLang="en-US" sz="1050" dirty="0" smtClean="0">
                  <a:solidFill>
                    <a:srgbClr val="FF0000"/>
                  </a:solidFill>
                  <a:latin typeface="HGP創英角ｺﾞｼｯｸUB" pitchFamily="50" charset="-128"/>
                  <a:ea typeface="HGP創英角ｺﾞｼｯｸUB" pitchFamily="50" charset="-128"/>
                </a:rPr>
                <a:t>エンタープライズ</a:t>
              </a:r>
            </a:p>
            <a:p>
              <a:pPr algn="ctr"/>
              <a:r>
                <a:rPr kumimoji="1" lang="ja-JP" altLang="en-US" sz="2800" dirty="0" smtClean="0">
                  <a:solidFill>
                    <a:srgbClr val="FF0000"/>
                  </a:solidFill>
                  <a:latin typeface="HGP創英角ｺﾞｼｯｸUB" pitchFamily="50" charset="-128"/>
                  <a:ea typeface="HGP創英角ｺﾞｼｯｸUB" pitchFamily="50" charset="-128"/>
                </a:rPr>
                <a:t>データ</a:t>
              </a:r>
              <a:endParaRPr kumimoji="1" lang="ja-JP" altLang="en-US" sz="2800" dirty="0">
                <a:solidFill>
                  <a:srgbClr val="FF0000"/>
                </a:solidFill>
                <a:latin typeface="HGP創英角ｺﾞｼｯｸUB" pitchFamily="50" charset="-128"/>
                <a:ea typeface="HGP創英角ｺﾞｼｯｸUB" pitchFamily="50" charset="-128"/>
              </a:endParaRPr>
            </a:p>
          </p:txBody>
        </p:sp>
        <p:sp>
          <p:nvSpPr>
            <p:cNvPr id="92" name="テキスト ボックス 91"/>
            <p:cNvSpPr txBox="1"/>
            <p:nvPr/>
          </p:nvSpPr>
          <p:spPr>
            <a:xfrm>
              <a:off x="4356080" y="3861047"/>
              <a:ext cx="2736303" cy="461665"/>
            </a:xfrm>
            <a:prstGeom prst="rect">
              <a:avLst/>
            </a:prstGeom>
            <a:noFill/>
          </p:spPr>
          <p:txBody>
            <a:bodyPr wrap="square" rtlCol="0">
              <a:spAutoFit/>
            </a:bodyPr>
            <a:lstStyle/>
            <a:p>
              <a:pPr algn="ctr"/>
              <a:r>
                <a:rPr kumimoji="1" lang="ja-JP" altLang="en-US" sz="2400" dirty="0" smtClean="0">
                  <a:solidFill>
                    <a:srgbClr val="FF0000"/>
                  </a:solidFill>
                  <a:effectLst>
                    <a:glow rad="228600">
                      <a:schemeClr val="accent3">
                        <a:satMod val="175000"/>
                        <a:alpha val="67000"/>
                      </a:schemeClr>
                    </a:glow>
                  </a:effectLst>
                  <a:latin typeface="HGP創英角ｺﾞｼｯｸUB" pitchFamily="50" charset="-128"/>
                  <a:ea typeface="HGP創英角ｺﾞｼｯｸUB" pitchFamily="50" charset="-128"/>
                </a:rPr>
                <a:t>継続的肥大化</a:t>
              </a:r>
              <a:endParaRPr kumimoji="1" lang="ja-JP" altLang="en-US" sz="2400" dirty="0">
                <a:solidFill>
                  <a:srgbClr val="FF0000"/>
                </a:solidFill>
                <a:effectLst>
                  <a:glow rad="228600">
                    <a:schemeClr val="accent3">
                      <a:satMod val="175000"/>
                      <a:alpha val="67000"/>
                    </a:schemeClr>
                  </a:glow>
                </a:effectLst>
                <a:latin typeface="HGP創英角ｺﾞｼｯｸUB" pitchFamily="50" charset="-128"/>
                <a:ea typeface="HGP創英角ｺﾞｼｯｸUB" pitchFamily="50" charset="-128"/>
              </a:endParaRPr>
            </a:p>
          </p:txBody>
        </p:sp>
        <p:sp>
          <p:nvSpPr>
            <p:cNvPr id="93" name="テキスト ボックス 92"/>
            <p:cNvSpPr txBox="1"/>
            <p:nvPr/>
          </p:nvSpPr>
          <p:spPr>
            <a:xfrm>
              <a:off x="4139952" y="5446965"/>
              <a:ext cx="3168352" cy="646331"/>
            </a:xfrm>
            <a:prstGeom prst="rect">
              <a:avLst/>
            </a:prstGeom>
            <a:noFill/>
          </p:spPr>
          <p:txBody>
            <a:bodyPr wrap="square" rtlCol="0">
              <a:spAutoFit/>
            </a:bodyPr>
            <a:lstStyle/>
            <a:p>
              <a:pPr algn="ctr"/>
              <a:r>
                <a:rPr kumimoji="1" lang="ja-JP" altLang="en-US" sz="2400" dirty="0" smtClean="0">
                  <a:solidFill>
                    <a:srgbClr val="FF0000"/>
                  </a:solidFill>
                  <a:effectLst>
                    <a:glow rad="228600">
                      <a:schemeClr val="accent3">
                        <a:satMod val="175000"/>
                        <a:alpha val="67000"/>
                      </a:schemeClr>
                    </a:glow>
                  </a:effectLst>
                  <a:latin typeface="HGP創英角ｺﾞｼｯｸUB" pitchFamily="50" charset="-128"/>
                  <a:ea typeface="HGP創英角ｺﾞｼｯｸUB" pitchFamily="50" charset="-128"/>
                </a:rPr>
                <a:t>データの死蔵</a:t>
              </a:r>
              <a:endParaRPr kumimoji="1" lang="en-US" altLang="ja-JP" sz="2400" dirty="0" smtClean="0">
                <a:solidFill>
                  <a:srgbClr val="FF0000"/>
                </a:solidFill>
                <a:effectLst>
                  <a:glow rad="228600">
                    <a:schemeClr val="accent3">
                      <a:satMod val="175000"/>
                      <a:alpha val="67000"/>
                    </a:schemeClr>
                  </a:glow>
                </a:effectLst>
                <a:latin typeface="HGP創英角ｺﾞｼｯｸUB" pitchFamily="50" charset="-128"/>
                <a:ea typeface="HGP創英角ｺﾞｼｯｸUB" pitchFamily="50" charset="-128"/>
              </a:endParaRPr>
            </a:p>
            <a:p>
              <a:pPr algn="ctr"/>
              <a:r>
                <a:rPr lang="ja-JP" altLang="en-US" sz="1200" dirty="0" smtClean="0">
                  <a:solidFill>
                    <a:srgbClr val="FF0000"/>
                  </a:solidFill>
                  <a:effectLst>
                    <a:glow rad="228600">
                      <a:schemeClr val="accent3">
                        <a:satMod val="175000"/>
                        <a:alpha val="67000"/>
                      </a:schemeClr>
                    </a:glow>
                  </a:effectLst>
                  <a:latin typeface="HGP創英角ｺﾞｼｯｸUB" pitchFamily="50" charset="-128"/>
                  <a:ea typeface="HGP創英角ｺﾞｼｯｸUB" pitchFamily="50" charset="-128"/>
                </a:rPr>
                <a:t>リスク拡大／機会損失／過った状況把握</a:t>
              </a:r>
              <a:endParaRPr kumimoji="1" lang="ja-JP" altLang="en-US" sz="1200" dirty="0">
                <a:solidFill>
                  <a:srgbClr val="FF0000"/>
                </a:solidFill>
                <a:effectLst>
                  <a:glow rad="228600">
                    <a:schemeClr val="accent3">
                      <a:satMod val="175000"/>
                      <a:alpha val="67000"/>
                    </a:schemeClr>
                  </a:glow>
                </a:effectLst>
                <a:latin typeface="HGP創英角ｺﾞｼｯｸUB" pitchFamily="50" charset="-128"/>
                <a:ea typeface="HGP創英角ｺﾞｼｯｸUB" pitchFamily="50" charset="-128"/>
              </a:endParaRPr>
            </a:p>
          </p:txBody>
        </p:sp>
        <p:sp>
          <p:nvSpPr>
            <p:cNvPr id="50181" name="右矢印 50180"/>
            <p:cNvSpPr/>
            <p:nvPr/>
          </p:nvSpPr>
          <p:spPr bwMode="auto">
            <a:xfrm>
              <a:off x="3995936" y="4509120"/>
              <a:ext cx="1044220" cy="756811"/>
            </a:xfrm>
            <a:prstGeom prst="rightArrow">
              <a:avLst/>
            </a:prstGeom>
            <a:solidFill>
              <a:srgbClr val="FF00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grpSp>
        <p:nvGrpSpPr>
          <p:cNvPr id="9" name="グループ化 8"/>
          <p:cNvGrpSpPr/>
          <p:nvPr/>
        </p:nvGrpSpPr>
        <p:grpSpPr>
          <a:xfrm>
            <a:off x="6372200" y="3333955"/>
            <a:ext cx="2655870" cy="2975365"/>
            <a:chOff x="6372200" y="3333955"/>
            <a:chExt cx="2655870" cy="2975365"/>
          </a:xfrm>
        </p:grpSpPr>
        <p:sp>
          <p:nvSpPr>
            <p:cNvPr id="95" name="角丸四角形 94"/>
            <p:cNvSpPr/>
            <p:nvPr/>
          </p:nvSpPr>
          <p:spPr bwMode="auto">
            <a:xfrm>
              <a:off x="7236296" y="3439682"/>
              <a:ext cx="1656184" cy="2869638"/>
            </a:xfrm>
            <a:prstGeom prst="roundRect">
              <a:avLst>
                <a:gd name="adj" fmla="val 7889"/>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4000" dirty="0" smtClean="0">
                  <a:latin typeface="Arial" pitchFamily="34" charset="0"/>
                  <a:ea typeface="HGP創英角ｺﾞｼｯｸUB" pitchFamily="50" charset="-128"/>
                  <a:cs typeface="Arial" pitchFamily="34" charset="0"/>
                </a:rPr>
                <a:t>BI</a:t>
              </a:r>
              <a:endParaRPr lang="ja-JP" altLang="en-US" sz="1050" dirty="0" smtClean="0">
                <a:latin typeface="Arial" pitchFamily="34" charset="0"/>
                <a:ea typeface="HGP創英角ｺﾞｼｯｸUB" pitchFamily="50" charset="-128"/>
                <a:cs typeface="Arial" pitchFamily="34" charset="0"/>
              </a:endParaRPr>
            </a:p>
            <a:p>
              <a:pPr algn="ctr"/>
              <a:r>
                <a:rPr lang="ja-JP" altLang="en-US" sz="1050" dirty="0" smtClean="0">
                  <a:latin typeface="Arial" pitchFamily="34" charset="0"/>
                  <a:ea typeface="HGP創英角ｺﾞｼｯｸUB" pitchFamily="50" charset="-128"/>
                  <a:cs typeface="Arial" pitchFamily="34" charset="0"/>
                </a:rPr>
                <a:t>ビジネス・インテリジェンス</a:t>
              </a:r>
            </a:p>
            <a:p>
              <a:pPr algn="ctr"/>
              <a:r>
                <a:rPr lang="en-US" altLang="ja-JP" sz="1100" dirty="0" smtClean="0">
                  <a:latin typeface="Arial" pitchFamily="34" charset="0"/>
                  <a:ea typeface="HGP創英角ｺﾞｼｯｸUB" pitchFamily="50" charset="-128"/>
                  <a:cs typeface="Arial" pitchFamily="34" charset="0"/>
                </a:rPr>
                <a:t>Business Intelligence</a:t>
              </a:r>
              <a:endParaRPr lang="ja-JP" altLang="en-US" sz="1100" dirty="0">
                <a:latin typeface="Arial" pitchFamily="34" charset="0"/>
                <a:ea typeface="HGP創英角ｺﾞｼｯｸUB" pitchFamily="50" charset="-128"/>
                <a:cs typeface="Arial" pitchFamily="34" charset="0"/>
              </a:endParaRPr>
            </a:p>
          </p:txBody>
        </p:sp>
        <p:sp>
          <p:nvSpPr>
            <p:cNvPr id="96" name="右矢印 95"/>
            <p:cNvSpPr/>
            <p:nvPr/>
          </p:nvSpPr>
          <p:spPr bwMode="auto">
            <a:xfrm>
              <a:off x="6372200" y="4509120"/>
              <a:ext cx="1044220" cy="756811"/>
            </a:xfrm>
            <a:prstGeom prst="rightArrow">
              <a:avLst/>
            </a:prstGeom>
            <a:solidFill>
              <a:srgbClr val="00B0F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pic>
          <p:nvPicPr>
            <p:cNvPr id="1029" name="Picture 5" descr="C:\Users\Masanori Saito\AppData\Local\Microsoft\Windows\Temporary Internet Files\Content.IE5\3MQHXBNI\MM90028387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3333955"/>
              <a:ext cx="1431734" cy="10582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5383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en-US" altLang="ja-JP" sz="2800" dirty="0" smtClean="0"/>
              <a:t>Fujitsu </a:t>
            </a:r>
            <a:r>
              <a:rPr lang="en-US" altLang="ja-JP" sz="2800" dirty="0"/>
              <a:t>Big Data </a:t>
            </a:r>
            <a:r>
              <a:rPr lang="en-US" altLang="ja-JP" sz="2800" dirty="0" smtClean="0"/>
              <a:t>Initiative</a:t>
            </a:r>
            <a:endParaRPr kumimoji="1" lang="ja-JP" altLang="en-US" sz="2800" dirty="0"/>
          </a:p>
        </p:txBody>
      </p:sp>
      <p:sp>
        <p:nvSpPr>
          <p:cNvPr id="3" name="正方形/長方形 2"/>
          <p:cNvSpPr/>
          <p:nvPr/>
        </p:nvSpPr>
        <p:spPr>
          <a:xfrm>
            <a:off x="211667" y="1018310"/>
            <a:ext cx="8737600" cy="5563061"/>
          </a:xfrm>
          <a:prstGeom prst="rect">
            <a:avLst/>
          </a:prstGeom>
        </p:spPr>
        <p:txBody>
          <a:bodyPr wrap="square">
            <a:spAutoFit/>
          </a:bodyPr>
          <a:lstStyle/>
          <a:p>
            <a:pPr>
              <a:spcBef>
                <a:spcPts val="300"/>
              </a:spcBef>
            </a:pPr>
            <a:r>
              <a:rPr lang="ja-JP" altLang="en-US" sz="1600" dirty="0"/>
              <a:t>リアルタイム経営の実現</a:t>
            </a:r>
          </a:p>
          <a:p>
            <a:pPr>
              <a:spcBef>
                <a:spcPts val="300"/>
              </a:spcBef>
            </a:pPr>
            <a:r>
              <a:rPr lang="ja-JP" altLang="en-US" sz="1100" dirty="0" smtClean="0">
                <a:solidFill>
                  <a:srgbClr val="6B6BCF"/>
                </a:solidFill>
              </a:rPr>
              <a:t>具体的</a:t>
            </a:r>
            <a:r>
              <a:rPr lang="ja-JP" altLang="en-US" sz="1100" dirty="0">
                <a:solidFill>
                  <a:srgbClr val="6B6BCF"/>
                </a:solidFill>
              </a:rPr>
              <a:t>には同社が提供するインメモリデータベースアプライアンス製品である</a:t>
            </a:r>
            <a:r>
              <a:rPr lang="en-US" altLang="ja-JP" sz="1100" dirty="0">
                <a:solidFill>
                  <a:srgbClr val="6B6BCF"/>
                </a:solidFill>
              </a:rPr>
              <a:t>SAP HANA</a:t>
            </a:r>
            <a:r>
              <a:rPr lang="ja-JP" altLang="en-US" sz="1100" dirty="0">
                <a:solidFill>
                  <a:srgbClr val="6B6BCF"/>
                </a:solidFill>
              </a:rPr>
              <a:t>などの製品を基盤として採用、</a:t>
            </a:r>
            <a:r>
              <a:rPr lang="en-US" altLang="ja-JP" sz="1100" dirty="0">
                <a:solidFill>
                  <a:srgbClr val="6B6BCF"/>
                </a:solidFill>
              </a:rPr>
              <a:t>SAS</a:t>
            </a:r>
            <a:r>
              <a:rPr lang="ja-JP" altLang="en-US" sz="1100" dirty="0">
                <a:solidFill>
                  <a:srgbClr val="6B6BCF"/>
                </a:solidFill>
              </a:rPr>
              <a:t>や</a:t>
            </a:r>
            <a:r>
              <a:rPr lang="en-US" altLang="ja-JP" sz="1100" dirty="0">
                <a:solidFill>
                  <a:srgbClr val="6B6BCF"/>
                </a:solidFill>
              </a:rPr>
              <a:t>SAP</a:t>
            </a:r>
            <a:r>
              <a:rPr lang="ja-JP" altLang="en-US" sz="1100" dirty="0">
                <a:solidFill>
                  <a:srgbClr val="6B6BCF"/>
                </a:solidFill>
              </a:rPr>
              <a:t>などのアプリケーションや</a:t>
            </a:r>
            <a:r>
              <a:rPr lang="en-US" altLang="ja-JP" sz="1100" dirty="0">
                <a:solidFill>
                  <a:srgbClr val="6B6BCF"/>
                </a:solidFill>
              </a:rPr>
              <a:t>BI</a:t>
            </a:r>
            <a:r>
              <a:rPr lang="ja-JP" altLang="en-US" sz="1100" dirty="0">
                <a:solidFill>
                  <a:srgbClr val="6B6BCF"/>
                </a:solidFill>
              </a:rPr>
              <a:t>ツール類を活用し、より高速で直感的な意思決定を支援する内容だ。</a:t>
            </a:r>
          </a:p>
          <a:p>
            <a:pPr>
              <a:spcBef>
                <a:spcPts val="300"/>
              </a:spcBef>
            </a:pPr>
            <a:r>
              <a:rPr lang="ja-JP" altLang="en-US" sz="1600" dirty="0" smtClean="0"/>
              <a:t>故障</a:t>
            </a:r>
            <a:r>
              <a:rPr lang="ja-JP" altLang="en-US" sz="1600" dirty="0"/>
              <a:t>予測による設備メンテナンス高度化</a:t>
            </a:r>
          </a:p>
          <a:p>
            <a:pPr>
              <a:spcBef>
                <a:spcPts val="300"/>
              </a:spcBef>
            </a:pPr>
            <a:r>
              <a:rPr lang="ja-JP" altLang="en-US" sz="1100" dirty="0" smtClean="0">
                <a:solidFill>
                  <a:schemeClr val="accent6">
                    <a:lumMod val="60000"/>
                    <a:lumOff val="40000"/>
                  </a:schemeClr>
                </a:solidFill>
              </a:rPr>
              <a:t>プラント</a:t>
            </a:r>
            <a:r>
              <a:rPr lang="ja-JP" altLang="en-US" sz="1100" dirty="0">
                <a:solidFill>
                  <a:schemeClr val="accent6">
                    <a:lumMod val="60000"/>
                    <a:lumOff val="40000"/>
                  </a:schemeClr>
                </a:solidFill>
              </a:rPr>
              <a:t>設備や組み立て加工製造ラインなどにおける画像データやセンサデータの活用と、そのデータを利用した分析による設備保全の高度化を行う。プラットフォームには、同社が展開する</a:t>
            </a:r>
            <a:r>
              <a:rPr lang="en-US" altLang="ja-JP" sz="1100" dirty="0">
                <a:solidFill>
                  <a:schemeClr val="accent6">
                    <a:lumMod val="60000"/>
                    <a:lumOff val="40000"/>
                  </a:schemeClr>
                </a:solidFill>
              </a:rPr>
              <a:t>FENICS II M2M</a:t>
            </a:r>
            <a:r>
              <a:rPr lang="ja-JP" altLang="en-US" sz="1100" dirty="0">
                <a:solidFill>
                  <a:schemeClr val="accent6">
                    <a:lumMod val="60000"/>
                    <a:lumOff val="40000"/>
                  </a:schemeClr>
                </a:solidFill>
              </a:rPr>
              <a:t>サービスなどを活用する。</a:t>
            </a:r>
          </a:p>
          <a:p>
            <a:pPr>
              <a:spcBef>
                <a:spcPts val="300"/>
              </a:spcBef>
            </a:pPr>
            <a:r>
              <a:rPr lang="ja-JP" altLang="en-US" sz="1600" dirty="0" smtClean="0"/>
              <a:t>予兆</a:t>
            </a:r>
            <a:r>
              <a:rPr lang="ja-JP" altLang="en-US" sz="1600" dirty="0"/>
              <a:t>検知による社会インフラ維持・管理</a:t>
            </a:r>
          </a:p>
          <a:p>
            <a:pPr>
              <a:spcBef>
                <a:spcPts val="300"/>
              </a:spcBef>
            </a:pPr>
            <a:r>
              <a:rPr lang="ja-JP" altLang="en-US" sz="1100" dirty="0" smtClean="0">
                <a:solidFill>
                  <a:srgbClr val="6B6BCF"/>
                </a:solidFill>
              </a:rPr>
              <a:t>上記</a:t>
            </a:r>
            <a:r>
              <a:rPr lang="ja-JP" altLang="en-US" sz="1100" dirty="0">
                <a:solidFill>
                  <a:srgbClr val="6B6BCF"/>
                </a:solidFill>
              </a:rPr>
              <a:t>と同じ構成だが、社会インフラを対象としたもの。プラットフォームには、同じく同社が展開する</a:t>
            </a:r>
            <a:r>
              <a:rPr lang="en-US" altLang="ja-JP" sz="1100" dirty="0">
                <a:solidFill>
                  <a:srgbClr val="6B6BCF"/>
                </a:solidFill>
              </a:rPr>
              <a:t>FENICS II M2M</a:t>
            </a:r>
            <a:r>
              <a:rPr lang="ja-JP" altLang="en-US" sz="1100" dirty="0">
                <a:solidFill>
                  <a:srgbClr val="6B6BCF"/>
                </a:solidFill>
              </a:rPr>
              <a:t>サービスなどを活用する。</a:t>
            </a:r>
          </a:p>
          <a:p>
            <a:pPr>
              <a:spcBef>
                <a:spcPts val="300"/>
              </a:spcBef>
            </a:pPr>
            <a:r>
              <a:rPr lang="ja-JP" altLang="en-US" sz="1600" dirty="0" smtClean="0"/>
              <a:t>工場</a:t>
            </a:r>
            <a:r>
              <a:rPr lang="ja-JP" altLang="en-US" sz="1600" dirty="0"/>
              <a:t>のリアルタイムエネルギーマネジメント</a:t>
            </a:r>
          </a:p>
          <a:p>
            <a:pPr>
              <a:spcBef>
                <a:spcPts val="300"/>
              </a:spcBef>
            </a:pPr>
            <a:r>
              <a:rPr lang="ja-JP" altLang="en-US" sz="1100" dirty="0" smtClean="0">
                <a:solidFill>
                  <a:srgbClr val="6B6BCF"/>
                </a:solidFill>
              </a:rPr>
              <a:t>配電盤</a:t>
            </a:r>
            <a:r>
              <a:rPr lang="ja-JP" altLang="en-US" sz="1100" dirty="0">
                <a:solidFill>
                  <a:srgbClr val="6B6BCF"/>
                </a:solidFill>
              </a:rPr>
              <a:t>などのデータを活用したエネルギー消費データのリアルタイム管理によるエネルギーコスト削減。</a:t>
            </a:r>
            <a:r>
              <a:rPr lang="en-US" altLang="ja-JP" sz="1100" dirty="0">
                <a:solidFill>
                  <a:srgbClr val="6B6BCF"/>
                </a:solidFill>
              </a:rPr>
              <a:t>CO2</a:t>
            </a:r>
            <a:r>
              <a:rPr lang="ja-JP" altLang="en-US" sz="1100" dirty="0">
                <a:solidFill>
                  <a:srgbClr val="6B6BCF"/>
                </a:solidFill>
              </a:rPr>
              <a:t>排出量コントロールや平準化の柔軟な検討が可能になる。</a:t>
            </a:r>
          </a:p>
          <a:p>
            <a:pPr>
              <a:spcBef>
                <a:spcPts val="300"/>
              </a:spcBef>
            </a:pPr>
            <a:r>
              <a:rPr lang="ja-JP" altLang="en-US" sz="1600" dirty="0" smtClean="0"/>
              <a:t>製造</a:t>
            </a:r>
            <a:r>
              <a:rPr lang="ja-JP" altLang="en-US" sz="1600" dirty="0"/>
              <a:t>ラインのデータから頻発停止の発生予測</a:t>
            </a:r>
          </a:p>
          <a:p>
            <a:pPr>
              <a:spcBef>
                <a:spcPts val="300"/>
              </a:spcBef>
            </a:pPr>
            <a:r>
              <a:rPr lang="ja-JP" altLang="en-US" sz="1100" dirty="0" smtClean="0"/>
              <a:t>製造</a:t>
            </a:r>
            <a:r>
              <a:rPr lang="ja-JP" altLang="en-US" sz="1100" dirty="0"/>
              <a:t>ラインの稼働情報を基に、いわゆる「チョコ停」（機器メンテナンスなどによるラインダウン）の発生原因分析など。生産性向上に寄与するもの。</a:t>
            </a:r>
          </a:p>
          <a:p>
            <a:pPr>
              <a:spcBef>
                <a:spcPts val="300"/>
              </a:spcBef>
            </a:pPr>
            <a:r>
              <a:rPr lang="ja-JP" altLang="en-US" sz="1600" dirty="0" smtClean="0"/>
              <a:t>需要</a:t>
            </a:r>
            <a:r>
              <a:rPr lang="ja-JP" altLang="en-US" sz="1600" dirty="0"/>
              <a:t>予測の高度化による</a:t>
            </a:r>
            <a:r>
              <a:rPr lang="en-US" altLang="ja-JP" sz="1600" dirty="0"/>
              <a:t>SCM</a:t>
            </a:r>
            <a:r>
              <a:rPr lang="ja-JP" altLang="en-US" sz="1600" dirty="0"/>
              <a:t>最適化</a:t>
            </a:r>
          </a:p>
          <a:p>
            <a:pPr>
              <a:spcBef>
                <a:spcPts val="300"/>
              </a:spcBef>
            </a:pPr>
            <a:r>
              <a:rPr lang="ja-JP" altLang="en-US" sz="1100" dirty="0" smtClean="0">
                <a:solidFill>
                  <a:srgbClr val="6B6BCF"/>
                </a:solidFill>
              </a:rPr>
              <a:t>需要</a:t>
            </a:r>
            <a:r>
              <a:rPr lang="ja-JP" altLang="en-US" sz="1100" dirty="0">
                <a:solidFill>
                  <a:srgbClr val="6B6BCF"/>
                </a:solidFill>
              </a:rPr>
              <a:t>変動を多様なデータから予測し、供給量をコントロールすることで、機会ロスや廃棄ロスといった製造現場のムダを改善する。</a:t>
            </a:r>
          </a:p>
          <a:p>
            <a:pPr>
              <a:spcBef>
                <a:spcPts val="300"/>
              </a:spcBef>
            </a:pPr>
            <a:r>
              <a:rPr lang="ja-JP" altLang="en-US" sz="1600" dirty="0" smtClean="0"/>
              <a:t>顧客</a:t>
            </a:r>
            <a:r>
              <a:rPr lang="ja-JP" altLang="en-US" sz="1600" dirty="0"/>
              <a:t>接点情報の有機連携によるカスタマエクスペリエンスの実現</a:t>
            </a:r>
          </a:p>
          <a:p>
            <a:pPr>
              <a:spcBef>
                <a:spcPts val="300"/>
              </a:spcBef>
            </a:pPr>
            <a:r>
              <a:rPr lang="ja-JP" altLang="en-US" sz="1100" dirty="0" smtClean="0">
                <a:solidFill>
                  <a:srgbClr val="6B6BCF"/>
                </a:solidFill>
              </a:rPr>
              <a:t>オムニチャネル</a:t>
            </a:r>
            <a:r>
              <a:rPr lang="ja-JP" altLang="en-US" sz="1100" dirty="0">
                <a:solidFill>
                  <a:srgbClr val="6B6BCF"/>
                </a:solidFill>
              </a:rPr>
              <a:t>のリアルタイム活用による、個々の顧客向けの最適化を行う。</a:t>
            </a:r>
          </a:p>
          <a:p>
            <a:pPr>
              <a:spcBef>
                <a:spcPts val="300"/>
              </a:spcBef>
            </a:pPr>
            <a:r>
              <a:rPr lang="ja-JP" altLang="en-US" sz="1600" dirty="0" smtClean="0"/>
              <a:t>金融</a:t>
            </a:r>
            <a:r>
              <a:rPr lang="ja-JP" altLang="en-US" sz="1600" dirty="0"/>
              <a:t>サービスでの顧客向けパーソナライズ</a:t>
            </a:r>
          </a:p>
          <a:p>
            <a:pPr>
              <a:spcBef>
                <a:spcPts val="300"/>
              </a:spcBef>
            </a:pPr>
            <a:r>
              <a:rPr lang="ja-JP" altLang="en-US" sz="1100" dirty="0" smtClean="0">
                <a:solidFill>
                  <a:srgbClr val="6B6BCF"/>
                </a:solidFill>
              </a:rPr>
              <a:t>グループ内</a:t>
            </a:r>
            <a:r>
              <a:rPr lang="ja-JP" altLang="en-US" sz="1100" dirty="0">
                <a:solidFill>
                  <a:srgbClr val="6B6BCF"/>
                </a:solidFill>
              </a:rPr>
              <a:t>の顧客情報の連携や外部データの連携によるサービス最適化を行う。外部データ連携では、</a:t>
            </a:r>
            <a:r>
              <a:rPr lang="en-US" altLang="ja-JP" sz="1100" dirty="0" err="1">
                <a:solidFill>
                  <a:srgbClr val="6B6BCF"/>
                </a:solidFill>
              </a:rPr>
              <a:t>DataPlaza</a:t>
            </a:r>
            <a:r>
              <a:rPr lang="ja-JP" altLang="en-US" sz="1100" dirty="0">
                <a:solidFill>
                  <a:srgbClr val="6B6BCF"/>
                </a:solidFill>
              </a:rPr>
              <a:t>を活用する。</a:t>
            </a:r>
          </a:p>
          <a:p>
            <a:pPr>
              <a:spcBef>
                <a:spcPts val="300"/>
              </a:spcBef>
            </a:pPr>
            <a:r>
              <a:rPr lang="ja-JP" altLang="en-US" sz="1600" dirty="0" smtClean="0"/>
              <a:t>顧客</a:t>
            </a:r>
            <a:r>
              <a:rPr lang="ja-JP" altLang="en-US" sz="1600" dirty="0"/>
              <a:t>需要分析による人的リソース最適化</a:t>
            </a:r>
          </a:p>
          <a:p>
            <a:pPr>
              <a:spcBef>
                <a:spcPts val="300"/>
              </a:spcBef>
            </a:pPr>
            <a:r>
              <a:rPr lang="ja-JP" altLang="en-US" sz="1100" dirty="0" smtClean="0">
                <a:solidFill>
                  <a:srgbClr val="6B6BCF"/>
                </a:solidFill>
              </a:rPr>
              <a:t>顧客</a:t>
            </a:r>
            <a:r>
              <a:rPr lang="ja-JP" altLang="en-US" sz="1100" dirty="0">
                <a:solidFill>
                  <a:srgbClr val="6B6BCF"/>
                </a:solidFill>
              </a:rPr>
              <a:t>データと位置データを活用した顧客需要分析により営業生産性を向上させる。</a:t>
            </a:r>
          </a:p>
          <a:p>
            <a:pPr>
              <a:spcBef>
                <a:spcPts val="300"/>
              </a:spcBef>
            </a:pPr>
            <a:r>
              <a:rPr lang="en-US" altLang="ja-JP" sz="1600" dirty="0" smtClean="0"/>
              <a:t>M2M</a:t>
            </a:r>
            <a:r>
              <a:rPr lang="ja-JP" altLang="en-US" sz="1600" dirty="0"/>
              <a:t>データによる商品・サービスの高度化</a:t>
            </a:r>
          </a:p>
          <a:p>
            <a:pPr>
              <a:spcBef>
                <a:spcPts val="300"/>
              </a:spcBef>
            </a:pPr>
            <a:r>
              <a:rPr lang="en-US" altLang="ja-JP" sz="1100" dirty="0" smtClean="0">
                <a:solidFill>
                  <a:srgbClr val="6B6BCF"/>
                </a:solidFill>
              </a:rPr>
              <a:t>M2M</a:t>
            </a:r>
            <a:r>
              <a:rPr lang="ja-JP" altLang="en-US" sz="1100" dirty="0">
                <a:solidFill>
                  <a:srgbClr val="6B6BCF"/>
                </a:solidFill>
              </a:rPr>
              <a:t>データのリアルタイム活用によるメンテナンスの効率化と顧客満足度向上を行う。</a:t>
            </a:r>
          </a:p>
        </p:txBody>
      </p:sp>
    </p:spTree>
    <p:extLst>
      <p:ext uri="{BB962C8B-B14F-4D97-AF65-F5344CB8AC3E}">
        <p14:creationId xmlns:p14="http://schemas.microsoft.com/office/powerpoint/2010/main" val="16007120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en-US" altLang="ja-JP" sz="2800" dirty="0" smtClean="0"/>
              <a:t>Fujitsu </a:t>
            </a:r>
            <a:r>
              <a:rPr lang="en-US" altLang="ja-JP" sz="2800" dirty="0"/>
              <a:t>Big Data </a:t>
            </a:r>
            <a:r>
              <a:rPr lang="en-US" altLang="ja-JP" sz="2800" dirty="0" smtClean="0"/>
              <a:t>Initiative</a:t>
            </a:r>
            <a:endParaRPr kumimoji="1" lang="ja-JP" altLang="en-US" sz="2800" dirty="0"/>
          </a:p>
        </p:txBody>
      </p:sp>
      <p:pic>
        <p:nvPicPr>
          <p:cNvPr id="4" name="図 3"/>
          <p:cNvPicPr>
            <a:picLocks noChangeAspect="1"/>
          </p:cNvPicPr>
          <p:nvPr/>
        </p:nvPicPr>
        <p:blipFill>
          <a:blip r:embed="rId2"/>
          <a:stretch>
            <a:fillRect/>
          </a:stretch>
        </p:blipFill>
        <p:spPr>
          <a:xfrm>
            <a:off x="247385" y="1126067"/>
            <a:ext cx="8651082" cy="5316926"/>
          </a:xfrm>
          <a:prstGeom prst="rect">
            <a:avLst/>
          </a:prstGeom>
        </p:spPr>
      </p:pic>
    </p:spTree>
    <p:extLst>
      <p:ext uri="{BB962C8B-B14F-4D97-AF65-F5344CB8AC3E}">
        <p14:creationId xmlns:p14="http://schemas.microsoft.com/office/powerpoint/2010/main" val="15822189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a:spLocks noGrp="1"/>
          </p:cNvSpPr>
          <p:nvPr>
            <p:ph type="title"/>
          </p:nvPr>
        </p:nvSpPr>
        <p:spPr>
          <a:xfrm>
            <a:off x="250825" y="279400"/>
            <a:ext cx="8678863" cy="493713"/>
          </a:xfrm>
        </p:spPr>
        <p:txBody>
          <a:bodyPr/>
          <a:lstStyle/>
          <a:p>
            <a:r>
              <a:rPr lang="en-US" altLang="ja-JP" sz="2800" dirty="0" smtClean="0">
                <a:ea typeface="ＭＳ Ｐゴシック" charset="-128"/>
              </a:rPr>
              <a:t>Big Data + BI</a:t>
            </a:r>
            <a:r>
              <a:rPr lang="ja-JP" altLang="en-US" sz="2800" dirty="0">
                <a:ea typeface="ＭＳ Ｐゴシック" charset="-128"/>
              </a:rPr>
              <a:t>　</a:t>
            </a:r>
            <a:r>
              <a:rPr lang="ja-JP" altLang="en-US" sz="2800" dirty="0" smtClean="0">
                <a:ea typeface="ＭＳ Ｐゴシック" charset="-128"/>
              </a:rPr>
              <a:t>ソリューション</a:t>
            </a:r>
          </a:p>
        </p:txBody>
      </p:sp>
      <p:sp>
        <p:nvSpPr>
          <p:cNvPr id="57346" name="スライド番号プレースホルダー 2"/>
          <p:cNvSpPr>
            <a:spLocks noGrp="1"/>
          </p:cNvSpPr>
          <p:nvPr>
            <p:ph type="sldNum" sz="quarter" idx="4294967295"/>
          </p:nvPr>
        </p:nvSpPr>
        <p:spPr bwMode="auto">
          <a:xfrm>
            <a:off x="0" y="6400800"/>
            <a:ext cx="1905000" cy="457200"/>
          </a:xfrm>
          <a:prstGeom prst="rect">
            <a:avLst/>
          </a:prstGeom>
          <a:noFill/>
          <a:ln>
            <a:miter lim="800000"/>
            <a:headEnd/>
            <a:tailEnd/>
          </a:ln>
        </p:spPr>
        <p:txBody>
          <a:bodyPr/>
          <a:lstStyle/>
          <a:p>
            <a:pPr>
              <a:spcBef>
                <a:spcPct val="20000"/>
              </a:spcBef>
            </a:pPr>
            <a:fld id="{F8D191C6-586C-4F28-9779-A14478882C9C}" type="slidenum">
              <a:rPr kumimoji="0" lang="ja-JP" altLang="en-US" sz="1400">
                <a:solidFill>
                  <a:schemeClr val="tx1"/>
                </a:solidFill>
                <a:latin typeface="Tahoma" pitchFamily="34" charset="0"/>
                <a:ea typeface="ＭＳ Ｐゴシック" charset="-128"/>
              </a:rPr>
              <a:pPr>
                <a:spcBef>
                  <a:spcPct val="20000"/>
                </a:spcBef>
              </a:pPr>
              <a:t>42</a:t>
            </a:fld>
            <a:endParaRPr kumimoji="0" lang="en-US" altLang="ja-JP" sz="1400">
              <a:solidFill>
                <a:schemeClr val="tx1"/>
              </a:solidFill>
              <a:latin typeface="Tahoma" pitchFamily="34" charset="0"/>
              <a:ea typeface="ＭＳ Ｐゴシック" charset="-128"/>
            </a:endParaRPr>
          </a:p>
        </p:txBody>
      </p:sp>
      <p:pic>
        <p:nvPicPr>
          <p:cNvPr id="3" name="図 2"/>
          <p:cNvPicPr>
            <a:picLocks noChangeAspect="1"/>
          </p:cNvPicPr>
          <p:nvPr/>
        </p:nvPicPr>
        <p:blipFill>
          <a:blip r:embed="rId3"/>
          <a:stretch>
            <a:fillRect/>
          </a:stretch>
        </p:blipFill>
        <p:spPr>
          <a:xfrm>
            <a:off x="740565" y="980728"/>
            <a:ext cx="5271595" cy="5599584"/>
          </a:xfrm>
          <a:prstGeom prst="rect">
            <a:avLst/>
          </a:prstGeom>
        </p:spPr>
      </p:pic>
      <p:sp>
        <p:nvSpPr>
          <p:cNvPr id="4" name="上矢印 3"/>
          <p:cNvSpPr/>
          <p:nvPr/>
        </p:nvSpPr>
        <p:spPr bwMode="auto">
          <a:xfrm>
            <a:off x="6660232" y="1628800"/>
            <a:ext cx="1584176" cy="1872208"/>
          </a:xfrm>
          <a:prstGeom prst="upArrow">
            <a:avLst/>
          </a:prstGeom>
          <a:solidFill>
            <a:srgbClr val="66CC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15" name="上矢印 14"/>
          <p:cNvSpPr/>
          <p:nvPr/>
        </p:nvSpPr>
        <p:spPr bwMode="auto">
          <a:xfrm flipV="1">
            <a:off x="6660232" y="4005064"/>
            <a:ext cx="1584176" cy="1872208"/>
          </a:xfrm>
          <a:prstGeom prst="upArrow">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5" name="角丸四角形 4"/>
          <p:cNvSpPr/>
          <p:nvPr/>
        </p:nvSpPr>
        <p:spPr bwMode="auto">
          <a:xfrm>
            <a:off x="6660232" y="1052736"/>
            <a:ext cx="1584176" cy="432048"/>
          </a:xfrm>
          <a:prstGeom prst="roundRect">
            <a:avLst>
              <a:gd name="adj" fmla="val 50000"/>
            </a:avLst>
          </a:prstGeom>
          <a:solidFill>
            <a:srgbClr val="66CC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ea typeface="HG丸ｺﾞｼｯｸM-PRO" pitchFamily="50" charset="-128"/>
              </a:rPr>
              <a:t>リアルタイム</a:t>
            </a:r>
            <a:endParaRPr kumimoji="0" lang="ja-JP" altLang="en-US" sz="14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8" name="角丸四角形 17"/>
          <p:cNvSpPr/>
          <p:nvPr/>
        </p:nvSpPr>
        <p:spPr bwMode="auto">
          <a:xfrm>
            <a:off x="6660232" y="6021288"/>
            <a:ext cx="1584176" cy="432048"/>
          </a:xfrm>
          <a:prstGeom prst="roundRect">
            <a:avLst>
              <a:gd name="adj" fmla="val 50000"/>
            </a:avLst>
          </a:prstGeom>
          <a:solidFill>
            <a:srgbClr val="3366FF"/>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charset="0"/>
                <a:ea typeface="HG丸ｺﾞｼｯｸM-PRO" pitchFamily="50" charset="-128"/>
              </a:rPr>
              <a:t>バッチ</a:t>
            </a:r>
          </a:p>
        </p:txBody>
      </p:sp>
    </p:spTree>
    <p:extLst>
      <p:ext uri="{BB962C8B-B14F-4D97-AF65-F5344CB8AC3E}">
        <p14:creationId xmlns:p14="http://schemas.microsoft.com/office/powerpoint/2010/main" val="247753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2008" y="980728"/>
            <a:ext cx="3334970" cy="1944216"/>
          </a:xfrm>
          <a:prstGeom prst="rect">
            <a:avLst/>
          </a:prstGeom>
          <a:ln>
            <a:noFill/>
          </a:ln>
          <a:effectLst>
            <a:softEdge rad="112500"/>
          </a:effectLst>
        </p:spPr>
      </p:pic>
      <p:sp>
        <p:nvSpPr>
          <p:cNvPr id="17" name="星 24 16"/>
          <p:cNvSpPr/>
          <p:nvPr/>
        </p:nvSpPr>
        <p:spPr bwMode="auto">
          <a:xfrm>
            <a:off x="323528" y="3645024"/>
            <a:ext cx="2808312" cy="2808312"/>
          </a:xfrm>
          <a:prstGeom prst="star24">
            <a:avLst/>
          </a:prstGeom>
          <a:gradFill>
            <a:gsLst>
              <a:gs pos="0">
                <a:srgbClr val="FF9900"/>
              </a:gs>
              <a:gs pos="80000">
                <a:srgbClr val="FFFF99"/>
              </a:gs>
              <a:gs pos="100000">
                <a:srgbClr val="FFFF99"/>
              </a:gs>
            </a:gsLst>
          </a:gradFill>
          <a:ln>
            <a:headEnd type="none" w="med" len="med"/>
            <a:tailEnd type="none" w="med" len="med"/>
          </a:ln>
          <a:effectLst>
            <a:glow rad="25400">
              <a:srgbClr val="FF0000">
                <a:alpha val="51000"/>
              </a:srgb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ja-JP" altLang="en-US" sz="1600" b="0" i="0" u="none" strike="noStrike" cap="none" normalizeH="0" baseline="0" dirty="0" smtClean="0">
              <a:ln>
                <a:noFill/>
              </a:ln>
              <a:solidFill>
                <a:srgbClr val="FF0000"/>
              </a:solidFill>
              <a:effectLst>
                <a:glow rad="38100">
                  <a:schemeClr val="bg1">
                    <a:alpha val="75000"/>
                  </a:schemeClr>
                </a:glow>
              </a:effectLst>
              <a:latin typeface="ＤＦＰ太丸ゴシック体"/>
              <a:ea typeface="ＤＦＰ太丸ゴシック体"/>
              <a:cs typeface="ＤＦＰ太丸ゴシック体"/>
            </a:endParaRPr>
          </a:p>
        </p:txBody>
      </p:sp>
      <p:sp>
        <p:nvSpPr>
          <p:cNvPr id="8" name="角丸四角形 7"/>
          <p:cNvSpPr/>
          <p:nvPr/>
        </p:nvSpPr>
        <p:spPr bwMode="auto">
          <a:xfrm>
            <a:off x="3275856" y="1052736"/>
            <a:ext cx="5400600" cy="1368152"/>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008000"/>
              </a:solidFill>
              <a:effectLst/>
              <a:latin typeface="Arial" charset="0"/>
              <a:ea typeface="HG丸ｺﾞｼｯｸM-PRO" pitchFamily="50" charset="-128"/>
            </a:endParaRPr>
          </a:p>
        </p:txBody>
      </p:sp>
      <p:sp>
        <p:nvSpPr>
          <p:cNvPr id="57345" name="タイトル 1"/>
          <p:cNvSpPr>
            <a:spLocks noGrp="1"/>
          </p:cNvSpPr>
          <p:nvPr>
            <p:ph type="title"/>
          </p:nvPr>
        </p:nvSpPr>
        <p:spPr>
          <a:xfrm>
            <a:off x="250825" y="279400"/>
            <a:ext cx="8678863" cy="493713"/>
          </a:xfrm>
        </p:spPr>
        <p:txBody>
          <a:bodyPr/>
          <a:lstStyle/>
          <a:p>
            <a:r>
              <a:rPr lang="en-US" altLang="ja-JP" sz="2800" dirty="0" err="1" smtClean="0">
                <a:ea typeface="ＭＳ Ｐゴシック" charset="-128"/>
              </a:rPr>
              <a:t>Amzon</a:t>
            </a:r>
            <a:r>
              <a:rPr lang="en-US" altLang="ja-JP" sz="2800" dirty="0" smtClean="0">
                <a:ea typeface="ＭＳ Ｐゴシック" charset="-128"/>
              </a:rPr>
              <a:t> Redshift</a:t>
            </a:r>
            <a:endParaRPr lang="ja-JP" altLang="en-US" sz="2800" dirty="0" smtClean="0">
              <a:ea typeface="ＭＳ Ｐゴシック" charset="-128"/>
            </a:endParaRPr>
          </a:p>
        </p:txBody>
      </p:sp>
      <p:sp>
        <p:nvSpPr>
          <p:cNvPr id="57346" name="スライド番号プレースホルダー 2"/>
          <p:cNvSpPr>
            <a:spLocks noGrp="1"/>
          </p:cNvSpPr>
          <p:nvPr>
            <p:ph type="sldNum" sz="quarter" idx="4294967295"/>
          </p:nvPr>
        </p:nvSpPr>
        <p:spPr bwMode="auto">
          <a:xfrm>
            <a:off x="0" y="6400800"/>
            <a:ext cx="1905000" cy="457200"/>
          </a:xfrm>
          <a:prstGeom prst="rect">
            <a:avLst/>
          </a:prstGeom>
          <a:noFill/>
          <a:ln>
            <a:miter lim="800000"/>
            <a:headEnd/>
            <a:tailEnd/>
          </a:ln>
        </p:spPr>
        <p:txBody>
          <a:bodyPr/>
          <a:lstStyle/>
          <a:p>
            <a:pPr>
              <a:spcBef>
                <a:spcPct val="20000"/>
              </a:spcBef>
            </a:pPr>
            <a:fld id="{F8D191C6-586C-4F28-9779-A14478882C9C}" type="slidenum">
              <a:rPr kumimoji="0" lang="ja-JP" altLang="en-US" sz="1400">
                <a:solidFill>
                  <a:schemeClr val="tx1"/>
                </a:solidFill>
                <a:latin typeface="Tahoma" pitchFamily="34" charset="0"/>
                <a:ea typeface="ＭＳ Ｐゴシック" charset="-128"/>
              </a:rPr>
              <a:pPr>
                <a:spcBef>
                  <a:spcPct val="20000"/>
                </a:spcBef>
              </a:pPr>
              <a:t>43</a:t>
            </a:fld>
            <a:endParaRPr kumimoji="0" lang="en-US" altLang="ja-JP" sz="1400">
              <a:solidFill>
                <a:schemeClr val="tx1"/>
              </a:solidFill>
              <a:latin typeface="Tahoma" pitchFamily="34" charset="0"/>
              <a:ea typeface="ＭＳ Ｐゴシック" charset="-128"/>
            </a:endParaRPr>
          </a:p>
        </p:txBody>
      </p:sp>
      <p:pic>
        <p:nvPicPr>
          <p:cNvPr id="6" name="図 5"/>
          <p:cNvPicPr>
            <a:picLocks noChangeAspect="1"/>
          </p:cNvPicPr>
          <p:nvPr/>
        </p:nvPicPr>
        <p:blipFill>
          <a:blip r:embed="rId4"/>
          <a:stretch>
            <a:fillRect/>
          </a:stretch>
        </p:blipFill>
        <p:spPr>
          <a:xfrm>
            <a:off x="3275856" y="2492896"/>
            <a:ext cx="5400600" cy="2935667"/>
          </a:xfrm>
          <a:prstGeom prst="rect">
            <a:avLst/>
          </a:prstGeom>
          <a:ln>
            <a:noFill/>
          </a:ln>
          <a:effectLst>
            <a:softEdge rad="112500"/>
          </a:effectLst>
        </p:spPr>
      </p:pic>
      <p:sp>
        <p:nvSpPr>
          <p:cNvPr id="7" name="テキスト ボックス 6"/>
          <p:cNvSpPr txBox="1"/>
          <p:nvPr/>
        </p:nvSpPr>
        <p:spPr>
          <a:xfrm>
            <a:off x="3419872" y="1124744"/>
            <a:ext cx="4824536" cy="1200328"/>
          </a:xfrm>
          <a:prstGeom prst="rect">
            <a:avLst/>
          </a:prstGeom>
          <a:noFill/>
        </p:spPr>
        <p:txBody>
          <a:bodyPr wrap="square" rtlCol="0">
            <a:spAutoFit/>
          </a:bodyPr>
          <a:lstStyle/>
          <a:p>
            <a:pPr algn="ctr"/>
            <a:r>
              <a:rPr kumimoji="1" lang="en-US" altLang="ja-JP" sz="2400" dirty="0" err="1" smtClean="0">
                <a:solidFill>
                  <a:srgbClr val="0000FF"/>
                </a:solidFill>
              </a:rPr>
              <a:t>Hadoop+Hive</a:t>
            </a:r>
            <a:r>
              <a:rPr kumimoji="1" lang="ja-JP" altLang="en-US" sz="2400" dirty="0" smtClean="0">
                <a:solidFill>
                  <a:srgbClr val="0000FF"/>
                </a:solidFill>
              </a:rPr>
              <a:t>との比較</a:t>
            </a:r>
          </a:p>
          <a:p>
            <a:pPr marL="742950" lvl="1" indent="-285750">
              <a:buFont typeface="Wingdings" charset="2"/>
              <a:buChar char="v"/>
            </a:pPr>
            <a:r>
              <a:rPr lang="ja-JP" altLang="en-US" sz="1600" dirty="0" smtClean="0">
                <a:solidFill>
                  <a:srgbClr val="FF0000"/>
                </a:solidFill>
              </a:rPr>
              <a:t>スピード　</a:t>
            </a:r>
            <a:r>
              <a:rPr lang="en-US" altLang="ja-JP" sz="1600" dirty="0" smtClean="0">
                <a:solidFill>
                  <a:srgbClr val="FF0000"/>
                </a:solidFill>
              </a:rPr>
              <a:t>10</a:t>
            </a:r>
            <a:r>
              <a:rPr lang="ja-JP" altLang="en-US" sz="1600" dirty="0" smtClean="0">
                <a:solidFill>
                  <a:srgbClr val="FF0000"/>
                </a:solidFill>
              </a:rPr>
              <a:t>倍　</a:t>
            </a:r>
            <a:r>
              <a:rPr lang="en-US" altLang="ja-JP" sz="1600" dirty="0" smtClean="0">
                <a:solidFill>
                  <a:srgbClr val="FF0000"/>
                </a:solidFill>
              </a:rPr>
              <a:t>&amp; </a:t>
            </a:r>
            <a:r>
              <a:rPr lang="ja-JP" altLang="en-US" sz="1600" dirty="0" smtClean="0">
                <a:solidFill>
                  <a:srgbClr val="FF0000"/>
                </a:solidFill>
              </a:rPr>
              <a:t>コスト　</a:t>
            </a:r>
            <a:r>
              <a:rPr lang="en-US" altLang="ja-JP" sz="1600" dirty="0" smtClean="0">
                <a:solidFill>
                  <a:srgbClr val="FF0000"/>
                </a:solidFill>
              </a:rPr>
              <a:t>1/10</a:t>
            </a:r>
          </a:p>
          <a:p>
            <a:pPr marL="742950" lvl="1" indent="-285750">
              <a:buFont typeface="Wingdings" charset="2"/>
              <a:buChar char="v"/>
            </a:pPr>
            <a:r>
              <a:rPr kumimoji="1" lang="ja-JP" altLang="en-US" sz="1600" dirty="0" smtClean="0">
                <a:solidFill>
                  <a:srgbClr val="FF0000"/>
                </a:solidFill>
              </a:rPr>
              <a:t>列指向データベース</a:t>
            </a:r>
            <a:r>
              <a:rPr kumimoji="1" lang="en-US" altLang="ja-JP" sz="1600" dirty="0" smtClean="0">
                <a:solidFill>
                  <a:srgbClr val="FF0000"/>
                </a:solidFill>
              </a:rPr>
              <a:t>(Columnar Storage)</a:t>
            </a:r>
          </a:p>
          <a:p>
            <a:pPr marL="742950" lvl="1" indent="-285750">
              <a:buFont typeface="Wingdings" charset="2"/>
              <a:buChar char="v"/>
            </a:pPr>
            <a:r>
              <a:rPr lang="en-US" altLang="ja-JP" sz="1600" dirty="0" smtClean="0">
                <a:solidFill>
                  <a:srgbClr val="FF0000"/>
                </a:solidFill>
              </a:rPr>
              <a:t>MPP</a:t>
            </a:r>
            <a:r>
              <a:rPr lang="ja-JP" altLang="en-US" sz="1600" dirty="0" smtClean="0">
                <a:solidFill>
                  <a:srgbClr val="FF0000"/>
                </a:solidFill>
              </a:rPr>
              <a:t>にて分散処理、処理量に応じてスケール</a:t>
            </a:r>
            <a:endParaRPr kumimoji="1" lang="en-US" altLang="ja-JP" sz="1600" dirty="0" smtClean="0">
              <a:solidFill>
                <a:srgbClr val="FF0000"/>
              </a:solidFill>
            </a:endParaRPr>
          </a:p>
        </p:txBody>
      </p:sp>
      <p:pic>
        <p:nvPicPr>
          <p:cNvPr id="10" name="図 9"/>
          <p:cNvPicPr>
            <a:picLocks noChangeAspect="1"/>
          </p:cNvPicPr>
          <p:nvPr/>
        </p:nvPicPr>
        <p:blipFill>
          <a:blip r:embed="rId5">
            <a:clrChange>
              <a:clrFrom>
                <a:srgbClr val="FFFFFF"/>
              </a:clrFrom>
              <a:clrTo>
                <a:srgbClr val="FFFFFF">
                  <a:alpha val="0"/>
                </a:srgbClr>
              </a:clrTo>
            </a:clrChange>
          </a:blip>
          <a:stretch>
            <a:fillRect/>
          </a:stretch>
        </p:blipFill>
        <p:spPr>
          <a:xfrm>
            <a:off x="971600" y="4509120"/>
            <a:ext cx="1568343" cy="1057424"/>
          </a:xfrm>
          <a:prstGeom prst="rect">
            <a:avLst/>
          </a:prstGeom>
        </p:spPr>
      </p:pic>
      <p:sp>
        <p:nvSpPr>
          <p:cNvPr id="12" name="テキスト ボックス 11"/>
          <p:cNvSpPr txBox="1"/>
          <p:nvPr/>
        </p:nvSpPr>
        <p:spPr>
          <a:xfrm>
            <a:off x="1115616" y="5589240"/>
            <a:ext cx="1338828" cy="461665"/>
          </a:xfrm>
          <a:prstGeom prst="rect">
            <a:avLst/>
          </a:prstGeom>
          <a:noFill/>
        </p:spPr>
        <p:txBody>
          <a:bodyPr wrap="none" rtlCol="0">
            <a:spAutoFit/>
          </a:bodyPr>
          <a:lstStyle/>
          <a:p>
            <a:pPr algn="ctr"/>
            <a:r>
              <a:rPr kumimoji="1" lang="ja-JP" altLang="en-US" sz="1200" dirty="0" smtClean="0">
                <a:solidFill>
                  <a:schemeClr val="bg1"/>
                </a:solidFill>
                <a:effectLst>
                  <a:glow rad="50800">
                    <a:srgbClr val="FF0000">
                      <a:alpha val="75000"/>
                    </a:srgbClr>
                  </a:glow>
                </a:effectLst>
              </a:rPr>
              <a:t>専用データベース</a:t>
            </a:r>
          </a:p>
          <a:p>
            <a:pPr algn="ctr"/>
            <a:r>
              <a:rPr lang="en-US" altLang="ja-JP" sz="1200" dirty="0" smtClean="0">
                <a:solidFill>
                  <a:schemeClr val="bg1"/>
                </a:solidFill>
                <a:effectLst>
                  <a:glow rad="50800">
                    <a:srgbClr val="FF0000">
                      <a:alpha val="75000"/>
                    </a:srgbClr>
                  </a:glow>
                </a:effectLst>
              </a:rPr>
              <a:t>+ </a:t>
            </a:r>
            <a:r>
              <a:rPr kumimoji="1" lang="ja-JP" altLang="en-US" sz="1200" dirty="0" smtClean="0">
                <a:solidFill>
                  <a:schemeClr val="bg1"/>
                </a:solidFill>
                <a:effectLst>
                  <a:glow rad="50800">
                    <a:srgbClr val="FF0000">
                      <a:alpha val="75000"/>
                    </a:srgbClr>
                  </a:glow>
                </a:effectLst>
              </a:rPr>
              <a:t>アプライアンス</a:t>
            </a:r>
            <a:endParaRPr kumimoji="1" lang="ja-JP" altLang="en-US" sz="1200" dirty="0">
              <a:solidFill>
                <a:schemeClr val="bg1"/>
              </a:solidFill>
              <a:effectLst>
                <a:glow rad="50800">
                  <a:srgbClr val="FF0000">
                    <a:alpha val="75000"/>
                  </a:srgbClr>
                </a:glow>
              </a:effectLst>
            </a:endParaRPr>
          </a:p>
        </p:txBody>
      </p:sp>
      <p:sp>
        <p:nvSpPr>
          <p:cNvPr id="20" name="テキスト ボックス 19"/>
          <p:cNvSpPr txBox="1"/>
          <p:nvPr/>
        </p:nvSpPr>
        <p:spPr>
          <a:xfrm>
            <a:off x="1092173" y="4077072"/>
            <a:ext cx="1385716" cy="461665"/>
          </a:xfrm>
          <a:prstGeom prst="rect">
            <a:avLst/>
          </a:prstGeom>
          <a:noFill/>
        </p:spPr>
        <p:txBody>
          <a:bodyPr wrap="none" rtlCol="0">
            <a:spAutoFit/>
          </a:bodyPr>
          <a:lstStyle/>
          <a:p>
            <a:pPr algn="ctr"/>
            <a:r>
              <a:rPr kumimoji="1" lang="ja-JP" altLang="en-US" sz="1200" dirty="0" smtClean="0">
                <a:solidFill>
                  <a:schemeClr val="bg1"/>
                </a:solidFill>
                <a:effectLst>
                  <a:glow rad="50800">
                    <a:srgbClr val="FF0000">
                      <a:alpha val="75000"/>
                    </a:srgbClr>
                  </a:glow>
                </a:effectLst>
              </a:rPr>
              <a:t>数テラバイトで</a:t>
            </a:r>
          </a:p>
          <a:p>
            <a:pPr algn="ctr"/>
            <a:r>
              <a:rPr lang="ja-JP" altLang="en-US" sz="1200" dirty="0" smtClean="0">
                <a:solidFill>
                  <a:schemeClr val="bg1"/>
                </a:solidFill>
                <a:effectLst>
                  <a:glow rad="50800">
                    <a:srgbClr val="FF0000">
                      <a:alpha val="75000"/>
                    </a:srgbClr>
                  </a:glow>
                </a:effectLst>
              </a:rPr>
              <a:t>数千万から数億円</a:t>
            </a:r>
            <a:endParaRPr kumimoji="1" lang="ja-JP" altLang="en-US" sz="1200" dirty="0">
              <a:solidFill>
                <a:schemeClr val="bg1"/>
              </a:solidFill>
              <a:effectLst>
                <a:glow rad="50800">
                  <a:srgbClr val="FF0000">
                    <a:alpha val="75000"/>
                  </a:srgbClr>
                </a:glow>
              </a:effectLst>
            </a:endParaRPr>
          </a:p>
        </p:txBody>
      </p:sp>
      <p:sp>
        <p:nvSpPr>
          <p:cNvPr id="21" name="角丸四角形 20"/>
          <p:cNvSpPr/>
          <p:nvPr/>
        </p:nvSpPr>
        <p:spPr bwMode="auto">
          <a:xfrm>
            <a:off x="3275856" y="5445224"/>
            <a:ext cx="5400600" cy="108012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spcBef>
                <a:spcPct val="20000"/>
              </a:spcBef>
            </a:pPr>
            <a:r>
              <a:rPr lang="en-US" altLang="ja-JP" sz="1600" dirty="0" smtClean="0">
                <a:solidFill>
                  <a:srgbClr val="FFFFFF"/>
                </a:solidFill>
                <a:effectLst>
                  <a:glow rad="228600">
                    <a:schemeClr val="accent2">
                      <a:satMod val="175000"/>
                      <a:alpha val="40000"/>
                    </a:schemeClr>
                  </a:glow>
                </a:effectLst>
              </a:rPr>
              <a:t>Common BI Tool</a:t>
            </a:r>
          </a:p>
          <a:p>
            <a:pPr marL="171450" indent="-171450">
              <a:spcBef>
                <a:spcPct val="20000"/>
              </a:spcBef>
              <a:buFont typeface="Wingdings" charset="2"/>
              <a:buChar char="v"/>
            </a:pPr>
            <a:r>
              <a:rPr lang="en-US" altLang="ja-JP" sz="1200" dirty="0" err="1" smtClean="0">
                <a:solidFill>
                  <a:srgbClr val="FFFFFF"/>
                </a:solidFill>
                <a:effectLst>
                  <a:glow rad="228600">
                    <a:schemeClr val="accent2">
                      <a:satMod val="175000"/>
                      <a:alpha val="40000"/>
                    </a:schemeClr>
                  </a:glow>
                </a:effectLst>
              </a:rPr>
              <a:t>MicroStrategy</a:t>
            </a:r>
            <a:r>
              <a:rPr lang="ja-JP" altLang="en-US" sz="1200" dirty="0">
                <a:solidFill>
                  <a:srgbClr val="FFFFFF"/>
                </a:solidFill>
                <a:effectLst>
                  <a:glow rad="228600">
                    <a:schemeClr val="accent2">
                      <a:satMod val="175000"/>
                      <a:alpha val="40000"/>
                    </a:schemeClr>
                  </a:glow>
                </a:effectLst>
              </a:rPr>
              <a:t>、</a:t>
            </a:r>
            <a:r>
              <a:rPr lang="en-US" altLang="ja-JP" sz="1200" dirty="0" err="1" smtClean="0">
                <a:solidFill>
                  <a:srgbClr val="FFFFFF"/>
                </a:solidFill>
                <a:effectLst>
                  <a:glow rad="228600">
                    <a:schemeClr val="accent2">
                      <a:satMod val="175000"/>
                      <a:alpha val="40000"/>
                    </a:schemeClr>
                  </a:glow>
                </a:effectLst>
              </a:rPr>
              <a:t>Jaspersoft</a:t>
            </a:r>
            <a:r>
              <a:rPr lang="ja-JP" altLang="en-US" sz="1200" dirty="0" smtClean="0">
                <a:solidFill>
                  <a:srgbClr val="FFFFFF"/>
                </a:solidFill>
                <a:effectLst>
                  <a:glow rad="228600">
                    <a:schemeClr val="accent2">
                      <a:satMod val="175000"/>
                      <a:alpha val="40000"/>
                    </a:schemeClr>
                  </a:glow>
                </a:effectLst>
              </a:rPr>
              <a:t>、</a:t>
            </a:r>
            <a:r>
              <a:rPr lang="en-US" altLang="ja-JP" sz="1200" dirty="0">
                <a:solidFill>
                  <a:srgbClr val="FFFFFF"/>
                </a:solidFill>
                <a:effectLst>
                  <a:glow rad="228600">
                    <a:schemeClr val="accent2">
                      <a:satMod val="175000"/>
                      <a:alpha val="40000"/>
                    </a:schemeClr>
                  </a:glow>
                </a:effectLst>
              </a:rPr>
              <a:t>SAP</a:t>
            </a:r>
            <a:r>
              <a:rPr lang="ja-JP" altLang="en-US" sz="1200" dirty="0">
                <a:solidFill>
                  <a:srgbClr val="FFFFFF"/>
                </a:solidFill>
                <a:effectLst>
                  <a:glow rad="228600">
                    <a:schemeClr val="accent2">
                      <a:satMod val="175000"/>
                      <a:alpha val="40000"/>
                    </a:schemeClr>
                  </a:glow>
                </a:effectLst>
              </a:rPr>
              <a:t>、</a:t>
            </a:r>
            <a:r>
              <a:rPr lang="en-US" altLang="ja-JP" sz="1200" dirty="0">
                <a:solidFill>
                  <a:srgbClr val="FFFFFF"/>
                </a:solidFill>
                <a:effectLst>
                  <a:glow rad="228600">
                    <a:schemeClr val="accent2">
                      <a:satMod val="175000"/>
                      <a:alpha val="40000"/>
                    </a:schemeClr>
                  </a:glow>
                </a:effectLst>
              </a:rPr>
              <a:t>IBM</a:t>
            </a:r>
            <a:r>
              <a:rPr lang="ja-JP" altLang="en-US" sz="1200" dirty="0">
                <a:solidFill>
                  <a:srgbClr val="FFFFFF"/>
                </a:solidFill>
                <a:effectLst>
                  <a:glow rad="228600">
                    <a:schemeClr val="accent2">
                      <a:satMod val="175000"/>
                      <a:alpha val="40000"/>
                    </a:schemeClr>
                  </a:glow>
                </a:effectLst>
              </a:rPr>
              <a:t>、</a:t>
            </a:r>
            <a:r>
              <a:rPr lang="en-US" altLang="ja-JP" sz="1200" dirty="0" err="1">
                <a:solidFill>
                  <a:srgbClr val="FFFFFF"/>
                </a:solidFill>
                <a:effectLst>
                  <a:glow rad="228600">
                    <a:schemeClr val="accent2">
                      <a:satMod val="175000"/>
                      <a:alpha val="40000"/>
                    </a:schemeClr>
                  </a:glow>
                </a:effectLst>
              </a:rPr>
              <a:t>Informatica</a:t>
            </a:r>
            <a:r>
              <a:rPr lang="ja-JP" altLang="en-US" sz="1200" dirty="0">
                <a:solidFill>
                  <a:srgbClr val="FFFFFF"/>
                </a:solidFill>
                <a:effectLst>
                  <a:glow rad="228600">
                    <a:schemeClr val="accent2">
                      <a:satMod val="175000"/>
                      <a:alpha val="40000"/>
                    </a:schemeClr>
                  </a:glow>
                </a:effectLst>
              </a:rPr>
              <a:t>、</a:t>
            </a:r>
            <a:r>
              <a:rPr lang="en-US" altLang="ja-JP" sz="1200" dirty="0">
                <a:solidFill>
                  <a:srgbClr val="FFFFFF"/>
                </a:solidFill>
                <a:effectLst>
                  <a:glow rad="228600">
                    <a:schemeClr val="accent2">
                      <a:satMod val="175000"/>
                      <a:alpha val="40000"/>
                    </a:schemeClr>
                  </a:glow>
                </a:effectLst>
              </a:rPr>
              <a:t>Tableau</a:t>
            </a:r>
            <a:r>
              <a:rPr lang="ja-JP" altLang="en-US" sz="1200" dirty="0">
                <a:solidFill>
                  <a:srgbClr val="FFFFFF"/>
                </a:solidFill>
                <a:effectLst>
                  <a:glow rad="228600">
                    <a:schemeClr val="accent2">
                      <a:satMod val="175000"/>
                      <a:alpha val="40000"/>
                    </a:schemeClr>
                  </a:glow>
                </a:effectLst>
              </a:rPr>
              <a:t>、</a:t>
            </a:r>
            <a:r>
              <a:rPr lang="en-US" altLang="ja-JP" sz="1200" dirty="0" err="1">
                <a:solidFill>
                  <a:srgbClr val="FFFFFF"/>
                </a:solidFill>
                <a:effectLst>
                  <a:glow rad="228600">
                    <a:schemeClr val="accent2">
                      <a:satMod val="175000"/>
                      <a:alpha val="40000"/>
                    </a:schemeClr>
                  </a:glow>
                </a:effectLst>
              </a:rPr>
              <a:t>Attunity</a:t>
            </a:r>
            <a:r>
              <a:rPr lang="ja-JP" altLang="en-US" sz="1200" dirty="0">
                <a:solidFill>
                  <a:srgbClr val="FFFFFF"/>
                </a:solidFill>
                <a:effectLst>
                  <a:glow rad="228600">
                    <a:schemeClr val="accent2">
                      <a:satMod val="175000"/>
                      <a:alpha val="40000"/>
                    </a:schemeClr>
                  </a:glow>
                </a:effectLst>
              </a:rPr>
              <a:t>、</a:t>
            </a:r>
            <a:r>
              <a:rPr lang="en-US" altLang="ja-JP" sz="1200" dirty="0">
                <a:solidFill>
                  <a:srgbClr val="FFFFFF"/>
                </a:solidFill>
                <a:effectLst>
                  <a:glow rad="228600">
                    <a:schemeClr val="accent2">
                      <a:satMod val="175000"/>
                      <a:alpha val="40000"/>
                    </a:schemeClr>
                  </a:glow>
                </a:effectLst>
              </a:rPr>
              <a:t>Actuate</a:t>
            </a:r>
            <a:r>
              <a:rPr lang="ja-JP" altLang="en-US" sz="1200" dirty="0">
                <a:solidFill>
                  <a:srgbClr val="FFFFFF"/>
                </a:solidFill>
                <a:effectLst>
                  <a:glow rad="228600">
                    <a:schemeClr val="accent2">
                      <a:satMod val="175000"/>
                      <a:alpha val="40000"/>
                    </a:schemeClr>
                  </a:glow>
                </a:effectLst>
              </a:rPr>
              <a:t>、</a:t>
            </a:r>
            <a:r>
              <a:rPr lang="en-US" altLang="ja-JP" sz="1200" dirty="0" err="1">
                <a:solidFill>
                  <a:srgbClr val="FFFFFF"/>
                </a:solidFill>
                <a:effectLst>
                  <a:glow rad="228600">
                    <a:schemeClr val="accent2">
                      <a:satMod val="175000"/>
                      <a:alpha val="40000"/>
                    </a:schemeClr>
                  </a:glow>
                </a:effectLst>
              </a:rPr>
              <a:t>Pentaho</a:t>
            </a:r>
            <a:r>
              <a:rPr lang="ja-JP" altLang="en-US" sz="1200" dirty="0">
                <a:solidFill>
                  <a:srgbClr val="FFFFFF"/>
                </a:solidFill>
                <a:effectLst>
                  <a:glow rad="228600">
                    <a:schemeClr val="accent2">
                      <a:satMod val="175000"/>
                      <a:alpha val="40000"/>
                    </a:schemeClr>
                  </a:glow>
                </a:effectLst>
              </a:rPr>
              <a:t>、</a:t>
            </a:r>
            <a:r>
              <a:rPr lang="en-US" altLang="ja-JP" sz="1200" dirty="0" err="1">
                <a:solidFill>
                  <a:srgbClr val="FFFFFF"/>
                </a:solidFill>
                <a:effectLst>
                  <a:glow rad="228600">
                    <a:schemeClr val="accent2">
                      <a:satMod val="175000"/>
                      <a:alpha val="40000"/>
                    </a:schemeClr>
                  </a:glow>
                </a:effectLst>
              </a:rPr>
              <a:t>Talend</a:t>
            </a:r>
            <a:r>
              <a:rPr lang="ja-JP" altLang="en-US" sz="1200" dirty="0">
                <a:solidFill>
                  <a:srgbClr val="FFFFFF"/>
                </a:solidFill>
                <a:effectLst>
                  <a:glow rad="228600">
                    <a:schemeClr val="accent2">
                      <a:satMod val="175000"/>
                      <a:alpha val="40000"/>
                    </a:schemeClr>
                  </a:glow>
                </a:effectLst>
              </a:rPr>
              <a:t>、</a:t>
            </a:r>
            <a:r>
              <a:rPr lang="en-US" altLang="ja-JP" sz="1200" dirty="0" err="1">
                <a:solidFill>
                  <a:srgbClr val="FFFFFF"/>
                </a:solidFill>
                <a:effectLst>
                  <a:glow rad="228600">
                    <a:schemeClr val="accent2">
                      <a:satMod val="175000"/>
                      <a:alpha val="40000"/>
                    </a:schemeClr>
                  </a:glow>
                </a:effectLst>
              </a:rPr>
              <a:t>Birst</a:t>
            </a:r>
            <a:r>
              <a:rPr lang="ja-JP" altLang="en-US" sz="1200" dirty="0">
                <a:solidFill>
                  <a:srgbClr val="FFFFFF"/>
                </a:solidFill>
                <a:effectLst>
                  <a:glow rad="228600">
                    <a:schemeClr val="accent2">
                      <a:satMod val="175000"/>
                      <a:alpha val="40000"/>
                    </a:schemeClr>
                  </a:glow>
                </a:effectLst>
              </a:rPr>
              <a:t>、</a:t>
            </a:r>
            <a:r>
              <a:rPr lang="en-US" altLang="ja-JP" sz="1200" dirty="0" err="1">
                <a:solidFill>
                  <a:srgbClr val="FFFFFF"/>
                </a:solidFill>
                <a:effectLst>
                  <a:glow rad="228600">
                    <a:schemeClr val="accent2">
                      <a:satMod val="175000"/>
                      <a:alpha val="40000"/>
                    </a:schemeClr>
                  </a:glow>
                </a:effectLst>
              </a:rPr>
              <a:t>Roambi</a:t>
            </a:r>
            <a:r>
              <a:rPr lang="ja-JP" altLang="en-US" sz="1200" dirty="0">
                <a:solidFill>
                  <a:srgbClr val="FFFFFF"/>
                </a:solidFill>
                <a:effectLst>
                  <a:glow rad="228600">
                    <a:schemeClr val="accent2">
                      <a:satMod val="175000"/>
                      <a:alpha val="40000"/>
                    </a:schemeClr>
                  </a:glow>
                </a:effectLst>
              </a:rPr>
              <a:t>、</a:t>
            </a:r>
            <a:r>
              <a:rPr lang="en-US" altLang="ja-JP" sz="1200" dirty="0" smtClean="0">
                <a:solidFill>
                  <a:srgbClr val="FFFFFF"/>
                </a:solidFill>
                <a:effectLst>
                  <a:glow rad="228600">
                    <a:schemeClr val="accent2">
                      <a:satMod val="175000"/>
                      <a:alpha val="40000"/>
                    </a:schemeClr>
                  </a:glow>
                </a:effectLst>
              </a:rPr>
              <a:t>Pervasive</a:t>
            </a:r>
            <a:r>
              <a:rPr lang="ja-JP" altLang="en-US" sz="1200" dirty="0" smtClean="0">
                <a:solidFill>
                  <a:srgbClr val="FFFFFF"/>
                </a:solidFill>
                <a:effectLst>
                  <a:glow rad="228600">
                    <a:schemeClr val="accent2">
                      <a:satMod val="175000"/>
                      <a:alpha val="40000"/>
                    </a:schemeClr>
                  </a:glow>
                </a:effectLst>
              </a:rPr>
              <a:t>など</a:t>
            </a:r>
          </a:p>
          <a:p>
            <a:pPr marL="171450" indent="-171450">
              <a:spcBef>
                <a:spcPct val="20000"/>
              </a:spcBef>
              <a:buFont typeface="Wingdings" charset="2"/>
              <a:buChar char="v"/>
            </a:pPr>
            <a:r>
              <a:rPr lang="ja-JP" altLang="en-US" sz="1200" dirty="0" smtClean="0">
                <a:solidFill>
                  <a:srgbClr val="FFFFFF"/>
                </a:solidFill>
                <a:effectLst>
                  <a:glow rad="228600">
                    <a:schemeClr val="accent2">
                      <a:satMod val="175000"/>
                      <a:alpha val="40000"/>
                    </a:schemeClr>
                  </a:glow>
                </a:effectLst>
              </a:rPr>
              <a:t>他</a:t>
            </a:r>
            <a:r>
              <a:rPr lang="ja-JP" altLang="en-US" sz="1200" dirty="0">
                <a:solidFill>
                  <a:srgbClr val="FFFFFF"/>
                </a:solidFill>
                <a:effectLst>
                  <a:glow rad="228600">
                    <a:schemeClr val="accent2">
                      <a:satMod val="175000"/>
                      <a:alpha val="40000"/>
                    </a:schemeClr>
                  </a:glow>
                </a:effectLst>
              </a:rPr>
              <a:t>の既存データベースからは</a:t>
            </a:r>
            <a:r>
              <a:rPr lang="en-US" altLang="ja-JP" sz="1200" dirty="0">
                <a:solidFill>
                  <a:srgbClr val="FFFFFF"/>
                </a:solidFill>
                <a:effectLst>
                  <a:glow rad="228600">
                    <a:schemeClr val="accent2">
                      <a:satMod val="175000"/>
                      <a:alpha val="40000"/>
                    </a:schemeClr>
                  </a:glow>
                </a:effectLst>
              </a:rPr>
              <a:t>JDBC</a:t>
            </a:r>
            <a:r>
              <a:rPr lang="ja-JP" altLang="en-US" sz="1200" dirty="0">
                <a:solidFill>
                  <a:srgbClr val="FFFFFF"/>
                </a:solidFill>
                <a:effectLst>
                  <a:glow rad="228600">
                    <a:schemeClr val="accent2">
                      <a:satMod val="175000"/>
                      <a:alpha val="40000"/>
                    </a:schemeClr>
                  </a:glow>
                </a:effectLst>
              </a:rPr>
              <a:t>／</a:t>
            </a:r>
            <a:r>
              <a:rPr lang="en-US" altLang="ja-JP" sz="1200" dirty="0">
                <a:solidFill>
                  <a:srgbClr val="FFFFFF"/>
                </a:solidFill>
                <a:effectLst>
                  <a:glow rad="228600">
                    <a:schemeClr val="accent2">
                      <a:satMod val="175000"/>
                      <a:alpha val="40000"/>
                    </a:schemeClr>
                  </a:glow>
                </a:effectLst>
              </a:rPr>
              <a:t>ODBC</a:t>
            </a:r>
            <a:r>
              <a:rPr lang="ja-JP" altLang="en-US" sz="1200" dirty="0">
                <a:solidFill>
                  <a:srgbClr val="FFFFFF"/>
                </a:solidFill>
                <a:effectLst>
                  <a:glow rad="228600">
                    <a:schemeClr val="accent2">
                      <a:satMod val="175000"/>
                      <a:alpha val="40000"/>
                    </a:schemeClr>
                  </a:glow>
                </a:effectLst>
              </a:rPr>
              <a:t>ドライバ経由で</a:t>
            </a:r>
            <a:r>
              <a:rPr lang="ja-JP" altLang="en-US" sz="1200" dirty="0" smtClean="0">
                <a:solidFill>
                  <a:srgbClr val="FFFFFF"/>
                </a:solidFill>
                <a:effectLst>
                  <a:glow rad="228600">
                    <a:schemeClr val="accent2">
                      <a:satMod val="175000"/>
                      <a:alpha val="40000"/>
                    </a:schemeClr>
                  </a:glow>
                </a:effectLst>
              </a:rPr>
              <a:t>接続</a:t>
            </a:r>
            <a:endParaRPr kumimoji="0" lang="ja-JP" altLang="en-US" sz="1200" b="0" i="0" u="none" strike="noStrike" cap="none" normalizeH="0" baseline="0" dirty="0" smtClean="0">
              <a:ln>
                <a:noFill/>
              </a:ln>
              <a:solidFill>
                <a:srgbClr val="FFFFFF"/>
              </a:solidFill>
              <a:effectLst>
                <a:glow rad="228600">
                  <a:schemeClr val="accent2">
                    <a:satMod val="175000"/>
                    <a:alpha val="40000"/>
                  </a:schemeClr>
                </a:glow>
              </a:effectLst>
              <a:latin typeface="Arial" charset="0"/>
              <a:ea typeface="HG丸ｺﾞｼｯｸM-PRO" pitchFamily="50" charset="-128"/>
            </a:endParaRPr>
          </a:p>
        </p:txBody>
      </p:sp>
      <p:sp>
        <p:nvSpPr>
          <p:cNvPr id="14" name="上矢印 13"/>
          <p:cNvSpPr/>
          <p:nvPr/>
        </p:nvSpPr>
        <p:spPr bwMode="auto">
          <a:xfrm>
            <a:off x="1403648" y="2924944"/>
            <a:ext cx="720080" cy="576064"/>
          </a:xfrm>
          <a:prstGeom prst="up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Tree>
    <p:extLst>
      <p:ext uri="{BB962C8B-B14F-4D97-AF65-F5344CB8AC3E}">
        <p14:creationId xmlns:p14="http://schemas.microsoft.com/office/powerpoint/2010/main" val="36172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データベースのトレンド</a:t>
            </a:r>
            <a:endParaRPr kumimoji="1" lang="ja-JP" altLang="en-US" dirty="0"/>
          </a:p>
        </p:txBody>
      </p:sp>
      <p:sp>
        <p:nvSpPr>
          <p:cNvPr id="3" name="フローチャート: 磁気ディスク 2"/>
          <p:cNvSpPr/>
          <p:nvPr/>
        </p:nvSpPr>
        <p:spPr bwMode="auto">
          <a:xfrm>
            <a:off x="1612900" y="1117600"/>
            <a:ext cx="1816100" cy="1504950"/>
          </a:xfrm>
          <a:prstGeom prst="flowChartMagneticDisk">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200" b="0" i="0" u="none" strike="noStrike" cap="none" normalizeH="0" baseline="0" dirty="0" smtClean="0">
              <a:ln>
                <a:noFill/>
              </a:ln>
              <a:solidFill>
                <a:srgbClr val="0000FF"/>
              </a:solidFill>
              <a:effectLst/>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smtClean="0">
                <a:ln>
                  <a:noFill/>
                </a:ln>
                <a:solidFill>
                  <a:srgbClr val="0000FF"/>
                </a:solidFill>
                <a:effectLst/>
                <a:ea typeface="HG丸ｺﾞｼｯｸM-PRO" pitchFamily="50" charset="-128"/>
              </a:rPr>
              <a:t>トランザクション</a:t>
            </a:r>
            <a:r>
              <a:rPr kumimoji="0" lang="en-US" altLang="ja-JP" sz="1200" b="0" i="0" u="none" strike="noStrike" cap="none" normalizeH="0" baseline="0" dirty="0" smtClean="0">
                <a:ln>
                  <a:noFill/>
                </a:ln>
                <a:solidFill>
                  <a:srgbClr val="0000FF"/>
                </a:solidFill>
                <a:effectLst/>
                <a:ea typeface="HG丸ｺﾞｼｯｸM-PRO" pitchFamily="50" charset="-128"/>
              </a:rPr>
              <a:t>DB</a:t>
            </a: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200" b="0" i="0" u="none" strike="noStrike" cap="none" normalizeH="0" baseline="0" dirty="0" smtClean="0">
              <a:ln>
                <a:noFill/>
              </a:ln>
              <a:solidFill>
                <a:srgbClr val="0000FF"/>
              </a:solidFill>
              <a:effectLst/>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rgbClr val="0000FF"/>
                </a:solidFill>
                <a:ea typeface="HG丸ｺﾞｼｯｸM-PRO" pitchFamily="50" charset="-128"/>
              </a:rPr>
              <a:t>リレーショナル型</a:t>
            </a:r>
            <a:r>
              <a:rPr kumimoji="0" lang="en-US" altLang="ja-JP" sz="1200" dirty="0" smtClean="0">
                <a:solidFill>
                  <a:srgbClr val="0000FF"/>
                </a:solidFill>
                <a:ea typeface="HG丸ｺﾞｼｯｸM-PRO" pitchFamily="50" charset="-128"/>
              </a:rPr>
              <a:t>DB</a:t>
            </a:r>
            <a:endParaRPr kumimoji="0" lang="ja-JP" altLang="en-US" sz="1200" b="0" i="0" u="none" strike="noStrike" cap="none" normalizeH="0" baseline="0" dirty="0" smtClean="0">
              <a:ln>
                <a:noFill/>
              </a:ln>
              <a:solidFill>
                <a:srgbClr val="0000FF"/>
              </a:solidFill>
              <a:effectLst/>
              <a:ea typeface="HG丸ｺﾞｼｯｸM-PRO" pitchFamily="50" charset="-128"/>
            </a:endParaRPr>
          </a:p>
        </p:txBody>
      </p:sp>
      <p:sp>
        <p:nvSpPr>
          <p:cNvPr id="4" name="フローチャート: 磁気ディスク 3"/>
          <p:cNvSpPr/>
          <p:nvPr/>
        </p:nvSpPr>
        <p:spPr bwMode="auto">
          <a:xfrm>
            <a:off x="5708650" y="1117600"/>
            <a:ext cx="1816100" cy="1504950"/>
          </a:xfrm>
          <a:prstGeom prst="flowChartMagneticDisk">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200" b="0" i="0" u="none" strike="noStrike" cap="none" normalizeH="0" baseline="0" dirty="0" smtClean="0">
              <a:ln>
                <a:noFill/>
              </a:ln>
              <a:solidFill>
                <a:srgbClr val="800000"/>
              </a:solidFill>
              <a:effectLst/>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baseline="0" dirty="0" smtClean="0">
                <a:ln>
                  <a:noFill/>
                </a:ln>
                <a:solidFill>
                  <a:srgbClr val="800000"/>
                </a:solidFill>
                <a:effectLst/>
                <a:ea typeface="HG丸ｺﾞｼｯｸM-PRO" pitchFamily="50" charset="-128"/>
              </a:rPr>
              <a:t>データウェアハウス</a:t>
            </a:r>
            <a:r>
              <a:rPr kumimoji="0" lang="en-US" altLang="ja-JP" sz="1000" b="0" i="0" u="none" strike="noStrike" cap="none" normalizeH="0" baseline="0" dirty="0" smtClean="0">
                <a:ln>
                  <a:noFill/>
                </a:ln>
                <a:solidFill>
                  <a:srgbClr val="800000"/>
                </a:solidFill>
                <a:effectLst/>
                <a:ea typeface="HG丸ｺﾞｼｯｸM-PRO" pitchFamily="50" charset="-128"/>
              </a:rPr>
              <a:t>(DWH)</a:t>
            </a: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200" dirty="0" smtClean="0">
              <a:solidFill>
                <a:srgbClr val="800000"/>
              </a:solidFill>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rgbClr val="800000"/>
                </a:solidFill>
                <a:ea typeface="HG丸ｺﾞｼｯｸM-PRO" pitchFamily="50" charset="-128"/>
              </a:rPr>
              <a:t>カラム型</a:t>
            </a:r>
            <a:r>
              <a:rPr kumimoji="0" lang="en-US" altLang="ja-JP" sz="1200" dirty="0" smtClean="0">
                <a:solidFill>
                  <a:srgbClr val="800000"/>
                </a:solidFill>
                <a:ea typeface="HG丸ｺﾞｼｯｸM-PRO" pitchFamily="50" charset="-128"/>
              </a:rPr>
              <a:t>DB</a:t>
            </a:r>
            <a:endParaRPr kumimoji="0" lang="ja-JP" altLang="en-US" sz="1200" b="0" i="0" u="none" strike="noStrike" cap="none" normalizeH="0" baseline="0" dirty="0" smtClean="0">
              <a:ln>
                <a:noFill/>
              </a:ln>
              <a:solidFill>
                <a:srgbClr val="800000"/>
              </a:solidFill>
              <a:effectLst/>
              <a:ea typeface="HG丸ｺﾞｼｯｸM-PRO" pitchFamily="50" charset="-128"/>
            </a:endParaRPr>
          </a:p>
        </p:txBody>
      </p:sp>
      <p:sp>
        <p:nvSpPr>
          <p:cNvPr id="5" name="フローチャート: 磁気ディスク 4"/>
          <p:cNvSpPr/>
          <p:nvPr/>
        </p:nvSpPr>
        <p:spPr bwMode="auto">
          <a:xfrm>
            <a:off x="3429000" y="3498850"/>
            <a:ext cx="2279650" cy="1993900"/>
          </a:xfrm>
          <a:prstGeom prst="flowChartMagneticDisk">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dirty="0" smtClean="0">
              <a:solidFill>
                <a:schemeClr val="bg1"/>
              </a:solidFill>
              <a:effectLst>
                <a:glow rad="139700">
                  <a:schemeClr val="accent2">
                    <a:satMod val="175000"/>
                    <a:alpha val="40000"/>
                  </a:schemeClr>
                </a:glow>
              </a:effectLst>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effectLst>
                  <a:glow rad="139700">
                    <a:schemeClr val="accent2">
                      <a:satMod val="175000"/>
                      <a:alpha val="40000"/>
                    </a:schemeClr>
                  </a:glow>
                </a:effectLst>
                <a:ea typeface="HG丸ｺﾞｼｯｸM-PRO" pitchFamily="50" charset="-128"/>
              </a:rPr>
              <a:t>一元化された統合</a:t>
            </a:r>
            <a:r>
              <a:rPr kumimoji="0" lang="en-US" altLang="ja-JP" sz="1400" dirty="0" smtClean="0">
                <a:solidFill>
                  <a:schemeClr val="bg1"/>
                </a:solidFill>
                <a:effectLst>
                  <a:glow rad="139700">
                    <a:schemeClr val="accent2">
                      <a:satMod val="175000"/>
                      <a:alpha val="40000"/>
                    </a:schemeClr>
                  </a:glow>
                </a:effectLst>
                <a:ea typeface="HG丸ｺﾞｼｯｸM-PRO" pitchFamily="50" charset="-128"/>
              </a:rPr>
              <a:t>DB</a:t>
            </a: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dirty="0" smtClean="0">
              <a:solidFill>
                <a:schemeClr val="bg1"/>
              </a:solidFill>
              <a:effectLst>
                <a:glow rad="139700">
                  <a:schemeClr val="accent2">
                    <a:satMod val="175000"/>
                    <a:alpha val="40000"/>
                  </a:schemeClr>
                </a:glow>
              </a:effectLst>
              <a:ea typeface="HG丸ｺﾞｼｯｸM-PRO" pitchFamily="50"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effectLst>
                  <a:glow rad="139700">
                    <a:schemeClr val="accent2">
                      <a:satMod val="175000"/>
                      <a:alpha val="40000"/>
                    </a:schemeClr>
                  </a:glow>
                </a:effectLst>
                <a:ea typeface="HG丸ｺﾞｼｯｸM-PRO" pitchFamily="50" charset="-128"/>
              </a:rPr>
              <a:t>リレーショナル型</a:t>
            </a:r>
            <a:r>
              <a:rPr kumimoji="0" lang="en-US" altLang="ja-JP" sz="1400" dirty="0" smtClean="0">
                <a:solidFill>
                  <a:schemeClr val="bg1"/>
                </a:solidFill>
                <a:effectLst>
                  <a:glow rad="139700">
                    <a:schemeClr val="accent2">
                      <a:satMod val="175000"/>
                      <a:alpha val="40000"/>
                    </a:schemeClr>
                  </a:glow>
                </a:effectLst>
                <a:ea typeface="HG丸ｺﾞｼｯｸM-PRO" pitchFamily="50" charset="-128"/>
              </a:rPr>
              <a:t>DB</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glow rad="139700">
                    <a:schemeClr val="accent2">
                      <a:satMod val="175000"/>
                      <a:alpha val="40000"/>
                    </a:schemeClr>
                  </a:glow>
                </a:effectLst>
                <a:latin typeface="Arial" charset="0"/>
                <a:ea typeface="HG丸ｺﾞｼｯｸM-PRO" pitchFamily="50" charset="-128"/>
              </a:rPr>
              <a:t>+</a:t>
            </a:r>
            <a:r>
              <a:rPr kumimoji="0" lang="ja-JP" altLang="en-US" sz="1400" b="0" i="0" u="none" strike="noStrike" cap="none" normalizeH="0" baseline="0" dirty="0" smtClean="0">
                <a:ln>
                  <a:noFill/>
                </a:ln>
                <a:solidFill>
                  <a:schemeClr val="bg1"/>
                </a:solidFill>
                <a:effectLst>
                  <a:glow rad="139700">
                    <a:schemeClr val="accent2">
                      <a:satMod val="175000"/>
                      <a:alpha val="40000"/>
                    </a:schemeClr>
                  </a:glow>
                </a:effectLst>
                <a:latin typeface="Arial" charset="0"/>
                <a:ea typeface="HG丸ｺﾞｼｯｸM-PRO" pitchFamily="50" charset="-128"/>
              </a:rPr>
              <a:t>カラム型</a:t>
            </a:r>
            <a:r>
              <a:rPr kumimoji="0" lang="en-US" altLang="ja-JP" sz="1400" b="0" i="0" u="none" strike="noStrike" cap="none" normalizeH="0" baseline="0" dirty="0" smtClean="0">
                <a:ln>
                  <a:noFill/>
                </a:ln>
                <a:solidFill>
                  <a:schemeClr val="bg1"/>
                </a:solidFill>
                <a:effectLst>
                  <a:glow rad="139700">
                    <a:schemeClr val="accent2">
                      <a:satMod val="175000"/>
                      <a:alpha val="40000"/>
                    </a:schemeClr>
                  </a:glow>
                </a:effectLst>
                <a:latin typeface="Arial" charset="0"/>
                <a:ea typeface="HG丸ｺﾞｼｯｸM-PRO" pitchFamily="50" charset="-128"/>
              </a:rPr>
              <a:t>DB</a:t>
            </a:r>
            <a:endParaRPr kumimoji="0" lang="ja-JP" altLang="en-US" sz="1400" b="0" i="0" u="none" strike="noStrike" cap="none" normalizeH="0" baseline="0" dirty="0" smtClean="0">
              <a:ln>
                <a:noFill/>
              </a:ln>
              <a:solidFill>
                <a:schemeClr val="bg1"/>
              </a:solidFill>
              <a:effectLst>
                <a:glow rad="139700">
                  <a:schemeClr val="accent2">
                    <a:satMod val="175000"/>
                    <a:alpha val="40000"/>
                  </a:schemeClr>
                </a:glow>
              </a:effectLst>
              <a:latin typeface="Arial" charset="0"/>
              <a:ea typeface="HG丸ｺﾞｼｯｸM-PRO" pitchFamily="50" charset="-128"/>
            </a:endParaRPr>
          </a:p>
        </p:txBody>
      </p:sp>
      <p:sp>
        <p:nvSpPr>
          <p:cNvPr id="6" name="角丸四角形 5"/>
          <p:cNvSpPr/>
          <p:nvPr/>
        </p:nvSpPr>
        <p:spPr bwMode="auto">
          <a:xfrm>
            <a:off x="1612900" y="3752850"/>
            <a:ext cx="1327150" cy="673100"/>
          </a:xfrm>
          <a:prstGeom prst="roundRect">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インメモリー</a:t>
            </a:r>
          </a:p>
        </p:txBody>
      </p:sp>
      <p:sp>
        <p:nvSpPr>
          <p:cNvPr id="7" name="角丸四角形 6"/>
          <p:cNvSpPr/>
          <p:nvPr/>
        </p:nvSpPr>
        <p:spPr bwMode="auto">
          <a:xfrm>
            <a:off x="1612900" y="4641850"/>
            <a:ext cx="1327150" cy="673100"/>
          </a:xfrm>
          <a:prstGeom prst="roundRect">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フラッシュ</a:t>
            </a:r>
            <a:endParaRPr kumimoji="0" lang="en-US" altLang="ja-JP" sz="1400" b="0" i="0" u="none" strike="noStrike" cap="none" normalizeH="0" baseline="0" dirty="0" smtClean="0">
              <a:ln>
                <a:noFill/>
              </a:ln>
              <a:solidFill>
                <a:srgbClr val="FFFFFF"/>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メモリー</a:t>
            </a:r>
          </a:p>
        </p:txBody>
      </p:sp>
      <p:sp>
        <p:nvSpPr>
          <p:cNvPr id="8" name="テキスト ボックス 7"/>
          <p:cNvSpPr txBox="1"/>
          <p:nvPr/>
        </p:nvSpPr>
        <p:spPr>
          <a:xfrm>
            <a:off x="2169624" y="1187450"/>
            <a:ext cx="770426" cy="369332"/>
          </a:xfrm>
          <a:prstGeom prst="rect">
            <a:avLst/>
          </a:prstGeom>
          <a:noFill/>
        </p:spPr>
        <p:txBody>
          <a:bodyPr wrap="none" rtlCol="0">
            <a:spAutoFit/>
          </a:bodyPr>
          <a:lstStyle/>
          <a:p>
            <a:pPr algn="ctr"/>
            <a:r>
              <a:rPr kumimoji="1" lang="en-US" altLang="ja-JP" dirty="0" smtClean="0">
                <a:solidFill>
                  <a:srgbClr val="0000FF"/>
                </a:solidFill>
              </a:rPr>
              <a:t>OLTP</a:t>
            </a:r>
            <a:endParaRPr kumimoji="1" lang="ja-JP" altLang="en-US" dirty="0">
              <a:solidFill>
                <a:srgbClr val="0000FF"/>
              </a:solidFill>
            </a:endParaRPr>
          </a:p>
        </p:txBody>
      </p:sp>
      <p:sp>
        <p:nvSpPr>
          <p:cNvPr id="9" name="テキスト ボックス 8"/>
          <p:cNvSpPr txBox="1"/>
          <p:nvPr/>
        </p:nvSpPr>
        <p:spPr>
          <a:xfrm>
            <a:off x="3811459" y="3657600"/>
            <a:ext cx="1521082" cy="369332"/>
          </a:xfrm>
          <a:prstGeom prst="rect">
            <a:avLst/>
          </a:prstGeom>
          <a:noFill/>
        </p:spPr>
        <p:txBody>
          <a:bodyPr wrap="none" rtlCol="0">
            <a:spAutoFit/>
          </a:bodyPr>
          <a:lstStyle/>
          <a:p>
            <a:pPr algn="ctr"/>
            <a:r>
              <a:rPr kumimoji="1" lang="en-US" altLang="ja-JP" dirty="0" smtClean="0">
                <a:solidFill>
                  <a:schemeClr val="bg1"/>
                </a:solidFill>
                <a:effectLst>
                  <a:glow rad="101600">
                    <a:schemeClr val="accent2">
                      <a:satMod val="175000"/>
                      <a:alpha val="40000"/>
                    </a:schemeClr>
                  </a:glow>
                </a:effectLst>
              </a:rPr>
              <a:t>OLTP+OLAP</a:t>
            </a:r>
            <a:endParaRPr kumimoji="1" lang="ja-JP" altLang="en-US" dirty="0">
              <a:solidFill>
                <a:schemeClr val="bg1"/>
              </a:solidFill>
              <a:effectLst>
                <a:glow rad="101600">
                  <a:schemeClr val="accent2">
                    <a:satMod val="175000"/>
                    <a:alpha val="40000"/>
                  </a:schemeClr>
                </a:glow>
              </a:effectLst>
            </a:endParaRPr>
          </a:p>
        </p:txBody>
      </p:sp>
      <p:sp>
        <p:nvSpPr>
          <p:cNvPr id="10" name="テキスト ボックス 9"/>
          <p:cNvSpPr txBox="1"/>
          <p:nvPr/>
        </p:nvSpPr>
        <p:spPr>
          <a:xfrm>
            <a:off x="6246053" y="1187450"/>
            <a:ext cx="800520" cy="369332"/>
          </a:xfrm>
          <a:prstGeom prst="rect">
            <a:avLst/>
          </a:prstGeom>
          <a:noFill/>
        </p:spPr>
        <p:txBody>
          <a:bodyPr wrap="none" rtlCol="0">
            <a:spAutoFit/>
          </a:bodyPr>
          <a:lstStyle/>
          <a:p>
            <a:pPr algn="ctr"/>
            <a:r>
              <a:rPr kumimoji="1" lang="en-US" altLang="ja-JP" dirty="0" smtClean="0">
                <a:solidFill>
                  <a:srgbClr val="800000"/>
                </a:solidFill>
              </a:rPr>
              <a:t>OLAP</a:t>
            </a:r>
            <a:endParaRPr kumimoji="1" lang="ja-JP" altLang="en-US" dirty="0">
              <a:solidFill>
                <a:srgbClr val="800000"/>
              </a:solidFill>
            </a:endParaRPr>
          </a:p>
        </p:txBody>
      </p:sp>
      <p:sp>
        <p:nvSpPr>
          <p:cNvPr id="11" name="右矢印 10"/>
          <p:cNvSpPr/>
          <p:nvPr/>
        </p:nvSpPr>
        <p:spPr bwMode="auto">
          <a:xfrm>
            <a:off x="3009900" y="3968750"/>
            <a:ext cx="342900" cy="311150"/>
          </a:xfrm>
          <a:prstGeom prst="rightArrow">
            <a:avLst/>
          </a:prstGeom>
          <a:solidFill>
            <a:srgbClr val="FF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FFFFFF"/>
              </a:solidFill>
              <a:effectLst/>
              <a:latin typeface="Arial" charset="0"/>
              <a:ea typeface="HG丸ｺﾞｼｯｸM-PRO" pitchFamily="50" charset="-128"/>
            </a:endParaRPr>
          </a:p>
        </p:txBody>
      </p:sp>
      <p:sp>
        <p:nvSpPr>
          <p:cNvPr id="12" name="右矢印 11"/>
          <p:cNvSpPr/>
          <p:nvPr/>
        </p:nvSpPr>
        <p:spPr bwMode="auto">
          <a:xfrm>
            <a:off x="3009900" y="4838700"/>
            <a:ext cx="342900" cy="311150"/>
          </a:xfrm>
          <a:prstGeom prst="rightArrow">
            <a:avLst/>
          </a:prstGeom>
          <a:solidFill>
            <a:srgbClr val="FF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FFFFFF"/>
              </a:solidFill>
              <a:effectLst/>
              <a:latin typeface="Arial" charset="0"/>
              <a:ea typeface="HG丸ｺﾞｼｯｸM-PRO" pitchFamily="50" charset="-128"/>
            </a:endParaRPr>
          </a:p>
        </p:txBody>
      </p:sp>
      <p:sp>
        <p:nvSpPr>
          <p:cNvPr id="13" name="右矢印 12"/>
          <p:cNvSpPr/>
          <p:nvPr/>
        </p:nvSpPr>
        <p:spPr bwMode="auto">
          <a:xfrm rot="18977649" flipH="1">
            <a:off x="4593871" y="2809601"/>
            <a:ext cx="1219200" cy="311150"/>
          </a:xfrm>
          <a:prstGeom prst="rightArrow">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14" name="右矢印 13"/>
          <p:cNvSpPr/>
          <p:nvPr/>
        </p:nvSpPr>
        <p:spPr bwMode="auto">
          <a:xfrm rot="2622351">
            <a:off x="3291374" y="2809603"/>
            <a:ext cx="1219200" cy="311150"/>
          </a:xfrm>
          <a:prstGeom prst="rightArrow">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pic>
        <p:nvPicPr>
          <p:cNvPr id="15" name="図 14"/>
          <p:cNvPicPr>
            <a:picLocks noChangeAspect="1"/>
          </p:cNvPicPr>
          <p:nvPr/>
        </p:nvPicPr>
        <p:blipFill>
          <a:blip r:embed="rId2"/>
          <a:stretch>
            <a:fillRect/>
          </a:stretch>
        </p:blipFill>
        <p:spPr>
          <a:xfrm>
            <a:off x="5848960" y="4381500"/>
            <a:ext cx="832068" cy="361950"/>
          </a:xfrm>
          <a:prstGeom prst="rect">
            <a:avLst/>
          </a:prstGeom>
        </p:spPr>
      </p:pic>
      <p:pic>
        <p:nvPicPr>
          <p:cNvPr id="16" name="図 15"/>
          <p:cNvPicPr>
            <a:picLocks noChangeAspect="1"/>
          </p:cNvPicPr>
          <p:nvPr/>
        </p:nvPicPr>
        <p:blipFill>
          <a:blip r:embed="rId3"/>
          <a:stretch>
            <a:fillRect/>
          </a:stretch>
        </p:blipFill>
        <p:spPr>
          <a:xfrm>
            <a:off x="5795887" y="4818555"/>
            <a:ext cx="913032" cy="188532"/>
          </a:xfrm>
          <a:prstGeom prst="rect">
            <a:avLst/>
          </a:prstGeom>
        </p:spPr>
      </p:pic>
      <p:pic>
        <p:nvPicPr>
          <p:cNvPr id="17" name="図 16"/>
          <p:cNvPicPr>
            <a:picLocks noChangeAspect="1"/>
          </p:cNvPicPr>
          <p:nvPr/>
        </p:nvPicPr>
        <p:blipFill>
          <a:blip r:embed="rId4"/>
          <a:stretch>
            <a:fillRect/>
          </a:stretch>
        </p:blipFill>
        <p:spPr>
          <a:xfrm>
            <a:off x="5757995" y="4070350"/>
            <a:ext cx="571500" cy="229097"/>
          </a:xfrm>
          <a:prstGeom prst="rect">
            <a:avLst/>
          </a:prstGeom>
        </p:spPr>
      </p:pic>
      <p:sp>
        <p:nvSpPr>
          <p:cNvPr id="18" name="テキスト ボックス 17"/>
          <p:cNvSpPr txBox="1"/>
          <p:nvPr/>
        </p:nvSpPr>
        <p:spPr>
          <a:xfrm>
            <a:off x="6738590" y="4060180"/>
            <a:ext cx="612217" cy="276999"/>
          </a:xfrm>
          <a:prstGeom prst="rect">
            <a:avLst/>
          </a:prstGeom>
          <a:noFill/>
        </p:spPr>
        <p:txBody>
          <a:bodyPr wrap="none" rtlCol="0">
            <a:spAutoFit/>
          </a:bodyPr>
          <a:lstStyle/>
          <a:p>
            <a:r>
              <a:rPr kumimoji="1" lang="en-US" altLang="ja-JP" sz="1200" dirty="0" smtClean="0">
                <a:solidFill>
                  <a:srgbClr val="0000FF"/>
                </a:solidFill>
              </a:rPr>
              <a:t>HANA</a:t>
            </a:r>
            <a:endParaRPr kumimoji="1" lang="ja-JP" altLang="en-US" sz="1200" dirty="0">
              <a:solidFill>
                <a:srgbClr val="0000FF"/>
              </a:solidFill>
            </a:endParaRPr>
          </a:p>
        </p:txBody>
      </p:sp>
      <p:sp>
        <p:nvSpPr>
          <p:cNvPr id="19" name="テキスト ボックス 18"/>
          <p:cNvSpPr txBox="1"/>
          <p:nvPr/>
        </p:nvSpPr>
        <p:spPr>
          <a:xfrm>
            <a:off x="6738590" y="4417120"/>
            <a:ext cx="1367983" cy="276999"/>
          </a:xfrm>
          <a:prstGeom prst="rect">
            <a:avLst/>
          </a:prstGeom>
          <a:noFill/>
        </p:spPr>
        <p:txBody>
          <a:bodyPr wrap="none" rtlCol="0">
            <a:spAutoFit/>
          </a:bodyPr>
          <a:lstStyle/>
          <a:p>
            <a:r>
              <a:rPr kumimoji="1" lang="en-US" altLang="ja-JP" sz="1200" dirty="0" smtClean="0">
                <a:solidFill>
                  <a:srgbClr val="0000FF"/>
                </a:solidFill>
              </a:rPr>
              <a:t>SQL Server 2014</a:t>
            </a:r>
            <a:endParaRPr kumimoji="1" lang="ja-JP" altLang="en-US" sz="1200" dirty="0">
              <a:solidFill>
                <a:srgbClr val="0000FF"/>
              </a:solidFill>
            </a:endParaRPr>
          </a:p>
        </p:txBody>
      </p:sp>
      <p:sp>
        <p:nvSpPr>
          <p:cNvPr id="20" name="テキスト ボックス 19"/>
          <p:cNvSpPr txBox="1"/>
          <p:nvPr/>
        </p:nvSpPr>
        <p:spPr>
          <a:xfrm>
            <a:off x="6738590" y="4750297"/>
            <a:ext cx="1177050" cy="276999"/>
          </a:xfrm>
          <a:prstGeom prst="rect">
            <a:avLst/>
          </a:prstGeom>
          <a:noFill/>
        </p:spPr>
        <p:txBody>
          <a:bodyPr wrap="none" rtlCol="0">
            <a:spAutoFit/>
          </a:bodyPr>
          <a:lstStyle/>
          <a:p>
            <a:r>
              <a:rPr kumimoji="1" lang="en-US" altLang="ja-JP" sz="1200" dirty="0" smtClean="0">
                <a:solidFill>
                  <a:srgbClr val="0000FF"/>
                </a:solidFill>
              </a:rPr>
              <a:t>Database 12c</a:t>
            </a:r>
            <a:endParaRPr kumimoji="1" lang="ja-JP" altLang="en-US" sz="1200" dirty="0">
              <a:solidFill>
                <a:srgbClr val="0000FF"/>
              </a:solidFill>
            </a:endParaRPr>
          </a:p>
        </p:txBody>
      </p:sp>
      <p:sp>
        <p:nvSpPr>
          <p:cNvPr id="21" name="角丸四角形 20"/>
          <p:cNvSpPr/>
          <p:nvPr/>
        </p:nvSpPr>
        <p:spPr bwMode="auto">
          <a:xfrm>
            <a:off x="1612900" y="5753100"/>
            <a:ext cx="5911850" cy="558800"/>
          </a:xfrm>
          <a:prstGeom prst="roundRect">
            <a:avLst>
              <a:gd name="adj" fmla="val 50000"/>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rgbClr val="FFFFFF"/>
                </a:solidFill>
                <a:effectLst/>
                <a:latin typeface="Arial" charset="0"/>
                <a:ea typeface="HG丸ｺﾞｼｯｸM-PRO" pitchFamily="50" charset="-128"/>
              </a:rPr>
              <a:t>リアルタイム　</a:t>
            </a:r>
            <a:r>
              <a:rPr kumimoji="0" lang="en-US" altLang="ja-JP" sz="2400" dirty="0" smtClean="0">
                <a:solidFill>
                  <a:srgbClr val="FFFFFF"/>
                </a:solidFill>
                <a:latin typeface="Arial" charset="0"/>
                <a:ea typeface="HG丸ｺﾞｼｯｸM-PRO" pitchFamily="50" charset="-128"/>
              </a:rPr>
              <a:t>×</a:t>
            </a:r>
            <a:r>
              <a:rPr kumimoji="0" lang="ja-JP" altLang="en-US" sz="2400" dirty="0" smtClean="0">
                <a:solidFill>
                  <a:srgbClr val="FFFFFF"/>
                </a:solidFill>
                <a:latin typeface="Arial" charset="0"/>
                <a:ea typeface="HG丸ｺﾞｼｯｸM-PRO" pitchFamily="50" charset="-128"/>
              </a:rPr>
              <a:t>　</a:t>
            </a:r>
            <a:r>
              <a:rPr kumimoji="0" lang="en-US" altLang="ja-JP" sz="2400" dirty="0" smtClean="0">
                <a:solidFill>
                  <a:srgbClr val="FFFFFF"/>
                </a:solidFill>
                <a:latin typeface="Arial" charset="0"/>
                <a:ea typeface="HG丸ｺﾞｼｯｸM-PRO" pitchFamily="50" charset="-128"/>
              </a:rPr>
              <a:t>(</a:t>
            </a:r>
            <a:r>
              <a:rPr kumimoji="0" lang="en-US" altLang="ja-JP" sz="2400" b="0" i="0" u="none" strike="noStrike" cap="none" normalizeH="0" baseline="0" dirty="0" smtClean="0">
                <a:ln>
                  <a:noFill/>
                </a:ln>
                <a:solidFill>
                  <a:srgbClr val="FFFFFF"/>
                </a:solidFill>
                <a:effectLst/>
                <a:latin typeface="Arial" charset="0"/>
                <a:ea typeface="HG丸ｺﾞｼｯｸM-PRO" pitchFamily="50" charset="-128"/>
              </a:rPr>
              <a:t>ERP + BI)</a:t>
            </a:r>
            <a:endParaRPr kumimoji="0" lang="ja-JP" altLang="en-US" sz="2400" b="0" i="0" u="none" strike="noStrike" cap="none" normalizeH="0" baseline="0" dirty="0" smtClean="0">
              <a:ln>
                <a:noFill/>
              </a:ln>
              <a:solidFill>
                <a:srgbClr val="FFFFFF"/>
              </a:solidFill>
              <a:effectLst/>
              <a:latin typeface="Arial" charset="0"/>
              <a:ea typeface="HG丸ｺﾞｼｯｸM-PRO" pitchFamily="50" charset="-128"/>
            </a:endParaRPr>
          </a:p>
        </p:txBody>
      </p:sp>
    </p:spTree>
    <p:extLst>
      <p:ext uri="{BB962C8B-B14F-4D97-AF65-F5344CB8AC3E}">
        <p14:creationId xmlns:p14="http://schemas.microsoft.com/office/powerpoint/2010/main" val="3765588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23704" y="-10767"/>
            <a:ext cx="9167704" cy="6896151"/>
          </a:xfrm>
          <a:prstGeom prst="rect">
            <a:avLst/>
          </a:prstGeom>
        </p:spPr>
      </p:pic>
      <p:sp>
        <p:nvSpPr>
          <p:cNvPr id="6" name="正方形/長方形 5"/>
          <p:cNvSpPr/>
          <p:nvPr/>
        </p:nvSpPr>
        <p:spPr>
          <a:xfrm>
            <a:off x="323528" y="908720"/>
            <a:ext cx="7920880" cy="584776"/>
          </a:xfrm>
          <a:prstGeom prst="rect">
            <a:avLst/>
          </a:prstGeom>
        </p:spPr>
        <p:txBody>
          <a:bodyPr wrap="square">
            <a:spAutoFit/>
          </a:bodyPr>
          <a:lstStyle/>
          <a:p>
            <a:r>
              <a:rPr lang="ja-JP" altLang="en-US" sz="3200" dirty="0" smtClean="0">
                <a:solidFill>
                  <a:srgbClr val="FFFFFF"/>
                </a:solidFill>
                <a:effectLst>
                  <a:glow rad="139700">
                    <a:schemeClr val="accent2">
                      <a:satMod val="175000"/>
                      <a:alpha val="40000"/>
                    </a:schemeClr>
                  </a:glow>
                </a:effectLst>
              </a:rPr>
              <a:t>補足資料</a:t>
            </a:r>
            <a:endParaRPr lang="ja-JP" altLang="en-US" sz="3200" dirty="0">
              <a:solidFill>
                <a:srgbClr val="FFFFFF"/>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13366760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分析手法から見た</a:t>
            </a:r>
            <a:r>
              <a:rPr lang="en-US" altLang="ja-JP" sz="2400" dirty="0" smtClean="0"/>
              <a:t>BI</a:t>
            </a:r>
            <a:r>
              <a:rPr lang="ja-JP" altLang="en-US" sz="2400" dirty="0" smtClean="0"/>
              <a:t>ツールの分類</a:t>
            </a:r>
          </a:p>
        </p:txBody>
      </p:sp>
      <p:sp>
        <p:nvSpPr>
          <p:cNvPr id="12" name="右矢印 2"/>
          <p:cNvSpPr>
            <a:spLocks noChangeArrowheads="1"/>
          </p:cNvSpPr>
          <p:nvPr/>
        </p:nvSpPr>
        <p:spPr bwMode="auto">
          <a:xfrm rot="18922276">
            <a:off x="555975" y="2803525"/>
            <a:ext cx="7416801" cy="1655763"/>
          </a:xfrm>
          <a:prstGeom prst="rightArrow">
            <a:avLst>
              <a:gd name="adj1" fmla="val 50000"/>
              <a:gd name="adj2" fmla="val 50020"/>
            </a:avLst>
          </a:prstGeom>
          <a:ln/>
        </p:spPr>
        <p:style>
          <a:lnRef idx="0">
            <a:schemeClr val="accent1"/>
          </a:lnRef>
          <a:fillRef idx="3">
            <a:schemeClr val="accent1"/>
          </a:fillRef>
          <a:effectRef idx="3">
            <a:schemeClr val="accent1"/>
          </a:effectRef>
          <a:fontRef idx="minor">
            <a:schemeClr val="lt1"/>
          </a:fontRef>
        </p:style>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13" name="円/楕円 12"/>
          <p:cNvSpPr/>
          <p:nvPr/>
        </p:nvSpPr>
        <p:spPr bwMode="auto">
          <a:xfrm>
            <a:off x="1706517" y="4365625"/>
            <a:ext cx="1944687" cy="1943100"/>
          </a:xfrm>
          <a:prstGeom prst="ellipse">
            <a:avLst/>
          </a:prstGeom>
          <a:solidFill>
            <a:srgbClr val="FF99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2000" dirty="0" smtClean="0">
                <a:solidFill>
                  <a:schemeClr val="bg1"/>
                </a:solidFill>
                <a:latin typeface="Arial" pitchFamily="34" charset="0"/>
                <a:ea typeface="HGP創英角ｺﾞｼｯｸUB" pitchFamily="50" charset="-128"/>
                <a:cs typeface="Arial" pitchFamily="34" charset="0"/>
              </a:rPr>
              <a:t>クエリ</a:t>
            </a:r>
          </a:p>
          <a:p>
            <a:pPr algn="ctr">
              <a:spcBef>
                <a:spcPct val="20000"/>
              </a:spcBef>
              <a:defRPr/>
            </a:pPr>
            <a:r>
              <a:rPr kumimoji="0" lang="ja-JP" altLang="en-US" sz="1600" dirty="0" smtClean="0">
                <a:solidFill>
                  <a:schemeClr val="bg1"/>
                </a:solidFill>
                <a:latin typeface="Arial" pitchFamily="34" charset="0"/>
                <a:ea typeface="HGP創英角ｺﾞｼｯｸUB" pitchFamily="50" charset="-128"/>
                <a:cs typeface="Arial" pitchFamily="34" charset="0"/>
              </a:rPr>
              <a:t>レポーティング</a:t>
            </a:r>
            <a:endParaRPr kumimoji="0" lang="ja-JP" altLang="en-US" sz="1600" dirty="0">
              <a:solidFill>
                <a:schemeClr val="bg1"/>
              </a:solidFill>
              <a:latin typeface="Arial" pitchFamily="34" charset="0"/>
              <a:ea typeface="HGP創英角ｺﾞｼｯｸUB" pitchFamily="50" charset="-128"/>
              <a:cs typeface="Arial" pitchFamily="34" charset="0"/>
            </a:endParaRPr>
          </a:p>
        </p:txBody>
      </p:sp>
      <p:sp>
        <p:nvSpPr>
          <p:cNvPr id="14" name="円/楕円 13"/>
          <p:cNvSpPr/>
          <p:nvPr/>
        </p:nvSpPr>
        <p:spPr bwMode="auto">
          <a:xfrm>
            <a:off x="3362279" y="2708275"/>
            <a:ext cx="1944688" cy="1944688"/>
          </a:xfrm>
          <a:prstGeom prst="ellipse">
            <a:avLst/>
          </a:prstGeom>
          <a:solidFill>
            <a:srgbClr val="83A0CF">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2000" dirty="0" smtClean="0">
                <a:solidFill>
                  <a:schemeClr val="bg1"/>
                </a:solidFill>
                <a:latin typeface="Arial" pitchFamily="34" charset="0"/>
                <a:ea typeface="HGP創英角ｺﾞｼｯｸUB" pitchFamily="50" charset="-128"/>
                <a:cs typeface="Arial" pitchFamily="34" charset="0"/>
              </a:rPr>
              <a:t>DWH</a:t>
            </a:r>
            <a:endParaRPr kumimoji="0" lang="ja-JP" altLang="en-US" sz="2000" dirty="0" smtClean="0">
              <a:solidFill>
                <a:schemeClr val="bg1"/>
              </a:solidFill>
              <a:latin typeface="Arial" pitchFamily="34" charset="0"/>
              <a:ea typeface="HGP創英角ｺﾞｼｯｸUB" pitchFamily="50" charset="-128"/>
              <a:cs typeface="Arial" pitchFamily="34" charset="0"/>
            </a:endParaRPr>
          </a:p>
          <a:p>
            <a:pPr algn="ctr">
              <a:spcBef>
                <a:spcPct val="20000"/>
              </a:spcBef>
              <a:defRPr/>
            </a:pPr>
            <a:r>
              <a:rPr kumimoji="0" lang="ja-JP" altLang="en-US" sz="1200" dirty="0" smtClean="0">
                <a:solidFill>
                  <a:schemeClr val="bg1"/>
                </a:solidFill>
                <a:latin typeface="Arial" pitchFamily="34" charset="0"/>
                <a:ea typeface="HGP創英角ｺﾞｼｯｸUB" pitchFamily="50" charset="-128"/>
                <a:cs typeface="Arial" pitchFamily="34" charset="0"/>
              </a:rPr>
              <a:t>データマイニング</a:t>
            </a:r>
            <a:endParaRPr kumimoji="0" lang="ja-JP" altLang="en-US" sz="1200" dirty="0">
              <a:solidFill>
                <a:schemeClr val="bg1"/>
              </a:solidFill>
              <a:latin typeface="Arial" pitchFamily="34" charset="0"/>
              <a:ea typeface="HGP創英角ｺﾞｼｯｸUB" pitchFamily="50" charset="-128"/>
              <a:cs typeface="Arial" pitchFamily="34" charset="0"/>
            </a:endParaRPr>
          </a:p>
        </p:txBody>
      </p:sp>
      <p:sp>
        <p:nvSpPr>
          <p:cNvPr id="15" name="円/楕円 14"/>
          <p:cNvSpPr/>
          <p:nvPr/>
        </p:nvSpPr>
        <p:spPr bwMode="auto">
          <a:xfrm>
            <a:off x="5019629" y="1052513"/>
            <a:ext cx="1943100" cy="1944687"/>
          </a:xfrm>
          <a:prstGeom prst="ellipse">
            <a:avLst/>
          </a:prstGeom>
          <a:solidFill>
            <a:srgbClr val="0066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en-US" altLang="ja-JP" sz="2000">
                <a:solidFill>
                  <a:schemeClr val="bg1"/>
                </a:solidFill>
                <a:latin typeface="Arial" pitchFamily="34" charset="0"/>
                <a:ea typeface="HGP創英角ｺﾞｼｯｸUB" pitchFamily="50" charset="-128"/>
                <a:cs typeface="Arial" pitchFamily="34" charset="0"/>
              </a:rPr>
              <a:t>OLAP</a:t>
            </a:r>
            <a:r>
              <a:rPr kumimoji="0" lang="ja-JP" altLang="en-US" sz="2000">
                <a:solidFill>
                  <a:schemeClr val="bg1"/>
                </a:solidFill>
                <a:latin typeface="Arial" pitchFamily="34" charset="0"/>
                <a:ea typeface="HGP創英角ｺﾞｼｯｸUB" pitchFamily="50" charset="-128"/>
                <a:cs typeface="Arial" pitchFamily="34" charset="0"/>
              </a:rPr>
              <a:t>分析</a:t>
            </a:r>
          </a:p>
        </p:txBody>
      </p:sp>
      <p:cxnSp>
        <p:nvCxnSpPr>
          <p:cNvPr id="16" name="直線矢印コネクタ 7"/>
          <p:cNvCxnSpPr>
            <a:cxnSpLocks noChangeShapeType="1"/>
          </p:cNvCxnSpPr>
          <p:nvPr/>
        </p:nvCxnSpPr>
        <p:spPr bwMode="auto">
          <a:xfrm>
            <a:off x="1635079" y="6381750"/>
            <a:ext cx="5994130" cy="0"/>
          </a:xfrm>
          <a:prstGeom prst="straightConnector1">
            <a:avLst/>
          </a:prstGeom>
          <a:noFill/>
          <a:ln w="38100"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17" name="直線矢印コネクタ 12"/>
          <p:cNvCxnSpPr>
            <a:cxnSpLocks noChangeShapeType="1"/>
          </p:cNvCxnSpPr>
          <p:nvPr/>
        </p:nvCxnSpPr>
        <p:spPr bwMode="auto">
          <a:xfrm flipV="1">
            <a:off x="1635079" y="981075"/>
            <a:ext cx="0" cy="5400675"/>
          </a:xfrm>
          <a:prstGeom prst="straightConnector1">
            <a:avLst/>
          </a:prstGeom>
          <a:noFill/>
          <a:ln w="38100"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18" name="テキスト ボックス 17"/>
          <p:cNvSpPr txBox="1"/>
          <p:nvPr/>
        </p:nvSpPr>
        <p:spPr>
          <a:xfrm>
            <a:off x="6211518" y="5912305"/>
            <a:ext cx="1387475" cy="369887"/>
          </a:xfrm>
          <a:prstGeom prst="rect">
            <a:avLst/>
          </a:prstGeom>
          <a:noFill/>
        </p:spPr>
        <p:txBody>
          <a:bodyPr wrap="none">
            <a:spAutoFit/>
          </a:bodyPr>
          <a:lstStyle/>
          <a:p>
            <a:pPr>
              <a:defRPr/>
            </a:pPr>
            <a:r>
              <a:rPr lang="ja-JP" altLang="en-US" dirty="0">
                <a:solidFill>
                  <a:srgbClr val="83A0CF"/>
                </a:solidFill>
                <a:latin typeface="HGP創英角ｺﾞｼｯｸUB" pitchFamily="50" charset="-128"/>
                <a:ea typeface="HGP創英角ｺﾞｼｯｸUB" pitchFamily="50" charset="-128"/>
              </a:rPr>
              <a:t>リアルタイム</a:t>
            </a:r>
          </a:p>
        </p:txBody>
      </p:sp>
      <p:sp>
        <p:nvSpPr>
          <p:cNvPr id="19" name="テキスト ボックス 18"/>
          <p:cNvSpPr txBox="1"/>
          <p:nvPr/>
        </p:nvSpPr>
        <p:spPr>
          <a:xfrm>
            <a:off x="1677148" y="1124744"/>
            <a:ext cx="461665" cy="1015663"/>
          </a:xfrm>
          <a:prstGeom prst="rect">
            <a:avLst/>
          </a:prstGeom>
          <a:noFill/>
        </p:spPr>
        <p:txBody>
          <a:bodyPr vert="eaVert" wrap="none">
            <a:spAutoFit/>
          </a:bodyPr>
          <a:lstStyle/>
          <a:p>
            <a:pPr>
              <a:defRPr/>
            </a:pPr>
            <a:r>
              <a:rPr lang="ja-JP" altLang="en-US" dirty="0">
                <a:solidFill>
                  <a:srgbClr val="83A0CF"/>
                </a:solidFill>
                <a:latin typeface="HGP創英角ｺﾞｼｯｸUB" pitchFamily="50" charset="-128"/>
                <a:ea typeface="HGP創英角ｺﾞｼｯｸUB" pitchFamily="50" charset="-128"/>
              </a:rPr>
              <a:t>分析能力</a:t>
            </a:r>
          </a:p>
        </p:txBody>
      </p:sp>
      <p:sp>
        <p:nvSpPr>
          <p:cNvPr id="20" name="角丸四角形 19"/>
          <p:cNvSpPr/>
          <p:nvPr/>
        </p:nvSpPr>
        <p:spPr bwMode="auto">
          <a:xfrm>
            <a:off x="2138813" y="1361736"/>
            <a:ext cx="2700152" cy="1214844"/>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600" dirty="0">
                <a:solidFill>
                  <a:schemeClr val="bg1"/>
                </a:solidFill>
                <a:latin typeface="HGP創英角ｺﾞｼｯｸUB" pitchFamily="50" charset="-128"/>
                <a:ea typeface="HGP創英角ｺﾞｼｯｸUB" pitchFamily="50" charset="-128"/>
              </a:rPr>
              <a:t>非定型・仮説検証・分析型</a:t>
            </a:r>
            <a:endParaRPr lang="en-US" altLang="ja-JP" sz="1600" dirty="0">
              <a:solidFill>
                <a:schemeClr val="bg1"/>
              </a:solidFill>
              <a:latin typeface="HGP創英角ｺﾞｼｯｸUB" pitchFamily="50" charset="-128"/>
              <a:ea typeface="HGP創英角ｺﾞｼｯｸUB" pitchFamily="50" charset="-128"/>
            </a:endParaRPr>
          </a:p>
          <a:p>
            <a:pPr marL="171450" indent="-171450">
              <a:buFont typeface="Wingdings" pitchFamily="2" charset="2"/>
              <a:buChar char="l"/>
              <a:defRPr/>
            </a:pPr>
            <a:r>
              <a:rPr lang="en-US" altLang="ja-JP" sz="1050" dirty="0" smtClean="0">
                <a:solidFill>
                  <a:schemeClr val="bg1"/>
                </a:solidFill>
                <a:latin typeface="+mn-lt"/>
                <a:ea typeface="+mn-ea"/>
              </a:rPr>
              <a:t>Hyperion/</a:t>
            </a:r>
            <a:r>
              <a:rPr lang="en-US" altLang="ja-JP" sz="1050" dirty="0" err="1" smtClean="0">
                <a:solidFill>
                  <a:schemeClr val="bg1"/>
                </a:solidFill>
                <a:latin typeface="+mn-lt"/>
                <a:ea typeface="+mn-ea"/>
              </a:rPr>
              <a:t>Exadata</a:t>
            </a:r>
            <a:endParaRPr lang="en-US" altLang="ja-JP" sz="1050" dirty="0">
              <a:solidFill>
                <a:schemeClr val="bg1"/>
              </a:solidFill>
              <a:latin typeface="+mn-lt"/>
              <a:ea typeface="+mn-ea"/>
            </a:endParaRPr>
          </a:p>
          <a:p>
            <a:pPr marL="171450" indent="-171450">
              <a:buFont typeface="Wingdings" pitchFamily="2" charset="2"/>
              <a:buChar char="l"/>
              <a:defRPr/>
            </a:pPr>
            <a:r>
              <a:rPr lang="en-US" altLang="ja-JP" sz="1050" dirty="0" smtClean="0">
                <a:solidFill>
                  <a:schemeClr val="bg1"/>
                </a:solidFill>
                <a:latin typeface="+mn-lt"/>
                <a:ea typeface="+mn-ea"/>
              </a:rPr>
              <a:t>COGNOS/Real-Time </a:t>
            </a:r>
            <a:r>
              <a:rPr lang="en-US" altLang="ja-JP" sz="1050" dirty="0" err="1" smtClean="0">
                <a:solidFill>
                  <a:schemeClr val="bg1"/>
                </a:solidFill>
                <a:latin typeface="+mn-lt"/>
                <a:ea typeface="+mn-ea"/>
              </a:rPr>
              <a:t>Moniterling</a:t>
            </a:r>
            <a:endParaRPr lang="en-US" altLang="ja-JP" sz="1050" dirty="0">
              <a:solidFill>
                <a:schemeClr val="bg1"/>
              </a:solidFill>
              <a:latin typeface="+mn-lt"/>
              <a:ea typeface="+mn-ea"/>
            </a:endParaRPr>
          </a:p>
          <a:p>
            <a:pPr marL="171450" indent="-171450">
              <a:buFont typeface="Wingdings" pitchFamily="2" charset="2"/>
              <a:buChar char="l"/>
              <a:defRPr/>
            </a:pPr>
            <a:r>
              <a:rPr lang="en-US" altLang="ja-JP" sz="1050" dirty="0">
                <a:solidFill>
                  <a:schemeClr val="bg1"/>
                </a:solidFill>
                <a:latin typeface="+mn-lt"/>
                <a:ea typeface="+mn-ea"/>
              </a:rPr>
              <a:t>Business </a:t>
            </a:r>
            <a:r>
              <a:rPr lang="en-US" altLang="ja-JP" sz="1050" dirty="0" smtClean="0">
                <a:solidFill>
                  <a:schemeClr val="bg1"/>
                </a:solidFill>
                <a:latin typeface="+mn-lt"/>
                <a:ea typeface="+mn-ea"/>
              </a:rPr>
              <a:t>Objects/Hana</a:t>
            </a:r>
            <a:endParaRPr lang="ja-JP" altLang="en-US" sz="1050" dirty="0">
              <a:solidFill>
                <a:schemeClr val="bg1"/>
              </a:solidFill>
              <a:latin typeface="+mn-lt"/>
              <a:ea typeface="+mn-ea"/>
            </a:endParaRPr>
          </a:p>
        </p:txBody>
      </p:sp>
      <p:sp>
        <p:nvSpPr>
          <p:cNvPr id="22" name="角丸四角形 21"/>
          <p:cNvSpPr/>
          <p:nvPr/>
        </p:nvSpPr>
        <p:spPr bwMode="auto">
          <a:xfrm>
            <a:off x="5507448" y="3291156"/>
            <a:ext cx="2093370" cy="1224136"/>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600" dirty="0">
                <a:solidFill>
                  <a:schemeClr val="bg1"/>
                </a:solidFill>
                <a:latin typeface="HGP創英角ｺﾞｼｯｸUB" pitchFamily="50" charset="-128"/>
                <a:ea typeface="HGP創英角ｺﾞｼｯｸUB" pitchFamily="50" charset="-128"/>
              </a:rPr>
              <a:t>定型・発見型</a:t>
            </a:r>
            <a:endParaRPr lang="en-US" altLang="ja-JP" sz="1600" dirty="0">
              <a:solidFill>
                <a:schemeClr val="bg1"/>
              </a:solidFill>
              <a:latin typeface="HGP創英角ｺﾞｼｯｸUB" pitchFamily="50" charset="-128"/>
              <a:ea typeface="HGP創英角ｺﾞｼｯｸUB" pitchFamily="50" charset="-128"/>
            </a:endParaRPr>
          </a:p>
          <a:p>
            <a:pPr marL="171450" indent="-171450">
              <a:buFont typeface="Wingdings" pitchFamily="2" charset="2"/>
              <a:buChar char="l"/>
              <a:defRPr/>
            </a:pPr>
            <a:r>
              <a:rPr lang="en-US" altLang="ja-JP" sz="1050" dirty="0">
                <a:solidFill>
                  <a:schemeClr val="bg1"/>
                </a:solidFill>
                <a:latin typeface="+mn-lt"/>
                <a:ea typeface="+mn-ea"/>
              </a:rPr>
              <a:t>SAS</a:t>
            </a:r>
          </a:p>
          <a:p>
            <a:pPr marL="171450" indent="-171450">
              <a:buFont typeface="Wingdings" pitchFamily="2" charset="2"/>
              <a:buChar char="l"/>
              <a:defRPr/>
            </a:pPr>
            <a:r>
              <a:rPr lang="en-US" altLang="ja-JP" sz="1050" dirty="0">
                <a:solidFill>
                  <a:schemeClr val="bg1"/>
                </a:solidFill>
                <a:latin typeface="+mn-lt"/>
                <a:ea typeface="+mn-ea"/>
              </a:rPr>
              <a:t>SQL Server Data Mining</a:t>
            </a:r>
          </a:p>
          <a:p>
            <a:pPr marL="171450" indent="-171450">
              <a:buFont typeface="Wingdings" pitchFamily="2" charset="2"/>
              <a:buChar char="l"/>
              <a:defRPr/>
            </a:pPr>
            <a:r>
              <a:rPr lang="en-US" altLang="ja-JP" sz="1050" dirty="0">
                <a:solidFill>
                  <a:schemeClr val="bg1"/>
                </a:solidFill>
                <a:latin typeface="+mn-lt"/>
                <a:ea typeface="+mn-ea"/>
              </a:rPr>
              <a:t>Oracle Data Mining</a:t>
            </a:r>
            <a:endParaRPr lang="ja-JP" altLang="en-US" sz="1050" dirty="0">
              <a:solidFill>
                <a:schemeClr val="bg1"/>
              </a:solidFill>
              <a:latin typeface="+mn-lt"/>
              <a:ea typeface="+mn-ea"/>
            </a:endParaRPr>
          </a:p>
        </p:txBody>
      </p:sp>
      <p:sp>
        <p:nvSpPr>
          <p:cNvPr id="24" name="角丸四角形 23"/>
          <p:cNvSpPr/>
          <p:nvPr/>
        </p:nvSpPr>
        <p:spPr bwMode="auto">
          <a:xfrm>
            <a:off x="3770760" y="4971877"/>
            <a:ext cx="1945736" cy="1224136"/>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600" dirty="0">
                <a:solidFill>
                  <a:schemeClr val="bg1"/>
                </a:solidFill>
                <a:latin typeface="HGP創英角ｺﾞｼｯｸUB" pitchFamily="50" charset="-128"/>
                <a:ea typeface="HGP創英角ｺﾞｼｯｸUB" pitchFamily="50" charset="-128"/>
              </a:rPr>
              <a:t>定型・状況確認型</a:t>
            </a:r>
            <a:endParaRPr lang="en-US" altLang="ja-JP" sz="1600" dirty="0">
              <a:solidFill>
                <a:schemeClr val="bg1"/>
              </a:solidFill>
              <a:latin typeface="HGP創英角ｺﾞｼｯｸUB" pitchFamily="50" charset="-128"/>
              <a:ea typeface="HGP創英角ｺﾞｼｯｸUB" pitchFamily="50" charset="-128"/>
            </a:endParaRPr>
          </a:p>
          <a:p>
            <a:pPr marL="171450" indent="-171450">
              <a:buFont typeface="Wingdings" pitchFamily="2" charset="2"/>
              <a:buChar char="l"/>
              <a:defRPr/>
            </a:pPr>
            <a:r>
              <a:rPr lang="en-US" altLang="ja-JP" sz="1050" dirty="0" err="1">
                <a:solidFill>
                  <a:schemeClr val="bg1"/>
                </a:solidFill>
                <a:latin typeface="Arial" pitchFamily="34" charset="0"/>
                <a:ea typeface="+mn-ea"/>
                <a:cs typeface="Arial" pitchFamily="34" charset="0"/>
              </a:rPr>
              <a:t>WebFOCUS</a:t>
            </a:r>
            <a:endParaRPr lang="en-US" altLang="ja-JP" sz="1050" dirty="0">
              <a:solidFill>
                <a:schemeClr val="bg1"/>
              </a:solidFill>
              <a:latin typeface="Arial" pitchFamily="34" charset="0"/>
              <a:ea typeface="+mn-ea"/>
              <a:cs typeface="Arial" pitchFamily="34" charset="0"/>
            </a:endParaRPr>
          </a:p>
          <a:p>
            <a:pPr marL="171450" indent="-171450">
              <a:buFont typeface="Wingdings" pitchFamily="2" charset="2"/>
              <a:buChar char="l"/>
              <a:defRPr/>
            </a:pPr>
            <a:r>
              <a:rPr lang="en-US" altLang="ja-JP" sz="1050" dirty="0" err="1">
                <a:solidFill>
                  <a:schemeClr val="bg1"/>
                </a:solidFill>
                <a:latin typeface="Arial" pitchFamily="34" charset="0"/>
                <a:ea typeface="+mn-ea"/>
                <a:cs typeface="Arial" pitchFamily="34" charset="0"/>
              </a:rPr>
              <a:t>Yellowfin</a:t>
            </a:r>
            <a:endParaRPr lang="en-US" altLang="ja-JP" sz="1050" dirty="0">
              <a:solidFill>
                <a:schemeClr val="bg1"/>
              </a:solidFill>
              <a:latin typeface="Arial" pitchFamily="34" charset="0"/>
              <a:ea typeface="+mn-ea"/>
              <a:cs typeface="Arial" pitchFamily="34" charset="0"/>
            </a:endParaRPr>
          </a:p>
          <a:p>
            <a:pPr marL="171450" indent="-171450">
              <a:buFont typeface="Wingdings" pitchFamily="2" charset="2"/>
              <a:buChar char="l"/>
              <a:defRPr/>
            </a:pPr>
            <a:r>
              <a:rPr lang="en-US" altLang="ja-JP" sz="1050" dirty="0">
                <a:solidFill>
                  <a:schemeClr val="bg1"/>
                </a:solidFill>
                <a:latin typeface="Arial" pitchFamily="34" charset="0"/>
                <a:ea typeface="+mn-ea"/>
                <a:cs typeface="Arial" pitchFamily="34" charset="0"/>
              </a:rPr>
              <a:t>Actuate</a:t>
            </a:r>
            <a:endParaRPr lang="ja-JP" altLang="en-US" sz="1050" dirty="0">
              <a:solidFill>
                <a:schemeClr val="bg1"/>
              </a:solidFill>
              <a:latin typeface="Arial" pitchFamily="34" charset="0"/>
              <a:ea typeface="+mn-ea"/>
              <a:cs typeface="Arial" pitchFamily="34" charset="0"/>
            </a:endParaRPr>
          </a:p>
        </p:txBody>
      </p:sp>
      <p:sp>
        <p:nvSpPr>
          <p:cNvPr id="21" name="角丸四角形吹き出し 20"/>
          <p:cNvSpPr/>
          <p:nvPr/>
        </p:nvSpPr>
        <p:spPr bwMode="auto">
          <a:xfrm>
            <a:off x="5879210" y="4760004"/>
            <a:ext cx="1800199" cy="1152301"/>
          </a:xfrm>
          <a:prstGeom prst="wedgeRoundRectCallout">
            <a:avLst>
              <a:gd name="adj1" fmla="val -68563"/>
              <a:gd name="adj2" fmla="val 22542"/>
              <a:gd name="adj3" fmla="val 16667"/>
            </a:avLst>
          </a:prstGeom>
          <a:solidFill>
            <a:srgbClr val="0070C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情報システム部門が、ユーザーの要望に応えてレポートを作成する際の生産性向上ツールとしての位置づけもある</a:t>
            </a:r>
          </a:p>
        </p:txBody>
      </p:sp>
    </p:spTree>
    <p:extLst>
      <p:ext uri="{BB962C8B-B14F-4D97-AF65-F5344CB8AC3E}">
        <p14:creationId xmlns:p14="http://schemas.microsoft.com/office/powerpoint/2010/main" val="9605577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251520" y="908720"/>
            <a:ext cx="4248472" cy="5616624"/>
          </a:xfrm>
          <a:prstGeom prst="roundRect">
            <a:avLst>
              <a:gd name="adj" fmla="val 4276"/>
            </a:avLst>
          </a:prstGeom>
          <a:solidFill>
            <a:schemeClr val="bg1"/>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50178" name="タイトル 2"/>
          <p:cNvSpPr>
            <a:spLocks noGrp="1"/>
          </p:cNvSpPr>
          <p:nvPr>
            <p:ph type="title"/>
          </p:nvPr>
        </p:nvSpPr>
        <p:spPr/>
        <p:txBody>
          <a:bodyPr/>
          <a:lstStyle/>
          <a:p>
            <a:r>
              <a:rPr lang="ja-JP" altLang="en-US" sz="2400" dirty="0" smtClean="0"/>
              <a:t>活用のための方策</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72" y="1176883"/>
            <a:ext cx="360997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06772" y="5277467"/>
            <a:ext cx="3528392" cy="1200329"/>
          </a:xfrm>
          <a:prstGeom prst="rect">
            <a:avLst/>
          </a:prstGeom>
          <a:noFill/>
        </p:spPr>
        <p:txBody>
          <a:bodyPr wrap="square" rtlCol="0">
            <a:spAutoFit/>
          </a:bodyPr>
          <a:lstStyle/>
          <a:p>
            <a:r>
              <a:rPr lang="ja-JP" altLang="en-US" sz="1200" dirty="0">
                <a:latin typeface="Arial" pitchFamily="34" charset="0"/>
                <a:ea typeface="HGP創英角ｺﾞｼｯｸUB" pitchFamily="50" charset="-128"/>
                <a:cs typeface="Arial" pitchFamily="34" charset="0"/>
              </a:rPr>
              <a:t>ビジネス、</a:t>
            </a:r>
            <a:r>
              <a:rPr lang="en-US" altLang="ja-JP" sz="1200" dirty="0" smtClean="0">
                <a:latin typeface="Arial" pitchFamily="34" charset="0"/>
                <a:ea typeface="HGP創英角ｺﾞｼｯｸUB" pitchFamily="50" charset="-128"/>
                <a:cs typeface="Arial" pitchFamily="34" charset="0"/>
              </a:rPr>
              <a:t>IT</a:t>
            </a:r>
            <a:r>
              <a:rPr lang="ja-JP" altLang="en-US" sz="1200" dirty="0" err="1" smtClean="0">
                <a:latin typeface="Arial" pitchFamily="34" charset="0"/>
                <a:ea typeface="HGP創英角ｺﾞｼｯｸUB" pitchFamily="50" charset="-128"/>
                <a:cs typeface="Arial" pitchFamily="34" charset="0"/>
              </a:rPr>
              <a:t>、</a:t>
            </a:r>
            <a:r>
              <a:rPr lang="ja-JP" altLang="en-US" sz="1200" dirty="0" smtClean="0">
                <a:latin typeface="Arial" pitchFamily="34" charset="0"/>
                <a:ea typeface="HGP創英角ｺﾞｼｯｸUB" pitchFamily="50" charset="-128"/>
                <a:cs typeface="Arial" pitchFamily="34" charset="0"/>
              </a:rPr>
              <a:t>分析</a:t>
            </a:r>
            <a:r>
              <a:rPr lang="ja-JP" altLang="en-US" sz="1200" dirty="0">
                <a:latin typeface="Arial" pitchFamily="34" charset="0"/>
                <a:ea typeface="HGP創英角ｺﾞｼｯｸUB" pitchFamily="50" charset="-128"/>
                <a:cs typeface="Arial" pitchFamily="34" charset="0"/>
              </a:rPr>
              <a:t>に関するスキルや経験</a:t>
            </a:r>
            <a:r>
              <a:rPr lang="ja-JP" altLang="en-US" sz="1200" dirty="0" smtClean="0">
                <a:latin typeface="Arial" pitchFamily="34" charset="0"/>
                <a:ea typeface="HGP創英角ｺﾞｼｯｸUB" pitchFamily="50" charset="-128"/>
                <a:cs typeface="Arial" pitchFamily="34" charset="0"/>
              </a:rPr>
              <a:t>を集約した組織。組織間</a:t>
            </a:r>
            <a:r>
              <a:rPr lang="ja-JP" altLang="en-US" sz="1200" dirty="0">
                <a:latin typeface="Arial" pitchFamily="34" charset="0"/>
                <a:ea typeface="HGP創英角ｺﾞｼｯｸUB" pitchFamily="50" charset="-128"/>
                <a:cs typeface="Arial" pitchFamily="34" charset="0"/>
              </a:rPr>
              <a:t>の</a:t>
            </a:r>
            <a:r>
              <a:rPr lang="ja-JP" altLang="en-US" sz="1200" dirty="0" smtClean="0">
                <a:latin typeface="Arial" pitchFamily="34" charset="0"/>
                <a:ea typeface="HGP創英角ｺﾞｼｯｸUB" pitchFamily="50" charset="-128"/>
                <a:cs typeface="Arial" pitchFamily="34" charset="0"/>
              </a:rPr>
              <a:t>調整、業績</a:t>
            </a:r>
            <a:r>
              <a:rPr lang="ja-JP" altLang="en-US" sz="1200" dirty="0">
                <a:latin typeface="Arial" pitchFamily="34" charset="0"/>
                <a:ea typeface="HGP創英角ｺﾞｼｯｸUB" pitchFamily="50" charset="-128"/>
                <a:cs typeface="Arial" pitchFamily="34" charset="0"/>
              </a:rPr>
              <a:t>測定基準の定義や使用するツール、データ統合などに関して、部門や個人の合意</a:t>
            </a:r>
            <a:r>
              <a:rPr lang="ja-JP" altLang="en-US" sz="1200" dirty="0" smtClean="0">
                <a:latin typeface="Arial" pitchFamily="34" charset="0"/>
                <a:ea typeface="HGP創英角ｺﾞｼｯｸUB" pitchFamily="50" charset="-128"/>
                <a:cs typeface="Arial" pitchFamily="34" charset="0"/>
              </a:rPr>
              <a:t>を取り付け、多く</a:t>
            </a:r>
            <a:r>
              <a:rPr lang="ja-JP" altLang="en-US" sz="1200" dirty="0">
                <a:latin typeface="Arial" pitchFamily="34" charset="0"/>
                <a:ea typeface="HGP創英角ｺﾞｼｯｸUB" pitchFamily="50" charset="-128"/>
                <a:cs typeface="Arial" pitchFamily="34" charset="0"/>
              </a:rPr>
              <a:t>の情報ソースの中から適切なものを見つけ出し、さまざまな分析テクニックを駆使</a:t>
            </a:r>
            <a:r>
              <a:rPr lang="ja-JP" altLang="en-US" sz="1200" dirty="0" smtClean="0">
                <a:latin typeface="Arial" pitchFamily="34" charset="0"/>
                <a:ea typeface="HGP創英角ｺﾞｼｯｸUB" pitchFamily="50" charset="-128"/>
                <a:cs typeface="Arial" pitchFamily="34" charset="0"/>
              </a:rPr>
              <a:t>する方法をアドバイスする。</a:t>
            </a:r>
            <a:endParaRPr kumimoji="1" lang="ja-JP" altLang="en-US" sz="1200" dirty="0">
              <a:latin typeface="Arial" pitchFamily="34" charset="0"/>
              <a:ea typeface="HGP創英角ｺﾞｼｯｸUB" pitchFamily="50" charset="-128"/>
              <a:cs typeface="Arial" pitchFamily="34" charset="0"/>
            </a:endParaRPr>
          </a:p>
        </p:txBody>
      </p:sp>
      <p:sp>
        <p:nvSpPr>
          <p:cNvPr id="21" name="テキスト ボックス 20"/>
          <p:cNvSpPr txBox="1"/>
          <p:nvPr/>
        </p:nvSpPr>
        <p:spPr>
          <a:xfrm>
            <a:off x="503547" y="960983"/>
            <a:ext cx="3816424" cy="307777"/>
          </a:xfrm>
          <a:prstGeom prst="rect">
            <a:avLst/>
          </a:prstGeom>
          <a:noFill/>
        </p:spPr>
        <p:txBody>
          <a:bodyPr wrap="square" rtlCol="0">
            <a:spAutoFit/>
          </a:bodyPr>
          <a:lstStyle/>
          <a:p>
            <a:pPr algn="ctr"/>
            <a:r>
              <a:rPr lang="en-US" altLang="ja-JP" sz="1400" b="1" dirty="0"/>
              <a:t>BICC</a:t>
            </a:r>
            <a:r>
              <a:rPr lang="ja-JP" altLang="en-US" sz="1400" b="1" dirty="0"/>
              <a:t>（</a:t>
            </a:r>
            <a:r>
              <a:rPr lang="en-US" altLang="ja-JP" sz="1400" b="1" dirty="0"/>
              <a:t>BI</a:t>
            </a:r>
            <a:r>
              <a:rPr lang="ja-JP" altLang="en-US" sz="1400" b="1" dirty="0"/>
              <a:t>コンピテンシ・センター</a:t>
            </a:r>
            <a:r>
              <a:rPr lang="ja-JP" altLang="en-US" sz="1400" b="1" dirty="0" smtClean="0"/>
              <a:t>）</a:t>
            </a:r>
            <a:r>
              <a:rPr kumimoji="1" lang="ja-JP" altLang="en-US" sz="1400" dirty="0" smtClean="0">
                <a:latin typeface="Arial" pitchFamily="34" charset="0"/>
                <a:ea typeface="HGP創英角ｺﾞｼｯｸUB" pitchFamily="50" charset="-128"/>
                <a:cs typeface="Arial" pitchFamily="34" charset="0"/>
              </a:rPr>
              <a:t>の設立</a:t>
            </a:r>
            <a:endParaRPr kumimoji="1" lang="ja-JP" altLang="en-US" sz="1400" dirty="0">
              <a:latin typeface="Arial" pitchFamily="34" charset="0"/>
              <a:ea typeface="HGP創英角ｺﾞｼｯｸUB" pitchFamily="50" charset="-128"/>
              <a:cs typeface="Arial" pitchFamily="34" charset="0"/>
            </a:endParaRPr>
          </a:p>
        </p:txBody>
      </p:sp>
      <p:sp>
        <p:nvSpPr>
          <p:cNvPr id="23" name="角丸四角形 22"/>
          <p:cNvSpPr/>
          <p:nvPr/>
        </p:nvSpPr>
        <p:spPr bwMode="auto">
          <a:xfrm>
            <a:off x="4644008" y="908720"/>
            <a:ext cx="4248472" cy="5616624"/>
          </a:xfrm>
          <a:prstGeom prst="roundRect">
            <a:avLst>
              <a:gd name="adj" fmla="val 4276"/>
            </a:avLst>
          </a:prstGeom>
          <a:solidFill>
            <a:schemeClr val="bg1"/>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4" name="角丸四角形 23"/>
          <p:cNvSpPr/>
          <p:nvPr/>
        </p:nvSpPr>
        <p:spPr bwMode="auto">
          <a:xfrm>
            <a:off x="4792216" y="2564830"/>
            <a:ext cx="3952056" cy="1296144"/>
          </a:xfrm>
          <a:prstGeom prst="roundRect">
            <a:avLst>
              <a:gd name="adj" fmla="val 6004"/>
            </a:avLst>
          </a:prstGeom>
          <a:solidFill>
            <a:srgbClr val="FFFFCC"/>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lang="ja-JP" altLang="en-US" sz="1600" dirty="0" smtClean="0">
                <a:solidFill>
                  <a:schemeClr val="accent6">
                    <a:lumMod val="75000"/>
                  </a:schemeClr>
                </a:solidFill>
                <a:latin typeface="Arial" pitchFamily="34" charset="0"/>
                <a:ea typeface="HGP創英角ｺﾞｼｯｸUB" pitchFamily="50" charset="-128"/>
                <a:cs typeface="Arial" pitchFamily="34" charset="0"/>
              </a:rPr>
              <a:t>データベース／</a:t>
            </a:r>
            <a:r>
              <a:rPr lang="en-US" altLang="ja-JP" sz="1600" dirty="0" smtClean="0">
                <a:solidFill>
                  <a:schemeClr val="accent6">
                    <a:lumMod val="75000"/>
                  </a:schemeClr>
                </a:solidFill>
                <a:latin typeface="Arial" pitchFamily="34" charset="0"/>
                <a:ea typeface="HGP創英角ｺﾞｼｯｸUB" pitchFamily="50" charset="-128"/>
                <a:cs typeface="Arial" pitchFamily="34" charset="0"/>
              </a:rPr>
              <a:t>BI</a:t>
            </a:r>
            <a:r>
              <a:rPr lang="ja-JP" altLang="en-US" sz="1600" dirty="0" smtClean="0">
                <a:solidFill>
                  <a:schemeClr val="accent6">
                    <a:lumMod val="75000"/>
                  </a:schemeClr>
                </a:solidFill>
                <a:latin typeface="Arial" pitchFamily="34" charset="0"/>
                <a:ea typeface="HGP創英角ｺﾞｼｯｸUB" pitchFamily="50" charset="-128"/>
                <a:cs typeface="Arial" pitchFamily="34" charset="0"/>
              </a:rPr>
              <a:t>アプライアンス</a:t>
            </a:r>
          </a:p>
          <a:p>
            <a:pPr>
              <a:spcBef>
                <a:spcPct val="20000"/>
              </a:spcBef>
            </a:pPr>
            <a:r>
              <a:rPr lang="ja-JP" altLang="en-US" sz="1200" dirty="0">
                <a:solidFill>
                  <a:schemeClr val="accent6">
                    <a:lumMod val="75000"/>
                  </a:schemeClr>
                </a:solidFill>
                <a:latin typeface="Arial" pitchFamily="34" charset="0"/>
                <a:ea typeface="HGP創英角ｺﾞｼｯｸUB" pitchFamily="50" charset="-128"/>
                <a:cs typeface="Arial" pitchFamily="34" charset="0"/>
              </a:rPr>
              <a:t>ハードウェア </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サーバ、メモリ、ストレージ、</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I/O</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チャネル</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a:t>
            </a:r>
            <a:r>
              <a:rPr lang="ja-JP" altLang="en-US" sz="1200" dirty="0" err="1">
                <a:solidFill>
                  <a:schemeClr val="accent6">
                    <a:lumMod val="75000"/>
                  </a:schemeClr>
                </a:solidFill>
                <a:latin typeface="Arial" pitchFamily="34" charset="0"/>
                <a:ea typeface="HGP創英角ｺﾞｼｯｸUB" pitchFamily="50" charset="-128"/>
                <a:cs typeface="Arial" pitchFamily="34" charset="0"/>
              </a:rPr>
              <a:t>、</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ソフトウェア </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(OS</a:t>
            </a:r>
            <a:r>
              <a:rPr lang="ja-JP" altLang="en-US" sz="1200" dirty="0" err="1">
                <a:solidFill>
                  <a:schemeClr val="accent6">
                    <a:lumMod val="75000"/>
                  </a:schemeClr>
                </a:solidFill>
                <a:latin typeface="Arial" pitchFamily="34" charset="0"/>
                <a:ea typeface="HGP創英角ｺﾞｼｯｸUB" pitchFamily="50" charset="-128"/>
                <a:cs typeface="Arial" pitchFamily="34" charset="0"/>
              </a:rPr>
              <a:t>、</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DBMS</a:t>
            </a:r>
            <a:r>
              <a:rPr lang="ja-JP" altLang="en-US" sz="1200" dirty="0" err="1">
                <a:solidFill>
                  <a:schemeClr val="accent6">
                    <a:lumMod val="75000"/>
                  </a:schemeClr>
                </a:solidFill>
                <a:latin typeface="Arial" pitchFamily="34" charset="0"/>
                <a:ea typeface="HGP創英角ｺﾞｼｯｸUB" pitchFamily="50" charset="-128"/>
                <a:cs typeface="Arial" pitchFamily="34" charset="0"/>
              </a:rPr>
              <a:t>、</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管理ソフトウェア</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a:t>
            </a:r>
            <a:r>
              <a:rPr lang="ja-JP" altLang="en-US" sz="1200" dirty="0" err="1">
                <a:solidFill>
                  <a:schemeClr val="accent6">
                    <a:lumMod val="75000"/>
                  </a:schemeClr>
                </a:solidFill>
                <a:latin typeface="Arial" pitchFamily="34" charset="0"/>
                <a:ea typeface="HGP創英角ｺﾞｼｯｸUB" pitchFamily="50" charset="-128"/>
                <a:cs typeface="Arial" pitchFamily="34" charset="0"/>
              </a:rPr>
              <a:t>、</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サービス、サポートをバランスよく組み合わせた上で、冗長化による高可用性を備えた状態で販売されるようになった。これにより、比較的容易に高性能を引き出すことができる。</a:t>
            </a:r>
            <a:endParaRPr kumimoji="0" lang="ja-JP" altLang="en-US" sz="1200" i="0" u="none" strike="noStrike" cap="none" normalizeH="0" dirty="0" smtClean="0">
              <a:ln>
                <a:noFill/>
              </a:ln>
              <a:solidFill>
                <a:schemeClr val="accent6">
                  <a:lumMod val="75000"/>
                </a:schemeClr>
              </a:solidFill>
              <a:effectLst/>
              <a:latin typeface="Arial" pitchFamily="34" charset="0"/>
              <a:ea typeface="HGP創英角ｺﾞｼｯｸUB" pitchFamily="50" charset="-128"/>
              <a:cs typeface="Arial" pitchFamily="34" charset="0"/>
            </a:endParaRPr>
          </a:p>
        </p:txBody>
      </p:sp>
      <p:sp>
        <p:nvSpPr>
          <p:cNvPr id="27" name="角丸四角形 26"/>
          <p:cNvSpPr/>
          <p:nvPr/>
        </p:nvSpPr>
        <p:spPr bwMode="auto">
          <a:xfrm>
            <a:off x="4792216" y="3933056"/>
            <a:ext cx="3952056" cy="1080120"/>
          </a:xfrm>
          <a:prstGeom prst="roundRect">
            <a:avLst>
              <a:gd name="adj" fmla="val 6004"/>
            </a:avLst>
          </a:prstGeom>
          <a:solidFill>
            <a:srgbClr val="FFFFCC"/>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lang="en-US" altLang="ja-JP" sz="1600" dirty="0" err="1" smtClean="0">
                <a:solidFill>
                  <a:schemeClr val="accent6">
                    <a:lumMod val="75000"/>
                  </a:schemeClr>
                </a:solidFill>
                <a:latin typeface="Arial" pitchFamily="34" charset="0"/>
                <a:ea typeface="HGP創英角ｺﾞｼｯｸUB" pitchFamily="50" charset="-128"/>
                <a:cs typeface="Arial" pitchFamily="34" charset="0"/>
              </a:rPr>
              <a:t>MapReduce</a:t>
            </a:r>
            <a:r>
              <a:rPr lang="en-US" altLang="ja-JP" sz="1600" dirty="0" smtClean="0">
                <a:solidFill>
                  <a:schemeClr val="accent6">
                    <a:lumMod val="75000"/>
                  </a:schemeClr>
                </a:solidFill>
                <a:latin typeface="Arial" pitchFamily="34" charset="0"/>
                <a:ea typeface="HGP創英角ｺﾞｼｯｸUB" pitchFamily="50" charset="-128"/>
                <a:cs typeface="Arial" pitchFamily="34" charset="0"/>
              </a:rPr>
              <a:t> </a:t>
            </a:r>
            <a:r>
              <a:rPr lang="ja-JP" altLang="en-US" sz="1600" dirty="0" smtClean="0">
                <a:solidFill>
                  <a:schemeClr val="accent6">
                    <a:lumMod val="75000"/>
                  </a:schemeClr>
                </a:solidFill>
                <a:latin typeface="Arial" pitchFamily="34" charset="0"/>
                <a:ea typeface="HGP創英角ｺﾞｼｯｸUB" pitchFamily="50" charset="-128"/>
                <a:cs typeface="Arial" pitchFamily="34" charset="0"/>
              </a:rPr>
              <a:t>（</a:t>
            </a:r>
            <a:r>
              <a:rPr lang="en-US" altLang="ja-JP" sz="1600" dirty="0" err="1" smtClean="0">
                <a:solidFill>
                  <a:schemeClr val="accent6">
                    <a:lumMod val="75000"/>
                  </a:schemeClr>
                </a:solidFill>
                <a:latin typeface="Arial" pitchFamily="34" charset="0"/>
                <a:ea typeface="HGP創英角ｺﾞｼｯｸUB" pitchFamily="50" charset="-128"/>
                <a:cs typeface="Arial" pitchFamily="34" charset="0"/>
              </a:rPr>
              <a:t>Hadoop</a:t>
            </a:r>
            <a:r>
              <a:rPr lang="ja-JP" altLang="en-US" sz="1600" dirty="0" smtClean="0">
                <a:solidFill>
                  <a:schemeClr val="accent6">
                    <a:lumMod val="75000"/>
                  </a:schemeClr>
                </a:solidFill>
                <a:latin typeface="Arial" pitchFamily="34" charset="0"/>
                <a:ea typeface="HGP創英角ｺﾞｼｯｸUB" pitchFamily="50" charset="-128"/>
                <a:cs typeface="Arial" pitchFamily="34" charset="0"/>
              </a:rPr>
              <a:t>）</a:t>
            </a:r>
            <a:endParaRPr lang="en-US" altLang="ja-JP" sz="1600" dirty="0">
              <a:solidFill>
                <a:schemeClr val="accent6">
                  <a:lumMod val="75000"/>
                </a:schemeClr>
              </a:solidFill>
              <a:latin typeface="Arial" pitchFamily="34" charset="0"/>
              <a:ea typeface="HGP創英角ｺﾞｼｯｸUB" pitchFamily="50" charset="-128"/>
              <a:cs typeface="Arial" pitchFamily="34" charset="0"/>
            </a:endParaRPr>
          </a:p>
          <a:p>
            <a:pPr>
              <a:spcBef>
                <a:spcPct val="20000"/>
              </a:spcBef>
            </a:pPr>
            <a:r>
              <a:rPr lang="ja-JP" altLang="en-US" sz="1200" dirty="0">
                <a:solidFill>
                  <a:schemeClr val="accent6">
                    <a:lumMod val="75000"/>
                  </a:schemeClr>
                </a:solidFill>
                <a:latin typeface="Arial" pitchFamily="34" charset="0"/>
                <a:ea typeface="HGP創英角ｺﾞｼｯｸUB" pitchFamily="50" charset="-128"/>
                <a:cs typeface="Arial" pitchFamily="34" charset="0"/>
              </a:rPr>
              <a:t>　大量のデータに対する予測不可能な処理要求に答えられるマルチプロセッシング技術を利用するフレームワーク。</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Google</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が論文として発表し、</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DBMS</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内や単独での実装例が出始めている。</a:t>
            </a:r>
            <a:endParaRPr kumimoji="0" lang="ja-JP" altLang="en-US" sz="1200" i="0" u="none" strike="noStrike" cap="none" normalizeH="0" dirty="0" smtClean="0">
              <a:ln>
                <a:noFill/>
              </a:ln>
              <a:solidFill>
                <a:schemeClr val="accent6">
                  <a:lumMod val="75000"/>
                </a:schemeClr>
              </a:solidFill>
              <a:effectLst/>
              <a:latin typeface="Arial" pitchFamily="34" charset="0"/>
              <a:ea typeface="HGP創英角ｺﾞｼｯｸUB" pitchFamily="50" charset="-128"/>
              <a:cs typeface="Arial" pitchFamily="34" charset="0"/>
            </a:endParaRPr>
          </a:p>
        </p:txBody>
      </p:sp>
      <p:sp>
        <p:nvSpPr>
          <p:cNvPr id="28" name="角丸四角形 27"/>
          <p:cNvSpPr/>
          <p:nvPr/>
        </p:nvSpPr>
        <p:spPr bwMode="auto">
          <a:xfrm>
            <a:off x="4792216" y="5085184"/>
            <a:ext cx="3952056" cy="1224136"/>
          </a:xfrm>
          <a:prstGeom prst="roundRect">
            <a:avLst>
              <a:gd name="adj" fmla="val 6004"/>
            </a:avLst>
          </a:prstGeom>
          <a:solidFill>
            <a:srgbClr val="FFFFCC"/>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lang="en-US" altLang="ja-JP" sz="1600" dirty="0" err="1">
                <a:solidFill>
                  <a:schemeClr val="accent6">
                    <a:lumMod val="75000"/>
                  </a:schemeClr>
                </a:solidFill>
                <a:latin typeface="Arial" pitchFamily="34" charset="0"/>
                <a:ea typeface="HGP創英角ｺﾞｼｯｸUB" pitchFamily="50" charset="-128"/>
                <a:cs typeface="Arial" pitchFamily="34" charset="0"/>
              </a:rPr>
              <a:t>noSQL</a:t>
            </a:r>
            <a:r>
              <a:rPr lang="en-US" altLang="ja-JP" sz="1600" dirty="0">
                <a:solidFill>
                  <a:schemeClr val="accent6">
                    <a:lumMod val="75000"/>
                  </a:schemeClr>
                </a:solidFill>
                <a:latin typeface="Arial" pitchFamily="34" charset="0"/>
                <a:ea typeface="HGP創英角ｺﾞｼｯｸUB" pitchFamily="50" charset="-128"/>
                <a:cs typeface="Arial" pitchFamily="34" charset="0"/>
              </a:rPr>
              <a:t> DBMS</a:t>
            </a:r>
          </a:p>
          <a:p>
            <a:pPr>
              <a:spcBef>
                <a:spcPct val="20000"/>
              </a:spcBef>
            </a:pPr>
            <a:r>
              <a:rPr lang="ja-JP" altLang="en-US" sz="1200" dirty="0">
                <a:solidFill>
                  <a:schemeClr val="accent6">
                    <a:lumMod val="75000"/>
                  </a:schemeClr>
                </a:solidFill>
                <a:latin typeface="Arial" pitchFamily="34" charset="0"/>
                <a:ea typeface="HGP創英角ｺﾞｼｯｸUB" pitchFamily="50" charset="-128"/>
                <a:cs typeface="Arial" pitchFamily="34" charset="0"/>
              </a:rPr>
              <a:t>　広義には</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RDBMS</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でない</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DBMS</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全般 </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(Not only SQL)</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のこと。ただし比較的シンプルな構造で大規模データを高速に検索できる特徴を持つものに限る。分散コンピューティング環境に強く、文書の索引作成、高トラフィックの</a:t>
            </a:r>
            <a:r>
              <a:rPr lang="en-US" altLang="ja-JP" sz="1200" dirty="0">
                <a:solidFill>
                  <a:schemeClr val="accent6">
                    <a:lumMod val="75000"/>
                  </a:schemeClr>
                </a:solidFill>
                <a:latin typeface="Arial" pitchFamily="34" charset="0"/>
                <a:ea typeface="HGP創英角ｺﾞｼｯｸUB" pitchFamily="50" charset="-128"/>
                <a:cs typeface="Arial" pitchFamily="34" charset="0"/>
              </a:rPr>
              <a:t>Web</a:t>
            </a:r>
            <a:r>
              <a:rPr lang="ja-JP" altLang="en-US" sz="1200" dirty="0">
                <a:solidFill>
                  <a:schemeClr val="accent6">
                    <a:lumMod val="75000"/>
                  </a:schemeClr>
                </a:solidFill>
                <a:latin typeface="Arial" pitchFamily="34" charset="0"/>
                <a:ea typeface="HGP創英角ｺﾞｼｯｸUB" pitchFamily="50" charset="-128"/>
                <a:cs typeface="Arial" pitchFamily="34" charset="0"/>
              </a:rPr>
              <a:t>サーバなどで利用実績がある。</a:t>
            </a:r>
            <a:endParaRPr kumimoji="0" lang="ja-JP" altLang="en-US" sz="1200" i="0" u="none" strike="noStrike" cap="none" normalizeH="0" dirty="0" smtClean="0">
              <a:ln>
                <a:noFill/>
              </a:ln>
              <a:solidFill>
                <a:schemeClr val="accent6">
                  <a:lumMod val="75000"/>
                </a:schemeClr>
              </a:solidFill>
              <a:effectLst/>
              <a:latin typeface="Arial" pitchFamily="34" charset="0"/>
              <a:ea typeface="HGP創英角ｺﾞｼｯｸUB" pitchFamily="50" charset="-128"/>
              <a:cs typeface="Arial" pitchFamily="34" charset="0"/>
            </a:endParaRPr>
          </a:p>
        </p:txBody>
      </p:sp>
      <p:sp>
        <p:nvSpPr>
          <p:cNvPr id="29" name="テキスト ボックス 28"/>
          <p:cNvSpPr txBox="1"/>
          <p:nvPr/>
        </p:nvSpPr>
        <p:spPr>
          <a:xfrm>
            <a:off x="4860032" y="960982"/>
            <a:ext cx="3816424" cy="307777"/>
          </a:xfrm>
          <a:prstGeom prst="rect">
            <a:avLst/>
          </a:prstGeom>
          <a:noFill/>
        </p:spPr>
        <p:txBody>
          <a:bodyPr wrap="square" rtlCol="0">
            <a:spAutoFit/>
          </a:bodyPr>
          <a:lstStyle/>
          <a:p>
            <a:pPr algn="ctr"/>
            <a:r>
              <a:rPr lang="ja-JP" altLang="en-US" sz="1400" dirty="0">
                <a:latin typeface="Arial" pitchFamily="34" charset="0"/>
                <a:ea typeface="HGP創英角ｺﾞｼｯｸUB" pitchFamily="50" charset="-128"/>
                <a:cs typeface="Arial" pitchFamily="34" charset="0"/>
              </a:rPr>
              <a:t>大量のデータ処理に有効な新世代の技術の</a:t>
            </a:r>
            <a:r>
              <a:rPr kumimoji="1" lang="ja-JP" altLang="en-US" sz="1400" dirty="0" smtClean="0">
                <a:latin typeface="Arial" pitchFamily="34" charset="0"/>
                <a:ea typeface="HGP創英角ｺﾞｼｯｸUB" pitchFamily="50" charset="-128"/>
                <a:cs typeface="Arial" pitchFamily="34" charset="0"/>
              </a:rPr>
              <a:t>活用</a:t>
            </a:r>
            <a:endParaRPr kumimoji="1" lang="ja-JP" altLang="en-US" sz="1400" dirty="0">
              <a:latin typeface="Arial" pitchFamily="34" charset="0"/>
              <a:ea typeface="HGP創英角ｺﾞｼｯｸUB" pitchFamily="50" charset="-128"/>
              <a:cs typeface="Arial" pitchFamily="34" charset="0"/>
            </a:endParaRPr>
          </a:p>
        </p:txBody>
      </p:sp>
      <p:sp>
        <p:nvSpPr>
          <p:cNvPr id="13" name="テキスト ボックス 12"/>
          <p:cNvSpPr txBox="1"/>
          <p:nvPr/>
        </p:nvSpPr>
        <p:spPr>
          <a:xfrm>
            <a:off x="4792216" y="1340768"/>
            <a:ext cx="3952056" cy="1015663"/>
          </a:xfrm>
          <a:prstGeom prst="rect">
            <a:avLst/>
          </a:prstGeom>
          <a:noFill/>
        </p:spPr>
        <p:txBody>
          <a:bodyPr wrap="square" rtlCol="0">
            <a:spAutoFit/>
          </a:bodyPr>
          <a:lstStyle/>
          <a:p>
            <a:r>
              <a:rPr lang="ja-JP" altLang="en-US" sz="1200" dirty="0">
                <a:latin typeface="Arial" pitchFamily="34" charset="0"/>
                <a:ea typeface="HGP創英角ｺﾞｼｯｸUB" pitchFamily="50" charset="-128"/>
                <a:cs typeface="Arial" pitchFamily="34" charset="0"/>
              </a:rPr>
              <a:t>業務システムの数が増え、システムが生成するデータ量が増加し、その取り扱いに課題。例えば、小売店における</a:t>
            </a:r>
            <a:r>
              <a:rPr lang="en-US" altLang="ja-JP" sz="1200" dirty="0">
                <a:latin typeface="Arial" pitchFamily="34" charset="0"/>
                <a:ea typeface="HGP創英角ｺﾞｼｯｸUB" pitchFamily="50" charset="-128"/>
                <a:cs typeface="Arial" pitchFamily="34" charset="0"/>
              </a:rPr>
              <a:t>POS</a:t>
            </a:r>
            <a:r>
              <a:rPr lang="ja-JP" altLang="en-US" sz="1200" dirty="0">
                <a:latin typeface="Arial" pitchFamily="34" charset="0"/>
                <a:ea typeface="HGP創英角ｺﾞｼｯｸUB" pitchFamily="50" charset="-128"/>
                <a:cs typeface="Arial" pitchFamily="34" charset="0"/>
              </a:rPr>
              <a:t>システムや会員カードを利用した顧客管理は当たり前のものとなっているが、取り扱う取引の量や収集する属性の幅は拡大し続けている。</a:t>
            </a:r>
            <a:endParaRPr kumimoji="1" lang="ja-JP" altLang="en-US" sz="1200" dirty="0">
              <a:latin typeface="Arial" pitchFamily="34" charset="0"/>
              <a:ea typeface="HGP創英角ｺﾞｼｯｸUB" pitchFamily="50" charset="-128"/>
              <a:cs typeface="Arial" pitchFamily="34" charset="0"/>
            </a:endParaRPr>
          </a:p>
        </p:txBody>
      </p:sp>
      <p:sp>
        <p:nvSpPr>
          <p:cNvPr id="14" name="テキスト ボックス 13"/>
          <p:cNvSpPr txBox="1"/>
          <p:nvPr/>
        </p:nvSpPr>
        <p:spPr>
          <a:xfrm>
            <a:off x="7439781" y="160677"/>
            <a:ext cx="1431802" cy="307777"/>
          </a:xfrm>
          <a:prstGeom prst="rect">
            <a:avLst/>
          </a:prstGeom>
          <a:noFill/>
        </p:spPr>
        <p:txBody>
          <a:bodyPr wrap="none" rtlCol="0">
            <a:spAutoFit/>
          </a:bodyPr>
          <a:lstStyle/>
          <a:p>
            <a:r>
              <a:rPr kumimoji="1" lang="ja-JP" altLang="en-US" sz="1400" dirty="0" smtClean="0">
                <a:solidFill>
                  <a:schemeClr val="bg1"/>
                </a:solidFill>
                <a:latin typeface="HGP創英角ｺﾞｼｯｸUB" pitchFamily="50" charset="-128"/>
                <a:ea typeface="HGP創英角ｺﾞｼｯｸUB" pitchFamily="50" charset="-128"/>
              </a:rPr>
              <a:t>ガートナーの提言</a:t>
            </a:r>
            <a:endParaRPr kumimoji="1" lang="ja-JP" altLang="en-US" sz="1400" dirty="0">
              <a:solidFill>
                <a:schemeClr val="bg1"/>
              </a:solidFill>
              <a:latin typeface="HGP創英角ｺﾞｼｯｸUB" pitchFamily="50" charset="-128"/>
              <a:ea typeface="HGP創英角ｺﾞｼｯｸUB" pitchFamily="50" charset="-128"/>
            </a:endParaRPr>
          </a:p>
        </p:txBody>
      </p:sp>
      <p:sp>
        <p:nvSpPr>
          <p:cNvPr id="15" name="テキスト ボックス 14"/>
          <p:cNvSpPr txBox="1"/>
          <p:nvPr/>
        </p:nvSpPr>
        <p:spPr>
          <a:xfrm>
            <a:off x="5004048" y="491687"/>
            <a:ext cx="3888432" cy="307777"/>
          </a:xfrm>
          <a:prstGeom prst="rect">
            <a:avLst/>
          </a:prstGeom>
          <a:noFill/>
        </p:spPr>
        <p:txBody>
          <a:bodyPr wrap="square" rtlCol="0">
            <a:spAutoFit/>
          </a:bodyPr>
          <a:lstStyle/>
          <a:p>
            <a:pPr algn="r"/>
            <a:r>
              <a:rPr lang="en-US" altLang="ja-JP" sz="1400" dirty="0">
                <a:solidFill>
                  <a:schemeClr val="bg1"/>
                </a:solidFill>
              </a:rPr>
              <a:t>http://www.keyman.or.jp/3w/prd/54/30003954/</a:t>
            </a:r>
            <a:endParaRPr kumimoji="1" lang="ja-JP" altLang="en-US" sz="1400" dirty="0">
              <a:solidFill>
                <a:schemeClr val="bg1"/>
              </a:solidFill>
            </a:endParaRPr>
          </a:p>
        </p:txBody>
      </p:sp>
    </p:spTree>
    <p:extLst>
      <p:ext uri="{BB962C8B-B14F-4D97-AF65-F5344CB8AC3E}">
        <p14:creationId xmlns:p14="http://schemas.microsoft.com/office/powerpoint/2010/main" val="15285215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ビジネス・インテリジェンスの目的</a:t>
            </a:r>
          </a:p>
        </p:txBody>
      </p:sp>
      <p:sp>
        <p:nvSpPr>
          <p:cNvPr id="2" name="AutoShape 2" descr="画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79" y="849462"/>
            <a:ext cx="4732169" cy="264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5" descr="画像"/>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9" y="3584378"/>
            <a:ext cx="4444137" cy="301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8" descr="画像"/>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84378"/>
            <a:ext cx="4444137" cy="301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bwMode="auto">
          <a:xfrm>
            <a:off x="2704487" y="1412776"/>
            <a:ext cx="2155545" cy="1080120"/>
          </a:xfrm>
          <a:prstGeom prst="rect">
            <a:avLst/>
          </a:prstGeom>
          <a:noFill/>
          <a:ln w="38100" cap="flat" cmpd="sng" algn="ctr">
            <a:solidFill>
              <a:srgbClr val="0000FF"/>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cxnSp>
        <p:nvCxnSpPr>
          <p:cNvPr id="9" name="カギ線コネクタ 8"/>
          <p:cNvCxnSpPr>
            <a:stCxn id="7" idx="3"/>
            <a:endCxn id="1030" idx="0"/>
          </p:cNvCxnSpPr>
          <p:nvPr/>
        </p:nvCxnSpPr>
        <p:spPr bwMode="auto">
          <a:xfrm flipH="1">
            <a:off x="2493948" y="1952836"/>
            <a:ext cx="2366084" cy="1631542"/>
          </a:xfrm>
          <a:prstGeom prst="bentConnector4">
            <a:avLst>
              <a:gd name="adj1" fmla="val -48308"/>
              <a:gd name="adj2" fmla="val 86011"/>
            </a:avLst>
          </a:prstGeom>
          <a:solidFill>
            <a:schemeClr val="bg1"/>
          </a:solidFill>
          <a:ln w="38100" cap="flat" cmpd="sng" algn="ctr">
            <a:solidFill>
              <a:srgbClr val="4168A7"/>
            </a:solidFill>
            <a:prstDash val="sysDot"/>
            <a:round/>
            <a:headEnd type="none" w="med" len="med"/>
            <a:tailEnd type="arrow"/>
          </a:ln>
          <a:effectLst/>
        </p:spPr>
      </p:cxnSp>
      <p:cxnSp>
        <p:nvCxnSpPr>
          <p:cNvPr id="16" name="カギ線コネクタ 15"/>
          <p:cNvCxnSpPr>
            <a:stCxn id="7" idx="3"/>
            <a:endCxn id="1033" idx="0"/>
          </p:cNvCxnSpPr>
          <p:nvPr/>
        </p:nvCxnSpPr>
        <p:spPr bwMode="auto">
          <a:xfrm>
            <a:off x="4860032" y="1952836"/>
            <a:ext cx="1934037" cy="1631542"/>
          </a:xfrm>
          <a:prstGeom prst="bentConnector2">
            <a:avLst/>
          </a:prstGeom>
          <a:solidFill>
            <a:schemeClr val="bg1"/>
          </a:solidFill>
          <a:ln w="38100" cap="flat" cmpd="sng" algn="ctr">
            <a:solidFill>
              <a:srgbClr val="4168A7"/>
            </a:solidFill>
            <a:prstDash val="sysDot"/>
            <a:round/>
            <a:headEnd type="none" w="med" len="med"/>
            <a:tailEnd type="arrow"/>
          </a:ln>
          <a:effectLst/>
        </p:spPr>
      </p:cxnSp>
      <p:sp>
        <p:nvSpPr>
          <p:cNvPr id="14" name="正方形/長方形 13"/>
          <p:cNvSpPr/>
          <p:nvPr/>
        </p:nvSpPr>
        <p:spPr>
          <a:xfrm>
            <a:off x="2699792" y="5048889"/>
            <a:ext cx="1770353" cy="738664"/>
          </a:xfrm>
          <a:prstGeom prst="rect">
            <a:avLst/>
          </a:prstGeom>
        </p:spPr>
        <p:txBody>
          <a:bodyPr wrap="square">
            <a:spAutoFit/>
          </a:bodyPr>
          <a:lstStyle/>
          <a:p>
            <a:r>
              <a:rPr lang="en-US" altLang="ja-JP" sz="1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BI</a:t>
            </a:r>
            <a:r>
              <a:rPr lang="ja-JP" altLang="en-US" sz="1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導入の目的は「経営の見える化」と「売り上げ・利益分析」</a:t>
            </a:r>
          </a:p>
        </p:txBody>
      </p:sp>
      <p:sp>
        <p:nvSpPr>
          <p:cNvPr id="21" name="正方形/長方形 20"/>
          <p:cNvSpPr/>
          <p:nvPr/>
        </p:nvSpPr>
        <p:spPr>
          <a:xfrm>
            <a:off x="7020271" y="4941168"/>
            <a:ext cx="1770353" cy="954107"/>
          </a:xfrm>
          <a:prstGeom prst="rect">
            <a:avLst/>
          </a:prstGeom>
        </p:spPr>
        <p:txBody>
          <a:bodyPr wrap="square">
            <a:spAutoFit/>
          </a:bodyPr>
          <a:lstStyle/>
          <a:p>
            <a:r>
              <a:rPr lang="en-US" altLang="ja-JP" sz="1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BI</a:t>
            </a:r>
            <a:r>
              <a:rPr lang="ja-JP" altLang="en-US" sz="1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製品選定の際に重視する</a:t>
            </a:r>
            <a:r>
              <a:rPr lang="ja-JP" altLang="en-US" sz="14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ポイントは「</a:t>
            </a:r>
            <a:r>
              <a:rPr lang="ja-JP" altLang="en-US" sz="1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導入・運用コスト</a:t>
            </a:r>
            <a:r>
              <a:rPr lang="ja-JP" altLang="en-US" sz="1400"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」と「</a:t>
            </a:r>
            <a:r>
              <a:rPr lang="ja-JP" altLang="en-US" sz="14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運用管理のしやすさ」</a:t>
            </a:r>
          </a:p>
        </p:txBody>
      </p:sp>
      <p:sp>
        <p:nvSpPr>
          <p:cNvPr id="15" name="正方形/長方形 14"/>
          <p:cNvSpPr/>
          <p:nvPr/>
        </p:nvSpPr>
        <p:spPr>
          <a:xfrm>
            <a:off x="5149406" y="116632"/>
            <a:ext cx="3741730" cy="684803"/>
          </a:xfrm>
          <a:prstGeom prst="rect">
            <a:avLst/>
          </a:prstGeom>
        </p:spPr>
        <p:txBody>
          <a:bodyPr wrap="none">
            <a:spAutoFit/>
          </a:bodyPr>
          <a:lstStyle/>
          <a:p>
            <a:r>
              <a:rPr lang="en-US" altLang="ja-JP" sz="1400" dirty="0">
                <a:solidFill>
                  <a:schemeClr val="bg1"/>
                </a:solidFill>
                <a:latin typeface="Arial" pitchFamily="34" charset="0"/>
                <a:ea typeface="HGP創英角ｺﾞｼｯｸUB" pitchFamily="50" charset="-128"/>
                <a:cs typeface="Arial" pitchFamily="34" charset="0"/>
              </a:rPr>
              <a:t>BI</a:t>
            </a:r>
            <a:r>
              <a:rPr lang="ja-JP" altLang="en-US" sz="1400" dirty="0">
                <a:solidFill>
                  <a:schemeClr val="bg1"/>
                </a:solidFill>
                <a:latin typeface="Arial" pitchFamily="34" charset="0"/>
                <a:ea typeface="HGP創英角ｺﾞｼｯｸUB" pitchFamily="50" charset="-128"/>
                <a:cs typeface="Arial" pitchFamily="34" charset="0"/>
              </a:rPr>
              <a:t>導入に関するアンケート調査</a:t>
            </a:r>
            <a:r>
              <a:rPr lang="ja-JP" altLang="en-US" sz="1400" dirty="0" smtClean="0">
                <a:solidFill>
                  <a:schemeClr val="bg1"/>
                </a:solidFill>
                <a:latin typeface="Arial" pitchFamily="34" charset="0"/>
                <a:ea typeface="HGP創英角ｺﾞｼｯｸUB" pitchFamily="50" charset="-128"/>
                <a:cs typeface="Arial" pitchFamily="34" charset="0"/>
              </a:rPr>
              <a:t>リポート（</a:t>
            </a:r>
            <a:r>
              <a:rPr lang="en-US" altLang="ja-JP" sz="1400" dirty="0" smtClean="0">
                <a:solidFill>
                  <a:schemeClr val="bg1"/>
                </a:solidFill>
                <a:latin typeface="Arial" pitchFamily="34" charset="0"/>
                <a:ea typeface="HGP創英角ｺﾞｼｯｸUB" pitchFamily="50" charset="-128"/>
                <a:cs typeface="Arial" pitchFamily="34" charset="0"/>
              </a:rPr>
              <a:t>2010/7</a:t>
            </a:r>
            <a:r>
              <a:rPr lang="ja-JP" altLang="en-US" sz="1400" dirty="0" smtClean="0">
                <a:solidFill>
                  <a:schemeClr val="bg1"/>
                </a:solidFill>
                <a:latin typeface="Arial" pitchFamily="34" charset="0"/>
                <a:ea typeface="HGP創英角ｺﾞｼｯｸUB" pitchFamily="50" charset="-128"/>
                <a:cs typeface="Arial" pitchFamily="34" charset="0"/>
              </a:rPr>
              <a:t>）</a:t>
            </a:r>
            <a:endParaRPr lang="en-US" altLang="ja-JP" sz="1400" dirty="0" smtClean="0">
              <a:solidFill>
                <a:schemeClr val="bg1"/>
              </a:solidFill>
              <a:latin typeface="Arial" pitchFamily="34" charset="0"/>
              <a:ea typeface="HGP創英角ｺﾞｼｯｸUB" pitchFamily="50" charset="-128"/>
              <a:cs typeface="Arial" pitchFamily="34" charset="0"/>
            </a:endParaRPr>
          </a:p>
          <a:p>
            <a:r>
              <a:rPr lang="en-US" altLang="ja-JP" sz="1400" b="1" dirty="0" err="1">
                <a:solidFill>
                  <a:schemeClr val="bg1"/>
                </a:solidFill>
                <a:latin typeface="Arial" pitchFamily="34" charset="0"/>
                <a:ea typeface="HGP創英角ｺﾞｼｯｸUB" pitchFamily="50" charset="-128"/>
                <a:cs typeface="Arial" pitchFamily="34" charset="0"/>
              </a:rPr>
              <a:t>TechTarget</a:t>
            </a:r>
            <a:r>
              <a:rPr lang="ja-JP" altLang="en-US" sz="1400" b="1" dirty="0">
                <a:solidFill>
                  <a:schemeClr val="bg1"/>
                </a:solidFill>
                <a:latin typeface="Arial" pitchFamily="34" charset="0"/>
                <a:ea typeface="HGP創英角ｺﾞｼｯｸUB" pitchFamily="50" charset="-128"/>
                <a:cs typeface="Arial" pitchFamily="34" charset="0"/>
              </a:rPr>
              <a:t>ジャパン</a:t>
            </a:r>
          </a:p>
          <a:p>
            <a:r>
              <a:rPr lang="en-US" altLang="ja-JP" sz="1050" dirty="0">
                <a:solidFill>
                  <a:schemeClr val="bg1"/>
                </a:solidFill>
                <a:latin typeface="Arial" pitchFamily="34" charset="0"/>
                <a:ea typeface="HGP創英角ｺﾞｼｯｸUB" pitchFamily="50" charset="-128"/>
                <a:cs typeface="Arial" pitchFamily="34" charset="0"/>
              </a:rPr>
              <a:t>http://techtarget.itmedia.co.jp/tt/news/1011/01/news05.html</a:t>
            </a:r>
            <a:endParaRPr lang="ja-JP" altLang="en-US" sz="1050" dirty="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2993743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smtClean="0"/>
              <a:t>ビジネス・インテリジェンスの目的</a:t>
            </a:r>
          </a:p>
        </p:txBody>
      </p:sp>
      <p:sp>
        <p:nvSpPr>
          <p:cNvPr id="2" name="AutoShape 2" descr="画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5" descr="画像"/>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8" descr="画像"/>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2" descr="画像"/>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68" y="980728"/>
            <a:ext cx="407951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5149406" y="116632"/>
            <a:ext cx="3741730" cy="684803"/>
          </a:xfrm>
          <a:prstGeom prst="rect">
            <a:avLst/>
          </a:prstGeom>
        </p:spPr>
        <p:txBody>
          <a:bodyPr wrap="none">
            <a:spAutoFit/>
          </a:bodyPr>
          <a:lstStyle/>
          <a:p>
            <a:r>
              <a:rPr lang="en-US" altLang="ja-JP" sz="1400" dirty="0">
                <a:solidFill>
                  <a:schemeClr val="bg1"/>
                </a:solidFill>
                <a:latin typeface="Arial" pitchFamily="34" charset="0"/>
                <a:ea typeface="HGP創英角ｺﾞｼｯｸUB" pitchFamily="50" charset="-128"/>
                <a:cs typeface="Arial" pitchFamily="34" charset="0"/>
              </a:rPr>
              <a:t>BI</a:t>
            </a:r>
            <a:r>
              <a:rPr lang="ja-JP" altLang="en-US" sz="1400" dirty="0">
                <a:solidFill>
                  <a:schemeClr val="bg1"/>
                </a:solidFill>
                <a:latin typeface="Arial" pitchFamily="34" charset="0"/>
                <a:ea typeface="HGP創英角ｺﾞｼｯｸUB" pitchFamily="50" charset="-128"/>
                <a:cs typeface="Arial" pitchFamily="34" charset="0"/>
              </a:rPr>
              <a:t>導入に関するアンケート調査</a:t>
            </a:r>
            <a:r>
              <a:rPr lang="ja-JP" altLang="en-US" sz="1400" dirty="0" smtClean="0">
                <a:solidFill>
                  <a:schemeClr val="bg1"/>
                </a:solidFill>
                <a:latin typeface="Arial" pitchFamily="34" charset="0"/>
                <a:ea typeface="HGP創英角ｺﾞｼｯｸUB" pitchFamily="50" charset="-128"/>
                <a:cs typeface="Arial" pitchFamily="34" charset="0"/>
              </a:rPr>
              <a:t>リポート（</a:t>
            </a:r>
            <a:r>
              <a:rPr lang="en-US" altLang="ja-JP" sz="1400" dirty="0" smtClean="0">
                <a:solidFill>
                  <a:schemeClr val="bg1"/>
                </a:solidFill>
                <a:latin typeface="Arial" pitchFamily="34" charset="0"/>
                <a:ea typeface="HGP創英角ｺﾞｼｯｸUB" pitchFamily="50" charset="-128"/>
                <a:cs typeface="Arial" pitchFamily="34" charset="0"/>
              </a:rPr>
              <a:t>2010/7</a:t>
            </a:r>
            <a:r>
              <a:rPr lang="ja-JP" altLang="en-US" sz="1400" dirty="0" smtClean="0">
                <a:solidFill>
                  <a:schemeClr val="bg1"/>
                </a:solidFill>
                <a:latin typeface="Arial" pitchFamily="34" charset="0"/>
                <a:ea typeface="HGP創英角ｺﾞｼｯｸUB" pitchFamily="50" charset="-128"/>
                <a:cs typeface="Arial" pitchFamily="34" charset="0"/>
              </a:rPr>
              <a:t>）</a:t>
            </a:r>
            <a:endParaRPr lang="en-US" altLang="ja-JP" sz="1400" dirty="0" smtClean="0">
              <a:solidFill>
                <a:schemeClr val="bg1"/>
              </a:solidFill>
              <a:latin typeface="Arial" pitchFamily="34" charset="0"/>
              <a:ea typeface="HGP創英角ｺﾞｼｯｸUB" pitchFamily="50" charset="-128"/>
              <a:cs typeface="Arial" pitchFamily="34" charset="0"/>
            </a:endParaRPr>
          </a:p>
          <a:p>
            <a:r>
              <a:rPr lang="en-US" altLang="ja-JP" sz="1400" b="1" dirty="0" err="1">
                <a:solidFill>
                  <a:schemeClr val="bg1"/>
                </a:solidFill>
                <a:latin typeface="Arial" pitchFamily="34" charset="0"/>
                <a:ea typeface="HGP創英角ｺﾞｼｯｸUB" pitchFamily="50" charset="-128"/>
                <a:cs typeface="Arial" pitchFamily="34" charset="0"/>
              </a:rPr>
              <a:t>TechTarget</a:t>
            </a:r>
            <a:r>
              <a:rPr lang="ja-JP" altLang="en-US" sz="1400" b="1" dirty="0">
                <a:solidFill>
                  <a:schemeClr val="bg1"/>
                </a:solidFill>
                <a:latin typeface="Arial" pitchFamily="34" charset="0"/>
                <a:ea typeface="HGP創英角ｺﾞｼｯｸUB" pitchFamily="50" charset="-128"/>
                <a:cs typeface="Arial" pitchFamily="34" charset="0"/>
              </a:rPr>
              <a:t>ジャパン</a:t>
            </a:r>
          </a:p>
          <a:p>
            <a:r>
              <a:rPr lang="en-US" altLang="ja-JP" sz="1050" dirty="0">
                <a:solidFill>
                  <a:schemeClr val="bg1"/>
                </a:solidFill>
                <a:latin typeface="Arial" pitchFamily="34" charset="0"/>
                <a:ea typeface="HGP創英角ｺﾞｼｯｸUB" pitchFamily="50" charset="-128"/>
                <a:cs typeface="Arial" pitchFamily="34" charset="0"/>
              </a:rPr>
              <a:t>http://techtarget.itmedia.co.jp/tt/news/1011/01/news05.html</a:t>
            </a:r>
            <a:endParaRPr lang="ja-JP" altLang="en-US" sz="1050" dirty="0">
              <a:solidFill>
                <a:schemeClr val="bg1"/>
              </a:solidFill>
              <a:latin typeface="Arial" pitchFamily="34" charset="0"/>
              <a:ea typeface="HGP創英角ｺﾞｼｯｸUB" pitchFamily="50" charset="-128"/>
              <a:cs typeface="Arial" pitchFamily="34"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000962"/>
            <a:ext cx="4127029" cy="570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18602" y="842228"/>
            <a:ext cx="4913438" cy="276999"/>
          </a:xfrm>
          <a:prstGeom prst="rect">
            <a:avLst/>
          </a:prstGeom>
        </p:spPr>
        <p:txBody>
          <a:bodyPr wrap="square">
            <a:spAutoFit/>
          </a:bodyPr>
          <a:lstStyle/>
          <a:p>
            <a:pPr algn="ctr"/>
            <a:r>
              <a:rPr lang="en-US" altLang="ja-JP" sz="1200" dirty="0">
                <a:solidFill>
                  <a:srgbClr val="0000FF"/>
                </a:solidFill>
                <a:latin typeface="Arial" pitchFamily="34" charset="0"/>
                <a:ea typeface="HGP創英角ｺﾞｼｯｸUB" pitchFamily="50" charset="-128"/>
                <a:cs typeface="Arial" pitchFamily="34" charset="0"/>
              </a:rPr>
              <a:t>BI</a:t>
            </a:r>
            <a:r>
              <a:rPr lang="ja-JP" altLang="en-US" sz="1200" dirty="0">
                <a:solidFill>
                  <a:srgbClr val="0000FF"/>
                </a:solidFill>
                <a:latin typeface="Arial" pitchFamily="34" charset="0"/>
                <a:ea typeface="HGP創英角ｺﾞｼｯｸUB" pitchFamily="50" charset="-128"/>
                <a:cs typeface="Arial" pitchFamily="34" charset="0"/>
              </a:rPr>
              <a:t>導入は「導入効果の明確化」が課題、中堅企業は「データ整備」も</a:t>
            </a:r>
          </a:p>
        </p:txBody>
      </p:sp>
      <p:sp>
        <p:nvSpPr>
          <p:cNvPr id="8" name="正方形/長方形 7"/>
          <p:cNvSpPr/>
          <p:nvPr/>
        </p:nvSpPr>
        <p:spPr>
          <a:xfrm>
            <a:off x="5040051" y="842228"/>
            <a:ext cx="3960440" cy="276999"/>
          </a:xfrm>
          <a:prstGeom prst="rect">
            <a:avLst/>
          </a:prstGeom>
        </p:spPr>
        <p:txBody>
          <a:bodyPr wrap="square">
            <a:spAutoFit/>
          </a:bodyPr>
          <a:lstStyle/>
          <a:p>
            <a:pPr algn="ctr"/>
            <a:r>
              <a:rPr lang="en-US" altLang="ja-JP" sz="1200" dirty="0">
                <a:solidFill>
                  <a:srgbClr val="0000FF"/>
                </a:solidFill>
                <a:latin typeface="Arial" pitchFamily="34" charset="0"/>
                <a:ea typeface="HGP創英角ｺﾞｼｯｸUB" pitchFamily="50" charset="-128"/>
                <a:cs typeface="Arial" pitchFamily="34" charset="0"/>
              </a:rPr>
              <a:t>500</a:t>
            </a:r>
            <a:r>
              <a:rPr lang="ja-JP" altLang="en-US" sz="1200" dirty="0">
                <a:solidFill>
                  <a:srgbClr val="0000FF"/>
                </a:solidFill>
                <a:latin typeface="Arial" pitchFamily="34" charset="0"/>
                <a:ea typeface="HGP創英角ｺﾞｼｯｸUB" pitchFamily="50" charset="-128"/>
                <a:cs typeface="Arial" pitchFamily="34" charset="0"/>
              </a:rPr>
              <a:t>人以下の企業規模では複数分野で</a:t>
            </a:r>
            <a:r>
              <a:rPr lang="en-US" altLang="ja-JP" sz="1200" dirty="0">
                <a:solidFill>
                  <a:srgbClr val="0000FF"/>
                </a:solidFill>
                <a:latin typeface="Arial" pitchFamily="34" charset="0"/>
                <a:ea typeface="HGP創英角ｺﾞｼｯｸUB" pitchFamily="50" charset="-128"/>
                <a:cs typeface="Arial" pitchFamily="34" charset="0"/>
              </a:rPr>
              <a:t>BI</a:t>
            </a:r>
            <a:r>
              <a:rPr lang="ja-JP" altLang="en-US" sz="1200" dirty="0">
                <a:solidFill>
                  <a:srgbClr val="0000FF"/>
                </a:solidFill>
                <a:latin typeface="Arial" pitchFamily="34" charset="0"/>
                <a:ea typeface="HGP創英角ｺﾞｼｯｸUB" pitchFamily="50" charset="-128"/>
                <a:cs typeface="Arial" pitchFamily="34" charset="0"/>
              </a:rPr>
              <a:t>活用需要が</a:t>
            </a:r>
          </a:p>
        </p:txBody>
      </p:sp>
    </p:spTree>
    <p:extLst>
      <p:ext uri="{BB962C8B-B14F-4D97-AF65-F5344CB8AC3E}">
        <p14:creationId xmlns:p14="http://schemas.microsoft.com/office/powerpoint/2010/main" val="39936057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4211959" y="2120106"/>
            <a:ext cx="4392489" cy="4188619"/>
          </a:xfrm>
          <a:prstGeom prst="roundRect">
            <a:avLst>
              <a:gd name="adj" fmla="val 1647"/>
            </a:avLst>
          </a:prstGeom>
          <a:gradFill>
            <a:gsLst>
              <a:gs pos="0">
                <a:srgbClr val="008000"/>
              </a:gs>
              <a:gs pos="35000">
                <a:srgbClr val="92D050"/>
              </a:gs>
              <a:gs pos="100000">
                <a:srgbClr val="CCFFCC"/>
              </a:gs>
            </a:gsLst>
          </a:gra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b" anchorCtr="1"/>
          <a:lstStyle/>
          <a:p>
            <a:pPr>
              <a:spcBef>
                <a:spcPct val="20000"/>
              </a:spcBef>
            </a:pPr>
            <a:r>
              <a:rPr kumimoji="0" lang="ja-JP" altLang="en-US" sz="1400" dirty="0">
                <a:solidFill>
                  <a:schemeClr val="bg1"/>
                </a:solidFill>
                <a:effectLst>
                  <a:glow rad="63500">
                    <a:schemeClr val="accent2">
                      <a:satMod val="175000"/>
                      <a:alpha val="40000"/>
                    </a:schemeClr>
                  </a:glow>
                </a:effectLst>
                <a:latin typeface="Arial" pitchFamily="34" charset="0"/>
                <a:ea typeface="HGP創英角ｺﾞｼｯｸUB" pitchFamily="50" charset="-128"/>
                <a:cs typeface="Arial" pitchFamily="34" charset="0"/>
              </a:rPr>
              <a:t>様々なデータを駆使した仮説検証・分析型の非定型な問い合わせには、</a:t>
            </a:r>
            <a:r>
              <a:rPr kumimoji="0" lang="en-US" altLang="ja-JP" sz="1400" dirty="0">
                <a:solidFill>
                  <a:schemeClr val="bg1"/>
                </a:solidFill>
                <a:effectLst>
                  <a:glow rad="63500">
                    <a:schemeClr val="accent2">
                      <a:satMod val="175000"/>
                      <a:alpha val="40000"/>
                    </a:schemeClr>
                  </a:glow>
                </a:effectLst>
                <a:latin typeface="Arial" pitchFamily="34" charset="0"/>
                <a:ea typeface="HGP創英角ｺﾞｼｯｸUB" pitchFamily="50" charset="-128"/>
                <a:cs typeface="Arial" pitchFamily="34" charset="0"/>
              </a:rPr>
              <a:t>OLAP</a:t>
            </a:r>
            <a:r>
              <a:rPr kumimoji="0" lang="ja-JP" altLang="en-US" sz="1400" dirty="0">
                <a:solidFill>
                  <a:schemeClr val="bg1"/>
                </a:solidFill>
                <a:effectLst>
                  <a:glow rad="63500">
                    <a:schemeClr val="accent2">
                      <a:satMod val="175000"/>
                      <a:alpha val="40000"/>
                    </a:schemeClr>
                  </a:glow>
                </a:effectLst>
                <a:latin typeface="Arial" pitchFamily="34" charset="0"/>
                <a:ea typeface="HGP創英角ｺﾞｼｯｸUB" pitchFamily="50" charset="-128"/>
                <a:cs typeface="Arial" pitchFamily="34" charset="0"/>
              </a:rPr>
              <a:t>分析が向いている</a:t>
            </a:r>
          </a:p>
        </p:txBody>
      </p:sp>
      <p:sp>
        <p:nvSpPr>
          <p:cNvPr id="15" name="角丸四角形 14"/>
          <p:cNvSpPr/>
          <p:nvPr/>
        </p:nvSpPr>
        <p:spPr bwMode="auto">
          <a:xfrm>
            <a:off x="4355157" y="2236788"/>
            <a:ext cx="4105275" cy="2487612"/>
          </a:xfrm>
          <a:prstGeom prst="roundRect">
            <a:avLst>
              <a:gd name="adj" fmla="val 5334"/>
            </a:avLst>
          </a:prstGeom>
          <a:gradFill>
            <a:gsLst>
              <a:gs pos="0">
                <a:srgbClr val="FF9900"/>
              </a:gs>
              <a:gs pos="35000">
                <a:srgbClr val="FFC000"/>
              </a:gs>
              <a:gs pos="100000">
                <a:srgbClr val="FFFF99"/>
              </a:gs>
            </a:gsLst>
          </a:gra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b" anchorCtr="1"/>
          <a:lstStyle/>
          <a:p>
            <a:pPr algn="ctr">
              <a:spcBef>
                <a:spcPct val="20000"/>
              </a:spcBef>
              <a:defRPr/>
            </a:pPr>
            <a:r>
              <a:rPr kumimoji="0" lang="ja-JP" altLang="en-US" sz="1400" dirty="0">
                <a:solidFill>
                  <a:schemeClr val="bg1"/>
                </a:solidFill>
                <a:effectLst>
                  <a:glow rad="63500">
                    <a:schemeClr val="accent2">
                      <a:satMod val="175000"/>
                      <a:alpha val="40000"/>
                    </a:schemeClr>
                  </a:glow>
                </a:effectLst>
                <a:latin typeface="Arial" pitchFamily="34" charset="0"/>
                <a:ea typeface="HGP創英角ｺﾞｼｯｸUB" pitchFamily="50" charset="-128"/>
                <a:cs typeface="Arial" pitchFamily="34" charset="0"/>
              </a:rPr>
              <a:t>複数のシステムにまたがる問い合わせには基幹システムのレポーティング機能では対応できない場合がある。（定型的なものは作り込みが可能）</a:t>
            </a:r>
          </a:p>
        </p:txBody>
      </p:sp>
      <p:sp>
        <p:nvSpPr>
          <p:cNvPr id="37892" name="タイトル 1"/>
          <p:cNvSpPr>
            <a:spLocks noGrp="1"/>
          </p:cNvSpPr>
          <p:nvPr>
            <p:ph type="title"/>
          </p:nvPr>
        </p:nvSpPr>
        <p:spPr/>
        <p:txBody>
          <a:bodyPr/>
          <a:lstStyle/>
          <a:p>
            <a:r>
              <a:rPr lang="en-US" altLang="ja-JP" sz="2800" dirty="0" smtClean="0"/>
              <a:t>BI</a:t>
            </a:r>
            <a:r>
              <a:rPr lang="ja-JP" altLang="en-US" sz="2800" dirty="0" smtClean="0"/>
              <a:t>の利用者とリクエスト</a:t>
            </a:r>
          </a:p>
        </p:txBody>
      </p:sp>
      <p:sp>
        <p:nvSpPr>
          <p:cNvPr id="5" name="角丸四角形 4"/>
          <p:cNvSpPr/>
          <p:nvPr/>
        </p:nvSpPr>
        <p:spPr bwMode="auto">
          <a:xfrm>
            <a:off x="2015018" y="2339975"/>
            <a:ext cx="2087960" cy="649288"/>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Arial" pitchFamily="34" charset="0"/>
                <a:ea typeface="HGP創英角ｺﾞｼｯｸUB" pitchFamily="50" charset="-128"/>
                <a:cs typeface="Arial" pitchFamily="34" charset="0"/>
              </a:rPr>
              <a:t>1</a:t>
            </a:r>
            <a:r>
              <a:rPr kumimoji="0" lang="ja-JP" altLang="en-US" sz="1400">
                <a:solidFill>
                  <a:schemeClr val="bg1"/>
                </a:solidFill>
                <a:latin typeface="Arial" pitchFamily="34" charset="0"/>
                <a:ea typeface="HGP創英角ｺﾞｼｯｸUB" pitchFamily="50" charset="-128"/>
                <a:cs typeface="Arial" pitchFamily="34" charset="0"/>
              </a:rPr>
              <a:t>ヶ月後の在庫状況は？</a:t>
            </a:r>
          </a:p>
        </p:txBody>
      </p:sp>
      <p:sp>
        <p:nvSpPr>
          <p:cNvPr id="6" name="角丸四角形 5"/>
          <p:cNvSpPr/>
          <p:nvPr/>
        </p:nvSpPr>
        <p:spPr bwMode="auto">
          <a:xfrm>
            <a:off x="4462970" y="2339975"/>
            <a:ext cx="3887925" cy="649288"/>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bg1"/>
                </a:solidFill>
                <a:latin typeface="Arial" pitchFamily="34" charset="0"/>
                <a:ea typeface="HGP創英角ｺﾞｼｯｸUB" pitchFamily="50" charset="-128"/>
                <a:cs typeface="Arial" pitchFamily="34" charset="0"/>
              </a:rPr>
              <a:t>在庫管理、受注管理、生産管理システム</a:t>
            </a:r>
            <a:r>
              <a:rPr kumimoji="0" lang="ja-JP" altLang="en-US" sz="1400" dirty="0" smtClean="0">
                <a:solidFill>
                  <a:schemeClr val="bg1"/>
                </a:solidFill>
                <a:latin typeface="Arial" pitchFamily="34" charset="0"/>
                <a:ea typeface="HGP創英角ｺﾞｼｯｸUB" pitchFamily="50" charset="-128"/>
                <a:cs typeface="Arial" pitchFamily="34" charset="0"/>
              </a:rPr>
              <a:t>など</a:t>
            </a:r>
          </a:p>
          <a:p>
            <a:pPr algn="ctr">
              <a:spcBef>
                <a:spcPct val="20000"/>
              </a:spcBef>
              <a:defRPr/>
            </a:pPr>
            <a:r>
              <a:rPr kumimoji="0" lang="ja-JP" altLang="en-US" sz="1400" dirty="0" smtClean="0">
                <a:solidFill>
                  <a:schemeClr val="bg1"/>
                </a:solidFill>
                <a:latin typeface="Arial" pitchFamily="34" charset="0"/>
                <a:ea typeface="HGP創英角ｺﾞｼｯｸUB" pitchFamily="50" charset="-128"/>
                <a:cs typeface="Arial" pitchFamily="34" charset="0"/>
              </a:rPr>
              <a:t>から</a:t>
            </a:r>
            <a:r>
              <a:rPr kumimoji="0" lang="ja-JP" altLang="en-US" sz="1400" dirty="0">
                <a:solidFill>
                  <a:schemeClr val="bg1"/>
                </a:solidFill>
                <a:latin typeface="Arial" pitchFamily="34" charset="0"/>
                <a:ea typeface="HGP創英角ｺﾞｼｯｸUB" pitchFamily="50" charset="-128"/>
                <a:cs typeface="Arial" pitchFamily="34" charset="0"/>
              </a:rPr>
              <a:t>のデータをつきあわせないと回答できない</a:t>
            </a:r>
          </a:p>
        </p:txBody>
      </p:sp>
      <p:pic>
        <p:nvPicPr>
          <p:cNvPr id="37927" name="Picture 12" descr="MCj043394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621" y="2280709"/>
            <a:ext cx="533330" cy="53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bwMode="auto">
          <a:xfrm>
            <a:off x="1019141" y="2751931"/>
            <a:ext cx="926856" cy="307777"/>
          </a:xfrm>
          <a:prstGeom prst="rect">
            <a:avLst/>
          </a:prstGeom>
          <a:noFill/>
        </p:spPr>
        <p:txBody>
          <a:bodyPr wrap="none">
            <a:spAutoFit/>
          </a:bodyPr>
          <a:lstStyle/>
          <a:p>
            <a:pPr algn="r">
              <a:defRPr/>
            </a:pPr>
            <a:r>
              <a:rPr lang="ja-JP" altLang="en-US" sz="1400" dirty="0">
                <a:solidFill>
                  <a:srgbClr val="0000FF"/>
                </a:solidFill>
                <a:latin typeface="Arial" pitchFamily="34" charset="0"/>
                <a:ea typeface="HGP創英角ｺﾞｼｯｸUB" pitchFamily="50" charset="-128"/>
                <a:cs typeface="Arial" pitchFamily="34" charset="0"/>
              </a:rPr>
              <a:t>マネージャ</a:t>
            </a:r>
          </a:p>
        </p:txBody>
      </p:sp>
      <p:sp>
        <p:nvSpPr>
          <p:cNvPr id="3" name="角丸四角形 2"/>
          <p:cNvSpPr/>
          <p:nvPr/>
        </p:nvSpPr>
        <p:spPr bwMode="auto">
          <a:xfrm>
            <a:off x="2015018" y="1400175"/>
            <a:ext cx="2087960" cy="647700"/>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bg1"/>
                </a:solidFill>
                <a:latin typeface="Arial" pitchFamily="34" charset="0"/>
                <a:ea typeface="HGP創英角ｺﾞｼｯｸUB" pitchFamily="50" charset="-128"/>
                <a:cs typeface="Arial" pitchFamily="34" charset="0"/>
              </a:rPr>
              <a:t>現在の在庫状況は？</a:t>
            </a:r>
          </a:p>
        </p:txBody>
      </p:sp>
      <p:sp>
        <p:nvSpPr>
          <p:cNvPr id="4" name="角丸四角形 3"/>
          <p:cNvSpPr/>
          <p:nvPr/>
        </p:nvSpPr>
        <p:spPr bwMode="auto">
          <a:xfrm>
            <a:off x="4462970" y="1400175"/>
            <a:ext cx="3887925" cy="647700"/>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在庫管理システムへの問い合わせで解決</a:t>
            </a:r>
          </a:p>
        </p:txBody>
      </p:sp>
      <p:pic>
        <p:nvPicPr>
          <p:cNvPr id="37919" name="Picture 12" descr="MCj043394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621" y="1340768"/>
            <a:ext cx="533330" cy="53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p:cNvSpPr txBox="1"/>
          <p:nvPr/>
        </p:nvSpPr>
        <p:spPr bwMode="auto">
          <a:xfrm>
            <a:off x="1220639" y="1812131"/>
            <a:ext cx="722312" cy="307975"/>
          </a:xfrm>
          <a:prstGeom prst="rect">
            <a:avLst/>
          </a:prstGeom>
          <a:noFill/>
        </p:spPr>
        <p:txBody>
          <a:bodyPr wrap="none">
            <a:spAutoFit/>
          </a:bodyPr>
          <a:lstStyle/>
          <a:p>
            <a:pPr algn="r">
              <a:defRPr/>
            </a:pPr>
            <a:r>
              <a:rPr lang="ja-JP" altLang="en-US" sz="1400" dirty="0">
                <a:solidFill>
                  <a:srgbClr val="0000FF"/>
                </a:solidFill>
                <a:latin typeface="Arial" pitchFamily="34" charset="0"/>
                <a:ea typeface="HGP創英角ｺﾞｼｯｸUB" pitchFamily="50" charset="-128"/>
                <a:cs typeface="Arial" pitchFamily="34" charset="0"/>
              </a:rPr>
              <a:t>担当者</a:t>
            </a:r>
          </a:p>
        </p:txBody>
      </p:sp>
      <p:pic>
        <p:nvPicPr>
          <p:cNvPr id="37905" name="Picture 16" descr="j0432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09621" y="3131799"/>
            <a:ext cx="431992" cy="4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角丸四角形 9"/>
          <p:cNvSpPr/>
          <p:nvPr/>
        </p:nvSpPr>
        <p:spPr bwMode="auto">
          <a:xfrm>
            <a:off x="2015018" y="3141663"/>
            <a:ext cx="2087960" cy="647700"/>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年間の在庫量推移は？</a:t>
            </a:r>
          </a:p>
        </p:txBody>
      </p:sp>
      <p:sp>
        <p:nvSpPr>
          <p:cNvPr id="11" name="角丸四角形 10"/>
          <p:cNvSpPr/>
          <p:nvPr/>
        </p:nvSpPr>
        <p:spPr bwMode="auto">
          <a:xfrm>
            <a:off x="4462970" y="3141663"/>
            <a:ext cx="3887925" cy="647700"/>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bg1"/>
                </a:solidFill>
                <a:latin typeface="Arial" pitchFamily="34" charset="0"/>
                <a:ea typeface="HGP創英角ｺﾞｼｯｸUB" pitchFamily="50" charset="-128"/>
                <a:cs typeface="Arial" pitchFamily="34" charset="0"/>
              </a:rPr>
              <a:t>上記に加え、販売計画、生産計画</a:t>
            </a:r>
            <a:r>
              <a:rPr kumimoji="0" lang="ja-JP" altLang="en-US" sz="1400" dirty="0" smtClean="0">
                <a:solidFill>
                  <a:schemeClr val="bg1"/>
                </a:solidFill>
                <a:latin typeface="Arial" pitchFamily="34" charset="0"/>
                <a:ea typeface="HGP創英角ｺﾞｼｯｸUB" pitchFamily="50" charset="-128"/>
                <a:cs typeface="Arial" pitchFamily="34" charset="0"/>
              </a:rPr>
              <a:t>など</a:t>
            </a:r>
          </a:p>
          <a:p>
            <a:pPr algn="ctr">
              <a:spcBef>
                <a:spcPct val="20000"/>
              </a:spcBef>
              <a:defRPr/>
            </a:pPr>
            <a:r>
              <a:rPr kumimoji="0" lang="ja-JP" altLang="en-US" sz="1400" dirty="0" smtClean="0">
                <a:solidFill>
                  <a:schemeClr val="bg1"/>
                </a:solidFill>
                <a:latin typeface="Arial" pitchFamily="34" charset="0"/>
                <a:ea typeface="HGP創英角ｺﾞｼｯｸUB" pitchFamily="50" charset="-128"/>
                <a:cs typeface="Arial" pitchFamily="34" charset="0"/>
              </a:rPr>
              <a:t>様々</a:t>
            </a:r>
            <a:r>
              <a:rPr kumimoji="0" lang="ja-JP" altLang="en-US" sz="1400" dirty="0">
                <a:solidFill>
                  <a:schemeClr val="bg1"/>
                </a:solidFill>
                <a:latin typeface="Arial" pitchFamily="34" charset="0"/>
                <a:ea typeface="HGP創英角ｺﾞｼｯｸUB" pitchFamily="50" charset="-128"/>
                <a:cs typeface="Arial" pitchFamily="34" charset="0"/>
              </a:rPr>
              <a:t>なデータが必要</a:t>
            </a:r>
          </a:p>
        </p:txBody>
      </p:sp>
      <p:sp>
        <p:nvSpPr>
          <p:cNvPr id="14" name="テキスト ボックス 13"/>
          <p:cNvSpPr txBox="1"/>
          <p:nvPr/>
        </p:nvSpPr>
        <p:spPr bwMode="auto">
          <a:xfrm>
            <a:off x="1220639" y="3516311"/>
            <a:ext cx="722312" cy="307975"/>
          </a:xfrm>
          <a:prstGeom prst="rect">
            <a:avLst/>
          </a:prstGeom>
          <a:noFill/>
        </p:spPr>
        <p:txBody>
          <a:bodyPr wrap="none">
            <a:spAutoFit/>
          </a:bodyPr>
          <a:lstStyle/>
          <a:p>
            <a:pPr algn="r">
              <a:defRPr/>
            </a:pPr>
            <a:r>
              <a:rPr lang="ja-JP" altLang="en-US" sz="1400" dirty="0">
                <a:solidFill>
                  <a:srgbClr val="0000FF"/>
                </a:solidFill>
                <a:latin typeface="Arial" pitchFamily="34" charset="0"/>
                <a:ea typeface="HGP創英角ｺﾞｼｯｸUB" pitchFamily="50" charset="-128"/>
                <a:cs typeface="Arial" pitchFamily="34" charset="0"/>
              </a:rPr>
              <a:t>経営者</a:t>
            </a:r>
          </a:p>
        </p:txBody>
      </p:sp>
      <p:sp>
        <p:nvSpPr>
          <p:cNvPr id="16" name="角丸四角形 15"/>
          <p:cNvSpPr/>
          <p:nvPr/>
        </p:nvSpPr>
        <p:spPr bwMode="auto">
          <a:xfrm>
            <a:off x="2015018" y="5013325"/>
            <a:ext cx="2087960" cy="647700"/>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a:solidFill>
                  <a:schemeClr val="bg1"/>
                </a:solidFill>
                <a:latin typeface="Arial" pitchFamily="34" charset="0"/>
                <a:ea typeface="HGP創英角ｺﾞｼｯｸUB" pitchFamily="50" charset="-128"/>
                <a:cs typeface="Arial" pitchFamily="34" charset="0"/>
              </a:rPr>
              <a:t>在庫量を最小化するための製造パターンは？</a:t>
            </a:r>
          </a:p>
        </p:txBody>
      </p:sp>
      <p:sp>
        <p:nvSpPr>
          <p:cNvPr id="17" name="角丸四角形 16"/>
          <p:cNvSpPr/>
          <p:nvPr/>
        </p:nvSpPr>
        <p:spPr bwMode="auto">
          <a:xfrm>
            <a:off x="4462970" y="5013325"/>
            <a:ext cx="3887925" cy="647700"/>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bg1"/>
                </a:solidFill>
                <a:latin typeface="Arial" pitchFamily="34" charset="0"/>
                <a:ea typeface="HGP創英角ｺﾞｼｯｸUB" pitchFamily="50" charset="-128"/>
                <a:cs typeface="Arial" pitchFamily="34" charset="0"/>
              </a:rPr>
              <a:t>上記に加え、過去のデータからの販売傾向</a:t>
            </a:r>
            <a:r>
              <a:rPr kumimoji="0" lang="ja-JP" altLang="en-US" sz="1400" dirty="0" smtClean="0">
                <a:solidFill>
                  <a:schemeClr val="bg1"/>
                </a:solidFill>
                <a:latin typeface="Arial" pitchFamily="34" charset="0"/>
                <a:ea typeface="HGP創英角ｺﾞｼｯｸUB" pitchFamily="50" charset="-128"/>
                <a:cs typeface="Arial" pitchFamily="34" charset="0"/>
              </a:rPr>
              <a:t>など</a:t>
            </a:r>
          </a:p>
          <a:p>
            <a:pPr algn="ctr">
              <a:spcBef>
                <a:spcPct val="20000"/>
              </a:spcBef>
              <a:defRPr/>
            </a:pPr>
            <a:r>
              <a:rPr kumimoji="0" lang="ja-JP" altLang="en-US" sz="1400" dirty="0" smtClean="0">
                <a:solidFill>
                  <a:schemeClr val="bg1"/>
                </a:solidFill>
                <a:latin typeface="Arial" pitchFamily="34" charset="0"/>
                <a:ea typeface="HGP創英角ｺﾞｼｯｸUB" pitchFamily="50" charset="-128"/>
                <a:cs typeface="Arial" pitchFamily="34" charset="0"/>
              </a:rPr>
              <a:t>を</a:t>
            </a:r>
            <a:r>
              <a:rPr kumimoji="0" lang="ja-JP" altLang="en-US" sz="1400" dirty="0">
                <a:solidFill>
                  <a:schemeClr val="bg1"/>
                </a:solidFill>
                <a:latin typeface="Arial" pitchFamily="34" charset="0"/>
                <a:ea typeface="HGP創英角ｺﾞｼｯｸUB" pitchFamily="50" charset="-128"/>
                <a:cs typeface="Arial" pitchFamily="34" charset="0"/>
              </a:rPr>
              <a:t>加味した分析が必要</a:t>
            </a:r>
          </a:p>
        </p:txBody>
      </p:sp>
      <p:pic>
        <p:nvPicPr>
          <p:cNvPr id="37903" name="Picture 12" descr="MCj043394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621" y="4953918"/>
            <a:ext cx="533330" cy="53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p:nvSpPr>
        <p:spPr bwMode="auto">
          <a:xfrm>
            <a:off x="680888" y="5434806"/>
            <a:ext cx="1262063" cy="307975"/>
          </a:xfrm>
          <a:prstGeom prst="rect">
            <a:avLst/>
          </a:prstGeom>
          <a:noFill/>
        </p:spPr>
        <p:txBody>
          <a:bodyPr wrap="none">
            <a:spAutoFit/>
          </a:bodyPr>
          <a:lstStyle/>
          <a:p>
            <a:pPr algn="r">
              <a:defRPr/>
            </a:pPr>
            <a:r>
              <a:rPr lang="ja-JP" altLang="en-US" sz="1400" dirty="0">
                <a:solidFill>
                  <a:srgbClr val="0000FF"/>
                </a:solidFill>
                <a:latin typeface="Arial" pitchFamily="34" charset="0"/>
                <a:ea typeface="HGP創英角ｺﾞｼｯｸUB" pitchFamily="50" charset="-128"/>
                <a:cs typeface="Arial" pitchFamily="34" charset="0"/>
              </a:rPr>
              <a:t>製造担当役員</a:t>
            </a:r>
          </a:p>
        </p:txBody>
      </p:sp>
    </p:spTree>
    <p:extLst>
      <p:ext uri="{BB962C8B-B14F-4D97-AF65-F5344CB8AC3E}">
        <p14:creationId xmlns:p14="http://schemas.microsoft.com/office/powerpoint/2010/main" val="2560483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r>
              <a:rPr lang="en-US" altLang="ja-JP" sz="2400" dirty="0" smtClean="0"/>
              <a:t>OLAP</a:t>
            </a:r>
            <a:r>
              <a:rPr lang="ja-JP" altLang="en-US" sz="2400" dirty="0" smtClean="0"/>
              <a:t>の分析手法</a:t>
            </a:r>
          </a:p>
        </p:txBody>
      </p:sp>
      <p:sp>
        <p:nvSpPr>
          <p:cNvPr id="5" name="角丸四角形 4"/>
          <p:cNvSpPr/>
          <p:nvPr/>
        </p:nvSpPr>
        <p:spPr bwMode="auto">
          <a:xfrm>
            <a:off x="2779340" y="2563813"/>
            <a:ext cx="2808287" cy="1104900"/>
          </a:xfrm>
          <a:prstGeom prst="roundRect">
            <a:avLst/>
          </a:prstGeom>
          <a:solidFill>
            <a:srgbClr val="7575D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en-US" altLang="ja-JP" sz="1200" dirty="0">
                <a:solidFill>
                  <a:schemeClr val="bg1"/>
                </a:solidFill>
                <a:latin typeface="Arial" pitchFamily="34" charset="0"/>
                <a:ea typeface="HGP創英角ｺﾞｼｯｸUB" pitchFamily="50" charset="-128"/>
                <a:cs typeface="Arial" pitchFamily="34" charset="0"/>
              </a:rPr>
              <a:t>DWH</a:t>
            </a:r>
            <a:r>
              <a:rPr kumimoji="0" lang="ja-JP" altLang="en-US" sz="1200" dirty="0">
                <a:solidFill>
                  <a:schemeClr val="bg1"/>
                </a:solidFill>
                <a:latin typeface="Arial" pitchFamily="34" charset="0"/>
                <a:ea typeface="HGP創英角ｺﾞｼｯｸUB" pitchFamily="50" charset="-128"/>
                <a:cs typeface="Arial" pitchFamily="34" charset="0"/>
              </a:rPr>
              <a:t>から生成した要約情報を</a:t>
            </a:r>
            <a:r>
              <a:rPr kumimoji="0" lang="en-US" altLang="ja-JP" sz="1200" dirty="0">
                <a:solidFill>
                  <a:schemeClr val="bg1"/>
                </a:solidFill>
                <a:latin typeface="Arial" pitchFamily="34" charset="0"/>
                <a:ea typeface="HGP創英角ｺﾞｼｯｸUB" pitchFamily="50" charset="-128"/>
                <a:cs typeface="Arial" pitchFamily="34" charset="0"/>
              </a:rPr>
              <a:t>MORAP</a:t>
            </a:r>
            <a:r>
              <a:rPr kumimoji="0" lang="ja-JP" altLang="en-US" sz="1200" dirty="0">
                <a:solidFill>
                  <a:schemeClr val="bg1"/>
                </a:solidFill>
                <a:latin typeface="Arial" pitchFamily="34" charset="0"/>
                <a:ea typeface="HGP創英角ｺﾞｼｯｸUB" pitchFamily="50" charset="-128"/>
                <a:cs typeface="Arial" pitchFamily="34" charset="0"/>
              </a:rPr>
              <a:t>サーバで多次元データベースに格納し、クライアントからの処理要求に応じてデータを切り出して表示する</a:t>
            </a:r>
          </a:p>
        </p:txBody>
      </p:sp>
      <p:sp>
        <p:nvSpPr>
          <p:cNvPr id="6" name="角丸四角形 5"/>
          <p:cNvSpPr/>
          <p:nvPr/>
        </p:nvSpPr>
        <p:spPr bwMode="auto">
          <a:xfrm>
            <a:off x="2779340" y="3795713"/>
            <a:ext cx="2808287" cy="1104900"/>
          </a:xfrm>
          <a:prstGeom prst="roundRect">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1200">
                <a:solidFill>
                  <a:schemeClr val="bg1"/>
                </a:solidFill>
                <a:latin typeface="Arial" pitchFamily="34" charset="0"/>
                <a:ea typeface="HGP創英角ｺﾞｼｯｸUB" pitchFamily="50" charset="-128"/>
                <a:cs typeface="Arial" pitchFamily="34" charset="0"/>
              </a:rPr>
              <a:t>あらかじめ必要な分だけ多次元データベースに取り出しているため、アクセスするデータ量が少なく、処理速度が速い</a:t>
            </a:r>
          </a:p>
        </p:txBody>
      </p:sp>
      <p:sp>
        <p:nvSpPr>
          <p:cNvPr id="7" name="角丸四角形 6"/>
          <p:cNvSpPr/>
          <p:nvPr/>
        </p:nvSpPr>
        <p:spPr bwMode="auto">
          <a:xfrm>
            <a:off x="2779340" y="5013325"/>
            <a:ext cx="2808287" cy="1104900"/>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1200">
                <a:solidFill>
                  <a:schemeClr val="bg1"/>
                </a:solidFill>
                <a:latin typeface="Arial" pitchFamily="34" charset="0"/>
                <a:ea typeface="HGP創英角ｺﾞｼｯｸUB" pitchFamily="50" charset="-128"/>
                <a:cs typeface="Arial" pitchFamily="34" charset="0"/>
              </a:rPr>
              <a:t>取り出すデータ量が増えると多次元データベースの作成に時間がかかり、またアクセス速度も遅くなる</a:t>
            </a:r>
            <a:endParaRPr kumimoji="0" lang="en-US" altLang="ja-JP" sz="1200">
              <a:solidFill>
                <a:schemeClr val="bg1"/>
              </a:solidFill>
              <a:latin typeface="Arial" pitchFamily="34" charset="0"/>
              <a:ea typeface="HGP創英角ｺﾞｼｯｸUB" pitchFamily="50" charset="-128"/>
              <a:cs typeface="Arial" pitchFamily="34" charset="0"/>
            </a:endParaRPr>
          </a:p>
        </p:txBody>
      </p:sp>
      <p:sp>
        <p:nvSpPr>
          <p:cNvPr id="8" name="角丸四角形 7"/>
          <p:cNvSpPr/>
          <p:nvPr/>
        </p:nvSpPr>
        <p:spPr bwMode="auto">
          <a:xfrm>
            <a:off x="5724152" y="2563813"/>
            <a:ext cx="2808288" cy="1104900"/>
          </a:xfrm>
          <a:prstGeom prst="roundRect">
            <a:avLst/>
          </a:prstGeom>
          <a:solidFill>
            <a:srgbClr val="7575D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en-US" altLang="ja-JP" sz="1200" dirty="0">
                <a:solidFill>
                  <a:schemeClr val="bg1"/>
                </a:solidFill>
                <a:latin typeface="Arial" pitchFamily="34" charset="0"/>
                <a:ea typeface="HGP創英角ｺﾞｼｯｸUB" pitchFamily="50" charset="-128"/>
                <a:cs typeface="Arial" pitchFamily="34" charset="0"/>
              </a:rPr>
              <a:t>ROLAP</a:t>
            </a:r>
            <a:r>
              <a:rPr kumimoji="0" lang="ja-JP" altLang="en-US" sz="1200" dirty="0">
                <a:solidFill>
                  <a:schemeClr val="bg1"/>
                </a:solidFill>
                <a:latin typeface="Arial" pitchFamily="34" charset="0"/>
                <a:ea typeface="HGP創英角ｺﾞｼｯｸUB" pitchFamily="50" charset="-128"/>
                <a:cs typeface="Arial" pitchFamily="34" charset="0"/>
              </a:rPr>
              <a:t>サーバのリレーショナルエータベースに格納されたデータを直接検索・集計し、結果をクライアント側で多次元データに構成して視覚化する</a:t>
            </a:r>
          </a:p>
        </p:txBody>
      </p:sp>
      <p:sp>
        <p:nvSpPr>
          <p:cNvPr id="9" name="角丸四角形 8"/>
          <p:cNvSpPr/>
          <p:nvPr/>
        </p:nvSpPr>
        <p:spPr bwMode="auto">
          <a:xfrm>
            <a:off x="5724152" y="3795713"/>
            <a:ext cx="2808288" cy="1104900"/>
          </a:xfrm>
          <a:prstGeom prst="roundRect">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1200">
                <a:solidFill>
                  <a:schemeClr val="bg1"/>
                </a:solidFill>
                <a:latin typeface="Arial" pitchFamily="34" charset="0"/>
                <a:ea typeface="HGP創英角ｺﾞｼｯｸUB" pitchFamily="50" charset="-128"/>
                <a:cs typeface="Arial" pitchFamily="34" charset="0"/>
              </a:rPr>
              <a:t>直接リレーショナルデータベースを検索しに行くので、様々な切り口での検索にも対応しやすい</a:t>
            </a:r>
          </a:p>
        </p:txBody>
      </p:sp>
      <p:sp>
        <p:nvSpPr>
          <p:cNvPr id="10" name="角丸四角形 9"/>
          <p:cNvSpPr/>
          <p:nvPr/>
        </p:nvSpPr>
        <p:spPr bwMode="auto">
          <a:xfrm>
            <a:off x="5724152" y="5013325"/>
            <a:ext cx="2808288" cy="1104900"/>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1200">
                <a:solidFill>
                  <a:schemeClr val="bg1"/>
                </a:solidFill>
                <a:latin typeface="Arial" pitchFamily="34" charset="0"/>
                <a:ea typeface="HGP創英角ｺﾞｼｯｸUB" pitchFamily="50" charset="-128"/>
                <a:cs typeface="Arial" pitchFamily="34" charset="0"/>
              </a:rPr>
              <a:t>大容量のデータにアクセスする必要があるため、処理速度が遅い</a:t>
            </a:r>
            <a:endParaRPr kumimoji="0" lang="en-US" altLang="ja-JP" sz="1200">
              <a:solidFill>
                <a:schemeClr val="bg1"/>
              </a:solidFill>
              <a:latin typeface="Arial" pitchFamily="34" charset="0"/>
              <a:ea typeface="HGP創英角ｺﾞｼｯｸUB" pitchFamily="50" charset="-128"/>
              <a:cs typeface="Arial" pitchFamily="34" charset="0"/>
            </a:endParaRPr>
          </a:p>
        </p:txBody>
      </p:sp>
      <p:sp>
        <p:nvSpPr>
          <p:cNvPr id="13" name="角丸四角形 12"/>
          <p:cNvSpPr/>
          <p:nvPr/>
        </p:nvSpPr>
        <p:spPr bwMode="auto">
          <a:xfrm>
            <a:off x="2779340" y="1341438"/>
            <a:ext cx="2808287" cy="1104900"/>
          </a:xfrm>
          <a:prstGeom prst="roundRect">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en-US" altLang="ja-JP" sz="2800" dirty="0">
                <a:solidFill>
                  <a:schemeClr val="bg1"/>
                </a:solidFill>
                <a:latin typeface="Arial" pitchFamily="34" charset="0"/>
                <a:ea typeface="HGP創英角ｺﾞｼｯｸUB" pitchFamily="50" charset="-128"/>
                <a:cs typeface="Arial" pitchFamily="34" charset="0"/>
              </a:rPr>
              <a:t>MOLAP</a:t>
            </a:r>
          </a:p>
          <a:p>
            <a:pPr algn="ctr">
              <a:spcBef>
                <a:spcPts val="0"/>
              </a:spcBef>
              <a:defRPr/>
            </a:pPr>
            <a:r>
              <a:rPr kumimoji="0" lang="en-US" altLang="ja-JP" sz="1400" dirty="0">
                <a:solidFill>
                  <a:schemeClr val="bg1"/>
                </a:solidFill>
                <a:latin typeface="Arial" pitchFamily="34" charset="0"/>
                <a:ea typeface="HGP創英角ｺﾞｼｯｸUB" pitchFamily="50" charset="-128"/>
                <a:cs typeface="Arial" pitchFamily="34" charset="0"/>
              </a:rPr>
              <a:t>(Multi-dimensional Online Analytical Processing)</a:t>
            </a:r>
            <a:endParaRPr kumimoji="0" lang="ja-JP" altLang="en-US" sz="1400" dirty="0">
              <a:solidFill>
                <a:schemeClr val="bg1"/>
              </a:solidFill>
              <a:latin typeface="Arial" pitchFamily="34" charset="0"/>
              <a:ea typeface="HGP創英角ｺﾞｼｯｸUB" pitchFamily="50" charset="-128"/>
              <a:cs typeface="Arial" pitchFamily="34" charset="0"/>
            </a:endParaRPr>
          </a:p>
        </p:txBody>
      </p:sp>
      <p:sp>
        <p:nvSpPr>
          <p:cNvPr id="14" name="角丸四角形 13"/>
          <p:cNvSpPr/>
          <p:nvPr/>
        </p:nvSpPr>
        <p:spPr bwMode="auto">
          <a:xfrm>
            <a:off x="5724152" y="1341438"/>
            <a:ext cx="2808288" cy="1104900"/>
          </a:xfrm>
          <a:prstGeom prst="roundRect">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en-US" altLang="ja-JP" sz="2800" dirty="0">
                <a:solidFill>
                  <a:schemeClr val="bg1"/>
                </a:solidFill>
                <a:latin typeface="Arial" pitchFamily="34" charset="0"/>
                <a:ea typeface="HGP創英角ｺﾞｼｯｸUB" pitchFamily="50" charset="-128"/>
                <a:cs typeface="Arial" pitchFamily="34" charset="0"/>
              </a:rPr>
              <a:t>ROLAP</a:t>
            </a:r>
          </a:p>
          <a:p>
            <a:pPr algn="ctr">
              <a:spcBef>
                <a:spcPts val="0"/>
              </a:spcBef>
              <a:defRPr/>
            </a:pPr>
            <a:r>
              <a:rPr kumimoji="0" lang="en-US" altLang="ja-JP" sz="1400" dirty="0">
                <a:solidFill>
                  <a:schemeClr val="bg1"/>
                </a:solidFill>
                <a:latin typeface="Arial" pitchFamily="34" charset="0"/>
                <a:ea typeface="HGP創英角ｺﾞｼｯｸUB" pitchFamily="50" charset="-128"/>
                <a:cs typeface="Arial" pitchFamily="34" charset="0"/>
              </a:rPr>
              <a:t>(Relational Online Analytical Processing)</a:t>
            </a:r>
            <a:endParaRPr kumimoji="0" lang="ja-JP" altLang="en-US" sz="1400" dirty="0">
              <a:solidFill>
                <a:schemeClr val="bg1"/>
              </a:solidFill>
              <a:latin typeface="Arial" pitchFamily="34" charset="0"/>
              <a:ea typeface="HGP創英角ｺﾞｼｯｸUB" pitchFamily="50" charset="-128"/>
              <a:cs typeface="Arial" pitchFamily="34" charset="0"/>
            </a:endParaRPr>
          </a:p>
        </p:txBody>
      </p:sp>
      <p:sp>
        <p:nvSpPr>
          <p:cNvPr id="16" name="角丸四角形 15"/>
          <p:cNvSpPr/>
          <p:nvPr/>
        </p:nvSpPr>
        <p:spPr bwMode="auto">
          <a:xfrm>
            <a:off x="683318" y="2563813"/>
            <a:ext cx="1943621" cy="1104900"/>
          </a:xfrm>
          <a:prstGeom prst="roundRect">
            <a:avLst/>
          </a:prstGeom>
          <a:solidFill>
            <a:srgbClr val="7575D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2400">
                <a:solidFill>
                  <a:schemeClr val="bg1"/>
                </a:solidFill>
                <a:latin typeface="Arial" pitchFamily="34" charset="0"/>
                <a:ea typeface="HGP創英角ｺﾞｼｯｸUB" pitchFamily="50" charset="-128"/>
                <a:cs typeface="Arial" pitchFamily="34" charset="0"/>
              </a:rPr>
              <a:t>特徴</a:t>
            </a:r>
          </a:p>
        </p:txBody>
      </p:sp>
      <p:sp>
        <p:nvSpPr>
          <p:cNvPr id="17" name="角丸四角形 16"/>
          <p:cNvSpPr/>
          <p:nvPr/>
        </p:nvSpPr>
        <p:spPr bwMode="auto">
          <a:xfrm>
            <a:off x="683318" y="3795713"/>
            <a:ext cx="1943621" cy="1104900"/>
          </a:xfrm>
          <a:prstGeom prst="roundRect">
            <a:avLst/>
          </a:prstGeom>
          <a:solidFill>
            <a:srgbClr val="0000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2400">
                <a:solidFill>
                  <a:schemeClr val="bg1"/>
                </a:solidFill>
                <a:latin typeface="Arial" pitchFamily="34" charset="0"/>
                <a:ea typeface="HGP創英角ｺﾞｼｯｸUB" pitchFamily="50" charset="-128"/>
                <a:cs typeface="Arial" pitchFamily="34" charset="0"/>
              </a:rPr>
              <a:t>長所</a:t>
            </a:r>
          </a:p>
        </p:txBody>
      </p:sp>
      <p:sp>
        <p:nvSpPr>
          <p:cNvPr id="18" name="角丸四角形 17"/>
          <p:cNvSpPr/>
          <p:nvPr/>
        </p:nvSpPr>
        <p:spPr bwMode="auto">
          <a:xfrm>
            <a:off x="683318" y="5013325"/>
            <a:ext cx="1943621" cy="1104900"/>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ts val="0"/>
              </a:spcBef>
              <a:defRPr/>
            </a:pPr>
            <a:r>
              <a:rPr kumimoji="0" lang="ja-JP" altLang="en-US" sz="2400">
                <a:solidFill>
                  <a:schemeClr val="bg1"/>
                </a:solidFill>
                <a:latin typeface="Arial" pitchFamily="34" charset="0"/>
                <a:ea typeface="HGP創英角ｺﾞｼｯｸUB" pitchFamily="50" charset="-128"/>
                <a:cs typeface="Arial" pitchFamily="34" charset="0"/>
              </a:rPr>
              <a:t>短所</a:t>
            </a:r>
            <a:endParaRPr kumimoji="0" lang="en-US" altLang="ja-JP" sz="2400">
              <a:solidFill>
                <a:schemeClr val="bg1"/>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3273676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en-US" altLang="ja-JP" sz="2800" smtClean="0"/>
              <a:t>BI</a:t>
            </a:r>
            <a:r>
              <a:rPr lang="ja-JP" altLang="en-US" sz="2800" smtClean="0"/>
              <a:t>を活用した顧客体験価値の提供</a:t>
            </a:r>
          </a:p>
        </p:txBody>
      </p:sp>
      <p:sp>
        <p:nvSpPr>
          <p:cNvPr id="4" name="コンテンツ プレースホルダー 3"/>
          <p:cNvSpPr>
            <a:spLocks noGrp="1"/>
          </p:cNvSpPr>
          <p:nvPr>
            <p:ph idx="1"/>
          </p:nvPr>
        </p:nvSpPr>
        <p:spPr>
          <a:xfrm>
            <a:off x="467544" y="1484784"/>
            <a:ext cx="8229600" cy="4525962"/>
          </a:xfrm>
        </p:spPr>
        <p:txBody>
          <a:bodyPr/>
          <a:lstStyle/>
          <a:p>
            <a:pPr>
              <a:buFont typeface="Wingdings" pitchFamily="2" charset="2"/>
              <a:buChar char="l"/>
              <a:defRPr/>
            </a:pPr>
            <a:r>
              <a:rPr lang="ja-JP" altLang="en-US" dirty="0" smtClean="0">
                <a:latin typeface="Arial" pitchFamily="34" charset="0"/>
                <a:ea typeface="HGP創英角ｺﾞｼｯｸUB" pitchFamily="50" charset="-128"/>
                <a:cs typeface="Arial" pitchFamily="34" charset="0"/>
              </a:rPr>
              <a:t>紙おむつと缶ビールを同時に購入する顧客向け</a:t>
            </a:r>
            <a:endParaRPr lang="en-US" altLang="ja-JP" dirty="0" smtClean="0">
              <a:latin typeface="Arial" pitchFamily="34" charset="0"/>
              <a:ea typeface="HGP創英角ｺﾞｼｯｸUB" pitchFamily="50" charset="-128"/>
              <a:cs typeface="Arial" pitchFamily="34" charset="0"/>
            </a:endParaRPr>
          </a:p>
          <a:p>
            <a:pPr lvl="1">
              <a:defRPr/>
            </a:pPr>
            <a:r>
              <a:rPr lang="ja-JP" altLang="en-US" dirty="0">
                <a:latin typeface="Arial" pitchFamily="34" charset="0"/>
                <a:ea typeface="HGP創英角ｺﾞｼｯｸUB" pitchFamily="50" charset="-128"/>
                <a:cs typeface="Arial" pitchFamily="34" charset="0"/>
              </a:rPr>
              <a:t>紙おむつ</a:t>
            </a:r>
            <a:r>
              <a:rPr lang="ja-JP" altLang="en-US" dirty="0" smtClean="0">
                <a:latin typeface="Arial" pitchFamily="34" charset="0"/>
                <a:ea typeface="HGP創英角ｺﾞｼｯｸUB" pitchFamily="50" charset="-128"/>
                <a:cs typeface="Arial" pitchFamily="34" charset="0"/>
              </a:rPr>
              <a:t>と缶ビールの売り場を近づける</a:t>
            </a:r>
            <a:endParaRPr lang="en-US" altLang="ja-JP" dirty="0" smtClean="0">
              <a:latin typeface="Arial" pitchFamily="34" charset="0"/>
              <a:ea typeface="HGP創英角ｺﾞｼｯｸUB" pitchFamily="50" charset="-128"/>
              <a:cs typeface="Arial" pitchFamily="34" charset="0"/>
            </a:endParaRPr>
          </a:p>
          <a:p>
            <a:pPr lvl="1">
              <a:defRPr/>
            </a:pPr>
            <a:r>
              <a:rPr lang="ja-JP" altLang="en-US" dirty="0">
                <a:latin typeface="Arial" pitchFamily="34" charset="0"/>
                <a:ea typeface="HGP創英角ｺﾞｼｯｸUB" pitchFamily="50" charset="-128"/>
                <a:cs typeface="Arial" pitchFamily="34" charset="0"/>
              </a:rPr>
              <a:t>紙おむつと缶ビール</a:t>
            </a:r>
            <a:r>
              <a:rPr lang="ja-JP" altLang="en-US" dirty="0" smtClean="0">
                <a:latin typeface="Arial" pitchFamily="34" charset="0"/>
                <a:ea typeface="HGP創英角ｺﾞｼｯｸUB" pitchFamily="50" charset="-128"/>
                <a:cs typeface="Arial" pitchFamily="34" charset="0"/>
              </a:rPr>
              <a:t>を同時に購入した顧客への割引</a:t>
            </a:r>
          </a:p>
          <a:p>
            <a:pPr lvl="1">
              <a:defRPr/>
            </a:pPr>
            <a:endParaRPr lang="en-US" altLang="ja-JP" dirty="0" smtClean="0">
              <a:latin typeface="Arial" pitchFamily="34" charset="0"/>
              <a:ea typeface="HGP創英角ｺﾞｼｯｸUB" pitchFamily="50" charset="-128"/>
              <a:cs typeface="Arial" pitchFamily="34" charset="0"/>
            </a:endParaRPr>
          </a:p>
          <a:p>
            <a:pPr>
              <a:buFont typeface="Wingdings" pitchFamily="2" charset="2"/>
              <a:buChar char="l"/>
              <a:defRPr/>
            </a:pPr>
            <a:r>
              <a:rPr lang="ja-JP" altLang="en-US" dirty="0">
                <a:latin typeface="Arial" pitchFamily="34" charset="0"/>
                <a:ea typeface="HGP創英角ｺﾞｼｯｸUB" pitchFamily="50" charset="-128"/>
                <a:cs typeface="Arial" pitchFamily="34" charset="0"/>
              </a:rPr>
              <a:t>運動会</a:t>
            </a:r>
            <a:r>
              <a:rPr lang="ja-JP" altLang="en-US" dirty="0" smtClean="0">
                <a:latin typeface="Arial" pitchFamily="34" charset="0"/>
                <a:ea typeface="HGP創英角ｺﾞｼｯｸUB" pitchFamily="50" charset="-128"/>
                <a:cs typeface="Arial" pitchFamily="34" charset="0"/>
              </a:rPr>
              <a:t>におにぎりを購入する顧客向け</a:t>
            </a:r>
            <a:endParaRPr lang="en-US" altLang="ja-JP" dirty="0" smtClean="0">
              <a:latin typeface="Arial" pitchFamily="34" charset="0"/>
              <a:ea typeface="HGP創英角ｺﾞｼｯｸUB" pitchFamily="50" charset="-128"/>
              <a:cs typeface="Arial" pitchFamily="34" charset="0"/>
            </a:endParaRPr>
          </a:p>
          <a:p>
            <a:pPr lvl="1">
              <a:defRPr/>
            </a:pPr>
            <a:r>
              <a:rPr lang="ja-JP" altLang="en-US" dirty="0" smtClean="0">
                <a:latin typeface="Arial" pitchFamily="34" charset="0"/>
                <a:ea typeface="HGP創英角ｺﾞｼｯｸUB" pitchFamily="50" charset="-128"/>
                <a:cs typeface="Arial" pitchFamily="34" charset="0"/>
              </a:rPr>
              <a:t>おにぎりが完売したとしても、顧客は満足していないかもしれない</a:t>
            </a:r>
            <a:endParaRPr lang="en-US" altLang="ja-JP" dirty="0" smtClean="0">
              <a:latin typeface="Arial" pitchFamily="34" charset="0"/>
              <a:ea typeface="HGP創英角ｺﾞｼｯｸUB" pitchFamily="50" charset="-128"/>
              <a:cs typeface="Arial" pitchFamily="34" charset="0"/>
            </a:endParaRPr>
          </a:p>
          <a:p>
            <a:pPr lvl="1">
              <a:defRPr/>
            </a:pPr>
            <a:r>
              <a:rPr lang="ja-JP" altLang="en-US" dirty="0" smtClean="0">
                <a:latin typeface="Arial" pitchFamily="34" charset="0"/>
                <a:ea typeface="HGP創英角ｺﾞｼｯｸUB" pitchFamily="50" charset="-128"/>
                <a:cs typeface="Arial" pitchFamily="34" charset="0"/>
              </a:rPr>
              <a:t>「欲しいおにぎりが確実に買える」という満足を提供</a:t>
            </a:r>
          </a:p>
          <a:p>
            <a:pPr lvl="1">
              <a:defRPr/>
            </a:pPr>
            <a:endParaRPr lang="en-US" altLang="ja-JP" dirty="0" smtClean="0">
              <a:latin typeface="Arial" pitchFamily="34" charset="0"/>
              <a:ea typeface="HGP創英角ｺﾞｼｯｸUB" pitchFamily="50" charset="-128"/>
              <a:cs typeface="Arial" pitchFamily="34" charset="0"/>
            </a:endParaRPr>
          </a:p>
          <a:p>
            <a:pPr>
              <a:buFont typeface="Wingdings" pitchFamily="2" charset="2"/>
              <a:buChar char="l"/>
              <a:defRPr/>
            </a:pPr>
            <a:r>
              <a:rPr lang="ja-JP" altLang="en-US" dirty="0">
                <a:latin typeface="Arial" pitchFamily="34" charset="0"/>
                <a:ea typeface="HGP創英角ｺﾞｼｯｸUB" pitchFamily="50" charset="-128"/>
                <a:cs typeface="Arial" pitchFamily="34" charset="0"/>
              </a:rPr>
              <a:t>金融機関</a:t>
            </a:r>
            <a:r>
              <a:rPr lang="ja-JP" altLang="en-US" dirty="0" smtClean="0">
                <a:latin typeface="Arial" pitchFamily="34" charset="0"/>
                <a:ea typeface="HGP創英角ｺﾞｼｯｸUB" pitchFamily="50" charset="-128"/>
                <a:cs typeface="Arial" pitchFamily="34" charset="0"/>
              </a:rPr>
              <a:t>での例</a:t>
            </a:r>
            <a:endParaRPr lang="en-US" altLang="ja-JP" dirty="0" smtClean="0">
              <a:latin typeface="Arial" pitchFamily="34" charset="0"/>
              <a:ea typeface="HGP創英角ｺﾞｼｯｸUB" pitchFamily="50" charset="-128"/>
              <a:cs typeface="Arial" pitchFamily="34" charset="0"/>
            </a:endParaRPr>
          </a:p>
          <a:p>
            <a:pPr lvl="1">
              <a:defRPr/>
            </a:pPr>
            <a:r>
              <a:rPr lang="ja-JP" altLang="en-US" dirty="0">
                <a:latin typeface="Arial" pitchFamily="34" charset="0"/>
                <a:ea typeface="HGP創英角ｺﾞｼｯｸUB" pitchFamily="50" charset="-128"/>
                <a:cs typeface="Arial" pitchFamily="34" charset="0"/>
              </a:rPr>
              <a:t>ローン取扱高</a:t>
            </a:r>
            <a:r>
              <a:rPr lang="ja-JP" altLang="en-US" dirty="0" smtClean="0">
                <a:latin typeface="Arial" pitchFamily="34" charset="0"/>
                <a:ea typeface="HGP創英角ｺﾞｼｯｸUB" pitchFamily="50" charset="-128"/>
                <a:cs typeface="Arial" pitchFamily="34" charset="0"/>
              </a:rPr>
              <a:t>の</a:t>
            </a:r>
            <a:r>
              <a:rPr lang="en-US" altLang="ja-JP" dirty="0" smtClean="0">
                <a:latin typeface="Arial" pitchFamily="34" charset="0"/>
                <a:ea typeface="HGP創英角ｺﾞｼｯｸUB" pitchFamily="50" charset="-128"/>
                <a:cs typeface="Arial" pitchFamily="34" charset="0"/>
              </a:rPr>
              <a:t>90%</a:t>
            </a:r>
            <a:r>
              <a:rPr lang="ja-JP" altLang="en-US" dirty="0" smtClean="0">
                <a:latin typeface="Arial" pitchFamily="34" charset="0"/>
                <a:ea typeface="HGP創英角ｺﾞｼｯｸUB" pitchFamily="50" charset="-128"/>
                <a:cs typeface="Arial" pitchFamily="34" charset="0"/>
              </a:rPr>
              <a:t>が、全体の</a:t>
            </a:r>
            <a:r>
              <a:rPr lang="en-US" altLang="ja-JP" dirty="0" smtClean="0">
                <a:latin typeface="Arial" pitchFamily="34" charset="0"/>
                <a:ea typeface="HGP創英角ｺﾞｼｯｸUB" pitchFamily="50" charset="-128"/>
                <a:cs typeface="Arial" pitchFamily="34" charset="0"/>
              </a:rPr>
              <a:t>10%</a:t>
            </a:r>
            <a:r>
              <a:rPr lang="ja-JP" altLang="en-US" dirty="0" smtClean="0">
                <a:latin typeface="Arial" pitchFamily="34" charset="0"/>
                <a:ea typeface="HGP創英角ｺﾞｼｯｸUB" pitchFamily="50" charset="-128"/>
                <a:cs typeface="Arial" pitchFamily="34" charset="0"/>
              </a:rPr>
              <a:t>の優良顧客に集中</a:t>
            </a:r>
            <a:endParaRPr lang="en-US" altLang="ja-JP" dirty="0" smtClean="0">
              <a:latin typeface="Arial" pitchFamily="34" charset="0"/>
              <a:ea typeface="HGP創英角ｺﾞｼｯｸUB" pitchFamily="50" charset="-128"/>
              <a:cs typeface="Arial" pitchFamily="34" charset="0"/>
            </a:endParaRPr>
          </a:p>
          <a:p>
            <a:pPr lvl="1">
              <a:defRPr/>
            </a:pPr>
            <a:r>
              <a:rPr lang="ja-JP" altLang="en-US" dirty="0">
                <a:latin typeface="Arial" pitchFamily="34" charset="0"/>
                <a:ea typeface="HGP創英角ｺﾞｼｯｸUB" pitchFamily="50" charset="-128"/>
                <a:cs typeface="Arial" pitchFamily="34" charset="0"/>
              </a:rPr>
              <a:t>優良顧客専用</a:t>
            </a:r>
            <a:r>
              <a:rPr lang="ja-JP" altLang="en-US" dirty="0" smtClean="0">
                <a:latin typeface="Arial" pitchFamily="34" charset="0"/>
                <a:ea typeface="HGP創英角ｺﾞｼｯｸUB" pitchFamily="50" charset="-128"/>
                <a:cs typeface="Arial" pitchFamily="34" charset="0"/>
              </a:rPr>
              <a:t>の対応窓口の設置</a:t>
            </a:r>
            <a:endParaRPr lang="ja-JP" altLang="en-US" dirty="0">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26371707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533400" y="1700808"/>
            <a:ext cx="1620833" cy="1257299"/>
          </a:xfrm>
          <a:prstGeom prst="roundRect">
            <a:avLst/>
          </a:prstGeom>
          <a:solidFill>
            <a:srgbClr val="C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8" name="角丸四角形 37"/>
          <p:cNvSpPr/>
          <p:nvPr/>
        </p:nvSpPr>
        <p:spPr bwMode="auto">
          <a:xfrm>
            <a:off x="546100" y="3091399"/>
            <a:ext cx="1620833" cy="1257299"/>
          </a:xfrm>
          <a:prstGeom prst="roundRect">
            <a:avLst/>
          </a:prstGeom>
          <a:solidFill>
            <a:srgbClr val="C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9" name="角丸四角形 38"/>
          <p:cNvSpPr/>
          <p:nvPr/>
        </p:nvSpPr>
        <p:spPr bwMode="auto">
          <a:xfrm>
            <a:off x="533400" y="4468832"/>
            <a:ext cx="1620833" cy="1257299"/>
          </a:xfrm>
          <a:prstGeom prst="roundRect">
            <a:avLst/>
          </a:prstGeom>
          <a:solidFill>
            <a:srgbClr val="C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0" name="角丸四角形 39"/>
          <p:cNvSpPr/>
          <p:nvPr/>
        </p:nvSpPr>
        <p:spPr bwMode="auto">
          <a:xfrm>
            <a:off x="2240372" y="1738907"/>
            <a:ext cx="6370228" cy="1257299"/>
          </a:xfrm>
          <a:prstGeom prst="roundRect">
            <a:avLst/>
          </a:prstGeom>
          <a:solidFill>
            <a:schemeClr val="bg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1" name="角丸四角形 40"/>
          <p:cNvSpPr/>
          <p:nvPr/>
        </p:nvSpPr>
        <p:spPr bwMode="auto">
          <a:xfrm>
            <a:off x="2253072" y="3086429"/>
            <a:ext cx="6370228" cy="1257299"/>
          </a:xfrm>
          <a:prstGeom prst="roundRect">
            <a:avLst/>
          </a:prstGeom>
          <a:solidFill>
            <a:schemeClr val="bg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42" name="角丸四角形 41"/>
          <p:cNvSpPr/>
          <p:nvPr/>
        </p:nvSpPr>
        <p:spPr bwMode="auto">
          <a:xfrm>
            <a:off x="2240372" y="4463862"/>
            <a:ext cx="6370228" cy="1257299"/>
          </a:xfrm>
          <a:prstGeom prst="roundRect">
            <a:avLst/>
          </a:prstGeom>
          <a:solidFill>
            <a:schemeClr val="bg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345" name="タイトル 1"/>
          <p:cNvSpPr>
            <a:spLocks noGrp="1"/>
          </p:cNvSpPr>
          <p:nvPr>
            <p:ph type="title"/>
          </p:nvPr>
        </p:nvSpPr>
        <p:spPr>
          <a:xfrm>
            <a:off x="250825" y="279400"/>
            <a:ext cx="8678863" cy="493713"/>
          </a:xfrm>
        </p:spPr>
        <p:txBody>
          <a:bodyPr/>
          <a:lstStyle/>
          <a:p>
            <a:r>
              <a:rPr lang="en-US" altLang="ja-JP" sz="2800" dirty="0" smtClean="0">
                <a:ea typeface="ＭＳ Ｐゴシック" charset="-128"/>
              </a:rPr>
              <a:t>Big Data / </a:t>
            </a:r>
            <a:r>
              <a:rPr lang="ja-JP" altLang="en-US" sz="2800" dirty="0" smtClean="0">
                <a:ea typeface="ＭＳ Ｐゴシック" charset="-128"/>
              </a:rPr>
              <a:t>適用例</a:t>
            </a:r>
          </a:p>
        </p:txBody>
      </p:sp>
      <p:sp>
        <p:nvSpPr>
          <p:cNvPr id="57346" name="スライド番号プレースホルダー 2"/>
          <p:cNvSpPr>
            <a:spLocks noGrp="1"/>
          </p:cNvSpPr>
          <p:nvPr>
            <p:ph type="sldNum" sz="quarter" idx="4294967295"/>
          </p:nvPr>
        </p:nvSpPr>
        <p:spPr bwMode="auto">
          <a:xfrm>
            <a:off x="0" y="6400800"/>
            <a:ext cx="1905000" cy="457200"/>
          </a:xfrm>
          <a:prstGeom prst="rect">
            <a:avLst/>
          </a:prstGeom>
          <a:noFill/>
          <a:ln>
            <a:miter lim="800000"/>
            <a:headEnd/>
            <a:tailEnd/>
          </a:ln>
        </p:spPr>
        <p:txBody>
          <a:bodyPr/>
          <a:lstStyle/>
          <a:p>
            <a:pPr>
              <a:spcBef>
                <a:spcPct val="20000"/>
              </a:spcBef>
            </a:pPr>
            <a:fld id="{F8D191C6-586C-4F28-9779-A14478882C9C}" type="slidenum">
              <a:rPr kumimoji="0" lang="ja-JP" altLang="en-US" sz="1400">
                <a:solidFill>
                  <a:schemeClr val="tx1"/>
                </a:solidFill>
                <a:latin typeface="Tahoma" pitchFamily="34" charset="0"/>
                <a:ea typeface="ＭＳ Ｐゴシック" charset="-128"/>
              </a:rPr>
              <a:pPr>
                <a:spcBef>
                  <a:spcPct val="20000"/>
                </a:spcBef>
              </a:pPr>
              <a:t>52</a:t>
            </a:fld>
            <a:endParaRPr kumimoji="0" lang="en-US" altLang="ja-JP" sz="1400">
              <a:solidFill>
                <a:schemeClr val="tx1"/>
              </a:solidFill>
              <a:latin typeface="Tahoma" pitchFamily="34" charset="0"/>
              <a:ea typeface="ＭＳ Ｐゴシック" charset="-128"/>
            </a:endParaRPr>
          </a:p>
        </p:txBody>
      </p:sp>
      <p:sp>
        <p:nvSpPr>
          <p:cNvPr id="29" name="テキスト ボックス 28"/>
          <p:cNvSpPr txBox="1"/>
          <p:nvPr/>
        </p:nvSpPr>
        <p:spPr>
          <a:xfrm>
            <a:off x="642281" y="2017157"/>
            <a:ext cx="1415772" cy="584776"/>
          </a:xfrm>
          <a:prstGeom prst="rect">
            <a:avLst/>
          </a:prstGeom>
          <a:noFill/>
        </p:spPr>
        <p:txBody>
          <a:bodyPr wrap="none" rtlCol="0">
            <a:spAutoFit/>
          </a:bodyPr>
          <a:lstStyle/>
          <a:p>
            <a:pPr algn="ctr"/>
            <a:r>
              <a:rPr kumimoji="1" lang="ja-JP" altLang="en-US" sz="1600" dirty="0" smtClean="0">
                <a:solidFill>
                  <a:schemeClr val="bg1"/>
                </a:solidFill>
                <a:latin typeface="Tahoma" pitchFamily="34" charset="0"/>
                <a:ea typeface="HGP創英角ｺﾞｼｯｸUB" pitchFamily="50" charset="-128"/>
                <a:cs typeface="Tahoma" pitchFamily="34" charset="0"/>
              </a:rPr>
              <a:t>データ処理</a:t>
            </a:r>
            <a:r>
              <a:rPr lang="ja-JP" altLang="en-US" sz="1600" dirty="0" smtClean="0">
                <a:solidFill>
                  <a:schemeClr val="bg1"/>
                </a:solidFill>
                <a:latin typeface="Tahoma" pitchFamily="34" charset="0"/>
                <a:ea typeface="HGP創英角ｺﾞｼｯｸUB" pitchFamily="50" charset="-128"/>
                <a:cs typeface="Tahoma" pitchFamily="34" charset="0"/>
              </a:rPr>
              <a:t>の</a:t>
            </a:r>
            <a:endParaRPr lang="en-US" altLang="ja-JP" sz="1600" dirty="0" smtClean="0">
              <a:solidFill>
                <a:schemeClr val="bg1"/>
              </a:solidFill>
              <a:latin typeface="Tahoma" pitchFamily="34" charset="0"/>
              <a:ea typeface="HGP創英角ｺﾞｼｯｸUB" pitchFamily="50" charset="-128"/>
              <a:cs typeface="Tahoma" pitchFamily="34" charset="0"/>
            </a:endParaRPr>
          </a:p>
          <a:p>
            <a:pPr algn="ctr"/>
            <a:r>
              <a:rPr lang="ja-JP" altLang="en-US" sz="1600" dirty="0" smtClean="0">
                <a:solidFill>
                  <a:schemeClr val="bg1"/>
                </a:solidFill>
                <a:latin typeface="Tahoma" pitchFamily="34" charset="0"/>
                <a:ea typeface="HGP創英角ｺﾞｼｯｸUB" pitchFamily="50" charset="-128"/>
                <a:cs typeface="Tahoma" pitchFamily="34" charset="0"/>
              </a:rPr>
              <a:t>リアルタイム化</a:t>
            </a:r>
            <a:endParaRPr kumimoji="1" lang="ja-JP" altLang="en-US" sz="1600" dirty="0">
              <a:solidFill>
                <a:schemeClr val="bg1"/>
              </a:solidFill>
              <a:latin typeface="Tahoma" pitchFamily="34" charset="0"/>
              <a:ea typeface="HGP創英角ｺﾞｼｯｸUB" pitchFamily="50" charset="-128"/>
              <a:cs typeface="Tahoma" pitchFamily="34" charset="0"/>
            </a:endParaRPr>
          </a:p>
        </p:txBody>
      </p:sp>
      <p:sp>
        <p:nvSpPr>
          <p:cNvPr id="30" name="テキスト ボックス 29"/>
          <p:cNvSpPr txBox="1"/>
          <p:nvPr/>
        </p:nvSpPr>
        <p:spPr>
          <a:xfrm>
            <a:off x="667990" y="3287732"/>
            <a:ext cx="1351652" cy="830997"/>
          </a:xfrm>
          <a:prstGeom prst="rect">
            <a:avLst/>
          </a:prstGeom>
          <a:noFill/>
        </p:spPr>
        <p:txBody>
          <a:bodyPr wrap="none" rtlCol="0">
            <a:spAutoFit/>
          </a:bodyPr>
          <a:lstStyle/>
          <a:p>
            <a:pPr algn="ctr"/>
            <a:r>
              <a:rPr kumimoji="1" lang="ja-JP" altLang="en-US" sz="1600" dirty="0" smtClean="0">
                <a:solidFill>
                  <a:schemeClr val="bg1"/>
                </a:solidFill>
                <a:latin typeface="HGP創英角ｺﾞｼｯｸUB" pitchFamily="50" charset="-128"/>
                <a:ea typeface="HGP創英角ｺﾞｼｯｸUB" pitchFamily="50" charset="-128"/>
                <a:cs typeface="Tahoma" pitchFamily="34" charset="0"/>
              </a:rPr>
              <a:t>大規模データ</a:t>
            </a:r>
          </a:p>
          <a:p>
            <a:pPr algn="ctr"/>
            <a:r>
              <a:rPr lang="ja-JP" altLang="en-US" sz="1600" dirty="0" smtClean="0">
                <a:solidFill>
                  <a:schemeClr val="bg1"/>
                </a:solidFill>
                <a:latin typeface="HGP創英角ｺﾞｼｯｸUB" pitchFamily="50" charset="-128"/>
                <a:ea typeface="HGP創英角ｺﾞｼｯｸUB" pitchFamily="50" charset="-128"/>
                <a:cs typeface="Tahoma" pitchFamily="34" charset="0"/>
              </a:rPr>
              <a:t>に潜む</a:t>
            </a:r>
            <a:r>
              <a:rPr kumimoji="1" lang="ja-JP" altLang="en-US" sz="1600" dirty="0" smtClean="0">
                <a:solidFill>
                  <a:schemeClr val="bg1"/>
                </a:solidFill>
                <a:latin typeface="HGP創英角ｺﾞｼｯｸUB" pitchFamily="50" charset="-128"/>
                <a:ea typeface="HGP創英角ｺﾞｼｯｸUB" pitchFamily="50" charset="-128"/>
                <a:cs typeface="Tahoma" pitchFamily="34" charset="0"/>
              </a:rPr>
              <a:t>構造や</a:t>
            </a:r>
          </a:p>
          <a:p>
            <a:pPr algn="ctr"/>
            <a:r>
              <a:rPr kumimoji="1" lang="ja-JP" altLang="en-US" sz="1600" dirty="0" smtClean="0">
                <a:solidFill>
                  <a:schemeClr val="bg1"/>
                </a:solidFill>
                <a:latin typeface="HGP創英角ｺﾞｼｯｸUB" pitchFamily="50" charset="-128"/>
                <a:ea typeface="HGP創英角ｺﾞｼｯｸUB" pitchFamily="50" charset="-128"/>
                <a:cs typeface="Tahoma" pitchFamily="34" charset="0"/>
              </a:rPr>
              <a:t>規則の発見</a:t>
            </a:r>
          </a:p>
        </p:txBody>
      </p:sp>
      <p:sp>
        <p:nvSpPr>
          <p:cNvPr id="31" name="テキスト ボックス 30"/>
          <p:cNvSpPr txBox="1"/>
          <p:nvPr/>
        </p:nvSpPr>
        <p:spPr>
          <a:xfrm>
            <a:off x="578222" y="4836557"/>
            <a:ext cx="1531188" cy="584775"/>
          </a:xfrm>
          <a:prstGeom prst="rect">
            <a:avLst/>
          </a:prstGeom>
          <a:noFill/>
        </p:spPr>
        <p:txBody>
          <a:bodyPr wrap="none" rtlCol="0">
            <a:spAutoFit/>
          </a:bodyPr>
          <a:lstStyle/>
          <a:p>
            <a:pPr algn="ctr"/>
            <a:r>
              <a:rPr lang="ja-JP" altLang="en-US" sz="1600" dirty="0" smtClean="0">
                <a:solidFill>
                  <a:schemeClr val="bg1"/>
                </a:solidFill>
                <a:latin typeface="HGP創英角ｺﾞｼｯｸUB" pitchFamily="50" charset="-128"/>
                <a:ea typeface="HGP創英角ｺﾞｼｯｸUB" pitchFamily="50" charset="-128"/>
                <a:cs typeface="Tahoma" pitchFamily="34" charset="0"/>
              </a:rPr>
              <a:t>バッチ処理時間</a:t>
            </a:r>
          </a:p>
          <a:p>
            <a:pPr algn="ctr"/>
            <a:r>
              <a:rPr lang="ja-JP" altLang="en-US" sz="1600" dirty="0" smtClean="0">
                <a:solidFill>
                  <a:schemeClr val="bg1"/>
                </a:solidFill>
                <a:latin typeface="HGP創英角ｺﾞｼｯｸUB" pitchFamily="50" charset="-128"/>
                <a:ea typeface="HGP創英角ｺﾞｼｯｸUB" pitchFamily="50" charset="-128"/>
                <a:cs typeface="Tahoma" pitchFamily="34" charset="0"/>
              </a:rPr>
              <a:t>の大幅短縮</a:t>
            </a:r>
            <a:endParaRPr lang="en-US" altLang="ja-JP" sz="1600" dirty="0" smtClean="0">
              <a:solidFill>
                <a:schemeClr val="bg1"/>
              </a:solidFill>
              <a:latin typeface="HGP創英角ｺﾞｼｯｸUB" pitchFamily="50" charset="-128"/>
              <a:ea typeface="HGP創英角ｺﾞｼｯｸUB" pitchFamily="50" charset="-128"/>
              <a:cs typeface="Tahoma" pitchFamily="34" charset="0"/>
            </a:endParaRPr>
          </a:p>
        </p:txBody>
      </p:sp>
      <p:sp>
        <p:nvSpPr>
          <p:cNvPr id="32" name="テキスト ボックス 31"/>
          <p:cNvSpPr txBox="1"/>
          <p:nvPr/>
        </p:nvSpPr>
        <p:spPr>
          <a:xfrm>
            <a:off x="2396647" y="1788557"/>
            <a:ext cx="6146577" cy="584775"/>
          </a:xfrm>
          <a:prstGeom prst="rect">
            <a:avLst/>
          </a:prstGeom>
          <a:noFill/>
        </p:spPr>
        <p:txBody>
          <a:bodyPr wrap="square" rtlCol="0">
            <a:spAutoFit/>
          </a:bodyPr>
          <a:lstStyle/>
          <a:p>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スマートグリッド</a:t>
            </a:r>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　</a:t>
            </a:r>
            <a:r>
              <a:rPr lang="ja-JP" altLang="en-US" sz="1600" dirty="0" smtClean="0">
                <a:solidFill>
                  <a:srgbClr val="FF9900"/>
                </a:solidFill>
                <a:latin typeface="Tahoma" pitchFamily="34" charset="0"/>
                <a:ea typeface="HGP創英角ｺﾞｼｯｸUB" pitchFamily="50" charset="-128"/>
                <a:cs typeface="Tahoma" pitchFamily="34" charset="0"/>
              </a:rPr>
              <a:t>予測が難しく時々刻々変化する発電量と電気使用量の状況を分析、直近を予測して最適な配電方法の設定を自動化</a:t>
            </a:r>
            <a:endParaRPr kumimoji="1" lang="ja-JP" altLang="en-US" sz="1600" dirty="0">
              <a:solidFill>
                <a:srgbClr val="FF9900"/>
              </a:solidFill>
              <a:latin typeface="Tahoma" pitchFamily="34" charset="0"/>
              <a:ea typeface="HGP創英角ｺﾞｼｯｸUB" pitchFamily="50" charset="-128"/>
              <a:cs typeface="Tahoma" pitchFamily="34" charset="0"/>
            </a:endParaRPr>
          </a:p>
        </p:txBody>
      </p:sp>
      <p:sp>
        <p:nvSpPr>
          <p:cNvPr id="33" name="テキスト ボックス 32"/>
          <p:cNvSpPr txBox="1"/>
          <p:nvPr/>
        </p:nvSpPr>
        <p:spPr>
          <a:xfrm>
            <a:off x="2416525" y="2321957"/>
            <a:ext cx="6146577" cy="584775"/>
          </a:xfrm>
          <a:prstGeom prst="rect">
            <a:avLst/>
          </a:prstGeom>
          <a:noFill/>
        </p:spPr>
        <p:txBody>
          <a:bodyPr wrap="square" rtlCol="0">
            <a:spAutoFit/>
          </a:bodyPr>
          <a:lstStyle/>
          <a:p>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自動車ナビゲーション</a:t>
            </a:r>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FF9900"/>
                </a:solidFill>
                <a:latin typeface="Tahoma" pitchFamily="34" charset="0"/>
                <a:ea typeface="HGP創英角ｺﾞｼｯｸUB" pitchFamily="50" charset="-128"/>
                <a:cs typeface="Tahoma" pitchFamily="34" charset="0"/>
              </a:rPr>
              <a:t>　</a:t>
            </a:r>
            <a:r>
              <a:rPr lang="en-US" altLang="ja-JP" sz="1600" dirty="0" smtClean="0">
                <a:solidFill>
                  <a:srgbClr val="FF9900"/>
                </a:solidFill>
                <a:latin typeface="Tahoma" pitchFamily="34" charset="0"/>
                <a:ea typeface="HGP創英角ｺﾞｼｯｸUB" pitchFamily="50" charset="-128"/>
                <a:cs typeface="Tahoma" pitchFamily="34" charset="0"/>
              </a:rPr>
              <a:t>EV</a:t>
            </a:r>
            <a:r>
              <a:rPr lang="ja-JP" altLang="en-US" sz="1600" dirty="0">
                <a:solidFill>
                  <a:srgbClr val="FF9900"/>
                </a:solidFill>
                <a:latin typeface="Tahoma" pitchFamily="34" charset="0"/>
                <a:ea typeface="HGP創英角ｺﾞｼｯｸUB" pitchFamily="50" charset="-128"/>
                <a:cs typeface="Tahoma" pitchFamily="34" charset="0"/>
              </a:rPr>
              <a:t>や</a:t>
            </a:r>
            <a:r>
              <a:rPr lang="en-US" altLang="ja-JP" sz="1600" dirty="0" smtClean="0">
                <a:solidFill>
                  <a:srgbClr val="FF9900"/>
                </a:solidFill>
                <a:latin typeface="Tahoma" pitchFamily="34" charset="0"/>
                <a:ea typeface="HGP創英角ｺﾞｼｯｸUB" pitchFamily="50" charset="-128"/>
                <a:cs typeface="Tahoma" pitchFamily="34" charset="0"/>
              </a:rPr>
              <a:t>HV</a:t>
            </a:r>
            <a:r>
              <a:rPr lang="ja-JP" altLang="en-US" sz="1600" dirty="0">
                <a:solidFill>
                  <a:srgbClr val="FF9900"/>
                </a:solidFill>
                <a:latin typeface="Tahoma" pitchFamily="34" charset="0"/>
                <a:ea typeface="HGP創英角ｺﾞｼｯｸUB" pitchFamily="50" charset="-128"/>
                <a:cs typeface="Tahoma" pitchFamily="34" charset="0"/>
              </a:rPr>
              <a:t>の</a:t>
            </a:r>
            <a:r>
              <a:rPr lang="ja-JP" altLang="en-US" sz="1600" dirty="0" smtClean="0">
                <a:solidFill>
                  <a:srgbClr val="FF9900"/>
                </a:solidFill>
                <a:latin typeface="Tahoma" pitchFamily="34" charset="0"/>
                <a:ea typeface="HGP創英角ｺﾞｼｯｸUB" pitchFamily="50" charset="-128"/>
                <a:cs typeface="Tahoma" pitchFamily="34" charset="0"/>
              </a:rPr>
              <a:t>運転者の移動履歴から次の行動を予測し、最適な電気や燃料の配分や補給のタイミング、場所をガイド</a:t>
            </a:r>
            <a:endParaRPr kumimoji="1" lang="ja-JP" altLang="en-US" sz="1600" dirty="0">
              <a:solidFill>
                <a:srgbClr val="FF9900"/>
              </a:solidFill>
              <a:latin typeface="Tahoma" pitchFamily="34" charset="0"/>
              <a:ea typeface="HGP創英角ｺﾞｼｯｸUB" pitchFamily="50" charset="-128"/>
              <a:cs typeface="Tahoma" pitchFamily="34" charset="0"/>
            </a:endParaRPr>
          </a:p>
        </p:txBody>
      </p:sp>
      <p:sp>
        <p:nvSpPr>
          <p:cNvPr id="34" name="テキスト ボックス 33"/>
          <p:cNvSpPr txBox="1"/>
          <p:nvPr/>
        </p:nvSpPr>
        <p:spPr>
          <a:xfrm>
            <a:off x="2349500" y="3160157"/>
            <a:ext cx="6146577" cy="584775"/>
          </a:xfrm>
          <a:prstGeom prst="rect">
            <a:avLst/>
          </a:prstGeom>
          <a:noFill/>
        </p:spPr>
        <p:txBody>
          <a:bodyPr wrap="square" rtlCol="0">
            <a:spAutoFit/>
          </a:bodyPr>
          <a:lstStyle/>
          <a:p>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健康管理</a:t>
            </a:r>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　</a:t>
            </a:r>
            <a:r>
              <a:rPr lang="ja-JP" altLang="en-US" sz="1600" dirty="0" smtClean="0">
                <a:solidFill>
                  <a:srgbClr val="FF9900"/>
                </a:solidFill>
                <a:latin typeface="Tahoma" pitchFamily="34" charset="0"/>
                <a:ea typeface="HGP創英角ｺﾞｼｯｸUB" pitchFamily="50" charset="-128"/>
                <a:cs typeface="Tahoma" pitchFamily="34" charset="0"/>
              </a:rPr>
              <a:t>患者の身体的特徴や行動から病気のなりやすさを予測し、必要な対策をガイド</a:t>
            </a:r>
            <a:endParaRPr kumimoji="1" lang="ja-JP" altLang="en-US" sz="1600" dirty="0">
              <a:solidFill>
                <a:srgbClr val="FF9900"/>
              </a:solidFill>
              <a:latin typeface="Tahoma" pitchFamily="34" charset="0"/>
              <a:ea typeface="HGP創英角ｺﾞｼｯｸUB" pitchFamily="50" charset="-128"/>
              <a:cs typeface="Tahoma" pitchFamily="34" charset="0"/>
            </a:endParaRPr>
          </a:p>
        </p:txBody>
      </p:sp>
      <p:sp>
        <p:nvSpPr>
          <p:cNvPr id="35" name="テキスト ボックス 34"/>
          <p:cNvSpPr txBox="1"/>
          <p:nvPr/>
        </p:nvSpPr>
        <p:spPr>
          <a:xfrm>
            <a:off x="2352813" y="3681052"/>
            <a:ext cx="6146577" cy="584775"/>
          </a:xfrm>
          <a:prstGeom prst="rect">
            <a:avLst/>
          </a:prstGeom>
          <a:noFill/>
        </p:spPr>
        <p:txBody>
          <a:bodyPr wrap="square" rtlCol="0">
            <a:spAutoFit/>
          </a:bodyPr>
          <a:lstStyle/>
          <a:p>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自動翻訳</a:t>
            </a:r>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　</a:t>
            </a:r>
            <a:r>
              <a:rPr lang="ja-JP" altLang="en-US" sz="1600" dirty="0" smtClean="0">
                <a:solidFill>
                  <a:srgbClr val="FF9900"/>
                </a:solidFill>
                <a:latin typeface="Tahoma" pitchFamily="34" charset="0"/>
                <a:ea typeface="HGP創英角ｺﾞｼｯｸUB" pitchFamily="50" charset="-128"/>
                <a:cs typeface="Tahoma" pitchFamily="34" charset="0"/>
              </a:rPr>
              <a:t>国連の文書を分析し、辞書や文法を使わずに統計的手法のみで多言語間の翻訳を実施　</a:t>
            </a:r>
            <a:r>
              <a:rPr lang="en-US" altLang="ja-JP" sz="1600" dirty="0" smtClean="0">
                <a:solidFill>
                  <a:srgbClr val="FF9900"/>
                </a:solidFill>
                <a:latin typeface="Tahoma" pitchFamily="34" charset="0"/>
                <a:ea typeface="HGP創英角ｺﾞｼｯｸUB" pitchFamily="50" charset="-128"/>
                <a:cs typeface="Tahoma" pitchFamily="34" charset="0"/>
              </a:rPr>
              <a:t>Google Translate</a:t>
            </a:r>
            <a:endParaRPr kumimoji="1" lang="ja-JP" altLang="en-US" sz="1600" dirty="0">
              <a:solidFill>
                <a:srgbClr val="FF9900"/>
              </a:solidFill>
              <a:latin typeface="Tahoma" pitchFamily="34" charset="0"/>
              <a:ea typeface="HGP創英角ｺﾞｼｯｸUB" pitchFamily="50" charset="-128"/>
              <a:cs typeface="Tahoma" pitchFamily="34" charset="0"/>
            </a:endParaRPr>
          </a:p>
        </p:txBody>
      </p:sp>
      <p:sp>
        <p:nvSpPr>
          <p:cNvPr id="36" name="テキスト ボックス 35"/>
          <p:cNvSpPr txBox="1"/>
          <p:nvPr/>
        </p:nvSpPr>
        <p:spPr>
          <a:xfrm>
            <a:off x="2349500" y="4531757"/>
            <a:ext cx="6146577" cy="584775"/>
          </a:xfrm>
          <a:prstGeom prst="rect">
            <a:avLst/>
          </a:prstGeom>
          <a:noFill/>
        </p:spPr>
        <p:txBody>
          <a:bodyPr wrap="square" rtlCol="0">
            <a:spAutoFit/>
          </a:bodyPr>
          <a:lstStyle/>
          <a:p>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カードの不正使用検知</a:t>
            </a:r>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　</a:t>
            </a:r>
            <a:r>
              <a:rPr lang="ja-JP" altLang="en-US" sz="1600" dirty="0" smtClean="0">
                <a:solidFill>
                  <a:srgbClr val="FF9900"/>
                </a:solidFill>
                <a:latin typeface="Tahoma" pitchFamily="34" charset="0"/>
                <a:ea typeface="HGP創英角ｺﾞｼｯｸUB" pitchFamily="50" charset="-128"/>
                <a:cs typeface="Tahoma" pitchFamily="34" charset="0"/>
              </a:rPr>
              <a:t>全カード利用者の利用モデル作成に</a:t>
            </a:r>
            <a:r>
              <a:rPr lang="en-US" altLang="ja-JP" sz="1600" dirty="0" smtClean="0">
                <a:solidFill>
                  <a:srgbClr val="FF9900"/>
                </a:solidFill>
                <a:latin typeface="Tahoma" pitchFamily="34" charset="0"/>
                <a:ea typeface="HGP創英角ｺﾞｼｯｸUB" pitchFamily="50" charset="-128"/>
                <a:cs typeface="Tahoma" pitchFamily="34" charset="0"/>
              </a:rPr>
              <a:t>1</a:t>
            </a:r>
            <a:r>
              <a:rPr lang="ja-JP" altLang="en-US" sz="1600" dirty="0" smtClean="0">
                <a:solidFill>
                  <a:srgbClr val="FF9900"/>
                </a:solidFill>
                <a:latin typeface="Tahoma" pitchFamily="34" charset="0"/>
                <a:ea typeface="HGP創英角ｺﾞｼｯｸUB" pitchFamily="50" charset="-128"/>
                <a:cs typeface="Tahoma" pitchFamily="34" charset="0"/>
              </a:rPr>
              <a:t>回、数週間かかっていたものを</a:t>
            </a:r>
            <a:r>
              <a:rPr lang="en-US" altLang="ja-JP" sz="1600" dirty="0" smtClean="0">
                <a:solidFill>
                  <a:srgbClr val="FF9900"/>
                </a:solidFill>
                <a:latin typeface="Tahoma" pitchFamily="34" charset="0"/>
                <a:ea typeface="HGP創英角ｺﾞｼｯｸUB" pitchFamily="50" charset="-128"/>
                <a:cs typeface="Tahoma" pitchFamily="34" charset="0"/>
              </a:rPr>
              <a:t>13</a:t>
            </a:r>
            <a:r>
              <a:rPr lang="ja-JP" altLang="en-US" sz="1600" dirty="0" smtClean="0">
                <a:solidFill>
                  <a:srgbClr val="FF9900"/>
                </a:solidFill>
                <a:latin typeface="Tahoma" pitchFamily="34" charset="0"/>
                <a:ea typeface="HGP創英角ｺﾞｼｯｸUB" pitchFamily="50" charset="-128"/>
                <a:cs typeface="Tahoma" pitchFamily="34" charset="0"/>
              </a:rPr>
              <a:t>分に短縮し、毎日検知パターンを更新</a:t>
            </a:r>
            <a:endParaRPr kumimoji="1" lang="ja-JP" altLang="en-US" sz="1600" dirty="0">
              <a:solidFill>
                <a:srgbClr val="FF9900"/>
              </a:solidFill>
              <a:latin typeface="Tahoma" pitchFamily="34" charset="0"/>
              <a:ea typeface="HGP創英角ｺﾞｼｯｸUB" pitchFamily="50" charset="-128"/>
              <a:cs typeface="Tahoma" pitchFamily="34" charset="0"/>
            </a:endParaRPr>
          </a:p>
        </p:txBody>
      </p:sp>
      <p:sp>
        <p:nvSpPr>
          <p:cNvPr id="37" name="テキスト ボックス 36"/>
          <p:cNvSpPr txBox="1"/>
          <p:nvPr/>
        </p:nvSpPr>
        <p:spPr>
          <a:xfrm>
            <a:off x="2379317" y="5065157"/>
            <a:ext cx="6146577" cy="584775"/>
          </a:xfrm>
          <a:prstGeom prst="rect">
            <a:avLst/>
          </a:prstGeom>
          <a:noFill/>
        </p:spPr>
        <p:txBody>
          <a:bodyPr wrap="square" rtlCol="0">
            <a:spAutoFit/>
          </a:bodyPr>
          <a:lstStyle/>
          <a:p>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a:solidFill>
                  <a:srgbClr val="C00000"/>
                </a:solidFill>
                <a:latin typeface="Tahoma" pitchFamily="34" charset="0"/>
                <a:ea typeface="HGP創英角ｺﾞｼｯｸUB" pitchFamily="50" charset="-128"/>
                <a:cs typeface="Tahoma" pitchFamily="34" charset="0"/>
              </a:rPr>
              <a:t>日次</a:t>
            </a:r>
            <a:r>
              <a:rPr lang="ja-JP" altLang="en-US" sz="1600" dirty="0" smtClean="0">
                <a:solidFill>
                  <a:srgbClr val="C00000"/>
                </a:solidFill>
                <a:latin typeface="Tahoma" pitchFamily="34" charset="0"/>
                <a:ea typeface="HGP創英角ｺﾞｼｯｸUB" pitchFamily="50" charset="-128"/>
                <a:cs typeface="Tahoma" pitchFamily="34" charset="0"/>
              </a:rPr>
              <a:t>原価</a:t>
            </a:r>
            <a:r>
              <a:rPr lang="ja-JP" altLang="en-US" sz="1600" dirty="0">
                <a:solidFill>
                  <a:srgbClr val="C00000"/>
                </a:solidFill>
                <a:latin typeface="Tahoma" pitchFamily="34" charset="0"/>
                <a:ea typeface="HGP創英角ｺﾞｼｯｸUB" pitchFamily="50" charset="-128"/>
                <a:cs typeface="Tahoma" pitchFamily="34" charset="0"/>
              </a:rPr>
              <a:t>計算</a:t>
            </a:r>
            <a:r>
              <a:rPr lang="en-US" altLang="ja-JP" sz="1600" dirty="0" smtClean="0">
                <a:solidFill>
                  <a:srgbClr val="C00000"/>
                </a:solidFill>
                <a:latin typeface="Tahoma" pitchFamily="34" charset="0"/>
                <a:ea typeface="HGP創英角ｺﾞｼｯｸUB" pitchFamily="50" charset="-128"/>
                <a:cs typeface="Tahoma" pitchFamily="34" charset="0"/>
              </a:rPr>
              <a:t>】</a:t>
            </a:r>
            <a:r>
              <a:rPr lang="ja-JP" altLang="en-US" sz="1600" dirty="0" smtClean="0">
                <a:solidFill>
                  <a:srgbClr val="C00000"/>
                </a:solidFill>
                <a:latin typeface="Tahoma" pitchFamily="34" charset="0"/>
                <a:ea typeface="HGP創英角ｺﾞｼｯｸUB" pitchFamily="50" charset="-128"/>
                <a:cs typeface="Tahoma" pitchFamily="34" charset="0"/>
              </a:rPr>
              <a:t>　</a:t>
            </a:r>
            <a:r>
              <a:rPr lang="en-US" altLang="ja-JP" sz="1600" dirty="0" smtClean="0">
                <a:solidFill>
                  <a:srgbClr val="FF9900"/>
                </a:solidFill>
                <a:latin typeface="Tahoma" pitchFamily="34" charset="0"/>
                <a:ea typeface="HGP創英角ｺﾞｼｯｸUB" pitchFamily="50" charset="-128"/>
                <a:cs typeface="Tahoma" pitchFamily="34" charset="0"/>
              </a:rPr>
              <a:t>1</a:t>
            </a:r>
            <a:r>
              <a:rPr lang="ja-JP" altLang="en-US" sz="1600" dirty="0" smtClean="0">
                <a:solidFill>
                  <a:srgbClr val="FF9900"/>
                </a:solidFill>
                <a:latin typeface="Tahoma" pitchFamily="34" charset="0"/>
                <a:ea typeface="HGP創英角ｺﾞｼｯｸUB" pitchFamily="50" charset="-128"/>
                <a:cs typeface="Tahoma" pitchFamily="34" charset="0"/>
              </a:rPr>
              <a:t>回数十時間かかっていた原価計算の月次バッチ処理を数分で処理</a:t>
            </a:r>
            <a:endParaRPr kumimoji="1" lang="ja-JP" altLang="en-US" sz="1600" dirty="0">
              <a:solidFill>
                <a:srgbClr val="FF9900"/>
              </a:solidFill>
              <a:latin typeface="Tahoma" pitchFamily="34" charset="0"/>
              <a:ea typeface="HGP創英角ｺﾞｼｯｸUB" pitchFamily="50" charset="-128"/>
              <a:cs typeface="Tahoma" pitchFamily="34" charset="0"/>
            </a:endParaRPr>
          </a:p>
        </p:txBody>
      </p:sp>
    </p:spTree>
    <p:extLst>
      <p:ext uri="{BB962C8B-B14F-4D97-AF65-F5344CB8AC3E}">
        <p14:creationId xmlns:p14="http://schemas.microsoft.com/office/powerpoint/2010/main" val="22395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フローチャート : 磁気ディスク 23"/>
          <p:cNvSpPr/>
          <p:nvPr/>
        </p:nvSpPr>
        <p:spPr bwMode="auto">
          <a:xfrm>
            <a:off x="971550" y="2335547"/>
            <a:ext cx="685800" cy="565179"/>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61" name="フローチャート : 磁気ディスク 60"/>
          <p:cNvSpPr/>
          <p:nvPr/>
        </p:nvSpPr>
        <p:spPr bwMode="auto">
          <a:xfrm>
            <a:off x="4701615" y="2335547"/>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0178" name="タイトル 2"/>
          <p:cNvSpPr>
            <a:spLocks noGrp="1"/>
          </p:cNvSpPr>
          <p:nvPr>
            <p:ph type="title"/>
          </p:nvPr>
        </p:nvSpPr>
        <p:spPr/>
        <p:txBody>
          <a:bodyPr/>
          <a:lstStyle/>
          <a:p>
            <a:r>
              <a:rPr lang="ja-JP" altLang="en-US" sz="2400" dirty="0" smtClean="0"/>
              <a:t>データウェアハウス（</a:t>
            </a:r>
            <a:r>
              <a:rPr lang="en-US" altLang="ja-JP" sz="2400" dirty="0" smtClean="0"/>
              <a:t>DWH</a:t>
            </a:r>
            <a:r>
              <a:rPr lang="ja-JP" altLang="en-US" sz="2400" dirty="0" smtClean="0"/>
              <a:t>）とデータマート（</a:t>
            </a:r>
            <a:r>
              <a:rPr lang="en-US" altLang="ja-JP" sz="2400" dirty="0" smtClean="0"/>
              <a:t>DM</a:t>
            </a:r>
            <a:r>
              <a:rPr lang="ja-JP" altLang="en-US" sz="2400" dirty="0" smtClean="0"/>
              <a:t>）</a:t>
            </a:r>
          </a:p>
        </p:txBody>
      </p:sp>
      <p:cxnSp>
        <p:nvCxnSpPr>
          <p:cNvPr id="17" name="直線コネクタ 16"/>
          <p:cNvCxnSpPr/>
          <p:nvPr/>
        </p:nvCxnSpPr>
        <p:spPr bwMode="auto">
          <a:xfrm>
            <a:off x="2704047" y="1128936"/>
            <a:ext cx="4597" cy="5334000"/>
          </a:xfrm>
          <a:prstGeom prst="line">
            <a:avLst/>
          </a:prstGeom>
          <a:solidFill>
            <a:schemeClr val="bg1"/>
          </a:solidFill>
          <a:ln w="38100" cap="flat" cmpd="sng" algn="ctr">
            <a:solidFill>
              <a:srgbClr val="F6D92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フローチャート : 磁気ディスク 17"/>
          <p:cNvSpPr/>
          <p:nvPr/>
        </p:nvSpPr>
        <p:spPr bwMode="auto">
          <a:xfrm>
            <a:off x="3123942" y="3103193"/>
            <a:ext cx="1159637" cy="137267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000" dirty="0">
                <a:solidFill>
                  <a:schemeClr val="bg1"/>
                </a:solidFill>
                <a:latin typeface="Arial Black" pitchFamily="34" charset="0"/>
              </a:rPr>
              <a:t>DWH</a:t>
            </a:r>
            <a:endParaRPr lang="ja-JP" altLang="en-US" sz="2000" dirty="0">
              <a:solidFill>
                <a:schemeClr val="bg1"/>
              </a:solidFill>
              <a:latin typeface="Arial Black" pitchFamily="34" charset="0"/>
            </a:endParaRPr>
          </a:p>
        </p:txBody>
      </p:sp>
      <p:sp>
        <p:nvSpPr>
          <p:cNvPr id="26" name="フローチャート : 磁気ディスク 25"/>
          <p:cNvSpPr/>
          <p:nvPr/>
        </p:nvSpPr>
        <p:spPr bwMode="auto">
          <a:xfrm>
            <a:off x="971550" y="1798182"/>
            <a:ext cx="685800" cy="5373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45" name="右矢印 44"/>
          <p:cNvSpPr/>
          <p:nvPr/>
        </p:nvSpPr>
        <p:spPr bwMode="auto">
          <a:xfrm>
            <a:off x="2780247" y="1052736"/>
            <a:ext cx="685800" cy="369174"/>
          </a:xfrm>
          <a:prstGeom prst="rightArrow">
            <a:avLst/>
          </a:prstGeom>
          <a:solidFill>
            <a:srgbClr val="3366FF"/>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smtClean="0">
                <a:ln>
                  <a:noFill/>
                </a:ln>
                <a:solidFill>
                  <a:schemeClr val="bg1"/>
                </a:solidFill>
                <a:effectLst/>
                <a:latin typeface="Arial" charset="0"/>
                <a:ea typeface="HG丸ｺﾞｼｯｸM-PRO" pitchFamily="50" charset="-128"/>
              </a:rPr>
              <a:t>OLAP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6" name="左矢印 45"/>
          <p:cNvSpPr/>
          <p:nvPr/>
        </p:nvSpPr>
        <p:spPr bwMode="auto">
          <a:xfrm>
            <a:off x="1951192" y="1061932"/>
            <a:ext cx="685800" cy="350781"/>
          </a:xfrm>
          <a:prstGeom prst="leftArrow">
            <a:avLst/>
          </a:prstGeom>
          <a:solidFill>
            <a:srgbClr val="00B05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OLTP</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pic>
        <p:nvPicPr>
          <p:cNvPr id="50"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7" y="1299328"/>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5004" y="2361719"/>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6" y="1820758"/>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7" y="4782551"/>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5005" y="5835776"/>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6" y="5303981"/>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フローチャート : 磁気ディスク 59"/>
          <p:cNvSpPr/>
          <p:nvPr/>
        </p:nvSpPr>
        <p:spPr bwMode="auto">
          <a:xfrm>
            <a:off x="4706753" y="1798182"/>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59" name="フローチャート : 磁気ディスク 58"/>
          <p:cNvSpPr/>
          <p:nvPr/>
        </p:nvSpPr>
        <p:spPr bwMode="auto">
          <a:xfrm>
            <a:off x="4701615" y="1274132"/>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cxnSp>
        <p:nvCxnSpPr>
          <p:cNvPr id="8" name="カギ線コネクタ 7"/>
          <p:cNvCxnSpPr>
            <a:stCxn id="59" idx="4"/>
            <a:endCxn id="50" idx="3"/>
          </p:cNvCxnSpPr>
          <p:nvPr/>
        </p:nvCxnSpPr>
        <p:spPr bwMode="auto">
          <a:xfrm>
            <a:off x="5133663" y="1556722"/>
            <a:ext cx="507724" cy="1"/>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84" name="カギ線コネクタ 83"/>
          <p:cNvCxnSpPr>
            <a:stCxn id="60" idx="4"/>
            <a:endCxn id="52" idx="3"/>
          </p:cNvCxnSpPr>
          <p:nvPr/>
        </p:nvCxnSpPr>
        <p:spPr bwMode="auto">
          <a:xfrm flipV="1">
            <a:off x="5138801" y="2078153"/>
            <a:ext cx="502585" cy="2619"/>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85" name="カギ線コネクタ 84"/>
          <p:cNvCxnSpPr>
            <a:stCxn id="61" idx="4"/>
            <a:endCxn id="51" idx="3"/>
          </p:cNvCxnSpPr>
          <p:nvPr/>
        </p:nvCxnSpPr>
        <p:spPr bwMode="auto">
          <a:xfrm>
            <a:off x="5133663" y="2618137"/>
            <a:ext cx="501341" cy="977"/>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sp>
        <p:nvSpPr>
          <p:cNvPr id="86" name="フローチャート : 磁気ディスク 85"/>
          <p:cNvSpPr/>
          <p:nvPr/>
        </p:nvSpPr>
        <p:spPr bwMode="auto">
          <a:xfrm>
            <a:off x="4701615" y="4044303"/>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p>
        </p:txBody>
      </p:sp>
      <p:pic>
        <p:nvPicPr>
          <p:cNvPr id="87"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7" y="3008084"/>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5004" y="4070475"/>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6" y="3529514"/>
            <a:ext cx="514789" cy="5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フローチャート : 磁気ディスク 89"/>
          <p:cNvSpPr/>
          <p:nvPr/>
        </p:nvSpPr>
        <p:spPr bwMode="auto">
          <a:xfrm>
            <a:off x="4706753" y="3506938"/>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91" name="フローチャート : 磁気ディスク 90"/>
          <p:cNvSpPr/>
          <p:nvPr/>
        </p:nvSpPr>
        <p:spPr bwMode="auto">
          <a:xfrm>
            <a:off x="4701615" y="2982888"/>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Arial" charset="0"/>
                <a:ea typeface="HG丸ｺﾞｼｯｸM-PRO" pitchFamily="50" charset="-128"/>
              </a:rPr>
              <a:t>DM</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cxnSp>
        <p:nvCxnSpPr>
          <p:cNvPr id="92" name="カギ線コネクタ 91"/>
          <p:cNvCxnSpPr>
            <a:stCxn id="91" idx="4"/>
            <a:endCxn id="87" idx="3"/>
          </p:cNvCxnSpPr>
          <p:nvPr/>
        </p:nvCxnSpPr>
        <p:spPr bwMode="auto">
          <a:xfrm>
            <a:off x="5133663" y="3265478"/>
            <a:ext cx="507724" cy="1"/>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93" name="カギ線コネクタ 92"/>
          <p:cNvCxnSpPr>
            <a:stCxn id="90" idx="4"/>
            <a:endCxn id="89" idx="3"/>
          </p:cNvCxnSpPr>
          <p:nvPr/>
        </p:nvCxnSpPr>
        <p:spPr bwMode="auto">
          <a:xfrm flipV="1">
            <a:off x="5138801" y="3786909"/>
            <a:ext cx="502585" cy="2619"/>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94" name="カギ線コネクタ 93"/>
          <p:cNvCxnSpPr>
            <a:stCxn id="86" idx="4"/>
            <a:endCxn id="88" idx="3"/>
          </p:cNvCxnSpPr>
          <p:nvPr/>
        </p:nvCxnSpPr>
        <p:spPr bwMode="auto">
          <a:xfrm>
            <a:off x="5133663" y="4326893"/>
            <a:ext cx="501341" cy="977"/>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50181" name="直線矢印コネクタ 50180"/>
          <p:cNvCxnSpPr>
            <a:stCxn id="23" idx="4"/>
            <a:endCxn id="59" idx="2"/>
          </p:cNvCxnSpPr>
          <p:nvPr/>
        </p:nvCxnSpPr>
        <p:spPr bwMode="auto">
          <a:xfrm>
            <a:off x="1657350" y="1547446"/>
            <a:ext cx="3044265" cy="9276"/>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97" name="直線矢印コネクタ 96"/>
          <p:cNvCxnSpPr>
            <a:stCxn id="23" idx="4"/>
            <a:endCxn id="60" idx="2"/>
          </p:cNvCxnSpPr>
          <p:nvPr/>
        </p:nvCxnSpPr>
        <p:spPr bwMode="auto">
          <a:xfrm>
            <a:off x="1657350" y="1547446"/>
            <a:ext cx="3049403" cy="533326"/>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0" name="直線矢印コネクタ 99"/>
          <p:cNvCxnSpPr>
            <a:stCxn id="23" idx="4"/>
            <a:endCxn id="61" idx="2"/>
          </p:cNvCxnSpPr>
          <p:nvPr/>
        </p:nvCxnSpPr>
        <p:spPr bwMode="auto">
          <a:xfrm>
            <a:off x="1657350" y="1547446"/>
            <a:ext cx="3044265" cy="1070691"/>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5" name="直線矢印コネクタ 104"/>
          <p:cNvCxnSpPr>
            <a:stCxn id="26" idx="4"/>
            <a:endCxn id="59" idx="2"/>
          </p:cNvCxnSpPr>
          <p:nvPr/>
        </p:nvCxnSpPr>
        <p:spPr bwMode="auto">
          <a:xfrm flipV="1">
            <a:off x="1657350" y="1556722"/>
            <a:ext cx="3044265" cy="510143"/>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6" name="直線矢印コネクタ 105"/>
          <p:cNvCxnSpPr>
            <a:stCxn id="26" idx="4"/>
            <a:endCxn id="60" idx="2"/>
          </p:cNvCxnSpPr>
          <p:nvPr/>
        </p:nvCxnSpPr>
        <p:spPr bwMode="auto">
          <a:xfrm>
            <a:off x="1657350" y="2066865"/>
            <a:ext cx="3049403" cy="13907"/>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7" name="直線矢印コネクタ 106"/>
          <p:cNvCxnSpPr>
            <a:stCxn id="26" idx="4"/>
            <a:endCxn id="61" idx="2"/>
          </p:cNvCxnSpPr>
          <p:nvPr/>
        </p:nvCxnSpPr>
        <p:spPr bwMode="auto">
          <a:xfrm>
            <a:off x="1657350" y="2066865"/>
            <a:ext cx="3044265" cy="551272"/>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14" name="直線矢印コネクタ 113"/>
          <p:cNvCxnSpPr>
            <a:stCxn id="24" idx="4"/>
            <a:endCxn id="59" idx="2"/>
          </p:cNvCxnSpPr>
          <p:nvPr/>
        </p:nvCxnSpPr>
        <p:spPr bwMode="auto">
          <a:xfrm flipV="1">
            <a:off x="1657350" y="1556722"/>
            <a:ext cx="3044265" cy="1061415"/>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15" name="直線矢印コネクタ 114"/>
          <p:cNvCxnSpPr>
            <a:stCxn id="24" idx="4"/>
            <a:endCxn id="60" idx="2"/>
          </p:cNvCxnSpPr>
          <p:nvPr/>
        </p:nvCxnSpPr>
        <p:spPr bwMode="auto">
          <a:xfrm flipV="1">
            <a:off x="1657350" y="2080772"/>
            <a:ext cx="3049403" cy="537365"/>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16" name="直線矢印コネクタ 115"/>
          <p:cNvCxnSpPr>
            <a:stCxn id="24" idx="4"/>
            <a:endCxn id="61" idx="2"/>
          </p:cNvCxnSpPr>
          <p:nvPr/>
        </p:nvCxnSpPr>
        <p:spPr bwMode="auto">
          <a:xfrm>
            <a:off x="1657350" y="2618137"/>
            <a:ext cx="3044265" cy="0"/>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sp>
        <p:nvSpPr>
          <p:cNvPr id="23" name="フローチャート : 磁気ディスク 22"/>
          <p:cNvSpPr/>
          <p:nvPr/>
        </p:nvSpPr>
        <p:spPr bwMode="auto">
          <a:xfrm>
            <a:off x="971550" y="1274133"/>
            <a:ext cx="685800" cy="546626"/>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158" name="フローチャート : 磁気ディスク 157"/>
          <p:cNvSpPr/>
          <p:nvPr/>
        </p:nvSpPr>
        <p:spPr bwMode="auto">
          <a:xfrm>
            <a:off x="971600" y="4044302"/>
            <a:ext cx="685800" cy="565179"/>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159" name="フローチャート : 磁気ディスク 158"/>
          <p:cNvSpPr/>
          <p:nvPr/>
        </p:nvSpPr>
        <p:spPr bwMode="auto">
          <a:xfrm>
            <a:off x="971600" y="3506937"/>
            <a:ext cx="685800" cy="5373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160" name="フローチャート : 磁気ディスク 159"/>
          <p:cNvSpPr/>
          <p:nvPr/>
        </p:nvSpPr>
        <p:spPr bwMode="auto">
          <a:xfrm>
            <a:off x="971600" y="2982888"/>
            <a:ext cx="685800" cy="546626"/>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cxnSp>
        <p:nvCxnSpPr>
          <p:cNvPr id="161" name="直線矢印コネクタ 160"/>
          <p:cNvCxnSpPr>
            <a:stCxn id="160" idx="4"/>
            <a:endCxn id="18" idx="2"/>
          </p:cNvCxnSpPr>
          <p:nvPr/>
        </p:nvCxnSpPr>
        <p:spPr bwMode="auto">
          <a:xfrm>
            <a:off x="1657400" y="3256201"/>
            <a:ext cx="1466542" cy="533327"/>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64" name="直線矢印コネクタ 163"/>
          <p:cNvCxnSpPr>
            <a:stCxn id="159" idx="4"/>
            <a:endCxn id="18" idx="2"/>
          </p:cNvCxnSpPr>
          <p:nvPr/>
        </p:nvCxnSpPr>
        <p:spPr bwMode="auto">
          <a:xfrm>
            <a:off x="1657400" y="3775620"/>
            <a:ext cx="1466542" cy="13908"/>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67" name="直線矢印コネクタ 166"/>
          <p:cNvCxnSpPr>
            <a:stCxn id="158" idx="4"/>
            <a:endCxn id="18" idx="2"/>
          </p:cNvCxnSpPr>
          <p:nvPr/>
        </p:nvCxnSpPr>
        <p:spPr bwMode="auto">
          <a:xfrm flipV="1">
            <a:off x="1657400" y="3789528"/>
            <a:ext cx="1466542" cy="537364"/>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70" name="直線矢印コネクタ 169"/>
          <p:cNvCxnSpPr>
            <a:stCxn id="18" idx="4"/>
            <a:endCxn id="91" idx="2"/>
          </p:cNvCxnSpPr>
          <p:nvPr/>
        </p:nvCxnSpPr>
        <p:spPr bwMode="auto">
          <a:xfrm flipV="1">
            <a:off x="4283579" y="3265478"/>
            <a:ext cx="418036" cy="524050"/>
          </a:xfrm>
          <a:prstGeom prst="straightConnector1">
            <a:avLst/>
          </a:prstGeom>
          <a:solidFill>
            <a:schemeClr val="bg1"/>
          </a:solidFill>
          <a:ln w="19050" cap="flat" cmpd="sng" algn="ctr">
            <a:solidFill>
              <a:srgbClr val="83A0CF"/>
            </a:solidFill>
            <a:prstDash val="sysDot"/>
            <a:round/>
            <a:headEnd type="none" w="med" len="med"/>
            <a:tailEnd type="triangle" w="med" len="med"/>
          </a:ln>
          <a:effectLst/>
        </p:spPr>
      </p:cxnSp>
      <p:cxnSp>
        <p:nvCxnSpPr>
          <p:cNvPr id="173" name="直線矢印コネクタ 172"/>
          <p:cNvCxnSpPr>
            <a:stCxn id="18" idx="4"/>
            <a:endCxn id="90" idx="2"/>
          </p:cNvCxnSpPr>
          <p:nvPr/>
        </p:nvCxnSpPr>
        <p:spPr bwMode="auto">
          <a:xfrm>
            <a:off x="4283579" y="3789528"/>
            <a:ext cx="423174" cy="0"/>
          </a:xfrm>
          <a:prstGeom prst="straightConnector1">
            <a:avLst/>
          </a:prstGeom>
          <a:solidFill>
            <a:schemeClr val="bg1"/>
          </a:solidFill>
          <a:ln w="19050" cap="flat" cmpd="sng" algn="ctr">
            <a:solidFill>
              <a:srgbClr val="83A0CF"/>
            </a:solidFill>
            <a:prstDash val="sysDot"/>
            <a:round/>
            <a:headEnd type="none" w="med" len="med"/>
            <a:tailEnd type="triangle" w="med" len="med"/>
          </a:ln>
          <a:effectLst/>
        </p:spPr>
      </p:cxnSp>
      <p:cxnSp>
        <p:nvCxnSpPr>
          <p:cNvPr id="176" name="直線矢印コネクタ 175"/>
          <p:cNvCxnSpPr>
            <a:stCxn id="18" idx="4"/>
            <a:endCxn id="86" idx="2"/>
          </p:cNvCxnSpPr>
          <p:nvPr/>
        </p:nvCxnSpPr>
        <p:spPr bwMode="auto">
          <a:xfrm>
            <a:off x="4283579" y="3789528"/>
            <a:ext cx="418036" cy="537365"/>
          </a:xfrm>
          <a:prstGeom prst="straightConnector1">
            <a:avLst/>
          </a:prstGeom>
          <a:solidFill>
            <a:schemeClr val="bg1"/>
          </a:solidFill>
          <a:ln w="19050" cap="flat" cmpd="sng" algn="ctr">
            <a:solidFill>
              <a:srgbClr val="83A0CF"/>
            </a:solidFill>
            <a:prstDash val="sysDot"/>
            <a:round/>
            <a:headEnd type="none" w="med" len="med"/>
            <a:tailEnd type="triangle" w="med" len="med"/>
          </a:ln>
          <a:effectLst/>
        </p:spPr>
      </p:cxnSp>
      <p:sp>
        <p:nvSpPr>
          <p:cNvPr id="179" name="フローチャート : 磁気ディスク 178"/>
          <p:cNvSpPr/>
          <p:nvPr/>
        </p:nvSpPr>
        <p:spPr bwMode="auto">
          <a:xfrm>
            <a:off x="3124331" y="4875040"/>
            <a:ext cx="1159637" cy="137267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000" dirty="0">
                <a:solidFill>
                  <a:schemeClr val="bg1"/>
                </a:solidFill>
                <a:latin typeface="Arial Black" pitchFamily="34" charset="0"/>
              </a:rPr>
              <a:t>DWH</a:t>
            </a:r>
            <a:endParaRPr lang="ja-JP" altLang="en-US" sz="2000" dirty="0">
              <a:solidFill>
                <a:schemeClr val="bg1"/>
              </a:solidFill>
              <a:latin typeface="Arial Black" pitchFamily="34" charset="0"/>
            </a:endParaRPr>
          </a:p>
        </p:txBody>
      </p:sp>
      <p:sp>
        <p:nvSpPr>
          <p:cNvPr id="186" name="フローチャート : 磁気ディスク 185"/>
          <p:cNvSpPr/>
          <p:nvPr/>
        </p:nvSpPr>
        <p:spPr bwMode="auto">
          <a:xfrm>
            <a:off x="971989" y="5816149"/>
            <a:ext cx="685800" cy="565179"/>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187" name="フローチャート : 磁気ディスク 186"/>
          <p:cNvSpPr/>
          <p:nvPr/>
        </p:nvSpPr>
        <p:spPr bwMode="auto">
          <a:xfrm>
            <a:off x="971989" y="5278784"/>
            <a:ext cx="685800" cy="5373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sp>
        <p:nvSpPr>
          <p:cNvPr id="188" name="フローチャート : 磁気ディスク 187"/>
          <p:cNvSpPr/>
          <p:nvPr/>
        </p:nvSpPr>
        <p:spPr bwMode="auto">
          <a:xfrm>
            <a:off x="971989" y="4754735"/>
            <a:ext cx="685800" cy="546626"/>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Arial" pitchFamily="34" charset="0"/>
                <a:ea typeface="HGP創英角ｺﾞｼｯｸUB" pitchFamily="50" charset="-128"/>
                <a:cs typeface="Arial" pitchFamily="34" charset="0"/>
              </a:rPr>
              <a:t>業務</a:t>
            </a:r>
            <a:r>
              <a:rPr lang="en-US" altLang="ja-JP" sz="1000" dirty="0">
                <a:solidFill>
                  <a:schemeClr val="bg1"/>
                </a:solidFill>
                <a:latin typeface="Arial" pitchFamily="34" charset="0"/>
                <a:ea typeface="HGP創英角ｺﾞｼｯｸUB" pitchFamily="50" charset="-128"/>
                <a:cs typeface="Arial" pitchFamily="34" charset="0"/>
              </a:rPr>
              <a:t>DB</a:t>
            </a:r>
            <a:endParaRPr lang="ja-JP" altLang="en-US" sz="1000" dirty="0">
              <a:solidFill>
                <a:schemeClr val="bg1"/>
              </a:solidFill>
              <a:latin typeface="Arial" pitchFamily="34" charset="0"/>
              <a:ea typeface="HGP創英角ｺﾞｼｯｸUB" pitchFamily="50" charset="-128"/>
              <a:cs typeface="Arial" pitchFamily="34" charset="0"/>
            </a:endParaRPr>
          </a:p>
        </p:txBody>
      </p:sp>
      <p:cxnSp>
        <p:nvCxnSpPr>
          <p:cNvPr id="189" name="直線矢印コネクタ 188"/>
          <p:cNvCxnSpPr>
            <a:stCxn id="188" idx="4"/>
            <a:endCxn id="179" idx="2"/>
          </p:cNvCxnSpPr>
          <p:nvPr/>
        </p:nvCxnSpPr>
        <p:spPr bwMode="auto">
          <a:xfrm>
            <a:off x="1657789" y="5028048"/>
            <a:ext cx="1466542" cy="533327"/>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90" name="直線矢印コネクタ 189"/>
          <p:cNvCxnSpPr>
            <a:stCxn id="187" idx="4"/>
            <a:endCxn id="179" idx="2"/>
          </p:cNvCxnSpPr>
          <p:nvPr/>
        </p:nvCxnSpPr>
        <p:spPr bwMode="auto">
          <a:xfrm>
            <a:off x="1657789" y="5547467"/>
            <a:ext cx="1466542" cy="13908"/>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91" name="直線矢印コネクタ 190"/>
          <p:cNvCxnSpPr>
            <a:stCxn id="186" idx="4"/>
            <a:endCxn id="179" idx="2"/>
          </p:cNvCxnSpPr>
          <p:nvPr/>
        </p:nvCxnSpPr>
        <p:spPr bwMode="auto">
          <a:xfrm flipV="1">
            <a:off x="1657789" y="5561375"/>
            <a:ext cx="1466542" cy="537364"/>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99" name="直線矢印コネクタ 198"/>
          <p:cNvCxnSpPr>
            <a:stCxn id="179" idx="4"/>
            <a:endCxn id="53" idx="3"/>
          </p:cNvCxnSpPr>
          <p:nvPr/>
        </p:nvCxnSpPr>
        <p:spPr bwMode="auto">
          <a:xfrm flipV="1">
            <a:off x="4283968" y="5039946"/>
            <a:ext cx="1357419" cy="521429"/>
          </a:xfrm>
          <a:prstGeom prst="straightConnector1">
            <a:avLst/>
          </a:prstGeom>
          <a:solidFill>
            <a:schemeClr val="bg1"/>
          </a:solidFill>
          <a:ln w="28575" cap="flat" cmpd="sng" algn="ctr">
            <a:solidFill>
              <a:srgbClr val="83A0CF"/>
            </a:solidFill>
            <a:prstDash val="solid"/>
            <a:round/>
            <a:headEnd type="none" w="med" len="med"/>
            <a:tailEnd type="triangle" w="med" len="med"/>
          </a:ln>
          <a:effectLst/>
        </p:spPr>
      </p:cxnSp>
      <p:cxnSp>
        <p:nvCxnSpPr>
          <p:cNvPr id="200" name="直線矢印コネクタ 199"/>
          <p:cNvCxnSpPr>
            <a:stCxn id="179" idx="4"/>
            <a:endCxn id="55" idx="3"/>
          </p:cNvCxnSpPr>
          <p:nvPr/>
        </p:nvCxnSpPr>
        <p:spPr bwMode="auto">
          <a:xfrm>
            <a:off x="4283968" y="5561375"/>
            <a:ext cx="1357418" cy="1"/>
          </a:xfrm>
          <a:prstGeom prst="straightConnector1">
            <a:avLst/>
          </a:prstGeom>
          <a:solidFill>
            <a:schemeClr val="bg1"/>
          </a:solidFill>
          <a:ln w="28575" cap="flat" cmpd="sng" algn="ctr">
            <a:solidFill>
              <a:srgbClr val="83A0CF"/>
            </a:solidFill>
            <a:prstDash val="solid"/>
            <a:round/>
            <a:headEnd type="none" w="med" len="med"/>
            <a:tailEnd type="triangle" w="med" len="med"/>
          </a:ln>
          <a:effectLst/>
        </p:spPr>
      </p:cxnSp>
      <p:cxnSp>
        <p:nvCxnSpPr>
          <p:cNvPr id="201" name="直線矢印コネクタ 200"/>
          <p:cNvCxnSpPr>
            <a:stCxn id="179" idx="4"/>
            <a:endCxn id="54" idx="3"/>
          </p:cNvCxnSpPr>
          <p:nvPr/>
        </p:nvCxnSpPr>
        <p:spPr bwMode="auto">
          <a:xfrm>
            <a:off x="4283968" y="5561375"/>
            <a:ext cx="1351037" cy="531796"/>
          </a:xfrm>
          <a:prstGeom prst="straightConnector1">
            <a:avLst/>
          </a:prstGeom>
          <a:solidFill>
            <a:schemeClr val="bg1"/>
          </a:solidFill>
          <a:ln w="28575" cap="flat" cmpd="sng" algn="ctr">
            <a:solidFill>
              <a:srgbClr val="83A0CF"/>
            </a:solidFill>
            <a:prstDash val="solid"/>
            <a:round/>
            <a:headEnd type="none" w="med" len="med"/>
            <a:tailEnd type="triangle" w="med" len="med"/>
          </a:ln>
          <a:effectLst/>
        </p:spPr>
      </p:cxnSp>
      <p:cxnSp>
        <p:nvCxnSpPr>
          <p:cNvPr id="149" name="直線コネクタ 148"/>
          <p:cNvCxnSpPr/>
          <p:nvPr/>
        </p:nvCxnSpPr>
        <p:spPr bwMode="auto">
          <a:xfrm>
            <a:off x="251520" y="2924944"/>
            <a:ext cx="8640960" cy="0"/>
          </a:xfrm>
          <a:prstGeom prst="line">
            <a:avLst/>
          </a:prstGeom>
          <a:solidFill>
            <a:schemeClr val="bg1"/>
          </a:solidFill>
          <a:ln w="12700" cap="flat" cmpd="sng" algn="ctr">
            <a:solidFill>
              <a:schemeClr val="bg1">
                <a:lumMod val="75000"/>
              </a:schemeClr>
            </a:solidFill>
            <a:prstDash val="solid"/>
            <a:round/>
            <a:headEnd type="none" w="med" len="med"/>
            <a:tailEnd type="none" w="med" len="med"/>
          </a:ln>
          <a:effectLst/>
        </p:spPr>
      </p:cxnSp>
      <p:cxnSp>
        <p:nvCxnSpPr>
          <p:cNvPr id="212" name="直線コネクタ 211"/>
          <p:cNvCxnSpPr/>
          <p:nvPr/>
        </p:nvCxnSpPr>
        <p:spPr bwMode="auto">
          <a:xfrm>
            <a:off x="251520" y="4685227"/>
            <a:ext cx="8640960" cy="0"/>
          </a:xfrm>
          <a:prstGeom prst="line">
            <a:avLst/>
          </a:prstGeom>
          <a:solidFill>
            <a:schemeClr val="bg1"/>
          </a:solidFill>
          <a:ln w="12700" cap="flat" cmpd="sng" algn="ctr">
            <a:solidFill>
              <a:schemeClr val="bg1">
                <a:lumMod val="75000"/>
              </a:schemeClr>
            </a:solidFill>
            <a:prstDash val="solid"/>
            <a:round/>
            <a:headEnd type="none" w="med" len="med"/>
            <a:tailEnd type="none" w="med" len="med"/>
          </a:ln>
          <a:effectLst/>
        </p:spPr>
      </p:cxnSp>
      <p:sp>
        <p:nvSpPr>
          <p:cNvPr id="166" name="角丸四角形 165"/>
          <p:cNvSpPr/>
          <p:nvPr/>
        </p:nvSpPr>
        <p:spPr bwMode="auto">
          <a:xfrm>
            <a:off x="323528" y="1298351"/>
            <a:ext cx="504056" cy="1602375"/>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　　独立</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　　データマート型</a:t>
            </a:r>
          </a:p>
        </p:txBody>
      </p:sp>
      <p:sp>
        <p:nvSpPr>
          <p:cNvPr id="223" name="角丸四角形 222"/>
          <p:cNvSpPr/>
          <p:nvPr/>
        </p:nvSpPr>
        <p:spPr bwMode="auto">
          <a:xfrm>
            <a:off x="323528" y="2982889"/>
            <a:ext cx="504056" cy="1602375"/>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　　従属</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　　データマート型</a:t>
            </a:r>
          </a:p>
        </p:txBody>
      </p:sp>
      <p:sp>
        <p:nvSpPr>
          <p:cNvPr id="224" name="角丸四角形 223"/>
          <p:cNvSpPr/>
          <p:nvPr/>
        </p:nvSpPr>
        <p:spPr bwMode="auto">
          <a:xfrm>
            <a:off x="323528" y="4782551"/>
            <a:ext cx="504056" cy="1602375"/>
          </a:xfrm>
          <a:prstGeom prst="roundRect">
            <a:avLst/>
          </a:prstGeom>
          <a:solidFill>
            <a:srgbClr val="83A0C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chemeClr val="bg1"/>
                </a:solidFill>
                <a:latin typeface="HGP創英角ｺﾞｼｯｸUB" pitchFamily="50" charset="-128"/>
                <a:ea typeface="HGP創英角ｺﾞｼｯｸUB" pitchFamily="50" charset="-128"/>
              </a:rPr>
              <a:t>　直接</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chemeClr val="bg1"/>
                </a:solidFill>
                <a:latin typeface="HGP創英角ｺﾞｼｯｸUB" pitchFamily="50" charset="-128"/>
                <a:ea typeface="HGP創英角ｺﾞｼｯｸUB" pitchFamily="50" charset="-128"/>
              </a:rPr>
              <a:t>　データウェアハウス型</a:t>
            </a:r>
            <a:endPar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endParaRPr>
          </a:p>
        </p:txBody>
      </p:sp>
      <p:sp>
        <p:nvSpPr>
          <p:cNvPr id="168" name="テキスト ボックス 167"/>
          <p:cNvSpPr txBox="1"/>
          <p:nvPr/>
        </p:nvSpPr>
        <p:spPr>
          <a:xfrm>
            <a:off x="6305061" y="1328636"/>
            <a:ext cx="2592288" cy="1569660"/>
          </a:xfrm>
          <a:prstGeom prst="rect">
            <a:avLst/>
          </a:prstGeom>
          <a:noFill/>
        </p:spPr>
        <p:txBody>
          <a:bodyPr wrap="square" rtlCol="0">
            <a:spAutoFit/>
          </a:bodyPr>
          <a:lstStyle/>
          <a:p>
            <a:pPr marL="171450" indent="-171450">
              <a:buFont typeface="Wingdings" pitchFamily="2" charset="2"/>
              <a:buChar char="l"/>
            </a:pPr>
            <a:r>
              <a:rPr lang="ja-JP" altLang="en-US" sz="1200" dirty="0" smtClean="0">
                <a:solidFill>
                  <a:srgbClr val="00B050"/>
                </a:solidFill>
                <a:latin typeface="HGP創英角ｺﾞｼｯｸUB" pitchFamily="50" charset="-128"/>
                <a:ea typeface="HGP創英角ｺﾞｼｯｸUB" pitchFamily="50" charset="-128"/>
              </a:rPr>
              <a:t>ユーザーが、目的に応じて個別にデータマートを作成する方式</a:t>
            </a:r>
          </a:p>
          <a:p>
            <a:pPr marL="171450" indent="-171450">
              <a:buFont typeface="Wingdings" pitchFamily="2" charset="2"/>
              <a:buChar char="Ø"/>
            </a:pPr>
            <a:r>
              <a:rPr lang="ja-JP" altLang="en-US" sz="1200" dirty="0" smtClean="0">
                <a:solidFill>
                  <a:srgbClr val="0070C0"/>
                </a:solidFill>
                <a:latin typeface="HGP創英角ｺﾞｼｯｸUB" pitchFamily="50" charset="-128"/>
                <a:ea typeface="HGP創英角ｺﾞｼｯｸUB" pitchFamily="50" charset="-128"/>
              </a:rPr>
              <a:t>規模が小さい場合や特定目的で簡単に作れる点では便利。</a:t>
            </a:r>
          </a:p>
          <a:p>
            <a:pPr marL="171450" indent="-171450">
              <a:buFont typeface="Wingdings" pitchFamily="2" charset="2"/>
              <a:buChar char="Ø"/>
            </a:pPr>
            <a:r>
              <a:rPr lang="ja-JP" altLang="en-US" sz="1200" dirty="0" smtClean="0">
                <a:solidFill>
                  <a:srgbClr val="FF0000"/>
                </a:solidFill>
                <a:latin typeface="HGP創英角ｺﾞｼｯｸUB" pitchFamily="50" charset="-128"/>
                <a:ea typeface="HGP創英角ｺﾞｼｯｸUB" pitchFamily="50" charset="-128"/>
              </a:rPr>
              <a:t>システム規模拡大するとＤＭが増殖し、タスキ掛けで相互</a:t>
            </a:r>
            <a:r>
              <a:rPr lang="ja-JP" altLang="en-US" sz="1200" dirty="0">
                <a:solidFill>
                  <a:srgbClr val="FF0000"/>
                </a:solidFill>
                <a:latin typeface="HGP創英角ｺﾞｼｯｸUB" pitchFamily="50" charset="-128"/>
                <a:ea typeface="HGP創英角ｺﾞｼｯｸUB" pitchFamily="50" charset="-128"/>
              </a:rPr>
              <a:t>にデータのやりとりが</a:t>
            </a:r>
            <a:r>
              <a:rPr lang="ja-JP" altLang="en-US" sz="1200" dirty="0" smtClean="0">
                <a:solidFill>
                  <a:srgbClr val="FF0000"/>
                </a:solidFill>
                <a:latin typeface="HGP創英角ｺﾞｼｯｸUB" pitchFamily="50" charset="-128"/>
                <a:ea typeface="HGP創英角ｺﾞｼｯｸUB" pitchFamily="50" charset="-128"/>
              </a:rPr>
              <a:t>発生</a:t>
            </a:r>
            <a:r>
              <a:rPr lang="ja-JP" altLang="en-US" sz="1200" dirty="0">
                <a:solidFill>
                  <a:srgbClr val="FF0000"/>
                </a:solidFill>
                <a:latin typeface="HGP創英角ｺﾞｼｯｸUB" pitchFamily="50" charset="-128"/>
                <a:ea typeface="HGP創英角ｺﾞｼｯｸUB" pitchFamily="50" charset="-128"/>
              </a:rPr>
              <a:t>。</a:t>
            </a:r>
            <a:r>
              <a:rPr lang="ja-JP" altLang="en-US" sz="1200" dirty="0" smtClean="0">
                <a:solidFill>
                  <a:srgbClr val="FF0000"/>
                </a:solidFill>
                <a:latin typeface="HGP創英角ｺﾞｼｯｸUB" pitchFamily="50" charset="-128"/>
                <a:ea typeface="HGP創英角ｺﾞｼｯｸUB" pitchFamily="50" charset="-128"/>
              </a:rPr>
              <a:t>データの重複保有も増加。</a:t>
            </a:r>
            <a:endParaRPr kumimoji="1" lang="ja-JP" altLang="en-US" sz="1200" dirty="0">
              <a:solidFill>
                <a:srgbClr val="FF0000"/>
              </a:solidFill>
              <a:latin typeface="HGP創英角ｺﾞｼｯｸUB" pitchFamily="50" charset="-128"/>
              <a:ea typeface="HGP創英角ｺﾞｼｯｸUB" pitchFamily="50" charset="-128"/>
            </a:endParaRPr>
          </a:p>
        </p:txBody>
      </p:sp>
      <p:sp>
        <p:nvSpPr>
          <p:cNvPr id="169" name="テキスト ボックス 168"/>
          <p:cNvSpPr txBox="1"/>
          <p:nvPr/>
        </p:nvSpPr>
        <p:spPr>
          <a:xfrm>
            <a:off x="6296609" y="2967892"/>
            <a:ext cx="2595871" cy="1631216"/>
          </a:xfrm>
          <a:prstGeom prst="rect">
            <a:avLst/>
          </a:prstGeom>
          <a:noFill/>
        </p:spPr>
        <p:txBody>
          <a:bodyPr wrap="square" rtlCol="0">
            <a:spAutoFit/>
          </a:bodyPr>
          <a:lstStyle>
            <a:defPPr>
              <a:defRPr lang="ja-JP"/>
            </a:defPPr>
            <a:lvl1pPr marL="171450" indent="-171450">
              <a:buFont typeface="Wingdings" pitchFamily="2" charset="2"/>
              <a:buChar char="l"/>
              <a:defRPr sz="1200">
                <a:solidFill>
                  <a:srgbClr val="00B050"/>
                </a:solidFill>
                <a:latin typeface="HGP創英角ｺﾞｼｯｸUB" pitchFamily="50" charset="-128"/>
                <a:ea typeface="HGP創英角ｺﾞｼｯｸUB" pitchFamily="50" charset="-128"/>
              </a:defRPr>
            </a:lvl1pPr>
          </a:lstStyle>
          <a:p>
            <a:pPr>
              <a:buFont typeface="Wingdings" pitchFamily="2" charset="2"/>
              <a:buChar char="n"/>
            </a:pPr>
            <a:r>
              <a:rPr lang="ja-JP" altLang="en-US" dirty="0"/>
              <a:t>データウェアハウスから切り出されたデータを格納した目的別データマートを参照する</a:t>
            </a:r>
            <a:r>
              <a:rPr lang="ja-JP" altLang="en-US" dirty="0" smtClean="0"/>
              <a:t>方式</a:t>
            </a:r>
          </a:p>
          <a:p>
            <a:r>
              <a:rPr lang="ja-JP" altLang="en-US" dirty="0" smtClean="0">
                <a:solidFill>
                  <a:srgbClr val="0070C0"/>
                </a:solidFill>
              </a:rPr>
              <a:t>データロード</a:t>
            </a:r>
            <a:r>
              <a:rPr lang="ja-JP" altLang="en-US" dirty="0">
                <a:solidFill>
                  <a:srgbClr val="0070C0"/>
                </a:solidFill>
              </a:rPr>
              <a:t>・管理の複雑さやデータ品質、データ同期の問題を解消。</a:t>
            </a:r>
          </a:p>
          <a:p>
            <a:pPr>
              <a:buFont typeface="Wingdings" pitchFamily="2" charset="2"/>
              <a:buChar char="Ø"/>
            </a:pPr>
            <a:r>
              <a:rPr lang="ja-JP" altLang="en-US" dirty="0">
                <a:solidFill>
                  <a:srgbClr val="FF0000"/>
                </a:solidFill>
              </a:rPr>
              <a:t>データベースの</a:t>
            </a:r>
            <a:r>
              <a:rPr lang="ja-JP" altLang="en-US">
                <a:solidFill>
                  <a:srgbClr val="FF0000"/>
                </a:solidFill>
              </a:rPr>
              <a:t>数</a:t>
            </a:r>
            <a:r>
              <a:rPr lang="ja-JP" altLang="en-US" smtClean="0">
                <a:solidFill>
                  <a:srgbClr val="FF0000"/>
                </a:solidFill>
              </a:rPr>
              <a:t>は多く</a:t>
            </a:r>
            <a:r>
              <a:rPr lang="ja-JP" altLang="en-US" dirty="0">
                <a:solidFill>
                  <a:srgbClr val="FF0000"/>
                </a:solidFill>
              </a:rPr>
              <a:t>、データベースソフトウェアのライセンス費用や運用人件費などが高くつく。</a:t>
            </a:r>
          </a:p>
        </p:txBody>
      </p:sp>
      <p:sp>
        <p:nvSpPr>
          <p:cNvPr id="171" name="テキスト ボックス 170"/>
          <p:cNvSpPr txBox="1"/>
          <p:nvPr/>
        </p:nvSpPr>
        <p:spPr>
          <a:xfrm>
            <a:off x="6305062" y="4875040"/>
            <a:ext cx="2592288" cy="1569660"/>
          </a:xfrm>
          <a:prstGeom prst="rect">
            <a:avLst/>
          </a:prstGeom>
          <a:noFill/>
        </p:spPr>
        <p:txBody>
          <a:bodyPr wrap="square" rtlCol="0">
            <a:spAutoFit/>
          </a:bodyPr>
          <a:lstStyle>
            <a:defPPr>
              <a:defRPr lang="ja-JP"/>
            </a:defPPr>
            <a:lvl1pPr marL="171450" indent="-171450">
              <a:buFont typeface="Wingdings" pitchFamily="2" charset="2"/>
              <a:buChar char="n"/>
              <a:defRPr sz="1200">
                <a:solidFill>
                  <a:srgbClr val="00B050"/>
                </a:solidFill>
                <a:latin typeface="HGP創英角ｺﾞｼｯｸUB" pitchFamily="50" charset="-128"/>
                <a:ea typeface="HGP創英角ｺﾞｼｯｸUB" pitchFamily="50" charset="-128"/>
              </a:defRPr>
            </a:lvl1pPr>
          </a:lstStyle>
          <a:p>
            <a:r>
              <a:rPr lang="ja-JP" altLang="en-US" dirty="0"/>
              <a:t>データマートを廃止</a:t>
            </a:r>
            <a:r>
              <a:rPr lang="ja-JP" altLang="en-US" dirty="0" smtClean="0"/>
              <a:t>し、ひとつの</a:t>
            </a:r>
            <a:r>
              <a:rPr lang="en-US" altLang="ja-JP" dirty="0" smtClean="0"/>
              <a:t>DWH</a:t>
            </a:r>
            <a:r>
              <a:rPr lang="ja-JP" altLang="en-US" dirty="0" smtClean="0"/>
              <a:t>に</a:t>
            </a:r>
            <a:r>
              <a:rPr lang="ja-JP" altLang="en-US" dirty="0"/>
              <a:t>全データを</a:t>
            </a:r>
            <a:r>
              <a:rPr lang="ja-JP" altLang="en-US" dirty="0" smtClean="0"/>
              <a:t>統合、</a:t>
            </a:r>
            <a:r>
              <a:rPr lang="ja-JP" altLang="en-US" dirty="0"/>
              <a:t>多数のユーザーを同時にサポートする</a:t>
            </a:r>
            <a:r>
              <a:rPr lang="ja-JP" altLang="en-US" dirty="0" smtClean="0"/>
              <a:t>方式</a:t>
            </a:r>
          </a:p>
          <a:p>
            <a:pPr>
              <a:buFont typeface="Wingdings" pitchFamily="2" charset="2"/>
              <a:buChar char="l"/>
            </a:pPr>
            <a:r>
              <a:rPr lang="ja-JP" altLang="en-US" dirty="0" smtClean="0">
                <a:solidFill>
                  <a:srgbClr val="4168A7"/>
                </a:solidFill>
              </a:rPr>
              <a:t>運用</a:t>
            </a:r>
            <a:r>
              <a:rPr lang="ja-JP" altLang="en-US" dirty="0">
                <a:solidFill>
                  <a:srgbClr val="4168A7"/>
                </a:solidFill>
              </a:rPr>
              <a:t>の容易さ、システム変更のしやすさ</a:t>
            </a:r>
            <a:r>
              <a:rPr lang="ja-JP" altLang="en-US" dirty="0" smtClean="0">
                <a:solidFill>
                  <a:srgbClr val="4168A7"/>
                </a:solidFill>
              </a:rPr>
              <a:t>、維持</a:t>
            </a:r>
            <a:r>
              <a:rPr lang="ja-JP" altLang="en-US" dirty="0">
                <a:solidFill>
                  <a:srgbClr val="4168A7"/>
                </a:solidFill>
              </a:rPr>
              <a:t>コストの安さ</a:t>
            </a:r>
            <a:r>
              <a:rPr lang="ja-JP" altLang="en-US" dirty="0" smtClean="0">
                <a:solidFill>
                  <a:srgbClr val="4168A7"/>
                </a:solidFill>
              </a:rPr>
              <a:t>など</a:t>
            </a:r>
            <a:endParaRPr lang="en-US" altLang="ja-JP" dirty="0" smtClean="0">
              <a:solidFill>
                <a:srgbClr val="4168A7"/>
              </a:solidFill>
            </a:endParaRPr>
          </a:p>
          <a:p>
            <a:pPr>
              <a:buFont typeface="Wingdings" pitchFamily="2" charset="2"/>
              <a:buChar char="Ø"/>
            </a:pPr>
            <a:r>
              <a:rPr lang="ja-JP" altLang="en-US" dirty="0" smtClean="0">
                <a:solidFill>
                  <a:srgbClr val="FF0000"/>
                </a:solidFill>
              </a:rPr>
              <a:t>データマート</a:t>
            </a:r>
            <a:r>
              <a:rPr lang="ja-JP" altLang="en-US" dirty="0">
                <a:solidFill>
                  <a:srgbClr val="FF0000"/>
                </a:solidFill>
              </a:rPr>
              <a:t>の全廃が簡単でないことや高い処理能力を持つシステムが必要</a:t>
            </a:r>
          </a:p>
        </p:txBody>
      </p:sp>
      <p:sp>
        <p:nvSpPr>
          <p:cNvPr id="172" name="角丸四角形吹き出し 171"/>
          <p:cNvSpPr/>
          <p:nvPr/>
        </p:nvSpPr>
        <p:spPr bwMode="auto">
          <a:xfrm>
            <a:off x="4572000" y="888435"/>
            <a:ext cx="2880320" cy="328602"/>
          </a:xfrm>
          <a:prstGeom prst="wedgeRoundRectCallout">
            <a:avLst>
              <a:gd name="adj1" fmla="val -32297"/>
              <a:gd name="adj2" fmla="val 75752"/>
              <a:gd name="adj3" fmla="val 16667"/>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分析目的別サマリー・データベース</a:t>
            </a:r>
          </a:p>
        </p:txBody>
      </p:sp>
      <p:sp>
        <p:nvSpPr>
          <p:cNvPr id="229" name="角丸四角形吹き出し 228"/>
          <p:cNvSpPr/>
          <p:nvPr/>
        </p:nvSpPr>
        <p:spPr bwMode="auto">
          <a:xfrm>
            <a:off x="1710726" y="6350565"/>
            <a:ext cx="3862084" cy="328602"/>
          </a:xfrm>
          <a:prstGeom prst="wedgeRoundRectCallout">
            <a:avLst>
              <a:gd name="adj1" fmla="val -5733"/>
              <a:gd name="adj2" fmla="val -86573"/>
              <a:gd name="adj3" fmla="val 16667"/>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HGP創英角ｺﾞｼｯｸUB" pitchFamily="50" charset="-128"/>
                <a:ea typeface="HGP創英角ｺﾞｼｯｸUB" pitchFamily="50" charset="-128"/>
              </a:rPr>
              <a:t>分析に必要となるあらゆる情報を集めたデータベース</a:t>
            </a:r>
          </a:p>
        </p:txBody>
      </p:sp>
      <p:sp>
        <p:nvSpPr>
          <p:cNvPr id="174" name="角丸四角形 173"/>
          <p:cNvSpPr/>
          <p:nvPr/>
        </p:nvSpPr>
        <p:spPr bwMode="auto">
          <a:xfrm>
            <a:off x="1765871" y="4807966"/>
            <a:ext cx="1876352" cy="359697"/>
          </a:xfrm>
          <a:prstGeom prst="roundRect">
            <a:avLst>
              <a:gd name="adj" fmla="val 50000"/>
            </a:avLst>
          </a:prstGeom>
          <a:solidFill>
            <a:srgbClr val="FF99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リアルタイム</a:t>
            </a:r>
            <a:r>
              <a:rPr kumimoji="0" lang="en-US" altLang="ja-JP"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BI</a:t>
            </a:r>
            <a:r>
              <a:rPr kumimoji="0" lang="ja-JP" altLang="en-US"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の基盤</a:t>
            </a:r>
          </a:p>
        </p:txBody>
      </p:sp>
      <p:sp>
        <p:nvSpPr>
          <p:cNvPr id="231" name="角丸四角形 230"/>
          <p:cNvSpPr/>
          <p:nvPr/>
        </p:nvSpPr>
        <p:spPr bwMode="auto">
          <a:xfrm>
            <a:off x="3747559" y="5918890"/>
            <a:ext cx="1648881" cy="359697"/>
          </a:xfrm>
          <a:prstGeom prst="roundRect">
            <a:avLst>
              <a:gd name="adj" fmla="val 50000"/>
            </a:avLst>
          </a:prstGeom>
          <a:solidFill>
            <a:srgbClr val="FF9900">
              <a:alpha val="6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Arial" pitchFamily="34" charset="0"/>
                <a:ea typeface="HGP創英角ｺﾞｼｯｸUB" pitchFamily="50" charset="-128"/>
                <a:cs typeface="Arial" pitchFamily="34" charset="0"/>
              </a:rPr>
              <a:t>低コスト・新鮮</a:t>
            </a:r>
          </a:p>
        </p:txBody>
      </p:sp>
    </p:spTree>
    <p:extLst>
      <p:ext uri="{BB962C8B-B14F-4D97-AF65-F5344CB8AC3E}">
        <p14:creationId xmlns:p14="http://schemas.microsoft.com/office/powerpoint/2010/main" val="29770547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bwMode="auto">
          <a:xfrm>
            <a:off x="3024336" y="1796346"/>
            <a:ext cx="1440160" cy="1273372"/>
          </a:xfrm>
          <a:prstGeom prst="roundRect">
            <a:avLst/>
          </a:prstGeom>
          <a:solidFill>
            <a:srgbClr val="FF993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ja-JP" altLang="en-US" sz="2800" dirty="0" smtClean="0">
                <a:solidFill>
                  <a:schemeClr val="bg1"/>
                </a:solidFill>
                <a:latin typeface="Arial" pitchFamily="34" charset="0"/>
                <a:ea typeface="HGP創英角ｺﾞｼｯｸUB" pitchFamily="50" charset="-128"/>
                <a:cs typeface="Arial" pitchFamily="34" charset="0"/>
              </a:rPr>
              <a:t>統計</a:t>
            </a:r>
          </a:p>
          <a:p>
            <a:pPr algn="ctr">
              <a:spcBef>
                <a:spcPts val="0"/>
              </a:spcBef>
              <a:defRPr/>
            </a:pPr>
            <a:r>
              <a:rPr kumimoji="0" lang="ja-JP" altLang="en-US" sz="2800" dirty="0" smtClean="0">
                <a:solidFill>
                  <a:schemeClr val="bg1"/>
                </a:solidFill>
                <a:latin typeface="Arial" pitchFamily="34" charset="0"/>
                <a:ea typeface="HGP創英角ｺﾞｼｯｸUB" pitchFamily="50" charset="-128"/>
                <a:cs typeface="Arial" pitchFamily="34" charset="0"/>
              </a:rPr>
              <a:t>解析</a:t>
            </a:r>
            <a:endParaRPr kumimoji="0" lang="ja-JP" altLang="en-US" sz="2800" dirty="0">
              <a:solidFill>
                <a:schemeClr val="bg1"/>
              </a:solidFill>
              <a:latin typeface="Arial" pitchFamily="34" charset="0"/>
              <a:ea typeface="HGP創英角ｺﾞｼｯｸUB" pitchFamily="50" charset="-128"/>
              <a:cs typeface="Arial" pitchFamily="34" charset="0"/>
            </a:endParaRPr>
          </a:p>
        </p:txBody>
      </p:sp>
      <p:sp>
        <p:nvSpPr>
          <p:cNvPr id="44037" name="タイトル 1"/>
          <p:cNvSpPr>
            <a:spLocks noGrp="1"/>
          </p:cNvSpPr>
          <p:nvPr>
            <p:ph type="title"/>
          </p:nvPr>
        </p:nvSpPr>
        <p:spPr/>
        <p:txBody>
          <a:bodyPr/>
          <a:lstStyle/>
          <a:p>
            <a:r>
              <a:rPr lang="ja-JP" altLang="en-US" sz="2800" dirty="0" smtClean="0"/>
              <a:t>適用例</a:t>
            </a:r>
            <a:r>
              <a:rPr lang="en-US" altLang="ja-JP" sz="2800" dirty="0" smtClean="0"/>
              <a:t>:</a:t>
            </a:r>
            <a:r>
              <a:rPr lang="ja-JP" altLang="en-US" sz="2800" dirty="0" smtClean="0"/>
              <a:t>データマイニング</a:t>
            </a:r>
          </a:p>
        </p:txBody>
      </p:sp>
      <p:sp>
        <p:nvSpPr>
          <p:cNvPr id="4" name="フローチャート : 磁気ディスク 3"/>
          <p:cNvSpPr/>
          <p:nvPr/>
        </p:nvSpPr>
        <p:spPr bwMode="auto">
          <a:xfrm>
            <a:off x="648072" y="1796345"/>
            <a:ext cx="1584176" cy="1273374"/>
          </a:xfrm>
          <a:prstGeom prst="flowChartMagneticDisk">
            <a:avLst/>
          </a:prstGeom>
          <a:solidFill>
            <a:schemeClr val="accent1"/>
          </a:solidFill>
          <a:ln w="12700" cap="flat" cmpd="sng" algn="ctr">
            <a:solidFill>
              <a:schemeClr val="accent1">
                <a:lumMod val="75000"/>
              </a:schemeClr>
            </a:solid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defRPr/>
            </a:pPr>
            <a:r>
              <a:rPr kumimoji="0" lang="en-US" altLang="ja-JP" sz="2800" dirty="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rPr>
              <a:t>DWH</a:t>
            </a:r>
            <a:endParaRPr kumimoji="0" lang="ja-JP" altLang="en-US" sz="2800" dirty="0" smtClean="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endParaRPr>
          </a:p>
          <a:p>
            <a:pPr algn="ctr">
              <a:spcBef>
                <a:spcPts val="0"/>
              </a:spcBef>
              <a:defRPr/>
            </a:pPr>
            <a:r>
              <a:rPr kumimoji="0" lang="ja-JP" altLang="en-US" sz="1400" dirty="0" smtClean="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rPr>
              <a:t>分析専用の</a:t>
            </a:r>
            <a:r>
              <a:rPr kumimoji="0" lang="en-US" altLang="ja-JP" sz="1400" dirty="0" smtClean="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rPr>
              <a:t>DB</a:t>
            </a:r>
            <a:endParaRPr kumimoji="0" lang="ja-JP" altLang="en-US" sz="1400" dirty="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endParaRPr>
          </a:p>
        </p:txBody>
      </p:sp>
      <p:sp>
        <p:nvSpPr>
          <p:cNvPr id="5" name="右矢印 4"/>
          <p:cNvSpPr/>
          <p:nvPr/>
        </p:nvSpPr>
        <p:spPr bwMode="auto">
          <a:xfrm>
            <a:off x="2304256" y="1940363"/>
            <a:ext cx="720080" cy="985337"/>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8" name="角丸四角形 7"/>
          <p:cNvSpPr/>
          <p:nvPr/>
        </p:nvSpPr>
        <p:spPr bwMode="auto">
          <a:xfrm>
            <a:off x="5256584" y="1796345"/>
            <a:ext cx="1368152" cy="368989"/>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ルール</a:t>
            </a:r>
          </a:p>
        </p:txBody>
      </p:sp>
      <p:sp>
        <p:nvSpPr>
          <p:cNvPr id="9" name="角丸四角形 8"/>
          <p:cNvSpPr/>
          <p:nvPr/>
        </p:nvSpPr>
        <p:spPr bwMode="auto">
          <a:xfrm>
            <a:off x="5256584" y="2248534"/>
            <a:ext cx="1368152" cy="368989"/>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相関</a:t>
            </a:r>
          </a:p>
        </p:txBody>
      </p:sp>
      <p:sp>
        <p:nvSpPr>
          <p:cNvPr id="10" name="角丸四角形 9"/>
          <p:cNvSpPr/>
          <p:nvPr/>
        </p:nvSpPr>
        <p:spPr bwMode="auto">
          <a:xfrm>
            <a:off x="5256584" y="2693229"/>
            <a:ext cx="1368152" cy="368989"/>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000">
                <a:solidFill>
                  <a:schemeClr val="bg1"/>
                </a:solidFill>
                <a:latin typeface="Arial" pitchFamily="34" charset="0"/>
                <a:ea typeface="HGP創英角ｺﾞｼｯｸUB" pitchFamily="50" charset="-128"/>
                <a:cs typeface="Arial" pitchFamily="34" charset="0"/>
              </a:rPr>
              <a:t>知見</a:t>
            </a:r>
          </a:p>
        </p:txBody>
      </p:sp>
      <p:sp>
        <p:nvSpPr>
          <p:cNvPr id="11" name="右矢印 10"/>
          <p:cNvSpPr/>
          <p:nvPr/>
        </p:nvSpPr>
        <p:spPr bwMode="auto">
          <a:xfrm>
            <a:off x="4536504" y="1940361"/>
            <a:ext cx="648072" cy="985337"/>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grpSp>
        <p:nvGrpSpPr>
          <p:cNvPr id="3" name="グループ化 2"/>
          <p:cNvGrpSpPr/>
          <p:nvPr/>
        </p:nvGrpSpPr>
        <p:grpSpPr>
          <a:xfrm>
            <a:off x="648072" y="3107818"/>
            <a:ext cx="8028384" cy="2841462"/>
            <a:chOff x="648072" y="3107818"/>
            <a:chExt cx="8028384" cy="2841462"/>
          </a:xfrm>
        </p:grpSpPr>
        <p:sp>
          <p:nvSpPr>
            <p:cNvPr id="2" name="直角三角形 1"/>
            <p:cNvSpPr/>
            <p:nvPr/>
          </p:nvSpPr>
          <p:spPr bwMode="auto">
            <a:xfrm flipH="1">
              <a:off x="755576" y="3107818"/>
              <a:ext cx="7920880" cy="969254"/>
            </a:xfrm>
            <a:custGeom>
              <a:avLst/>
              <a:gdLst>
                <a:gd name="connsiteX0" fmla="*/ 0 w 7920880"/>
                <a:gd name="connsiteY0" fmla="*/ 1007354 h 1007354"/>
                <a:gd name="connsiteX1" fmla="*/ 0 w 7920880"/>
                <a:gd name="connsiteY1" fmla="*/ 0 h 1007354"/>
                <a:gd name="connsiteX2" fmla="*/ 7920880 w 7920880"/>
                <a:gd name="connsiteY2" fmla="*/ 1007354 h 1007354"/>
                <a:gd name="connsiteX3" fmla="*/ 0 w 7920880"/>
                <a:gd name="connsiteY3" fmla="*/ 1007354 h 1007354"/>
                <a:gd name="connsiteX0" fmla="*/ 0 w 7920880"/>
                <a:gd name="connsiteY0" fmla="*/ 969254 h 969254"/>
                <a:gd name="connsiteX1" fmla="*/ 736600 w 7920880"/>
                <a:gd name="connsiteY1" fmla="*/ 0 h 969254"/>
                <a:gd name="connsiteX2" fmla="*/ 7920880 w 7920880"/>
                <a:gd name="connsiteY2" fmla="*/ 969254 h 969254"/>
                <a:gd name="connsiteX3" fmla="*/ 0 w 7920880"/>
                <a:gd name="connsiteY3" fmla="*/ 969254 h 969254"/>
              </a:gdLst>
              <a:ahLst/>
              <a:cxnLst>
                <a:cxn ang="0">
                  <a:pos x="connsiteX0" y="connsiteY0"/>
                </a:cxn>
                <a:cxn ang="0">
                  <a:pos x="connsiteX1" y="connsiteY1"/>
                </a:cxn>
                <a:cxn ang="0">
                  <a:pos x="connsiteX2" y="connsiteY2"/>
                </a:cxn>
                <a:cxn ang="0">
                  <a:pos x="connsiteX3" y="connsiteY3"/>
                </a:cxn>
              </a:cxnLst>
              <a:rect l="l" t="t" r="r" b="b"/>
              <a:pathLst>
                <a:path w="7920880" h="969254">
                  <a:moveTo>
                    <a:pt x="0" y="969254"/>
                  </a:moveTo>
                  <a:lnTo>
                    <a:pt x="736600" y="0"/>
                  </a:lnTo>
                  <a:lnTo>
                    <a:pt x="7920880" y="969254"/>
                  </a:lnTo>
                  <a:lnTo>
                    <a:pt x="0" y="969254"/>
                  </a:lnTo>
                  <a:close/>
                </a:path>
              </a:pathLst>
            </a:custGeom>
            <a:gradFill flip="none" rotWithShape="1">
              <a:gsLst>
                <a:gs pos="0">
                  <a:srgbClr val="FF0000"/>
                </a:gs>
                <a:gs pos="100000">
                  <a:schemeClr val="bg1">
                    <a:shade val="100000"/>
                    <a:satMod val="115000"/>
                  </a:schemeClr>
                </a:gs>
              </a:gsLst>
              <a:lin ang="5400000" scaled="1"/>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4" name="角丸四角形 23"/>
            <p:cNvSpPr/>
            <p:nvPr/>
          </p:nvSpPr>
          <p:spPr bwMode="auto">
            <a:xfrm>
              <a:off x="648072" y="3933056"/>
              <a:ext cx="8028384" cy="2016224"/>
            </a:xfrm>
            <a:prstGeom prst="roundRect">
              <a:avLst>
                <a:gd name="adj" fmla="val 8478"/>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2400" dirty="0">
                  <a:solidFill>
                    <a:schemeClr val="bg1"/>
                  </a:solidFill>
                  <a:latin typeface="Arial" pitchFamily="34" charset="0"/>
                  <a:ea typeface="HGP創英角ｺﾞｼｯｸUB" pitchFamily="50" charset="-128"/>
                  <a:cs typeface="Arial" pitchFamily="34" charset="0"/>
                </a:rPr>
                <a:t>「紙おむつを買う男性は、缶ビールを一緒に買うことが多い」</a:t>
              </a:r>
              <a:endParaRPr lang="en-US" altLang="ja-JP" sz="2400" dirty="0">
                <a:solidFill>
                  <a:schemeClr val="bg1"/>
                </a:solidFill>
                <a:latin typeface="Arial" pitchFamily="34" charset="0"/>
                <a:ea typeface="HGP創英角ｺﾞｼｯｸUB" pitchFamily="50" charset="-128"/>
                <a:cs typeface="Arial" pitchFamily="34" charset="0"/>
              </a:endParaRPr>
            </a:p>
            <a:p>
              <a:pPr>
                <a:defRPr/>
              </a:pPr>
              <a:endParaRPr lang="en-US" altLang="ja-JP" sz="1400" dirty="0">
                <a:solidFill>
                  <a:schemeClr val="bg1"/>
                </a:solidFill>
                <a:latin typeface="Arial" pitchFamily="34" charset="0"/>
                <a:ea typeface="HGP創英角ｺﾞｼｯｸUB" pitchFamily="50" charset="-128"/>
                <a:cs typeface="Arial" pitchFamily="34" charset="0"/>
              </a:endParaRPr>
            </a:p>
            <a:p>
              <a:pPr>
                <a:defRPr/>
              </a:pPr>
              <a:r>
                <a:rPr lang="ja-JP" altLang="en-US" sz="1600" dirty="0">
                  <a:solidFill>
                    <a:schemeClr val="bg1"/>
                  </a:solidFill>
                  <a:latin typeface="Arial" pitchFamily="34" charset="0"/>
                  <a:ea typeface="HGP創英角ｺﾞｼｯｸUB" pitchFamily="50" charset="-128"/>
                  <a:cs typeface="Arial" pitchFamily="34" charset="0"/>
                </a:rPr>
                <a:t>米国のあるスーパーマーケットで「マーケットバスケット分 析」（</a:t>
              </a:r>
              <a:r>
                <a:rPr lang="en-US" altLang="ja-JP" sz="1600" dirty="0">
                  <a:solidFill>
                    <a:schemeClr val="bg1"/>
                  </a:solidFill>
                  <a:latin typeface="Arial" pitchFamily="34" charset="0"/>
                  <a:ea typeface="HGP創英角ｺﾞｼｯｸUB" pitchFamily="50" charset="-128"/>
                  <a:cs typeface="Arial" pitchFamily="34" charset="0"/>
                </a:rPr>
                <a:t>1</a:t>
              </a:r>
              <a:r>
                <a:rPr lang="ja-JP" altLang="en-US" sz="1600" dirty="0">
                  <a:solidFill>
                    <a:schemeClr val="bg1"/>
                  </a:solidFill>
                  <a:latin typeface="Arial" pitchFamily="34" charset="0"/>
                  <a:ea typeface="HGP創英角ｺﾞｼｯｸUB" pitchFamily="50" charset="-128"/>
                  <a:cs typeface="Arial" pitchFamily="34" charset="0"/>
                </a:rPr>
                <a:t>回の購買に関するデータを分析することで、商品の並買関係を探ること）を実施した結果、「紙おむつと缶ビールが同じ顧客によって同時に購入されて いる事実が明らかになった」という伝説</a:t>
              </a:r>
            </a:p>
          </p:txBody>
        </p:sp>
      </p:grpSp>
      <p:sp>
        <p:nvSpPr>
          <p:cNvPr id="25" name="星 12 24"/>
          <p:cNvSpPr/>
          <p:nvPr/>
        </p:nvSpPr>
        <p:spPr bwMode="auto">
          <a:xfrm>
            <a:off x="7344816" y="1796345"/>
            <a:ext cx="1331640" cy="1273373"/>
          </a:xfrm>
          <a:prstGeom prst="star12">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anchor="ctr"/>
          <a:lstStyle/>
          <a:p>
            <a:pPr algn="ctr">
              <a:spcBef>
                <a:spcPct val="20000"/>
              </a:spcBef>
              <a:defRPr/>
            </a:pPr>
            <a:r>
              <a:rPr kumimoji="0" lang="ja-JP" altLang="en-US" sz="2400">
                <a:solidFill>
                  <a:schemeClr val="bg1"/>
                </a:solidFill>
                <a:latin typeface="Arial" pitchFamily="34" charset="0"/>
                <a:ea typeface="HGP創英角ｺﾞｼｯｸUB" pitchFamily="50" charset="-128"/>
                <a:cs typeface="Arial" pitchFamily="34" charset="0"/>
              </a:rPr>
              <a:t>発見</a:t>
            </a:r>
          </a:p>
        </p:txBody>
      </p:sp>
      <p:sp>
        <p:nvSpPr>
          <p:cNvPr id="26" name="右矢印 25"/>
          <p:cNvSpPr/>
          <p:nvPr/>
        </p:nvSpPr>
        <p:spPr bwMode="auto">
          <a:xfrm>
            <a:off x="6696744" y="1940363"/>
            <a:ext cx="648072" cy="985337"/>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4264897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152399" y="152400"/>
            <a:ext cx="8956675" cy="533400"/>
          </a:xfrm>
        </p:spPr>
        <p:txBody>
          <a:bodyPr/>
          <a:lstStyle/>
          <a:p>
            <a:r>
              <a:rPr lang="ja-JP" altLang="en-US" sz="2400" dirty="0" smtClean="0"/>
              <a:t>適用例</a:t>
            </a:r>
            <a:r>
              <a:rPr lang="en-US" altLang="ja-JP" sz="2400" dirty="0" smtClean="0"/>
              <a:t>:OLAP  On-Line Analytical Processing</a:t>
            </a:r>
            <a:r>
              <a:rPr lang="ja-JP" altLang="en-US" sz="2400" dirty="0" smtClean="0"/>
              <a:t> </a:t>
            </a:r>
            <a:r>
              <a:rPr lang="en-US" altLang="ja-JP" sz="2400" dirty="0" smtClean="0"/>
              <a:t> </a:t>
            </a:r>
            <a:endParaRPr lang="ja-JP" altLang="en-US" sz="2400" dirty="0" smtClean="0"/>
          </a:p>
        </p:txBody>
      </p:sp>
      <p:pic>
        <p:nvPicPr>
          <p:cNvPr id="450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900" y="2003303"/>
            <a:ext cx="1368152" cy="147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フローチャート : 磁気ディスク 3"/>
          <p:cNvSpPr/>
          <p:nvPr/>
        </p:nvSpPr>
        <p:spPr bwMode="auto">
          <a:xfrm>
            <a:off x="925992" y="1849482"/>
            <a:ext cx="1584176" cy="1651525"/>
          </a:xfrm>
          <a:prstGeom prst="flowChartMagneticDisk">
            <a:avLst/>
          </a:prstGeom>
          <a:solidFill>
            <a:schemeClr val="accent1"/>
          </a:solidFill>
          <a:ln w="12700" cap="flat" cmpd="sng" algn="ctr">
            <a:solidFill>
              <a:schemeClr val="accent1">
                <a:lumMod val="75000"/>
              </a:schemeClr>
            </a:solidFill>
            <a:prstDash val="solid"/>
            <a:round/>
            <a:headEnd type="none" w="med" len="med"/>
            <a:tailEnd type="none" w="med" len="med"/>
          </a:ln>
          <a:effectLst/>
          <a:scene3d>
            <a:camera prst="orthographicFront"/>
            <a:lightRig rig="threePt" dir="t"/>
          </a:scene3d>
          <a:sp3d>
            <a:bevelT/>
          </a:sp3d>
        </p:spPr>
        <p:txBody>
          <a:bodyPr anchor="ctr"/>
          <a:lstStyle/>
          <a:p>
            <a:pPr algn="ctr">
              <a:spcBef>
                <a:spcPts val="0"/>
              </a:spcBef>
            </a:pPr>
            <a:r>
              <a:rPr kumimoji="0" lang="en-US" altLang="ja-JP" sz="2800" dirty="0" smtClean="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rPr>
              <a:t>DWH</a:t>
            </a:r>
            <a:endParaRPr kumimoji="0" lang="ja-JP" altLang="en-US" sz="2800" dirty="0">
              <a:solidFill>
                <a:srgbClr val="0000FF"/>
              </a:solidFill>
              <a:effectLst>
                <a:glow rad="228600">
                  <a:schemeClr val="accent3">
                    <a:satMod val="175000"/>
                    <a:alpha val="40000"/>
                  </a:schemeClr>
                </a:glow>
              </a:effectLst>
              <a:latin typeface="Arial" pitchFamily="34" charset="0"/>
              <a:ea typeface="HGP創英角ｺﾞｼｯｸUB" pitchFamily="50" charset="-128"/>
              <a:cs typeface="Arial" pitchFamily="34" charset="0"/>
            </a:endParaRPr>
          </a:p>
        </p:txBody>
      </p:sp>
      <p:sp>
        <p:nvSpPr>
          <p:cNvPr id="5" name="右矢印 4"/>
          <p:cNvSpPr/>
          <p:nvPr/>
        </p:nvSpPr>
        <p:spPr bwMode="auto">
          <a:xfrm>
            <a:off x="2366152" y="2096475"/>
            <a:ext cx="1152128" cy="985337"/>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6" name="正方形/長方形 5"/>
          <p:cNvSpPr/>
          <p:nvPr/>
        </p:nvSpPr>
        <p:spPr bwMode="auto">
          <a:xfrm>
            <a:off x="6115112" y="2089747"/>
            <a:ext cx="1800200" cy="576064"/>
          </a:xfrm>
          <a:prstGeom prst="rect">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400">
                <a:solidFill>
                  <a:schemeClr val="bg1"/>
                </a:solidFill>
                <a:latin typeface="Arial" pitchFamily="34" charset="0"/>
                <a:ea typeface="HGP創英角ｺﾞｼｯｸUB" pitchFamily="50" charset="-128"/>
                <a:cs typeface="Arial" pitchFamily="34" charset="0"/>
              </a:rPr>
              <a:t>仮説</a:t>
            </a:r>
          </a:p>
        </p:txBody>
      </p:sp>
      <p:sp>
        <p:nvSpPr>
          <p:cNvPr id="7" name="正方形/長方形 6"/>
          <p:cNvSpPr/>
          <p:nvPr/>
        </p:nvSpPr>
        <p:spPr bwMode="auto">
          <a:xfrm>
            <a:off x="6115112" y="2780928"/>
            <a:ext cx="1800200" cy="576064"/>
          </a:xfrm>
          <a:prstGeom prst="rect">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2400">
                <a:solidFill>
                  <a:schemeClr val="bg1"/>
                </a:solidFill>
                <a:latin typeface="Arial" pitchFamily="34" charset="0"/>
                <a:ea typeface="HGP創英角ｺﾞｼｯｸUB" pitchFamily="50" charset="-128"/>
                <a:cs typeface="Arial" pitchFamily="34" charset="0"/>
              </a:rPr>
              <a:t>検証</a:t>
            </a:r>
          </a:p>
        </p:txBody>
      </p:sp>
      <p:sp>
        <p:nvSpPr>
          <p:cNvPr id="8" name="右矢印 7"/>
          <p:cNvSpPr/>
          <p:nvPr/>
        </p:nvSpPr>
        <p:spPr bwMode="auto">
          <a:xfrm>
            <a:off x="5034992" y="2807350"/>
            <a:ext cx="1152128" cy="549642"/>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1" name="右矢印 10"/>
          <p:cNvSpPr/>
          <p:nvPr/>
        </p:nvSpPr>
        <p:spPr bwMode="auto">
          <a:xfrm rot="10800000">
            <a:off x="5034992" y="2116169"/>
            <a:ext cx="1152128" cy="549642"/>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9" name="角丸四角形 8"/>
          <p:cNvSpPr/>
          <p:nvPr/>
        </p:nvSpPr>
        <p:spPr bwMode="auto">
          <a:xfrm>
            <a:off x="6121400" y="1696685"/>
            <a:ext cx="1793875" cy="305594"/>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lgn="ctr">
              <a:spcBef>
                <a:spcPct val="20000"/>
              </a:spcBef>
              <a:defRPr/>
            </a:pPr>
            <a:r>
              <a:rPr kumimoji="0" lang="ja-JP" altLang="en-US" sz="1400" dirty="0" smtClean="0">
                <a:solidFill>
                  <a:schemeClr val="bg1"/>
                </a:solidFill>
                <a:latin typeface="Arial" pitchFamily="34" charset="0"/>
                <a:ea typeface="HGP創英角ｺﾞｼｯｸUB" pitchFamily="50" charset="-128"/>
                <a:cs typeface="Arial" pitchFamily="34" charset="0"/>
              </a:rPr>
              <a:t>リアルタイム対話型</a:t>
            </a:r>
            <a:endParaRPr kumimoji="0" lang="ja-JP" altLang="en-US" sz="1400" dirty="0">
              <a:solidFill>
                <a:schemeClr val="bg1"/>
              </a:solidFill>
              <a:latin typeface="Arial" pitchFamily="34" charset="0"/>
              <a:ea typeface="HGP創英角ｺﾞｼｯｸUB" pitchFamily="50" charset="-128"/>
              <a:cs typeface="Arial" pitchFamily="34" charset="0"/>
            </a:endParaRPr>
          </a:p>
        </p:txBody>
      </p:sp>
      <p:sp>
        <p:nvSpPr>
          <p:cNvPr id="19" name="テキスト ボックス 18"/>
          <p:cNvSpPr txBox="1"/>
          <p:nvPr/>
        </p:nvSpPr>
        <p:spPr>
          <a:xfrm>
            <a:off x="3737609" y="2463860"/>
            <a:ext cx="1122423" cy="677108"/>
          </a:xfrm>
          <a:prstGeom prst="rect">
            <a:avLst/>
          </a:prstGeom>
          <a:noFill/>
        </p:spPr>
        <p:txBody>
          <a:bodyPr wrap="none">
            <a:spAutoFit/>
          </a:bodyPr>
          <a:lstStyle/>
          <a:p>
            <a:pPr algn="dist">
              <a:defRPr/>
            </a:pPr>
            <a:r>
              <a:rPr lang="ja-JP" altLang="en-US" sz="2400" dirty="0" smtClean="0">
                <a:solidFill>
                  <a:schemeClr val="bg1"/>
                </a:solidFill>
                <a:effectLst>
                  <a:glow rad="101600">
                    <a:schemeClr val="accent2">
                      <a:satMod val="175000"/>
                      <a:alpha val="40000"/>
                    </a:schemeClr>
                  </a:glow>
                </a:effectLst>
                <a:latin typeface="Arial" pitchFamily="34" charset="0"/>
                <a:ea typeface="HGP創英角ｺﾞｼｯｸUB" pitchFamily="50" charset="-128"/>
                <a:cs typeface="Arial" pitchFamily="34" charset="0"/>
              </a:rPr>
              <a:t>多次元</a:t>
            </a:r>
          </a:p>
          <a:p>
            <a:pPr algn="dist">
              <a:defRPr/>
            </a:pPr>
            <a:r>
              <a:rPr lang="ja-JP" altLang="en-US" sz="1400" dirty="0" smtClean="0">
                <a:solidFill>
                  <a:schemeClr val="bg1"/>
                </a:solidFill>
                <a:effectLst>
                  <a:glow rad="101600">
                    <a:schemeClr val="accent2">
                      <a:satMod val="175000"/>
                      <a:alpha val="40000"/>
                    </a:schemeClr>
                  </a:glow>
                </a:effectLst>
                <a:latin typeface="Arial" pitchFamily="34" charset="0"/>
                <a:ea typeface="HGP創英角ｺﾞｼｯｸUB" pitchFamily="50" charset="-128"/>
                <a:cs typeface="Arial" pitchFamily="34" charset="0"/>
              </a:rPr>
              <a:t>データベース</a:t>
            </a:r>
            <a:endParaRPr lang="ja-JP" altLang="en-US" sz="1400" dirty="0">
              <a:solidFill>
                <a:schemeClr val="bg1"/>
              </a:solidFill>
              <a:effectLst>
                <a:glow rad="101600">
                  <a:schemeClr val="accent2">
                    <a:satMod val="175000"/>
                    <a:alpha val="40000"/>
                  </a:schemeClr>
                </a:glow>
              </a:effectLst>
              <a:latin typeface="Arial" pitchFamily="34" charset="0"/>
              <a:ea typeface="HGP創英角ｺﾞｼｯｸUB" pitchFamily="50" charset="-128"/>
              <a:cs typeface="Arial" pitchFamily="34" charset="0"/>
            </a:endParaRPr>
          </a:p>
        </p:txBody>
      </p:sp>
      <p:grpSp>
        <p:nvGrpSpPr>
          <p:cNvPr id="2" name="グループ化 1"/>
          <p:cNvGrpSpPr/>
          <p:nvPr/>
        </p:nvGrpSpPr>
        <p:grpSpPr>
          <a:xfrm>
            <a:off x="611560" y="3356992"/>
            <a:ext cx="8064896" cy="2592288"/>
            <a:chOff x="611560" y="3356992"/>
            <a:chExt cx="8064896" cy="2592288"/>
          </a:xfrm>
        </p:grpSpPr>
        <p:sp>
          <p:nvSpPr>
            <p:cNvPr id="20" name="直角三角形 1"/>
            <p:cNvSpPr/>
            <p:nvPr/>
          </p:nvSpPr>
          <p:spPr bwMode="auto">
            <a:xfrm flipH="1">
              <a:off x="611560" y="3356992"/>
              <a:ext cx="7704856" cy="576064"/>
            </a:xfrm>
            <a:custGeom>
              <a:avLst/>
              <a:gdLst>
                <a:gd name="connsiteX0" fmla="*/ 0 w 7920880"/>
                <a:gd name="connsiteY0" fmla="*/ 1007354 h 1007354"/>
                <a:gd name="connsiteX1" fmla="*/ 0 w 7920880"/>
                <a:gd name="connsiteY1" fmla="*/ 0 h 1007354"/>
                <a:gd name="connsiteX2" fmla="*/ 7920880 w 7920880"/>
                <a:gd name="connsiteY2" fmla="*/ 1007354 h 1007354"/>
                <a:gd name="connsiteX3" fmla="*/ 0 w 7920880"/>
                <a:gd name="connsiteY3" fmla="*/ 1007354 h 1007354"/>
                <a:gd name="connsiteX0" fmla="*/ 0 w 7920880"/>
                <a:gd name="connsiteY0" fmla="*/ 969254 h 969254"/>
                <a:gd name="connsiteX1" fmla="*/ 736600 w 7920880"/>
                <a:gd name="connsiteY1" fmla="*/ 0 h 969254"/>
                <a:gd name="connsiteX2" fmla="*/ 7920880 w 7920880"/>
                <a:gd name="connsiteY2" fmla="*/ 969254 h 969254"/>
                <a:gd name="connsiteX3" fmla="*/ 0 w 7920880"/>
                <a:gd name="connsiteY3" fmla="*/ 969254 h 969254"/>
                <a:gd name="connsiteX0" fmla="*/ 0 w 7920880"/>
                <a:gd name="connsiteY0" fmla="*/ 969254 h 969254"/>
                <a:gd name="connsiteX1" fmla="*/ 1337180 w 7920880"/>
                <a:gd name="connsiteY1" fmla="*/ 0 h 969254"/>
                <a:gd name="connsiteX2" fmla="*/ 7920880 w 7920880"/>
                <a:gd name="connsiteY2" fmla="*/ 969254 h 969254"/>
                <a:gd name="connsiteX3" fmla="*/ 0 w 7920880"/>
                <a:gd name="connsiteY3" fmla="*/ 969254 h 969254"/>
              </a:gdLst>
              <a:ahLst/>
              <a:cxnLst>
                <a:cxn ang="0">
                  <a:pos x="connsiteX0" y="connsiteY0"/>
                </a:cxn>
                <a:cxn ang="0">
                  <a:pos x="connsiteX1" y="connsiteY1"/>
                </a:cxn>
                <a:cxn ang="0">
                  <a:pos x="connsiteX2" y="connsiteY2"/>
                </a:cxn>
                <a:cxn ang="0">
                  <a:pos x="connsiteX3" y="connsiteY3"/>
                </a:cxn>
              </a:cxnLst>
              <a:rect l="l" t="t" r="r" b="b"/>
              <a:pathLst>
                <a:path w="7920880" h="969254">
                  <a:moveTo>
                    <a:pt x="0" y="969254"/>
                  </a:moveTo>
                  <a:lnTo>
                    <a:pt x="1337180" y="0"/>
                  </a:lnTo>
                  <a:lnTo>
                    <a:pt x="7920880" y="969254"/>
                  </a:lnTo>
                  <a:lnTo>
                    <a:pt x="0" y="969254"/>
                  </a:lnTo>
                  <a:close/>
                </a:path>
              </a:pathLst>
            </a:custGeom>
            <a:gradFill flip="none" rotWithShape="1">
              <a:gsLst>
                <a:gs pos="0">
                  <a:srgbClr val="FF0000"/>
                </a:gs>
                <a:gs pos="100000">
                  <a:schemeClr val="bg1">
                    <a:shade val="100000"/>
                    <a:satMod val="115000"/>
                  </a:schemeClr>
                </a:gs>
              </a:gsLst>
              <a:lin ang="5400000" scaled="1"/>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Arial" charset="0"/>
                <a:ea typeface="HG丸ｺﾞｼｯｸM-PRO" pitchFamily="50" charset="-128"/>
              </a:endParaRPr>
            </a:p>
          </p:txBody>
        </p:sp>
        <p:sp>
          <p:nvSpPr>
            <p:cNvPr id="21" name="角丸四角形 20"/>
            <p:cNvSpPr/>
            <p:nvPr/>
          </p:nvSpPr>
          <p:spPr bwMode="auto">
            <a:xfrm>
              <a:off x="648072" y="3933056"/>
              <a:ext cx="8028384" cy="2016224"/>
            </a:xfrm>
            <a:prstGeom prst="roundRect">
              <a:avLst>
                <a:gd name="adj" fmla="val 8478"/>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ja-JP" altLang="en-US" sz="1600" dirty="0">
                <a:solidFill>
                  <a:srgbClr val="0000FF"/>
                </a:solidFill>
                <a:latin typeface="Arial" pitchFamily="34" charset="0"/>
                <a:ea typeface="HGP創英角ｺﾞｼｯｸUB" pitchFamily="50" charset="-128"/>
                <a:cs typeface="Arial" pitchFamily="34" charset="0"/>
              </a:endParaRPr>
            </a:p>
          </p:txBody>
        </p:sp>
        <p:sp>
          <p:nvSpPr>
            <p:cNvPr id="14" name="角丸四角形 13"/>
            <p:cNvSpPr/>
            <p:nvPr/>
          </p:nvSpPr>
          <p:spPr bwMode="auto">
            <a:xfrm>
              <a:off x="1107330" y="4441329"/>
              <a:ext cx="1834886" cy="1362233"/>
            </a:xfrm>
            <a:prstGeom prst="roundRect">
              <a:avLst>
                <a:gd name="adj" fmla="val 8276"/>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400">
                  <a:solidFill>
                    <a:schemeClr val="bg1"/>
                  </a:solidFill>
                  <a:latin typeface="Arial" pitchFamily="34" charset="0"/>
                  <a:ea typeface="HGP創英角ｺﾞｼｯｸUB" pitchFamily="50" charset="-128"/>
                  <a:cs typeface="Arial" pitchFamily="34" charset="0"/>
                </a:rPr>
                <a:t>運動会当日の天気予報が晴れの場合、おにぎりの仕入れを増やすべき</a:t>
              </a:r>
            </a:p>
          </p:txBody>
        </p:sp>
        <p:sp>
          <p:nvSpPr>
            <p:cNvPr id="15" name="角丸四角形 14"/>
            <p:cNvSpPr/>
            <p:nvPr/>
          </p:nvSpPr>
          <p:spPr bwMode="auto">
            <a:xfrm>
              <a:off x="3332794" y="4443032"/>
              <a:ext cx="1932052" cy="1360530"/>
            </a:xfrm>
            <a:prstGeom prst="roundRect">
              <a:avLst>
                <a:gd name="adj" fmla="val 7332"/>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400">
                  <a:solidFill>
                    <a:schemeClr val="bg1"/>
                  </a:solidFill>
                  <a:latin typeface="Arial" pitchFamily="34" charset="0"/>
                  <a:ea typeface="HGP創英角ｺﾞｼｯｸUB" pitchFamily="50" charset="-128"/>
                  <a:cs typeface="Arial" pitchFamily="34" charset="0"/>
                </a:rPr>
                <a:t>何のおにぎりをいくつ仕入れるべきか？</a:t>
              </a:r>
            </a:p>
          </p:txBody>
        </p:sp>
        <p:sp>
          <p:nvSpPr>
            <p:cNvPr id="16" name="角丸四角形 15"/>
            <p:cNvSpPr/>
            <p:nvPr/>
          </p:nvSpPr>
          <p:spPr bwMode="auto">
            <a:xfrm>
              <a:off x="5611056" y="4443032"/>
              <a:ext cx="2705360" cy="429088"/>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400">
                  <a:solidFill>
                    <a:schemeClr val="bg1"/>
                  </a:solidFill>
                  <a:latin typeface="Arial" pitchFamily="34" charset="0"/>
                  <a:ea typeface="HGP創英角ｺﾞｼｯｸUB" pitchFamily="50" charset="-128"/>
                  <a:cs typeface="Arial" pitchFamily="34" charset="0"/>
                </a:rPr>
                <a:t>昨年は何が売れたか？</a:t>
              </a:r>
            </a:p>
          </p:txBody>
        </p:sp>
        <p:sp>
          <p:nvSpPr>
            <p:cNvPr id="17" name="角丸四角形 16"/>
            <p:cNvSpPr/>
            <p:nvPr/>
          </p:nvSpPr>
          <p:spPr bwMode="auto">
            <a:xfrm>
              <a:off x="5611056" y="4907902"/>
              <a:ext cx="2705360" cy="429088"/>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400">
                  <a:solidFill>
                    <a:schemeClr val="bg1"/>
                  </a:solidFill>
                  <a:latin typeface="Arial" pitchFamily="34" charset="0"/>
                  <a:ea typeface="HGP創英角ｺﾞｼｯｸUB" pitchFamily="50" charset="-128"/>
                  <a:cs typeface="Arial" pitchFamily="34" charset="0"/>
                </a:rPr>
                <a:t>先週隣町では何が売れたか？</a:t>
              </a:r>
            </a:p>
          </p:txBody>
        </p:sp>
        <p:sp>
          <p:nvSpPr>
            <p:cNvPr id="18" name="角丸四角形 17"/>
            <p:cNvSpPr/>
            <p:nvPr/>
          </p:nvSpPr>
          <p:spPr bwMode="auto">
            <a:xfrm>
              <a:off x="5611056" y="5376176"/>
              <a:ext cx="2705360" cy="429088"/>
            </a:xfrm>
            <a:prstGeom prst="roundRect">
              <a:avLst/>
            </a:prstGeom>
            <a:solidFill>
              <a:srgbClr val="0000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r>
                <a:rPr lang="ja-JP" altLang="en-US" sz="1400">
                  <a:solidFill>
                    <a:schemeClr val="bg1"/>
                  </a:solidFill>
                  <a:latin typeface="Arial" pitchFamily="34" charset="0"/>
                  <a:ea typeface="HGP創英角ｺﾞｼｯｸUB" pitchFamily="50" charset="-128"/>
                  <a:cs typeface="Arial" pitchFamily="34" charset="0"/>
                </a:rPr>
                <a:t>昨年は何が最初に売れたか？</a:t>
              </a:r>
            </a:p>
          </p:txBody>
        </p:sp>
        <p:sp>
          <p:nvSpPr>
            <p:cNvPr id="12" name="テキスト ボックス 11"/>
            <p:cNvSpPr txBox="1"/>
            <p:nvPr/>
          </p:nvSpPr>
          <p:spPr>
            <a:xfrm>
              <a:off x="1115616" y="4005064"/>
              <a:ext cx="7191392" cy="400110"/>
            </a:xfrm>
            <a:prstGeom prst="rect">
              <a:avLst/>
            </a:prstGeom>
            <a:noFill/>
          </p:spPr>
          <p:txBody>
            <a:bodyPr wrap="none">
              <a:spAutoFit/>
            </a:bodyPr>
            <a:lstStyle/>
            <a:p>
              <a:pPr algn="ctr">
                <a:defRPr/>
              </a:pPr>
              <a:r>
                <a:rPr lang="ja-JP" altLang="en-US" sz="2000"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アイデア・思いつきを検証し、新たなルール・法則の発見につなげる</a:t>
              </a:r>
            </a:p>
          </p:txBody>
        </p:sp>
      </p:grpSp>
    </p:spTree>
    <p:extLst>
      <p:ext uri="{BB962C8B-B14F-4D97-AF65-F5344CB8AC3E}">
        <p14:creationId xmlns:p14="http://schemas.microsoft.com/office/powerpoint/2010/main" val="1711584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r>
              <a:rPr lang="ja-JP" altLang="en-US" sz="2400" dirty="0"/>
              <a:t>適用例</a:t>
            </a:r>
            <a:r>
              <a:rPr lang="en-US" altLang="ja-JP" sz="2400" dirty="0"/>
              <a:t>:OLAP  On-Line Analytical Processing</a:t>
            </a:r>
            <a:r>
              <a:rPr lang="ja-JP" altLang="en-US" sz="2400" dirty="0"/>
              <a:t> </a:t>
            </a:r>
            <a:r>
              <a:rPr lang="en-US" altLang="ja-JP" sz="2400" dirty="0" smtClean="0"/>
              <a:t>/ </a:t>
            </a:r>
            <a:r>
              <a:rPr lang="ja-JP" altLang="en-US" sz="2400" dirty="0" smtClean="0"/>
              <a:t>分析</a:t>
            </a:r>
            <a:r>
              <a:rPr lang="ja-JP" altLang="en-US" sz="2400" dirty="0"/>
              <a:t>手法</a:t>
            </a:r>
            <a:endParaRPr lang="ja-JP" altLang="en-US" sz="2400" dirty="0" smtClean="0"/>
          </a:p>
        </p:txBody>
      </p:sp>
      <p:grpSp>
        <p:nvGrpSpPr>
          <p:cNvPr id="249" name="グループ化 248"/>
          <p:cNvGrpSpPr>
            <a:grpSpLocks/>
          </p:cNvGrpSpPr>
          <p:nvPr/>
        </p:nvGrpSpPr>
        <p:grpSpPr bwMode="auto">
          <a:xfrm>
            <a:off x="827584" y="1493515"/>
            <a:ext cx="3467894" cy="2295525"/>
            <a:chOff x="603994" y="1310838"/>
            <a:chExt cx="2920404" cy="1746379"/>
          </a:xfrm>
        </p:grpSpPr>
        <p:cxnSp>
          <p:nvCxnSpPr>
            <p:cNvPr id="47200" name="直線矢印コネクタ 7"/>
            <p:cNvCxnSpPr>
              <a:cxnSpLocks noChangeShapeType="1"/>
            </p:cNvCxnSpPr>
            <p:nvPr/>
          </p:nvCxnSpPr>
          <p:spPr bwMode="auto">
            <a:xfrm flipV="1">
              <a:off x="927160" y="1792507"/>
              <a:ext cx="1637992" cy="1098142"/>
            </a:xfrm>
            <a:prstGeom prst="straightConnector1">
              <a:avLst/>
            </a:prstGeom>
            <a:noFill/>
            <a:ln w="38100"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14" name="直方体 13"/>
            <p:cNvSpPr/>
            <p:nvPr/>
          </p:nvSpPr>
          <p:spPr bwMode="auto">
            <a:xfrm>
              <a:off x="927778" y="2026854"/>
              <a:ext cx="1223713" cy="863664"/>
            </a:xfrm>
            <a:prstGeom prst="cube">
              <a:avLst/>
            </a:prstGeom>
            <a:solidFill>
              <a:schemeClr val="accent5">
                <a:lumMod val="90000"/>
              </a:schemeClr>
            </a:solidFill>
            <a:ln w="38100" cap="flat" cmpd="sng" algn="ctr">
              <a:noFill/>
              <a:prstDash val="solid"/>
              <a:round/>
              <a:headEnd type="none" w="med" len="med"/>
              <a:tailEnd type="none" w="med" len="med"/>
            </a:ln>
            <a:effectLst/>
          </p:spPr>
          <p:txBody>
            <a:bodyPr anchor="ctr"/>
            <a:lstStyle/>
            <a:p>
              <a:pPr algn="ctr">
                <a:spcBef>
                  <a:spcPct val="20000"/>
                </a:spcBef>
                <a:defRPr/>
              </a:pPr>
              <a:r>
                <a:rPr kumimoji="0" lang="ja-JP" altLang="en-US" sz="1400">
                  <a:solidFill>
                    <a:srgbClr val="0000FF"/>
                  </a:solidFill>
                  <a:latin typeface="Arial" pitchFamily="34" charset="0"/>
                  <a:ea typeface="HGP創英角ｺﾞｼｯｸUB" pitchFamily="50" charset="-128"/>
                  <a:cs typeface="Arial" pitchFamily="34" charset="0"/>
                </a:rPr>
                <a:t>販売金額</a:t>
              </a:r>
            </a:p>
          </p:txBody>
        </p:sp>
        <p:cxnSp>
          <p:nvCxnSpPr>
            <p:cNvPr id="47202" name="直線矢印コネクタ 3"/>
            <p:cNvCxnSpPr>
              <a:cxnSpLocks noChangeShapeType="1"/>
            </p:cNvCxnSpPr>
            <p:nvPr/>
          </p:nvCxnSpPr>
          <p:spPr bwMode="auto">
            <a:xfrm flipH="1" flipV="1">
              <a:off x="927159" y="1693506"/>
              <a:ext cx="1" cy="1197143"/>
            </a:xfrm>
            <a:prstGeom prst="straightConnector1">
              <a:avLst/>
            </a:prstGeom>
            <a:noFill/>
            <a:ln w="38100"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47203" name="直線矢印コネクタ 5"/>
            <p:cNvCxnSpPr>
              <a:cxnSpLocks noChangeShapeType="1"/>
            </p:cNvCxnSpPr>
            <p:nvPr/>
          </p:nvCxnSpPr>
          <p:spPr bwMode="auto">
            <a:xfrm>
              <a:off x="927160" y="2890649"/>
              <a:ext cx="1843431" cy="0"/>
            </a:xfrm>
            <a:prstGeom prst="straightConnector1">
              <a:avLst/>
            </a:prstGeom>
            <a:noFill/>
            <a:ln w="38100"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17" name="テキスト ボックス 16"/>
            <p:cNvSpPr txBox="1"/>
            <p:nvPr/>
          </p:nvSpPr>
          <p:spPr>
            <a:xfrm>
              <a:off x="2878418" y="1339415"/>
              <a:ext cx="645980" cy="369915"/>
            </a:xfrm>
            <a:prstGeom prst="rect">
              <a:avLst/>
            </a:prstGeom>
            <a:solidFill>
              <a:srgbClr val="FFE389"/>
            </a:solidFill>
            <a:ln>
              <a:noFill/>
            </a:ln>
          </p:spPr>
          <p:txBody>
            <a:bodyPr wrap="none">
              <a:spAutoFit/>
            </a:bodyPr>
            <a:lstStyle/>
            <a:p>
              <a:pPr>
                <a:defRPr/>
              </a:pPr>
              <a:r>
                <a:rPr lang="ja-JP" altLang="en-US">
                  <a:solidFill>
                    <a:schemeClr val="accent2">
                      <a:lumMod val="50000"/>
                    </a:schemeClr>
                  </a:solidFill>
                  <a:latin typeface="Arial" pitchFamily="34" charset="0"/>
                  <a:ea typeface="HGP創英角ｺﾞｼｯｸUB" pitchFamily="50" charset="-128"/>
                  <a:cs typeface="Arial" pitchFamily="34" charset="0"/>
                </a:rPr>
                <a:t>製品</a:t>
              </a:r>
            </a:p>
          </p:txBody>
        </p:sp>
        <p:sp>
          <p:nvSpPr>
            <p:cNvPr id="20" name="テキスト ボックス 19"/>
            <p:cNvSpPr txBox="1"/>
            <p:nvPr/>
          </p:nvSpPr>
          <p:spPr>
            <a:xfrm>
              <a:off x="2878418" y="2687303"/>
              <a:ext cx="645980" cy="369914"/>
            </a:xfrm>
            <a:prstGeom prst="rect">
              <a:avLst/>
            </a:prstGeom>
            <a:solidFill>
              <a:srgbClr val="FFA893"/>
            </a:solidFill>
          </p:spPr>
          <p:txBody>
            <a:bodyPr wrap="none">
              <a:spAutoFit/>
            </a:bodyPr>
            <a:lstStyle/>
            <a:p>
              <a:pPr>
                <a:defRPr/>
              </a:pPr>
              <a:r>
                <a:rPr lang="ja-JP" altLang="en-US">
                  <a:solidFill>
                    <a:schemeClr val="accent2">
                      <a:lumMod val="50000"/>
                    </a:schemeClr>
                  </a:solidFill>
                  <a:latin typeface="Arial" pitchFamily="34" charset="0"/>
                  <a:ea typeface="HGP創英角ｺﾞｼｯｸUB" pitchFamily="50" charset="-128"/>
                  <a:cs typeface="Arial" pitchFamily="34" charset="0"/>
                </a:rPr>
                <a:t>期間</a:t>
              </a:r>
            </a:p>
          </p:txBody>
        </p:sp>
        <p:sp>
          <p:nvSpPr>
            <p:cNvPr id="21" name="テキスト ボックス 20"/>
            <p:cNvSpPr txBox="1"/>
            <p:nvPr/>
          </p:nvSpPr>
          <p:spPr>
            <a:xfrm>
              <a:off x="603994" y="1310838"/>
              <a:ext cx="645981" cy="369915"/>
            </a:xfrm>
            <a:prstGeom prst="rect">
              <a:avLst/>
            </a:prstGeom>
            <a:solidFill>
              <a:srgbClr val="C4E59F"/>
            </a:solidFill>
          </p:spPr>
          <p:txBody>
            <a:bodyPr wrap="none">
              <a:spAutoFit/>
            </a:bodyPr>
            <a:lstStyle/>
            <a:p>
              <a:pPr>
                <a:defRPr/>
              </a:pPr>
              <a:r>
                <a:rPr lang="ja-JP" altLang="en-US">
                  <a:solidFill>
                    <a:schemeClr val="accent2">
                      <a:lumMod val="50000"/>
                    </a:schemeClr>
                  </a:solidFill>
                  <a:latin typeface="Arial" pitchFamily="34" charset="0"/>
                  <a:ea typeface="HGP創英角ｺﾞｼｯｸUB" pitchFamily="50" charset="-128"/>
                  <a:cs typeface="Arial" pitchFamily="34" charset="0"/>
                </a:rPr>
                <a:t>地域</a:t>
              </a:r>
            </a:p>
          </p:txBody>
        </p:sp>
      </p:grpSp>
      <p:grpSp>
        <p:nvGrpSpPr>
          <p:cNvPr id="250" name="グループ化 249"/>
          <p:cNvGrpSpPr>
            <a:grpSpLocks/>
          </p:cNvGrpSpPr>
          <p:nvPr/>
        </p:nvGrpSpPr>
        <p:grpSpPr bwMode="auto">
          <a:xfrm>
            <a:off x="603250" y="4089301"/>
            <a:ext cx="4052888" cy="1931987"/>
            <a:chOff x="603994" y="3880837"/>
            <a:chExt cx="4052740" cy="1933218"/>
          </a:xfrm>
        </p:grpSpPr>
        <p:sp>
          <p:nvSpPr>
            <p:cNvPr id="131" name="直方体 130"/>
            <p:cNvSpPr/>
            <p:nvPr/>
          </p:nvSpPr>
          <p:spPr bwMode="auto">
            <a:xfrm>
              <a:off x="3588385" y="4865714"/>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60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36" name="直方体 135"/>
            <p:cNvSpPr/>
            <p:nvPr/>
          </p:nvSpPr>
          <p:spPr bwMode="auto">
            <a:xfrm>
              <a:off x="3588385" y="4538481"/>
              <a:ext cx="1068349" cy="533740"/>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40" name="直方体 139"/>
            <p:cNvSpPr/>
            <p:nvPr/>
          </p:nvSpPr>
          <p:spPr bwMode="auto">
            <a:xfrm>
              <a:off x="3588385" y="4217601"/>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200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41" name="直方体 140"/>
            <p:cNvSpPr/>
            <p:nvPr/>
          </p:nvSpPr>
          <p:spPr bwMode="auto">
            <a:xfrm>
              <a:off x="1013554" y="3888779"/>
              <a:ext cx="1068349" cy="535329"/>
            </a:xfrm>
            <a:prstGeom prst="cube">
              <a:avLst>
                <a:gd name="adj" fmla="val 38440"/>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42" name="直方体 141"/>
            <p:cNvSpPr/>
            <p:nvPr/>
          </p:nvSpPr>
          <p:spPr bwMode="auto">
            <a:xfrm>
              <a:off x="1861248" y="3888779"/>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43" name="直方体 142"/>
            <p:cNvSpPr/>
            <p:nvPr/>
          </p:nvSpPr>
          <p:spPr bwMode="auto">
            <a:xfrm>
              <a:off x="2724817" y="3888779"/>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30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44" name="直方体 143"/>
            <p:cNvSpPr/>
            <p:nvPr/>
          </p:nvSpPr>
          <p:spPr bwMode="auto">
            <a:xfrm>
              <a:off x="3588385" y="3888779"/>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60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80" name="直方体 179"/>
            <p:cNvSpPr/>
            <p:nvPr/>
          </p:nvSpPr>
          <p:spPr bwMode="auto">
            <a:xfrm>
              <a:off x="3382018" y="5072221"/>
              <a:ext cx="1069936"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60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84" name="直方体 183"/>
            <p:cNvSpPr/>
            <p:nvPr/>
          </p:nvSpPr>
          <p:spPr bwMode="auto">
            <a:xfrm>
              <a:off x="3382018" y="4743398"/>
              <a:ext cx="1069936" cy="535329"/>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88" name="直方体 187"/>
            <p:cNvSpPr/>
            <p:nvPr/>
          </p:nvSpPr>
          <p:spPr bwMode="auto">
            <a:xfrm>
              <a:off x="3382018" y="4424108"/>
              <a:ext cx="1069936"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200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89" name="直方体 188"/>
            <p:cNvSpPr/>
            <p:nvPr/>
          </p:nvSpPr>
          <p:spPr bwMode="auto">
            <a:xfrm>
              <a:off x="808775" y="4095286"/>
              <a:ext cx="1068348" cy="535329"/>
            </a:xfrm>
            <a:prstGeom prst="cube">
              <a:avLst>
                <a:gd name="adj" fmla="val 38440"/>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90" name="直方体 189"/>
            <p:cNvSpPr/>
            <p:nvPr/>
          </p:nvSpPr>
          <p:spPr bwMode="auto">
            <a:xfrm>
              <a:off x="1654881" y="4095286"/>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91" name="直方体 190"/>
            <p:cNvSpPr/>
            <p:nvPr/>
          </p:nvSpPr>
          <p:spPr bwMode="auto">
            <a:xfrm>
              <a:off x="2520037" y="4095286"/>
              <a:ext cx="1068348"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30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92" name="直方体 191"/>
            <p:cNvSpPr/>
            <p:nvPr/>
          </p:nvSpPr>
          <p:spPr bwMode="auto">
            <a:xfrm>
              <a:off x="3382018" y="4095286"/>
              <a:ext cx="1069936"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60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09" name="直方体 208"/>
            <p:cNvSpPr/>
            <p:nvPr/>
          </p:nvSpPr>
          <p:spPr bwMode="auto">
            <a:xfrm>
              <a:off x="603994" y="5278727"/>
              <a:ext cx="1068349" cy="535328"/>
            </a:xfrm>
            <a:prstGeom prst="cube">
              <a:avLst>
                <a:gd name="adj" fmla="val 38440"/>
              </a:avLst>
            </a:prstGeom>
            <a:solidFill>
              <a:srgbClr val="C4E59F"/>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1400">
                  <a:solidFill>
                    <a:srgbClr val="484848"/>
                  </a:solidFill>
                  <a:latin typeface="Arial" pitchFamily="34" charset="0"/>
                  <a:ea typeface="HGP創英角ｺﾞｼｯｸUB" pitchFamily="50" charset="-128"/>
                  <a:cs typeface="Arial" pitchFamily="34" charset="0"/>
                </a:rPr>
                <a:t>海外</a:t>
              </a:r>
            </a:p>
          </p:txBody>
        </p:sp>
        <p:sp>
          <p:nvSpPr>
            <p:cNvPr id="210" name="直方体 209"/>
            <p:cNvSpPr/>
            <p:nvPr/>
          </p:nvSpPr>
          <p:spPr bwMode="auto">
            <a:xfrm>
              <a:off x="1451688" y="5278727"/>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1" name="直方体 210"/>
            <p:cNvSpPr/>
            <p:nvPr/>
          </p:nvSpPr>
          <p:spPr bwMode="auto">
            <a:xfrm>
              <a:off x="2315257" y="5278727"/>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30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2" name="直方体 211"/>
            <p:cNvSpPr/>
            <p:nvPr/>
          </p:nvSpPr>
          <p:spPr bwMode="auto">
            <a:xfrm>
              <a:off x="3178825" y="5278727"/>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60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3" name="直方体 212"/>
            <p:cNvSpPr/>
            <p:nvPr/>
          </p:nvSpPr>
          <p:spPr bwMode="auto">
            <a:xfrm>
              <a:off x="603994" y="4949905"/>
              <a:ext cx="1068349" cy="535329"/>
            </a:xfrm>
            <a:prstGeom prst="cube">
              <a:avLst>
                <a:gd name="adj" fmla="val 38440"/>
              </a:avLst>
            </a:prstGeom>
            <a:solidFill>
              <a:srgbClr val="C4E59F"/>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1400">
                  <a:solidFill>
                    <a:srgbClr val="484848"/>
                  </a:solidFill>
                  <a:latin typeface="Arial" pitchFamily="34" charset="0"/>
                  <a:ea typeface="HGP創英角ｺﾞｼｯｸUB" pitchFamily="50" charset="-128"/>
                  <a:cs typeface="Arial" pitchFamily="34" charset="0"/>
                </a:rPr>
                <a:t>西日本</a:t>
              </a:r>
            </a:p>
          </p:txBody>
        </p:sp>
        <p:sp>
          <p:nvSpPr>
            <p:cNvPr id="214" name="直方体 213"/>
            <p:cNvSpPr/>
            <p:nvPr/>
          </p:nvSpPr>
          <p:spPr bwMode="auto">
            <a:xfrm>
              <a:off x="1451688" y="4949905"/>
              <a:ext cx="1068349" cy="535329"/>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50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5" name="直方体 214"/>
            <p:cNvSpPr/>
            <p:nvPr/>
          </p:nvSpPr>
          <p:spPr bwMode="auto">
            <a:xfrm>
              <a:off x="2315257" y="4949905"/>
              <a:ext cx="1068349" cy="535329"/>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70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6" name="直方体 215"/>
            <p:cNvSpPr/>
            <p:nvPr/>
          </p:nvSpPr>
          <p:spPr bwMode="auto">
            <a:xfrm>
              <a:off x="3178825" y="4949905"/>
              <a:ext cx="1068349" cy="535329"/>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7" name="直方体 216"/>
            <p:cNvSpPr/>
            <p:nvPr/>
          </p:nvSpPr>
          <p:spPr bwMode="auto">
            <a:xfrm>
              <a:off x="603994" y="4630614"/>
              <a:ext cx="1068349" cy="535328"/>
            </a:xfrm>
            <a:prstGeom prst="cube">
              <a:avLst>
                <a:gd name="adj" fmla="val 38440"/>
              </a:avLst>
            </a:prstGeom>
            <a:solidFill>
              <a:srgbClr val="C4E59F"/>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1400">
                  <a:solidFill>
                    <a:srgbClr val="484848"/>
                  </a:solidFill>
                  <a:latin typeface="Arial" pitchFamily="34" charset="0"/>
                  <a:ea typeface="HGP創英角ｺﾞｼｯｸUB" pitchFamily="50" charset="-128"/>
                  <a:cs typeface="Arial" pitchFamily="34" charset="0"/>
                </a:rPr>
                <a:t>東日本</a:t>
              </a:r>
            </a:p>
          </p:txBody>
        </p:sp>
        <p:sp>
          <p:nvSpPr>
            <p:cNvPr id="218" name="直方体 217"/>
            <p:cNvSpPr/>
            <p:nvPr/>
          </p:nvSpPr>
          <p:spPr bwMode="auto">
            <a:xfrm>
              <a:off x="1451688" y="4630614"/>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9" name="直方体 218"/>
            <p:cNvSpPr/>
            <p:nvPr/>
          </p:nvSpPr>
          <p:spPr bwMode="auto">
            <a:xfrm>
              <a:off x="2315257" y="4630614"/>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120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20" name="直方体 219"/>
            <p:cNvSpPr/>
            <p:nvPr/>
          </p:nvSpPr>
          <p:spPr bwMode="auto">
            <a:xfrm>
              <a:off x="3178825" y="4630614"/>
              <a:ext cx="1068349" cy="535328"/>
            </a:xfrm>
            <a:prstGeom prst="cube">
              <a:avLst>
                <a:gd name="adj" fmla="val 38440"/>
              </a:avLst>
            </a:prstGeom>
            <a:solidFill>
              <a:schemeClr val="accent5">
                <a:lumMod val="90000"/>
              </a:schemeClr>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200</a:t>
              </a: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21" name="直方体 220"/>
            <p:cNvSpPr/>
            <p:nvPr/>
          </p:nvSpPr>
          <p:spPr bwMode="auto">
            <a:xfrm>
              <a:off x="603994" y="4301792"/>
              <a:ext cx="1068349" cy="535329"/>
            </a:xfrm>
            <a:prstGeom prst="cube">
              <a:avLst>
                <a:gd name="adj" fmla="val 38440"/>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1400">
                  <a:solidFill>
                    <a:srgbClr val="484848"/>
                  </a:solidFill>
                  <a:latin typeface="Arial" pitchFamily="34" charset="0"/>
                  <a:ea typeface="HGP創英角ｺﾞｼｯｸUB" pitchFamily="50" charset="-128"/>
                  <a:cs typeface="Arial" pitchFamily="34" charset="0"/>
                </a:rPr>
                <a:t>全製品</a:t>
              </a:r>
            </a:p>
          </p:txBody>
        </p:sp>
        <p:sp>
          <p:nvSpPr>
            <p:cNvPr id="222" name="直方体 221"/>
            <p:cNvSpPr/>
            <p:nvPr/>
          </p:nvSpPr>
          <p:spPr bwMode="auto">
            <a:xfrm>
              <a:off x="1451688" y="4301792"/>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2007</a:t>
              </a:r>
              <a:r>
                <a:rPr kumimoji="0" lang="ja-JP" altLang="en-US" sz="1400">
                  <a:solidFill>
                    <a:srgbClr val="484848"/>
                  </a:solidFill>
                  <a:latin typeface="Arial" pitchFamily="34" charset="0"/>
                  <a:ea typeface="HGP創英角ｺﾞｼｯｸUB" pitchFamily="50" charset="-128"/>
                  <a:cs typeface="Arial" pitchFamily="34" charset="0"/>
                </a:rPr>
                <a:t>年</a:t>
              </a:r>
              <a:endParaRPr kumimoji="0" lang="en-US" altLang="ja-JP" sz="1400">
                <a:solidFill>
                  <a:srgbClr val="484848"/>
                </a:solidFill>
                <a:latin typeface="Arial" pitchFamily="34" charset="0"/>
                <a:ea typeface="HGP創英角ｺﾞｼｯｸUB" pitchFamily="50" charset="-128"/>
                <a:cs typeface="Arial" pitchFamily="34" charset="0"/>
              </a:endParaRPr>
            </a:p>
          </p:txBody>
        </p:sp>
        <p:sp>
          <p:nvSpPr>
            <p:cNvPr id="223" name="直方体 222"/>
            <p:cNvSpPr/>
            <p:nvPr/>
          </p:nvSpPr>
          <p:spPr bwMode="auto">
            <a:xfrm>
              <a:off x="2315257" y="4301792"/>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2008</a:t>
              </a:r>
              <a:r>
                <a:rPr kumimoji="0" lang="ja-JP" altLang="en-US" sz="1400">
                  <a:solidFill>
                    <a:srgbClr val="484848"/>
                  </a:solidFill>
                  <a:latin typeface="Arial" pitchFamily="34" charset="0"/>
                  <a:ea typeface="HGP創英角ｺﾞｼｯｸUB" pitchFamily="50" charset="-128"/>
                  <a:cs typeface="Arial" pitchFamily="34" charset="0"/>
                </a:rPr>
                <a:t>年</a:t>
              </a:r>
            </a:p>
          </p:txBody>
        </p:sp>
        <p:sp>
          <p:nvSpPr>
            <p:cNvPr id="224" name="直方体 223"/>
            <p:cNvSpPr/>
            <p:nvPr/>
          </p:nvSpPr>
          <p:spPr bwMode="auto">
            <a:xfrm>
              <a:off x="3178825" y="4301792"/>
              <a:ext cx="1068349" cy="535329"/>
            </a:xfrm>
            <a:prstGeom prst="cube">
              <a:avLst>
                <a:gd name="adj" fmla="val 38440"/>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1400">
                  <a:solidFill>
                    <a:srgbClr val="484848"/>
                  </a:solidFill>
                  <a:latin typeface="Arial" pitchFamily="34" charset="0"/>
                  <a:ea typeface="HGP創英角ｺﾞｼｯｸUB" pitchFamily="50" charset="-128"/>
                  <a:cs typeface="Arial" pitchFamily="34" charset="0"/>
                </a:rPr>
                <a:t>2009</a:t>
              </a:r>
              <a:r>
                <a:rPr kumimoji="0" lang="ja-JP" altLang="en-US" sz="1400">
                  <a:solidFill>
                    <a:srgbClr val="484848"/>
                  </a:solidFill>
                  <a:latin typeface="Arial" pitchFamily="34" charset="0"/>
                  <a:ea typeface="HGP創英角ｺﾞｼｯｸUB" pitchFamily="50" charset="-128"/>
                  <a:cs typeface="Arial" pitchFamily="34" charset="0"/>
                </a:rPr>
                <a:t>年</a:t>
              </a:r>
            </a:p>
          </p:txBody>
        </p:sp>
        <p:sp>
          <p:nvSpPr>
            <p:cNvPr id="226" name="テキスト ボックス 225"/>
            <p:cNvSpPr txBox="1"/>
            <p:nvPr/>
          </p:nvSpPr>
          <p:spPr>
            <a:xfrm>
              <a:off x="856398" y="4292261"/>
              <a:ext cx="525443" cy="246220"/>
            </a:xfrm>
            <a:prstGeom prst="rect">
              <a:avLst/>
            </a:prstGeom>
            <a:noFill/>
          </p:spPr>
          <p:txBody>
            <a:bodyPr wrap="none">
              <a:spAutoFit/>
            </a:bodyPr>
            <a:lstStyle/>
            <a:p>
              <a:pPr>
                <a:defRPr/>
              </a:pPr>
              <a:r>
                <a:rPr lang="ja-JP" altLang="en-US" sz="1000">
                  <a:latin typeface="Arial" pitchFamily="34" charset="0"/>
                  <a:ea typeface="HGP創英角ｺﾞｼｯｸUB" pitchFamily="50" charset="-128"/>
                  <a:cs typeface="Arial" pitchFamily="34" charset="0"/>
                </a:rPr>
                <a:t>製品</a:t>
              </a:r>
              <a:r>
                <a:rPr lang="en-US" altLang="ja-JP" sz="1000">
                  <a:latin typeface="Arial" pitchFamily="34" charset="0"/>
                  <a:ea typeface="HGP創英角ｺﾞｼｯｸUB" pitchFamily="50" charset="-128"/>
                  <a:cs typeface="Arial" pitchFamily="34" charset="0"/>
                </a:rPr>
                <a:t>A</a:t>
              </a:r>
              <a:endParaRPr lang="ja-JP" altLang="en-US" sz="1000">
                <a:latin typeface="Arial" pitchFamily="34" charset="0"/>
                <a:ea typeface="HGP創英角ｺﾞｼｯｸUB" pitchFamily="50" charset="-128"/>
                <a:cs typeface="Arial" pitchFamily="34" charset="0"/>
              </a:endParaRPr>
            </a:p>
          </p:txBody>
        </p:sp>
        <p:sp>
          <p:nvSpPr>
            <p:cNvPr id="228" name="テキスト ボックス 227"/>
            <p:cNvSpPr txBox="1"/>
            <p:nvPr/>
          </p:nvSpPr>
          <p:spPr>
            <a:xfrm>
              <a:off x="1078640" y="4095286"/>
              <a:ext cx="527031" cy="246220"/>
            </a:xfrm>
            <a:prstGeom prst="rect">
              <a:avLst/>
            </a:prstGeom>
            <a:noFill/>
          </p:spPr>
          <p:txBody>
            <a:bodyPr wrap="none">
              <a:spAutoFit/>
            </a:bodyPr>
            <a:lstStyle/>
            <a:p>
              <a:pPr>
                <a:defRPr/>
              </a:pPr>
              <a:r>
                <a:rPr lang="ja-JP" altLang="en-US" sz="1000">
                  <a:latin typeface="Arial" pitchFamily="34" charset="0"/>
                  <a:ea typeface="HGP創英角ｺﾞｼｯｸUB" pitchFamily="50" charset="-128"/>
                  <a:cs typeface="Arial" pitchFamily="34" charset="0"/>
                </a:rPr>
                <a:t>製品</a:t>
              </a:r>
              <a:r>
                <a:rPr lang="en-US" altLang="ja-JP" sz="1000">
                  <a:latin typeface="Arial" pitchFamily="34" charset="0"/>
                  <a:ea typeface="HGP創英角ｺﾞｼｯｸUB" pitchFamily="50" charset="-128"/>
                  <a:cs typeface="Arial" pitchFamily="34" charset="0"/>
                </a:rPr>
                <a:t>B</a:t>
              </a:r>
              <a:endParaRPr lang="ja-JP" altLang="en-US" sz="1000">
                <a:latin typeface="Arial" pitchFamily="34" charset="0"/>
                <a:ea typeface="HGP創英角ｺﾞｼｯｸUB" pitchFamily="50" charset="-128"/>
                <a:cs typeface="Arial" pitchFamily="34" charset="0"/>
              </a:endParaRPr>
            </a:p>
          </p:txBody>
        </p:sp>
        <p:sp>
          <p:nvSpPr>
            <p:cNvPr id="229" name="テキスト ボックス 228"/>
            <p:cNvSpPr txBox="1"/>
            <p:nvPr/>
          </p:nvSpPr>
          <p:spPr>
            <a:xfrm>
              <a:off x="1272308" y="3880837"/>
              <a:ext cx="534101" cy="246378"/>
            </a:xfrm>
            <a:prstGeom prst="rect">
              <a:avLst/>
            </a:prstGeom>
            <a:noFill/>
          </p:spPr>
          <p:txBody>
            <a:bodyPr wrap="none">
              <a:spAutoFit/>
            </a:bodyPr>
            <a:lstStyle/>
            <a:p>
              <a:pPr>
                <a:defRPr/>
              </a:pPr>
              <a:r>
                <a:rPr lang="ja-JP" altLang="en-US" sz="1000">
                  <a:latin typeface="Arial" pitchFamily="34" charset="0"/>
                  <a:ea typeface="HGP創英角ｺﾞｼｯｸUB" pitchFamily="50" charset="-128"/>
                  <a:cs typeface="Arial" pitchFamily="34" charset="0"/>
                </a:rPr>
                <a:t>製品</a:t>
              </a:r>
              <a:r>
                <a:rPr lang="en-US" altLang="ja-JP" sz="1000">
                  <a:latin typeface="Arial" pitchFamily="34" charset="0"/>
                  <a:ea typeface="HGP創英角ｺﾞｼｯｸUB" pitchFamily="50" charset="-128"/>
                  <a:cs typeface="Arial" pitchFamily="34" charset="0"/>
                </a:rPr>
                <a:t>C</a:t>
              </a:r>
              <a:endParaRPr lang="ja-JP" altLang="en-US" sz="1000">
                <a:latin typeface="Arial" pitchFamily="34" charset="0"/>
                <a:ea typeface="HGP創英角ｺﾞｼｯｸUB" pitchFamily="50" charset="-128"/>
                <a:cs typeface="Arial" pitchFamily="34" charset="0"/>
              </a:endParaRPr>
            </a:p>
          </p:txBody>
        </p:sp>
      </p:grpSp>
      <p:grpSp>
        <p:nvGrpSpPr>
          <p:cNvPr id="251" name="グループ化 250"/>
          <p:cNvGrpSpPr>
            <a:grpSpLocks/>
          </p:cNvGrpSpPr>
          <p:nvPr/>
        </p:nvGrpSpPr>
        <p:grpSpPr bwMode="auto">
          <a:xfrm>
            <a:off x="5957888" y="1334988"/>
            <a:ext cx="2827337" cy="1162050"/>
            <a:chOff x="5957840" y="1127103"/>
            <a:chExt cx="2827535" cy="1161340"/>
          </a:xfrm>
        </p:grpSpPr>
        <p:sp>
          <p:nvSpPr>
            <p:cNvPr id="63" name="正方形/長方形 62"/>
            <p:cNvSpPr/>
            <p:nvPr/>
          </p:nvSpPr>
          <p:spPr bwMode="auto">
            <a:xfrm>
              <a:off x="5957840" y="1496765"/>
              <a:ext cx="708075"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全製品</a:t>
              </a:r>
            </a:p>
          </p:txBody>
        </p:sp>
        <p:sp>
          <p:nvSpPr>
            <p:cNvPr id="64" name="正方形/長方形 63"/>
            <p:cNvSpPr/>
            <p:nvPr/>
          </p:nvSpPr>
          <p:spPr bwMode="auto">
            <a:xfrm>
              <a:off x="5957840" y="1695081"/>
              <a:ext cx="708075"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東日本</a:t>
              </a:r>
            </a:p>
          </p:txBody>
        </p:sp>
        <p:sp>
          <p:nvSpPr>
            <p:cNvPr id="65" name="正方形/長方形 64"/>
            <p:cNvSpPr/>
            <p:nvPr/>
          </p:nvSpPr>
          <p:spPr bwMode="auto">
            <a:xfrm>
              <a:off x="5957840" y="1891810"/>
              <a:ext cx="708075"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西日本</a:t>
              </a:r>
            </a:p>
          </p:txBody>
        </p:sp>
        <p:sp>
          <p:nvSpPr>
            <p:cNvPr id="66" name="正方形/長方形 65"/>
            <p:cNvSpPr/>
            <p:nvPr/>
          </p:nvSpPr>
          <p:spPr bwMode="auto">
            <a:xfrm>
              <a:off x="5957840" y="2090127"/>
              <a:ext cx="708075"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海外</a:t>
              </a:r>
            </a:p>
          </p:txBody>
        </p:sp>
        <p:sp>
          <p:nvSpPr>
            <p:cNvPr id="67" name="正方形/長方形 66"/>
            <p:cNvSpPr/>
            <p:nvPr/>
          </p:nvSpPr>
          <p:spPr bwMode="auto">
            <a:xfrm>
              <a:off x="6659564" y="1496765"/>
              <a:ext cx="709662" cy="198316"/>
            </a:xfrm>
            <a:prstGeom prst="rect">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2007</a:t>
              </a:r>
              <a:r>
                <a:rPr kumimoji="0" lang="ja-JP" altLang="en-US" sz="700">
                  <a:solidFill>
                    <a:srgbClr val="484848"/>
                  </a:solidFill>
                  <a:latin typeface="Arial" pitchFamily="34" charset="0"/>
                  <a:ea typeface="HGP創英角ｺﾞｼｯｸUB" pitchFamily="50" charset="-128"/>
                  <a:cs typeface="Arial" pitchFamily="34" charset="0"/>
                </a:rPr>
                <a:t>年</a:t>
              </a:r>
              <a:r>
                <a:rPr kumimoji="0" lang="en-US" altLang="ja-JP" sz="700">
                  <a:solidFill>
                    <a:srgbClr val="484848"/>
                  </a:solidFill>
                  <a:latin typeface="Arial" pitchFamily="34" charset="0"/>
                  <a:ea typeface="HGP創英角ｺﾞｼｯｸUB" pitchFamily="50" charset="-128"/>
                  <a:cs typeface="Arial" pitchFamily="34" charset="0"/>
                </a:rPr>
                <a:t>1</a:t>
              </a:r>
              <a:r>
                <a:rPr kumimoji="0" lang="ja-JP" altLang="en-US" sz="700">
                  <a:solidFill>
                    <a:srgbClr val="484848"/>
                  </a:solidFill>
                  <a:latin typeface="Arial" pitchFamily="34" charset="0"/>
                  <a:ea typeface="HGP創英角ｺﾞｼｯｸUB" pitchFamily="50" charset="-128"/>
                  <a:cs typeface="Arial" pitchFamily="34" charset="0"/>
                </a:rPr>
                <a:t>月</a:t>
              </a:r>
            </a:p>
          </p:txBody>
        </p:sp>
        <p:sp>
          <p:nvSpPr>
            <p:cNvPr id="68" name="正方形/長方形 67"/>
            <p:cNvSpPr/>
            <p:nvPr/>
          </p:nvSpPr>
          <p:spPr bwMode="auto">
            <a:xfrm>
              <a:off x="6659564" y="1695081"/>
              <a:ext cx="709662"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10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69" name="正方形/長方形 68"/>
            <p:cNvSpPr/>
            <p:nvPr/>
          </p:nvSpPr>
          <p:spPr bwMode="auto">
            <a:xfrm>
              <a:off x="6659564" y="1891810"/>
              <a:ext cx="709662"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5</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70" name="正方形/長方形 69"/>
            <p:cNvSpPr/>
            <p:nvPr/>
          </p:nvSpPr>
          <p:spPr bwMode="auto">
            <a:xfrm>
              <a:off x="6659564" y="2090127"/>
              <a:ext cx="709662"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71" name="正方形/長方形 70"/>
            <p:cNvSpPr/>
            <p:nvPr/>
          </p:nvSpPr>
          <p:spPr bwMode="auto">
            <a:xfrm>
              <a:off x="7369226" y="1496765"/>
              <a:ext cx="708075" cy="198316"/>
            </a:xfrm>
            <a:prstGeom prst="rect">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a:t>
              </a:r>
            </a:p>
          </p:txBody>
        </p:sp>
        <p:sp>
          <p:nvSpPr>
            <p:cNvPr id="72" name="正方形/長方形 71"/>
            <p:cNvSpPr/>
            <p:nvPr/>
          </p:nvSpPr>
          <p:spPr bwMode="auto">
            <a:xfrm>
              <a:off x="7369226" y="1695081"/>
              <a:ext cx="708075"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a:t>
              </a:r>
            </a:p>
          </p:txBody>
        </p:sp>
        <p:sp>
          <p:nvSpPr>
            <p:cNvPr id="73" name="正方形/長方形 72"/>
            <p:cNvSpPr/>
            <p:nvPr/>
          </p:nvSpPr>
          <p:spPr bwMode="auto">
            <a:xfrm>
              <a:off x="7369226" y="1891810"/>
              <a:ext cx="708075"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a:t>
              </a:r>
            </a:p>
          </p:txBody>
        </p:sp>
        <p:sp>
          <p:nvSpPr>
            <p:cNvPr id="74" name="正方形/長方形 73"/>
            <p:cNvSpPr/>
            <p:nvPr/>
          </p:nvSpPr>
          <p:spPr bwMode="auto">
            <a:xfrm>
              <a:off x="7369226" y="2090127"/>
              <a:ext cx="708075"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a:t>
              </a:r>
            </a:p>
          </p:txBody>
        </p:sp>
        <p:sp>
          <p:nvSpPr>
            <p:cNvPr id="75" name="正方形/長方形 74"/>
            <p:cNvSpPr/>
            <p:nvPr/>
          </p:nvSpPr>
          <p:spPr bwMode="auto">
            <a:xfrm>
              <a:off x="8077300" y="1496765"/>
              <a:ext cx="708075" cy="198316"/>
            </a:xfrm>
            <a:prstGeom prst="rect">
              <a:avLst/>
            </a:prstGeom>
            <a:solidFill>
              <a:srgbClr val="FFA893"/>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2007</a:t>
              </a:r>
              <a:r>
                <a:rPr kumimoji="0" lang="ja-JP" altLang="en-US" sz="700">
                  <a:solidFill>
                    <a:srgbClr val="484848"/>
                  </a:solidFill>
                  <a:latin typeface="Arial" pitchFamily="34" charset="0"/>
                  <a:ea typeface="HGP創英角ｺﾞｼｯｸUB" pitchFamily="50" charset="-128"/>
                  <a:cs typeface="Arial" pitchFamily="34" charset="0"/>
                </a:rPr>
                <a:t>年</a:t>
              </a:r>
              <a:r>
                <a:rPr kumimoji="0" lang="en-US" altLang="ja-JP" sz="700">
                  <a:solidFill>
                    <a:srgbClr val="484848"/>
                  </a:solidFill>
                  <a:latin typeface="Arial" pitchFamily="34" charset="0"/>
                  <a:ea typeface="HGP創英角ｺﾞｼｯｸUB" pitchFamily="50" charset="-128"/>
                  <a:cs typeface="Arial" pitchFamily="34" charset="0"/>
                </a:rPr>
                <a:t>12</a:t>
              </a:r>
              <a:r>
                <a:rPr kumimoji="0" lang="ja-JP" altLang="en-US" sz="700">
                  <a:solidFill>
                    <a:srgbClr val="484848"/>
                  </a:solidFill>
                  <a:latin typeface="Arial" pitchFamily="34" charset="0"/>
                  <a:ea typeface="HGP創英角ｺﾞｼｯｸUB" pitchFamily="50" charset="-128"/>
                  <a:cs typeface="Arial" pitchFamily="34" charset="0"/>
                </a:rPr>
                <a:t>月</a:t>
              </a:r>
            </a:p>
          </p:txBody>
        </p:sp>
        <p:sp>
          <p:nvSpPr>
            <p:cNvPr id="76" name="正方形/長方形 75"/>
            <p:cNvSpPr/>
            <p:nvPr/>
          </p:nvSpPr>
          <p:spPr bwMode="auto">
            <a:xfrm>
              <a:off x="8077300" y="1695081"/>
              <a:ext cx="708075"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77" name="正方形/長方形 76"/>
            <p:cNvSpPr/>
            <p:nvPr/>
          </p:nvSpPr>
          <p:spPr bwMode="auto">
            <a:xfrm>
              <a:off x="8077300" y="1891810"/>
              <a:ext cx="708075"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6</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78" name="正方形/長方形 77"/>
            <p:cNvSpPr/>
            <p:nvPr/>
          </p:nvSpPr>
          <p:spPr bwMode="auto">
            <a:xfrm>
              <a:off x="8077300" y="2090127"/>
              <a:ext cx="708075"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1</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227" name="テキスト ボックス 226"/>
            <p:cNvSpPr txBox="1"/>
            <p:nvPr/>
          </p:nvSpPr>
          <p:spPr>
            <a:xfrm>
              <a:off x="5964190" y="1127103"/>
              <a:ext cx="1305256" cy="369106"/>
            </a:xfrm>
            <a:prstGeom prst="rect">
              <a:avLst/>
            </a:prstGeom>
            <a:noFill/>
          </p:spPr>
          <p:txBody>
            <a:bodyPr wrap="none">
              <a:spAutoFit/>
            </a:bodyPr>
            <a:lstStyle/>
            <a:p>
              <a:pPr>
                <a:defRPr/>
              </a:pPr>
              <a:r>
                <a:rPr lang="ja-JP" altLang="en-US">
                  <a:latin typeface="Arial" pitchFamily="34" charset="0"/>
                  <a:ea typeface="HGP創英角ｺﾞｼｯｸUB" pitchFamily="50" charset="-128"/>
                  <a:cs typeface="Arial" pitchFamily="34" charset="0"/>
                </a:rPr>
                <a:t>ドリルダウン</a:t>
              </a:r>
            </a:p>
          </p:txBody>
        </p:sp>
      </p:grpSp>
      <p:grpSp>
        <p:nvGrpSpPr>
          <p:cNvPr id="252" name="グループ化 251"/>
          <p:cNvGrpSpPr>
            <a:grpSpLocks/>
          </p:cNvGrpSpPr>
          <p:nvPr/>
        </p:nvGrpSpPr>
        <p:grpSpPr bwMode="auto">
          <a:xfrm>
            <a:off x="5954713" y="2963763"/>
            <a:ext cx="2836862" cy="1162050"/>
            <a:chOff x="5955380" y="2756142"/>
            <a:chExt cx="2835988" cy="1161340"/>
          </a:xfrm>
        </p:grpSpPr>
        <p:sp>
          <p:nvSpPr>
            <p:cNvPr id="79" name="正方形/長方形 78"/>
            <p:cNvSpPr/>
            <p:nvPr/>
          </p:nvSpPr>
          <p:spPr bwMode="auto">
            <a:xfrm>
              <a:off x="5963315" y="3125804"/>
              <a:ext cx="709394" cy="198316"/>
            </a:xfrm>
            <a:prstGeom prst="rect">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製品</a:t>
              </a:r>
              <a:r>
                <a:rPr kumimoji="0" lang="en-US" altLang="ja-JP" sz="700">
                  <a:solidFill>
                    <a:srgbClr val="484848"/>
                  </a:solidFill>
                  <a:latin typeface="Arial" pitchFamily="34" charset="0"/>
                  <a:ea typeface="HGP創英角ｺﾞｼｯｸUB" pitchFamily="50" charset="-128"/>
                  <a:cs typeface="Arial" pitchFamily="34" charset="0"/>
                </a:rPr>
                <a:t>B</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80" name="正方形/長方形 79"/>
            <p:cNvSpPr/>
            <p:nvPr/>
          </p:nvSpPr>
          <p:spPr bwMode="auto">
            <a:xfrm>
              <a:off x="5963315" y="3324120"/>
              <a:ext cx="709394"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東日本</a:t>
              </a:r>
            </a:p>
          </p:txBody>
        </p:sp>
        <p:sp>
          <p:nvSpPr>
            <p:cNvPr id="81" name="正方形/長方形 80"/>
            <p:cNvSpPr/>
            <p:nvPr/>
          </p:nvSpPr>
          <p:spPr bwMode="auto">
            <a:xfrm>
              <a:off x="5963315" y="3520849"/>
              <a:ext cx="709394"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西日本</a:t>
              </a:r>
            </a:p>
          </p:txBody>
        </p:sp>
        <p:sp>
          <p:nvSpPr>
            <p:cNvPr id="82" name="正方形/長方形 81"/>
            <p:cNvSpPr/>
            <p:nvPr/>
          </p:nvSpPr>
          <p:spPr bwMode="auto">
            <a:xfrm>
              <a:off x="5963315" y="3719166"/>
              <a:ext cx="709394"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海外</a:t>
              </a:r>
            </a:p>
          </p:txBody>
        </p:sp>
        <p:sp>
          <p:nvSpPr>
            <p:cNvPr id="83" name="正方形/長方形 82"/>
            <p:cNvSpPr/>
            <p:nvPr/>
          </p:nvSpPr>
          <p:spPr bwMode="auto">
            <a:xfrm>
              <a:off x="6666361" y="3125804"/>
              <a:ext cx="707807"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2007</a:t>
              </a:r>
              <a:r>
                <a:rPr kumimoji="0" lang="ja-JP" altLang="en-US" sz="700">
                  <a:solidFill>
                    <a:srgbClr val="484848"/>
                  </a:solidFill>
                  <a:latin typeface="Arial" pitchFamily="34" charset="0"/>
                  <a:ea typeface="HGP創英角ｺﾞｼｯｸUB" pitchFamily="50" charset="-128"/>
                  <a:cs typeface="Arial" pitchFamily="34" charset="0"/>
                </a:rPr>
                <a:t>年</a:t>
              </a:r>
            </a:p>
          </p:txBody>
        </p:sp>
        <p:sp>
          <p:nvSpPr>
            <p:cNvPr id="84" name="正方形/長方形 83"/>
            <p:cNvSpPr/>
            <p:nvPr/>
          </p:nvSpPr>
          <p:spPr bwMode="auto">
            <a:xfrm>
              <a:off x="6666361" y="3324120"/>
              <a:ext cx="707807"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40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85" name="正方形/長方形 84"/>
            <p:cNvSpPr/>
            <p:nvPr/>
          </p:nvSpPr>
          <p:spPr bwMode="auto">
            <a:xfrm>
              <a:off x="6666361" y="3520849"/>
              <a:ext cx="707807"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15</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86" name="正方形/長方形 85"/>
            <p:cNvSpPr/>
            <p:nvPr/>
          </p:nvSpPr>
          <p:spPr bwMode="auto">
            <a:xfrm>
              <a:off x="6666361" y="3719166"/>
              <a:ext cx="707807"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3</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87" name="正方形/長方形 86"/>
            <p:cNvSpPr/>
            <p:nvPr/>
          </p:nvSpPr>
          <p:spPr bwMode="auto">
            <a:xfrm>
              <a:off x="7374168" y="3125804"/>
              <a:ext cx="709393"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2008</a:t>
              </a:r>
              <a:r>
                <a:rPr kumimoji="0" lang="ja-JP" altLang="en-US" sz="700">
                  <a:solidFill>
                    <a:srgbClr val="484848"/>
                  </a:solidFill>
                  <a:latin typeface="Arial" pitchFamily="34" charset="0"/>
                  <a:ea typeface="HGP創英角ｺﾞｼｯｸUB" pitchFamily="50" charset="-128"/>
                  <a:cs typeface="Arial" pitchFamily="34" charset="0"/>
                </a:rPr>
                <a:t>年</a:t>
              </a:r>
            </a:p>
          </p:txBody>
        </p:sp>
        <p:sp>
          <p:nvSpPr>
            <p:cNvPr id="88" name="正方形/長方形 87"/>
            <p:cNvSpPr/>
            <p:nvPr/>
          </p:nvSpPr>
          <p:spPr bwMode="auto">
            <a:xfrm>
              <a:off x="7374168" y="3324120"/>
              <a:ext cx="709393"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60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89" name="正方形/長方形 88"/>
            <p:cNvSpPr/>
            <p:nvPr/>
          </p:nvSpPr>
          <p:spPr bwMode="auto">
            <a:xfrm>
              <a:off x="7374168" y="3520849"/>
              <a:ext cx="709393"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90" name="正方形/長方形 89"/>
            <p:cNvSpPr/>
            <p:nvPr/>
          </p:nvSpPr>
          <p:spPr bwMode="auto">
            <a:xfrm>
              <a:off x="7374168" y="3719166"/>
              <a:ext cx="709393"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10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91" name="正方形/長方形 90"/>
            <p:cNvSpPr/>
            <p:nvPr/>
          </p:nvSpPr>
          <p:spPr bwMode="auto">
            <a:xfrm>
              <a:off x="8083561" y="3125804"/>
              <a:ext cx="707807"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2009</a:t>
              </a:r>
              <a:r>
                <a:rPr kumimoji="0" lang="ja-JP" altLang="en-US" sz="700">
                  <a:solidFill>
                    <a:srgbClr val="484848"/>
                  </a:solidFill>
                  <a:latin typeface="Arial" pitchFamily="34" charset="0"/>
                  <a:ea typeface="HGP創英角ｺﾞｼｯｸUB" pitchFamily="50" charset="-128"/>
                  <a:cs typeface="Arial" pitchFamily="34" charset="0"/>
                </a:rPr>
                <a:t>年</a:t>
              </a:r>
            </a:p>
          </p:txBody>
        </p:sp>
        <p:sp>
          <p:nvSpPr>
            <p:cNvPr id="92" name="正方形/長方形 91"/>
            <p:cNvSpPr/>
            <p:nvPr/>
          </p:nvSpPr>
          <p:spPr bwMode="auto">
            <a:xfrm>
              <a:off x="8083561" y="3324120"/>
              <a:ext cx="707807" cy="19673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70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93" name="正方形/長方形 92"/>
            <p:cNvSpPr/>
            <p:nvPr/>
          </p:nvSpPr>
          <p:spPr bwMode="auto">
            <a:xfrm>
              <a:off x="8083561" y="3520849"/>
              <a:ext cx="707807" cy="19831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25</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94" name="正方形/長方形 93"/>
            <p:cNvSpPr/>
            <p:nvPr/>
          </p:nvSpPr>
          <p:spPr bwMode="auto">
            <a:xfrm>
              <a:off x="8083561" y="3719166"/>
              <a:ext cx="707807" cy="19831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231" name="テキスト ボックス 230"/>
            <p:cNvSpPr txBox="1"/>
            <p:nvPr/>
          </p:nvSpPr>
          <p:spPr>
            <a:xfrm>
              <a:off x="5955380" y="2756142"/>
              <a:ext cx="1393396" cy="369662"/>
            </a:xfrm>
            <a:prstGeom prst="rect">
              <a:avLst/>
            </a:prstGeom>
            <a:noFill/>
          </p:spPr>
          <p:txBody>
            <a:bodyPr wrap="none">
              <a:spAutoFit/>
            </a:bodyPr>
            <a:lstStyle/>
            <a:p>
              <a:pPr>
                <a:defRPr/>
              </a:pPr>
              <a:r>
                <a:rPr lang="ja-JP" altLang="en-US">
                  <a:latin typeface="Arial" pitchFamily="34" charset="0"/>
                  <a:ea typeface="HGP創英角ｺﾞｼｯｸUB" pitchFamily="50" charset="-128"/>
                  <a:cs typeface="Arial" pitchFamily="34" charset="0"/>
                </a:rPr>
                <a:t>スライシング</a:t>
              </a:r>
            </a:p>
          </p:txBody>
        </p:sp>
      </p:grpSp>
      <p:grpSp>
        <p:nvGrpSpPr>
          <p:cNvPr id="253" name="グループ化 252"/>
          <p:cNvGrpSpPr>
            <a:grpSpLocks/>
          </p:cNvGrpSpPr>
          <p:nvPr/>
        </p:nvGrpSpPr>
        <p:grpSpPr bwMode="auto">
          <a:xfrm>
            <a:off x="5954713" y="4622701"/>
            <a:ext cx="2836862" cy="1147762"/>
            <a:chOff x="5955380" y="4414691"/>
            <a:chExt cx="2835991" cy="1148084"/>
          </a:xfrm>
        </p:grpSpPr>
        <p:sp>
          <p:nvSpPr>
            <p:cNvPr id="111" name="正方形/長方形 110"/>
            <p:cNvSpPr/>
            <p:nvPr/>
          </p:nvSpPr>
          <p:spPr bwMode="auto">
            <a:xfrm>
              <a:off x="5963315" y="4770391"/>
              <a:ext cx="709395" cy="198493"/>
            </a:xfrm>
            <a:prstGeom prst="rect">
              <a:avLst/>
            </a:prstGeom>
            <a:solidFill>
              <a:srgbClr val="C4E59F"/>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全地域</a:t>
              </a:r>
            </a:p>
          </p:txBody>
        </p:sp>
        <p:sp>
          <p:nvSpPr>
            <p:cNvPr id="112" name="正方形/長方形 111"/>
            <p:cNvSpPr/>
            <p:nvPr/>
          </p:nvSpPr>
          <p:spPr bwMode="auto">
            <a:xfrm>
              <a:off x="5963315" y="4968883"/>
              <a:ext cx="709395" cy="198494"/>
            </a:xfrm>
            <a:prstGeom prst="rect">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製品</a:t>
              </a:r>
              <a:r>
                <a:rPr kumimoji="0" lang="en-US" altLang="ja-JP" sz="700">
                  <a:solidFill>
                    <a:srgbClr val="484848"/>
                  </a:solidFill>
                  <a:latin typeface="Arial" pitchFamily="34" charset="0"/>
                  <a:ea typeface="HGP創英角ｺﾞｼｯｸUB" pitchFamily="50" charset="-128"/>
                  <a:cs typeface="Arial" pitchFamily="34" charset="0"/>
                </a:rPr>
                <a:t>A</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13" name="正方形/長方形 112"/>
            <p:cNvSpPr/>
            <p:nvPr/>
          </p:nvSpPr>
          <p:spPr bwMode="auto">
            <a:xfrm>
              <a:off x="5963315" y="5167377"/>
              <a:ext cx="709395" cy="196905"/>
            </a:xfrm>
            <a:prstGeom prst="rect">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製品</a:t>
              </a:r>
              <a:r>
                <a:rPr kumimoji="0" lang="en-US" altLang="ja-JP" sz="700">
                  <a:solidFill>
                    <a:srgbClr val="484848"/>
                  </a:solidFill>
                  <a:latin typeface="Arial" pitchFamily="34" charset="0"/>
                  <a:ea typeface="HGP創英角ｺﾞｼｯｸUB" pitchFamily="50" charset="-128"/>
                  <a:cs typeface="Arial" pitchFamily="34" charset="0"/>
                </a:rPr>
                <a:t>B</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14" name="正方形/長方形 113"/>
            <p:cNvSpPr/>
            <p:nvPr/>
          </p:nvSpPr>
          <p:spPr bwMode="auto">
            <a:xfrm>
              <a:off x="5963315" y="5364282"/>
              <a:ext cx="709395" cy="198493"/>
            </a:xfrm>
            <a:prstGeom prst="rect">
              <a:avLst/>
            </a:prstGeom>
            <a:solidFill>
              <a:srgbClr val="FFE389"/>
            </a:solidFill>
            <a:ln w="12700" cap="flat" cmpd="sng" algn="ctr">
              <a:solidFill>
                <a:schemeClr val="tx1"/>
              </a:solidFill>
              <a:prstDash val="solid"/>
              <a:round/>
              <a:headEnd type="none" w="med" len="med"/>
              <a:tailEnd type="none" w="med" len="med"/>
            </a:ln>
            <a:effectLst/>
          </p:spPr>
          <p:txBody>
            <a:bodyPr anchor="ctr"/>
            <a:lstStyle/>
            <a:p>
              <a:pPr>
                <a:spcBef>
                  <a:spcPct val="20000"/>
                </a:spcBef>
                <a:defRPr/>
              </a:pPr>
              <a:r>
                <a:rPr kumimoji="0" lang="ja-JP" altLang="en-US" sz="700">
                  <a:solidFill>
                    <a:srgbClr val="484848"/>
                  </a:solidFill>
                  <a:latin typeface="Arial" pitchFamily="34" charset="0"/>
                  <a:ea typeface="HGP創英角ｺﾞｼｯｸUB" pitchFamily="50" charset="-128"/>
                  <a:cs typeface="Arial" pitchFamily="34" charset="0"/>
                </a:rPr>
                <a:t>製品</a:t>
              </a:r>
              <a:r>
                <a:rPr kumimoji="0" lang="en-US" altLang="ja-JP" sz="700">
                  <a:solidFill>
                    <a:srgbClr val="484848"/>
                  </a:solidFill>
                  <a:latin typeface="Arial" pitchFamily="34" charset="0"/>
                  <a:ea typeface="HGP創英角ｺﾞｼｯｸUB" pitchFamily="50" charset="-128"/>
                  <a:cs typeface="Arial" pitchFamily="34" charset="0"/>
                </a:rPr>
                <a:t>C</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15" name="正方形/長方形 114"/>
            <p:cNvSpPr/>
            <p:nvPr/>
          </p:nvSpPr>
          <p:spPr bwMode="auto">
            <a:xfrm>
              <a:off x="6666362" y="4770391"/>
              <a:ext cx="707808" cy="19849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2007</a:t>
              </a:r>
              <a:r>
                <a:rPr kumimoji="0" lang="ja-JP" altLang="en-US" sz="700">
                  <a:solidFill>
                    <a:srgbClr val="484848"/>
                  </a:solidFill>
                  <a:latin typeface="Arial" pitchFamily="34" charset="0"/>
                  <a:ea typeface="HGP創英角ｺﾞｼｯｸUB" pitchFamily="50" charset="-128"/>
                  <a:cs typeface="Arial" pitchFamily="34" charset="0"/>
                </a:rPr>
                <a:t>年</a:t>
              </a:r>
            </a:p>
          </p:txBody>
        </p:sp>
        <p:sp>
          <p:nvSpPr>
            <p:cNvPr id="116" name="正方形/長方形 115"/>
            <p:cNvSpPr/>
            <p:nvPr/>
          </p:nvSpPr>
          <p:spPr bwMode="auto">
            <a:xfrm>
              <a:off x="6666362" y="4968883"/>
              <a:ext cx="707808" cy="19849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40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17" name="正方形/長方形 116"/>
            <p:cNvSpPr/>
            <p:nvPr/>
          </p:nvSpPr>
          <p:spPr bwMode="auto">
            <a:xfrm>
              <a:off x="6666362" y="5167377"/>
              <a:ext cx="707808" cy="19690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15</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18" name="正方形/長方形 117"/>
            <p:cNvSpPr/>
            <p:nvPr/>
          </p:nvSpPr>
          <p:spPr bwMode="auto">
            <a:xfrm>
              <a:off x="6666362" y="5364282"/>
              <a:ext cx="707808" cy="19849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3</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19" name="正方形/長方形 118"/>
            <p:cNvSpPr/>
            <p:nvPr/>
          </p:nvSpPr>
          <p:spPr bwMode="auto">
            <a:xfrm>
              <a:off x="7374169" y="4770391"/>
              <a:ext cx="709394" cy="19849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2008</a:t>
              </a:r>
              <a:r>
                <a:rPr kumimoji="0" lang="ja-JP" altLang="en-US" sz="700">
                  <a:solidFill>
                    <a:srgbClr val="484848"/>
                  </a:solidFill>
                  <a:latin typeface="Arial" pitchFamily="34" charset="0"/>
                  <a:ea typeface="HGP創英角ｺﾞｼｯｸUB" pitchFamily="50" charset="-128"/>
                  <a:cs typeface="Arial" pitchFamily="34" charset="0"/>
                </a:rPr>
                <a:t>年</a:t>
              </a:r>
            </a:p>
          </p:txBody>
        </p:sp>
        <p:sp>
          <p:nvSpPr>
            <p:cNvPr id="120" name="正方形/長方形 119"/>
            <p:cNvSpPr/>
            <p:nvPr/>
          </p:nvSpPr>
          <p:spPr bwMode="auto">
            <a:xfrm>
              <a:off x="7374169" y="4968883"/>
              <a:ext cx="709394" cy="19849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60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21" name="正方形/長方形 120"/>
            <p:cNvSpPr/>
            <p:nvPr/>
          </p:nvSpPr>
          <p:spPr bwMode="auto">
            <a:xfrm>
              <a:off x="7374169" y="5167377"/>
              <a:ext cx="709394" cy="19690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22" name="正方形/長方形 121"/>
            <p:cNvSpPr/>
            <p:nvPr/>
          </p:nvSpPr>
          <p:spPr bwMode="auto">
            <a:xfrm>
              <a:off x="7374169" y="5364282"/>
              <a:ext cx="709394" cy="19849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10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23" name="正方形/長方形 122"/>
            <p:cNvSpPr/>
            <p:nvPr/>
          </p:nvSpPr>
          <p:spPr bwMode="auto">
            <a:xfrm>
              <a:off x="8083563" y="4770391"/>
              <a:ext cx="707808" cy="19849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2009</a:t>
              </a:r>
              <a:r>
                <a:rPr kumimoji="0" lang="ja-JP" altLang="en-US" sz="700">
                  <a:solidFill>
                    <a:srgbClr val="484848"/>
                  </a:solidFill>
                  <a:latin typeface="Arial" pitchFamily="34" charset="0"/>
                  <a:ea typeface="HGP創英角ｺﾞｼｯｸUB" pitchFamily="50" charset="-128"/>
                  <a:cs typeface="Arial" pitchFamily="34" charset="0"/>
                </a:rPr>
                <a:t>年</a:t>
              </a:r>
            </a:p>
          </p:txBody>
        </p:sp>
        <p:sp>
          <p:nvSpPr>
            <p:cNvPr id="124" name="正方形/長方形 123"/>
            <p:cNvSpPr/>
            <p:nvPr/>
          </p:nvSpPr>
          <p:spPr bwMode="auto">
            <a:xfrm>
              <a:off x="8083563" y="4968883"/>
              <a:ext cx="707808" cy="19849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70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25" name="正方形/長方形 124"/>
            <p:cNvSpPr/>
            <p:nvPr/>
          </p:nvSpPr>
          <p:spPr bwMode="auto">
            <a:xfrm>
              <a:off x="8083563" y="5167377"/>
              <a:ext cx="707808" cy="19690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25</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126" name="正方形/長方形 125"/>
            <p:cNvSpPr/>
            <p:nvPr/>
          </p:nvSpPr>
          <p:spPr bwMode="auto">
            <a:xfrm>
              <a:off x="8083563" y="5364282"/>
              <a:ext cx="707808" cy="19849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anchor="ctr"/>
            <a:lstStyle/>
            <a:p>
              <a:pPr algn="ctr">
                <a:spcBef>
                  <a:spcPct val="20000"/>
                </a:spcBef>
                <a:defRPr/>
              </a:pPr>
              <a:r>
                <a:rPr kumimoji="0" lang="en-US" altLang="ja-JP" sz="700">
                  <a:solidFill>
                    <a:srgbClr val="484848"/>
                  </a:solidFill>
                  <a:latin typeface="Arial" pitchFamily="34" charset="0"/>
                  <a:ea typeface="HGP創英角ｺﾞｼｯｸUB" pitchFamily="50" charset="-128"/>
                  <a:cs typeface="Arial" pitchFamily="34" charset="0"/>
                </a:rPr>
                <a:t>20</a:t>
              </a:r>
              <a:endParaRPr kumimoji="0" lang="ja-JP" altLang="en-US" sz="700">
                <a:solidFill>
                  <a:srgbClr val="484848"/>
                </a:solidFill>
                <a:latin typeface="Arial" pitchFamily="34" charset="0"/>
                <a:ea typeface="HGP創英角ｺﾞｼｯｸUB" pitchFamily="50" charset="-128"/>
                <a:cs typeface="Arial" pitchFamily="34" charset="0"/>
              </a:endParaRPr>
            </a:p>
          </p:txBody>
        </p:sp>
        <p:sp>
          <p:nvSpPr>
            <p:cNvPr id="232" name="テキスト ボックス 231"/>
            <p:cNvSpPr txBox="1"/>
            <p:nvPr/>
          </p:nvSpPr>
          <p:spPr>
            <a:xfrm>
              <a:off x="5955380" y="4414691"/>
              <a:ext cx="1154129" cy="369436"/>
            </a:xfrm>
            <a:prstGeom prst="rect">
              <a:avLst/>
            </a:prstGeom>
            <a:noFill/>
          </p:spPr>
          <p:txBody>
            <a:bodyPr wrap="none">
              <a:spAutoFit/>
            </a:bodyPr>
            <a:lstStyle/>
            <a:p>
              <a:pPr>
                <a:defRPr/>
              </a:pPr>
              <a:r>
                <a:rPr lang="ja-JP" altLang="en-US">
                  <a:latin typeface="Arial" pitchFamily="34" charset="0"/>
                  <a:ea typeface="HGP創英角ｺﾞｼｯｸUB" pitchFamily="50" charset="-128"/>
                  <a:cs typeface="Arial" pitchFamily="34" charset="0"/>
                </a:rPr>
                <a:t>ダイシング</a:t>
              </a:r>
              <a:endParaRPr lang="en-US" altLang="ja-JP">
                <a:latin typeface="Arial" pitchFamily="34" charset="0"/>
                <a:ea typeface="HGP創英角ｺﾞｼｯｸUB" pitchFamily="50" charset="-128"/>
                <a:cs typeface="Arial" pitchFamily="34" charset="0"/>
              </a:endParaRPr>
            </a:p>
          </p:txBody>
        </p:sp>
      </p:grpSp>
      <p:sp>
        <p:nvSpPr>
          <p:cNvPr id="239" name="下カーブ矢印 238"/>
          <p:cNvSpPr/>
          <p:nvPr/>
        </p:nvSpPr>
        <p:spPr bwMode="auto">
          <a:xfrm>
            <a:off x="4788024" y="5150545"/>
            <a:ext cx="720080" cy="323056"/>
          </a:xfrm>
          <a:prstGeom prst="curvedDownArrow">
            <a:avLst/>
          </a:prstGeom>
          <a:solidFill>
            <a:srgbClr val="FF9933"/>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42" name="フリーフォーム 241"/>
          <p:cNvSpPr/>
          <p:nvPr/>
        </p:nvSpPr>
        <p:spPr>
          <a:xfrm>
            <a:off x="808038" y="4298851"/>
            <a:ext cx="3651250" cy="1524000"/>
          </a:xfrm>
          <a:custGeom>
            <a:avLst/>
            <a:gdLst>
              <a:gd name="connsiteX0" fmla="*/ 0 w 3652252"/>
              <a:gd name="connsiteY0" fmla="*/ 197852 h 1524000"/>
              <a:gd name="connsiteX1" fmla="*/ 203200 w 3652252"/>
              <a:gd name="connsiteY1" fmla="*/ 5347 h 1524000"/>
              <a:gd name="connsiteX2" fmla="*/ 3641558 w 3652252"/>
              <a:gd name="connsiteY2" fmla="*/ 0 h 1524000"/>
              <a:gd name="connsiteX3" fmla="*/ 3652252 w 3652252"/>
              <a:gd name="connsiteY3" fmla="*/ 1310105 h 1524000"/>
              <a:gd name="connsiteX4" fmla="*/ 3443705 w 3652252"/>
              <a:gd name="connsiteY4" fmla="*/ 1524000 h 1524000"/>
              <a:gd name="connsiteX5" fmla="*/ 3433010 w 3652252"/>
              <a:gd name="connsiteY5" fmla="*/ 219242 h 1524000"/>
              <a:gd name="connsiteX6" fmla="*/ 0 w 3652252"/>
              <a:gd name="connsiteY6" fmla="*/ 197852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2252" h="1524000">
                <a:moveTo>
                  <a:pt x="0" y="197852"/>
                </a:moveTo>
                <a:lnTo>
                  <a:pt x="203200" y="5347"/>
                </a:lnTo>
                <a:lnTo>
                  <a:pt x="3641558" y="0"/>
                </a:lnTo>
                <a:cubicBezTo>
                  <a:pt x="3645123" y="436702"/>
                  <a:pt x="3648687" y="873403"/>
                  <a:pt x="3652252" y="1310105"/>
                </a:cubicBezTo>
                <a:lnTo>
                  <a:pt x="3443705" y="1524000"/>
                </a:lnTo>
                <a:lnTo>
                  <a:pt x="3433010" y="219242"/>
                </a:lnTo>
                <a:lnTo>
                  <a:pt x="0" y="197852"/>
                </a:lnTo>
                <a:close/>
              </a:path>
            </a:pathLst>
          </a:custGeom>
          <a:ln w="25400">
            <a:solidFill>
              <a:srgbClr val="C00000"/>
            </a:solidFill>
          </a:ln>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cxnSp>
        <p:nvCxnSpPr>
          <p:cNvPr id="244" name="直線矢印コネクタ 243"/>
          <p:cNvCxnSpPr>
            <a:cxnSpLocks noChangeShapeType="1"/>
          </p:cNvCxnSpPr>
          <p:nvPr/>
        </p:nvCxnSpPr>
        <p:spPr bwMode="auto">
          <a:xfrm flipV="1">
            <a:off x="4459288" y="3708301"/>
            <a:ext cx="1408112" cy="862012"/>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46" name="直線矢印コネクタ 245"/>
          <p:cNvCxnSpPr>
            <a:cxnSpLocks noChangeShapeType="1"/>
          </p:cNvCxnSpPr>
          <p:nvPr/>
        </p:nvCxnSpPr>
        <p:spPr bwMode="auto">
          <a:xfrm flipV="1">
            <a:off x="4500563" y="2235101"/>
            <a:ext cx="1366837" cy="1692275"/>
          </a:xfrm>
          <a:prstGeom prst="straightConnector1">
            <a:avLst/>
          </a:prstGeom>
          <a:noFill/>
          <a:ln w="38100"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103" name="下カーブ矢印 102"/>
          <p:cNvSpPr/>
          <p:nvPr/>
        </p:nvSpPr>
        <p:spPr bwMode="auto">
          <a:xfrm rot="10629960">
            <a:off x="5059752" y="5349562"/>
            <a:ext cx="720080" cy="323056"/>
          </a:xfrm>
          <a:prstGeom prst="curvedDownArrow">
            <a:avLst/>
          </a:prstGeom>
          <a:solidFill>
            <a:srgbClr val="FF9933"/>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Tree>
    <p:extLst>
      <p:ext uri="{BB962C8B-B14F-4D97-AF65-F5344CB8AC3E}">
        <p14:creationId xmlns:p14="http://schemas.microsoft.com/office/powerpoint/2010/main" val="4104403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50"/>
                                        </p:tgtEl>
                                        <p:attrNameLst>
                                          <p:attrName>style.visibility</p:attrName>
                                        </p:attrNameLst>
                                      </p:cBhvr>
                                      <p:to>
                                        <p:strVal val="visible"/>
                                      </p:to>
                                    </p:set>
                                    <p:anim calcmode="lin" valueType="num">
                                      <p:cBhvr>
                                        <p:cTn id="14" dur="500" fill="hold"/>
                                        <p:tgtEl>
                                          <p:spTgt spid="250"/>
                                        </p:tgtEl>
                                        <p:attrNameLst>
                                          <p:attrName>ppt_w</p:attrName>
                                        </p:attrNameLst>
                                      </p:cBhvr>
                                      <p:tavLst>
                                        <p:tav tm="0">
                                          <p:val>
                                            <p:fltVal val="0"/>
                                          </p:val>
                                        </p:tav>
                                        <p:tav tm="100000">
                                          <p:val>
                                            <p:strVal val="#ppt_w"/>
                                          </p:val>
                                        </p:tav>
                                      </p:tavLst>
                                    </p:anim>
                                    <p:anim calcmode="lin" valueType="num">
                                      <p:cBhvr>
                                        <p:cTn id="15" dur="500" fill="hold"/>
                                        <p:tgtEl>
                                          <p:spTgt spid="250"/>
                                        </p:tgtEl>
                                        <p:attrNameLst>
                                          <p:attrName>ppt_h</p:attrName>
                                        </p:attrNameLst>
                                      </p:cBhvr>
                                      <p:tavLst>
                                        <p:tav tm="0">
                                          <p:val>
                                            <p:fltVal val="0"/>
                                          </p:val>
                                        </p:tav>
                                        <p:tav tm="100000">
                                          <p:val>
                                            <p:strVal val="#ppt_h"/>
                                          </p:val>
                                        </p:tav>
                                      </p:tavLst>
                                    </p:anim>
                                    <p:animEffect transition="in" filter="fade">
                                      <p:cBhvr>
                                        <p:cTn id="16" dur="500"/>
                                        <p:tgtEl>
                                          <p:spTgt spid="2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46"/>
                                        </p:tgtEl>
                                        <p:attrNameLst>
                                          <p:attrName>style.visibility</p:attrName>
                                        </p:attrNameLst>
                                      </p:cBhvr>
                                      <p:to>
                                        <p:strVal val="visible"/>
                                      </p:to>
                                    </p:set>
                                    <p:animEffect transition="in" filter="wipe(down)">
                                      <p:cBhvr>
                                        <p:cTn id="21" dur="500"/>
                                        <p:tgtEl>
                                          <p:spTgt spid="2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251"/>
                                        </p:tgtEl>
                                        <p:attrNameLst>
                                          <p:attrName>style.visibility</p:attrName>
                                        </p:attrNameLst>
                                      </p:cBhvr>
                                      <p:to>
                                        <p:strVal val="visible"/>
                                      </p:to>
                                    </p:set>
                                    <p:anim calcmode="lin" valueType="num">
                                      <p:cBhvr>
                                        <p:cTn id="26" dur="500" fill="hold"/>
                                        <p:tgtEl>
                                          <p:spTgt spid="251"/>
                                        </p:tgtEl>
                                        <p:attrNameLst>
                                          <p:attrName>ppt_w</p:attrName>
                                        </p:attrNameLst>
                                      </p:cBhvr>
                                      <p:tavLst>
                                        <p:tav tm="0">
                                          <p:val>
                                            <p:fltVal val="0"/>
                                          </p:val>
                                        </p:tav>
                                        <p:tav tm="100000">
                                          <p:val>
                                            <p:strVal val="#ppt_w"/>
                                          </p:val>
                                        </p:tav>
                                      </p:tavLst>
                                    </p:anim>
                                    <p:anim calcmode="lin" valueType="num">
                                      <p:cBhvr>
                                        <p:cTn id="27" dur="500" fill="hold"/>
                                        <p:tgtEl>
                                          <p:spTgt spid="251"/>
                                        </p:tgtEl>
                                        <p:attrNameLst>
                                          <p:attrName>ppt_h</p:attrName>
                                        </p:attrNameLst>
                                      </p:cBhvr>
                                      <p:tavLst>
                                        <p:tav tm="0">
                                          <p:val>
                                            <p:fltVal val="0"/>
                                          </p:val>
                                        </p:tav>
                                        <p:tav tm="100000">
                                          <p:val>
                                            <p:strVal val="#ppt_h"/>
                                          </p:val>
                                        </p:tav>
                                      </p:tavLst>
                                    </p:anim>
                                    <p:animEffect transition="in" filter="fade">
                                      <p:cBhvr>
                                        <p:cTn id="28" dur="500"/>
                                        <p:tgtEl>
                                          <p:spTgt spid="25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42"/>
                                        </p:tgtEl>
                                        <p:attrNameLst>
                                          <p:attrName>style.visibility</p:attrName>
                                        </p:attrNameLst>
                                      </p:cBhvr>
                                      <p:to>
                                        <p:strVal val="visible"/>
                                      </p:to>
                                    </p:set>
                                    <p:animEffect transition="in" filter="fade">
                                      <p:cBhvr>
                                        <p:cTn id="33" dur="500"/>
                                        <p:tgtEl>
                                          <p:spTgt spid="2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244"/>
                                        </p:tgtEl>
                                        <p:attrNameLst>
                                          <p:attrName>style.visibility</p:attrName>
                                        </p:attrNameLst>
                                      </p:cBhvr>
                                      <p:to>
                                        <p:strVal val="visible"/>
                                      </p:to>
                                    </p:set>
                                    <p:animEffect transition="in" filter="wipe(down)">
                                      <p:cBhvr>
                                        <p:cTn id="38" dur="500"/>
                                        <p:tgtEl>
                                          <p:spTgt spid="2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nodeType="clickEffect">
                                  <p:stCondLst>
                                    <p:cond delay="0"/>
                                  </p:stCondLst>
                                  <p:childTnLst>
                                    <p:set>
                                      <p:cBhvr>
                                        <p:cTn id="42" dur="1" fill="hold">
                                          <p:stCondLst>
                                            <p:cond delay="0"/>
                                          </p:stCondLst>
                                        </p:cTn>
                                        <p:tgtEl>
                                          <p:spTgt spid="252"/>
                                        </p:tgtEl>
                                        <p:attrNameLst>
                                          <p:attrName>style.visibility</p:attrName>
                                        </p:attrNameLst>
                                      </p:cBhvr>
                                      <p:to>
                                        <p:strVal val="visible"/>
                                      </p:to>
                                    </p:set>
                                    <p:anim calcmode="lin" valueType="num">
                                      <p:cBhvr>
                                        <p:cTn id="43" dur="500" fill="hold"/>
                                        <p:tgtEl>
                                          <p:spTgt spid="252"/>
                                        </p:tgtEl>
                                        <p:attrNameLst>
                                          <p:attrName>ppt_w</p:attrName>
                                        </p:attrNameLst>
                                      </p:cBhvr>
                                      <p:tavLst>
                                        <p:tav tm="0">
                                          <p:val>
                                            <p:fltVal val="0"/>
                                          </p:val>
                                        </p:tav>
                                        <p:tav tm="100000">
                                          <p:val>
                                            <p:strVal val="#ppt_w"/>
                                          </p:val>
                                        </p:tav>
                                      </p:tavLst>
                                    </p:anim>
                                    <p:anim calcmode="lin" valueType="num">
                                      <p:cBhvr>
                                        <p:cTn id="44" dur="500" fill="hold"/>
                                        <p:tgtEl>
                                          <p:spTgt spid="252"/>
                                        </p:tgtEl>
                                        <p:attrNameLst>
                                          <p:attrName>ppt_h</p:attrName>
                                        </p:attrNameLst>
                                      </p:cBhvr>
                                      <p:tavLst>
                                        <p:tav tm="0">
                                          <p:val>
                                            <p:fltVal val="0"/>
                                          </p:val>
                                        </p:tav>
                                        <p:tav tm="100000">
                                          <p:val>
                                            <p:strVal val="#ppt_h"/>
                                          </p:val>
                                        </p:tav>
                                      </p:tavLst>
                                    </p:anim>
                                    <p:animEffect transition="in" filter="fade">
                                      <p:cBhvr>
                                        <p:cTn id="45" dur="500"/>
                                        <p:tgtEl>
                                          <p:spTgt spid="2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39"/>
                                        </p:tgtEl>
                                        <p:attrNameLst>
                                          <p:attrName>style.visibility</p:attrName>
                                        </p:attrNameLst>
                                      </p:cBhvr>
                                      <p:to>
                                        <p:strVal val="visible"/>
                                      </p:to>
                                    </p:set>
                                    <p:anim calcmode="lin" valueType="num">
                                      <p:cBhvr>
                                        <p:cTn id="50" dur="500" fill="hold"/>
                                        <p:tgtEl>
                                          <p:spTgt spid="239"/>
                                        </p:tgtEl>
                                        <p:attrNameLst>
                                          <p:attrName>ppt_w</p:attrName>
                                        </p:attrNameLst>
                                      </p:cBhvr>
                                      <p:tavLst>
                                        <p:tav tm="0">
                                          <p:val>
                                            <p:fltVal val="0"/>
                                          </p:val>
                                        </p:tav>
                                        <p:tav tm="100000">
                                          <p:val>
                                            <p:strVal val="#ppt_w"/>
                                          </p:val>
                                        </p:tav>
                                      </p:tavLst>
                                    </p:anim>
                                    <p:anim calcmode="lin" valueType="num">
                                      <p:cBhvr>
                                        <p:cTn id="51" dur="500" fill="hold"/>
                                        <p:tgtEl>
                                          <p:spTgt spid="239"/>
                                        </p:tgtEl>
                                        <p:attrNameLst>
                                          <p:attrName>ppt_h</p:attrName>
                                        </p:attrNameLst>
                                      </p:cBhvr>
                                      <p:tavLst>
                                        <p:tav tm="0">
                                          <p:val>
                                            <p:fltVal val="0"/>
                                          </p:val>
                                        </p:tav>
                                        <p:tav tm="100000">
                                          <p:val>
                                            <p:strVal val="#ppt_h"/>
                                          </p:val>
                                        </p:tav>
                                      </p:tavLst>
                                    </p:anim>
                                    <p:animEffect transition="in" filter="fade">
                                      <p:cBhvr>
                                        <p:cTn id="52" dur="500"/>
                                        <p:tgtEl>
                                          <p:spTgt spid="23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253"/>
                                        </p:tgtEl>
                                        <p:attrNameLst>
                                          <p:attrName>style.visibility</p:attrName>
                                        </p:attrNameLst>
                                      </p:cBhvr>
                                      <p:to>
                                        <p:strVal val="visible"/>
                                      </p:to>
                                    </p:set>
                                    <p:anim calcmode="lin" valueType="num">
                                      <p:cBhvr>
                                        <p:cTn id="57" dur="500" fill="hold"/>
                                        <p:tgtEl>
                                          <p:spTgt spid="253"/>
                                        </p:tgtEl>
                                        <p:attrNameLst>
                                          <p:attrName>ppt_w</p:attrName>
                                        </p:attrNameLst>
                                      </p:cBhvr>
                                      <p:tavLst>
                                        <p:tav tm="0">
                                          <p:val>
                                            <p:fltVal val="0"/>
                                          </p:val>
                                        </p:tav>
                                        <p:tav tm="100000">
                                          <p:val>
                                            <p:strVal val="#ppt_w"/>
                                          </p:val>
                                        </p:tav>
                                      </p:tavLst>
                                    </p:anim>
                                    <p:anim calcmode="lin" valueType="num">
                                      <p:cBhvr>
                                        <p:cTn id="58" dur="500" fill="hold"/>
                                        <p:tgtEl>
                                          <p:spTgt spid="253"/>
                                        </p:tgtEl>
                                        <p:attrNameLst>
                                          <p:attrName>ppt_h</p:attrName>
                                        </p:attrNameLst>
                                      </p:cBhvr>
                                      <p:tavLst>
                                        <p:tav tm="0">
                                          <p:val>
                                            <p:fltVal val="0"/>
                                          </p:val>
                                        </p:tav>
                                        <p:tav tm="100000">
                                          <p:val>
                                            <p:strVal val="#ppt_h"/>
                                          </p:val>
                                        </p:tav>
                                      </p:tavLst>
                                    </p:anim>
                                    <p:animEffect transition="in" filter="fade">
                                      <p:cBhvr>
                                        <p:cTn id="59" dur="500"/>
                                        <p:tgtEl>
                                          <p:spTgt spid="25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03"/>
                                        </p:tgtEl>
                                        <p:attrNameLst>
                                          <p:attrName>style.visibility</p:attrName>
                                        </p:attrNameLst>
                                      </p:cBhvr>
                                      <p:to>
                                        <p:strVal val="visible"/>
                                      </p:to>
                                    </p:set>
                                    <p:anim calcmode="lin" valueType="num">
                                      <p:cBhvr>
                                        <p:cTn id="64" dur="500" fill="hold"/>
                                        <p:tgtEl>
                                          <p:spTgt spid="103"/>
                                        </p:tgtEl>
                                        <p:attrNameLst>
                                          <p:attrName>ppt_w</p:attrName>
                                        </p:attrNameLst>
                                      </p:cBhvr>
                                      <p:tavLst>
                                        <p:tav tm="0">
                                          <p:val>
                                            <p:fltVal val="0"/>
                                          </p:val>
                                        </p:tav>
                                        <p:tav tm="100000">
                                          <p:val>
                                            <p:strVal val="#ppt_w"/>
                                          </p:val>
                                        </p:tav>
                                      </p:tavLst>
                                    </p:anim>
                                    <p:anim calcmode="lin" valueType="num">
                                      <p:cBhvr>
                                        <p:cTn id="65" dur="500" fill="hold"/>
                                        <p:tgtEl>
                                          <p:spTgt spid="103"/>
                                        </p:tgtEl>
                                        <p:attrNameLst>
                                          <p:attrName>ppt_h</p:attrName>
                                        </p:attrNameLst>
                                      </p:cBhvr>
                                      <p:tavLst>
                                        <p:tav tm="0">
                                          <p:val>
                                            <p:fltVal val="0"/>
                                          </p:val>
                                        </p:tav>
                                        <p:tav tm="100000">
                                          <p:val>
                                            <p:strVal val="#ppt_h"/>
                                          </p:val>
                                        </p:tav>
                                      </p:tavLst>
                                    </p:anim>
                                    <p:animEffect transition="in" filter="fade">
                                      <p:cBhvr>
                                        <p:cTn id="6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p:txBody>
          <a:bodyPr/>
          <a:lstStyle/>
          <a:p>
            <a:r>
              <a:rPr lang="ja-JP" altLang="en-US" sz="2400" dirty="0" smtClean="0"/>
              <a:t>適用例</a:t>
            </a:r>
            <a:r>
              <a:rPr lang="en-US" altLang="ja-JP" sz="2400" dirty="0" smtClean="0"/>
              <a:t>: </a:t>
            </a:r>
            <a:r>
              <a:rPr lang="ja-JP" altLang="en-US" sz="2400" dirty="0" smtClean="0"/>
              <a:t>ダッシュボード（マネージメント・ダッシュボード）</a:t>
            </a:r>
          </a:p>
        </p:txBody>
      </p:sp>
      <p:sp>
        <p:nvSpPr>
          <p:cNvPr id="2" name="角丸四角形 1"/>
          <p:cNvSpPr/>
          <p:nvPr/>
        </p:nvSpPr>
        <p:spPr bwMode="auto">
          <a:xfrm>
            <a:off x="611560" y="980728"/>
            <a:ext cx="7920880" cy="86409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600" dirty="0">
                <a:latin typeface="HGP創英角ｺﾞｼｯｸUB" pitchFamily="50" charset="-128"/>
                <a:ea typeface="HGP創英角ｺﾞｼｯｸUB" pitchFamily="50" charset="-128"/>
              </a:rPr>
              <a:t>複雑な情報を速やかに伝達するために、さまざまな企業システムのデータを、ゲージチャート、地図、グラフなどのグラフィカルな要素を使用した視覚性に富んだ形式にして、さまざまなビジネス状況をまとめて</a:t>
            </a:r>
            <a:r>
              <a:rPr lang="ja-JP" altLang="en-US" sz="1600" dirty="0" smtClean="0">
                <a:latin typeface="HGP創英角ｺﾞｼｯｸUB" pitchFamily="50" charset="-128"/>
                <a:ea typeface="HGP創英角ｺﾞｼｯｸUB" pitchFamily="50" charset="-128"/>
              </a:rPr>
              <a:t>表示したもの</a:t>
            </a:r>
            <a:endParaRPr kumimoji="0" lang="ja-JP" altLang="en-US" sz="1600" b="0" i="0" u="none" strike="noStrike" cap="none" normalizeH="0" baseline="0" dirty="0" smtClean="0">
              <a:ln>
                <a:noFill/>
              </a:ln>
              <a:solidFill>
                <a:srgbClr val="484848"/>
              </a:solidFill>
              <a:effectLst/>
              <a:latin typeface="HGP創英角ｺﾞｼｯｸUB" pitchFamily="50" charset="-128"/>
              <a:ea typeface="HGP創英角ｺﾞｼｯｸUB" pitchFamily="50" charset="-128"/>
            </a:endParaRPr>
          </a:p>
        </p:txBody>
      </p:sp>
      <p:pic>
        <p:nvPicPr>
          <p:cNvPr id="4098" name="Picture 2" descr="QlikView for i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3702584" cy="2794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tikm11m.files.wordpress.com/2009/11/microstrategy-enterprise-performance-management-dashboar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742" y="1973406"/>
            <a:ext cx="3506698" cy="2794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www.infocom.co.jp/ecm/product/cognos/image/cognos_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23" y="3970834"/>
            <a:ext cx="3784277" cy="2457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072" y="3970834"/>
            <a:ext cx="3797185" cy="2457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959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500" fill="hold"/>
                                        <p:tgtEl>
                                          <p:spTgt spid="4100"/>
                                        </p:tgtEl>
                                        <p:attrNameLst>
                                          <p:attrName>ppt_w</p:attrName>
                                        </p:attrNameLst>
                                      </p:cBhvr>
                                      <p:tavLst>
                                        <p:tav tm="0">
                                          <p:val>
                                            <p:fltVal val="0"/>
                                          </p:val>
                                        </p:tav>
                                        <p:tav tm="100000">
                                          <p:val>
                                            <p:strVal val="#ppt_w"/>
                                          </p:val>
                                        </p:tav>
                                      </p:tavLst>
                                    </p:anim>
                                    <p:anim calcmode="lin" valueType="num">
                                      <p:cBhvr>
                                        <p:cTn id="13" dur="500" fill="hold"/>
                                        <p:tgtEl>
                                          <p:spTgt spid="4100"/>
                                        </p:tgtEl>
                                        <p:attrNameLst>
                                          <p:attrName>ppt_h</p:attrName>
                                        </p:attrNameLst>
                                      </p:cBhvr>
                                      <p:tavLst>
                                        <p:tav tm="0">
                                          <p:val>
                                            <p:fltVal val="0"/>
                                          </p:val>
                                        </p:tav>
                                        <p:tav tm="100000">
                                          <p:val>
                                            <p:strVal val="#ppt_h"/>
                                          </p:val>
                                        </p:tav>
                                      </p:tavLst>
                                    </p:anim>
                                    <p:animEffect transition="in" filter="fade">
                                      <p:cBhvr>
                                        <p:cTn id="14" dur="500"/>
                                        <p:tgtEl>
                                          <p:spTgt spid="4100"/>
                                        </p:tgtEl>
                                      </p:cBhvr>
                                    </p:animEffect>
                                  </p:childTnLst>
                                </p:cTn>
                              </p:par>
                              <p:par>
                                <p:cTn id="15" presetID="53" presetClass="entr" presetSubtype="16" fill="hold" nodeType="withEffect">
                                  <p:stCondLst>
                                    <p:cond delay="0"/>
                                  </p:stCondLst>
                                  <p:childTnLst>
                                    <p:set>
                                      <p:cBhvr>
                                        <p:cTn id="16" dur="1" fill="hold">
                                          <p:stCondLst>
                                            <p:cond delay="0"/>
                                          </p:stCondLst>
                                        </p:cTn>
                                        <p:tgtEl>
                                          <p:spTgt spid="4103"/>
                                        </p:tgtEl>
                                        <p:attrNameLst>
                                          <p:attrName>style.visibility</p:attrName>
                                        </p:attrNameLst>
                                      </p:cBhvr>
                                      <p:to>
                                        <p:strVal val="visible"/>
                                      </p:to>
                                    </p:set>
                                    <p:anim calcmode="lin" valueType="num">
                                      <p:cBhvr>
                                        <p:cTn id="17" dur="500" fill="hold"/>
                                        <p:tgtEl>
                                          <p:spTgt spid="4103"/>
                                        </p:tgtEl>
                                        <p:attrNameLst>
                                          <p:attrName>ppt_w</p:attrName>
                                        </p:attrNameLst>
                                      </p:cBhvr>
                                      <p:tavLst>
                                        <p:tav tm="0">
                                          <p:val>
                                            <p:fltVal val="0"/>
                                          </p:val>
                                        </p:tav>
                                        <p:tav tm="100000">
                                          <p:val>
                                            <p:strVal val="#ppt_w"/>
                                          </p:val>
                                        </p:tav>
                                      </p:tavLst>
                                    </p:anim>
                                    <p:anim calcmode="lin" valueType="num">
                                      <p:cBhvr>
                                        <p:cTn id="18" dur="500" fill="hold"/>
                                        <p:tgtEl>
                                          <p:spTgt spid="4103"/>
                                        </p:tgtEl>
                                        <p:attrNameLst>
                                          <p:attrName>ppt_h</p:attrName>
                                        </p:attrNameLst>
                                      </p:cBhvr>
                                      <p:tavLst>
                                        <p:tav tm="0">
                                          <p:val>
                                            <p:fltVal val="0"/>
                                          </p:val>
                                        </p:tav>
                                        <p:tav tm="100000">
                                          <p:val>
                                            <p:strVal val="#ppt_h"/>
                                          </p:val>
                                        </p:tav>
                                      </p:tavLst>
                                    </p:anim>
                                    <p:animEffect transition="in" filter="fade">
                                      <p:cBhvr>
                                        <p:cTn id="19" dur="500"/>
                                        <p:tgtEl>
                                          <p:spTgt spid="4103"/>
                                        </p:tgtEl>
                                      </p:cBhvr>
                                    </p:animEffect>
                                  </p:childTnLst>
                                </p:cTn>
                              </p:par>
                              <p:par>
                                <p:cTn id="20" presetID="53" presetClass="entr" presetSubtype="16"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 calcmode="lin" valueType="num">
                                      <p:cBhvr>
                                        <p:cTn id="22" dur="500" fill="hold"/>
                                        <p:tgtEl>
                                          <p:spTgt spid="4102"/>
                                        </p:tgtEl>
                                        <p:attrNameLst>
                                          <p:attrName>ppt_w</p:attrName>
                                        </p:attrNameLst>
                                      </p:cBhvr>
                                      <p:tavLst>
                                        <p:tav tm="0">
                                          <p:val>
                                            <p:fltVal val="0"/>
                                          </p:val>
                                        </p:tav>
                                        <p:tav tm="100000">
                                          <p:val>
                                            <p:strVal val="#ppt_w"/>
                                          </p:val>
                                        </p:tav>
                                      </p:tavLst>
                                    </p:anim>
                                    <p:anim calcmode="lin" valueType="num">
                                      <p:cBhvr>
                                        <p:cTn id="23" dur="500" fill="hold"/>
                                        <p:tgtEl>
                                          <p:spTgt spid="4102"/>
                                        </p:tgtEl>
                                        <p:attrNameLst>
                                          <p:attrName>ppt_h</p:attrName>
                                        </p:attrNameLst>
                                      </p:cBhvr>
                                      <p:tavLst>
                                        <p:tav tm="0">
                                          <p:val>
                                            <p:fltVal val="0"/>
                                          </p:val>
                                        </p:tav>
                                        <p:tav tm="100000">
                                          <p:val>
                                            <p:strVal val="#ppt_h"/>
                                          </p:val>
                                        </p:tav>
                                      </p:tavLst>
                                    </p:anim>
                                    <p:animEffect transition="in" filter="fade">
                                      <p:cBhvr>
                                        <p:cTn id="2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905_Juku">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uku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solidFill>
            <a:srgbClr val="4168A7"/>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rgbClr val="484848"/>
            </a:solidFill>
            <a:effectLst/>
            <a:latin typeface="Arial" charset="0"/>
            <a:ea typeface="HG丸ｺﾞｼｯｸM-PRO" pitchFamily="50" charset="-128"/>
          </a:defRPr>
        </a:defPPr>
      </a:lstStyle>
    </a:spDef>
    <a:lnDef>
      <a:spPr bwMode="auto">
        <a:xfrm>
          <a:off x="0" y="0"/>
          <a:ext cx="1" cy="1"/>
        </a:xfrm>
        <a:custGeom>
          <a:avLst/>
          <a:gdLst/>
          <a:ahLst/>
          <a:cxnLst/>
          <a:rect l="0" t="0" r="0" b="0"/>
          <a:pathLst/>
        </a:custGeom>
        <a:solidFill>
          <a:schemeClr val="bg1"/>
        </a:solidFill>
        <a:ln w="38100" cap="flat" cmpd="sng" algn="ctr">
          <a:solidFill>
            <a:srgbClr val="4168A7"/>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rgbClr val="484848"/>
            </a:solidFill>
            <a:effectLst/>
            <a:latin typeface="Arial" charset="0"/>
            <a:ea typeface="HG丸ｺﾞｼｯｸM-PRO" pitchFamily="50"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14137</TotalTime>
  <Words>4909</Words>
  <Application>Microsoft Macintosh PowerPoint</Application>
  <PresentationFormat>画面に合わせる (4:3)</PresentationFormat>
  <Paragraphs>1006</Paragraphs>
  <Slides>53</Slides>
  <Notes>12</Notes>
  <HiddenSlides>0</HiddenSlides>
  <MMClips>0</MMClips>
  <ScaleCrop>false</ScaleCrop>
  <HeadingPairs>
    <vt:vector size="4" baseType="variant">
      <vt:variant>
        <vt:lpstr>テーマ</vt:lpstr>
      </vt:variant>
      <vt:variant>
        <vt:i4>1</vt:i4>
      </vt:variant>
      <vt:variant>
        <vt:lpstr>スライド タイトル</vt:lpstr>
      </vt:variant>
      <vt:variant>
        <vt:i4>53</vt:i4>
      </vt:variant>
    </vt:vector>
  </HeadingPairs>
  <TitlesOfParts>
    <vt:vector size="54" baseType="lpstr">
      <vt:lpstr>0905_Juku</vt:lpstr>
      <vt:lpstr>ビジネス・インテリジェンスとビッグ・データ Business Intelligence &amp; Big Data</vt:lpstr>
      <vt:lpstr>PowerPoint プレゼンテーション</vt:lpstr>
      <vt:lpstr>PowerPoint プレゼンテーション</vt:lpstr>
      <vt:lpstr>エンタープライズ・システムの課題</vt:lpstr>
      <vt:lpstr>BIの利用者とリクエスト</vt:lpstr>
      <vt:lpstr>適用例:データマイニング</vt:lpstr>
      <vt:lpstr>適用例:OLAP  On-Line Analytical Processing  </vt:lpstr>
      <vt:lpstr>適用例:OLAP  On-Line Analytical Processing / 分析手法</vt:lpstr>
      <vt:lpstr>適用例: ダッシュボード（マネージメント・ダッシュボード）</vt:lpstr>
      <vt:lpstr>適用領域</vt:lpstr>
      <vt:lpstr>ビジネス・インテリジェンスの目的</vt:lpstr>
      <vt:lpstr>ビジネス・インテリジェンスの目的</vt:lpstr>
      <vt:lpstr>「情報」と「ビジネス・インテリジェンス・プロセス」</vt:lpstr>
      <vt:lpstr>ビジネス・インテリジェンスのプロセス</vt:lpstr>
      <vt:lpstr>ETL (Extract, Transformation and Load)</vt:lpstr>
      <vt:lpstr>データウェアハウス　DWH Data Warehouse</vt:lpstr>
      <vt:lpstr>データウェアハウス　DWH Data Warehouse</vt:lpstr>
      <vt:lpstr>データウェアハウス（DWH）とデータマート（DM）</vt:lpstr>
      <vt:lpstr>ビジネス・インテリジェンスの3つの分析機能</vt:lpstr>
      <vt:lpstr>ビジネス・インテリジェンスとPDCAサイクル</vt:lpstr>
      <vt:lpstr>ビジネス・インテリジェンスのユーザー</vt:lpstr>
      <vt:lpstr>ビジネス・インテリジェンスの歴史</vt:lpstr>
      <vt:lpstr>ビジネス・インテリジェンスの最近の動き</vt:lpstr>
      <vt:lpstr>ビジネス・インテリジェンス活用の方向性</vt:lpstr>
      <vt:lpstr>製品の位置づけ</vt:lpstr>
      <vt:lpstr>PowerPoint プレゼンテーション</vt:lpstr>
      <vt:lpstr>ガートナー　テクノロジーのハイプサイクル</vt:lpstr>
      <vt:lpstr>ビッグデータとは</vt:lpstr>
      <vt:lpstr>世界で最初のビッグ・データ問題</vt:lpstr>
      <vt:lpstr>急激なデータの増大</vt:lpstr>
      <vt:lpstr>急激なデータの増大</vt:lpstr>
      <vt:lpstr>急激なデータの増大</vt:lpstr>
      <vt:lpstr>ビッグデータ</vt:lpstr>
      <vt:lpstr>ビッグドータとは</vt:lpstr>
      <vt:lpstr>ビッグドータとは</vt:lpstr>
      <vt:lpstr>ビッグデータとビッグデータ処理</vt:lpstr>
      <vt:lpstr>No SQL データベース</vt:lpstr>
      <vt:lpstr>ビッグ・データによるBI</vt:lpstr>
      <vt:lpstr>NEC Big Data Solutions </vt:lpstr>
      <vt:lpstr>Fujitsu Big Data Initiative</vt:lpstr>
      <vt:lpstr>Fujitsu Big Data Initiative</vt:lpstr>
      <vt:lpstr>Big Data + BI　ソリューション</vt:lpstr>
      <vt:lpstr>Amzon Redshift</vt:lpstr>
      <vt:lpstr>データベースのトレンド</vt:lpstr>
      <vt:lpstr>PowerPoint プレゼンテーション</vt:lpstr>
      <vt:lpstr>分析手法から見たBIツールの分類</vt:lpstr>
      <vt:lpstr>活用のための方策</vt:lpstr>
      <vt:lpstr>ビジネス・インテリジェンスの目的</vt:lpstr>
      <vt:lpstr>ビジネス・インテリジェンスの目的</vt:lpstr>
      <vt:lpstr>OLAPの分析手法</vt:lpstr>
      <vt:lpstr>BIを活用した顧客体験価値の提供</vt:lpstr>
      <vt:lpstr>Big Data / 適用例</vt:lpstr>
      <vt:lpstr>データウェアハウス（DWH）とデータマート（DM）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Shoji Okoshi</dc:creator>
  <cp:lastModifiedBy>Saito Masanori</cp:lastModifiedBy>
  <cp:revision>677</cp:revision>
  <cp:lastPrinted>2011-08-02T04:26:57Z</cp:lastPrinted>
  <dcterms:created xsi:type="dcterms:W3CDTF">2008-07-07T05:29:44Z</dcterms:created>
  <dcterms:modified xsi:type="dcterms:W3CDTF">2013-11-20T09:28:53Z</dcterms:modified>
</cp:coreProperties>
</file>