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1629" r:id="rId2"/>
    <p:sldId id="1867" r:id="rId3"/>
    <p:sldId id="1868" r:id="rId4"/>
    <p:sldId id="1909" r:id="rId5"/>
    <p:sldId id="1911" r:id="rId6"/>
    <p:sldId id="1912" r:id="rId7"/>
    <p:sldId id="1921" r:id="rId8"/>
    <p:sldId id="1913" r:id="rId9"/>
    <p:sldId id="1915" r:id="rId10"/>
    <p:sldId id="1916" r:id="rId11"/>
    <p:sldId id="1914" r:id="rId12"/>
    <p:sldId id="1886" r:id="rId13"/>
    <p:sldId id="1887" r:id="rId14"/>
    <p:sldId id="1888" r:id="rId15"/>
    <p:sldId id="1889" r:id="rId16"/>
    <p:sldId id="1892" r:id="rId17"/>
    <p:sldId id="1894" r:id="rId18"/>
    <p:sldId id="1895" r:id="rId19"/>
    <p:sldId id="1897" r:id="rId20"/>
    <p:sldId id="1898" r:id="rId21"/>
    <p:sldId id="1816" r:id="rId22"/>
    <p:sldId id="1899" r:id="rId23"/>
    <p:sldId id="1900" r:id="rId24"/>
    <p:sldId id="1883" r:id="rId25"/>
    <p:sldId id="1782" r:id="rId26"/>
    <p:sldId id="1896" r:id="rId27"/>
    <p:sldId id="1783" r:id="rId28"/>
    <p:sldId id="1839" r:id="rId29"/>
    <p:sldId id="1856" r:id="rId30"/>
    <p:sldId id="1901" r:id="rId31"/>
    <p:sldId id="1891" r:id="rId32"/>
    <p:sldId id="1893" r:id="rId33"/>
    <p:sldId id="1902" r:id="rId34"/>
    <p:sldId id="1924" r:id="rId35"/>
    <p:sldId id="1922" r:id="rId36"/>
    <p:sldId id="1903" r:id="rId37"/>
    <p:sldId id="1904" r:id="rId38"/>
    <p:sldId id="1842" r:id="rId39"/>
    <p:sldId id="1923" r:id="rId40"/>
    <p:sldId id="1926" r:id="rId41"/>
    <p:sldId id="1907" r:id="rId42"/>
    <p:sldId id="1861" r:id="rId43"/>
    <p:sldId id="1840" r:id="rId44"/>
    <p:sldId id="1841" r:id="rId45"/>
    <p:sldId id="1905" r:id="rId46"/>
    <p:sldId id="1925" r:id="rId47"/>
    <p:sldId id="1920" r:id="rId48"/>
    <p:sldId id="1908" r:id="rId49"/>
    <p:sldId id="1810" r:id="rId50"/>
    <p:sldId id="1852" r:id="rId51"/>
    <p:sldId id="1851" r:id="rId52"/>
    <p:sldId id="1848" r:id="rId53"/>
    <p:sldId id="1847" r:id="rId54"/>
    <p:sldId id="1853" r:id="rId55"/>
    <p:sldId id="1919" r:id="rId56"/>
    <p:sldId id="1917" r:id="rId57"/>
    <p:sldId id="1918" r:id="rId58"/>
    <p:sldId id="1809" r:id="rId59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6pPr>
    <a:lvl7pPr marL="27432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7pPr>
    <a:lvl8pPr marL="32004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8pPr>
    <a:lvl9pPr marL="36576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000"/>
    <a:srgbClr val="008040"/>
    <a:srgbClr val="FF6FCF"/>
    <a:srgbClr val="66FFCC"/>
    <a:srgbClr val="FF8000"/>
    <a:srgbClr val="0080FF"/>
    <a:srgbClr val="008000"/>
    <a:srgbClr val="3333FF"/>
    <a:srgbClr val="33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602" autoAdjust="0"/>
    <p:restoredTop sz="98171" autoAdjust="0"/>
  </p:normalViewPr>
  <p:slideViewPr>
    <p:cSldViewPr>
      <p:cViewPr>
        <p:scale>
          <a:sx n="200" d="100"/>
          <a:sy n="200" d="100"/>
        </p:scale>
        <p:origin x="-2784" y="-480"/>
      </p:cViewPr>
      <p:guideLst>
        <p:guide orient="horz"/>
        <p:guide pos="55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142" y="-96"/>
      </p:cViewPr>
      <p:guideLst>
        <p:guide orient="horz" pos="3158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93CF0C-4E6E-4DB3-8212-848DE9B52797}" type="doc">
      <dgm:prSet loTypeId="urn:microsoft.com/office/officeart/2005/8/layout/cycle2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8696B5DD-362E-4EA1-9295-2CD04119E752}">
      <dgm:prSet phldrT="[テキスト]"/>
      <dgm:spPr/>
      <dgm:t>
        <a:bodyPr/>
        <a:lstStyle/>
        <a:p>
          <a:r>
            <a:rPr kumimoji="1" lang="ja-JP" altLang="en-US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構築</a:t>
          </a:r>
          <a:endParaRPr kumimoji="1" lang="ja-JP" altLang="en-US" dirty="0"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latin typeface="HGP創英角ｺﾞｼｯｸUB" pitchFamily="50" charset="-128"/>
            <a:ea typeface="HGP創英角ｺﾞｼｯｸUB" pitchFamily="50" charset="-128"/>
          </a:endParaRPr>
        </a:p>
      </dgm:t>
    </dgm:pt>
    <dgm:pt modelId="{349BA50D-FE0E-49DE-9BC6-E90F6BB0E0CE}" type="parTrans" cxnId="{A72A10AF-1CB0-4BE0-BAC0-17CB08035A43}">
      <dgm:prSet/>
      <dgm:spPr/>
      <dgm:t>
        <a:bodyPr/>
        <a:lstStyle/>
        <a:p>
          <a:endParaRPr kumimoji="1" lang="ja-JP" altLang="en-US"/>
        </a:p>
      </dgm:t>
    </dgm:pt>
    <dgm:pt modelId="{39C3FE1F-DE47-4038-BC6F-7081C5F7E419}" type="sibTrans" cxnId="{A72A10AF-1CB0-4BE0-BAC0-17CB08035A43}">
      <dgm:prSet/>
      <dgm:spPr/>
      <dgm:t>
        <a:bodyPr/>
        <a:lstStyle/>
        <a:p>
          <a:endParaRPr kumimoji="1" lang="ja-JP" altLang="en-US"/>
        </a:p>
      </dgm:t>
    </dgm:pt>
    <dgm:pt modelId="{B1305CD1-049D-4484-A217-D9CEDF0B2806}">
      <dgm:prSet/>
      <dgm:spPr/>
      <dgm:t>
        <a:bodyPr/>
        <a:lstStyle/>
        <a:p>
          <a:r>
            <a:rPr kumimoji="1" lang="ja-JP" altLang="en-US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保守</a:t>
          </a:r>
          <a:endParaRPr kumimoji="1" lang="ja-JP" altLang="en-US" dirty="0"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latin typeface="HGP創英角ｺﾞｼｯｸUB" pitchFamily="50" charset="-128"/>
            <a:ea typeface="HGP創英角ｺﾞｼｯｸUB" pitchFamily="50" charset="-128"/>
          </a:endParaRPr>
        </a:p>
      </dgm:t>
    </dgm:pt>
    <dgm:pt modelId="{3F8F39B6-A841-4B8B-B79C-0EAF45EBE153}" type="parTrans" cxnId="{DF945137-86DE-4ADC-9C8B-A57110AB6FBB}">
      <dgm:prSet/>
      <dgm:spPr/>
      <dgm:t>
        <a:bodyPr/>
        <a:lstStyle/>
        <a:p>
          <a:endParaRPr kumimoji="1" lang="ja-JP" altLang="en-US"/>
        </a:p>
      </dgm:t>
    </dgm:pt>
    <dgm:pt modelId="{B822792F-5DE2-4210-9DC8-B4FA0C6FCB09}" type="sibTrans" cxnId="{DF945137-86DE-4ADC-9C8B-A57110AB6FBB}">
      <dgm:prSet/>
      <dgm:spPr/>
      <dgm:t>
        <a:bodyPr/>
        <a:lstStyle/>
        <a:p>
          <a:endParaRPr kumimoji="1" lang="ja-JP" altLang="en-US"/>
        </a:p>
      </dgm:t>
    </dgm:pt>
    <dgm:pt modelId="{7C6DC179-18C9-4718-ADDE-5816C398AA74}">
      <dgm:prSet/>
      <dgm:spPr/>
      <dgm:t>
        <a:bodyPr/>
        <a:lstStyle/>
        <a:p>
          <a:r>
            <a:rPr kumimoji="1" lang="ja-JP" altLang="en-US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運用</a:t>
          </a:r>
          <a:endParaRPr kumimoji="1" lang="ja-JP" altLang="en-US" dirty="0"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latin typeface="HGP創英角ｺﾞｼｯｸUB" pitchFamily="50" charset="-128"/>
            <a:ea typeface="HGP創英角ｺﾞｼｯｸUB" pitchFamily="50" charset="-128"/>
          </a:endParaRPr>
        </a:p>
      </dgm:t>
    </dgm:pt>
    <dgm:pt modelId="{5AF04158-5776-420F-AAAE-E5A6B5611396}" type="parTrans" cxnId="{1C7DDACE-1416-455D-873C-D16322D50C1E}">
      <dgm:prSet/>
      <dgm:spPr/>
      <dgm:t>
        <a:bodyPr/>
        <a:lstStyle/>
        <a:p>
          <a:endParaRPr kumimoji="1" lang="ja-JP" altLang="en-US"/>
        </a:p>
      </dgm:t>
    </dgm:pt>
    <dgm:pt modelId="{92A573DC-1C65-4D36-B887-37E2A6C2FE25}" type="sibTrans" cxnId="{1C7DDACE-1416-455D-873C-D16322D50C1E}">
      <dgm:prSet/>
      <dgm:spPr/>
      <dgm:t>
        <a:bodyPr/>
        <a:lstStyle/>
        <a:p>
          <a:endParaRPr kumimoji="1" lang="ja-JP" altLang="en-US"/>
        </a:p>
      </dgm:t>
    </dgm:pt>
    <dgm:pt modelId="{F6ECDE7D-DC8F-4390-8BB5-12FBD2ABAA7C}" type="pres">
      <dgm:prSet presAssocID="{8693CF0C-4E6E-4DB3-8212-848DE9B5279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B308AF8-C855-4217-A1CF-CDC957ED5119}" type="pres">
      <dgm:prSet presAssocID="{8696B5DD-362E-4EA1-9295-2CD04119E7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F2DBBE8-67CC-418C-B8CA-6C1AF4F3477B}" type="pres">
      <dgm:prSet presAssocID="{39C3FE1F-DE47-4038-BC6F-7081C5F7E419}" presName="sibTrans" presStyleLbl="sibTrans2D1" presStyleIdx="0" presStyleCnt="3"/>
      <dgm:spPr/>
      <dgm:t>
        <a:bodyPr/>
        <a:lstStyle/>
        <a:p>
          <a:endParaRPr kumimoji="1" lang="ja-JP" altLang="en-US"/>
        </a:p>
      </dgm:t>
    </dgm:pt>
    <dgm:pt modelId="{082011F6-684A-4C9D-A355-BBD2C1F71CA1}" type="pres">
      <dgm:prSet presAssocID="{39C3FE1F-DE47-4038-BC6F-7081C5F7E419}" presName="connectorText" presStyleLbl="sibTrans2D1" presStyleIdx="0" presStyleCnt="3"/>
      <dgm:spPr/>
      <dgm:t>
        <a:bodyPr/>
        <a:lstStyle/>
        <a:p>
          <a:endParaRPr kumimoji="1" lang="ja-JP" altLang="en-US"/>
        </a:p>
      </dgm:t>
    </dgm:pt>
    <dgm:pt modelId="{A9AA50A9-498E-4F80-AC33-7DB728825EF9}" type="pres">
      <dgm:prSet presAssocID="{B1305CD1-049D-4484-A217-D9CEDF0B280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2C660F-5DC5-4E0B-8D19-53FC0D5EAA8C}" type="pres">
      <dgm:prSet presAssocID="{B822792F-5DE2-4210-9DC8-B4FA0C6FCB09}" presName="sibTrans" presStyleLbl="sibTrans2D1" presStyleIdx="1" presStyleCnt="3"/>
      <dgm:spPr/>
      <dgm:t>
        <a:bodyPr/>
        <a:lstStyle/>
        <a:p>
          <a:endParaRPr kumimoji="1" lang="ja-JP" altLang="en-US"/>
        </a:p>
      </dgm:t>
    </dgm:pt>
    <dgm:pt modelId="{5FB6A214-AEAA-444F-BB19-8D0B8BB16793}" type="pres">
      <dgm:prSet presAssocID="{B822792F-5DE2-4210-9DC8-B4FA0C6FCB09}" presName="connectorText" presStyleLbl="sibTrans2D1" presStyleIdx="1" presStyleCnt="3"/>
      <dgm:spPr/>
      <dgm:t>
        <a:bodyPr/>
        <a:lstStyle/>
        <a:p>
          <a:endParaRPr kumimoji="1" lang="ja-JP" altLang="en-US"/>
        </a:p>
      </dgm:t>
    </dgm:pt>
    <dgm:pt modelId="{95D3D5A6-A282-47FA-AAB1-F3FBB71B0FAD}" type="pres">
      <dgm:prSet presAssocID="{7C6DC179-18C9-4718-ADDE-5816C398AA7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74448FA-E091-4D11-8EE2-2D22618DB7F4}" type="pres">
      <dgm:prSet presAssocID="{92A573DC-1C65-4D36-B887-37E2A6C2FE25}" presName="sibTrans" presStyleLbl="sibTrans2D1" presStyleIdx="2" presStyleCnt="3"/>
      <dgm:spPr/>
      <dgm:t>
        <a:bodyPr/>
        <a:lstStyle/>
        <a:p>
          <a:endParaRPr kumimoji="1" lang="ja-JP" altLang="en-US"/>
        </a:p>
      </dgm:t>
    </dgm:pt>
    <dgm:pt modelId="{23D8F020-B3F8-479A-B788-D2E0849C3F46}" type="pres">
      <dgm:prSet presAssocID="{92A573DC-1C65-4D36-B887-37E2A6C2FE25}" presName="connectorText" presStyleLbl="sibTrans2D1" presStyleIdx="2" presStyleCnt="3"/>
      <dgm:spPr/>
      <dgm:t>
        <a:bodyPr/>
        <a:lstStyle/>
        <a:p>
          <a:endParaRPr kumimoji="1" lang="ja-JP" altLang="en-US"/>
        </a:p>
      </dgm:t>
    </dgm:pt>
  </dgm:ptLst>
  <dgm:cxnLst>
    <dgm:cxn modelId="{BF0E3DDB-9238-8246-AFDC-2DD2D9E14EE9}" type="presOf" srcId="{B822792F-5DE2-4210-9DC8-B4FA0C6FCB09}" destId="{5FB6A214-AEAA-444F-BB19-8D0B8BB16793}" srcOrd="1" destOrd="0" presId="urn:microsoft.com/office/officeart/2005/8/layout/cycle2"/>
    <dgm:cxn modelId="{1C7DDACE-1416-455D-873C-D16322D50C1E}" srcId="{8693CF0C-4E6E-4DB3-8212-848DE9B52797}" destId="{7C6DC179-18C9-4718-ADDE-5816C398AA74}" srcOrd="2" destOrd="0" parTransId="{5AF04158-5776-420F-AAAE-E5A6B5611396}" sibTransId="{92A573DC-1C65-4D36-B887-37E2A6C2FE25}"/>
    <dgm:cxn modelId="{953308C0-7E54-694A-B2F6-9D75AE012BF0}" type="presOf" srcId="{7C6DC179-18C9-4718-ADDE-5816C398AA74}" destId="{95D3D5A6-A282-47FA-AAB1-F3FBB71B0FAD}" srcOrd="0" destOrd="0" presId="urn:microsoft.com/office/officeart/2005/8/layout/cycle2"/>
    <dgm:cxn modelId="{A72A10AF-1CB0-4BE0-BAC0-17CB08035A43}" srcId="{8693CF0C-4E6E-4DB3-8212-848DE9B52797}" destId="{8696B5DD-362E-4EA1-9295-2CD04119E752}" srcOrd="0" destOrd="0" parTransId="{349BA50D-FE0E-49DE-9BC6-E90F6BB0E0CE}" sibTransId="{39C3FE1F-DE47-4038-BC6F-7081C5F7E419}"/>
    <dgm:cxn modelId="{917214EC-B61F-D64A-BB4D-EBAF2737CC6F}" type="presOf" srcId="{B1305CD1-049D-4484-A217-D9CEDF0B2806}" destId="{A9AA50A9-498E-4F80-AC33-7DB728825EF9}" srcOrd="0" destOrd="0" presId="urn:microsoft.com/office/officeart/2005/8/layout/cycle2"/>
    <dgm:cxn modelId="{AC793496-69EC-E442-97B9-5F701F352F9C}" type="presOf" srcId="{8693CF0C-4E6E-4DB3-8212-848DE9B52797}" destId="{F6ECDE7D-DC8F-4390-8BB5-12FBD2ABAA7C}" srcOrd="0" destOrd="0" presId="urn:microsoft.com/office/officeart/2005/8/layout/cycle2"/>
    <dgm:cxn modelId="{9922C7D4-B8AF-914C-9804-71BBF0B4693D}" type="presOf" srcId="{92A573DC-1C65-4D36-B887-37E2A6C2FE25}" destId="{23D8F020-B3F8-479A-B788-D2E0849C3F46}" srcOrd="1" destOrd="0" presId="urn:microsoft.com/office/officeart/2005/8/layout/cycle2"/>
    <dgm:cxn modelId="{40245B0A-40A1-AF4C-B934-F1CE8B801B71}" type="presOf" srcId="{8696B5DD-362E-4EA1-9295-2CD04119E752}" destId="{AB308AF8-C855-4217-A1CF-CDC957ED5119}" srcOrd="0" destOrd="0" presId="urn:microsoft.com/office/officeart/2005/8/layout/cycle2"/>
    <dgm:cxn modelId="{A4D53BA8-03DD-9342-A923-CAE6B71D1D8D}" type="presOf" srcId="{39C3FE1F-DE47-4038-BC6F-7081C5F7E419}" destId="{5F2DBBE8-67CC-418C-B8CA-6C1AF4F3477B}" srcOrd="0" destOrd="0" presId="urn:microsoft.com/office/officeart/2005/8/layout/cycle2"/>
    <dgm:cxn modelId="{2C8AAE09-3AD5-1A49-A33F-2AEDEA7DA8BD}" type="presOf" srcId="{92A573DC-1C65-4D36-B887-37E2A6C2FE25}" destId="{074448FA-E091-4D11-8EE2-2D22618DB7F4}" srcOrd="0" destOrd="0" presId="urn:microsoft.com/office/officeart/2005/8/layout/cycle2"/>
    <dgm:cxn modelId="{DF945137-86DE-4ADC-9C8B-A57110AB6FBB}" srcId="{8693CF0C-4E6E-4DB3-8212-848DE9B52797}" destId="{B1305CD1-049D-4484-A217-D9CEDF0B2806}" srcOrd="1" destOrd="0" parTransId="{3F8F39B6-A841-4B8B-B79C-0EAF45EBE153}" sibTransId="{B822792F-5DE2-4210-9DC8-B4FA0C6FCB09}"/>
    <dgm:cxn modelId="{8F68FFC9-0A79-5C4D-8A09-303A53777029}" type="presOf" srcId="{39C3FE1F-DE47-4038-BC6F-7081C5F7E419}" destId="{082011F6-684A-4C9D-A355-BBD2C1F71CA1}" srcOrd="1" destOrd="0" presId="urn:microsoft.com/office/officeart/2005/8/layout/cycle2"/>
    <dgm:cxn modelId="{8343F741-0F23-6640-B8E1-436033AE19C9}" type="presOf" srcId="{B822792F-5DE2-4210-9DC8-B4FA0C6FCB09}" destId="{142C660F-5DC5-4E0B-8D19-53FC0D5EAA8C}" srcOrd="0" destOrd="0" presId="urn:microsoft.com/office/officeart/2005/8/layout/cycle2"/>
    <dgm:cxn modelId="{30782D08-CCED-6240-A409-F3071278D381}" type="presParOf" srcId="{F6ECDE7D-DC8F-4390-8BB5-12FBD2ABAA7C}" destId="{AB308AF8-C855-4217-A1CF-CDC957ED5119}" srcOrd="0" destOrd="0" presId="urn:microsoft.com/office/officeart/2005/8/layout/cycle2"/>
    <dgm:cxn modelId="{4DB9E4DB-DE17-D842-A45B-214166A4E1DE}" type="presParOf" srcId="{F6ECDE7D-DC8F-4390-8BB5-12FBD2ABAA7C}" destId="{5F2DBBE8-67CC-418C-B8CA-6C1AF4F3477B}" srcOrd="1" destOrd="0" presId="urn:microsoft.com/office/officeart/2005/8/layout/cycle2"/>
    <dgm:cxn modelId="{A3459ECE-57F9-9144-86E4-A28650F44F05}" type="presParOf" srcId="{5F2DBBE8-67CC-418C-B8CA-6C1AF4F3477B}" destId="{082011F6-684A-4C9D-A355-BBD2C1F71CA1}" srcOrd="0" destOrd="0" presId="urn:microsoft.com/office/officeart/2005/8/layout/cycle2"/>
    <dgm:cxn modelId="{13E8FBF0-4167-9342-A906-6A00AA75BD9C}" type="presParOf" srcId="{F6ECDE7D-DC8F-4390-8BB5-12FBD2ABAA7C}" destId="{A9AA50A9-498E-4F80-AC33-7DB728825EF9}" srcOrd="2" destOrd="0" presId="urn:microsoft.com/office/officeart/2005/8/layout/cycle2"/>
    <dgm:cxn modelId="{AD0D115F-A7A3-2A40-ACAC-EE0C2C6D09DD}" type="presParOf" srcId="{F6ECDE7D-DC8F-4390-8BB5-12FBD2ABAA7C}" destId="{142C660F-5DC5-4E0B-8D19-53FC0D5EAA8C}" srcOrd="3" destOrd="0" presId="urn:microsoft.com/office/officeart/2005/8/layout/cycle2"/>
    <dgm:cxn modelId="{312835D5-1DA2-434F-8478-1982BFD05B84}" type="presParOf" srcId="{142C660F-5DC5-4E0B-8D19-53FC0D5EAA8C}" destId="{5FB6A214-AEAA-444F-BB19-8D0B8BB16793}" srcOrd="0" destOrd="0" presId="urn:microsoft.com/office/officeart/2005/8/layout/cycle2"/>
    <dgm:cxn modelId="{8284596B-8886-CB4B-AB97-6EFFDC0C9734}" type="presParOf" srcId="{F6ECDE7D-DC8F-4390-8BB5-12FBD2ABAA7C}" destId="{95D3D5A6-A282-47FA-AAB1-F3FBB71B0FAD}" srcOrd="4" destOrd="0" presId="urn:microsoft.com/office/officeart/2005/8/layout/cycle2"/>
    <dgm:cxn modelId="{892564BD-0239-C943-9AC8-66349832AEF9}" type="presParOf" srcId="{F6ECDE7D-DC8F-4390-8BB5-12FBD2ABAA7C}" destId="{074448FA-E091-4D11-8EE2-2D22618DB7F4}" srcOrd="5" destOrd="0" presId="urn:microsoft.com/office/officeart/2005/8/layout/cycle2"/>
    <dgm:cxn modelId="{54446D27-9AFA-EC43-93A4-A6C4C65C9BE7}" type="presParOf" srcId="{074448FA-E091-4D11-8EE2-2D22618DB7F4}" destId="{23D8F020-B3F8-479A-B788-D2E0849C3F4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08AF8-C855-4217-A1CF-CDC957ED5119}">
      <dsp:nvSpPr>
        <dsp:cNvPr id="0" name=""/>
        <dsp:cNvSpPr/>
      </dsp:nvSpPr>
      <dsp:spPr>
        <a:xfrm>
          <a:off x="1844129" y="715"/>
          <a:ext cx="1125988" cy="11259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構築</a:t>
          </a:r>
          <a:endParaRPr kumimoji="1" lang="ja-JP" altLang="en-US" sz="2800" kern="1200" dirty="0"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latin typeface="HGP創英角ｺﾞｼｯｸUB" pitchFamily="50" charset="-128"/>
            <a:ea typeface="HGP創英角ｺﾞｼｯｸUB" pitchFamily="50" charset="-128"/>
          </a:endParaRPr>
        </a:p>
      </dsp:txBody>
      <dsp:txXfrm>
        <a:off x="2009026" y="165612"/>
        <a:ext cx="796194" cy="796194"/>
      </dsp:txXfrm>
    </dsp:sp>
    <dsp:sp modelId="{5F2DBBE8-67CC-418C-B8CA-6C1AF4F3477B}">
      <dsp:nvSpPr>
        <dsp:cNvPr id="0" name=""/>
        <dsp:cNvSpPr/>
      </dsp:nvSpPr>
      <dsp:spPr>
        <a:xfrm rot="3600000">
          <a:off x="2675936" y="1098065"/>
          <a:ext cx="298801" cy="380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600" kern="1200"/>
        </a:p>
      </dsp:txBody>
      <dsp:txXfrm>
        <a:off x="2698346" y="1135254"/>
        <a:ext cx="209161" cy="228013"/>
      </dsp:txXfrm>
    </dsp:sp>
    <dsp:sp modelId="{A9AA50A9-498E-4F80-AC33-7DB728825EF9}">
      <dsp:nvSpPr>
        <dsp:cNvPr id="0" name=""/>
        <dsp:cNvSpPr/>
      </dsp:nvSpPr>
      <dsp:spPr>
        <a:xfrm>
          <a:off x="2689012" y="1464095"/>
          <a:ext cx="1125988" cy="1125988"/>
        </a:xfrm>
        <a:prstGeom prst="ellipse">
          <a:avLst/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25001"/>
                <a:lumOff val="3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保守</a:t>
          </a:r>
          <a:endParaRPr kumimoji="1" lang="ja-JP" altLang="en-US" sz="2800" kern="1200" dirty="0"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latin typeface="HGP創英角ｺﾞｼｯｸUB" pitchFamily="50" charset="-128"/>
            <a:ea typeface="HGP創英角ｺﾞｼｯｸUB" pitchFamily="50" charset="-128"/>
          </a:endParaRPr>
        </a:p>
      </dsp:txBody>
      <dsp:txXfrm>
        <a:off x="2853909" y="1628992"/>
        <a:ext cx="796194" cy="796194"/>
      </dsp:txXfrm>
    </dsp:sp>
    <dsp:sp modelId="{142C660F-5DC5-4E0B-8D19-53FC0D5EAA8C}">
      <dsp:nvSpPr>
        <dsp:cNvPr id="0" name=""/>
        <dsp:cNvSpPr/>
      </dsp:nvSpPr>
      <dsp:spPr>
        <a:xfrm rot="10800000">
          <a:off x="2266179" y="1837079"/>
          <a:ext cx="298801" cy="380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25001"/>
                <a:lumOff val="3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600" kern="1200"/>
        </a:p>
      </dsp:txBody>
      <dsp:txXfrm rot="10800000">
        <a:off x="2355819" y="1913083"/>
        <a:ext cx="209161" cy="228013"/>
      </dsp:txXfrm>
    </dsp:sp>
    <dsp:sp modelId="{95D3D5A6-A282-47FA-AAB1-F3FBB71B0FAD}">
      <dsp:nvSpPr>
        <dsp:cNvPr id="0" name=""/>
        <dsp:cNvSpPr/>
      </dsp:nvSpPr>
      <dsp:spPr>
        <a:xfrm>
          <a:off x="999247" y="1464095"/>
          <a:ext cx="1125988" cy="1125988"/>
        </a:xfrm>
        <a:prstGeom prst="ellipse">
          <a:avLst/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800" kern="1200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rPr>
            <a:t>運用</a:t>
          </a:r>
          <a:endParaRPr kumimoji="1" lang="ja-JP" altLang="en-US" sz="2800" kern="1200" dirty="0"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latin typeface="HGP創英角ｺﾞｼｯｸUB" pitchFamily="50" charset="-128"/>
            <a:ea typeface="HGP創英角ｺﾞｼｯｸUB" pitchFamily="50" charset="-128"/>
          </a:endParaRPr>
        </a:p>
      </dsp:txBody>
      <dsp:txXfrm>
        <a:off x="1164144" y="1628992"/>
        <a:ext cx="796194" cy="796194"/>
      </dsp:txXfrm>
    </dsp:sp>
    <dsp:sp modelId="{074448FA-E091-4D11-8EE2-2D22618DB7F4}">
      <dsp:nvSpPr>
        <dsp:cNvPr id="0" name=""/>
        <dsp:cNvSpPr/>
      </dsp:nvSpPr>
      <dsp:spPr>
        <a:xfrm rot="18000000">
          <a:off x="1831053" y="1112713"/>
          <a:ext cx="298801" cy="380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600" kern="1200"/>
        </a:p>
      </dsp:txBody>
      <dsp:txXfrm>
        <a:off x="1853463" y="1227532"/>
        <a:ext cx="209161" cy="228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779AB060-A62D-4686-B1A3-FA907FE81C7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3324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6B4F0B56-8693-41CD-9229-CE377AAAF47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2511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4E877DA-9FF6-4090-B988-C7696A9198DE}" type="slidenum">
              <a:rPr lang="ja-JP" altLang="en-US" smtClean="0"/>
              <a:pPr defTabSz="965200"/>
              <a:t>1</a:t>
            </a:fld>
            <a:endParaRPr lang="en-US" altLang="ja-JP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60419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882D9722-55C7-4FC4-9F64-2F23D7E6CEE9}" type="slidenum">
              <a:rPr kumimoji="1" lang="ja-JP" altLang="en-US" sz="1200" smtClean="0"/>
              <a:pPr defTabSz="930275"/>
              <a:t>14</a:t>
            </a:fld>
            <a:endParaRPr kumimoji="1" lang="en-US" altLang="ja-JP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16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FE085F-33C7-463E-ACEF-B94F4EC680A2}" type="slidenum">
              <a:rPr lang="ja-JP" altLang="en-US"/>
              <a:pPr/>
              <a:t>19</a:t>
            </a:fld>
            <a:endParaRPr lang="en-US" altLang="ja-JP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0150" cy="3759200"/>
          </a:xfrm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552" y="4759140"/>
            <a:ext cx="5049060" cy="4510456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969FD8-1808-4B55-8C93-E58B586D4E34}" type="slidenum">
              <a:rPr lang="ja-JP" altLang="en-US"/>
              <a:pPr/>
              <a:t>20</a:t>
            </a:fld>
            <a:endParaRPr lang="en-US" altLang="ja-JP"/>
          </a:p>
        </p:txBody>
      </p:sp>
      <p:sp>
        <p:nvSpPr>
          <p:cNvPr id="7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50888"/>
            <a:ext cx="5010150" cy="3759200"/>
          </a:xfrm>
          <a:ln/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692" y="4759684"/>
            <a:ext cx="5512780" cy="4510015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24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66"/>
            <a:fld id="{CE3F6E55-E6C1-4315-B5E4-7D568B2109C4}" type="slidenum">
              <a:rPr kumimoji="1" lang="ja-JP" altLang="en-US" sz="1200">
                <a:latin typeface="Times New Roman" pitchFamily="18" charset="0"/>
              </a:rPr>
              <a:pPr defTabSz="930166"/>
              <a:t>25</a:t>
            </a:fld>
            <a:endParaRPr kumimoji="1" lang="en-US" altLang="ja-JP" sz="1200">
              <a:latin typeface="Times New Roman" pitchFamily="18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66"/>
            <a:fld id="{CE3F6E55-E6C1-4315-B5E4-7D568B2109C4}" type="slidenum">
              <a:rPr kumimoji="1" lang="ja-JP" altLang="en-US" sz="1200">
                <a:latin typeface="Times New Roman" pitchFamily="18" charset="0"/>
              </a:rPr>
              <a:pPr defTabSz="930166"/>
              <a:t>27</a:t>
            </a:fld>
            <a:endParaRPr kumimoji="1" lang="en-US" altLang="ja-JP" sz="1200">
              <a:latin typeface="Times New Roman" pitchFamily="18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30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42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47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59666" indent="-29217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68718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36205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03692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7A8495A7-E75F-4B28-B386-626347E65C5F}" type="slidenum">
              <a:rPr lang="ja-JP" altLang="en-US" smtClean="0"/>
              <a:pPr eaLnBrk="1" hangingPunct="1"/>
              <a:t>2</a:t>
            </a:fld>
            <a:endParaRPr lang="en-US" altLang="ja-JP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66"/>
            <a:fld id="{FBC5899A-EF30-4F3F-9CB5-D11D0986BF5C}" type="slidenum">
              <a:rPr kumimoji="1" lang="ja-JP" altLang="en-US" sz="1200">
                <a:latin typeface="Times New Roman" pitchFamily="18" charset="0"/>
              </a:rPr>
              <a:pPr defTabSz="930166"/>
              <a:t>52</a:t>
            </a:fld>
            <a:endParaRPr kumimoji="1" lang="en-US" altLang="ja-JP" sz="1200" dirty="0">
              <a:latin typeface="Times New Roman" pitchFamily="18" charset="0"/>
            </a:endParaRPr>
          </a:p>
        </p:txBody>
      </p:sp>
      <p:sp>
        <p:nvSpPr>
          <p:cNvPr id="768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2398" tIns="46199" rIns="92398" bIns="46199"/>
          <a:lstStyle/>
          <a:p>
            <a:endParaRPr lang="ja-JP" altLang="en-US" dirty="0" smtClean="0"/>
          </a:p>
        </p:txBody>
      </p:sp>
      <p:sp>
        <p:nvSpPr>
          <p:cNvPr id="76804" name="スライド番号プレースホルダ 3"/>
          <p:cNvSpPr txBox="1">
            <a:spLocks noGrp="1"/>
          </p:cNvSpPr>
          <p:nvPr/>
        </p:nvSpPr>
        <p:spPr bwMode="auto">
          <a:xfrm>
            <a:off x="3900489" y="9517064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98" tIns="46199" rIns="92398" bIns="46199" anchor="b"/>
          <a:lstStyle/>
          <a:p>
            <a:pPr algn="r" defTabSz="925404"/>
            <a:fld id="{55CA22B7-2558-4155-9740-A07BC084F0D6}" type="slidenum">
              <a:rPr lang="ja-JP" altLang="en-US">
                <a:solidFill>
                  <a:schemeClr val="tx1"/>
                </a:solidFill>
                <a:ea typeface="ＭＳ Ｐゴシック" charset="-128"/>
              </a:rPr>
              <a:pPr algn="r" defTabSz="925404"/>
              <a:t>52</a:t>
            </a:fld>
            <a:endParaRPr lang="en-US" altLang="ja-JP" dirty="0">
              <a:solidFill>
                <a:schemeClr val="tx1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166"/>
            <a:fld id="{FBC5899A-EF30-4F3F-9CB5-D11D0986BF5C}" type="slidenum">
              <a:rPr kumimoji="1" lang="ja-JP" altLang="en-US" sz="1200">
                <a:latin typeface="Times New Roman" pitchFamily="18" charset="0"/>
              </a:rPr>
              <a:pPr defTabSz="930166"/>
              <a:t>53</a:t>
            </a:fld>
            <a:endParaRPr kumimoji="1" lang="en-US" altLang="ja-JP" sz="1200" dirty="0">
              <a:latin typeface="Times New Roman" pitchFamily="18" charset="0"/>
            </a:endParaRPr>
          </a:p>
        </p:txBody>
      </p:sp>
      <p:sp>
        <p:nvSpPr>
          <p:cNvPr id="768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2398" tIns="46199" rIns="92398" bIns="46199"/>
          <a:lstStyle/>
          <a:p>
            <a:endParaRPr lang="ja-JP" altLang="en-US" dirty="0" smtClean="0"/>
          </a:p>
        </p:txBody>
      </p:sp>
      <p:sp>
        <p:nvSpPr>
          <p:cNvPr id="76804" name="スライド番号プレースホルダ 3"/>
          <p:cNvSpPr txBox="1">
            <a:spLocks noGrp="1"/>
          </p:cNvSpPr>
          <p:nvPr/>
        </p:nvSpPr>
        <p:spPr bwMode="auto">
          <a:xfrm>
            <a:off x="3900489" y="9517064"/>
            <a:ext cx="2986087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98" tIns="46199" rIns="92398" bIns="46199" anchor="b"/>
          <a:lstStyle/>
          <a:p>
            <a:pPr algn="r" defTabSz="925404"/>
            <a:fld id="{55CA22B7-2558-4155-9740-A07BC084F0D6}" type="slidenum">
              <a:rPr lang="ja-JP" altLang="en-US">
                <a:solidFill>
                  <a:schemeClr val="tx1"/>
                </a:solidFill>
                <a:ea typeface="ＭＳ Ｐゴシック" charset="-128"/>
              </a:rPr>
              <a:pPr algn="r" defTabSz="925404"/>
              <a:t>53</a:t>
            </a:fld>
            <a:endParaRPr lang="en-US" altLang="ja-JP" dirty="0">
              <a:solidFill>
                <a:schemeClr val="tx1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4929"/>
            <a:fld id="{7FACAF0C-EC15-4D0E-98AB-65E9F71F98EA}" type="slidenum">
              <a:rPr lang="ja-JP" altLang="en-US" smtClean="0"/>
              <a:pPr defTabSz="964929"/>
              <a:t>55</a:t>
            </a:fld>
            <a:endParaRPr lang="en-US" altLang="ja-JP" smtClean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035F6-7312-4705-BF39-A50DD08FC301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2610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035F6-7312-4705-BF39-A50DD08FC301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2610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035F6-7312-4705-BF39-A50DD08FC301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261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59666" indent="-29217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68718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36205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03692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7A8495A7-E75F-4B28-B386-626347E65C5F}" type="slidenum">
              <a:rPr lang="ja-JP" altLang="en-US" smtClean="0"/>
              <a:pPr eaLnBrk="1" hangingPunct="1"/>
              <a:t>3</a:t>
            </a:fld>
            <a:endParaRPr lang="en-US" altLang="ja-JP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4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08351766-17E3-4C7E-9AE5-5A14385647EF}" type="slidenum">
              <a:rPr lang="ja-JP" altLang="en-US" smtClean="0"/>
              <a:pPr defTabSz="965163"/>
              <a:t>5</a:t>
            </a:fld>
            <a:endParaRPr lang="en-US" altLang="ja-JP" dirty="0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08351766-17E3-4C7E-9AE5-5A14385647EF}" type="slidenum">
              <a:rPr lang="ja-JP" altLang="en-US" smtClean="0"/>
              <a:pPr defTabSz="965163"/>
              <a:t>6</a:t>
            </a:fld>
            <a:endParaRPr lang="en-US" altLang="ja-JP" dirty="0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163"/>
            <a:fld id="{08351766-17E3-4C7E-9AE5-5A14385647EF}" type="slidenum">
              <a:rPr lang="ja-JP" altLang="en-US" smtClean="0"/>
              <a:pPr defTabSz="965163"/>
              <a:t>7</a:t>
            </a:fld>
            <a:endParaRPr lang="en-US" altLang="ja-JP" dirty="0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8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900489" y="9515476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77" tIns="48288" rIns="96577" bIns="48288" anchor="b"/>
          <a:lstStyle/>
          <a:p>
            <a:pPr algn="r" defTabSz="965087"/>
            <a:fld id="{72305F44-69F4-4F2D-AE58-D9D8246B3C83}" type="slidenum">
              <a:rPr lang="ja-JP" altLang="en-US" sz="1300">
                <a:solidFill>
                  <a:schemeClr val="tx1"/>
                </a:solidFill>
                <a:ea typeface="ＭＳ Ｐゴシック" charset="-128"/>
              </a:rPr>
              <a:pPr algn="r" defTabSz="965087"/>
              <a:t>12</a:t>
            </a:fld>
            <a:endParaRPr lang="en-US" altLang="ja-JP" sz="130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828800" cy="68580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6793677" y="6643688"/>
            <a:ext cx="2350323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484848"/>
                </a:solidFill>
                <a:ea typeface="ＭＳ Ｐゴシック" pitchFamily="50" charset="-128"/>
              </a:rPr>
              <a:t>2009-2012,all rights reserved by </a:t>
            </a:r>
            <a:r>
              <a:rPr kumimoji="0" lang="en-US" altLang="ja-JP" sz="800" dirty="0" err="1" smtClean="0">
                <a:solidFill>
                  <a:srgbClr val="484848"/>
                </a:solidFill>
                <a:ea typeface="ＭＳ Ｐゴシック" pitchFamily="50" charset="-128"/>
              </a:rPr>
              <a:t>NetCommerce</a:t>
            </a:r>
            <a:endParaRPr kumimoji="0" lang="en-US" altLang="ja-JP" sz="800" dirty="0" smtClean="0">
              <a:solidFill>
                <a:srgbClr val="484848"/>
              </a:solidFill>
              <a:ea typeface="ＭＳ Ｐゴシック" pitchFamily="50" charset="-128"/>
            </a:endParaRPr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28800" y="2438400"/>
            <a:ext cx="6629400" cy="91440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53200" y="152400"/>
            <a:ext cx="2133600" cy="59737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2484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282700"/>
            <a:ext cx="9144000" cy="557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endParaRPr kumimoji="0" lang="ja-JP" altLang="en-US" sz="1600" dirty="0">
              <a:ea typeface="ＭＳ Ｐゴシック" charset="-128"/>
            </a:endParaRPr>
          </a:p>
        </p:txBody>
      </p:sp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9" name="AutoShape 20" descr="netcomm_logo.png"/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" y="838200"/>
            <a:ext cx="9144000" cy="6093619"/>
          </a:xfrm>
          <a:prstGeom prst="rect">
            <a:avLst/>
          </a:prstGeom>
        </p:spPr>
      </p:pic>
      <p:sp>
        <p:nvSpPr>
          <p:cNvPr id="1048" name="Text Box 24"/>
          <p:cNvSpPr txBox="1">
            <a:spLocks noChangeArrowheads="1"/>
          </p:cNvSpPr>
          <p:nvPr userDrawn="1"/>
        </p:nvSpPr>
        <p:spPr bwMode="auto">
          <a:xfrm>
            <a:off x="11497" y="6643688"/>
            <a:ext cx="2350323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FFFFFF"/>
                </a:solidFill>
                <a:ea typeface="ＭＳ Ｐゴシック" pitchFamily="50" charset="-128"/>
              </a:rPr>
              <a:t>2009-2013,all rights reserved by NetCommerce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96200" y="6619541"/>
            <a:ext cx="1371600" cy="2384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73A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48484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48484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48484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GIF"/><Relationship Id="rId7" Type="http://schemas.openxmlformats.org/officeDocument/2006/relationships/image" Target="../media/image17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hyperlink" Target="http://www.netcommerce.co.jp/blog" TargetMode="External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0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MP9003999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093619"/>
          </a:xfrm>
          <a:prstGeom prst="rect">
            <a:avLst/>
          </a:prstGeom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14793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4168A7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1pPr>
            <a:lvl2pPr marL="742950" indent="-28575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2pPr>
            <a:lvl3pPr marL="1143000" indent="-22860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3pPr>
            <a:lvl4pPr marL="1600200" indent="-22860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4pPr>
            <a:lvl5pPr marL="2057400" indent="-228600" eaLnBrk="0" hangingPunct="0"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484848"/>
                </a:solidFill>
                <a:latin typeface="Arial" charset="0"/>
                <a:ea typeface="HG丸ｺﾞｼｯｸM-PRO" pitchFamily="50" charset="-128"/>
              </a:defRPr>
            </a:lvl9pPr>
          </a:lstStyle>
          <a:p>
            <a:pPr eaLnBrk="1" hangingPunct="1"/>
            <a:r>
              <a:rPr lang="en-US" altLang="ja-JP" sz="2400" dirty="0" smtClean="0">
                <a:solidFill>
                  <a:schemeClr val="bg1"/>
                </a:solidFill>
                <a:ea typeface="HGP創英角ｺﾞｼｯｸUB" pitchFamily="50" charset="-128"/>
              </a:rPr>
              <a:t>Nov.2012</a:t>
            </a:r>
            <a:endParaRPr lang="ja-JP" altLang="en-US" sz="2400" dirty="0">
              <a:solidFill>
                <a:schemeClr val="bg1"/>
              </a:solidFill>
              <a:ea typeface="HGP創英角ｺﾞｼｯｸUB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8601" y="685800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200" dirty="0" smtClean="0">
                <a:solidFill>
                  <a:srgbClr val="FFFFFF"/>
                </a:solidFill>
              </a:rPr>
              <a:t>システム・インテーグレーション崩壊</a:t>
            </a:r>
            <a:endParaRPr lang="en-US" altLang="ja-JP" sz="3200" dirty="0">
              <a:solidFill>
                <a:srgbClr val="FFFFFF"/>
              </a:solidFill>
            </a:endParaRPr>
          </a:p>
          <a:p>
            <a:pPr algn="r"/>
            <a:r>
              <a:rPr kumimoji="1" lang="en-US" altLang="ja-JP" sz="2800" dirty="0" smtClean="0">
                <a:solidFill>
                  <a:srgbClr val="FFFFFF"/>
                </a:solidFill>
              </a:rPr>
              <a:t>〜</a:t>
            </a:r>
            <a:r>
              <a:rPr kumimoji="1" lang="ja-JP" altLang="en-US" sz="2800" dirty="0" smtClean="0">
                <a:solidFill>
                  <a:srgbClr val="FFFFFF"/>
                </a:solidFill>
              </a:rPr>
              <a:t>　ポスト</a:t>
            </a:r>
            <a:r>
              <a:rPr kumimoji="1" lang="en-US" altLang="ja-JP" sz="2800" dirty="0" smtClean="0">
                <a:solidFill>
                  <a:srgbClr val="FFFFFF"/>
                </a:solidFill>
              </a:rPr>
              <a:t>SI</a:t>
            </a:r>
            <a:r>
              <a:rPr kumimoji="1" lang="ja-JP" altLang="en-US" sz="2800" dirty="0" smtClean="0">
                <a:solidFill>
                  <a:srgbClr val="FFFFFF"/>
                </a:solidFill>
              </a:rPr>
              <a:t>時代の</a:t>
            </a:r>
            <a:r>
              <a:rPr kumimoji="1" lang="en-US" altLang="ja-JP" sz="2800" dirty="0" smtClean="0">
                <a:solidFill>
                  <a:srgbClr val="FFFFFF"/>
                </a:solidFill>
              </a:rPr>
              <a:t>IT</a:t>
            </a:r>
            <a:r>
              <a:rPr kumimoji="1" lang="ja-JP" altLang="en-US" sz="2800" dirty="0" smtClean="0">
                <a:solidFill>
                  <a:srgbClr val="FFFFFF"/>
                </a:solidFill>
              </a:rPr>
              <a:t>ビジネス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925" y="6400038"/>
            <a:ext cx="1454149" cy="24826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980770" y="6385402"/>
            <a:ext cx="1091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31.OCT</a:t>
            </a:r>
            <a:r>
              <a:rPr kumimoji="1" lang="en-US" altLang="ja-JP" dirty="0" smtClean="0">
                <a:solidFill>
                  <a:schemeClr val="bg1"/>
                </a:solidFill>
              </a:rPr>
              <a:t>.2013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400038"/>
            <a:ext cx="1852085" cy="2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en-US" altLang="ja-JP" dirty="0" smtClean="0"/>
              <a:t>TCO</a:t>
            </a:r>
            <a:r>
              <a:rPr kumimoji="1" lang="ja-JP" altLang="en-US" dirty="0" smtClean="0"/>
              <a:t>の削減の理由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/>
          <p:nvPr/>
        </p:nvCxnSpPr>
        <p:spPr bwMode="auto">
          <a:xfrm flipV="1">
            <a:off x="1295400" y="1295400"/>
            <a:ext cx="0" cy="49530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矢印コネクタ 26"/>
          <p:cNvCxnSpPr/>
          <p:nvPr/>
        </p:nvCxnSpPr>
        <p:spPr bwMode="auto">
          <a:xfrm>
            <a:off x="1295400" y="6248400"/>
            <a:ext cx="71628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図 31" descr="MC9004316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62000" cy="762000"/>
          </a:xfrm>
          <a:prstGeom prst="rect">
            <a:avLst/>
          </a:prstGeom>
        </p:spPr>
      </p:pic>
      <p:pic>
        <p:nvPicPr>
          <p:cNvPr id="33" name="図 32" descr="MC90043158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43600"/>
            <a:ext cx="673100" cy="673100"/>
          </a:xfrm>
          <a:prstGeom prst="rect">
            <a:avLst/>
          </a:prstGeom>
        </p:spPr>
      </p:pic>
      <p:grpSp>
        <p:nvGrpSpPr>
          <p:cNvPr id="4" name="図形グループ 3"/>
          <p:cNvGrpSpPr/>
          <p:nvPr/>
        </p:nvGrpSpPr>
        <p:grpSpPr>
          <a:xfrm>
            <a:off x="1524000" y="3048000"/>
            <a:ext cx="6934200" cy="2895600"/>
            <a:chOff x="1524000" y="3048000"/>
            <a:chExt cx="6934200" cy="2895600"/>
          </a:xfrm>
        </p:grpSpPr>
        <p:cxnSp>
          <p:nvCxnSpPr>
            <p:cNvPr id="34" name="直線矢印コネクタ 33"/>
            <p:cNvCxnSpPr/>
            <p:nvPr/>
          </p:nvCxnSpPr>
          <p:spPr bwMode="auto">
            <a:xfrm>
              <a:off x="1752600" y="3048000"/>
              <a:ext cx="6705600" cy="289560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FF6FCF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テキスト ボックス 35"/>
            <p:cNvSpPr txBox="1"/>
            <p:nvPr/>
          </p:nvSpPr>
          <p:spPr>
            <a:xfrm>
              <a:off x="1524000" y="3886200"/>
              <a:ext cx="23457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>
                  <a:solidFill>
                    <a:schemeClr val="accent3"/>
                  </a:solidFill>
                  <a:effectLst>
                    <a:glow rad="228600">
                      <a:srgbClr val="FF6FCF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システム関連機器の</a:t>
              </a:r>
              <a:endParaRPr lang="en-US" altLang="ja-JP" sz="2000" dirty="0" smtClean="0">
                <a:solidFill>
                  <a:schemeClr val="accent3"/>
                </a:solidFill>
                <a:effectLst>
                  <a:glow rad="228600">
                    <a:srgbClr val="FF6FCF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  <a:p>
              <a:r>
                <a:rPr lang="ja-JP" altLang="en-US" sz="2000" dirty="0" smtClean="0">
                  <a:solidFill>
                    <a:schemeClr val="accent3"/>
                  </a:solidFill>
                  <a:effectLst>
                    <a:glow rad="228600">
                      <a:srgbClr val="FF6FCF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コストパフォーマンス</a:t>
              </a:r>
              <a:endParaRPr kumimoji="1" lang="ja-JP" altLang="en-US" sz="2000" dirty="0">
                <a:solidFill>
                  <a:schemeClr val="accent3"/>
                </a:solidFill>
                <a:effectLst>
                  <a:glow rad="228600">
                    <a:srgbClr val="FF6FCF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1752600" y="1600200"/>
            <a:ext cx="6705600" cy="1219200"/>
            <a:chOff x="1752600" y="1600200"/>
            <a:chExt cx="6705600" cy="1219200"/>
          </a:xfrm>
        </p:grpSpPr>
        <p:cxnSp>
          <p:nvCxnSpPr>
            <p:cNvPr id="15" name="直線矢印コネクタ 14"/>
            <p:cNvCxnSpPr/>
            <p:nvPr/>
          </p:nvCxnSpPr>
          <p:spPr bwMode="auto">
            <a:xfrm>
              <a:off x="1752600" y="2819400"/>
              <a:ext cx="6705600" cy="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テキスト ボックス 25"/>
            <p:cNvSpPr txBox="1"/>
            <p:nvPr/>
          </p:nvSpPr>
          <p:spPr>
            <a:xfrm>
              <a:off x="7162800" y="2209800"/>
              <a:ext cx="1052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chemeClr val="accent3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リース</a:t>
              </a:r>
              <a:endParaRPr kumimoji="1" lang="ja-JP" altLang="en-US" sz="2800" dirty="0">
                <a:solidFill>
                  <a:schemeClr val="accent3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7" name="角丸四角形吹き出し 36"/>
            <p:cNvSpPr/>
            <p:nvPr/>
          </p:nvSpPr>
          <p:spPr bwMode="auto">
            <a:xfrm>
              <a:off x="4800600" y="1600200"/>
              <a:ext cx="2133600" cy="609600"/>
            </a:xfrm>
            <a:prstGeom prst="wedgeRoundRectCallout">
              <a:avLst>
                <a:gd name="adj1" fmla="val 59881"/>
                <a:gd name="adj2" fmla="val 89583"/>
                <a:gd name="adj3" fmla="val 16667"/>
              </a:avLst>
            </a:prstGeom>
            <a:solidFill>
              <a:srgbClr val="00804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/>
                <a:t>コストパフォーマンスが</a:t>
              </a:r>
              <a:endParaRPr kumimoji="0" lang="en-US" altLang="ja-JP" sz="1400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/>
                <a:t>長期的に固定化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1752600" y="1600200"/>
            <a:ext cx="6705600" cy="4343400"/>
            <a:chOff x="1752600" y="1600200"/>
            <a:chExt cx="6705600" cy="4343400"/>
          </a:xfrm>
        </p:grpSpPr>
        <p:cxnSp>
          <p:nvCxnSpPr>
            <p:cNvPr id="28" name="直線矢印コネクタ 27"/>
            <p:cNvCxnSpPr/>
            <p:nvPr/>
          </p:nvCxnSpPr>
          <p:spPr bwMode="auto">
            <a:xfrm>
              <a:off x="1752600" y="1981200"/>
              <a:ext cx="6705600" cy="281940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テキスト ボックス 30"/>
            <p:cNvSpPr txBox="1"/>
            <p:nvPr/>
          </p:nvSpPr>
          <p:spPr>
            <a:xfrm>
              <a:off x="6858000" y="4572000"/>
              <a:ext cx="1338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chemeClr val="accent3"/>
                  </a:solidFill>
                  <a:effectLst>
                    <a:glow rad="228600">
                      <a:srgbClr val="FF9900">
                        <a:alpha val="40000"/>
                      </a:srgb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クラウド</a:t>
              </a:r>
              <a:endParaRPr kumimoji="1" lang="ja-JP" altLang="en-US" sz="2800" dirty="0">
                <a:solidFill>
                  <a:schemeClr val="accent3"/>
                </a:solidFill>
                <a:effectLst>
                  <a:glow rad="228600">
                    <a:srgbClr val="FF9900">
                      <a:alpha val="40000"/>
                    </a:srgb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38" name="角丸四角形吹き出し 37"/>
            <p:cNvSpPr/>
            <p:nvPr/>
          </p:nvSpPr>
          <p:spPr bwMode="auto">
            <a:xfrm>
              <a:off x="3505200" y="5334000"/>
              <a:ext cx="3276600" cy="609600"/>
            </a:xfrm>
            <a:prstGeom prst="wedgeRoundRectCallout">
              <a:avLst>
                <a:gd name="adj1" fmla="val 53761"/>
                <a:gd name="adj2" fmla="val -112500"/>
                <a:gd name="adj3" fmla="val 16667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新機種追加、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新旧の入替え</a:t>
              </a: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を繰り返し</a:t>
              </a:r>
              <a:endParaRPr kumimoji="0" lang="en-US" altLang="ja-JP" sz="1400" dirty="0" smtClean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継続的にコストパフォーマンスを改善</a:t>
              </a:r>
            </a:p>
          </p:txBody>
        </p:sp>
        <p:sp>
          <p:nvSpPr>
            <p:cNvPr id="41" name="角丸四角形吹き出し 40"/>
            <p:cNvSpPr/>
            <p:nvPr/>
          </p:nvSpPr>
          <p:spPr bwMode="auto">
            <a:xfrm>
              <a:off x="2438400" y="1600200"/>
              <a:ext cx="1752600" cy="609600"/>
            </a:xfrm>
            <a:prstGeom prst="wedgeRoundRectCallout">
              <a:avLst>
                <a:gd name="adj1" fmla="val -68587"/>
                <a:gd name="adj2" fmla="val 93750"/>
                <a:gd name="adj3" fmla="val 16667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</a:rPr>
                <a:t>移行・環境変更に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</a:rPr>
                <a:t>かかる一時経費</a:t>
              </a:r>
            </a:p>
          </p:txBody>
        </p:sp>
        <p:cxnSp>
          <p:nvCxnSpPr>
            <p:cNvPr id="43" name="直線矢印コネクタ 42"/>
            <p:cNvCxnSpPr/>
            <p:nvPr/>
          </p:nvCxnSpPr>
          <p:spPr bwMode="auto">
            <a:xfrm>
              <a:off x="1905000" y="2133600"/>
              <a:ext cx="0" cy="6096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rgbClr val="FFFFFF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上下矢印 5"/>
          <p:cNvSpPr/>
          <p:nvPr/>
        </p:nvSpPr>
        <p:spPr bwMode="auto">
          <a:xfrm>
            <a:off x="7848600" y="2971800"/>
            <a:ext cx="609600" cy="1600200"/>
          </a:xfrm>
          <a:prstGeom prst="upDown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5486400" y="3276600"/>
            <a:ext cx="2286000" cy="1066800"/>
            <a:chOff x="6705600" y="609600"/>
            <a:chExt cx="2286000" cy="1066800"/>
          </a:xfrm>
        </p:grpSpPr>
        <p:sp>
          <p:nvSpPr>
            <p:cNvPr id="9" name="星 24 8"/>
            <p:cNvSpPr/>
            <p:nvPr/>
          </p:nvSpPr>
          <p:spPr bwMode="auto">
            <a:xfrm>
              <a:off x="6705600" y="609600"/>
              <a:ext cx="2286000" cy="1066800"/>
            </a:xfrm>
            <a:prstGeom prst="star24">
              <a:avLst/>
            </a:prstGeom>
            <a:ln w="38100" cmpd="sng">
              <a:solidFill>
                <a:srgbClr val="FF6600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7600" y="757535"/>
              <a:ext cx="852985" cy="38100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358094" y="1062335"/>
              <a:ext cx="10231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00FF"/>
                  </a:solidFill>
                </a:rPr>
                <a:t>2006/3/14〜</a:t>
              </a:r>
              <a:endParaRPr lang="en-US" altLang="ja-JP" dirty="0">
                <a:solidFill>
                  <a:srgbClr val="0000FF"/>
                </a:solidFill>
              </a:endParaRPr>
            </a:p>
            <a:p>
              <a:pPr algn="ctr"/>
              <a:r>
                <a:rPr lang="en-US" altLang="ja-JP" dirty="0" smtClean="0">
                  <a:solidFill>
                    <a:srgbClr val="0000FF"/>
                  </a:solidFill>
                </a:rPr>
                <a:t>31</a:t>
              </a:r>
              <a:r>
                <a:rPr lang="ja-JP" altLang="en-US" dirty="0" smtClean="0">
                  <a:solidFill>
                    <a:srgbClr val="0000FF"/>
                  </a:solidFill>
                </a:rPr>
                <a:t>回値下げ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53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システム資源の</a:t>
            </a:r>
            <a:r>
              <a:rPr kumimoji="1" lang="en-US" altLang="ja-JP" dirty="0" smtClean="0"/>
              <a:t>EC</a:t>
            </a:r>
            <a:r>
              <a:rPr kumimoji="1" lang="ja-JP" altLang="en-US" dirty="0" smtClean="0"/>
              <a:t>サイト</a:t>
            </a:r>
            <a:endParaRPr kumimoji="1" lang="ja-JP" altLang="en-US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7000" y="2895600"/>
            <a:ext cx="1066800" cy="935229"/>
          </a:xfrm>
          <a:prstGeom prst="rect">
            <a:avLst/>
          </a:prstGeom>
        </p:spPr>
      </p:pic>
      <p:sp>
        <p:nvSpPr>
          <p:cNvPr id="10" name="メモ 9"/>
          <p:cNvSpPr/>
          <p:nvPr/>
        </p:nvSpPr>
        <p:spPr bwMode="auto">
          <a:xfrm>
            <a:off x="1066800" y="2819400"/>
            <a:ext cx="762000" cy="838200"/>
          </a:xfrm>
          <a:prstGeom prst="foldedCorne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2" name="メモ 31"/>
          <p:cNvSpPr/>
          <p:nvPr/>
        </p:nvSpPr>
        <p:spPr bwMode="auto">
          <a:xfrm>
            <a:off x="1219200" y="3124200"/>
            <a:ext cx="762000" cy="838200"/>
          </a:xfrm>
          <a:prstGeom prst="foldedCorner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43000" y="28194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見積書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295400" y="32004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契約書</a:t>
            </a:r>
            <a:endParaRPr kumimoji="1" lang="ja-JP" altLang="en-US" dirty="0"/>
          </a:p>
        </p:txBody>
      </p:sp>
      <p:pic>
        <p:nvPicPr>
          <p:cNvPr id="6" name="図 5" descr="MC9004339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1447800" cy="1447800"/>
          </a:xfrm>
          <a:prstGeom prst="rect">
            <a:avLst/>
          </a:prstGeom>
        </p:spPr>
      </p:pic>
      <p:pic>
        <p:nvPicPr>
          <p:cNvPr id="8" name="図 7" descr="MC90043394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86200"/>
            <a:ext cx="1066800" cy="10668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819400" y="31242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調達手配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ja-JP" altLang="en-US" dirty="0" smtClean="0">
                <a:solidFill>
                  <a:schemeClr val="bg1"/>
                </a:solidFill>
              </a:rPr>
              <a:t>導入作業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 descr="MM900283085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1547117" cy="990600"/>
          </a:xfrm>
          <a:prstGeom prst="rect">
            <a:avLst/>
          </a:prstGeom>
        </p:spPr>
      </p:pic>
      <p:sp>
        <p:nvSpPr>
          <p:cNvPr id="34" name="下カーブ矢印 33"/>
          <p:cNvSpPr/>
          <p:nvPr/>
        </p:nvSpPr>
        <p:spPr bwMode="auto">
          <a:xfrm>
            <a:off x="1905000" y="2590800"/>
            <a:ext cx="1143000" cy="457200"/>
          </a:xfrm>
          <a:prstGeom prst="curved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209800" y="199138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メーカー</a:t>
            </a:r>
            <a:endParaRPr kumimoji="1" lang="en-US" altLang="ja-JP" sz="1400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ベンダー</a:t>
            </a:r>
            <a:endParaRPr kumimoji="1" lang="ja-JP" altLang="en-US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六角形 40"/>
          <p:cNvSpPr/>
          <p:nvPr/>
        </p:nvSpPr>
        <p:spPr bwMode="auto">
          <a:xfrm>
            <a:off x="3845719" y="55626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サイジング</a:t>
            </a:r>
          </a:p>
        </p:txBody>
      </p:sp>
      <p:sp>
        <p:nvSpPr>
          <p:cNvPr id="42" name="六角形 41"/>
          <p:cNvSpPr/>
          <p:nvPr/>
        </p:nvSpPr>
        <p:spPr bwMode="auto">
          <a:xfrm>
            <a:off x="3845719" y="50292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</a:rPr>
              <a:t>調　達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4" name="六角形 43"/>
          <p:cNvSpPr/>
          <p:nvPr/>
        </p:nvSpPr>
        <p:spPr bwMode="auto">
          <a:xfrm>
            <a:off x="3845719" y="6096000"/>
            <a:ext cx="1449387" cy="457200"/>
          </a:xfrm>
          <a:prstGeom prst="hexagon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費　用</a:t>
            </a:r>
          </a:p>
        </p:txBody>
      </p:sp>
      <p:sp>
        <p:nvSpPr>
          <p:cNvPr id="45" name="角丸四角形 44"/>
          <p:cNvSpPr/>
          <p:nvPr/>
        </p:nvSpPr>
        <p:spPr bwMode="auto">
          <a:xfrm>
            <a:off x="838200" y="50292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数週間から数ヶ月</a:t>
            </a:r>
          </a:p>
        </p:txBody>
      </p:sp>
      <p:sp>
        <p:nvSpPr>
          <p:cNvPr id="46" name="角丸四角形 45"/>
          <p:cNvSpPr/>
          <p:nvPr/>
        </p:nvSpPr>
        <p:spPr bwMode="auto">
          <a:xfrm>
            <a:off x="838200" y="55626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数ヶ月から数年を想定</a:t>
            </a:r>
          </a:p>
        </p:txBody>
      </p:sp>
      <p:sp>
        <p:nvSpPr>
          <p:cNvPr id="47" name="角丸四角形 46"/>
          <p:cNvSpPr/>
          <p:nvPr/>
        </p:nvSpPr>
        <p:spPr bwMode="auto">
          <a:xfrm>
            <a:off x="838200" y="6096000"/>
            <a:ext cx="2895600" cy="4572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Arial" charset="0"/>
                <a:ea typeface="HG丸ｺﾞｼｯｸM-PRO" pitchFamily="50" charset="-128"/>
              </a:rPr>
              <a:t>現物資産またはリース資産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524000" y="9906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従来の方法</a:t>
            </a:r>
            <a:endParaRPr kumimoji="1" lang="ja-JP" altLang="en-US" sz="24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5029200" y="381000"/>
            <a:ext cx="3657600" cy="6172200"/>
            <a:chOff x="5029200" y="381000"/>
            <a:chExt cx="3657600" cy="6172200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5029200" y="381000"/>
              <a:ext cx="3657600" cy="6172200"/>
              <a:chOff x="5029200" y="381000"/>
              <a:chExt cx="3657600" cy="6172200"/>
            </a:xfrm>
          </p:grpSpPr>
          <p:pic>
            <p:nvPicPr>
              <p:cNvPr id="19" name="図 18" descr="MC900441809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9200" y="381000"/>
                <a:ext cx="3657600" cy="3657600"/>
              </a:xfrm>
              <a:prstGeom prst="rect">
                <a:avLst/>
              </a:prstGeom>
            </p:spPr>
          </p:pic>
          <p:pic>
            <p:nvPicPr>
              <p:cNvPr id="27" name="図 26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07485" y="1600200"/>
                <a:ext cx="831515" cy="728962"/>
              </a:xfrm>
              <a:prstGeom prst="rect">
                <a:avLst/>
              </a:prstGeom>
            </p:spPr>
          </p:pic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245685" y="1600200"/>
                <a:ext cx="831515" cy="728962"/>
              </a:xfrm>
              <a:prstGeom prst="rect">
                <a:avLst/>
              </a:prstGeom>
            </p:spPr>
          </p:pic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569285" y="1600200"/>
                <a:ext cx="831515" cy="728962"/>
              </a:xfrm>
              <a:prstGeom prst="rect">
                <a:avLst/>
              </a:prstGeom>
            </p:spPr>
          </p:pic>
          <p:sp>
            <p:nvSpPr>
              <p:cNvPr id="35" name="角丸四角形 34"/>
              <p:cNvSpPr/>
              <p:nvPr/>
            </p:nvSpPr>
            <p:spPr bwMode="auto">
              <a:xfrm>
                <a:off x="6019800" y="3124200"/>
                <a:ext cx="1828800" cy="1447800"/>
              </a:xfrm>
              <a:prstGeom prst="roundRect">
                <a:avLst>
                  <a:gd name="adj" fmla="val 6667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484848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pic>
            <p:nvPicPr>
              <p:cNvPr id="20" name="Picture 26" descr="j0433941[1]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3810000"/>
                <a:ext cx="1066800" cy="106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テキスト ボックス 35"/>
              <p:cNvSpPr txBox="1"/>
              <p:nvPr/>
            </p:nvSpPr>
            <p:spPr>
              <a:xfrm>
                <a:off x="6026485" y="3200400"/>
                <a:ext cx="18288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000" dirty="0" smtClean="0">
                    <a:solidFill>
                      <a:srgbClr val="0000FF"/>
                    </a:solidFill>
                  </a:rPr>
                  <a:t>セルフ</a:t>
                </a:r>
                <a:r>
                  <a:rPr kumimoji="1" lang="en-US" altLang="ja-JP" sz="1000" dirty="0" smtClean="0">
                    <a:solidFill>
                      <a:srgbClr val="0000FF"/>
                    </a:solidFill>
                  </a:rPr>
                  <a:t>･</a:t>
                </a:r>
                <a:r>
                  <a:rPr kumimoji="1" lang="ja-JP" altLang="en-US" sz="1000" dirty="0" smtClean="0">
                    <a:solidFill>
                      <a:srgbClr val="0000FF"/>
                    </a:solidFill>
                  </a:rPr>
                  <a:t>サービス・ポータル</a:t>
                </a:r>
                <a:endParaRPr kumimoji="1" lang="ja-JP" altLang="en-US" sz="1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6019800" y="3505200"/>
                <a:ext cx="1828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Wingdings" charset="2"/>
                  <a:buChar char="l"/>
                </a:pPr>
                <a:r>
                  <a:rPr kumimoji="1" lang="ja-JP" altLang="en-US" dirty="0" smtClean="0">
                    <a:solidFill>
                      <a:srgbClr val="0000FF"/>
                    </a:solidFill>
                  </a:rPr>
                  <a:t>調達・構成変更</a:t>
                </a:r>
                <a:endParaRPr kumimoji="1" lang="en-US" altLang="ja-JP" dirty="0" smtClean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>
                    <a:solidFill>
                      <a:srgbClr val="0000FF"/>
                    </a:solidFill>
                  </a:rPr>
                  <a:t>サービスレベル設定</a:t>
                </a:r>
                <a:endParaRPr lang="en-US" altLang="ja-JP" dirty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 smtClean="0">
                    <a:solidFill>
                      <a:srgbClr val="0000FF"/>
                    </a:solidFill>
                  </a:rPr>
                  <a:t>運用設定</a:t>
                </a:r>
                <a:endParaRPr lang="en-US" altLang="ja-JP" dirty="0" smtClean="0">
                  <a:solidFill>
                    <a:srgbClr val="0000FF"/>
                  </a:solidFill>
                </a:endParaRPr>
              </a:p>
              <a:p>
                <a:pPr marL="171450" indent="-171450">
                  <a:buFont typeface="Wingdings" charset="2"/>
                  <a:buChar char="l"/>
                </a:pPr>
                <a:r>
                  <a:rPr lang="ja-JP" altLang="en-US" dirty="0" smtClean="0">
                    <a:solidFill>
                      <a:srgbClr val="0000FF"/>
                    </a:solidFill>
                  </a:rPr>
                  <a:t>・・・</a:t>
                </a:r>
                <a:endParaRPr kumimoji="1" lang="ja-JP" alt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8" name="角丸四角形 47"/>
              <p:cNvSpPr/>
              <p:nvPr/>
            </p:nvSpPr>
            <p:spPr bwMode="auto">
              <a:xfrm>
                <a:off x="5410200" y="50292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数分から数十分</a:t>
                </a:r>
              </a:p>
            </p:txBody>
          </p:sp>
          <p:sp>
            <p:nvSpPr>
              <p:cNvPr id="49" name="角丸四角形 48"/>
              <p:cNvSpPr/>
              <p:nvPr/>
            </p:nvSpPr>
            <p:spPr bwMode="auto">
              <a:xfrm>
                <a:off x="5410200" y="55626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不要・必要に応じて増減</a:t>
                </a:r>
              </a:p>
            </p:txBody>
          </p:sp>
          <p:sp>
            <p:nvSpPr>
              <p:cNvPr id="50" name="角丸四角形 49"/>
              <p:cNvSpPr/>
              <p:nvPr/>
            </p:nvSpPr>
            <p:spPr bwMode="auto">
              <a:xfrm>
                <a:off x="5410200" y="6096000"/>
                <a:ext cx="2895600" cy="4572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経費・</a:t>
                </a:r>
                <a:r>
                  <a:rPr kumimoji="0" lang="ja-JP" altLang="en-US" sz="1400" dirty="0" smtClean="0">
                    <a:solidFill>
                      <a:srgbClr val="3366FF"/>
                    </a:solidFill>
                  </a:rPr>
                  <a:t>従量課金／定額課金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6097489" y="990600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 smtClean="0">
                    <a:solidFill>
                      <a:srgbClr val="FFFFFF"/>
                    </a:solidFill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クラウド</a:t>
                </a:r>
                <a:endParaRPr kumimoji="1" lang="ja-JP" altLang="en-US" sz="2400" dirty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" name="上下矢印 3"/>
            <p:cNvSpPr/>
            <p:nvPr/>
          </p:nvSpPr>
          <p:spPr bwMode="auto">
            <a:xfrm>
              <a:off x="6705600" y="2286000"/>
              <a:ext cx="381000" cy="838200"/>
            </a:xfrm>
            <a:prstGeom prst="upDown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5609114" y="2514600"/>
              <a:ext cx="2544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オンライン</a:t>
              </a:r>
              <a:r>
                <a:rPr kumimoji="1" lang="en-US" altLang="ja-JP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･</a:t>
              </a:r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リアルタイム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77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928468" y="1981200"/>
            <a:ext cx="728389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ビジネスが抱える３つの課題</a:t>
            </a:r>
            <a:endParaRPr lang="en-US" altLang="ja-JP" sz="44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1028700" lvl="1" indent="-571500">
              <a:buFont typeface="Wingdings" charset="2"/>
              <a:buChar char="v"/>
            </a:pP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構造的不幸</a:t>
            </a:r>
            <a:r>
              <a:rPr lang="en-US" altLang="ja-JP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: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相互不信とゴールの不一致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カスタマー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・シフト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クラウド・インパクト</a:t>
            </a:r>
          </a:p>
        </p:txBody>
      </p:sp>
    </p:spTree>
    <p:extLst>
      <p:ext uri="{BB962C8B-B14F-4D97-AF65-F5344CB8AC3E}">
        <p14:creationId xmlns:p14="http://schemas.microsoft.com/office/powerpoint/2010/main" val="16282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図形グループ 15"/>
          <p:cNvGrpSpPr/>
          <p:nvPr/>
        </p:nvGrpSpPr>
        <p:grpSpPr>
          <a:xfrm>
            <a:off x="2819400" y="1447800"/>
            <a:ext cx="2954867" cy="914400"/>
            <a:chOff x="2819400" y="1447800"/>
            <a:chExt cx="2954867" cy="914400"/>
          </a:xfrm>
        </p:grpSpPr>
        <p:sp>
          <p:nvSpPr>
            <p:cNvPr id="25" name="角丸四角形 24"/>
            <p:cNvSpPr/>
            <p:nvPr/>
          </p:nvSpPr>
          <p:spPr bwMode="auto">
            <a:xfrm>
              <a:off x="3335867" y="1447800"/>
              <a:ext cx="2438400" cy="9144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プロジェクトの企画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要求仕様の提示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8" name="右矢印 7"/>
            <p:cNvSpPr/>
            <p:nvPr/>
          </p:nvSpPr>
          <p:spPr bwMode="auto">
            <a:xfrm>
              <a:off x="2819400" y="1676400"/>
              <a:ext cx="457200" cy="457200"/>
            </a:xfrm>
            <a:prstGeom prst="rightArrow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5867400" y="1447800"/>
            <a:ext cx="2971800" cy="914400"/>
            <a:chOff x="5867400" y="1447800"/>
            <a:chExt cx="2971800" cy="914400"/>
          </a:xfrm>
        </p:grpSpPr>
        <p:sp>
          <p:nvSpPr>
            <p:cNvPr id="27" name="角丸四角形 26"/>
            <p:cNvSpPr/>
            <p:nvPr/>
          </p:nvSpPr>
          <p:spPr bwMode="auto">
            <a:xfrm>
              <a:off x="6400800" y="1447800"/>
              <a:ext cx="2438400" cy="914400"/>
            </a:xfrm>
            <a:prstGeom prst="roundRect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要件定義・仕様策定</a:t>
              </a:r>
            </a:p>
          </p:txBody>
        </p:sp>
        <p:sp>
          <p:nvSpPr>
            <p:cNvPr id="26" name="右矢印 25"/>
            <p:cNvSpPr/>
            <p:nvPr/>
          </p:nvSpPr>
          <p:spPr bwMode="auto">
            <a:xfrm>
              <a:off x="5867400" y="1676400"/>
              <a:ext cx="457200" cy="457200"/>
            </a:xfrm>
            <a:prstGeom prst="rightArrow">
              <a:avLst/>
            </a:prstGeom>
            <a:solidFill>
              <a:srgbClr val="CC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kumimoji="1" lang="ja-JP" altLang="en-US" dirty="0" smtClean="0"/>
              <a:t>構造的不幸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相互不信とゴールの不一致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287867" y="1447800"/>
            <a:ext cx="2438400" cy="9144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ビジネス価値</a:t>
            </a:r>
            <a:r>
              <a:rPr kumimoji="0" lang="ja-JP" altLang="en-US" sz="1600" dirty="0" smtClean="0">
                <a:solidFill>
                  <a:schemeClr val="bg1"/>
                </a:solidFill>
              </a:rPr>
              <a:t>の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向上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chemeClr val="bg1"/>
                </a:solidFill>
              </a:rPr>
              <a:t>売上・利益の増大</a:t>
            </a:r>
            <a:endParaRPr kumimoji="0" lang="en-US" altLang="ja-JP" dirty="0" smtClean="0">
              <a:solidFill>
                <a:schemeClr val="bg1"/>
              </a:solidFill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新規事業への参入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dirty="0" smtClean="0">
                <a:solidFill>
                  <a:schemeClr val="bg1"/>
                </a:solidFill>
              </a:rPr>
              <a:t>利便性の向上　など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1295400" y="2514600"/>
            <a:ext cx="4953000" cy="4267200"/>
            <a:chOff x="1295400" y="2514600"/>
            <a:chExt cx="4953000" cy="4267200"/>
          </a:xfrm>
        </p:grpSpPr>
        <p:sp>
          <p:nvSpPr>
            <p:cNvPr id="3" name="曲折矢印 2"/>
            <p:cNvSpPr/>
            <p:nvPr/>
          </p:nvSpPr>
          <p:spPr bwMode="auto">
            <a:xfrm flipV="1">
              <a:off x="1295400" y="2514600"/>
              <a:ext cx="1219200" cy="3886200"/>
            </a:xfrm>
            <a:prstGeom prst="bentArrow">
              <a:avLst/>
            </a:prstGeom>
            <a:solidFill>
              <a:srgbClr val="FF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左矢印 4"/>
            <p:cNvSpPr/>
            <p:nvPr/>
          </p:nvSpPr>
          <p:spPr bwMode="auto">
            <a:xfrm>
              <a:off x="4191000" y="5791200"/>
              <a:ext cx="2057400" cy="609600"/>
            </a:xfrm>
            <a:prstGeom prst="leftArrow">
              <a:avLst/>
            </a:prstGeom>
            <a:solidFill>
              <a:srgbClr val="FF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5" name="爆発 2 14"/>
            <p:cNvSpPr/>
            <p:nvPr/>
          </p:nvSpPr>
          <p:spPr bwMode="auto">
            <a:xfrm>
              <a:off x="2438400" y="5334000"/>
              <a:ext cx="1981200" cy="1447800"/>
            </a:xfrm>
            <a:prstGeom prst="irregularSeal2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ゴール</a:t>
              </a:r>
              <a:endPara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dirty="0" smtClean="0">
                  <a:solidFill>
                    <a:srgbClr val="FFFFFF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不一致</a:t>
              </a: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3352800" y="2209800"/>
            <a:ext cx="5486400" cy="2895600"/>
            <a:chOff x="3352800" y="2209800"/>
            <a:chExt cx="5486400" cy="2895600"/>
          </a:xfrm>
        </p:grpSpPr>
        <p:sp>
          <p:nvSpPr>
            <p:cNvPr id="21" name="角丸四角形 20"/>
            <p:cNvSpPr/>
            <p:nvPr/>
          </p:nvSpPr>
          <p:spPr bwMode="auto">
            <a:xfrm>
              <a:off x="6400800" y="2743200"/>
              <a:ext cx="2438400" cy="2362200"/>
            </a:xfrm>
            <a:prstGeom prst="roundRect">
              <a:avLst>
                <a:gd name="adj" fmla="val 6273"/>
              </a:avLst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現場からの乖離</a:t>
              </a: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収益を優先</a:t>
              </a: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0" name="角丸四角形 29"/>
            <p:cNvSpPr/>
            <p:nvPr/>
          </p:nvSpPr>
          <p:spPr bwMode="auto">
            <a:xfrm>
              <a:off x="3352800" y="2743200"/>
              <a:ext cx="2438400" cy="2362200"/>
            </a:xfrm>
            <a:prstGeom prst="roundRect">
              <a:avLst>
                <a:gd name="adj" fmla="val 6273"/>
              </a:avLst>
            </a:prstGeom>
            <a:solidFill>
              <a:schemeClr val="accent1">
                <a:lumMod val="75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業務知識・現場実践スキル</a:t>
              </a: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chemeClr val="bg1"/>
                  </a:solidFill>
                </a:rPr>
                <a:t>の欠如、内容判断が困難</a:t>
              </a: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3505200" y="4343400"/>
              <a:ext cx="1828800" cy="5334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完成責任の保証を要求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現場納得まで改修要求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3505200" y="3429000"/>
              <a:ext cx="1828800" cy="5334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客観的金額根拠の要求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6858000" y="4343400"/>
              <a:ext cx="18288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完成責任の保証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6858000" y="3429000"/>
              <a:ext cx="18288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</a:rPr>
                <a:t>工数の積算</a:t>
              </a:r>
              <a:endParaRPr kumimoji="0" lang="en-US" altLang="ja-JP" dirty="0" smtClean="0">
                <a:solidFill>
                  <a:schemeClr val="bg1"/>
                </a:solidFill>
              </a:endParaRPr>
            </a:p>
          </p:txBody>
        </p:sp>
        <p:sp>
          <p:nvSpPr>
            <p:cNvPr id="6" name="右矢印 5"/>
            <p:cNvSpPr/>
            <p:nvPr/>
          </p:nvSpPr>
          <p:spPr bwMode="auto">
            <a:xfrm>
              <a:off x="5257800" y="3505200"/>
              <a:ext cx="1676400" cy="381000"/>
            </a:xfrm>
            <a:prstGeom prst="rightArrow">
              <a:avLst/>
            </a:prstGeom>
            <a:solidFill>
              <a:srgbClr val="CC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9" name="右矢印 18"/>
            <p:cNvSpPr/>
            <p:nvPr/>
          </p:nvSpPr>
          <p:spPr bwMode="auto">
            <a:xfrm>
              <a:off x="5257800" y="4419600"/>
              <a:ext cx="1676400" cy="381000"/>
            </a:xfrm>
            <a:prstGeom prst="rightArrow">
              <a:avLst/>
            </a:prstGeom>
            <a:solidFill>
              <a:srgbClr val="CC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3" name="下矢印 22"/>
            <p:cNvSpPr/>
            <p:nvPr/>
          </p:nvSpPr>
          <p:spPr bwMode="auto">
            <a:xfrm>
              <a:off x="7239000" y="2209800"/>
              <a:ext cx="762000" cy="457200"/>
            </a:xfrm>
            <a:prstGeom prst="downArrow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4" name="下矢印 23"/>
            <p:cNvSpPr/>
            <p:nvPr/>
          </p:nvSpPr>
          <p:spPr bwMode="auto">
            <a:xfrm>
              <a:off x="4191000" y="2209800"/>
              <a:ext cx="762000" cy="457200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6996376" y="990600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SI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事業者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7200" y="99060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エンドユーザー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05200" y="99060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情報システム部門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5" name="角丸四角形 34"/>
          <p:cNvSpPr/>
          <p:nvPr/>
        </p:nvSpPr>
        <p:spPr bwMode="auto">
          <a:xfrm>
            <a:off x="4038600" y="3886200"/>
            <a:ext cx="1524000" cy="5334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責任回避</a:t>
            </a:r>
            <a:endParaRPr kumimoji="0" lang="en-US" altLang="ja-JP" sz="1600" dirty="0" smtClean="0">
              <a:solidFill>
                <a:schemeClr val="bg1"/>
              </a:solidFill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400800" y="3886200"/>
            <a:ext cx="1524000" cy="5334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瑕疵担保</a:t>
            </a:r>
            <a:endParaRPr kumimoji="0" lang="en-US" altLang="ja-JP" sz="1600" dirty="0" smtClean="0">
              <a:solidFill>
                <a:schemeClr val="bg1"/>
              </a:solidFill>
            </a:endParaRPr>
          </a:p>
        </p:txBody>
      </p:sp>
      <p:sp>
        <p:nvSpPr>
          <p:cNvPr id="17" name="爆発 2 16"/>
          <p:cNvSpPr/>
          <p:nvPr/>
        </p:nvSpPr>
        <p:spPr bwMode="auto">
          <a:xfrm>
            <a:off x="5257800" y="3657600"/>
            <a:ext cx="1600200" cy="990600"/>
          </a:xfrm>
          <a:prstGeom prst="irregularSeal2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相互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不信</a:t>
            </a:r>
          </a:p>
        </p:txBody>
      </p:sp>
      <p:grpSp>
        <p:nvGrpSpPr>
          <p:cNvPr id="10" name="図形グループ 9"/>
          <p:cNvGrpSpPr/>
          <p:nvPr/>
        </p:nvGrpSpPr>
        <p:grpSpPr>
          <a:xfrm>
            <a:off x="6400800" y="5029200"/>
            <a:ext cx="2438400" cy="1524000"/>
            <a:chOff x="6400800" y="5029200"/>
            <a:chExt cx="2438400" cy="1524000"/>
          </a:xfrm>
        </p:grpSpPr>
        <p:sp>
          <p:nvSpPr>
            <p:cNvPr id="12" name="角丸四角形 11"/>
            <p:cNvSpPr/>
            <p:nvPr/>
          </p:nvSpPr>
          <p:spPr bwMode="auto">
            <a:xfrm>
              <a:off x="6400800" y="5562600"/>
              <a:ext cx="2438400" cy="990600"/>
            </a:xfrm>
            <a:prstGeom prst="roundRect">
              <a:avLst/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仕様通りの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コードの完成</a:t>
              </a:r>
            </a:p>
          </p:txBody>
        </p:sp>
        <p:sp>
          <p:nvSpPr>
            <p:cNvPr id="7" name="下矢印 6"/>
            <p:cNvSpPr/>
            <p:nvPr/>
          </p:nvSpPr>
          <p:spPr bwMode="auto">
            <a:xfrm>
              <a:off x="7239000" y="5029200"/>
              <a:ext cx="762000" cy="45720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2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91624"/>
            <a:ext cx="5052195" cy="3060700"/>
          </a:xfrm>
          <a:prstGeom prst="rect">
            <a:avLst/>
          </a:prstGeom>
        </p:spPr>
      </p:pic>
      <p:sp>
        <p:nvSpPr>
          <p:cNvPr id="19" name="角丸四角形 18"/>
          <p:cNvSpPr/>
          <p:nvPr/>
        </p:nvSpPr>
        <p:spPr bwMode="auto">
          <a:xfrm>
            <a:off x="990600" y="4114800"/>
            <a:ext cx="7239000" cy="16764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9393" name="タイトル 1"/>
          <p:cNvSpPr>
            <a:spLocks noGrp="1"/>
          </p:cNvSpPr>
          <p:nvPr>
            <p:ph type="title"/>
          </p:nvPr>
        </p:nvSpPr>
        <p:spPr>
          <a:xfrm>
            <a:off x="250825" y="279400"/>
            <a:ext cx="8678863" cy="493713"/>
          </a:xfrm>
        </p:spPr>
        <p:txBody>
          <a:bodyPr/>
          <a:lstStyle/>
          <a:p>
            <a:r>
              <a:rPr lang="ja-JP" altLang="en-US" dirty="0" smtClean="0">
                <a:ea typeface="ＭＳ Ｐゴシック" charset="-128"/>
              </a:rPr>
              <a:t>カスタマーシフト／</a:t>
            </a:r>
            <a:r>
              <a:rPr lang="en-US" altLang="ja-JP" dirty="0" smtClean="0">
                <a:ea typeface="ＭＳ Ｐゴシック" charset="-128"/>
              </a:rPr>
              <a:t>IT</a:t>
            </a:r>
            <a:r>
              <a:rPr lang="ja-JP" altLang="en-US" dirty="0" smtClean="0">
                <a:ea typeface="ＭＳ Ｐゴシック" charset="-128"/>
              </a:rPr>
              <a:t>予算の変遷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5876" y="3225224"/>
            <a:ext cx="7362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FFFF"/>
                </a:solidFill>
              </a:rPr>
              <a:t>IT</a:t>
            </a:r>
            <a:r>
              <a:rPr kumimoji="1" lang="ja-JP" altLang="en-US" dirty="0" smtClean="0">
                <a:solidFill>
                  <a:srgbClr val="FFFFFF"/>
                </a:solidFill>
              </a:rPr>
              <a:t>部門</a:t>
            </a:r>
          </a:p>
          <a:p>
            <a:pPr algn="ctr"/>
            <a:r>
              <a:rPr lang="en-US" altLang="ja-JP" sz="2000" dirty="0" smtClean="0">
                <a:solidFill>
                  <a:srgbClr val="FFFFFF"/>
                </a:solidFill>
              </a:rPr>
              <a:t>80%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679203" y="1548824"/>
            <a:ext cx="8259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</a:rPr>
              <a:t>非</a:t>
            </a:r>
            <a:r>
              <a:rPr kumimoji="1" lang="en-US" altLang="ja-JP" dirty="0" smtClean="0">
                <a:solidFill>
                  <a:srgbClr val="FFFFFF"/>
                </a:solidFill>
              </a:rPr>
              <a:t>IT</a:t>
            </a:r>
            <a:r>
              <a:rPr kumimoji="1" lang="ja-JP" altLang="en-US" dirty="0" smtClean="0">
                <a:solidFill>
                  <a:srgbClr val="FFFFFF"/>
                </a:solidFill>
              </a:rPr>
              <a:t>部門</a:t>
            </a:r>
          </a:p>
          <a:p>
            <a:pPr algn="ctr"/>
            <a:r>
              <a:rPr lang="en-US" altLang="ja-JP" sz="2000" dirty="0" smtClean="0">
                <a:solidFill>
                  <a:srgbClr val="FFFFFF"/>
                </a:solidFill>
              </a:rPr>
              <a:t>20%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3962400" y="1044950"/>
            <a:ext cx="5180013" cy="3069850"/>
            <a:chOff x="3962400" y="1044950"/>
            <a:chExt cx="5180013" cy="3069850"/>
          </a:xfrm>
        </p:grpSpPr>
        <p:grpSp>
          <p:nvGrpSpPr>
            <p:cNvPr id="2" name="図形グループ 1"/>
            <p:cNvGrpSpPr/>
            <p:nvPr/>
          </p:nvGrpSpPr>
          <p:grpSpPr>
            <a:xfrm>
              <a:off x="3962400" y="1044950"/>
              <a:ext cx="5180013" cy="3069850"/>
              <a:chOff x="3962400" y="1044950"/>
              <a:chExt cx="5180013" cy="3069850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75113" y="1044950"/>
                <a:ext cx="5067300" cy="3069850"/>
              </a:xfrm>
              <a:prstGeom prst="rect">
                <a:avLst/>
              </a:prstGeom>
            </p:spPr>
          </p:pic>
          <p:sp>
            <p:nvSpPr>
              <p:cNvPr id="8" name="右矢印 7"/>
              <p:cNvSpPr/>
              <p:nvPr/>
            </p:nvSpPr>
            <p:spPr bwMode="auto">
              <a:xfrm>
                <a:off x="3962400" y="2310824"/>
                <a:ext cx="1295400" cy="1066800"/>
              </a:xfrm>
              <a:prstGeom prst="rightArrow">
                <a:avLst/>
              </a:prstGeom>
              <a:solidFill>
                <a:srgbClr val="FF6FC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484848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7010400" y="1066800"/>
                <a:ext cx="150794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 smtClean="0">
                    <a:solidFill>
                      <a:srgbClr val="FFFFFF"/>
                    </a:solidFill>
                  </a:rPr>
                  <a:t>2019</a:t>
                </a:r>
                <a:r>
                  <a:rPr kumimoji="1" lang="ja-JP" altLang="en-US" sz="3200" dirty="0" smtClean="0">
                    <a:solidFill>
                      <a:srgbClr val="FFFFFF"/>
                    </a:solidFill>
                  </a:rPr>
                  <a:t>年</a:t>
                </a:r>
                <a:endParaRPr kumimoji="1" lang="ja-JP" altLang="en-US" sz="32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>
              <a:off x="6324600" y="3225224"/>
              <a:ext cx="82599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FFFFFF"/>
                  </a:solidFill>
                </a:rPr>
                <a:t>非</a:t>
              </a:r>
              <a:r>
                <a:rPr kumimoji="1" lang="en-US" altLang="ja-JP" dirty="0" smtClean="0">
                  <a:solidFill>
                    <a:srgbClr val="FFFFFF"/>
                  </a:solidFill>
                </a:rPr>
                <a:t>IT</a:t>
              </a:r>
              <a:r>
                <a:rPr kumimoji="1" lang="ja-JP" altLang="en-US" dirty="0" smtClean="0">
                  <a:solidFill>
                    <a:srgbClr val="FFFFFF"/>
                  </a:solidFill>
                </a:rPr>
                <a:t>部門</a:t>
              </a:r>
            </a:p>
            <a:p>
              <a:pPr algn="ctr"/>
              <a:r>
                <a:rPr lang="en-US" altLang="ja-JP" sz="2000" dirty="0" smtClean="0">
                  <a:solidFill>
                    <a:srgbClr val="FFFFFF"/>
                  </a:solidFill>
                </a:rPr>
                <a:t>90%</a:t>
              </a: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727202" y="1198602"/>
              <a:ext cx="8259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dirty="0" smtClean="0">
                  <a:solidFill>
                    <a:srgbClr val="FFFFFF"/>
                  </a:solidFill>
                </a:rPr>
                <a:t>IT</a:t>
              </a:r>
              <a:r>
                <a:rPr kumimoji="1" lang="ja-JP" altLang="en-US" dirty="0" smtClean="0">
                  <a:solidFill>
                    <a:srgbClr val="FFFFFF"/>
                  </a:solidFill>
                </a:rPr>
                <a:t>部門</a:t>
              </a:r>
            </a:p>
            <a:p>
              <a:pPr algn="r"/>
              <a:r>
                <a:rPr lang="en-US" altLang="ja-JP" sz="1800" dirty="0">
                  <a:solidFill>
                    <a:srgbClr val="FFFFFF"/>
                  </a:solidFill>
                </a:rPr>
                <a:t>1</a:t>
              </a:r>
              <a:r>
                <a:rPr lang="en-US" altLang="ja-JP" sz="1800" dirty="0" smtClean="0">
                  <a:solidFill>
                    <a:srgbClr val="FFFFFF"/>
                  </a:solidFill>
                </a:rPr>
                <a:t>0%</a:t>
              </a:r>
              <a:endParaRPr kumimoji="1" lang="ja-JP" alt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914400" y="1066800"/>
            <a:ext cx="15079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2000</a:t>
            </a:r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年</a:t>
            </a:r>
            <a:endParaRPr kumimoji="1" lang="ja-JP" altLang="en-US" sz="3200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427361" y="4186535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0000FF"/>
                </a:solidFill>
                <a:effectLst/>
              </a:rPr>
              <a:t>ビジネスのあらゆるセグメントがデジタル化</a:t>
            </a:r>
            <a:endParaRPr kumimoji="1" lang="ja-JP" altLang="en-US" sz="2400" dirty="0">
              <a:solidFill>
                <a:srgbClr val="0000FF"/>
              </a:solidFill>
              <a:effectLst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2133600" y="4724400"/>
            <a:ext cx="1447800" cy="38100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R&amp;D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3886200" y="4724400"/>
            <a:ext cx="1447800" cy="38100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マーケティング</a:t>
            </a:r>
          </a:p>
        </p:txBody>
      </p:sp>
      <p:sp>
        <p:nvSpPr>
          <p:cNvPr id="22" name="角丸四角形 21"/>
          <p:cNvSpPr/>
          <p:nvPr/>
        </p:nvSpPr>
        <p:spPr bwMode="auto">
          <a:xfrm>
            <a:off x="2133600" y="5257800"/>
            <a:ext cx="1447800" cy="38100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顧客接点</a:t>
            </a:r>
          </a:p>
        </p:txBody>
      </p:sp>
      <p:sp>
        <p:nvSpPr>
          <p:cNvPr id="23" name="角丸四角形 22"/>
          <p:cNvSpPr/>
          <p:nvPr/>
        </p:nvSpPr>
        <p:spPr bwMode="auto">
          <a:xfrm>
            <a:off x="3886200" y="5257800"/>
            <a:ext cx="1447800" cy="38100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サポート</a:t>
            </a:r>
          </a:p>
        </p:txBody>
      </p:sp>
      <p:sp>
        <p:nvSpPr>
          <p:cNvPr id="24" name="角丸四角形 23"/>
          <p:cNvSpPr/>
          <p:nvPr/>
        </p:nvSpPr>
        <p:spPr bwMode="auto">
          <a:xfrm>
            <a:off x="5638800" y="4724400"/>
            <a:ext cx="1447800" cy="38100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新規事業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 bwMode="auto">
          <a:xfrm>
            <a:off x="5638800" y="5257800"/>
            <a:ext cx="1447800" cy="381000"/>
          </a:xfrm>
          <a:prstGeom prst="roundRect">
            <a:avLst>
              <a:gd name="adj" fmla="val 50000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教育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990600" y="5943600"/>
            <a:ext cx="7239000" cy="533400"/>
          </a:xfrm>
          <a:prstGeom prst="roundRect">
            <a:avLst>
              <a:gd name="adj" fmla="val 45834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テクノロジーは</a:t>
            </a: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IT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部門だけのものではなくなる</a:t>
            </a:r>
          </a:p>
        </p:txBody>
      </p:sp>
      <p:sp>
        <p:nvSpPr>
          <p:cNvPr id="6" name="角丸四角形吹き出し 5"/>
          <p:cNvSpPr/>
          <p:nvPr/>
        </p:nvSpPr>
        <p:spPr bwMode="auto">
          <a:xfrm>
            <a:off x="7239000" y="5029200"/>
            <a:ext cx="1600200" cy="609600"/>
          </a:xfrm>
          <a:prstGeom prst="wedgeRoundRectCallout">
            <a:avLst>
              <a:gd name="adj1" fmla="val -62742"/>
              <a:gd name="adj2" fmla="val 111788"/>
              <a:gd name="adj3" fmla="val 16667"/>
            </a:avLst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/>
              <a:t>情報システム部門</a:t>
            </a:r>
            <a:endParaRPr kumimoji="0" lang="en-US" altLang="ja-JP" dirty="0" smtClean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/>
              <a:t>お客様ではい</a:t>
            </a:r>
            <a:r>
              <a:rPr kumimoji="0" lang="en-US" altLang="ja-JP" dirty="0" smtClean="0"/>
              <a:t>?!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40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0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kumimoji="1" lang="ja-JP" altLang="en-US" dirty="0" smtClean="0"/>
              <a:t>クラウド・インパクト／ビジネス・モデルの不適合</a:t>
            </a:r>
            <a:endParaRPr kumimoji="1" lang="ja-JP" altLang="en-US" dirty="0"/>
          </a:p>
        </p:txBody>
      </p:sp>
      <p:pic>
        <p:nvPicPr>
          <p:cNvPr id="36" name="図 35" descr="MC9004418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381000"/>
            <a:ext cx="5400357" cy="540035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33400" y="12954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クラウド・コンピューティングは</a:t>
            </a:r>
            <a:endParaRPr kumimoji="1" lang="en-US" altLang="ja-JP" sz="2800" dirty="0" smtClean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コンピューティング資源を</a:t>
            </a:r>
            <a:endParaRPr kumimoji="1" lang="en-US" altLang="ja-JP" sz="2800" dirty="0" smtClean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必要なときに必要なだけ使える仕組み</a:t>
            </a:r>
            <a:endParaRPr kumimoji="1" lang="ja-JP" altLang="en-US" sz="2800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9" name="角丸四角形 38"/>
          <p:cNvSpPr/>
          <p:nvPr/>
        </p:nvSpPr>
        <p:spPr bwMode="auto">
          <a:xfrm>
            <a:off x="533400" y="2743200"/>
            <a:ext cx="2667000" cy="1143000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9000"/>
                </a:schemeClr>
              </a:gs>
              <a:gs pos="80000">
                <a:schemeClr val="accent2">
                  <a:shade val="93000"/>
                  <a:satMod val="130000"/>
                  <a:alpha val="69000"/>
                </a:schemeClr>
              </a:gs>
              <a:gs pos="100000">
                <a:schemeClr val="accent2">
                  <a:shade val="94000"/>
                  <a:satMod val="135000"/>
                  <a:alpha val="66000"/>
                </a:schemeClr>
              </a:gs>
            </a:gsLst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リソースを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柔軟・迅速に変更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6019800" y="2743200"/>
            <a:ext cx="2667000" cy="1143000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9000"/>
                </a:schemeClr>
              </a:gs>
              <a:gs pos="80000">
                <a:schemeClr val="accent2">
                  <a:shade val="93000"/>
                  <a:satMod val="130000"/>
                  <a:alpha val="69000"/>
                </a:schemeClr>
              </a:gs>
              <a:gs pos="100000">
                <a:schemeClr val="accent2">
                  <a:shade val="94000"/>
                  <a:satMod val="135000"/>
                  <a:alpha val="66000"/>
                </a:schemeClr>
              </a:gs>
            </a:gsLst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無人運用環境で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FFFFFF"/>
                </a:solidFill>
              </a:rPr>
              <a:t>サービスを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提供</a:t>
            </a:r>
          </a:p>
        </p:txBody>
      </p:sp>
      <p:sp>
        <p:nvSpPr>
          <p:cNvPr id="41" name="角丸四角形 40"/>
          <p:cNvSpPr/>
          <p:nvPr/>
        </p:nvSpPr>
        <p:spPr bwMode="auto">
          <a:xfrm>
            <a:off x="3276600" y="2743200"/>
            <a:ext cx="2667000" cy="1143000"/>
          </a:xfrm>
          <a:prstGeom prst="round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69000"/>
                </a:schemeClr>
              </a:gs>
              <a:gs pos="80000">
                <a:schemeClr val="accent2">
                  <a:shade val="93000"/>
                  <a:satMod val="130000"/>
                  <a:alpha val="69000"/>
                </a:schemeClr>
              </a:gs>
              <a:gs pos="100000">
                <a:schemeClr val="accent2">
                  <a:shade val="94000"/>
                  <a:satMod val="135000"/>
                  <a:alpha val="66000"/>
                </a:schemeClr>
              </a:gs>
            </a:gsLst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FFFFFF"/>
                </a:solidFill>
              </a:rPr>
              <a:t>セルフサービスで</a:t>
            </a:r>
            <a:endParaRPr kumimoji="0" lang="en-US" altLang="ja-JP" sz="2000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FFFFFF"/>
                </a:solidFill>
              </a:rPr>
              <a:t>システム資源を調達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49" name="図形グループ 48"/>
          <p:cNvGrpSpPr/>
          <p:nvPr/>
        </p:nvGrpSpPr>
        <p:grpSpPr>
          <a:xfrm>
            <a:off x="3276600" y="3810000"/>
            <a:ext cx="2667000" cy="914400"/>
            <a:chOff x="3276600" y="4267200"/>
            <a:chExt cx="2667000" cy="914400"/>
          </a:xfrm>
        </p:grpSpPr>
        <p:sp>
          <p:nvSpPr>
            <p:cNvPr id="38" name="角丸四角形 37"/>
            <p:cNvSpPr/>
            <p:nvPr/>
          </p:nvSpPr>
          <p:spPr bwMode="auto">
            <a:xfrm>
              <a:off x="3276600" y="4572000"/>
              <a:ext cx="2667000" cy="609600"/>
            </a:xfrm>
            <a:prstGeom prst="roundRect">
              <a:avLst/>
            </a:prstGeom>
            <a:solidFill>
              <a:srgbClr val="3366FF">
                <a:alpha val="69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超高速調達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43" name="下矢印 42"/>
            <p:cNvSpPr/>
            <p:nvPr/>
          </p:nvSpPr>
          <p:spPr bwMode="auto">
            <a:xfrm>
              <a:off x="4267200" y="4267200"/>
              <a:ext cx="762000" cy="457200"/>
            </a:xfrm>
            <a:prstGeom prst="down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46" name="図形グループ 45"/>
          <p:cNvGrpSpPr/>
          <p:nvPr/>
        </p:nvGrpSpPr>
        <p:grpSpPr>
          <a:xfrm>
            <a:off x="533400" y="3810000"/>
            <a:ext cx="2667000" cy="914400"/>
            <a:chOff x="533400" y="4267200"/>
            <a:chExt cx="2667000" cy="914400"/>
          </a:xfrm>
        </p:grpSpPr>
        <p:sp>
          <p:nvSpPr>
            <p:cNvPr id="22" name="角丸四角形 21"/>
            <p:cNvSpPr/>
            <p:nvPr/>
          </p:nvSpPr>
          <p:spPr bwMode="auto">
            <a:xfrm>
              <a:off x="533400" y="4572000"/>
              <a:ext cx="2667000" cy="609600"/>
            </a:xfrm>
            <a:prstGeom prst="roundRect">
              <a:avLst/>
            </a:prstGeom>
            <a:solidFill>
              <a:srgbClr val="3366FF">
                <a:alpha val="69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サイジング不要</a:t>
              </a:r>
            </a:p>
          </p:txBody>
        </p:sp>
        <p:sp>
          <p:nvSpPr>
            <p:cNvPr id="44" name="下矢印 43"/>
            <p:cNvSpPr/>
            <p:nvPr/>
          </p:nvSpPr>
          <p:spPr bwMode="auto">
            <a:xfrm>
              <a:off x="1524000" y="4267200"/>
              <a:ext cx="762000" cy="457200"/>
            </a:xfrm>
            <a:prstGeom prst="down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6019800" y="3810000"/>
            <a:ext cx="2667000" cy="914400"/>
            <a:chOff x="6019800" y="4267200"/>
            <a:chExt cx="2667000" cy="914400"/>
          </a:xfrm>
        </p:grpSpPr>
        <p:sp>
          <p:nvSpPr>
            <p:cNvPr id="37" name="角丸四角形 36"/>
            <p:cNvSpPr/>
            <p:nvPr/>
          </p:nvSpPr>
          <p:spPr bwMode="auto">
            <a:xfrm>
              <a:off x="6019800" y="4572000"/>
              <a:ext cx="2667000" cy="609600"/>
            </a:xfrm>
            <a:prstGeom prst="roundRect">
              <a:avLst/>
            </a:prstGeom>
            <a:solidFill>
              <a:srgbClr val="3366FF">
                <a:alpha val="69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TCO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削減</a:t>
              </a:r>
            </a:p>
          </p:txBody>
        </p:sp>
        <p:sp>
          <p:nvSpPr>
            <p:cNvPr id="45" name="下矢印 44"/>
            <p:cNvSpPr/>
            <p:nvPr/>
          </p:nvSpPr>
          <p:spPr bwMode="auto">
            <a:xfrm>
              <a:off x="7010400" y="4267200"/>
              <a:ext cx="762000" cy="457200"/>
            </a:xfrm>
            <a:prstGeom prst="down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19" name="角丸四角形 18"/>
          <p:cNvSpPr/>
          <p:nvPr/>
        </p:nvSpPr>
        <p:spPr bwMode="auto">
          <a:xfrm>
            <a:off x="533400" y="5791200"/>
            <a:ext cx="8153400" cy="685800"/>
          </a:xfrm>
          <a:prstGeom prst="roundRect">
            <a:avLst>
              <a:gd name="adj" fmla="val 50000"/>
            </a:avLst>
          </a:prstGeom>
          <a:solidFill>
            <a:srgbClr val="FF0000">
              <a:alpha val="8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これまでのビジネス・モデルのままでいいのか？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533400" y="4953000"/>
            <a:ext cx="8153400" cy="685800"/>
            <a:chOff x="533400" y="4953000"/>
            <a:chExt cx="8153400" cy="685800"/>
          </a:xfrm>
        </p:grpSpPr>
        <p:sp>
          <p:nvSpPr>
            <p:cNvPr id="23" name="角丸四角形 22"/>
            <p:cNvSpPr/>
            <p:nvPr/>
          </p:nvSpPr>
          <p:spPr bwMode="auto">
            <a:xfrm>
              <a:off x="533400" y="4953000"/>
              <a:ext cx="8153400" cy="685800"/>
            </a:xfrm>
            <a:prstGeom prst="roundRect">
              <a:avLst>
                <a:gd name="adj" fmla="val 50000"/>
              </a:avLst>
            </a:prstGeom>
            <a:solidFill>
              <a:srgbClr val="66FFCC"/>
            </a:solidFill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42" name="角丸四角形 41"/>
            <p:cNvSpPr/>
            <p:nvPr/>
          </p:nvSpPr>
          <p:spPr bwMode="auto">
            <a:xfrm>
              <a:off x="3429000" y="5029200"/>
              <a:ext cx="2362200" cy="533400"/>
            </a:xfrm>
            <a:prstGeom prst="roundRect">
              <a:avLst>
                <a:gd name="adj" fmla="val 50000"/>
              </a:avLst>
            </a:prstGeom>
            <a:solidFill>
              <a:srgbClr val="FF6600">
                <a:alpha val="80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できるだけ作らない</a:t>
              </a:r>
              <a:endParaRPr kumimoji="0" lang="en-US" altLang="ja-JP" sz="1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開発の基本は組合せ</a:t>
              </a:r>
              <a:endParaRPr kumimoji="0" lang="en-US" altLang="ja-JP" sz="1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0" name="角丸四角形 19"/>
            <p:cNvSpPr/>
            <p:nvPr/>
          </p:nvSpPr>
          <p:spPr bwMode="auto">
            <a:xfrm>
              <a:off x="6096000" y="5029200"/>
              <a:ext cx="2362200" cy="533400"/>
            </a:xfrm>
            <a:prstGeom prst="roundRect">
              <a:avLst>
                <a:gd name="adj" fmla="val 50000"/>
              </a:avLst>
            </a:prstGeom>
            <a:solidFill>
              <a:srgbClr val="FF6600">
                <a:alpha val="80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購入しない</a:t>
              </a:r>
              <a:r>
                <a:rPr kumimoji="0" lang="en-US" altLang="ja-JP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/>
              </a:r>
              <a:br>
                <a:rPr kumimoji="0" lang="en-US" altLang="ja-JP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</a:br>
              <a:r>
                <a: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コストパフォーマンス追求</a:t>
              </a:r>
            </a:p>
          </p:txBody>
        </p:sp>
        <p:sp>
          <p:nvSpPr>
            <p:cNvPr id="21" name="角丸四角形 20"/>
            <p:cNvSpPr/>
            <p:nvPr/>
          </p:nvSpPr>
          <p:spPr bwMode="auto">
            <a:xfrm>
              <a:off x="762000" y="5029200"/>
              <a:ext cx="2362200" cy="533400"/>
            </a:xfrm>
            <a:prstGeom prst="roundRect">
              <a:avLst>
                <a:gd name="adj" fmla="val 50000"/>
              </a:avLst>
            </a:prstGeom>
            <a:solidFill>
              <a:srgbClr val="FF6600">
                <a:alpha val="80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変更もやめることも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簡単・短期間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95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990600" y="2971800"/>
            <a:ext cx="7543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ビジネスの可能性</a:t>
            </a:r>
            <a:endParaRPr lang="en-US" altLang="ja-JP" sz="36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4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お客様要求の変化と求められる手段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1295400" y="1066800"/>
            <a:ext cx="3581400" cy="914400"/>
          </a:xfrm>
          <a:prstGeom prst="roundRect">
            <a:avLst>
              <a:gd name="adj" fmla="val 9616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/>
            </a:r>
            <a:b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</a:b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609600" y="1066800"/>
            <a:ext cx="609600" cy="914400"/>
          </a:xfrm>
          <a:prstGeom prst="round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要求</a:t>
            </a:r>
          </a:p>
        </p:txBody>
      </p:sp>
      <p:sp>
        <p:nvSpPr>
          <p:cNvPr id="7" name="角丸四角形 6"/>
          <p:cNvSpPr/>
          <p:nvPr/>
        </p:nvSpPr>
        <p:spPr bwMode="auto">
          <a:xfrm>
            <a:off x="1676400" y="1524000"/>
            <a:ext cx="2743200" cy="381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rPr>
              <a:t>1〜3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rPr>
              <a:t>年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524000" y="1066800"/>
            <a:ext cx="309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ja-JP" altLang="en-US" sz="2000" dirty="0">
                <a:solidFill>
                  <a:srgbClr val="FFFFFF"/>
                </a:solidFill>
              </a:rPr>
              <a:t>要求機能と品質の実現</a:t>
            </a: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1295400" y="2057400"/>
            <a:ext cx="3581400" cy="1066800"/>
          </a:xfrm>
          <a:prstGeom prst="roundRect">
            <a:avLst>
              <a:gd name="adj" fmla="val 9616"/>
            </a:avLst>
          </a:prstGeom>
          <a:solidFill>
            <a:srgbClr val="008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自社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IT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資産</a:t>
            </a:r>
          </a:p>
        </p:txBody>
      </p:sp>
      <p:sp>
        <p:nvSpPr>
          <p:cNvPr id="12" name="角丸四角形 11"/>
          <p:cNvSpPr/>
          <p:nvPr/>
        </p:nvSpPr>
        <p:spPr bwMode="auto">
          <a:xfrm>
            <a:off x="609600" y="2057400"/>
            <a:ext cx="609600" cy="1066800"/>
          </a:xfrm>
          <a:prstGeom prst="round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システム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基盤</a:t>
            </a:r>
          </a:p>
        </p:txBody>
      </p:sp>
      <p:sp>
        <p:nvSpPr>
          <p:cNvPr id="15" name="角丸四角形 14"/>
          <p:cNvSpPr/>
          <p:nvPr/>
        </p:nvSpPr>
        <p:spPr bwMode="auto">
          <a:xfrm>
            <a:off x="1295400" y="3200400"/>
            <a:ext cx="3581400" cy="1066800"/>
          </a:xfrm>
          <a:prstGeom prst="roundRect">
            <a:avLst>
              <a:gd name="adj" fmla="val 9616"/>
            </a:avLst>
          </a:prstGeom>
          <a:solidFill>
            <a:srgbClr val="008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　受託・請負</a:t>
            </a:r>
          </a:p>
        </p:txBody>
      </p:sp>
      <p:sp>
        <p:nvSpPr>
          <p:cNvPr id="16" name="角丸四角形 15"/>
          <p:cNvSpPr/>
          <p:nvPr/>
        </p:nvSpPr>
        <p:spPr bwMode="auto">
          <a:xfrm>
            <a:off x="609600" y="3200400"/>
            <a:ext cx="609600" cy="1066800"/>
          </a:xfrm>
          <a:prstGeom prst="round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開発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3886200" y="3352800"/>
            <a:ext cx="838200" cy="762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rPr>
              <a:t>ウオーターフォール</a:t>
            </a:r>
          </a:p>
        </p:txBody>
      </p:sp>
      <p:sp>
        <p:nvSpPr>
          <p:cNvPr id="25" name="角丸四角形 24"/>
          <p:cNvSpPr/>
          <p:nvPr/>
        </p:nvSpPr>
        <p:spPr bwMode="auto">
          <a:xfrm>
            <a:off x="609600" y="4343400"/>
            <a:ext cx="609600" cy="1066800"/>
          </a:xfrm>
          <a:prstGeom prst="round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運用</a:t>
            </a:r>
          </a:p>
        </p:txBody>
      </p:sp>
      <p:sp>
        <p:nvSpPr>
          <p:cNvPr id="26" name="角丸四角形 25"/>
          <p:cNvSpPr/>
          <p:nvPr/>
        </p:nvSpPr>
        <p:spPr bwMode="auto">
          <a:xfrm>
            <a:off x="1295400" y="4343400"/>
            <a:ext cx="3581400" cy="1066800"/>
          </a:xfrm>
          <a:prstGeom prst="roundRect">
            <a:avLst>
              <a:gd name="adj" fmla="val 9616"/>
            </a:avLst>
          </a:prstGeom>
          <a:solidFill>
            <a:srgbClr val="008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派遣</a:t>
            </a:r>
          </a:p>
        </p:txBody>
      </p:sp>
      <p:sp>
        <p:nvSpPr>
          <p:cNvPr id="29" name="角丸四角形 28"/>
          <p:cNvSpPr/>
          <p:nvPr/>
        </p:nvSpPr>
        <p:spPr bwMode="auto">
          <a:xfrm>
            <a:off x="1295400" y="5486400"/>
            <a:ext cx="3581400" cy="1066800"/>
          </a:xfrm>
          <a:prstGeom prst="roundRect">
            <a:avLst>
              <a:gd name="adj" fmla="val 9616"/>
            </a:avLst>
          </a:prstGeom>
          <a:solidFill>
            <a:srgbClr val="008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         PC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609600" y="5486400"/>
            <a:ext cx="609600" cy="1066800"/>
          </a:xfrm>
          <a:prstGeom prst="round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エンドポイント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</a:rPr>
              <a:t>デバイス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3048000" y="5638800"/>
            <a:ext cx="1600200" cy="762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rPr>
              <a:t>UI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4953000" y="1066800"/>
            <a:ext cx="3581400" cy="5486400"/>
            <a:chOff x="4953000" y="1066800"/>
            <a:chExt cx="3581400" cy="5486400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4953000" y="1066800"/>
              <a:ext cx="3581400" cy="5486400"/>
              <a:chOff x="4953000" y="1066800"/>
              <a:chExt cx="3581400" cy="5486400"/>
            </a:xfrm>
          </p:grpSpPr>
          <p:sp>
            <p:nvSpPr>
              <p:cNvPr id="5" name="角丸四角形 4"/>
              <p:cNvSpPr/>
              <p:nvPr/>
            </p:nvSpPr>
            <p:spPr bwMode="auto">
              <a:xfrm>
                <a:off x="4953000" y="1066800"/>
                <a:ext cx="3581400" cy="914400"/>
              </a:xfrm>
              <a:prstGeom prst="roundRect">
                <a:avLst>
                  <a:gd name="adj" fmla="val 9616"/>
                </a:avLst>
              </a:prstGeom>
              <a:solidFill>
                <a:srgbClr val="008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9" name="角丸四角形 8"/>
              <p:cNvSpPr/>
              <p:nvPr/>
            </p:nvSpPr>
            <p:spPr bwMode="auto">
              <a:xfrm>
                <a:off x="5334000" y="1524000"/>
                <a:ext cx="2743200" cy="3810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数ヶ月</a:t>
                </a:r>
                <a:r>
                  <a:rPr kumimoji="0" lang="en-US" altLang="ja-JP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〜1</a:t>
                </a: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年</a:t>
                </a:r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4953000" y="1066800"/>
                <a:ext cx="35814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2000" dirty="0" smtClean="0">
                    <a:solidFill>
                      <a:srgbClr val="FFFFFF"/>
                    </a:solidFill>
                  </a:rPr>
                  <a:t>高速開発と変更への迅速対応</a:t>
                </a:r>
                <a:endParaRPr lang="ja-JP" altLang="en-US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角丸四角形 12"/>
              <p:cNvSpPr/>
              <p:nvPr/>
            </p:nvSpPr>
            <p:spPr bwMode="auto">
              <a:xfrm>
                <a:off x="4953000" y="2362200"/>
                <a:ext cx="3581400" cy="762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</a:rPr>
                  <a:t>パブリック・クラウド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バーチャル・プライベート・クラウド</a:t>
                </a:r>
              </a:p>
            </p:txBody>
          </p:sp>
          <p:sp>
            <p:nvSpPr>
              <p:cNvPr id="14" name="角丸四角形 13"/>
              <p:cNvSpPr/>
              <p:nvPr/>
            </p:nvSpPr>
            <p:spPr bwMode="auto">
              <a:xfrm>
                <a:off x="4953000" y="2057400"/>
                <a:ext cx="3581400" cy="304800"/>
              </a:xfrm>
              <a:prstGeom prst="roundRect">
                <a:avLst>
                  <a:gd name="adj" fmla="val 20033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自社</a:t>
                </a:r>
                <a:r>
                  <a:rPr kumimoji="0" lang="en-US" altLang="ja-JP" sz="1400" dirty="0" smtClean="0">
                    <a:solidFill>
                      <a:srgbClr val="FFFFFF"/>
                    </a:solidFill>
                  </a:rPr>
                  <a:t>IT</a:t>
                </a: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資産</a:t>
                </a:r>
              </a:p>
            </p:txBody>
          </p:sp>
          <p:sp>
            <p:nvSpPr>
              <p:cNvPr id="17" name="角丸四角形 16"/>
              <p:cNvSpPr/>
              <p:nvPr/>
            </p:nvSpPr>
            <p:spPr bwMode="auto">
              <a:xfrm>
                <a:off x="4953000" y="3200400"/>
                <a:ext cx="3581400" cy="304800"/>
              </a:xfrm>
              <a:prstGeom prst="roundRect">
                <a:avLst>
                  <a:gd name="adj" fmla="val 20033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dirty="0" err="1" smtClean="0">
                    <a:solidFill>
                      <a:srgbClr val="FFFFFF"/>
                    </a:solidFill>
                  </a:rPr>
                  <a:t>SaaS</a:t>
                </a:r>
                <a:endParaRPr kumimoji="0" lang="ja-JP" altLang="en-US" sz="1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角丸四角形 19"/>
              <p:cNvSpPr/>
              <p:nvPr/>
            </p:nvSpPr>
            <p:spPr bwMode="auto">
              <a:xfrm>
                <a:off x="4953000" y="3505200"/>
                <a:ext cx="3581400" cy="381000"/>
              </a:xfrm>
              <a:prstGeom prst="roundRect">
                <a:avLst>
                  <a:gd name="adj" fmla="val 20033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　　　内製</a:t>
                </a:r>
              </a:p>
            </p:txBody>
          </p:sp>
          <p:sp>
            <p:nvSpPr>
              <p:cNvPr id="21" name="角丸四角形 20"/>
              <p:cNvSpPr/>
              <p:nvPr/>
            </p:nvSpPr>
            <p:spPr bwMode="auto">
              <a:xfrm>
                <a:off x="4953000" y="3886200"/>
                <a:ext cx="3581400" cy="381000"/>
              </a:xfrm>
              <a:prstGeom prst="roundRect">
                <a:avLst>
                  <a:gd name="adj" fmla="val 20033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受託・請負</a:t>
                </a:r>
              </a:p>
            </p:txBody>
          </p:sp>
          <p:sp>
            <p:nvSpPr>
              <p:cNvPr id="22" name="角丸四角形 21"/>
              <p:cNvSpPr/>
              <p:nvPr/>
            </p:nvSpPr>
            <p:spPr bwMode="auto">
              <a:xfrm>
                <a:off x="7010400" y="3962400"/>
                <a:ext cx="13716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ウオーターフォール</a:t>
                </a:r>
              </a:p>
            </p:txBody>
          </p:sp>
          <p:sp>
            <p:nvSpPr>
              <p:cNvPr id="23" name="角丸四角形 22"/>
              <p:cNvSpPr/>
              <p:nvPr/>
            </p:nvSpPr>
            <p:spPr bwMode="auto">
              <a:xfrm>
                <a:off x="7010400" y="3581400"/>
                <a:ext cx="13716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アジャイル</a:t>
                </a:r>
                <a:r>
                  <a:rPr kumimoji="0" lang="en-US" altLang="ja-JP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+</a:t>
                </a: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高速開発</a:t>
                </a:r>
              </a:p>
            </p:txBody>
          </p:sp>
          <p:sp>
            <p:nvSpPr>
              <p:cNvPr id="27" name="角丸四角形 26"/>
              <p:cNvSpPr/>
              <p:nvPr/>
            </p:nvSpPr>
            <p:spPr bwMode="auto">
              <a:xfrm>
                <a:off x="4953000" y="5105400"/>
                <a:ext cx="3581400" cy="304800"/>
              </a:xfrm>
              <a:prstGeom prst="roundRect">
                <a:avLst>
                  <a:gd name="adj" fmla="val 24199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派遣</a:t>
                </a:r>
              </a:p>
            </p:txBody>
          </p:sp>
          <p:sp>
            <p:nvSpPr>
              <p:cNvPr id="28" name="角丸四角形 27"/>
              <p:cNvSpPr/>
              <p:nvPr/>
            </p:nvSpPr>
            <p:spPr bwMode="auto">
              <a:xfrm>
                <a:off x="4953000" y="4724400"/>
                <a:ext cx="3581400" cy="381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運用の自動化・自律化</a:t>
                </a:r>
                <a:endParaRPr kumimoji="0" lang="ja-JP" alt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角丸四角形 30"/>
              <p:cNvSpPr/>
              <p:nvPr/>
            </p:nvSpPr>
            <p:spPr bwMode="auto">
              <a:xfrm>
                <a:off x="4953000" y="5486400"/>
                <a:ext cx="3581400" cy="304800"/>
              </a:xfrm>
              <a:prstGeom prst="roundRect">
                <a:avLst>
                  <a:gd name="adj" fmla="val 24199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          PC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32" name="角丸四角形 31"/>
              <p:cNvSpPr/>
              <p:nvPr/>
            </p:nvSpPr>
            <p:spPr bwMode="auto">
              <a:xfrm>
                <a:off x="4953000" y="5791200"/>
                <a:ext cx="3581400" cy="381000"/>
              </a:xfrm>
              <a:prstGeom prst="roundRect">
                <a:avLst>
                  <a:gd name="adj" fmla="val 24199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        SMD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33" name="角丸四角形 32"/>
              <p:cNvSpPr/>
              <p:nvPr/>
            </p:nvSpPr>
            <p:spPr bwMode="auto">
              <a:xfrm>
                <a:off x="4953000" y="6172200"/>
                <a:ext cx="3581400" cy="381000"/>
              </a:xfrm>
              <a:prstGeom prst="roundRect">
                <a:avLst>
                  <a:gd name="adj" fmla="val 24199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IoT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35" name="角丸四角形 34"/>
              <p:cNvSpPr/>
              <p:nvPr/>
            </p:nvSpPr>
            <p:spPr bwMode="auto">
              <a:xfrm>
                <a:off x="6705600" y="5562600"/>
                <a:ext cx="1600200" cy="533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2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UI</a:t>
                </a:r>
                <a:r>
                  <a:rPr kumimoji="0" lang="en-US" altLang="ja-JP" sz="24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+UX</a:t>
                </a:r>
                <a:endPara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39" name="角丸四角形 38"/>
              <p:cNvSpPr/>
              <p:nvPr/>
            </p:nvSpPr>
            <p:spPr bwMode="auto">
              <a:xfrm>
                <a:off x="4953000" y="4343400"/>
                <a:ext cx="3581400" cy="381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マネージド</a:t>
                </a:r>
                <a:r>
                  <a:rPr kumimoji="0" lang="ja-JP" altLang="en-US" sz="1400" dirty="0">
                    <a:solidFill>
                      <a:srgbClr val="FFFFFF"/>
                    </a:solidFill>
                  </a:rPr>
                  <a:t>・</a:t>
                </a: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サービス</a:t>
                </a:r>
                <a:endParaRPr kumimoji="0" lang="ja-JP" alt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6" name="角丸四角形 35"/>
            <p:cNvSpPr/>
            <p:nvPr/>
          </p:nvSpPr>
          <p:spPr bwMode="auto">
            <a:xfrm>
              <a:off x="6477000" y="3581400"/>
              <a:ext cx="4572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OSS</a:t>
              </a: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5943600" y="3581400"/>
              <a:ext cx="4572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オフショア</a:t>
              </a:r>
            </a:p>
          </p:txBody>
        </p:sp>
      </p:grpSp>
      <p:sp>
        <p:nvSpPr>
          <p:cNvPr id="38" name="角丸四角形 37"/>
          <p:cNvSpPr/>
          <p:nvPr/>
        </p:nvSpPr>
        <p:spPr bwMode="auto">
          <a:xfrm>
            <a:off x="3048000" y="3352800"/>
            <a:ext cx="838200" cy="7620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rPr>
              <a:t>プロプライエタリ</a:t>
            </a:r>
          </a:p>
        </p:txBody>
      </p:sp>
    </p:spTree>
    <p:extLst>
      <p:ext uri="{BB962C8B-B14F-4D97-AF65-F5344CB8AC3E}">
        <p14:creationId xmlns:p14="http://schemas.microsoft.com/office/powerpoint/2010/main" val="38124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求められる手段とこれからのビジネス</a:t>
            </a:r>
            <a:endParaRPr kumimoji="1" lang="ja-JP" altLang="en-US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609600" y="1066800"/>
            <a:ext cx="4267200" cy="5486400"/>
            <a:chOff x="609600" y="1066800"/>
            <a:chExt cx="4267200" cy="5486400"/>
          </a:xfrm>
        </p:grpSpPr>
        <p:sp>
          <p:nvSpPr>
            <p:cNvPr id="27" name="角丸四角形 26"/>
            <p:cNvSpPr/>
            <p:nvPr/>
          </p:nvSpPr>
          <p:spPr bwMode="auto">
            <a:xfrm>
              <a:off x="2590800" y="5105400"/>
              <a:ext cx="2286000" cy="304800"/>
            </a:xfrm>
            <a:prstGeom prst="roundRect">
              <a:avLst>
                <a:gd name="adj" fmla="val 24199"/>
              </a:avLst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派遣</a:t>
              </a:r>
            </a:p>
          </p:txBody>
        </p:sp>
        <p:sp>
          <p:nvSpPr>
            <p:cNvPr id="28" name="角丸四角形 27"/>
            <p:cNvSpPr/>
            <p:nvPr/>
          </p:nvSpPr>
          <p:spPr bwMode="auto">
            <a:xfrm>
              <a:off x="2590800" y="4343400"/>
              <a:ext cx="2286000" cy="381000"/>
            </a:xfrm>
            <a:prstGeom prst="roundRect">
              <a:avLst>
                <a:gd name="adj" fmla="val 9616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マネージド</a:t>
              </a:r>
              <a:r>
                <a:rPr kumimoji="0" lang="ja-JP" altLang="en-US" dirty="0">
                  <a:solidFill>
                    <a:srgbClr val="FFFFFF"/>
                  </a:solidFill>
                </a:rPr>
                <a:t>・</a:t>
              </a:r>
              <a:r>
                <a:rPr kumimoji="0" lang="ja-JP" altLang="en-US" dirty="0" smtClean="0">
                  <a:solidFill>
                    <a:srgbClr val="FFFFFF"/>
                  </a:solidFill>
                </a:rPr>
                <a:t>サービス</a:t>
              </a:r>
              <a:r>
                <a:rPr kumimoji="0" lang="en-US" altLang="ja-JP" dirty="0" smtClean="0">
                  <a:solidFill>
                    <a:srgbClr val="FFFFFF"/>
                  </a:solidFill>
                </a:rPr>
                <a:t>(24</a:t>
              </a:r>
              <a:r>
                <a:rPr kumimoji="0" lang="ja-JP" altLang="en-US" dirty="0" smtClean="0">
                  <a:solidFill>
                    <a:srgbClr val="FFFFFF"/>
                  </a:solidFill>
                </a:rPr>
                <a:t>・</a:t>
              </a:r>
              <a:r>
                <a:rPr kumimoji="0" lang="en-US" altLang="ja-JP" dirty="0" smtClean="0">
                  <a:solidFill>
                    <a:srgbClr val="FFFFFF"/>
                  </a:solidFill>
                </a:rPr>
                <a:t>365)</a:t>
              </a:r>
              <a:endParaRPr kumimoji="0"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2590800" y="2362200"/>
              <a:ext cx="2286000" cy="1143000"/>
            </a:xfrm>
            <a:prstGeom prst="roundRect">
              <a:avLst>
                <a:gd name="adj" fmla="val 9616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クラウド・サービス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400" dirty="0">
                <a:solidFill>
                  <a:srgbClr val="FFFFFF"/>
                </a:solidFill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4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8" name="角丸四角形 37"/>
            <p:cNvSpPr/>
            <p:nvPr/>
          </p:nvSpPr>
          <p:spPr bwMode="auto">
            <a:xfrm>
              <a:off x="2590800" y="2057400"/>
              <a:ext cx="2286000" cy="304800"/>
            </a:xfrm>
            <a:prstGeom prst="roundRect">
              <a:avLst>
                <a:gd name="adj" fmla="val 18750"/>
              </a:avLst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機器販売・基盤構築</a:t>
              </a:r>
            </a:p>
          </p:txBody>
        </p:sp>
        <p:sp>
          <p:nvSpPr>
            <p:cNvPr id="39" name="角丸四角形 38"/>
            <p:cNvSpPr/>
            <p:nvPr/>
          </p:nvSpPr>
          <p:spPr bwMode="auto">
            <a:xfrm>
              <a:off x="3733800" y="3505200"/>
              <a:ext cx="1143000" cy="381000"/>
            </a:xfrm>
            <a:prstGeom prst="roundRect">
              <a:avLst>
                <a:gd name="adj" fmla="val 18750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内製化支援</a:t>
              </a:r>
            </a:p>
          </p:txBody>
        </p:sp>
        <p:sp>
          <p:nvSpPr>
            <p:cNvPr id="40" name="角丸四角形 39"/>
            <p:cNvSpPr/>
            <p:nvPr/>
          </p:nvSpPr>
          <p:spPr bwMode="auto">
            <a:xfrm>
              <a:off x="3733800" y="3886200"/>
              <a:ext cx="1143000" cy="381000"/>
            </a:xfrm>
            <a:prstGeom prst="roundRect">
              <a:avLst>
                <a:gd name="adj" fmla="val 18750"/>
              </a:avLst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受託・請負</a:t>
              </a:r>
            </a:p>
          </p:txBody>
        </p:sp>
        <p:sp>
          <p:nvSpPr>
            <p:cNvPr id="43" name="角丸四角形 42"/>
            <p:cNvSpPr/>
            <p:nvPr/>
          </p:nvSpPr>
          <p:spPr bwMode="auto">
            <a:xfrm>
              <a:off x="2667000" y="3276600"/>
              <a:ext cx="990600" cy="1143000"/>
            </a:xfrm>
            <a:prstGeom prst="roundRect">
              <a:avLst>
                <a:gd name="adj" fmla="val 9616"/>
              </a:avLst>
            </a:prstGeom>
            <a:solidFill>
              <a:srgbClr val="FF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050" dirty="0" smtClean="0">
                  <a:solidFill>
                    <a:srgbClr val="FFFFFF"/>
                  </a:solidFill>
                </a:rPr>
                <a:t>マネージド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050" dirty="0" smtClean="0">
                  <a:solidFill>
                    <a:srgbClr val="FFFFFF"/>
                  </a:solidFill>
                </a:rPr>
                <a:t>クラウド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050" dirty="0" smtClean="0">
                  <a:solidFill>
                    <a:srgbClr val="FFFFFF"/>
                  </a:solidFill>
                </a:rPr>
                <a:t>サービス</a:t>
              </a:r>
            </a:p>
          </p:txBody>
        </p:sp>
        <p:sp>
          <p:nvSpPr>
            <p:cNvPr id="44" name="角丸四角形 43"/>
            <p:cNvSpPr/>
            <p:nvPr/>
          </p:nvSpPr>
          <p:spPr bwMode="auto">
            <a:xfrm>
              <a:off x="2590800" y="5486400"/>
              <a:ext cx="2286000" cy="1066800"/>
            </a:xfrm>
            <a:prstGeom prst="roundRect">
              <a:avLst>
                <a:gd name="adj" fmla="val 9616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デザイン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エンジニアリング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サービス</a:t>
              </a:r>
            </a:p>
          </p:txBody>
        </p:sp>
        <p:sp>
          <p:nvSpPr>
            <p:cNvPr id="45" name="角丸四角形 44"/>
            <p:cNvSpPr/>
            <p:nvPr/>
          </p:nvSpPr>
          <p:spPr bwMode="auto">
            <a:xfrm>
              <a:off x="1676400" y="2057400"/>
              <a:ext cx="838200" cy="4495800"/>
            </a:xfrm>
            <a:prstGeom prst="roundRect">
              <a:avLst>
                <a:gd name="adj" fmla="val 961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　　　　　　統合認証基盤構築　　　　　</a:t>
              </a:r>
            </a:p>
          </p:txBody>
        </p:sp>
        <p:sp>
          <p:nvSpPr>
            <p:cNvPr id="46" name="角丸四角形 45"/>
            <p:cNvSpPr/>
            <p:nvPr/>
          </p:nvSpPr>
          <p:spPr bwMode="auto">
            <a:xfrm>
              <a:off x="609600" y="2057400"/>
              <a:ext cx="990600" cy="4495800"/>
            </a:xfrm>
            <a:prstGeom prst="roundRect">
              <a:avLst>
                <a:gd name="adj" fmla="val 9616"/>
              </a:avLst>
            </a:prstGeom>
            <a:solidFill>
              <a:srgbClr val="660066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eaVert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dirty="0" smtClean="0">
                  <a:solidFill>
                    <a:srgbClr val="FFFFFF"/>
                  </a:solidFill>
                </a:rPr>
                <a:t>　　　　　　コンサルティング</a:t>
              </a:r>
            </a:p>
          </p:txBody>
        </p:sp>
        <p:sp>
          <p:nvSpPr>
            <p:cNvPr id="48" name="角丸四角形 47"/>
            <p:cNvSpPr/>
            <p:nvPr/>
          </p:nvSpPr>
          <p:spPr bwMode="auto">
            <a:xfrm>
              <a:off x="2667000" y="2895600"/>
              <a:ext cx="6858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プロバイダー</a:t>
              </a:r>
            </a:p>
          </p:txBody>
        </p:sp>
        <p:sp>
          <p:nvSpPr>
            <p:cNvPr id="49" name="角丸四角形 48"/>
            <p:cNvSpPr/>
            <p:nvPr/>
          </p:nvSpPr>
          <p:spPr bwMode="auto">
            <a:xfrm>
              <a:off x="3352800" y="2895600"/>
              <a:ext cx="7620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アダプター</a:t>
              </a:r>
            </a:p>
          </p:txBody>
        </p:sp>
        <p:sp>
          <p:nvSpPr>
            <p:cNvPr id="50" name="角丸四角形 49"/>
            <p:cNvSpPr/>
            <p:nvPr/>
          </p:nvSpPr>
          <p:spPr bwMode="auto">
            <a:xfrm>
              <a:off x="4114800" y="2895600"/>
              <a:ext cx="6858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インテグレーター</a:t>
              </a:r>
            </a:p>
          </p:txBody>
        </p:sp>
        <p:sp>
          <p:nvSpPr>
            <p:cNvPr id="51" name="角丸四角形 50"/>
            <p:cNvSpPr/>
            <p:nvPr/>
          </p:nvSpPr>
          <p:spPr bwMode="auto">
            <a:xfrm>
              <a:off x="1752600" y="4495800"/>
              <a:ext cx="6858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800" dirty="0" smtClean="0">
                  <a:solidFill>
                    <a:srgbClr val="3366FF"/>
                  </a:solidFill>
                </a:rPr>
                <a:t>MDM</a:t>
              </a:r>
              <a:endParaRPr kumimoji="0" lang="ja-JP" altLang="en-US" sz="800" dirty="0" smtClean="0">
                <a:solidFill>
                  <a:srgbClr val="3366FF"/>
                </a:solidFill>
              </a:endParaRPr>
            </a:p>
          </p:txBody>
        </p:sp>
        <p:sp>
          <p:nvSpPr>
            <p:cNvPr id="52" name="角丸四角形 51"/>
            <p:cNvSpPr/>
            <p:nvPr/>
          </p:nvSpPr>
          <p:spPr bwMode="auto">
            <a:xfrm>
              <a:off x="1752600" y="4876800"/>
              <a:ext cx="6858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800" dirty="0" smtClean="0">
                  <a:solidFill>
                    <a:srgbClr val="3366FF"/>
                  </a:solidFill>
                </a:rPr>
                <a:t>ID</a:t>
              </a:r>
              <a:r>
                <a:rPr kumimoji="0" lang="ja-JP" altLang="en-US" sz="800" dirty="0" smtClean="0">
                  <a:solidFill>
                    <a:srgbClr val="3366FF"/>
                  </a:solidFill>
                </a:rPr>
                <a:t>管理</a:t>
              </a:r>
            </a:p>
          </p:txBody>
        </p:sp>
        <p:sp>
          <p:nvSpPr>
            <p:cNvPr id="53" name="角丸四角形 52"/>
            <p:cNvSpPr/>
            <p:nvPr/>
          </p:nvSpPr>
          <p:spPr bwMode="auto">
            <a:xfrm>
              <a:off x="1752600" y="5257800"/>
              <a:ext cx="6858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3366FF"/>
                  </a:solidFill>
                </a:rPr>
                <a:t>認証管理</a:t>
              </a:r>
            </a:p>
          </p:txBody>
        </p:sp>
        <p:sp>
          <p:nvSpPr>
            <p:cNvPr id="54" name="角丸四角形 53"/>
            <p:cNvSpPr/>
            <p:nvPr/>
          </p:nvSpPr>
          <p:spPr bwMode="auto">
            <a:xfrm>
              <a:off x="685800" y="4495800"/>
              <a:ext cx="8382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リアルタイム</a:t>
              </a:r>
            </a:p>
          </p:txBody>
        </p:sp>
        <p:sp>
          <p:nvSpPr>
            <p:cNvPr id="55" name="角丸四角形 54"/>
            <p:cNvSpPr/>
            <p:nvPr/>
          </p:nvSpPr>
          <p:spPr bwMode="auto">
            <a:xfrm>
              <a:off x="685800" y="4876800"/>
              <a:ext cx="8382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グローバル</a:t>
              </a:r>
            </a:p>
          </p:txBody>
        </p:sp>
        <p:sp>
          <p:nvSpPr>
            <p:cNvPr id="56" name="角丸四角形 55"/>
            <p:cNvSpPr/>
            <p:nvPr/>
          </p:nvSpPr>
          <p:spPr bwMode="auto">
            <a:xfrm>
              <a:off x="685800" y="5257800"/>
              <a:ext cx="838200" cy="304800"/>
            </a:xfrm>
            <a:prstGeom prst="roundRect">
              <a:avLst>
                <a:gd name="adj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dirty="0" smtClean="0">
                  <a:solidFill>
                    <a:srgbClr val="008000"/>
                  </a:solidFill>
                </a:rPr>
                <a:t>ソーシャル</a:t>
              </a:r>
            </a:p>
          </p:txBody>
        </p:sp>
        <p:sp>
          <p:nvSpPr>
            <p:cNvPr id="6" name="ホームベース 5"/>
            <p:cNvSpPr/>
            <p:nvPr/>
          </p:nvSpPr>
          <p:spPr bwMode="auto">
            <a:xfrm flipH="1">
              <a:off x="609600" y="1066800"/>
              <a:ext cx="4267200" cy="914400"/>
            </a:xfrm>
            <a:prstGeom prst="homePlate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これからのビジネス</a:t>
              </a:r>
            </a:p>
          </p:txBody>
        </p:sp>
        <p:sp>
          <p:nvSpPr>
            <p:cNvPr id="97" name="角丸四角形 96"/>
            <p:cNvSpPr/>
            <p:nvPr/>
          </p:nvSpPr>
          <p:spPr bwMode="auto">
            <a:xfrm>
              <a:off x="2590800" y="4724400"/>
              <a:ext cx="2286000" cy="381000"/>
            </a:xfrm>
            <a:prstGeom prst="roundRect">
              <a:avLst>
                <a:gd name="adj" fmla="val 9616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自動化・自律化支援</a:t>
              </a:r>
              <a:endParaRPr kumimoji="0" lang="ja-JP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7" name="図形グループ 46"/>
          <p:cNvGrpSpPr/>
          <p:nvPr/>
        </p:nvGrpSpPr>
        <p:grpSpPr>
          <a:xfrm>
            <a:off x="4953000" y="1066800"/>
            <a:ext cx="3581400" cy="5486400"/>
            <a:chOff x="4953000" y="1066800"/>
            <a:chExt cx="3581400" cy="5486400"/>
          </a:xfrm>
        </p:grpSpPr>
        <p:grpSp>
          <p:nvGrpSpPr>
            <p:cNvPr id="77" name="図形グループ 76"/>
            <p:cNvGrpSpPr/>
            <p:nvPr/>
          </p:nvGrpSpPr>
          <p:grpSpPr>
            <a:xfrm>
              <a:off x="4953000" y="1066800"/>
              <a:ext cx="3581400" cy="5486400"/>
              <a:chOff x="4953000" y="1066800"/>
              <a:chExt cx="3581400" cy="5486400"/>
            </a:xfrm>
          </p:grpSpPr>
          <p:sp>
            <p:nvSpPr>
              <p:cNvPr id="80" name="角丸四角形 79"/>
              <p:cNvSpPr/>
              <p:nvPr/>
            </p:nvSpPr>
            <p:spPr bwMode="auto">
              <a:xfrm>
                <a:off x="4953000" y="1066800"/>
                <a:ext cx="3581400" cy="914400"/>
              </a:xfrm>
              <a:prstGeom prst="roundRect">
                <a:avLst>
                  <a:gd name="adj" fmla="val 9616"/>
                </a:avLst>
              </a:prstGeom>
              <a:solidFill>
                <a:srgbClr val="008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81" name="角丸四角形 80"/>
              <p:cNvSpPr/>
              <p:nvPr/>
            </p:nvSpPr>
            <p:spPr bwMode="auto">
              <a:xfrm>
                <a:off x="5334000" y="1524000"/>
                <a:ext cx="2743200" cy="381000"/>
              </a:xfrm>
              <a:prstGeom prst="roundRect">
                <a:avLst>
                  <a:gd name="adj" fmla="val 5000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数ヶ月</a:t>
                </a:r>
                <a:r>
                  <a:rPr kumimoji="0" lang="en-US" altLang="ja-JP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〜1</a:t>
                </a: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年</a:t>
                </a:r>
              </a:p>
            </p:txBody>
          </p:sp>
          <p:sp>
            <p:nvSpPr>
              <p:cNvPr id="82" name="正方形/長方形 81"/>
              <p:cNvSpPr/>
              <p:nvPr/>
            </p:nvSpPr>
            <p:spPr>
              <a:xfrm>
                <a:off x="4953000" y="1066800"/>
                <a:ext cx="35814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2000" dirty="0" smtClean="0">
                    <a:solidFill>
                      <a:srgbClr val="FFFFFF"/>
                    </a:solidFill>
                  </a:rPr>
                  <a:t>高速開発と変更への迅速対応</a:t>
                </a:r>
                <a:endParaRPr lang="ja-JP" altLang="en-US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角丸四角形 82"/>
              <p:cNvSpPr/>
              <p:nvPr/>
            </p:nvSpPr>
            <p:spPr bwMode="auto">
              <a:xfrm>
                <a:off x="4953000" y="2362200"/>
                <a:ext cx="3581400" cy="762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</a:rPr>
                  <a:t>パブリック・クラウド</a:t>
                </a: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バーチャル・プライベート・クラウド</a:t>
                </a:r>
              </a:p>
            </p:txBody>
          </p:sp>
          <p:sp>
            <p:nvSpPr>
              <p:cNvPr id="84" name="角丸四角形 83"/>
              <p:cNvSpPr/>
              <p:nvPr/>
            </p:nvSpPr>
            <p:spPr bwMode="auto">
              <a:xfrm>
                <a:off x="4953000" y="2057400"/>
                <a:ext cx="3581400" cy="304800"/>
              </a:xfrm>
              <a:prstGeom prst="roundRect">
                <a:avLst>
                  <a:gd name="adj" fmla="val 20033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自社</a:t>
                </a:r>
                <a:r>
                  <a:rPr kumimoji="0" lang="en-US" altLang="ja-JP" sz="1400" dirty="0" smtClean="0">
                    <a:solidFill>
                      <a:srgbClr val="FFFFFF"/>
                    </a:solidFill>
                  </a:rPr>
                  <a:t>IT</a:t>
                </a: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資産</a:t>
                </a:r>
              </a:p>
            </p:txBody>
          </p:sp>
          <p:sp>
            <p:nvSpPr>
              <p:cNvPr id="85" name="角丸四角形 84"/>
              <p:cNvSpPr/>
              <p:nvPr/>
            </p:nvSpPr>
            <p:spPr bwMode="auto">
              <a:xfrm>
                <a:off x="4953000" y="3200400"/>
                <a:ext cx="3581400" cy="304800"/>
              </a:xfrm>
              <a:prstGeom prst="roundRect">
                <a:avLst>
                  <a:gd name="adj" fmla="val 20033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dirty="0" err="1" smtClean="0">
                    <a:solidFill>
                      <a:srgbClr val="FFFFFF"/>
                    </a:solidFill>
                  </a:rPr>
                  <a:t>SaaS</a:t>
                </a:r>
                <a:endParaRPr kumimoji="0" lang="ja-JP" altLang="en-US" sz="14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角丸四角形 85"/>
              <p:cNvSpPr/>
              <p:nvPr/>
            </p:nvSpPr>
            <p:spPr bwMode="auto">
              <a:xfrm>
                <a:off x="4953000" y="3505200"/>
                <a:ext cx="3581400" cy="381000"/>
              </a:xfrm>
              <a:prstGeom prst="roundRect">
                <a:avLst>
                  <a:gd name="adj" fmla="val 20033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　　　内製</a:t>
                </a:r>
              </a:p>
            </p:txBody>
          </p:sp>
          <p:sp>
            <p:nvSpPr>
              <p:cNvPr id="87" name="角丸四角形 86"/>
              <p:cNvSpPr/>
              <p:nvPr/>
            </p:nvSpPr>
            <p:spPr bwMode="auto">
              <a:xfrm>
                <a:off x="4953000" y="3886200"/>
                <a:ext cx="3581400" cy="381000"/>
              </a:xfrm>
              <a:prstGeom prst="roundRect">
                <a:avLst>
                  <a:gd name="adj" fmla="val 20033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受託・請負</a:t>
                </a:r>
              </a:p>
            </p:txBody>
          </p:sp>
          <p:sp>
            <p:nvSpPr>
              <p:cNvPr id="88" name="角丸四角形 87"/>
              <p:cNvSpPr/>
              <p:nvPr/>
            </p:nvSpPr>
            <p:spPr bwMode="auto">
              <a:xfrm>
                <a:off x="7010400" y="3962400"/>
                <a:ext cx="13716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ウオーターフォール</a:t>
                </a:r>
              </a:p>
            </p:txBody>
          </p:sp>
          <p:sp>
            <p:nvSpPr>
              <p:cNvPr id="89" name="角丸四角形 88"/>
              <p:cNvSpPr/>
              <p:nvPr/>
            </p:nvSpPr>
            <p:spPr bwMode="auto">
              <a:xfrm>
                <a:off x="7010400" y="3581400"/>
                <a:ext cx="1371600" cy="2286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アジャイル</a:t>
                </a:r>
                <a:r>
                  <a:rPr kumimoji="0" lang="en-US" altLang="ja-JP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+</a:t>
                </a:r>
                <a:r>
                  <a:rPr kumimoji="0" lang="ja-JP" altLang="en-US" sz="9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高速開発</a:t>
                </a:r>
              </a:p>
            </p:txBody>
          </p:sp>
          <p:sp>
            <p:nvSpPr>
              <p:cNvPr id="90" name="角丸四角形 89"/>
              <p:cNvSpPr/>
              <p:nvPr/>
            </p:nvSpPr>
            <p:spPr bwMode="auto">
              <a:xfrm>
                <a:off x="4953000" y="5105400"/>
                <a:ext cx="3581400" cy="304800"/>
              </a:xfrm>
              <a:prstGeom prst="roundRect">
                <a:avLst>
                  <a:gd name="adj" fmla="val 24199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派遣</a:t>
                </a:r>
              </a:p>
            </p:txBody>
          </p:sp>
          <p:sp>
            <p:nvSpPr>
              <p:cNvPr id="91" name="角丸四角形 90"/>
              <p:cNvSpPr/>
              <p:nvPr/>
            </p:nvSpPr>
            <p:spPr bwMode="auto">
              <a:xfrm>
                <a:off x="4953000" y="4724400"/>
                <a:ext cx="3581400" cy="381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運用の自動化・自律化</a:t>
                </a:r>
                <a:endParaRPr kumimoji="0" lang="ja-JP" alt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角丸四角形 91"/>
              <p:cNvSpPr/>
              <p:nvPr/>
            </p:nvSpPr>
            <p:spPr bwMode="auto">
              <a:xfrm>
                <a:off x="4953000" y="5486400"/>
                <a:ext cx="3581400" cy="304800"/>
              </a:xfrm>
              <a:prstGeom prst="roundRect">
                <a:avLst>
                  <a:gd name="adj" fmla="val 24199"/>
                </a:avLst>
              </a:prstGeom>
              <a:solidFill>
                <a:srgbClr val="008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          PC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93" name="角丸四角形 92"/>
              <p:cNvSpPr/>
              <p:nvPr/>
            </p:nvSpPr>
            <p:spPr bwMode="auto">
              <a:xfrm>
                <a:off x="4953000" y="5791200"/>
                <a:ext cx="3581400" cy="381000"/>
              </a:xfrm>
              <a:prstGeom prst="roundRect">
                <a:avLst>
                  <a:gd name="adj" fmla="val 24199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        SMD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94" name="角丸四角形 93"/>
              <p:cNvSpPr/>
              <p:nvPr/>
            </p:nvSpPr>
            <p:spPr bwMode="auto">
              <a:xfrm>
                <a:off x="4953000" y="6172200"/>
                <a:ext cx="3581400" cy="381000"/>
              </a:xfrm>
              <a:prstGeom prst="roundRect">
                <a:avLst>
                  <a:gd name="adj" fmla="val 24199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1400" b="0" i="0" u="none" strike="noStrike" cap="none" normalizeH="0" baseline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IoT</a:t>
                </a:r>
                <a:endPara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95" name="角丸四角形 94"/>
              <p:cNvSpPr/>
              <p:nvPr/>
            </p:nvSpPr>
            <p:spPr bwMode="auto">
              <a:xfrm>
                <a:off x="6705600" y="5562600"/>
                <a:ext cx="1600200" cy="533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24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UI</a:t>
                </a:r>
                <a:r>
                  <a:rPr kumimoji="0" lang="en-US" altLang="ja-JP" sz="2400" b="0" i="0" u="none" strike="noStrike" cap="none" normalizeH="0" baseline="0" dirty="0" smtClean="0">
                    <a:ln>
                      <a:noFill/>
                    </a:ln>
                    <a:solidFill>
                      <a:srgbClr val="008000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+UX</a:t>
                </a:r>
                <a:endPara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96" name="角丸四角形 95"/>
              <p:cNvSpPr/>
              <p:nvPr/>
            </p:nvSpPr>
            <p:spPr bwMode="auto">
              <a:xfrm>
                <a:off x="4953000" y="4343400"/>
                <a:ext cx="3581400" cy="381000"/>
              </a:xfrm>
              <a:prstGeom prst="roundRect">
                <a:avLst>
                  <a:gd name="adj" fmla="val 9616"/>
                </a:avLst>
              </a:prstGeom>
              <a:solidFill>
                <a:srgbClr val="33CC33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マネージド</a:t>
                </a:r>
                <a:r>
                  <a:rPr kumimoji="0" lang="ja-JP" altLang="en-US" sz="1400" dirty="0">
                    <a:solidFill>
                      <a:srgbClr val="FFFFFF"/>
                    </a:solidFill>
                  </a:rPr>
                  <a:t>・</a:t>
                </a:r>
                <a:r>
                  <a:rPr kumimoji="0" lang="ja-JP" altLang="en-US" sz="1400" dirty="0" smtClean="0">
                    <a:solidFill>
                      <a:srgbClr val="FFFFFF"/>
                    </a:solidFill>
                  </a:rPr>
                  <a:t>サービス</a:t>
                </a:r>
                <a:endParaRPr kumimoji="0" lang="ja-JP" alt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8" name="角丸四角形 77"/>
            <p:cNvSpPr/>
            <p:nvPr/>
          </p:nvSpPr>
          <p:spPr bwMode="auto">
            <a:xfrm>
              <a:off x="6477000" y="3581400"/>
              <a:ext cx="4572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OSS</a:t>
              </a: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9" name="角丸四角形 78"/>
            <p:cNvSpPr/>
            <p:nvPr/>
          </p:nvSpPr>
          <p:spPr bwMode="auto">
            <a:xfrm>
              <a:off x="5943600" y="3581400"/>
              <a:ext cx="4572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8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Arial" charset="0"/>
                  <a:ea typeface="HG丸ｺﾞｼｯｸM-PRO" pitchFamily="50" charset="-128"/>
                </a:rPr>
                <a:t>オフショア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62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角丸四角形 910"/>
          <p:cNvSpPr/>
          <p:nvPr/>
        </p:nvSpPr>
        <p:spPr bwMode="auto">
          <a:xfrm>
            <a:off x="1828800" y="1066800"/>
            <a:ext cx="2209800" cy="4876800"/>
          </a:xfrm>
          <a:prstGeom prst="roundRect">
            <a:avLst>
              <a:gd name="adj" fmla="val 3810"/>
            </a:avLst>
          </a:prstGeom>
          <a:solidFill>
            <a:srgbClr val="33CC33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12" name="角丸四角形 911"/>
          <p:cNvSpPr/>
          <p:nvPr/>
        </p:nvSpPr>
        <p:spPr bwMode="auto">
          <a:xfrm>
            <a:off x="4038600" y="1066800"/>
            <a:ext cx="2209800" cy="4876800"/>
          </a:xfrm>
          <a:prstGeom prst="roundRect">
            <a:avLst>
              <a:gd name="adj" fmla="val 3810"/>
            </a:avLst>
          </a:prstGeom>
          <a:solidFill>
            <a:srgbClr val="33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15" name="角丸四角形 914"/>
          <p:cNvSpPr/>
          <p:nvPr/>
        </p:nvSpPr>
        <p:spPr bwMode="auto">
          <a:xfrm>
            <a:off x="6248400" y="1066800"/>
            <a:ext cx="2209800" cy="4876800"/>
          </a:xfrm>
          <a:prstGeom prst="roundRect">
            <a:avLst>
              <a:gd name="adj" fmla="val 381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31664" name="Rectangle 88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 smtClean="0"/>
              <a:t>クラウドに関連したビジネス</a:t>
            </a:r>
            <a:endParaRPr lang="ja-JP" altLang="en-US" sz="2800" dirty="0"/>
          </a:p>
        </p:txBody>
      </p:sp>
      <p:sp>
        <p:nvSpPr>
          <p:cNvPr id="2" name="角丸四角形 1"/>
          <p:cNvSpPr/>
          <p:nvPr/>
        </p:nvSpPr>
        <p:spPr bwMode="auto">
          <a:xfrm>
            <a:off x="417513" y="1752600"/>
            <a:ext cx="8305800" cy="1066800"/>
          </a:xfrm>
          <a:prstGeom prst="roundRect">
            <a:avLst/>
          </a:prstGeom>
          <a:solidFill>
            <a:srgbClr val="3366FF">
              <a:alpha val="68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09" name="角丸四角形 908"/>
          <p:cNvSpPr/>
          <p:nvPr/>
        </p:nvSpPr>
        <p:spPr bwMode="auto">
          <a:xfrm>
            <a:off x="417513" y="2819400"/>
            <a:ext cx="8305800" cy="1066800"/>
          </a:xfrm>
          <a:prstGeom prst="roundRect">
            <a:avLst/>
          </a:prstGeom>
          <a:solidFill>
            <a:srgbClr val="0000FF">
              <a:alpha val="68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10" name="角丸四角形 909"/>
          <p:cNvSpPr/>
          <p:nvPr/>
        </p:nvSpPr>
        <p:spPr bwMode="auto">
          <a:xfrm>
            <a:off x="417513" y="3860800"/>
            <a:ext cx="8305800" cy="1066800"/>
          </a:xfrm>
          <a:prstGeom prst="roundRect">
            <a:avLst/>
          </a:prstGeom>
          <a:solidFill>
            <a:srgbClr val="000090">
              <a:alpha val="7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28800" y="11531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</a:rPr>
              <a:t>サービス</a:t>
            </a:r>
            <a:r>
              <a:rPr lang="ja-JP" altLang="en-US" sz="1400" dirty="0" smtClean="0">
                <a:solidFill>
                  <a:schemeClr val="bg1"/>
                </a:solidFill>
              </a:rPr>
              <a:t>・プロバイダー</a:t>
            </a:r>
            <a:endParaRPr lang="en-US" altLang="ja-JP" sz="14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</a:rPr>
              <a:t>ビジネス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18" name="テキスト ボックス 917"/>
          <p:cNvSpPr txBox="1"/>
          <p:nvPr/>
        </p:nvSpPr>
        <p:spPr>
          <a:xfrm>
            <a:off x="4038600" y="11531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</a:rPr>
              <a:t>開発・構築・運用</a:t>
            </a:r>
            <a:endParaRPr kumimoji="1" lang="en-US" altLang="ja-JP" sz="14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</a:rPr>
              <a:t>ビジネス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25" name="テキスト ボックス 924"/>
          <p:cNvSpPr txBox="1"/>
          <p:nvPr/>
        </p:nvSpPr>
        <p:spPr>
          <a:xfrm>
            <a:off x="6248400" y="1153180"/>
            <a:ext cx="2209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</a:rPr>
              <a:t>テクノロジー・プロダクト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</a:rPr>
              <a:t>ビジネス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6858" y="2057400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err="1" smtClean="0">
                <a:solidFill>
                  <a:schemeClr val="bg1"/>
                </a:solidFill>
              </a:rPr>
              <a:t>SaaS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789" name="テキスト ボックス 1788"/>
          <p:cNvSpPr txBox="1"/>
          <p:nvPr/>
        </p:nvSpPr>
        <p:spPr>
          <a:xfrm>
            <a:off x="546858" y="3124200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err="1" smtClean="0">
                <a:solidFill>
                  <a:schemeClr val="bg1"/>
                </a:solidFill>
              </a:rPr>
              <a:t>PaaS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791" name="テキスト ボックス 1790"/>
          <p:cNvSpPr txBox="1"/>
          <p:nvPr/>
        </p:nvSpPr>
        <p:spPr>
          <a:xfrm>
            <a:off x="606745" y="4186535"/>
            <a:ext cx="81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err="1" smtClean="0">
                <a:solidFill>
                  <a:schemeClr val="bg1"/>
                </a:solidFill>
              </a:rPr>
              <a:t>IaaS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2133600" y="2514600"/>
            <a:ext cx="4038600" cy="609600"/>
          </a:xfrm>
          <a:prstGeom prst="roundRect">
            <a:avLst/>
          </a:prstGeom>
          <a:solidFill>
            <a:schemeClr val="accent1">
              <a:lumMod val="50000"/>
              <a:alpha val="65000"/>
            </a:schemeClr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MBaaS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 smtClean="0">
                <a:solidFill>
                  <a:srgbClr val="FFFFFF"/>
                </a:solidFill>
              </a:rPr>
              <a:t>Mobile Backend as a Service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33600" y="3276600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開発実行環境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ミドルウェアなど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93" name="テキスト ボックス 1792"/>
          <p:cNvSpPr txBox="1"/>
          <p:nvPr/>
        </p:nvSpPr>
        <p:spPr>
          <a:xfrm>
            <a:off x="2133600" y="1828800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電子メール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販売管理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en-US" altLang="ja-JP" dirty="0" smtClean="0">
                <a:solidFill>
                  <a:schemeClr val="bg1"/>
                </a:solidFill>
              </a:rPr>
              <a:t>ERP 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95" name="テキスト ボックス 1794"/>
          <p:cNvSpPr txBox="1"/>
          <p:nvPr/>
        </p:nvSpPr>
        <p:spPr>
          <a:xfrm>
            <a:off x="2133600" y="4038600"/>
            <a:ext cx="18261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仮想リソース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361950" lvl="1" indent="-171450">
              <a:buFont typeface="Wingdings" charset="2"/>
              <a:buChar char="Ø"/>
            </a:pPr>
            <a:r>
              <a:rPr lang="ja-JP" altLang="en-US" sz="1000" dirty="0">
                <a:solidFill>
                  <a:schemeClr val="bg1"/>
                </a:solidFill>
              </a:rPr>
              <a:t>仮想サーバー</a:t>
            </a:r>
            <a:endParaRPr lang="en-US" altLang="ja-JP" sz="1000" dirty="0">
              <a:solidFill>
                <a:schemeClr val="bg1"/>
              </a:solidFill>
            </a:endParaRPr>
          </a:p>
          <a:p>
            <a:pPr marL="361950" lvl="1" indent="-171450">
              <a:buFont typeface="Wingdings" charset="2"/>
              <a:buChar char="Ø"/>
            </a:pPr>
            <a:r>
              <a:rPr lang="ja-JP" altLang="en-US" sz="1000" dirty="0" smtClean="0">
                <a:solidFill>
                  <a:schemeClr val="bg1"/>
                </a:solidFill>
              </a:rPr>
              <a:t>仮想ストレージ</a:t>
            </a:r>
            <a:endParaRPr lang="en-US" altLang="ja-JP" sz="1000" dirty="0" smtClean="0">
              <a:solidFill>
                <a:schemeClr val="bg1"/>
              </a:solidFill>
            </a:endParaRPr>
          </a:p>
          <a:p>
            <a:pPr marL="361950" lvl="1" indent="-171450">
              <a:buFont typeface="Wingdings" charset="2"/>
              <a:buChar char="Ø"/>
            </a:pPr>
            <a:r>
              <a:rPr kumimoji="1" lang="ja-JP" altLang="en-US" sz="1000" dirty="0" smtClean="0">
                <a:solidFill>
                  <a:schemeClr val="bg1"/>
                </a:solidFill>
              </a:rPr>
              <a:t>仮想ネットワークなど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1797" name="テキスト ボックス 1796"/>
          <p:cNvSpPr txBox="1"/>
          <p:nvPr/>
        </p:nvSpPr>
        <p:spPr>
          <a:xfrm>
            <a:off x="4038600" y="1905000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アプリケーション開発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プロジェクト</a:t>
            </a:r>
            <a:r>
              <a:rPr lang="ja-JP" altLang="en-US" dirty="0">
                <a:solidFill>
                  <a:schemeClr val="bg1"/>
                </a:solidFill>
              </a:rPr>
              <a:t>管理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4114800" y="3268365"/>
            <a:ext cx="2057400" cy="1066800"/>
          </a:xfrm>
          <a:prstGeom prst="roundRect">
            <a:avLst>
              <a:gd name="adj" fmla="val 10715"/>
            </a:avLst>
          </a:prstGeom>
          <a:solidFill>
            <a:schemeClr val="accent1">
              <a:lumMod val="50000"/>
              <a:alpha val="65000"/>
            </a:schemeClr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基盤・環境構築</a:t>
            </a:r>
          </a:p>
        </p:txBody>
      </p:sp>
      <p:sp>
        <p:nvSpPr>
          <p:cNvPr id="1798" name="テキスト ボックス 1797"/>
          <p:cNvSpPr txBox="1"/>
          <p:nvPr/>
        </p:nvSpPr>
        <p:spPr>
          <a:xfrm>
            <a:off x="4152270" y="4417367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>
                <a:solidFill>
                  <a:schemeClr val="bg1"/>
                </a:solidFill>
              </a:rPr>
              <a:t>マネージド・</a:t>
            </a:r>
            <a:r>
              <a:rPr lang="ja-JP" altLang="en-US" dirty="0" smtClean="0">
                <a:solidFill>
                  <a:schemeClr val="bg1"/>
                </a:solidFill>
              </a:rPr>
              <a:t>サービス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en-US" altLang="ja-JP" dirty="0" smtClean="0">
                <a:solidFill>
                  <a:schemeClr val="bg1"/>
                </a:solidFill>
              </a:rPr>
              <a:t>24</a:t>
            </a:r>
            <a:r>
              <a:rPr lang="ja-JP" altLang="en-US" dirty="0" smtClean="0">
                <a:solidFill>
                  <a:schemeClr val="bg1"/>
                </a:solidFill>
              </a:rPr>
              <a:t>・</a:t>
            </a:r>
            <a:r>
              <a:rPr lang="en-US" altLang="ja-JP" dirty="0" smtClean="0">
                <a:solidFill>
                  <a:schemeClr val="bg1"/>
                </a:solidFill>
              </a:rPr>
              <a:t>365</a:t>
            </a:r>
            <a:r>
              <a:rPr lang="ja-JP" altLang="en-US" dirty="0" smtClean="0">
                <a:solidFill>
                  <a:schemeClr val="bg1"/>
                </a:solidFill>
              </a:rPr>
              <a:t>運用　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99" name="テキスト ボックス 1798"/>
          <p:cNvSpPr txBox="1"/>
          <p:nvPr/>
        </p:nvSpPr>
        <p:spPr>
          <a:xfrm>
            <a:off x="6400800" y="304800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開発フレームワーク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大規模分散処理技術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データベース　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00" name="テキスト ボックス 1799"/>
          <p:cNvSpPr txBox="1"/>
          <p:nvPr/>
        </p:nvSpPr>
        <p:spPr>
          <a:xfrm>
            <a:off x="6285810" y="2064266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パッケージ</a:t>
            </a:r>
            <a:r>
              <a:rPr kumimoji="1" lang="en-US" altLang="ja-JP" dirty="0" smtClean="0">
                <a:solidFill>
                  <a:schemeClr val="bg1"/>
                </a:solidFill>
              </a:rPr>
              <a:t>･</a:t>
            </a:r>
            <a:r>
              <a:rPr kumimoji="1" lang="ja-JP" altLang="en-US" dirty="0" smtClean="0">
                <a:solidFill>
                  <a:schemeClr val="bg1"/>
                </a:solidFill>
              </a:rPr>
              <a:t>ソフトウェア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関連</a:t>
            </a:r>
            <a:r>
              <a:rPr lang="en-US" altLang="ja-JP" dirty="0" smtClean="0">
                <a:solidFill>
                  <a:schemeClr val="bg1"/>
                </a:solidFill>
              </a:rPr>
              <a:t>BPO</a:t>
            </a:r>
            <a:r>
              <a:rPr lang="ja-JP" altLang="en-US" dirty="0" smtClean="0">
                <a:solidFill>
                  <a:schemeClr val="bg1"/>
                </a:solidFill>
              </a:rPr>
              <a:t>サービス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01" name="テキスト ボックス 1800"/>
          <p:cNvSpPr txBox="1"/>
          <p:nvPr/>
        </p:nvSpPr>
        <p:spPr>
          <a:xfrm>
            <a:off x="6400800" y="3950732"/>
            <a:ext cx="2044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chemeClr val="bg1"/>
                </a:solidFill>
              </a:rPr>
              <a:t>仮想化技術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垂直統合システム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プロビジョニング技術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chemeClr val="bg1"/>
                </a:solidFill>
              </a:rPr>
              <a:t>運用管理システム　</a:t>
            </a:r>
            <a:r>
              <a:rPr kumimoji="1" lang="ja-JP" altLang="en-US" dirty="0" smtClean="0">
                <a:solidFill>
                  <a:schemeClr val="bg1"/>
                </a:solidFill>
              </a:rPr>
              <a:t>など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1524000" y="4980801"/>
            <a:ext cx="7199313" cy="711200"/>
            <a:chOff x="1524000" y="4980801"/>
            <a:chExt cx="7199313" cy="711200"/>
          </a:xfrm>
        </p:grpSpPr>
        <p:sp>
          <p:nvSpPr>
            <p:cNvPr id="1802" name="角丸四角形 1801"/>
            <p:cNvSpPr/>
            <p:nvPr/>
          </p:nvSpPr>
          <p:spPr bwMode="auto">
            <a:xfrm>
              <a:off x="1524000" y="4980801"/>
              <a:ext cx="7199313" cy="711200"/>
            </a:xfrm>
            <a:prstGeom prst="roundRect">
              <a:avLst/>
            </a:prstGeom>
            <a:solidFill>
              <a:srgbClr val="FF9900">
                <a:alpha val="71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012519" y="5404703"/>
              <a:ext cx="4963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chemeClr val="bg1"/>
                  </a:solidFill>
                </a:rPr>
                <a:t>データセンター</a:t>
              </a:r>
              <a:r>
                <a:rPr lang="ja-JP" altLang="en-US" dirty="0" smtClean="0">
                  <a:solidFill>
                    <a:schemeClr val="bg1"/>
                  </a:solidFill>
                </a:rPr>
                <a:t>・ファシリティ（次世代データセンター・</a:t>
              </a:r>
              <a:r>
                <a:rPr lang="en-US" altLang="ja-JP" dirty="0" smtClean="0">
                  <a:solidFill>
                    <a:schemeClr val="bg1"/>
                  </a:solidFill>
                </a:rPr>
                <a:t>BCP</a:t>
              </a:r>
              <a:r>
                <a:rPr lang="ja-JP" altLang="en-US" dirty="0" smtClean="0">
                  <a:solidFill>
                    <a:schemeClr val="bg1"/>
                  </a:solidFill>
                </a:rPr>
                <a:t>など）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803" name="角丸四角形 1802"/>
            <p:cNvSpPr/>
            <p:nvPr/>
          </p:nvSpPr>
          <p:spPr bwMode="auto">
            <a:xfrm>
              <a:off x="1944687" y="5049104"/>
              <a:ext cx="6361113" cy="355600"/>
            </a:xfrm>
            <a:prstGeom prst="roundRect">
              <a:avLst/>
            </a:prstGeom>
            <a:solidFill>
              <a:srgbClr val="800000">
                <a:alpha val="53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物理リソース（サーバー・ストレージ・ネットワークなど）　</a:t>
              </a: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417514" y="5715000"/>
            <a:ext cx="8305800" cy="914400"/>
            <a:chOff x="417514" y="5715000"/>
            <a:chExt cx="8305800" cy="914400"/>
          </a:xfrm>
        </p:grpSpPr>
        <p:sp>
          <p:nvSpPr>
            <p:cNvPr id="1805" name="角丸四角形 1804"/>
            <p:cNvSpPr/>
            <p:nvPr/>
          </p:nvSpPr>
          <p:spPr bwMode="auto">
            <a:xfrm>
              <a:off x="417514" y="6096000"/>
              <a:ext cx="8305800" cy="355600"/>
            </a:xfrm>
            <a:prstGeom prst="roundRect">
              <a:avLst/>
            </a:prstGeom>
            <a:solidFill>
              <a:srgbClr val="66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スマート・モバイル・デバイス　／　シンクライアント・</a:t>
              </a: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VDI</a:t>
              </a: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　</a:t>
              </a:r>
            </a:p>
          </p:txBody>
        </p:sp>
        <p:sp>
          <p:nvSpPr>
            <p:cNvPr id="1804" name="角丸四角形 1803"/>
            <p:cNvSpPr/>
            <p:nvPr/>
          </p:nvSpPr>
          <p:spPr bwMode="auto">
            <a:xfrm>
              <a:off x="1944687" y="5791200"/>
              <a:ext cx="6361113" cy="355600"/>
            </a:xfrm>
            <a:prstGeom prst="roundRect">
              <a:avLst>
                <a:gd name="adj" fmla="val 50000"/>
              </a:avLst>
            </a:prstGeom>
            <a:solidFill>
              <a:srgbClr val="FF6600">
                <a:alpha val="62000"/>
              </a:srgbClr>
            </a:solidFill>
            <a:ln w="38100" cmpd="sng">
              <a:solidFill>
                <a:schemeClr val="bg1"/>
              </a:solidFill>
              <a:headEnd type="none" w="med" len="med"/>
              <a:tailEnd type="none" w="med" len="med"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インターネット（</a:t>
              </a: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VPN</a:t>
              </a: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HG丸ｺﾞｼｯｸM-PRO" pitchFamily="50" charset="-128"/>
                </a:rPr>
                <a:t>、統合認証基盤など</a:t>
              </a:r>
              <a:r>
                <a:rPr kumimoji="0" lang="ja-JP" altLang="en-US" dirty="0" smtClean="0">
                  <a:solidFill>
                    <a:schemeClr val="bg1"/>
                  </a:solidFill>
                  <a:latin typeface="Arial" charset="0"/>
                  <a:ea typeface="HG丸ｺﾞｼｯｸM-PRO" pitchFamily="50" charset="-128"/>
                </a:rPr>
                <a:t>）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612" y="5715000"/>
              <a:ext cx="1065388" cy="88900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97683" y="5946269"/>
              <a:ext cx="832742" cy="683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793" grpId="0"/>
      <p:bldP spid="1795" grpId="0"/>
      <p:bldP spid="1797" grpId="0"/>
      <p:bldP spid="8" grpId="0" animBg="1"/>
      <p:bldP spid="1798" grpId="0"/>
      <p:bldP spid="1799" grpId="0"/>
      <p:bldP spid="1800" grpId="0"/>
      <p:bldP spid="18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181531" y="1524000"/>
            <a:ext cx="8777763" cy="4787900"/>
            <a:chOff x="152400" y="1524000"/>
            <a:chExt cx="8777763" cy="4787900"/>
          </a:xfrm>
        </p:grpSpPr>
        <p:sp>
          <p:nvSpPr>
            <p:cNvPr id="12" name="角丸四角形 11"/>
            <p:cNvSpPr/>
            <p:nvPr/>
          </p:nvSpPr>
          <p:spPr bwMode="auto">
            <a:xfrm>
              <a:off x="152400" y="5549900"/>
              <a:ext cx="8777763" cy="762000"/>
            </a:xfrm>
            <a:prstGeom prst="roundRect">
              <a:avLst>
                <a:gd name="adj" fmla="val 50000"/>
              </a:avLst>
            </a:prstGeom>
            <a:solidFill>
              <a:srgbClr val="FF6600">
                <a:alpha val="5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4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4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ビジネスはなくなる</a:t>
              </a:r>
            </a:p>
          </p:txBody>
        </p:sp>
        <p:sp>
          <p:nvSpPr>
            <p:cNvPr id="13" name="下矢印 12"/>
            <p:cNvSpPr/>
            <p:nvPr/>
          </p:nvSpPr>
          <p:spPr bwMode="auto">
            <a:xfrm>
              <a:off x="3531632" y="1524000"/>
              <a:ext cx="2019300" cy="4006850"/>
            </a:xfrm>
            <a:prstGeom prst="downArrow">
              <a:avLst>
                <a:gd name="adj1" fmla="val 50000"/>
                <a:gd name="adj2" fmla="val 33648"/>
              </a:avLst>
            </a:prstGeom>
            <a:solidFill>
              <a:srgbClr val="FF0000">
                <a:alpha val="49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381000" y="533400"/>
            <a:ext cx="8366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2400" y="2096869"/>
            <a:ext cx="872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３年後の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2400" y="3087469"/>
            <a:ext cx="872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５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2400" y="4114800"/>
            <a:ext cx="8777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10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25" y="6647173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ea typeface="ＭＳ Ｐゴシック" pitchFamily="50" charset="-128"/>
              </a:rPr>
              <a:t>クラウド・ビジネス・モデル</a:t>
            </a:r>
            <a:endParaRPr lang="ja-JP" altLang="en-US" dirty="0">
              <a:ea typeface="ＭＳ Ｐゴシック" pitchFamily="50" charset="-128"/>
            </a:endParaRPr>
          </a:p>
        </p:txBody>
      </p:sp>
      <p:sp>
        <p:nvSpPr>
          <p:cNvPr id="224" name="AutoShape 48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5" name="AutoShape 50" descr="data:image/jpg;base64,/9j/4AAQSkZJRgABAQAAAQABAAD/2wCEAAkGBhQREBEREBEWERQVGRoYGRgUFxUVFRgWExYZFxsXFxYYGyYfFxokGRgSHzAiIzMpLC8uFR8xNTAsNSYrOCkBCQoKDgwOGg8PGjQfHyQ1NTUvLDQ1MTUyNSktLykpNTUsLykwKjUpLi0qNDI1NSw1KS8pKSksLSkqLCwpLCw0LP/AABEIAIsAsAMBIgACEQEDEQH/xAAbAAEAAgMBAQAAAAAAAAAAAAAABgcDBAUCAf/EAEkQAAIBAwEEBwMIAw0JAAAAAAECAwAEEQUGEiExBxMiQVFhgRRxkRUyQlKSobHBcrLRFiMkM1Nic4OToqPC8CU0NoKzw9Li4//EABkBAQADAQEAAAAAAAAAAAAAAAACAwQBBf/EACgRAAICAQMDAgcBAAAAAAAAAAABAhEhAwQSMTJRE0FCcYGhseHwIv/aAAwDAQACEQMRAD8AlOyu02sahax3cKaciPvYEhut7ssVOd3I5jxrevtS1u3Rpmt7G5VAWaOB7hZSqjJ3TIME47uNR3on20S30m3ia1vJCpftQ2sssZzIx4Oowak9/wBIbsjLaabfSzEEIJLZ4Y97HAvJJgBc0B3tlNpY9QtIrqHIVweDfOVlOGU+YINdeqh2QgvLVYtEtHjjmjXr7u4ZetWEztlYokyA743eJ4c6l82zWoopaDVmkkHHduIIDEx8D1aqyA+IJxQEvpVZaj0nynTo5ERLa5N0LKcy9qK2kGd+Q8eK4AIz49+OPfj2dvGUOmtTMxHAiC1aEn9AJkjy3vWgJPfXiwxSSyHCRqzscE4VAWJwOJ4A1j0rVI7mGOeFt6ORQynBGVPI4PEVBtUbUZ9KvBcsLSWBbhXKxI6XUSxHDoGbMQYZ8/IVr7EXkthosV9c3XW20dqGWAQohU8N0CUHLH6PH62e6gLMpUE0Sy1O+iS5nvvYRKA6QW0UTFEYZXfklDFmwRkYH7NDarW9S002iNOlzFPcxR9cYkSRQzYaORBlWDLxDrggqQRxFAWVSq2ttc1G81LUbK3nS3it5E/fjErsisnCNEOAzMd47zcgnnWefVr2O5j0m2ufaLkqZ5bqeJcQQkhVAijwHcnlnA4jx4AWFWpqupLbwyTyZ3Y1LHHM47h5k4HrUdn2bv1UtDq8jS+E0FuYSfAqiBlB8QSR5140PUzq1lc29yns88bNBOq8Qsi4IdM81PBhnzGe+uqrycd1gz2F5qFzGsy+z2yON5VdZJZN08QWIKgZFeNR1i9sl624SG5hB7ZhDxyKCcb26xII/wBcK82DajaRrEYIrxEAVWjk6uTdHAZVxgkDAr3c7YxhSl/ZzwI3BjJGJIuPcWQkY99X1nCTX99Si8ZbT/vodTVNqIYLdLgkuJMdWqjLyFxkBR4/hWjDNqUw3gtvaKeSuHmkx/O3Sqg1yz1cusWiJumGK3MkQXG5lie0oHDlj7Iqc1CVQrBNXO8kYuL7ULYb8kUN3GOLCHfjlA8QrEhvcKyajtcvydJfWuJN0DAfIwd4AqwByCM1I6qvWh1fy7CnCPEUmByDuy5x4Zz91SglN5RGbcFhlmafcGSKNzgFlVjjlllB4fGtitLRf92g/o0/UFbtUvqXLoQXoUUjRbUEYOZOf9K1TqlK4dK6v5zpWsXF7Ojex3kcYaZVZxDLDwHWBQSqEE9rlx8q7d10naciby3cczH5scJ62Vj3KqLk5PnipURWKO1RSSqqpPeAAfuoCrNPWeys5bm8sOtivrt5rmJlMjW8EmN1mjAO+V3cnwyPTYNrs2y9akttDnjmGd4H+yjgg+lWhWE2iZ3txc+OBn44oCttl/aJrDWY1ae4tSsi2TT7xlkVoXBALAM6bxQKTz41i2clg1LQRpMU6i6FtutG28GR42HzwRwG/uA++rUrBeWvWRyR7zJvqV3kOHXeBG8p7mGcg0BC9A2+S3gig1KGa0niVUbehleNygC70ckasrA4z61H+kXaRrv5P6iCVbZbyAtNMjRb7l8KkSOAzDG8S2AOAAzxqS6X8rWcSwPBFqITIWb2gwSMueHWI8bDex3g/Gvk+z95qFxbSX6xW1vbyCZYInaaSSVPmmSQqqhRnOAPH0AxbCIRquvZHOeH/pNXL202cii1UaheWxubOWERSModjBIhysjKnExleBIzjj5ZtClAVfN+5xU3wbZ88ljZ5JGPcBGpLEnwxW1oegTNply9taDTJZX340jZ1laND2euJPZcje4eYzVgraqDvBQCe8AA/HnWWup07ONWqItpm3kG4q3bG1mAAdJgydoDiQSMEHnWLX9sLaW3lhgb2qSRGRY4gZCSwIBOBgAZz6VK3iDcGAPvGfxpHCF+aAPcAPwqfKN3RDjKqsgseydxBbWM8IBurZSGQng6OSxjzyyN4j1PlXatdvbUjE7m1kHzo5wY2B95GCPMVI68SQhuDAH3gH8aOfLuQUOPayNaj0hWyK3UMbqTBISEM3Ic2YDCjzqMtbh9Iv7nrVmmuSrybnEJ2xux45jGT8fCrLjiC8FAHuAH4VgtNMiiaRoo1QyHLlQAWI4ZOP8AXE+NSjOMeiIyg5dWR7TNubNIYkabBVEBHVy8CFAI+b41tfu/sv5f/Dl/8KkGKYqFx8ff9E6l5+37PtKUqBMUpSgFK17+/SCN5ZnEcaAszMcAAd5qtDtrqWrM3yPEtraKSDd3I4tjmY1IIA9CfEjlQFp0qmp9B4/wvaidn7xASqg+A3GI/CkGhYP8F2pmVu4T5YH377CpcJeCPOPkuWlVclxtBarvKbXVo8cChCSehG6D99aV7pGpTASavrK6arcRBa8GA8MqQf1/fXEm8HbSyW9SqR/czYZ7Ov36t9Yu+P1B+NdPTOjJbsES69c3sQ5JHJunHg+87Z+ArrhJdUcU4voy0Z9UiQ4eWND4M6g/eayQXaOMo6uP5pDfhVLXuyWh2zmKaxuy4+uzKT5jtgEeYrCmzOhOQYXu7B+51Zjj17VS9KdXRH1YXVl60qooTq+nIJ7W6XXLIc1P8eqjngjLZA82/Rqe7G7b2+pw9bbN2lwJI2wJIye5h4c8EcDj31WWEgpSlAKUpQClKUApSlAKUpQFW9IDtqeq2uiqxWBB7RdFTglRxVM93DHrID9GuFtZtL1zez2+IrSLsRxp2VYJw3iBzHDgOWPOt/QbjN/tRefSjAhQ+Aw6/jGnwqG4rZtYJ3JmPczaqKFKV1tlNNFxe28RGVLgt+inaI9cY9a3N0rMSVuiTW8vyRYqwH8MuhkA8o4+eSvLIyPeT4LUHuLhpGZ5GLu3EsxySfM12tuNTM9/O2cqjdWvuj4H+9vH1rg1XpxxyfVk9R5pdEK9xSlGDIxVhyKkhh7iOIrxSrSsm2k7VR3iC01TDA8I5+AdGPAbx+Ha5eI76ju0Wz8llOYpOI5qw5OviPA9xHcfSuXU50iT5S0+S0ftXFsN+FjzZBw3c9/1fVPCqWvTdroXJ+oqfUimj63LayCSByp7xzVh4MvePv8ACuttLIIVj2j00dTIjhLuEfMcMQDnHiSuT37ytwIOY3Uhj/4f1jPL97x+llP/AFqvcwTjy9yzbTalx9i6dPvlnhjmj4pIiuv6LqGH3EVsVHOjnPyTp+9z6iP9Xh92KkdecegKUpQClKUApSlAKUpQFN7Pw4udq7f6RbrB5g9a35r8aiNT/qxb7WSIwwl/a/FlGD6/vTfGoLdWxjd425ozIfehK/lW7avDRh3SymYqmHRZFm/z9WNz8So/M1D6mHRYf4fjxif8VrRq9jM+l3o2XstMgk3HMuoTs2CI+Cb7tyGCBzOOZrfvtjIJ1aOO1ksbndLIrsGjkC4yAQzDPEeBGQeIquW4Hh3H8DUp2P16aTUrQzTPJxZBvnOA6Hl6gfCoShJK0yyM4t00RQildHaO36u8ukHACV8e4sT+dc6r07VlDVOiY7L7OQezrd3itIJJBFDEp3d9yccTkd4PMgYBJqVaXNFBfw2406O3kdWIeORXKrg53gFHPFRadeu0GMrxNtMd4eTFhn4SKa89FwzqG8eJEbnjxOeyOZ8jWWa5KTb8mqD4uKS8Ec1sD2q43eC9bJjHLHWNW9tQ5g2a3B8+8uQFA5kKf/mPjXJCNJJgDLu2APFnb9pqWa/ZC41vSNKTtRWKCaXHLeADcfsR/wBoa5uXUVEbZXJyLU0Ww6i2gg/ko0j/ALNAv5Vu0pWA3ilKUApSlAKUpQClKUBV/TEPZbjSdUHAW8+5IR/Jy4Jz6LIP+euF0h2HVahKR82XEg8O2MH+8GqxukrQfbdLu4AMvuF08d+LtgDzOMetVzcXXt2iafeji8I9nl8ez2QT6qp/rK0beVT+Zn3Ebh8iNVMujDhczyfUgcj7S/sqG1IdhNZW2vEMhxHIDG5PIB8YJ8t4L8a36quDow6bqSsjwPKu9sLbl9RtQO5ix9yqT+ysG1Gzr2Vw0bA7hJMbdzJ3cfEDAI8vOu9scBaWd3qLDtY6mHP1jjJ+0V+wa5OVwte52EanT9iPbUTh726YcjK/907v5Vy6E+PGlWJUqK27dks6PtQXrZbOb+Kul3Pc+Dun3kEj3haz7E2T2usCCT5y9Yh8xu7wYeRAB9ahqOQQQcEHII5gjiCPPNW5ok0d0IdUP8bDG8cqqMlnwAMDx4tj+kHhWfV/zb8/kv0v9UvH4InsppyR3l1dTdmCyMrse7Ks+6PMgBj6Dxrf6GLF7h77WZxh7uQrHn6MSHJAPhndX+q865O26OUtdBtiDdXj9ddMvEIGbfOcdwwT+jEPrVbOj2EVrDFbRYVY0CqMjOFGMnxJ5k+JNYtWfORt0ocIm/SlKqLRSlKAUpSgFKUoBSlKAVTuiWC2eq6josvZt78Ga3PcrnJwvuwR/Ujxq4qhXSfsU99Aktqdy8tm6yBgQCSMEpnuzhSPNR3E11OsnGrwVTe2bQyPFIMOhKsPMeHkeY8jW/s1s497N1a9lF4yOeSL+ZPHA/IGt8bT2GpKPlCb5Mv4uxMJFIRynAnBxg+RII5cRitbUOkKwjaDTrcu1gXHtlwAwMoYHsZADbhIG9jGVBUcM53S3K446mKO2fLPQz6r0wxC5TT7OxGo2qARjeLNJI44ZjOGyO4HHHmCBU01uexSC1s7uE2+9h+qifIhZ8jedlOCMsfHvOMCvcMT7mdFGnrCRwePBfHnujd+Oajd1Y21jL7VrF6k0pYEQRnfkd88MjgSAccMBeWT3VnhSzKRfO3iMSPbT6EbO6eDe3gMFW7yrcs+fMelcqpd0on/AGgf6NP81RGvR023FNnn6iqTSFWJs7cw6TbQ3ExkeS7GdxMboRcEEgkAkBhx59rAquyan21e1K2hsLH5L+UnNsrhVyZFAG6cKEYkdkk+6qdxJJJPoW6EW22upxtS2d0q5upbw6peRSyklguQ/a+gpEed3GABx4AV52s6OdNtNNlvVkuopgMwyTOVleX6ICYB4+4EAE91blrtNqTcNP2bW1buecbuPPtLH+NdHR+iu4u51vNeuPaXXilun8SvfhsAAj+ao444k1glx+E3x5fETDo9vZptLspbnJleIFi3Nue6x8yu6fWpFXxVwMDgK+1AmKUpQClKUApSlAKUpQClKUBxda2Lsrxg91axTMPpMvax4bwwSK9xbI2a27Wq2sQgb50YRd1vM+J8+ddelAVte9AOmuxZOvg8opeH+IrGo10gdFNjpumyXECSNKskXbkcsQDKoPAALy8qu6oZ0wWnWaLegc1VX+w6sfuzQEP6Uh/tA+caf5qiFS/pHfrJbSccpbdGB9SfwZfjUQr1tHsR5Wr3syW0O+6IPpMq/aYD86n8b9ZtcyjlBZ7vu3sH/uVFdjbMy39qoGcOGPuj7f5CpV0eQ+0a5rd7zVXW3U9x3CN4D3dWn2qy7p5SNO1WGyzsV9pSsZsFKUoBSlKAUpSgFKUoBSlKAUpSgFKUoBWvqFks0UkMgykisjDxVwVP3GtilAUzpQWeH5EvpFgvrJisDycEmh+juk88ru8OfBSM4OPS9F95ntGFF+sZOGPHgM1Mek7Ze2urOSWeBXkiUlH4q6+W8pBI8jwqgdjLQXV2tvcF5Ys43DJIBj0YVdDWlBUimejGbtlmrqcGn71tpsg1HVJgY06rDRw55sW4qAOZyc9kZ3RVhbBbKDTrKO3Lb8nF5X+vK/Fjk8xyAz3KK2tntlbWyTdtLdIcjiVHab9Jzlm9TXYquUnJ2yyMVFUhSlKiSFKUoBSlKAUpSg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AutoShape 6" descr="data:image/jpeg;base64,/9j/4AAQSkZJRgABAQAAAQABAAD/2wCEAAkGBg8PDxUPEA8UEBUQEA8PEBQQDw8PEBAQFRAVFBUUFRUXHCYeFxkjGRQUHy8gJCcpLCwsFR4xNTAqNSYrLCkBCQoKDQwOFA8PFCkcFBwpKSkpKSkpKSkpKSkpKSkpKSkpKSkpKSkpKSkpKSkpKSkpKTUpKSksLCkpLCkpKSkpLP/AABEIAOEA4QMBIgACEQEDEQH/xAAcAAEAAgMBAQEAAAAAAAAAAAAAAgMEBQcGAQj/xABDEAABAwICBwQGBwcCBwAAAAABAAIDBBEhMQUGEkFRYXEHEyIyI0KBkaGxFFJTYnLB8AgzY4KS0eEVwiRDVGRzorL/xAAXAQEBAQEAAAAAAAAAAAAAAAAAAQID/8QAGBEBAQEBAQAAAAAAAAAAAAAAAAERMQL/2gAMAwEAAhEDEQA/AO4oiICIiAiIgIiICIiAiIgIiICIiAiIgIiICIiAiIgIiICIiAiIgIiICIiAiIgIiICIiAiIgIiICIiAiIgIvl19ugIl0QEREBERAREQEREBERAREQEREBERAREQERanT2tVHQN2qmdseFw3zSO/CweI+5Btl8uuR6d7dTi2ipeklQcOojb+bl4DTGu+lKy4lrJNl2bIj3MduFmWuOt1cTX6K0prJR0ovUVUUPAPlY1x6Nvc+wLyOk+27RMNxG6WpNsO6iIaTw2pNlcEMGNzmczvPU718MITE10/SX7QM5uKehYzg6aV0h/paGj4ry9f2waaluBUiEHdDDG0joXAleWLFEhXDWdUa5aUk82kao9KmVo9zSAsN2n67/rKjHP/AImfHr4sVSQq3IM6LW7Scfk0hVNtlaqnt7i6y3mje2XTVPYGqE4G6oiY+/LaADvivIuCrIUxXcdW/wBoamkIZX07qcmw7yEmaK/EtttNHTaXUtFaZp6uITU0zJmOydG4OF+B4HkV+OHMWboPWGr0fN31LM6F2F9k+F4v5XtODhyKiv2Oi572b9rkGlQKeYCCqA8l/Rz2GLoid+/YOPC66EgIiICIiAiIgIiICIiAiIgLB0vpuno4zLUStiaMtrNx4NaMXHkF5bXDtNgo9qGnAqJxgbH0UR++4eY/dHtIXH9K6SqKyUzVEpkccr5NHBrcmjkFZEtew1p7YKia8VC36OzLvXAGdw4gZM+J6LnkwfI4vkc57nG7nPcXOceZOJWUIbIWrWMsQQBfCxZDlU5VGO8KlyveqXKKqKqcrXKpyCtyrcrHKtyiq3KsqxyrKKiVBwUyolQVB7muDmktLSHNLSQ5pGRBGRX6I7IO1T/UWiiq3D6TG27Hmw+ksAxP/kAz4jHivzw4KVFWy08rJ4XlkkT2yMc3NrgbgqLH7WRaDUbWlmk6CKrbgXt2ZWj1Jm4PHS+I5ELfoCIiAiIgIiICItZp7T8NFEZZTxDGDzyOtk0fnkEGbWVkcMbpZXhjGNLnucbNaBvJXIdbu059VeGmlbBFiC7vo2zSjmb+BvIY8eC1+sGsFRXybcrrMHkjaT3bB09Y8ytUadu8D3Lc8s2sRlJhtAXHEWc33jBfDGvsujI77TR3TvrxHu3e8Z+1UNq3McI5yPFhHNYMa4/UkGTXcHZHkqibgqnBZEjCDYixHHBUPRFDwqXq96oegokVDldIqXKCpyrcpuVbkVW5VuVhVZUVByrKmVAoqJUCplQKgiVU4KwqpyK6/wDs66xmOpm0e4+Gdnfx8pI7BwHVhv8AyLvy/I3ZnWGHTNG8HOpZGej7sP8A9L9cqAiIgIiICItfpvTUVJEZZDyY0eZ7tzR/fcgr1g0/FRRd5JiTcRsB8UjuA4Didy5BpbSU1ZKZpnXJwAGDWN+q0bgsnS2kpauUzSm5ODWjysbua3l81ibC6SYxaxthQc1ZTmql4VGM9qxZ4Q4FrgCCLEHEELMeFjvCDVd3NCNlnpmDJj3WkYODJOHJ11AaSiJ2STE44bMzdi/R3lPvWwesWdrS0h4BbbHata3tUEJW2zWM9Y9JV7LgzxGBxDInuyY85AE4mM5Y5HJZEigx5FS4q2Qqh5RFblW5ScVW5RpEqsqblWSgg5QKkVAor4VAqRUCVBFxVRU3lVlRY3mojb6Vox/3lN8JWlfsNfkrsppTJpujAF9mcSHkGNLj8l+tUWiIiIIiIMbSFfHTxOlkNmsFzvJ4ADeSVyfTWlpKyUyyYAYRsvcMbw5niVttb9O/Spu7YfRREhtsnvyL/mB7960WytyMWqdhRLVe5qrcFpFLgsd4WU4LV1dd4jHEA9485JtHEOMjuP3RieQxRXyrqGRt2nuDRxPHgOJ5LXvqJn+SPux9aa4d7Ixj7yOip/1CmZJ4pmyy5bbnNaG33MF7MHTHiStxBTF+e/goNI9tQ3ESMk+6YtgHkHB1x1xWHGw1DRLJgwucGxA3xa6x7w78R5ei29U3YJucG3uei1ejf3O19rJLMBwa51m/Bt/aoI18e3G5p3tIHK2X5KHfl7GSHOSNjzbLatZ3/sCr5CsCkd6Ix3/cyOZ/I4l7D8Xe5B8eVS8qx5VDioIuKrJUnFQcUVBxUHFSKgUVAqJX0qJKgiSq3OUnFUuKD44qJQlZGjdHS1MzIIWF8kr2sY0ZlxPwG++4BRp1n9nTV4vqZq9w8MMfcR85JLFxHRot/Ou/rQ6j6qs0XQRUjMS0F0rvtJnYvd0vgOQC3yIIiIC0et+kjDSkNNnSnum8QCPEf6Qfet4vFa/S3kiZuax7/a5wH+34qzqV5ANQtVll8stsKiFBwVjyACSbAAkkmwAG8ledr6/v27R2hASGsa24lrXHANaMxEfe7kMyvldpTvAe7cWRA7JlaLvld9nTjedxfkN1zlgzUJLNh3oYxiIY3eI3zMj8yTvtjzW5iozH6SSxkI2QG22IGWsI4xuwzO/otTpCcC5JRNaeqpYg3ZbG1o4Bo+JzK2+qGkC2KSN1yIdkxk7muuAy/IjDkeS8xW6VLnCOMbbnGwA3lbGMviZ9EhIdM/0k7/Uiwtc8gMAOfNRVmkZjUymBp8I8VQ4bmk+QH6zlfKeAsAAABkABYD4L7BTMhZ3bMcdpzj5nvObnc/kqZHIKZHLW1D+7k7z1XDu5Ol/C72FZ0r1iS2Iscb4FQRkNiqXFQhcRdhxLBdp4x5D3Ze5CUV8JUCVIqBQRKgVIqBRUSq3KRKpe6+Sgi9yrKuZTud+sFkR0Q6k4ADeeGGaisNsd13/sN7O/o7P9TqWWllbama4YxwkYyW3Ofu+7+JYnZJ2WyMe6rr6eMRvi2I4J4mSSOu5rhI4OHo7bOG83xsM+0AIPqIiAiIgLxmvkHpIn8WPb7nA/7l7NaLXGhMlNtgXMR7z+W1nfA39isK5+VCR4aCSQAASSTYADMk8FJzha5NgBcndbitAXmvcCcKZpBaDgatwPmcPsgRgPW6LbCEsv0sd5JdtK3xNabg1RBwe4fZcG+tgThniaCnNVPJVv8sLjBTt3B1vG/qBYe08AthptxeREMvM7nwC09I40bnsePRSu7yN3qteRZzXcMRccboNlpOtDQSTkvAaU0q+d/dxgm5sAMyt3pUT1bu7gHhHnkOEbeV955BYtJQhjjBSHaeMJ6hwu2Lk3i7kpSMagoTE7u4rPqHDxvOLKdhzJPFb2lo2QM2W3JJ2nvd5pHcT+Q3KylpI4GbDBzcTi97vrOO8/JVyyIISvWHK9WSPWJK9EVyPWO5ylI5UuKiqp3WIf9U482nA/rkpPFjbgovFwRxBCix12NPFo94w/JRQqJX0qJKoiVW91lLE5e/crY6Xef8/4UViiNzlkMpQM8fl/lZMcRJDGNLi4gNa0FznOOQAGJK6rqR2JPltPpK8bcC2nabSO3+kcPIPujHmFB4HVfU2s0nJsU0V2tID5X3bDH+J3HkLnku76k9ldFo20rgKioFiZZGizD/CZ6nXE8162hoIqeNsUMbYmMAa1jGhrWjkAshFEREBERAREQF8c0EWIuCLEcQvqIONa6aAkZWfRXXFKW98bf84F9mwkjJoNyeOA3qsuAFgLW4CwA3WXWNOaIbVRGMgXsdgncf7H9ZLklZG6J5jdm0kbv1dblZsY74gX7STTta04A4Y3y9qpqalrGlziGgC5JNgAvOF8mkDe7o6YHMXD6mxyHBnE/oVE6mukrXGOB3dwtOzLMBa/FkQ3nnu+eVHFHEwRxt2GtyAzPEk7yeKtcWtaGNAa1o2WtaLADgFhzSoIyyLEkepSSLGe9REJXrFkepyOVDioqDiqyplQKCKqi8tuD3j43/NWuKqhbfaH3ycMzdoy9yihO4Yr62C+ePyHU71e2EDP3D8zvV9LSyTSNihjdI952WMY0uc48gEGOGAfr5L0WqeolbpR/oGbMYNnzSYRN5De88m+2y6FqV2IgbM+kztHMUzHeEZfvXjM/dbhzOS63T07I2CONrWNYA1rWNDWtaMgAMAFFx5jU3s4otFtDmN72a1nTyAF/MMGUY5DHiSvVoiKIiICIiAiIgIiICIvIa+62U9PA6HviJTbCM4tF7+IjLpmgnrvrHHFDJC2Uxy+DDZN3scLmztwtfHlZcTrNLtjmu3yvOIvgHcuvz6rImmrtK1Bgp2une5jnudtgHYaBjtONrYtHtsvW6P7D2zxU8jqp7Wvia6pa+LZlDiAdlgPltct8V8r45LW4z14g0z6t+3P4YWOIjiubzFpttv+7cZb/nsZZeGFsABgABkABkF7DXbUIUbGzUrXd01rWvBcXlhHrEncePE88PByy7irEr5NKsSR6nI9Yz3IiMjljPerJHLHe5QQe5VEqTioEoqJUCf87gOpUwwnn0yHU/kFa2IDPEjLgOg/M4qaKGwk45cyPkD8z7lYAG5e0nM9SvQatamVuknWp4vADZ8z/DCzHHxeseTbldo1Q7KKKg2ZZB9KnFj3krRsMd/DZk3qbnmFFcv1R7Ja2vtJKDSQnHakae9ePuRndzdYdV2vVjU2i0azYpogHEWfI7xTSfifw5Cw5LeIjQiIgIiICIiAiIgIiICIiDleu/awG3gor3PhMnrHd4Bu659Fq9VOy6prnCq0i50UbjtCK5E0u/xfUB/q6Zr2mpnZjTUFppbVFRn3jh4Iz/DacvxHHpkvaK6jTaO1QoaaUTwUzIntiELSwEAM6ZXO92Z4rcoiiovYCCCAQQQQRcEHcVy3Xjs0Lb1FG0luboxcuZzaPWbyzHMZdURB+XJ2OZmPbuWK+UL9Eaw6g0dbdxb3Uh9ePC5+8Miua6d7JauI7UYEzeLG7Trc24Eey61rGOcvkVJfwW8q9AOjOy4BhGYcxwI9hKxHUbW5m/SzR7h/dQa0Rk4fAYn27h7VYIAM/cL/ABOZWyo9HTTu7unhfKdzYmF3vtgPavf6sdik0tpK+Tum4HuYnAynk9+TPZc9FFc50ZoueqkEFNC6V5yaxuQ4k5NHM2C6zql2Jxx2l0g8TOGPcRk9yPxuzf0Fh1XRdDaDpqKMRU0LYm7w0YuPFzs3HmVnouK4KdkbQxjWsa0Wa1jQ1rRwAGACsREUREQEREBERAREQEREBERAREQEREBERAREQEREFc1Ox+D2Nd+Jod81jDQ1MMRTxDpDH/ZZqIIsjDRYAAcAAApIiAiIgIiICIiAiIgIiICIiAiIgIiICIiAiIgIiICIiAiIgIiICIiAiIgIiICIiAiIgIiICIiAiIgIiICIiAiIgIiICIiAiIgIiICIiAiIgIiICIiAiIgIiICIiAiIgIiICIiD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" name="角丸四角形 1"/>
          <p:cNvSpPr/>
          <p:nvPr/>
        </p:nvSpPr>
        <p:spPr bwMode="auto">
          <a:xfrm>
            <a:off x="2781301" y="1219199"/>
            <a:ext cx="4876800" cy="6858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クラウド・ビジネス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1600200" y="4114800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圧倒的コストパフォーマンスとサービス内容の差別化</a:t>
            </a:r>
          </a:p>
        </p:txBody>
      </p:sp>
      <p:sp>
        <p:nvSpPr>
          <p:cNvPr id="22" name="角丸四角形 21"/>
          <p:cNvSpPr/>
          <p:nvPr/>
        </p:nvSpPr>
        <p:spPr bwMode="auto">
          <a:xfrm>
            <a:off x="4038600" y="4129586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セキュリティや可用性など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クラウド利用に伴うクリティカルな課題への確実･低廉な対処</a:t>
            </a:r>
          </a:p>
        </p:txBody>
      </p:sp>
      <p:sp>
        <p:nvSpPr>
          <p:cNvPr id="23" name="角丸四角形 22"/>
          <p:cNvSpPr/>
          <p:nvPr/>
        </p:nvSpPr>
        <p:spPr bwMode="auto">
          <a:xfrm>
            <a:off x="6477000" y="4129586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サービスの目利き力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個別最適化された組合わせ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を実現するプロデュース力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4" name="角丸四角形 23"/>
          <p:cNvSpPr/>
          <p:nvPr/>
        </p:nvSpPr>
        <p:spPr bwMode="auto">
          <a:xfrm>
            <a:off x="1600200" y="4855752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価格競争力を維持するため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の大規模</a:t>
            </a:r>
            <a:r>
              <a:rPr kumimoji="0" lang="ja-JP" altLang="en-US" sz="14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な初期投資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5" name="角丸四角形 24"/>
          <p:cNvSpPr/>
          <p:nvPr/>
        </p:nvSpPr>
        <p:spPr bwMode="auto">
          <a:xfrm>
            <a:off x="4038600" y="4870538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差別化のための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一定規模の</a:t>
            </a: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初期投資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6477000" y="4870538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初期投資は不要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ただし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、</a:t>
            </a:r>
            <a:r>
              <a:rPr kumimoji="0" lang="en-US" altLang="ja-JP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Web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サービスや</a:t>
            </a:r>
            <a:r>
              <a:rPr kumimoji="0" lang="en-US" altLang="ja-JP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Web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アプリに対応できる人材確保が前提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1600200" y="5617752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Google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Salecefoce.com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amazon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8" name="角丸四角形 27"/>
          <p:cNvSpPr/>
          <p:nvPr/>
        </p:nvSpPr>
        <p:spPr bwMode="auto">
          <a:xfrm>
            <a:off x="4038600" y="5632538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Data spider/</a:t>
            </a:r>
            <a:r>
              <a:rPr kumimoji="0" lang="en-US" altLang="ja-JP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appresso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Cloud Gate/ISR</a:t>
            </a:r>
          </a:p>
          <a:p>
            <a:pPr algn="ctr">
              <a:spcBef>
                <a:spcPts val="0"/>
              </a:spcBef>
            </a:pPr>
            <a:r>
              <a:rPr kumimoji="0" lang="en-US" altLang="ja-JP" sz="105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Cloud Prime Controller /SCSK</a:t>
            </a:r>
            <a:endParaRPr kumimoji="0" lang="ja-JP" altLang="en-US" sz="105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6477000" y="5632538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各社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1600200" y="1904998"/>
            <a:ext cx="7239000" cy="1371602"/>
            <a:chOff x="1600200" y="1904998"/>
            <a:chExt cx="7239000" cy="1371602"/>
          </a:xfrm>
        </p:grpSpPr>
        <p:sp>
          <p:nvSpPr>
            <p:cNvPr id="18" name="角丸四角形 17"/>
            <p:cNvSpPr/>
            <p:nvPr/>
          </p:nvSpPr>
          <p:spPr bwMode="auto">
            <a:xfrm>
              <a:off x="1600200" y="2590800"/>
              <a:ext cx="2362200" cy="685800"/>
            </a:xfrm>
            <a:prstGeom prst="roundRect">
              <a:avLst/>
            </a:prstGeom>
            <a:solidFill>
              <a:srgbClr val="FF99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クラウド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プロバイダー</a:t>
              </a:r>
            </a:p>
          </p:txBody>
        </p:sp>
        <p:sp>
          <p:nvSpPr>
            <p:cNvPr id="19" name="角丸四角形 18"/>
            <p:cNvSpPr/>
            <p:nvPr/>
          </p:nvSpPr>
          <p:spPr bwMode="auto">
            <a:xfrm>
              <a:off x="4038600" y="2590800"/>
              <a:ext cx="2362200" cy="685800"/>
            </a:xfrm>
            <a:prstGeom prst="roundRect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クラウド</a:t>
              </a:r>
              <a:endParaRPr kumimoji="0" lang="ja-JP" altLang="en-US" sz="18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アダプター</a:t>
              </a:r>
            </a:p>
          </p:txBody>
        </p:sp>
        <p:sp>
          <p:nvSpPr>
            <p:cNvPr id="20" name="角丸四角形 19"/>
            <p:cNvSpPr/>
            <p:nvPr/>
          </p:nvSpPr>
          <p:spPr bwMode="auto">
            <a:xfrm>
              <a:off x="6477000" y="2590800"/>
              <a:ext cx="2362200" cy="685800"/>
            </a:xfrm>
            <a:prstGeom prst="roundRect">
              <a:avLst/>
            </a:prstGeom>
            <a:solidFill>
              <a:srgbClr val="0070C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クラウド</a:t>
              </a:r>
              <a:endParaRPr kumimoji="0" lang="ja-JP" altLang="en-US" sz="18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インテグレータ</a:t>
              </a:r>
            </a:p>
          </p:txBody>
        </p:sp>
        <p:cxnSp>
          <p:nvCxnSpPr>
            <p:cNvPr id="4" name="カギ線コネクタ 3"/>
            <p:cNvCxnSpPr>
              <a:stCxn id="2" idx="2"/>
              <a:endCxn id="18" idx="0"/>
            </p:cNvCxnSpPr>
            <p:nvPr/>
          </p:nvCxnSpPr>
          <p:spPr bwMode="auto">
            <a:xfrm rot="5400000">
              <a:off x="3657601" y="1028699"/>
              <a:ext cx="685801" cy="2438401"/>
            </a:xfrm>
            <a:prstGeom prst="bentConnector3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カギ線コネクタ 31"/>
            <p:cNvCxnSpPr>
              <a:stCxn id="2" idx="2"/>
              <a:endCxn id="19" idx="0"/>
            </p:cNvCxnSpPr>
            <p:nvPr/>
          </p:nvCxnSpPr>
          <p:spPr bwMode="auto">
            <a:xfrm rot="5400000">
              <a:off x="4876801" y="2247899"/>
              <a:ext cx="685801" cy="1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カギ線コネクタ 34"/>
            <p:cNvCxnSpPr>
              <a:stCxn id="2" idx="2"/>
              <a:endCxn id="20" idx="0"/>
            </p:cNvCxnSpPr>
            <p:nvPr/>
          </p:nvCxnSpPr>
          <p:spPr bwMode="auto">
            <a:xfrm rot="16200000" flipH="1">
              <a:off x="6096000" y="1028699"/>
              <a:ext cx="685801" cy="2438399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角丸四角形 29"/>
          <p:cNvSpPr/>
          <p:nvPr/>
        </p:nvSpPr>
        <p:spPr bwMode="auto">
          <a:xfrm>
            <a:off x="1600200" y="3352800"/>
            <a:ext cx="2362200" cy="685800"/>
          </a:xfrm>
          <a:prstGeom prst="round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システム･リソースやアプリケーション機能を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ネット</a:t>
            </a:r>
            <a:r>
              <a:rPr kumimoji="0" lang="ja-JP" altLang="en-US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を</a:t>
            </a:r>
            <a:r>
              <a:rPr kumimoji="0" lang="ja-JP" altLang="en-US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介してサービスとして提供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4038600" y="3367586"/>
            <a:ext cx="2362200" cy="685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クラウド･プロバイダーの提供するサービスの課題を補完するサービスや製品を提供</a:t>
            </a:r>
          </a:p>
        </p:txBody>
      </p:sp>
      <p:sp>
        <p:nvSpPr>
          <p:cNvPr id="33" name="角丸四角形 32"/>
          <p:cNvSpPr/>
          <p:nvPr/>
        </p:nvSpPr>
        <p:spPr bwMode="auto">
          <a:xfrm>
            <a:off x="6477000" y="3367586"/>
            <a:ext cx="2362200" cy="685800"/>
          </a:xfrm>
          <a:prstGeom prst="roundRect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クラウド･プロバイダーやアダプターの提供するサービスや商品をお客様ごとに組み合わせて提供</a:t>
            </a:r>
          </a:p>
        </p:txBody>
      </p:sp>
      <p:sp>
        <p:nvSpPr>
          <p:cNvPr id="234" name="ホームベース 233"/>
          <p:cNvSpPr/>
          <p:nvPr/>
        </p:nvSpPr>
        <p:spPr bwMode="auto">
          <a:xfrm>
            <a:off x="307975" y="2590800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区分</a:t>
            </a:r>
          </a:p>
        </p:txBody>
      </p:sp>
      <p:sp>
        <p:nvSpPr>
          <p:cNvPr id="47" name="ホームベース 46"/>
          <p:cNvSpPr/>
          <p:nvPr/>
        </p:nvSpPr>
        <p:spPr bwMode="auto">
          <a:xfrm>
            <a:off x="307974" y="3352800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概要</a:t>
            </a:r>
          </a:p>
        </p:txBody>
      </p:sp>
      <p:sp>
        <p:nvSpPr>
          <p:cNvPr id="48" name="ホームベース 47"/>
          <p:cNvSpPr/>
          <p:nvPr/>
        </p:nvSpPr>
        <p:spPr bwMode="auto">
          <a:xfrm>
            <a:off x="307975" y="4129586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競争力</a:t>
            </a:r>
          </a:p>
        </p:txBody>
      </p:sp>
      <p:sp>
        <p:nvSpPr>
          <p:cNvPr id="49" name="ホームベース 48"/>
          <p:cNvSpPr/>
          <p:nvPr/>
        </p:nvSpPr>
        <p:spPr bwMode="auto">
          <a:xfrm>
            <a:off x="307973" y="4870538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投資</a:t>
            </a:r>
          </a:p>
        </p:txBody>
      </p:sp>
      <p:sp>
        <p:nvSpPr>
          <p:cNvPr id="50" name="ホームベース 49"/>
          <p:cNvSpPr/>
          <p:nvPr/>
        </p:nvSpPr>
        <p:spPr bwMode="auto">
          <a:xfrm>
            <a:off x="307972" y="5617752"/>
            <a:ext cx="1292225" cy="685800"/>
          </a:xfrm>
          <a:prstGeom prst="homePlate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rPr>
              <a:t>事例</a:t>
            </a:r>
          </a:p>
        </p:txBody>
      </p:sp>
    </p:spTree>
    <p:extLst>
      <p:ext uri="{BB962C8B-B14F-4D97-AF65-F5344CB8AC3E}">
        <p14:creationId xmlns:p14="http://schemas.microsoft.com/office/powerpoint/2010/main" val="13289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 bwMode="auto">
          <a:xfrm>
            <a:off x="3962400" y="1371600"/>
            <a:ext cx="4419600" cy="42672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rPr>
              <a:t>クラウド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rgbClr val="3366FF"/>
                </a:solidFill>
                <a:latin typeface="Arial" charset="0"/>
                <a:ea typeface="HG丸ｺﾞｼｯｸM-PRO" pitchFamily="50" charset="-128"/>
              </a:rPr>
              <a:t>プロバイダー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rgbClr val="3366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rgbClr val="3366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rgbClr val="3366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rgbClr val="3366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rgbClr val="3366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 smtClean="0">
              <a:solidFill>
                <a:srgbClr val="3366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クラウド・ビジネス・モデル</a:t>
            </a:r>
            <a:endParaRPr kumimoji="1" lang="ja-JP" altLang="en-US" dirty="0"/>
          </a:p>
        </p:txBody>
      </p:sp>
      <p:pic>
        <p:nvPicPr>
          <p:cNvPr id="22" name="図 21" descr="MC9004418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09800"/>
            <a:ext cx="2276157" cy="2276157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91000"/>
            <a:ext cx="22098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図 25" descr="MC9004418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47800"/>
            <a:ext cx="2276157" cy="2276157"/>
          </a:xfrm>
          <a:prstGeom prst="rect">
            <a:avLst/>
          </a:prstGeom>
        </p:spPr>
      </p:pic>
      <p:pic>
        <p:nvPicPr>
          <p:cNvPr id="27" name="図 26" descr="MC9004418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581400"/>
            <a:ext cx="2276157" cy="2276157"/>
          </a:xfrm>
          <a:prstGeom prst="rect">
            <a:avLst/>
          </a:prstGeom>
        </p:spPr>
      </p:pic>
      <p:pic>
        <p:nvPicPr>
          <p:cNvPr id="34" name="図 33" descr="User-Experienc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43400"/>
            <a:ext cx="1206498" cy="762000"/>
          </a:xfrm>
          <a:prstGeom prst="rect">
            <a:avLst/>
          </a:prstGeom>
        </p:spPr>
      </p:pic>
      <p:grpSp>
        <p:nvGrpSpPr>
          <p:cNvPr id="43" name="図形グループ 42"/>
          <p:cNvGrpSpPr/>
          <p:nvPr/>
        </p:nvGrpSpPr>
        <p:grpSpPr>
          <a:xfrm>
            <a:off x="2895600" y="2895600"/>
            <a:ext cx="3657600" cy="3200400"/>
            <a:chOff x="2895600" y="2895600"/>
            <a:chExt cx="3657600" cy="3200400"/>
          </a:xfrm>
        </p:grpSpPr>
        <p:sp>
          <p:nvSpPr>
            <p:cNvPr id="28" name="角丸四角形 27"/>
            <p:cNvSpPr/>
            <p:nvPr/>
          </p:nvSpPr>
          <p:spPr bwMode="auto">
            <a:xfrm>
              <a:off x="2895600" y="3886200"/>
              <a:ext cx="2362200" cy="22098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ea typeface="HG丸ｺﾞｼｯｸM-PRO" pitchFamily="50" charset="-128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ea typeface="HG丸ｺﾞｼｯｸM-PRO" pitchFamily="50" charset="-128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ea typeface="HG丸ｺﾞｼｯｸM-PRO" pitchFamily="50" charset="-128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ea typeface="HG丸ｺﾞｼｯｸM-PRO" pitchFamily="50" charset="-128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ea typeface="HG丸ｺﾞｼｯｸM-PRO" pitchFamily="50" charset="-128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ea typeface="HG丸ｺﾞｼｯｸM-PRO" pitchFamily="50" charset="-128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クラウド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インテグレーター</a:t>
              </a:r>
            </a:p>
          </p:txBody>
        </p:sp>
        <p:sp>
          <p:nvSpPr>
            <p:cNvPr id="30" name="角丸四角形 29"/>
            <p:cNvSpPr/>
            <p:nvPr/>
          </p:nvSpPr>
          <p:spPr bwMode="auto">
            <a:xfrm>
              <a:off x="4648200" y="2895600"/>
              <a:ext cx="685800" cy="30480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API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5867400" y="3581400"/>
              <a:ext cx="685800" cy="30480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API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5867400" y="4724400"/>
              <a:ext cx="685800" cy="30480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API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3048000" y="4419600"/>
              <a:ext cx="1981200" cy="914400"/>
            </a:xfrm>
            <a:prstGeom prst="roundRect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個別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アプリケーション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サービス</a:t>
              </a:r>
            </a:p>
          </p:txBody>
        </p:sp>
        <p:sp>
          <p:nvSpPr>
            <p:cNvPr id="36" name="左右矢印 35"/>
            <p:cNvSpPr/>
            <p:nvPr/>
          </p:nvSpPr>
          <p:spPr bwMode="auto">
            <a:xfrm rot="17957482">
              <a:off x="3822084" y="3814777"/>
              <a:ext cx="1529008" cy="205114"/>
            </a:xfrm>
            <a:prstGeom prst="left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7" name="左右矢印 36"/>
            <p:cNvSpPr/>
            <p:nvPr/>
          </p:nvSpPr>
          <p:spPr bwMode="auto">
            <a:xfrm rot="19809014">
              <a:off x="4445420" y="4100709"/>
              <a:ext cx="1529008" cy="205114"/>
            </a:xfrm>
            <a:prstGeom prst="left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8" name="左右矢印 37"/>
            <p:cNvSpPr/>
            <p:nvPr/>
          </p:nvSpPr>
          <p:spPr bwMode="auto">
            <a:xfrm>
              <a:off x="4724400" y="4800600"/>
              <a:ext cx="1143000" cy="205114"/>
            </a:xfrm>
            <a:prstGeom prst="left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9" name="角丸四角形 28"/>
          <p:cNvSpPr/>
          <p:nvPr/>
        </p:nvSpPr>
        <p:spPr bwMode="auto">
          <a:xfrm>
            <a:off x="2590800" y="2819400"/>
            <a:ext cx="1524000" cy="1524000"/>
          </a:xfrm>
          <a:prstGeom prst="roundRect">
            <a:avLst/>
          </a:prstGeom>
          <a:gradFill>
            <a:gsLst>
              <a:gs pos="0">
                <a:srgbClr val="33CC33"/>
              </a:gs>
              <a:gs pos="59000">
                <a:srgbClr val="CCFFCC"/>
              </a:gs>
            </a:gsLst>
          </a:gradFill>
          <a:ln>
            <a:solidFill>
              <a:srgbClr val="008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Arial" charset="0"/>
                <a:ea typeface="HG丸ｺﾞｼｯｸM-PRO" pitchFamily="50" charset="-128"/>
              </a:rPr>
              <a:t>クラウド</a:t>
            </a:r>
            <a:b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Arial" charset="0"/>
                <a:ea typeface="HG丸ｺﾞｼｯｸM-PRO" pitchFamily="50" charset="-128"/>
              </a:rPr>
            </a:b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Arial" charset="0"/>
                <a:ea typeface="HG丸ｺﾞｼｯｸM-PRO" pitchFamily="50" charset="-128"/>
              </a:rPr>
              <a:t>アダプター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Arial" charset="0"/>
                <a:ea typeface="HG丸ｺﾞｼｯｸM-PRO" pitchFamily="50" charset="-128"/>
              </a:rPr>
              <a:t>利便性向上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000" dirty="0" smtClean="0">
                <a:solidFill>
                  <a:srgbClr val="FFFFFF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Arial" charset="0"/>
                <a:ea typeface="HG丸ｺﾞｼｯｸM-PRO" pitchFamily="50" charset="-128"/>
              </a:rPr>
              <a:t>機能補完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Arial" charset="0"/>
                <a:ea typeface="HG丸ｺﾞｼｯｸM-PRO" pitchFamily="50" charset="-128"/>
              </a:rPr>
              <a:t>サービス連携支援</a:t>
            </a:r>
          </a:p>
        </p:txBody>
      </p:sp>
      <p:sp>
        <p:nvSpPr>
          <p:cNvPr id="35" name="左右矢印 34"/>
          <p:cNvSpPr/>
          <p:nvPr/>
        </p:nvSpPr>
        <p:spPr bwMode="auto">
          <a:xfrm>
            <a:off x="2286000" y="4572000"/>
            <a:ext cx="838200" cy="609600"/>
          </a:xfrm>
          <a:prstGeom prst="leftRightArrow">
            <a:avLst/>
          </a:prstGeom>
          <a:solidFill>
            <a:srgbClr val="FF6FC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22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タイトル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クラウド・ビジネスのデマンド</a:t>
            </a:r>
            <a:endParaRPr kumimoji="1" lang="ja-JP" altLang="en-US" dirty="0"/>
          </a:p>
        </p:txBody>
      </p:sp>
      <p:sp>
        <p:nvSpPr>
          <p:cNvPr id="9" name="角丸四角形 8"/>
          <p:cNvSpPr/>
          <p:nvPr/>
        </p:nvSpPr>
        <p:spPr bwMode="auto">
          <a:xfrm>
            <a:off x="3133328" y="1143000"/>
            <a:ext cx="2874169" cy="6096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企業情報システム</a:t>
            </a:r>
          </a:p>
        </p:txBody>
      </p:sp>
      <p:sp>
        <p:nvSpPr>
          <p:cNvPr id="26" name="角丸四角形 25"/>
          <p:cNvSpPr/>
          <p:nvPr/>
        </p:nvSpPr>
        <p:spPr bwMode="auto">
          <a:xfrm>
            <a:off x="1456928" y="2590800"/>
            <a:ext cx="2874169" cy="1524000"/>
          </a:xfrm>
          <a:prstGeom prst="roundRect">
            <a:avLst>
              <a:gd name="adj" fmla="val 7247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フロント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･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サービス系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</a:rPr>
              <a:t>顧客コンタクトを目的とした</a:t>
            </a:r>
            <a:endParaRPr kumimoji="0" lang="en-US" altLang="ja-JP" sz="14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 smtClean="0">
                <a:solidFill>
                  <a:schemeClr val="bg1"/>
                </a:solidFill>
              </a:rPr>
              <a:t>Web</a:t>
            </a:r>
            <a:r>
              <a:rPr kumimoji="0" lang="ja-JP" altLang="en-US" sz="1400" dirty="0" smtClean="0">
                <a:solidFill>
                  <a:schemeClr val="bg1"/>
                </a:solidFill>
              </a:rPr>
              <a:t>系情報システム</a:t>
            </a:r>
            <a:endParaRPr kumimoji="0" lang="en-US" altLang="ja-JP" sz="14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800" dirty="0" smtClean="0">
                <a:solidFill>
                  <a:schemeClr val="bg1"/>
                </a:solidFill>
              </a:rPr>
              <a:t>マーケティング、プロモーション、顧客サポートなど</a:t>
            </a:r>
            <a:endParaRPr kumimoji="0" lang="ja-JP" altLang="en-US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4800600" y="2590800"/>
            <a:ext cx="2874169" cy="1524000"/>
          </a:xfrm>
          <a:prstGeom prst="roundRect">
            <a:avLst>
              <a:gd name="adj" fmla="val 7247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バック・オフィス系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社内業務を支援するための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情報システム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800" dirty="0" smtClean="0">
                <a:solidFill>
                  <a:schemeClr val="bg1"/>
                </a:solidFill>
              </a:rPr>
              <a:t>ERP</a:t>
            </a:r>
            <a:r>
              <a:rPr kumimoji="0" lang="ja-JP" altLang="en-US" sz="800" dirty="0" smtClean="0">
                <a:solidFill>
                  <a:schemeClr val="bg1"/>
                </a:solidFill>
              </a:rPr>
              <a:t>、物流管理、顧客情報管理、生産管理など</a:t>
            </a:r>
            <a:endParaRPr kumimoji="0" lang="ja-JP" altLang="en-US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457200" y="4724400"/>
            <a:ext cx="2514600" cy="1524000"/>
          </a:xfrm>
          <a:prstGeom prst="roundRect">
            <a:avLst>
              <a:gd name="adj" fmla="val 7247"/>
            </a:avLst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全般的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クラウド採用に積極的</a:t>
            </a:r>
            <a:endParaRPr kumimoji="0" lang="en-US" altLang="ja-JP" sz="800" dirty="0">
              <a:solidFill>
                <a:schemeClr val="bg1"/>
              </a:solidFill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レンタル・サーバーの延長的意識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000" dirty="0" smtClean="0">
                <a:solidFill>
                  <a:schemeClr val="bg1"/>
                </a:solidFill>
              </a:rPr>
              <a:t>フロントだけをクラウドに置きバックは社内対応というケースも</a:t>
            </a:r>
            <a:endParaRPr kumimoji="0" lang="en-US" altLang="ja-JP" sz="1000" dirty="0" smtClean="0">
              <a:solidFill>
                <a:schemeClr val="bg1"/>
              </a:solidFill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業種・規模を問わず積極的</a:t>
            </a:r>
          </a:p>
        </p:txBody>
      </p:sp>
      <p:sp>
        <p:nvSpPr>
          <p:cNvPr id="30" name="角丸四角形 29"/>
          <p:cNvSpPr/>
          <p:nvPr/>
        </p:nvSpPr>
        <p:spPr bwMode="auto">
          <a:xfrm>
            <a:off x="3678238" y="4724400"/>
            <a:ext cx="2514600" cy="1524000"/>
          </a:xfrm>
          <a:prstGeom prst="roundRect">
            <a:avLst>
              <a:gd name="adj" fmla="val 7247"/>
            </a:avLst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中小企業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クラウド採用に消極的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altLang="ja-JP" sz="1000" dirty="0" smtClean="0">
                <a:solidFill>
                  <a:schemeClr val="bg1"/>
                </a:solidFill>
              </a:rPr>
              <a:t>SI</a:t>
            </a:r>
            <a:r>
              <a:rPr kumimoji="0" lang="ja-JP" altLang="en-US" sz="1000" dirty="0" smtClean="0">
                <a:solidFill>
                  <a:schemeClr val="bg1"/>
                </a:solidFill>
              </a:rPr>
              <a:t>事業者に依存している</a:t>
            </a:r>
            <a:endParaRPr kumimoji="0" lang="en-US" altLang="ja-JP" sz="1000" dirty="0" smtClean="0">
              <a:solidFill>
                <a:schemeClr val="bg1"/>
              </a:solidFill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altLang="ja-JP" sz="1000" dirty="0" smtClean="0">
                <a:solidFill>
                  <a:schemeClr val="bg1"/>
                </a:solidFill>
              </a:rPr>
              <a:t>SI</a:t>
            </a:r>
            <a:r>
              <a:rPr kumimoji="0" lang="ja-JP" altLang="en-US" sz="1000" dirty="0" smtClean="0">
                <a:solidFill>
                  <a:schemeClr val="bg1"/>
                </a:solidFill>
              </a:rPr>
              <a:t>事業者にとって利益相反</a:t>
            </a:r>
            <a:endParaRPr kumimoji="0" lang="en-US" altLang="ja-JP" sz="1000" dirty="0" smtClean="0">
              <a:solidFill>
                <a:schemeClr val="bg1"/>
              </a:solidFill>
            </a:endParaRP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ja-JP" altLang="en-US" sz="1000" dirty="0" smtClean="0">
                <a:solidFill>
                  <a:schemeClr val="bg1"/>
                </a:solidFill>
              </a:rPr>
              <a:t>コスト意識は高いが、自分たちで何もできず積極的利用が進まない</a:t>
            </a:r>
            <a:endParaRPr kumimoji="0" lang="en-US" altLang="ja-JP" sz="1000" dirty="0">
              <a:solidFill>
                <a:schemeClr val="bg1"/>
              </a:solidFill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6248400" y="4724400"/>
            <a:ext cx="2514600" cy="762000"/>
          </a:xfrm>
          <a:prstGeom prst="roundRect">
            <a:avLst>
              <a:gd name="adj" fmla="val 7247"/>
            </a:avLst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大企業</a:t>
            </a:r>
            <a:endParaRPr kumimoji="0" lang="en-US" altLang="ja-JP" sz="1600" dirty="0" smtClean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業種によって異なる</a:t>
            </a:r>
            <a:endParaRPr kumimoji="0" lang="en-US" altLang="ja-JP" sz="1600" dirty="0" smtClean="0">
              <a:solidFill>
                <a:schemeClr val="bg1"/>
              </a:solidFill>
            </a:endParaRPr>
          </a:p>
        </p:txBody>
      </p:sp>
      <p:cxnSp>
        <p:nvCxnSpPr>
          <p:cNvPr id="14" name="カギ線コネクタ 13"/>
          <p:cNvCxnSpPr>
            <a:stCxn id="9" idx="2"/>
            <a:endCxn id="26" idx="0"/>
          </p:cNvCxnSpPr>
          <p:nvPr/>
        </p:nvCxnSpPr>
        <p:spPr bwMode="auto">
          <a:xfrm rot="5400000">
            <a:off x="3313113" y="1333500"/>
            <a:ext cx="838200" cy="1676400"/>
          </a:xfrm>
          <a:prstGeom prst="bentConnector3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カギ線コネクタ 35"/>
          <p:cNvCxnSpPr>
            <a:stCxn id="9" idx="2"/>
            <a:endCxn id="27" idx="0"/>
          </p:cNvCxnSpPr>
          <p:nvPr/>
        </p:nvCxnSpPr>
        <p:spPr bwMode="auto">
          <a:xfrm rot="16200000" flipH="1">
            <a:off x="4984949" y="1338064"/>
            <a:ext cx="838200" cy="1667272"/>
          </a:xfrm>
          <a:prstGeom prst="bentConnector3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カギ線コネクタ 38"/>
          <p:cNvCxnSpPr>
            <a:stCxn id="27" idx="2"/>
            <a:endCxn id="30" idx="0"/>
          </p:cNvCxnSpPr>
          <p:nvPr/>
        </p:nvCxnSpPr>
        <p:spPr bwMode="auto">
          <a:xfrm rot="5400000">
            <a:off x="5281812" y="3768527"/>
            <a:ext cx="609600" cy="1302147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カギ線コネクタ 41"/>
          <p:cNvCxnSpPr>
            <a:stCxn id="27" idx="2"/>
            <a:endCxn id="31" idx="0"/>
          </p:cNvCxnSpPr>
          <p:nvPr/>
        </p:nvCxnSpPr>
        <p:spPr bwMode="auto">
          <a:xfrm rot="16200000" flipH="1">
            <a:off x="6566892" y="3785592"/>
            <a:ext cx="609600" cy="1268015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カギ線コネクタ 44"/>
          <p:cNvCxnSpPr>
            <a:stCxn id="26" idx="2"/>
            <a:endCxn id="29" idx="0"/>
          </p:cNvCxnSpPr>
          <p:nvPr/>
        </p:nvCxnSpPr>
        <p:spPr bwMode="auto">
          <a:xfrm rot="5400000">
            <a:off x="1999457" y="3829844"/>
            <a:ext cx="609600" cy="1179513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下矢印 27"/>
          <p:cNvSpPr/>
          <p:nvPr/>
        </p:nvSpPr>
        <p:spPr bwMode="auto">
          <a:xfrm>
            <a:off x="7086600" y="5562600"/>
            <a:ext cx="838200" cy="38100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934200" y="5955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800" dirty="0" smtClean="0">
                <a:solidFill>
                  <a:srgbClr val="FFFFFF"/>
                </a:solidFill>
              </a:rPr>
              <a:t>次ページ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図形グループ 66"/>
          <p:cNvGrpSpPr/>
          <p:nvPr/>
        </p:nvGrpSpPr>
        <p:grpSpPr>
          <a:xfrm>
            <a:off x="914400" y="1676400"/>
            <a:ext cx="7354907" cy="4592598"/>
            <a:chOff x="914400" y="1676400"/>
            <a:chExt cx="7354907" cy="4592598"/>
          </a:xfrm>
        </p:grpSpPr>
        <p:cxnSp>
          <p:nvCxnSpPr>
            <p:cNvPr id="3" name="直線矢印コネクタ 2"/>
            <p:cNvCxnSpPr/>
            <p:nvPr/>
          </p:nvCxnSpPr>
          <p:spPr bwMode="auto">
            <a:xfrm>
              <a:off x="4572000" y="1676400"/>
              <a:ext cx="0" cy="45720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直線矢印コネクタ 21"/>
            <p:cNvCxnSpPr/>
            <p:nvPr/>
          </p:nvCxnSpPr>
          <p:spPr bwMode="auto">
            <a:xfrm flipH="1">
              <a:off x="990600" y="3962400"/>
              <a:ext cx="7239001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テキスト ボックス 16"/>
            <p:cNvSpPr txBox="1"/>
            <p:nvPr/>
          </p:nvSpPr>
          <p:spPr>
            <a:xfrm>
              <a:off x="914400" y="3581400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手続き重視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315200" y="4114800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コスト重視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572000" y="1676400"/>
              <a:ext cx="553998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技術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先進的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4038600" y="5715000"/>
              <a:ext cx="553998" cy="55399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技術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保守的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6" name="図形グループ 65"/>
          <p:cNvGrpSpPr/>
          <p:nvPr/>
        </p:nvGrpSpPr>
        <p:grpSpPr>
          <a:xfrm>
            <a:off x="2230849" y="3063007"/>
            <a:ext cx="4974194" cy="1459158"/>
            <a:chOff x="2230849" y="3063007"/>
            <a:chExt cx="4974194" cy="1459158"/>
          </a:xfrm>
        </p:grpSpPr>
        <p:sp>
          <p:nvSpPr>
            <p:cNvPr id="64" name="右矢印 63"/>
            <p:cNvSpPr/>
            <p:nvPr/>
          </p:nvSpPr>
          <p:spPr bwMode="auto">
            <a:xfrm rot="19871465">
              <a:off x="2230849" y="3379165"/>
              <a:ext cx="4974194" cy="11430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 rot="19823168">
              <a:off x="5529589" y="3063007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クラウド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に積極的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88" name="タイトル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クラウド・ビジネスのデマンド</a:t>
            </a:r>
            <a:endParaRPr kumimoji="1" lang="ja-JP" altLang="en-US" dirty="0"/>
          </a:p>
        </p:txBody>
      </p:sp>
      <p:sp>
        <p:nvSpPr>
          <p:cNvPr id="35" name="円/楕円 34"/>
          <p:cNvSpPr/>
          <p:nvPr/>
        </p:nvSpPr>
        <p:spPr bwMode="auto">
          <a:xfrm>
            <a:off x="6705600" y="1676400"/>
            <a:ext cx="1524000" cy="1447800"/>
          </a:xfrm>
          <a:prstGeom prst="ellipse">
            <a:avLst/>
          </a:prstGeom>
          <a:solidFill>
            <a:srgbClr val="660066">
              <a:alpha val="67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流通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24400" y="5486400"/>
            <a:ext cx="344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規制業種であり手続きを重視する傾向にある</a:t>
            </a:r>
            <a:endParaRPr kumimoji="1"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コントロールしやすいシステム環境を好む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安心・安全に極めて敏感・保守的</a:t>
            </a:r>
            <a:endParaRPr kumimoji="1" lang="ja-JP" altLang="en-US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0" name="直線矢印コネクタ 19"/>
          <p:cNvCxnSpPr>
            <a:stCxn id="18" idx="1"/>
          </p:cNvCxnSpPr>
          <p:nvPr/>
        </p:nvCxnSpPr>
        <p:spPr bwMode="auto">
          <a:xfrm flipH="1" flipV="1">
            <a:off x="3581400" y="5410200"/>
            <a:ext cx="1143000" cy="399366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テキスト ボックス 40"/>
          <p:cNvSpPr txBox="1"/>
          <p:nvPr/>
        </p:nvSpPr>
        <p:spPr>
          <a:xfrm>
            <a:off x="4648200" y="990600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コストが安ければ手段を選ばない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ネット利用の拡大に対応したクラウド利用を模索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売上拡大に対し先進技術を利用することに積極的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90600" y="19050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ダイナミックなリソースのスケールは少ない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海外展開、電子メールなどの限られた領域でクラウドに積極的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アナリティクス、研究開発など、今後増大するであろうリソースの受け皿としてクラウドに積極的</a:t>
            </a:r>
            <a:endParaRPr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44" name="直線矢印コネクタ 43"/>
          <p:cNvCxnSpPr>
            <a:stCxn id="43" idx="2"/>
          </p:cNvCxnSpPr>
          <p:nvPr/>
        </p:nvCxnSpPr>
        <p:spPr bwMode="auto">
          <a:xfrm>
            <a:off x="2743200" y="3105329"/>
            <a:ext cx="1066800" cy="552271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直線矢印コネクタ 45"/>
          <p:cNvCxnSpPr>
            <a:stCxn id="41" idx="2"/>
          </p:cNvCxnSpPr>
          <p:nvPr/>
        </p:nvCxnSpPr>
        <p:spPr bwMode="auto">
          <a:xfrm>
            <a:off x="6523072" y="1636931"/>
            <a:ext cx="258728" cy="344269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円/楕円 33"/>
          <p:cNvSpPr/>
          <p:nvPr/>
        </p:nvSpPr>
        <p:spPr bwMode="auto">
          <a:xfrm>
            <a:off x="3810000" y="3276600"/>
            <a:ext cx="1524000" cy="1447800"/>
          </a:xfrm>
          <a:prstGeom prst="ellipse">
            <a:avLst/>
          </a:prstGeom>
          <a:solidFill>
            <a:srgbClr val="008040">
              <a:alpha val="67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製造</a:t>
            </a:r>
          </a:p>
        </p:txBody>
      </p:sp>
      <p:sp>
        <p:nvSpPr>
          <p:cNvPr id="10" name="円/楕円 9"/>
          <p:cNvSpPr/>
          <p:nvPr/>
        </p:nvSpPr>
        <p:spPr bwMode="auto">
          <a:xfrm>
            <a:off x="1981200" y="4572000"/>
            <a:ext cx="1524000" cy="1447800"/>
          </a:xfrm>
          <a:prstGeom prst="ellipse">
            <a:avLst/>
          </a:prstGeom>
          <a:solidFill>
            <a:srgbClr val="800000">
              <a:alpha val="59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2" name="円/楕円 31"/>
          <p:cNvSpPr/>
          <p:nvPr/>
        </p:nvSpPr>
        <p:spPr bwMode="auto">
          <a:xfrm>
            <a:off x="990600" y="4800600"/>
            <a:ext cx="1524000" cy="1447800"/>
          </a:xfrm>
          <a:prstGeom prst="ellipse">
            <a:avLst/>
          </a:prstGeom>
          <a:solidFill>
            <a:srgbClr val="800000">
              <a:alpha val="59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金融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52581" y="4916269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FFFFFF"/>
                </a:solidFill>
              </a:rPr>
              <a:t>社会</a:t>
            </a:r>
            <a:endParaRPr kumimoji="1" lang="en-US" altLang="ja-JP" sz="2400" dirty="0" smtClean="0">
              <a:solidFill>
                <a:srgbClr val="FFFFFF"/>
              </a:solidFill>
            </a:endParaRPr>
          </a:p>
          <a:p>
            <a:pPr algn="ctr"/>
            <a:r>
              <a:rPr kumimoji="1" lang="ja-JP" altLang="en-US" dirty="0" smtClean="0">
                <a:solidFill>
                  <a:srgbClr val="FFFFFF"/>
                </a:solidFill>
              </a:rPr>
              <a:t>インフラ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143000" y="5562600"/>
            <a:ext cx="1210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ja-JP" altLang="en-US" sz="1000" dirty="0">
                <a:solidFill>
                  <a:srgbClr val="FFFFFF"/>
                </a:solidFill>
              </a:rPr>
              <a:t>銀行・証券・保険</a:t>
            </a:r>
          </a:p>
        </p:txBody>
      </p:sp>
    </p:spTree>
    <p:extLst>
      <p:ext uri="{BB962C8B-B14F-4D97-AF65-F5344CB8AC3E}">
        <p14:creationId xmlns:p14="http://schemas.microsoft.com/office/powerpoint/2010/main" val="30016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38148" y="3254514"/>
            <a:ext cx="55905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クラウド時代の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ビジネス</a:t>
            </a:r>
            <a:endParaRPr lang="en-US" altLang="ja-JP" sz="40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28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914400" y="1676400"/>
            <a:ext cx="7239000" cy="1981200"/>
            <a:chOff x="914400" y="1676400"/>
            <a:chExt cx="7239000" cy="1981200"/>
          </a:xfrm>
        </p:grpSpPr>
        <p:sp>
          <p:nvSpPr>
            <p:cNvPr id="3" name="角丸四角形 2"/>
            <p:cNvSpPr/>
            <p:nvPr/>
          </p:nvSpPr>
          <p:spPr bwMode="auto">
            <a:xfrm>
              <a:off x="914400" y="1981200"/>
              <a:ext cx="7239000" cy="1676400"/>
            </a:xfrm>
            <a:prstGeom prst="roundRect">
              <a:avLst>
                <a:gd name="adj" fmla="val 5515"/>
              </a:avLst>
            </a:prstGeom>
            <a:solidFill>
              <a:srgbClr val="FFFFCC"/>
            </a:solidFill>
            <a:ln w="38100" cap="flat" cmpd="sng" algn="ctr">
              <a:solidFill>
                <a:srgbClr val="4168A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151403" y="2057400"/>
              <a:ext cx="67649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rgbClr val="0070C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従来型のウオーターフォールではクラウドの価値を引き出せない</a:t>
              </a:r>
              <a:endParaRPr kumimoji="1" lang="ja-JP" altLang="en-US" sz="2000" dirty="0">
                <a:solidFill>
                  <a:srgbClr val="0070C0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2" name="下矢印 1"/>
            <p:cNvSpPr/>
            <p:nvPr/>
          </p:nvSpPr>
          <p:spPr bwMode="auto">
            <a:xfrm>
              <a:off x="1600200" y="1676402"/>
              <a:ext cx="838200" cy="433080"/>
            </a:xfrm>
            <a:prstGeom prst="downArrow">
              <a:avLst/>
            </a:prstGeom>
            <a:solidFill>
              <a:srgbClr val="FF99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5" name="下矢印 24"/>
            <p:cNvSpPr/>
            <p:nvPr/>
          </p:nvSpPr>
          <p:spPr bwMode="auto">
            <a:xfrm>
              <a:off x="4129584" y="1676401"/>
              <a:ext cx="838200" cy="433080"/>
            </a:xfrm>
            <a:prstGeom prst="downArrow">
              <a:avLst/>
            </a:prstGeom>
            <a:solidFill>
              <a:srgbClr val="FF99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9" name="下矢印 28"/>
            <p:cNvSpPr/>
            <p:nvPr/>
          </p:nvSpPr>
          <p:spPr bwMode="auto">
            <a:xfrm>
              <a:off x="6629400" y="1676400"/>
              <a:ext cx="838200" cy="433080"/>
            </a:xfrm>
            <a:prstGeom prst="downArrow">
              <a:avLst/>
            </a:prstGeom>
            <a:solidFill>
              <a:srgbClr val="FF99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133130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ea typeface="ＭＳ Ｐゴシック" charset="-128"/>
              </a:rPr>
              <a:t>クラウド時代の</a:t>
            </a:r>
            <a:r>
              <a:rPr lang="en-US" altLang="ja-JP" dirty="0" smtClean="0">
                <a:ea typeface="ＭＳ Ｐゴシック" charset="-128"/>
              </a:rPr>
              <a:t>SI</a:t>
            </a:r>
            <a:r>
              <a:rPr lang="ja-JP" altLang="en-US" dirty="0" smtClean="0">
                <a:ea typeface="ＭＳ Ｐゴシック" charset="-128"/>
              </a:rPr>
              <a:t>ビジネス</a:t>
            </a:r>
            <a:endParaRPr kumimoji="1" lang="ja-JP" altLang="en-US" dirty="0" smtClean="0">
              <a:ea typeface="ＭＳ Ｐゴシック" charset="-128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-13648" y="3733800"/>
            <a:ext cx="4814248" cy="2895600"/>
            <a:chOff x="-13648" y="3733800"/>
            <a:chExt cx="4814248" cy="2895600"/>
          </a:xfrm>
        </p:grpSpPr>
        <p:sp>
          <p:nvSpPr>
            <p:cNvPr id="36" name="環状矢印 35"/>
            <p:cNvSpPr/>
            <p:nvPr/>
          </p:nvSpPr>
          <p:spPr bwMode="auto">
            <a:xfrm rot="750300">
              <a:off x="914400" y="3733800"/>
              <a:ext cx="2895600" cy="2895600"/>
            </a:xfrm>
            <a:prstGeom prst="circularArrow">
              <a:avLst>
                <a:gd name="adj1" fmla="val 17774"/>
                <a:gd name="adj2" fmla="val 1943611"/>
                <a:gd name="adj3" fmla="val 19618227"/>
                <a:gd name="adj4" fmla="val 358522"/>
                <a:gd name="adj5" fmla="val 18843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graphicFrame>
          <p:nvGraphicFramePr>
            <p:cNvPr id="14" name="図表 13"/>
            <p:cNvGraphicFramePr/>
            <p:nvPr>
              <p:extLst>
                <p:ext uri="{D42A27DB-BD31-4B8C-83A1-F6EECF244321}">
                  <p14:modId xmlns:p14="http://schemas.microsoft.com/office/powerpoint/2010/main" val="2325883967"/>
                </p:ext>
              </p:extLst>
            </p:nvPr>
          </p:nvGraphicFramePr>
          <p:xfrm>
            <a:off x="-13648" y="3886200"/>
            <a:ext cx="4814248" cy="25908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grpSp>
        <p:nvGrpSpPr>
          <p:cNvPr id="8" name="図形グループ 7"/>
          <p:cNvGrpSpPr/>
          <p:nvPr/>
        </p:nvGrpSpPr>
        <p:grpSpPr>
          <a:xfrm>
            <a:off x="4060209" y="5029199"/>
            <a:ext cx="4093191" cy="1524001"/>
            <a:chOff x="4060209" y="5029199"/>
            <a:chExt cx="4093191" cy="1524001"/>
          </a:xfrm>
        </p:grpSpPr>
        <p:sp>
          <p:nvSpPr>
            <p:cNvPr id="32" name="環状矢印 31"/>
            <p:cNvSpPr/>
            <p:nvPr/>
          </p:nvSpPr>
          <p:spPr bwMode="auto">
            <a:xfrm>
              <a:off x="6629400" y="5029200"/>
              <a:ext cx="1524000" cy="1523999"/>
            </a:xfrm>
            <a:prstGeom prst="circularArrow">
              <a:avLst>
                <a:gd name="adj1" fmla="val 17774"/>
                <a:gd name="adj2" fmla="val 1943611"/>
                <a:gd name="adj3" fmla="val 19618227"/>
                <a:gd name="adj4" fmla="val 358522"/>
                <a:gd name="adj5" fmla="val 18843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3" name="環状矢印 32"/>
            <p:cNvSpPr/>
            <p:nvPr/>
          </p:nvSpPr>
          <p:spPr bwMode="auto">
            <a:xfrm>
              <a:off x="6172200" y="5029201"/>
              <a:ext cx="1524000" cy="1523999"/>
            </a:xfrm>
            <a:prstGeom prst="circularArrow">
              <a:avLst>
                <a:gd name="adj1" fmla="val 17774"/>
                <a:gd name="adj2" fmla="val 1943611"/>
                <a:gd name="adj3" fmla="val 19618227"/>
                <a:gd name="adj4" fmla="val 358522"/>
                <a:gd name="adj5" fmla="val 18843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4" name="環状矢印 33"/>
            <p:cNvSpPr/>
            <p:nvPr/>
          </p:nvSpPr>
          <p:spPr bwMode="auto">
            <a:xfrm>
              <a:off x="5706472" y="5029199"/>
              <a:ext cx="1524000" cy="1523999"/>
            </a:xfrm>
            <a:prstGeom prst="circularArrow">
              <a:avLst>
                <a:gd name="adj1" fmla="val 17774"/>
                <a:gd name="adj2" fmla="val 1943611"/>
                <a:gd name="adj3" fmla="val 19618227"/>
                <a:gd name="adj4" fmla="val 358522"/>
                <a:gd name="adj5" fmla="val 18843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6" name="環状矢印 25"/>
            <p:cNvSpPr/>
            <p:nvPr/>
          </p:nvSpPr>
          <p:spPr bwMode="auto">
            <a:xfrm>
              <a:off x="5181600" y="5029199"/>
              <a:ext cx="1524000" cy="1523999"/>
            </a:xfrm>
            <a:prstGeom prst="circularArrow">
              <a:avLst>
                <a:gd name="adj1" fmla="val 17774"/>
                <a:gd name="adj2" fmla="val 1943611"/>
                <a:gd name="adj3" fmla="val 19618227"/>
                <a:gd name="adj4" fmla="val 358522"/>
                <a:gd name="adj5" fmla="val 18843"/>
              </a:avLst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7" name="右矢印 26"/>
            <p:cNvSpPr/>
            <p:nvPr/>
          </p:nvSpPr>
          <p:spPr bwMode="auto">
            <a:xfrm>
              <a:off x="4060209" y="5333206"/>
              <a:ext cx="976951" cy="838200"/>
            </a:xfrm>
            <a:prstGeom prst="rightArrow">
              <a:avLst/>
            </a:prstGeom>
            <a:solidFill>
              <a:srgbClr val="FF99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5562600" y="5257800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構築</a:t>
              </a:r>
            </a:p>
            <a:p>
              <a:pPr algn="ctr"/>
              <a:r>
                <a:rPr lang="ja-JP" altLang="en-US" sz="20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運用</a:t>
              </a:r>
            </a:p>
            <a:p>
              <a:pPr algn="ctr"/>
              <a:r>
                <a:rPr kumimoji="1" lang="ja-JP" altLang="en-US" sz="2000" dirty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保守</a:t>
              </a:r>
            </a:p>
          </p:txBody>
        </p:sp>
      </p:grpSp>
      <p:sp>
        <p:nvSpPr>
          <p:cNvPr id="17" name="角丸四角形 16"/>
          <p:cNvSpPr/>
          <p:nvPr/>
        </p:nvSpPr>
        <p:spPr bwMode="auto">
          <a:xfrm>
            <a:off x="914400" y="1066801"/>
            <a:ext cx="2209800" cy="5334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スケール</a:t>
            </a:r>
          </a:p>
        </p:txBody>
      </p:sp>
      <p:sp>
        <p:nvSpPr>
          <p:cNvPr id="18" name="角丸四角形 17"/>
          <p:cNvSpPr/>
          <p:nvPr/>
        </p:nvSpPr>
        <p:spPr bwMode="auto">
          <a:xfrm>
            <a:off x="3434118" y="1066801"/>
            <a:ext cx="2209800" cy="5334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アジリティ</a:t>
            </a:r>
          </a:p>
        </p:txBody>
      </p:sp>
      <p:sp>
        <p:nvSpPr>
          <p:cNvPr id="24" name="角丸四角形 23"/>
          <p:cNvSpPr/>
          <p:nvPr/>
        </p:nvSpPr>
        <p:spPr bwMode="auto">
          <a:xfrm>
            <a:off x="5943600" y="1066800"/>
            <a:ext cx="2209800" cy="5334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スピード</a:t>
            </a:r>
          </a:p>
        </p:txBody>
      </p:sp>
      <p:sp>
        <p:nvSpPr>
          <p:cNvPr id="30" name="角丸四角形 29"/>
          <p:cNvSpPr/>
          <p:nvPr/>
        </p:nvSpPr>
        <p:spPr bwMode="auto">
          <a:xfrm>
            <a:off x="1066800" y="2514030"/>
            <a:ext cx="2259273" cy="53397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高速開発ツール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RAD,BRMS</a:t>
            </a: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など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3382653" y="2514029"/>
            <a:ext cx="2259273" cy="53397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マッシュアップ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kumimoji="0" lang="en-US" altLang="ja-JP" sz="1400" dirty="0" err="1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MBaaS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35" name="角丸四角形 34"/>
          <p:cNvSpPr/>
          <p:nvPr/>
        </p:nvSpPr>
        <p:spPr bwMode="auto">
          <a:xfrm>
            <a:off x="5688273" y="2513460"/>
            <a:ext cx="2259273" cy="53397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DevOps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自動化・自律化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3124200" y="3886200"/>
            <a:ext cx="3124200" cy="914400"/>
          </a:xfrm>
          <a:prstGeom prst="roundRect">
            <a:avLst>
              <a:gd name="adj" fmla="val 13889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52438" marR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531813" algn="l"/>
              </a:tabLst>
            </a:pPr>
            <a:r>
              <a:rPr kumimoji="0" lang="ja-JP" altLang="en-US" sz="16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まずは、マッシュアップ開発</a:t>
            </a:r>
          </a:p>
          <a:p>
            <a:pPr marL="452438" indent="-342900">
              <a:spcBef>
                <a:spcPts val="0"/>
              </a:spcBef>
              <a:buFont typeface="+mj-lt"/>
              <a:buAutoNum type="arabicPeriod"/>
              <a:tabLst>
                <a:tab pos="531813" algn="l"/>
              </a:tabLst>
            </a:pPr>
            <a:r>
              <a:rPr kumimoji="0" lang="ja-JP" altLang="en-US" sz="16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不足は、アジャイル開発</a:t>
            </a:r>
          </a:p>
          <a:p>
            <a:pPr marL="452438" indent="-342900">
              <a:spcBef>
                <a:spcPts val="0"/>
              </a:spcBef>
              <a:buFont typeface="+mj-lt"/>
              <a:buAutoNum type="arabicPeriod"/>
              <a:tabLst>
                <a:tab pos="531813" algn="l"/>
              </a:tabLst>
            </a:pPr>
            <a:r>
              <a:rPr kumimoji="0" lang="ja-JP" altLang="en-US" sz="16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臨機応変に、リソースを変更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06033" y="3105090"/>
            <a:ext cx="7071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0000FF"/>
                </a:solidFill>
                <a:latin typeface="HGP創英角ｺﾞｼｯｸUB"/>
                <a:ea typeface="HGP創英角ｺﾞｼｯｸUB"/>
                <a:cs typeface="HGP創英角ｺﾞｼｯｸUB"/>
              </a:rPr>
              <a:t>作らないシステム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HGP創英角ｺﾞｼｯｸUB"/>
                <a:ea typeface="HGP創英角ｺﾞｼｯｸUB"/>
                <a:cs typeface="HGP創英角ｺﾞｼｯｸUB"/>
              </a:rPr>
              <a:t>･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HGP創英角ｺﾞｼｯｸUB"/>
                <a:ea typeface="HGP創英角ｺﾞｼｯｸUB"/>
                <a:cs typeface="HGP創英角ｺﾞｼｯｸUB"/>
              </a:rPr>
              <a:t>インテグレーション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HGP創英角ｺﾞｼｯｸUB"/>
                <a:ea typeface="HGP創英角ｺﾞｼｯｸUB"/>
                <a:cs typeface="HGP創英角ｺﾞｼｯｸUB"/>
              </a:rPr>
              <a:t> = 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HGP創英角ｺﾞｼｯｸUB"/>
                <a:ea typeface="HGP創英角ｺﾞｼｯｸUB"/>
                <a:cs typeface="HGP創英角ｺﾞｼｯｸUB"/>
              </a:rPr>
              <a:t>お客様の幸せ</a:t>
            </a:r>
            <a:endParaRPr kumimoji="1" lang="ja-JP" altLang="en-US" sz="2400" dirty="0">
              <a:solidFill>
                <a:srgbClr val="0000FF"/>
              </a:solidFill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9" name="ホームベース 8"/>
          <p:cNvSpPr/>
          <p:nvPr/>
        </p:nvSpPr>
        <p:spPr bwMode="auto">
          <a:xfrm flipH="1">
            <a:off x="6096000" y="3886200"/>
            <a:ext cx="2057400" cy="914400"/>
          </a:xfrm>
          <a:prstGeom prst="homePlate">
            <a:avLst>
              <a:gd name="adj" fmla="val 41667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短期間・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高速回転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標準化・部品化</a:t>
            </a:r>
            <a:endParaRPr kumimoji="0" lang="en-US" altLang="ja-JP" sz="1600" dirty="0" smtClean="0">
              <a:solidFill>
                <a:schemeClr val="bg1"/>
              </a:solidFill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</a:rPr>
              <a:t>高利益率</a:t>
            </a:r>
            <a:r>
              <a:rPr kumimoji="0" lang="en-US" altLang="ja-JP" sz="1600" dirty="0" smtClean="0">
                <a:solidFill>
                  <a:schemeClr val="bg1"/>
                </a:solidFill>
              </a:rPr>
              <a:t> x </a:t>
            </a:r>
            <a:r>
              <a:rPr kumimoji="0" lang="ja-JP" altLang="en-US" sz="1600" dirty="0" smtClean="0">
                <a:solidFill>
                  <a:schemeClr val="bg1"/>
                </a:solidFill>
              </a:rPr>
              <a:t>回転数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831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5" grpId="0" animBg="1"/>
      <p:bldP spid="23" grpId="1" animBg="1"/>
      <p:bldP spid="5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 smtClean="0"/>
              <a:t>エンジニアの役割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608013" y="1371600"/>
            <a:ext cx="7772400" cy="1143000"/>
          </a:xfrm>
          <a:prstGeom prst="round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高速開発</a:t>
            </a:r>
            <a:r>
              <a:rPr kumimoji="0" lang="en-US" altLang="ja-JP" sz="2000" dirty="0">
                <a:solidFill>
                  <a:srgbClr val="FFFFFF"/>
                </a:solidFill>
              </a:rPr>
              <a:t>	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マッシュアップ／</a:t>
            </a:r>
            <a:r>
              <a:rPr kumimoji="0" lang="ja-JP" altLang="en-US" sz="2000" dirty="0" smtClean="0">
                <a:solidFill>
                  <a:srgbClr val="FFFFFF"/>
                </a:solidFill>
              </a:rPr>
              <a:t>フレームワーク／アジャイル</a:t>
            </a:r>
            <a:endParaRPr kumimoji="0" lang="en-US" altLang="ja-JP" sz="2000" dirty="0" smtClean="0">
              <a:solidFill>
                <a:srgbClr val="FFFFFF"/>
              </a:solidFill>
            </a:endParaRPr>
          </a:p>
          <a:p>
            <a:pPr marL="342900" marR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2000" dirty="0" smtClean="0">
                <a:solidFill>
                  <a:srgbClr val="FFFFFF"/>
                </a:solidFill>
              </a:rPr>
              <a:t>高速・高頻度デプロイメント</a:t>
            </a:r>
            <a:r>
              <a:rPr kumimoji="0" lang="en-US" altLang="ja-JP" sz="2000" dirty="0" smtClean="0">
                <a:solidFill>
                  <a:srgbClr val="FFFFFF"/>
                </a:solidFill>
              </a:rPr>
              <a:t>	</a:t>
            </a:r>
            <a:r>
              <a:rPr kumimoji="0" lang="en-US" altLang="ja-JP" sz="2000" dirty="0" err="1" smtClean="0">
                <a:solidFill>
                  <a:srgbClr val="FFFFFF"/>
                </a:solidFill>
              </a:rPr>
              <a:t>DevOps</a:t>
            </a:r>
            <a:endParaRPr kumimoji="0" lang="en-US" altLang="ja-JP" sz="2000" dirty="0" smtClean="0">
              <a:solidFill>
                <a:srgbClr val="FFFFFF"/>
              </a:solidFill>
            </a:endParaRPr>
          </a:p>
          <a:p>
            <a:pPr marL="342900" marR="0" indent="-34290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2000" dirty="0" smtClean="0">
                <a:solidFill>
                  <a:srgbClr val="FFFFFF"/>
                </a:solidFill>
              </a:rPr>
              <a:t>オープン・スタンダード　</a:t>
            </a:r>
            <a:r>
              <a:rPr kumimoji="0" lang="en-US" altLang="ja-JP" sz="2000" dirty="0" smtClean="0">
                <a:solidFill>
                  <a:srgbClr val="FFFFFF"/>
                </a:solidFill>
              </a:rPr>
              <a:t>	</a:t>
            </a:r>
            <a:r>
              <a:rPr kumimoji="0" lang="en-US" altLang="ja-JP" sz="2000" dirty="0" err="1" smtClean="0">
                <a:solidFill>
                  <a:srgbClr val="FFFFFF"/>
                </a:solidFill>
              </a:rPr>
              <a:t>OpenStack</a:t>
            </a:r>
            <a:r>
              <a:rPr kumimoji="0" lang="ja-JP" altLang="en-US" sz="2000" dirty="0" smtClean="0">
                <a:solidFill>
                  <a:srgbClr val="FFFFFF"/>
                </a:solidFill>
              </a:rPr>
              <a:t>／</a:t>
            </a:r>
            <a:r>
              <a:rPr kumimoji="0" lang="en-US" altLang="ja-JP" sz="2000" dirty="0" err="1" smtClean="0">
                <a:solidFill>
                  <a:srgbClr val="FFFFFF"/>
                </a:solidFill>
              </a:rPr>
              <a:t>OpenFlow</a:t>
            </a:r>
            <a:r>
              <a:rPr kumimoji="0" lang="en-US" altLang="ja-JP" sz="2000" dirty="0" smtClean="0">
                <a:solidFill>
                  <a:srgbClr val="FFFFFF"/>
                </a:solidFill>
              </a:rPr>
              <a:t> </a:t>
            </a:r>
            <a:r>
              <a:rPr kumimoji="0" lang="ja-JP" altLang="en-US" sz="2000" dirty="0" smtClean="0">
                <a:solidFill>
                  <a:srgbClr val="FFFFFF"/>
                </a:solidFill>
              </a:rPr>
              <a:t>・・・　</a:t>
            </a:r>
            <a:endParaRPr kumimoji="0" lang="en-US" altLang="ja-JP" sz="2000" dirty="0" smtClean="0">
              <a:solidFill>
                <a:srgbClr val="FFFFFF"/>
              </a:solidFill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304800" y="2590800"/>
            <a:ext cx="4113213" cy="3733800"/>
            <a:chOff x="304800" y="2590800"/>
            <a:chExt cx="4113213" cy="3733800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609600" y="2590800"/>
              <a:ext cx="3808413" cy="3733800"/>
              <a:chOff x="609600" y="2590800"/>
              <a:chExt cx="3808413" cy="3733800"/>
            </a:xfrm>
          </p:grpSpPr>
          <p:sp>
            <p:nvSpPr>
              <p:cNvPr id="23" name="角丸四角形 22"/>
              <p:cNvSpPr/>
              <p:nvPr/>
            </p:nvSpPr>
            <p:spPr bwMode="auto">
              <a:xfrm>
                <a:off x="609600" y="3276600"/>
                <a:ext cx="3808413" cy="1143000"/>
              </a:xfrm>
              <a:prstGeom prst="roundRect">
                <a:avLst/>
              </a:prstGeom>
              <a:solidFill>
                <a:srgbClr val="408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kumimoji="0" lang="ja-JP" altLang="en-US" sz="2000" dirty="0" smtClean="0">
                    <a:solidFill>
                      <a:srgbClr val="FFFFFF"/>
                    </a:solidFill>
                  </a:rPr>
                  <a:t>「作らないシステム開発」</a:t>
                </a:r>
                <a:endParaRPr kumimoji="0" lang="en-US" altLang="ja-JP" sz="2000" dirty="0" smtClean="0">
                  <a:solidFill>
                    <a:srgbClr val="FFFFFF"/>
                  </a:solidFill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kumimoji="0" lang="ja-JP" altLang="en-US" sz="2000" dirty="0" smtClean="0">
                    <a:solidFill>
                      <a:srgbClr val="FFFFFF"/>
                    </a:solidFill>
                  </a:rPr>
                  <a:t>業務</a:t>
                </a:r>
                <a:r>
                  <a:rPr kumimoji="0" lang="ja-JP" altLang="en-US" sz="2000" dirty="0">
                    <a:solidFill>
                      <a:srgbClr val="FFFFFF"/>
                    </a:solidFill>
                  </a:rPr>
                  <a:t>プロセスや</a:t>
                </a:r>
                <a:r>
                  <a:rPr kumimoji="0" lang="en-US" altLang="ja-JP" sz="2000" dirty="0">
                    <a:solidFill>
                      <a:srgbClr val="FFFFFF"/>
                    </a:solidFill>
                  </a:rPr>
                  <a:t>UX</a:t>
                </a:r>
                <a:r>
                  <a:rPr kumimoji="0" lang="ja-JP" altLang="en-US" sz="2000" dirty="0" smtClean="0">
                    <a:solidFill>
                      <a:srgbClr val="FFFFFF"/>
                    </a:solidFill>
                  </a:rPr>
                  <a:t>を追求</a:t>
                </a:r>
                <a:endParaRPr kumimoji="0" lang="en-US" altLang="ja-JP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角丸四角形 40"/>
              <p:cNvSpPr/>
              <p:nvPr/>
            </p:nvSpPr>
            <p:spPr bwMode="auto">
              <a:xfrm>
                <a:off x="609600" y="5181600"/>
                <a:ext cx="3808413" cy="1143000"/>
              </a:xfrm>
              <a:prstGeom prst="roundRect">
                <a:avLst/>
              </a:prstGeom>
              <a:solidFill>
                <a:srgbClr val="408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kumimoji="0" lang="ja-JP" altLang="en-US" sz="2400" dirty="0" smtClean="0">
                    <a:solidFill>
                      <a:srgbClr val="FFFFFF"/>
                    </a:solidFill>
                  </a:rPr>
                  <a:t>多能工エンジニア</a:t>
                </a:r>
                <a:endParaRPr kumimoji="0" lang="en-US" altLang="ja-JP" sz="2400" dirty="0" smtClean="0">
                  <a:solidFill>
                    <a:srgbClr val="FFFFFF"/>
                  </a:solidFill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kumimoji="0" lang="ja-JP" altLang="en-US" sz="2000" dirty="0" smtClean="0">
                    <a:solidFill>
                      <a:srgbClr val="FFFFFF"/>
                    </a:solidFill>
                  </a:rPr>
                  <a:t>技術だけではなく業務で</a:t>
                </a:r>
                <a:endParaRPr kumimoji="0" lang="en-US" altLang="ja-JP" sz="2000" dirty="0" smtClean="0">
                  <a:solidFill>
                    <a:srgbClr val="FFFFFF"/>
                  </a:solidFill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kumimoji="0" lang="ja-JP" altLang="en-US" sz="2000" dirty="0" smtClean="0">
                    <a:solidFill>
                      <a:srgbClr val="FFFFFF"/>
                    </a:solidFill>
                  </a:rPr>
                  <a:t>お客様と会話し交渉できる</a:t>
                </a:r>
                <a:endParaRPr kumimoji="0" lang="en-US" altLang="ja-JP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下矢印 4"/>
              <p:cNvSpPr/>
              <p:nvPr/>
            </p:nvSpPr>
            <p:spPr bwMode="auto">
              <a:xfrm>
                <a:off x="1752600" y="2590800"/>
                <a:ext cx="1524000" cy="685800"/>
              </a:xfrm>
              <a:prstGeom prst="downArrow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44" name="下矢印 43"/>
              <p:cNvSpPr/>
              <p:nvPr/>
            </p:nvSpPr>
            <p:spPr bwMode="auto">
              <a:xfrm>
                <a:off x="1752600" y="4495800"/>
                <a:ext cx="1524000" cy="685800"/>
              </a:xfrm>
              <a:prstGeom prst="downArrow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</p:grpSp>
        <p:pic>
          <p:nvPicPr>
            <p:cNvPr id="46" name="図 45" descr="MC90043392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4572000"/>
              <a:ext cx="1134533" cy="1134533"/>
            </a:xfrm>
            <a:prstGeom prst="rect">
              <a:avLst/>
            </a:prstGeom>
          </p:spPr>
        </p:pic>
      </p:grpSp>
      <p:grpSp>
        <p:nvGrpSpPr>
          <p:cNvPr id="9" name="図形グループ 8"/>
          <p:cNvGrpSpPr/>
          <p:nvPr/>
        </p:nvGrpSpPr>
        <p:grpSpPr>
          <a:xfrm>
            <a:off x="4572000" y="2590800"/>
            <a:ext cx="4114800" cy="3810000"/>
            <a:chOff x="4572000" y="2590800"/>
            <a:chExt cx="4114800" cy="3810000"/>
          </a:xfrm>
        </p:grpSpPr>
        <p:grpSp>
          <p:nvGrpSpPr>
            <p:cNvPr id="8" name="図形グループ 7"/>
            <p:cNvGrpSpPr/>
            <p:nvPr/>
          </p:nvGrpSpPr>
          <p:grpSpPr>
            <a:xfrm>
              <a:off x="4572000" y="2590800"/>
              <a:ext cx="3808413" cy="3733800"/>
              <a:chOff x="4572000" y="2590800"/>
              <a:chExt cx="3808413" cy="3733800"/>
            </a:xfrm>
          </p:grpSpPr>
          <p:sp>
            <p:nvSpPr>
              <p:cNvPr id="27" name="角丸四角形 26"/>
              <p:cNvSpPr/>
              <p:nvPr/>
            </p:nvSpPr>
            <p:spPr bwMode="auto">
              <a:xfrm>
                <a:off x="4572000" y="3276600"/>
                <a:ext cx="3808413" cy="1143000"/>
              </a:xfrm>
              <a:prstGeom prst="roundRect">
                <a:avLst/>
              </a:prstGeom>
              <a:solidFill>
                <a:srgbClr val="000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dirty="0" smtClean="0">
                    <a:solidFill>
                      <a:srgbClr val="FFFFFF"/>
                    </a:solidFill>
                  </a:rPr>
                  <a:t>マッシュアップ部品や</a:t>
                </a:r>
                <a:endParaRPr kumimoji="0" lang="en-US" altLang="ja-JP" sz="2000" dirty="0" smtClean="0">
                  <a:solidFill>
                    <a:srgbClr val="FFFFFF"/>
                  </a:solidFill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dirty="0" smtClean="0">
                    <a:solidFill>
                      <a:srgbClr val="FFFFFF"/>
                    </a:solidFill>
                  </a:rPr>
                  <a:t>フレームワークを開発・</a:t>
                </a:r>
                <a:endParaRPr kumimoji="0" lang="en-US" altLang="ja-JP" sz="2000" dirty="0" smtClean="0">
                  <a:solidFill>
                    <a:srgbClr val="FFFFFF"/>
                  </a:solidFill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ja-JP" sz="2000" dirty="0" smtClean="0">
                    <a:solidFill>
                      <a:srgbClr val="FFFFFF"/>
                    </a:solidFill>
                  </a:rPr>
                  <a:t>OSS</a:t>
                </a:r>
                <a:r>
                  <a:rPr kumimoji="0" lang="ja-JP" altLang="en-US" sz="2000" dirty="0" smtClean="0">
                    <a:solidFill>
                      <a:srgbClr val="FFFFFF"/>
                    </a:solidFill>
                  </a:rPr>
                  <a:t>などテクノロジーを追求</a:t>
                </a:r>
                <a:endParaRPr kumimoji="0" lang="en-US" altLang="ja-JP" sz="20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角丸四角形 41"/>
              <p:cNvSpPr/>
              <p:nvPr/>
            </p:nvSpPr>
            <p:spPr bwMode="auto">
              <a:xfrm>
                <a:off x="4572000" y="5181600"/>
                <a:ext cx="3808413" cy="1143000"/>
              </a:xfrm>
              <a:prstGeom prst="roundRect">
                <a:avLst/>
              </a:prstGeom>
              <a:solidFill>
                <a:srgbClr val="0000FF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kumimoji="0" lang="ja-JP" altLang="en-US" sz="2400" dirty="0" smtClean="0">
                    <a:solidFill>
                      <a:srgbClr val="FFFFFF"/>
                    </a:solidFill>
                  </a:rPr>
                  <a:t>テクノロジー・スペシャリスト</a:t>
                </a:r>
                <a:endParaRPr kumimoji="0" lang="en-US" altLang="ja-JP" sz="2400" dirty="0" smtClean="0">
                  <a:solidFill>
                    <a:srgbClr val="FFFFFF"/>
                  </a:solidFill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kumimoji="0" lang="ja-JP" altLang="en-US" sz="2000" dirty="0" smtClean="0">
                    <a:solidFill>
                      <a:srgbClr val="FFFFFF"/>
                    </a:solidFill>
                  </a:rPr>
                  <a:t>テクノロジーに精通し</a:t>
                </a:r>
                <a:endParaRPr kumimoji="0" lang="en-US" altLang="ja-JP" sz="2000" dirty="0" smtClean="0">
                  <a:solidFill>
                    <a:srgbClr val="FFFFFF"/>
                  </a:solidFill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kumimoji="0" lang="ja-JP" altLang="en-US" sz="2000" dirty="0" smtClean="0">
                    <a:solidFill>
                      <a:srgbClr val="FFFFFF"/>
                    </a:solidFill>
                  </a:rPr>
                  <a:t>技術開発そのものができる</a:t>
                </a:r>
                <a:endParaRPr kumimoji="0" lang="en-US" altLang="ja-JP" sz="20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下矢印 42"/>
              <p:cNvSpPr/>
              <p:nvPr/>
            </p:nvSpPr>
            <p:spPr bwMode="auto">
              <a:xfrm>
                <a:off x="5715000" y="2590800"/>
                <a:ext cx="1524000" cy="685800"/>
              </a:xfrm>
              <a:prstGeom prst="downArrow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45" name="下矢印 44"/>
              <p:cNvSpPr/>
              <p:nvPr/>
            </p:nvSpPr>
            <p:spPr bwMode="auto">
              <a:xfrm>
                <a:off x="5715000" y="4495800"/>
                <a:ext cx="1524000" cy="685800"/>
              </a:xfrm>
              <a:prstGeom prst="downArrow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</p:grpSp>
        <p:pic>
          <p:nvPicPr>
            <p:cNvPr id="47" name="Picture 26" descr="j0433941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5562600"/>
              <a:ext cx="838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503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0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-128"/>
              </a:rPr>
              <a:t>クラウド時代の</a:t>
            </a:r>
            <a:r>
              <a:rPr lang="en-US" altLang="ja-JP" dirty="0">
                <a:ea typeface="ＭＳ Ｐゴシック" charset="-128"/>
              </a:rPr>
              <a:t>SI</a:t>
            </a:r>
            <a:r>
              <a:rPr lang="ja-JP" altLang="en-US" dirty="0" smtClean="0">
                <a:ea typeface="ＭＳ Ｐゴシック" charset="-128"/>
              </a:rPr>
              <a:t>ビジネス</a:t>
            </a:r>
            <a:endParaRPr kumimoji="1" lang="ja-JP" altLang="en-US" dirty="0" smtClean="0">
              <a:ea typeface="ＭＳ Ｐゴシック" charset="-128"/>
            </a:endParaRPr>
          </a:p>
        </p:txBody>
      </p:sp>
      <p:sp>
        <p:nvSpPr>
          <p:cNvPr id="18" name="円/楕円 17"/>
          <p:cNvSpPr/>
          <p:nvPr/>
        </p:nvSpPr>
        <p:spPr bwMode="auto">
          <a:xfrm>
            <a:off x="2590800" y="1147553"/>
            <a:ext cx="1635457" cy="16411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4" name="円/楕円 23"/>
          <p:cNvSpPr/>
          <p:nvPr/>
        </p:nvSpPr>
        <p:spPr bwMode="auto">
          <a:xfrm>
            <a:off x="4876800" y="1147554"/>
            <a:ext cx="1635457" cy="1641139"/>
          </a:xfrm>
          <a:prstGeom prst="ellipse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1788" y="3352800"/>
            <a:ext cx="787427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kumimoji="1" lang="ja-JP" altLang="en-US" sz="20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開発・検証に必要な資源調達のコストがかからない</a:t>
            </a:r>
          </a:p>
          <a:p>
            <a:pPr algn="ctr">
              <a:spcBef>
                <a:spcPts val="600"/>
              </a:spcBef>
            </a:pPr>
            <a:r>
              <a:rPr lang="ja-JP" altLang="en-US" sz="20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組合わせの範囲や選択肢が拡大しイノベーションを起こしやすい</a:t>
            </a:r>
          </a:p>
          <a:p>
            <a:pPr algn="ctr">
              <a:spcBef>
                <a:spcPts val="600"/>
              </a:spcBef>
            </a:pPr>
            <a:r>
              <a:rPr kumimoji="1" lang="ja-JP" altLang="en-US" sz="20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本番実行環境と開発・保守・運用を一括したビジネスを容易に展開できる</a:t>
            </a:r>
          </a:p>
        </p:txBody>
      </p:sp>
      <p:sp>
        <p:nvSpPr>
          <p:cNvPr id="30" name="角丸四角形 29"/>
          <p:cNvSpPr/>
          <p:nvPr/>
        </p:nvSpPr>
        <p:spPr bwMode="auto">
          <a:xfrm>
            <a:off x="687506" y="4572000"/>
            <a:ext cx="7763870" cy="45720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大手</a:t>
            </a:r>
            <a:r>
              <a:rPr kumimoji="0" lang="ja-JP" altLang="en-US" sz="2400" dirty="0" smtClean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と中小のギャップ縮小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57499" y="1798846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オンプレミス</a:t>
            </a:r>
            <a:endParaRPr kumimoji="1" lang="ja-JP" altLang="en-US" sz="16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947685" y="1814234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プロプライエタリ</a:t>
            </a:r>
            <a:endParaRPr kumimoji="1" lang="ja-JP" altLang="en-US" sz="1400" dirty="0">
              <a:solidFill>
                <a:schemeClr val="bg1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87506" y="1143000"/>
            <a:ext cx="2338316" cy="2179093"/>
            <a:chOff x="687506" y="990600"/>
            <a:chExt cx="2338316" cy="2179093"/>
          </a:xfrm>
        </p:grpSpPr>
        <p:sp>
          <p:nvSpPr>
            <p:cNvPr id="2" name="円/楕円 1"/>
            <p:cNvSpPr/>
            <p:nvPr/>
          </p:nvSpPr>
          <p:spPr bwMode="auto">
            <a:xfrm>
              <a:off x="687506" y="990600"/>
              <a:ext cx="2202976" cy="2179093"/>
            </a:xfrm>
            <a:prstGeom prst="ellipse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960882" y="1756979"/>
              <a:ext cx="16562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6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クラウド</a:t>
              </a:r>
              <a:endParaRPr kumimoji="1" lang="ja-JP" altLang="en-US" sz="36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8" name="下矢印 7"/>
            <p:cNvSpPr/>
            <p:nvPr/>
          </p:nvSpPr>
          <p:spPr bwMode="auto">
            <a:xfrm rot="3706520">
              <a:off x="2601473" y="1946186"/>
              <a:ext cx="502957" cy="345740"/>
            </a:xfrm>
            <a:prstGeom prst="downArrow">
              <a:avLst>
                <a:gd name="adj1" fmla="val 42270"/>
                <a:gd name="adj2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6109082" y="1143000"/>
            <a:ext cx="2342294" cy="2179093"/>
            <a:chOff x="6109082" y="990600"/>
            <a:chExt cx="2342294" cy="2179093"/>
          </a:xfrm>
        </p:grpSpPr>
        <p:sp>
          <p:nvSpPr>
            <p:cNvPr id="25" name="円/楕円 24"/>
            <p:cNvSpPr/>
            <p:nvPr/>
          </p:nvSpPr>
          <p:spPr bwMode="auto">
            <a:xfrm>
              <a:off x="6248400" y="990600"/>
              <a:ext cx="2202976" cy="2179093"/>
            </a:xfrm>
            <a:prstGeom prst="ellipse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6470480" y="1756978"/>
              <a:ext cx="17588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36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オープン</a:t>
              </a:r>
              <a:endParaRPr kumimoji="1" lang="ja-JP" altLang="en-US" sz="36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37" name="下矢印 36"/>
            <p:cNvSpPr/>
            <p:nvPr/>
          </p:nvSpPr>
          <p:spPr bwMode="auto">
            <a:xfrm rot="17893480" flipH="1">
              <a:off x="6030473" y="1946185"/>
              <a:ext cx="502957" cy="345740"/>
            </a:xfrm>
            <a:prstGeom prst="downArrow">
              <a:avLst>
                <a:gd name="adj1" fmla="val 42270"/>
                <a:gd name="adj2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48" name="角丸四角形 47"/>
          <p:cNvSpPr/>
          <p:nvPr/>
        </p:nvSpPr>
        <p:spPr bwMode="auto">
          <a:xfrm>
            <a:off x="3096915" y="2133600"/>
            <a:ext cx="2889348" cy="381000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システム・インテグレーター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2141289" y="2574790"/>
            <a:ext cx="4800600" cy="747302"/>
            <a:chOff x="2141289" y="2422390"/>
            <a:chExt cx="4800600" cy="747302"/>
          </a:xfrm>
        </p:grpSpPr>
        <p:sp>
          <p:nvSpPr>
            <p:cNvPr id="47" name="角丸四角形 46"/>
            <p:cNvSpPr/>
            <p:nvPr/>
          </p:nvSpPr>
          <p:spPr bwMode="auto">
            <a:xfrm>
              <a:off x="2141289" y="2755141"/>
              <a:ext cx="4800600" cy="414551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サービス・インテグレーター</a:t>
              </a:r>
            </a:p>
          </p:txBody>
        </p:sp>
        <p:sp>
          <p:nvSpPr>
            <p:cNvPr id="9" name="下矢印 8"/>
            <p:cNvSpPr/>
            <p:nvPr/>
          </p:nvSpPr>
          <p:spPr bwMode="auto">
            <a:xfrm>
              <a:off x="4066484" y="2422390"/>
              <a:ext cx="962716" cy="332751"/>
            </a:xfrm>
            <a:prstGeom prst="downArrow">
              <a:avLst/>
            </a:prstGeom>
            <a:solidFill>
              <a:srgbClr val="FF99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50" name="角丸四角形 49"/>
          <p:cNvSpPr/>
          <p:nvPr/>
        </p:nvSpPr>
        <p:spPr bwMode="auto">
          <a:xfrm>
            <a:off x="685800" y="5029200"/>
            <a:ext cx="7763870" cy="457200"/>
          </a:xfrm>
          <a:prstGeom prst="round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ビジネスのサービス化</a:t>
            </a:r>
          </a:p>
        </p:txBody>
      </p:sp>
      <p:sp>
        <p:nvSpPr>
          <p:cNvPr id="26" name="角丸四角形 25"/>
          <p:cNvSpPr/>
          <p:nvPr/>
        </p:nvSpPr>
        <p:spPr bwMode="auto">
          <a:xfrm>
            <a:off x="691156" y="5486400"/>
            <a:ext cx="3879257" cy="762000"/>
          </a:xfrm>
          <a:prstGeom prst="roundRect">
            <a:avLst/>
          </a:prstGeom>
          <a:solidFill>
            <a:srgbClr val="00009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ダイレクト・ビジネスの拡大</a:t>
            </a:r>
          </a:p>
        </p:txBody>
      </p:sp>
      <p:sp>
        <p:nvSpPr>
          <p:cNvPr id="28" name="角丸四角形 27"/>
          <p:cNvSpPr/>
          <p:nvPr/>
        </p:nvSpPr>
        <p:spPr bwMode="auto">
          <a:xfrm>
            <a:off x="4561946" y="5486400"/>
            <a:ext cx="3886200" cy="762000"/>
          </a:xfrm>
          <a:prstGeom prst="round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新しい収益モデル</a:t>
            </a:r>
          </a:p>
        </p:txBody>
      </p:sp>
    </p:spTree>
    <p:extLst>
      <p:ext uri="{BB962C8B-B14F-4D97-AF65-F5344CB8AC3E}">
        <p14:creationId xmlns:p14="http://schemas.microsoft.com/office/powerpoint/2010/main" val="116936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  <p:bldP spid="48" grpId="0" animBg="1"/>
      <p:bldP spid="50" grpId="0" animBg="1"/>
      <p:bldP spid="26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/>
          <p:cNvSpPr/>
          <p:nvPr/>
        </p:nvSpPr>
        <p:spPr bwMode="auto">
          <a:xfrm>
            <a:off x="3124200" y="5257800"/>
            <a:ext cx="1828800" cy="10668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最適化された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  <a:latin typeface="ＤＦＰ太丸ゴシック体"/>
                <a:ea typeface="ＤＦＰ太丸ゴシック体"/>
                <a:cs typeface="ＤＦＰ太丸ゴシック体"/>
              </a:rPr>
              <a:t>組合せの実現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3124200" y="2362200"/>
            <a:ext cx="1828800" cy="1066800"/>
          </a:xfrm>
          <a:prstGeom prst="round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人月単価の積算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ＤＦＰ太丸ゴシック体"/>
              <a:ea typeface="ＤＦＰ太丸ゴシック体"/>
              <a:cs typeface="ＤＦＰ太丸ゴシック体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+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　完成責任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新しい収益モデル／</a:t>
            </a:r>
            <a:r>
              <a:rPr kumimoji="1" lang="en-US" altLang="ja-JP" dirty="0" smtClean="0"/>
              <a:t>SI</a:t>
            </a:r>
            <a:r>
              <a:rPr kumimoji="1" lang="ja-JP" altLang="en-US" dirty="0" smtClean="0"/>
              <a:t>ビジネスの因数分解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 bwMode="auto">
          <a:xfrm>
            <a:off x="457200" y="2895600"/>
            <a:ext cx="1828800" cy="1066800"/>
          </a:xfrm>
          <a:prstGeom prst="roundRect">
            <a:avLst/>
          </a:prstGeom>
          <a:gradFill flip="none" rotWithShape="1">
            <a:gsLst>
              <a:gs pos="0">
                <a:srgbClr val="3366FF"/>
              </a:gs>
              <a:gs pos="100000">
                <a:schemeClr val="accent5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SI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rPr>
              <a:t>ビジネス</a:t>
            </a:r>
          </a:p>
        </p:txBody>
      </p:sp>
      <p:grpSp>
        <p:nvGrpSpPr>
          <p:cNvPr id="26" name="図形グループ 25"/>
          <p:cNvGrpSpPr/>
          <p:nvPr/>
        </p:nvGrpSpPr>
        <p:grpSpPr>
          <a:xfrm>
            <a:off x="4968240" y="4343401"/>
            <a:ext cx="1661160" cy="1066800"/>
            <a:chOff x="4876800" y="4343401"/>
            <a:chExt cx="1661160" cy="1066800"/>
          </a:xfrm>
          <a:solidFill>
            <a:srgbClr val="008000"/>
          </a:solidFill>
        </p:grpSpPr>
        <p:sp>
          <p:nvSpPr>
            <p:cNvPr id="13" name="角丸四角形 12"/>
            <p:cNvSpPr/>
            <p:nvPr/>
          </p:nvSpPr>
          <p:spPr bwMode="auto">
            <a:xfrm>
              <a:off x="5562600" y="4343401"/>
              <a:ext cx="975360" cy="10668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拡大</a:t>
              </a: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8" name="右矢印 17"/>
            <p:cNvSpPr/>
            <p:nvPr/>
          </p:nvSpPr>
          <p:spPr bwMode="auto">
            <a:xfrm>
              <a:off x="4876800" y="4572001"/>
              <a:ext cx="609600" cy="533400"/>
            </a:xfrm>
            <a:prstGeom prst="rightArrow">
              <a:avLst/>
            </a:prstGeom>
            <a:grpFill/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2032807" y="1447800"/>
            <a:ext cx="2767793" cy="3962400"/>
            <a:chOff x="2032807" y="1447800"/>
            <a:chExt cx="2767793" cy="3962400"/>
          </a:xfrm>
        </p:grpSpPr>
        <p:sp>
          <p:nvSpPr>
            <p:cNvPr id="8" name="角丸四角形 7"/>
            <p:cNvSpPr/>
            <p:nvPr/>
          </p:nvSpPr>
          <p:spPr bwMode="auto">
            <a:xfrm>
              <a:off x="2971800" y="1447800"/>
              <a:ext cx="1828800" cy="1066800"/>
            </a:xfrm>
            <a:prstGeom prst="roundRect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収益モデルとしての</a:t>
              </a:r>
              <a:endPara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2971800" y="4343400"/>
              <a:ext cx="1828800" cy="1066800"/>
            </a:xfrm>
            <a:prstGeom prst="roundRect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chemeClr val="bg1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顧客価値としての</a:t>
              </a:r>
              <a:endPara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SI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ビジネス</a:t>
              </a:r>
            </a:p>
          </p:txBody>
        </p:sp>
        <p:sp>
          <p:nvSpPr>
            <p:cNvPr id="21" name="右矢印 20"/>
            <p:cNvSpPr/>
            <p:nvPr/>
          </p:nvSpPr>
          <p:spPr bwMode="auto">
            <a:xfrm rot="19031430">
              <a:off x="2032808" y="2088456"/>
              <a:ext cx="973277" cy="533400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23" name="右矢印 22"/>
            <p:cNvSpPr/>
            <p:nvPr/>
          </p:nvSpPr>
          <p:spPr bwMode="auto">
            <a:xfrm rot="2568570" flipV="1">
              <a:off x="2032807" y="4222057"/>
              <a:ext cx="973277" cy="533400"/>
            </a:xfrm>
            <a:prstGeom prst="rightArrow">
              <a:avLst/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9" name="図形グループ 28"/>
          <p:cNvGrpSpPr/>
          <p:nvPr/>
        </p:nvGrpSpPr>
        <p:grpSpPr>
          <a:xfrm>
            <a:off x="6781800" y="1447800"/>
            <a:ext cx="1828800" cy="3962400"/>
            <a:chOff x="6781800" y="1447800"/>
            <a:chExt cx="1828800" cy="3962400"/>
          </a:xfrm>
        </p:grpSpPr>
        <p:sp>
          <p:nvSpPr>
            <p:cNvPr id="14" name="角丸四角形 13"/>
            <p:cNvSpPr/>
            <p:nvPr/>
          </p:nvSpPr>
          <p:spPr bwMode="auto">
            <a:xfrm>
              <a:off x="6781800" y="2895600"/>
              <a:ext cx="1828800" cy="1066800"/>
            </a:xfrm>
            <a:prstGeom prst="roundRect">
              <a:avLst/>
            </a:prstGeom>
            <a:gradFill flip="none" rotWithShape="1">
              <a:gsLst>
                <a:gs pos="0">
                  <a:srgbClr val="CCFFCC"/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新しい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101600">
                      <a:srgbClr val="008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サービス</a:t>
              </a:r>
            </a:p>
          </p:txBody>
        </p:sp>
        <p:sp>
          <p:nvSpPr>
            <p:cNvPr id="19" name="曲折矢印 18"/>
            <p:cNvSpPr/>
            <p:nvPr/>
          </p:nvSpPr>
          <p:spPr bwMode="auto">
            <a:xfrm rot="16200000" flipV="1">
              <a:off x="6819900" y="3848101"/>
              <a:ext cx="1143000" cy="1219200"/>
            </a:xfrm>
            <a:prstGeom prst="bentArrow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7162800" y="1447800"/>
              <a:ext cx="1066800" cy="1066800"/>
            </a:xfrm>
            <a:prstGeom prst="roundRect">
              <a:avLst/>
            </a:prstGeom>
            <a:solidFill>
              <a:srgbClr val="CCFFCC">
                <a:alpha val="60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新しい</a:t>
              </a:r>
              <a:endParaRPr kumimoji="0" lang="en-US" altLang="ja-JP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収益モデル</a:t>
              </a:r>
            </a:p>
          </p:txBody>
        </p:sp>
        <p:sp>
          <p:nvSpPr>
            <p:cNvPr id="16" name="角丸四角形 15"/>
            <p:cNvSpPr/>
            <p:nvPr/>
          </p:nvSpPr>
          <p:spPr bwMode="auto">
            <a:xfrm>
              <a:off x="7162800" y="4343400"/>
              <a:ext cx="1066800" cy="1066800"/>
            </a:xfrm>
            <a:prstGeom prst="roundRect">
              <a:avLst/>
            </a:prstGeom>
            <a:solidFill>
              <a:srgbClr val="CCFFCC">
                <a:alpha val="60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新結合</a:t>
              </a:r>
              <a:endPara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dirty="0" smtClean="0">
                  <a:solidFill>
                    <a:schemeClr val="bg1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ＤＦＰ太丸ゴシック体"/>
                  <a:cs typeface="Arial"/>
                </a:rPr>
                <a:t>Innovation</a:t>
              </a:r>
              <a:endPara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ＤＦＰ太丸ゴシック体"/>
                <a:cs typeface="Arial"/>
              </a:endParaRPr>
            </a:p>
          </p:txBody>
        </p:sp>
        <p:sp>
          <p:nvSpPr>
            <p:cNvPr id="3" name="下矢印 2"/>
            <p:cNvSpPr/>
            <p:nvPr/>
          </p:nvSpPr>
          <p:spPr bwMode="auto">
            <a:xfrm>
              <a:off x="7391400" y="2438400"/>
              <a:ext cx="609600" cy="533400"/>
            </a:xfrm>
            <a:prstGeom prst="downArrow">
              <a:avLst/>
            </a:prstGeom>
            <a:solidFill>
              <a:srgbClr val="33CC33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968240" y="1143000"/>
            <a:ext cx="2118360" cy="1676400"/>
            <a:chOff x="4968240" y="1143000"/>
            <a:chExt cx="2118360" cy="1676400"/>
          </a:xfrm>
        </p:grpSpPr>
        <p:sp>
          <p:nvSpPr>
            <p:cNvPr id="17" name="爆発 2 16"/>
            <p:cNvSpPr/>
            <p:nvPr/>
          </p:nvSpPr>
          <p:spPr bwMode="auto">
            <a:xfrm>
              <a:off x="5181600" y="1143000"/>
              <a:ext cx="1905000" cy="1676400"/>
            </a:xfrm>
            <a:prstGeom prst="irregularSeal2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ＤＦＰ太丸ゴシック体"/>
                  <a:ea typeface="ＤＦＰ太丸ゴシック体"/>
                  <a:cs typeface="ＤＦＰ太丸ゴシック体"/>
                </a:rPr>
                <a:t>崩壊</a:t>
              </a:r>
            </a:p>
          </p:txBody>
        </p:sp>
        <p:sp>
          <p:nvSpPr>
            <p:cNvPr id="6" name="右矢印 5"/>
            <p:cNvSpPr/>
            <p:nvPr/>
          </p:nvSpPr>
          <p:spPr bwMode="auto">
            <a:xfrm>
              <a:off x="4968240" y="1752600"/>
              <a:ext cx="609600" cy="533400"/>
            </a:xfrm>
            <a:prstGeom prst="rightArrow">
              <a:avLst/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22" name="角丸四角形吹き出し 21"/>
          <p:cNvSpPr/>
          <p:nvPr/>
        </p:nvSpPr>
        <p:spPr bwMode="auto">
          <a:xfrm>
            <a:off x="6172200" y="5638800"/>
            <a:ext cx="2057400" cy="685800"/>
          </a:xfrm>
          <a:prstGeom prst="wedgeRoundRectCallout">
            <a:avLst>
              <a:gd name="adj1" fmla="val 22077"/>
              <a:gd name="adj2" fmla="val -100463"/>
              <a:gd name="adj3" fmla="val 16667"/>
            </a:avLst>
          </a:prstGeom>
          <a:gradFill flip="none" rotWithShape="1">
            <a:gsLst>
              <a:gs pos="0">
                <a:srgbClr val="CCFFCC"/>
              </a:gs>
              <a:gs pos="100000">
                <a:srgbClr val="008000"/>
              </a:gs>
            </a:gsLst>
            <a:path path="circl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kumimoji="0" lang="ja-JP" altLang="en-US" sz="1600" dirty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技術やプロセス</a:t>
            </a:r>
            <a:endParaRPr kumimoji="0" lang="en-US" altLang="ja-JP" sz="1600" dirty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  <a:p>
            <a:pPr algn="ctr">
              <a:spcBef>
                <a:spcPts val="0"/>
              </a:spcBef>
            </a:pPr>
            <a:r>
              <a:rPr kumimoji="0" lang="ja-JP" altLang="en-US" sz="1600" dirty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の新しい組合せ</a:t>
            </a:r>
            <a:endParaRPr kumimoji="0" lang="en-US" altLang="ja-JP" sz="1600" dirty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</p:spTree>
    <p:extLst>
      <p:ext uri="{BB962C8B-B14F-4D97-AF65-F5344CB8AC3E}">
        <p14:creationId xmlns:p14="http://schemas.microsoft.com/office/powerpoint/2010/main" val="6405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en-US" dirty="0" smtClean="0"/>
              <a:t>新しい収益モデル</a:t>
            </a:r>
            <a:endParaRPr kumimoji="1" lang="ja-JP" altLang="en-US" dirty="0"/>
          </a:p>
        </p:txBody>
      </p:sp>
      <p:sp>
        <p:nvSpPr>
          <p:cNvPr id="22" name="角丸四角形 21"/>
          <p:cNvSpPr/>
          <p:nvPr/>
        </p:nvSpPr>
        <p:spPr bwMode="auto">
          <a:xfrm>
            <a:off x="5105401" y="1143000"/>
            <a:ext cx="1676400" cy="5257800"/>
          </a:xfrm>
          <a:prstGeom prst="roundRect">
            <a:avLst/>
          </a:prstGeom>
          <a:solidFill>
            <a:srgbClr val="008000">
              <a:alpha val="6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4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販売</a:t>
            </a:r>
            <a:endParaRPr kumimoji="0" lang="en-US" altLang="ja-JP" sz="44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物品・ライセンス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6858001" y="1143000"/>
            <a:ext cx="1676400" cy="5257800"/>
          </a:xfrm>
          <a:prstGeom prst="roundRect">
            <a:avLst/>
          </a:prstGeom>
          <a:solidFill>
            <a:srgbClr val="008000">
              <a:alpha val="6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4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工数</a:t>
            </a:r>
            <a:endParaRPr kumimoji="0" lang="en-US" altLang="ja-JP" sz="4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人月積算</a:t>
            </a:r>
            <a:endParaRPr kumimoji="0" lang="en-US" altLang="ja-JP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rgbClr val="FFFFFF"/>
              </a:solidFill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41" name="図形グループ 40"/>
          <p:cNvGrpSpPr/>
          <p:nvPr/>
        </p:nvGrpSpPr>
        <p:grpSpPr>
          <a:xfrm>
            <a:off x="1371601" y="2667000"/>
            <a:ext cx="7467600" cy="2209800"/>
            <a:chOff x="1371601" y="2667000"/>
            <a:chExt cx="7467600" cy="2209800"/>
          </a:xfrm>
        </p:grpSpPr>
        <p:sp>
          <p:nvSpPr>
            <p:cNvPr id="28" name="角丸四角形 27"/>
            <p:cNvSpPr/>
            <p:nvPr/>
          </p:nvSpPr>
          <p:spPr bwMode="auto">
            <a:xfrm>
              <a:off x="1371601" y="4191000"/>
              <a:ext cx="7391400" cy="685800"/>
            </a:xfrm>
            <a:prstGeom prst="roundRect">
              <a:avLst/>
            </a:prstGeom>
            <a:solidFill>
              <a:srgbClr val="0000FF">
                <a:alpha val="65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　成果報酬</a:t>
              </a:r>
            </a:p>
          </p:txBody>
        </p:sp>
        <p:sp>
          <p:nvSpPr>
            <p:cNvPr id="6" name="角丸四角形 5"/>
            <p:cNvSpPr/>
            <p:nvPr/>
          </p:nvSpPr>
          <p:spPr bwMode="auto">
            <a:xfrm>
              <a:off x="1371601" y="2667000"/>
              <a:ext cx="7391400" cy="685800"/>
            </a:xfrm>
            <a:prstGeom prst="roundRect">
              <a:avLst/>
            </a:prstGeom>
            <a:solidFill>
              <a:srgbClr val="0000FF">
                <a:alpha val="65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　サブスクリプション</a:t>
              </a:r>
            </a:p>
          </p:txBody>
        </p:sp>
        <p:sp>
          <p:nvSpPr>
            <p:cNvPr id="24" name="角丸四角形 23"/>
            <p:cNvSpPr/>
            <p:nvPr/>
          </p:nvSpPr>
          <p:spPr bwMode="auto">
            <a:xfrm>
              <a:off x="1371601" y="3429000"/>
              <a:ext cx="7391400" cy="685800"/>
            </a:xfrm>
            <a:prstGeom prst="roundRect">
              <a:avLst/>
            </a:prstGeom>
            <a:solidFill>
              <a:srgbClr val="0000FF">
                <a:alpha val="65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　レベニューシェア</a:t>
              </a: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562601" y="2743200"/>
              <a:ext cx="3276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FFFF"/>
                  </a:solidFill>
                </a:rPr>
                <a:t>ソニックガーデン</a:t>
              </a:r>
              <a:endParaRPr kumimoji="1" lang="en-US" altLang="ja-JP" sz="1600" dirty="0" smtClean="0">
                <a:solidFill>
                  <a:srgbClr val="FFFFFF"/>
                </a:solidFill>
              </a:endParaRPr>
            </a:p>
            <a:p>
              <a:r>
                <a:rPr lang="ja-JP" altLang="en-US" sz="1600" dirty="0" smtClean="0">
                  <a:solidFill>
                    <a:srgbClr val="FFFFFF"/>
                  </a:solidFill>
                </a:rPr>
                <a:t>納品のない受託開発</a:t>
              </a:r>
              <a:endParaRPr kumimoji="1" lang="ja-JP" alt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562601" y="3505200"/>
              <a:ext cx="3276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 smtClean="0">
                  <a:solidFill>
                    <a:srgbClr val="FFFFFF"/>
                  </a:solidFill>
                </a:rPr>
                <a:t>日本ユニシス</a:t>
              </a:r>
            </a:p>
            <a:p>
              <a:r>
                <a:rPr lang="ja-JP" altLang="en-US" sz="1600" dirty="0" smtClean="0">
                  <a:solidFill>
                    <a:srgbClr val="FFFFFF"/>
                  </a:solidFill>
                </a:rPr>
                <a:t>イオン・モール</a:t>
              </a:r>
              <a:endParaRPr lang="en-US" altLang="ja-JP" sz="16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562601" y="4267200"/>
              <a:ext cx="3276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srgbClr val="FFFFFF"/>
                  </a:solidFill>
                </a:rPr>
                <a:t>NTT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データ</a:t>
              </a:r>
            </a:p>
            <a:p>
              <a:r>
                <a:rPr lang="en-US" altLang="ja-JP" sz="1600" dirty="0" smtClean="0">
                  <a:solidFill>
                    <a:srgbClr val="FFFFFF"/>
                  </a:solidFill>
                </a:rPr>
                <a:t>ANA</a:t>
              </a:r>
              <a:r>
                <a:rPr lang="ja-JP" altLang="en-US" sz="1600" dirty="0" smtClean="0">
                  <a:solidFill>
                    <a:srgbClr val="FFFFFF"/>
                  </a:solidFill>
                </a:rPr>
                <a:t>・新貨物基幹システム</a:t>
              </a:r>
              <a:endParaRPr lang="en-US" altLang="ja-JP" sz="16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8" name="左右矢印 37"/>
          <p:cNvSpPr/>
          <p:nvPr/>
        </p:nvSpPr>
        <p:spPr bwMode="auto">
          <a:xfrm rot="5400000">
            <a:off x="-563033" y="3306234"/>
            <a:ext cx="2802467" cy="914400"/>
          </a:xfrm>
          <a:prstGeom prst="left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HG丸ｺﾞｼｯｸM-PRO" pitchFamily="50" charset="-128"/>
              </a:rPr>
              <a:t>ゴールの共有</a:t>
            </a:r>
          </a:p>
        </p:txBody>
      </p:sp>
      <p:grpSp>
        <p:nvGrpSpPr>
          <p:cNvPr id="42" name="図形グループ 41"/>
          <p:cNvGrpSpPr/>
          <p:nvPr/>
        </p:nvGrpSpPr>
        <p:grpSpPr>
          <a:xfrm>
            <a:off x="304800" y="1143000"/>
            <a:ext cx="4724401" cy="5382399"/>
            <a:chOff x="304800" y="1143000"/>
            <a:chExt cx="4724401" cy="5382399"/>
          </a:xfrm>
        </p:grpSpPr>
        <p:pic>
          <p:nvPicPr>
            <p:cNvPr id="33" name="Picture 26" descr="j0433941[1]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4800" y="5181600"/>
              <a:ext cx="10668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7" descr="j0432621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1001" y="1143000"/>
              <a:ext cx="883139" cy="88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1371600" y="1143000"/>
              <a:ext cx="36576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lang="ja-JP" altLang="en-US" sz="2400" dirty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経費化</a:t>
              </a:r>
              <a:endParaRPr lang="en-US" altLang="ja-JP" sz="24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初期投資の軽減・削減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ビジネス変化への即応</a:t>
              </a:r>
              <a:endParaRPr kumimoji="1" lang="ja-JP" altLang="en-US" sz="24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371601" y="5181600"/>
              <a:ext cx="36576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ストック収益化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利益拡大</a:t>
              </a:r>
            </a:p>
            <a:p>
              <a:pPr marL="342900" indent="-342900">
                <a:buFont typeface="Wingdings" charset="2"/>
                <a:buChar char="v"/>
              </a:pPr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顧客の囲い込み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81000" y="1981200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ユーザー</a:t>
              </a:r>
              <a:endParaRPr kumimoji="1" lang="ja-JP" altLang="en-US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81000" y="6248400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ベンダー</a:t>
              </a:r>
              <a:endParaRPr kumimoji="1" lang="ja-JP" altLang="en-US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4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934200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 bwMode="auto">
          <a:xfrm>
            <a:off x="195818" y="533400"/>
            <a:ext cx="8777763" cy="762000"/>
          </a:xfrm>
          <a:prstGeom prst="roundRect">
            <a:avLst>
              <a:gd name="adj" fmla="val 50000"/>
            </a:avLst>
          </a:prstGeom>
          <a:solidFill>
            <a:srgbClr val="FF6600">
              <a:alpha val="5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4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SI</a:t>
            </a:r>
            <a:r>
              <a:rPr kumimoji="0" lang="ja-JP" altLang="en-US" sz="4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ビジネスはなくなる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195818" y="5715000"/>
            <a:ext cx="8777763" cy="838200"/>
          </a:xfrm>
          <a:prstGeom prst="roundRect">
            <a:avLst>
              <a:gd name="adj" fmla="val 50000"/>
            </a:avLst>
          </a:prstGeom>
          <a:solidFill>
            <a:srgbClr val="008000">
              <a:alpha val="5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4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Change</a:t>
            </a:r>
            <a:r>
              <a:rPr kumimoji="0" lang="en-US" altLang="ja-JP" sz="4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your Game!</a:t>
            </a:r>
            <a:endParaRPr kumimoji="0" lang="en-US" altLang="ja-JP" sz="4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195818" y="1447800"/>
            <a:ext cx="8777763" cy="4152900"/>
            <a:chOff x="195818" y="1371600"/>
            <a:chExt cx="8777763" cy="4152900"/>
          </a:xfrm>
        </p:grpSpPr>
        <p:sp>
          <p:nvSpPr>
            <p:cNvPr id="20" name="角丸四角形 19"/>
            <p:cNvSpPr/>
            <p:nvPr/>
          </p:nvSpPr>
          <p:spPr bwMode="auto">
            <a:xfrm>
              <a:off x="195818" y="4495800"/>
              <a:ext cx="8777763" cy="1028700"/>
            </a:xfrm>
            <a:prstGeom prst="roundRect">
              <a:avLst>
                <a:gd name="adj" fmla="val 50000"/>
              </a:avLst>
            </a:prstGeom>
            <a:solidFill>
              <a:srgbClr val="FF0000">
                <a:alpha val="5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＝</a:t>
              </a:r>
              <a:r>
                <a:rPr kumimoji="0" lang="en-US" altLang="ja-JP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受託・請負・派遣</a:t>
              </a: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＝</a:t>
              </a:r>
              <a:r>
                <a:rPr kumimoji="0" lang="en-US" altLang="ja-JP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人月ビジネス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創造的破壊</a:t>
              </a:r>
              <a:r>
                <a:rPr kumimoji="0" lang="en-US" altLang="ja-JP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= </a:t>
              </a:r>
              <a:r>
                <a:rPr kumimoji="0" lang="ja-JP" altLang="en-US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新しい常識への転換</a:t>
              </a:r>
              <a:endParaRPr kumimoji="0" lang="en-US" altLang="ja-JP" sz="3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" name="下矢印 2"/>
            <p:cNvSpPr/>
            <p:nvPr/>
          </p:nvSpPr>
          <p:spPr bwMode="auto">
            <a:xfrm>
              <a:off x="2590800" y="1371600"/>
              <a:ext cx="3962400" cy="3124200"/>
            </a:xfrm>
            <a:prstGeom prst="downArrow">
              <a:avLst>
                <a:gd name="adj1" fmla="val 50000"/>
                <a:gd name="adj2" fmla="val 44129"/>
              </a:avLst>
            </a:prstGeom>
            <a:solidFill>
              <a:srgbClr val="F6D92E">
                <a:alpha val="63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" name="角丸四角形 1"/>
          <p:cNvSpPr/>
          <p:nvPr/>
        </p:nvSpPr>
        <p:spPr bwMode="auto">
          <a:xfrm>
            <a:off x="2057400" y="16764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dirty="0" err="1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SaaS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4572000" y="16764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オフショア</a:t>
            </a:r>
          </a:p>
        </p:txBody>
      </p:sp>
      <p:sp>
        <p:nvSpPr>
          <p:cNvPr id="16" name="角丸四角形 15"/>
          <p:cNvSpPr/>
          <p:nvPr/>
        </p:nvSpPr>
        <p:spPr bwMode="auto">
          <a:xfrm>
            <a:off x="2984500" y="25146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パッケージ</a:t>
            </a:r>
          </a:p>
        </p:txBody>
      </p:sp>
      <p:sp>
        <p:nvSpPr>
          <p:cNvPr id="17" name="角丸四角形 16"/>
          <p:cNvSpPr/>
          <p:nvPr/>
        </p:nvSpPr>
        <p:spPr bwMode="auto">
          <a:xfrm>
            <a:off x="5486400" y="25146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垂直統合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システム</a:t>
            </a:r>
          </a:p>
        </p:txBody>
      </p:sp>
      <p:sp>
        <p:nvSpPr>
          <p:cNvPr id="18" name="角丸四角形 17"/>
          <p:cNvSpPr/>
          <p:nvPr/>
        </p:nvSpPr>
        <p:spPr bwMode="auto">
          <a:xfrm>
            <a:off x="2057400" y="33528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内製化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4572000" y="33528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アジャイル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19807" y="1665744"/>
            <a:ext cx="730979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ヒラギノ角ゴ StdN W8"/>
                <a:ea typeface="ヒラギノ角ゴ StdN W8"/>
                <a:cs typeface="ヒラギノ角ゴ StdN W8"/>
              </a:rPr>
              <a:t>イノベーション</a:t>
            </a:r>
            <a:endParaRPr lang="en-US" altLang="ja-JP" sz="8000" dirty="0" smtClean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ヒラギノ角ゴ StdN W8"/>
              <a:ea typeface="ヒラギノ角ゴ StdN W8"/>
              <a:cs typeface="ヒラギノ角ゴ StdN W8"/>
            </a:endParaRPr>
          </a:p>
          <a:p>
            <a:pPr algn="ctr"/>
            <a:r>
              <a:rPr lang="en-US" altLang="ja-JP" sz="88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halkduster"/>
                <a:cs typeface="Chalkduster"/>
              </a:rPr>
              <a:t>Innovation</a:t>
            </a:r>
            <a:endParaRPr kumimoji="1" lang="ja-JP" altLang="en-US" sz="8800" dirty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halkduster"/>
              <a:cs typeface="Chalkduster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25" y="6647173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47601" y="2895600"/>
            <a:ext cx="61716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時代に何をすべきか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41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 bwMode="auto">
          <a:xfrm>
            <a:off x="609600" y="2286000"/>
            <a:ext cx="2362200" cy="4191000"/>
          </a:xfrm>
          <a:prstGeom prst="rect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1828800" y="2286000"/>
            <a:ext cx="1143000" cy="4191000"/>
          </a:xfrm>
          <a:prstGeom prst="rect">
            <a:avLst/>
          </a:prstGeom>
          <a:solidFill>
            <a:srgbClr val="3366FF"/>
          </a:solidFill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1828800" y="1066800"/>
            <a:ext cx="6553200" cy="2362200"/>
          </a:xfrm>
          <a:prstGeom prst="rect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1828800" y="2438400"/>
            <a:ext cx="65532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8" name="タイトル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戦略転換のシナリオ：</a:t>
            </a:r>
            <a:endParaRPr kumimoji="1" lang="ja-JP" altLang="en-US" dirty="0"/>
          </a:p>
        </p:txBody>
      </p:sp>
      <p:sp>
        <p:nvSpPr>
          <p:cNvPr id="2" name="円/楕円 1"/>
          <p:cNvSpPr/>
          <p:nvPr/>
        </p:nvSpPr>
        <p:spPr bwMode="auto">
          <a:xfrm>
            <a:off x="609600" y="1066800"/>
            <a:ext cx="2362200" cy="2362200"/>
          </a:xfrm>
          <a:prstGeom prst="ellipse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05400" y="1219200"/>
            <a:ext cx="31242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sz="1050" dirty="0" smtClean="0">
                <a:solidFill>
                  <a:schemeClr val="bg1"/>
                </a:solidFill>
              </a:rPr>
              <a:t>クラウドの普及はテクノロジーの難しさを隠蔽化する。</a:t>
            </a:r>
            <a:endParaRPr kumimoji="1" lang="en-US" altLang="ja-JP" sz="105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050" dirty="0" smtClean="0">
                <a:solidFill>
                  <a:schemeClr val="bg1"/>
                </a:solidFill>
              </a:rPr>
              <a:t>ユーザー部門は情報システム部門に頼らず意志決定できるようになる。</a:t>
            </a:r>
            <a:endParaRPr lang="en-US" altLang="ja-JP" sz="105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sz="1050" dirty="0" smtClean="0">
                <a:solidFill>
                  <a:schemeClr val="bg1"/>
                </a:solidFill>
              </a:rPr>
              <a:t>予算は業務経費の一環として確保、情報システム予算とは切り離される。</a:t>
            </a:r>
            <a:endParaRPr kumimoji="1" lang="en-US" altLang="ja-JP" sz="1050" dirty="0" smtClean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000" y="151953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ユーザー部門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上矢印 6"/>
          <p:cNvSpPr/>
          <p:nvPr/>
        </p:nvSpPr>
        <p:spPr bwMode="auto">
          <a:xfrm>
            <a:off x="3657600" y="1066800"/>
            <a:ext cx="838200" cy="381000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4" name="上矢印 23"/>
          <p:cNvSpPr/>
          <p:nvPr/>
        </p:nvSpPr>
        <p:spPr bwMode="auto">
          <a:xfrm flipV="1">
            <a:off x="3657600" y="2057400"/>
            <a:ext cx="838200" cy="381000"/>
          </a:xfrm>
          <a:prstGeom prst="up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495800" y="243393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情報システム部門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905000" y="3810000"/>
            <a:ext cx="9940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FFFF"/>
                </a:solidFill>
              </a:rPr>
              <a:t>SI</a:t>
            </a:r>
            <a:r>
              <a:rPr lang="ja-JP" altLang="en-US" sz="1600" dirty="0" smtClean="0">
                <a:solidFill>
                  <a:srgbClr val="FFFFFF"/>
                </a:solidFill>
              </a:rPr>
              <a:t>事業者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r>
              <a:rPr kumimoji="1" lang="en-US" altLang="ja-JP" sz="1600" dirty="0" smtClean="0">
                <a:solidFill>
                  <a:srgbClr val="FFFFFF"/>
                </a:solidFill>
              </a:rPr>
              <a:t>IT</a:t>
            </a:r>
            <a:r>
              <a:rPr kumimoji="1" lang="ja-JP" altLang="en-US" sz="1600" dirty="0" smtClean="0">
                <a:solidFill>
                  <a:srgbClr val="FFFFFF"/>
                </a:solidFill>
              </a:rPr>
              <a:t>ベンダ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85800" y="53340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Wingdings" charset="2"/>
              <a:buChar char="v"/>
            </a:pPr>
            <a:r>
              <a:rPr kumimoji="1" lang="ja-JP" altLang="en-US" dirty="0" smtClean="0">
                <a:solidFill>
                  <a:srgbClr val="FFFFFF"/>
                </a:solidFill>
              </a:rPr>
              <a:t>個別の受託開発</a:t>
            </a:r>
            <a:endParaRPr kumimoji="1" lang="en-US" altLang="ja-JP" dirty="0" smtClean="0">
              <a:solidFill>
                <a:srgbClr val="FFFFFF"/>
              </a:solidFill>
            </a:endParaRPr>
          </a:p>
          <a:p>
            <a:pPr marL="177800" indent="-177800">
              <a:buFont typeface="Wingdings" charset="2"/>
              <a:buChar char="v"/>
            </a:pPr>
            <a:r>
              <a:rPr lang="ja-JP" altLang="en-US" dirty="0" smtClean="0">
                <a:solidFill>
                  <a:srgbClr val="FFFFFF"/>
                </a:solidFill>
              </a:rPr>
              <a:t>ハード・ソフトの販売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pPr marL="177800" indent="-177800">
              <a:buFont typeface="Wingdings" charset="2"/>
              <a:buChar char="v"/>
            </a:pPr>
            <a:r>
              <a:rPr kumimoji="1" lang="ja-JP" altLang="en-US" dirty="0" smtClean="0">
                <a:solidFill>
                  <a:srgbClr val="FFFFFF"/>
                </a:solidFill>
              </a:rPr>
              <a:t>商用パッケージの導入支援</a:t>
            </a:r>
            <a:endParaRPr kumimoji="1" lang="en-US" altLang="ja-JP" dirty="0" smtClean="0">
              <a:solidFill>
                <a:srgbClr val="FFFFFF"/>
              </a:solidFill>
            </a:endParaRPr>
          </a:p>
          <a:p>
            <a:pPr marL="177800" indent="-177800">
              <a:buFont typeface="Wingdings" charset="2"/>
              <a:buChar char="v"/>
            </a:pPr>
            <a:r>
              <a:rPr lang="ja-JP" altLang="en-US" dirty="0">
                <a:solidFill>
                  <a:srgbClr val="FFFFFF"/>
                </a:solidFill>
              </a:rPr>
              <a:t>ソフトウェアの保守</a:t>
            </a:r>
          </a:p>
          <a:p>
            <a:pPr marL="177800" indent="-177800">
              <a:buFont typeface="Wingdings" charset="2"/>
              <a:buChar char="v"/>
            </a:pPr>
            <a:r>
              <a:rPr kumimoji="1" lang="ja-JP" altLang="en-US" dirty="0" smtClean="0">
                <a:solidFill>
                  <a:srgbClr val="FFFFFF"/>
                </a:solidFill>
              </a:rPr>
              <a:t>運用管理</a:t>
            </a:r>
            <a:endParaRPr kumimoji="1" lang="en-US" altLang="ja-JP" dirty="0" smtClean="0">
              <a:solidFill>
                <a:srgbClr val="FFFFFF"/>
              </a:solidFill>
            </a:endParaRPr>
          </a:p>
        </p:txBody>
      </p:sp>
      <p:sp>
        <p:nvSpPr>
          <p:cNvPr id="10" name="左右矢印 9"/>
          <p:cNvSpPr/>
          <p:nvPr/>
        </p:nvSpPr>
        <p:spPr bwMode="auto">
          <a:xfrm>
            <a:off x="609600" y="3657600"/>
            <a:ext cx="1219200" cy="914400"/>
          </a:xfrm>
          <a:prstGeom prst="leftRightArrow">
            <a:avLst>
              <a:gd name="adj1" fmla="val 66667"/>
              <a:gd name="adj2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2000" y="396240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0000FF"/>
                </a:solidFill>
              </a:rPr>
              <a:t>クラウド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62000" y="198120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ja-JP" altLang="en-US" sz="2400" dirty="0">
                <a:solidFill>
                  <a:srgbClr val="FFFFFF"/>
                </a:solidFill>
              </a:rPr>
              <a:t>情報システム</a:t>
            </a:r>
          </a:p>
        </p:txBody>
      </p:sp>
      <p:grpSp>
        <p:nvGrpSpPr>
          <p:cNvPr id="6" name="図形グループ 5"/>
          <p:cNvGrpSpPr/>
          <p:nvPr/>
        </p:nvGrpSpPr>
        <p:grpSpPr>
          <a:xfrm>
            <a:off x="3048000" y="3962400"/>
            <a:ext cx="5257800" cy="2514600"/>
            <a:chOff x="3048000" y="3962400"/>
            <a:chExt cx="5257800" cy="2514600"/>
          </a:xfrm>
        </p:grpSpPr>
        <p:sp>
          <p:nvSpPr>
            <p:cNvPr id="13" name="角丸四角形 12"/>
            <p:cNvSpPr/>
            <p:nvPr/>
          </p:nvSpPr>
          <p:spPr bwMode="auto">
            <a:xfrm>
              <a:off x="3505200" y="3962400"/>
              <a:ext cx="4800600" cy="2514600"/>
            </a:xfrm>
            <a:prstGeom prst="roundRect">
              <a:avLst>
                <a:gd name="adj" fmla="val 6256"/>
              </a:avLst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SI</a:t>
              </a:r>
              <a:r>
                <a:rPr kumimoji="0" lang="ja-JP" altLang="en-US" sz="2400" dirty="0" smtClean="0">
                  <a:solidFill>
                    <a:srgbClr val="FFFFFF"/>
                  </a:solidFill>
                </a:rPr>
                <a:t>事業者・</a:t>
              </a:r>
              <a:r>
                <a:rPr kumimoji="0" lang="en-US" altLang="ja-JP" sz="2400" dirty="0" smtClean="0">
                  <a:solidFill>
                    <a:srgbClr val="FFFFFF"/>
                  </a:solidFill>
                </a:rPr>
                <a:t>IT</a:t>
              </a:r>
              <a:r>
                <a:rPr kumimoji="0" lang="ja-JP" altLang="en-US" sz="2400" dirty="0" smtClean="0">
                  <a:solidFill>
                    <a:srgbClr val="FFFFFF"/>
                  </a:solidFill>
                </a:rPr>
                <a:t>ベンダのシナリオ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クラウドでの収益比率を拡大させる</a:t>
              </a:r>
              <a:endPara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2000" dirty="0" smtClean="0">
                  <a:solidFill>
                    <a:srgbClr val="FFFFFF"/>
                  </a:solidFill>
                </a:rPr>
                <a:t>ユーザー部門へ顧客を拡大させる</a:t>
              </a:r>
              <a:endParaRPr kumimoji="0" lang="en-US" altLang="ja-JP" sz="2000" dirty="0" smtClean="0">
                <a:solidFill>
                  <a:srgbClr val="FFFFFF"/>
                </a:solidFill>
              </a:endParaRPr>
            </a:p>
            <a:p>
              <a:pPr marL="285750" marR="0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Wingdings" charset="2"/>
                <a:buChar char="v"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収益構造やスキルを再構成する</a:t>
              </a:r>
            </a:p>
          </p:txBody>
        </p:sp>
        <p:sp>
          <p:nvSpPr>
            <p:cNvPr id="16" name="右矢印 15"/>
            <p:cNvSpPr/>
            <p:nvPr/>
          </p:nvSpPr>
          <p:spPr bwMode="auto">
            <a:xfrm>
              <a:off x="3048000" y="4724400"/>
              <a:ext cx="457200" cy="9906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3657600" y="2819400"/>
            <a:ext cx="4572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v"/>
            </a:pPr>
            <a:r>
              <a:rPr lang="ja-JP" altLang="en-US" sz="1050" dirty="0" smtClean="0">
                <a:solidFill>
                  <a:schemeClr val="bg1"/>
                </a:solidFill>
              </a:rPr>
              <a:t>システム資産を持ち、開発・運用するという役割は、縮小される。</a:t>
            </a:r>
            <a:endParaRPr lang="en-US" altLang="ja-JP" sz="105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050" dirty="0" smtClean="0">
                <a:solidFill>
                  <a:schemeClr val="bg1"/>
                </a:solidFill>
              </a:rPr>
              <a:t>経営・業務での</a:t>
            </a:r>
            <a:r>
              <a:rPr lang="en-US" altLang="ja-JP" sz="1050" dirty="0" smtClean="0">
                <a:solidFill>
                  <a:schemeClr val="bg1"/>
                </a:solidFill>
              </a:rPr>
              <a:t>IT</a:t>
            </a:r>
            <a:r>
              <a:rPr lang="ja-JP" altLang="en-US" sz="1050" dirty="0" smtClean="0">
                <a:solidFill>
                  <a:schemeClr val="bg1"/>
                </a:solidFill>
              </a:rPr>
              <a:t>の戦略的活用を提案し、実現をプロデュースする。</a:t>
            </a:r>
            <a:endParaRPr lang="en-US" altLang="ja-JP" sz="1050" dirty="0" smtClean="0">
              <a:solidFill>
                <a:schemeClr val="bg1"/>
              </a:solidFill>
            </a:endParaRPr>
          </a:p>
          <a:p>
            <a:pPr marL="171450" indent="-171450">
              <a:buFont typeface="Wingdings" charset="2"/>
              <a:buChar char="v"/>
            </a:pPr>
            <a:r>
              <a:rPr lang="en-US" altLang="ja-JP" sz="1050" dirty="0" smtClean="0">
                <a:solidFill>
                  <a:schemeClr val="bg1"/>
                </a:solidFill>
              </a:rPr>
              <a:t>IT</a:t>
            </a:r>
            <a:r>
              <a:rPr lang="ja-JP" altLang="en-US" sz="1050" dirty="0" smtClean="0">
                <a:solidFill>
                  <a:schemeClr val="bg1"/>
                </a:solidFill>
              </a:rPr>
              <a:t>に関わるセキュリティとガバナンスを統括する。</a:t>
            </a:r>
            <a:endParaRPr lang="en-US" altLang="ja-JP" sz="1050" dirty="0" smtClean="0">
              <a:solidFill>
                <a:schemeClr val="bg1"/>
              </a:solidFill>
            </a:endParaRPr>
          </a:p>
        </p:txBody>
      </p:sp>
      <p:sp>
        <p:nvSpPr>
          <p:cNvPr id="9" name="爆発 2 8"/>
          <p:cNvSpPr/>
          <p:nvPr/>
        </p:nvSpPr>
        <p:spPr bwMode="auto">
          <a:xfrm>
            <a:off x="1219200" y="4419600"/>
            <a:ext cx="1905000" cy="914400"/>
          </a:xfrm>
          <a:prstGeom prst="irregularSeal2">
            <a:avLst/>
          </a:prstGeom>
          <a:solidFill>
            <a:srgbClr val="FFFF00"/>
          </a:solidFill>
          <a:ln w="19050" cmpd="sng">
            <a:solidFill>
              <a:srgbClr val="FF6600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HG丸ｺﾞｼｯｸM-PRO" pitchFamily="50" charset="-128"/>
              </a:rPr>
              <a:t>既存業務</a:t>
            </a:r>
            <a:endParaRPr kumimoji="0" lang="en-US" altLang="ja-JP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HG丸ｺﾞｼｯｸM-PRO" pitchFamily="50" charset="-128"/>
              </a:rPr>
              <a:t>の縮小</a:t>
            </a: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2133600" y="2209800"/>
            <a:ext cx="1981200" cy="914400"/>
            <a:chOff x="2133600" y="2209800"/>
            <a:chExt cx="1981200" cy="914400"/>
          </a:xfrm>
        </p:grpSpPr>
        <p:sp>
          <p:nvSpPr>
            <p:cNvPr id="23" name="爆発 2 22"/>
            <p:cNvSpPr/>
            <p:nvPr/>
          </p:nvSpPr>
          <p:spPr bwMode="auto">
            <a:xfrm>
              <a:off x="2133600" y="2209800"/>
              <a:ext cx="1981200" cy="914400"/>
            </a:xfrm>
            <a:prstGeom prst="irregularSeal2">
              <a:avLst/>
            </a:prstGeom>
            <a:solidFill>
              <a:srgbClr val="FFFF00"/>
            </a:solidFill>
            <a:ln w="19050" cmpd="sng">
              <a:solidFill>
                <a:srgbClr val="FF6600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9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550349" y="2438400"/>
              <a:ext cx="1031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100" dirty="0" smtClean="0">
                  <a:solidFill>
                    <a:srgbClr val="FF0000"/>
                  </a:solidFill>
                </a:rPr>
                <a:t>情報シス部門</a:t>
              </a:r>
              <a:endParaRPr kumimoji="1" lang="en-US" altLang="ja-JP" sz="11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ja-JP" altLang="en-US" sz="1100" dirty="0" smtClean="0">
                  <a:solidFill>
                    <a:srgbClr val="FF0000"/>
                  </a:solidFill>
                </a:rPr>
                <a:t>存在意義喪失</a:t>
              </a:r>
              <a:endParaRPr kumimoji="1" lang="ja-JP" altLang="en-US" sz="11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図形グループ 12"/>
          <p:cNvGrpSpPr/>
          <p:nvPr/>
        </p:nvGrpSpPr>
        <p:grpSpPr>
          <a:xfrm>
            <a:off x="1903412" y="1219200"/>
            <a:ext cx="5335588" cy="1295400"/>
            <a:chOff x="1903412" y="1219200"/>
            <a:chExt cx="5335588" cy="1295400"/>
          </a:xfrm>
        </p:grpSpPr>
        <p:sp>
          <p:nvSpPr>
            <p:cNvPr id="34" name="角丸四角形 33"/>
            <p:cNvSpPr/>
            <p:nvPr/>
          </p:nvSpPr>
          <p:spPr bwMode="auto">
            <a:xfrm>
              <a:off x="1904999" y="1219200"/>
              <a:ext cx="5334001" cy="6096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ビジネス・インテリジェンス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ビジネス</a:t>
              </a:r>
              <a:r>
                <a:rPr kumimoji="0" lang="en-US" altLang="ja-JP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･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パフォーマンス</a:t>
              </a:r>
              <a:r>
                <a:rPr kumimoji="0" lang="en-US" altLang="ja-JP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･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 charset="0"/>
                  <a:ea typeface="HG丸ｺﾞｼｯｸM-PRO" pitchFamily="50" charset="-128"/>
                </a:rPr>
                <a:t>マネージメント</a:t>
              </a:r>
            </a:p>
          </p:txBody>
        </p:sp>
        <p:sp>
          <p:nvSpPr>
            <p:cNvPr id="8" name="上矢印 7"/>
            <p:cNvSpPr/>
            <p:nvPr/>
          </p:nvSpPr>
          <p:spPr bwMode="auto">
            <a:xfrm>
              <a:off x="1903412" y="1752600"/>
              <a:ext cx="5335588" cy="762000"/>
            </a:xfrm>
            <a:prstGeom prst="upArrow">
              <a:avLst>
                <a:gd name="adj1" fmla="val 79515"/>
                <a:gd name="adj2" fmla="val 50000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6" name="角丸四角形 5"/>
          <p:cNvSpPr/>
          <p:nvPr/>
        </p:nvSpPr>
        <p:spPr bwMode="auto">
          <a:xfrm>
            <a:off x="1905000" y="2590800"/>
            <a:ext cx="5334000" cy="3810000"/>
          </a:xfrm>
          <a:prstGeom prst="roundRect">
            <a:avLst>
              <a:gd name="adj" fmla="val 8046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33400"/>
          </a:xfrm>
        </p:spPr>
        <p:txBody>
          <a:bodyPr/>
          <a:lstStyle/>
          <a:p>
            <a:r>
              <a:rPr kumimoji="1" lang="ja-JP" altLang="ja-JP" dirty="0"/>
              <a:t>戦略転換の</a:t>
            </a:r>
            <a:r>
              <a:rPr kumimoji="1" lang="ja-JP" altLang="ja-JP" dirty="0" smtClean="0"/>
              <a:t>シナリオ</a:t>
            </a:r>
            <a:r>
              <a:rPr kumimoji="1" lang="ja-JP" altLang="en-US" dirty="0" smtClean="0"/>
              <a:t>：攻めの</a:t>
            </a:r>
            <a:r>
              <a:rPr kumimoji="1" lang="en-US" altLang="ja-JP" dirty="0" smtClean="0"/>
              <a:t>IT</a:t>
            </a:r>
            <a:r>
              <a:rPr kumimoji="1" lang="ja-JP" altLang="en-US" dirty="0" smtClean="0"/>
              <a:t>／守りの</a:t>
            </a:r>
            <a:r>
              <a:rPr kumimoji="1" lang="en-US" altLang="ja-JP" dirty="0" smtClean="0"/>
              <a:t>IT</a:t>
            </a:r>
            <a:endParaRPr kumimoji="1" lang="ja-JP" altLang="en-US" dirty="0"/>
          </a:p>
        </p:txBody>
      </p:sp>
      <p:sp>
        <p:nvSpPr>
          <p:cNvPr id="26" name="角丸四角形 25"/>
          <p:cNvSpPr/>
          <p:nvPr/>
        </p:nvSpPr>
        <p:spPr bwMode="auto">
          <a:xfrm>
            <a:off x="2286000" y="33528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人事</a:t>
            </a: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･</a:t>
            </a:r>
            <a:r>
              <a:rPr kumimoji="0" lang="ja-JP" altLang="en-US" dirty="0" smtClean="0">
                <a:solidFill>
                  <a:srgbClr val="FFFFFF"/>
                </a:solidFill>
              </a:rPr>
              <a:t>給与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2286000" y="28194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FFFFFF"/>
                </a:solidFill>
              </a:rPr>
              <a:t>財務会計</a:t>
            </a:r>
            <a:endParaRPr kumimoji="0" lang="en-US" altLang="ja-JP" dirty="0" smtClean="0">
              <a:solidFill>
                <a:srgbClr val="FFFF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経費経理</a:t>
            </a:r>
          </a:p>
        </p:txBody>
      </p:sp>
      <p:sp>
        <p:nvSpPr>
          <p:cNvPr id="28" name="角丸四角形 27"/>
          <p:cNvSpPr/>
          <p:nvPr/>
        </p:nvSpPr>
        <p:spPr bwMode="auto">
          <a:xfrm>
            <a:off x="5791200" y="33528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グループ</a:t>
            </a:r>
            <a:endParaRPr kumimoji="0" lang="en-US" altLang="ja-JP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ウェア</a:t>
            </a:r>
          </a:p>
        </p:txBody>
      </p:sp>
      <p:sp>
        <p:nvSpPr>
          <p:cNvPr id="29" name="角丸四角形 28"/>
          <p:cNvSpPr/>
          <p:nvPr/>
        </p:nvSpPr>
        <p:spPr bwMode="auto">
          <a:xfrm>
            <a:off x="5791200" y="28194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電子メール</a:t>
            </a:r>
          </a:p>
        </p:txBody>
      </p:sp>
      <p:sp>
        <p:nvSpPr>
          <p:cNvPr id="30" name="角丸四角形 29"/>
          <p:cNvSpPr/>
          <p:nvPr/>
        </p:nvSpPr>
        <p:spPr bwMode="auto">
          <a:xfrm>
            <a:off x="2286000" y="54102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ネットワーク</a:t>
            </a:r>
          </a:p>
        </p:txBody>
      </p:sp>
      <p:sp>
        <p:nvSpPr>
          <p:cNvPr id="31" name="角丸四角形 30"/>
          <p:cNvSpPr/>
          <p:nvPr/>
        </p:nvSpPr>
        <p:spPr bwMode="auto">
          <a:xfrm>
            <a:off x="2286000" y="48768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サーバー</a:t>
            </a:r>
          </a:p>
        </p:txBody>
      </p:sp>
      <p:sp>
        <p:nvSpPr>
          <p:cNvPr id="32" name="角丸四角形 31"/>
          <p:cNvSpPr/>
          <p:nvPr/>
        </p:nvSpPr>
        <p:spPr bwMode="auto">
          <a:xfrm>
            <a:off x="5791200" y="54102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rPr>
              <a:t>モバイル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FFFFFF"/>
                </a:solidFill>
              </a:rPr>
              <a:t>デバイス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33" name="角丸四角形 32"/>
          <p:cNvSpPr/>
          <p:nvPr/>
        </p:nvSpPr>
        <p:spPr bwMode="auto">
          <a:xfrm>
            <a:off x="5791200" y="48768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デスクトップ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77942" y="5943600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408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守りの</a:t>
            </a:r>
            <a:r>
              <a:rPr lang="en-US" altLang="ja-JP" sz="2000" dirty="0" smtClean="0">
                <a:solidFill>
                  <a:srgbClr val="408000"/>
                </a:solidFill>
                <a:latin typeface="ＤＦＰ太丸ゴシック体"/>
                <a:ea typeface="ＤＦＰ太丸ゴシック体"/>
                <a:cs typeface="ＤＦＰ太丸ゴシック体"/>
              </a:rPr>
              <a:t>IT</a:t>
            </a:r>
            <a:endParaRPr kumimoji="1" lang="ja-JP" altLang="en-US" sz="2000" dirty="0">
              <a:solidFill>
                <a:srgbClr val="408000"/>
              </a:solidFill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3581399" y="2209800"/>
            <a:ext cx="1981201" cy="3657600"/>
            <a:chOff x="3581399" y="2209800"/>
            <a:chExt cx="1981201" cy="3657600"/>
          </a:xfrm>
        </p:grpSpPr>
        <p:sp>
          <p:nvSpPr>
            <p:cNvPr id="3" name="下矢印 2"/>
            <p:cNvSpPr/>
            <p:nvPr/>
          </p:nvSpPr>
          <p:spPr bwMode="auto">
            <a:xfrm>
              <a:off x="3581399" y="2209800"/>
              <a:ext cx="1981201" cy="3657600"/>
            </a:xfrm>
            <a:prstGeom prst="downArrow">
              <a:avLst>
                <a:gd name="adj1" fmla="val 66111"/>
                <a:gd name="adj2" fmla="val 39167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角丸四角形 4"/>
            <p:cNvSpPr/>
            <p:nvPr/>
          </p:nvSpPr>
          <p:spPr bwMode="auto">
            <a:xfrm>
              <a:off x="4037013" y="27432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マーケティング</a:t>
              </a:r>
              <a:endParaRPr kumimoji="0" lang="en-US" altLang="ja-JP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商品企画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5" name="角丸四角形 14"/>
            <p:cNvSpPr/>
            <p:nvPr/>
          </p:nvSpPr>
          <p:spPr bwMode="auto">
            <a:xfrm>
              <a:off x="4037013" y="3352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開発・設計</a:t>
              </a:r>
            </a:p>
          </p:txBody>
        </p:sp>
        <p:sp>
          <p:nvSpPr>
            <p:cNvPr id="17" name="角丸四角形 16"/>
            <p:cNvSpPr/>
            <p:nvPr/>
          </p:nvSpPr>
          <p:spPr bwMode="auto">
            <a:xfrm>
              <a:off x="4037013" y="4876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サービス</a:t>
              </a: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180259" y="2281535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攻めの</a:t>
              </a:r>
              <a:r>
                <a:rPr kumimoji="1" lang="en-US" altLang="ja-JP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IT</a:t>
              </a:r>
            </a:p>
            <a:p>
              <a:pPr algn="ctr"/>
              <a:r>
                <a:rPr lang="en-US" altLang="ja-JP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PLM</a:t>
              </a:r>
              <a:endParaRPr kumimoji="1" lang="ja-JP" altLang="en-US" dirty="0">
                <a:solidFill>
                  <a:srgbClr val="000090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1143000" y="3657600"/>
            <a:ext cx="6858000" cy="1371600"/>
            <a:chOff x="1143000" y="3657600"/>
            <a:chExt cx="6858000" cy="1371600"/>
          </a:xfrm>
        </p:grpSpPr>
        <p:sp>
          <p:nvSpPr>
            <p:cNvPr id="4" name="右矢印 3"/>
            <p:cNvSpPr/>
            <p:nvPr/>
          </p:nvSpPr>
          <p:spPr bwMode="auto">
            <a:xfrm>
              <a:off x="1143000" y="3657600"/>
              <a:ext cx="6858000" cy="1371600"/>
            </a:xfrm>
            <a:prstGeom prst="rightArrow">
              <a:avLst>
                <a:gd name="adj1" fmla="val 69293"/>
                <a:gd name="adj2" fmla="val 5000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8" name="角丸四角形 17"/>
            <p:cNvSpPr/>
            <p:nvPr/>
          </p:nvSpPr>
          <p:spPr bwMode="auto">
            <a:xfrm>
              <a:off x="1600200" y="4114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計画</a:t>
              </a:r>
            </a:p>
          </p:txBody>
        </p:sp>
        <p:sp>
          <p:nvSpPr>
            <p:cNvPr id="19" name="角丸四角形 18"/>
            <p:cNvSpPr/>
            <p:nvPr/>
          </p:nvSpPr>
          <p:spPr bwMode="auto">
            <a:xfrm>
              <a:off x="2819400" y="4114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調達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0" name="角丸四角形 19"/>
            <p:cNvSpPr/>
            <p:nvPr/>
          </p:nvSpPr>
          <p:spPr bwMode="auto">
            <a:xfrm>
              <a:off x="5257800" y="4114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物流</a:t>
              </a:r>
            </a:p>
          </p:txBody>
        </p:sp>
        <p:sp>
          <p:nvSpPr>
            <p:cNvPr id="21" name="角丸四角形 20"/>
            <p:cNvSpPr/>
            <p:nvPr/>
          </p:nvSpPr>
          <p:spPr bwMode="auto">
            <a:xfrm>
              <a:off x="6477000" y="4114800"/>
              <a:ext cx="1066800" cy="457200"/>
            </a:xfrm>
            <a:prstGeom prst="roundRect">
              <a:avLst>
                <a:gd name="adj" fmla="val 14286"/>
              </a:avLst>
            </a:prstGeom>
            <a:solidFill>
              <a:srgbClr val="000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販売</a:t>
              </a: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212248" y="3837801"/>
              <a:ext cx="1302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攻めの</a:t>
              </a:r>
              <a:r>
                <a:rPr kumimoji="1" lang="en-US" altLang="ja-JP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IT</a:t>
              </a:r>
              <a:r>
                <a:rPr kumimoji="1" lang="ja-JP" altLang="en-US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・</a:t>
              </a:r>
              <a:r>
                <a:rPr lang="en-US" altLang="ja-JP" dirty="0" smtClean="0">
                  <a:solidFill>
                    <a:srgbClr val="000090"/>
                  </a:solidFill>
                  <a:latin typeface="ＤＦＰ太丸ゴシック体"/>
                  <a:ea typeface="ＤＦＰ太丸ゴシック体"/>
                  <a:cs typeface="ＤＦＰ太丸ゴシック体"/>
                </a:rPr>
                <a:t>SCM</a:t>
              </a:r>
              <a:endParaRPr kumimoji="1" lang="ja-JP" altLang="en-US" dirty="0">
                <a:solidFill>
                  <a:srgbClr val="000090"/>
                </a:solidFill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304800" y="1143000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攻めの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インソーシング</a:t>
            </a:r>
            <a:endParaRPr lang="en-US" altLang="ja-JP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372164" y="5715000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  <a:effectLst>
                  <a:glow rad="101600">
                    <a:srgbClr val="408000">
                      <a:alpha val="75000"/>
                    </a:srgbClr>
                  </a:glow>
                </a:effectLst>
              </a:rPr>
              <a:t>守りの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rgbClr val="408000">
                      <a:alpha val="75000"/>
                    </a:srgbClr>
                  </a:glow>
                </a:effectLst>
              </a:rPr>
              <a:t>IT</a:t>
            </a:r>
          </a:p>
          <a:p>
            <a:pPr algn="ctr"/>
            <a:r>
              <a:rPr lang="ja-JP" altLang="en-US" dirty="0" smtClean="0">
                <a:solidFill>
                  <a:schemeClr val="bg1"/>
                </a:solidFill>
                <a:effectLst>
                  <a:glow rad="101600">
                    <a:srgbClr val="408000">
                      <a:alpha val="75000"/>
                    </a:srgbClr>
                  </a:glow>
                </a:effectLst>
              </a:rPr>
              <a:t>アウトソーシング</a:t>
            </a:r>
            <a:endParaRPr lang="en-US" altLang="ja-JP" dirty="0" smtClean="0">
              <a:solidFill>
                <a:schemeClr val="bg1"/>
              </a:solidFill>
              <a:effectLst>
                <a:glow rad="101600">
                  <a:srgbClr val="408000">
                    <a:alpha val="75000"/>
                  </a:srgbClr>
                </a:glow>
              </a:effectLst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4037013" y="4114800"/>
            <a:ext cx="1066800" cy="457200"/>
          </a:xfrm>
          <a:prstGeom prst="roundRect">
            <a:avLst>
              <a:gd name="adj" fmla="val 14286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生産・製造</a:t>
            </a:r>
          </a:p>
        </p:txBody>
      </p:sp>
    </p:spTree>
    <p:extLst>
      <p:ext uri="{BB962C8B-B14F-4D97-AF65-F5344CB8AC3E}">
        <p14:creationId xmlns:p14="http://schemas.microsoft.com/office/powerpoint/2010/main" val="327477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新たな関係の構築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 bwMode="auto">
          <a:xfrm>
            <a:off x="533400" y="1219200"/>
            <a:ext cx="3276600" cy="990600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SI</a:t>
            </a: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ビジネスに内在する「構造的不幸」</a:t>
            </a: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相互不信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+ 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ゴールの不一致</a:t>
            </a:r>
          </a:p>
        </p:txBody>
      </p:sp>
      <p:sp>
        <p:nvSpPr>
          <p:cNvPr id="16" name="角丸四角形 15"/>
          <p:cNvSpPr/>
          <p:nvPr/>
        </p:nvSpPr>
        <p:spPr bwMode="auto">
          <a:xfrm>
            <a:off x="533400" y="5943600"/>
            <a:ext cx="3276600" cy="533400"/>
          </a:xfrm>
          <a:prstGeom prst="round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どうすれば既存事業を守れるのか</a:t>
            </a:r>
          </a:p>
        </p:txBody>
      </p:sp>
      <p:pic>
        <p:nvPicPr>
          <p:cNvPr id="18" name="図 17" descr="MC9004418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0"/>
            <a:ext cx="2743200" cy="27432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429000" y="373380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クラウド</a:t>
            </a:r>
            <a:endParaRPr kumimoji="1" lang="ja-JP" altLang="en-US" sz="40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ＤＦＰ太丸ゴシック体"/>
              <a:ea typeface="ＤＦＰ太丸ゴシック体"/>
              <a:cs typeface="ＤＦＰ太丸ゴシック体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533400" y="2667000"/>
            <a:ext cx="3276600" cy="2819400"/>
            <a:chOff x="533400" y="2667000"/>
            <a:chExt cx="3276600" cy="2819400"/>
          </a:xfrm>
        </p:grpSpPr>
        <p:sp>
          <p:nvSpPr>
            <p:cNvPr id="20" name="角丸四角形 19"/>
            <p:cNvSpPr/>
            <p:nvPr/>
          </p:nvSpPr>
          <p:spPr bwMode="auto">
            <a:xfrm>
              <a:off x="533400" y="4953000"/>
              <a:ext cx="2438400" cy="5334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売上・利益の減少</a:t>
              </a:r>
            </a:p>
          </p:txBody>
        </p:sp>
        <p:sp>
          <p:nvSpPr>
            <p:cNvPr id="22" name="角丸四角形 21"/>
            <p:cNvSpPr/>
            <p:nvPr/>
          </p:nvSpPr>
          <p:spPr bwMode="auto">
            <a:xfrm>
              <a:off x="533400" y="2667000"/>
              <a:ext cx="2438400" cy="533400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存在意義の喪失</a:t>
              </a:r>
            </a:p>
          </p:txBody>
        </p:sp>
        <p:sp>
          <p:nvSpPr>
            <p:cNvPr id="5" name="環状矢印 4"/>
            <p:cNvSpPr/>
            <p:nvPr/>
          </p:nvSpPr>
          <p:spPr bwMode="auto">
            <a:xfrm>
              <a:off x="2209800" y="2743200"/>
              <a:ext cx="1600200" cy="16002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98195"/>
                <a:gd name="adj5" fmla="val 12500"/>
              </a:avLst>
            </a:prstGeom>
            <a:solidFill>
              <a:srgbClr val="FF6FC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3" name="環状矢印 22"/>
            <p:cNvSpPr/>
            <p:nvPr/>
          </p:nvSpPr>
          <p:spPr bwMode="auto">
            <a:xfrm flipV="1">
              <a:off x="2209800" y="3810000"/>
              <a:ext cx="1600200" cy="16002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98195"/>
                <a:gd name="adj5" fmla="val 12500"/>
              </a:avLst>
            </a:prstGeom>
            <a:solidFill>
              <a:srgbClr val="FF6FC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62000" y="3657600"/>
              <a:ext cx="21082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rgbClr val="FFFFFF"/>
                  </a:solidFill>
                  <a:effectLst>
                    <a:glow rad="1016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アンチ</a:t>
              </a:r>
              <a:r>
                <a:rPr kumimoji="1" lang="en-US" altLang="ja-JP" sz="2000" dirty="0" smtClean="0">
                  <a:solidFill>
                    <a:srgbClr val="FFFFFF"/>
                  </a:solidFill>
                  <a:effectLst>
                    <a:glow rad="1016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･</a:t>
              </a:r>
              <a:r>
                <a:rPr kumimoji="1" lang="ja-JP" altLang="en-US" sz="2000" dirty="0" smtClean="0">
                  <a:solidFill>
                    <a:srgbClr val="FFFFFF"/>
                  </a:solidFill>
                  <a:effectLst>
                    <a:glow rad="1016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クラウド</a:t>
              </a:r>
              <a:endParaRPr kumimoji="1" lang="en-US" altLang="ja-JP" sz="2000" dirty="0" smtClean="0">
                <a:solidFill>
                  <a:srgbClr val="FFFFFF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2000" dirty="0" smtClean="0">
                  <a:solidFill>
                    <a:srgbClr val="FFFFFF"/>
                  </a:solidFill>
                  <a:effectLst>
                    <a:glow rad="1016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で利害が一致</a:t>
              </a:r>
              <a:endParaRPr kumimoji="1" lang="en-US" altLang="ja-JP" sz="2000" dirty="0" smtClean="0">
                <a:solidFill>
                  <a:srgbClr val="FFFFFF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5334000" y="2667000"/>
            <a:ext cx="3276600" cy="2819400"/>
            <a:chOff x="5334000" y="2667000"/>
            <a:chExt cx="3276600" cy="2819400"/>
          </a:xfrm>
        </p:grpSpPr>
        <p:sp>
          <p:nvSpPr>
            <p:cNvPr id="25" name="角丸四角形 24"/>
            <p:cNvSpPr/>
            <p:nvPr/>
          </p:nvSpPr>
          <p:spPr bwMode="auto">
            <a:xfrm>
              <a:off x="6172200" y="2667000"/>
              <a:ext cx="2438400" cy="533400"/>
            </a:xfrm>
            <a:prstGeom prst="roundRect">
              <a:avLst>
                <a:gd name="adj" fmla="val 50000"/>
              </a:avLst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「攻めの</a:t>
              </a:r>
              <a:r>
                <a:rPr kumimoji="0" lang="en-US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IT</a:t>
              </a: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」へシフト</a:t>
              </a:r>
            </a:p>
          </p:txBody>
        </p:sp>
        <p:sp>
          <p:nvSpPr>
            <p:cNvPr id="26" name="角丸四角形 25"/>
            <p:cNvSpPr/>
            <p:nvPr/>
          </p:nvSpPr>
          <p:spPr bwMode="auto">
            <a:xfrm>
              <a:off x="6172200" y="4953000"/>
              <a:ext cx="2438400" cy="533400"/>
            </a:xfrm>
            <a:prstGeom prst="roundRect">
              <a:avLst>
                <a:gd name="adj" fmla="val 50000"/>
              </a:avLst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ビジネス機会の創出</a:t>
              </a: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593161" y="3657600"/>
              <a:ext cx="17235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rgbClr val="FFFFFF"/>
                  </a:solidFill>
                  <a:effectLst>
                    <a:glow rad="228600">
                      <a:srgbClr val="008000">
                        <a:alpha val="40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クラウド活用</a:t>
              </a:r>
              <a:endParaRPr kumimoji="1" lang="en-US" altLang="ja-JP" sz="2000" dirty="0" smtClean="0">
                <a:solidFill>
                  <a:srgbClr val="FFFFFF"/>
                </a:solidFill>
                <a:effectLst>
                  <a:glow rad="228600">
                    <a:srgbClr val="008000">
                      <a:alpha val="40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  <a:p>
              <a:pPr algn="ctr"/>
              <a:r>
                <a:rPr lang="ja-JP" altLang="en-US" sz="2000" dirty="0" smtClean="0">
                  <a:solidFill>
                    <a:srgbClr val="FFFFFF"/>
                  </a:solidFill>
                  <a:effectLst>
                    <a:glow rad="228600">
                      <a:srgbClr val="008000">
                        <a:alpha val="40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で利害が一致</a:t>
              </a:r>
              <a:endParaRPr kumimoji="1" lang="en-US" altLang="ja-JP" sz="2000" dirty="0" smtClean="0">
                <a:solidFill>
                  <a:srgbClr val="FFFFFF"/>
                </a:solidFill>
                <a:effectLst>
                  <a:glow rad="228600">
                    <a:srgbClr val="008000">
                      <a:alpha val="40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  <p:sp>
          <p:nvSpPr>
            <p:cNvPr id="31" name="環状矢印 30"/>
            <p:cNvSpPr/>
            <p:nvPr/>
          </p:nvSpPr>
          <p:spPr bwMode="auto">
            <a:xfrm flipH="1">
              <a:off x="5334000" y="2743200"/>
              <a:ext cx="1600200" cy="16002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98195"/>
                <a:gd name="adj5" fmla="val 12500"/>
              </a:avLst>
            </a:prstGeom>
            <a:solidFill>
              <a:srgbClr val="66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8" name="環状矢印 37"/>
            <p:cNvSpPr/>
            <p:nvPr/>
          </p:nvSpPr>
          <p:spPr bwMode="auto">
            <a:xfrm flipH="1" flipV="1">
              <a:off x="5334000" y="3810000"/>
              <a:ext cx="1600200" cy="16002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98195"/>
                <a:gd name="adj5" fmla="val 12500"/>
              </a:avLst>
            </a:prstGeom>
            <a:solidFill>
              <a:srgbClr val="66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3886200" y="1219200"/>
            <a:ext cx="4724400" cy="990600"/>
            <a:chOff x="3886200" y="1219200"/>
            <a:chExt cx="4724400" cy="990600"/>
          </a:xfrm>
        </p:grpSpPr>
        <p:sp>
          <p:nvSpPr>
            <p:cNvPr id="15" name="角丸四角形 14"/>
            <p:cNvSpPr/>
            <p:nvPr/>
          </p:nvSpPr>
          <p:spPr bwMode="auto">
            <a:xfrm>
              <a:off x="5334000" y="1219200"/>
              <a:ext cx="3276600" cy="990600"/>
            </a:xfrm>
            <a:prstGeom prst="roundRect">
              <a:avLst/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顧客価値としての</a:t>
              </a:r>
              <a:r>
                <a:rPr kumimoji="0" lang="en-US" altLang="ja-JP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SI</a:t>
              </a:r>
              <a:r>
                <a: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</a:rPr>
                <a:t>ビジネス</a:t>
              </a:r>
              <a:endPara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600" dirty="0" smtClean="0">
                  <a:solidFill>
                    <a:srgbClr val="FFFFFF"/>
                  </a:solidFill>
                </a:rPr>
                <a:t>新たなビジネス・モデル</a:t>
              </a:r>
              <a:endPara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  <p:sp>
          <p:nvSpPr>
            <p:cNvPr id="7" name="右矢印 6"/>
            <p:cNvSpPr/>
            <p:nvPr/>
          </p:nvSpPr>
          <p:spPr bwMode="auto">
            <a:xfrm>
              <a:off x="3886200" y="1524000"/>
              <a:ext cx="1371600" cy="3810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3886200" y="5943600"/>
            <a:ext cx="4724400" cy="533400"/>
            <a:chOff x="3886200" y="5943600"/>
            <a:chExt cx="4724400" cy="533400"/>
          </a:xfrm>
        </p:grpSpPr>
        <p:sp>
          <p:nvSpPr>
            <p:cNvPr id="17" name="角丸四角形 16"/>
            <p:cNvSpPr/>
            <p:nvPr/>
          </p:nvSpPr>
          <p:spPr bwMode="auto">
            <a:xfrm>
              <a:off x="5334000" y="5943600"/>
              <a:ext cx="3276600" cy="533400"/>
            </a:xfrm>
            <a:prstGeom prst="roundRect">
              <a:avLst/>
            </a:prstGeom>
            <a:solidFill>
              <a:srgbClr val="4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もし既存事業がなければ何をすべきか</a:t>
              </a:r>
            </a:p>
          </p:txBody>
        </p:sp>
        <p:sp>
          <p:nvSpPr>
            <p:cNvPr id="39" name="右矢印 38"/>
            <p:cNvSpPr/>
            <p:nvPr/>
          </p:nvSpPr>
          <p:spPr bwMode="auto">
            <a:xfrm>
              <a:off x="3886200" y="6019800"/>
              <a:ext cx="1371600" cy="3810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pic>
        <p:nvPicPr>
          <p:cNvPr id="40" name="Picture 26" descr="j0433941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2400" y="45720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7" descr="j0432621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2393461"/>
            <a:ext cx="883139" cy="88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テキスト ボックス 41"/>
          <p:cNvSpPr txBox="1"/>
          <p:nvPr/>
        </p:nvSpPr>
        <p:spPr>
          <a:xfrm>
            <a:off x="4038600" y="208866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ユーザー</a:t>
            </a:r>
            <a:endParaRPr kumimoji="1" lang="ja-JP" altLang="en-US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038600" y="56388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ベンダー</a:t>
            </a:r>
            <a:endParaRPr kumimoji="1" lang="ja-JP" altLang="en-US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38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新規事業に立ちはだかる３つの壁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5800" y="1676400"/>
            <a:ext cx="792321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1.</a:t>
            </a:r>
            <a:r>
              <a:rPr kumimoji="1" lang="ja-JP" altLang="en-US" sz="28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事業区分の壁</a:t>
            </a:r>
            <a:endParaRPr lang="en-US" altLang="ja-JP" sz="2800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sz="160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既存の事業区分が、新しいビジネスの創出を阻害している。マーケット・ニーズの変化に追従していない既存の事業区分をそのままにして、個別の収益性を何とかしようとしても無理がある。市場に即した事業区分に変えて、その収益性を追求すべき。</a:t>
            </a:r>
          </a:p>
          <a:p>
            <a:pPr marL="228600" indent="-228600">
              <a:buFont typeface="+mj-lt"/>
              <a:buAutoNum type="arabicPeriod"/>
            </a:pPr>
            <a:endParaRPr kumimoji="1" lang="en-US" altLang="ja-JP" sz="1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altLang="ja-JP" sz="28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2.</a:t>
            </a:r>
            <a:r>
              <a:rPr lang="ja-JP" altLang="en-US" sz="28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資金シフトの壁</a:t>
            </a:r>
            <a:endParaRPr lang="en-US" altLang="ja-JP" sz="28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sz="16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成功した新規事業の最初の企画は、そのほとんどが失敗する。それでも成功したのは、試行錯誤を繰り返し、失敗を重ね成功するまで資金が続いたから。</a:t>
            </a:r>
            <a:endParaRPr lang="en-US" altLang="ja-JP" sz="16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en-US" altLang="ja-JP" sz="16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altLang="ja-JP" sz="28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3.</a:t>
            </a:r>
            <a:r>
              <a:rPr lang="ja-JP" altLang="en-US" sz="28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評価制度の壁</a:t>
            </a:r>
            <a:endParaRPr lang="en-US" altLang="ja-JP" sz="2800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sz="1600" dirty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売上や利益に偏重した評価制度になってはないか。例えば、売上と利益のみを評価基準にしている一方で、ストック・ビジネスの拡大を求めても現場のモチベーションは高まらない。特に事業転換の過渡期においては、この不一致は発生しやすい。この不一致を解消しない限り現場力は高まらない</a:t>
            </a:r>
            <a:r>
              <a:rPr lang="ja-JP" altLang="en-US" sz="16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。</a:t>
            </a:r>
            <a:endParaRPr lang="ja-JP" altLang="en-US" sz="1600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608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新規事業に立ちはだかる壁：</a:t>
            </a:r>
            <a:r>
              <a:rPr kumimoji="1" lang="en-US" altLang="ja-JP" dirty="0" smtClean="0"/>
              <a:t>1.</a:t>
            </a:r>
            <a:r>
              <a:rPr kumimoji="1" lang="ja-JP" altLang="en-US" dirty="0" smtClean="0"/>
              <a:t>事業区分の壁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326661" y="2819400"/>
            <a:ext cx="1447800" cy="3581400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926861" y="2819400"/>
            <a:ext cx="1447800" cy="3581400"/>
          </a:xfrm>
          <a:prstGeom prst="rect">
            <a:avLst/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4527061" y="2819400"/>
            <a:ext cx="1447800" cy="3581400"/>
          </a:xfrm>
          <a:prstGeom prst="rect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cxnSp>
        <p:nvCxnSpPr>
          <p:cNvPr id="15" name="直線コネクタ 14"/>
          <p:cNvCxnSpPr/>
          <p:nvPr/>
        </p:nvCxnSpPr>
        <p:spPr bwMode="auto">
          <a:xfrm>
            <a:off x="2850661" y="1524000"/>
            <a:ext cx="0" cy="4876800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線コネクタ 17"/>
          <p:cNvCxnSpPr/>
          <p:nvPr/>
        </p:nvCxnSpPr>
        <p:spPr bwMode="auto">
          <a:xfrm>
            <a:off x="4450861" y="1524000"/>
            <a:ext cx="0" cy="4876800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角丸四角形 18"/>
          <p:cNvSpPr/>
          <p:nvPr/>
        </p:nvSpPr>
        <p:spPr bwMode="auto">
          <a:xfrm>
            <a:off x="1098061" y="4038600"/>
            <a:ext cx="6477000" cy="609600"/>
          </a:xfrm>
          <a:prstGeom prst="roundRect">
            <a:avLst/>
          </a:prstGeom>
          <a:solidFill>
            <a:srgbClr val="FF6600">
              <a:alpha val="68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新規事業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1098061" y="4800600"/>
            <a:ext cx="6477000" cy="609600"/>
          </a:xfrm>
          <a:prstGeom prst="roundRect">
            <a:avLst/>
          </a:prstGeom>
          <a:solidFill>
            <a:srgbClr val="FF6600">
              <a:alpha val="68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新規事業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1098061" y="5562600"/>
            <a:ext cx="6477000" cy="609600"/>
          </a:xfrm>
          <a:prstGeom prst="roundRect">
            <a:avLst/>
          </a:prstGeom>
          <a:solidFill>
            <a:srgbClr val="FF6600">
              <a:alpha val="68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新規事業</a:t>
            </a: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1479061" y="1905000"/>
            <a:ext cx="1130667" cy="838200"/>
            <a:chOff x="990600" y="1905000"/>
            <a:chExt cx="1130667" cy="838200"/>
          </a:xfrm>
        </p:grpSpPr>
        <p:pic>
          <p:nvPicPr>
            <p:cNvPr id="22" name="図 21" descr="MC90043394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0600" y="1905000"/>
              <a:ext cx="533400" cy="533400"/>
            </a:xfrm>
            <a:prstGeom prst="rect">
              <a:avLst/>
            </a:prstGeom>
          </p:spPr>
        </p:pic>
        <p:sp>
          <p:nvSpPr>
            <p:cNvPr id="23" name="上矢印 22"/>
            <p:cNvSpPr/>
            <p:nvPr/>
          </p:nvSpPr>
          <p:spPr bwMode="auto">
            <a:xfrm>
              <a:off x="1143000" y="2286000"/>
              <a:ext cx="838200" cy="457200"/>
            </a:xfrm>
            <a:prstGeom prst="upArrow">
              <a:avLst>
                <a:gd name="adj1" fmla="val 50000"/>
                <a:gd name="adj2" fmla="val 43750"/>
              </a:avLst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295400" y="1905000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10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売上・利益</a:t>
              </a:r>
              <a:endParaRPr kumimoji="1" lang="en-US" altLang="ja-JP" sz="1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r"/>
              <a:r>
                <a:rPr lang="ja-JP" altLang="en-US" sz="10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の拡大</a:t>
              </a:r>
              <a:endParaRPr kumimoji="1" lang="ja-JP" altLang="en-US" sz="1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9" name="図形グループ 28"/>
          <p:cNvGrpSpPr/>
          <p:nvPr/>
        </p:nvGrpSpPr>
        <p:grpSpPr>
          <a:xfrm>
            <a:off x="3079261" y="1905000"/>
            <a:ext cx="1130667" cy="838200"/>
            <a:chOff x="990600" y="1905000"/>
            <a:chExt cx="1130667" cy="838200"/>
          </a:xfrm>
        </p:grpSpPr>
        <p:pic>
          <p:nvPicPr>
            <p:cNvPr id="30" name="図 29" descr="MC90043394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0600" y="1905000"/>
              <a:ext cx="533400" cy="533400"/>
            </a:xfrm>
            <a:prstGeom prst="rect">
              <a:avLst/>
            </a:prstGeom>
          </p:spPr>
        </p:pic>
        <p:sp>
          <p:nvSpPr>
            <p:cNvPr id="31" name="上矢印 30"/>
            <p:cNvSpPr/>
            <p:nvPr/>
          </p:nvSpPr>
          <p:spPr bwMode="auto">
            <a:xfrm>
              <a:off x="1143000" y="2286000"/>
              <a:ext cx="838200" cy="457200"/>
            </a:xfrm>
            <a:prstGeom prst="upArrow">
              <a:avLst>
                <a:gd name="adj1" fmla="val 50000"/>
                <a:gd name="adj2" fmla="val 43750"/>
              </a:avLst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295400" y="1905000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10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売上・利益</a:t>
              </a:r>
              <a:endParaRPr kumimoji="1" lang="en-US" altLang="ja-JP" sz="1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r"/>
              <a:r>
                <a:rPr lang="ja-JP" altLang="en-US" sz="10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の拡大</a:t>
              </a:r>
              <a:endParaRPr kumimoji="1" lang="ja-JP" altLang="en-US" sz="1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4679461" y="1905000"/>
            <a:ext cx="1130667" cy="838200"/>
            <a:chOff x="990600" y="1905000"/>
            <a:chExt cx="1130667" cy="838200"/>
          </a:xfrm>
        </p:grpSpPr>
        <p:pic>
          <p:nvPicPr>
            <p:cNvPr id="34" name="図 33" descr="MC900433948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0600" y="1905000"/>
              <a:ext cx="533400" cy="533400"/>
            </a:xfrm>
            <a:prstGeom prst="rect">
              <a:avLst/>
            </a:prstGeom>
          </p:spPr>
        </p:pic>
        <p:sp>
          <p:nvSpPr>
            <p:cNvPr id="35" name="上矢印 34"/>
            <p:cNvSpPr/>
            <p:nvPr/>
          </p:nvSpPr>
          <p:spPr bwMode="auto">
            <a:xfrm>
              <a:off x="1143000" y="2286000"/>
              <a:ext cx="838200" cy="457200"/>
            </a:xfrm>
            <a:prstGeom prst="upArrow">
              <a:avLst>
                <a:gd name="adj1" fmla="val 50000"/>
                <a:gd name="adj2" fmla="val 43750"/>
              </a:avLst>
            </a:prstGeom>
            <a:solidFill>
              <a:schemeClr val="bg1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295400" y="1905000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10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売上・利益</a:t>
              </a:r>
              <a:endParaRPr kumimoji="1" lang="en-US" altLang="ja-JP" sz="10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r"/>
              <a:r>
                <a:rPr lang="ja-JP" altLang="en-US" sz="10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の拡大</a:t>
              </a:r>
              <a:endParaRPr kumimoji="1" lang="ja-JP" altLang="en-US" sz="10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3231663" y="30480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FFFF"/>
                </a:solidFill>
              </a:rPr>
              <a:t>開発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631461" y="30480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FFFF"/>
                </a:solidFill>
              </a:rPr>
              <a:t>販売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559089" y="3048000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</a:rPr>
              <a:t>サービス</a:t>
            </a:r>
            <a:endParaRPr kumimoji="1" lang="en-US" altLang="ja-JP" sz="2000" dirty="0" smtClean="0">
              <a:solidFill>
                <a:srgbClr val="FFFFFF"/>
              </a:solidFill>
            </a:endParaRPr>
          </a:p>
          <a:p>
            <a:pPr algn="ctr"/>
            <a:r>
              <a:rPr lang="ja-JP" altLang="en-US" sz="1600" dirty="0" smtClean="0">
                <a:solidFill>
                  <a:srgbClr val="FFFFFF"/>
                </a:solidFill>
              </a:rPr>
              <a:t>（定期収入）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pic>
        <p:nvPicPr>
          <p:cNvPr id="40" name="Picture 27" descr="j0432621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261" y="4114800"/>
            <a:ext cx="502139" cy="50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7" descr="j0432621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261" y="4876800"/>
            <a:ext cx="502139" cy="50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7" descr="j0432621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261" y="5638800"/>
            <a:ext cx="502139" cy="50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テキスト ボックス 42"/>
          <p:cNvSpPr txBox="1"/>
          <p:nvPr/>
        </p:nvSpPr>
        <p:spPr>
          <a:xfrm>
            <a:off x="6203461" y="4114800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dirty="0" smtClean="0">
                <a:solidFill>
                  <a:srgbClr val="FFFFFF"/>
                </a:solidFill>
              </a:rPr>
              <a:t>新旧の組合せ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pPr algn="r"/>
            <a:r>
              <a:rPr kumimoji="1" lang="ja-JP" altLang="en-US" dirty="0" smtClean="0">
                <a:solidFill>
                  <a:srgbClr val="FFFFFF"/>
                </a:solidFill>
              </a:rPr>
              <a:t>マーケティング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203461" y="4876800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dirty="0" smtClean="0">
                <a:solidFill>
                  <a:srgbClr val="FFFFFF"/>
                </a:solidFill>
              </a:rPr>
              <a:t>新旧の組合せ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pPr algn="r"/>
            <a:r>
              <a:rPr kumimoji="1" lang="ja-JP" altLang="en-US" dirty="0" smtClean="0">
                <a:solidFill>
                  <a:srgbClr val="FFFFFF"/>
                </a:solidFill>
              </a:rPr>
              <a:t>マーケティング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203461" y="5638800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dirty="0" smtClean="0">
                <a:solidFill>
                  <a:srgbClr val="FFFFFF"/>
                </a:solidFill>
              </a:rPr>
              <a:t>新旧の組合せ</a:t>
            </a:r>
            <a:endParaRPr lang="en-US" altLang="ja-JP" dirty="0" smtClean="0">
              <a:solidFill>
                <a:srgbClr val="FFFFFF"/>
              </a:solidFill>
            </a:endParaRPr>
          </a:p>
          <a:p>
            <a:pPr algn="r"/>
            <a:r>
              <a:rPr kumimoji="1" lang="ja-JP" altLang="en-US" dirty="0" smtClean="0">
                <a:solidFill>
                  <a:srgbClr val="FFFFFF"/>
                </a:solidFill>
              </a:rPr>
              <a:t>マーケティング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52" name="角丸四角形吹き出し 51"/>
          <p:cNvSpPr/>
          <p:nvPr/>
        </p:nvSpPr>
        <p:spPr bwMode="auto">
          <a:xfrm>
            <a:off x="6096000" y="1905000"/>
            <a:ext cx="2057400" cy="1295400"/>
          </a:xfrm>
          <a:prstGeom prst="wedgeRoundRectCallout">
            <a:avLst>
              <a:gd name="adj1" fmla="val -34722"/>
              <a:gd name="adj2" fmla="val 100780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ja-JP" altLang="en-US" sz="120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HG丸ｺﾞｼｯｸM-PRO"/>
                <a:ea typeface="HG丸ｺﾞｼｯｸM-PRO"/>
                <a:cs typeface="HG丸ｺﾞｼｯｸM-PRO"/>
              </a:rPr>
              <a:t>専任体制での運営</a:t>
            </a:r>
            <a:endParaRPr kumimoji="0" lang="en-US" altLang="ja-JP" dirty="0">
              <a:solidFill>
                <a:srgbClr val="FF6600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40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HG丸ｺﾞｼｯｸM-PRO"/>
                <a:ea typeface="HG丸ｺﾞｼｯｸM-PRO"/>
                <a:cs typeface="HG丸ｺﾞｼｯｸM-PRO"/>
              </a:rPr>
              <a:t>小規模チーム</a:t>
            </a:r>
            <a:endParaRPr kumimoji="0" lang="en-US" altLang="ja-JP" sz="140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HG丸ｺﾞｼｯｸM-PRO"/>
              <a:ea typeface="HG丸ｺﾞｼｯｸM-PRO"/>
              <a:cs typeface="HG丸ｺﾞｼｯｸM-PRO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40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HG丸ｺﾞｼｯｸM-PRO"/>
                <a:ea typeface="HG丸ｺﾞｼｯｸM-PRO"/>
                <a:cs typeface="HG丸ｺﾞｼｯｸM-PRO"/>
              </a:rPr>
              <a:t>複数プロジェクト</a:t>
            </a:r>
            <a:endParaRPr kumimoji="0" lang="en-US" altLang="ja-JP" sz="140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HG丸ｺﾞｼｯｸM-PRO"/>
              <a:ea typeface="HG丸ｺﾞｼｯｸM-PRO"/>
              <a:cs typeface="HG丸ｺﾞｼｯｸM-PRO"/>
            </a:endParaRP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v"/>
              <a:tabLst/>
            </a:pPr>
            <a:r>
              <a:rPr kumimoji="0" lang="ja-JP" altLang="en-US" sz="1400" dirty="0" smtClean="0">
                <a:solidFill>
                  <a:srgbClr val="FF6600"/>
                </a:solidFill>
                <a:latin typeface="HG丸ｺﾞｼｯｸM-PRO"/>
                <a:ea typeface="HG丸ｺﾞｼｯｸM-PRO"/>
                <a:cs typeface="HG丸ｺﾞｼｯｸM-PRO"/>
              </a:rPr>
              <a:t>適切な人材と予算</a:t>
            </a:r>
            <a:endParaRPr kumimoji="0" lang="ja-JP" altLang="en-US" sz="140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066800" y="990600"/>
            <a:ext cx="6955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既存の事業区分が、新しいビジネスの創出を</a:t>
            </a:r>
            <a:r>
              <a:rPr lang="ja-JP" altLang="en-US" sz="24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阻害</a:t>
            </a:r>
            <a:endParaRPr lang="ja-JP" altLang="en-US" sz="24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26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ja-JP" dirty="0"/>
              <a:t>新規事業</a:t>
            </a:r>
            <a:r>
              <a:rPr kumimoji="1" lang="ja-JP" altLang="ja-JP" dirty="0" smtClean="0"/>
              <a:t>に</a:t>
            </a:r>
            <a:r>
              <a:rPr kumimoji="1" lang="ja-JP" altLang="ja-JP" dirty="0"/>
              <a:t>立ちはだかる</a:t>
            </a:r>
            <a:r>
              <a:rPr kumimoji="1" lang="ja-JP" altLang="ja-JP" dirty="0" smtClean="0"/>
              <a:t>壁：</a:t>
            </a:r>
            <a:r>
              <a:rPr kumimoji="1" lang="en-US" altLang="ja-JP" dirty="0" smtClean="0"/>
              <a:t>2.</a:t>
            </a:r>
            <a:r>
              <a:rPr kumimoji="1" lang="ja-JP" altLang="en-US" dirty="0" smtClean="0"/>
              <a:t>資金シフトの壁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752600" y="1295400"/>
            <a:ext cx="1676400" cy="4572000"/>
          </a:xfrm>
          <a:prstGeom prst="rect">
            <a:avLst/>
          </a:prstGeom>
          <a:solidFill>
            <a:srgbClr val="CCFFCC">
              <a:alpha val="52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3429000" y="1295400"/>
            <a:ext cx="1676400" cy="4572000"/>
          </a:xfrm>
          <a:prstGeom prst="rect">
            <a:avLst/>
          </a:prstGeom>
          <a:solidFill>
            <a:srgbClr val="3366FF">
              <a:alpha val="58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5105400" y="1295400"/>
            <a:ext cx="1676400" cy="4572000"/>
          </a:xfrm>
          <a:prstGeom prst="rect">
            <a:avLst/>
          </a:prstGeom>
          <a:solidFill>
            <a:srgbClr val="800000">
              <a:alpha val="52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6781800" y="1295400"/>
            <a:ext cx="1676400" cy="4572000"/>
          </a:xfrm>
          <a:prstGeom prst="rect">
            <a:avLst/>
          </a:prstGeom>
          <a:solidFill>
            <a:srgbClr val="FF9900">
              <a:alpha val="61000"/>
            </a:srgb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0" name="フリーフォーム 9"/>
          <p:cNvSpPr/>
          <p:nvPr/>
        </p:nvSpPr>
        <p:spPr>
          <a:xfrm>
            <a:off x="1930400" y="2238082"/>
            <a:ext cx="6400800" cy="3457863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3"/>
              <a:gd name="connsiteX1" fmla="*/ 1720850 w 6400800"/>
              <a:gd name="connsiteY1" fmla="*/ 2822863 h 3457863"/>
              <a:gd name="connsiteX2" fmla="*/ 2895600 w 6400800"/>
              <a:gd name="connsiteY2" fmla="*/ 809913 h 3457863"/>
              <a:gd name="connsiteX3" fmla="*/ 3454400 w 6400800"/>
              <a:gd name="connsiteY3" fmla="*/ 130463 h 3457863"/>
              <a:gd name="connsiteX4" fmla="*/ 4641850 w 6400800"/>
              <a:gd name="connsiteY4" fmla="*/ 143163 h 3457863"/>
              <a:gd name="connsiteX5" fmla="*/ 6400800 w 6400800"/>
              <a:gd name="connsiteY5" fmla="*/ 2022763 h 345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3">
                <a:moveTo>
                  <a:pt x="0" y="3457863"/>
                </a:moveTo>
                <a:cubicBezTo>
                  <a:pt x="620712" y="3395950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19050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導入</a:t>
            </a:r>
          </a:p>
        </p:txBody>
      </p:sp>
      <p:sp>
        <p:nvSpPr>
          <p:cNvPr id="12" name="角丸四角形 11"/>
          <p:cNvSpPr/>
          <p:nvPr/>
        </p:nvSpPr>
        <p:spPr bwMode="auto">
          <a:xfrm>
            <a:off x="35814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成長</a:t>
            </a:r>
          </a:p>
        </p:txBody>
      </p:sp>
      <p:sp>
        <p:nvSpPr>
          <p:cNvPr id="13" name="角丸四角形 12"/>
          <p:cNvSpPr/>
          <p:nvPr/>
        </p:nvSpPr>
        <p:spPr bwMode="auto">
          <a:xfrm>
            <a:off x="52578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成熟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6934200" y="1524000"/>
            <a:ext cx="1371600" cy="381000"/>
          </a:xfrm>
          <a:prstGeom prst="roundRect">
            <a:avLst>
              <a:gd name="adj" fmla="val 36666"/>
            </a:avLst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衰退</a:t>
            </a:r>
          </a:p>
        </p:txBody>
      </p:sp>
      <p:cxnSp>
        <p:nvCxnSpPr>
          <p:cNvPr id="16" name="直線コネクタ 15"/>
          <p:cNvCxnSpPr/>
          <p:nvPr/>
        </p:nvCxnSpPr>
        <p:spPr bwMode="auto">
          <a:xfrm>
            <a:off x="1752600" y="3810000"/>
            <a:ext cx="6705600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円/楕円 16"/>
          <p:cNvSpPr/>
          <p:nvPr/>
        </p:nvSpPr>
        <p:spPr bwMode="auto">
          <a:xfrm>
            <a:off x="5257800" y="2362200"/>
            <a:ext cx="1371600" cy="1371600"/>
          </a:xfrm>
          <a:prstGeom prst="ellipse">
            <a:avLst/>
          </a:prstGeom>
          <a:gradFill flip="none" rotWithShape="1">
            <a:gsLst>
              <a:gs pos="23000">
                <a:srgbClr val="0000FF">
                  <a:alpha val="94000"/>
                </a:srgbClr>
              </a:gs>
              <a:gs pos="100000">
                <a:srgbClr val="66FFCC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資金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1905000" y="3642959"/>
            <a:ext cx="3684381" cy="1691041"/>
            <a:chOff x="1905000" y="3642959"/>
            <a:chExt cx="3684381" cy="1691041"/>
          </a:xfrm>
        </p:grpSpPr>
        <p:sp>
          <p:nvSpPr>
            <p:cNvPr id="18" name="円/楕円 17"/>
            <p:cNvSpPr/>
            <p:nvPr/>
          </p:nvSpPr>
          <p:spPr bwMode="auto">
            <a:xfrm>
              <a:off x="1905000" y="3962400"/>
              <a:ext cx="1371600" cy="1371600"/>
            </a:xfrm>
            <a:prstGeom prst="ellipse">
              <a:avLst/>
            </a:prstGeom>
            <a:gradFill flip="none" rotWithShape="1">
              <a:gsLst>
                <a:gs pos="23000">
                  <a:srgbClr val="0000FF">
                    <a:alpha val="94000"/>
                  </a:srgbClr>
                </a:gs>
                <a:gs pos="100000">
                  <a:srgbClr val="66FFCC">
                    <a:alpha val="59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資金</a:t>
              </a:r>
            </a:p>
          </p:txBody>
        </p:sp>
        <p:sp>
          <p:nvSpPr>
            <p:cNvPr id="20" name="左矢印 19"/>
            <p:cNvSpPr/>
            <p:nvPr/>
          </p:nvSpPr>
          <p:spPr bwMode="auto">
            <a:xfrm rot="19948207">
              <a:off x="2967178" y="3642959"/>
              <a:ext cx="2622203" cy="609600"/>
            </a:xfrm>
            <a:prstGeom prst="leftArrow">
              <a:avLst/>
            </a:prstGeom>
            <a:solidFill>
              <a:schemeClr val="bg1">
                <a:alpha val="68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cxnSp>
        <p:nvCxnSpPr>
          <p:cNvPr id="22" name="直線矢印コネクタ 21"/>
          <p:cNvCxnSpPr/>
          <p:nvPr/>
        </p:nvCxnSpPr>
        <p:spPr bwMode="auto">
          <a:xfrm flipV="1">
            <a:off x="1295400" y="1295400"/>
            <a:ext cx="0" cy="45720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ホームベース 18"/>
          <p:cNvSpPr/>
          <p:nvPr/>
        </p:nvSpPr>
        <p:spPr bwMode="auto">
          <a:xfrm>
            <a:off x="533400" y="3581400"/>
            <a:ext cx="1143000" cy="457200"/>
          </a:xfrm>
          <a:prstGeom prst="homePlate">
            <a:avLst/>
          </a:prstGeom>
          <a:solidFill>
            <a:srgbClr val="660066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採算ライン</a:t>
            </a:r>
          </a:p>
        </p:txBody>
      </p:sp>
      <p:cxnSp>
        <p:nvCxnSpPr>
          <p:cNvPr id="27" name="直線矢印コネクタ 26"/>
          <p:cNvCxnSpPr/>
          <p:nvPr/>
        </p:nvCxnSpPr>
        <p:spPr bwMode="auto">
          <a:xfrm>
            <a:off x="1752600" y="6248400"/>
            <a:ext cx="67056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図 31" descr="MC9004316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62000" cy="762000"/>
          </a:xfrm>
          <a:prstGeom prst="rect">
            <a:avLst/>
          </a:prstGeom>
        </p:spPr>
      </p:pic>
      <p:pic>
        <p:nvPicPr>
          <p:cNvPr id="33" name="図 32" descr="MC90043158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43600"/>
            <a:ext cx="673100" cy="6731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828800" y="2057400"/>
            <a:ext cx="35189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新規事業が成功する条件は、</a:t>
            </a:r>
            <a:endParaRPr kumimoji="1" lang="en-US" altLang="ja-JP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成功するまで失敗を</a:t>
            </a:r>
            <a:endParaRPr kumimoji="1" lang="en-US" altLang="ja-JP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繰り返すことができる</a:t>
            </a:r>
            <a:endParaRPr kumimoji="1" lang="en-US" altLang="ja-JP" sz="20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資金力があること。</a:t>
            </a:r>
            <a:endParaRPr kumimoji="1" lang="ja-JP" altLang="en-US" sz="2000" dirty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10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新規事業</a:t>
            </a:r>
            <a:r>
              <a:rPr kumimoji="1" lang="ja-JP" altLang="en-US" dirty="0" smtClean="0"/>
              <a:t>に</a:t>
            </a:r>
            <a:r>
              <a:rPr kumimoji="1" lang="ja-JP" altLang="ja-JP" dirty="0"/>
              <a:t>立ちはだかる</a:t>
            </a:r>
            <a:r>
              <a:rPr kumimoji="1" lang="ja-JP" altLang="en-US" dirty="0" smtClean="0"/>
              <a:t>壁</a:t>
            </a:r>
            <a:r>
              <a:rPr kumimoji="1" lang="ja-JP" altLang="en-US" dirty="0"/>
              <a:t>：</a:t>
            </a:r>
            <a:r>
              <a:rPr kumimoji="1" lang="en-US" altLang="ja-JP" dirty="0"/>
              <a:t>2.</a:t>
            </a:r>
            <a:r>
              <a:rPr kumimoji="1" lang="ja-JP" altLang="en-US" dirty="0"/>
              <a:t>資金シフトの壁</a:t>
            </a:r>
            <a:r>
              <a:rPr lang="ja-JP" altLang="en-US" dirty="0"/>
              <a:t> </a:t>
            </a:r>
            <a:endParaRPr kumimoji="1" lang="ja-JP" altLang="en-US" dirty="0"/>
          </a:p>
        </p:txBody>
      </p:sp>
      <p:sp>
        <p:nvSpPr>
          <p:cNvPr id="10" name="フリーフォーム 9"/>
          <p:cNvSpPr/>
          <p:nvPr/>
        </p:nvSpPr>
        <p:spPr>
          <a:xfrm>
            <a:off x="2209800" y="3657600"/>
            <a:ext cx="3303030" cy="1784375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4"/>
              <a:gd name="connsiteX1" fmla="*/ 1720850 w 6400800"/>
              <a:gd name="connsiteY1" fmla="*/ 2822863 h 3457864"/>
              <a:gd name="connsiteX2" fmla="*/ 2895600 w 6400800"/>
              <a:gd name="connsiteY2" fmla="*/ 809913 h 3457864"/>
              <a:gd name="connsiteX3" fmla="*/ 3454400 w 6400800"/>
              <a:gd name="connsiteY3" fmla="*/ 130463 h 3457864"/>
              <a:gd name="connsiteX4" fmla="*/ 4641850 w 6400800"/>
              <a:gd name="connsiteY4" fmla="*/ 143163 h 3457864"/>
              <a:gd name="connsiteX5" fmla="*/ 6400800 w 6400800"/>
              <a:gd name="connsiteY5" fmla="*/ 2022763 h 345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4">
                <a:moveTo>
                  <a:pt x="0" y="3457863"/>
                </a:moveTo>
                <a:cubicBezTo>
                  <a:pt x="627063" y="3379356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4038600" y="2971800"/>
            <a:ext cx="4267200" cy="2305242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3"/>
              <a:gd name="connsiteX1" fmla="*/ 1720850 w 6400800"/>
              <a:gd name="connsiteY1" fmla="*/ 2822863 h 3457863"/>
              <a:gd name="connsiteX2" fmla="*/ 2895600 w 6400800"/>
              <a:gd name="connsiteY2" fmla="*/ 809913 h 3457863"/>
              <a:gd name="connsiteX3" fmla="*/ 3454400 w 6400800"/>
              <a:gd name="connsiteY3" fmla="*/ 130463 h 3457863"/>
              <a:gd name="connsiteX4" fmla="*/ 4641850 w 6400800"/>
              <a:gd name="connsiteY4" fmla="*/ 143163 h 3457863"/>
              <a:gd name="connsiteX5" fmla="*/ 6400800 w 6400800"/>
              <a:gd name="connsiteY5" fmla="*/ 2022763 h 345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3">
                <a:moveTo>
                  <a:pt x="0" y="3457863"/>
                </a:moveTo>
                <a:cubicBezTo>
                  <a:pt x="627062" y="3376899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cxnSp>
        <p:nvCxnSpPr>
          <p:cNvPr id="8" name="直線コネクタ 7"/>
          <p:cNvCxnSpPr/>
          <p:nvPr/>
        </p:nvCxnSpPr>
        <p:spPr bwMode="auto">
          <a:xfrm flipV="1">
            <a:off x="762000" y="4952998"/>
            <a:ext cx="7620000" cy="685802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rgbClr val="CCFFCC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フリーフォーム 23"/>
          <p:cNvSpPr/>
          <p:nvPr/>
        </p:nvSpPr>
        <p:spPr>
          <a:xfrm>
            <a:off x="762000" y="4191000"/>
            <a:ext cx="2590800" cy="1399611"/>
          </a:xfrm>
          <a:custGeom>
            <a:avLst/>
            <a:gdLst>
              <a:gd name="connsiteX0" fmla="*/ 0 w 6400800"/>
              <a:gd name="connsiteY0" fmla="*/ 3536224 h 3570801"/>
              <a:gd name="connsiteX1" fmla="*/ 1758950 w 6400800"/>
              <a:gd name="connsiteY1" fmla="*/ 3212374 h 3570801"/>
              <a:gd name="connsiteX2" fmla="*/ 3028950 w 6400800"/>
              <a:gd name="connsiteY2" fmla="*/ 964474 h 3570801"/>
              <a:gd name="connsiteX3" fmla="*/ 3905250 w 6400800"/>
              <a:gd name="connsiteY3" fmla="*/ 221524 h 3570801"/>
              <a:gd name="connsiteX4" fmla="*/ 4775200 w 6400800"/>
              <a:gd name="connsiteY4" fmla="*/ 151674 h 3570801"/>
              <a:gd name="connsiteX5" fmla="*/ 6400800 w 6400800"/>
              <a:gd name="connsiteY5" fmla="*/ 2101124 h 3570801"/>
              <a:gd name="connsiteX0" fmla="*/ 0 w 6400800"/>
              <a:gd name="connsiteY0" fmla="*/ 3600535 h 3635112"/>
              <a:gd name="connsiteX1" fmla="*/ 1758950 w 6400800"/>
              <a:gd name="connsiteY1" fmla="*/ 3276685 h 3635112"/>
              <a:gd name="connsiteX2" fmla="*/ 3028950 w 6400800"/>
              <a:gd name="connsiteY2" fmla="*/ 1028785 h 3635112"/>
              <a:gd name="connsiteX3" fmla="*/ 3746500 w 6400800"/>
              <a:gd name="connsiteY3" fmla="*/ 139785 h 3635112"/>
              <a:gd name="connsiteX4" fmla="*/ 4775200 w 6400800"/>
              <a:gd name="connsiteY4" fmla="*/ 215985 h 3635112"/>
              <a:gd name="connsiteX5" fmla="*/ 6400800 w 6400800"/>
              <a:gd name="connsiteY5" fmla="*/ 2165435 h 3635112"/>
              <a:gd name="connsiteX0" fmla="*/ 0 w 6400800"/>
              <a:gd name="connsiteY0" fmla="*/ 3591675 h 3626252"/>
              <a:gd name="connsiteX1" fmla="*/ 1758950 w 6400800"/>
              <a:gd name="connsiteY1" fmla="*/ 3267825 h 3626252"/>
              <a:gd name="connsiteX2" fmla="*/ 3028950 w 6400800"/>
              <a:gd name="connsiteY2" fmla="*/ 1019925 h 3626252"/>
              <a:gd name="connsiteX3" fmla="*/ 3746500 w 6400800"/>
              <a:gd name="connsiteY3" fmla="*/ 130925 h 3626252"/>
              <a:gd name="connsiteX4" fmla="*/ 4775200 w 6400800"/>
              <a:gd name="connsiteY4" fmla="*/ 207125 h 3626252"/>
              <a:gd name="connsiteX5" fmla="*/ 6400800 w 6400800"/>
              <a:gd name="connsiteY5" fmla="*/ 2156575 h 3626252"/>
              <a:gd name="connsiteX0" fmla="*/ 0 w 6400800"/>
              <a:gd name="connsiteY0" fmla="*/ 3514171 h 3548748"/>
              <a:gd name="connsiteX1" fmla="*/ 1758950 w 6400800"/>
              <a:gd name="connsiteY1" fmla="*/ 3190321 h 3548748"/>
              <a:gd name="connsiteX2" fmla="*/ 3028950 w 6400800"/>
              <a:gd name="connsiteY2" fmla="*/ 942421 h 3548748"/>
              <a:gd name="connsiteX3" fmla="*/ 3746500 w 6400800"/>
              <a:gd name="connsiteY3" fmla="*/ 53421 h 3548748"/>
              <a:gd name="connsiteX4" fmla="*/ 4775200 w 6400800"/>
              <a:gd name="connsiteY4" fmla="*/ 129621 h 3548748"/>
              <a:gd name="connsiteX5" fmla="*/ 6400800 w 6400800"/>
              <a:gd name="connsiteY5" fmla="*/ 2079071 h 3548748"/>
              <a:gd name="connsiteX0" fmla="*/ 0 w 6400800"/>
              <a:gd name="connsiteY0" fmla="*/ 3542723 h 3577300"/>
              <a:gd name="connsiteX1" fmla="*/ 1758950 w 6400800"/>
              <a:gd name="connsiteY1" fmla="*/ 3218873 h 3577300"/>
              <a:gd name="connsiteX2" fmla="*/ 3028950 w 6400800"/>
              <a:gd name="connsiteY2" fmla="*/ 970973 h 3577300"/>
              <a:gd name="connsiteX3" fmla="*/ 3746500 w 6400800"/>
              <a:gd name="connsiteY3" fmla="*/ 81973 h 3577300"/>
              <a:gd name="connsiteX4" fmla="*/ 4572000 w 6400800"/>
              <a:gd name="connsiteY4" fmla="*/ 113723 h 3577300"/>
              <a:gd name="connsiteX5" fmla="*/ 6400800 w 6400800"/>
              <a:gd name="connsiteY5" fmla="*/ 2107623 h 3577300"/>
              <a:gd name="connsiteX0" fmla="*/ 0 w 6400800"/>
              <a:gd name="connsiteY0" fmla="*/ 3578958 h 3613535"/>
              <a:gd name="connsiteX1" fmla="*/ 1758950 w 6400800"/>
              <a:gd name="connsiteY1" fmla="*/ 3255108 h 3613535"/>
              <a:gd name="connsiteX2" fmla="*/ 3028950 w 6400800"/>
              <a:gd name="connsiteY2" fmla="*/ 1007208 h 3613535"/>
              <a:gd name="connsiteX3" fmla="*/ 3746500 w 6400800"/>
              <a:gd name="connsiteY3" fmla="*/ 118208 h 3613535"/>
              <a:gd name="connsiteX4" fmla="*/ 4584700 w 6400800"/>
              <a:gd name="connsiteY4" fmla="*/ 80108 h 3613535"/>
              <a:gd name="connsiteX5" fmla="*/ 6400800 w 6400800"/>
              <a:gd name="connsiteY5" fmla="*/ 2143858 h 3613535"/>
              <a:gd name="connsiteX0" fmla="*/ 0 w 6400800"/>
              <a:gd name="connsiteY0" fmla="*/ 3543075 h 3577652"/>
              <a:gd name="connsiteX1" fmla="*/ 1758950 w 6400800"/>
              <a:gd name="connsiteY1" fmla="*/ 3219225 h 3577652"/>
              <a:gd name="connsiteX2" fmla="*/ 3028950 w 6400800"/>
              <a:gd name="connsiteY2" fmla="*/ 971325 h 3577652"/>
              <a:gd name="connsiteX3" fmla="*/ 3746500 w 6400800"/>
              <a:gd name="connsiteY3" fmla="*/ 82325 h 3577652"/>
              <a:gd name="connsiteX4" fmla="*/ 4584700 w 6400800"/>
              <a:gd name="connsiteY4" fmla="*/ 44225 h 3577652"/>
              <a:gd name="connsiteX5" fmla="*/ 6400800 w 6400800"/>
              <a:gd name="connsiteY5" fmla="*/ 2107975 h 3577652"/>
              <a:gd name="connsiteX0" fmla="*/ 0 w 6400800"/>
              <a:gd name="connsiteY0" fmla="*/ 3516761 h 3551338"/>
              <a:gd name="connsiteX1" fmla="*/ 1758950 w 6400800"/>
              <a:gd name="connsiteY1" fmla="*/ 3192911 h 3551338"/>
              <a:gd name="connsiteX2" fmla="*/ 3028950 w 6400800"/>
              <a:gd name="connsiteY2" fmla="*/ 945011 h 3551338"/>
              <a:gd name="connsiteX3" fmla="*/ 3746500 w 6400800"/>
              <a:gd name="connsiteY3" fmla="*/ 56011 h 3551338"/>
              <a:gd name="connsiteX4" fmla="*/ 4584700 w 6400800"/>
              <a:gd name="connsiteY4" fmla="*/ 17911 h 3551338"/>
              <a:gd name="connsiteX5" fmla="*/ 6400800 w 6400800"/>
              <a:gd name="connsiteY5" fmla="*/ 2081661 h 3551338"/>
              <a:gd name="connsiteX0" fmla="*/ 0 w 6400800"/>
              <a:gd name="connsiteY0" fmla="*/ 3632817 h 3667394"/>
              <a:gd name="connsiteX1" fmla="*/ 1758950 w 6400800"/>
              <a:gd name="connsiteY1" fmla="*/ 3308967 h 3667394"/>
              <a:gd name="connsiteX2" fmla="*/ 3028950 w 6400800"/>
              <a:gd name="connsiteY2" fmla="*/ 1061067 h 3667394"/>
              <a:gd name="connsiteX3" fmla="*/ 3498850 w 6400800"/>
              <a:gd name="connsiteY3" fmla="*/ 254617 h 3667394"/>
              <a:gd name="connsiteX4" fmla="*/ 4584700 w 6400800"/>
              <a:gd name="connsiteY4" fmla="*/ 133967 h 3667394"/>
              <a:gd name="connsiteX5" fmla="*/ 6400800 w 6400800"/>
              <a:gd name="connsiteY5" fmla="*/ 2197717 h 3667394"/>
              <a:gd name="connsiteX0" fmla="*/ 0 w 6400800"/>
              <a:gd name="connsiteY0" fmla="*/ 3643101 h 3677678"/>
              <a:gd name="connsiteX1" fmla="*/ 1758950 w 6400800"/>
              <a:gd name="connsiteY1" fmla="*/ 3319251 h 3677678"/>
              <a:gd name="connsiteX2" fmla="*/ 3028950 w 6400800"/>
              <a:gd name="connsiteY2" fmla="*/ 1071351 h 3677678"/>
              <a:gd name="connsiteX3" fmla="*/ 3498850 w 6400800"/>
              <a:gd name="connsiteY3" fmla="*/ 264901 h 3677678"/>
              <a:gd name="connsiteX4" fmla="*/ 4584700 w 6400800"/>
              <a:gd name="connsiteY4" fmla="*/ 144251 h 3677678"/>
              <a:gd name="connsiteX5" fmla="*/ 6400800 w 6400800"/>
              <a:gd name="connsiteY5" fmla="*/ 2208001 h 3677678"/>
              <a:gd name="connsiteX0" fmla="*/ 0 w 6400800"/>
              <a:gd name="connsiteY0" fmla="*/ 3519351 h 3553928"/>
              <a:gd name="connsiteX1" fmla="*/ 1758950 w 6400800"/>
              <a:gd name="connsiteY1" fmla="*/ 3195501 h 3553928"/>
              <a:gd name="connsiteX2" fmla="*/ 3028950 w 6400800"/>
              <a:gd name="connsiteY2" fmla="*/ 947601 h 3553928"/>
              <a:gd name="connsiteX3" fmla="*/ 3498850 w 6400800"/>
              <a:gd name="connsiteY3" fmla="*/ 141151 h 3553928"/>
              <a:gd name="connsiteX4" fmla="*/ 4597400 w 6400800"/>
              <a:gd name="connsiteY4" fmla="*/ 198301 h 3553928"/>
              <a:gd name="connsiteX5" fmla="*/ 6400800 w 6400800"/>
              <a:gd name="connsiteY5" fmla="*/ 2084251 h 3553928"/>
              <a:gd name="connsiteX0" fmla="*/ 0 w 6400800"/>
              <a:gd name="connsiteY0" fmla="*/ 3570112 h 3604689"/>
              <a:gd name="connsiteX1" fmla="*/ 1758950 w 6400800"/>
              <a:gd name="connsiteY1" fmla="*/ 3246262 h 3604689"/>
              <a:gd name="connsiteX2" fmla="*/ 3028950 w 6400800"/>
              <a:gd name="connsiteY2" fmla="*/ 998362 h 3604689"/>
              <a:gd name="connsiteX3" fmla="*/ 3498850 w 6400800"/>
              <a:gd name="connsiteY3" fmla="*/ 191912 h 3604689"/>
              <a:gd name="connsiteX4" fmla="*/ 4616450 w 6400800"/>
              <a:gd name="connsiteY4" fmla="*/ 172862 h 3604689"/>
              <a:gd name="connsiteX5" fmla="*/ 6400800 w 6400800"/>
              <a:gd name="connsiteY5" fmla="*/ 2135012 h 3604689"/>
              <a:gd name="connsiteX0" fmla="*/ 0 w 6400800"/>
              <a:gd name="connsiteY0" fmla="*/ 3588296 h 3622873"/>
              <a:gd name="connsiteX1" fmla="*/ 1758950 w 6400800"/>
              <a:gd name="connsiteY1" fmla="*/ 3264446 h 3622873"/>
              <a:gd name="connsiteX2" fmla="*/ 3028950 w 6400800"/>
              <a:gd name="connsiteY2" fmla="*/ 1016546 h 3622873"/>
              <a:gd name="connsiteX3" fmla="*/ 3498850 w 6400800"/>
              <a:gd name="connsiteY3" fmla="*/ 210096 h 3622873"/>
              <a:gd name="connsiteX4" fmla="*/ 4705350 w 6400800"/>
              <a:gd name="connsiteY4" fmla="*/ 165646 h 3622873"/>
              <a:gd name="connsiteX5" fmla="*/ 6400800 w 6400800"/>
              <a:gd name="connsiteY5" fmla="*/ 2153196 h 3622873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35060"/>
              <a:gd name="connsiteX1" fmla="*/ 1758950 w 6400800"/>
              <a:gd name="connsiteY1" fmla="*/ 3176633 h 3535060"/>
              <a:gd name="connsiteX2" fmla="*/ 3028950 w 6400800"/>
              <a:gd name="connsiteY2" fmla="*/ 928733 h 3535060"/>
              <a:gd name="connsiteX3" fmla="*/ 3498850 w 6400800"/>
              <a:gd name="connsiteY3" fmla="*/ 122283 h 3535060"/>
              <a:gd name="connsiteX4" fmla="*/ 4705350 w 6400800"/>
              <a:gd name="connsiteY4" fmla="*/ 77833 h 3535060"/>
              <a:gd name="connsiteX5" fmla="*/ 6400800 w 6400800"/>
              <a:gd name="connsiteY5" fmla="*/ 2065383 h 3535060"/>
              <a:gd name="connsiteX0" fmla="*/ 0 w 6400800"/>
              <a:gd name="connsiteY0" fmla="*/ 3500483 h 3510187"/>
              <a:gd name="connsiteX1" fmla="*/ 1739900 w 6400800"/>
              <a:gd name="connsiteY1" fmla="*/ 2967083 h 3510187"/>
              <a:gd name="connsiteX2" fmla="*/ 3028950 w 6400800"/>
              <a:gd name="connsiteY2" fmla="*/ 928733 h 3510187"/>
              <a:gd name="connsiteX3" fmla="*/ 3498850 w 6400800"/>
              <a:gd name="connsiteY3" fmla="*/ 122283 h 3510187"/>
              <a:gd name="connsiteX4" fmla="*/ 4705350 w 6400800"/>
              <a:gd name="connsiteY4" fmla="*/ 77833 h 3510187"/>
              <a:gd name="connsiteX5" fmla="*/ 6400800 w 6400800"/>
              <a:gd name="connsiteY5" fmla="*/ 2065383 h 3510187"/>
              <a:gd name="connsiteX0" fmla="*/ 0 w 6400800"/>
              <a:gd name="connsiteY0" fmla="*/ 3500483 h 3512263"/>
              <a:gd name="connsiteX1" fmla="*/ 1739900 w 6400800"/>
              <a:gd name="connsiteY1" fmla="*/ 2967083 h 3512263"/>
              <a:gd name="connsiteX2" fmla="*/ 3028950 w 6400800"/>
              <a:gd name="connsiteY2" fmla="*/ 928733 h 3512263"/>
              <a:gd name="connsiteX3" fmla="*/ 3498850 w 6400800"/>
              <a:gd name="connsiteY3" fmla="*/ 122283 h 3512263"/>
              <a:gd name="connsiteX4" fmla="*/ 4705350 w 6400800"/>
              <a:gd name="connsiteY4" fmla="*/ 77833 h 3512263"/>
              <a:gd name="connsiteX5" fmla="*/ 6400800 w 6400800"/>
              <a:gd name="connsiteY5" fmla="*/ 2065383 h 3512263"/>
              <a:gd name="connsiteX0" fmla="*/ 0 w 6400800"/>
              <a:gd name="connsiteY0" fmla="*/ 3500483 h 3508208"/>
              <a:gd name="connsiteX1" fmla="*/ 1720850 w 6400800"/>
              <a:gd name="connsiteY1" fmla="*/ 2865483 h 3508208"/>
              <a:gd name="connsiteX2" fmla="*/ 3028950 w 6400800"/>
              <a:gd name="connsiteY2" fmla="*/ 928733 h 3508208"/>
              <a:gd name="connsiteX3" fmla="*/ 3498850 w 6400800"/>
              <a:gd name="connsiteY3" fmla="*/ 122283 h 3508208"/>
              <a:gd name="connsiteX4" fmla="*/ 4705350 w 6400800"/>
              <a:gd name="connsiteY4" fmla="*/ 77833 h 3508208"/>
              <a:gd name="connsiteX5" fmla="*/ 6400800 w 6400800"/>
              <a:gd name="connsiteY5" fmla="*/ 2065383 h 3508208"/>
              <a:gd name="connsiteX0" fmla="*/ 0 w 6400800"/>
              <a:gd name="connsiteY0" fmla="*/ 3588296 h 3596021"/>
              <a:gd name="connsiteX1" fmla="*/ 1720850 w 6400800"/>
              <a:gd name="connsiteY1" fmla="*/ 2953296 h 3596021"/>
              <a:gd name="connsiteX2" fmla="*/ 3028950 w 6400800"/>
              <a:gd name="connsiteY2" fmla="*/ 1016546 h 3596021"/>
              <a:gd name="connsiteX3" fmla="*/ 3536950 w 6400800"/>
              <a:gd name="connsiteY3" fmla="*/ 210096 h 3596021"/>
              <a:gd name="connsiteX4" fmla="*/ 4705350 w 6400800"/>
              <a:gd name="connsiteY4" fmla="*/ 165646 h 3596021"/>
              <a:gd name="connsiteX5" fmla="*/ 6400800 w 6400800"/>
              <a:gd name="connsiteY5" fmla="*/ 2153196 h 3596021"/>
              <a:gd name="connsiteX0" fmla="*/ 0 w 6400800"/>
              <a:gd name="connsiteY0" fmla="*/ 3606111 h 3613836"/>
              <a:gd name="connsiteX1" fmla="*/ 1720850 w 6400800"/>
              <a:gd name="connsiteY1" fmla="*/ 2971111 h 3613836"/>
              <a:gd name="connsiteX2" fmla="*/ 3028950 w 6400800"/>
              <a:gd name="connsiteY2" fmla="*/ 1034361 h 3613836"/>
              <a:gd name="connsiteX3" fmla="*/ 3536950 w 6400800"/>
              <a:gd name="connsiteY3" fmla="*/ 227911 h 3613836"/>
              <a:gd name="connsiteX4" fmla="*/ 4705350 w 6400800"/>
              <a:gd name="connsiteY4" fmla="*/ 183461 h 3613836"/>
              <a:gd name="connsiteX5" fmla="*/ 6400800 w 6400800"/>
              <a:gd name="connsiteY5" fmla="*/ 2171011 h 3613836"/>
              <a:gd name="connsiteX0" fmla="*/ 0 w 6400800"/>
              <a:gd name="connsiteY0" fmla="*/ 3564703 h 3572428"/>
              <a:gd name="connsiteX1" fmla="*/ 1720850 w 6400800"/>
              <a:gd name="connsiteY1" fmla="*/ 2929703 h 3572428"/>
              <a:gd name="connsiteX2" fmla="*/ 3028950 w 6400800"/>
              <a:gd name="connsiteY2" fmla="*/ 992953 h 3572428"/>
              <a:gd name="connsiteX3" fmla="*/ 3536950 w 6400800"/>
              <a:gd name="connsiteY3" fmla="*/ 294453 h 3572428"/>
              <a:gd name="connsiteX4" fmla="*/ 4705350 w 6400800"/>
              <a:gd name="connsiteY4" fmla="*/ 142053 h 3572428"/>
              <a:gd name="connsiteX5" fmla="*/ 6400800 w 6400800"/>
              <a:gd name="connsiteY5" fmla="*/ 2129603 h 3572428"/>
              <a:gd name="connsiteX0" fmla="*/ 0 w 6400800"/>
              <a:gd name="connsiteY0" fmla="*/ 3550622 h 3558347"/>
              <a:gd name="connsiteX1" fmla="*/ 1720850 w 6400800"/>
              <a:gd name="connsiteY1" fmla="*/ 2915622 h 3558347"/>
              <a:gd name="connsiteX2" fmla="*/ 3028950 w 6400800"/>
              <a:gd name="connsiteY2" fmla="*/ 978872 h 3558347"/>
              <a:gd name="connsiteX3" fmla="*/ 3543300 w 6400800"/>
              <a:gd name="connsiteY3" fmla="*/ 324822 h 3558347"/>
              <a:gd name="connsiteX4" fmla="*/ 4705350 w 6400800"/>
              <a:gd name="connsiteY4" fmla="*/ 127972 h 3558347"/>
              <a:gd name="connsiteX5" fmla="*/ 6400800 w 6400800"/>
              <a:gd name="connsiteY5" fmla="*/ 2115522 h 3558347"/>
              <a:gd name="connsiteX0" fmla="*/ 0 w 6400800"/>
              <a:gd name="connsiteY0" fmla="*/ 3437195 h 3444920"/>
              <a:gd name="connsiteX1" fmla="*/ 1720850 w 6400800"/>
              <a:gd name="connsiteY1" fmla="*/ 2802195 h 3444920"/>
              <a:gd name="connsiteX2" fmla="*/ 3028950 w 6400800"/>
              <a:gd name="connsiteY2" fmla="*/ 865445 h 3444920"/>
              <a:gd name="connsiteX3" fmla="*/ 3543300 w 6400800"/>
              <a:gd name="connsiteY3" fmla="*/ 211395 h 3444920"/>
              <a:gd name="connsiteX4" fmla="*/ 4692650 w 6400800"/>
              <a:gd name="connsiteY4" fmla="*/ 141545 h 3444920"/>
              <a:gd name="connsiteX5" fmla="*/ 6400800 w 6400800"/>
              <a:gd name="connsiteY5" fmla="*/ 2002095 h 3444920"/>
              <a:gd name="connsiteX0" fmla="*/ 0 w 6400800"/>
              <a:gd name="connsiteY0" fmla="*/ 3453306 h 3461031"/>
              <a:gd name="connsiteX1" fmla="*/ 1720850 w 6400800"/>
              <a:gd name="connsiteY1" fmla="*/ 2818306 h 3461031"/>
              <a:gd name="connsiteX2" fmla="*/ 3028950 w 6400800"/>
              <a:gd name="connsiteY2" fmla="*/ 881556 h 3461031"/>
              <a:gd name="connsiteX3" fmla="*/ 3543300 w 6400800"/>
              <a:gd name="connsiteY3" fmla="*/ 227506 h 3461031"/>
              <a:gd name="connsiteX4" fmla="*/ 4692650 w 6400800"/>
              <a:gd name="connsiteY4" fmla="*/ 157656 h 3461031"/>
              <a:gd name="connsiteX5" fmla="*/ 6400800 w 6400800"/>
              <a:gd name="connsiteY5" fmla="*/ 2018206 h 3461031"/>
              <a:gd name="connsiteX0" fmla="*/ 0 w 6400800"/>
              <a:gd name="connsiteY0" fmla="*/ 3434475 h 3441420"/>
              <a:gd name="connsiteX1" fmla="*/ 1720850 w 6400800"/>
              <a:gd name="connsiteY1" fmla="*/ 2799475 h 3441420"/>
              <a:gd name="connsiteX2" fmla="*/ 2978150 w 6400800"/>
              <a:gd name="connsiteY2" fmla="*/ 792875 h 3441420"/>
              <a:gd name="connsiteX3" fmla="*/ 3543300 w 6400800"/>
              <a:gd name="connsiteY3" fmla="*/ 208675 h 3441420"/>
              <a:gd name="connsiteX4" fmla="*/ 4692650 w 6400800"/>
              <a:gd name="connsiteY4" fmla="*/ 138825 h 3441420"/>
              <a:gd name="connsiteX5" fmla="*/ 6400800 w 6400800"/>
              <a:gd name="connsiteY5" fmla="*/ 1999375 h 3441420"/>
              <a:gd name="connsiteX0" fmla="*/ 0 w 6400800"/>
              <a:gd name="connsiteY0" fmla="*/ 3466423 h 3473368"/>
              <a:gd name="connsiteX1" fmla="*/ 1720850 w 6400800"/>
              <a:gd name="connsiteY1" fmla="*/ 2831423 h 3473368"/>
              <a:gd name="connsiteX2" fmla="*/ 2978150 w 6400800"/>
              <a:gd name="connsiteY2" fmla="*/ 824823 h 3473368"/>
              <a:gd name="connsiteX3" fmla="*/ 3536950 w 6400800"/>
              <a:gd name="connsiteY3" fmla="*/ 158073 h 3473368"/>
              <a:gd name="connsiteX4" fmla="*/ 4692650 w 6400800"/>
              <a:gd name="connsiteY4" fmla="*/ 170773 h 3473368"/>
              <a:gd name="connsiteX5" fmla="*/ 6400800 w 6400800"/>
              <a:gd name="connsiteY5" fmla="*/ 2031323 h 3473368"/>
              <a:gd name="connsiteX0" fmla="*/ 0 w 6400800"/>
              <a:gd name="connsiteY0" fmla="*/ 3484144 h 3491089"/>
              <a:gd name="connsiteX1" fmla="*/ 1720850 w 6400800"/>
              <a:gd name="connsiteY1" fmla="*/ 2849144 h 3491089"/>
              <a:gd name="connsiteX2" fmla="*/ 2978150 w 6400800"/>
              <a:gd name="connsiteY2" fmla="*/ 842544 h 3491089"/>
              <a:gd name="connsiteX3" fmla="*/ 3536950 w 6400800"/>
              <a:gd name="connsiteY3" fmla="*/ 175794 h 3491089"/>
              <a:gd name="connsiteX4" fmla="*/ 4692650 w 6400800"/>
              <a:gd name="connsiteY4" fmla="*/ 188494 h 3491089"/>
              <a:gd name="connsiteX5" fmla="*/ 6400800 w 6400800"/>
              <a:gd name="connsiteY5" fmla="*/ 2049044 h 3491089"/>
              <a:gd name="connsiteX0" fmla="*/ 0 w 6400800"/>
              <a:gd name="connsiteY0" fmla="*/ 3479706 h 3486651"/>
              <a:gd name="connsiteX1" fmla="*/ 1720850 w 6400800"/>
              <a:gd name="connsiteY1" fmla="*/ 2844706 h 3486651"/>
              <a:gd name="connsiteX2" fmla="*/ 2978150 w 6400800"/>
              <a:gd name="connsiteY2" fmla="*/ 838106 h 3486651"/>
              <a:gd name="connsiteX3" fmla="*/ 3536950 w 6400800"/>
              <a:gd name="connsiteY3" fmla="*/ 171356 h 3486651"/>
              <a:gd name="connsiteX4" fmla="*/ 4692650 w 6400800"/>
              <a:gd name="connsiteY4" fmla="*/ 165006 h 3486651"/>
              <a:gd name="connsiteX5" fmla="*/ 6400800 w 6400800"/>
              <a:gd name="connsiteY5" fmla="*/ 2044606 h 3486651"/>
              <a:gd name="connsiteX0" fmla="*/ 0 w 6400800"/>
              <a:gd name="connsiteY0" fmla="*/ 3427945 h 3434890"/>
              <a:gd name="connsiteX1" fmla="*/ 1720850 w 6400800"/>
              <a:gd name="connsiteY1" fmla="*/ 2792945 h 3434890"/>
              <a:gd name="connsiteX2" fmla="*/ 2978150 w 6400800"/>
              <a:gd name="connsiteY2" fmla="*/ 786345 h 3434890"/>
              <a:gd name="connsiteX3" fmla="*/ 3536950 w 6400800"/>
              <a:gd name="connsiteY3" fmla="*/ 119595 h 3434890"/>
              <a:gd name="connsiteX4" fmla="*/ 4692650 w 6400800"/>
              <a:gd name="connsiteY4" fmla="*/ 113245 h 3434890"/>
              <a:gd name="connsiteX5" fmla="*/ 6400800 w 6400800"/>
              <a:gd name="connsiteY5" fmla="*/ 1992845 h 3434890"/>
              <a:gd name="connsiteX0" fmla="*/ 0 w 6400800"/>
              <a:gd name="connsiteY0" fmla="*/ 3440506 h 3447451"/>
              <a:gd name="connsiteX1" fmla="*/ 1720850 w 6400800"/>
              <a:gd name="connsiteY1" fmla="*/ 2805506 h 3447451"/>
              <a:gd name="connsiteX2" fmla="*/ 2978150 w 6400800"/>
              <a:gd name="connsiteY2" fmla="*/ 798906 h 3447451"/>
              <a:gd name="connsiteX3" fmla="*/ 3536950 w 6400800"/>
              <a:gd name="connsiteY3" fmla="*/ 132156 h 3447451"/>
              <a:gd name="connsiteX4" fmla="*/ 4692650 w 6400800"/>
              <a:gd name="connsiteY4" fmla="*/ 125806 h 3447451"/>
              <a:gd name="connsiteX5" fmla="*/ 6400800 w 6400800"/>
              <a:gd name="connsiteY5" fmla="*/ 2005406 h 3447451"/>
              <a:gd name="connsiteX0" fmla="*/ 0 w 6400800"/>
              <a:gd name="connsiteY0" fmla="*/ 3474724 h 3481669"/>
              <a:gd name="connsiteX1" fmla="*/ 1720850 w 6400800"/>
              <a:gd name="connsiteY1" fmla="*/ 2839724 h 3481669"/>
              <a:gd name="connsiteX2" fmla="*/ 2978150 w 6400800"/>
              <a:gd name="connsiteY2" fmla="*/ 833124 h 3481669"/>
              <a:gd name="connsiteX3" fmla="*/ 3390900 w 6400800"/>
              <a:gd name="connsiteY3" fmla="*/ 204474 h 3481669"/>
              <a:gd name="connsiteX4" fmla="*/ 4692650 w 6400800"/>
              <a:gd name="connsiteY4" fmla="*/ 160024 h 3481669"/>
              <a:gd name="connsiteX5" fmla="*/ 6400800 w 6400800"/>
              <a:gd name="connsiteY5" fmla="*/ 2039624 h 3481669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85451 h 3492396"/>
              <a:gd name="connsiteX1" fmla="*/ 1720850 w 6400800"/>
              <a:gd name="connsiteY1" fmla="*/ 2850451 h 3492396"/>
              <a:gd name="connsiteX2" fmla="*/ 2978150 w 6400800"/>
              <a:gd name="connsiteY2" fmla="*/ 843851 h 3492396"/>
              <a:gd name="connsiteX3" fmla="*/ 3390900 w 6400800"/>
              <a:gd name="connsiteY3" fmla="*/ 215201 h 3492396"/>
              <a:gd name="connsiteX4" fmla="*/ 4692650 w 6400800"/>
              <a:gd name="connsiteY4" fmla="*/ 170751 h 3492396"/>
              <a:gd name="connsiteX5" fmla="*/ 6400800 w 6400800"/>
              <a:gd name="connsiteY5" fmla="*/ 2050351 h 3492396"/>
              <a:gd name="connsiteX0" fmla="*/ 0 w 6400800"/>
              <a:gd name="connsiteY0" fmla="*/ 3447607 h 3454552"/>
              <a:gd name="connsiteX1" fmla="*/ 1720850 w 6400800"/>
              <a:gd name="connsiteY1" fmla="*/ 2812607 h 3454552"/>
              <a:gd name="connsiteX2" fmla="*/ 2978150 w 6400800"/>
              <a:gd name="connsiteY2" fmla="*/ 806007 h 3454552"/>
              <a:gd name="connsiteX3" fmla="*/ 3390900 w 6400800"/>
              <a:gd name="connsiteY3" fmla="*/ 177357 h 3454552"/>
              <a:gd name="connsiteX4" fmla="*/ 4692650 w 6400800"/>
              <a:gd name="connsiteY4" fmla="*/ 132907 h 3454552"/>
              <a:gd name="connsiteX5" fmla="*/ 6400800 w 6400800"/>
              <a:gd name="connsiteY5" fmla="*/ 2012507 h 3454552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49625 h 3456570"/>
              <a:gd name="connsiteX1" fmla="*/ 1720850 w 6400800"/>
              <a:gd name="connsiteY1" fmla="*/ 2814625 h 3456570"/>
              <a:gd name="connsiteX2" fmla="*/ 2978150 w 6400800"/>
              <a:gd name="connsiteY2" fmla="*/ 808025 h 3456570"/>
              <a:gd name="connsiteX3" fmla="*/ 3390900 w 6400800"/>
              <a:gd name="connsiteY3" fmla="*/ 179375 h 3456570"/>
              <a:gd name="connsiteX4" fmla="*/ 4641850 w 6400800"/>
              <a:gd name="connsiteY4" fmla="*/ 134925 h 3456570"/>
              <a:gd name="connsiteX5" fmla="*/ 6400800 w 6400800"/>
              <a:gd name="connsiteY5" fmla="*/ 2014525 h 3456570"/>
              <a:gd name="connsiteX0" fmla="*/ 0 w 6400800"/>
              <a:gd name="connsiteY0" fmla="*/ 3471119 h 3478064"/>
              <a:gd name="connsiteX1" fmla="*/ 1720850 w 6400800"/>
              <a:gd name="connsiteY1" fmla="*/ 2836119 h 3478064"/>
              <a:gd name="connsiteX2" fmla="*/ 2978150 w 6400800"/>
              <a:gd name="connsiteY2" fmla="*/ 829519 h 3478064"/>
              <a:gd name="connsiteX3" fmla="*/ 3390900 w 6400800"/>
              <a:gd name="connsiteY3" fmla="*/ 200869 h 3478064"/>
              <a:gd name="connsiteX4" fmla="*/ 4641850 w 6400800"/>
              <a:gd name="connsiteY4" fmla="*/ 156419 h 3478064"/>
              <a:gd name="connsiteX5" fmla="*/ 6400800 w 6400800"/>
              <a:gd name="connsiteY5" fmla="*/ 2036019 h 3478064"/>
              <a:gd name="connsiteX0" fmla="*/ 0 w 6400800"/>
              <a:gd name="connsiteY0" fmla="*/ 3489723 h 3496668"/>
              <a:gd name="connsiteX1" fmla="*/ 1720850 w 6400800"/>
              <a:gd name="connsiteY1" fmla="*/ 2854723 h 3496668"/>
              <a:gd name="connsiteX2" fmla="*/ 2978150 w 6400800"/>
              <a:gd name="connsiteY2" fmla="*/ 848123 h 3496668"/>
              <a:gd name="connsiteX3" fmla="*/ 3390900 w 6400800"/>
              <a:gd name="connsiteY3" fmla="*/ 219473 h 3496668"/>
              <a:gd name="connsiteX4" fmla="*/ 4641850 w 6400800"/>
              <a:gd name="connsiteY4" fmla="*/ 175023 h 3496668"/>
              <a:gd name="connsiteX5" fmla="*/ 6400800 w 6400800"/>
              <a:gd name="connsiteY5" fmla="*/ 2054623 h 3496668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25562 h 3432507"/>
              <a:gd name="connsiteX1" fmla="*/ 1720850 w 6400800"/>
              <a:gd name="connsiteY1" fmla="*/ 2790562 h 3432507"/>
              <a:gd name="connsiteX2" fmla="*/ 2978150 w 6400800"/>
              <a:gd name="connsiteY2" fmla="*/ 783962 h 3432507"/>
              <a:gd name="connsiteX3" fmla="*/ 3390900 w 6400800"/>
              <a:gd name="connsiteY3" fmla="*/ 155312 h 3432507"/>
              <a:gd name="connsiteX4" fmla="*/ 4641850 w 6400800"/>
              <a:gd name="connsiteY4" fmla="*/ 110862 h 3432507"/>
              <a:gd name="connsiteX5" fmla="*/ 6400800 w 6400800"/>
              <a:gd name="connsiteY5" fmla="*/ 1990462 h 3432507"/>
              <a:gd name="connsiteX0" fmla="*/ 0 w 6400800"/>
              <a:gd name="connsiteY0" fmla="*/ 3462446 h 3469391"/>
              <a:gd name="connsiteX1" fmla="*/ 1720850 w 6400800"/>
              <a:gd name="connsiteY1" fmla="*/ 2827446 h 3469391"/>
              <a:gd name="connsiteX2" fmla="*/ 2978150 w 6400800"/>
              <a:gd name="connsiteY2" fmla="*/ 820846 h 3469391"/>
              <a:gd name="connsiteX3" fmla="*/ 3530600 w 6400800"/>
              <a:gd name="connsiteY3" fmla="*/ 198546 h 3469391"/>
              <a:gd name="connsiteX4" fmla="*/ 4641850 w 6400800"/>
              <a:gd name="connsiteY4" fmla="*/ 147746 h 3469391"/>
              <a:gd name="connsiteX5" fmla="*/ 6400800 w 6400800"/>
              <a:gd name="connsiteY5" fmla="*/ 2027346 h 3469391"/>
              <a:gd name="connsiteX0" fmla="*/ 0 w 6400800"/>
              <a:gd name="connsiteY0" fmla="*/ 3494053 h 3500998"/>
              <a:gd name="connsiteX1" fmla="*/ 1720850 w 6400800"/>
              <a:gd name="connsiteY1" fmla="*/ 2859053 h 3500998"/>
              <a:gd name="connsiteX2" fmla="*/ 2978150 w 6400800"/>
              <a:gd name="connsiteY2" fmla="*/ 852453 h 3500998"/>
              <a:gd name="connsiteX3" fmla="*/ 3530600 w 6400800"/>
              <a:gd name="connsiteY3" fmla="*/ 230153 h 3500998"/>
              <a:gd name="connsiteX4" fmla="*/ 4641850 w 6400800"/>
              <a:gd name="connsiteY4" fmla="*/ 179353 h 3500998"/>
              <a:gd name="connsiteX5" fmla="*/ 6400800 w 6400800"/>
              <a:gd name="connsiteY5" fmla="*/ 2058953 h 3500998"/>
              <a:gd name="connsiteX0" fmla="*/ 0 w 6400800"/>
              <a:gd name="connsiteY0" fmla="*/ 3508148 h 3515093"/>
              <a:gd name="connsiteX1" fmla="*/ 1720850 w 6400800"/>
              <a:gd name="connsiteY1" fmla="*/ 2873148 h 3515093"/>
              <a:gd name="connsiteX2" fmla="*/ 2978150 w 6400800"/>
              <a:gd name="connsiteY2" fmla="*/ 866548 h 3515093"/>
              <a:gd name="connsiteX3" fmla="*/ 3530600 w 6400800"/>
              <a:gd name="connsiteY3" fmla="*/ 244248 h 3515093"/>
              <a:gd name="connsiteX4" fmla="*/ 4641850 w 6400800"/>
              <a:gd name="connsiteY4" fmla="*/ 193448 h 3515093"/>
              <a:gd name="connsiteX5" fmla="*/ 6400800 w 6400800"/>
              <a:gd name="connsiteY5" fmla="*/ 2073048 h 3515093"/>
              <a:gd name="connsiteX0" fmla="*/ 0 w 6400800"/>
              <a:gd name="connsiteY0" fmla="*/ 3518757 h 3525702"/>
              <a:gd name="connsiteX1" fmla="*/ 1720850 w 6400800"/>
              <a:gd name="connsiteY1" fmla="*/ 2883757 h 3525702"/>
              <a:gd name="connsiteX2" fmla="*/ 2978150 w 6400800"/>
              <a:gd name="connsiteY2" fmla="*/ 877157 h 3525702"/>
              <a:gd name="connsiteX3" fmla="*/ 3530600 w 6400800"/>
              <a:gd name="connsiteY3" fmla="*/ 254857 h 3525702"/>
              <a:gd name="connsiteX4" fmla="*/ 4641850 w 6400800"/>
              <a:gd name="connsiteY4" fmla="*/ 204057 h 3525702"/>
              <a:gd name="connsiteX5" fmla="*/ 6400800 w 6400800"/>
              <a:gd name="connsiteY5" fmla="*/ 2083657 h 3525702"/>
              <a:gd name="connsiteX0" fmla="*/ 0 w 6400800"/>
              <a:gd name="connsiteY0" fmla="*/ 3552849 h 3559794"/>
              <a:gd name="connsiteX1" fmla="*/ 1720850 w 6400800"/>
              <a:gd name="connsiteY1" fmla="*/ 2917849 h 3559794"/>
              <a:gd name="connsiteX2" fmla="*/ 2978150 w 6400800"/>
              <a:gd name="connsiteY2" fmla="*/ 911249 h 3559794"/>
              <a:gd name="connsiteX3" fmla="*/ 3454400 w 6400800"/>
              <a:gd name="connsiteY3" fmla="*/ 225449 h 3559794"/>
              <a:gd name="connsiteX4" fmla="*/ 4641850 w 6400800"/>
              <a:gd name="connsiteY4" fmla="*/ 238149 h 3559794"/>
              <a:gd name="connsiteX5" fmla="*/ 6400800 w 6400800"/>
              <a:gd name="connsiteY5" fmla="*/ 2117749 h 3559794"/>
              <a:gd name="connsiteX0" fmla="*/ 0 w 6400800"/>
              <a:gd name="connsiteY0" fmla="*/ 3509721 h 3516666"/>
              <a:gd name="connsiteX1" fmla="*/ 1720850 w 6400800"/>
              <a:gd name="connsiteY1" fmla="*/ 2874721 h 3516666"/>
              <a:gd name="connsiteX2" fmla="*/ 2978150 w 6400800"/>
              <a:gd name="connsiteY2" fmla="*/ 868121 h 3516666"/>
              <a:gd name="connsiteX3" fmla="*/ 3454400 w 6400800"/>
              <a:gd name="connsiteY3" fmla="*/ 182321 h 3516666"/>
              <a:gd name="connsiteX4" fmla="*/ 4641850 w 6400800"/>
              <a:gd name="connsiteY4" fmla="*/ 195021 h 3516666"/>
              <a:gd name="connsiteX5" fmla="*/ 6400800 w 6400800"/>
              <a:gd name="connsiteY5" fmla="*/ 2074621 h 3516666"/>
              <a:gd name="connsiteX0" fmla="*/ 0 w 6400800"/>
              <a:gd name="connsiteY0" fmla="*/ 3482249 h 3489194"/>
              <a:gd name="connsiteX1" fmla="*/ 1720850 w 6400800"/>
              <a:gd name="connsiteY1" fmla="*/ 2847249 h 3489194"/>
              <a:gd name="connsiteX2" fmla="*/ 2978150 w 6400800"/>
              <a:gd name="connsiteY2" fmla="*/ 840649 h 3489194"/>
              <a:gd name="connsiteX3" fmla="*/ 3454400 w 6400800"/>
              <a:gd name="connsiteY3" fmla="*/ 154849 h 3489194"/>
              <a:gd name="connsiteX4" fmla="*/ 4641850 w 6400800"/>
              <a:gd name="connsiteY4" fmla="*/ 167549 h 3489194"/>
              <a:gd name="connsiteX5" fmla="*/ 6400800 w 6400800"/>
              <a:gd name="connsiteY5" fmla="*/ 2047149 h 3489194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0375 h 3427320"/>
              <a:gd name="connsiteX1" fmla="*/ 1720850 w 6400800"/>
              <a:gd name="connsiteY1" fmla="*/ 2785375 h 3427320"/>
              <a:gd name="connsiteX2" fmla="*/ 2978150 w 6400800"/>
              <a:gd name="connsiteY2" fmla="*/ 778775 h 3427320"/>
              <a:gd name="connsiteX3" fmla="*/ 3454400 w 6400800"/>
              <a:gd name="connsiteY3" fmla="*/ 92975 h 3427320"/>
              <a:gd name="connsiteX4" fmla="*/ 4641850 w 6400800"/>
              <a:gd name="connsiteY4" fmla="*/ 105675 h 3427320"/>
              <a:gd name="connsiteX5" fmla="*/ 6400800 w 6400800"/>
              <a:gd name="connsiteY5" fmla="*/ 1985275 h 3427320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5834 h 3432848"/>
              <a:gd name="connsiteX1" fmla="*/ 1720850 w 6400800"/>
              <a:gd name="connsiteY1" fmla="*/ 2790834 h 3432848"/>
              <a:gd name="connsiteX2" fmla="*/ 2876550 w 6400800"/>
              <a:gd name="connsiteY2" fmla="*/ 765184 h 3432848"/>
              <a:gd name="connsiteX3" fmla="*/ 3454400 w 6400800"/>
              <a:gd name="connsiteY3" fmla="*/ 98434 h 3432848"/>
              <a:gd name="connsiteX4" fmla="*/ 4641850 w 6400800"/>
              <a:gd name="connsiteY4" fmla="*/ 111134 h 3432848"/>
              <a:gd name="connsiteX5" fmla="*/ 6400800 w 6400800"/>
              <a:gd name="connsiteY5" fmla="*/ 1990734 h 3432848"/>
              <a:gd name="connsiteX0" fmla="*/ 0 w 6400800"/>
              <a:gd name="connsiteY0" fmla="*/ 3426577 h 3433545"/>
              <a:gd name="connsiteX1" fmla="*/ 1720850 w 6400800"/>
              <a:gd name="connsiteY1" fmla="*/ 2791577 h 3433545"/>
              <a:gd name="connsiteX2" fmla="*/ 2895600 w 6400800"/>
              <a:gd name="connsiteY2" fmla="*/ 778627 h 3433545"/>
              <a:gd name="connsiteX3" fmla="*/ 3454400 w 6400800"/>
              <a:gd name="connsiteY3" fmla="*/ 99177 h 3433545"/>
              <a:gd name="connsiteX4" fmla="*/ 4641850 w 6400800"/>
              <a:gd name="connsiteY4" fmla="*/ 111877 h 3433545"/>
              <a:gd name="connsiteX5" fmla="*/ 6400800 w 6400800"/>
              <a:gd name="connsiteY5" fmla="*/ 1991477 h 3433545"/>
              <a:gd name="connsiteX0" fmla="*/ 0 w 6400800"/>
              <a:gd name="connsiteY0" fmla="*/ 3438128 h 3445096"/>
              <a:gd name="connsiteX1" fmla="*/ 1720850 w 6400800"/>
              <a:gd name="connsiteY1" fmla="*/ 2803128 h 3445096"/>
              <a:gd name="connsiteX2" fmla="*/ 2895600 w 6400800"/>
              <a:gd name="connsiteY2" fmla="*/ 790178 h 3445096"/>
              <a:gd name="connsiteX3" fmla="*/ 3454400 w 6400800"/>
              <a:gd name="connsiteY3" fmla="*/ 110728 h 3445096"/>
              <a:gd name="connsiteX4" fmla="*/ 4641850 w 6400800"/>
              <a:gd name="connsiteY4" fmla="*/ 123428 h 3445096"/>
              <a:gd name="connsiteX5" fmla="*/ 6400800 w 6400800"/>
              <a:gd name="connsiteY5" fmla="*/ 2003028 h 3445096"/>
              <a:gd name="connsiteX0" fmla="*/ 0 w 6400800"/>
              <a:gd name="connsiteY0" fmla="*/ 3447846 h 3454814"/>
              <a:gd name="connsiteX1" fmla="*/ 1720850 w 6400800"/>
              <a:gd name="connsiteY1" fmla="*/ 2812846 h 3454814"/>
              <a:gd name="connsiteX2" fmla="*/ 2895600 w 6400800"/>
              <a:gd name="connsiteY2" fmla="*/ 799896 h 3454814"/>
              <a:gd name="connsiteX3" fmla="*/ 3454400 w 6400800"/>
              <a:gd name="connsiteY3" fmla="*/ 120446 h 3454814"/>
              <a:gd name="connsiteX4" fmla="*/ 4641850 w 6400800"/>
              <a:gd name="connsiteY4" fmla="*/ 133146 h 3454814"/>
              <a:gd name="connsiteX5" fmla="*/ 6400800 w 6400800"/>
              <a:gd name="connsiteY5" fmla="*/ 2012746 h 3454814"/>
              <a:gd name="connsiteX0" fmla="*/ 0 w 6400800"/>
              <a:gd name="connsiteY0" fmla="*/ 3457863 h 3464831"/>
              <a:gd name="connsiteX1" fmla="*/ 1720850 w 6400800"/>
              <a:gd name="connsiteY1" fmla="*/ 2822863 h 3464831"/>
              <a:gd name="connsiteX2" fmla="*/ 2895600 w 6400800"/>
              <a:gd name="connsiteY2" fmla="*/ 809913 h 3464831"/>
              <a:gd name="connsiteX3" fmla="*/ 3454400 w 6400800"/>
              <a:gd name="connsiteY3" fmla="*/ 130463 h 3464831"/>
              <a:gd name="connsiteX4" fmla="*/ 4641850 w 6400800"/>
              <a:gd name="connsiteY4" fmla="*/ 143163 h 3464831"/>
              <a:gd name="connsiteX5" fmla="*/ 6400800 w 6400800"/>
              <a:gd name="connsiteY5" fmla="*/ 2022763 h 3464831"/>
              <a:gd name="connsiteX0" fmla="*/ 0 w 6400800"/>
              <a:gd name="connsiteY0" fmla="*/ 3457863 h 3457864"/>
              <a:gd name="connsiteX1" fmla="*/ 1720850 w 6400800"/>
              <a:gd name="connsiteY1" fmla="*/ 2822863 h 3457864"/>
              <a:gd name="connsiteX2" fmla="*/ 2895600 w 6400800"/>
              <a:gd name="connsiteY2" fmla="*/ 809913 h 3457864"/>
              <a:gd name="connsiteX3" fmla="*/ 3454400 w 6400800"/>
              <a:gd name="connsiteY3" fmla="*/ 130463 h 3457864"/>
              <a:gd name="connsiteX4" fmla="*/ 4641850 w 6400800"/>
              <a:gd name="connsiteY4" fmla="*/ 143163 h 3457864"/>
              <a:gd name="connsiteX5" fmla="*/ 6400800 w 6400800"/>
              <a:gd name="connsiteY5" fmla="*/ 2022763 h 345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0800" h="3457864">
                <a:moveTo>
                  <a:pt x="0" y="3457863"/>
                </a:moveTo>
                <a:cubicBezTo>
                  <a:pt x="658439" y="3384744"/>
                  <a:pt x="1238250" y="3264188"/>
                  <a:pt x="1720850" y="2822863"/>
                </a:cubicBezTo>
                <a:cubicBezTo>
                  <a:pt x="2203450" y="2381538"/>
                  <a:pt x="2632075" y="1233246"/>
                  <a:pt x="2895600" y="809913"/>
                </a:cubicBezTo>
                <a:cubicBezTo>
                  <a:pt x="3159125" y="386580"/>
                  <a:pt x="3182408" y="273338"/>
                  <a:pt x="3454400" y="130463"/>
                </a:cubicBezTo>
                <a:cubicBezTo>
                  <a:pt x="3726392" y="-12412"/>
                  <a:pt x="4131733" y="-76970"/>
                  <a:pt x="4641850" y="143163"/>
                </a:cubicBezTo>
                <a:cubicBezTo>
                  <a:pt x="5151967" y="363296"/>
                  <a:pt x="6400800" y="2022763"/>
                  <a:pt x="6400800" y="2022763"/>
                </a:cubicBezTo>
              </a:path>
            </a:pathLst>
          </a:custGeom>
          <a:ln w="57150" cmpd="sng">
            <a:solidFill>
              <a:srgbClr val="FFFFFF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cxnSp>
        <p:nvCxnSpPr>
          <p:cNvPr id="27" name="直線コネクタ 26"/>
          <p:cNvCxnSpPr/>
          <p:nvPr/>
        </p:nvCxnSpPr>
        <p:spPr bwMode="auto">
          <a:xfrm flipV="1">
            <a:off x="838200" y="2286000"/>
            <a:ext cx="7543800" cy="2209800"/>
          </a:xfrm>
          <a:prstGeom prst="line">
            <a:avLst/>
          </a:prstGeom>
          <a:solidFill>
            <a:schemeClr val="bg1"/>
          </a:solidFill>
          <a:ln w="76200" cap="flat" cmpd="sng" algn="ctr">
            <a:solidFill>
              <a:srgbClr val="66FFCC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直線コネクタ 31"/>
          <p:cNvCxnSpPr/>
          <p:nvPr/>
        </p:nvCxnSpPr>
        <p:spPr bwMode="auto">
          <a:xfrm flipV="1">
            <a:off x="762000" y="5638800"/>
            <a:ext cx="7620000" cy="7620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テキスト ボックス 32"/>
          <p:cNvSpPr txBox="1"/>
          <p:nvPr/>
        </p:nvSpPr>
        <p:spPr>
          <a:xfrm>
            <a:off x="5503545" y="175260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2400" dirty="0" smtClean="0">
                <a:solidFill>
                  <a:srgbClr val="FFFFFF"/>
                </a:solidFill>
              </a:rPr>
              <a:t>継続的成長のライン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715000" y="51816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800" dirty="0" smtClean="0">
                <a:solidFill>
                  <a:srgbClr val="FFFFFF"/>
                </a:solidFill>
              </a:rPr>
              <a:t>初期投資のベースライン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057400" y="457200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FFFFFF"/>
                </a:solidFill>
              </a:rPr>
              <a:t>事業１</a:t>
            </a:r>
            <a:endParaRPr kumimoji="1"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886200" y="411480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FFFFFF"/>
                </a:solidFill>
              </a:rPr>
              <a:t>事業２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171456" y="35814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FFFF"/>
                </a:solidFill>
              </a:rPr>
              <a:t>事業３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新規事業</a:t>
            </a:r>
            <a:r>
              <a:rPr kumimoji="1" lang="ja-JP" altLang="en-US" dirty="0" smtClean="0"/>
              <a:t>に立ちはだかる壁：</a:t>
            </a:r>
            <a:r>
              <a:rPr kumimoji="1" lang="en-US" altLang="ja-JP" dirty="0" smtClean="0"/>
              <a:t>3.</a:t>
            </a:r>
            <a:r>
              <a:rPr kumimoji="1" lang="en-US" altLang="en-US" dirty="0" smtClean="0"/>
              <a:t>評価制度</a:t>
            </a:r>
            <a:r>
              <a:rPr kumimoji="1" lang="ja-JP" altLang="en-US" dirty="0" smtClean="0"/>
              <a:t>の</a:t>
            </a:r>
            <a:r>
              <a:rPr kumimoji="1" lang="ja-JP" altLang="en-US" dirty="0"/>
              <a:t>壁</a:t>
            </a:r>
            <a:r>
              <a:rPr lang="ja-JP" altLang="en-US" dirty="0"/>
              <a:t> </a:t>
            </a:r>
            <a:endParaRPr kumimoji="1" lang="ja-JP" altLang="en-US" dirty="0"/>
          </a:p>
        </p:txBody>
      </p:sp>
      <p:pic>
        <p:nvPicPr>
          <p:cNvPr id="10" name="図 9" descr="MC9004339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7800" y="1981200"/>
            <a:ext cx="1416539" cy="1416539"/>
          </a:xfrm>
          <a:prstGeom prst="rect">
            <a:avLst/>
          </a:prstGeom>
        </p:spPr>
      </p:pic>
      <p:pic>
        <p:nvPicPr>
          <p:cNvPr id="11" name="図 10" descr="MC90043488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3200" y="5257800"/>
            <a:ext cx="1219200" cy="1219200"/>
          </a:xfrm>
          <a:prstGeom prst="rect">
            <a:avLst/>
          </a:prstGeom>
        </p:spPr>
      </p:pic>
      <p:sp>
        <p:nvSpPr>
          <p:cNvPr id="12" name="角丸四角形吹き出し 11"/>
          <p:cNvSpPr/>
          <p:nvPr/>
        </p:nvSpPr>
        <p:spPr bwMode="auto">
          <a:xfrm>
            <a:off x="3200400" y="1371600"/>
            <a:ext cx="4572000" cy="1905000"/>
          </a:xfrm>
          <a:prstGeom prst="wedgeRoundRectCallout">
            <a:avLst>
              <a:gd name="adj1" fmla="val -56666"/>
              <a:gd name="adj2" fmla="val 22500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事業戦略・経営戦略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000" dirty="0" smtClean="0">
                <a:solidFill>
                  <a:schemeClr val="bg1"/>
                </a:solidFill>
              </a:rPr>
              <a:t>新規事業の開発</a:t>
            </a:r>
            <a:endParaRPr kumimoji="0" lang="en-US" altLang="ja-JP" sz="2000" dirty="0" smtClean="0">
              <a:solidFill>
                <a:schemeClr val="bg1"/>
              </a:solidFill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クラウド・ビジネスへのシフト</a:t>
            </a:r>
            <a:endParaRPr kumimoji="0" lang="en-US" altLang="ja-JP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000" dirty="0" smtClean="0">
                <a:solidFill>
                  <a:schemeClr val="bg1"/>
                </a:solidFill>
              </a:rPr>
              <a:t>ストック・ビジネスの拡大</a:t>
            </a:r>
            <a:endParaRPr kumimoji="0" lang="en-US" altLang="ja-JP" sz="2000" dirty="0" smtClean="0">
              <a:solidFill>
                <a:schemeClr val="bg1"/>
              </a:solidFill>
            </a:endParaRPr>
          </a:p>
          <a:p>
            <a:pPr marL="450850" lvl="1" indent="-171450">
              <a:spcBef>
                <a:spcPts val="0"/>
              </a:spcBef>
              <a:buFont typeface="Wingdings" charset="2"/>
              <a:buChar char="v"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・・・</a:t>
            </a:r>
          </a:p>
        </p:txBody>
      </p:sp>
      <p:sp>
        <p:nvSpPr>
          <p:cNvPr id="13" name="角丸四角形吹き出し 12"/>
          <p:cNvSpPr/>
          <p:nvPr/>
        </p:nvSpPr>
        <p:spPr bwMode="auto">
          <a:xfrm>
            <a:off x="1524000" y="4953000"/>
            <a:ext cx="4572000" cy="1295400"/>
          </a:xfrm>
          <a:prstGeom prst="wedgeRoundRectCallout">
            <a:avLst>
              <a:gd name="adj1" fmla="val 59445"/>
              <a:gd name="adj2" fmla="val 5833"/>
              <a:gd name="adj3" fmla="val 16667"/>
            </a:avLst>
          </a:prstGeom>
          <a:solidFill>
            <a:srgbClr val="4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事業部門・営業の予算</a:t>
            </a:r>
          </a:p>
          <a:p>
            <a:pPr marL="0" lvl="1" algn="ctr">
              <a:spcBef>
                <a:spcPts val="0"/>
              </a:spcBef>
            </a:pPr>
            <a:r>
              <a:rPr kumimoji="0" lang="ja-JP" altLang="en-US" sz="2800" dirty="0" smtClean="0">
                <a:solidFill>
                  <a:schemeClr val="bg1"/>
                </a:solidFill>
              </a:rPr>
              <a:t>売上と利益</a:t>
            </a:r>
            <a:endParaRPr kumimoji="0" lang="en-US" altLang="ja-JP" sz="2800" dirty="0" smtClean="0">
              <a:solidFill>
                <a:schemeClr val="bg1"/>
              </a:solidFill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3352800" y="2895600"/>
            <a:ext cx="3276600" cy="2209800"/>
            <a:chOff x="3733800" y="2971800"/>
            <a:chExt cx="3276600" cy="2209800"/>
          </a:xfrm>
        </p:grpSpPr>
        <p:sp>
          <p:nvSpPr>
            <p:cNvPr id="16" name="爆発 1 15"/>
            <p:cNvSpPr/>
            <p:nvPr/>
          </p:nvSpPr>
          <p:spPr bwMode="auto">
            <a:xfrm>
              <a:off x="3733800" y="2971800"/>
              <a:ext cx="3276600" cy="2209800"/>
            </a:xfrm>
            <a:prstGeom prst="irregularSeal1">
              <a:avLst/>
            </a:prstGeom>
            <a:solidFill>
              <a:srgbClr val="FFFF00"/>
            </a:solidFill>
            <a:ln w="57150" cmpd="sng"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495800" y="3657600"/>
              <a:ext cx="17235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dirty="0" smtClean="0">
                  <a:solidFill>
                    <a:srgbClr val="FF0000"/>
                  </a:solidFill>
                </a:rPr>
                <a:t>戦略と評価</a:t>
              </a:r>
              <a:endParaRPr lang="en-US" altLang="ja-JP" sz="24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ja-JP" altLang="en-US" sz="2400" dirty="0" smtClean="0">
                  <a:solidFill>
                    <a:srgbClr val="FF0000"/>
                  </a:solidFill>
                </a:rPr>
                <a:t>の不一致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2133600" y="22098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経営者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24600" y="4953000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営業・事業部門長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マーケティングの重要性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9600" y="5385137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defRPr>
            </a:lvl1pPr>
          </a:lstStyle>
          <a:p>
            <a:r>
              <a:rPr lang="ja-JP" altLang="en-US" dirty="0" smtClean="0"/>
              <a:t>テクノロジーやトレンドの</a:t>
            </a:r>
            <a:r>
              <a:rPr lang="ja-JP" altLang="en-US" dirty="0" smtClean="0"/>
              <a:t>変化</a:t>
            </a:r>
            <a:r>
              <a:rPr lang="ja-JP" altLang="en-US" dirty="0"/>
              <a:t>が自社の収益構造にどのような影響を与えているか、あるいは今後与えるかについて客観的</a:t>
            </a:r>
            <a:r>
              <a:rPr lang="ja-JP" altLang="en-US" dirty="0" smtClean="0"/>
              <a:t>な評価を</a:t>
            </a:r>
            <a:r>
              <a:rPr lang="ja-JP" altLang="en-US" dirty="0"/>
              <a:t>行い、事業戦略との整合性</a:t>
            </a:r>
            <a:r>
              <a:rPr lang="ja-JP" altLang="en-US" dirty="0" smtClean="0"/>
              <a:t>を確認する</a:t>
            </a:r>
            <a:r>
              <a:rPr lang="ja-JP" altLang="en-US" dirty="0"/>
              <a:t>必要がある。</a:t>
            </a:r>
          </a:p>
        </p:txBody>
      </p:sp>
      <p:sp>
        <p:nvSpPr>
          <p:cNvPr id="10" name="角丸四角形 9"/>
          <p:cNvSpPr/>
          <p:nvPr/>
        </p:nvSpPr>
        <p:spPr bwMode="auto">
          <a:xfrm>
            <a:off x="609600" y="2946737"/>
            <a:ext cx="3962400" cy="160020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400" dirty="0" smtClean="0"/>
              <a:t>担当するお客様から売上や利益をあげること</a:t>
            </a:r>
            <a:endParaRPr kumimoji="0" lang="en-US" altLang="ja-JP" sz="1400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</a:t>
            </a:r>
            <a:r>
              <a:rPr kumimoji="0" lang="ja-JP" altLang="en-US" dirty="0" smtClean="0"/>
              <a:t>の現状や</a:t>
            </a:r>
            <a:r>
              <a:rPr kumimoji="0" lang="ja-JP" altLang="en-US" dirty="0" smtClean="0"/>
              <a:t>課題</a:t>
            </a:r>
            <a:r>
              <a:rPr kumimoji="0" lang="ja-JP" altLang="en-US" dirty="0"/>
              <a:t>の理解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お客様個別</a:t>
            </a:r>
            <a:r>
              <a:rPr kumimoji="0" lang="ja-JP" altLang="en-US" dirty="0" smtClean="0"/>
              <a:t>の</a:t>
            </a:r>
            <a:r>
              <a:rPr kumimoji="0" lang="ja-JP" altLang="en-US" dirty="0" smtClean="0"/>
              <a:t>要望</a:t>
            </a:r>
            <a:r>
              <a:rPr kumimoji="0" lang="ja-JP" altLang="en-US" dirty="0" smtClean="0"/>
              <a:t>への</a:t>
            </a:r>
            <a:r>
              <a:rPr kumimoji="0" lang="ja-JP" altLang="en-US" dirty="0" smtClean="0"/>
              <a:t>対応</a:t>
            </a:r>
            <a:endParaRPr kumimoji="0" lang="ja-JP" altLang="en-US" dirty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お客様個別の提案戦略の策定と実践</a:t>
            </a:r>
            <a:endParaRPr kumimoji="0" lang="en-US" altLang="ja-JP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お客様の意志決定プロセスに関与し契約・受注</a:t>
            </a:r>
            <a:endParaRPr kumimoji="0" lang="en-US" altLang="ja-JP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売上と利益の計上</a:t>
            </a:r>
            <a:endParaRPr kumimoji="0" lang="ja-JP" altLang="en-US" dirty="0"/>
          </a:p>
        </p:txBody>
      </p:sp>
      <p:sp>
        <p:nvSpPr>
          <p:cNvPr id="11" name="角丸四角形 10"/>
          <p:cNvSpPr/>
          <p:nvPr/>
        </p:nvSpPr>
        <p:spPr bwMode="auto">
          <a:xfrm>
            <a:off x="4648200" y="2946737"/>
            <a:ext cx="3962400" cy="1600200"/>
          </a:xfrm>
          <a:prstGeom prst="round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400" dirty="0" smtClean="0"/>
              <a:t>事業領域の拡大や市場を創造すること</a:t>
            </a:r>
            <a:endParaRPr kumimoji="0" lang="en-US" altLang="ja-JP" sz="1400" dirty="0" smtClean="0"/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市場</a:t>
            </a:r>
            <a:r>
              <a:rPr kumimoji="0" lang="ja-JP" altLang="en-US" dirty="0"/>
              <a:t>の理解と分析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マーケティング</a:t>
            </a:r>
            <a:r>
              <a:rPr kumimoji="0" lang="ja-JP" altLang="en-US" dirty="0"/>
              <a:t>戦略の立案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製品</a:t>
            </a:r>
            <a:r>
              <a:rPr kumimoji="0" lang="ja-JP" altLang="en-US" dirty="0"/>
              <a:t>やサービスの開発や体系化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製品</a:t>
            </a:r>
            <a:r>
              <a:rPr kumimoji="0" lang="ja-JP" altLang="en-US" dirty="0"/>
              <a:t>やサービスの価格つけ</a:t>
            </a:r>
          </a:p>
          <a:p>
            <a:pPr marL="361950" lvl="1" indent="-171450">
              <a:spcBef>
                <a:spcPct val="20000"/>
              </a:spcBef>
              <a:buFont typeface="Wingdings" charset="2"/>
              <a:buChar char="v"/>
            </a:pPr>
            <a:r>
              <a:rPr kumimoji="0" lang="ja-JP" altLang="en-US" dirty="0" smtClean="0"/>
              <a:t>販売</a:t>
            </a:r>
            <a:r>
              <a:rPr kumimoji="0" lang="ja-JP" altLang="en-US" dirty="0"/>
              <a:t>方法の戦略策定と</a:t>
            </a:r>
            <a:r>
              <a:rPr kumimoji="0" lang="ja-JP" altLang="en-US" dirty="0" smtClean="0"/>
              <a:t>展開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609600" y="46231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600" dirty="0" smtClean="0"/>
              <a:t>現在：今月・今四半期・今年</a:t>
            </a:r>
            <a:endParaRPr kumimoji="0" lang="ja-JP" altLang="en-US" sz="1600" dirty="0"/>
          </a:p>
        </p:txBody>
      </p:sp>
      <p:sp>
        <p:nvSpPr>
          <p:cNvPr id="13" name="角丸四角形 12"/>
          <p:cNvSpPr/>
          <p:nvPr/>
        </p:nvSpPr>
        <p:spPr bwMode="auto">
          <a:xfrm>
            <a:off x="4648200" y="46231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600" dirty="0" smtClean="0"/>
              <a:t>将来：来期・次期三カ年・長期</a:t>
            </a:r>
            <a:endParaRPr kumimoji="0" lang="ja-JP" altLang="en-US" sz="1600" dirty="0"/>
          </a:p>
        </p:txBody>
      </p:sp>
      <p:sp>
        <p:nvSpPr>
          <p:cNvPr id="14" name="角丸四角形 13"/>
          <p:cNvSpPr/>
          <p:nvPr/>
        </p:nvSpPr>
        <p:spPr bwMode="auto">
          <a:xfrm>
            <a:off x="609600" y="24895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800" dirty="0" smtClean="0"/>
              <a:t>セールス</a:t>
            </a:r>
            <a:endParaRPr kumimoji="0" lang="ja-JP" altLang="en-US" sz="1800" dirty="0"/>
          </a:p>
        </p:txBody>
      </p:sp>
      <p:sp>
        <p:nvSpPr>
          <p:cNvPr id="15" name="角丸四角形 14"/>
          <p:cNvSpPr/>
          <p:nvPr/>
        </p:nvSpPr>
        <p:spPr bwMode="auto">
          <a:xfrm>
            <a:off x="4648200" y="2489537"/>
            <a:ext cx="3962400" cy="381000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kumimoji="0" lang="ja-JP" altLang="en-US" sz="1800" dirty="0" smtClean="0"/>
              <a:t>マーケティング</a:t>
            </a:r>
            <a:endParaRPr kumimoji="0" lang="ja-JP" altLang="en-US" sz="1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9600" y="1346537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defRPr>
            </a:lvl1pPr>
          </a:lstStyle>
          <a:p>
            <a:r>
              <a:rPr lang="ja-JP" altLang="en-US" sz="2400" dirty="0" smtClean="0"/>
              <a:t>セールスだけではビジネスは維持できない。</a:t>
            </a:r>
            <a:endParaRPr lang="en-US" altLang="ja-JP" sz="2400" dirty="0" smtClean="0"/>
          </a:p>
          <a:p>
            <a:r>
              <a:rPr lang="ja-JP" altLang="en-US" sz="2400" dirty="0" smtClean="0"/>
              <a:t>マーケティングによる事業領域の拡大や市場の創造が必要。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349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828800" y="2667000"/>
            <a:ext cx="542608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今、おこりつつある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イノベーションとは何か</a:t>
            </a: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5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ビジネスをスイッチする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685800" y="1371600"/>
            <a:ext cx="2514600" cy="2209800"/>
          </a:xfrm>
          <a:prstGeom prst="roundRect">
            <a:avLst>
              <a:gd name="adj" fmla="val 3704"/>
            </a:avLst>
          </a:prstGeom>
          <a:solidFill>
            <a:schemeClr val="bg1">
              <a:lumMod val="5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2209800" y="2590800"/>
            <a:ext cx="990600" cy="990600"/>
          </a:xfrm>
          <a:prstGeom prst="roundRect">
            <a:avLst>
              <a:gd name="adj" fmla="val 3704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1400" dirty="0">
                <a:solidFill>
                  <a:schemeClr val="bg2">
                    <a:lumMod val="50000"/>
                  </a:schemeClr>
                </a:solidFill>
              </a:rPr>
              <a:t>工数不足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43000" y="990600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</a:rPr>
              <a:t>大手</a:t>
            </a:r>
            <a:r>
              <a:rPr kumimoji="1" lang="en-US" altLang="ja-JP" sz="2000" dirty="0" smtClean="0">
                <a:solidFill>
                  <a:srgbClr val="FFFFFF"/>
                </a:solidFill>
              </a:rPr>
              <a:t>SI</a:t>
            </a:r>
            <a:r>
              <a:rPr kumimoji="1" lang="ja-JP" altLang="en-US" sz="2000" dirty="0" smtClean="0">
                <a:solidFill>
                  <a:srgbClr val="FFFFFF"/>
                </a:solidFill>
              </a:rPr>
              <a:t>事業者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136589" y="160020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>
                <a:solidFill>
                  <a:srgbClr val="FFFFFF"/>
                </a:solidFill>
              </a:rPr>
              <a:t>プロジェクト</a:t>
            </a:r>
            <a:endParaRPr kumimoji="1"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05400" y="4876800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40000"/>
                    </a:srgbClr>
                  </a:glow>
                </a:effectLst>
              </a:rPr>
              <a:t>自分で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rgbClr val="FF6600">
                    <a:alpha val="40000"/>
                  </a:srgbClr>
                </a:glow>
              </a:effectLst>
            </a:endParaRPr>
          </a:p>
          <a:p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40000"/>
                    </a:srgbClr>
                  </a:glow>
                </a:effectLst>
              </a:rPr>
              <a:t>自分の将来を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rgbClr val="FF6600">
                    <a:alpha val="40000"/>
                  </a:srgbClr>
                </a:glow>
              </a:effectLst>
            </a:endParaRPr>
          </a:p>
          <a:p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rgbClr val="FF6600">
                      <a:alpha val="40000"/>
                    </a:srgbClr>
                  </a:glow>
                </a:effectLst>
              </a:rPr>
              <a:t>創り出すビジネス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rgbClr val="FF6600">
                    <a:alpha val="40000"/>
                  </a:srgbClr>
                </a:glow>
              </a:effectLst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685800" y="4114800"/>
            <a:ext cx="1371600" cy="2514600"/>
            <a:chOff x="685800" y="3962400"/>
            <a:chExt cx="1371600" cy="2514600"/>
          </a:xfrm>
        </p:grpSpPr>
        <p:sp>
          <p:nvSpPr>
            <p:cNvPr id="22" name="角丸四角形 21"/>
            <p:cNvSpPr/>
            <p:nvPr/>
          </p:nvSpPr>
          <p:spPr bwMode="auto">
            <a:xfrm>
              <a:off x="685800" y="39624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5" name="角丸四角形 24"/>
            <p:cNvSpPr/>
            <p:nvPr/>
          </p:nvSpPr>
          <p:spPr bwMode="auto">
            <a:xfrm>
              <a:off x="685800" y="5334000"/>
              <a:ext cx="1371600" cy="1143000"/>
            </a:xfrm>
            <a:prstGeom prst="roundRect">
              <a:avLst>
                <a:gd name="adj" fmla="val 3704"/>
              </a:avLst>
            </a:prstGeom>
            <a:solidFill>
              <a:schemeClr val="bg1">
                <a:lumMod val="5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大手</a:t>
              </a:r>
              <a:r>
                <a:rPr kumimoji="0" lang="en-US" altLang="ja-JP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事業者</a:t>
              </a:r>
            </a:p>
          </p:txBody>
        </p:sp>
        <p:cxnSp>
          <p:nvCxnSpPr>
            <p:cNvPr id="34" name="直線矢印コネクタ 33"/>
            <p:cNvCxnSpPr>
              <a:stCxn id="25" idx="0"/>
              <a:endCxn id="22" idx="2"/>
            </p:cNvCxnSpPr>
            <p:nvPr/>
          </p:nvCxnSpPr>
          <p:spPr bwMode="auto">
            <a:xfrm flipH="1" flipV="1">
              <a:off x="1066800" y="4648200"/>
              <a:ext cx="304800" cy="6858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図形グループ 12"/>
          <p:cNvGrpSpPr/>
          <p:nvPr/>
        </p:nvGrpSpPr>
        <p:grpSpPr>
          <a:xfrm>
            <a:off x="1066800" y="3962400"/>
            <a:ext cx="3810000" cy="2514600"/>
            <a:chOff x="1066800" y="3810000"/>
            <a:chExt cx="3810000" cy="2514600"/>
          </a:xfrm>
        </p:grpSpPr>
        <p:grpSp>
          <p:nvGrpSpPr>
            <p:cNvPr id="9" name="図形グループ 8"/>
            <p:cNvGrpSpPr/>
            <p:nvPr/>
          </p:nvGrpSpPr>
          <p:grpSpPr>
            <a:xfrm>
              <a:off x="1066800" y="3810000"/>
              <a:ext cx="3810000" cy="2514600"/>
              <a:chOff x="1066800" y="3810000"/>
              <a:chExt cx="3810000" cy="2514600"/>
            </a:xfrm>
          </p:grpSpPr>
          <p:sp>
            <p:nvSpPr>
              <p:cNvPr id="27" name="角丸四角形 26"/>
              <p:cNvSpPr/>
              <p:nvPr/>
            </p:nvSpPr>
            <p:spPr bwMode="auto">
              <a:xfrm>
                <a:off x="2209800" y="5562600"/>
                <a:ext cx="838200" cy="762000"/>
              </a:xfrm>
              <a:prstGeom prst="roundRect">
                <a:avLst>
                  <a:gd name="adj" fmla="val 3704"/>
                </a:avLst>
              </a:prstGeom>
              <a:solidFill>
                <a:srgbClr val="800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b="0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  <a:ea typeface="HG丸ｺﾞｼｯｸM-PRO" pitchFamily="50" charset="-128"/>
                  </a:rPr>
                  <a:t>ユーザー</a:t>
                </a:r>
                <a:endParaRPr kumimoji="0" lang="en-US" altLang="ja-JP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企業</a:t>
                </a:r>
                <a:endParaRPr kumimoji="0" lang="ja-JP" altLang="en-US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28" name="角丸四角形 27"/>
              <p:cNvSpPr/>
              <p:nvPr/>
            </p:nvSpPr>
            <p:spPr bwMode="auto">
              <a:xfrm>
                <a:off x="3124200" y="5562600"/>
                <a:ext cx="838200" cy="762000"/>
              </a:xfrm>
              <a:prstGeom prst="roundRect">
                <a:avLst>
                  <a:gd name="adj" fmla="val 3704"/>
                </a:avLst>
              </a:prstGeom>
              <a:solidFill>
                <a:srgbClr val="800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ユーザー</a:t>
                </a:r>
                <a:endParaRPr kumimoji="0" lang="en-US" altLang="ja-JP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企業</a:t>
                </a:r>
                <a:endParaRPr kumimoji="0" lang="ja-JP" altLang="en-US" dirty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29" name="角丸四角形 28"/>
              <p:cNvSpPr/>
              <p:nvPr/>
            </p:nvSpPr>
            <p:spPr bwMode="auto">
              <a:xfrm>
                <a:off x="4038600" y="5562600"/>
                <a:ext cx="838200" cy="762000"/>
              </a:xfrm>
              <a:prstGeom prst="roundRect">
                <a:avLst>
                  <a:gd name="adj" fmla="val 3704"/>
                </a:avLst>
              </a:prstGeom>
              <a:solidFill>
                <a:srgbClr val="800000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ユーザー</a:t>
                </a:r>
                <a:endParaRPr kumimoji="0" lang="en-US" altLang="ja-JP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  <a:p>
                <a:pPr algn="ctr">
                  <a:spcBef>
                    <a:spcPct val="20000"/>
                  </a:spcBef>
                </a:pPr>
                <a:r>
                  <a:rPr kumimoji="0" lang="ja-JP" altLang="en-US" dirty="0" smtClean="0">
                    <a:solidFill>
                      <a:srgbClr val="FFFFFF"/>
                    </a:solidFill>
                    <a:latin typeface="Arial" charset="0"/>
                    <a:ea typeface="HG丸ｺﾞｼｯｸM-PRO" pitchFamily="50" charset="-128"/>
                  </a:rPr>
                  <a:t>企業</a:t>
                </a:r>
                <a:endParaRPr kumimoji="0" lang="ja-JP" altLang="en-US" dirty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endParaRPr>
              </a:p>
            </p:txBody>
          </p:sp>
          <p:sp>
            <p:nvSpPr>
              <p:cNvPr id="31" name="雲 30"/>
              <p:cNvSpPr/>
              <p:nvPr/>
            </p:nvSpPr>
            <p:spPr bwMode="auto">
              <a:xfrm>
                <a:off x="2514600" y="3810000"/>
                <a:ext cx="2362200" cy="990600"/>
              </a:xfrm>
              <a:prstGeom prst="cloud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</a:rPr>
                  <a:t>独自</a:t>
                </a:r>
                <a:endPara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ja-JP" alt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3366FF"/>
                    </a:solidFill>
                    <a:effectLst/>
                  </a:rPr>
                  <a:t>サービス</a:t>
                </a:r>
              </a:p>
            </p:txBody>
          </p:sp>
          <p:cxnSp>
            <p:nvCxnSpPr>
              <p:cNvPr id="37" name="直線矢印コネクタ 36"/>
              <p:cNvCxnSpPr>
                <a:stCxn id="27" idx="0"/>
                <a:endCxn id="22" idx="2"/>
              </p:cNvCxnSpPr>
              <p:nvPr/>
            </p:nvCxnSpPr>
            <p:spPr bwMode="auto">
              <a:xfrm flipH="1" flipV="1">
                <a:off x="1066800" y="4572000"/>
                <a:ext cx="1562100" cy="9906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bg1"/>
                </a:solidFill>
                <a:prstDash val="sysDash"/>
                <a:round/>
                <a:headEnd type="triangl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直線矢印コネクタ 41"/>
              <p:cNvCxnSpPr>
                <a:stCxn id="31" idx="2"/>
                <a:endCxn id="22" idx="3"/>
              </p:cNvCxnSpPr>
              <p:nvPr/>
            </p:nvCxnSpPr>
            <p:spPr bwMode="auto">
              <a:xfrm flipH="1" flipV="1">
                <a:off x="1447800" y="4229100"/>
                <a:ext cx="1074127" cy="76200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bg1"/>
                </a:solidFill>
                <a:prstDash val="sysDash"/>
                <a:round/>
                <a:headEnd type="triangl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直線矢印コネクタ 45"/>
              <p:cNvCxnSpPr>
                <a:stCxn id="28" idx="0"/>
                <a:endCxn id="31" idx="1"/>
              </p:cNvCxnSpPr>
              <p:nvPr/>
            </p:nvCxnSpPr>
            <p:spPr bwMode="auto">
              <a:xfrm flipV="1">
                <a:off x="3543300" y="4799545"/>
                <a:ext cx="152400" cy="763055"/>
              </a:xfrm>
              <a:prstGeom prst="straightConnector1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bg1"/>
                </a:solidFill>
                <a:prstDash val="sysDash"/>
                <a:round/>
                <a:headEnd type="triangl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" name="直線矢印コネクタ 49"/>
            <p:cNvCxnSpPr>
              <a:stCxn id="29" idx="0"/>
              <a:endCxn id="31" idx="1"/>
            </p:cNvCxnSpPr>
            <p:nvPr/>
          </p:nvCxnSpPr>
          <p:spPr bwMode="auto">
            <a:xfrm flipH="1" flipV="1">
              <a:off x="3695700" y="4799545"/>
              <a:ext cx="762000" cy="763055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テキスト ボックス 55"/>
            <p:cNvSpPr txBox="1"/>
            <p:nvPr/>
          </p:nvSpPr>
          <p:spPr>
            <a:xfrm>
              <a:off x="2057400" y="464820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攻めの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lang="ja-JP" altLang="en-US" dirty="0" smtClean="0">
                  <a:solidFill>
                    <a:srgbClr val="FFFFFF"/>
                  </a:solidFill>
                </a:rPr>
                <a:t>ビジネス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7" name="テキスト ボックス 56"/>
          <p:cNvSpPr txBox="1"/>
          <p:nvPr/>
        </p:nvSpPr>
        <p:spPr>
          <a:xfrm>
            <a:off x="5105400" y="1600200"/>
            <a:ext cx="3810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自分で自分の将来を</a:t>
            </a:r>
            <a:endParaRPr kumimoji="1" lang="en-US" altLang="ja-JP" sz="28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kumimoji="1" lang="ja-JP" altLang="en-US" sz="28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決められないビジネス</a:t>
            </a:r>
            <a:endParaRPr kumimoji="1" lang="en-US" altLang="ja-JP" sz="28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6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自分の意志で事業計画が描けない</a:t>
            </a:r>
            <a:endParaRPr lang="en-US" altLang="ja-JP" sz="16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sz="16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価格競争、いずれは消耗戦</a:t>
            </a:r>
            <a:endParaRPr kumimoji="1" lang="en-US" altLang="ja-JP" sz="1600" dirty="0" smtClean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marL="171450" indent="-171450">
              <a:buFont typeface="Wingdings" charset="2"/>
              <a:buChar char="v"/>
            </a:pPr>
            <a:r>
              <a:rPr lang="ja-JP" altLang="en-US" sz="1600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中長期的には案件減少</a:t>
            </a:r>
            <a:endParaRPr kumimoji="1" lang="ja-JP" altLang="en-US" sz="16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3200400" y="1371600"/>
            <a:ext cx="1676400" cy="2209800"/>
            <a:chOff x="3200400" y="1219200"/>
            <a:chExt cx="1676400" cy="2209800"/>
          </a:xfrm>
        </p:grpSpPr>
        <p:sp>
          <p:nvSpPr>
            <p:cNvPr id="6" name="角丸四角形 5"/>
            <p:cNvSpPr/>
            <p:nvPr/>
          </p:nvSpPr>
          <p:spPr bwMode="auto">
            <a:xfrm>
              <a:off x="4114800" y="12192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chemeClr val="accent5">
                <a:lumMod val="5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A</a:t>
              </a:r>
              <a:r>
                <a:rPr kumimoji="0" lang="ja-JP" altLang="en-US" sz="20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社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" name="角丸四角形 6"/>
            <p:cNvSpPr/>
            <p:nvPr/>
          </p:nvSpPr>
          <p:spPr bwMode="auto">
            <a:xfrm>
              <a:off x="4114800" y="19812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B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社</a:t>
              </a:r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4114800" y="2743200"/>
              <a:ext cx="762000" cy="685800"/>
            </a:xfrm>
            <a:prstGeom prst="roundRect">
              <a:avLst>
                <a:gd name="adj" fmla="val 5000"/>
              </a:avLst>
            </a:prstGeom>
            <a:solidFill>
              <a:srgbClr val="0080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C</a:t>
              </a: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社</a:t>
              </a:r>
            </a:p>
          </p:txBody>
        </p:sp>
        <p:cxnSp>
          <p:nvCxnSpPr>
            <p:cNvPr id="10" name="直線矢印コネクタ 9"/>
            <p:cNvCxnSpPr>
              <a:stCxn id="6" idx="1"/>
            </p:cNvCxnSpPr>
            <p:nvPr/>
          </p:nvCxnSpPr>
          <p:spPr bwMode="auto">
            <a:xfrm flipH="1">
              <a:off x="3200400" y="1562100"/>
              <a:ext cx="914400" cy="11049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直線矢印コネクタ 10"/>
            <p:cNvCxnSpPr>
              <a:stCxn id="7" idx="1"/>
              <a:endCxn id="5" idx="3"/>
            </p:cNvCxnSpPr>
            <p:nvPr/>
          </p:nvCxnSpPr>
          <p:spPr bwMode="auto">
            <a:xfrm flipH="1">
              <a:off x="3200400" y="2324100"/>
              <a:ext cx="914400" cy="5334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直線矢印コネクタ 11"/>
            <p:cNvCxnSpPr>
              <a:stCxn id="8" idx="1"/>
            </p:cNvCxnSpPr>
            <p:nvPr/>
          </p:nvCxnSpPr>
          <p:spPr bwMode="auto">
            <a:xfrm flipH="1">
              <a:off x="3200400" y="3086100"/>
              <a:ext cx="914400" cy="3810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ysDash"/>
              <a:round/>
              <a:headEnd type="triangl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テキスト ボックス 57"/>
            <p:cNvSpPr txBox="1"/>
            <p:nvPr/>
          </p:nvSpPr>
          <p:spPr>
            <a:xfrm>
              <a:off x="3200400" y="129540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FFFFFF"/>
                  </a:solidFill>
                </a:rPr>
                <a:t>待ちの</a:t>
              </a:r>
              <a:endParaRPr kumimoji="1" lang="en-US" altLang="ja-JP" dirty="0" smtClean="0">
                <a:solidFill>
                  <a:srgbClr val="FFFFFF"/>
                </a:solidFill>
              </a:endParaRPr>
            </a:p>
            <a:p>
              <a:r>
                <a:rPr lang="ja-JP" altLang="en-US" dirty="0" smtClean="0">
                  <a:solidFill>
                    <a:srgbClr val="FFFFFF"/>
                  </a:solidFill>
                </a:rPr>
                <a:t>ビジネス</a:t>
              </a:r>
              <a:endParaRPr kumimoji="1" lang="ja-JP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9" name="下矢印 58"/>
          <p:cNvSpPr/>
          <p:nvPr/>
        </p:nvSpPr>
        <p:spPr bwMode="auto">
          <a:xfrm>
            <a:off x="6400800" y="3429000"/>
            <a:ext cx="1219200" cy="1447800"/>
          </a:xfrm>
          <a:prstGeom prst="down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6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build="p"/>
      <p:bldP spid="57" grpId="0" build="p"/>
      <p:bldP spid="5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ビジネスをスイッチする</a:t>
            </a:r>
            <a:endParaRPr kumimoji="1" lang="ja-JP" altLang="en-US" dirty="0"/>
          </a:p>
        </p:txBody>
      </p:sp>
      <p:grpSp>
        <p:nvGrpSpPr>
          <p:cNvPr id="39" name="図形グループ 38"/>
          <p:cNvGrpSpPr/>
          <p:nvPr/>
        </p:nvGrpSpPr>
        <p:grpSpPr>
          <a:xfrm>
            <a:off x="685800" y="3200400"/>
            <a:ext cx="7002755" cy="1306286"/>
            <a:chOff x="685800" y="3200400"/>
            <a:chExt cx="7002755" cy="1306286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2438400" y="3203138"/>
              <a:ext cx="5250155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ソフトウェア生産技術の追求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人月を前提としない開発方法</a:t>
              </a:r>
              <a:endParaRPr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現場・現物主義、改善による品質とスピードの両立</a:t>
              </a:r>
              <a:endParaRPr kumimoji="1"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改善と工夫で利益率拡大</a:t>
              </a:r>
              <a:endParaRPr kumimoji="1" lang="ja-JP" altLang="en-US" sz="1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  <p:pic>
          <p:nvPicPr>
            <p:cNvPr id="32" name="図 31" descr="MM910001087.GIF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200400"/>
              <a:ext cx="1828800" cy="1306286"/>
            </a:xfrm>
            <a:prstGeom prst="rect">
              <a:avLst/>
            </a:prstGeom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940678" y="3436203"/>
              <a:ext cx="14686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ja-JP" altLang="en-US" sz="2400" dirty="0" smtClean="0">
                  <a:solidFill>
                    <a:srgbClr val="408000"/>
                  </a:solidFill>
                  <a:effectLst>
                    <a:glow rad="203200">
                      <a:schemeClr val="bg1">
                        <a:alpha val="75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アジャイル</a:t>
              </a:r>
              <a:endParaRPr kumimoji="1" lang="en-US" altLang="ja-JP" sz="2400" dirty="0" smtClean="0">
                <a:solidFill>
                  <a:srgbClr val="408000"/>
                </a:solidFill>
                <a:effectLst>
                  <a:glow rad="203200">
                    <a:schemeClr val="bg1">
                      <a:alpha val="75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algn="r"/>
              <a:r>
                <a:rPr kumimoji="1" lang="ja-JP" altLang="en-US" sz="2400" dirty="0" smtClean="0">
                  <a:solidFill>
                    <a:srgbClr val="408000"/>
                  </a:solidFill>
                  <a:effectLst>
                    <a:glow rad="203200">
                      <a:schemeClr val="bg1">
                        <a:alpha val="75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開発</a:t>
              </a:r>
              <a:endParaRPr kumimoji="1" lang="en-US" altLang="ja-JP" sz="2400" dirty="0" smtClean="0">
                <a:solidFill>
                  <a:srgbClr val="408000"/>
                </a:solidFill>
                <a:effectLst>
                  <a:glow rad="203200">
                    <a:schemeClr val="bg1">
                      <a:alpha val="75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762000" y="1371600"/>
            <a:ext cx="7892765" cy="1810461"/>
            <a:chOff x="762000" y="1371600"/>
            <a:chExt cx="7892765" cy="1810461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406" y="2133600"/>
              <a:ext cx="775018" cy="4620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1371601"/>
              <a:ext cx="802736" cy="757298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400" y="1371600"/>
              <a:ext cx="581264" cy="5812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000" y="2503714"/>
              <a:ext cx="1524000" cy="678347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6400" y="2133600"/>
              <a:ext cx="581264" cy="457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3" name="テキスト ボックス 42"/>
            <p:cNvSpPr txBox="1"/>
            <p:nvPr/>
          </p:nvSpPr>
          <p:spPr>
            <a:xfrm>
              <a:off x="2438400" y="1371600"/>
              <a:ext cx="6216365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OSS(Open Source Software)</a:t>
              </a:r>
              <a:r>
                <a:rPr kumimoji="1" lang="ja-JP" altLang="en-US" sz="24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への対応力強化</a:t>
              </a:r>
              <a:endParaRPr kumimoji="1" lang="en-US" altLang="ja-JP" sz="2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TCO</a:t>
              </a:r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の削減の流れの中で</a:t>
              </a:r>
              <a:r>
                <a:rPr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OSS</a:t>
              </a:r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への期待が拡大</a:t>
              </a:r>
              <a:endParaRPr lang="en-US" altLang="ja-JP" sz="1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kumimoji="1"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“</a:t>
              </a:r>
              <a:r>
                <a:rPr kumimoji="1"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スタンダード</a:t>
              </a:r>
              <a:r>
                <a:rPr kumimoji="1" lang="en-US" altLang="ja-JP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”</a:t>
              </a:r>
              <a:r>
                <a:rPr kumimoji="1"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としての社会的認知とコミットの拡大</a:t>
              </a:r>
              <a:endParaRPr kumimoji="1" lang="en-US" altLang="ja-JP" sz="1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製品力のビジネスから活用力のビジネスへシフト</a:t>
              </a:r>
              <a:endParaRPr kumimoji="1" lang="ja-JP" altLang="en-US" sz="1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</p:grpSp>
      <p:grpSp>
        <p:nvGrpSpPr>
          <p:cNvPr id="40" name="図形グループ 39"/>
          <p:cNvGrpSpPr/>
          <p:nvPr/>
        </p:nvGrpSpPr>
        <p:grpSpPr>
          <a:xfrm>
            <a:off x="914400" y="4648200"/>
            <a:ext cx="8074591" cy="1447800"/>
            <a:chOff x="914400" y="4648200"/>
            <a:chExt cx="8074591" cy="1447800"/>
          </a:xfrm>
        </p:grpSpPr>
        <p:pic>
          <p:nvPicPr>
            <p:cNvPr id="35" name="図 34" descr="MC900433948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4648200"/>
              <a:ext cx="1447800" cy="1447800"/>
            </a:xfrm>
            <a:prstGeom prst="rect">
              <a:avLst/>
            </a:prstGeom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2438400" y="4724400"/>
              <a:ext cx="6550591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事業区分を越えた事業戦略策定</a:t>
              </a:r>
              <a:r>
                <a:rPr lang="en-US" altLang="ja-JP" sz="24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･</a:t>
              </a:r>
              <a:r>
                <a:rPr lang="ja-JP" altLang="en-US" sz="24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マーケティング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事業区分が新しいビジネスの発想を阻害している</a:t>
              </a:r>
              <a:endParaRPr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片手間ではない専業の事業戦略チーム</a:t>
              </a:r>
              <a:endParaRPr lang="en-US" altLang="ja-JP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  <a:p>
              <a:pPr marL="285750" indent="-285750">
                <a:buFont typeface="Wingdings" charset="2"/>
                <a:buChar char="v"/>
              </a:pPr>
              <a:r>
                <a:rPr kumimoji="1" lang="ja-JP" altLang="en-US" sz="1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Arial"/>
                  <a:ea typeface="HGP創英角ｺﾞｼｯｸUB"/>
                  <a:cs typeface="Arial"/>
                </a:rPr>
                <a:t>マーケティングへの投資</a:t>
              </a:r>
              <a:endParaRPr kumimoji="1" lang="ja-JP" altLang="en-US" sz="1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4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20236" y="3254514"/>
            <a:ext cx="44263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ポスト</a:t>
            </a:r>
            <a:r>
              <a:rPr lang="en-US" altLang="ja-JP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SI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時代の営業</a:t>
            </a:r>
            <a:endParaRPr lang="en-US" altLang="ja-JP" sz="40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2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ソリューション営業の終焉、営業</a:t>
            </a:r>
            <a:r>
              <a:rPr kumimoji="1" lang="en-US" altLang="ja-JP" dirty="0" smtClean="0"/>
              <a:t>3.0</a:t>
            </a:r>
            <a:r>
              <a:rPr kumimoji="1" lang="ja-JP" altLang="en-US" dirty="0" smtClean="0"/>
              <a:t>の時代</a:t>
            </a:r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1143000" y="1558073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プロダクト営業</a:t>
            </a:r>
            <a:endParaRPr kumimoji="1" lang="ja-JP" altLang="en-US" sz="1600" dirty="0"/>
          </a:p>
        </p:txBody>
      </p:sp>
      <p:sp>
        <p:nvSpPr>
          <p:cNvPr id="9" name="角丸四角形 8"/>
          <p:cNvSpPr/>
          <p:nvPr/>
        </p:nvSpPr>
        <p:spPr>
          <a:xfrm>
            <a:off x="6384074" y="1558073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イノベーション営業</a:t>
            </a:r>
            <a:endParaRPr kumimoji="1" lang="ja-JP" altLang="en-US" sz="1600" dirty="0"/>
          </a:p>
        </p:txBody>
      </p:sp>
      <p:sp>
        <p:nvSpPr>
          <p:cNvPr id="10" name="角丸四角形 9"/>
          <p:cNvSpPr/>
          <p:nvPr/>
        </p:nvSpPr>
        <p:spPr>
          <a:xfrm>
            <a:off x="3754244" y="1558073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ソリューション営業</a:t>
            </a:r>
            <a:endParaRPr kumimoji="1" lang="ja-JP" altLang="en-US" sz="1600" dirty="0"/>
          </a:p>
        </p:txBody>
      </p:sp>
      <p:sp>
        <p:nvSpPr>
          <p:cNvPr id="11" name="角丸四角形 10"/>
          <p:cNvSpPr/>
          <p:nvPr/>
        </p:nvSpPr>
        <p:spPr>
          <a:xfrm>
            <a:off x="1143000" y="1979344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/>
              <a:t>自分たちの</a:t>
            </a:r>
            <a:r>
              <a:rPr kumimoji="1" lang="ja-JP" altLang="en-US" sz="1400" dirty="0" smtClean="0"/>
              <a:t>製品やサービス</a:t>
            </a:r>
            <a:endParaRPr kumimoji="1" lang="ja-JP" altLang="en-US" sz="1400" dirty="0"/>
          </a:p>
        </p:txBody>
      </p:sp>
      <p:sp>
        <p:nvSpPr>
          <p:cNvPr id="12" name="角丸四角形 11"/>
          <p:cNvSpPr/>
          <p:nvPr/>
        </p:nvSpPr>
        <p:spPr>
          <a:xfrm>
            <a:off x="6384074" y="1979344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お客様の変化</a:t>
            </a:r>
            <a:endParaRPr kumimoji="1" lang="ja-JP" altLang="en-US" sz="1400" dirty="0"/>
          </a:p>
        </p:txBody>
      </p:sp>
      <p:sp>
        <p:nvSpPr>
          <p:cNvPr id="13" name="角丸四角形 12"/>
          <p:cNvSpPr/>
          <p:nvPr/>
        </p:nvSpPr>
        <p:spPr>
          <a:xfrm>
            <a:off x="3754244" y="1979344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顧客の課題やニーズ</a:t>
            </a:r>
            <a:endParaRPr kumimoji="1" lang="ja-JP" altLang="en-US" sz="1400" dirty="0"/>
          </a:p>
        </p:txBody>
      </p:sp>
      <p:sp>
        <p:nvSpPr>
          <p:cNvPr id="14" name="角丸四角形 13"/>
          <p:cNvSpPr/>
          <p:nvPr/>
        </p:nvSpPr>
        <p:spPr>
          <a:xfrm>
            <a:off x="1143000" y="2400612"/>
            <a:ext cx="2533805" cy="685179"/>
          </a:xfrm>
          <a:prstGeom prst="roundRect">
            <a:avLst>
              <a:gd name="adj" fmla="val 4866"/>
            </a:avLst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 smtClean="0"/>
              <a:t>製品やサービスの性能や機能の優位性、あるいはコストパフォーマンスの高さ</a:t>
            </a:r>
            <a:endParaRPr kumimoji="1" lang="ja-JP" altLang="en-US" sz="1200" dirty="0"/>
          </a:p>
        </p:txBody>
      </p:sp>
      <p:sp>
        <p:nvSpPr>
          <p:cNvPr id="15" name="角丸四角形 14"/>
          <p:cNvSpPr/>
          <p:nvPr/>
        </p:nvSpPr>
        <p:spPr>
          <a:xfrm>
            <a:off x="6384074" y="2400612"/>
            <a:ext cx="2533805" cy="685179"/>
          </a:xfrm>
          <a:prstGeom prst="roundRect">
            <a:avLst>
              <a:gd name="adj" fmla="val 5487"/>
            </a:avLst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dirty="0" smtClean="0"/>
              <a:t>顧客に新しい気付きやビジョンを与えられること</a:t>
            </a:r>
            <a:endParaRPr kumimoji="1" lang="ja-JP" altLang="en-US" sz="1200" dirty="0"/>
          </a:p>
        </p:txBody>
      </p:sp>
      <p:sp>
        <p:nvSpPr>
          <p:cNvPr id="16" name="角丸四角形 15"/>
          <p:cNvSpPr/>
          <p:nvPr/>
        </p:nvSpPr>
        <p:spPr>
          <a:xfrm>
            <a:off x="3754244" y="2400612"/>
            <a:ext cx="2533805" cy="685179"/>
          </a:xfrm>
          <a:prstGeom prst="roundRect">
            <a:avLst>
              <a:gd name="adj" fmla="val 5487"/>
            </a:avLst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dirty="0" smtClean="0"/>
              <a:t>課題解決やニーズを満たすためのテクノロジーやプロセスの組合せの適応性や優位性</a:t>
            </a:r>
            <a:endParaRPr kumimoji="1" lang="ja-JP" altLang="en-US" sz="1200" dirty="0"/>
          </a:p>
        </p:txBody>
      </p:sp>
      <p:sp>
        <p:nvSpPr>
          <p:cNvPr id="17" name="角丸四角形 16"/>
          <p:cNvSpPr/>
          <p:nvPr/>
        </p:nvSpPr>
        <p:spPr>
          <a:xfrm>
            <a:off x="1143000" y="3142788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購買担当や責任者</a:t>
            </a:r>
            <a:endParaRPr kumimoji="1" lang="ja-JP" altLang="en-US" sz="1400" dirty="0"/>
          </a:p>
        </p:txBody>
      </p:sp>
      <p:sp>
        <p:nvSpPr>
          <p:cNvPr id="18" name="角丸四角形 17"/>
          <p:cNvSpPr/>
          <p:nvPr/>
        </p:nvSpPr>
        <p:spPr>
          <a:xfrm>
            <a:off x="6384074" y="3142788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変革推進者</a:t>
            </a:r>
            <a:endParaRPr kumimoji="1" lang="ja-JP" altLang="en-US" sz="1400" dirty="0"/>
          </a:p>
        </p:txBody>
      </p:sp>
      <p:sp>
        <p:nvSpPr>
          <p:cNvPr id="19" name="角丸四角形 18"/>
          <p:cNvSpPr/>
          <p:nvPr/>
        </p:nvSpPr>
        <p:spPr>
          <a:xfrm>
            <a:off x="3754244" y="3142788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プロセス責任者</a:t>
            </a:r>
            <a:endParaRPr kumimoji="1" lang="ja-JP" altLang="en-US" sz="1400" dirty="0"/>
          </a:p>
        </p:txBody>
      </p:sp>
      <p:sp>
        <p:nvSpPr>
          <p:cNvPr id="20" name="角丸四角形 19"/>
          <p:cNvSpPr/>
          <p:nvPr/>
        </p:nvSpPr>
        <p:spPr>
          <a:xfrm>
            <a:off x="1143000" y="3551665"/>
            <a:ext cx="2533805" cy="1439126"/>
          </a:xfrm>
          <a:prstGeom prst="roundRect">
            <a:avLst>
              <a:gd name="adj" fmla="val 5052"/>
            </a:avLst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購買担当者や責任者の発見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要求仕様の明確化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競合優位な条件の設定と交渉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</a:p>
          <a:p>
            <a:pPr algn="ctr"/>
            <a:r>
              <a:rPr kumimoji="1" lang="ja-JP" altLang="en-US" sz="1200" dirty="0" smtClean="0"/>
              <a:t>調達とデリバリー</a:t>
            </a:r>
            <a:endParaRPr kumimoji="1" lang="ja-JP" altLang="en-US" sz="1200" dirty="0"/>
          </a:p>
        </p:txBody>
      </p:sp>
      <p:sp>
        <p:nvSpPr>
          <p:cNvPr id="21" name="角丸四角形 20"/>
          <p:cNvSpPr/>
          <p:nvPr/>
        </p:nvSpPr>
        <p:spPr>
          <a:xfrm>
            <a:off x="6384074" y="3551665"/>
            <a:ext cx="2533805" cy="1439126"/>
          </a:xfrm>
          <a:prstGeom prst="roundRect">
            <a:avLst>
              <a:gd name="adj" fmla="val 2878"/>
            </a:avLst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変革推進者の発見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徹底した顧客理解と深い考察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ビジョンと変革プロセスの提示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</a:p>
          <a:p>
            <a:pPr algn="ctr"/>
            <a:r>
              <a:rPr kumimoji="1" lang="ja-JP" altLang="en-US" sz="1200" dirty="0" smtClean="0"/>
              <a:t>プロジェクトへの貢献とプロデュース</a:t>
            </a:r>
            <a:endParaRPr kumimoji="1" lang="ja-JP" altLang="en-US" sz="1200" dirty="0"/>
          </a:p>
        </p:txBody>
      </p:sp>
      <p:sp>
        <p:nvSpPr>
          <p:cNvPr id="22" name="角丸四角形 21"/>
          <p:cNvSpPr/>
          <p:nvPr/>
        </p:nvSpPr>
        <p:spPr>
          <a:xfrm>
            <a:off x="3754244" y="3551665"/>
            <a:ext cx="2533805" cy="1439126"/>
          </a:xfrm>
          <a:prstGeom prst="roundRect">
            <a:avLst>
              <a:gd name="adj" fmla="val 4493"/>
            </a:avLst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プロセス責任者の発見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ニーズや課題の収集と分析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  <a:endParaRPr lang="en-US" altLang="ja-JP" sz="1200" dirty="0"/>
          </a:p>
          <a:p>
            <a:pPr algn="ctr"/>
            <a:r>
              <a:rPr kumimoji="1" lang="ja-JP" altLang="en-US" sz="1200" dirty="0" smtClean="0"/>
              <a:t>最適な組合せの設計と提案</a:t>
            </a:r>
            <a:endParaRPr kumimoji="1" lang="en-US" altLang="ja-JP" sz="1200" dirty="0" smtClean="0"/>
          </a:p>
          <a:p>
            <a:pPr algn="ctr"/>
            <a:r>
              <a:rPr lang="en-US" altLang="ja-JP" sz="1200" dirty="0" smtClean="0"/>
              <a:t>↓</a:t>
            </a:r>
          </a:p>
          <a:p>
            <a:pPr algn="ctr"/>
            <a:r>
              <a:rPr kumimoji="1" lang="ja-JP" altLang="en-US" sz="1200" dirty="0" smtClean="0"/>
              <a:t>プロジェクト管理とプロデュース</a:t>
            </a:r>
            <a:endParaRPr kumimoji="1" lang="en-US" altLang="ja-JP" sz="1200" dirty="0" smtClean="0"/>
          </a:p>
        </p:txBody>
      </p:sp>
      <p:sp>
        <p:nvSpPr>
          <p:cNvPr id="23" name="角丸四角形 22"/>
          <p:cNvSpPr/>
          <p:nvPr/>
        </p:nvSpPr>
        <p:spPr>
          <a:xfrm>
            <a:off x="1143000" y="5075665"/>
            <a:ext cx="2533805" cy="1430454"/>
          </a:xfrm>
          <a:prstGeom prst="roundRect">
            <a:avLst>
              <a:gd name="adj" fmla="val 4866"/>
            </a:avLst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自分たちの製品やサービスについての知識</a:t>
            </a:r>
            <a:endParaRPr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競合の製品やサービスについての知識と差別化についての見解</a:t>
            </a:r>
            <a:endParaRPr kumimoji="1"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調達や購買の知識や有利な条件を引き出すことができる交渉力</a:t>
            </a:r>
            <a:endParaRPr kumimoji="1" lang="en-US" altLang="ja-JP" sz="1200" dirty="0" smtClean="0"/>
          </a:p>
        </p:txBody>
      </p:sp>
      <p:sp>
        <p:nvSpPr>
          <p:cNvPr id="24" name="角丸四角形 23"/>
          <p:cNvSpPr/>
          <p:nvPr/>
        </p:nvSpPr>
        <p:spPr>
          <a:xfrm>
            <a:off x="6384074" y="5075665"/>
            <a:ext cx="2533805" cy="1430454"/>
          </a:xfrm>
          <a:prstGeom prst="roundRect">
            <a:avLst>
              <a:gd name="adj" fmla="val 5487"/>
            </a:avLst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経営やビジネスについての広範な知識</a:t>
            </a:r>
            <a:endParaRPr kumimoji="1"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経営の課題やビジョンについての分析力・考察力</a:t>
            </a:r>
            <a:endParaRPr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共感を引き出すコミュニケーション能力</a:t>
            </a:r>
            <a:endParaRPr kumimoji="1" lang="ja-JP" altLang="en-US" sz="1200" dirty="0"/>
          </a:p>
        </p:txBody>
      </p:sp>
      <p:sp>
        <p:nvSpPr>
          <p:cNvPr id="25" name="角丸四角形 24"/>
          <p:cNvSpPr/>
          <p:nvPr/>
        </p:nvSpPr>
        <p:spPr>
          <a:xfrm>
            <a:off x="3754244" y="5075665"/>
            <a:ext cx="2533805" cy="1430454"/>
          </a:xfrm>
          <a:prstGeom prst="roundRect">
            <a:avLst>
              <a:gd name="adj" fmla="val 5487"/>
            </a:avLst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charset="2"/>
              <a:buChar char="v"/>
            </a:pPr>
            <a:r>
              <a:rPr kumimoji="1" lang="ja-JP" altLang="en-US" sz="1200" dirty="0" smtClean="0"/>
              <a:t>テクノロジーやビジネス・プロセスについての知識</a:t>
            </a:r>
            <a:endParaRPr kumimoji="1" lang="en-US" altLang="ja-JP" sz="1200" dirty="0" smtClean="0"/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意志決定プロセスの理解とプロセスを遂行・管理できる能力</a:t>
            </a:r>
          </a:p>
          <a:p>
            <a:pPr marL="171450" indent="-171450">
              <a:buFont typeface="Wingdings" charset="2"/>
              <a:buChar char="v"/>
            </a:pPr>
            <a:r>
              <a:rPr lang="ja-JP" altLang="en-US" sz="1200" dirty="0" smtClean="0"/>
              <a:t>納得を引き出すドキュメンテーションやプレゼンのスキル</a:t>
            </a:r>
            <a:endParaRPr lang="en-US" altLang="ja-JP" sz="1200" dirty="0" smtClean="0"/>
          </a:p>
        </p:txBody>
      </p:sp>
      <p:sp>
        <p:nvSpPr>
          <p:cNvPr id="26" name="角丸四角形 25"/>
          <p:cNvSpPr/>
          <p:nvPr/>
        </p:nvSpPr>
        <p:spPr>
          <a:xfrm>
            <a:off x="1143000" y="1143000"/>
            <a:ext cx="2533805" cy="359318"/>
          </a:xfrm>
          <a:prstGeom prst="roundRect">
            <a:avLst/>
          </a:prstGeom>
          <a:solidFill>
            <a:schemeClr val="accent5">
              <a:lumMod val="50000"/>
              <a:alpha val="79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営業</a:t>
            </a:r>
            <a:r>
              <a:rPr kumimoji="1" lang="en-US" altLang="ja-JP" sz="2000" dirty="0" smtClean="0"/>
              <a:t> </a:t>
            </a:r>
            <a:r>
              <a:rPr lang="ja-JP" altLang="en-US" sz="2000" dirty="0" smtClean="0"/>
              <a:t>１</a:t>
            </a:r>
            <a:r>
              <a:rPr lang="en-US" altLang="ja-JP" sz="2000" dirty="0" smtClean="0"/>
              <a:t>.</a:t>
            </a:r>
            <a:r>
              <a:rPr lang="ja-JP" altLang="en-US" sz="2000" dirty="0" smtClean="0"/>
              <a:t>０</a:t>
            </a:r>
            <a:endParaRPr kumimoji="1" lang="ja-JP" altLang="en-US" sz="2000" dirty="0"/>
          </a:p>
        </p:txBody>
      </p:sp>
      <p:sp>
        <p:nvSpPr>
          <p:cNvPr id="27" name="角丸四角形 26"/>
          <p:cNvSpPr/>
          <p:nvPr/>
        </p:nvSpPr>
        <p:spPr>
          <a:xfrm>
            <a:off x="6384074" y="1143000"/>
            <a:ext cx="2533805" cy="359318"/>
          </a:xfrm>
          <a:prstGeom prst="roundRect">
            <a:avLst/>
          </a:prstGeom>
          <a:solidFill>
            <a:srgbClr val="0000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営業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３</a:t>
            </a:r>
            <a:r>
              <a:rPr kumimoji="1" lang="en-US" altLang="ja-JP" sz="2000" dirty="0" smtClean="0"/>
              <a:t>.</a:t>
            </a:r>
            <a:r>
              <a:rPr kumimoji="1" lang="ja-JP" altLang="en-US" sz="2000" dirty="0" smtClean="0"/>
              <a:t>０</a:t>
            </a:r>
            <a:endParaRPr kumimoji="1" lang="ja-JP" altLang="en-US" sz="2000" dirty="0"/>
          </a:p>
        </p:txBody>
      </p:sp>
      <p:sp>
        <p:nvSpPr>
          <p:cNvPr id="28" name="角丸四角形 27"/>
          <p:cNvSpPr/>
          <p:nvPr/>
        </p:nvSpPr>
        <p:spPr>
          <a:xfrm>
            <a:off x="3754244" y="1143000"/>
            <a:ext cx="2533805" cy="359318"/>
          </a:xfrm>
          <a:prstGeom prst="roundRect">
            <a:avLst/>
          </a:prstGeom>
          <a:solidFill>
            <a:srgbClr val="3366FF">
              <a:alpha val="79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/>
              <a:t>営業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２</a:t>
            </a:r>
            <a:r>
              <a:rPr kumimoji="1" lang="en-US" altLang="ja-JP" sz="2000" dirty="0" smtClean="0"/>
              <a:t>.</a:t>
            </a:r>
            <a:r>
              <a:rPr kumimoji="1" lang="ja-JP" altLang="en-US" sz="2000" dirty="0" smtClean="0"/>
              <a:t>０</a:t>
            </a:r>
            <a:endParaRPr kumimoji="1" lang="ja-JP" altLang="en-US" sz="2000" dirty="0"/>
          </a:p>
        </p:txBody>
      </p:sp>
      <p:sp>
        <p:nvSpPr>
          <p:cNvPr id="29" name="ホームベース 28"/>
          <p:cNvSpPr/>
          <p:nvPr/>
        </p:nvSpPr>
        <p:spPr>
          <a:xfrm>
            <a:off x="269489" y="1143000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 smtClean="0"/>
              <a:t>バージョン</a:t>
            </a:r>
            <a:endParaRPr kumimoji="1" lang="ja-JP" altLang="en-US" sz="900" dirty="0"/>
          </a:p>
        </p:txBody>
      </p:sp>
      <p:sp>
        <p:nvSpPr>
          <p:cNvPr id="30" name="ホームベース 29"/>
          <p:cNvSpPr/>
          <p:nvPr/>
        </p:nvSpPr>
        <p:spPr>
          <a:xfrm>
            <a:off x="269489" y="1558073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スタイル</a:t>
            </a:r>
            <a:endParaRPr kumimoji="1" lang="ja-JP" altLang="en-US" sz="1000" dirty="0"/>
          </a:p>
        </p:txBody>
      </p:sp>
      <p:sp>
        <p:nvSpPr>
          <p:cNvPr id="31" name="ホームベース 30"/>
          <p:cNvSpPr/>
          <p:nvPr/>
        </p:nvSpPr>
        <p:spPr>
          <a:xfrm>
            <a:off x="269489" y="1979344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活動起点</a:t>
            </a:r>
            <a:endParaRPr kumimoji="1" lang="ja-JP" altLang="en-US" sz="1000" dirty="0"/>
          </a:p>
        </p:txBody>
      </p:sp>
      <p:sp>
        <p:nvSpPr>
          <p:cNvPr id="32" name="ホームベース 31"/>
          <p:cNvSpPr/>
          <p:nvPr/>
        </p:nvSpPr>
        <p:spPr>
          <a:xfrm>
            <a:off x="269489" y="4038600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営業活動</a:t>
            </a:r>
            <a:endParaRPr kumimoji="1" lang="en-US" altLang="ja-JP" sz="1000" dirty="0" smtClean="0"/>
          </a:p>
          <a:p>
            <a:pPr algn="ctr"/>
            <a:r>
              <a:rPr lang="ja-JP" altLang="en-US" sz="1000" dirty="0" smtClean="0"/>
              <a:t>プロセス</a:t>
            </a:r>
            <a:endParaRPr kumimoji="1" lang="ja-JP" altLang="en-US" sz="1000" dirty="0"/>
          </a:p>
        </p:txBody>
      </p:sp>
      <p:sp>
        <p:nvSpPr>
          <p:cNvPr id="33" name="ホームベース 32"/>
          <p:cNvSpPr/>
          <p:nvPr/>
        </p:nvSpPr>
        <p:spPr>
          <a:xfrm>
            <a:off x="269489" y="3142788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/>
              <a:t>カウンターパート</a:t>
            </a:r>
            <a:endParaRPr kumimoji="1" lang="ja-JP" altLang="en-US" sz="800" dirty="0"/>
          </a:p>
        </p:txBody>
      </p:sp>
      <p:sp>
        <p:nvSpPr>
          <p:cNvPr id="34" name="ホームベース 33"/>
          <p:cNvSpPr/>
          <p:nvPr/>
        </p:nvSpPr>
        <p:spPr>
          <a:xfrm>
            <a:off x="269489" y="5584282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 smtClean="0"/>
              <a:t>求められる</a:t>
            </a:r>
            <a:r>
              <a:rPr kumimoji="1" lang="ja-JP" altLang="en-US" sz="1000" dirty="0" smtClean="0"/>
              <a:t>能力</a:t>
            </a:r>
            <a:endParaRPr kumimoji="1" lang="ja-JP" altLang="en-US" sz="1000" dirty="0"/>
          </a:p>
        </p:txBody>
      </p:sp>
      <p:sp>
        <p:nvSpPr>
          <p:cNvPr id="35" name="ホームベース 34"/>
          <p:cNvSpPr/>
          <p:nvPr/>
        </p:nvSpPr>
        <p:spPr>
          <a:xfrm>
            <a:off x="269489" y="2590800"/>
            <a:ext cx="805366" cy="359318"/>
          </a:xfrm>
          <a:prstGeom prst="homePlate">
            <a:avLst/>
          </a:prstGeom>
          <a:solidFill>
            <a:srgbClr val="008000">
              <a:alpha val="79000"/>
            </a:srgb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 smtClean="0"/>
              <a:t>提供価値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465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21" grpId="0" animBg="1"/>
      <p:bldP spid="24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円/楕円 36"/>
          <p:cNvSpPr/>
          <p:nvPr/>
        </p:nvSpPr>
        <p:spPr bwMode="auto">
          <a:xfrm>
            <a:off x="3124200" y="1219200"/>
            <a:ext cx="5410200" cy="5410200"/>
          </a:xfrm>
          <a:prstGeom prst="ellipse">
            <a:avLst/>
          </a:prstGeom>
          <a:solidFill>
            <a:srgbClr val="0080FF">
              <a:alpha val="7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6" name="円/楕円 35"/>
          <p:cNvSpPr/>
          <p:nvPr/>
        </p:nvSpPr>
        <p:spPr bwMode="auto">
          <a:xfrm>
            <a:off x="2438400" y="2514600"/>
            <a:ext cx="4114800" cy="4114800"/>
          </a:xfrm>
          <a:prstGeom prst="ellipse">
            <a:avLst/>
          </a:prstGeom>
          <a:solidFill>
            <a:srgbClr val="3333FF">
              <a:alpha val="7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ソリューション営業の終焉、営業</a:t>
            </a:r>
            <a:r>
              <a:rPr kumimoji="1" lang="en-US" altLang="ja-JP" dirty="0" smtClean="0"/>
              <a:t>3.0</a:t>
            </a:r>
            <a:r>
              <a:rPr kumimoji="1" lang="ja-JP" altLang="en-US" dirty="0" smtClean="0"/>
              <a:t>の時代</a:t>
            </a:r>
            <a:endParaRPr kumimoji="1" lang="ja-JP" altLang="en-US" dirty="0"/>
          </a:p>
        </p:txBody>
      </p:sp>
      <p:sp>
        <p:nvSpPr>
          <p:cNvPr id="2" name="円/楕円 1"/>
          <p:cNvSpPr/>
          <p:nvPr/>
        </p:nvSpPr>
        <p:spPr bwMode="auto">
          <a:xfrm>
            <a:off x="1981200" y="4038600"/>
            <a:ext cx="2590800" cy="2590800"/>
          </a:xfrm>
          <a:prstGeom prst="ellipse">
            <a:avLst/>
          </a:prstGeom>
          <a:solidFill>
            <a:srgbClr val="000090">
              <a:alpha val="70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dirty="0" smtClean="0">
                <a:solidFill>
                  <a:schemeClr val="bg1"/>
                </a:solidFill>
              </a:rPr>
              <a:t>営業</a:t>
            </a:r>
            <a:r>
              <a:rPr kumimoji="0" lang="en-US" altLang="ja-JP" sz="3600" dirty="0" smtClean="0">
                <a:solidFill>
                  <a:schemeClr val="bg1"/>
                </a:solidFill>
              </a:rPr>
              <a:t>1.0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プロダクト営業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33842" y="304800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FF"/>
                </a:solidFill>
              </a:rPr>
              <a:t>営業</a:t>
            </a:r>
            <a:r>
              <a:rPr kumimoji="1" lang="en-US" altLang="ja-JP" sz="3600" dirty="0" smtClean="0">
                <a:solidFill>
                  <a:srgbClr val="FFFFFF"/>
                </a:solidFill>
              </a:rPr>
              <a:t>2.0</a:t>
            </a:r>
          </a:p>
          <a:p>
            <a:pPr algn="ctr"/>
            <a:r>
              <a:rPr lang="ja-JP" altLang="en-US" sz="1800" dirty="0" smtClean="0">
                <a:solidFill>
                  <a:srgbClr val="FFFFFF"/>
                </a:solidFill>
              </a:rPr>
              <a:t>ソリューション営業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21151" y="1819870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FFFF"/>
                </a:solidFill>
              </a:rPr>
              <a:t>営業</a:t>
            </a:r>
            <a:r>
              <a:rPr lang="en-US" altLang="ja-JP" sz="3600" dirty="0" smtClean="0">
                <a:solidFill>
                  <a:srgbClr val="FFFFFF"/>
                </a:solidFill>
              </a:rPr>
              <a:t>3</a:t>
            </a:r>
            <a:r>
              <a:rPr kumimoji="1" lang="en-US" altLang="ja-JP" sz="3600" dirty="0" smtClean="0">
                <a:solidFill>
                  <a:srgbClr val="FFFFFF"/>
                </a:solidFill>
              </a:rPr>
              <a:t>.0</a:t>
            </a:r>
          </a:p>
          <a:p>
            <a:pPr algn="ctr"/>
            <a:r>
              <a:rPr lang="ja-JP" altLang="en-US" sz="1800" dirty="0" smtClean="0">
                <a:solidFill>
                  <a:srgbClr val="FFFFFF"/>
                </a:solidFill>
              </a:rPr>
              <a:t>イノベーション営業</a:t>
            </a:r>
            <a:endParaRPr kumimoji="1" lang="ja-JP" altLang="en-US" sz="1800" dirty="0">
              <a:solidFill>
                <a:srgbClr val="FFFFFF"/>
              </a:solidFill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609600" y="1219200"/>
            <a:ext cx="2992557" cy="5384800"/>
            <a:chOff x="609600" y="1219200"/>
            <a:chExt cx="2992557" cy="5384800"/>
          </a:xfrm>
        </p:grpSpPr>
        <p:sp>
          <p:nvSpPr>
            <p:cNvPr id="8" name="フリーフォーム 7"/>
            <p:cNvSpPr/>
            <p:nvPr/>
          </p:nvSpPr>
          <p:spPr>
            <a:xfrm>
              <a:off x="609600" y="1219200"/>
              <a:ext cx="1329266" cy="5384800"/>
            </a:xfrm>
            <a:custGeom>
              <a:avLst/>
              <a:gdLst>
                <a:gd name="connsiteX0" fmla="*/ 677333 w 1329266"/>
                <a:gd name="connsiteY0" fmla="*/ 0 h 5384800"/>
                <a:gd name="connsiteX1" fmla="*/ 0 w 1329266"/>
                <a:gd name="connsiteY1" fmla="*/ 660400 h 5384800"/>
                <a:gd name="connsiteX2" fmla="*/ 330200 w 1329266"/>
                <a:gd name="connsiteY2" fmla="*/ 660400 h 5384800"/>
                <a:gd name="connsiteX3" fmla="*/ 668866 w 1329266"/>
                <a:gd name="connsiteY3" fmla="*/ 5384800 h 5384800"/>
                <a:gd name="connsiteX4" fmla="*/ 1007533 w 1329266"/>
                <a:gd name="connsiteY4" fmla="*/ 668867 h 5384800"/>
                <a:gd name="connsiteX5" fmla="*/ 1329266 w 1329266"/>
                <a:gd name="connsiteY5" fmla="*/ 660400 h 5384800"/>
                <a:gd name="connsiteX6" fmla="*/ 677333 w 1329266"/>
                <a:gd name="connsiteY6" fmla="*/ 0 h 538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9266" h="5384800">
                  <a:moveTo>
                    <a:pt x="677333" y="0"/>
                  </a:moveTo>
                  <a:lnTo>
                    <a:pt x="0" y="660400"/>
                  </a:lnTo>
                  <a:lnTo>
                    <a:pt x="330200" y="660400"/>
                  </a:lnTo>
                  <a:lnTo>
                    <a:pt x="668866" y="5384800"/>
                  </a:lnTo>
                  <a:lnTo>
                    <a:pt x="1007533" y="668867"/>
                  </a:lnTo>
                  <a:lnTo>
                    <a:pt x="1329266" y="660400"/>
                  </a:lnTo>
                  <a:lnTo>
                    <a:pt x="677333" y="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1000"/>
                    <a:satMod val="130000"/>
                  </a:schemeClr>
                </a:gs>
                <a:gs pos="49000">
                  <a:srgbClr val="0000FF"/>
                </a:gs>
                <a:gs pos="100000">
                  <a:srgbClr val="0080FF"/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981200" y="1219200"/>
              <a:ext cx="162095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競争優位</a:t>
              </a:r>
              <a:endParaRPr kumimoji="1" lang="en-US" altLang="ja-JP" sz="2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r>
                <a:rPr kumimoji="1" lang="ja-JP" altLang="en-US" sz="2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のシフト</a:t>
              </a:r>
              <a:endParaRPr kumimoji="1" lang="ja-JP" altLang="en-US" sz="2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0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 bwMode="auto">
          <a:xfrm>
            <a:off x="4800600" y="4648200"/>
            <a:ext cx="1905000" cy="9144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1800" dirty="0">
                <a:solidFill>
                  <a:srgbClr val="3366FF"/>
                </a:solidFill>
                <a:effectLst/>
              </a:rPr>
              <a:t>お客様の成功を</a:t>
            </a:r>
          </a:p>
          <a:p>
            <a:pPr algn="ctr"/>
            <a:r>
              <a:rPr lang="ja-JP" altLang="en-US" sz="1800" dirty="0">
                <a:solidFill>
                  <a:srgbClr val="3366FF"/>
                </a:solidFill>
                <a:effectLst/>
              </a:rPr>
              <a:t>実現する仕事</a:t>
            </a:r>
          </a:p>
        </p:txBody>
      </p:sp>
      <p:sp>
        <p:nvSpPr>
          <p:cNvPr id="15" name="角丸四角形 14"/>
          <p:cNvSpPr/>
          <p:nvPr/>
        </p:nvSpPr>
        <p:spPr bwMode="auto">
          <a:xfrm>
            <a:off x="685800" y="4648200"/>
            <a:ext cx="3505200" cy="9144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1800" dirty="0">
                <a:solidFill>
                  <a:srgbClr val="3366FF"/>
                </a:solidFill>
                <a:effectLst/>
              </a:rPr>
              <a:t>お客様の必要を明らかにして</a:t>
            </a:r>
          </a:p>
          <a:p>
            <a:pPr algn="ctr"/>
            <a:r>
              <a:rPr lang="ja-JP" altLang="en-US" sz="1800" dirty="0">
                <a:solidFill>
                  <a:srgbClr val="3366FF"/>
                </a:solidFill>
                <a:effectLst/>
              </a:rPr>
              <a:t>成功をプロデュースする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営業に求められる意識</a:t>
            </a:r>
            <a:endParaRPr kumimoji="1" lang="ja-JP" altLang="en-US" dirty="0"/>
          </a:p>
        </p:txBody>
      </p:sp>
      <p:pic>
        <p:nvPicPr>
          <p:cNvPr id="4" name="図 3" descr="MC900300920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447800"/>
            <a:ext cx="1752600" cy="4684222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2667000" y="3048000"/>
            <a:ext cx="236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FFFF"/>
                </a:solidFill>
                <a:effectLst>
                  <a:glow rad="101600">
                    <a:srgbClr val="3366FF">
                      <a:alpha val="75000"/>
                    </a:srgbClr>
                  </a:glow>
                </a:effectLst>
              </a:rPr>
              <a:t>自社への貢献</a:t>
            </a:r>
            <a:endParaRPr lang="ja-JP" altLang="en-US" sz="2400" dirty="0">
              <a:solidFill>
                <a:srgbClr val="FFFFFF"/>
              </a:solidFill>
              <a:effectLst>
                <a:glow rad="101600">
                  <a:srgbClr val="3366FF">
                    <a:alpha val="75000"/>
                  </a:srgbClr>
                </a:glo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667000" y="4114800"/>
            <a:ext cx="236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FFFFFF"/>
                </a:solidFill>
                <a:effectLst>
                  <a:glow rad="101600">
                    <a:srgbClr val="3366FF">
                      <a:alpha val="75000"/>
                    </a:srgbClr>
                  </a:glow>
                </a:effectLst>
              </a:rPr>
              <a:t>お客様への貢献</a:t>
            </a:r>
            <a:endParaRPr lang="ja-JP" altLang="en-US" sz="2400" dirty="0">
              <a:solidFill>
                <a:srgbClr val="FFFFFF"/>
              </a:solidFill>
              <a:effectLst>
                <a:glow rad="101600">
                  <a:srgbClr val="3366FF">
                    <a:alpha val="75000"/>
                  </a:srgbClr>
                </a:glow>
              </a:effectLst>
            </a:endParaRPr>
          </a:p>
        </p:txBody>
      </p:sp>
      <p:sp>
        <p:nvSpPr>
          <p:cNvPr id="14" name="二等辺三角形 13"/>
          <p:cNvSpPr/>
          <p:nvPr/>
        </p:nvSpPr>
        <p:spPr bwMode="auto">
          <a:xfrm flipV="1">
            <a:off x="2743200" y="3505200"/>
            <a:ext cx="2209800" cy="609600"/>
          </a:xfrm>
          <a:prstGeom prst="triangle">
            <a:avLst>
              <a:gd name="adj" fmla="val 49713"/>
            </a:avLst>
          </a:prstGeom>
          <a:solidFill>
            <a:srgbClr val="FF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4800600" y="1981200"/>
            <a:ext cx="1905000" cy="9144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1800" dirty="0">
                <a:solidFill>
                  <a:srgbClr val="008040"/>
                </a:solidFill>
                <a:effectLst/>
                <a:latin typeface="+mn-lt"/>
                <a:ea typeface="+mn-ea"/>
              </a:rPr>
              <a:t>モノやヒトを</a:t>
            </a:r>
            <a:endParaRPr lang="en-US" altLang="ja-JP" sz="1800" dirty="0">
              <a:solidFill>
                <a:srgbClr val="008040"/>
              </a:solidFill>
              <a:effectLst/>
              <a:latin typeface="+mn-lt"/>
              <a:ea typeface="+mn-ea"/>
            </a:endParaRPr>
          </a:p>
          <a:p>
            <a:pPr algn="ctr"/>
            <a:r>
              <a:rPr lang="ja-JP" altLang="en-US" sz="1800" dirty="0">
                <a:solidFill>
                  <a:srgbClr val="008040"/>
                </a:solidFill>
                <a:effectLst/>
                <a:latin typeface="+mn-lt"/>
                <a:ea typeface="+mn-ea"/>
              </a:rPr>
              <a:t>売る仕事</a:t>
            </a:r>
          </a:p>
        </p:txBody>
      </p:sp>
      <p:sp>
        <p:nvSpPr>
          <p:cNvPr id="18" name="角丸四角形 17"/>
          <p:cNvSpPr/>
          <p:nvPr/>
        </p:nvSpPr>
        <p:spPr bwMode="auto">
          <a:xfrm>
            <a:off x="685800" y="1981200"/>
            <a:ext cx="3505200" cy="9144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1800" dirty="0">
                <a:solidFill>
                  <a:srgbClr val="008040"/>
                </a:solidFill>
                <a:effectLst/>
              </a:rPr>
              <a:t>お客様の求めに応じて</a:t>
            </a:r>
            <a:endParaRPr lang="en-US" altLang="ja-JP" sz="1800" dirty="0">
              <a:solidFill>
                <a:srgbClr val="008040"/>
              </a:solidFill>
              <a:effectLst/>
            </a:endParaRPr>
          </a:p>
          <a:p>
            <a:pPr algn="ctr"/>
            <a:r>
              <a:rPr lang="ja-JP" altLang="en-US" sz="1800" dirty="0">
                <a:solidFill>
                  <a:srgbClr val="008040"/>
                </a:solidFill>
                <a:effectLst/>
              </a:rPr>
              <a:t>モノやヒトを</a:t>
            </a:r>
            <a:r>
              <a:rPr lang="ja-JP" altLang="en-US" sz="1800" dirty="0" smtClean="0">
                <a:solidFill>
                  <a:srgbClr val="008040"/>
                </a:solidFill>
                <a:effectLst/>
              </a:rPr>
              <a:t>売る</a:t>
            </a:r>
            <a:endParaRPr lang="ja-JP" altLang="en-US" sz="1800" dirty="0">
              <a:solidFill>
                <a:srgbClr val="008040"/>
              </a:solidFill>
              <a:effectLst/>
            </a:endParaRPr>
          </a:p>
        </p:txBody>
      </p:sp>
      <p:sp>
        <p:nvSpPr>
          <p:cNvPr id="12" name="左矢印 11"/>
          <p:cNvSpPr/>
          <p:nvPr/>
        </p:nvSpPr>
        <p:spPr bwMode="auto">
          <a:xfrm>
            <a:off x="4267200" y="2133600"/>
            <a:ext cx="457200" cy="609600"/>
          </a:xfrm>
          <a:prstGeom prst="leftArrow">
            <a:avLst/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3" name="左矢印 12"/>
          <p:cNvSpPr/>
          <p:nvPr/>
        </p:nvSpPr>
        <p:spPr bwMode="auto">
          <a:xfrm>
            <a:off x="4267200" y="4797624"/>
            <a:ext cx="457200" cy="609600"/>
          </a:xfrm>
          <a:prstGeom prst="leftArrow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231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営業に求められる意識</a:t>
            </a:r>
            <a:endParaRPr kumimoji="1" lang="ja-JP" altLang="en-US" dirty="0"/>
          </a:p>
        </p:txBody>
      </p:sp>
      <p:pic>
        <p:nvPicPr>
          <p:cNvPr id="4" name="図 3" descr="MC900300920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447800"/>
            <a:ext cx="1752600" cy="4684222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 bwMode="auto">
          <a:xfrm>
            <a:off x="1447800" y="1524000"/>
            <a:ext cx="44958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rPr>
              <a:t>コンサルティング</a:t>
            </a:r>
            <a:endParaRPr kumimoji="0" lang="en-US" altLang="ja-JP" sz="28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3366FF"/>
                </a:solidFill>
              </a:rPr>
              <a:t>ビジョン・戦略・計画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1447800" y="5334000"/>
            <a:ext cx="44958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dirty="0" smtClean="0">
                <a:solidFill>
                  <a:srgbClr val="3366FF"/>
                </a:solidFill>
              </a:rPr>
              <a:t>プロデュース</a:t>
            </a:r>
            <a:endParaRPr kumimoji="0" lang="en-US" altLang="ja-JP" sz="28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3366FF"/>
                </a:solidFill>
              </a:rPr>
              <a:t>実行・成功・交流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</a:endParaRPr>
          </a:p>
        </p:txBody>
      </p:sp>
      <p:sp>
        <p:nvSpPr>
          <p:cNvPr id="16" name="下矢印 15"/>
          <p:cNvSpPr/>
          <p:nvPr/>
        </p:nvSpPr>
        <p:spPr bwMode="auto">
          <a:xfrm>
            <a:off x="3124200" y="2438400"/>
            <a:ext cx="1143000" cy="2971800"/>
          </a:xfrm>
          <a:prstGeom prst="downArrow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2590800" y="3048000"/>
            <a:ext cx="2209800" cy="1600200"/>
          </a:xfrm>
          <a:prstGeom prst="round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経営・事業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dirty="0" smtClean="0">
                <a:solidFill>
                  <a:schemeClr val="bg1"/>
                </a:solidFill>
              </a:rPr>
              <a:t>X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IT</a:t>
            </a: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活用</a:t>
            </a:r>
          </a:p>
        </p:txBody>
      </p:sp>
      <p:sp>
        <p:nvSpPr>
          <p:cNvPr id="17" name="ホームベース 16"/>
          <p:cNvSpPr/>
          <p:nvPr/>
        </p:nvSpPr>
        <p:spPr bwMode="auto">
          <a:xfrm>
            <a:off x="1447800" y="3124200"/>
            <a:ext cx="1447800" cy="381000"/>
          </a:xfrm>
          <a:prstGeom prst="homePlate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ビジネス常識</a:t>
            </a:r>
          </a:p>
        </p:txBody>
      </p:sp>
      <p:sp>
        <p:nvSpPr>
          <p:cNvPr id="18" name="ホームベース 17"/>
          <p:cNvSpPr/>
          <p:nvPr/>
        </p:nvSpPr>
        <p:spPr bwMode="auto">
          <a:xfrm>
            <a:off x="1447800" y="3657600"/>
            <a:ext cx="1447800" cy="381000"/>
          </a:xfrm>
          <a:prstGeom prst="homePlate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経営プロセス</a:t>
            </a:r>
          </a:p>
        </p:txBody>
      </p:sp>
      <p:sp>
        <p:nvSpPr>
          <p:cNvPr id="19" name="ホームベース 18"/>
          <p:cNvSpPr/>
          <p:nvPr/>
        </p:nvSpPr>
        <p:spPr bwMode="auto">
          <a:xfrm>
            <a:off x="1447800" y="4191000"/>
            <a:ext cx="1447800" cy="381000"/>
          </a:xfrm>
          <a:prstGeom prst="homePlate">
            <a:avLst/>
          </a:prstGeom>
          <a:solidFill>
            <a:srgbClr val="8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業務プロセス</a:t>
            </a:r>
          </a:p>
        </p:txBody>
      </p:sp>
      <p:sp>
        <p:nvSpPr>
          <p:cNvPr id="20" name="ホームベース 19"/>
          <p:cNvSpPr/>
          <p:nvPr/>
        </p:nvSpPr>
        <p:spPr bwMode="auto">
          <a:xfrm flipH="1">
            <a:off x="4495800" y="3124200"/>
            <a:ext cx="1447800" cy="381000"/>
          </a:xfrm>
          <a:prstGeom prst="homePlate">
            <a:avLst/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IT</a:t>
            </a: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常識</a:t>
            </a:r>
          </a:p>
        </p:txBody>
      </p:sp>
      <p:sp>
        <p:nvSpPr>
          <p:cNvPr id="21" name="ホームベース 20"/>
          <p:cNvSpPr/>
          <p:nvPr/>
        </p:nvSpPr>
        <p:spPr bwMode="auto">
          <a:xfrm flipH="1">
            <a:off x="4495800" y="3657600"/>
            <a:ext cx="1447800" cy="381000"/>
          </a:xfrm>
          <a:prstGeom prst="homePlate">
            <a:avLst/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FFFFFF"/>
                </a:solidFill>
              </a:rPr>
              <a:t>人的交流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2" name="ホームベース 21"/>
          <p:cNvSpPr/>
          <p:nvPr/>
        </p:nvSpPr>
        <p:spPr bwMode="auto">
          <a:xfrm flipH="1">
            <a:off x="4495800" y="4191000"/>
            <a:ext cx="1447800" cy="381000"/>
          </a:xfrm>
          <a:prstGeom prst="homePlate">
            <a:avLst/>
          </a:prstGeom>
          <a:solidFill>
            <a:srgbClr val="00804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メディア力</a:t>
            </a:r>
          </a:p>
        </p:txBody>
      </p:sp>
    </p:spTree>
    <p:extLst>
      <p:ext uri="{BB962C8B-B14F-4D97-AF65-F5344CB8AC3E}">
        <p14:creationId xmlns:p14="http://schemas.microsoft.com/office/powerpoint/2010/main" val="7386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15158" y="2895600"/>
            <a:ext cx="22365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補足資料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9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「成功の方程式」をモバイル・アプリに！</a:t>
            </a:r>
            <a:endParaRPr kumimoji="1" lang="ja-JP" altLang="en-US" dirty="0"/>
          </a:p>
        </p:txBody>
      </p:sp>
      <p:pic>
        <p:nvPicPr>
          <p:cNvPr id="3" name="図 2" descr="996950_450768498373338_491604814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799"/>
            <a:ext cx="3808810" cy="533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 descr="IMG_406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810000"/>
            <a:ext cx="1727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図 5" descr="IMG_406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066800"/>
            <a:ext cx="1727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 descr="IMG_406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1727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図 7" descr="MF_IMG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10000"/>
            <a:ext cx="1727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3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7315200"/>
          </a:xfrm>
          <a:prstGeom prst="rect">
            <a:avLst/>
          </a:prstGeom>
        </p:spPr>
      </p:pic>
      <p:sp>
        <p:nvSpPr>
          <p:cNvPr id="179201" name="スライド番号プレースホルダー 2"/>
          <p:cNvSpPr>
            <a:spLocks noGrp="1"/>
          </p:cNvSpPr>
          <p:nvPr>
            <p:ph type="sldNum" sz="quarter" idx="4294967295"/>
          </p:nvPr>
        </p:nvSpPr>
        <p:spPr>
          <a:xfrm>
            <a:off x="0" y="64008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E7FB362-7623-4A1C-801C-38398B0A1D18}" type="slidenum">
              <a:rPr lang="ja-JP" altLang="en-US" smtClean="0">
                <a:ea typeface="ＭＳ Ｐゴシック" charset="-128"/>
              </a:rPr>
              <a:pPr/>
              <a:t>49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algn="ctr" eaLnBrk="1" hangingPunct="1"/>
            <a:r>
              <a:rPr lang="ja-JP" altLang="en-US" dirty="0" smtClean="0"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ブログ／</a:t>
            </a:r>
            <a:r>
              <a:rPr lang="en-US" altLang="ja-JP" dirty="0" smtClean="0"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Facebook</a:t>
            </a:r>
            <a:r>
              <a:rPr lang="ja-JP" altLang="en-US" dirty="0" smtClean="0"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のご紹介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56" y="1681324"/>
            <a:ext cx="3082830" cy="344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テキスト ボックス 2"/>
          <p:cNvSpPr txBox="1">
            <a:spLocks noChangeArrowheads="1"/>
          </p:cNvSpPr>
          <p:nvPr/>
        </p:nvSpPr>
        <p:spPr bwMode="auto">
          <a:xfrm>
            <a:off x="304800" y="1399401"/>
            <a:ext cx="10182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dirty="0" err="1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Zdnet</a:t>
            </a:r>
            <a:r>
              <a:rPr lang="en-US" altLang="ja-JP" dirty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HGP創英角ｺﾞｼｯｸUB" pitchFamily="50" charset="-128"/>
                <a:ea typeface="HGP創英角ｺﾞｼｯｸUB" pitchFamily="50" charset="-128"/>
              </a:rPr>
              <a:t>Japan</a:t>
            </a:r>
            <a:endParaRPr lang="ja-JP" altLang="en-US" dirty="0">
              <a:solidFill>
                <a:srgbClr val="FFFF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4" name="正方形/長方形 5">
            <a:hlinkClick r:id="rId4"/>
          </p:cNvPr>
          <p:cNvSpPr>
            <a:spLocks noChangeArrowheads="1"/>
          </p:cNvSpPr>
          <p:nvPr/>
        </p:nvSpPr>
        <p:spPr bwMode="auto">
          <a:xfrm>
            <a:off x="1219200" y="5564245"/>
            <a:ext cx="33664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http://</a:t>
            </a:r>
            <a:r>
              <a:rPr lang="en-US" altLang="ja-JP" sz="1600" dirty="0" err="1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www.netcommerce.co.jp</a:t>
            </a:r>
            <a:r>
              <a:rPr lang="en-US" altLang="ja-JP" sz="1600" dirty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/</a:t>
            </a:r>
            <a:r>
              <a:rPr lang="en-US" altLang="ja-JP" sz="1600" dirty="0" smtClean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blog</a:t>
            </a:r>
            <a:endParaRPr lang="ja-JP" altLang="en-US" sz="1600" dirty="0">
              <a:solidFill>
                <a:srgbClr val="FFFFFF"/>
              </a:solidFill>
              <a:effectLst>
                <a:glow rad="101600">
                  <a:schemeClr val="accent6">
                    <a:lumMod val="60000"/>
                    <a:lumOff val="40000"/>
                    <a:alpha val="75000"/>
                  </a:schemeClr>
                </a:glow>
              </a:effectLst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466798" y="6003100"/>
            <a:ext cx="2819400" cy="304800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200" dirty="0">
                <a:solidFill>
                  <a:schemeClr val="accent2">
                    <a:lumMod val="7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ソリューション営業プロフェッショナル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1610" y="6033262"/>
            <a:ext cx="773113" cy="27463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5" name="正方形/長方形 4"/>
          <p:cNvSpPr/>
          <p:nvPr/>
        </p:nvSpPr>
        <p:spPr>
          <a:xfrm>
            <a:off x="4953000" y="6096000"/>
            <a:ext cx="3925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https://www.facebook.com/solution.sales</a:t>
            </a:r>
            <a:endParaRPr lang="ja-JP" altLang="en-US" sz="1600" dirty="0">
              <a:solidFill>
                <a:srgbClr val="FFFFFF"/>
              </a:solidFill>
              <a:effectLst>
                <a:glow rad="101600">
                  <a:schemeClr val="accent6">
                    <a:lumMod val="60000"/>
                    <a:lumOff val="40000"/>
                    <a:alpha val="75000"/>
                  </a:schemeClr>
                </a:glow>
              </a:effectLst>
            </a:endParaRPr>
          </a:p>
        </p:txBody>
      </p:sp>
      <p:pic>
        <p:nvPicPr>
          <p:cNvPr id="7" name="図 6" descr="スクリーンショット 2013-09-17 13.39.4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65" y="921430"/>
            <a:ext cx="3200400" cy="4714875"/>
          </a:xfrm>
          <a:prstGeom prst="rect">
            <a:avLst/>
          </a:prstGeom>
        </p:spPr>
      </p:pic>
      <p:pic>
        <p:nvPicPr>
          <p:cNvPr id="9" name="図 8" descr="スクリーンショット 2013-09-17 13.42.2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14400"/>
            <a:ext cx="3962400" cy="2302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 descr="スクリーンショット 2012-06-22 12.43.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800"/>
            <a:ext cx="3007608" cy="2483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図 9" descr="スクリーンショット 2013-09-17 13.44.4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657600"/>
            <a:ext cx="2346960" cy="236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97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クラウドがもたらすイノベーション</a:t>
            </a: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57400"/>
            <a:ext cx="1447800" cy="134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5011" y="3421828"/>
            <a:ext cx="1443789" cy="1082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図形グループ 2"/>
          <p:cNvGrpSpPr/>
          <p:nvPr/>
        </p:nvGrpSpPr>
        <p:grpSpPr>
          <a:xfrm>
            <a:off x="1944690" y="1676400"/>
            <a:ext cx="3258024" cy="4828032"/>
            <a:chOff x="1944690" y="1676400"/>
            <a:chExt cx="3258024" cy="4828032"/>
          </a:xfrm>
        </p:grpSpPr>
        <p:pic>
          <p:nvPicPr>
            <p:cNvPr id="15" name="図 10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313" y="3377323"/>
              <a:ext cx="257396" cy="410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図 13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614" y="3189423"/>
              <a:ext cx="514158" cy="623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3733800" y="3515380"/>
              <a:ext cx="1353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SMD</a:t>
              </a:r>
              <a:endParaRPr kumimoji="1" lang="en-US" altLang="ja-JP" sz="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lang="en-US" altLang="ja-JP" sz="800" dirty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altLang="ja-JP" sz="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Smart Mobile Device</a:t>
              </a:r>
              <a:endParaRPr kumimoji="1" lang="ja-JP" altLang="en-US" sz="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8" name="角丸四角形 57"/>
            <p:cNvSpPr/>
            <p:nvPr/>
          </p:nvSpPr>
          <p:spPr bwMode="auto">
            <a:xfrm rot="16200000">
              <a:off x="1159686" y="2461404"/>
              <a:ext cx="4828032" cy="3258024"/>
            </a:xfrm>
            <a:prstGeom prst="roundRect">
              <a:avLst>
                <a:gd name="adj" fmla="val 13987"/>
              </a:avLst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1858566" y="1600200"/>
            <a:ext cx="4618433" cy="5029200"/>
            <a:chOff x="1858566" y="1600200"/>
            <a:chExt cx="4618433" cy="5029200"/>
          </a:xfrm>
        </p:grpSpPr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02714" y="2407822"/>
              <a:ext cx="787400" cy="590550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97721" y="2578676"/>
              <a:ext cx="501960" cy="498614"/>
            </a:xfrm>
            <a:prstGeom prst="rect">
              <a:avLst/>
            </a:prstGeom>
          </p:spPr>
        </p:pic>
        <p:sp>
          <p:nvSpPr>
            <p:cNvPr id="38" name="テキスト ボックス 37"/>
            <p:cNvSpPr txBox="1"/>
            <p:nvPr/>
          </p:nvSpPr>
          <p:spPr>
            <a:xfrm>
              <a:off x="5105400" y="2677180"/>
              <a:ext cx="1353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err="1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IoT</a:t>
              </a:r>
              <a:endPara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lang="en-US" altLang="ja-JP" sz="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Internet of Things</a:t>
              </a:r>
              <a:endParaRPr kumimoji="1" lang="ja-JP" altLang="en-US" sz="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9" name="角丸四角形 58"/>
            <p:cNvSpPr/>
            <p:nvPr/>
          </p:nvSpPr>
          <p:spPr bwMode="auto">
            <a:xfrm rot="16200000">
              <a:off x="1653183" y="1805583"/>
              <a:ext cx="5029200" cy="4618433"/>
            </a:xfrm>
            <a:prstGeom prst="roundRect">
              <a:avLst>
                <a:gd name="adj" fmla="val 11779"/>
              </a:avLst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3700705" y="4216895"/>
            <a:ext cx="2698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/>
                <a:cs typeface="Arial"/>
              </a:rPr>
              <a:t>リアルとネットの融合と日常化</a:t>
            </a:r>
            <a:endParaRPr kumimoji="1" lang="en-US" altLang="ja-JP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/>
              <a:cs typeface="Arial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101434" y="685800"/>
            <a:ext cx="2736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クラウド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SMD + </a:t>
            </a:r>
            <a:r>
              <a:rPr lang="en-US" altLang="ja-JP" sz="2000" dirty="0" err="1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IoT</a:t>
            </a:r>
            <a:endParaRPr lang="en-US" altLang="ja-JP" sz="20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が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一体となった</a:t>
            </a:r>
            <a:r>
              <a: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基盤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577042" y="349236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これからのビジネス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や生活の基盤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6477000" y="1872883"/>
            <a:ext cx="236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職場だけではない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、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あらゆる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日常生活や行動が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ネットワークを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介して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情報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システムと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つながる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新しい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社会基盤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7010400" y="4419600"/>
            <a:ext cx="1600200" cy="1686818"/>
            <a:chOff x="7010400" y="4419600"/>
            <a:chExt cx="1600200" cy="1686818"/>
          </a:xfrm>
        </p:grpSpPr>
        <p:sp>
          <p:nvSpPr>
            <p:cNvPr id="69" name="テキスト ボックス 68"/>
            <p:cNvSpPr txBox="1"/>
            <p:nvPr/>
          </p:nvSpPr>
          <p:spPr>
            <a:xfrm>
              <a:off x="7010400" y="5029200"/>
              <a:ext cx="1600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本質的</a:t>
              </a:r>
            </a:p>
            <a:p>
              <a:pPr algn="ctr"/>
              <a:r>
                <a:rPr kumimoji="1" lang="ja-JP" altLang="en-US" sz="32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な変化</a:t>
              </a:r>
              <a:endParaRPr kumimoji="1" lang="ja-JP" altLang="en-US" sz="320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70" name="下矢印 69"/>
            <p:cNvSpPr/>
            <p:nvPr/>
          </p:nvSpPr>
          <p:spPr bwMode="auto">
            <a:xfrm>
              <a:off x="7543800" y="4419600"/>
              <a:ext cx="533400" cy="477928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pic>
        <p:nvPicPr>
          <p:cNvPr id="32" name="図 3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670" y="6576060"/>
            <a:ext cx="1167130" cy="205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図形グループ 1"/>
          <p:cNvGrpSpPr/>
          <p:nvPr/>
        </p:nvGrpSpPr>
        <p:grpSpPr>
          <a:xfrm>
            <a:off x="1213410" y="792873"/>
            <a:ext cx="3891990" cy="5577845"/>
            <a:chOff x="1213410" y="792873"/>
            <a:chExt cx="3891990" cy="5577845"/>
          </a:xfrm>
        </p:grpSpPr>
        <p:pic>
          <p:nvPicPr>
            <p:cNvPr id="24" name="図 20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47628" y="3936679"/>
              <a:ext cx="1027271" cy="548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2133600" y="4505980"/>
              <a:ext cx="1353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PC</a:t>
              </a:r>
            </a:p>
            <a:p>
              <a:pPr algn="ctr"/>
              <a:r>
                <a:rPr lang="en-US" altLang="ja-JP" sz="800" dirty="0" smtClean="0">
                  <a:solidFill>
                    <a:srgbClr val="FFFFFF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Personal Computer</a:t>
              </a:r>
              <a:endParaRPr kumimoji="1" lang="ja-JP" altLang="en-US" sz="800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48" name="角丸四角形 47"/>
            <p:cNvSpPr/>
            <p:nvPr/>
          </p:nvSpPr>
          <p:spPr bwMode="auto">
            <a:xfrm rot="16200000">
              <a:off x="528757" y="3241875"/>
              <a:ext cx="4618118" cy="1639568"/>
            </a:xfrm>
            <a:prstGeom prst="roundRect">
              <a:avLst>
                <a:gd name="adj" fmla="val 23276"/>
              </a:avLst>
            </a:prstGeom>
            <a:noFill/>
            <a:ln w="1905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pic>
          <p:nvPicPr>
            <p:cNvPr id="14" name="図 13" descr="MC900441809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792873"/>
              <a:ext cx="2819400" cy="2819400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2667000" y="2091472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rPr>
                <a:t>クラウド</a:t>
              </a:r>
              <a:endParaRPr kumimoji="1" lang="ja-JP" altLang="en-US" sz="280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endParaRPr>
            </a:p>
          </p:txBody>
        </p:sp>
        <p:sp>
          <p:nvSpPr>
            <p:cNvPr id="54" name="フリーフォーム 53"/>
            <p:cNvSpPr/>
            <p:nvPr/>
          </p:nvSpPr>
          <p:spPr>
            <a:xfrm>
              <a:off x="1213410" y="2353082"/>
              <a:ext cx="1108237" cy="707886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solidFill>
              <a:srgbClr val="FFCC66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6" name="フリーフォーム 55"/>
            <p:cNvSpPr/>
            <p:nvPr/>
          </p:nvSpPr>
          <p:spPr>
            <a:xfrm flipV="1">
              <a:off x="1226110" y="3646244"/>
              <a:ext cx="1108237" cy="739928"/>
            </a:xfrm>
            <a:custGeom>
              <a:avLst/>
              <a:gdLst>
                <a:gd name="connsiteX0" fmla="*/ 0 w 5899150"/>
                <a:gd name="connsiteY0" fmla="*/ 3257550 h 3257550"/>
                <a:gd name="connsiteX1" fmla="*/ 4953000 w 5899150"/>
                <a:gd name="connsiteY1" fmla="*/ 393700 h 3257550"/>
                <a:gd name="connsiteX2" fmla="*/ 4768850 w 5899150"/>
                <a:gd name="connsiteY2" fmla="*/ 0 h 3257550"/>
                <a:gd name="connsiteX3" fmla="*/ 5899150 w 5899150"/>
                <a:gd name="connsiteY3" fmla="*/ 400050 h 3257550"/>
                <a:gd name="connsiteX4" fmla="*/ 5511800 w 5899150"/>
                <a:gd name="connsiteY4" fmla="*/ 1536700 h 3257550"/>
                <a:gd name="connsiteX5" fmla="*/ 5327650 w 5899150"/>
                <a:gd name="connsiteY5" fmla="*/ 1149350 h 3257550"/>
                <a:gd name="connsiteX6" fmla="*/ 0 w 5899150"/>
                <a:gd name="connsiteY6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9150" h="3257550">
                  <a:moveTo>
                    <a:pt x="0" y="3257550"/>
                  </a:moveTo>
                  <a:lnTo>
                    <a:pt x="4953000" y="393700"/>
                  </a:lnTo>
                  <a:lnTo>
                    <a:pt x="4768850" y="0"/>
                  </a:lnTo>
                  <a:lnTo>
                    <a:pt x="5899150" y="400050"/>
                  </a:lnTo>
                  <a:lnTo>
                    <a:pt x="5511800" y="1536700"/>
                  </a:lnTo>
                  <a:lnTo>
                    <a:pt x="5327650" y="1149350"/>
                  </a:lnTo>
                  <a:lnTo>
                    <a:pt x="0" y="3257550"/>
                  </a:lnTo>
                  <a:close/>
                </a:path>
              </a:pathLst>
            </a:custGeom>
            <a:solidFill>
              <a:srgbClr val="FFCC66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49" name="ホームベース 48"/>
          <p:cNvSpPr/>
          <p:nvPr/>
        </p:nvSpPr>
        <p:spPr bwMode="auto">
          <a:xfrm>
            <a:off x="3744047" y="4864100"/>
            <a:ext cx="2504353" cy="228600"/>
          </a:xfrm>
          <a:prstGeom prst="homePlate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常時接続</a:t>
            </a:r>
          </a:p>
        </p:txBody>
      </p:sp>
      <p:sp>
        <p:nvSpPr>
          <p:cNvPr id="18" name="ホームベース 17"/>
          <p:cNvSpPr/>
          <p:nvPr/>
        </p:nvSpPr>
        <p:spPr bwMode="auto">
          <a:xfrm>
            <a:off x="2286000" y="5105400"/>
            <a:ext cx="2057400" cy="228600"/>
          </a:xfrm>
          <a:prstGeom prst="homePlate">
            <a:avLst/>
          </a:prstGeom>
          <a:solidFill>
            <a:srgbClr val="33CC33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随時接続</a:t>
            </a:r>
          </a:p>
        </p:txBody>
      </p:sp>
      <p:sp>
        <p:nvSpPr>
          <p:cNvPr id="53" name="ホームベース 52"/>
          <p:cNvSpPr/>
          <p:nvPr/>
        </p:nvSpPr>
        <p:spPr bwMode="auto">
          <a:xfrm>
            <a:off x="4272835" y="5562600"/>
            <a:ext cx="1975565" cy="228600"/>
          </a:xfrm>
          <a:prstGeom prst="homePlate">
            <a:avLst/>
          </a:prstGeom>
          <a:solidFill>
            <a:srgbClr val="00009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ソーシャル</a:t>
            </a:r>
          </a:p>
        </p:txBody>
      </p:sp>
      <p:sp>
        <p:nvSpPr>
          <p:cNvPr id="50" name="ホームベース 49"/>
          <p:cNvSpPr/>
          <p:nvPr/>
        </p:nvSpPr>
        <p:spPr bwMode="auto">
          <a:xfrm>
            <a:off x="3449208" y="5791200"/>
            <a:ext cx="2799192" cy="228600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パーソナル</a:t>
            </a:r>
          </a:p>
        </p:txBody>
      </p:sp>
      <p:sp>
        <p:nvSpPr>
          <p:cNvPr id="51" name="ホームベース 50"/>
          <p:cNvSpPr/>
          <p:nvPr/>
        </p:nvSpPr>
        <p:spPr bwMode="auto">
          <a:xfrm>
            <a:off x="2273934" y="6019800"/>
            <a:ext cx="3974465" cy="228600"/>
          </a:xfrm>
          <a:prstGeom prst="homePlate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ビジネス</a:t>
            </a:r>
          </a:p>
        </p:txBody>
      </p:sp>
    </p:spTree>
    <p:extLst>
      <p:ext uri="{BB962C8B-B14F-4D97-AF65-F5344CB8AC3E}">
        <p14:creationId xmlns:p14="http://schemas.microsoft.com/office/powerpoint/2010/main" val="40364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0" grpId="0"/>
      <p:bldP spid="67" grpId="0"/>
      <p:bldP spid="68" grpId="0"/>
      <p:bldP spid="49" grpId="0" animBg="1"/>
      <p:bldP spid="18" grpId="0" animBg="1"/>
      <p:bldP spid="53" grpId="0" animBg="1"/>
      <p:bldP spid="50" grpId="0" animBg="1"/>
      <p:bldP spid="5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33400"/>
          </a:xfrm>
        </p:spPr>
        <p:txBody>
          <a:bodyPr/>
          <a:lstStyle/>
          <a:p>
            <a:r>
              <a:rPr kumimoji="1" lang="ja-JP" altLang="en-US" dirty="0" smtClean="0"/>
              <a:t>新しい収益モデル／アジャイル型</a:t>
            </a:r>
            <a:r>
              <a:rPr kumimoji="1" lang="ja-JP" altLang="en-US" dirty="0"/>
              <a:t>請負</a:t>
            </a:r>
            <a:r>
              <a:rPr kumimoji="1" lang="ja-JP" altLang="en-US" dirty="0" smtClean="0"/>
              <a:t>ビジネス</a:t>
            </a:r>
            <a:endParaRPr kumimoji="1" lang="ja-JP" altLang="en-US" dirty="0"/>
          </a:p>
        </p:txBody>
      </p:sp>
      <p:cxnSp>
        <p:nvCxnSpPr>
          <p:cNvPr id="4" name="直線矢印コネクタ 3"/>
          <p:cNvCxnSpPr/>
          <p:nvPr/>
        </p:nvCxnSpPr>
        <p:spPr bwMode="auto">
          <a:xfrm flipV="1">
            <a:off x="838200" y="1447800"/>
            <a:ext cx="0" cy="480060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線矢印コネクタ 6"/>
          <p:cNvCxnSpPr/>
          <p:nvPr/>
        </p:nvCxnSpPr>
        <p:spPr bwMode="auto">
          <a:xfrm>
            <a:off x="838200" y="6248400"/>
            <a:ext cx="57912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テキスト ボックス 10"/>
          <p:cNvSpPr txBox="1"/>
          <p:nvPr/>
        </p:nvSpPr>
        <p:spPr>
          <a:xfrm>
            <a:off x="5562600" y="63246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経過時間</a:t>
            </a:r>
            <a:endParaRPr kumimoji="1" lang="ja-JP" altLang="en-US" sz="18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81000" y="1447800"/>
            <a:ext cx="461665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要求の信憑性</a:t>
            </a:r>
            <a:endParaRPr kumimoji="1" lang="ja-JP" altLang="en-US" sz="18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4" name="直線矢印コネクタ 13"/>
          <p:cNvCxnSpPr/>
          <p:nvPr/>
        </p:nvCxnSpPr>
        <p:spPr bwMode="auto">
          <a:xfrm>
            <a:off x="990600" y="1524000"/>
            <a:ext cx="5638800" cy="167640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F6D92E"/>
            </a:solidFill>
            <a:prstDash val="solid"/>
            <a:round/>
            <a:headEnd type="none" w="med" len="med"/>
            <a:tailEnd type="triangle"/>
          </a:ln>
          <a:effectLst>
            <a:outerShdw dist="35921" dir="2700000" algn="ctr" rotWithShape="0">
              <a:schemeClr val="bg2"/>
            </a:outerShdw>
          </a:effectLst>
          <a:extLst/>
        </p:spPr>
      </p:cxnSp>
      <p:grpSp>
        <p:nvGrpSpPr>
          <p:cNvPr id="31" name="図形グループ 30"/>
          <p:cNvGrpSpPr/>
          <p:nvPr/>
        </p:nvGrpSpPr>
        <p:grpSpPr>
          <a:xfrm>
            <a:off x="990600" y="1524000"/>
            <a:ext cx="7746325" cy="3276600"/>
            <a:chOff x="990600" y="1524000"/>
            <a:chExt cx="7746325" cy="3276600"/>
          </a:xfrm>
        </p:grpSpPr>
        <p:cxnSp>
          <p:nvCxnSpPr>
            <p:cNvPr id="19" name="直線矢印コネクタ 18"/>
            <p:cNvCxnSpPr/>
            <p:nvPr/>
          </p:nvCxnSpPr>
          <p:spPr bwMode="auto">
            <a:xfrm>
              <a:off x="990600" y="1524000"/>
              <a:ext cx="5638800" cy="327660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rgbClr val="FF6FCF"/>
              </a:solidFill>
              <a:prstDash val="solid"/>
              <a:round/>
              <a:headEnd type="none" w="med" len="med"/>
              <a:tailEnd type="triangle"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</p:cxnSp>
        <p:sp>
          <p:nvSpPr>
            <p:cNvPr id="24" name="下矢印 23"/>
            <p:cNvSpPr/>
            <p:nvPr/>
          </p:nvSpPr>
          <p:spPr bwMode="auto">
            <a:xfrm>
              <a:off x="6019800" y="3352800"/>
              <a:ext cx="685800" cy="1143000"/>
            </a:xfrm>
            <a:prstGeom prst="downArrow">
              <a:avLst/>
            </a:prstGeom>
            <a:solidFill>
              <a:srgbClr val="FF6FC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705600" y="3352800"/>
              <a:ext cx="203132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ビジネス・サイクル</a:t>
              </a:r>
              <a:endParaRPr kumimoji="1" lang="en-US" altLang="ja-JP" sz="16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r>
                <a:rPr kumimoji="1" lang="ja-JP" altLang="en-US" sz="16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の短縮化により</a:t>
              </a:r>
              <a:endParaRPr kumimoji="1" lang="en-US" altLang="ja-JP" sz="16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要求変化の</a:t>
              </a:r>
              <a:endParaRPr lang="en-US" altLang="ja-JP" sz="16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  <a:p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スピードが加速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図形グループ 31"/>
          <p:cNvGrpSpPr/>
          <p:nvPr/>
        </p:nvGrpSpPr>
        <p:grpSpPr>
          <a:xfrm>
            <a:off x="1066800" y="3962400"/>
            <a:ext cx="4191000" cy="1981200"/>
            <a:chOff x="1066800" y="3962400"/>
            <a:chExt cx="4191000" cy="1981200"/>
          </a:xfrm>
        </p:grpSpPr>
        <p:sp>
          <p:nvSpPr>
            <p:cNvPr id="27" name="星 16 26"/>
            <p:cNvSpPr/>
            <p:nvPr/>
          </p:nvSpPr>
          <p:spPr bwMode="auto">
            <a:xfrm>
              <a:off x="1066800" y="3962400"/>
              <a:ext cx="4191000" cy="1981200"/>
            </a:xfrm>
            <a:prstGeom prst="star16">
              <a:avLst/>
            </a:prstGeom>
            <a:gradFill flip="none" rotWithShape="1">
              <a:gsLst>
                <a:gs pos="78000">
                  <a:srgbClr val="FF0000"/>
                </a:gs>
                <a:gs pos="36000">
                  <a:srgbClr val="FF8000"/>
                </a:gs>
                <a:gs pos="3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676400" y="4572000"/>
              <a:ext cx="2895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101600">
                      <a:srgbClr val="FF0000">
                        <a:alpha val="75000"/>
                      </a:srgbClr>
                    </a:glow>
                  </a:effectLst>
                </a:rPr>
                <a:t>全ての要件定義を前提とする</a:t>
              </a:r>
              <a:endParaRPr lang="en-US" altLang="ja-JP" sz="1600" dirty="0" smtClean="0">
                <a:solidFill>
                  <a:srgbClr val="FFFFFF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endParaRPr>
            </a:p>
            <a:p>
              <a:pPr algn="ctr"/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101600">
                      <a:srgbClr val="FF0000">
                        <a:alpha val="75000"/>
                      </a:srgbClr>
                    </a:glow>
                  </a:effectLst>
                </a:rPr>
                <a:t>ウォーターフォール開発では</a:t>
              </a:r>
              <a:endParaRPr lang="en-US" altLang="ja-JP" sz="1600" dirty="0" smtClean="0">
                <a:solidFill>
                  <a:srgbClr val="FFFFFF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endParaRPr>
            </a:p>
            <a:p>
              <a:pPr algn="ctr"/>
              <a:r>
                <a:rPr lang="ja-JP" altLang="en-US" sz="1600" dirty="0" smtClean="0">
                  <a:solidFill>
                    <a:srgbClr val="FFFFFF"/>
                  </a:solidFill>
                  <a:effectLst>
                    <a:glow rad="101600">
                      <a:srgbClr val="FF0000">
                        <a:alpha val="75000"/>
                      </a:srgbClr>
                    </a:glow>
                  </a:effectLst>
                </a:rPr>
                <a:t>この変化への対応が難しい</a:t>
              </a:r>
              <a:endParaRPr kumimoji="1" lang="ja-JP" altLang="en-US" sz="1600" dirty="0">
                <a:solidFill>
                  <a:srgbClr val="FFFFFF"/>
                </a:solidFill>
                <a:effectLst>
                  <a:glow rad="101600">
                    <a:srgbClr val="FF0000">
                      <a:alpha val="75000"/>
                    </a:srgbClr>
                  </a:glow>
                </a:effectLst>
              </a:endParaRPr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4572000" y="3048000"/>
            <a:ext cx="1586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平均的に、</a:t>
            </a:r>
            <a:r>
              <a:rPr kumimoji="1" lang="en-US" altLang="ja-JP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24</a:t>
            </a:r>
            <a:r>
              <a:rPr kumimoji="1" lang="ja-JP" altLang="en-US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か月で</a:t>
            </a:r>
            <a:endParaRPr kumimoji="1" lang="en-US" altLang="ja-JP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altLang="ja-JP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25%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の要件が変わる</a:t>
            </a:r>
            <a:endParaRPr kumimoji="1" lang="ja-JP" altLang="en-US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0" name="雲 29"/>
          <p:cNvSpPr/>
          <p:nvPr/>
        </p:nvSpPr>
        <p:spPr bwMode="auto">
          <a:xfrm>
            <a:off x="5334000" y="1447800"/>
            <a:ext cx="3124200" cy="1295400"/>
          </a:xfrm>
          <a:prstGeom prst="cloud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</a:rPr>
              <a:t>アジャイル開発</a:t>
            </a:r>
            <a:endParaRPr kumimoji="0" lang="en-US" altLang="ja-JP" sz="2000" dirty="0">
              <a:solidFill>
                <a:srgbClr val="3366FF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3366FF"/>
                </a:solidFill>
              </a:rPr>
              <a:t>への期待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640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角丸四角形吹き出し 56"/>
          <p:cNvSpPr/>
          <p:nvPr/>
        </p:nvSpPr>
        <p:spPr bwMode="auto">
          <a:xfrm>
            <a:off x="228600" y="5105400"/>
            <a:ext cx="2362200" cy="990600"/>
          </a:xfrm>
          <a:prstGeom prst="wedgeRoundRectCallout">
            <a:avLst>
              <a:gd name="adj1" fmla="val 20278"/>
              <a:gd name="adj2" fmla="val -75717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ja-JP" altLang="en-US" sz="1400" dirty="0">
                <a:solidFill>
                  <a:srgbClr val="3366FF"/>
                </a:solidFill>
                <a:effectLst/>
              </a:rPr>
              <a:t>最初に要件を全て決めてから</a:t>
            </a:r>
            <a:r>
              <a:rPr lang="ja-JP" altLang="en-US" sz="1400" dirty="0" smtClean="0">
                <a:solidFill>
                  <a:srgbClr val="3366FF"/>
                </a:solidFill>
                <a:effectLst/>
              </a:rPr>
              <a:t>開発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" name="角丸四角形 1"/>
          <p:cNvSpPr/>
          <p:nvPr/>
        </p:nvSpPr>
        <p:spPr bwMode="auto">
          <a:xfrm>
            <a:off x="228600" y="1752600"/>
            <a:ext cx="914400" cy="914400"/>
          </a:xfrm>
          <a:prstGeom prst="roundRect">
            <a:avLst>
              <a:gd name="adj" fmla="val 9260"/>
            </a:avLst>
          </a:prstGeom>
          <a:solidFill>
            <a:schemeClr val="accent5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要件</a:t>
            </a:r>
          </a:p>
        </p:txBody>
      </p:sp>
      <p:sp>
        <p:nvSpPr>
          <p:cNvPr id="3" name="角丸四角形 2"/>
          <p:cNvSpPr/>
          <p:nvPr/>
        </p:nvSpPr>
        <p:spPr bwMode="auto">
          <a:xfrm>
            <a:off x="1219200" y="2895600"/>
            <a:ext cx="914400" cy="914400"/>
          </a:xfrm>
          <a:prstGeom prst="roundRect">
            <a:avLst>
              <a:gd name="adj" fmla="val 7408"/>
            </a:avLst>
          </a:prstGeom>
          <a:solidFill>
            <a:srgbClr val="008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chemeClr val="bg1"/>
                </a:solidFill>
              </a:rPr>
              <a:t>設計</a:t>
            </a:r>
            <a:endParaRPr kumimoji="0" lang="en-US" altLang="ja-JP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角丸四角形 3"/>
          <p:cNvSpPr/>
          <p:nvPr/>
        </p:nvSpPr>
        <p:spPr bwMode="auto">
          <a:xfrm>
            <a:off x="2209800" y="4038600"/>
            <a:ext cx="914400" cy="914400"/>
          </a:xfrm>
          <a:prstGeom prst="roundRect">
            <a:avLst>
              <a:gd name="adj" fmla="val 10185"/>
            </a:avLst>
          </a:prstGeom>
          <a:solidFill>
            <a:srgbClr val="3333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コーディング</a:t>
            </a:r>
            <a:endParaRPr kumimoji="0" lang="en-US" altLang="ja-JP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dirty="0" smtClean="0">
                <a:solidFill>
                  <a:schemeClr val="bg1"/>
                </a:solidFill>
              </a:rPr>
              <a:t>単体テスト</a:t>
            </a:r>
            <a:endParaRPr kumimoji="0" lang="ja-JP" alt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3200400" y="5181600"/>
            <a:ext cx="914400" cy="914400"/>
          </a:xfrm>
          <a:prstGeom prst="roundRect">
            <a:avLst>
              <a:gd name="adj" fmla="val 7408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結合テスト</a:t>
            </a:r>
          </a:p>
        </p:txBody>
      </p:sp>
      <p:cxnSp>
        <p:nvCxnSpPr>
          <p:cNvPr id="23" name="カギ線コネクタ 22"/>
          <p:cNvCxnSpPr>
            <a:stCxn id="2" idx="3"/>
            <a:endCxn id="3" idx="0"/>
          </p:cNvCxnSpPr>
          <p:nvPr/>
        </p:nvCxnSpPr>
        <p:spPr bwMode="auto">
          <a:xfrm>
            <a:off x="1143000" y="2209800"/>
            <a:ext cx="533400" cy="685800"/>
          </a:xfrm>
          <a:prstGeom prst="bentConnector2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カギ線コネクタ 23"/>
          <p:cNvCxnSpPr>
            <a:stCxn id="3" idx="3"/>
            <a:endCxn id="4" idx="0"/>
          </p:cNvCxnSpPr>
          <p:nvPr/>
        </p:nvCxnSpPr>
        <p:spPr bwMode="auto">
          <a:xfrm>
            <a:off x="2133600" y="3352800"/>
            <a:ext cx="533400" cy="685800"/>
          </a:xfrm>
          <a:prstGeom prst="bentConnector2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カギ線コネクタ 24"/>
          <p:cNvCxnSpPr>
            <a:stCxn id="4" idx="3"/>
            <a:endCxn id="5" idx="0"/>
          </p:cNvCxnSpPr>
          <p:nvPr/>
        </p:nvCxnSpPr>
        <p:spPr bwMode="auto">
          <a:xfrm>
            <a:off x="3124200" y="4495800"/>
            <a:ext cx="533400" cy="685800"/>
          </a:xfrm>
          <a:prstGeom prst="bentConnector2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カギ線コネクタ 29"/>
          <p:cNvCxnSpPr>
            <a:stCxn id="3" idx="1"/>
            <a:endCxn id="2" idx="2"/>
          </p:cNvCxnSpPr>
          <p:nvPr/>
        </p:nvCxnSpPr>
        <p:spPr bwMode="auto">
          <a:xfrm rot="10800000">
            <a:off x="685800" y="2667000"/>
            <a:ext cx="533400" cy="685800"/>
          </a:xfrm>
          <a:prstGeom prst="bentConnector2">
            <a:avLst/>
          </a:prstGeom>
          <a:solidFill>
            <a:schemeClr val="bg1"/>
          </a:solidFill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カギ線コネクタ 30"/>
          <p:cNvCxnSpPr>
            <a:stCxn id="5" idx="1"/>
            <a:endCxn id="4" idx="2"/>
          </p:cNvCxnSpPr>
          <p:nvPr/>
        </p:nvCxnSpPr>
        <p:spPr bwMode="auto">
          <a:xfrm rot="10800000">
            <a:off x="2667000" y="4953000"/>
            <a:ext cx="533400" cy="685800"/>
          </a:xfrm>
          <a:prstGeom prst="bentConnector2">
            <a:avLst/>
          </a:prstGeom>
          <a:solidFill>
            <a:schemeClr val="bg1"/>
          </a:solidFill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カギ線コネクタ 31"/>
          <p:cNvCxnSpPr>
            <a:stCxn id="4" idx="1"/>
            <a:endCxn id="3" idx="2"/>
          </p:cNvCxnSpPr>
          <p:nvPr/>
        </p:nvCxnSpPr>
        <p:spPr bwMode="auto">
          <a:xfrm rot="10800000">
            <a:off x="1676400" y="3810000"/>
            <a:ext cx="533400" cy="685800"/>
          </a:xfrm>
          <a:prstGeom prst="bentConnector2">
            <a:avLst/>
          </a:prstGeom>
          <a:solidFill>
            <a:schemeClr val="bg1"/>
          </a:solidFill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右矢印 46"/>
          <p:cNvSpPr/>
          <p:nvPr/>
        </p:nvSpPr>
        <p:spPr bwMode="auto">
          <a:xfrm>
            <a:off x="4191000" y="5791200"/>
            <a:ext cx="381000" cy="381000"/>
          </a:xfrm>
          <a:prstGeom prst="rightArrow">
            <a:avLst/>
          </a:prstGeom>
          <a:solidFill>
            <a:srgbClr val="FF6FC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68392" y="1066800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ウオーターフォール開発</a:t>
            </a:r>
            <a:endParaRPr kumimoji="1" lang="en-US" altLang="ja-JP" sz="2400" dirty="0" smtClean="0"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1" name="タイトル 9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新しい収益モデル／アジャイル型請負ビジネス</a:t>
            </a:r>
            <a:r>
              <a:rPr lang="ja-JP" altLang="en-US" dirty="0"/>
              <a:t> </a:t>
            </a:r>
            <a:endParaRPr kumimoji="1" lang="ja-JP" altLang="en-US" dirty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4129365" y="5638800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リリース</a:t>
            </a:r>
            <a:endParaRPr kumimoji="1" lang="ja-JP" altLang="en-US" sz="8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97" name="図形グループ 96"/>
          <p:cNvGrpSpPr/>
          <p:nvPr/>
        </p:nvGrpSpPr>
        <p:grpSpPr>
          <a:xfrm>
            <a:off x="4876800" y="1066800"/>
            <a:ext cx="4024035" cy="5105400"/>
            <a:chOff x="4876800" y="1066800"/>
            <a:chExt cx="4024035" cy="5105400"/>
          </a:xfrm>
        </p:grpSpPr>
        <p:sp>
          <p:nvSpPr>
            <p:cNvPr id="6" name="角丸四角形 5"/>
            <p:cNvSpPr/>
            <p:nvPr/>
          </p:nvSpPr>
          <p:spPr bwMode="auto">
            <a:xfrm>
              <a:off x="4953000" y="1752600"/>
              <a:ext cx="22860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" name="角丸四角形 6"/>
            <p:cNvSpPr/>
            <p:nvPr/>
          </p:nvSpPr>
          <p:spPr bwMode="auto">
            <a:xfrm>
              <a:off x="5105400" y="1981200"/>
              <a:ext cx="228600" cy="228600"/>
            </a:xfrm>
            <a:prstGeom prst="roundRect">
              <a:avLst/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5257800" y="2209800"/>
              <a:ext cx="228600" cy="228600"/>
            </a:xfrm>
            <a:prstGeom prst="roundRect">
              <a:avLst>
                <a:gd name="adj" fmla="val 10000"/>
              </a:avLst>
            </a:prstGeom>
            <a:solidFill>
              <a:srgbClr val="3333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5410200" y="2438400"/>
              <a:ext cx="2286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48" name="右矢印 47"/>
            <p:cNvSpPr/>
            <p:nvPr/>
          </p:nvSpPr>
          <p:spPr bwMode="auto">
            <a:xfrm>
              <a:off x="5791200" y="2362200"/>
              <a:ext cx="381000" cy="381000"/>
            </a:xfrm>
            <a:prstGeom prst="rightArrow">
              <a:avLst/>
            </a:prstGeom>
            <a:solidFill>
              <a:srgbClr val="FF6FC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49" name="右矢印 48"/>
            <p:cNvSpPr/>
            <p:nvPr/>
          </p:nvSpPr>
          <p:spPr bwMode="auto">
            <a:xfrm>
              <a:off x="6705600" y="3505200"/>
              <a:ext cx="381000" cy="381000"/>
            </a:xfrm>
            <a:prstGeom prst="rightArrow">
              <a:avLst/>
            </a:prstGeom>
            <a:solidFill>
              <a:srgbClr val="FF6FC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0" name="右矢印 49"/>
            <p:cNvSpPr/>
            <p:nvPr/>
          </p:nvSpPr>
          <p:spPr bwMode="auto">
            <a:xfrm>
              <a:off x="7467600" y="4648200"/>
              <a:ext cx="381000" cy="381000"/>
            </a:xfrm>
            <a:prstGeom prst="rightArrow">
              <a:avLst/>
            </a:prstGeom>
            <a:solidFill>
              <a:srgbClr val="FF6FC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1" name="右矢印 50"/>
            <p:cNvSpPr/>
            <p:nvPr/>
          </p:nvSpPr>
          <p:spPr bwMode="auto">
            <a:xfrm>
              <a:off x="8305800" y="5791200"/>
              <a:ext cx="381000" cy="381000"/>
            </a:xfrm>
            <a:prstGeom prst="rightArrow">
              <a:avLst/>
            </a:prstGeom>
            <a:solidFill>
              <a:srgbClr val="FF6FC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5637312" y="1066800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rgbClr val="FFFFFF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アジャイル開発</a:t>
              </a:r>
              <a:endParaRPr kumimoji="1" lang="en-US" altLang="ja-JP" sz="2400" dirty="0" smtClean="0"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58" name="角丸四角形吹き出し 57"/>
            <p:cNvSpPr/>
            <p:nvPr/>
          </p:nvSpPr>
          <p:spPr bwMode="auto">
            <a:xfrm>
              <a:off x="4876800" y="5181600"/>
              <a:ext cx="2362200" cy="990600"/>
            </a:xfrm>
            <a:prstGeom prst="wedgeRoundRectCallout">
              <a:avLst>
                <a:gd name="adj1" fmla="val -18134"/>
                <a:gd name="adj2" fmla="val -86828"/>
                <a:gd name="adj3" fmla="val 16667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r>
                <a:rPr lang="ja-JP" altLang="en-US" sz="1400" dirty="0" smtClean="0">
                  <a:solidFill>
                    <a:srgbClr val="3366FF"/>
                  </a:solidFill>
                  <a:effectLst/>
                </a:rPr>
                <a:t>ビジネス上の重要度で要件の優先順位を決め、これに従って必要機能を順次開発</a:t>
              </a: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5" name="角丸四角形 64"/>
            <p:cNvSpPr/>
            <p:nvPr/>
          </p:nvSpPr>
          <p:spPr bwMode="auto">
            <a:xfrm>
              <a:off x="5791200" y="2895600"/>
              <a:ext cx="22860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6" name="角丸四角形 65"/>
            <p:cNvSpPr/>
            <p:nvPr/>
          </p:nvSpPr>
          <p:spPr bwMode="auto">
            <a:xfrm>
              <a:off x="5943600" y="3124200"/>
              <a:ext cx="228600" cy="228600"/>
            </a:xfrm>
            <a:prstGeom prst="roundRect">
              <a:avLst/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67" name="角丸四角形 66"/>
            <p:cNvSpPr/>
            <p:nvPr/>
          </p:nvSpPr>
          <p:spPr bwMode="auto">
            <a:xfrm>
              <a:off x="6096000" y="3352800"/>
              <a:ext cx="228600" cy="228600"/>
            </a:xfrm>
            <a:prstGeom prst="roundRect">
              <a:avLst>
                <a:gd name="adj" fmla="val 10000"/>
              </a:avLst>
            </a:prstGeom>
            <a:solidFill>
              <a:srgbClr val="3333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68" name="角丸四角形 67"/>
            <p:cNvSpPr/>
            <p:nvPr/>
          </p:nvSpPr>
          <p:spPr bwMode="auto">
            <a:xfrm>
              <a:off x="6248400" y="3581400"/>
              <a:ext cx="2286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69" name="角丸四角形 68"/>
            <p:cNvSpPr/>
            <p:nvPr/>
          </p:nvSpPr>
          <p:spPr bwMode="auto">
            <a:xfrm>
              <a:off x="6629400" y="4038600"/>
              <a:ext cx="22860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0" name="角丸四角形 69"/>
            <p:cNvSpPr/>
            <p:nvPr/>
          </p:nvSpPr>
          <p:spPr bwMode="auto">
            <a:xfrm>
              <a:off x="6781800" y="4267200"/>
              <a:ext cx="228600" cy="228600"/>
            </a:xfrm>
            <a:prstGeom prst="roundRect">
              <a:avLst/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71" name="角丸四角形 70"/>
            <p:cNvSpPr/>
            <p:nvPr/>
          </p:nvSpPr>
          <p:spPr bwMode="auto">
            <a:xfrm>
              <a:off x="6934200" y="4495800"/>
              <a:ext cx="228600" cy="228600"/>
            </a:xfrm>
            <a:prstGeom prst="roundRect">
              <a:avLst>
                <a:gd name="adj" fmla="val 10000"/>
              </a:avLst>
            </a:prstGeom>
            <a:solidFill>
              <a:srgbClr val="3333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72" name="角丸四角形 71"/>
            <p:cNvSpPr/>
            <p:nvPr/>
          </p:nvSpPr>
          <p:spPr bwMode="auto">
            <a:xfrm>
              <a:off x="7086600" y="4724400"/>
              <a:ext cx="2286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3" name="角丸四角形 72"/>
            <p:cNvSpPr/>
            <p:nvPr/>
          </p:nvSpPr>
          <p:spPr bwMode="auto">
            <a:xfrm>
              <a:off x="7467600" y="5181600"/>
              <a:ext cx="22860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74" name="角丸四角形 73"/>
            <p:cNvSpPr/>
            <p:nvPr/>
          </p:nvSpPr>
          <p:spPr bwMode="auto">
            <a:xfrm>
              <a:off x="7620000" y="5410200"/>
              <a:ext cx="228600" cy="228600"/>
            </a:xfrm>
            <a:prstGeom prst="roundRect">
              <a:avLst/>
            </a:prstGeom>
            <a:solidFill>
              <a:srgbClr val="0080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ja-JP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75" name="角丸四角形 74"/>
            <p:cNvSpPr/>
            <p:nvPr/>
          </p:nvSpPr>
          <p:spPr bwMode="auto">
            <a:xfrm>
              <a:off x="7772400" y="5638800"/>
              <a:ext cx="228600" cy="228600"/>
            </a:xfrm>
            <a:prstGeom prst="roundRect">
              <a:avLst>
                <a:gd name="adj" fmla="val 10000"/>
              </a:avLst>
            </a:prstGeom>
            <a:solidFill>
              <a:srgbClr val="3333FF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76" name="角丸四角形 75"/>
            <p:cNvSpPr/>
            <p:nvPr/>
          </p:nvSpPr>
          <p:spPr bwMode="auto">
            <a:xfrm>
              <a:off x="7924800" y="5867400"/>
              <a:ext cx="228600" cy="228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83" name="角丸四角形 82"/>
            <p:cNvSpPr/>
            <p:nvPr/>
          </p:nvSpPr>
          <p:spPr bwMode="auto">
            <a:xfrm>
              <a:off x="4876800" y="1676400"/>
              <a:ext cx="838200" cy="1066800"/>
            </a:xfrm>
            <a:prstGeom prst="roundRect">
              <a:avLst>
                <a:gd name="adj" fmla="val 8586"/>
              </a:avLst>
            </a:prstGeom>
            <a:noFill/>
            <a:ln w="952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84" name="角丸四角形 83"/>
            <p:cNvSpPr/>
            <p:nvPr/>
          </p:nvSpPr>
          <p:spPr bwMode="auto">
            <a:xfrm>
              <a:off x="5715000" y="2819400"/>
              <a:ext cx="838200" cy="1066800"/>
            </a:xfrm>
            <a:prstGeom prst="roundRect">
              <a:avLst>
                <a:gd name="adj" fmla="val 8586"/>
              </a:avLst>
            </a:prstGeom>
            <a:noFill/>
            <a:ln w="952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85" name="角丸四角形 84"/>
            <p:cNvSpPr/>
            <p:nvPr/>
          </p:nvSpPr>
          <p:spPr bwMode="auto">
            <a:xfrm>
              <a:off x="6553200" y="3962400"/>
              <a:ext cx="838200" cy="1066800"/>
            </a:xfrm>
            <a:prstGeom prst="roundRect">
              <a:avLst>
                <a:gd name="adj" fmla="val 8586"/>
              </a:avLst>
            </a:prstGeom>
            <a:noFill/>
            <a:ln w="952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86" name="角丸四角形 85"/>
            <p:cNvSpPr/>
            <p:nvPr/>
          </p:nvSpPr>
          <p:spPr bwMode="auto">
            <a:xfrm>
              <a:off x="7391400" y="5105400"/>
              <a:ext cx="838200" cy="1066800"/>
            </a:xfrm>
            <a:prstGeom prst="roundRect">
              <a:avLst>
                <a:gd name="adj" fmla="val 8586"/>
              </a:avLst>
            </a:prstGeom>
            <a:noFill/>
            <a:ln w="952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5715000" y="1676400"/>
              <a:ext cx="19630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反復</a:t>
              </a:r>
              <a:r>
                <a:rPr lang="ja-JP" altLang="en-US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（イテレーション）</a:t>
              </a:r>
              <a:r>
                <a:rPr lang="en-US" altLang="ja-JP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1</a:t>
              </a:r>
              <a:endParaRPr kumimoji="1" lang="ja-JP" altLang="en-US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6553200" y="2819400"/>
              <a:ext cx="6207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反復</a:t>
              </a:r>
              <a:r>
                <a:rPr kumimoji="1" lang="en-US" altLang="ja-JP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altLang="ja-JP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2</a:t>
              </a:r>
              <a:endParaRPr kumimoji="1" lang="ja-JP" altLang="en-US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7391400" y="3962400"/>
              <a:ext cx="6207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反復</a:t>
              </a:r>
              <a:r>
                <a:rPr kumimoji="1" lang="en-US" altLang="ja-JP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altLang="ja-JP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3</a:t>
              </a:r>
              <a:endParaRPr kumimoji="1" lang="ja-JP" altLang="en-US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8229600" y="5105400"/>
              <a:ext cx="6207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反復</a:t>
              </a:r>
              <a:r>
                <a:rPr kumimoji="1" lang="en-US" altLang="ja-JP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altLang="ja-JP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4</a:t>
              </a:r>
              <a:endParaRPr kumimoji="1" lang="ja-JP" altLang="en-US" dirty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5791200" y="2133600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リリース</a:t>
              </a:r>
              <a:endParaRPr kumimoji="1" lang="ja-JP" altLang="en-US" sz="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6705600" y="3276600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リリース</a:t>
              </a:r>
              <a:endParaRPr kumimoji="1" lang="ja-JP" altLang="en-US" sz="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95" name="テキスト ボックス 94"/>
            <p:cNvSpPr txBox="1"/>
            <p:nvPr/>
          </p:nvSpPr>
          <p:spPr>
            <a:xfrm>
              <a:off x="7467600" y="4419600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リリース</a:t>
              </a:r>
              <a:endParaRPr kumimoji="1" lang="ja-JP" altLang="en-US" sz="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8305800" y="5562600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 smtClean="0">
                  <a:solidFill>
                    <a:schemeClr val="bg1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リリース</a:t>
              </a:r>
              <a:endParaRPr kumimoji="1" lang="ja-JP" altLang="en-US" sz="8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48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タイトル 1"/>
          <p:cNvSpPr>
            <a:spLocks noGrp="1"/>
          </p:cNvSpPr>
          <p:nvPr>
            <p:ph type="title" idx="4294967295"/>
          </p:nvPr>
        </p:nvSpPr>
        <p:spPr>
          <a:xfrm>
            <a:off x="250825" y="323850"/>
            <a:ext cx="8893175" cy="361950"/>
          </a:xfrm>
        </p:spPr>
        <p:txBody>
          <a:bodyPr/>
          <a:lstStyle/>
          <a:p>
            <a:r>
              <a:rPr kumimoji="1" lang="ja-JP" altLang="en-US" dirty="0"/>
              <a:t>新しい収益モデル／アジャイル型請負ビジネス</a:t>
            </a:r>
            <a:r>
              <a:rPr lang="ja-JP" altLang="en-US" dirty="0"/>
              <a:t> </a:t>
            </a:r>
            <a:endParaRPr lang="ja-JP" altLang="en-US" dirty="0" smtClean="0">
              <a:ea typeface="ＭＳ Ｐゴシック" charset="-128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1365250" y="2049463"/>
            <a:ext cx="647700" cy="574675"/>
          </a:xfrm>
          <a:prstGeom prst="flowChartDisplay">
            <a:avLst/>
          </a:prstGeom>
          <a:solidFill>
            <a:srgbClr val="CCF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4316413" y="2049463"/>
            <a:ext cx="865187" cy="574675"/>
          </a:xfrm>
          <a:prstGeom prst="flowChartProcess">
            <a:avLst/>
          </a:prstGeom>
          <a:solidFill>
            <a:srgbClr val="CCF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5468938" y="2049463"/>
            <a:ext cx="865187" cy="574675"/>
          </a:xfrm>
          <a:prstGeom prst="flowChartProcess">
            <a:avLst/>
          </a:prstGeom>
          <a:solidFill>
            <a:srgbClr val="CCF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6621463" y="2049463"/>
            <a:ext cx="865187" cy="574675"/>
          </a:xfrm>
          <a:prstGeom prst="flowChartProcess">
            <a:avLst/>
          </a:prstGeom>
          <a:solidFill>
            <a:srgbClr val="CCF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7" name="AutoShape 9"/>
          <p:cNvSpPr>
            <a:spLocks noChangeArrowheads="1"/>
          </p:cNvSpPr>
          <p:nvPr/>
        </p:nvSpPr>
        <p:spPr bwMode="auto">
          <a:xfrm>
            <a:off x="7773988" y="2049463"/>
            <a:ext cx="863600" cy="574675"/>
          </a:xfrm>
          <a:prstGeom prst="flowChartDocument">
            <a:avLst/>
          </a:prstGeom>
          <a:solidFill>
            <a:srgbClr val="CCF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500063" y="2120900"/>
            <a:ext cx="647700" cy="358775"/>
          </a:xfrm>
          <a:prstGeom prst="flowChartManualInput">
            <a:avLst/>
          </a:prstGeom>
          <a:solidFill>
            <a:srgbClr val="CCF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600" dirty="0" smtClean="0">
                <a:solidFill>
                  <a:srgbClr val="0000FF"/>
                </a:solidFill>
              </a:rPr>
              <a:t>◎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29" name="AutoShape 11"/>
          <p:cNvSpPr>
            <a:spLocks noChangeArrowheads="1"/>
          </p:cNvSpPr>
          <p:nvPr/>
        </p:nvSpPr>
        <p:spPr bwMode="auto">
          <a:xfrm>
            <a:off x="500063" y="2624138"/>
            <a:ext cx="647700" cy="358775"/>
          </a:xfrm>
          <a:prstGeom prst="flowChartManualInput">
            <a:avLst/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600" dirty="0" smtClean="0">
                <a:solidFill>
                  <a:srgbClr val="0000FF"/>
                </a:solidFill>
              </a:rPr>
              <a:t>〇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0" name="AutoShape 12"/>
          <p:cNvSpPr>
            <a:spLocks noChangeArrowheads="1"/>
          </p:cNvSpPr>
          <p:nvPr/>
        </p:nvSpPr>
        <p:spPr bwMode="auto">
          <a:xfrm>
            <a:off x="500063" y="3057525"/>
            <a:ext cx="647700" cy="358775"/>
          </a:xfrm>
          <a:prstGeom prst="flowChartManualInput">
            <a:avLst/>
          </a:prstGeom>
          <a:solidFill>
            <a:srgbClr val="FFCC99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sz="1600" dirty="0" smtClean="0">
                <a:solidFill>
                  <a:srgbClr val="0000FF"/>
                </a:solidFill>
              </a:rPr>
              <a:t>△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500063" y="3560763"/>
            <a:ext cx="647700" cy="358775"/>
          </a:xfrm>
          <a:prstGeom prst="flowChartManualInput">
            <a:avLst/>
          </a:prstGeom>
          <a:solidFill>
            <a:srgbClr val="FFFF99"/>
          </a:solidFill>
          <a:ln w="12700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ja-JP" altLang="en-US" sz="1600" dirty="0" smtClean="0">
                <a:solidFill>
                  <a:srgbClr val="0000FF"/>
                </a:solidFill>
              </a:rPr>
              <a:t>Ｘ</a:t>
            </a:r>
            <a:endParaRPr lang="en-US" altLang="ja-JP" sz="1600" dirty="0">
              <a:solidFill>
                <a:srgbClr val="0000FF"/>
              </a:solidFill>
            </a:endParaRPr>
          </a:p>
        </p:txBody>
      </p:sp>
      <p:sp>
        <p:nvSpPr>
          <p:cNvPr id="32" name="AutoShape 14"/>
          <p:cNvSpPr>
            <a:spLocks noChangeArrowheads="1"/>
          </p:cNvSpPr>
          <p:nvPr/>
        </p:nvSpPr>
        <p:spPr bwMode="auto">
          <a:xfrm>
            <a:off x="3236913" y="4424363"/>
            <a:ext cx="865187" cy="574675"/>
          </a:xfrm>
          <a:prstGeom prst="flowChartProcess">
            <a:avLst/>
          </a:prstGeom>
          <a:solidFill>
            <a:srgbClr val="FFFF99"/>
          </a:solidFill>
          <a:ln w="12700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4316413" y="4424363"/>
            <a:ext cx="865187" cy="574675"/>
          </a:xfrm>
          <a:prstGeom prst="flowChartProcess">
            <a:avLst/>
          </a:prstGeom>
          <a:solidFill>
            <a:srgbClr val="FFFF99"/>
          </a:solidFill>
          <a:ln w="12700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4" name="AutoShape 16"/>
          <p:cNvSpPr>
            <a:spLocks noChangeArrowheads="1"/>
          </p:cNvSpPr>
          <p:nvPr/>
        </p:nvSpPr>
        <p:spPr bwMode="auto">
          <a:xfrm>
            <a:off x="7773988" y="2840038"/>
            <a:ext cx="1008062" cy="574675"/>
          </a:xfrm>
          <a:prstGeom prst="flowChartMultidocument">
            <a:avLst/>
          </a:prstGeom>
          <a:solidFill>
            <a:srgbClr val="FFFF99"/>
          </a:solidFill>
          <a:ln w="12700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5" name="AutoShape 17"/>
          <p:cNvSpPr>
            <a:spLocks noChangeArrowheads="1"/>
          </p:cNvSpPr>
          <p:nvPr/>
        </p:nvSpPr>
        <p:spPr bwMode="auto">
          <a:xfrm>
            <a:off x="1365250" y="2768600"/>
            <a:ext cx="647700" cy="574675"/>
          </a:xfrm>
          <a:prstGeom prst="flowChartDisplay">
            <a:avLst/>
          </a:prstGeom>
          <a:solidFill>
            <a:srgbClr val="FFCC99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6" name="AutoShape 18"/>
          <p:cNvSpPr>
            <a:spLocks noChangeArrowheads="1"/>
          </p:cNvSpPr>
          <p:nvPr/>
        </p:nvSpPr>
        <p:spPr bwMode="auto">
          <a:xfrm>
            <a:off x="1365250" y="5073650"/>
            <a:ext cx="647700" cy="574675"/>
          </a:xfrm>
          <a:prstGeom prst="flowChartDisplay">
            <a:avLst/>
          </a:prstGeom>
          <a:solidFill>
            <a:srgbClr val="FFFF99"/>
          </a:solidFill>
          <a:ln w="12700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7" name="AutoShape 19"/>
          <p:cNvSpPr>
            <a:spLocks noChangeArrowheads="1"/>
          </p:cNvSpPr>
          <p:nvPr/>
        </p:nvSpPr>
        <p:spPr bwMode="auto">
          <a:xfrm>
            <a:off x="3236913" y="3560763"/>
            <a:ext cx="865187" cy="574675"/>
          </a:xfrm>
          <a:prstGeom prst="flowChartProcess">
            <a:avLst/>
          </a:prstGeom>
          <a:solidFill>
            <a:srgbClr val="FFCC99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8" name="AutoShape 20"/>
          <p:cNvSpPr>
            <a:spLocks noChangeArrowheads="1"/>
          </p:cNvSpPr>
          <p:nvPr/>
        </p:nvSpPr>
        <p:spPr bwMode="auto">
          <a:xfrm>
            <a:off x="4316413" y="3560763"/>
            <a:ext cx="863600" cy="574675"/>
          </a:xfrm>
          <a:prstGeom prst="flowChartDocument">
            <a:avLst/>
          </a:prstGeom>
          <a:solidFill>
            <a:srgbClr val="FFCC99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cxnSp>
        <p:nvCxnSpPr>
          <p:cNvPr id="39" name="AutoShape 21"/>
          <p:cNvCxnSpPr>
            <a:cxnSpLocks noChangeShapeType="1"/>
            <a:stCxn id="37" idx="3"/>
            <a:endCxn id="38" idx="1"/>
          </p:cNvCxnSpPr>
          <p:nvPr/>
        </p:nvCxnSpPr>
        <p:spPr bwMode="auto">
          <a:xfrm>
            <a:off x="4102100" y="3848100"/>
            <a:ext cx="214313" cy="0"/>
          </a:xfrm>
          <a:prstGeom prst="straightConnector1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2"/>
          <p:cNvCxnSpPr>
            <a:cxnSpLocks noChangeShapeType="1"/>
            <a:stCxn id="32" idx="3"/>
            <a:endCxn id="33" idx="1"/>
          </p:cNvCxnSpPr>
          <p:nvPr/>
        </p:nvCxnSpPr>
        <p:spPr bwMode="auto">
          <a:xfrm>
            <a:off x="4102100" y="4711700"/>
            <a:ext cx="214313" cy="0"/>
          </a:xfrm>
          <a:prstGeom prst="straightConnector1">
            <a:avLst/>
          </a:prstGeom>
          <a:noFill/>
          <a:ln w="1905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23"/>
          <p:cNvCxnSpPr>
            <a:cxnSpLocks noChangeShapeType="1"/>
            <a:stCxn id="60" idx="2"/>
            <a:endCxn id="37" idx="1"/>
          </p:cNvCxnSpPr>
          <p:nvPr/>
        </p:nvCxnSpPr>
        <p:spPr bwMode="auto">
          <a:xfrm rot="16200000" flipH="1">
            <a:off x="2301875" y="2913063"/>
            <a:ext cx="1222375" cy="647700"/>
          </a:xfrm>
          <a:prstGeom prst="bentConnector2">
            <a:avLst/>
          </a:prstGeom>
          <a:noFill/>
          <a:ln w="19050">
            <a:solidFill>
              <a:srgbClr val="FF66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24"/>
          <p:cNvCxnSpPr>
            <a:cxnSpLocks noChangeShapeType="1"/>
            <a:stCxn id="43" idx="2"/>
            <a:endCxn id="32" idx="1"/>
          </p:cNvCxnSpPr>
          <p:nvPr/>
        </p:nvCxnSpPr>
        <p:spPr bwMode="auto">
          <a:xfrm rot="16200000" flipH="1">
            <a:off x="2625725" y="4100513"/>
            <a:ext cx="574675" cy="647700"/>
          </a:xfrm>
          <a:prstGeom prst="bentConnector2">
            <a:avLst/>
          </a:prstGeom>
          <a:noFill/>
          <a:ln w="19050">
            <a:solidFill>
              <a:srgbClr val="99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AutoShape 25"/>
          <p:cNvSpPr>
            <a:spLocks noChangeArrowheads="1"/>
          </p:cNvSpPr>
          <p:nvPr/>
        </p:nvSpPr>
        <p:spPr bwMode="auto">
          <a:xfrm>
            <a:off x="2157413" y="3560763"/>
            <a:ext cx="863600" cy="576262"/>
          </a:xfrm>
          <a:prstGeom prst="flowChartDecision">
            <a:avLst/>
          </a:prstGeom>
          <a:solidFill>
            <a:srgbClr val="FFFF99"/>
          </a:solidFill>
          <a:ln w="12700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cxnSp>
        <p:nvCxnSpPr>
          <p:cNvPr id="44" name="AutoShape 26"/>
          <p:cNvCxnSpPr>
            <a:cxnSpLocks noChangeShapeType="1"/>
            <a:stCxn id="37" idx="0"/>
            <a:endCxn id="35" idx="3"/>
          </p:cNvCxnSpPr>
          <p:nvPr/>
        </p:nvCxnSpPr>
        <p:spPr bwMode="auto">
          <a:xfrm rot="5400000" flipH="1">
            <a:off x="2589212" y="2479676"/>
            <a:ext cx="504825" cy="1657350"/>
          </a:xfrm>
          <a:prstGeom prst="bentConnector2">
            <a:avLst/>
          </a:prstGeom>
          <a:noFill/>
          <a:ln w="19050">
            <a:solidFill>
              <a:srgbClr val="FF66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AutoShape 27"/>
          <p:cNvCxnSpPr>
            <a:cxnSpLocks noChangeShapeType="1"/>
            <a:stCxn id="32" idx="2"/>
            <a:endCxn id="36" idx="3"/>
          </p:cNvCxnSpPr>
          <p:nvPr/>
        </p:nvCxnSpPr>
        <p:spPr bwMode="auto">
          <a:xfrm rot="5400000">
            <a:off x="2660650" y="4351338"/>
            <a:ext cx="361950" cy="1657350"/>
          </a:xfrm>
          <a:prstGeom prst="bentConnector2">
            <a:avLst/>
          </a:prstGeom>
          <a:noFill/>
          <a:ln w="19050">
            <a:solidFill>
              <a:srgbClr val="99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28"/>
          <p:cNvCxnSpPr>
            <a:cxnSpLocks noChangeShapeType="1"/>
            <a:stCxn id="23" idx="3"/>
            <a:endCxn id="24" idx="1"/>
          </p:cNvCxnSpPr>
          <p:nvPr/>
        </p:nvCxnSpPr>
        <p:spPr bwMode="auto">
          <a:xfrm>
            <a:off x="2012950" y="2336800"/>
            <a:ext cx="2303463" cy="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AutoShape 29"/>
          <p:cNvSpPr>
            <a:spLocks noChangeArrowheads="1"/>
          </p:cNvSpPr>
          <p:nvPr/>
        </p:nvSpPr>
        <p:spPr bwMode="auto">
          <a:xfrm>
            <a:off x="3236913" y="2049463"/>
            <a:ext cx="865187" cy="574675"/>
          </a:xfrm>
          <a:prstGeom prst="flowChartProcess">
            <a:avLst/>
          </a:prstGeom>
          <a:solidFill>
            <a:srgbClr val="CCFFCC"/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0" name="AutoShape 30"/>
          <p:cNvSpPr>
            <a:spLocks noChangeArrowheads="1"/>
          </p:cNvSpPr>
          <p:nvPr/>
        </p:nvSpPr>
        <p:spPr bwMode="auto">
          <a:xfrm>
            <a:off x="2157413" y="2049463"/>
            <a:ext cx="863600" cy="576262"/>
          </a:xfrm>
          <a:prstGeom prst="flowChartDecision">
            <a:avLst/>
          </a:prstGeom>
          <a:solidFill>
            <a:srgbClr val="FFCC99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cxnSp>
        <p:nvCxnSpPr>
          <p:cNvPr id="61" name="AutoShape 31"/>
          <p:cNvCxnSpPr>
            <a:cxnSpLocks noChangeShapeType="1"/>
            <a:stCxn id="24" idx="3"/>
            <a:endCxn id="25" idx="1"/>
          </p:cNvCxnSpPr>
          <p:nvPr/>
        </p:nvCxnSpPr>
        <p:spPr bwMode="auto">
          <a:xfrm>
            <a:off x="5181600" y="2336800"/>
            <a:ext cx="2873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AutoShape 32"/>
          <p:cNvCxnSpPr>
            <a:cxnSpLocks noChangeShapeType="1"/>
            <a:stCxn id="25" idx="3"/>
            <a:endCxn id="26" idx="1"/>
          </p:cNvCxnSpPr>
          <p:nvPr/>
        </p:nvCxnSpPr>
        <p:spPr bwMode="auto">
          <a:xfrm>
            <a:off x="6334125" y="2336800"/>
            <a:ext cx="287338" cy="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AutoShape 33"/>
          <p:cNvCxnSpPr>
            <a:cxnSpLocks noChangeShapeType="1"/>
            <a:stCxn id="26" idx="3"/>
            <a:endCxn id="27" idx="1"/>
          </p:cNvCxnSpPr>
          <p:nvPr/>
        </p:nvCxnSpPr>
        <p:spPr bwMode="auto">
          <a:xfrm>
            <a:off x="7486650" y="2336800"/>
            <a:ext cx="287338" cy="0"/>
          </a:xfrm>
          <a:prstGeom prst="straightConnector1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AutoShape 34"/>
          <p:cNvSpPr>
            <a:spLocks noChangeArrowheads="1"/>
          </p:cNvSpPr>
          <p:nvPr/>
        </p:nvSpPr>
        <p:spPr bwMode="auto">
          <a:xfrm>
            <a:off x="6621463" y="2840038"/>
            <a:ext cx="865187" cy="574675"/>
          </a:xfrm>
          <a:prstGeom prst="flowChartProcess">
            <a:avLst/>
          </a:prstGeom>
          <a:solidFill>
            <a:srgbClr val="FFFF99"/>
          </a:solidFill>
          <a:ln w="12700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cxnSp>
        <p:nvCxnSpPr>
          <p:cNvPr id="65" name="AutoShape 35"/>
          <p:cNvCxnSpPr>
            <a:cxnSpLocks noChangeShapeType="1"/>
          </p:cNvCxnSpPr>
          <p:nvPr/>
        </p:nvCxnSpPr>
        <p:spPr bwMode="auto">
          <a:xfrm>
            <a:off x="7485063" y="3128963"/>
            <a:ext cx="287337" cy="0"/>
          </a:xfrm>
          <a:prstGeom prst="straightConnector1">
            <a:avLst/>
          </a:prstGeom>
          <a:noFill/>
          <a:ln w="1905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AutoShape 36"/>
          <p:cNvCxnSpPr>
            <a:cxnSpLocks noChangeShapeType="1"/>
            <a:stCxn id="25" idx="3"/>
            <a:endCxn id="64" idx="1"/>
          </p:cNvCxnSpPr>
          <p:nvPr/>
        </p:nvCxnSpPr>
        <p:spPr bwMode="auto">
          <a:xfrm>
            <a:off x="6334125" y="2336800"/>
            <a:ext cx="287338" cy="790575"/>
          </a:xfrm>
          <a:prstGeom prst="bentConnector3">
            <a:avLst>
              <a:gd name="adj1" fmla="val 49722"/>
            </a:avLst>
          </a:prstGeom>
          <a:noFill/>
          <a:ln w="19050">
            <a:solidFill>
              <a:srgbClr val="99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AutoShape 37"/>
          <p:cNvCxnSpPr>
            <a:cxnSpLocks noChangeShapeType="1"/>
            <a:stCxn id="33" idx="3"/>
            <a:endCxn id="25" idx="1"/>
          </p:cNvCxnSpPr>
          <p:nvPr/>
        </p:nvCxnSpPr>
        <p:spPr bwMode="auto">
          <a:xfrm flipV="1">
            <a:off x="5181600" y="2336800"/>
            <a:ext cx="287338" cy="2374900"/>
          </a:xfrm>
          <a:prstGeom prst="bentConnector3">
            <a:avLst>
              <a:gd name="adj1" fmla="val 49722"/>
            </a:avLst>
          </a:prstGeom>
          <a:noFill/>
          <a:ln w="19050">
            <a:solidFill>
              <a:srgbClr val="99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Rectangle 41"/>
          <p:cNvSpPr>
            <a:spLocks noChangeArrowheads="1"/>
          </p:cNvSpPr>
          <p:nvPr/>
        </p:nvSpPr>
        <p:spPr bwMode="auto">
          <a:xfrm>
            <a:off x="5868962" y="4582145"/>
            <a:ext cx="504825" cy="215900"/>
          </a:xfrm>
          <a:prstGeom prst="rect">
            <a:avLst/>
          </a:prstGeom>
          <a:solidFill>
            <a:srgbClr val="CCF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9" name="Rectangle 42"/>
          <p:cNvSpPr>
            <a:spLocks noChangeArrowheads="1"/>
          </p:cNvSpPr>
          <p:nvPr/>
        </p:nvSpPr>
        <p:spPr bwMode="auto">
          <a:xfrm>
            <a:off x="5868962" y="4942507"/>
            <a:ext cx="504825" cy="215900"/>
          </a:xfrm>
          <a:prstGeom prst="rect">
            <a:avLst/>
          </a:prstGeom>
          <a:solidFill>
            <a:srgbClr val="CCFFCC"/>
          </a:solidFill>
          <a:ln w="12700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0" name="Rectangle 43"/>
          <p:cNvSpPr>
            <a:spLocks noChangeArrowheads="1"/>
          </p:cNvSpPr>
          <p:nvPr/>
        </p:nvSpPr>
        <p:spPr bwMode="auto">
          <a:xfrm>
            <a:off x="5868962" y="5301282"/>
            <a:ext cx="504825" cy="215900"/>
          </a:xfrm>
          <a:prstGeom prst="rect">
            <a:avLst/>
          </a:prstGeom>
          <a:solidFill>
            <a:srgbClr val="FFCC99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1" name="Rectangle 44"/>
          <p:cNvSpPr>
            <a:spLocks noChangeArrowheads="1"/>
          </p:cNvSpPr>
          <p:nvPr/>
        </p:nvSpPr>
        <p:spPr bwMode="auto">
          <a:xfrm>
            <a:off x="5868962" y="5661645"/>
            <a:ext cx="504825" cy="215900"/>
          </a:xfrm>
          <a:prstGeom prst="rect">
            <a:avLst/>
          </a:prstGeom>
          <a:solidFill>
            <a:srgbClr val="FFFF99"/>
          </a:solidFill>
          <a:ln w="12700">
            <a:solidFill>
              <a:srgbClr val="99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2" name="Text Box 45"/>
          <p:cNvSpPr txBox="1">
            <a:spLocks noChangeArrowheads="1"/>
          </p:cNvSpPr>
          <p:nvPr/>
        </p:nvSpPr>
        <p:spPr bwMode="auto">
          <a:xfrm>
            <a:off x="6372200" y="4509120"/>
            <a:ext cx="2306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反復　</a:t>
            </a:r>
            <a:r>
              <a:rPr lang="ja-JP" altLang="en-US" sz="1400" dirty="0" smtClean="0">
                <a:solidFill>
                  <a:schemeClr val="bg1"/>
                </a:solidFill>
              </a:rPr>
              <a:t>１</a:t>
            </a:r>
            <a:r>
              <a:rPr lang="en-US" altLang="ja-JP" sz="1400" dirty="0" smtClean="0">
                <a:solidFill>
                  <a:schemeClr val="bg1"/>
                </a:solidFill>
              </a:rPr>
              <a:t>  </a:t>
            </a:r>
            <a:r>
              <a:rPr lang="ja-JP" altLang="en-US" sz="1400" dirty="0" smtClean="0">
                <a:solidFill>
                  <a:schemeClr val="bg1"/>
                </a:solidFill>
              </a:rPr>
              <a:t>ビジネス価値　</a:t>
            </a:r>
            <a:r>
              <a:rPr lang="en-US" altLang="ja-JP" sz="1400" dirty="0" smtClean="0">
                <a:solidFill>
                  <a:schemeClr val="bg1"/>
                </a:solidFill>
              </a:rPr>
              <a:t>◎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3" name="Text Box 46"/>
          <p:cNvSpPr txBox="1">
            <a:spLocks noChangeArrowheads="1"/>
          </p:cNvSpPr>
          <p:nvPr/>
        </p:nvSpPr>
        <p:spPr bwMode="auto">
          <a:xfrm>
            <a:off x="6372200" y="4869482"/>
            <a:ext cx="2306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反復　</a:t>
            </a:r>
            <a:r>
              <a:rPr lang="ja-JP" altLang="en-US" sz="1400" dirty="0" smtClean="0">
                <a:solidFill>
                  <a:schemeClr val="bg1"/>
                </a:solidFill>
              </a:rPr>
              <a:t>２　</a:t>
            </a:r>
            <a:r>
              <a:rPr lang="ja-JP" altLang="en-US" sz="1400" dirty="0">
                <a:solidFill>
                  <a:schemeClr val="bg1"/>
                </a:solidFill>
              </a:rPr>
              <a:t>ビジネス</a:t>
            </a:r>
            <a:r>
              <a:rPr lang="ja-JP" altLang="en-US" sz="1400" dirty="0" smtClean="0">
                <a:solidFill>
                  <a:schemeClr val="bg1"/>
                </a:solidFill>
              </a:rPr>
              <a:t>価値　</a:t>
            </a:r>
            <a:r>
              <a:rPr lang="en-US" altLang="ja-JP" sz="1400" dirty="0" smtClean="0">
                <a:solidFill>
                  <a:schemeClr val="bg1"/>
                </a:solidFill>
              </a:rPr>
              <a:t>〇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6372200" y="5229845"/>
            <a:ext cx="2306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反復　</a:t>
            </a:r>
            <a:r>
              <a:rPr lang="ja-JP" altLang="en-US" sz="1400" dirty="0" smtClean="0">
                <a:solidFill>
                  <a:schemeClr val="bg1"/>
                </a:solidFill>
              </a:rPr>
              <a:t>３　</a:t>
            </a:r>
            <a:r>
              <a:rPr lang="ja-JP" altLang="en-US" sz="1400" dirty="0">
                <a:solidFill>
                  <a:schemeClr val="bg1"/>
                </a:solidFill>
              </a:rPr>
              <a:t>ビジネス</a:t>
            </a:r>
            <a:r>
              <a:rPr lang="ja-JP" altLang="en-US" sz="1400" dirty="0" smtClean="0">
                <a:solidFill>
                  <a:schemeClr val="bg1"/>
                </a:solidFill>
              </a:rPr>
              <a:t>価値　</a:t>
            </a:r>
            <a:r>
              <a:rPr lang="en-US" altLang="ja-JP" sz="1400" dirty="0" smtClean="0">
                <a:solidFill>
                  <a:schemeClr val="bg1"/>
                </a:solidFill>
              </a:rPr>
              <a:t>△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5" name="Text Box 48"/>
          <p:cNvSpPr txBox="1">
            <a:spLocks noChangeArrowheads="1"/>
          </p:cNvSpPr>
          <p:nvPr/>
        </p:nvSpPr>
        <p:spPr bwMode="auto">
          <a:xfrm>
            <a:off x="6372200" y="5590207"/>
            <a:ext cx="2306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400" dirty="0">
                <a:solidFill>
                  <a:schemeClr val="bg1"/>
                </a:solidFill>
              </a:rPr>
              <a:t>反復　</a:t>
            </a:r>
            <a:r>
              <a:rPr lang="ja-JP" altLang="en-US" sz="1400" dirty="0" smtClean="0">
                <a:solidFill>
                  <a:schemeClr val="bg1"/>
                </a:solidFill>
              </a:rPr>
              <a:t>４　</a:t>
            </a:r>
            <a:r>
              <a:rPr lang="ja-JP" altLang="en-US" sz="1400" dirty="0">
                <a:solidFill>
                  <a:schemeClr val="bg1"/>
                </a:solidFill>
              </a:rPr>
              <a:t>ビジネス</a:t>
            </a:r>
            <a:r>
              <a:rPr lang="ja-JP" altLang="en-US" sz="1400" dirty="0" smtClean="0">
                <a:solidFill>
                  <a:schemeClr val="bg1"/>
                </a:solidFill>
              </a:rPr>
              <a:t>価値　Ｘ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3" grpId="0" animBg="1"/>
      <p:bldP spid="59" grpId="0" animBg="1"/>
      <p:bldP spid="60" grpId="0" animBg="1"/>
      <p:bldP spid="6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二等辺三角形 26"/>
          <p:cNvSpPr/>
          <p:nvPr/>
        </p:nvSpPr>
        <p:spPr bwMode="auto">
          <a:xfrm flipV="1">
            <a:off x="6096000" y="1676400"/>
            <a:ext cx="2209800" cy="1600200"/>
          </a:xfrm>
          <a:prstGeom prst="triangle">
            <a:avLst/>
          </a:prstGeom>
          <a:solidFill>
            <a:srgbClr val="CCFFCC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6" name="二等辺三角形 25"/>
          <p:cNvSpPr/>
          <p:nvPr/>
        </p:nvSpPr>
        <p:spPr bwMode="auto">
          <a:xfrm flipV="1">
            <a:off x="5943600" y="1600200"/>
            <a:ext cx="2209800" cy="1600200"/>
          </a:xfrm>
          <a:prstGeom prst="triangle">
            <a:avLst/>
          </a:prstGeom>
          <a:solidFill>
            <a:srgbClr val="CCFFCC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75779" name="タイトル 1"/>
          <p:cNvSpPr>
            <a:spLocks noGrp="1"/>
          </p:cNvSpPr>
          <p:nvPr>
            <p:ph type="title" idx="4294967295"/>
          </p:nvPr>
        </p:nvSpPr>
        <p:spPr>
          <a:xfrm>
            <a:off x="250825" y="323850"/>
            <a:ext cx="8893175" cy="361950"/>
          </a:xfrm>
        </p:spPr>
        <p:txBody>
          <a:bodyPr/>
          <a:lstStyle/>
          <a:p>
            <a:r>
              <a:rPr kumimoji="1" lang="ja-JP" altLang="en-US" dirty="0"/>
              <a:t>新しい収益モデル／アジャイル型請負ビジネス</a:t>
            </a:r>
            <a:r>
              <a:rPr lang="ja-JP" altLang="en-US" dirty="0"/>
              <a:t> </a:t>
            </a:r>
            <a:endParaRPr lang="ja-JP" altLang="en-US" dirty="0" smtClean="0">
              <a:ea typeface="ＭＳ Ｐゴシック" charset="-128"/>
            </a:endParaRPr>
          </a:p>
        </p:txBody>
      </p:sp>
      <p:sp>
        <p:nvSpPr>
          <p:cNvPr id="7" name="二等辺三角形 6"/>
          <p:cNvSpPr/>
          <p:nvPr/>
        </p:nvSpPr>
        <p:spPr bwMode="auto">
          <a:xfrm>
            <a:off x="1143000" y="1524000"/>
            <a:ext cx="2209800" cy="1600200"/>
          </a:xfrm>
          <a:prstGeom prst="triangl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ea typeface="HG丸ｺﾞｼｯｸM-PRO" pitchFamily="50" charset="-128"/>
              </a:rPr>
              <a:t>プラン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ea typeface="HG丸ｺﾞｼｯｸM-PRO" pitchFamily="50" charset="-128"/>
              </a:rPr>
              <a:t>ドリブン型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rgbClr val="3366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46" name="二等辺三角形 45"/>
          <p:cNvSpPr/>
          <p:nvPr/>
        </p:nvSpPr>
        <p:spPr bwMode="auto">
          <a:xfrm flipV="1">
            <a:off x="5791200" y="1524000"/>
            <a:ext cx="2209800" cy="1600200"/>
          </a:xfrm>
          <a:prstGeom prst="triangle">
            <a:avLst/>
          </a:prstGeom>
          <a:solidFill>
            <a:srgbClr val="CCFFCC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762000" y="4114800"/>
            <a:ext cx="3733800" cy="213360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0" name="角丸四角形 49"/>
          <p:cNvSpPr/>
          <p:nvPr/>
        </p:nvSpPr>
        <p:spPr bwMode="auto">
          <a:xfrm>
            <a:off x="4648200" y="4114800"/>
            <a:ext cx="3733800" cy="2133600"/>
          </a:xfrm>
          <a:prstGeom prst="roundRect">
            <a:avLst/>
          </a:prstGeom>
          <a:solidFill>
            <a:srgbClr val="CCFFCC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pic>
        <p:nvPicPr>
          <p:cNvPr id="48" name="Picture 2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0" y="4038600"/>
            <a:ext cx="382738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14800"/>
            <a:ext cx="3880853" cy="248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直線矢印コネクタ 12"/>
          <p:cNvCxnSpPr>
            <a:stCxn id="7" idx="4"/>
            <a:endCxn id="46" idx="0"/>
          </p:cNvCxnSpPr>
          <p:nvPr/>
        </p:nvCxnSpPr>
        <p:spPr bwMode="auto">
          <a:xfrm>
            <a:off x="3352800" y="3124200"/>
            <a:ext cx="35433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FFFF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直線矢印コネクタ 50"/>
          <p:cNvCxnSpPr>
            <a:stCxn id="7" idx="0"/>
            <a:endCxn id="46" idx="2"/>
          </p:cNvCxnSpPr>
          <p:nvPr/>
        </p:nvCxnSpPr>
        <p:spPr bwMode="auto">
          <a:xfrm>
            <a:off x="2247900" y="1524000"/>
            <a:ext cx="3543300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角丸四角形 7"/>
          <p:cNvSpPr/>
          <p:nvPr/>
        </p:nvSpPr>
        <p:spPr bwMode="auto">
          <a:xfrm>
            <a:off x="3505200" y="1371600"/>
            <a:ext cx="1143000" cy="304800"/>
          </a:xfrm>
          <a:prstGeom prst="roundRect">
            <a:avLst>
              <a:gd name="adj" fmla="val 50000"/>
            </a:avLst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前提条件</a:t>
            </a:r>
          </a:p>
        </p:txBody>
      </p:sp>
      <p:sp>
        <p:nvSpPr>
          <p:cNvPr id="47" name="角丸四角形 46"/>
          <p:cNvSpPr/>
          <p:nvPr/>
        </p:nvSpPr>
        <p:spPr bwMode="auto">
          <a:xfrm>
            <a:off x="4419600" y="2971800"/>
            <a:ext cx="1143000" cy="304800"/>
          </a:xfrm>
          <a:prstGeom prst="roundRect">
            <a:avLst>
              <a:gd name="adj" fmla="val 50000"/>
            </a:avLst>
          </a:prstGeom>
          <a:solidFill>
            <a:srgbClr val="FF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chemeClr val="bg1"/>
                </a:solidFill>
              </a:rPr>
              <a:t>結果予測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96000" y="18389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  <a:effectLst>
                  <a:glow rad="228600">
                    <a:srgbClr val="008000">
                      <a:alpha val="40000"/>
                    </a:srgbClr>
                  </a:glow>
                </a:effectLst>
              </a:rPr>
              <a:t>バリュー</a:t>
            </a:r>
            <a:endParaRPr kumimoji="1" lang="en-US" altLang="ja-JP" sz="1400" dirty="0" smtClean="0">
              <a:solidFill>
                <a:srgbClr val="FFFFFF"/>
              </a:solidFill>
              <a:effectLst>
                <a:glow rad="228600">
                  <a:srgbClr val="008000">
                    <a:alpha val="40000"/>
                  </a:srgbClr>
                </a:glow>
              </a:effectLst>
            </a:endParaRPr>
          </a:p>
          <a:p>
            <a:pPr algn="ctr"/>
            <a:r>
              <a:rPr lang="ja-JP" altLang="en-US" sz="1400" dirty="0" smtClean="0">
                <a:solidFill>
                  <a:srgbClr val="FFFFFF"/>
                </a:solidFill>
                <a:effectLst>
                  <a:glow rad="228600">
                    <a:srgbClr val="008000">
                      <a:alpha val="40000"/>
                    </a:srgbClr>
                  </a:glow>
                </a:effectLst>
              </a:rPr>
              <a:t>ドリブン型</a:t>
            </a:r>
            <a:endParaRPr kumimoji="1" lang="ja-JP" altLang="en-US" sz="1400" dirty="0">
              <a:solidFill>
                <a:srgbClr val="FFFFFF"/>
              </a:solidFill>
              <a:effectLst>
                <a:glow rad="228600">
                  <a:srgbClr val="008000">
                    <a:alpha val="40000"/>
                  </a:srgbClr>
                </a:glow>
              </a:effectLst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2000" y="320040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リソース</a:t>
            </a:r>
            <a:endParaRPr kumimoji="1" lang="ja-JP" altLang="en-US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562600" y="359158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アジャイル</a:t>
            </a:r>
            <a:endParaRPr kumimoji="1" lang="ja-JP" altLang="en-US" sz="28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049488" y="320040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納期</a:t>
            </a:r>
            <a:endParaRPr kumimoji="1" lang="ja-JP" altLang="en-US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484912" y="117080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リソース</a:t>
            </a:r>
            <a:endParaRPr kumimoji="1" lang="ja-JP" altLang="en-US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7772400" y="117080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納期</a:t>
            </a:r>
            <a:endParaRPr kumimoji="1" lang="ja-JP" altLang="en-US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086600" y="297180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実現仕様</a:t>
            </a:r>
            <a:endParaRPr kumimoji="1" lang="ja-JP" altLang="en-US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角丸四角形吹き出し 21"/>
          <p:cNvSpPr/>
          <p:nvPr/>
        </p:nvSpPr>
        <p:spPr bwMode="auto">
          <a:xfrm>
            <a:off x="3962400" y="2362200"/>
            <a:ext cx="1752600" cy="533400"/>
          </a:xfrm>
          <a:prstGeom prst="wedgeRoundRectCallout">
            <a:avLst>
              <a:gd name="adj1" fmla="val 111245"/>
              <a:gd name="adj2" fmla="val 76785"/>
              <a:gd name="adj3" fmla="val 16667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ビジネス価値で</a:t>
            </a:r>
            <a:endParaRPr kumimoji="0" lang="en-US" altLang="ja-JP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dirty="0" smtClean="0">
                <a:solidFill>
                  <a:srgbClr val="FFFFFF"/>
                </a:solidFill>
              </a:rPr>
              <a:t>実現仕様を絞り込み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927080" y="359158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ウオーターフォール</a:t>
            </a:r>
            <a:endParaRPr kumimoji="1" lang="ja-JP" altLang="en-US" sz="28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28800" y="114300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要求仕様</a:t>
            </a:r>
            <a:endParaRPr kumimoji="1" lang="ja-JP" altLang="en-US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角丸四角形吹き出し 23"/>
          <p:cNvSpPr/>
          <p:nvPr/>
        </p:nvSpPr>
        <p:spPr bwMode="auto">
          <a:xfrm>
            <a:off x="3962400" y="1752600"/>
            <a:ext cx="1752600" cy="381000"/>
          </a:xfrm>
          <a:prstGeom prst="wedgeRoundRectCallout">
            <a:avLst>
              <a:gd name="adj1" fmla="val 104723"/>
              <a:gd name="adj2" fmla="val -83215"/>
              <a:gd name="adj3" fmla="val 16667"/>
            </a:avLst>
          </a:prstGeom>
          <a:solidFill>
            <a:srgbClr val="008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請負契約</a:t>
            </a:r>
          </a:p>
        </p:txBody>
      </p:sp>
    </p:spTree>
    <p:extLst>
      <p:ext uri="{BB962C8B-B14F-4D97-AF65-F5344CB8AC3E}">
        <p14:creationId xmlns:p14="http://schemas.microsoft.com/office/powerpoint/2010/main" val="6001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図 86" descr="MC90043158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19400"/>
            <a:ext cx="2438400" cy="25146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04838" y="1284288"/>
            <a:ext cx="1008062" cy="1295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chemeClr val="bg1"/>
                </a:solidFill>
              </a:rPr>
              <a:t>Product Backlog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chemeClr val="bg1"/>
                </a:solidFill>
              </a:rPr>
              <a:t>1.---------------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chemeClr val="bg1"/>
                </a:solidFill>
              </a:rPr>
              <a:t>2.---------------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chemeClr val="bg1"/>
                </a:solidFill>
              </a:rPr>
              <a:t>3.---------------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chemeClr val="bg1"/>
                </a:solidFill>
              </a:rPr>
              <a:t>4.---------------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chemeClr val="bg1"/>
                </a:solidFill>
              </a:rPr>
              <a:t>5.---------------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ja-JP" sz="10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270125" y="2074863"/>
            <a:ext cx="1008063" cy="720725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Part 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ja-JP" sz="100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ja-JP" sz="100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000">
              <a:solidFill>
                <a:schemeClr val="bg1"/>
              </a:solidFill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0125" y="2795588"/>
            <a:ext cx="1008063" cy="720725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Part 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ja-JP" sz="100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ja-JP" sz="100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000">
              <a:solidFill>
                <a:schemeClr val="bg1"/>
              </a:solidFill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638550" y="3516313"/>
            <a:ext cx="1008063" cy="1295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Sprint Task List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(Sprint Backlog)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a.----------------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b.----------------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c.----------------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d.----------------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e.----------------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f.----------------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7526338" y="4090988"/>
            <a:ext cx="1008062" cy="720725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Sprint Review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ja-JP" sz="100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ja-JP" sz="100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000">
              <a:solidFill>
                <a:schemeClr val="bg1"/>
              </a:solidFill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7526338" y="4811713"/>
            <a:ext cx="1008062" cy="720725"/>
          </a:xfrm>
          <a:prstGeom prst="rect">
            <a:avLst/>
          </a:prstGeom>
          <a:solidFill>
            <a:srgbClr val="0080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</a:rPr>
              <a:t>Retrospective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ja-JP" sz="100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ja-JP" sz="100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1000">
              <a:solidFill>
                <a:schemeClr val="bg1"/>
              </a:solidFill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5400000">
            <a:off x="2054226" y="1500187"/>
            <a:ext cx="360362" cy="360363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8 h 21600"/>
              <a:gd name="T4" fmla="*/ 54004 w 21600"/>
              <a:gd name="T5" fmla="*/ 360363 h 21600"/>
              <a:gd name="T6" fmla="*/ 360362 w 21600"/>
              <a:gd name="T7" fmla="*/ 101419 h 21600"/>
              <a:gd name="T8" fmla="*/ 3 60000 65536"/>
              <a:gd name="T9" fmla="*/ 1 60000 65536"/>
              <a:gd name="T10" fmla="*/ 1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 rot="5400000">
            <a:off x="3638550" y="2940050"/>
            <a:ext cx="360363" cy="360363"/>
          </a:xfrm>
          <a:custGeom>
            <a:avLst/>
            <a:gdLst>
              <a:gd name="T0" fmla="*/ 252354 w 21600"/>
              <a:gd name="T1" fmla="*/ 0 h 21600"/>
              <a:gd name="T2" fmla="*/ 252354 w 21600"/>
              <a:gd name="T3" fmla="*/ 202838 h 21600"/>
              <a:gd name="T4" fmla="*/ 54004 w 21600"/>
              <a:gd name="T5" fmla="*/ 360363 h 21600"/>
              <a:gd name="T6" fmla="*/ 360363 w 21600"/>
              <a:gd name="T7" fmla="*/ 101419 h 21600"/>
              <a:gd name="T8" fmla="*/ 3 60000 65536"/>
              <a:gd name="T9" fmla="*/ 1 60000 65536"/>
              <a:gd name="T10" fmla="*/ 1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029200" y="3733800"/>
            <a:ext cx="2222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Daily Scrum</a:t>
            </a:r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3638550" y="5867400"/>
            <a:ext cx="4895850" cy="530225"/>
          </a:xfrm>
          <a:prstGeom prst="leftRightArrow">
            <a:avLst>
              <a:gd name="adj1" fmla="val 50000"/>
              <a:gd name="adj2" fmla="val 83321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8000"/>
                </a:solidFill>
              </a:rPr>
              <a:t>Sprint (Iteration)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2270125" y="1858963"/>
            <a:ext cx="1079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00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Sprint Planning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4862513" y="6324600"/>
            <a:ext cx="2449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40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１週間～４週間</a:t>
            </a:r>
          </a:p>
        </p:txBody>
      </p: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6157913" y="2651125"/>
            <a:ext cx="647700" cy="433388"/>
            <a:chOff x="3061" y="754"/>
            <a:chExt cx="408" cy="273"/>
          </a:xfrm>
        </p:grpSpPr>
        <p:pic>
          <p:nvPicPr>
            <p:cNvPr id="21" name="Picture 23" descr="j0433941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754"/>
              <a:ext cx="27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4" descr="j0432621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799"/>
              <a:ext cx="226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6446838" y="3011488"/>
            <a:ext cx="646112" cy="433387"/>
            <a:chOff x="3833" y="754"/>
            <a:chExt cx="407" cy="273"/>
          </a:xfrm>
        </p:grpSpPr>
        <p:pic>
          <p:nvPicPr>
            <p:cNvPr id="24" name="Picture 26" descr="j0433941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754"/>
              <a:ext cx="27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7" descr="j0432621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799"/>
              <a:ext cx="226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8"/>
          <p:cNvGrpSpPr>
            <a:grpSpLocks/>
          </p:cNvGrpSpPr>
          <p:nvPr/>
        </p:nvGrpSpPr>
        <p:grpSpPr bwMode="auto">
          <a:xfrm>
            <a:off x="6805613" y="2651125"/>
            <a:ext cx="646112" cy="433388"/>
            <a:chOff x="3833" y="754"/>
            <a:chExt cx="407" cy="273"/>
          </a:xfrm>
        </p:grpSpPr>
        <p:pic>
          <p:nvPicPr>
            <p:cNvPr id="27" name="Picture 29" descr="j0433941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754"/>
              <a:ext cx="27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0" descr="j0432621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799"/>
              <a:ext cx="226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31"/>
          <p:cNvGrpSpPr>
            <a:grpSpLocks/>
          </p:cNvGrpSpPr>
          <p:nvPr/>
        </p:nvGrpSpPr>
        <p:grpSpPr bwMode="auto">
          <a:xfrm>
            <a:off x="7094538" y="3082925"/>
            <a:ext cx="646112" cy="433388"/>
            <a:chOff x="3833" y="754"/>
            <a:chExt cx="407" cy="273"/>
          </a:xfrm>
        </p:grpSpPr>
        <p:pic>
          <p:nvPicPr>
            <p:cNvPr id="30" name="Picture 32" descr="j0433941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754"/>
              <a:ext cx="27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3" descr="j0432621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799"/>
              <a:ext cx="226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34" descr="j0433948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1219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5486400" y="1371600"/>
            <a:ext cx="1098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Scrum </a:t>
            </a:r>
            <a:r>
              <a:rPr lang="en-US" altLang="ja-JP" sz="1000" dirty="0" smtClean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Master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800" dirty="0" smtClean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（</a:t>
            </a:r>
            <a:r>
              <a:rPr lang="ja-JP" altLang="en-US" sz="8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ファシリテーター）</a:t>
            </a:r>
          </a:p>
        </p:txBody>
      </p:sp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6157913" y="2219325"/>
            <a:ext cx="194468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Team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0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Developer (Pair Programming)</a:t>
            </a:r>
          </a:p>
        </p:txBody>
      </p:sp>
      <p:grpSp>
        <p:nvGrpSpPr>
          <p:cNvPr id="35" name="Group 39"/>
          <p:cNvGrpSpPr>
            <a:grpSpLocks/>
          </p:cNvGrpSpPr>
          <p:nvPr/>
        </p:nvGrpSpPr>
        <p:grpSpPr bwMode="auto">
          <a:xfrm>
            <a:off x="5942013" y="4740275"/>
            <a:ext cx="1441450" cy="863600"/>
            <a:chOff x="204" y="2523"/>
            <a:chExt cx="1587" cy="1134"/>
          </a:xfrm>
        </p:grpSpPr>
        <p:sp>
          <p:nvSpPr>
            <p:cNvPr id="36" name="Rectangle 40"/>
            <p:cNvSpPr>
              <a:spLocks noChangeArrowheads="1"/>
            </p:cNvSpPr>
            <p:nvPr/>
          </p:nvSpPr>
          <p:spPr bwMode="auto">
            <a:xfrm>
              <a:off x="204" y="2523"/>
              <a:ext cx="1587" cy="113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chemeClr val="bg1"/>
                </a:solidFill>
              </a:endParaRPr>
            </a:p>
          </p:txBody>
        </p:sp>
        <p:grpSp>
          <p:nvGrpSpPr>
            <p:cNvPr id="37" name="Group 41"/>
            <p:cNvGrpSpPr>
              <a:grpSpLocks/>
            </p:cNvGrpSpPr>
            <p:nvPr/>
          </p:nvGrpSpPr>
          <p:grpSpPr bwMode="auto">
            <a:xfrm>
              <a:off x="340" y="2614"/>
              <a:ext cx="1368" cy="915"/>
              <a:chOff x="340" y="2614"/>
              <a:chExt cx="1368" cy="915"/>
            </a:xfrm>
          </p:grpSpPr>
          <p:grpSp>
            <p:nvGrpSpPr>
              <p:cNvPr id="39" name="Group 42"/>
              <p:cNvGrpSpPr>
                <a:grpSpLocks/>
              </p:cNvGrpSpPr>
              <p:nvPr/>
            </p:nvGrpSpPr>
            <p:grpSpPr bwMode="auto">
              <a:xfrm>
                <a:off x="340" y="2614"/>
                <a:ext cx="1361" cy="907"/>
                <a:chOff x="340" y="2614"/>
                <a:chExt cx="1361" cy="907"/>
              </a:xfrm>
            </p:grpSpPr>
            <p:sp>
              <p:nvSpPr>
                <p:cNvPr id="41" name="Line 43"/>
                <p:cNvSpPr>
                  <a:spLocks noChangeShapeType="1"/>
                </p:cNvSpPr>
                <p:nvPr/>
              </p:nvSpPr>
              <p:spPr bwMode="auto">
                <a:xfrm>
                  <a:off x="340" y="2614"/>
                  <a:ext cx="0" cy="9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Line 44"/>
                <p:cNvSpPr>
                  <a:spLocks noChangeShapeType="1"/>
                </p:cNvSpPr>
                <p:nvPr/>
              </p:nvSpPr>
              <p:spPr bwMode="auto">
                <a:xfrm>
                  <a:off x="431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Line 45"/>
                <p:cNvSpPr>
                  <a:spLocks noChangeShapeType="1"/>
                </p:cNvSpPr>
                <p:nvPr/>
              </p:nvSpPr>
              <p:spPr bwMode="auto">
                <a:xfrm>
                  <a:off x="521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Line 46"/>
                <p:cNvSpPr>
                  <a:spLocks noChangeShapeType="1"/>
                </p:cNvSpPr>
                <p:nvPr/>
              </p:nvSpPr>
              <p:spPr bwMode="auto">
                <a:xfrm>
                  <a:off x="612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Line 47"/>
                <p:cNvSpPr>
                  <a:spLocks noChangeShapeType="1"/>
                </p:cNvSpPr>
                <p:nvPr/>
              </p:nvSpPr>
              <p:spPr bwMode="auto">
                <a:xfrm>
                  <a:off x="703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Line 48"/>
                <p:cNvSpPr>
                  <a:spLocks noChangeShapeType="1"/>
                </p:cNvSpPr>
                <p:nvPr/>
              </p:nvSpPr>
              <p:spPr bwMode="auto">
                <a:xfrm>
                  <a:off x="793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Line 49"/>
                <p:cNvSpPr>
                  <a:spLocks noChangeShapeType="1"/>
                </p:cNvSpPr>
                <p:nvPr/>
              </p:nvSpPr>
              <p:spPr bwMode="auto">
                <a:xfrm>
                  <a:off x="884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Line 50"/>
                <p:cNvSpPr>
                  <a:spLocks noChangeShapeType="1"/>
                </p:cNvSpPr>
                <p:nvPr/>
              </p:nvSpPr>
              <p:spPr bwMode="auto">
                <a:xfrm>
                  <a:off x="975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Line 51"/>
                <p:cNvSpPr>
                  <a:spLocks noChangeShapeType="1"/>
                </p:cNvSpPr>
                <p:nvPr/>
              </p:nvSpPr>
              <p:spPr bwMode="auto">
                <a:xfrm>
                  <a:off x="1066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Line 52"/>
                <p:cNvSpPr>
                  <a:spLocks noChangeShapeType="1"/>
                </p:cNvSpPr>
                <p:nvPr/>
              </p:nvSpPr>
              <p:spPr bwMode="auto">
                <a:xfrm>
                  <a:off x="1156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Line 53"/>
                <p:cNvSpPr>
                  <a:spLocks noChangeShapeType="1"/>
                </p:cNvSpPr>
                <p:nvPr/>
              </p:nvSpPr>
              <p:spPr bwMode="auto">
                <a:xfrm>
                  <a:off x="1247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Line 54"/>
                <p:cNvSpPr>
                  <a:spLocks noChangeShapeType="1"/>
                </p:cNvSpPr>
                <p:nvPr/>
              </p:nvSpPr>
              <p:spPr bwMode="auto">
                <a:xfrm>
                  <a:off x="1338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Line 55"/>
                <p:cNvSpPr>
                  <a:spLocks noChangeShapeType="1"/>
                </p:cNvSpPr>
                <p:nvPr/>
              </p:nvSpPr>
              <p:spPr bwMode="auto">
                <a:xfrm>
                  <a:off x="1429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Line 56"/>
                <p:cNvSpPr>
                  <a:spLocks noChangeShapeType="1"/>
                </p:cNvSpPr>
                <p:nvPr/>
              </p:nvSpPr>
              <p:spPr bwMode="auto">
                <a:xfrm>
                  <a:off x="1519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Line 57"/>
                <p:cNvSpPr>
                  <a:spLocks noChangeShapeType="1"/>
                </p:cNvSpPr>
                <p:nvPr/>
              </p:nvSpPr>
              <p:spPr bwMode="auto">
                <a:xfrm>
                  <a:off x="1610" y="2614"/>
                  <a:ext cx="0" cy="90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Line 58"/>
                <p:cNvSpPr>
                  <a:spLocks noChangeShapeType="1"/>
                </p:cNvSpPr>
                <p:nvPr/>
              </p:nvSpPr>
              <p:spPr bwMode="auto">
                <a:xfrm>
                  <a:off x="340" y="3521"/>
                  <a:ext cx="136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0" name="Freeform 59"/>
              <p:cNvSpPr>
                <a:spLocks/>
              </p:cNvSpPr>
              <p:nvPr/>
            </p:nvSpPr>
            <p:spPr bwMode="auto">
              <a:xfrm>
                <a:off x="340" y="2659"/>
                <a:ext cx="1368" cy="870"/>
              </a:xfrm>
              <a:custGeom>
                <a:avLst/>
                <a:gdLst>
                  <a:gd name="T0" fmla="*/ 0 w 1368"/>
                  <a:gd name="T1" fmla="*/ 0 h 870"/>
                  <a:gd name="T2" fmla="*/ 91 w 1368"/>
                  <a:gd name="T3" fmla="*/ 45 h 870"/>
                  <a:gd name="T4" fmla="*/ 181 w 1368"/>
                  <a:gd name="T5" fmla="*/ 136 h 870"/>
                  <a:gd name="T6" fmla="*/ 272 w 1368"/>
                  <a:gd name="T7" fmla="*/ 136 h 870"/>
                  <a:gd name="T8" fmla="*/ 363 w 1368"/>
                  <a:gd name="T9" fmla="*/ 181 h 870"/>
                  <a:gd name="T10" fmla="*/ 453 w 1368"/>
                  <a:gd name="T11" fmla="*/ 227 h 870"/>
                  <a:gd name="T12" fmla="*/ 544 w 1368"/>
                  <a:gd name="T13" fmla="*/ 227 h 870"/>
                  <a:gd name="T14" fmla="*/ 635 w 1368"/>
                  <a:gd name="T15" fmla="*/ 227 h 870"/>
                  <a:gd name="T16" fmla="*/ 726 w 1368"/>
                  <a:gd name="T17" fmla="*/ 272 h 870"/>
                  <a:gd name="T18" fmla="*/ 816 w 1368"/>
                  <a:gd name="T19" fmla="*/ 363 h 870"/>
                  <a:gd name="T20" fmla="*/ 907 w 1368"/>
                  <a:gd name="T21" fmla="*/ 454 h 870"/>
                  <a:gd name="T22" fmla="*/ 998 w 1368"/>
                  <a:gd name="T23" fmla="*/ 499 h 870"/>
                  <a:gd name="T24" fmla="*/ 1089 w 1368"/>
                  <a:gd name="T25" fmla="*/ 590 h 870"/>
                  <a:gd name="T26" fmla="*/ 1179 w 1368"/>
                  <a:gd name="T27" fmla="*/ 726 h 870"/>
                  <a:gd name="T28" fmla="*/ 1270 w 1368"/>
                  <a:gd name="T29" fmla="*/ 816 h 870"/>
                  <a:gd name="T30" fmla="*/ 1361 w 1368"/>
                  <a:gd name="T31" fmla="*/ 862 h 870"/>
                  <a:gd name="T32" fmla="*/ 1315 w 1368"/>
                  <a:gd name="T33" fmla="*/ 862 h 8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68"/>
                  <a:gd name="T52" fmla="*/ 0 h 870"/>
                  <a:gd name="T53" fmla="*/ 1368 w 1368"/>
                  <a:gd name="T54" fmla="*/ 870 h 8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68" h="870">
                    <a:moveTo>
                      <a:pt x="0" y="0"/>
                    </a:moveTo>
                    <a:cubicBezTo>
                      <a:pt x="30" y="11"/>
                      <a:pt x="61" y="22"/>
                      <a:pt x="91" y="45"/>
                    </a:cubicBezTo>
                    <a:cubicBezTo>
                      <a:pt x="121" y="68"/>
                      <a:pt x="151" y="121"/>
                      <a:pt x="181" y="136"/>
                    </a:cubicBezTo>
                    <a:cubicBezTo>
                      <a:pt x="211" y="151"/>
                      <a:pt x="242" y="129"/>
                      <a:pt x="272" y="136"/>
                    </a:cubicBezTo>
                    <a:cubicBezTo>
                      <a:pt x="302" y="143"/>
                      <a:pt x="333" y="166"/>
                      <a:pt x="363" y="181"/>
                    </a:cubicBezTo>
                    <a:cubicBezTo>
                      <a:pt x="393" y="196"/>
                      <a:pt x="423" y="219"/>
                      <a:pt x="453" y="227"/>
                    </a:cubicBezTo>
                    <a:cubicBezTo>
                      <a:pt x="483" y="235"/>
                      <a:pt x="514" y="227"/>
                      <a:pt x="544" y="227"/>
                    </a:cubicBezTo>
                    <a:cubicBezTo>
                      <a:pt x="574" y="227"/>
                      <a:pt x="605" y="220"/>
                      <a:pt x="635" y="227"/>
                    </a:cubicBezTo>
                    <a:cubicBezTo>
                      <a:pt x="665" y="234"/>
                      <a:pt x="696" y="249"/>
                      <a:pt x="726" y="272"/>
                    </a:cubicBezTo>
                    <a:cubicBezTo>
                      <a:pt x="756" y="295"/>
                      <a:pt x="786" y="333"/>
                      <a:pt x="816" y="363"/>
                    </a:cubicBezTo>
                    <a:cubicBezTo>
                      <a:pt x="846" y="393"/>
                      <a:pt x="877" y="431"/>
                      <a:pt x="907" y="454"/>
                    </a:cubicBezTo>
                    <a:cubicBezTo>
                      <a:pt x="937" y="477"/>
                      <a:pt x="968" y="476"/>
                      <a:pt x="998" y="499"/>
                    </a:cubicBezTo>
                    <a:cubicBezTo>
                      <a:pt x="1028" y="522"/>
                      <a:pt x="1059" y="552"/>
                      <a:pt x="1089" y="590"/>
                    </a:cubicBezTo>
                    <a:cubicBezTo>
                      <a:pt x="1119" y="628"/>
                      <a:pt x="1149" y="688"/>
                      <a:pt x="1179" y="726"/>
                    </a:cubicBezTo>
                    <a:cubicBezTo>
                      <a:pt x="1209" y="764"/>
                      <a:pt x="1240" y="793"/>
                      <a:pt x="1270" y="816"/>
                    </a:cubicBezTo>
                    <a:cubicBezTo>
                      <a:pt x="1300" y="839"/>
                      <a:pt x="1354" y="854"/>
                      <a:pt x="1361" y="862"/>
                    </a:cubicBezTo>
                    <a:cubicBezTo>
                      <a:pt x="1368" y="870"/>
                      <a:pt x="1323" y="862"/>
                      <a:pt x="1315" y="86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Line 60"/>
            <p:cNvSpPr>
              <a:spLocks noChangeShapeType="1"/>
            </p:cNvSpPr>
            <p:nvPr/>
          </p:nvSpPr>
          <p:spPr bwMode="auto">
            <a:xfrm>
              <a:off x="340" y="2659"/>
              <a:ext cx="1361" cy="8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7" name="Text Box 61"/>
          <p:cNvSpPr txBox="1">
            <a:spLocks noChangeArrowheads="1"/>
          </p:cNvSpPr>
          <p:nvPr/>
        </p:nvSpPr>
        <p:spPr bwMode="auto">
          <a:xfrm>
            <a:off x="5797550" y="4524375"/>
            <a:ext cx="1728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20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バーンダウン・チャート</a:t>
            </a:r>
          </a:p>
        </p:txBody>
      </p:sp>
      <p:sp>
        <p:nvSpPr>
          <p:cNvPr id="58" name="Text Box 62"/>
          <p:cNvSpPr txBox="1">
            <a:spLocks noChangeArrowheads="1"/>
          </p:cNvSpPr>
          <p:nvPr/>
        </p:nvSpPr>
        <p:spPr bwMode="auto">
          <a:xfrm>
            <a:off x="4038600" y="2819400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0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毎朝</a:t>
            </a:r>
            <a:r>
              <a:rPr lang="en-US" altLang="ja-JP" sz="10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15</a:t>
            </a:r>
            <a:r>
              <a:rPr lang="ja-JP" altLang="en-US" sz="10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分のスタンドアップ・ミーティング</a:t>
            </a:r>
          </a:p>
        </p:txBody>
      </p:sp>
      <p:sp>
        <p:nvSpPr>
          <p:cNvPr id="59" name="Text Box 63"/>
          <p:cNvSpPr txBox="1">
            <a:spLocks noChangeArrowheads="1"/>
          </p:cNvSpPr>
          <p:nvPr/>
        </p:nvSpPr>
        <p:spPr bwMode="auto">
          <a:xfrm>
            <a:off x="6518275" y="2219325"/>
            <a:ext cx="1511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0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デザイン・開発・テスト</a:t>
            </a:r>
          </a:p>
        </p:txBody>
      </p:sp>
      <p:grpSp>
        <p:nvGrpSpPr>
          <p:cNvPr id="60" name="Group 64"/>
          <p:cNvGrpSpPr>
            <a:grpSpLocks/>
          </p:cNvGrpSpPr>
          <p:nvPr/>
        </p:nvGrpSpPr>
        <p:grpSpPr bwMode="auto">
          <a:xfrm>
            <a:off x="612775" y="3732213"/>
            <a:ext cx="2952750" cy="2519362"/>
            <a:chOff x="158" y="2296"/>
            <a:chExt cx="1769" cy="154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1" name="Rectangle 65"/>
            <p:cNvSpPr>
              <a:spLocks noChangeArrowheads="1"/>
            </p:cNvSpPr>
            <p:nvPr/>
          </p:nvSpPr>
          <p:spPr bwMode="auto">
            <a:xfrm>
              <a:off x="158" y="2478"/>
              <a:ext cx="1769" cy="1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Line 66"/>
            <p:cNvSpPr>
              <a:spLocks noChangeShapeType="1"/>
            </p:cNvSpPr>
            <p:nvPr/>
          </p:nvSpPr>
          <p:spPr bwMode="auto">
            <a:xfrm>
              <a:off x="249" y="2568"/>
              <a:ext cx="0" cy="1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Line 67"/>
            <p:cNvSpPr>
              <a:spLocks noChangeShapeType="1"/>
            </p:cNvSpPr>
            <p:nvPr/>
          </p:nvSpPr>
          <p:spPr bwMode="auto">
            <a:xfrm>
              <a:off x="748" y="2568"/>
              <a:ext cx="0" cy="1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Line 68"/>
            <p:cNvSpPr>
              <a:spLocks noChangeShapeType="1"/>
            </p:cNvSpPr>
            <p:nvPr/>
          </p:nvSpPr>
          <p:spPr bwMode="auto">
            <a:xfrm>
              <a:off x="1292" y="2568"/>
              <a:ext cx="0" cy="1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Line 69"/>
            <p:cNvSpPr>
              <a:spLocks noChangeShapeType="1"/>
            </p:cNvSpPr>
            <p:nvPr/>
          </p:nvSpPr>
          <p:spPr bwMode="auto">
            <a:xfrm>
              <a:off x="1791" y="2568"/>
              <a:ext cx="0" cy="1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Line 70"/>
            <p:cNvSpPr>
              <a:spLocks noChangeShapeType="1"/>
            </p:cNvSpPr>
            <p:nvPr/>
          </p:nvSpPr>
          <p:spPr bwMode="auto">
            <a:xfrm>
              <a:off x="249" y="2704"/>
              <a:ext cx="154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Line 71"/>
            <p:cNvSpPr>
              <a:spLocks noChangeShapeType="1"/>
            </p:cNvSpPr>
            <p:nvPr/>
          </p:nvSpPr>
          <p:spPr bwMode="auto">
            <a:xfrm>
              <a:off x="249" y="3158"/>
              <a:ext cx="154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Line 72"/>
            <p:cNvSpPr>
              <a:spLocks noChangeShapeType="1"/>
            </p:cNvSpPr>
            <p:nvPr/>
          </p:nvSpPr>
          <p:spPr bwMode="auto">
            <a:xfrm>
              <a:off x="249" y="3657"/>
              <a:ext cx="154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Text Box 73"/>
            <p:cNvSpPr txBox="1">
              <a:spLocks noChangeArrowheads="1"/>
            </p:cNvSpPr>
            <p:nvPr/>
          </p:nvSpPr>
          <p:spPr bwMode="auto">
            <a:xfrm>
              <a:off x="476" y="2296"/>
              <a:ext cx="1179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ja-JP" altLang="en-US" sz="1200">
                  <a:solidFill>
                    <a:srgbClr val="000000"/>
                  </a:solidFill>
                </a:rPr>
                <a:t>タスクボード</a:t>
              </a:r>
            </a:p>
          </p:txBody>
        </p:sp>
        <p:sp>
          <p:nvSpPr>
            <p:cNvPr id="70" name="Rectangle 74"/>
            <p:cNvSpPr>
              <a:spLocks noChangeArrowheads="1"/>
            </p:cNvSpPr>
            <p:nvPr/>
          </p:nvSpPr>
          <p:spPr bwMode="auto">
            <a:xfrm>
              <a:off x="340" y="2523"/>
              <a:ext cx="318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>
                  <a:solidFill>
                    <a:srgbClr val="000000"/>
                  </a:solidFill>
                </a:rPr>
                <a:t>To Do</a:t>
              </a:r>
            </a:p>
          </p:txBody>
        </p:sp>
        <p:sp>
          <p:nvSpPr>
            <p:cNvPr id="71" name="Rectangle 75"/>
            <p:cNvSpPr>
              <a:spLocks noChangeArrowheads="1"/>
            </p:cNvSpPr>
            <p:nvPr/>
          </p:nvSpPr>
          <p:spPr bwMode="auto">
            <a:xfrm>
              <a:off x="793" y="2523"/>
              <a:ext cx="455" cy="1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>
                  <a:solidFill>
                    <a:srgbClr val="000000"/>
                  </a:solidFill>
                </a:rPr>
                <a:t>On Going</a:t>
              </a:r>
            </a:p>
          </p:txBody>
        </p:sp>
        <p:sp>
          <p:nvSpPr>
            <p:cNvPr id="72" name="Rectangle 76"/>
            <p:cNvSpPr>
              <a:spLocks noChangeArrowheads="1"/>
            </p:cNvSpPr>
            <p:nvPr/>
          </p:nvSpPr>
          <p:spPr bwMode="auto">
            <a:xfrm>
              <a:off x="1383" y="2523"/>
              <a:ext cx="318" cy="13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>
                  <a:solidFill>
                    <a:srgbClr val="000000"/>
                  </a:solidFill>
                </a:rPr>
                <a:t>Done</a:t>
              </a:r>
            </a:p>
          </p:txBody>
        </p:sp>
        <p:sp>
          <p:nvSpPr>
            <p:cNvPr id="73" name="Rectangle 77"/>
            <p:cNvSpPr>
              <a:spLocks noChangeArrowheads="1"/>
            </p:cNvSpPr>
            <p:nvPr/>
          </p:nvSpPr>
          <p:spPr bwMode="auto">
            <a:xfrm>
              <a:off x="1338" y="2750"/>
              <a:ext cx="182" cy="13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4" name="Rectangle 78"/>
            <p:cNvSpPr>
              <a:spLocks noChangeArrowheads="1"/>
            </p:cNvSpPr>
            <p:nvPr/>
          </p:nvSpPr>
          <p:spPr bwMode="auto">
            <a:xfrm>
              <a:off x="295" y="3203"/>
              <a:ext cx="182" cy="13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75" name="Rectangle 79"/>
            <p:cNvSpPr>
              <a:spLocks noChangeArrowheads="1"/>
            </p:cNvSpPr>
            <p:nvPr/>
          </p:nvSpPr>
          <p:spPr bwMode="auto">
            <a:xfrm>
              <a:off x="521" y="2931"/>
              <a:ext cx="182" cy="13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76" name="Rectangle 80"/>
            <p:cNvSpPr>
              <a:spLocks noChangeArrowheads="1"/>
            </p:cNvSpPr>
            <p:nvPr/>
          </p:nvSpPr>
          <p:spPr bwMode="auto">
            <a:xfrm>
              <a:off x="521" y="2750"/>
              <a:ext cx="182" cy="13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77" name="Rectangle 81"/>
            <p:cNvSpPr>
              <a:spLocks noChangeArrowheads="1"/>
            </p:cNvSpPr>
            <p:nvPr/>
          </p:nvSpPr>
          <p:spPr bwMode="auto">
            <a:xfrm>
              <a:off x="793" y="2750"/>
              <a:ext cx="182" cy="13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78" name="Rectangle 82"/>
            <p:cNvSpPr>
              <a:spLocks noChangeArrowheads="1"/>
            </p:cNvSpPr>
            <p:nvPr/>
          </p:nvSpPr>
          <p:spPr bwMode="auto">
            <a:xfrm>
              <a:off x="1338" y="3203"/>
              <a:ext cx="182" cy="13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>
                  <a:solidFill>
                    <a:srgbClr val="000000"/>
                  </a:solidFill>
                </a:rPr>
                <a:t>f</a:t>
              </a:r>
            </a:p>
          </p:txBody>
        </p:sp>
        <p:sp>
          <p:nvSpPr>
            <p:cNvPr id="79" name="Rectangle 83"/>
            <p:cNvSpPr>
              <a:spLocks noChangeArrowheads="1"/>
            </p:cNvSpPr>
            <p:nvPr/>
          </p:nvSpPr>
          <p:spPr bwMode="auto">
            <a:xfrm>
              <a:off x="793" y="3203"/>
              <a:ext cx="182" cy="13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>
                  <a:solidFill>
                    <a:srgbClr val="000000"/>
                  </a:solidFill>
                </a:rPr>
                <a:t>g</a:t>
              </a:r>
            </a:p>
          </p:txBody>
        </p:sp>
        <p:sp>
          <p:nvSpPr>
            <p:cNvPr id="80" name="Rectangle 84"/>
            <p:cNvSpPr>
              <a:spLocks noChangeArrowheads="1"/>
            </p:cNvSpPr>
            <p:nvPr/>
          </p:nvSpPr>
          <p:spPr bwMode="auto">
            <a:xfrm>
              <a:off x="521" y="3385"/>
              <a:ext cx="182" cy="13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>
                  <a:solidFill>
                    <a:srgbClr val="000000"/>
                  </a:solidFill>
                </a:rPr>
                <a:t>h</a:t>
              </a:r>
            </a:p>
          </p:txBody>
        </p:sp>
      </p:grpSp>
      <p:sp>
        <p:nvSpPr>
          <p:cNvPr id="81" name="Text Box 85"/>
          <p:cNvSpPr txBox="1">
            <a:spLocks noChangeArrowheads="1"/>
          </p:cNvSpPr>
          <p:nvPr/>
        </p:nvSpPr>
        <p:spPr bwMode="auto">
          <a:xfrm>
            <a:off x="2630488" y="2508250"/>
            <a:ext cx="64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000">
                <a:solidFill>
                  <a:schemeClr val="bg1"/>
                </a:solidFill>
              </a:rPr>
              <a:t>２時間</a:t>
            </a:r>
          </a:p>
        </p:txBody>
      </p:sp>
      <p:sp>
        <p:nvSpPr>
          <p:cNvPr id="82" name="Text Box 86"/>
          <p:cNvSpPr txBox="1">
            <a:spLocks noChangeArrowheads="1"/>
          </p:cNvSpPr>
          <p:nvPr/>
        </p:nvSpPr>
        <p:spPr bwMode="auto">
          <a:xfrm>
            <a:off x="2630488" y="3227388"/>
            <a:ext cx="64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000">
                <a:solidFill>
                  <a:schemeClr val="bg1"/>
                </a:solidFill>
              </a:rPr>
              <a:t>２時間</a:t>
            </a:r>
          </a:p>
        </p:txBody>
      </p:sp>
      <p:sp>
        <p:nvSpPr>
          <p:cNvPr id="83" name="Text Box 87"/>
          <p:cNvSpPr txBox="1">
            <a:spLocks noChangeArrowheads="1"/>
          </p:cNvSpPr>
          <p:nvPr/>
        </p:nvSpPr>
        <p:spPr bwMode="auto">
          <a:xfrm>
            <a:off x="533400" y="2579688"/>
            <a:ext cx="1676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8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確実な優先順位付け（同位は無し）</a:t>
            </a:r>
            <a:endParaRPr lang="en-US" altLang="ja-JP" sz="800" dirty="0">
              <a:solidFill>
                <a:schemeClr val="bg1"/>
              </a:solidFill>
              <a:effectLst>
                <a:glow rad="101600">
                  <a:schemeClr val="accent6">
                    <a:lumMod val="60000"/>
                    <a:lumOff val="40000"/>
                    <a:alpha val="75000"/>
                  </a:schemeClr>
                </a:glow>
              </a:effectLst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8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追加、修正、変更可能（</a:t>
            </a:r>
            <a:r>
              <a:rPr lang="en-US" altLang="ja-JP" sz="8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Sprint</a:t>
            </a:r>
            <a:r>
              <a:rPr lang="ja-JP" altLang="en-US" sz="8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に入っている物以外）</a:t>
            </a:r>
            <a:endParaRPr lang="en-US" altLang="ja-JP" sz="800" dirty="0">
              <a:solidFill>
                <a:schemeClr val="bg1"/>
              </a:solidFill>
              <a:effectLst>
                <a:glow rad="101600">
                  <a:schemeClr val="accent6">
                    <a:lumMod val="60000"/>
                    <a:lumOff val="40000"/>
                    <a:alpha val="75000"/>
                  </a:schemeClr>
                </a:glow>
              </a:effectLst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8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Product Owner</a:t>
            </a:r>
            <a:r>
              <a:rPr lang="ja-JP" altLang="en-US" sz="800" dirty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が全て責任を持つ</a:t>
            </a:r>
          </a:p>
        </p:txBody>
      </p:sp>
      <p:sp>
        <p:nvSpPr>
          <p:cNvPr id="84" name="Text Box 89"/>
          <p:cNvSpPr txBox="1">
            <a:spLocks noChangeArrowheads="1"/>
          </p:cNvSpPr>
          <p:nvPr/>
        </p:nvSpPr>
        <p:spPr bwMode="auto">
          <a:xfrm>
            <a:off x="7886700" y="4451350"/>
            <a:ext cx="64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000">
                <a:solidFill>
                  <a:schemeClr val="bg1"/>
                </a:solidFill>
              </a:rPr>
              <a:t>２時間</a:t>
            </a:r>
          </a:p>
        </p:txBody>
      </p:sp>
      <p:sp>
        <p:nvSpPr>
          <p:cNvPr id="85" name="Text Box 90"/>
          <p:cNvSpPr txBox="1">
            <a:spLocks noChangeArrowheads="1"/>
          </p:cNvSpPr>
          <p:nvPr/>
        </p:nvSpPr>
        <p:spPr bwMode="auto">
          <a:xfrm>
            <a:off x="7886700" y="5243513"/>
            <a:ext cx="647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000" dirty="0">
                <a:solidFill>
                  <a:schemeClr val="bg1"/>
                </a:solidFill>
              </a:rPr>
              <a:t>２</a:t>
            </a:r>
            <a:r>
              <a:rPr lang="ja-JP" altLang="en-US" sz="1000" dirty="0" smtClean="0">
                <a:solidFill>
                  <a:schemeClr val="bg1"/>
                </a:solidFill>
              </a:rPr>
              <a:t>時間</a:t>
            </a:r>
            <a:endParaRPr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4661396" y="5696764"/>
            <a:ext cx="280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Continuous Integration (</a:t>
            </a:r>
            <a:r>
              <a:rPr kumimoji="1" lang="ja-JP" altLang="en-US" sz="1200" dirty="0" smtClean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常時結合</a:t>
            </a:r>
            <a:r>
              <a:rPr kumimoji="1" lang="en-US" altLang="ja-JP" sz="1200" dirty="0" smtClean="0">
                <a:solidFill>
                  <a:schemeClr val="bg1"/>
                </a:solidFill>
                <a:effectLst>
                  <a:glow rad="101600">
                    <a:schemeClr val="accent6">
                      <a:lumMod val="60000"/>
                      <a:lumOff val="40000"/>
                      <a:alpha val="75000"/>
                    </a:schemeClr>
                  </a:glow>
                </a:effectLst>
              </a:rPr>
              <a:t>)</a:t>
            </a:r>
            <a:endParaRPr kumimoji="1" lang="ja-JP" altLang="en-US" sz="1200" dirty="0">
              <a:solidFill>
                <a:schemeClr val="bg1"/>
              </a:solidFill>
              <a:effectLst>
                <a:glow rad="101600">
                  <a:schemeClr val="accent6">
                    <a:lumMod val="60000"/>
                    <a:lumOff val="40000"/>
                    <a:alpha val="75000"/>
                  </a:schemeClr>
                </a:glow>
              </a:effectLst>
            </a:endParaRPr>
          </a:p>
        </p:txBody>
      </p:sp>
      <p:sp>
        <p:nvSpPr>
          <p:cNvPr id="88" name="タイトル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新しい収益モデル／アジャイル型請負ビジネス</a:t>
            </a:r>
            <a:r>
              <a:rPr lang="ja-JP" altLang="en-US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63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4" name="Rectangle 8"/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8893175" cy="533400"/>
          </a:xfrm>
        </p:spPr>
        <p:txBody>
          <a:bodyPr/>
          <a:lstStyle/>
          <a:p>
            <a:pPr eaLnBrk="1" hangingPunct="1"/>
            <a:r>
              <a:rPr lang="en-US" altLang="ja-JP" sz="2800" dirty="0" smtClean="0">
                <a:ea typeface="ＭＳ Ｐゴシック" charset="-128"/>
              </a:rPr>
              <a:t>IT</a:t>
            </a:r>
            <a:r>
              <a:rPr lang="ja-JP" altLang="en-US" sz="2800" dirty="0" smtClean="0">
                <a:ea typeface="ＭＳ Ｐゴシック" charset="-128"/>
              </a:rPr>
              <a:t>プラットフォームの歴史／サーバーの視点から</a:t>
            </a:r>
            <a:endParaRPr lang="en-US" altLang="ja-JP" sz="2800" dirty="0" smtClean="0">
              <a:ea typeface="ＭＳ Ｐゴシック" charset="-128"/>
            </a:endParaRPr>
          </a:p>
        </p:txBody>
      </p:sp>
      <p:sp>
        <p:nvSpPr>
          <p:cNvPr id="760841" name="AutoShape 9"/>
          <p:cNvSpPr>
            <a:spLocks noChangeArrowheads="1"/>
          </p:cNvSpPr>
          <p:nvPr/>
        </p:nvSpPr>
        <p:spPr bwMode="auto">
          <a:xfrm>
            <a:off x="325492" y="2609850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60842" name="AutoShape 10"/>
          <p:cNvSpPr>
            <a:spLocks noChangeArrowheads="1"/>
          </p:cNvSpPr>
          <p:nvPr/>
        </p:nvSpPr>
        <p:spPr bwMode="auto">
          <a:xfrm>
            <a:off x="325492" y="3659131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60843" name="AutoShape 11"/>
          <p:cNvSpPr>
            <a:spLocks noChangeArrowheads="1"/>
          </p:cNvSpPr>
          <p:nvPr/>
        </p:nvSpPr>
        <p:spPr bwMode="auto">
          <a:xfrm>
            <a:off x="325546" y="4796220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60844" name="AutoShape 12"/>
          <p:cNvSpPr>
            <a:spLocks noChangeArrowheads="1"/>
          </p:cNvSpPr>
          <p:nvPr/>
        </p:nvSpPr>
        <p:spPr bwMode="auto">
          <a:xfrm>
            <a:off x="325492" y="1443202"/>
            <a:ext cx="1219200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ja-JP" altLang="en-US" sz="1400" dirty="0">
                <a:solidFill>
                  <a:srgbClr val="FFFFFF"/>
                </a:solidFill>
                <a:ea typeface="HGP創英角ｺﾞｼｯｸUB" pitchFamily="50" charset="-128"/>
              </a:rPr>
              <a:t>業務別専用機</a:t>
            </a:r>
          </a:p>
        </p:txBody>
      </p:sp>
      <p:sp>
        <p:nvSpPr>
          <p:cNvPr id="70" name="角丸四角形 69"/>
          <p:cNvSpPr/>
          <p:nvPr/>
        </p:nvSpPr>
        <p:spPr bwMode="auto">
          <a:xfrm>
            <a:off x="2076450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集中システム</a:t>
            </a:r>
          </a:p>
        </p:txBody>
      </p:sp>
      <p:sp>
        <p:nvSpPr>
          <p:cNvPr id="71" name="角丸四角形 70"/>
          <p:cNvSpPr/>
          <p:nvPr/>
        </p:nvSpPr>
        <p:spPr bwMode="auto">
          <a:xfrm>
            <a:off x="7173311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集中システム</a:t>
            </a:r>
          </a:p>
        </p:txBody>
      </p:sp>
      <p:sp>
        <p:nvSpPr>
          <p:cNvPr id="72" name="角丸四角形 71"/>
          <p:cNvSpPr/>
          <p:nvPr/>
        </p:nvSpPr>
        <p:spPr bwMode="auto">
          <a:xfrm>
            <a:off x="323850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分散システム</a:t>
            </a:r>
          </a:p>
        </p:txBody>
      </p:sp>
      <p:sp>
        <p:nvSpPr>
          <p:cNvPr id="73" name="角丸四角形 72"/>
          <p:cNvSpPr/>
          <p:nvPr/>
        </p:nvSpPr>
        <p:spPr bwMode="auto">
          <a:xfrm>
            <a:off x="4505325" y="6172200"/>
            <a:ext cx="1600200" cy="32067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defRPr/>
            </a:pPr>
            <a:r>
              <a:rPr kumimoji="0" lang="ja-JP" altLang="en-US" sz="14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rPr>
              <a:t>分散システム</a:t>
            </a:r>
          </a:p>
        </p:txBody>
      </p:sp>
      <p:sp>
        <p:nvSpPr>
          <p:cNvPr id="205" name="AutoShape 28"/>
          <p:cNvSpPr>
            <a:spLocks noChangeArrowheads="1"/>
          </p:cNvSpPr>
          <p:nvPr/>
        </p:nvSpPr>
        <p:spPr bwMode="auto">
          <a:xfrm>
            <a:off x="2009831" y="3527643"/>
            <a:ext cx="1190570" cy="381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altLang="ja-JP" sz="1000" dirty="0" smtClean="0">
                <a:solidFill>
                  <a:srgbClr val="FFFFFF"/>
                </a:solidFill>
                <a:ea typeface="HGP創英角ｺﾞｼｯｸUB" pitchFamily="50" charset="-128"/>
              </a:rPr>
              <a:t>IBM System/360</a:t>
            </a:r>
          </a:p>
          <a:p>
            <a:pPr algn="ctr"/>
            <a:r>
              <a:rPr lang="ja-JP" altLang="en-US" sz="1000" dirty="0" smtClean="0">
                <a:solidFill>
                  <a:srgbClr val="FFFFFF"/>
                </a:solidFill>
                <a:ea typeface="HGP創英角ｺﾞｼｯｸUB" pitchFamily="50" charset="-128"/>
              </a:rPr>
              <a:t>アーキテクチャ</a:t>
            </a:r>
            <a:endParaRPr lang="ja-JP" altLang="en-US" sz="1000" dirty="0">
              <a:solidFill>
                <a:srgbClr val="FFFFFF"/>
              </a:solidFill>
              <a:ea typeface="HGP創英角ｺﾞｼｯｸUB" pitchFamily="50" charset="-128"/>
            </a:endParaRPr>
          </a:p>
        </p:txBody>
      </p:sp>
      <p:sp>
        <p:nvSpPr>
          <p:cNvPr id="81" name="ホームベース 80"/>
          <p:cNvSpPr/>
          <p:nvPr/>
        </p:nvSpPr>
        <p:spPr bwMode="auto">
          <a:xfrm>
            <a:off x="2980396" y="5562600"/>
            <a:ext cx="3277583" cy="296862"/>
          </a:xfrm>
          <a:prstGeom prst="homePlate">
            <a:avLst/>
          </a:prstGeom>
          <a:solidFill>
            <a:srgbClr val="0000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自由の獲得</a:t>
            </a:r>
          </a:p>
        </p:txBody>
      </p:sp>
      <p:sp>
        <p:nvSpPr>
          <p:cNvPr id="82" name="ホームベース 81"/>
          <p:cNvSpPr/>
          <p:nvPr/>
        </p:nvSpPr>
        <p:spPr bwMode="auto">
          <a:xfrm>
            <a:off x="5180668" y="5755480"/>
            <a:ext cx="3602422" cy="296862"/>
          </a:xfrm>
          <a:prstGeom prst="homePlate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TCO</a:t>
            </a: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増大への対処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3200401" y="914401"/>
            <a:ext cx="1903028" cy="4491419"/>
            <a:chOff x="3200401" y="914401"/>
            <a:chExt cx="1903028" cy="4491419"/>
          </a:xfrm>
        </p:grpSpPr>
        <p:sp>
          <p:nvSpPr>
            <p:cNvPr id="23602" name="AutoShape 30"/>
            <p:cNvSpPr>
              <a:spLocks noChangeArrowheads="1"/>
            </p:cNvSpPr>
            <p:nvPr/>
          </p:nvSpPr>
          <p:spPr bwMode="auto">
            <a:xfrm>
              <a:off x="3731829" y="4978838"/>
              <a:ext cx="1371600" cy="42698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608" name="Text Box 36"/>
            <p:cNvSpPr txBox="1">
              <a:spLocks noChangeArrowheads="1"/>
            </p:cNvSpPr>
            <p:nvPr/>
          </p:nvSpPr>
          <p:spPr bwMode="auto">
            <a:xfrm>
              <a:off x="3737029" y="914401"/>
              <a:ext cx="1200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rgbClr val="FFFFFF"/>
                  </a:solidFill>
                  <a:ea typeface="HGP創英角ｺﾞｼｯｸUB" pitchFamily="50" charset="-128"/>
                </a:rPr>
                <a:t>１９８０～</a:t>
              </a:r>
            </a:p>
          </p:txBody>
        </p:sp>
        <p:sp>
          <p:nvSpPr>
            <p:cNvPr id="23635" name="上下矢印 23634"/>
            <p:cNvSpPr/>
            <p:nvPr/>
          </p:nvSpPr>
          <p:spPr bwMode="auto">
            <a:xfrm>
              <a:off x="4149944" y="2076450"/>
              <a:ext cx="533400" cy="2902387"/>
            </a:xfrm>
            <a:prstGeom prst="upDownArrow">
              <a:avLst>
                <a:gd name="adj1" fmla="val 50000"/>
                <a:gd name="adj2" fmla="val 30952"/>
              </a:avLst>
            </a:prstGeom>
            <a:solidFill>
              <a:srgbClr val="FFC00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sp>
          <p:nvSpPr>
            <p:cNvPr id="23601" name="AutoShape 29"/>
            <p:cNvSpPr>
              <a:spLocks noChangeArrowheads="1"/>
            </p:cNvSpPr>
            <p:nvPr/>
          </p:nvSpPr>
          <p:spPr bwMode="auto">
            <a:xfrm>
              <a:off x="3731829" y="2359025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ミニコン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605" name="AutoShape 33"/>
            <p:cNvSpPr>
              <a:spLocks noChangeArrowheads="1"/>
            </p:cNvSpPr>
            <p:nvPr/>
          </p:nvSpPr>
          <p:spPr bwMode="auto">
            <a:xfrm>
              <a:off x="3731829" y="2882900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0066FF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オフコン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607" name="AutoShape 35"/>
            <p:cNvSpPr>
              <a:spLocks noChangeArrowheads="1"/>
            </p:cNvSpPr>
            <p:nvPr/>
          </p:nvSpPr>
          <p:spPr bwMode="auto">
            <a:xfrm>
              <a:off x="3731829" y="4210050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エンジニアリング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ワークステーション</a:t>
              </a:r>
            </a:p>
          </p:txBody>
        </p:sp>
        <p:cxnSp>
          <p:nvCxnSpPr>
            <p:cNvPr id="23630" name="直線矢印コネクタ 23629"/>
            <p:cNvCxnSpPr>
              <a:stCxn id="23611" idx="3"/>
              <a:endCxn id="127" idx="1"/>
            </p:cNvCxnSpPr>
            <p:nvPr/>
          </p:nvCxnSpPr>
          <p:spPr bwMode="auto">
            <a:xfrm>
              <a:off x="3200401" y="1748002"/>
              <a:ext cx="531428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  <a:extLst/>
          </p:spPr>
        </p:cxnSp>
        <p:sp>
          <p:nvSpPr>
            <p:cNvPr id="127" name="AutoShape 15"/>
            <p:cNvSpPr>
              <a:spLocks noChangeArrowheads="1"/>
            </p:cNvSpPr>
            <p:nvPr/>
          </p:nvSpPr>
          <p:spPr bwMode="auto">
            <a:xfrm>
              <a:off x="3731829" y="1443202"/>
              <a:ext cx="1371600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汎用機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メインフレーム</a:t>
              </a: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5103429" y="1443202"/>
            <a:ext cx="1906971" cy="3962619"/>
            <a:chOff x="5103429" y="1443202"/>
            <a:chExt cx="1906971" cy="3962619"/>
          </a:xfrm>
        </p:grpSpPr>
        <p:sp>
          <p:nvSpPr>
            <p:cNvPr id="87" name="右矢印 86"/>
            <p:cNvSpPr/>
            <p:nvPr/>
          </p:nvSpPr>
          <p:spPr bwMode="auto">
            <a:xfrm>
              <a:off x="5165671" y="3479143"/>
              <a:ext cx="457200" cy="471216"/>
            </a:xfrm>
            <a:prstGeom prst="rightArrow">
              <a:avLst/>
            </a:prstGeom>
            <a:solidFill>
              <a:srgbClr val="FFC00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cxnSp>
          <p:nvCxnSpPr>
            <p:cNvPr id="23595" name="AutoShape 41"/>
            <p:cNvCxnSpPr>
              <a:cxnSpLocks noChangeShapeType="1"/>
              <a:stCxn id="23602" idx="3"/>
              <a:endCxn id="23597" idx="1"/>
            </p:cNvCxnSpPr>
            <p:nvPr/>
          </p:nvCxnSpPr>
          <p:spPr bwMode="auto">
            <a:xfrm>
              <a:off x="5103429" y="5192329"/>
              <a:ext cx="535371" cy="1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</p:cxnSp>
        <p:sp>
          <p:nvSpPr>
            <p:cNvPr id="23596" name="AutoShape 42"/>
            <p:cNvSpPr>
              <a:spLocks noChangeArrowheads="1"/>
            </p:cNvSpPr>
            <p:nvPr/>
          </p:nvSpPr>
          <p:spPr bwMode="auto">
            <a:xfrm>
              <a:off x="5635571" y="2349500"/>
              <a:ext cx="1371600" cy="41275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altLang="ja-JP" sz="1400" dirty="0">
                  <a:solidFill>
                    <a:srgbClr val="FFFFFF"/>
                  </a:solidFill>
                  <a:ea typeface="HGP創英角ｺﾞｼｯｸUB" pitchFamily="50" charset="-128"/>
                </a:rPr>
                <a:t>UNIX</a:t>
              </a:r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サーバー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597" name="AutoShape 43"/>
            <p:cNvSpPr>
              <a:spLocks noChangeArrowheads="1"/>
            </p:cNvSpPr>
            <p:nvPr/>
          </p:nvSpPr>
          <p:spPr bwMode="auto">
            <a:xfrm>
              <a:off x="5638800" y="4978838"/>
              <a:ext cx="1371600" cy="42698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ＰＣ</a:t>
              </a:r>
            </a:p>
          </p:txBody>
        </p:sp>
        <p:sp>
          <p:nvSpPr>
            <p:cNvPr id="23598" name="AutoShape 44"/>
            <p:cNvSpPr>
              <a:spLocks noChangeArrowheads="1"/>
            </p:cNvSpPr>
            <p:nvPr/>
          </p:nvSpPr>
          <p:spPr bwMode="auto">
            <a:xfrm>
              <a:off x="5635571" y="2882900"/>
              <a:ext cx="1371600" cy="41275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4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cxnSp>
          <p:nvCxnSpPr>
            <p:cNvPr id="75" name="AutoShape 57"/>
            <p:cNvCxnSpPr>
              <a:cxnSpLocks noChangeShapeType="1"/>
              <a:stCxn id="23607" idx="3"/>
              <a:endCxn id="23597" idx="1"/>
            </p:cNvCxnSpPr>
            <p:nvPr/>
          </p:nvCxnSpPr>
          <p:spPr bwMode="auto">
            <a:xfrm>
              <a:off x="5103429" y="4416425"/>
              <a:ext cx="535371" cy="775905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09" name="AutoShape 31"/>
            <p:cNvCxnSpPr>
              <a:cxnSpLocks noChangeShapeType="1"/>
              <a:stCxn id="23601" idx="3"/>
              <a:endCxn id="23596" idx="1"/>
            </p:cNvCxnSpPr>
            <p:nvPr/>
          </p:nvCxnSpPr>
          <p:spPr bwMode="auto">
            <a:xfrm flipV="1">
              <a:off x="5103429" y="2555875"/>
              <a:ext cx="532142" cy="952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</p:cxnSp>
        <p:cxnSp>
          <p:nvCxnSpPr>
            <p:cNvPr id="112" name="AutoShape 31"/>
            <p:cNvCxnSpPr>
              <a:cxnSpLocks noChangeShapeType="1"/>
              <a:stCxn id="23605" idx="3"/>
              <a:endCxn id="23598" idx="1"/>
            </p:cNvCxnSpPr>
            <p:nvPr/>
          </p:nvCxnSpPr>
          <p:spPr bwMode="auto">
            <a:xfrm>
              <a:off x="5103429" y="3089275"/>
              <a:ext cx="532142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</p:cxnSp>
        <p:sp>
          <p:nvSpPr>
            <p:cNvPr id="204" name="AutoShape 28"/>
            <p:cNvSpPr>
              <a:spLocks noChangeArrowheads="1"/>
            </p:cNvSpPr>
            <p:nvPr/>
          </p:nvSpPr>
          <p:spPr bwMode="auto">
            <a:xfrm>
              <a:off x="5638800" y="3527643"/>
              <a:ext cx="1371600" cy="381000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altLang="ja-JP" sz="10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Intel </a:t>
              </a: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アーキテクチャ</a:t>
              </a:r>
              <a:endParaRPr lang="ja-JP" altLang="en-US" sz="10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66" name="AutoShape 15"/>
            <p:cNvSpPr>
              <a:spLocks noChangeArrowheads="1"/>
            </p:cNvSpPr>
            <p:nvPr/>
          </p:nvSpPr>
          <p:spPr bwMode="auto">
            <a:xfrm>
              <a:off x="5635571" y="1443202"/>
              <a:ext cx="1371600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汎用機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メインフレーム</a:t>
              </a:r>
            </a:p>
          </p:txBody>
        </p:sp>
        <p:cxnSp>
          <p:nvCxnSpPr>
            <p:cNvPr id="138" name="直線矢印コネクタ 137"/>
            <p:cNvCxnSpPr>
              <a:stCxn id="127" idx="3"/>
              <a:endCxn id="66" idx="1"/>
            </p:cNvCxnSpPr>
            <p:nvPr/>
          </p:nvCxnSpPr>
          <p:spPr bwMode="auto">
            <a:xfrm>
              <a:off x="5103429" y="1748002"/>
              <a:ext cx="532142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  <a:extLst/>
          </p:spPr>
        </p:cxnSp>
      </p:grpSp>
      <p:grpSp>
        <p:nvGrpSpPr>
          <p:cNvPr id="9" name="図形グループ 8"/>
          <p:cNvGrpSpPr/>
          <p:nvPr/>
        </p:nvGrpSpPr>
        <p:grpSpPr>
          <a:xfrm>
            <a:off x="7007171" y="914401"/>
            <a:ext cx="2060629" cy="4491419"/>
            <a:chOff x="7007171" y="914401"/>
            <a:chExt cx="2060629" cy="4491419"/>
          </a:xfrm>
        </p:grpSpPr>
        <p:pic>
          <p:nvPicPr>
            <p:cNvPr id="84" name="図 83" descr="MC90044180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439" y="2802839"/>
              <a:ext cx="1845361" cy="1845361"/>
            </a:xfrm>
            <a:prstGeom prst="rect">
              <a:avLst/>
            </a:prstGeom>
          </p:spPr>
        </p:pic>
        <p:sp>
          <p:nvSpPr>
            <p:cNvPr id="23580" name="AutoShape 47"/>
            <p:cNvSpPr>
              <a:spLocks noChangeArrowheads="1"/>
            </p:cNvSpPr>
            <p:nvPr/>
          </p:nvSpPr>
          <p:spPr bwMode="auto">
            <a:xfrm>
              <a:off x="7441597" y="1371600"/>
              <a:ext cx="1371600" cy="2124075"/>
            </a:xfrm>
            <a:prstGeom prst="roundRect">
              <a:avLst>
                <a:gd name="adj" fmla="val 10896"/>
              </a:avLst>
            </a:prstGeom>
            <a:noFill/>
            <a:ln w="12700" cmpd="sng">
              <a:prstDash val="sysDash"/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ja-JP" altLang="en-US" sz="140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40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en-US" altLang="ja-JP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ja-JP" altLang="en-US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en-US" altLang="ja-JP" sz="1050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endParaRPr lang="en-US" altLang="ja-JP" dirty="0" smtClean="0">
                <a:solidFill>
                  <a:srgbClr val="FFFFFF"/>
                </a:solidFill>
                <a:ea typeface="HGP創英角ｺﾞｼｯｸUB" pitchFamily="50" charset="-128"/>
              </a:endParaRPr>
            </a:p>
            <a:p>
              <a:pPr algn="ctr"/>
              <a:r>
                <a:rPr lang="ja-JP" altLang="en-US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次世代型</a:t>
              </a:r>
              <a:endParaRPr lang="en-US" altLang="ja-JP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HGP創英角ｺﾞｼｯｸUB" pitchFamily="50" charset="-128"/>
              </a:endParaRPr>
            </a:p>
            <a:p>
              <a:pPr algn="ctr"/>
              <a:r>
                <a:rPr lang="ja-JP" altLang="en-US" dirty="0" smtClean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データセンター</a:t>
              </a:r>
              <a:endParaRPr lang="ja-JP" altLang="en-US" dirty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ea typeface="HGP創英角ｺﾞｼｯｸUB" pitchFamily="50" charset="-128"/>
              </a:endParaRPr>
            </a:p>
            <a:p>
              <a:pPr algn="ctr"/>
              <a:endParaRPr lang="ja-JP" altLang="en-US" sz="14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23581" name="Text Box 48"/>
            <p:cNvSpPr txBox="1">
              <a:spLocks noChangeArrowheads="1"/>
            </p:cNvSpPr>
            <p:nvPr/>
          </p:nvSpPr>
          <p:spPr bwMode="auto">
            <a:xfrm>
              <a:off x="7535644" y="914401"/>
              <a:ext cx="1200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rgbClr val="FFFFFF"/>
                  </a:solidFill>
                  <a:ea typeface="HGP創英角ｺﾞｼｯｸUB" pitchFamily="50" charset="-128"/>
                </a:rPr>
                <a:t>２０１０～</a:t>
              </a:r>
            </a:p>
          </p:txBody>
        </p:sp>
        <p:sp>
          <p:nvSpPr>
            <p:cNvPr id="23582" name="AutoShape 49"/>
            <p:cNvSpPr>
              <a:spLocks noChangeArrowheads="1"/>
            </p:cNvSpPr>
            <p:nvPr/>
          </p:nvSpPr>
          <p:spPr bwMode="auto">
            <a:xfrm>
              <a:off x="7411490" y="4978837"/>
              <a:ext cx="1371600" cy="426983"/>
            </a:xfrm>
            <a:prstGeom prst="roundRect">
              <a:avLst>
                <a:gd name="adj" fmla="val 18491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rgbClr val="FFFFFF"/>
                  </a:solidFill>
                  <a:latin typeface="Arial"/>
                  <a:ea typeface="HGP創英角ｺﾞｼｯｸUB" pitchFamily="50" charset="-128"/>
                  <a:cs typeface="Arial"/>
                </a:rPr>
                <a:t>PC+SMD</a:t>
              </a:r>
              <a:endParaRPr lang="en-US" altLang="ja-JP" sz="800" dirty="0" smtClean="0">
                <a:solidFill>
                  <a:srgbClr val="FFFFFF"/>
                </a:solidFill>
                <a:latin typeface="Arial"/>
                <a:ea typeface="HGP創英角ｺﾞｼｯｸUB" pitchFamily="50" charset="-128"/>
                <a:cs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ja-JP" sz="800" dirty="0" smtClean="0">
                  <a:solidFill>
                    <a:srgbClr val="FFFFFF"/>
                  </a:solidFill>
                  <a:latin typeface="Arial"/>
                  <a:ea typeface="HGP創英角ｺﾞｼｯｸUB" pitchFamily="50" charset="-128"/>
                  <a:cs typeface="Arial"/>
                </a:rPr>
                <a:t>(Smart Mobile Device)</a:t>
              </a:r>
              <a:endParaRPr lang="ja-JP" altLang="en-US" sz="800" dirty="0">
                <a:solidFill>
                  <a:srgbClr val="FFFFFF"/>
                </a:solidFill>
                <a:latin typeface="Arial"/>
                <a:ea typeface="HGP創英角ｺﾞｼｯｸUB" pitchFamily="50" charset="-128"/>
                <a:cs typeface="Arial"/>
              </a:endParaRPr>
            </a:p>
          </p:txBody>
        </p:sp>
        <p:sp>
          <p:nvSpPr>
            <p:cNvPr id="23583" name="AutoShape 50"/>
            <p:cNvSpPr>
              <a:spLocks noChangeArrowheads="1"/>
            </p:cNvSpPr>
            <p:nvPr/>
          </p:nvSpPr>
          <p:spPr bwMode="auto">
            <a:xfrm flipV="1">
              <a:off x="7792490" y="3495674"/>
              <a:ext cx="609600" cy="1483163"/>
            </a:xfrm>
            <a:prstGeom prst="upDownArrow">
              <a:avLst>
                <a:gd name="adj1" fmla="val 56250"/>
                <a:gd name="adj2" fmla="val 57299"/>
              </a:avLst>
            </a:prstGeom>
            <a:solidFill>
              <a:srgbClr val="0066FF">
                <a:alpha val="47000"/>
              </a:srgbClr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1200" dirty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  <p:sp>
          <p:nvSpPr>
            <p:cNvPr id="23586" name="Text Box 53"/>
            <p:cNvSpPr txBox="1">
              <a:spLocks noChangeArrowheads="1"/>
            </p:cNvSpPr>
            <p:nvPr/>
          </p:nvSpPr>
          <p:spPr bwMode="auto">
            <a:xfrm>
              <a:off x="7489223" y="3549540"/>
              <a:ext cx="12715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1200" dirty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クラウド</a:t>
              </a:r>
            </a:p>
            <a:p>
              <a:r>
                <a:rPr lang="ja-JP" altLang="en-US" sz="1200" dirty="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ea typeface="HGP創英角ｺﾞｼｯｸUB" pitchFamily="50" charset="-128"/>
                </a:rPr>
                <a:t>コンピューティング</a:t>
              </a:r>
            </a:p>
          </p:txBody>
        </p:sp>
        <p:cxnSp>
          <p:nvCxnSpPr>
            <p:cNvPr id="23588" name="AutoShape 55"/>
            <p:cNvCxnSpPr>
              <a:cxnSpLocks noChangeShapeType="1"/>
              <a:stCxn id="23598" idx="3"/>
              <a:endCxn id="68" idx="1"/>
            </p:cNvCxnSpPr>
            <p:nvPr/>
          </p:nvCxnSpPr>
          <p:spPr bwMode="auto">
            <a:xfrm flipV="1">
              <a:off x="7007171" y="2561568"/>
              <a:ext cx="545552" cy="527707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FFFF"/>
              </a:solidFill>
              <a:prstDash val="sysDot"/>
              <a:miter lim="800000"/>
              <a:headEnd/>
              <a:tailEnd type="triangle" w="med" len="med"/>
            </a:ln>
          </p:spPr>
        </p:cxnSp>
        <p:cxnSp>
          <p:nvCxnSpPr>
            <p:cNvPr id="77" name="AutoShape 57"/>
            <p:cNvCxnSpPr>
              <a:cxnSpLocks noChangeShapeType="1"/>
              <a:stCxn id="23597" idx="3"/>
              <a:endCxn id="23582" idx="1"/>
            </p:cNvCxnSpPr>
            <p:nvPr/>
          </p:nvCxnSpPr>
          <p:spPr bwMode="auto">
            <a:xfrm flipV="1">
              <a:off x="7010400" y="5192329"/>
              <a:ext cx="401090" cy="1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44" name="AutoShape 55"/>
            <p:cNvCxnSpPr>
              <a:cxnSpLocks noChangeShapeType="1"/>
              <a:stCxn id="23596" idx="3"/>
              <a:endCxn id="68" idx="1"/>
            </p:cNvCxnSpPr>
            <p:nvPr/>
          </p:nvCxnSpPr>
          <p:spPr bwMode="auto">
            <a:xfrm>
              <a:off x="7007171" y="2555875"/>
              <a:ext cx="545552" cy="5693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FFFF"/>
              </a:solidFill>
              <a:prstDash val="sysDot"/>
              <a:miter lim="800000"/>
              <a:headEnd/>
              <a:tailEnd type="triangle" w="med" len="med"/>
            </a:ln>
          </p:spPr>
        </p:cxnSp>
        <p:sp>
          <p:nvSpPr>
            <p:cNvPr id="147" name="AutoShape 15"/>
            <p:cNvSpPr>
              <a:spLocks noChangeArrowheads="1"/>
            </p:cNvSpPr>
            <p:nvPr/>
          </p:nvSpPr>
          <p:spPr bwMode="auto">
            <a:xfrm>
              <a:off x="7553380" y="1443202"/>
              <a:ext cx="1143000" cy="633248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spcBef>
                  <a:spcPts val="0"/>
                </a:spcBef>
              </a:pPr>
              <a:r>
                <a:rPr lang="ja-JP" altLang="en-US" sz="1400" dirty="0">
                  <a:solidFill>
                    <a:srgbClr val="FFFFFF"/>
                  </a:solidFill>
                  <a:ea typeface="HGP創英角ｺﾞｼｯｸUB" pitchFamily="50" charset="-128"/>
                </a:rPr>
                <a:t>汎用機</a:t>
              </a:r>
            </a:p>
            <a:p>
              <a:pPr algn="ctr">
                <a:spcBef>
                  <a:spcPts val="0"/>
                </a:spcBef>
              </a:pPr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メインフレーム</a:t>
              </a:r>
            </a:p>
          </p:txBody>
        </p:sp>
        <p:cxnSp>
          <p:nvCxnSpPr>
            <p:cNvPr id="157" name="AutoShape 55"/>
            <p:cNvCxnSpPr>
              <a:cxnSpLocks noChangeShapeType="1"/>
              <a:stCxn id="23597" idx="3"/>
              <a:endCxn id="68" idx="1"/>
            </p:cNvCxnSpPr>
            <p:nvPr/>
          </p:nvCxnSpPr>
          <p:spPr bwMode="auto">
            <a:xfrm flipV="1">
              <a:off x="7010400" y="2561568"/>
              <a:ext cx="542323" cy="2630762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rgbClr val="FFFFFF"/>
              </a:solidFill>
              <a:prstDash val="sysDot"/>
              <a:miter lim="800000"/>
              <a:headEnd/>
              <a:tailEnd type="triangle" w="med" len="med"/>
            </a:ln>
          </p:spPr>
        </p:cxnSp>
        <p:sp>
          <p:nvSpPr>
            <p:cNvPr id="67" name="AutoShape 44"/>
            <p:cNvSpPr>
              <a:spLocks noChangeArrowheads="1"/>
            </p:cNvSpPr>
            <p:nvPr/>
          </p:nvSpPr>
          <p:spPr bwMode="auto">
            <a:xfrm>
              <a:off x="7552066" y="2131905"/>
              <a:ext cx="1143000" cy="27031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2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68" name="AutoShape 44"/>
            <p:cNvSpPr>
              <a:spLocks noChangeArrowheads="1"/>
            </p:cNvSpPr>
            <p:nvPr/>
          </p:nvSpPr>
          <p:spPr bwMode="auto">
            <a:xfrm>
              <a:off x="7552723" y="2426412"/>
              <a:ext cx="1143000" cy="27031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2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69" name="AutoShape 44"/>
            <p:cNvSpPr>
              <a:spLocks noChangeArrowheads="1"/>
            </p:cNvSpPr>
            <p:nvPr/>
          </p:nvSpPr>
          <p:spPr bwMode="auto">
            <a:xfrm>
              <a:off x="7552066" y="2730938"/>
              <a:ext cx="1143000" cy="270312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 smtClean="0">
                  <a:solidFill>
                    <a:srgbClr val="FFFFFF"/>
                  </a:solidFill>
                  <a:ea typeface="HGP創英角ｺﾞｼｯｸUB" pitchFamily="50" charset="-128"/>
                </a:rPr>
                <a:t>ＰＣサーバー</a:t>
              </a:r>
              <a:endParaRPr lang="ja-JP" altLang="en-US" sz="1200" dirty="0">
                <a:solidFill>
                  <a:srgbClr val="FFFFFF"/>
                </a:solidFill>
                <a:ea typeface="HGP創英角ｺﾞｼｯｸUB" pitchFamily="50" charset="-128"/>
              </a:endParaRPr>
            </a:p>
          </p:txBody>
        </p:sp>
        <p:cxnSp>
          <p:nvCxnSpPr>
            <p:cNvPr id="142" name="直線矢印コネクタ 141"/>
            <p:cNvCxnSpPr>
              <a:stCxn id="66" idx="3"/>
              <a:endCxn id="147" idx="1"/>
            </p:cNvCxnSpPr>
            <p:nvPr/>
          </p:nvCxnSpPr>
          <p:spPr bwMode="auto">
            <a:xfrm>
              <a:off x="7007171" y="1748002"/>
              <a:ext cx="546209" cy="11824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  <a:extLst/>
          </p:spPr>
        </p:cxnSp>
      </p:grpSp>
      <p:grpSp>
        <p:nvGrpSpPr>
          <p:cNvPr id="4" name="図形グループ 3"/>
          <p:cNvGrpSpPr/>
          <p:nvPr/>
        </p:nvGrpSpPr>
        <p:grpSpPr>
          <a:xfrm>
            <a:off x="1324029" y="914401"/>
            <a:ext cx="1876372" cy="4186619"/>
            <a:chOff x="1324029" y="914401"/>
            <a:chExt cx="1876372" cy="4186619"/>
          </a:xfrm>
        </p:grpSpPr>
        <p:sp>
          <p:nvSpPr>
            <p:cNvPr id="23610" name="Text Box 20"/>
            <p:cNvSpPr txBox="1">
              <a:spLocks noChangeArrowheads="1"/>
            </p:cNvSpPr>
            <p:nvPr/>
          </p:nvSpPr>
          <p:spPr bwMode="auto">
            <a:xfrm>
              <a:off x="1324029" y="914401"/>
              <a:ext cx="1200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ea typeface="HGP創英角ｺﾞｼｯｸUB" pitchFamily="50" charset="-128"/>
                </a:rPr>
                <a:t>～１９６４</a:t>
              </a:r>
            </a:p>
          </p:txBody>
        </p:sp>
        <p:grpSp>
          <p:nvGrpSpPr>
            <p:cNvPr id="2" name="図形グループ 1"/>
            <p:cNvGrpSpPr/>
            <p:nvPr/>
          </p:nvGrpSpPr>
          <p:grpSpPr>
            <a:xfrm>
              <a:off x="1544692" y="1443202"/>
              <a:ext cx="1655709" cy="3657818"/>
              <a:chOff x="1544692" y="1443202"/>
              <a:chExt cx="1655709" cy="3657818"/>
            </a:xfrm>
          </p:grpSpPr>
          <p:sp>
            <p:nvSpPr>
              <p:cNvPr id="23611" name="AutoShape 15"/>
              <p:cNvSpPr>
                <a:spLocks noChangeArrowheads="1"/>
              </p:cNvSpPr>
              <p:nvPr/>
            </p:nvSpPr>
            <p:spPr bwMode="auto">
              <a:xfrm>
                <a:off x="2009831" y="1443202"/>
                <a:ext cx="1190570" cy="609600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spcBef>
                    <a:spcPts val="0"/>
                  </a:spcBef>
                </a:pPr>
                <a:r>
                  <a:rPr lang="ja-JP" altLang="en-US" sz="1400" dirty="0">
                    <a:solidFill>
                      <a:srgbClr val="FFFFFF"/>
                    </a:solidFill>
                    <a:ea typeface="HGP創英角ｺﾞｼｯｸUB" pitchFamily="50" charset="-128"/>
                  </a:rPr>
                  <a:t>汎用機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ja-JP" altLang="en-US" sz="1200" dirty="0">
                    <a:solidFill>
                      <a:srgbClr val="FFFFFF"/>
                    </a:solidFill>
                    <a:ea typeface="HGP創英角ｺﾞｼｯｸUB" pitchFamily="50" charset="-128"/>
                  </a:rPr>
                  <a:t>メインフレーム</a:t>
                </a:r>
              </a:p>
            </p:txBody>
          </p:sp>
          <p:cxnSp>
            <p:nvCxnSpPr>
              <p:cNvPr id="23612" name="AutoShape 16"/>
              <p:cNvCxnSpPr>
                <a:cxnSpLocks noChangeShapeType="1"/>
                <a:stCxn id="760844" idx="3"/>
                <a:endCxn id="23611" idx="1"/>
              </p:cNvCxnSpPr>
              <p:nvPr/>
            </p:nvCxnSpPr>
            <p:spPr bwMode="auto">
              <a:xfrm>
                <a:off x="1544692" y="1748002"/>
                <a:ext cx="465139" cy="12700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23613" name="AutoShape 17"/>
              <p:cNvCxnSpPr>
                <a:cxnSpLocks noChangeShapeType="1"/>
                <a:stCxn id="760841" idx="3"/>
                <a:endCxn id="23611" idx="1"/>
              </p:cNvCxnSpPr>
              <p:nvPr/>
            </p:nvCxnSpPr>
            <p:spPr bwMode="auto">
              <a:xfrm flipV="1">
                <a:off x="1544692" y="1748002"/>
                <a:ext cx="465139" cy="1166648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23614" name="AutoShape 18"/>
              <p:cNvCxnSpPr>
                <a:cxnSpLocks noChangeShapeType="1"/>
                <a:stCxn id="760842" idx="3"/>
                <a:endCxn id="23611" idx="1"/>
              </p:cNvCxnSpPr>
              <p:nvPr/>
            </p:nvCxnSpPr>
            <p:spPr bwMode="auto">
              <a:xfrm flipV="1">
                <a:off x="1544692" y="1748002"/>
                <a:ext cx="465139" cy="2215929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23615" name="AutoShape 19"/>
              <p:cNvCxnSpPr>
                <a:cxnSpLocks noChangeShapeType="1"/>
                <a:stCxn id="760843" idx="3"/>
                <a:endCxn id="23611" idx="1"/>
              </p:cNvCxnSpPr>
              <p:nvPr/>
            </p:nvCxnSpPr>
            <p:spPr bwMode="auto">
              <a:xfrm flipV="1">
                <a:off x="1544746" y="1748002"/>
                <a:ext cx="465085" cy="3353018"/>
              </a:xfrm>
              <a:prstGeom prst="bentConnector3">
                <a:avLst>
                  <a:gd name="adj1" fmla="val 50000"/>
                </a:avLst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145" name="AutoShape 69"/>
              <p:cNvSpPr>
                <a:spLocks noChangeArrowheads="1"/>
              </p:cNvSpPr>
              <p:nvPr/>
            </p:nvSpPr>
            <p:spPr bwMode="auto">
              <a:xfrm>
                <a:off x="2009831" y="2131905"/>
                <a:ext cx="860534" cy="356259"/>
              </a:xfrm>
              <a:prstGeom prst="roundRect">
                <a:avLst>
                  <a:gd name="adj" fmla="val 13637"/>
                </a:avLst>
              </a:prstGeom>
              <a:solidFill>
                <a:srgbClr val="660066"/>
              </a:solidFill>
              <a:ln>
                <a:headEnd/>
                <a:tailEnd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altLang="ja-JP" sz="1600" dirty="0" smtClean="0">
                    <a:solidFill>
                      <a:srgbClr val="FFFFFF"/>
                    </a:solidFill>
                  </a:rPr>
                  <a:t>IBM</a:t>
                </a:r>
              </a:p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en-US" altLang="ja-JP" sz="800" dirty="0" smtClean="0">
                    <a:solidFill>
                      <a:srgbClr val="FFFFFF"/>
                    </a:solidFill>
                  </a:rPr>
                  <a:t>System/360</a:t>
                </a:r>
                <a:endParaRPr lang="en-US" altLang="ja-JP" sz="8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61" name="図 6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670" y="6576060"/>
            <a:ext cx="1167130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760901" name="AutoShape 69"/>
          <p:cNvSpPr>
            <a:spLocks noChangeArrowheads="1"/>
          </p:cNvSpPr>
          <p:nvPr/>
        </p:nvSpPr>
        <p:spPr bwMode="auto">
          <a:xfrm>
            <a:off x="3200401" y="2609850"/>
            <a:ext cx="860534" cy="356259"/>
          </a:xfrm>
          <a:prstGeom prst="roundRect">
            <a:avLst>
              <a:gd name="adj" fmla="val 13637"/>
            </a:avLst>
          </a:prstGeom>
          <a:solidFill>
            <a:srgbClr val="6699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altLang="ja-JP" sz="1600" dirty="0" smtClean="0">
                <a:solidFill>
                  <a:srgbClr val="FFFFFF"/>
                </a:solidFill>
              </a:rPr>
              <a:t>DEC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altLang="ja-JP" sz="800" dirty="0" smtClean="0">
                <a:solidFill>
                  <a:srgbClr val="FFFFFF"/>
                </a:solidFill>
              </a:rPr>
              <a:t>VAX11/780</a:t>
            </a:r>
            <a:endParaRPr lang="en-US" altLang="ja-JP" sz="800" dirty="0">
              <a:solidFill>
                <a:srgbClr val="FFFFFF"/>
              </a:solidFill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3248079" y="3476625"/>
            <a:ext cx="1857321" cy="471216"/>
            <a:chOff x="3248079" y="3476625"/>
            <a:chExt cx="1857321" cy="471216"/>
          </a:xfrm>
        </p:grpSpPr>
        <p:sp>
          <p:nvSpPr>
            <p:cNvPr id="23600" name="AutoShape 28"/>
            <p:cNvSpPr>
              <a:spLocks noChangeArrowheads="1"/>
            </p:cNvSpPr>
            <p:nvPr/>
          </p:nvSpPr>
          <p:spPr bwMode="auto">
            <a:xfrm>
              <a:off x="3733800" y="3527643"/>
              <a:ext cx="1371600" cy="381000"/>
            </a:xfrm>
            <a:prstGeom prst="roundRect">
              <a:avLst>
                <a:gd name="adj" fmla="val 50000"/>
              </a:avLst>
            </a:prstGeom>
            <a:solidFill>
              <a:srgbClr val="800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r>
                <a:rPr lang="ja-JP" altLang="en-US" sz="1200" dirty="0">
                  <a:solidFill>
                    <a:srgbClr val="FFFFFF"/>
                  </a:solidFill>
                  <a:ea typeface="HGP創英角ｺﾞｼｯｸUB" pitchFamily="50" charset="-128"/>
                </a:rPr>
                <a:t>ダウンサイジング</a:t>
              </a:r>
            </a:p>
          </p:txBody>
        </p:sp>
        <p:sp>
          <p:nvSpPr>
            <p:cNvPr id="23636" name="右矢印 23635"/>
            <p:cNvSpPr/>
            <p:nvPr/>
          </p:nvSpPr>
          <p:spPr bwMode="auto">
            <a:xfrm>
              <a:off x="3248079" y="3476625"/>
              <a:ext cx="457200" cy="471216"/>
            </a:xfrm>
            <a:prstGeom prst="rightArrow">
              <a:avLst/>
            </a:prstGeom>
            <a:solidFill>
              <a:srgbClr val="FFC000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 sz="1200" smtClean="0">
                <a:solidFill>
                  <a:srgbClr val="484848"/>
                </a:solidFill>
                <a:ea typeface="HG丸ｺﾞｼｯｸM-PRO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54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0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0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0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0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0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0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0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6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41" grpId="0" animBg="1"/>
      <p:bldP spid="760842" grpId="0" animBg="1"/>
      <p:bldP spid="760843" grpId="0" animBg="1"/>
      <p:bldP spid="760844" grpId="0" animBg="1"/>
      <p:bldP spid="70" grpId="0" animBg="1"/>
      <p:bldP spid="71" grpId="0" animBg="1"/>
      <p:bldP spid="72" grpId="0" animBg="1"/>
      <p:bldP spid="73" grpId="0" animBg="1"/>
      <p:bldP spid="205" grpId="0" animBg="1"/>
      <p:bldP spid="81" grpId="0" animBg="1"/>
      <p:bldP spid="82" grpId="0" animBg="1"/>
      <p:bldP spid="76090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図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 bwMode="auto">
          <a:xfrm flipV="1">
            <a:off x="2133600" y="1524000"/>
            <a:ext cx="0" cy="495300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直線矢印コネクタ 67"/>
          <p:cNvCxnSpPr/>
          <p:nvPr/>
        </p:nvCxnSpPr>
        <p:spPr bwMode="auto">
          <a:xfrm>
            <a:off x="2133600" y="6477000"/>
            <a:ext cx="4876800" cy="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テキスト ボックス 9"/>
          <p:cNvSpPr txBox="1"/>
          <p:nvPr/>
        </p:nvSpPr>
        <p:spPr>
          <a:xfrm>
            <a:off x="1524000" y="10668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</a:rPr>
              <a:t>自動化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7010400" y="5791200"/>
            <a:ext cx="553998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</a:rPr>
              <a:t>高速化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grpSp>
        <p:nvGrpSpPr>
          <p:cNvPr id="26" name="図形グループ 25"/>
          <p:cNvGrpSpPr/>
          <p:nvPr/>
        </p:nvGrpSpPr>
        <p:grpSpPr>
          <a:xfrm>
            <a:off x="2209800" y="2057400"/>
            <a:ext cx="2209800" cy="2209800"/>
            <a:chOff x="2209800" y="2057400"/>
            <a:chExt cx="2209800" cy="2209800"/>
          </a:xfrm>
        </p:grpSpPr>
        <p:sp>
          <p:nvSpPr>
            <p:cNvPr id="97" name="円/楕円 96"/>
            <p:cNvSpPr/>
            <p:nvPr/>
          </p:nvSpPr>
          <p:spPr bwMode="auto">
            <a:xfrm>
              <a:off x="2209800" y="2057400"/>
              <a:ext cx="2209800" cy="2209800"/>
            </a:xfrm>
            <a:prstGeom prst="ellipse">
              <a:avLst/>
            </a:prstGeom>
            <a:gradFill flip="none" rotWithShape="1">
              <a:gsLst>
                <a:gs pos="23000">
                  <a:srgbClr val="0000FF">
                    <a:alpha val="94000"/>
                  </a:srgbClr>
                </a:gs>
                <a:gs pos="100000">
                  <a:srgbClr val="66FFCC">
                    <a:alpha val="59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>
              <a:off x="2590800" y="2209800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生産性向上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05" name="テキスト ボックス 104"/>
            <p:cNvSpPr txBox="1"/>
            <p:nvPr/>
          </p:nvSpPr>
          <p:spPr>
            <a:xfrm>
              <a:off x="2743200" y="2590800"/>
              <a:ext cx="12105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 smtClean="0">
                  <a:solidFill>
                    <a:schemeClr val="bg1"/>
                  </a:solidFill>
                </a:rPr>
                <a:t>コスト削減</a:t>
              </a:r>
              <a:endParaRPr kumimoji="1" lang="en-US" altLang="ja-JP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600" dirty="0" smtClean="0">
                  <a:solidFill>
                    <a:schemeClr val="bg1"/>
                  </a:solidFill>
                </a:rPr>
                <a:t>柔軟性向上</a:t>
              </a:r>
              <a:endParaRPr lang="en-US" altLang="ja-JP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sz="1600" dirty="0" smtClean="0">
                  <a:solidFill>
                    <a:schemeClr val="bg1"/>
                  </a:solidFill>
                </a:rPr>
                <a:t>俊敏性向上</a:t>
              </a:r>
              <a:endParaRPr kumimoji="1" lang="en-US" altLang="ja-JP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743200" y="3429000"/>
              <a:ext cx="12618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Wingdings" charset="2"/>
                <a:buChar char="v"/>
              </a:pPr>
              <a:r>
                <a:rPr lang="en-US" altLang="ja-JP" sz="1000" dirty="0" err="1" smtClean="0">
                  <a:solidFill>
                    <a:srgbClr val="FFFFFF"/>
                  </a:solidFill>
                </a:rPr>
                <a:t>DevOps</a:t>
              </a:r>
              <a:endParaRPr lang="en-US" altLang="ja-JP" sz="1000" dirty="0" smtClean="0">
                <a:solidFill>
                  <a:srgbClr val="FFFFFF"/>
                </a:solidFill>
              </a:endParaRPr>
            </a:p>
            <a:p>
              <a:pPr marL="171450" indent="-171450">
                <a:buFont typeface="Wingdings" charset="2"/>
                <a:buChar char="v"/>
              </a:pPr>
              <a:r>
                <a:rPr kumimoji="1" lang="ja-JP" altLang="en-US" sz="1000" dirty="0" smtClean="0">
                  <a:solidFill>
                    <a:srgbClr val="FFFFFF"/>
                  </a:solidFill>
                </a:rPr>
                <a:t>マッシュアップ</a:t>
              </a:r>
              <a:endParaRPr kumimoji="1" lang="en-US" altLang="ja-JP" sz="1000" dirty="0" smtClean="0">
                <a:solidFill>
                  <a:srgbClr val="FFFFFF"/>
                </a:solidFill>
              </a:endParaRPr>
            </a:p>
            <a:p>
              <a:pPr marL="171450" indent="-171450">
                <a:buFont typeface="Wingdings" charset="2"/>
                <a:buChar char="v"/>
              </a:pPr>
              <a:r>
                <a:rPr lang="ja-JP" altLang="en-US" sz="1000" dirty="0" smtClean="0">
                  <a:solidFill>
                    <a:srgbClr val="FFFFFF"/>
                  </a:solidFill>
                </a:rPr>
                <a:t>超高速開発</a:t>
              </a:r>
              <a:endParaRPr lang="en-US" altLang="ja-JP" sz="1000" dirty="0" smtClean="0">
                <a:solidFill>
                  <a:srgbClr val="FFFFFF"/>
                </a:solidFill>
              </a:endParaRPr>
            </a:p>
            <a:p>
              <a:r>
                <a:rPr kumimoji="1" lang="ja-JP" altLang="en-US" sz="1000" dirty="0" smtClean="0">
                  <a:solidFill>
                    <a:srgbClr val="FFFFFF"/>
                  </a:solidFill>
                </a:rPr>
                <a:t>　・・・</a:t>
              </a:r>
              <a:endParaRPr kumimoji="1" lang="ja-JP" altLang="en-US" sz="1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図形グループ 28"/>
          <p:cNvGrpSpPr/>
          <p:nvPr/>
        </p:nvGrpSpPr>
        <p:grpSpPr>
          <a:xfrm>
            <a:off x="4343400" y="4191000"/>
            <a:ext cx="2209800" cy="2209800"/>
            <a:chOff x="4343400" y="4191000"/>
            <a:chExt cx="2209800" cy="2209800"/>
          </a:xfrm>
        </p:grpSpPr>
        <p:sp>
          <p:nvSpPr>
            <p:cNvPr id="99" name="円/楕円 98"/>
            <p:cNvSpPr/>
            <p:nvPr/>
          </p:nvSpPr>
          <p:spPr bwMode="auto">
            <a:xfrm>
              <a:off x="4343400" y="4191000"/>
              <a:ext cx="2209800" cy="2209800"/>
            </a:xfrm>
            <a:prstGeom prst="ellipse">
              <a:avLst/>
            </a:prstGeom>
            <a:gradFill flip="none" rotWithShape="1">
              <a:gsLst>
                <a:gs pos="23000">
                  <a:srgbClr val="008040">
                    <a:alpha val="94000"/>
                  </a:srgbClr>
                </a:gs>
                <a:gs pos="100000">
                  <a:srgbClr val="CCFFCC">
                    <a:alpha val="59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kumimoji="0" lang="ja-JP" altLang="en-US"/>
            </a:p>
          </p:txBody>
        </p:sp>
        <p:sp>
          <p:nvSpPr>
            <p:cNvPr id="104" name="テキスト ボックス 103"/>
            <p:cNvSpPr txBox="1"/>
            <p:nvPr/>
          </p:nvSpPr>
          <p:spPr>
            <a:xfrm>
              <a:off x="4800600" y="4343400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精度向上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09" name="テキスト ボックス 108"/>
            <p:cNvSpPr txBox="1"/>
            <p:nvPr/>
          </p:nvSpPr>
          <p:spPr>
            <a:xfrm>
              <a:off x="4724400" y="4724400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dirty="0">
                  <a:solidFill>
                    <a:schemeClr val="bg1"/>
                  </a:solidFill>
                </a:rPr>
                <a:t>品質向上</a:t>
              </a:r>
              <a:endParaRPr lang="en-US" altLang="ja-JP" sz="1600" dirty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600" dirty="0" smtClean="0">
                  <a:solidFill>
                    <a:schemeClr val="bg1"/>
                  </a:solidFill>
                </a:rPr>
                <a:t>付加価値拡大</a:t>
              </a:r>
              <a:endParaRPr kumimoji="1" lang="en-US" altLang="ja-JP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sz="1600" dirty="0" smtClean="0">
                  <a:solidFill>
                    <a:schemeClr val="bg1"/>
                  </a:solidFill>
                </a:rPr>
                <a:t>多様性拡大</a:t>
              </a:r>
              <a:endParaRPr kumimoji="1" lang="en-US" altLang="ja-JP" sz="16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>
              <a:off x="4724400" y="5562600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Wingdings" charset="2"/>
                <a:buChar char="v"/>
              </a:pPr>
              <a:r>
                <a:rPr lang="ja-JP" altLang="en-US" sz="1000" dirty="0" smtClean="0">
                  <a:solidFill>
                    <a:srgbClr val="FFFFFF"/>
                  </a:solidFill>
                </a:rPr>
                <a:t>ビッグ</a:t>
              </a:r>
              <a:r>
                <a:rPr lang="en-US" altLang="ja-JP" sz="1000" dirty="0" smtClean="0">
                  <a:solidFill>
                    <a:srgbClr val="FFFFFF"/>
                  </a:solidFill>
                </a:rPr>
                <a:t>･</a:t>
              </a:r>
              <a:r>
                <a:rPr lang="ja-JP" altLang="en-US" sz="1000" dirty="0" smtClean="0">
                  <a:solidFill>
                    <a:srgbClr val="FFFFFF"/>
                  </a:solidFill>
                </a:rPr>
                <a:t>データ</a:t>
              </a:r>
              <a:r>
                <a:rPr lang="en-US" altLang="ja-JP" sz="1000" dirty="0" smtClean="0">
                  <a:solidFill>
                    <a:srgbClr val="FFFFFF"/>
                  </a:solidFill>
                </a:rPr>
                <a:t>+BI</a:t>
              </a:r>
            </a:p>
            <a:p>
              <a:pPr marL="171450" indent="-171450">
                <a:buFont typeface="Wingdings" charset="2"/>
                <a:buChar char="v"/>
              </a:pPr>
              <a:r>
                <a:rPr lang="ja-JP" altLang="en-US" sz="1000" dirty="0" smtClean="0">
                  <a:solidFill>
                    <a:srgbClr val="FFFFFF"/>
                  </a:solidFill>
                </a:rPr>
                <a:t>次世代データベース</a:t>
              </a:r>
              <a:endParaRPr kumimoji="1" lang="en-US" altLang="ja-JP" sz="1000" dirty="0" smtClean="0">
                <a:solidFill>
                  <a:srgbClr val="FFFFFF"/>
                </a:solidFill>
              </a:endParaRPr>
            </a:p>
            <a:p>
              <a:pPr marL="171450" indent="-171450">
                <a:buFont typeface="Wingdings" charset="2"/>
                <a:buChar char="v"/>
              </a:pPr>
              <a:r>
                <a:rPr lang="ja-JP" altLang="en-US" sz="1000" dirty="0" smtClean="0">
                  <a:solidFill>
                    <a:srgbClr val="FFFFFF"/>
                  </a:solidFill>
                </a:rPr>
                <a:t>次世代ストレージ</a:t>
              </a:r>
              <a:endParaRPr lang="en-US" altLang="ja-JP" sz="1000" dirty="0" smtClean="0">
                <a:solidFill>
                  <a:srgbClr val="FFFFFF"/>
                </a:solidFill>
              </a:endParaRPr>
            </a:p>
            <a:p>
              <a:r>
                <a:rPr kumimoji="1" lang="ja-JP" altLang="en-US" sz="1000" dirty="0" smtClean="0">
                  <a:solidFill>
                    <a:srgbClr val="FFFFFF"/>
                  </a:solidFill>
                </a:rPr>
                <a:t>　・・・</a:t>
              </a:r>
              <a:endParaRPr kumimoji="1" lang="ja-JP" altLang="en-US" sz="1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図形グループ 34"/>
          <p:cNvGrpSpPr/>
          <p:nvPr/>
        </p:nvGrpSpPr>
        <p:grpSpPr>
          <a:xfrm>
            <a:off x="2133600" y="990600"/>
            <a:ext cx="5410200" cy="5486400"/>
            <a:chOff x="2133600" y="990600"/>
            <a:chExt cx="5410200" cy="5486400"/>
          </a:xfrm>
        </p:grpSpPr>
        <p:sp>
          <p:nvSpPr>
            <p:cNvPr id="13" name="円/楕円 12"/>
            <p:cNvSpPr/>
            <p:nvPr/>
          </p:nvSpPr>
          <p:spPr bwMode="auto">
            <a:xfrm>
              <a:off x="4419600" y="990600"/>
              <a:ext cx="3124200" cy="3124200"/>
            </a:xfrm>
            <a:prstGeom prst="ellipse">
              <a:avLst/>
            </a:prstGeom>
            <a:gradFill flip="none" rotWithShape="1">
              <a:gsLst>
                <a:gs pos="0">
                  <a:srgbClr val="FF6600">
                    <a:alpha val="90000"/>
                  </a:srgbClr>
                </a:gs>
                <a:gs pos="100000">
                  <a:srgbClr val="FF9900">
                    <a:alpha val="18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cxnSp>
          <p:nvCxnSpPr>
            <p:cNvPr id="82" name="直線矢印コネクタ 81"/>
            <p:cNvCxnSpPr/>
            <p:nvPr/>
          </p:nvCxnSpPr>
          <p:spPr bwMode="auto">
            <a:xfrm flipV="1">
              <a:off x="2133600" y="2590800"/>
              <a:ext cx="3886200" cy="3886200"/>
            </a:xfrm>
            <a:prstGeom prst="straightConnector1">
              <a:avLst/>
            </a:prstGeom>
            <a:solidFill>
              <a:schemeClr val="bg1"/>
            </a:solidFill>
            <a:ln w="76200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7" name="テキスト ボックス 86"/>
            <p:cNvSpPr txBox="1"/>
            <p:nvPr/>
          </p:nvSpPr>
          <p:spPr>
            <a:xfrm>
              <a:off x="5867400" y="198120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bg1"/>
                  </a:solidFill>
                </a:rPr>
                <a:t>大規模化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2" name="角丸四角形 21"/>
            <p:cNvSpPr/>
            <p:nvPr/>
          </p:nvSpPr>
          <p:spPr bwMode="auto">
            <a:xfrm>
              <a:off x="5562600" y="1295400"/>
              <a:ext cx="1143000" cy="304800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クラウド</a:t>
              </a:r>
            </a:p>
          </p:txBody>
        </p:sp>
        <p:sp>
          <p:nvSpPr>
            <p:cNvPr id="125" name="角丸四角形 124"/>
            <p:cNvSpPr/>
            <p:nvPr/>
          </p:nvSpPr>
          <p:spPr bwMode="auto">
            <a:xfrm>
              <a:off x="6172200" y="2819400"/>
              <a:ext cx="1143000" cy="304800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モバイル</a:t>
              </a:r>
            </a:p>
          </p:txBody>
        </p:sp>
        <p:sp>
          <p:nvSpPr>
            <p:cNvPr id="126" name="角丸四角形 125"/>
            <p:cNvSpPr/>
            <p:nvPr/>
          </p:nvSpPr>
          <p:spPr bwMode="auto">
            <a:xfrm>
              <a:off x="5334000" y="3581400"/>
              <a:ext cx="1143000" cy="304800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ソーシャル</a:t>
              </a:r>
            </a:p>
          </p:txBody>
        </p:sp>
        <p:sp>
          <p:nvSpPr>
            <p:cNvPr id="127" name="角丸四角形 126"/>
            <p:cNvSpPr/>
            <p:nvPr/>
          </p:nvSpPr>
          <p:spPr bwMode="auto">
            <a:xfrm>
              <a:off x="4572000" y="2209800"/>
              <a:ext cx="1143000" cy="304800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200" b="0" i="0" u="none" strike="noStrike" cap="none" normalizeH="0" baseline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IoT</a:t>
              </a:r>
              <a:r>
                <a:rPr kumimoji="0" lang="ja-JP" altLang="en-US" dirty="0" smtClean="0">
                  <a:solidFill>
                    <a:srgbClr val="FFFFFF"/>
                  </a:solidFill>
                </a:rPr>
                <a:t>・センサ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30" name="図形グループ 29"/>
          <p:cNvGrpSpPr/>
          <p:nvPr/>
        </p:nvGrpSpPr>
        <p:grpSpPr>
          <a:xfrm>
            <a:off x="2481681" y="4086964"/>
            <a:ext cx="1912900" cy="2208949"/>
            <a:chOff x="2481681" y="4086964"/>
            <a:chExt cx="1912900" cy="2208949"/>
          </a:xfrm>
        </p:grpSpPr>
        <p:sp>
          <p:nvSpPr>
            <p:cNvPr id="23" name="右矢印 22"/>
            <p:cNvSpPr/>
            <p:nvPr/>
          </p:nvSpPr>
          <p:spPr bwMode="auto">
            <a:xfrm rot="18888347">
              <a:off x="2333656" y="4234989"/>
              <a:ext cx="2208949" cy="1912900"/>
            </a:xfrm>
            <a:prstGeom prst="rightArrow">
              <a:avLst/>
            </a:prstGeom>
            <a:solidFill>
              <a:srgbClr val="660066">
                <a:alpha val="68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048000" y="4800600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rgbClr val="FFFFFF"/>
                  </a:solidFill>
                </a:rPr>
                <a:t>オープン</a:t>
              </a:r>
              <a:endParaRPr kumimoji="1" lang="ja-JP" alt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28" name="角丸四角形 127"/>
            <p:cNvSpPr/>
            <p:nvPr/>
          </p:nvSpPr>
          <p:spPr bwMode="auto">
            <a:xfrm>
              <a:off x="3276600" y="4572000"/>
              <a:ext cx="838200" cy="228600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ソフトウェア</a:t>
              </a:r>
            </a:p>
          </p:txBody>
        </p:sp>
        <p:sp>
          <p:nvSpPr>
            <p:cNvPr id="129" name="角丸四角形 128"/>
            <p:cNvSpPr/>
            <p:nvPr/>
          </p:nvSpPr>
          <p:spPr bwMode="auto">
            <a:xfrm>
              <a:off x="2819400" y="5257800"/>
              <a:ext cx="838200" cy="228600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ハードウェア</a:t>
              </a:r>
            </a:p>
          </p:txBody>
        </p:sp>
        <p:sp>
          <p:nvSpPr>
            <p:cNvPr id="130" name="角丸四角形 129"/>
            <p:cNvSpPr/>
            <p:nvPr/>
          </p:nvSpPr>
          <p:spPr bwMode="auto">
            <a:xfrm>
              <a:off x="2514600" y="5562600"/>
              <a:ext cx="838200" cy="228600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7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データ</a:t>
              </a:r>
            </a:p>
          </p:txBody>
        </p:sp>
      </p:grpSp>
      <p:sp>
        <p:nvSpPr>
          <p:cNvPr id="131" name="テキスト ボックス 130"/>
          <p:cNvSpPr txBox="1"/>
          <p:nvPr/>
        </p:nvSpPr>
        <p:spPr>
          <a:xfrm>
            <a:off x="2514600" y="304800"/>
            <a:ext cx="42426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トレンドの深層構造</a:t>
            </a:r>
            <a:endParaRPr kumimoji="1" lang="ja-JP" altLang="en-US" sz="3200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2" name="図 1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25" y="6647173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図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1800"/>
            <a:ext cx="9144000" cy="73152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323528" y="3524201"/>
            <a:ext cx="5904656" cy="295232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2" name="正方形/長方形 61"/>
          <p:cNvSpPr/>
          <p:nvPr/>
        </p:nvSpPr>
        <p:spPr>
          <a:xfrm>
            <a:off x="323528" y="715889"/>
            <a:ext cx="5904656" cy="2808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71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正方形/長方形 58"/>
          <p:cNvSpPr/>
          <p:nvPr/>
        </p:nvSpPr>
        <p:spPr>
          <a:xfrm>
            <a:off x="6228184" y="715889"/>
            <a:ext cx="2592288" cy="576064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9" name="角丸四角形 118"/>
          <p:cNvSpPr/>
          <p:nvPr/>
        </p:nvSpPr>
        <p:spPr>
          <a:xfrm>
            <a:off x="4499992" y="1075929"/>
            <a:ext cx="3312368" cy="2664296"/>
          </a:xfrm>
          <a:prstGeom prst="roundRect">
            <a:avLst>
              <a:gd name="adj" fmla="val 4592"/>
            </a:avLst>
          </a:prstGeom>
          <a:solidFill>
            <a:srgbClr val="FF6666">
              <a:alpha val="67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altLang="ja-JP" sz="1600" dirty="0" smtClean="0"/>
          </a:p>
          <a:p>
            <a:pPr algn="r"/>
            <a:endParaRPr lang="en-US" altLang="ja-JP" sz="1600" dirty="0"/>
          </a:p>
          <a:p>
            <a:pPr algn="r"/>
            <a:endParaRPr lang="en-US" altLang="ja-JP" sz="1600" dirty="0" smtClean="0"/>
          </a:p>
          <a:p>
            <a:pPr algn="r"/>
            <a:r>
              <a:rPr lang="ja-JP" altLang="en-US" sz="1600" dirty="0" smtClean="0"/>
              <a:t>グローバル対応</a:t>
            </a:r>
            <a:endParaRPr lang="ja-JP" altLang="en-US" sz="1600" dirty="0"/>
          </a:p>
        </p:txBody>
      </p:sp>
      <p:sp>
        <p:nvSpPr>
          <p:cNvPr id="117" name="角丸四角形 116"/>
          <p:cNvSpPr/>
          <p:nvPr/>
        </p:nvSpPr>
        <p:spPr>
          <a:xfrm>
            <a:off x="2195736" y="1003921"/>
            <a:ext cx="3816424" cy="2808312"/>
          </a:xfrm>
          <a:prstGeom prst="roundRect">
            <a:avLst>
              <a:gd name="adj" fmla="val 3660"/>
            </a:avLst>
          </a:prstGeom>
          <a:solidFill>
            <a:srgbClr val="FF6666">
              <a:alpha val="49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ja-JP" altLang="en-US" sz="1600" dirty="0" smtClean="0"/>
              <a:t>戦略的活用</a:t>
            </a:r>
            <a:endParaRPr lang="en-US" altLang="ja-JP" sz="1600" dirty="0" smtClean="0"/>
          </a:p>
          <a:p>
            <a:r>
              <a:rPr lang="ja-JP" altLang="en-US" sz="1600" dirty="0" smtClean="0"/>
              <a:t>の追求</a:t>
            </a:r>
            <a:endParaRPr lang="en-US" altLang="ja-JP" sz="1600" dirty="0" smtClean="0"/>
          </a:p>
          <a:p>
            <a:endParaRPr lang="en-US" altLang="ja-JP" sz="1600" dirty="0" smtClean="0"/>
          </a:p>
          <a:p>
            <a:r>
              <a:rPr lang="ja-JP" altLang="en-US" sz="1600" dirty="0" smtClean="0"/>
              <a:t>　　　　　　</a:t>
            </a:r>
            <a:endParaRPr lang="en-US" altLang="ja-JP" sz="1600" dirty="0" smtClean="0"/>
          </a:p>
          <a:p>
            <a:endParaRPr lang="en-US" altLang="ja-JP" sz="1600" dirty="0" smtClean="0"/>
          </a:p>
        </p:txBody>
      </p:sp>
      <p:sp>
        <p:nvSpPr>
          <p:cNvPr id="28" name="角丸四角形 27"/>
          <p:cNvSpPr/>
          <p:nvPr/>
        </p:nvSpPr>
        <p:spPr>
          <a:xfrm>
            <a:off x="539552" y="1147937"/>
            <a:ext cx="5544616" cy="936104"/>
          </a:xfrm>
          <a:prstGeom prst="roundRect">
            <a:avLst>
              <a:gd name="adj" fmla="val 9059"/>
            </a:avLst>
          </a:prstGeom>
          <a:solidFill>
            <a:srgbClr val="FF6666">
              <a:alpha val="40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 dirty="0"/>
          </a:p>
          <a:p>
            <a:pPr algn="ctr"/>
            <a:r>
              <a:rPr lang="ja-JP" altLang="en-US" sz="1600" dirty="0" smtClean="0"/>
              <a:t>経営スピードへの対応　</a:t>
            </a:r>
            <a:endParaRPr kumimoji="1" lang="ja-JP" altLang="en-US" sz="1600" dirty="0"/>
          </a:p>
        </p:txBody>
      </p:sp>
      <p:sp>
        <p:nvSpPr>
          <p:cNvPr id="115" name="角丸四角形 114"/>
          <p:cNvSpPr/>
          <p:nvPr/>
        </p:nvSpPr>
        <p:spPr>
          <a:xfrm>
            <a:off x="611560" y="1003921"/>
            <a:ext cx="1512168" cy="5040560"/>
          </a:xfrm>
          <a:prstGeom prst="roundRect">
            <a:avLst>
              <a:gd name="adj" fmla="val 8425"/>
            </a:avLst>
          </a:prstGeom>
          <a:solidFill>
            <a:srgbClr val="FF6666">
              <a:alpha val="52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/>
              <a:t>開発効率</a:t>
            </a:r>
            <a:endParaRPr lang="en-US" altLang="ja-JP" sz="1600" dirty="0" smtClean="0"/>
          </a:p>
          <a:p>
            <a:pPr algn="ctr"/>
            <a:r>
              <a:rPr lang="ja-JP" altLang="en-US" sz="1600" dirty="0" smtClean="0"/>
              <a:t>の追求</a:t>
            </a:r>
            <a:endParaRPr lang="en-US" altLang="ja-JP" sz="1600" dirty="0" smtClean="0"/>
          </a:p>
          <a:p>
            <a:pPr algn="ctr"/>
            <a:endParaRPr lang="en-US" altLang="ja-JP" sz="1600" dirty="0"/>
          </a:p>
          <a:p>
            <a:pPr algn="ctr"/>
            <a:endParaRPr lang="en-US" altLang="ja-JP" sz="1600" dirty="0"/>
          </a:p>
          <a:p>
            <a:pPr algn="ctr"/>
            <a:endParaRPr lang="en-US" altLang="ja-JP" sz="1600" dirty="0"/>
          </a:p>
          <a:p>
            <a:pPr algn="ctr"/>
            <a:endParaRPr lang="en-US" altLang="ja-JP" sz="1600" dirty="0"/>
          </a:p>
          <a:p>
            <a:pPr algn="ctr"/>
            <a:endParaRPr lang="en-US" altLang="ja-JP" sz="1600" dirty="0"/>
          </a:p>
        </p:txBody>
      </p:sp>
      <p:sp>
        <p:nvSpPr>
          <p:cNvPr id="116" name="角丸四角形 115"/>
          <p:cNvSpPr/>
          <p:nvPr/>
        </p:nvSpPr>
        <p:spPr>
          <a:xfrm>
            <a:off x="2267744" y="3236169"/>
            <a:ext cx="5616624" cy="1224136"/>
          </a:xfrm>
          <a:prstGeom prst="roundRect">
            <a:avLst>
              <a:gd name="adj" fmla="val 6001"/>
            </a:avLst>
          </a:prstGeom>
          <a:solidFill>
            <a:srgbClr val="FF6666">
              <a:alpha val="58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ja-JP" altLang="en-US" sz="1600" dirty="0" smtClean="0"/>
              <a:t>モバイル・シフト</a:t>
            </a:r>
            <a:endParaRPr lang="en-US" altLang="ja-JP" sz="1600" dirty="0" smtClean="0"/>
          </a:p>
        </p:txBody>
      </p:sp>
      <p:sp>
        <p:nvSpPr>
          <p:cNvPr id="118" name="角丸四角形 117"/>
          <p:cNvSpPr/>
          <p:nvPr/>
        </p:nvSpPr>
        <p:spPr>
          <a:xfrm>
            <a:off x="538163" y="4532313"/>
            <a:ext cx="7346206" cy="1584176"/>
          </a:xfrm>
          <a:prstGeom prst="roundRect">
            <a:avLst>
              <a:gd name="adj" fmla="val 5872"/>
            </a:avLst>
          </a:prstGeom>
          <a:solidFill>
            <a:srgbClr val="FF6666">
              <a:alpha val="57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dirty="0"/>
              <a:t>　　　</a:t>
            </a:r>
            <a:r>
              <a:rPr lang="ja-JP" altLang="en-US" sz="1600" dirty="0" smtClean="0"/>
              <a:t>　　　　　　　　　　アジリティと</a:t>
            </a:r>
            <a:endParaRPr lang="en-US" altLang="ja-JP" sz="1600" dirty="0" smtClean="0"/>
          </a:p>
          <a:p>
            <a:r>
              <a:rPr lang="ja-JP" altLang="en-US" sz="1600" dirty="0" smtClean="0"/>
              <a:t>　　　　　　　　　　　　　運用負担軽減</a:t>
            </a:r>
            <a:endParaRPr lang="en-US" altLang="ja-JP" sz="1600" dirty="0" smtClean="0"/>
          </a:p>
          <a:p>
            <a:r>
              <a:rPr lang="ja-JP" altLang="en-US" sz="1600" dirty="0" smtClean="0"/>
              <a:t>　　　　　　　　　　　　　の両立</a:t>
            </a:r>
            <a:endParaRPr lang="en-US" altLang="ja-JP" sz="1600" dirty="0"/>
          </a:p>
          <a:p>
            <a:endParaRPr lang="en-US" altLang="ja-JP" sz="1600" dirty="0"/>
          </a:p>
          <a:p>
            <a:endParaRPr lang="ja-JP" altLang="en-US" sz="1600" dirty="0"/>
          </a:p>
        </p:txBody>
      </p:sp>
      <p:sp>
        <p:nvSpPr>
          <p:cNvPr id="120" name="角丸四角形 119"/>
          <p:cNvSpPr/>
          <p:nvPr/>
        </p:nvSpPr>
        <p:spPr>
          <a:xfrm>
            <a:off x="6948264" y="2732113"/>
            <a:ext cx="1512168" cy="2448272"/>
          </a:xfrm>
          <a:prstGeom prst="roundRect">
            <a:avLst>
              <a:gd name="adj" fmla="val 7709"/>
            </a:avLst>
          </a:prstGeom>
          <a:solidFill>
            <a:srgbClr val="FF6666">
              <a:alpha val="60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600" dirty="0" smtClean="0"/>
          </a:p>
          <a:p>
            <a:pPr algn="ctr"/>
            <a:endParaRPr lang="en-US" altLang="ja-JP" sz="1600" dirty="0"/>
          </a:p>
          <a:p>
            <a:pPr algn="ctr"/>
            <a:r>
              <a:rPr lang="ja-JP" altLang="en-US" sz="1600" dirty="0" smtClean="0"/>
              <a:t>安心・安全</a:t>
            </a:r>
            <a:endParaRPr lang="en-US" altLang="ja-JP" sz="1600" dirty="0" smtClean="0"/>
          </a:p>
          <a:p>
            <a:pPr algn="ctr"/>
            <a:r>
              <a:rPr lang="ja-JP" altLang="en-US" sz="1600" dirty="0" smtClean="0"/>
              <a:t>の追求</a:t>
            </a:r>
            <a:endParaRPr lang="en-US" altLang="ja-JP" sz="1600" dirty="0" smtClean="0"/>
          </a:p>
          <a:p>
            <a:pPr algn="ctr"/>
            <a:endParaRPr lang="ja-JP" altLang="en-US" sz="1600" dirty="0"/>
          </a:p>
        </p:txBody>
      </p:sp>
      <p:sp>
        <p:nvSpPr>
          <p:cNvPr id="24" name="角丸四角形 23"/>
          <p:cNvSpPr/>
          <p:nvPr/>
        </p:nvSpPr>
        <p:spPr>
          <a:xfrm>
            <a:off x="3025924" y="3380185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 smtClean="0">
                <a:latin typeface="Arial"/>
                <a:ea typeface="HGP創英角ｺﾞｼｯｸUB" pitchFamily="50" charset="-128"/>
                <a:cs typeface="Arial"/>
              </a:rPr>
              <a:t>Smart Mobile Device</a:t>
            </a:r>
            <a:endParaRPr kumimoji="1" lang="ja-JP" altLang="en-US" sz="9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69" name="角丸四角形 68"/>
          <p:cNvSpPr/>
          <p:nvPr/>
        </p:nvSpPr>
        <p:spPr>
          <a:xfrm>
            <a:off x="179512" y="571873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8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latin typeface="Arial"/>
                <a:ea typeface="HGP創英角ｺﾞｼｯｸUB" pitchFamily="50" charset="-128"/>
                <a:cs typeface="Arial"/>
              </a:rPr>
              <a:t>内製化</a:t>
            </a:r>
            <a:endParaRPr kumimoji="1" lang="ja-JP" altLang="en-US" sz="12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70" name="角丸四角形 69"/>
          <p:cNvSpPr/>
          <p:nvPr/>
        </p:nvSpPr>
        <p:spPr>
          <a:xfrm>
            <a:off x="179512" y="6260505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8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latin typeface="Arial"/>
                <a:ea typeface="HGP創英角ｺﾞｼｯｸUB" pitchFamily="50" charset="-128"/>
                <a:cs typeface="Arial"/>
              </a:rPr>
              <a:t>基盤統合</a:t>
            </a:r>
            <a:endParaRPr kumimoji="1" lang="ja-JP" altLang="en-US" sz="12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71" name="角丸四角形 70"/>
          <p:cNvSpPr/>
          <p:nvPr/>
        </p:nvSpPr>
        <p:spPr>
          <a:xfrm>
            <a:off x="7596336" y="6260505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8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latin typeface="Arial"/>
                <a:ea typeface="HGP創英角ｺﾞｼｯｸUB" pitchFamily="50" charset="-128"/>
                <a:cs typeface="Arial"/>
              </a:rPr>
              <a:t>IT</a:t>
            </a:r>
            <a:r>
              <a:rPr kumimoji="1" lang="ja-JP" altLang="en-US" sz="1050" dirty="0" smtClean="0">
                <a:latin typeface="Arial"/>
                <a:ea typeface="HGP創英角ｺﾞｼｯｸUB" pitchFamily="50" charset="-128"/>
                <a:cs typeface="Arial"/>
              </a:rPr>
              <a:t>アウトソーシング</a:t>
            </a:r>
            <a:endParaRPr kumimoji="1" lang="ja-JP" altLang="en-US" sz="105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72" name="角丸四角形 71"/>
          <p:cNvSpPr/>
          <p:nvPr/>
        </p:nvSpPr>
        <p:spPr>
          <a:xfrm>
            <a:off x="683568" y="5180385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Software-Defined</a:t>
            </a:r>
            <a:r>
              <a:rPr kumimoji="1"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　</a:t>
            </a:r>
            <a:r>
              <a:rPr kumimoji="1"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System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73" name="角丸四角形 72"/>
          <p:cNvSpPr/>
          <p:nvPr/>
        </p:nvSpPr>
        <p:spPr>
          <a:xfrm>
            <a:off x="4468242" y="3884241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latin typeface="Arial"/>
                <a:ea typeface="HGP創英角ｺﾞｼｯｸUB" pitchFamily="50" charset="-128"/>
                <a:cs typeface="Arial"/>
              </a:rPr>
              <a:t>統合認証基盤</a:t>
            </a:r>
            <a:endParaRPr kumimoji="1" lang="ja-JP" altLang="en-US" sz="12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74" name="角丸四角形 73"/>
          <p:cNvSpPr/>
          <p:nvPr/>
        </p:nvSpPr>
        <p:spPr>
          <a:xfrm>
            <a:off x="684188" y="1219945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latin typeface="Arial"/>
                <a:ea typeface="HGP創英角ｺﾞｼｯｸUB" pitchFamily="50" charset="-128"/>
                <a:cs typeface="Arial"/>
              </a:rPr>
              <a:t>超高速開発</a:t>
            </a:r>
            <a:endParaRPr kumimoji="1" lang="ja-JP" altLang="en-US" sz="12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75" name="角丸四角形 74"/>
          <p:cNvSpPr/>
          <p:nvPr/>
        </p:nvSpPr>
        <p:spPr>
          <a:xfrm>
            <a:off x="1301080" y="1724001"/>
            <a:ext cx="756320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関数型言語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77" name="角丸四角形 76"/>
          <p:cNvSpPr/>
          <p:nvPr/>
        </p:nvSpPr>
        <p:spPr>
          <a:xfrm>
            <a:off x="4970103" y="4172273"/>
            <a:ext cx="864914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MDM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79" name="角丸四角形 78"/>
          <p:cNvSpPr/>
          <p:nvPr/>
        </p:nvSpPr>
        <p:spPr>
          <a:xfrm>
            <a:off x="4355976" y="4676329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インメモリー</a:t>
            </a:r>
            <a:endParaRPr lang="en-US" altLang="ja-JP" sz="800" dirty="0"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kumimoji="1"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DB</a:t>
            </a:r>
            <a:r>
              <a:rPr kumimoji="1"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アプライアンス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80" name="角丸四角形 79"/>
          <p:cNvSpPr/>
          <p:nvPr/>
        </p:nvSpPr>
        <p:spPr>
          <a:xfrm>
            <a:off x="3275856" y="5468417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 smtClean="0">
                <a:latin typeface="Arial"/>
                <a:ea typeface="HGP創英角ｺﾞｼｯｸUB" pitchFamily="50" charset="-128"/>
                <a:cs typeface="Arial"/>
              </a:rPr>
              <a:t>垂直統合システム</a:t>
            </a:r>
            <a:endParaRPr kumimoji="1" lang="ja-JP" altLang="en-US" sz="105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83" name="角丸四角形 82"/>
          <p:cNvSpPr/>
          <p:nvPr/>
        </p:nvSpPr>
        <p:spPr>
          <a:xfrm>
            <a:off x="3779912" y="5756449"/>
            <a:ext cx="864096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 dirty="0" smtClean="0">
                <a:latin typeface="Arial"/>
                <a:ea typeface="HGP創英角ｺﾞｼｯｸUB" pitchFamily="50" charset="-128"/>
                <a:cs typeface="Arial"/>
              </a:rPr>
              <a:t>ハイパー</a:t>
            </a:r>
            <a:endParaRPr kumimoji="1" lang="en-US" altLang="ja-JP" sz="700" dirty="0" smtClean="0"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kumimoji="1" lang="ja-JP" altLang="en-US" sz="700" dirty="0" smtClean="0">
                <a:latin typeface="Arial"/>
                <a:ea typeface="HGP創英角ｺﾞｼｯｸUB" pitchFamily="50" charset="-128"/>
                <a:cs typeface="Arial"/>
              </a:rPr>
              <a:t>スケールアップ</a:t>
            </a:r>
            <a:endParaRPr kumimoji="1" lang="ja-JP" altLang="en-US" sz="7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84" name="角丸四角形 83"/>
          <p:cNvSpPr/>
          <p:nvPr/>
        </p:nvSpPr>
        <p:spPr>
          <a:xfrm>
            <a:off x="2987824" y="2156049"/>
            <a:ext cx="1440160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ソーシャル</a:t>
            </a:r>
            <a:endParaRPr kumimoji="1" lang="en-US" altLang="ja-JP" sz="800" dirty="0" smtClean="0"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kumimoji="1"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アプリケーション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85" name="角丸四角形 84"/>
          <p:cNvSpPr/>
          <p:nvPr/>
        </p:nvSpPr>
        <p:spPr>
          <a:xfrm>
            <a:off x="3776105" y="5252393"/>
            <a:ext cx="864096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 dirty="0" smtClean="0">
                <a:latin typeface="Arial"/>
                <a:ea typeface="HGP創英角ｺﾞｼｯｸUB" pitchFamily="50" charset="-128"/>
                <a:cs typeface="Arial"/>
              </a:rPr>
              <a:t>ハイパー</a:t>
            </a:r>
            <a:endParaRPr kumimoji="1" lang="en-US" altLang="ja-JP" sz="700" dirty="0" smtClean="0"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kumimoji="1" lang="ja-JP" altLang="en-US" sz="700" dirty="0" smtClean="0">
                <a:latin typeface="Arial"/>
                <a:ea typeface="HGP創英角ｺﾞｼｯｸUB" pitchFamily="50" charset="-128"/>
                <a:cs typeface="Arial"/>
              </a:rPr>
              <a:t>スケールアウト</a:t>
            </a:r>
            <a:endParaRPr kumimoji="1" lang="ja-JP" altLang="en-US" sz="7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86" name="角丸四角形 85"/>
          <p:cNvSpPr/>
          <p:nvPr/>
        </p:nvSpPr>
        <p:spPr>
          <a:xfrm>
            <a:off x="1295400" y="1507977"/>
            <a:ext cx="762000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 dirty="0" smtClean="0">
                <a:latin typeface="Arial"/>
                <a:ea typeface="HGP創英角ｺﾞｼｯｸUB" pitchFamily="50" charset="-128"/>
                <a:cs typeface="Arial"/>
              </a:rPr>
              <a:t>アジャイル</a:t>
            </a:r>
            <a:endParaRPr kumimoji="1" lang="ja-JP" altLang="en-US" sz="7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88" name="角丸四角形 87"/>
          <p:cNvSpPr/>
          <p:nvPr/>
        </p:nvSpPr>
        <p:spPr>
          <a:xfrm>
            <a:off x="3025924" y="3884241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 smtClean="0">
                <a:latin typeface="Arial"/>
                <a:ea typeface="HGP創英角ｺﾞｼｯｸUB" pitchFamily="50" charset="-128"/>
                <a:cs typeface="Arial"/>
              </a:rPr>
              <a:t>BaaS</a:t>
            </a:r>
            <a:r>
              <a:rPr kumimoji="1" lang="en-US" altLang="ja-JP" sz="1200" dirty="0" smtClean="0">
                <a:latin typeface="Arial"/>
                <a:ea typeface="HGP創英角ｺﾞｼｯｸUB" pitchFamily="50" charset="-128"/>
                <a:cs typeface="Arial"/>
              </a:rPr>
              <a:t>/MEAP</a:t>
            </a:r>
            <a:endParaRPr kumimoji="1" lang="ja-JP" altLang="en-US" sz="12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89" name="角丸四角形 88"/>
          <p:cNvSpPr/>
          <p:nvPr/>
        </p:nvSpPr>
        <p:spPr>
          <a:xfrm>
            <a:off x="6372200" y="3380185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24/365 </a:t>
            </a:r>
            <a:r>
              <a:rPr kumimoji="1"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マネージドサービス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90" name="角丸四角形 89"/>
          <p:cNvSpPr/>
          <p:nvPr/>
        </p:nvSpPr>
        <p:spPr>
          <a:xfrm>
            <a:off x="7596336" y="571873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8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latin typeface="Arial"/>
                <a:ea typeface="HGP創英角ｺﾞｼｯｸUB" pitchFamily="50" charset="-128"/>
                <a:cs typeface="Arial"/>
              </a:rPr>
              <a:t>BCP</a:t>
            </a:r>
            <a:endParaRPr kumimoji="1" lang="ja-JP" altLang="en-US" sz="12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91" name="角丸四角形 90"/>
          <p:cNvSpPr/>
          <p:nvPr/>
        </p:nvSpPr>
        <p:spPr>
          <a:xfrm>
            <a:off x="1295400" y="1940025"/>
            <a:ext cx="756940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err="1" smtClean="0">
                <a:latin typeface="Arial"/>
                <a:ea typeface="HGP創英角ｺﾞｼｯｸUB" pitchFamily="50" charset="-128"/>
                <a:cs typeface="Arial"/>
              </a:rPr>
              <a:t>Javascript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92" name="角丸四角形 91"/>
          <p:cNvSpPr/>
          <p:nvPr/>
        </p:nvSpPr>
        <p:spPr>
          <a:xfrm>
            <a:off x="179388" y="3380185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FF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>
                <a:latin typeface="Arial"/>
                <a:ea typeface="HGP創英角ｺﾞｼｯｸUB" pitchFamily="50" charset="-128"/>
                <a:cs typeface="Arial"/>
              </a:rPr>
              <a:t>オープン</a:t>
            </a:r>
            <a:endParaRPr kumimoji="1" lang="ja-JP" altLang="en-US" sz="12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93" name="角丸四角形 92"/>
          <p:cNvSpPr/>
          <p:nvPr/>
        </p:nvSpPr>
        <p:spPr>
          <a:xfrm>
            <a:off x="2987824" y="2876129"/>
            <a:ext cx="1440160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latin typeface="Arial"/>
                <a:ea typeface="HGP創英角ｺﾞｼｯｸUB" pitchFamily="50" charset="-128"/>
                <a:cs typeface="Arial"/>
              </a:rPr>
              <a:t>Big Data</a:t>
            </a:r>
            <a:endParaRPr kumimoji="1" lang="ja-JP" altLang="en-US" sz="12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94" name="角丸四角形 93"/>
          <p:cNvSpPr/>
          <p:nvPr/>
        </p:nvSpPr>
        <p:spPr>
          <a:xfrm>
            <a:off x="5292080" y="5470228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 smtClean="0">
                <a:latin typeface="Arial"/>
                <a:ea typeface="HGP創英角ｺﾞｼｯｸUB" pitchFamily="50" charset="-128"/>
                <a:cs typeface="Arial"/>
              </a:rPr>
              <a:t>マネージド</a:t>
            </a:r>
            <a:r>
              <a:rPr kumimoji="1" lang="en-US" altLang="ja-JP" sz="1050" dirty="0" err="1" smtClean="0">
                <a:latin typeface="Arial"/>
                <a:ea typeface="HGP創英角ｺﾞｼｯｸUB" pitchFamily="50" charset="-128"/>
                <a:cs typeface="Arial"/>
              </a:rPr>
              <a:t>IaaS</a:t>
            </a:r>
            <a:endParaRPr kumimoji="1" lang="ja-JP" altLang="en-US" sz="105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95" name="角丸四角形 94"/>
          <p:cNvSpPr/>
          <p:nvPr/>
        </p:nvSpPr>
        <p:spPr>
          <a:xfrm>
            <a:off x="684188" y="4028257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 smtClean="0">
                <a:latin typeface="Arial"/>
                <a:ea typeface="HGP創英角ｺﾞｼｯｸUB" pitchFamily="50" charset="-128"/>
                <a:cs typeface="Arial"/>
              </a:rPr>
              <a:t>PaaS</a:t>
            </a:r>
            <a:endParaRPr kumimoji="1" lang="ja-JP" altLang="en-US" sz="12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96" name="角丸四角形 95"/>
          <p:cNvSpPr/>
          <p:nvPr/>
        </p:nvSpPr>
        <p:spPr>
          <a:xfrm>
            <a:off x="685800" y="2156049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Web</a:t>
            </a:r>
            <a:r>
              <a:rPr kumimoji="1"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アプリケーション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98" name="角丸四角形 97"/>
          <p:cNvSpPr/>
          <p:nvPr/>
        </p:nvSpPr>
        <p:spPr>
          <a:xfrm>
            <a:off x="6372200" y="4748337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latin typeface="Arial"/>
                <a:ea typeface="HGP創英角ｺﾞｼｯｸUB" pitchFamily="50" charset="-128"/>
                <a:cs typeface="Arial"/>
              </a:rPr>
              <a:t>自動化・自律化</a:t>
            </a:r>
            <a:endParaRPr kumimoji="1" lang="ja-JP" altLang="en-US" sz="12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100" name="角丸四角形 99"/>
          <p:cNvSpPr/>
          <p:nvPr/>
        </p:nvSpPr>
        <p:spPr>
          <a:xfrm>
            <a:off x="1188244" y="5468417"/>
            <a:ext cx="864096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SDN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101" name="角丸四角形 100"/>
          <p:cNvSpPr/>
          <p:nvPr/>
        </p:nvSpPr>
        <p:spPr>
          <a:xfrm>
            <a:off x="3563888" y="2660105"/>
            <a:ext cx="864096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err="1" smtClean="0">
                <a:latin typeface="Arial"/>
                <a:ea typeface="HGP創英角ｺﾞｼｯｸUB" pitchFamily="50" charset="-128"/>
                <a:cs typeface="Arial"/>
              </a:rPr>
              <a:t>Hadoop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102" name="角丸四角形 101"/>
          <p:cNvSpPr/>
          <p:nvPr/>
        </p:nvSpPr>
        <p:spPr>
          <a:xfrm>
            <a:off x="1188244" y="4964361"/>
            <a:ext cx="864096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700" dirty="0" smtClean="0">
                <a:latin typeface="Arial"/>
                <a:ea typeface="HGP創英角ｺﾞｼｯｸUB" pitchFamily="50" charset="-128"/>
                <a:cs typeface="Arial"/>
              </a:rPr>
              <a:t>セルフサービス</a:t>
            </a:r>
            <a:endParaRPr kumimoji="1" lang="en-US" altLang="ja-JP" sz="700" dirty="0" smtClean="0">
              <a:latin typeface="Arial"/>
              <a:ea typeface="HGP創英角ｺﾞｼｯｸUB" pitchFamily="50" charset="-128"/>
              <a:cs typeface="Arial"/>
            </a:endParaRPr>
          </a:p>
          <a:p>
            <a:pPr algn="ctr"/>
            <a:r>
              <a:rPr lang="ja-JP" altLang="en-US" sz="700" dirty="0" smtClean="0">
                <a:latin typeface="Arial"/>
                <a:ea typeface="HGP創英角ｺﾞｼｯｸUB" pitchFamily="50" charset="-128"/>
                <a:cs typeface="Arial"/>
              </a:rPr>
              <a:t>ポータル</a:t>
            </a:r>
            <a:endParaRPr kumimoji="1" lang="ja-JP" altLang="en-US" sz="7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106" name="角丸四角形 105"/>
          <p:cNvSpPr/>
          <p:nvPr/>
        </p:nvSpPr>
        <p:spPr>
          <a:xfrm>
            <a:off x="3563888" y="2444081"/>
            <a:ext cx="864096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err="1" smtClean="0">
                <a:latin typeface="Arial"/>
                <a:ea typeface="HGP創英角ｺﾞｼｯｸUB" pitchFamily="50" charset="-128"/>
                <a:cs typeface="Arial"/>
              </a:rPr>
              <a:t>NoSQL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107" name="角丸四角形 106"/>
          <p:cNvSpPr/>
          <p:nvPr/>
        </p:nvSpPr>
        <p:spPr>
          <a:xfrm>
            <a:off x="4394310" y="1527027"/>
            <a:ext cx="1088642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業種特化</a:t>
            </a:r>
            <a:r>
              <a:rPr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t</a:t>
            </a:r>
            <a:r>
              <a:rPr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型</a:t>
            </a:r>
            <a:r>
              <a:rPr lang="en-US" altLang="ja-JP" sz="800" dirty="0" err="1" smtClean="0">
                <a:latin typeface="Arial"/>
                <a:ea typeface="HGP創英角ｺﾞｼｯｸUB" pitchFamily="50" charset="-128"/>
                <a:cs typeface="Arial"/>
              </a:rPr>
              <a:t>SaaS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114" name="角丸四角形 113"/>
          <p:cNvSpPr/>
          <p:nvPr/>
        </p:nvSpPr>
        <p:spPr>
          <a:xfrm>
            <a:off x="7020272" y="2876129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次世代型データセンター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644008" y="715889"/>
            <a:ext cx="1407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FFFFFF"/>
                </a:solidFill>
              </a:rPr>
              <a:t>アプリケーション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4572000" y="6116489"/>
            <a:ext cx="1374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FFFFFF"/>
                </a:solidFill>
              </a:rPr>
              <a:t>プラットフォーム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420362" y="2444081"/>
            <a:ext cx="400110" cy="23042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</a:rPr>
              <a:t>システム運用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476" y="-76200"/>
            <a:ext cx="384076" cy="576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" name="図 12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604448" y="-76199"/>
            <a:ext cx="384076" cy="576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正方形/長方形 33"/>
          <p:cNvSpPr/>
          <p:nvPr/>
        </p:nvSpPr>
        <p:spPr>
          <a:xfrm>
            <a:off x="539552" y="67817"/>
            <a:ext cx="8064896" cy="360040"/>
          </a:xfrm>
          <a:prstGeom prst="rect">
            <a:avLst/>
          </a:prstGeom>
          <a:solidFill>
            <a:srgbClr val="3366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>
                <a:latin typeface="Arial Black"/>
                <a:cs typeface="Arial Black"/>
              </a:rPr>
              <a:t>IT</a:t>
            </a:r>
            <a:r>
              <a:rPr kumimoji="1" lang="ja-JP" altLang="en-US" sz="2000" dirty="0" smtClean="0">
                <a:latin typeface="Arial Black"/>
                <a:cs typeface="Arial Black"/>
              </a:rPr>
              <a:t>ビジネスのキーワード　</a:t>
            </a:r>
            <a:r>
              <a:rPr kumimoji="1" lang="en-US" altLang="ja-JP" sz="2000" dirty="0" smtClean="0">
                <a:latin typeface="Arial Black"/>
                <a:cs typeface="Arial Black"/>
              </a:rPr>
              <a:t>2013</a:t>
            </a:r>
            <a:endParaRPr kumimoji="1" lang="ja-JP" altLang="en-US" sz="2000" dirty="0">
              <a:latin typeface="Arial Black"/>
              <a:cs typeface="Arial Black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906447" y="181636"/>
            <a:ext cx="16980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00" dirty="0" smtClean="0">
                <a:solidFill>
                  <a:schemeClr val="bg1"/>
                </a:solidFill>
              </a:rPr>
              <a:t>04.Jun.2013,</a:t>
            </a:r>
            <a:r>
              <a:rPr kumimoji="1" lang="ja-JP" altLang="en-US" sz="1000" dirty="0" smtClean="0">
                <a:solidFill>
                  <a:schemeClr val="bg1"/>
                </a:solidFill>
              </a:rPr>
              <a:t> </a:t>
            </a:r>
            <a:r>
              <a:rPr lang="en-US" altLang="ja-JP" sz="1000" dirty="0" smtClean="0">
                <a:solidFill>
                  <a:schemeClr val="bg1"/>
                </a:solidFill>
              </a:rPr>
              <a:t>®</a:t>
            </a:r>
            <a:r>
              <a:rPr kumimoji="1" lang="en-US" altLang="ja-JP" sz="1000" dirty="0" err="1" smtClean="0">
                <a:solidFill>
                  <a:schemeClr val="bg1"/>
                </a:solidFill>
              </a:rPr>
              <a:t>NetCommerce</a:t>
            </a:r>
            <a:endParaRPr kumimoji="1" lang="ja-JP" altLang="en-US" sz="1000" dirty="0">
              <a:solidFill>
                <a:schemeClr val="bg1"/>
              </a:solidFill>
            </a:endParaRPr>
          </a:p>
        </p:txBody>
      </p:sp>
      <p:sp>
        <p:nvSpPr>
          <p:cNvPr id="123" name="角丸四角形 122"/>
          <p:cNvSpPr/>
          <p:nvPr/>
        </p:nvSpPr>
        <p:spPr>
          <a:xfrm>
            <a:off x="4859214" y="4964361"/>
            <a:ext cx="864914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PCI/DIM SSD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5295887" y="5756449"/>
            <a:ext cx="864096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他社</a:t>
            </a:r>
            <a:r>
              <a:rPr kumimoji="1" lang="en-US" altLang="ja-JP" sz="800" dirty="0" err="1" smtClean="0">
                <a:latin typeface="Arial"/>
                <a:ea typeface="HGP創英角ｺﾞｼｯｸUB" pitchFamily="50" charset="-128"/>
                <a:cs typeface="Arial"/>
              </a:rPr>
              <a:t>IaaS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5292080" y="5252393"/>
            <a:ext cx="864096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自社</a:t>
            </a:r>
            <a:r>
              <a:rPr kumimoji="1" lang="en-US" altLang="ja-JP" sz="800" dirty="0" err="1" smtClean="0">
                <a:latin typeface="Arial"/>
                <a:ea typeface="HGP創英角ｺﾞｼｯｸUB" pitchFamily="50" charset="-128"/>
                <a:cs typeface="Arial"/>
              </a:rPr>
              <a:t>IaaS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1619672" y="3380185"/>
            <a:ext cx="1296144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 smtClean="0">
                <a:latin typeface="Arial"/>
                <a:ea typeface="HGP創英角ｺﾞｼｯｸUB" pitchFamily="50" charset="-128"/>
                <a:cs typeface="Arial"/>
              </a:rPr>
              <a:t>オープン・クラウド</a:t>
            </a:r>
            <a:endParaRPr kumimoji="1" lang="ja-JP" altLang="en-US" sz="105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685800" y="1724745"/>
            <a:ext cx="609600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BRMS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58" name="角丸四角形 57"/>
          <p:cNvSpPr/>
          <p:nvPr/>
        </p:nvSpPr>
        <p:spPr>
          <a:xfrm>
            <a:off x="685800" y="1508721"/>
            <a:ext cx="609600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 smtClean="0">
                <a:latin typeface="Arial"/>
                <a:ea typeface="HGP創英角ｺﾞｼｯｸUB" pitchFamily="50" charset="-128"/>
                <a:cs typeface="Arial"/>
              </a:rPr>
              <a:t>RAD</a:t>
            </a:r>
            <a:endParaRPr kumimoji="1" lang="ja-JP" altLang="en-US" sz="7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683568" y="1940769"/>
            <a:ext cx="609600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HTML5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64" name="角丸四角形 63"/>
          <p:cNvSpPr/>
          <p:nvPr/>
        </p:nvSpPr>
        <p:spPr>
          <a:xfrm>
            <a:off x="3994300" y="4172273"/>
            <a:ext cx="864914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BYOD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66" name="角丸四角形 65"/>
          <p:cNvSpPr/>
          <p:nvPr/>
        </p:nvSpPr>
        <p:spPr>
          <a:xfrm>
            <a:off x="4114800" y="1232645"/>
            <a:ext cx="1368152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err="1" smtClean="0">
                <a:latin typeface="Arial"/>
                <a:ea typeface="HGP創英角ｺﾞｼｯｸUB" pitchFamily="50" charset="-128"/>
                <a:cs typeface="Arial"/>
              </a:rPr>
              <a:t>SaaS</a:t>
            </a:r>
            <a:endParaRPr kumimoji="1" lang="ja-JP" altLang="en-US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67" name="角丸四角形 66"/>
          <p:cNvSpPr/>
          <p:nvPr/>
        </p:nvSpPr>
        <p:spPr>
          <a:xfrm>
            <a:off x="4394310" y="1743051"/>
            <a:ext cx="1088642" cy="216024"/>
          </a:xfrm>
          <a:prstGeom prst="roundRect">
            <a:avLst>
              <a:gd name="adj" fmla="val 50000"/>
            </a:avLst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 smtClean="0">
                <a:latin typeface="Arial"/>
                <a:ea typeface="HGP創英角ｺﾞｼｯｸUB" pitchFamily="50" charset="-128"/>
                <a:cs typeface="Arial"/>
              </a:rPr>
              <a:t>二層</a:t>
            </a:r>
            <a:r>
              <a:rPr kumimoji="1" lang="en-US" altLang="ja-JP" sz="800" dirty="0" smtClean="0">
                <a:latin typeface="Arial"/>
                <a:ea typeface="HGP創英角ｺﾞｼｯｸUB" pitchFamily="50" charset="-128"/>
                <a:cs typeface="Arial"/>
              </a:rPr>
              <a:t>ERP</a:t>
            </a:r>
            <a:endParaRPr kumimoji="1" lang="ja-JP" altLang="en-US" sz="800" dirty="0">
              <a:latin typeface="Arial"/>
              <a:ea typeface="HGP創英角ｺﾞｼｯｸUB" pitchFamily="50" charset="-128"/>
              <a:cs typeface="Arial"/>
            </a:endParaRPr>
          </a:p>
        </p:txBody>
      </p:sp>
      <p:sp>
        <p:nvSpPr>
          <p:cNvPr id="78" name="角丸四角形 77"/>
          <p:cNvSpPr/>
          <p:nvPr/>
        </p:nvSpPr>
        <p:spPr>
          <a:xfrm>
            <a:off x="4468242" y="3380185"/>
            <a:ext cx="1440160" cy="288032"/>
          </a:xfrm>
          <a:prstGeom prst="roundRect">
            <a:avLst>
              <a:gd name="adj" fmla="val 50000"/>
            </a:avLst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smtClean="0">
                <a:latin typeface="Arial"/>
                <a:ea typeface="HGP創英角ｺﾞｼｯｸUB" pitchFamily="50" charset="-128"/>
                <a:cs typeface="Arial"/>
              </a:rPr>
              <a:t>VDI/</a:t>
            </a:r>
            <a:r>
              <a:rPr kumimoji="1" lang="en-US" altLang="ja-JP" sz="1200" dirty="0" err="1" smtClean="0">
                <a:latin typeface="Arial"/>
                <a:ea typeface="HGP創英角ｺﾞｼｯｸUB" pitchFamily="50" charset="-128"/>
                <a:cs typeface="Arial"/>
              </a:rPr>
              <a:t>DaaS</a:t>
            </a:r>
            <a:endParaRPr kumimoji="1" lang="ja-JP" altLang="en-US" sz="1200" dirty="0">
              <a:latin typeface="Arial"/>
              <a:ea typeface="HGP創英角ｺﾞｼｯｸUB" pitchFamily="50" charset="-128"/>
              <a:cs typeface="Arial"/>
            </a:endParaRPr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225" y="6647173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2843808" y="908720"/>
            <a:ext cx="1584176" cy="360040"/>
          </a:xfrm>
          <a:prstGeom prst="roundRect">
            <a:avLst>
              <a:gd name="adj" fmla="val 50000"/>
            </a:avLst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コア内製</a:t>
            </a:r>
          </a:p>
          <a:p>
            <a:pPr algn="ctr"/>
            <a:r>
              <a:rPr kumimoji="1" lang="ja-JP" altLang="en-US" sz="800" dirty="0" smtClean="0"/>
              <a:t>経営スピードへの対応</a:t>
            </a:r>
            <a:endParaRPr kumimoji="1" lang="en-US" altLang="ja-JP" sz="800" dirty="0" smtClean="0"/>
          </a:p>
        </p:txBody>
      </p:sp>
      <p:sp>
        <p:nvSpPr>
          <p:cNvPr id="54" name="角丸四角形 53"/>
          <p:cNvSpPr/>
          <p:nvPr/>
        </p:nvSpPr>
        <p:spPr>
          <a:xfrm>
            <a:off x="7018487" y="908720"/>
            <a:ext cx="1584176" cy="360040"/>
          </a:xfrm>
          <a:prstGeom prst="roundRect">
            <a:avLst>
              <a:gd name="adj" fmla="val 50000"/>
            </a:avLst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/>
              <a:t>グローバル対応</a:t>
            </a:r>
            <a:endParaRPr kumimoji="1" lang="en-US" altLang="ja-JP" sz="1400" dirty="0" smtClean="0"/>
          </a:p>
          <a:p>
            <a:pPr algn="ctr"/>
            <a:r>
              <a:rPr lang="ja-JP" altLang="en-US" sz="800" dirty="0" smtClean="0"/>
              <a:t>経営戦略への責任</a:t>
            </a:r>
            <a:endParaRPr kumimoji="1" lang="ja-JP" altLang="en-US" sz="800" dirty="0"/>
          </a:p>
        </p:txBody>
      </p:sp>
      <p:sp>
        <p:nvSpPr>
          <p:cNvPr id="55" name="角丸四角形 54"/>
          <p:cNvSpPr/>
          <p:nvPr/>
        </p:nvSpPr>
        <p:spPr>
          <a:xfrm>
            <a:off x="539552" y="3862905"/>
            <a:ext cx="1584176" cy="36004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/>
              <a:t>オンプレミス</a:t>
            </a:r>
            <a:endParaRPr kumimoji="1" lang="en-US" altLang="ja-JP" sz="1600" dirty="0" smtClean="0"/>
          </a:p>
          <a:p>
            <a:pPr algn="ctr"/>
            <a:r>
              <a:rPr lang="ja-JP" altLang="en-US" sz="800" dirty="0" smtClean="0"/>
              <a:t>所有することでの存在意義</a:t>
            </a:r>
            <a:endParaRPr kumimoji="1" lang="ja-JP" altLang="en-US" sz="800" dirty="0"/>
          </a:p>
        </p:txBody>
      </p:sp>
      <p:sp>
        <p:nvSpPr>
          <p:cNvPr id="56" name="角丸四角形 55"/>
          <p:cNvSpPr/>
          <p:nvPr/>
        </p:nvSpPr>
        <p:spPr>
          <a:xfrm>
            <a:off x="7018487" y="3861048"/>
            <a:ext cx="1584176" cy="360040"/>
          </a:xfrm>
          <a:prstGeom prst="roundRect">
            <a:avLst>
              <a:gd name="adj" fmla="val 50000"/>
            </a:avLst>
          </a:prstGeom>
          <a:solidFill>
            <a:srgbClr val="3366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Arial"/>
                <a:cs typeface="Arial"/>
              </a:rPr>
              <a:t>ノンコア</a:t>
            </a:r>
            <a:r>
              <a:rPr kumimoji="1" lang="en-US" altLang="ja-JP" dirty="0" smtClean="0">
                <a:latin typeface="Arial"/>
                <a:cs typeface="Arial"/>
              </a:rPr>
              <a:t>ITO</a:t>
            </a:r>
          </a:p>
          <a:p>
            <a:pPr algn="ctr"/>
            <a:r>
              <a:rPr lang="ja-JP" altLang="en-US" sz="800" dirty="0" smtClean="0">
                <a:latin typeface="Arial"/>
                <a:cs typeface="Arial"/>
              </a:rPr>
              <a:t>戦略能力という存在意義</a:t>
            </a:r>
            <a:endParaRPr kumimoji="1" lang="ja-JP" altLang="en-US" sz="800" dirty="0">
              <a:latin typeface="Arial"/>
              <a:cs typeface="Arial"/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1259632" y="5085184"/>
            <a:ext cx="1584176" cy="36004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 smtClean="0"/>
              <a:t>国内対応</a:t>
            </a:r>
            <a:endParaRPr kumimoji="1" lang="en-US" altLang="ja-JP" sz="1600" dirty="0" smtClean="0"/>
          </a:p>
          <a:p>
            <a:pPr algn="ctr"/>
            <a:r>
              <a:rPr lang="ja-JP" altLang="en-US" sz="800" dirty="0" smtClean="0"/>
              <a:t>効率・コストの追求</a:t>
            </a:r>
            <a:endParaRPr kumimoji="1" lang="ja-JP" altLang="en-US" sz="800" dirty="0"/>
          </a:p>
        </p:txBody>
      </p:sp>
      <p:sp>
        <p:nvSpPr>
          <p:cNvPr id="58" name="角丸四角形 57"/>
          <p:cNvSpPr/>
          <p:nvPr/>
        </p:nvSpPr>
        <p:spPr>
          <a:xfrm>
            <a:off x="2843808" y="5517232"/>
            <a:ext cx="1584176" cy="36004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err="1" smtClean="0"/>
              <a:t>SIer</a:t>
            </a:r>
            <a:r>
              <a:rPr lang="ja-JP" altLang="en-US" sz="1600" dirty="0" smtClean="0"/>
              <a:t>依存</a:t>
            </a:r>
            <a:endParaRPr kumimoji="1" lang="en-US" altLang="ja-JP" sz="1600" dirty="0" smtClean="0"/>
          </a:p>
          <a:p>
            <a:pPr algn="ctr"/>
            <a:r>
              <a:rPr lang="ja-JP" altLang="en-US" sz="800" dirty="0" smtClean="0"/>
              <a:t>丸投げ体質</a:t>
            </a:r>
            <a:endParaRPr kumimoji="1" lang="ja-JP" altLang="en-US" sz="800" dirty="0"/>
          </a:p>
        </p:txBody>
      </p:sp>
      <p:cxnSp>
        <p:nvCxnSpPr>
          <p:cNvPr id="6" name="直線矢印コネクタ 5"/>
          <p:cNvCxnSpPr>
            <a:stCxn id="55" idx="3"/>
            <a:endCxn id="56" idx="1"/>
          </p:cNvCxnSpPr>
          <p:nvPr/>
        </p:nvCxnSpPr>
        <p:spPr>
          <a:xfrm flipV="1">
            <a:off x="2123728" y="4041068"/>
            <a:ext cx="4894759" cy="1857"/>
          </a:xfrm>
          <a:prstGeom prst="straightConnector1">
            <a:avLst/>
          </a:prstGeom>
          <a:ln>
            <a:solidFill>
              <a:srgbClr val="FF99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>
            <a:stCxn id="57" idx="0"/>
            <a:endCxn id="54" idx="2"/>
          </p:cNvCxnSpPr>
          <p:nvPr/>
        </p:nvCxnSpPr>
        <p:spPr>
          <a:xfrm flipV="1">
            <a:off x="2051720" y="1268760"/>
            <a:ext cx="5758855" cy="3816424"/>
          </a:xfrm>
          <a:prstGeom prst="straightConnector1">
            <a:avLst/>
          </a:prstGeom>
          <a:ln>
            <a:solidFill>
              <a:srgbClr val="FF99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>
            <a:stCxn id="58" idx="0"/>
            <a:endCxn id="3" idx="2"/>
          </p:cNvCxnSpPr>
          <p:nvPr/>
        </p:nvCxnSpPr>
        <p:spPr>
          <a:xfrm flipV="1">
            <a:off x="3635896" y="1268760"/>
            <a:ext cx="0" cy="4248472"/>
          </a:xfrm>
          <a:prstGeom prst="straightConnector1">
            <a:avLst/>
          </a:prstGeom>
          <a:ln>
            <a:solidFill>
              <a:srgbClr val="FF99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角丸四角形 16"/>
          <p:cNvSpPr/>
          <p:nvPr/>
        </p:nvSpPr>
        <p:spPr>
          <a:xfrm>
            <a:off x="2267744" y="3212976"/>
            <a:ext cx="2448272" cy="1800200"/>
          </a:xfrm>
          <a:prstGeom prst="roundRect">
            <a:avLst/>
          </a:prstGeom>
          <a:solidFill>
            <a:schemeClr val="bg2">
              <a:lumMod val="75000"/>
              <a:alpha val="74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lang="en-US" altLang="ja-JP" dirty="0"/>
          </a:p>
          <a:p>
            <a:pPr algn="ctr"/>
            <a:endParaRPr kumimoji="1" lang="en-US" altLang="ja-JP" dirty="0" smtClean="0"/>
          </a:p>
          <a:p>
            <a:pPr algn="ctr"/>
            <a:r>
              <a:rPr kumimoji="1" lang="en-US" altLang="ja-JP" sz="2000" dirty="0" smtClean="0"/>
              <a:t>System Integrator</a:t>
            </a:r>
            <a:endParaRPr kumimoji="1" lang="ja-JP" altLang="en-US" sz="2000" dirty="0"/>
          </a:p>
        </p:txBody>
      </p:sp>
      <p:sp>
        <p:nvSpPr>
          <p:cNvPr id="78" name="角丸四角形 77"/>
          <p:cNvSpPr/>
          <p:nvPr/>
        </p:nvSpPr>
        <p:spPr>
          <a:xfrm>
            <a:off x="3707904" y="2132856"/>
            <a:ext cx="2448272" cy="1800200"/>
          </a:xfrm>
          <a:prstGeom prst="roundRect">
            <a:avLst/>
          </a:prstGeom>
          <a:solidFill>
            <a:srgbClr val="00B05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lang="en-US" altLang="ja-JP" dirty="0"/>
          </a:p>
          <a:p>
            <a:pPr algn="ctr"/>
            <a:endParaRPr kumimoji="1" lang="en-US" altLang="ja-JP" dirty="0" smtClean="0"/>
          </a:p>
          <a:p>
            <a:pPr algn="ctr"/>
            <a:r>
              <a:rPr kumimoji="1" lang="en-US" altLang="ja-JP" sz="2000" dirty="0" smtClean="0"/>
              <a:t>Service Integrator</a:t>
            </a:r>
            <a:endParaRPr kumimoji="1" lang="ja-JP" altLang="en-US" sz="2000" dirty="0"/>
          </a:p>
        </p:txBody>
      </p:sp>
      <p:sp>
        <p:nvSpPr>
          <p:cNvPr id="81" name="角丸四角形 80"/>
          <p:cNvSpPr/>
          <p:nvPr/>
        </p:nvSpPr>
        <p:spPr>
          <a:xfrm>
            <a:off x="5148064" y="1340768"/>
            <a:ext cx="2448272" cy="1800200"/>
          </a:xfrm>
          <a:prstGeom prst="roundRect">
            <a:avLst/>
          </a:prstGeom>
          <a:solidFill>
            <a:srgbClr val="008000">
              <a:alpha val="7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lang="en-US" altLang="ja-JP" dirty="0"/>
          </a:p>
          <a:p>
            <a:pPr algn="ctr"/>
            <a:endParaRPr kumimoji="1" lang="en-US" altLang="ja-JP" dirty="0" smtClean="0"/>
          </a:p>
          <a:p>
            <a:pPr algn="ctr"/>
            <a:r>
              <a:rPr kumimoji="1" lang="en-US" altLang="ja-JP" sz="2000" dirty="0" smtClean="0"/>
              <a:t>Solution Initiator</a:t>
            </a:r>
            <a:endParaRPr kumimoji="1" lang="ja-JP" altLang="en-US" sz="2000" dirty="0"/>
          </a:p>
        </p:txBody>
      </p:sp>
      <p:sp>
        <p:nvSpPr>
          <p:cNvPr id="19" name="曲折矢印 18"/>
          <p:cNvSpPr/>
          <p:nvPr/>
        </p:nvSpPr>
        <p:spPr>
          <a:xfrm rot="5400000" flipH="1">
            <a:off x="4679305" y="3824337"/>
            <a:ext cx="649486" cy="720080"/>
          </a:xfrm>
          <a:prstGeom prst="ben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7" name="曲折矢印 86"/>
          <p:cNvSpPr/>
          <p:nvPr/>
        </p:nvSpPr>
        <p:spPr>
          <a:xfrm rot="5400000" flipH="1">
            <a:off x="6119465" y="3032249"/>
            <a:ext cx="649486" cy="720080"/>
          </a:xfrm>
          <a:prstGeom prst="bentArrow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11760" y="3553852"/>
            <a:ext cx="1201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400" dirty="0" smtClean="0">
                <a:solidFill>
                  <a:srgbClr val="FFFFFF"/>
                </a:solidFill>
              </a:rPr>
              <a:t>情報システム</a:t>
            </a:r>
            <a:endParaRPr kumimoji="1" lang="en-US" altLang="ja-JP" sz="1400" dirty="0" smtClean="0">
              <a:solidFill>
                <a:srgbClr val="FFFFFF"/>
              </a:solidFill>
            </a:endParaRPr>
          </a:p>
          <a:p>
            <a:pPr algn="r"/>
            <a:r>
              <a:rPr kumimoji="1" lang="ja-JP" altLang="en-US" sz="1400" dirty="0" smtClean="0">
                <a:solidFill>
                  <a:srgbClr val="FFFFFF"/>
                </a:solidFill>
              </a:rPr>
              <a:t>の構築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3995936" y="2492896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FFFFFF"/>
                </a:solidFill>
              </a:rPr>
              <a:t>IT</a:t>
            </a:r>
            <a:r>
              <a:rPr lang="ja-JP" altLang="en-US" sz="1400" dirty="0" smtClean="0">
                <a:solidFill>
                  <a:srgbClr val="FFFFFF"/>
                </a:solidFill>
              </a:rPr>
              <a:t>サービス</a:t>
            </a:r>
            <a:endParaRPr lang="en-US" altLang="ja-JP" sz="1400" dirty="0" smtClean="0">
              <a:solidFill>
                <a:srgbClr val="FFFFFF"/>
              </a:solidFill>
            </a:endParaRPr>
          </a:p>
          <a:p>
            <a:pPr algn="r"/>
            <a:r>
              <a:rPr kumimoji="1" lang="ja-JP" altLang="en-US" sz="1400" dirty="0" smtClean="0">
                <a:solidFill>
                  <a:srgbClr val="FFFFFF"/>
                </a:solidFill>
              </a:rPr>
              <a:t>の提供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5148064" y="170080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FFFFFF"/>
                </a:solidFill>
              </a:rPr>
              <a:t>IT</a:t>
            </a:r>
            <a:r>
              <a:rPr kumimoji="1" lang="ja-JP" altLang="en-US" sz="1400" dirty="0" smtClean="0">
                <a:solidFill>
                  <a:srgbClr val="FFFFFF"/>
                </a:solidFill>
              </a:rPr>
              <a:t>による経営・業務の</a:t>
            </a:r>
            <a:endParaRPr kumimoji="1" lang="en-US" altLang="ja-JP" sz="1400" dirty="0" smtClean="0">
              <a:solidFill>
                <a:srgbClr val="FFFFFF"/>
              </a:solidFill>
            </a:endParaRPr>
          </a:p>
          <a:p>
            <a:pPr algn="ctr"/>
            <a:r>
              <a:rPr kumimoji="1" lang="ja-JP" altLang="en-US" sz="1400" dirty="0" smtClean="0">
                <a:solidFill>
                  <a:srgbClr val="FFFFFF"/>
                </a:solidFill>
              </a:rPr>
              <a:t>イノベーションを支援</a:t>
            </a:r>
            <a:endParaRPr kumimoji="1" lang="ja-JP" altLang="en-US" sz="1400" dirty="0">
              <a:solidFill>
                <a:srgbClr val="FFFF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79980" y="4129916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商材の</a:t>
            </a:r>
            <a:endParaRPr kumimoji="1"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  <a:p>
            <a:r>
              <a:rPr kumimoji="1"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イノベーション</a:t>
            </a:r>
            <a:endParaRPr kumimoji="1" lang="ja-JP" altLang="en-US" sz="1400" dirty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6720140" y="326582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役割の</a:t>
            </a:r>
            <a:endParaRPr kumimoji="1"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  <a:p>
            <a:r>
              <a:rPr kumimoji="1"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イノベーション</a:t>
            </a:r>
            <a:endParaRPr kumimoji="1" lang="ja-JP" altLang="en-US" sz="1400" dirty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</p:txBody>
      </p:sp>
      <p:sp>
        <p:nvSpPr>
          <p:cNvPr id="105" name="曲折矢印 104"/>
          <p:cNvSpPr/>
          <p:nvPr/>
        </p:nvSpPr>
        <p:spPr>
          <a:xfrm>
            <a:off x="2987824" y="2636912"/>
            <a:ext cx="793502" cy="648072"/>
          </a:xfrm>
          <a:prstGeom prst="ben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8" name="曲折矢印 107"/>
          <p:cNvSpPr/>
          <p:nvPr/>
        </p:nvSpPr>
        <p:spPr>
          <a:xfrm>
            <a:off x="4427984" y="1556792"/>
            <a:ext cx="793502" cy="648072"/>
          </a:xfrm>
          <a:prstGeom prst="bentArrow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1379491" y="2636912"/>
            <a:ext cx="1620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収益モデルの転換</a:t>
            </a:r>
            <a:endParaRPr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  <a:p>
            <a:pPr algn="ctr"/>
            <a:r>
              <a:rPr kumimoji="1" lang="ja-JP" altLang="en-US" sz="8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一括からサブスクリプションへ</a:t>
            </a:r>
            <a:endParaRPr kumimoji="1" lang="ja-JP" altLang="en-US" sz="800" dirty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2933665" y="1556792"/>
            <a:ext cx="15183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提供価値の転換</a:t>
            </a:r>
            <a:endParaRPr kumimoji="1" lang="en-US" altLang="ja-JP" sz="1400" dirty="0" smtClean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  <a:p>
            <a:pPr algn="ctr"/>
            <a:r>
              <a:rPr lang="ja-JP" altLang="en-US" sz="800" dirty="0" smtClean="0">
                <a:solidFill>
                  <a:schemeClr val="bg1"/>
                </a:solidFill>
                <a:effectLst>
                  <a:glow rad="101600">
                    <a:srgbClr val="008000">
                      <a:alpha val="75000"/>
                    </a:srgbClr>
                  </a:glow>
                </a:effectLst>
              </a:rPr>
              <a:t>構築スキルから戦略スキルへ</a:t>
            </a:r>
            <a:endParaRPr kumimoji="1" lang="ja-JP" altLang="en-US" sz="800" dirty="0">
              <a:solidFill>
                <a:schemeClr val="bg1"/>
              </a:solidFill>
              <a:effectLst>
                <a:glow rad="101600">
                  <a:srgbClr val="008000">
                    <a:alpha val="75000"/>
                  </a:srgbClr>
                </a:glow>
              </a:effectLst>
            </a:endParaRPr>
          </a:p>
        </p:txBody>
      </p:sp>
      <p:sp>
        <p:nvSpPr>
          <p:cNvPr id="4" name="左右矢印 3"/>
          <p:cNvSpPr/>
          <p:nvPr/>
        </p:nvSpPr>
        <p:spPr>
          <a:xfrm>
            <a:off x="545537" y="5949280"/>
            <a:ext cx="8057125" cy="720080"/>
          </a:xfrm>
          <a:prstGeom prst="leftRightArrow">
            <a:avLst>
              <a:gd name="adj1" fmla="val 65728"/>
              <a:gd name="adj2" fmla="val 50000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3366FF"/>
              </a:gs>
            </a:gsLst>
            <a:lin ang="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80312" y="6093296"/>
            <a:ext cx="887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chemeClr val="bg1"/>
                </a:solidFill>
              </a:rPr>
              <a:t>利益率　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↑</a:t>
            </a:r>
          </a:p>
          <a:p>
            <a:r>
              <a:rPr kumimoji="1" lang="ja-JP" altLang="en-US" sz="1200" dirty="0" smtClean="0">
                <a:solidFill>
                  <a:schemeClr val="bg1"/>
                </a:solidFill>
              </a:rPr>
              <a:t>売上高　</a:t>
            </a:r>
            <a:r>
              <a:rPr kumimoji="1" lang="en-US" altLang="ja-JP" sz="1200" dirty="0" smtClean="0">
                <a:solidFill>
                  <a:schemeClr val="bg1"/>
                </a:solidFill>
              </a:rPr>
              <a:t>↓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99592" y="6093296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↑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　売上高</a:t>
            </a:r>
            <a:endParaRPr kumimoji="1" lang="en-US" altLang="ja-JP" sz="1200" dirty="0" smtClean="0">
              <a:solidFill>
                <a:schemeClr val="bg1"/>
              </a:solidFill>
            </a:endParaRPr>
          </a:p>
          <a:p>
            <a:r>
              <a:rPr kumimoji="1" lang="en-US" altLang="ja-JP" sz="1200" dirty="0" smtClean="0">
                <a:solidFill>
                  <a:schemeClr val="bg1"/>
                </a:solidFill>
              </a:rPr>
              <a:t>↓</a:t>
            </a:r>
            <a:r>
              <a:rPr kumimoji="1" lang="ja-JP" altLang="en-US" sz="1200" dirty="0" smtClean="0">
                <a:solidFill>
                  <a:schemeClr val="bg1"/>
                </a:solidFill>
              </a:rPr>
              <a:t>　利益率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Arial Black"/>
                <a:cs typeface="Arial Black"/>
              </a:rPr>
              <a:t>変わる</a:t>
            </a:r>
            <a:r>
              <a:rPr kumimoji="1" lang="en-US" altLang="ja-JP" dirty="0" smtClean="0">
                <a:latin typeface="Arial Black"/>
                <a:cs typeface="Arial Black"/>
              </a:rPr>
              <a:t>SI</a:t>
            </a:r>
            <a:r>
              <a:rPr kumimoji="1" lang="ja-JP" altLang="en-US" dirty="0" smtClean="0">
                <a:latin typeface="Arial Black"/>
                <a:cs typeface="Arial Black"/>
              </a:rPr>
              <a:t>の定義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84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 bwMode="auto">
          <a:xfrm>
            <a:off x="3200400" y="4572000"/>
            <a:ext cx="5715000" cy="1905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クラウドがもたらすイノベーション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6101434" y="685800"/>
            <a:ext cx="2736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クラウド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+ SMD + </a:t>
            </a:r>
            <a:r>
              <a:rPr lang="en-US" altLang="ja-JP" sz="2000" dirty="0" err="1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IoT</a:t>
            </a:r>
            <a:endParaRPr lang="en-US" altLang="ja-JP" sz="2000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が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一体となった</a:t>
            </a:r>
            <a:r>
              <a:rPr kumimoji="1" lang="en-US" altLang="ja-JP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kumimoji="1" lang="ja-JP" altLang="en-US" sz="20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基盤</a:t>
            </a:r>
            <a:endParaRPr kumimoji="1" lang="ja-JP" altLang="en-US" sz="20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577042" y="349236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これからのビジネス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kumimoji="1" lang="ja-JP" altLang="en-US" sz="18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や生活の基盤</a:t>
            </a:r>
            <a:endParaRPr kumimoji="1" lang="en-US" altLang="ja-JP" sz="1800" b="1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6477000" y="1872883"/>
            <a:ext cx="236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職場だけではない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、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あらゆる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日常生活や行動が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ネットワークを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介して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情報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システムと</a:t>
            </a: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つながる</a:t>
            </a:r>
            <a:endParaRPr lang="en-US" altLang="ja-JP" dirty="0" smtClean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>
              <a:spcBef>
                <a:spcPts val="0"/>
              </a:spcBef>
            </a:pPr>
            <a:r>
              <a:rPr lang="ja-JP" altLang="en-US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新しい</a:t>
            </a:r>
            <a:r>
              <a:rPr lang="ja-JP" altLang="en-US" dirty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社会基盤</a:t>
            </a:r>
            <a:endParaRPr lang="en-US" altLang="ja-JP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010400" y="50292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本質的</a:t>
            </a:r>
          </a:p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な変化</a:t>
            </a:r>
            <a:endParaRPr kumimoji="1" lang="ja-JP" altLang="en-US" sz="3200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62" name="下矢印 61"/>
          <p:cNvSpPr/>
          <p:nvPr/>
        </p:nvSpPr>
        <p:spPr bwMode="auto">
          <a:xfrm>
            <a:off x="7543800" y="4419600"/>
            <a:ext cx="533400" cy="47792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2" name="角丸四角形 31"/>
          <p:cNvSpPr/>
          <p:nvPr/>
        </p:nvSpPr>
        <p:spPr bwMode="auto">
          <a:xfrm>
            <a:off x="457200" y="1371600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デバイスの種類が増える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3" name="角丸四角形 32"/>
          <p:cNvSpPr/>
          <p:nvPr/>
        </p:nvSpPr>
        <p:spPr bwMode="auto">
          <a:xfrm>
            <a:off x="457200" y="1905000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UI</a:t>
            </a:r>
            <a:r>
              <a:rPr kumimoji="0" lang="ja-JP" altLang="en-US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が</a:t>
            </a:r>
            <a:r>
              <a:rPr kumimoji="0" lang="en-US" altLang="ja-JP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 +UX </a:t>
            </a:r>
            <a:r>
              <a:rPr kumimoji="0" lang="ja-JP" altLang="en-US" sz="1800" dirty="0" smtClean="0">
                <a:solidFill>
                  <a:schemeClr val="bg1"/>
                </a:solidFill>
                <a:latin typeface="Arial" charset="0"/>
                <a:ea typeface="HG丸ｺﾞｼｯｸM-PRO" pitchFamily="50" charset="-128"/>
              </a:rPr>
              <a:t>へ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457200" y="2438400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アクセス手段が多様化する</a:t>
            </a:r>
          </a:p>
        </p:txBody>
      </p:sp>
      <p:sp>
        <p:nvSpPr>
          <p:cNvPr id="36" name="角丸四角形 35"/>
          <p:cNvSpPr/>
          <p:nvPr/>
        </p:nvSpPr>
        <p:spPr bwMode="auto">
          <a:xfrm>
            <a:off x="3733800" y="47820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仕事のやり方が変わる</a:t>
            </a:r>
          </a:p>
        </p:txBody>
      </p:sp>
      <p:sp>
        <p:nvSpPr>
          <p:cNvPr id="37" name="角丸四角形 36"/>
          <p:cNvSpPr/>
          <p:nvPr/>
        </p:nvSpPr>
        <p:spPr bwMode="auto">
          <a:xfrm>
            <a:off x="3733800" y="53154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人との係わり方が変わる</a:t>
            </a:r>
          </a:p>
        </p:txBody>
      </p:sp>
      <p:sp>
        <p:nvSpPr>
          <p:cNvPr id="39" name="角丸四角形 38"/>
          <p:cNvSpPr/>
          <p:nvPr/>
        </p:nvSpPr>
        <p:spPr bwMode="auto">
          <a:xfrm>
            <a:off x="3733800" y="58488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価値観が変わる</a:t>
            </a:r>
          </a:p>
        </p:txBody>
      </p:sp>
      <p:sp>
        <p:nvSpPr>
          <p:cNvPr id="41" name="角丸四角形 40"/>
          <p:cNvSpPr/>
          <p:nvPr/>
        </p:nvSpPr>
        <p:spPr bwMode="auto">
          <a:xfrm>
            <a:off x="476250" y="3505200"/>
            <a:ext cx="5988050" cy="685800"/>
          </a:xfrm>
          <a:prstGeom prst="roundRect">
            <a:avLst>
              <a:gd name="adj" fmla="val 50000"/>
            </a:avLst>
          </a:prstGeom>
          <a:solidFill>
            <a:srgbClr val="0000FF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常識が変わる　</a:t>
            </a: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= 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パラダイム・シフト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689350" y="16002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表面的</a:t>
            </a:r>
          </a:p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な変化</a:t>
            </a:r>
            <a:endParaRPr kumimoji="1" lang="ja-JP" altLang="en-US" sz="3200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pic>
        <p:nvPicPr>
          <p:cNvPr id="17" name="図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670" y="6576060"/>
            <a:ext cx="1167130" cy="205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70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 bwMode="auto">
          <a:xfrm>
            <a:off x="3200400" y="4572000"/>
            <a:ext cx="5715000" cy="1905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200" b="0" i="0" u="none" strike="noStrike" cap="none" normalizeH="0" baseline="0" smtClean="0">
              <a:ln>
                <a:noFill/>
              </a:ln>
              <a:solidFill>
                <a:srgbClr val="484848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 smtClean="0">
                <a:ea typeface="ＭＳ Ｐゴシック" charset="-128"/>
              </a:rPr>
              <a:t>クラウドがもたらすイノベーション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010400" y="50292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本質的</a:t>
            </a:r>
          </a:p>
          <a:p>
            <a:pPr algn="ctr"/>
            <a:r>
              <a:rPr kumimoji="1" lang="ja-JP" altLang="en-US" sz="3200" dirty="0" smtClean="0"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HGP創英角ｺﾞｼｯｸUB"/>
                <a:ea typeface="HGP創英角ｺﾞｼｯｸUB"/>
                <a:cs typeface="HGP創英角ｺﾞｼｯｸUB"/>
              </a:rPr>
              <a:t>な変化</a:t>
            </a:r>
            <a:endParaRPr kumimoji="1" lang="ja-JP" altLang="en-US" sz="3200" dirty="0"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HGP創英角ｺﾞｼｯｸUB"/>
              <a:ea typeface="HGP創英角ｺﾞｼｯｸUB"/>
              <a:cs typeface="HGP創英角ｺﾞｼｯｸUB"/>
            </a:endParaRPr>
          </a:p>
        </p:txBody>
      </p:sp>
      <p:sp>
        <p:nvSpPr>
          <p:cNvPr id="36" name="角丸四角形 35"/>
          <p:cNvSpPr/>
          <p:nvPr/>
        </p:nvSpPr>
        <p:spPr bwMode="auto">
          <a:xfrm>
            <a:off x="3733800" y="47820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仕事のやり方が変わる</a:t>
            </a:r>
          </a:p>
        </p:txBody>
      </p:sp>
      <p:sp>
        <p:nvSpPr>
          <p:cNvPr id="37" name="角丸四角形 36"/>
          <p:cNvSpPr/>
          <p:nvPr/>
        </p:nvSpPr>
        <p:spPr bwMode="auto">
          <a:xfrm>
            <a:off x="3733800" y="53154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人との係わり方が変わる</a:t>
            </a:r>
          </a:p>
        </p:txBody>
      </p:sp>
      <p:sp>
        <p:nvSpPr>
          <p:cNvPr id="39" name="角丸四角形 38"/>
          <p:cNvSpPr/>
          <p:nvPr/>
        </p:nvSpPr>
        <p:spPr bwMode="auto">
          <a:xfrm>
            <a:off x="3733800" y="5848885"/>
            <a:ext cx="3200400" cy="475715"/>
          </a:xfrm>
          <a:prstGeom prst="roundRect">
            <a:avLst>
              <a:gd name="adj" fmla="val 50000"/>
            </a:avLst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価値観が変わる</a:t>
            </a:r>
          </a:p>
        </p:txBody>
      </p:sp>
      <p:pic>
        <p:nvPicPr>
          <p:cNvPr id="17" name="図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670" y="6576060"/>
            <a:ext cx="1167130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角丸四角形 18"/>
          <p:cNvSpPr/>
          <p:nvPr/>
        </p:nvSpPr>
        <p:spPr bwMode="auto">
          <a:xfrm>
            <a:off x="487363" y="3505200"/>
            <a:ext cx="5988050" cy="685800"/>
          </a:xfrm>
          <a:prstGeom prst="roundRect">
            <a:avLst>
              <a:gd name="adj" fmla="val 50000"/>
            </a:avLst>
          </a:prstGeom>
          <a:solidFill>
            <a:srgbClr val="0000FF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デジタル産業基盤への転換が進む</a:t>
            </a:r>
          </a:p>
        </p:txBody>
      </p:sp>
      <p:grpSp>
        <p:nvGrpSpPr>
          <p:cNvPr id="10" name="図形グループ 9"/>
          <p:cNvGrpSpPr/>
          <p:nvPr/>
        </p:nvGrpSpPr>
        <p:grpSpPr>
          <a:xfrm>
            <a:off x="463550" y="1828800"/>
            <a:ext cx="6024563" cy="1524000"/>
            <a:chOff x="463550" y="1828800"/>
            <a:chExt cx="6024563" cy="1524000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463550" y="1828800"/>
              <a:ext cx="60245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既存産業の「デジタル・リマスタリング」が進み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2000" dirty="0" smtClean="0">
                  <a:solidFill>
                    <a:schemeClr val="bg1"/>
                  </a:solidFill>
                </a:rPr>
                <a:t>新しい経済秩序、競争のメカニズムが生まれる。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" name="上矢印 3"/>
            <p:cNvSpPr/>
            <p:nvPr/>
          </p:nvSpPr>
          <p:spPr bwMode="auto">
            <a:xfrm>
              <a:off x="3048000" y="2819400"/>
              <a:ext cx="838200" cy="533400"/>
            </a:xfrm>
            <a:prstGeom prst="up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533399" y="1295400"/>
            <a:ext cx="8382001" cy="1371600"/>
            <a:chOff x="533399" y="1295400"/>
            <a:chExt cx="8382001" cy="1371600"/>
          </a:xfrm>
        </p:grpSpPr>
        <p:sp>
          <p:nvSpPr>
            <p:cNvPr id="22" name="角丸四角形 21"/>
            <p:cNvSpPr/>
            <p:nvPr/>
          </p:nvSpPr>
          <p:spPr bwMode="auto">
            <a:xfrm>
              <a:off x="533399" y="1295400"/>
              <a:ext cx="8382001" cy="1371600"/>
            </a:xfrm>
            <a:prstGeom prst="round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478587" y="1524000"/>
              <a:ext cx="21320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GP創英角ｺﾞｼｯｸUB"/>
                  <a:ea typeface="HGP創英角ｺﾞｼｯｸUB"/>
                  <a:cs typeface="HGP創英角ｺﾞｼｯｸUB"/>
                </a:defRPr>
              </a:lvl1pPr>
            </a:lstStyle>
            <a:p>
              <a:pPr algn="r"/>
              <a:r>
                <a:rPr lang="ja-JP" altLang="en-US" sz="2800" dirty="0" smtClean="0"/>
                <a:t>経営者への</a:t>
              </a:r>
              <a:endParaRPr lang="en-US" altLang="ja-JP" sz="2800" dirty="0" smtClean="0"/>
            </a:p>
            <a:p>
              <a:pPr algn="r"/>
              <a:r>
                <a:rPr lang="ja-JP" altLang="en-US" sz="2800" dirty="0" smtClean="0"/>
                <a:t>遡及点</a:t>
              </a:r>
              <a:endParaRPr lang="ja-JP" altLang="en-US" sz="2800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09600" y="1447800"/>
              <a:ext cx="49039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FFFF"/>
                  </a:solidFill>
                </a:rPr>
                <a:t>新たな経営や業務のニーズに応えてゆくこと・・・</a:t>
              </a:r>
              <a:endParaRPr kumimoji="1" lang="en-US" altLang="ja-JP" sz="1600" dirty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0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685800" y="1981200"/>
            <a:ext cx="794099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44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クラウド・コンピューティングの価値</a:t>
            </a:r>
            <a:endParaRPr lang="en-US" altLang="ja-JP" sz="44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1028700" lvl="1" indent="-571500">
              <a:buFont typeface="Wingdings" charset="2"/>
              <a:buChar char="v"/>
            </a:pPr>
            <a:endParaRPr lang="en-US" altLang="ja-JP" sz="2800" dirty="0" smtClean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en-US" altLang="ja-JP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TCO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削減の根拠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システム資源の</a:t>
            </a:r>
            <a:r>
              <a:rPr lang="en-US" altLang="ja-JP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EC</a:t>
            </a: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サイト</a:t>
            </a:r>
          </a:p>
          <a:p>
            <a:pPr marL="806450" lvl="1" indent="-444500">
              <a:buFont typeface="Wingdings" charset="2"/>
              <a:buChar char="v"/>
              <a:tabLst>
                <a:tab pos="1168400" algn="l"/>
              </a:tabLst>
            </a:pPr>
            <a:r>
              <a:rPr lang="ja-JP" altLang="en-US" sz="2800" dirty="0" smtClean="0"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  <a:ea typeface="HGP創英角ｺﾞｼｯｸUB" pitchFamily="50" charset="-128"/>
                <a:cs typeface="Arial"/>
              </a:rPr>
              <a:t>「所有」から「使用」へ</a:t>
            </a:r>
            <a:endParaRPr lang="en-US" altLang="ja-JP" sz="2800" dirty="0"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  <a:ea typeface="HGP創英角ｺﾞｼｯｸUB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48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図 18" descr="MC9004418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33600"/>
            <a:ext cx="4572000" cy="4572000"/>
          </a:xfrm>
          <a:prstGeom prst="rect">
            <a:avLst/>
          </a:prstGeom>
        </p:spPr>
      </p:pic>
      <p:cxnSp>
        <p:nvCxnSpPr>
          <p:cNvPr id="38" name="直線コネクタ 37"/>
          <p:cNvCxnSpPr/>
          <p:nvPr/>
        </p:nvCxnSpPr>
        <p:spPr bwMode="auto">
          <a:xfrm>
            <a:off x="5791200" y="3581400"/>
            <a:ext cx="0" cy="16764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ホームベース 2"/>
          <p:cNvSpPr/>
          <p:nvPr/>
        </p:nvSpPr>
        <p:spPr bwMode="auto">
          <a:xfrm>
            <a:off x="762000" y="2438400"/>
            <a:ext cx="3200400" cy="609600"/>
          </a:xfrm>
          <a:prstGeom prst="homePlate">
            <a:avLst/>
          </a:prstGeom>
          <a:solidFill>
            <a:srgbClr val="408000">
              <a:alpha val="76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ソフトウェアを「所有」</a:t>
            </a:r>
          </a:p>
        </p:txBody>
      </p:sp>
      <p:sp>
        <p:nvSpPr>
          <p:cNvPr id="15" name="ホームベース 14"/>
          <p:cNvSpPr/>
          <p:nvPr/>
        </p:nvSpPr>
        <p:spPr bwMode="auto">
          <a:xfrm>
            <a:off x="762000" y="5715000"/>
            <a:ext cx="3200400" cy="609600"/>
          </a:xfrm>
          <a:prstGeom prst="homePlate">
            <a:avLst/>
          </a:prstGeom>
          <a:solidFill>
            <a:srgbClr val="408000">
              <a:alpha val="76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rgbClr val="FFFFFF"/>
                </a:solidFill>
              </a:rPr>
              <a:t>自主開発・受託開発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>
            <a:off x="3962400" y="2743200"/>
            <a:ext cx="0" cy="32766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直線コネクタ 30"/>
          <p:cNvCxnSpPr/>
          <p:nvPr/>
        </p:nvCxnSpPr>
        <p:spPr bwMode="auto">
          <a:xfrm>
            <a:off x="762000" y="3048000"/>
            <a:ext cx="0" cy="26670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ホームベース 15"/>
          <p:cNvSpPr/>
          <p:nvPr/>
        </p:nvSpPr>
        <p:spPr bwMode="auto">
          <a:xfrm>
            <a:off x="2590800" y="3276600"/>
            <a:ext cx="3200400" cy="609600"/>
          </a:xfrm>
          <a:prstGeom prst="homePlate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ライセンス使用権を「所有」</a:t>
            </a:r>
          </a:p>
        </p:txBody>
      </p:sp>
      <p:sp>
        <p:nvSpPr>
          <p:cNvPr id="17" name="ホームベース 16"/>
          <p:cNvSpPr/>
          <p:nvPr/>
        </p:nvSpPr>
        <p:spPr bwMode="auto">
          <a:xfrm>
            <a:off x="2590800" y="4953000"/>
            <a:ext cx="3200400" cy="609600"/>
          </a:xfrm>
          <a:prstGeom prst="homePlate">
            <a:avLst/>
          </a:prstGeom>
          <a:solidFill>
            <a:schemeClr val="accent6">
              <a:lumMod val="60000"/>
              <a:lumOff val="40000"/>
              <a:alpha val="62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受託開発・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SI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（一括請負）開発</a:t>
            </a:r>
          </a:p>
        </p:txBody>
      </p:sp>
      <p:cxnSp>
        <p:nvCxnSpPr>
          <p:cNvPr id="39" name="直線コネクタ 38"/>
          <p:cNvCxnSpPr/>
          <p:nvPr/>
        </p:nvCxnSpPr>
        <p:spPr bwMode="auto">
          <a:xfrm>
            <a:off x="2590800" y="3886200"/>
            <a:ext cx="0" cy="10668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「所有」から「使用」へ</a:t>
            </a:r>
            <a:endParaRPr kumimoji="1" lang="ja-JP" altLang="en-US" dirty="0"/>
          </a:p>
        </p:txBody>
      </p:sp>
      <p:pic>
        <p:nvPicPr>
          <p:cNvPr id="25" name="図 24" descr="MC9004348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3505200"/>
            <a:ext cx="1231900" cy="1231900"/>
          </a:xfrm>
          <a:prstGeom prst="rect">
            <a:avLst/>
          </a:prstGeom>
        </p:spPr>
      </p:pic>
      <p:pic>
        <p:nvPicPr>
          <p:cNvPr id="4" name="図 3" descr="MC9004348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8600"/>
            <a:ext cx="1231900" cy="1231900"/>
          </a:xfrm>
          <a:prstGeom prst="rect">
            <a:avLst/>
          </a:prstGeom>
        </p:spPr>
      </p:pic>
      <p:pic>
        <p:nvPicPr>
          <p:cNvPr id="5" name="図 4" descr="MC90043163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91000"/>
            <a:ext cx="1066800" cy="1066800"/>
          </a:xfrm>
          <a:prstGeom prst="rect">
            <a:avLst/>
          </a:prstGeom>
        </p:spPr>
      </p:pic>
      <p:grpSp>
        <p:nvGrpSpPr>
          <p:cNvPr id="12" name="図形グループ 11"/>
          <p:cNvGrpSpPr/>
          <p:nvPr/>
        </p:nvGrpSpPr>
        <p:grpSpPr>
          <a:xfrm>
            <a:off x="3276600" y="3505200"/>
            <a:ext cx="1752601" cy="1752600"/>
            <a:chOff x="4191000" y="1219200"/>
            <a:chExt cx="1754187" cy="1754187"/>
          </a:xfrm>
        </p:grpSpPr>
        <p:pic>
          <p:nvPicPr>
            <p:cNvPr id="9" name="図 8" descr="MC900434829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219200"/>
              <a:ext cx="1754187" cy="1754187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 rot="708364">
              <a:off x="4288720" y="1995808"/>
              <a:ext cx="139422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>
                  <a:solidFill>
                    <a:srgbClr val="FFFF00"/>
                  </a:solidFill>
                  <a:effectLst>
                    <a:glow rad="1778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TCO</a:t>
              </a:r>
              <a:r>
                <a:rPr kumimoji="1" lang="ja-JP" altLang="en-US" sz="1800" dirty="0" smtClean="0">
                  <a:solidFill>
                    <a:srgbClr val="FFFF00"/>
                  </a:solidFill>
                  <a:effectLst>
                    <a:glow rad="177800">
                      <a:srgbClr val="FF0000">
                        <a:alpha val="75000"/>
                      </a:srgbClr>
                    </a:glow>
                  </a:effectLst>
                  <a:latin typeface="ＤＦＰ太丸ゴシック体"/>
                  <a:ea typeface="ＤＦＰ太丸ゴシック体"/>
                  <a:cs typeface="ＤＦＰ太丸ゴシック体"/>
                </a:rPr>
                <a:t>の上昇</a:t>
              </a:r>
              <a:endParaRPr kumimoji="1" lang="ja-JP" altLang="en-US" sz="1800" dirty="0">
                <a:solidFill>
                  <a:srgbClr val="FFFF00"/>
                </a:solidFill>
                <a:effectLst>
                  <a:glow rad="177800">
                    <a:srgbClr val="FF0000">
                      <a:alpha val="75000"/>
                    </a:srgb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endParaRPr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4953000" y="2438400"/>
            <a:ext cx="3505200" cy="3276600"/>
            <a:chOff x="4953000" y="2438400"/>
            <a:chExt cx="3505200" cy="3276600"/>
          </a:xfrm>
        </p:grpSpPr>
        <p:pic>
          <p:nvPicPr>
            <p:cNvPr id="20" name="Picture 26" descr="j0433941[1]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648200"/>
              <a:ext cx="10668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角丸四角形吹き出し 6"/>
            <p:cNvSpPr/>
            <p:nvPr/>
          </p:nvSpPr>
          <p:spPr bwMode="auto">
            <a:xfrm>
              <a:off x="6172200" y="2438400"/>
              <a:ext cx="2286000" cy="990600"/>
            </a:xfrm>
            <a:prstGeom prst="wedgeRoundRectCallout">
              <a:avLst>
                <a:gd name="adj1" fmla="val 18414"/>
                <a:gd name="adj2" fmla="val 113782"/>
                <a:gd name="adj3" fmla="val 16667"/>
              </a:avLst>
            </a:prstGeom>
            <a:solidFill>
              <a:srgbClr val="FF6600">
                <a:alpha val="7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使えればいい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dirty="0" smtClean="0">
                  <a:solidFill>
                    <a:srgbClr val="FFFFFF"/>
                  </a:solidFill>
                </a:rPr>
                <a:t>「所有」では対応できない</a:t>
              </a: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8" name="ホームベース 17"/>
            <p:cNvSpPr/>
            <p:nvPr/>
          </p:nvSpPr>
          <p:spPr bwMode="auto">
            <a:xfrm>
              <a:off x="4953000" y="4114800"/>
              <a:ext cx="3124200" cy="609600"/>
            </a:xfrm>
            <a:prstGeom prst="homePlate">
              <a:avLst/>
            </a:prstGeom>
            <a:solidFill>
              <a:srgbClr val="0000FF">
                <a:alpha val="61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400" dirty="0" smtClean="0">
                  <a:solidFill>
                    <a:srgbClr val="FFFFFF"/>
                  </a:solidFill>
                </a:rPr>
                <a:t>サービスを「利用」</a:t>
              </a:r>
              <a:endPara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762000" y="1143000"/>
            <a:ext cx="34419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kumimoji="1"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TCO</a:t>
            </a:r>
            <a:r>
              <a:rPr kumimoji="1" lang="ja-JP" altLang="en-US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の上昇</a:t>
            </a:r>
            <a:endParaRPr kumimoji="1" lang="en-US" altLang="ja-JP" sz="3200" dirty="0" smtClean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IT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予算の頭打ち</a:t>
            </a:r>
            <a:endParaRPr kumimoji="1" lang="ja-JP" altLang="en-US" sz="3200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4265613" y="1219200"/>
            <a:ext cx="4307403" cy="914400"/>
            <a:chOff x="4265613" y="1219200"/>
            <a:chExt cx="4307403" cy="914400"/>
          </a:xfrm>
        </p:grpSpPr>
        <p:sp>
          <p:nvSpPr>
            <p:cNvPr id="22" name="右矢印 21"/>
            <p:cNvSpPr/>
            <p:nvPr/>
          </p:nvSpPr>
          <p:spPr bwMode="auto">
            <a:xfrm>
              <a:off x="4265613" y="1219200"/>
              <a:ext cx="687387" cy="914400"/>
            </a:xfrm>
            <a:prstGeom prst="rightArrow">
              <a:avLst/>
            </a:prstGeom>
            <a:solidFill>
              <a:srgbClr val="FF660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105400" y="1371600"/>
              <a:ext cx="346761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dirty="0" smtClean="0">
                  <a:solidFill>
                    <a:schemeClr val="bg1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rPr>
                <a:t>クラウドへの期待</a:t>
              </a:r>
              <a:endParaRPr kumimoji="1" lang="en-US" altLang="ja-JP" sz="3200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40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solidFill>
            <a:srgbClr val="4168A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484848"/>
            </a:solidFill>
            <a:effectLst/>
            <a:latin typeface="Arial" charset="0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solidFill>
            <a:srgbClr val="4168A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484848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43883</TotalTime>
  <Words>4230</Words>
  <Application>Microsoft Macintosh PowerPoint</Application>
  <PresentationFormat>画面に合わせる (4:3)</PresentationFormat>
  <Paragraphs>1226</Paragraphs>
  <Slides>58</Slides>
  <Notes>25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59" baseType="lpstr">
      <vt:lpstr>Default Design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クラウドがもたらすイノベーション</vt:lpstr>
      <vt:lpstr>クラウドがもたらすイノベーション</vt:lpstr>
      <vt:lpstr>クラウドがもたらすイノベーション</vt:lpstr>
      <vt:lpstr>PowerPoint プレゼンテーション</vt:lpstr>
      <vt:lpstr>「所有」から「使用」へ</vt:lpstr>
      <vt:lpstr>TCOの削減の理由</vt:lpstr>
      <vt:lpstr>システム資源のECサイト</vt:lpstr>
      <vt:lpstr>PowerPoint プレゼンテーション</vt:lpstr>
      <vt:lpstr>構造的不幸:相互不信とゴールの不一致</vt:lpstr>
      <vt:lpstr>カスタマーシフト／IT予算の変遷</vt:lpstr>
      <vt:lpstr>クラウド・インパクト／ビジネス・モデルの不適合</vt:lpstr>
      <vt:lpstr>PowerPoint プレゼンテーション</vt:lpstr>
      <vt:lpstr>お客様要求の変化と求められる手段</vt:lpstr>
      <vt:lpstr>求められる手段とこれからのビジネス</vt:lpstr>
      <vt:lpstr>クラウドに関連したビジネス</vt:lpstr>
      <vt:lpstr>クラウド・ビジネス・モデル</vt:lpstr>
      <vt:lpstr>クラウド・ビジネス・モデル</vt:lpstr>
      <vt:lpstr>クラウド・ビジネスのデマンド</vt:lpstr>
      <vt:lpstr>クラウド・ビジネスのデマンド</vt:lpstr>
      <vt:lpstr>PowerPoint プレゼンテーション</vt:lpstr>
      <vt:lpstr>クラウド時代のSIビジネス</vt:lpstr>
      <vt:lpstr>エンジニアの役割</vt:lpstr>
      <vt:lpstr>クラウド時代のSIビジネス</vt:lpstr>
      <vt:lpstr>新しい収益モデル／SIビジネスの因数分解</vt:lpstr>
      <vt:lpstr>新しい収益モデル</vt:lpstr>
      <vt:lpstr>PowerPoint プレゼンテーション</vt:lpstr>
      <vt:lpstr>戦略転換のシナリオ：</vt:lpstr>
      <vt:lpstr>戦略転換のシナリオ：攻めのIT／守りのIT</vt:lpstr>
      <vt:lpstr>新たな関係の構築</vt:lpstr>
      <vt:lpstr>新規事業に立ちはだかる３つの壁</vt:lpstr>
      <vt:lpstr>新規事業に立ちはだかる壁：1.事業区分の壁</vt:lpstr>
      <vt:lpstr>新規事業に立ちはだかる壁：2.資金シフトの壁</vt:lpstr>
      <vt:lpstr>新規事業に立ちはだかる壁：2.資金シフトの壁 </vt:lpstr>
      <vt:lpstr>新規事業に立ちはだかる壁：3.評価制度の壁 </vt:lpstr>
      <vt:lpstr>マーケティングの重要性</vt:lpstr>
      <vt:lpstr>ビジネスをスイッチする</vt:lpstr>
      <vt:lpstr>ビジネスをスイッチする</vt:lpstr>
      <vt:lpstr>PowerPoint プレゼンテーション</vt:lpstr>
      <vt:lpstr>ソリューション営業の終焉、営業3.0の時代</vt:lpstr>
      <vt:lpstr>ソリューション営業の終焉、営業3.0の時代</vt:lpstr>
      <vt:lpstr>営業に求められる意識</vt:lpstr>
      <vt:lpstr>営業に求められる意識</vt:lpstr>
      <vt:lpstr>PowerPoint プレゼンテーション</vt:lpstr>
      <vt:lpstr>「成功の方程式」をモバイル・アプリに！</vt:lpstr>
      <vt:lpstr>ブログ／Facebookのご紹介</vt:lpstr>
      <vt:lpstr>新しい収益モデル／アジャイル型請負ビジネス</vt:lpstr>
      <vt:lpstr>新しい収益モデル／アジャイル型請負ビジネス </vt:lpstr>
      <vt:lpstr>新しい収益モデル／アジャイル型請負ビジネス </vt:lpstr>
      <vt:lpstr>新しい収益モデル／アジャイル型請負ビジネス </vt:lpstr>
      <vt:lpstr>新しい収益モデル／アジャイル型請負ビジネス </vt:lpstr>
      <vt:lpstr>ITプラットフォームの歴史／サーバーの視点から</vt:lpstr>
      <vt:lpstr>PowerPoint プレゼンテーション</vt:lpstr>
      <vt:lpstr>PowerPoint プレゼンテーション</vt:lpstr>
      <vt:lpstr>変わるSIの定義</vt:lpstr>
    </vt:vector>
  </TitlesOfParts>
  <Company>NetCommerce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クラウドコンピューティング</dc:title>
  <dc:subject>ソリューション営業塾</dc:subject>
  <dc:creator>NetCommerce</dc:creator>
  <cp:lastModifiedBy>斎藤 昌義</cp:lastModifiedBy>
  <cp:revision>904</cp:revision>
  <cp:lastPrinted>2013-10-29T02:06:55Z</cp:lastPrinted>
  <dcterms:created xsi:type="dcterms:W3CDTF">2006-10-24T19:43:17Z</dcterms:created>
  <dcterms:modified xsi:type="dcterms:W3CDTF">2013-12-03T07:54:08Z</dcterms:modified>
</cp:coreProperties>
</file>