
<file path=[Content_Types].xml><?xml version="1.0" encoding="utf-8"?>
<Types xmlns="http://schemas.openxmlformats.org/package/2006/content-types">
  <Default Extension="xml" ContentType="application/xml"/>
  <Default Extension="jpeg" ContentType="image/jpeg"/>
  <Default Extension="bin" ContentType="application/vnd.openxmlformats-officedocument.presentationml.printerSettings"/>
  <Default Extension="png" ContentType="image/png"/>
  <Default Extension="GIF" ContentType="image/gif"/>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621" r:id="rId2"/>
    <p:sldId id="707" r:id="rId3"/>
    <p:sldId id="753" r:id="rId4"/>
    <p:sldId id="754" r:id="rId5"/>
    <p:sldId id="755" r:id="rId6"/>
    <p:sldId id="756" r:id="rId7"/>
    <p:sldId id="757" r:id="rId8"/>
    <p:sldId id="759" r:id="rId9"/>
    <p:sldId id="766" r:id="rId10"/>
    <p:sldId id="746" r:id="rId11"/>
    <p:sldId id="708" r:id="rId12"/>
    <p:sldId id="709" r:id="rId13"/>
    <p:sldId id="710" r:id="rId14"/>
    <p:sldId id="767" r:id="rId15"/>
    <p:sldId id="713" r:id="rId16"/>
    <p:sldId id="714" r:id="rId17"/>
    <p:sldId id="765" r:id="rId18"/>
    <p:sldId id="764" r:id="rId19"/>
    <p:sldId id="758" r:id="rId20"/>
    <p:sldId id="715" r:id="rId21"/>
    <p:sldId id="716" r:id="rId22"/>
    <p:sldId id="762" r:id="rId23"/>
    <p:sldId id="763" r:id="rId24"/>
    <p:sldId id="760" r:id="rId25"/>
    <p:sldId id="719" r:id="rId26"/>
    <p:sldId id="720" r:id="rId27"/>
    <p:sldId id="721" r:id="rId28"/>
    <p:sldId id="722" r:id="rId29"/>
    <p:sldId id="736" r:id="rId30"/>
    <p:sldId id="723" r:id="rId31"/>
  </p:sldIdLst>
  <p:sldSz cx="9144000" cy="6858000" type="screen4x3"/>
  <p:notesSz cx="6805613" cy="9939338"/>
  <p:defaultTextStyle>
    <a:defPPr>
      <a:defRPr lang="en-US"/>
    </a:defPPr>
    <a:lvl1pPr algn="l" rtl="0" fontAlgn="base">
      <a:spcBef>
        <a:spcPct val="20000"/>
      </a:spcBef>
      <a:spcAft>
        <a:spcPct val="0"/>
      </a:spcAft>
      <a:defRPr sz="1200" kern="1200">
        <a:solidFill>
          <a:srgbClr val="484848"/>
        </a:solidFill>
        <a:latin typeface="Arial" charset="0"/>
        <a:ea typeface="HG丸ｺﾞｼｯｸM-PRO" pitchFamily="50" charset="-128"/>
        <a:cs typeface="+mn-cs"/>
      </a:defRPr>
    </a:lvl1pPr>
    <a:lvl2pPr marL="457200" algn="l" rtl="0" fontAlgn="base">
      <a:spcBef>
        <a:spcPct val="20000"/>
      </a:spcBef>
      <a:spcAft>
        <a:spcPct val="0"/>
      </a:spcAft>
      <a:defRPr sz="1200" kern="1200">
        <a:solidFill>
          <a:srgbClr val="484848"/>
        </a:solidFill>
        <a:latin typeface="Arial" charset="0"/>
        <a:ea typeface="HG丸ｺﾞｼｯｸM-PRO" pitchFamily="50" charset="-128"/>
        <a:cs typeface="+mn-cs"/>
      </a:defRPr>
    </a:lvl2pPr>
    <a:lvl3pPr marL="914400" algn="l" rtl="0" fontAlgn="base">
      <a:spcBef>
        <a:spcPct val="20000"/>
      </a:spcBef>
      <a:spcAft>
        <a:spcPct val="0"/>
      </a:spcAft>
      <a:defRPr sz="1200" kern="1200">
        <a:solidFill>
          <a:srgbClr val="484848"/>
        </a:solidFill>
        <a:latin typeface="Arial" charset="0"/>
        <a:ea typeface="HG丸ｺﾞｼｯｸM-PRO" pitchFamily="50" charset="-128"/>
        <a:cs typeface="+mn-cs"/>
      </a:defRPr>
    </a:lvl3pPr>
    <a:lvl4pPr marL="1371600" algn="l" rtl="0" fontAlgn="base">
      <a:spcBef>
        <a:spcPct val="20000"/>
      </a:spcBef>
      <a:spcAft>
        <a:spcPct val="0"/>
      </a:spcAft>
      <a:defRPr sz="1200" kern="1200">
        <a:solidFill>
          <a:srgbClr val="484848"/>
        </a:solidFill>
        <a:latin typeface="Arial" charset="0"/>
        <a:ea typeface="HG丸ｺﾞｼｯｸM-PRO" pitchFamily="50" charset="-128"/>
        <a:cs typeface="+mn-cs"/>
      </a:defRPr>
    </a:lvl4pPr>
    <a:lvl5pPr marL="1828800" algn="l" rtl="0" fontAlgn="base">
      <a:spcBef>
        <a:spcPct val="20000"/>
      </a:spcBef>
      <a:spcAft>
        <a:spcPct val="0"/>
      </a:spcAft>
      <a:defRPr sz="1200" kern="1200">
        <a:solidFill>
          <a:srgbClr val="484848"/>
        </a:solidFill>
        <a:latin typeface="Arial" charset="0"/>
        <a:ea typeface="HG丸ｺﾞｼｯｸM-PRO" pitchFamily="50" charset="-128"/>
        <a:cs typeface="+mn-cs"/>
      </a:defRPr>
    </a:lvl5pPr>
    <a:lvl6pPr marL="2286000" algn="l" defTabSz="914400" rtl="0" eaLnBrk="1" latinLnBrk="0" hangingPunct="1">
      <a:defRPr sz="1200" kern="1200">
        <a:solidFill>
          <a:srgbClr val="484848"/>
        </a:solidFill>
        <a:latin typeface="Arial" charset="0"/>
        <a:ea typeface="HG丸ｺﾞｼｯｸM-PRO" pitchFamily="50" charset="-128"/>
        <a:cs typeface="+mn-cs"/>
      </a:defRPr>
    </a:lvl6pPr>
    <a:lvl7pPr marL="2743200" algn="l" defTabSz="914400" rtl="0" eaLnBrk="1" latinLnBrk="0" hangingPunct="1">
      <a:defRPr sz="1200" kern="1200">
        <a:solidFill>
          <a:srgbClr val="484848"/>
        </a:solidFill>
        <a:latin typeface="Arial" charset="0"/>
        <a:ea typeface="HG丸ｺﾞｼｯｸM-PRO" pitchFamily="50" charset="-128"/>
        <a:cs typeface="+mn-cs"/>
      </a:defRPr>
    </a:lvl7pPr>
    <a:lvl8pPr marL="3200400" algn="l" defTabSz="914400" rtl="0" eaLnBrk="1" latinLnBrk="0" hangingPunct="1">
      <a:defRPr sz="1200" kern="1200">
        <a:solidFill>
          <a:srgbClr val="484848"/>
        </a:solidFill>
        <a:latin typeface="Arial" charset="0"/>
        <a:ea typeface="HG丸ｺﾞｼｯｸM-PRO" pitchFamily="50" charset="-128"/>
        <a:cs typeface="+mn-cs"/>
      </a:defRPr>
    </a:lvl8pPr>
    <a:lvl9pPr marL="3657600" algn="l" defTabSz="914400" rtl="0" eaLnBrk="1" latinLnBrk="0" hangingPunct="1">
      <a:defRPr sz="1200" kern="1200">
        <a:solidFill>
          <a:srgbClr val="484848"/>
        </a:solidFill>
        <a:latin typeface="Arial" charset="0"/>
        <a:ea typeface="HG丸ｺﾞｼｯｸM-PRO" pitchFamily="50"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99"/>
    <a:srgbClr val="FF9966"/>
    <a:srgbClr val="FF9900"/>
    <a:srgbClr val="0099CC"/>
    <a:srgbClr val="CCFFFF"/>
    <a:srgbClr val="127C5E"/>
    <a:srgbClr val="038006"/>
    <a:srgbClr val="00CCFF"/>
    <a:srgbClr val="0000CC"/>
    <a:srgbClr val="9966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0437" autoAdjust="0"/>
    <p:restoredTop sz="96332" autoAdjust="0"/>
  </p:normalViewPr>
  <p:slideViewPr>
    <p:cSldViewPr showGuides="1">
      <p:cViewPr>
        <p:scale>
          <a:sx n="100" d="100"/>
          <a:sy n="100" d="100"/>
        </p:scale>
        <p:origin x="-2080" y="-384"/>
      </p:cViewPr>
      <p:guideLst>
        <p:guide orient="horz" pos="4319"/>
        <p:guide pos="5759"/>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24" d="100"/>
        <a:sy n="124" d="100"/>
      </p:scale>
      <p:origin x="0" y="560"/>
    </p:cViewPr>
  </p:sorterViewPr>
  <p:notesViewPr>
    <p:cSldViewPr showGuides="1">
      <p:cViewPr varScale="1">
        <p:scale>
          <a:sx n="64" d="100"/>
          <a:sy n="64" d="100"/>
        </p:scale>
        <p:origin x="-2826" y="-132"/>
      </p:cViewPr>
      <p:guideLst>
        <p:guide orient="horz" pos="3132"/>
        <p:guide pos="2144"/>
      </p:guideLst>
    </p:cSldViewPr>
  </p:notesViewPr>
  <p:gridSpacing cx="76200" cy="76200"/>
</p:viewPr>
</file>

<file path=ppt/_rels/presentation.xml.rels><?xml version="1.0" encoding="UTF-8" standalone="yes"?>
<Relationships xmlns="http://schemas.openxmlformats.org/package/2006/relationships"><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notesMaster" Target="notesMasters/notesMaster1.xml"/><Relationship Id="rId9" Type="http://schemas.openxmlformats.org/officeDocument/2006/relationships/slide" Target="slides/slide8.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33" Type="http://schemas.openxmlformats.org/officeDocument/2006/relationships/handoutMaster" Target="handoutMasters/handoutMaster1.xml"/><Relationship Id="rId34" Type="http://schemas.openxmlformats.org/officeDocument/2006/relationships/printerSettings" Target="printerSettings/printerSettings1.bin"/><Relationship Id="rId35" Type="http://schemas.openxmlformats.org/officeDocument/2006/relationships/presProps" Target="presProps.xml"/><Relationship Id="rId36" Type="http://schemas.openxmlformats.org/officeDocument/2006/relationships/viewProps" Target="viewProps.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7" Type="http://schemas.openxmlformats.org/officeDocument/2006/relationships/theme" Target="theme/theme1.xml"/><Relationship Id="rId38"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9138" name="Rectangle 2"/>
          <p:cNvSpPr>
            <a:spLocks noGrp="1" noChangeArrowheads="1"/>
          </p:cNvSpPr>
          <p:nvPr>
            <p:ph type="hdr" sz="quarter"/>
          </p:nvPr>
        </p:nvSpPr>
        <p:spPr bwMode="auto">
          <a:xfrm>
            <a:off x="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219139" name="Rectangle 3"/>
          <p:cNvSpPr>
            <a:spLocks noGrp="1" noChangeArrowheads="1"/>
          </p:cNvSpPr>
          <p:nvPr>
            <p:ph type="dt" sz="quarter" idx="1"/>
          </p:nvPr>
        </p:nvSpPr>
        <p:spPr bwMode="auto">
          <a:xfrm>
            <a:off x="385445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endParaRPr lang="en-US" altLang="ja-JP"/>
          </a:p>
        </p:txBody>
      </p:sp>
      <p:sp>
        <p:nvSpPr>
          <p:cNvPr id="219140" name="Rectangle 4"/>
          <p:cNvSpPr>
            <a:spLocks noGrp="1" noChangeArrowheads="1"/>
          </p:cNvSpPr>
          <p:nvPr>
            <p:ph type="ftr" sz="quarter" idx="2"/>
          </p:nvPr>
        </p:nvSpPr>
        <p:spPr bwMode="auto">
          <a:xfrm>
            <a:off x="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219141" name="Rectangle 5"/>
          <p:cNvSpPr>
            <a:spLocks noGrp="1" noChangeArrowheads="1"/>
          </p:cNvSpPr>
          <p:nvPr>
            <p:ph type="sldNum" sz="quarter" idx="3"/>
          </p:nvPr>
        </p:nvSpPr>
        <p:spPr bwMode="auto">
          <a:xfrm>
            <a:off x="385445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fld id="{DB21A598-E949-49DA-A17B-4068A6F7077E}" type="slidenum">
              <a:rPr lang="ja-JP" altLang="en-US"/>
              <a:pPr/>
              <a:t>‹#›</a:t>
            </a:fld>
            <a:endParaRPr lang="en-US" altLang="ja-JP"/>
          </a:p>
        </p:txBody>
      </p:sp>
    </p:spTree>
    <p:extLst>
      <p:ext uri="{BB962C8B-B14F-4D97-AF65-F5344CB8AC3E}">
        <p14:creationId xmlns:p14="http://schemas.microsoft.com/office/powerpoint/2010/main" val="243002250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hdr" sz="quarter"/>
          </p:nvPr>
        </p:nvSpPr>
        <p:spPr bwMode="auto">
          <a:xfrm>
            <a:off x="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50179" name="Rectangle 3"/>
          <p:cNvSpPr>
            <a:spLocks noGrp="1" noChangeArrowheads="1"/>
          </p:cNvSpPr>
          <p:nvPr>
            <p:ph type="dt" idx="1"/>
          </p:nvPr>
        </p:nvSpPr>
        <p:spPr bwMode="auto">
          <a:xfrm>
            <a:off x="3854450" y="0"/>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endParaRPr lang="en-US" altLang="ja-JP"/>
          </a:p>
        </p:txBody>
      </p:sp>
      <p:sp>
        <p:nvSpPr>
          <p:cNvPr id="50180" name="Rectangle 4"/>
          <p:cNvSpPr>
            <a:spLocks noGrp="1" noRot="1" noChangeAspect="1" noChangeArrowheads="1" noTextEdit="1"/>
          </p:cNvSpPr>
          <p:nvPr>
            <p:ph type="sldImg" idx="2"/>
          </p:nvPr>
        </p:nvSpPr>
        <p:spPr bwMode="auto">
          <a:xfrm>
            <a:off x="917575" y="744538"/>
            <a:ext cx="4970463" cy="372745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50181" name="Rectangle 5"/>
          <p:cNvSpPr>
            <a:spLocks noGrp="1" noChangeArrowheads="1"/>
          </p:cNvSpPr>
          <p:nvPr>
            <p:ph type="body" sz="quarter" idx="3"/>
          </p:nvPr>
        </p:nvSpPr>
        <p:spPr bwMode="auto">
          <a:xfrm>
            <a:off x="681038" y="4721225"/>
            <a:ext cx="5443537" cy="4473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t" anchorCtr="0" compatLnSpc="1">
            <a:prstTxWarp prst="textNoShape">
              <a:avLst/>
            </a:prstTxWarp>
          </a:bodyPr>
          <a:lstStyle/>
          <a:p>
            <a:pPr lvl="0"/>
            <a:r>
              <a:rPr lang="en-US" altLang="ja-JP" smtClean="0"/>
              <a:t>Click to edit Master text styles</a:t>
            </a:r>
          </a:p>
          <a:p>
            <a:pPr lvl="1"/>
            <a:r>
              <a:rPr lang="en-US" altLang="ja-JP" smtClean="0"/>
              <a:t>Second level</a:t>
            </a:r>
          </a:p>
          <a:p>
            <a:pPr lvl="2"/>
            <a:r>
              <a:rPr lang="en-US" altLang="ja-JP" smtClean="0"/>
              <a:t>Third level</a:t>
            </a:r>
          </a:p>
          <a:p>
            <a:pPr lvl="3"/>
            <a:r>
              <a:rPr lang="en-US" altLang="ja-JP" smtClean="0"/>
              <a:t>Fourth level</a:t>
            </a:r>
          </a:p>
          <a:p>
            <a:pPr lvl="4"/>
            <a:r>
              <a:rPr lang="en-US" altLang="ja-JP" smtClean="0"/>
              <a:t>Fifth level</a:t>
            </a:r>
          </a:p>
        </p:txBody>
      </p:sp>
      <p:sp>
        <p:nvSpPr>
          <p:cNvPr id="50182" name="Rectangle 6"/>
          <p:cNvSpPr>
            <a:spLocks noGrp="1" noChangeArrowheads="1"/>
          </p:cNvSpPr>
          <p:nvPr>
            <p:ph type="ftr" sz="quarter" idx="4"/>
          </p:nvPr>
        </p:nvSpPr>
        <p:spPr bwMode="auto">
          <a:xfrm>
            <a:off x="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defTabSz="957263">
              <a:spcBef>
                <a:spcPct val="0"/>
              </a:spcBef>
              <a:defRPr sz="1300">
                <a:solidFill>
                  <a:schemeClr val="tx1"/>
                </a:solidFill>
                <a:ea typeface="ＭＳ Ｐゴシック" pitchFamily="50" charset="-128"/>
              </a:defRPr>
            </a:lvl1pPr>
          </a:lstStyle>
          <a:p>
            <a:endParaRPr lang="en-US" altLang="ja-JP"/>
          </a:p>
        </p:txBody>
      </p:sp>
      <p:sp>
        <p:nvSpPr>
          <p:cNvPr id="50183" name="Rectangle 7"/>
          <p:cNvSpPr>
            <a:spLocks noGrp="1" noChangeArrowheads="1"/>
          </p:cNvSpPr>
          <p:nvPr>
            <p:ph type="sldNum" sz="quarter" idx="5"/>
          </p:nvPr>
        </p:nvSpPr>
        <p:spPr bwMode="auto">
          <a:xfrm>
            <a:off x="3854450" y="9439275"/>
            <a:ext cx="2949575" cy="498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5661" tIns="47830" rIns="95661" bIns="47830" numCol="1" anchor="b" anchorCtr="0" compatLnSpc="1">
            <a:prstTxWarp prst="textNoShape">
              <a:avLst/>
            </a:prstTxWarp>
          </a:bodyPr>
          <a:lstStyle>
            <a:lvl1pPr algn="r" defTabSz="957263">
              <a:spcBef>
                <a:spcPct val="0"/>
              </a:spcBef>
              <a:defRPr sz="1300">
                <a:solidFill>
                  <a:schemeClr val="tx1"/>
                </a:solidFill>
                <a:ea typeface="ＭＳ Ｐゴシック" pitchFamily="50" charset="-128"/>
              </a:defRPr>
            </a:lvl1pPr>
          </a:lstStyle>
          <a:p>
            <a:fld id="{695AF93D-A31E-4318-81ED-C9DA4F910104}" type="slidenum">
              <a:rPr lang="ja-JP" altLang="en-US"/>
              <a:pPr/>
              <a:t>‹#›</a:t>
            </a:fld>
            <a:endParaRPr lang="en-US" altLang="ja-JP"/>
          </a:p>
        </p:txBody>
      </p:sp>
    </p:spTree>
    <p:extLst>
      <p:ext uri="{BB962C8B-B14F-4D97-AF65-F5344CB8AC3E}">
        <p14:creationId xmlns:p14="http://schemas.microsoft.com/office/powerpoint/2010/main" val="3723388707"/>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kumimoji="1" sz="1200" kern="1200">
        <a:solidFill>
          <a:schemeClr val="tx1"/>
        </a:solidFill>
        <a:latin typeface="Arial" charset="0"/>
        <a:ea typeface="ＭＳ Ｐ明朝" pitchFamily="18" charset="-128"/>
        <a:cs typeface="+mn-cs"/>
      </a:defRPr>
    </a:lvl1pPr>
    <a:lvl2pPr marL="457200" algn="l" rtl="0" fontAlgn="base">
      <a:spcBef>
        <a:spcPct val="30000"/>
      </a:spcBef>
      <a:spcAft>
        <a:spcPct val="0"/>
      </a:spcAft>
      <a:defRPr kumimoji="1" sz="1200" kern="1200">
        <a:solidFill>
          <a:schemeClr val="tx1"/>
        </a:solidFill>
        <a:latin typeface="Arial" charset="0"/>
        <a:ea typeface="ＭＳ Ｐ明朝" pitchFamily="18" charset="-128"/>
        <a:cs typeface="+mn-cs"/>
      </a:defRPr>
    </a:lvl2pPr>
    <a:lvl3pPr marL="914400" algn="l" rtl="0" fontAlgn="base">
      <a:spcBef>
        <a:spcPct val="30000"/>
      </a:spcBef>
      <a:spcAft>
        <a:spcPct val="0"/>
      </a:spcAft>
      <a:defRPr kumimoji="1" sz="1200" kern="1200">
        <a:solidFill>
          <a:schemeClr val="tx1"/>
        </a:solidFill>
        <a:latin typeface="Arial" charset="0"/>
        <a:ea typeface="ＭＳ Ｐ明朝" pitchFamily="18" charset="-128"/>
        <a:cs typeface="+mn-cs"/>
      </a:defRPr>
    </a:lvl3pPr>
    <a:lvl4pPr marL="1371600" algn="l" rtl="0" fontAlgn="base">
      <a:spcBef>
        <a:spcPct val="30000"/>
      </a:spcBef>
      <a:spcAft>
        <a:spcPct val="0"/>
      </a:spcAft>
      <a:defRPr kumimoji="1" sz="1200" kern="1200">
        <a:solidFill>
          <a:schemeClr val="tx1"/>
        </a:solidFill>
        <a:latin typeface="Arial" charset="0"/>
        <a:ea typeface="ＭＳ Ｐ明朝" pitchFamily="18" charset="-128"/>
        <a:cs typeface="+mn-cs"/>
      </a:defRPr>
    </a:lvl4pPr>
    <a:lvl5pPr marL="1828800" algn="l" rtl="0" fontAlgn="base">
      <a:spcBef>
        <a:spcPct val="30000"/>
      </a:spcBef>
      <a:spcAft>
        <a:spcPct val="0"/>
      </a:spcAft>
      <a:defRPr kumimoji="1" sz="1200" kern="1200">
        <a:solidFill>
          <a:schemeClr val="tx1"/>
        </a:solidFill>
        <a:latin typeface="Arial"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dirty="0" smtClean="0"/>
          </a:p>
        </p:txBody>
      </p:sp>
      <p:sp>
        <p:nvSpPr>
          <p:cNvPr id="34820" name="スライド番号プレースホル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kumimoji="1">
                <a:solidFill>
                  <a:schemeClr val="tx1"/>
                </a:solidFill>
                <a:latin typeface="Arial" charset="0"/>
                <a:ea typeface="ＭＳ Ｐゴシック" charset="-128"/>
              </a:defRPr>
            </a:lvl1pPr>
            <a:lvl2pPr marL="752311" indent="-289350" eaLnBrk="0" hangingPunct="0">
              <a:defRPr kumimoji="1">
                <a:solidFill>
                  <a:schemeClr val="tx1"/>
                </a:solidFill>
                <a:latin typeface="Arial" charset="0"/>
                <a:ea typeface="ＭＳ Ｐゴシック" charset="-128"/>
              </a:defRPr>
            </a:lvl2pPr>
            <a:lvl3pPr marL="1157402" indent="-231480" eaLnBrk="0" hangingPunct="0">
              <a:defRPr kumimoji="1">
                <a:solidFill>
                  <a:schemeClr val="tx1"/>
                </a:solidFill>
                <a:latin typeface="Arial" charset="0"/>
                <a:ea typeface="ＭＳ Ｐゴシック" charset="-128"/>
              </a:defRPr>
            </a:lvl3pPr>
            <a:lvl4pPr marL="1620363" indent="-231480" eaLnBrk="0" hangingPunct="0">
              <a:defRPr kumimoji="1">
                <a:solidFill>
                  <a:schemeClr val="tx1"/>
                </a:solidFill>
                <a:latin typeface="Arial" charset="0"/>
                <a:ea typeface="ＭＳ Ｐゴシック" charset="-128"/>
              </a:defRPr>
            </a:lvl4pPr>
            <a:lvl5pPr marL="2083323" indent="-231480" eaLnBrk="0" hangingPunct="0">
              <a:defRPr kumimoji="1">
                <a:solidFill>
                  <a:schemeClr val="tx1"/>
                </a:solidFill>
                <a:latin typeface="Arial" charset="0"/>
                <a:ea typeface="ＭＳ Ｐゴシック" charset="-128"/>
              </a:defRPr>
            </a:lvl5pPr>
            <a:lvl6pPr marL="2546284" indent="-231480" eaLnBrk="0" fontAlgn="base" hangingPunct="0">
              <a:spcBef>
                <a:spcPct val="0"/>
              </a:spcBef>
              <a:spcAft>
                <a:spcPct val="0"/>
              </a:spcAft>
              <a:defRPr kumimoji="1">
                <a:solidFill>
                  <a:schemeClr val="tx1"/>
                </a:solidFill>
                <a:latin typeface="Arial" charset="0"/>
                <a:ea typeface="ＭＳ Ｐゴシック" charset="-128"/>
              </a:defRPr>
            </a:lvl6pPr>
            <a:lvl7pPr marL="3009245" indent="-231480" eaLnBrk="0" fontAlgn="base" hangingPunct="0">
              <a:spcBef>
                <a:spcPct val="0"/>
              </a:spcBef>
              <a:spcAft>
                <a:spcPct val="0"/>
              </a:spcAft>
              <a:defRPr kumimoji="1">
                <a:solidFill>
                  <a:schemeClr val="tx1"/>
                </a:solidFill>
                <a:latin typeface="Arial" charset="0"/>
                <a:ea typeface="ＭＳ Ｐゴシック" charset="-128"/>
              </a:defRPr>
            </a:lvl7pPr>
            <a:lvl8pPr marL="3472205" indent="-231480" eaLnBrk="0" fontAlgn="base" hangingPunct="0">
              <a:spcBef>
                <a:spcPct val="0"/>
              </a:spcBef>
              <a:spcAft>
                <a:spcPct val="0"/>
              </a:spcAft>
              <a:defRPr kumimoji="1">
                <a:solidFill>
                  <a:schemeClr val="tx1"/>
                </a:solidFill>
                <a:latin typeface="Arial" charset="0"/>
                <a:ea typeface="ＭＳ Ｐゴシック" charset="-128"/>
              </a:defRPr>
            </a:lvl8pPr>
            <a:lvl9pPr marL="3935166" indent="-23148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3BC5E93A-1D7D-4D42-83E7-BB9262428F1D}" type="slidenum">
              <a:rPr lang="ja-JP" altLang="en-US" smtClean="0"/>
              <a:pPr eaLnBrk="1" hangingPunct="1"/>
              <a:t>1</a:t>
            </a:fld>
            <a:endParaRPr lang="ja-JP" altLang="en-US"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16</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17</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18</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19</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20</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21</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383B3A2-CC8F-4783-9F1F-9F49AA25FA2F}" type="slidenum">
              <a:rPr lang="ja-JP" altLang="en-US"/>
              <a:pPr/>
              <a:t>22</a:t>
            </a:fld>
            <a:endParaRPr lang="en-US" altLang="ja-JP"/>
          </a:p>
        </p:txBody>
      </p:sp>
      <p:sp>
        <p:nvSpPr>
          <p:cNvPr id="780290" name="Rectangle 2"/>
          <p:cNvSpPr>
            <a:spLocks noGrp="1" noRot="1" noChangeAspect="1" noChangeArrowheads="1" noTextEdit="1"/>
          </p:cNvSpPr>
          <p:nvPr>
            <p:ph type="sldImg"/>
          </p:nvPr>
        </p:nvSpPr>
        <p:spPr>
          <a:xfrm>
            <a:off x="917575" y="744538"/>
            <a:ext cx="4972050" cy="3729037"/>
          </a:xfrm>
          <a:ln/>
        </p:spPr>
      </p:sp>
      <p:sp>
        <p:nvSpPr>
          <p:cNvPr id="780291"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054973-F9B3-4DA3-976F-D4D33385DF45}" type="slidenum">
              <a:rPr lang="ja-JP" altLang="en-US"/>
              <a:pPr/>
              <a:t>23</a:t>
            </a:fld>
            <a:endParaRPr lang="en-US" altLang="ja-JP"/>
          </a:p>
        </p:txBody>
      </p:sp>
      <p:sp>
        <p:nvSpPr>
          <p:cNvPr id="782338" name="Rectangle 2"/>
          <p:cNvSpPr>
            <a:spLocks noGrp="1" noRot="1" noChangeAspect="1" noChangeArrowheads="1" noTextEdit="1"/>
          </p:cNvSpPr>
          <p:nvPr>
            <p:ph type="sldImg"/>
          </p:nvPr>
        </p:nvSpPr>
        <p:spPr>
          <a:xfrm>
            <a:off x="917575" y="744538"/>
            <a:ext cx="4972050" cy="3729037"/>
          </a:xfrm>
          <a:ln/>
        </p:spPr>
      </p:sp>
      <p:sp>
        <p:nvSpPr>
          <p:cNvPr id="782339" name="Rectangle 3"/>
          <p:cNvSpPr>
            <a:spLocks noGrp="1" noChangeArrowheads="1"/>
          </p:cNvSpPr>
          <p:nvPr>
            <p:ph type="body" idx="1"/>
          </p:nvPr>
        </p:nvSpPr>
        <p:spPr>
          <a:xfrm>
            <a:off x="679450" y="4721225"/>
            <a:ext cx="5446713" cy="4473575"/>
          </a:xfrm>
        </p:spPr>
        <p:txBody>
          <a:bodyPr/>
          <a:lstStyle/>
          <a:p>
            <a:endParaRPr lang="ja-JP"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24</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25</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2</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1F13EE-CBD2-4D23-A6F4-85843E33E783}" type="slidenum">
              <a:rPr lang="ja-JP" altLang="en-US"/>
              <a:pPr/>
              <a:t>26</a:t>
            </a:fld>
            <a:endParaRPr lang="en-US" altLang="ja-JP"/>
          </a:p>
        </p:txBody>
      </p:sp>
      <p:sp>
        <p:nvSpPr>
          <p:cNvPr id="770050" name="Rectangle 2"/>
          <p:cNvSpPr>
            <a:spLocks noGrp="1" noRot="1" noChangeAspect="1" noChangeArrowheads="1" noTextEdit="1"/>
          </p:cNvSpPr>
          <p:nvPr>
            <p:ph type="sldImg"/>
          </p:nvPr>
        </p:nvSpPr>
        <p:spPr>
          <a:xfrm>
            <a:off x="919163" y="744538"/>
            <a:ext cx="4973637" cy="3730625"/>
          </a:xfrm>
          <a:ln/>
        </p:spPr>
      </p:sp>
      <p:sp>
        <p:nvSpPr>
          <p:cNvPr id="770051" name="Rectangle 3"/>
          <p:cNvSpPr>
            <a:spLocks noGrp="1" noChangeArrowheads="1"/>
          </p:cNvSpPr>
          <p:nvPr>
            <p:ph type="body" idx="1"/>
          </p:nvPr>
        </p:nvSpPr>
        <p:spPr>
          <a:xfrm>
            <a:off x="908050" y="4721228"/>
            <a:ext cx="4989513" cy="4473575"/>
          </a:xfrm>
        </p:spPr>
        <p:txBody>
          <a:bodyPr/>
          <a:lstStyle/>
          <a:p>
            <a:endParaRPr lang="ja-JP"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27</a:t>
            </a:fld>
            <a:endParaRPr lang="en-US" altLang="ja-JP"/>
          </a:p>
        </p:txBody>
      </p:sp>
      <p:sp>
        <p:nvSpPr>
          <p:cNvPr id="772098" name="Rectangle 2"/>
          <p:cNvSpPr>
            <a:spLocks noGrp="1" noRot="1" noChangeAspect="1" noChangeArrowheads="1" noTextEdit="1"/>
          </p:cNvSpPr>
          <p:nvPr>
            <p:ph type="sldImg"/>
          </p:nvPr>
        </p:nvSpPr>
        <p:spPr>
          <a:xfrm>
            <a:off x="919163" y="744538"/>
            <a:ext cx="4973637" cy="3730625"/>
          </a:xfrm>
          <a:ln/>
        </p:spPr>
      </p:sp>
      <p:sp>
        <p:nvSpPr>
          <p:cNvPr id="772099" name="Rectangle 3"/>
          <p:cNvSpPr>
            <a:spLocks noGrp="1" noChangeArrowheads="1"/>
          </p:cNvSpPr>
          <p:nvPr>
            <p:ph type="body" idx="1"/>
          </p:nvPr>
        </p:nvSpPr>
        <p:spPr>
          <a:xfrm>
            <a:off x="908050" y="4721228"/>
            <a:ext cx="4989513" cy="4473575"/>
          </a:xfrm>
        </p:spPr>
        <p:txBody>
          <a:bodyPr/>
          <a:lstStyle/>
          <a:p>
            <a:endParaRPr lang="ja-JP"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28</a:t>
            </a:fld>
            <a:endParaRPr lang="en-US" altLang="ja-JP"/>
          </a:p>
        </p:txBody>
      </p:sp>
      <p:sp>
        <p:nvSpPr>
          <p:cNvPr id="772098" name="Rectangle 2"/>
          <p:cNvSpPr>
            <a:spLocks noGrp="1" noRot="1" noChangeAspect="1" noChangeArrowheads="1" noTextEdit="1"/>
          </p:cNvSpPr>
          <p:nvPr>
            <p:ph type="sldImg"/>
          </p:nvPr>
        </p:nvSpPr>
        <p:spPr>
          <a:xfrm>
            <a:off x="919163" y="744538"/>
            <a:ext cx="4973637" cy="3730625"/>
          </a:xfrm>
          <a:ln/>
        </p:spPr>
      </p:sp>
      <p:sp>
        <p:nvSpPr>
          <p:cNvPr id="772099" name="Rectangle 3"/>
          <p:cNvSpPr>
            <a:spLocks noGrp="1" noChangeArrowheads="1"/>
          </p:cNvSpPr>
          <p:nvPr>
            <p:ph type="body" idx="1"/>
          </p:nvPr>
        </p:nvSpPr>
        <p:spPr>
          <a:xfrm>
            <a:off x="908050" y="4721229"/>
            <a:ext cx="4989513" cy="4473575"/>
          </a:xfrm>
        </p:spPr>
        <p:txBody>
          <a:bodyPr/>
          <a:lstStyle/>
          <a:p>
            <a:endParaRPr lang="ja-JP"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29</a:t>
            </a:fld>
            <a:endParaRPr lang="en-US" altLang="ja-JP"/>
          </a:p>
        </p:txBody>
      </p:sp>
      <p:sp>
        <p:nvSpPr>
          <p:cNvPr id="772098" name="Rectangle 2"/>
          <p:cNvSpPr>
            <a:spLocks noGrp="1" noRot="1" noChangeAspect="1" noChangeArrowheads="1" noTextEdit="1"/>
          </p:cNvSpPr>
          <p:nvPr>
            <p:ph type="sldImg"/>
          </p:nvPr>
        </p:nvSpPr>
        <p:spPr>
          <a:xfrm>
            <a:off x="919163" y="744538"/>
            <a:ext cx="4973637" cy="3730625"/>
          </a:xfrm>
          <a:ln/>
        </p:spPr>
      </p:sp>
      <p:sp>
        <p:nvSpPr>
          <p:cNvPr id="772099" name="Rectangle 3"/>
          <p:cNvSpPr>
            <a:spLocks noGrp="1" noChangeArrowheads="1"/>
          </p:cNvSpPr>
          <p:nvPr>
            <p:ph type="body" idx="1"/>
          </p:nvPr>
        </p:nvSpPr>
        <p:spPr>
          <a:xfrm>
            <a:off x="908050" y="4721229"/>
            <a:ext cx="4989513" cy="4473575"/>
          </a:xfrm>
        </p:spPr>
        <p:txBody>
          <a:bodyPr/>
          <a:lstStyle/>
          <a:p>
            <a:endParaRPr lang="ja-JP"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30</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9</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10</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11</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12</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13</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9"/>
            <a:ext cx="5446713" cy="4473575"/>
          </a:xfrm>
        </p:spPr>
        <p:txBody>
          <a:bodyPr/>
          <a:lstStyle/>
          <a:p>
            <a:endParaRPr lang="ja-JP"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73B4F7-AC23-488A-8B82-CC31AD4C294C}" type="slidenum">
              <a:rPr lang="ja-JP" altLang="en-US"/>
              <a:pPr/>
              <a:t>14</a:t>
            </a:fld>
            <a:endParaRPr lang="en-US" altLang="ja-JP"/>
          </a:p>
        </p:txBody>
      </p:sp>
      <p:sp>
        <p:nvSpPr>
          <p:cNvPr id="743426" name="Rectangle 2"/>
          <p:cNvSpPr>
            <a:spLocks noGrp="1" noRot="1" noChangeAspect="1" noChangeArrowheads="1" noTextEdit="1"/>
          </p:cNvSpPr>
          <p:nvPr>
            <p:ph type="sldImg"/>
          </p:nvPr>
        </p:nvSpPr>
        <p:spPr>
          <a:ln/>
        </p:spPr>
      </p:sp>
      <p:sp>
        <p:nvSpPr>
          <p:cNvPr id="743427" name="Rectangle 3"/>
          <p:cNvSpPr>
            <a:spLocks noGrp="1" noChangeArrowheads="1"/>
          </p:cNvSpPr>
          <p:nvPr>
            <p:ph type="body" idx="1"/>
          </p:nvPr>
        </p:nvSpPr>
        <p:spPr/>
        <p:txBody>
          <a:bodyPr/>
          <a:lstStyle/>
          <a:p>
            <a:endParaRPr lang="ja-JP"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15</a:t>
            </a:fld>
            <a:endParaRPr lang="en-US" altLang="ja-JP"/>
          </a:p>
        </p:txBody>
      </p:sp>
      <p:sp>
        <p:nvSpPr>
          <p:cNvPr id="761858" name="Rectangle 2"/>
          <p:cNvSpPr>
            <a:spLocks noGrp="1" noRot="1" noChangeAspect="1" noChangeArrowheads="1" noTextEdit="1"/>
          </p:cNvSpPr>
          <p:nvPr>
            <p:ph type="sldImg"/>
          </p:nvPr>
        </p:nvSpPr>
        <p:spPr>
          <a:xfrm>
            <a:off x="917575" y="744538"/>
            <a:ext cx="4972050" cy="3729037"/>
          </a:xfrm>
          <a:ln/>
        </p:spPr>
      </p:sp>
      <p:sp>
        <p:nvSpPr>
          <p:cNvPr id="761859" name="Rectangle 3"/>
          <p:cNvSpPr>
            <a:spLocks noGrp="1" noChangeArrowheads="1"/>
          </p:cNvSpPr>
          <p:nvPr>
            <p:ph type="body" idx="1"/>
          </p:nvPr>
        </p:nvSpPr>
        <p:spPr>
          <a:xfrm>
            <a:off x="679450" y="4721228"/>
            <a:ext cx="5446713" cy="4473575"/>
          </a:xfrm>
        </p:spPr>
        <p:txBody>
          <a:bodyPr/>
          <a:lstStyle/>
          <a:p>
            <a:endParaRPr lang="ja-JP"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68994" name="Rectangle 2"/>
          <p:cNvSpPr>
            <a:spLocks noChangeArrowheads="1"/>
          </p:cNvSpPr>
          <p:nvPr userDrawn="1"/>
        </p:nvSpPr>
        <p:spPr bwMode="auto">
          <a:xfrm>
            <a:off x="0" y="0"/>
            <a:ext cx="1828800" cy="68580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468996" name="Rectangle 4"/>
          <p:cNvSpPr>
            <a:spLocks noGrp="1" noChangeArrowheads="1"/>
          </p:cNvSpPr>
          <p:nvPr>
            <p:ph type="ctrTitle"/>
          </p:nvPr>
        </p:nvSpPr>
        <p:spPr>
          <a:xfrm>
            <a:off x="1828800" y="2438400"/>
            <a:ext cx="6629400" cy="914400"/>
          </a:xfrm>
        </p:spPr>
        <p:txBody>
          <a:bodyPr/>
          <a:lstStyle>
            <a:lvl1pPr algn="r">
              <a:defRPr>
                <a:solidFill>
                  <a:schemeClr val="bg2"/>
                </a:solidFill>
              </a:defRPr>
            </a:lvl1pPr>
          </a:lstStyle>
          <a:p>
            <a:pPr lvl="0"/>
            <a:r>
              <a:rPr lang="ja-JP" altLang="en-US" noProof="0" smtClean="0"/>
              <a:t>マスタ タイトルの書式設定</a:t>
            </a:r>
          </a:p>
        </p:txBody>
      </p:sp>
      <p:sp>
        <p:nvSpPr>
          <p:cNvPr id="468999" name="AutoShape 7" descr="netcomm_logo.png"/>
          <p:cNvSpPr>
            <a:spLocks noChangeAspect="1" noChangeArrowheads="1"/>
          </p:cNvSpPr>
          <p:nvPr userDrawn="1"/>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69000" name="Text Box 8"/>
          <p:cNvSpPr txBox="1">
            <a:spLocks noChangeArrowheads="1"/>
          </p:cNvSpPr>
          <p:nvPr userDrawn="1"/>
        </p:nvSpPr>
        <p:spPr bwMode="auto">
          <a:xfrm>
            <a:off x="152400" y="6461125"/>
            <a:ext cx="1527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lgn="ctr">
              <a:spcBef>
                <a:spcPct val="20000"/>
              </a:spcBef>
            </a:pPr>
            <a:r>
              <a:rPr lang="en-US" altLang="ja-JP" sz="2000">
                <a:solidFill>
                  <a:schemeClr val="bg1"/>
                </a:solidFill>
                <a:latin typeface="Arial Narrow" pitchFamily="34" charset="0"/>
                <a:ea typeface="ＭＳ Ｐゴシック" pitchFamily="50" charset="-128"/>
              </a:rPr>
              <a:t>NetCommerce</a:t>
            </a:r>
          </a:p>
        </p:txBody>
      </p:sp>
      <p:sp>
        <p:nvSpPr>
          <p:cNvPr id="469003" name="Line 11"/>
          <p:cNvSpPr>
            <a:spLocks noChangeShapeType="1"/>
          </p:cNvSpPr>
          <p:nvPr userDrawn="1"/>
        </p:nvSpPr>
        <p:spPr bwMode="auto">
          <a:xfrm>
            <a:off x="4038600" y="3352800"/>
            <a:ext cx="0" cy="35052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4" name="Line 12"/>
          <p:cNvSpPr>
            <a:spLocks noChangeShapeType="1"/>
          </p:cNvSpPr>
          <p:nvPr userDrawn="1"/>
        </p:nvSpPr>
        <p:spPr bwMode="auto">
          <a:xfrm>
            <a:off x="4038600" y="0"/>
            <a:ext cx="0" cy="2438400"/>
          </a:xfrm>
          <a:prstGeom prst="line">
            <a:avLst/>
          </a:prstGeom>
          <a:noFill/>
          <a:ln w="127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8" name="Line 16"/>
          <p:cNvSpPr>
            <a:spLocks noChangeShapeType="1"/>
          </p:cNvSpPr>
          <p:nvPr userDrawn="1"/>
        </p:nvSpPr>
        <p:spPr bwMode="auto">
          <a:xfrm>
            <a:off x="1828800" y="3352800"/>
            <a:ext cx="6629400" cy="0"/>
          </a:xfrm>
          <a:prstGeom prst="line">
            <a:avLst/>
          </a:prstGeom>
          <a:noFill/>
          <a:ln w="38100">
            <a:solidFill>
              <a:srgbClr val="4168A7"/>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469009" name="Line 17"/>
          <p:cNvSpPr>
            <a:spLocks noChangeShapeType="1"/>
          </p:cNvSpPr>
          <p:nvPr userDrawn="1"/>
        </p:nvSpPr>
        <p:spPr bwMode="auto">
          <a:xfrm>
            <a:off x="457200" y="3352800"/>
            <a:ext cx="1371600"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1" name="Text Box 8"/>
          <p:cNvSpPr txBox="1">
            <a:spLocks noChangeArrowheads="1"/>
          </p:cNvSpPr>
          <p:nvPr userDrawn="1"/>
        </p:nvSpPr>
        <p:spPr bwMode="auto">
          <a:xfrm>
            <a:off x="152400" y="6461125"/>
            <a:ext cx="1527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2000" smtClean="0">
                <a:solidFill>
                  <a:schemeClr val="bg1"/>
                </a:solidFill>
                <a:latin typeface="Arial Narrow" pitchFamily="34" charset="0"/>
              </a:rPr>
              <a:t>NetCommerce</a:t>
            </a:r>
          </a:p>
        </p:txBody>
      </p:sp>
      <p:sp>
        <p:nvSpPr>
          <p:cNvPr id="12" name="Text Box 9"/>
          <p:cNvSpPr txBox="1">
            <a:spLocks noChangeArrowheads="1"/>
          </p:cNvSpPr>
          <p:nvPr userDrawn="1"/>
        </p:nvSpPr>
        <p:spPr bwMode="auto">
          <a:xfrm>
            <a:off x="1828800" y="6461125"/>
            <a:ext cx="21891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2000" dirty="0" smtClean="0">
                <a:solidFill>
                  <a:srgbClr val="FF3300"/>
                </a:solidFill>
              </a:rPr>
              <a:t>applied marketing</a:t>
            </a:r>
          </a:p>
        </p:txBody>
      </p:sp>
      <p:sp>
        <p:nvSpPr>
          <p:cNvPr id="13" name="Text Box 10"/>
          <p:cNvSpPr txBox="1">
            <a:spLocks noChangeArrowheads="1"/>
          </p:cNvSpPr>
          <p:nvPr userDrawn="1"/>
        </p:nvSpPr>
        <p:spPr bwMode="auto">
          <a:xfrm>
            <a:off x="6116638" y="6642100"/>
            <a:ext cx="30273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800" dirty="0" smtClean="0"/>
              <a:t>2012,all rights reserved by </a:t>
            </a:r>
            <a:r>
              <a:rPr lang="en-US" altLang="ja-JP" sz="800" dirty="0" err="1" smtClean="0"/>
              <a:t>NetCommerce</a:t>
            </a:r>
            <a:r>
              <a:rPr lang="en-US" altLang="ja-JP" sz="800" dirty="0" smtClean="0"/>
              <a:t> &amp; applied marketing</a:t>
            </a:r>
          </a:p>
        </p:txBody>
      </p:sp>
      <p:sp>
        <p:nvSpPr>
          <p:cNvPr id="14" name="Text Box 13"/>
          <p:cNvSpPr txBox="1">
            <a:spLocks noChangeArrowheads="1"/>
          </p:cNvSpPr>
          <p:nvPr userDrawn="1"/>
        </p:nvSpPr>
        <p:spPr bwMode="auto">
          <a:xfrm>
            <a:off x="7099300" y="0"/>
            <a:ext cx="2081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t>ＩＴソリューション塾　講義資料</a:t>
            </a:r>
          </a:p>
        </p:txBody>
      </p:sp>
      <p:sp>
        <p:nvSpPr>
          <p:cNvPr id="15" name="Text Box 15"/>
          <p:cNvSpPr txBox="1">
            <a:spLocks noChangeArrowheads="1"/>
          </p:cNvSpPr>
          <p:nvPr userDrawn="1"/>
        </p:nvSpPr>
        <p:spPr bwMode="auto">
          <a:xfrm>
            <a:off x="4495800" y="3581400"/>
            <a:ext cx="3929063" cy="1074738"/>
          </a:xfrm>
          <a:prstGeom prst="rect">
            <a:avLst/>
          </a:prstGeom>
          <a:noFill/>
          <a:ln w="38100" algn="ctr">
            <a:solidFill>
              <a:srgbClr val="B2B2B2"/>
            </a:solidFill>
            <a:prstDash val="sysDot"/>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defRPr/>
            </a:pPr>
            <a:r>
              <a:rPr lang="ja-JP" altLang="en-US" sz="1000" smtClean="0"/>
              <a:t>　本資料の著作権は、ネットコマース株式会社と株式会社アプライド・マーケティングに帰属します。但し、ソリューション営業塾参加者及び参加者が帰属する会社が、本資料をそのまま、または改変して使用することができます。</a:t>
            </a:r>
          </a:p>
          <a:p>
            <a:pPr eaLnBrk="1" hangingPunct="1">
              <a:defRPr/>
            </a:pPr>
            <a:r>
              <a:rPr lang="ja-JP" altLang="en-US" sz="1000" smtClean="0"/>
              <a:t>　なお、本資料を参加者以外の第三者に提供する場合、その内容についての責任は負いかねますので、ご了承ください。</a:t>
            </a:r>
          </a:p>
        </p:txBody>
      </p:sp>
    </p:spTree>
  </p:cSld>
  <p:clrMapOvr>
    <a:masterClrMapping/>
  </p:clrMapOvr>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Tree>
    <p:extLst>
      <p:ext uri="{BB962C8B-B14F-4D97-AF65-F5344CB8AC3E}">
        <p14:creationId xmlns:p14="http://schemas.microsoft.com/office/powerpoint/2010/main" val="21636265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821304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4"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0" name="Rectangle 16"/>
          <p:cNvSpPr>
            <a:spLocks noChangeArrowheads="1"/>
          </p:cNvSpPr>
          <p:nvPr userDrawn="1"/>
        </p:nvSpPr>
        <p:spPr bwMode="auto">
          <a:xfrm>
            <a:off x="0" y="0"/>
            <a:ext cx="9144000" cy="838200"/>
          </a:xfrm>
          <a:prstGeom prst="rect">
            <a:avLst/>
          </a:prstGeom>
          <a:gradFill rotWithShape="1">
            <a:gsLst>
              <a:gs pos="0">
                <a:srgbClr val="0066CC"/>
              </a:gs>
              <a:gs pos="100000">
                <a:srgbClr val="0066CC">
                  <a:gamma/>
                  <a:tint val="50980"/>
                  <a:invGamma/>
                </a:srgbClr>
              </a:gs>
            </a:gsLst>
            <a:lin ang="0" scaled="1"/>
          </a:gra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1026" name="Rectangle 2"/>
          <p:cNvSpPr>
            <a:spLocks noGrp="1" noChangeArrowheads="1"/>
          </p:cNvSpPr>
          <p:nvPr>
            <p:ph type="title"/>
          </p:nvPr>
        </p:nvSpPr>
        <p:spPr bwMode="auto">
          <a:xfrm>
            <a:off x="152400" y="152400"/>
            <a:ext cx="8229600" cy="533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ja-JP" smtClean="0"/>
              <a:t>Click to edit Master title style</a:t>
            </a:r>
          </a:p>
        </p:txBody>
      </p:sp>
      <p:sp>
        <p:nvSpPr>
          <p:cNvPr id="6" name="Text Box 22"/>
          <p:cNvSpPr txBox="1">
            <a:spLocks noChangeArrowheads="1"/>
          </p:cNvSpPr>
          <p:nvPr userDrawn="1"/>
        </p:nvSpPr>
        <p:spPr bwMode="auto">
          <a:xfrm>
            <a:off x="6537325" y="6583363"/>
            <a:ext cx="26304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defRPr/>
            </a:pPr>
            <a:r>
              <a:rPr lang="en-US" altLang="ja-JP" sz="1200" smtClean="0">
                <a:solidFill>
                  <a:srgbClr val="FF3300"/>
                </a:solidFill>
              </a:rPr>
              <a:t>Net</a:t>
            </a:r>
            <a:r>
              <a:rPr lang="en-US" altLang="ja-JP" sz="1200" smtClean="0">
                <a:solidFill>
                  <a:srgbClr val="006699"/>
                </a:solidFill>
              </a:rPr>
              <a:t>Commerce</a:t>
            </a:r>
            <a:r>
              <a:rPr lang="ja-JP" altLang="en-US" sz="1200" smtClean="0">
                <a:solidFill>
                  <a:srgbClr val="006699"/>
                </a:solidFill>
              </a:rPr>
              <a:t>　</a:t>
            </a:r>
            <a:r>
              <a:rPr lang="en-US" altLang="ja-JP" sz="1200" smtClean="0">
                <a:solidFill>
                  <a:srgbClr val="006699"/>
                </a:solidFill>
              </a:rPr>
              <a:t>&amp; </a:t>
            </a:r>
            <a:r>
              <a:rPr lang="en-US" altLang="ja-JP" sz="1200" smtClean="0">
                <a:solidFill>
                  <a:srgbClr val="FF3300"/>
                </a:solidFill>
              </a:rPr>
              <a:t>applied marketing</a:t>
            </a:r>
          </a:p>
        </p:txBody>
      </p:sp>
      <p:sp>
        <p:nvSpPr>
          <p:cNvPr id="7" name="Text Box 24"/>
          <p:cNvSpPr txBox="1">
            <a:spLocks noChangeArrowheads="1"/>
          </p:cNvSpPr>
          <p:nvPr userDrawn="1"/>
        </p:nvSpPr>
        <p:spPr bwMode="auto">
          <a:xfrm>
            <a:off x="0" y="6642100"/>
            <a:ext cx="30273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marL="342900" indent="-342900"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en-US" altLang="ja-JP" sz="800" dirty="0" smtClean="0"/>
              <a:t>2014,all rights reserved by </a:t>
            </a:r>
            <a:r>
              <a:rPr lang="en-US" altLang="ja-JP" sz="800" dirty="0" err="1" smtClean="0"/>
              <a:t>NetCommerce</a:t>
            </a:r>
            <a:r>
              <a:rPr lang="en-US" altLang="ja-JP" sz="800" dirty="0" smtClean="0"/>
              <a:t> &amp; applied marketing</a:t>
            </a:r>
          </a:p>
        </p:txBody>
      </p:sp>
    </p:spTree>
  </p:cSld>
  <p:clrMap bg1="lt1" tx1="dk1" bg2="lt2" tx2="dk2" accent1="accent1" accent2="accent2" accent3="accent3" accent4="accent4" accent5="accent5" accent6="accent6" hlink="hlink" folHlink="folHlink"/>
  <p:sldLayoutIdLst>
    <p:sldLayoutId id="2147483649" r:id="rId1"/>
    <p:sldLayoutId id="2147483654" r:id="rId2"/>
    <p:sldLayoutId id="2147483655" r:id="rId3"/>
  </p:sldLayoutIdLst>
  <p:timing>
    <p:tnLst>
      <p:par>
        <p:cTn xmlns:p14="http://schemas.microsoft.com/office/powerpoint/2010/main" id="1" dur="indefinite" restart="never" nodeType="tmRoot"/>
      </p:par>
    </p:tnLst>
  </p:timing>
  <p:txStyles>
    <p:titleStyle>
      <a:lvl1pPr algn="l" rtl="0" fontAlgn="base">
        <a:spcBef>
          <a:spcPct val="0"/>
        </a:spcBef>
        <a:spcAft>
          <a:spcPct val="0"/>
        </a:spcAft>
        <a:defRPr sz="3200">
          <a:solidFill>
            <a:schemeClr val="bg1"/>
          </a:solidFill>
          <a:latin typeface="+mj-lt"/>
          <a:ea typeface="+mj-ea"/>
          <a:cs typeface="+mj-cs"/>
        </a:defRPr>
      </a:lvl1pPr>
      <a:lvl2pPr algn="l" rtl="0" fontAlgn="base">
        <a:spcBef>
          <a:spcPct val="0"/>
        </a:spcBef>
        <a:spcAft>
          <a:spcPct val="0"/>
        </a:spcAft>
        <a:defRPr sz="3200">
          <a:solidFill>
            <a:schemeClr val="bg1"/>
          </a:solidFill>
          <a:latin typeface="Arial" charset="0"/>
        </a:defRPr>
      </a:lvl2pPr>
      <a:lvl3pPr algn="l" rtl="0" fontAlgn="base">
        <a:spcBef>
          <a:spcPct val="0"/>
        </a:spcBef>
        <a:spcAft>
          <a:spcPct val="0"/>
        </a:spcAft>
        <a:defRPr sz="3200">
          <a:solidFill>
            <a:schemeClr val="bg1"/>
          </a:solidFill>
          <a:latin typeface="Arial" charset="0"/>
        </a:defRPr>
      </a:lvl3pPr>
      <a:lvl4pPr algn="l" rtl="0" fontAlgn="base">
        <a:spcBef>
          <a:spcPct val="0"/>
        </a:spcBef>
        <a:spcAft>
          <a:spcPct val="0"/>
        </a:spcAft>
        <a:defRPr sz="3200">
          <a:solidFill>
            <a:schemeClr val="bg1"/>
          </a:solidFill>
          <a:latin typeface="Arial" charset="0"/>
        </a:defRPr>
      </a:lvl4pPr>
      <a:lvl5pPr algn="l" rtl="0" fontAlgn="base">
        <a:spcBef>
          <a:spcPct val="0"/>
        </a:spcBef>
        <a:spcAft>
          <a:spcPct val="0"/>
        </a:spcAft>
        <a:defRPr sz="3200">
          <a:solidFill>
            <a:schemeClr val="bg1"/>
          </a:solidFill>
          <a:latin typeface="Arial" charset="0"/>
        </a:defRPr>
      </a:lvl5pPr>
      <a:lvl6pPr marL="457200" algn="l" rtl="0" fontAlgn="base">
        <a:spcBef>
          <a:spcPct val="0"/>
        </a:spcBef>
        <a:spcAft>
          <a:spcPct val="0"/>
        </a:spcAft>
        <a:defRPr sz="3200">
          <a:solidFill>
            <a:schemeClr val="bg1"/>
          </a:solidFill>
          <a:latin typeface="Arial" charset="0"/>
        </a:defRPr>
      </a:lvl6pPr>
      <a:lvl7pPr marL="914400" algn="l" rtl="0" fontAlgn="base">
        <a:spcBef>
          <a:spcPct val="0"/>
        </a:spcBef>
        <a:spcAft>
          <a:spcPct val="0"/>
        </a:spcAft>
        <a:defRPr sz="3200">
          <a:solidFill>
            <a:schemeClr val="bg1"/>
          </a:solidFill>
          <a:latin typeface="Arial" charset="0"/>
        </a:defRPr>
      </a:lvl7pPr>
      <a:lvl8pPr marL="1371600" algn="l" rtl="0" fontAlgn="base">
        <a:spcBef>
          <a:spcPct val="0"/>
        </a:spcBef>
        <a:spcAft>
          <a:spcPct val="0"/>
        </a:spcAft>
        <a:defRPr sz="3200">
          <a:solidFill>
            <a:schemeClr val="bg1"/>
          </a:solidFill>
          <a:latin typeface="Arial" charset="0"/>
        </a:defRPr>
      </a:lvl8pPr>
      <a:lvl9pPr marL="1828800" algn="l" rtl="0" fontAlgn="base">
        <a:spcBef>
          <a:spcPct val="0"/>
        </a:spcBef>
        <a:spcAft>
          <a:spcPct val="0"/>
        </a:spcAft>
        <a:defRPr sz="3200">
          <a:solidFill>
            <a:schemeClr val="bg1"/>
          </a:solidFill>
          <a:latin typeface="Arial" charset="0"/>
        </a:defRPr>
      </a:lvl9pPr>
    </p:titleStyle>
    <p:bodyStyle>
      <a:lvl1pPr marL="342900" indent="-342900" algn="l" rtl="0" fontAlgn="base">
        <a:spcBef>
          <a:spcPct val="20000"/>
        </a:spcBef>
        <a:spcAft>
          <a:spcPct val="0"/>
        </a:spcAft>
        <a:buChar char="•"/>
        <a:defRPr>
          <a:solidFill>
            <a:srgbClr val="0073A3"/>
          </a:solidFill>
          <a:latin typeface="+mn-lt"/>
          <a:ea typeface="+mn-ea"/>
          <a:cs typeface="+mn-cs"/>
        </a:defRPr>
      </a:lvl1pPr>
      <a:lvl2pPr marL="742950" indent="-285750" algn="l" rtl="0" fontAlgn="base">
        <a:spcBef>
          <a:spcPct val="20000"/>
        </a:spcBef>
        <a:spcAft>
          <a:spcPct val="0"/>
        </a:spcAft>
        <a:buChar char="–"/>
        <a:defRPr sz="1600">
          <a:solidFill>
            <a:srgbClr val="484848"/>
          </a:solidFill>
          <a:latin typeface="+mn-lt"/>
        </a:defRPr>
      </a:lvl2pPr>
      <a:lvl3pPr marL="1143000" indent="-228600" algn="l" rtl="0" fontAlgn="base">
        <a:spcBef>
          <a:spcPct val="20000"/>
        </a:spcBef>
        <a:spcAft>
          <a:spcPct val="0"/>
        </a:spcAft>
        <a:buChar char="•"/>
        <a:defRPr sz="1600">
          <a:solidFill>
            <a:srgbClr val="484848"/>
          </a:solidFill>
          <a:latin typeface="+mn-lt"/>
        </a:defRPr>
      </a:lvl3pPr>
      <a:lvl4pPr marL="1600200" indent="-228600" algn="l" rtl="0" fontAlgn="base">
        <a:spcBef>
          <a:spcPct val="20000"/>
        </a:spcBef>
        <a:spcAft>
          <a:spcPct val="0"/>
        </a:spcAft>
        <a:buChar char="–"/>
        <a:defRPr sz="1400">
          <a:solidFill>
            <a:srgbClr val="484848"/>
          </a:solidFill>
          <a:latin typeface="+mn-lt"/>
        </a:defRPr>
      </a:lvl4pPr>
      <a:lvl5pPr marL="2057400" indent="-228600" algn="l" rtl="0" fontAlgn="base">
        <a:spcBef>
          <a:spcPct val="20000"/>
        </a:spcBef>
        <a:spcAft>
          <a:spcPct val="0"/>
        </a:spcAft>
        <a:buChar char="»"/>
        <a:defRPr sz="1400">
          <a:solidFill>
            <a:srgbClr val="484848"/>
          </a:solidFill>
          <a:latin typeface="+mn-lt"/>
        </a:defRPr>
      </a:lvl5pPr>
      <a:lvl6pPr marL="2514600" indent="-228600" algn="l" rtl="0" fontAlgn="base">
        <a:spcBef>
          <a:spcPct val="20000"/>
        </a:spcBef>
        <a:spcAft>
          <a:spcPct val="0"/>
        </a:spcAft>
        <a:buChar char="»"/>
        <a:defRPr sz="1400">
          <a:solidFill>
            <a:srgbClr val="484848"/>
          </a:solidFill>
          <a:latin typeface="+mn-lt"/>
        </a:defRPr>
      </a:lvl6pPr>
      <a:lvl7pPr marL="2971800" indent="-228600" algn="l" rtl="0" fontAlgn="base">
        <a:spcBef>
          <a:spcPct val="20000"/>
        </a:spcBef>
        <a:spcAft>
          <a:spcPct val="0"/>
        </a:spcAft>
        <a:buChar char="»"/>
        <a:defRPr sz="1400">
          <a:solidFill>
            <a:srgbClr val="484848"/>
          </a:solidFill>
          <a:latin typeface="+mn-lt"/>
        </a:defRPr>
      </a:lvl7pPr>
      <a:lvl8pPr marL="3429000" indent="-228600" algn="l" rtl="0" fontAlgn="base">
        <a:spcBef>
          <a:spcPct val="20000"/>
        </a:spcBef>
        <a:spcAft>
          <a:spcPct val="0"/>
        </a:spcAft>
        <a:buChar char="»"/>
        <a:defRPr sz="1400">
          <a:solidFill>
            <a:srgbClr val="484848"/>
          </a:solidFill>
          <a:latin typeface="+mn-lt"/>
        </a:defRPr>
      </a:lvl8pPr>
      <a:lvl9pPr marL="3886200" indent="-228600" algn="l" rtl="0" fontAlgn="base">
        <a:spcBef>
          <a:spcPct val="20000"/>
        </a:spcBef>
        <a:spcAft>
          <a:spcPct val="0"/>
        </a:spcAft>
        <a:buChar char="»"/>
        <a:defRPr sz="1400">
          <a:solidFill>
            <a:srgbClr val="484848"/>
          </a:solidFill>
          <a:latin typeface="+mn-lt"/>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4" Type="http://schemas.openxmlformats.org/officeDocument/2006/relationships/image" Target="../media/image2.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7.png"/><Relationship Id="rId5" Type="http://schemas.openxmlformats.org/officeDocument/2006/relationships/image" Target="../media/image8.png"/><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9.jpeg"/><Relationship Id="rId5" Type="http://schemas.openxmlformats.org/officeDocument/2006/relationships/image" Target="../media/image8.png"/><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9.jpeg"/><Relationship Id="rId5" Type="http://schemas.openxmlformats.org/officeDocument/2006/relationships/image" Target="../media/image8.png"/><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image" Target="../media/image3.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3.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22.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10.png"/><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 Id="rId3" Type="http://schemas.openxmlformats.org/officeDocument/2006/relationships/image" Target="../media/image3.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s>
</file>

<file path=ppt/slides/_rels/slide27.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6.png"/><Relationship Id="rId5" Type="http://schemas.openxmlformats.org/officeDocument/2006/relationships/image" Target="../media/image11.png"/><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s>
</file>

<file path=ppt/slides/_rels/slide29.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3.GIF"/><Relationship Id="rId1" Type="http://schemas.openxmlformats.org/officeDocument/2006/relationships/slideLayout" Target="../slideLayouts/slideLayout2.xml"/><Relationship Id="rId2" Type="http://schemas.openxmlformats.org/officeDocument/2006/relationships/notesSlide" Target="../notesSlides/notesSlide2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4.png"/><Relationship Id="rId3" Type="http://schemas.openxmlformats.org/officeDocument/2006/relationships/image" Target="../media/image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 Id="rId3" Type="http://schemas.openxmlformats.org/officeDocument/2006/relationships/image" Target="../media/image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 Id="rId3" Type="http://schemas.openxmlformats.org/officeDocument/2006/relationships/image" Target="../media/image3.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bwMode="auto">
          <a:xfrm>
            <a:off x="0" y="6019800"/>
            <a:ext cx="9142413" cy="838200"/>
          </a:xfrm>
          <a:prstGeom prst="rect">
            <a:avLst/>
          </a:prstGeom>
          <a:solidFill>
            <a:schemeClr val="bg2">
              <a:lumMod val="50000"/>
            </a:scheme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2" name="図 1"/>
          <p:cNvPicPr>
            <a:picLocks noChangeAspect="1"/>
          </p:cNvPicPr>
          <p:nvPr/>
        </p:nvPicPr>
        <p:blipFill>
          <a:blip r:embed="rId3"/>
          <a:stretch>
            <a:fillRect/>
          </a:stretch>
        </p:blipFill>
        <p:spPr>
          <a:xfrm>
            <a:off x="0" y="0"/>
            <a:ext cx="9144000" cy="6086475"/>
          </a:xfrm>
          <a:prstGeom prst="rect">
            <a:avLst/>
          </a:prstGeom>
        </p:spPr>
      </p:pic>
      <p:sp>
        <p:nvSpPr>
          <p:cNvPr id="3074" name="タイトル 1"/>
          <p:cNvSpPr>
            <a:spLocks noGrp="1"/>
          </p:cNvSpPr>
          <p:nvPr>
            <p:ph type="ctrTitle"/>
          </p:nvPr>
        </p:nvSpPr>
        <p:spPr>
          <a:xfrm>
            <a:off x="2514600" y="5105400"/>
            <a:ext cx="6629400" cy="914400"/>
          </a:xfrm>
        </p:spPr>
        <p:txBody>
          <a:bodyPr/>
          <a:lstStyle/>
          <a:p>
            <a:pPr>
              <a:defRPr/>
            </a:pPr>
            <a:r>
              <a:rPr lang="ja-JP" altLang="en-US" sz="5400" dirty="0" smtClean="0">
                <a:solidFill>
                  <a:schemeClr val="bg1"/>
                </a:solidFill>
                <a:effectLst>
                  <a:glow rad="228600">
                    <a:schemeClr val="accent4">
                      <a:satMod val="175000"/>
                      <a:alpha val="40000"/>
                    </a:schemeClr>
                  </a:glow>
                </a:effectLst>
                <a:latin typeface="ヒラギノ角ゴ StdN W8"/>
                <a:ea typeface="ヒラギノ角ゴ StdN W8"/>
                <a:cs typeface="ヒラギノ角ゴ StdN W8"/>
              </a:rPr>
              <a:t>仮想化と</a:t>
            </a:r>
            <a:r>
              <a:rPr lang="en-US" altLang="ja-JP" sz="5400" dirty="0" err="1" smtClean="0">
                <a:solidFill>
                  <a:schemeClr val="bg1"/>
                </a:solidFill>
                <a:effectLst>
                  <a:glow rad="228600">
                    <a:schemeClr val="accent4">
                      <a:satMod val="175000"/>
                      <a:alpha val="40000"/>
                    </a:schemeClr>
                  </a:glow>
                </a:effectLst>
                <a:latin typeface="ヒラギノ角ゴ StdN W8"/>
                <a:ea typeface="ヒラギノ角ゴ StdN W8"/>
                <a:cs typeface="ヒラギノ角ゴ StdN W8"/>
              </a:rPr>
              <a:t>SDx</a:t>
            </a:r>
            <a:endParaRPr lang="ja-JP" altLang="en-US" sz="5400" dirty="0" smtClean="0">
              <a:solidFill>
                <a:schemeClr val="bg1"/>
              </a:solidFill>
              <a:effectLst>
                <a:glow rad="228600">
                  <a:schemeClr val="accent4">
                    <a:satMod val="175000"/>
                    <a:alpha val="40000"/>
                  </a:schemeClr>
                </a:glow>
              </a:effectLst>
              <a:latin typeface="ヒラギノ角ゴ StdN W8"/>
              <a:ea typeface="ヒラギノ角ゴ StdN W8"/>
              <a:cs typeface="ヒラギノ角ゴ StdN W8"/>
            </a:endParaRPr>
          </a:p>
        </p:txBody>
      </p:sp>
      <p:pic>
        <p:nvPicPr>
          <p:cNvPr id="8" name="図 7"/>
          <p:cNvPicPr>
            <a:picLocks noChangeAspect="1"/>
          </p:cNvPicPr>
          <p:nvPr/>
        </p:nvPicPr>
        <p:blipFill>
          <a:blip r:embed="rId4"/>
          <a:stretch>
            <a:fillRect/>
          </a:stretch>
        </p:blipFill>
        <p:spPr>
          <a:xfrm>
            <a:off x="3844925" y="6400038"/>
            <a:ext cx="1454149" cy="248269"/>
          </a:xfrm>
          <a:prstGeom prst="rect">
            <a:avLst/>
          </a:prstGeom>
        </p:spPr>
      </p:pic>
      <p:sp>
        <p:nvSpPr>
          <p:cNvPr id="9" name="テキスト ボックス 8"/>
          <p:cNvSpPr txBox="1"/>
          <p:nvPr/>
        </p:nvSpPr>
        <p:spPr>
          <a:xfrm>
            <a:off x="7848600" y="6400800"/>
            <a:ext cx="1082899" cy="276999"/>
          </a:xfrm>
          <a:prstGeom prst="rect">
            <a:avLst/>
          </a:prstGeom>
          <a:noFill/>
        </p:spPr>
        <p:txBody>
          <a:bodyPr wrap="none" rtlCol="0">
            <a:spAutoFit/>
          </a:bodyPr>
          <a:lstStyle/>
          <a:p>
            <a:r>
              <a:rPr lang="en-US" altLang="ja-JP" dirty="0" smtClean="0">
                <a:solidFill>
                  <a:schemeClr val="bg1"/>
                </a:solidFill>
              </a:rPr>
              <a:t>04.JUN</a:t>
            </a:r>
            <a:r>
              <a:rPr kumimoji="1" lang="en-US" altLang="ja-JP" dirty="0" smtClean="0">
                <a:solidFill>
                  <a:schemeClr val="bg1"/>
                </a:solidFill>
              </a:rPr>
              <a:t>.</a:t>
            </a:r>
            <a:r>
              <a:rPr kumimoji="1" lang="en-US" altLang="ja-JP" dirty="0" smtClean="0">
                <a:solidFill>
                  <a:schemeClr val="bg1"/>
                </a:solidFill>
              </a:rPr>
              <a:t>2014</a:t>
            </a:r>
            <a:endParaRPr kumimoji="1" lang="ja-JP" altLang="en-US" dirty="0">
              <a:solidFill>
                <a:schemeClr val="bg1"/>
              </a:solidFill>
            </a:endParaRPr>
          </a:p>
        </p:txBody>
      </p:sp>
    </p:spTree>
    <p:extLst>
      <p:ext uri="{BB962C8B-B14F-4D97-AF65-F5344CB8AC3E}">
        <p14:creationId xmlns:p14="http://schemas.microsoft.com/office/powerpoint/2010/main" val="35251204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仮想化ついての一般的理解</a:t>
            </a:r>
            <a:r>
              <a:rPr lang="en-US" altLang="ja-JP" sz="2800" dirty="0" smtClean="0">
                <a:ea typeface="ＭＳ Ｐゴシック" pitchFamily="50" charset="-128"/>
              </a:rPr>
              <a:t>(1)</a:t>
            </a:r>
            <a:endParaRPr lang="ja-JP" altLang="en-US" sz="2800" dirty="0">
              <a:ea typeface="ＭＳ Ｐゴシック" pitchFamily="50" charset="-128"/>
            </a:endParaRPr>
          </a:p>
        </p:txBody>
      </p:sp>
      <p:sp>
        <p:nvSpPr>
          <p:cNvPr id="4" name="角丸四角形 3"/>
          <p:cNvSpPr/>
          <p:nvPr/>
        </p:nvSpPr>
        <p:spPr bwMode="auto">
          <a:xfrm>
            <a:off x="533400" y="5257800"/>
            <a:ext cx="8077200" cy="1295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3600" dirty="0" smtClean="0">
                <a:solidFill>
                  <a:srgbClr val="FFFFFF"/>
                </a:solidFill>
                <a:latin typeface="HGP創英角ｺﾞｼｯｸUB"/>
                <a:ea typeface="HGP創英角ｺﾞｼｯｸUB"/>
                <a:cs typeface="HGP創英角ｺﾞｼｯｸUB"/>
              </a:rPr>
              <a:t>物理マシン</a:t>
            </a:r>
            <a:endParaRPr kumimoji="0" lang="en-US" altLang="ja-JP" sz="36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smtClean="0">
                <a:ln>
                  <a:noFill/>
                </a:ln>
                <a:solidFill>
                  <a:srgbClr val="FFFFFF"/>
                </a:solidFill>
                <a:effectLst/>
                <a:latin typeface="Arial"/>
                <a:ea typeface="HGP創英角ｺﾞｼｯｸUB"/>
                <a:cs typeface="Arial"/>
              </a:rPr>
              <a:t>Physical Machine</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grpSp>
        <p:nvGrpSpPr>
          <p:cNvPr id="5" name="図形グループ 4"/>
          <p:cNvGrpSpPr/>
          <p:nvPr/>
        </p:nvGrpSpPr>
        <p:grpSpPr>
          <a:xfrm>
            <a:off x="6934200" y="5410200"/>
            <a:ext cx="1530350" cy="1079501"/>
            <a:chOff x="4167187" y="3346450"/>
            <a:chExt cx="1530350" cy="1079501"/>
          </a:xfrm>
        </p:grpSpPr>
        <p:pic>
          <p:nvPicPr>
            <p:cNvPr id="556"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46575" y="3481388"/>
              <a:ext cx="827087" cy="944563"/>
            </a:xfrm>
            <a:prstGeom prst="rect">
              <a:avLst/>
            </a:prstGeom>
            <a:noFill/>
            <a:extLst>
              <a:ext uri="{909E8E84-426E-40dd-AFC4-6F175D3DCCD1}">
                <a14:hiddenFill xmlns:a14="http://schemas.microsoft.com/office/drawing/2010/main">
                  <a:solidFill>
                    <a:srgbClr val="FFFFFF"/>
                  </a:solidFill>
                </a14:hiddenFill>
              </a:ext>
            </a:extLst>
          </p:spPr>
        </p:pic>
        <p:sp>
          <p:nvSpPr>
            <p:cNvPr id="557" name="AutoShape 118"/>
            <p:cNvSpPr>
              <a:spLocks noChangeArrowheads="1"/>
            </p:cNvSpPr>
            <p:nvPr/>
          </p:nvSpPr>
          <p:spPr bwMode="auto">
            <a:xfrm>
              <a:off x="4976812" y="3976688"/>
              <a:ext cx="720725" cy="381000"/>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dirty="0" smtClean="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rPr>
                <a:t>メモリ</a:t>
              </a:r>
              <a:endParaRPr lang="ja-JP" altLang="en-US" sz="1000" dirty="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endParaRPr>
            </a:p>
          </p:txBody>
        </p:sp>
        <p:grpSp>
          <p:nvGrpSpPr>
            <p:cNvPr id="558" name="Group 119"/>
            <p:cNvGrpSpPr>
              <a:grpSpLocks/>
            </p:cNvGrpSpPr>
            <p:nvPr/>
          </p:nvGrpSpPr>
          <p:grpSpPr bwMode="auto">
            <a:xfrm>
              <a:off x="4167187" y="3346450"/>
              <a:ext cx="674687" cy="609600"/>
              <a:chOff x="5089" y="1392"/>
              <a:chExt cx="425" cy="384"/>
            </a:xfrm>
          </p:grpSpPr>
          <p:sp>
            <p:nvSpPr>
              <p:cNvPr id="562" name="Freeform 120"/>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3" name="Freeform 121"/>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4" name="Freeform 122"/>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5" name="Freeform 123"/>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6" name="Freeform 124"/>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7" name="Freeform 125"/>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8" name="Freeform 126"/>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69" name="Freeform 127"/>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0" name="Freeform 128"/>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1" name="Freeform 129"/>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2" name="Freeform 130"/>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3" name="Freeform 13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4" name="Freeform 132"/>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5" name="Freeform 133"/>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6" name="Freeform 134"/>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7" name="Freeform 135"/>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8" name="Freeform 136"/>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79" name="Freeform 137"/>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0" name="Freeform 138"/>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1" name="Freeform 139"/>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2" name="Freeform 140"/>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3" name="Freeform 14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4" name="Freeform 142"/>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5" name="Freeform 143"/>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6" name="Freeform 144"/>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587" name="Freeform 145"/>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559" name="AutoShape 146"/>
            <p:cNvSpPr>
              <a:spLocks noChangeArrowheads="1"/>
            </p:cNvSpPr>
            <p:nvPr/>
          </p:nvSpPr>
          <p:spPr bwMode="auto">
            <a:xfrm>
              <a:off x="4976812" y="3346450"/>
              <a:ext cx="720725" cy="585788"/>
            </a:xfrm>
            <a:prstGeom prst="can">
              <a:avLst>
                <a:gd name="adj" fmla="val 1481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00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rPr>
                <a:t>ストレージ</a:t>
              </a:r>
            </a:p>
          </p:txBody>
        </p:sp>
        <p:sp>
          <p:nvSpPr>
            <p:cNvPr id="560" name="Text Box 147"/>
            <p:cNvSpPr txBox="1">
              <a:spLocks noChangeArrowheads="1"/>
            </p:cNvSpPr>
            <p:nvPr/>
          </p:nvSpPr>
          <p:spPr bwMode="auto">
            <a:xfrm>
              <a:off x="4291012" y="3567113"/>
              <a:ext cx="460375" cy="274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en-US" altLang="ja-JP" dirty="0">
                  <a:solidFill>
                    <a:schemeClr val="bg1"/>
                  </a:solidFill>
                  <a:effectLst>
                    <a:glow rad="63500">
                      <a:schemeClr val="accent6">
                        <a:satMod val="175000"/>
                        <a:alpha val="40000"/>
                      </a:schemeClr>
                    </a:glow>
                  </a:effectLst>
                  <a:latin typeface="HGP創英角ｺﾞｼｯｸUB" pitchFamily="50" charset="-128"/>
                  <a:ea typeface="HGP創英角ｺﾞｼｯｸUB" pitchFamily="50" charset="-128"/>
                </a:rPr>
                <a:t>CPU</a:t>
              </a:r>
            </a:p>
          </p:txBody>
        </p:sp>
      </p:grpSp>
      <p:grpSp>
        <p:nvGrpSpPr>
          <p:cNvPr id="16" name="図形グループ 15"/>
          <p:cNvGrpSpPr/>
          <p:nvPr/>
        </p:nvGrpSpPr>
        <p:grpSpPr>
          <a:xfrm>
            <a:off x="533400" y="2286000"/>
            <a:ext cx="8077200" cy="3048000"/>
            <a:chOff x="533400" y="2286000"/>
            <a:chExt cx="8077200" cy="3048000"/>
          </a:xfrm>
        </p:grpSpPr>
        <p:sp>
          <p:nvSpPr>
            <p:cNvPr id="588" name="角丸四角形 587"/>
            <p:cNvSpPr/>
            <p:nvPr/>
          </p:nvSpPr>
          <p:spPr bwMode="auto">
            <a:xfrm>
              <a:off x="533400" y="2286000"/>
              <a:ext cx="25908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仮想マシン</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FFFFFF"/>
                  </a:solidFill>
                  <a:effectLst/>
                  <a:latin typeface="Arial"/>
                  <a:ea typeface="HGP創英角ｺﾞｼｯｸUB"/>
                  <a:cs typeface="Arial"/>
                </a:rPr>
                <a:t>Virtual Machine</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621" name="角丸四角形 620"/>
            <p:cNvSpPr/>
            <p:nvPr/>
          </p:nvSpPr>
          <p:spPr bwMode="auto">
            <a:xfrm>
              <a:off x="3276600" y="2286000"/>
              <a:ext cx="25908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仮想マシン</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FFFFFF"/>
                  </a:solidFill>
                  <a:effectLst/>
                  <a:latin typeface="Arial"/>
                  <a:ea typeface="HGP創英角ｺﾞｼｯｸUB"/>
                  <a:cs typeface="Arial"/>
                </a:rPr>
                <a:t>Virtual Machine</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sp>
          <p:nvSpPr>
            <p:cNvPr id="622" name="角丸四角形 621"/>
            <p:cNvSpPr/>
            <p:nvPr/>
          </p:nvSpPr>
          <p:spPr bwMode="auto">
            <a:xfrm>
              <a:off x="6019800" y="2286000"/>
              <a:ext cx="25908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仮想マシン</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FFFFFF"/>
                  </a:solidFill>
                  <a:effectLst/>
                  <a:latin typeface="Arial"/>
                  <a:ea typeface="HGP創英角ｺﾞｼｯｸUB"/>
                  <a:cs typeface="Arial"/>
                </a:rPr>
                <a:t>Virtual Machine</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ja-JP" altLang="en-US" sz="1800" b="0" i="0" u="none" strike="noStrike" cap="none" normalizeH="0" baseline="0" dirty="0" smtClean="0">
                <a:ln>
                  <a:noFill/>
                </a:ln>
                <a:solidFill>
                  <a:srgbClr val="FFFFFF"/>
                </a:solidFill>
                <a:effectLst/>
                <a:latin typeface="Arial"/>
                <a:ea typeface="HGP創英角ｺﾞｼｯｸUB"/>
                <a:cs typeface="Arial"/>
              </a:endParaRPr>
            </a:p>
          </p:txBody>
        </p:sp>
        <p:grpSp>
          <p:nvGrpSpPr>
            <p:cNvPr id="825" name="Group 152"/>
            <p:cNvGrpSpPr>
              <a:grpSpLocks/>
            </p:cNvGrpSpPr>
            <p:nvPr/>
          </p:nvGrpSpPr>
          <p:grpSpPr bwMode="auto">
            <a:xfrm>
              <a:off x="1524000" y="3048000"/>
              <a:ext cx="583802" cy="552247"/>
              <a:chOff x="274" y="2719"/>
              <a:chExt cx="435" cy="389"/>
            </a:xfrm>
          </p:grpSpPr>
          <p:pic>
            <p:nvPicPr>
              <p:cNvPr id="827" name="Picture 154"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828" name="AutoShape 155"/>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829" name="Group 156"/>
              <p:cNvGrpSpPr>
                <a:grpSpLocks/>
              </p:cNvGrpSpPr>
              <p:nvPr/>
            </p:nvGrpSpPr>
            <p:grpSpPr bwMode="auto">
              <a:xfrm>
                <a:off x="274" y="2719"/>
                <a:ext cx="225" cy="220"/>
                <a:chOff x="5089" y="1392"/>
                <a:chExt cx="425" cy="384"/>
              </a:xfrm>
            </p:grpSpPr>
            <p:sp>
              <p:nvSpPr>
                <p:cNvPr id="831" name="Freeform 157"/>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2" name="Freeform 158"/>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3" name="Freeform 159"/>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4" name="Freeform 160"/>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5" name="Freeform 161"/>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6" name="Freeform 162"/>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7" name="Freeform 163"/>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8" name="Freeform 164"/>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39" name="Freeform 165"/>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0" name="Freeform 166"/>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1" name="Freeform 167"/>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2" name="Freeform 16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3" name="Freeform 169"/>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4" name="Freeform 170"/>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5" name="Freeform 171"/>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6" name="Freeform 172"/>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7" name="Freeform 173"/>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8" name="Freeform 174"/>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49" name="Freeform 175"/>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0" name="Freeform 176"/>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1" name="Freeform 177"/>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2" name="Freeform 17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3" name="Freeform 179"/>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4" name="Freeform 180"/>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5" name="Freeform 181"/>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56" name="Freeform 182"/>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830" name="AutoShape 183"/>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857" name="Group 152"/>
            <p:cNvGrpSpPr>
              <a:grpSpLocks/>
            </p:cNvGrpSpPr>
            <p:nvPr/>
          </p:nvGrpSpPr>
          <p:grpSpPr bwMode="auto">
            <a:xfrm>
              <a:off x="4267200" y="3048000"/>
              <a:ext cx="583802" cy="552247"/>
              <a:chOff x="274" y="2719"/>
              <a:chExt cx="435" cy="389"/>
            </a:xfrm>
          </p:grpSpPr>
          <p:pic>
            <p:nvPicPr>
              <p:cNvPr id="858" name="Picture 154"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859" name="AutoShape 155"/>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860" name="Group 156"/>
              <p:cNvGrpSpPr>
                <a:grpSpLocks/>
              </p:cNvGrpSpPr>
              <p:nvPr/>
            </p:nvGrpSpPr>
            <p:grpSpPr bwMode="auto">
              <a:xfrm>
                <a:off x="274" y="2719"/>
                <a:ext cx="225" cy="220"/>
                <a:chOff x="5089" y="1392"/>
                <a:chExt cx="425" cy="384"/>
              </a:xfrm>
            </p:grpSpPr>
            <p:sp>
              <p:nvSpPr>
                <p:cNvPr id="862" name="Freeform 157"/>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3" name="Freeform 158"/>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4" name="Freeform 159"/>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5" name="Freeform 160"/>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6" name="Freeform 161"/>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7" name="Freeform 162"/>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8" name="Freeform 163"/>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69" name="Freeform 164"/>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0" name="Freeform 165"/>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1" name="Freeform 166"/>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2" name="Freeform 167"/>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3" name="Freeform 16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4" name="Freeform 169"/>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5" name="Freeform 170"/>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6" name="Freeform 171"/>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7" name="Freeform 172"/>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8" name="Freeform 173"/>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79" name="Freeform 174"/>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0" name="Freeform 175"/>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1" name="Freeform 176"/>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2" name="Freeform 177"/>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3" name="Freeform 17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4" name="Freeform 179"/>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5" name="Freeform 180"/>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6" name="Freeform 181"/>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87" name="Freeform 182"/>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861" name="AutoShape 183"/>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888" name="Group 152"/>
            <p:cNvGrpSpPr>
              <a:grpSpLocks/>
            </p:cNvGrpSpPr>
            <p:nvPr/>
          </p:nvGrpSpPr>
          <p:grpSpPr bwMode="auto">
            <a:xfrm>
              <a:off x="7010400" y="3048000"/>
              <a:ext cx="583802" cy="552247"/>
              <a:chOff x="274" y="2719"/>
              <a:chExt cx="435" cy="389"/>
            </a:xfrm>
          </p:grpSpPr>
          <p:pic>
            <p:nvPicPr>
              <p:cNvPr id="889" name="Picture 154" descr="MCj04316370000[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890" name="AutoShape 155"/>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891" name="Group 156"/>
              <p:cNvGrpSpPr>
                <a:grpSpLocks/>
              </p:cNvGrpSpPr>
              <p:nvPr/>
            </p:nvGrpSpPr>
            <p:grpSpPr bwMode="auto">
              <a:xfrm>
                <a:off x="274" y="2719"/>
                <a:ext cx="225" cy="220"/>
                <a:chOff x="5089" y="1392"/>
                <a:chExt cx="425" cy="384"/>
              </a:xfrm>
            </p:grpSpPr>
            <p:sp>
              <p:nvSpPr>
                <p:cNvPr id="893" name="Freeform 157"/>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4" name="Freeform 158"/>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5" name="Freeform 159"/>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6" name="Freeform 160"/>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7" name="Freeform 161"/>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8" name="Freeform 162"/>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899" name="Freeform 163"/>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0" name="Freeform 164"/>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1" name="Freeform 165"/>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2" name="Freeform 166"/>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3" name="Freeform 167"/>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4" name="Freeform 16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5" name="Freeform 169"/>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6" name="Freeform 170"/>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7" name="Freeform 171"/>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8" name="Freeform 172"/>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09" name="Freeform 173"/>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0" name="Freeform 174"/>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1" name="Freeform 175"/>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2" name="Freeform 176"/>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3" name="Freeform 177"/>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4" name="Freeform 178"/>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5" name="Freeform 179"/>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6" name="Freeform 180"/>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7" name="Freeform 181"/>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918" name="Freeform 182"/>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892" name="AutoShape 183"/>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sp>
          <p:nvSpPr>
            <p:cNvPr id="13" name="上矢印 12"/>
            <p:cNvSpPr/>
            <p:nvPr/>
          </p:nvSpPr>
          <p:spPr bwMode="auto">
            <a:xfrm>
              <a:off x="1447800" y="3581400"/>
              <a:ext cx="838200" cy="1752600"/>
            </a:xfrm>
            <a:prstGeom prst="upArrow">
              <a:avLst>
                <a:gd name="adj1" fmla="val 50000"/>
                <a:gd name="adj2" fmla="val 3863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924" name="上矢印 923"/>
            <p:cNvSpPr/>
            <p:nvPr/>
          </p:nvSpPr>
          <p:spPr bwMode="auto">
            <a:xfrm>
              <a:off x="4191000" y="3581400"/>
              <a:ext cx="838200" cy="1752600"/>
            </a:xfrm>
            <a:prstGeom prst="upArrow">
              <a:avLst>
                <a:gd name="adj1" fmla="val 50000"/>
                <a:gd name="adj2" fmla="val 3863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925" name="上矢印 924"/>
            <p:cNvSpPr/>
            <p:nvPr/>
          </p:nvSpPr>
          <p:spPr bwMode="auto">
            <a:xfrm>
              <a:off x="6934200" y="3581400"/>
              <a:ext cx="838200" cy="1752600"/>
            </a:xfrm>
            <a:prstGeom prst="upArrow">
              <a:avLst>
                <a:gd name="adj1" fmla="val 50000"/>
                <a:gd name="adj2" fmla="val 38636"/>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grpSp>
      <p:sp>
        <p:nvSpPr>
          <p:cNvPr id="623" name="角丸四角形 622"/>
          <p:cNvSpPr/>
          <p:nvPr/>
        </p:nvSpPr>
        <p:spPr bwMode="auto">
          <a:xfrm>
            <a:off x="533400" y="3962400"/>
            <a:ext cx="8077200" cy="990600"/>
          </a:xfrm>
          <a:prstGeom prst="roundRect">
            <a:avLst>
              <a:gd name="adj" fmla="val 13521"/>
            </a:avLst>
          </a:prstGeom>
          <a:solidFill>
            <a:srgbClr val="800000">
              <a:alpha val="66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b="0" i="0" u="none" strike="noStrike" cap="none" normalizeH="0" baseline="0" dirty="0" smtClean="0">
                <a:ln>
                  <a:noFill/>
                </a:ln>
                <a:solidFill>
                  <a:srgbClr val="FFFFFF"/>
                </a:solidFill>
                <a:effectLst/>
                <a:latin typeface="Arial"/>
                <a:ea typeface="HGP創英角ｺﾞｼｯｸUB"/>
                <a:cs typeface="Arial"/>
              </a:rPr>
              <a:t>仮想化ソフトウェア</a:t>
            </a:r>
            <a:endParaRPr kumimoji="0" lang="en-US" altLang="ja-JP" sz="2800" b="0" i="0" u="none" strike="noStrike" cap="none" normalizeH="0" baseline="0" dirty="0" smtClean="0">
              <a:ln>
                <a:noFill/>
              </a:ln>
              <a:solidFill>
                <a:srgbClr val="FFFFFF"/>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lang="en-US" altLang="ja-JP" sz="2000" dirty="0" smtClean="0">
                <a:solidFill>
                  <a:srgbClr val="FFFFFF"/>
                </a:solidFill>
                <a:latin typeface="Arial"/>
                <a:ea typeface="HGP創英角ｺﾞｼｯｸUB"/>
                <a:cs typeface="Arial"/>
              </a:rPr>
              <a:t>Hypervisor</a:t>
            </a:r>
            <a:endParaRPr kumimoji="0" lang="en-US" altLang="ja-JP" sz="2000" dirty="0">
              <a:solidFill>
                <a:srgbClr val="FFFFFF"/>
              </a:solidFill>
              <a:latin typeface="Arial"/>
              <a:ea typeface="HGP創英角ｺﾞｼｯｸUB"/>
              <a:cs typeface="Arial"/>
            </a:endParaRPr>
          </a:p>
        </p:txBody>
      </p:sp>
      <p:grpSp>
        <p:nvGrpSpPr>
          <p:cNvPr id="3" name="図形グループ 2"/>
          <p:cNvGrpSpPr/>
          <p:nvPr/>
        </p:nvGrpSpPr>
        <p:grpSpPr>
          <a:xfrm>
            <a:off x="1371600" y="990600"/>
            <a:ext cx="6477000" cy="1447800"/>
            <a:chOff x="1371600" y="990600"/>
            <a:chExt cx="6477000" cy="1447800"/>
          </a:xfrm>
        </p:grpSpPr>
        <p:pic>
          <p:nvPicPr>
            <p:cNvPr id="145"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3716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148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580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下矢印 147"/>
            <p:cNvSpPr/>
            <p:nvPr/>
          </p:nvSpPr>
          <p:spPr bwMode="auto">
            <a:xfrm>
              <a:off x="1600200" y="1981200"/>
              <a:ext cx="533400" cy="4572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9" name="下矢印 148"/>
            <p:cNvSpPr/>
            <p:nvPr/>
          </p:nvSpPr>
          <p:spPr bwMode="auto">
            <a:xfrm>
              <a:off x="4343400" y="1981200"/>
              <a:ext cx="533400" cy="4572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0" name="下矢印 149"/>
            <p:cNvSpPr/>
            <p:nvPr/>
          </p:nvSpPr>
          <p:spPr bwMode="auto">
            <a:xfrm>
              <a:off x="7086600" y="1981200"/>
              <a:ext cx="533400" cy="4572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 name="角丸四角形吹き出し 10"/>
            <p:cNvSpPr/>
            <p:nvPr/>
          </p:nvSpPr>
          <p:spPr bwMode="auto">
            <a:xfrm>
              <a:off x="5257800" y="1143000"/>
              <a:ext cx="1600200" cy="533400"/>
            </a:xfrm>
            <a:prstGeom prst="wedgeRoundRectCallout">
              <a:avLst>
                <a:gd name="adj1" fmla="val -46346"/>
                <a:gd name="adj2" fmla="val 82570"/>
                <a:gd name="adj3" fmla="val 16667"/>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独立した</a:t>
              </a:r>
              <a:r>
                <a:rPr kumimoji="0" lang="en-US" altLang="ja-JP"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3</a:t>
              </a:r>
              <a:r>
                <a:rPr kumimoji="0" lang="ja-JP" altLang="en-US"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台のマシン</a:t>
              </a:r>
              <a:endParaRPr kumimoji="0" lang="en-US" altLang="ja-JP"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として扱うことができる</a:t>
              </a:r>
            </a:p>
          </p:txBody>
        </p:sp>
      </p:grpSp>
    </p:spTree>
    <p:extLst>
      <p:ext uri="{BB962C8B-B14F-4D97-AF65-F5344CB8AC3E}">
        <p14:creationId xmlns:p14="http://schemas.microsoft.com/office/powerpoint/2010/main" val="181660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23"/>
                                        </p:tgtEl>
                                        <p:attrNameLst>
                                          <p:attrName>style.visibility</p:attrName>
                                        </p:attrNameLst>
                                      </p:cBhvr>
                                      <p:to>
                                        <p:strVal val="visible"/>
                                      </p:to>
                                    </p:set>
                                    <p:anim calcmode="lin" valueType="num">
                                      <p:cBhvr additive="base">
                                        <p:cTn id="7" dur="500" fill="hold"/>
                                        <p:tgtEl>
                                          <p:spTgt spid="623"/>
                                        </p:tgtEl>
                                        <p:attrNameLst>
                                          <p:attrName>ppt_x</p:attrName>
                                        </p:attrNameLst>
                                      </p:cBhvr>
                                      <p:tavLst>
                                        <p:tav tm="0">
                                          <p:val>
                                            <p:strVal val="0-#ppt_w/2"/>
                                          </p:val>
                                        </p:tav>
                                        <p:tav tm="100000">
                                          <p:val>
                                            <p:strVal val="#ppt_x"/>
                                          </p:val>
                                        </p:tav>
                                      </p:tavLst>
                                    </p:anim>
                                    <p:anim calcmode="lin" valueType="num">
                                      <p:cBhvr additive="base">
                                        <p:cTn id="8" dur="500" fill="hold"/>
                                        <p:tgtEl>
                                          <p:spTgt spid="62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down)">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up)">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仮想化についての一般的理解</a:t>
            </a:r>
            <a:r>
              <a:rPr lang="en-US" altLang="ja-JP" sz="2800" dirty="0" smtClean="0">
                <a:ea typeface="ＭＳ Ｐゴシック" pitchFamily="50" charset="-128"/>
              </a:rPr>
              <a:t>(2)</a:t>
            </a:r>
            <a:endParaRPr lang="ja-JP" altLang="en-US" sz="2800" dirty="0">
              <a:ea typeface="ＭＳ Ｐゴシック" pitchFamily="50" charset="-128"/>
            </a:endParaRPr>
          </a:p>
        </p:txBody>
      </p:sp>
      <p:sp>
        <p:nvSpPr>
          <p:cNvPr id="4" name="角丸四角形 3"/>
          <p:cNvSpPr/>
          <p:nvPr/>
        </p:nvSpPr>
        <p:spPr bwMode="auto">
          <a:xfrm>
            <a:off x="762000" y="37338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151" name="角丸四角形 150"/>
          <p:cNvSpPr/>
          <p:nvPr/>
        </p:nvSpPr>
        <p:spPr bwMode="auto">
          <a:xfrm>
            <a:off x="1828800" y="37338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152" name="角丸四角形 151"/>
          <p:cNvSpPr/>
          <p:nvPr/>
        </p:nvSpPr>
        <p:spPr bwMode="auto">
          <a:xfrm>
            <a:off x="2895600" y="37338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155" name="角丸四角形 154"/>
          <p:cNvSpPr/>
          <p:nvPr/>
        </p:nvSpPr>
        <p:spPr bwMode="auto">
          <a:xfrm>
            <a:off x="762000" y="33528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58" name="角丸四角形 157"/>
          <p:cNvSpPr/>
          <p:nvPr/>
        </p:nvSpPr>
        <p:spPr bwMode="auto">
          <a:xfrm>
            <a:off x="1828800" y="33528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59" name="角丸四角形 158"/>
          <p:cNvSpPr/>
          <p:nvPr/>
        </p:nvSpPr>
        <p:spPr bwMode="auto">
          <a:xfrm>
            <a:off x="2895600" y="33528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0" name="角丸四角形 159"/>
          <p:cNvSpPr/>
          <p:nvPr/>
        </p:nvSpPr>
        <p:spPr bwMode="auto">
          <a:xfrm>
            <a:off x="762000" y="24384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6" name="直線コネクタ 5"/>
          <p:cNvCxnSpPr>
            <a:stCxn id="160" idx="1"/>
            <a:endCxn id="160" idx="3"/>
          </p:cNvCxnSpPr>
          <p:nvPr/>
        </p:nvCxnSpPr>
        <p:spPr bwMode="auto">
          <a:xfrm>
            <a:off x="762000" y="28575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1" name="角丸四角形 160"/>
          <p:cNvSpPr/>
          <p:nvPr/>
        </p:nvSpPr>
        <p:spPr bwMode="auto">
          <a:xfrm>
            <a:off x="1828800" y="24384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62" name="直線コネクタ 161"/>
          <p:cNvCxnSpPr>
            <a:stCxn id="161" idx="1"/>
            <a:endCxn id="161" idx="3"/>
          </p:cNvCxnSpPr>
          <p:nvPr/>
        </p:nvCxnSpPr>
        <p:spPr bwMode="auto">
          <a:xfrm>
            <a:off x="1828800" y="28575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3" name="角丸四角形 162"/>
          <p:cNvSpPr/>
          <p:nvPr/>
        </p:nvSpPr>
        <p:spPr bwMode="auto">
          <a:xfrm>
            <a:off x="2895600" y="24384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64" name="直線コネクタ 163"/>
          <p:cNvCxnSpPr>
            <a:stCxn id="163" idx="1"/>
            <a:endCxn id="163" idx="3"/>
          </p:cNvCxnSpPr>
          <p:nvPr/>
        </p:nvCxnSpPr>
        <p:spPr bwMode="auto">
          <a:xfrm>
            <a:off x="2895600" y="28575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ホームベース 8"/>
          <p:cNvSpPr/>
          <p:nvPr/>
        </p:nvSpPr>
        <p:spPr bwMode="auto">
          <a:xfrm>
            <a:off x="762000" y="4495800"/>
            <a:ext cx="4419600" cy="1371600"/>
          </a:xfrm>
          <a:prstGeom prst="homePlate">
            <a:avLst>
              <a:gd name="adj" fmla="val 43791"/>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450850" lvl="1" indent="-171450">
              <a:spcBef>
                <a:spcPts val="0"/>
              </a:spcBef>
              <a:buFont typeface="Wingdings" charset="2"/>
              <a:buChar char="v"/>
            </a:pPr>
            <a:r>
              <a:rPr kumimoji="0" lang="ja-JP" altLang="en-US" sz="2000" b="0" i="0" u="none" strike="noStrike" cap="none" normalizeH="0" baseline="0" dirty="0" smtClean="0">
                <a:ln>
                  <a:noFill/>
                </a:ln>
                <a:solidFill>
                  <a:srgbClr val="FFFFFF"/>
                </a:solidFill>
                <a:effectLst/>
              </a:rPr>
              <a:t>物理的資源の削減</a:t>
            </a:r>
            <a:endParaRPr kumimoji="0" lang="en-US" altLang="ja-JP" sz="2000" b="0" i="0" u="none" strike="noStrike" cap="none" normalizeH="0" baseline="0" dirty="0" smtClean="0">
              <a:ln>
                <a:noFill/>
              </a:ln>
              <a:solidFill>
                <a:srgbClr val="FFFFFF"/>
              </a:solidFill>
              <a:effectLst/>
            </a:endParaRPr>
          </a:p>
          <a:p>
            <a:pPr marL="539750" lvl="2">
              <a:spcBef>
                <a:spcPts val="0"/>
              </a:spcBef>
            </a:pPr>
            <a:r>
              <a:rPr lang="ja-JP" altLang="en-US" dirty="0" smtClean="0">
                <a:solidFill>
                  <a:srgbClr val="FFFFFF"/>
                </a:solidFill>
              </a:rPr>
              <a:t>物理マシンの台数を減らすことができる</a:t>
            </a:r>
            <a:endParaRPr kumimoji="0" lang="en-US" altLang="ja-JP" b="0" i="0" u="none" strike="noStrike" cap="none" normalizeH="0" baseline="0" dirty="0" smtClean="0">
              <a:ln>
                <a:noFill/>
              </a:ln>
              <a:solidFill>
                <a:srgbClr val="FFFFFF"/>
              </a:solidFill>
              <a:effectLst/>
            </a:endParaRPr>
          </a:p>
          <a:p>
            <a:pPr marL="450850" lvl="1" indent="-171450">
              <a:spcBef>
                <a:spcPts val="0"/>
              </a:spcBef>
              <a:buFont typeface="Wingdings" charset="2"/>
              <a:buChar char="v"/>
            </a:pPr>
            <a:r>
              <a:rPr lang="ja-JP" altLang="en-US" sz="2000" dirty="0" smtClean="0">
                <a:solidFill>
                  <a:srgbClr val="FFFFFF"/>
                </a:solidFill>
              </a:rPr>
              <a:t>ソフトウエア管理への移行</a:t>
            </a:r>
            <a:endParaRPr lang="en-US" altLang="ja-JP" sz="2000" dirty="0" smtClean="0">
              <a:solidFill>
                <a:srgbClr val="FFFFFF"/>
              </a:solidFill>
            </a:endParaRPr>
          </a:p>
          <a:p>
            <a:pPr marL="539750" lvl="2">
              <a:spcBef>
                <a:spcPts val="0"/>
              </a:spcBef>
            </a:pPr>
            <a:r>
              <a:rPr kumimoji="0" lang="ja-JP" altLang="en-US" b="0" i="0" u="none" strike="noStrike" cap="none" normalizeH="0" baseline="0" dirty="0" smtClean="0">
                <a:ln>
                  <a:noFill/>
                </a:ln>
                <a:solidFill>
                  <a:srgbClr val="FFFFFF"/>
                </a:solidFill>
                <a:effectLst/>
              </a:rPr>
              <a:t>システム資源の調達や構成の変更をソフトウエア</a:t>
            </a:r>
            <a:endParaRPr kumimoji="0" lang="en-US" altLang="ja-JP" b="0" i="0" u="none" strike="noStrike" cap="none" normalizeH="0" baseline="0" dirty="0" smtClean="0">
              <a:ln>
                <a:noFill/>
              </a:ln>
              <a:solidFill>
                <a:srgbClr val="FFFFFF"/>
              </a:solidFill>
              <a:effectLst/>
            </a:endParaRPr>
          </a:p>
          <a:p>
            <a:pPr marL="539750" lvl="2">
              <a:spcBef>
                <a:spcPts val="0"/>
              </a:spcBef>
            </a:pPr>
            <a:r>
              <a:rPr kumimoji="0" lang="ja-JP" altLang="en-US" b="0" i="0" u="none" strike="noStrike" cap="none" normalizeH="0" baseline="0" dirty="0" smtClean="0">
                <a:ln>
                  <a:noFill/>
                </a:ln>
                <a:solidFill>
                  <a:srgbClr val="FFFFFF"/>
                </a:solidFill>
                <a:effectLst/>
              </a:rPr>
              <a:t>の設定作業として行える</a:t>
            </a:r>
          </a:p>
        </p:txBody>
      </p:sp>
      <p:sp>
        <p:nvSpPr>
          <p:cNvPr id="2" name="角丸四角形 1"/>
          <p:cNvSpPr/>
          <p:nvPr/>
        </p:nvSpPr>
        <p:spPr bwMode="auto">
          <a:xfrm>
            <a:off x="762000" y="1676400"/>
            <a:ext cx="3124200" cy="457200"/>
          </a:xfrm>
          <a:prstGeom prst="round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物理システム</a:t>
            </a:r>
          </a:p>
        </p:txBody>
      </p:sp>
      <p:grpSp>
        <p:nvGrpSpPr>
          <p:cNvPr id="3" name="図形グループ 2"/>
          <p:cNvGrpSpPr/>
          <p:nvPr/>
        </p:nvGrpSpPr>
        <p:grpSpPr>
          <a:xfrm>
            <a:off x="3962400" y="1676400"/>
            <a:ext cx="4419600" cy="4191000"/>
            <a:chOff x="3962400" y="1676400"/>
            <a:chExt cx="4419600" cy="4191000"/>
          </a:xfrm>
        </p:grpSpPr>
        <p:grpSp>
          <p:nvGrpSpPr>
            <p:cNvPr id="14" name="図形グループ 13"/>
            <p:cNvGrpSpPr/>
            <p:nvPr/>
          </p:nvGrpSpPr>
          <p:grpSpPr>
            <a:xfrm>
              <a:off x="3962400" y="2438400"/>
              <a:ext cx="4419600" cy="3429000"/>
              <a:chOff x="3962400" y="2209800"/>
              <a:chExt cx="4419600" cy="3429000"/>
            </a:xfrm>
          </p:grpSpPr>
          <p:sp>
            <p:nvSpPr>
              <p:cNvPr id="7" name="台形 6"/>
              <p:cNvSpPr/>
              <p:nvPr/>
            </p:nvSpPr>
            <p:spPr bwMode="auto">
              <a:xfrm flipV="1">
                <a:off x="5257800" y="4114800"/>
                <a:ext cx="3124200" cy="914400"/>
              </a:xfrm>
              <a:prstGeom prst="trapezoid">
                <a:avLst>
                  <a:gd name="adj" fmla="val 112728"/>
                </a:avLst>
              </a:prstGeom>
              <a:solidFill>
                <a:srgbClr val="800000">
                  <a:alpha val="66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lang="ja-JP" altLang="en-US" sz="2800">
                  <a:solidFill>
                    <a:srgbClr val="FFFFFF"/>
                  </a:solidFill>
                  <a:latin typeface="Arial"/>
                  <a:ea typeface="HGP創英角ｺﾞｼｯｸUB"/>
                  <a:cs typeface="Arial"/>
                </a:endParaRPr>
              </a:p>
            </p:txBody>
          </p:sp>
          <p:sp>
            <p:nvSpPr>
              <p:cNvPr id="588" name="角丸四角形 587"/>
              <p:cNvSpPr/>
              <p:nvPr/>
            </p:nvSpPr>
            <p:spPr bwMode="auto">
              <a:xfrm>
                <a:off x="5257800" y="3505200"/>
                <a:ext cx="990600" cy="533400"/>
              </a:xfrm>
              <a:prstGeom prst="roundRect">
                <a:avLst>
                  <a:gd name="adj" fmla="val 8179"/>
                </a:avLst>
              </a:prstGeom>
              <a:solidFill>
                <a:srgbClr val="3366FF">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仮想マシン</a:t>
                </a:r>
                <a:endParaRPr kumimoji="0" lang="en-US" altLang="ja-JP"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サーバー</a:t>
                </a:r>
              </a:p>
            </p:txBody>
          </p:sp>
          <p:sp>
            <p:nvSpPr>
              <p:cNvPr id="153" name="角丸四角形 152"/>
              <p:cNvSpPr/>
              <p:nvPr/>
            </p:nvSpPr>
            <p:spPr bwMode="auto">
              <a:xfrm>
                <a:off x="6324600" y="3505200"/>
                <a:ext cx="990600" cy="533400"/>
              </a:xfrm>
              <a:prstGeom prst="roundRect">
                <a:avLst>
                  <a:gd name="adj" fmla="val 8179"/>
                </a:avLst>
              </a:prstGeom>
              <a:solidFill>
                <a:srgbClr val="3366FF">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仮想マシン</a:t>
                </a:r>
                <a:endParaRPr kumimoji="0" lang="en-US" altLang="ja-JP"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サーバー</a:t>
                </a:r>
              </a:p>
            </p:txBody>
          </p:sp>
          <p:sp>
            <p:nvSpPr>
              <p:cNvPr id="154" name="角丸四角形 153"/>
              <p:cNvSpPr/>
              <p:nvPr/>
            </p:nvSpPr>
            <p:spPr bwMode="auto">
              <a:xfrm>
                <a:off x="7391400" y="3505200"/>
                <a:ext cx="990600" cy="533400"/>
              </a:xfrm>
              <a:prstGeom prst="roundRect">
                <a:avLst>
                  <a:gd name="adj" fmla="val 8179"/>
                </a:avLst>
              </a:prstGeom>
              <a:solidFill>
                <a:srgbClr val="3366FF">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仮想マシン</a:t>
                </a:r>
                <a:endParaRPr kumimoji="0" lang="en-US" altLang="ja-JP"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a:ea typeface="HGP創英角ｺﾞｼｯｸUB"/>
                    <a:cs typeface="Arial"/>
                  </a:rPr>
                  <a:t>サーバー</a:t>
                </a:r>
              </a:p>
            </p:txBody>
          </p:sp>
          <p:sp>
            <p:nvSpPr>
              <p:cNvPr id="165" name="角丸四角形 164"/>
              <p:cNvSpPr/>
              <p:nvPr/>
            </p:nvSpPr>
            <p:spPr bwMode="auto">
              <a:xfrm>
                <a:off x="5257800" y="31242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6" name="角丸四角形 165"/>
              <p:cNvSpPr/>
              <p:nvPr/>
            </p:nvSpPr>
            <p:spPr bwMode="auto">
              <a:xfrm>
                <a:off x="6324600" y="31242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7" name="角丸四角形 166"/>
              <p:cNvSpPr/>
              <p:nvPr/>
            </p:nvSpPr>
            <p:spPr bwMode="auto">
              <a:xfrm>
                <a:off x="7391400" y="3124200"/>
                <a:ext cx="990600" cy="3048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rgbClr val="FFFFFF"/>
                    </a:solidFill>
                    <a:latin typeface="Arial"/>
                    <a:ea typeface="HGP創英角ｺﾞｼｯｸUB"/>
                    <a:cs typeface="Arial"/>
                  </a:rPr>
                  <a:t>OS</a:t>
                </a:r>
              </a:p>
            </p:txBody>
          </p:sp>
          <p:sp>
            <p:nvSpPr>
              <p:cNvPr id="168" name="角丸四角形 167"/>
              <p:cNvSpPr/>
              <p:nvPr/>
            </p:nvSpPr>
            <p:spPr bwMode="auto">
              <a:xfrm>
                <a:off x="5257800" y="22098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69" name="直線コネクタ 168"/>
              <p:cNvCxnSpPr>
                <a:stCxn id="168" idx="1"/>
                <a:endCxn id="168" idx="3"/>
              </p:cNvCxnSpPr>
              <p:nvPr/>
            </p:nvCxnSpPr>
            <p:spPr bwMode="auto">
              <a:xfrm>
                <a:off x="5257800" y="26289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0" name="角丸四角形 169"/>
              <p:cNvSpPr/>
              <p:nvPr/>
            </p:nvSpPr>
            <p:spPr bwMode="auto">
              <a:xfrm>
                <a:off x="6324600" y="22098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71" name="直線コネクタ 170"/>
              <p:cNvCxnSpPr>
                <a:stCxn id="170" idx="1"/>
                <a:endCxn id="170" idx="3"/>
              </p:cNvCxnSpPr>
              <p:nvPr/>
            </p:nvCxnSpPr>
            <p:spPr bwMode="auto">
              <a:xfrm>
                <a:off x="6324600" y="26289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2" name="角丸四角形 171"/>
              <p:cNvSpPr/>
              <p:nvPr/>
            </p:nvSpPr>
            <p:spPr bwMode="auto">
              <a:xfrm>
                <a:off x="7391400" y="2209800"/>
                <a:ext cx="990600" cy="838200"/>
              </a:xfrm>
              <a:prstGeom prst="roundRect">
                <a:avLst>
                  <a:gd name="adj" fmla="val 8179"/>
                </a:avLst>
              </a:prstGeom>
              <a:solidFill>
                <a:schemeClr val="accent6">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アプリケーション</a:t>
                </a: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lang="en-US" altLang="ja-JP" sz="900" dirty="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900" dirty="0" smtClean="0">
                  <a:solidFill>
                    <a:srgbClr val="FFFFFF"/>
                  </a:solidFill>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900" dirty="0" smtClean="0">
                    <a:solidFill>
                      <a:srgbClr val="FFFFFF"/>
                    </a:solidFill>
                    <a:latin typeface="Arial"/>
                    <a:ea typeface="HGP創英角ｺﾞｼｯｸUB"/>
                    <a:cs typeface="Arial"/>
                  </a:rPr>
                  <a:t>ミドルウェア</a:t>
                </a:r>
                <a:endParaRPr kumimoji="0" lang="en-US" altLang="ja-JP" sz="900" dirty="0" smtClean="0">
                  <a:solidFill>
                    <a:srgbClr val="FFFFFF"/>
                  </a:solidFill>
                  <a:latin typeface="Arial"/>
                  <a:ea typeface="HGP創英角ｺﾞｼｯｸUB"/>
                  <a:cs typeface="Arial"/>
                </a:endParaRPr>
              </a:p>
            </p:txBody>
          </p:sp>
          <p:cxnSp>
            <p:nvCxnSpPr>
              <p:cNvPr id="173" name="直線コネクタ 172"/>
              <p:cNvCxnSpPr>
                <a:stCxn id="172" idx="1"/>
                <a:endCxn id="172" idx="3"/>
              </p:cNvCxnSpPr>
              <p:nvPr/>
            </p:nvCxnSpPr>
            <p:spPr bwMode="auto">
              <a:xfrm>
                <a:off x="7391400" y="2628900"/>
                <a:ext cx="9906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角丸四角形 173"/>
              <p:cNvSpPr/>
              <p:nvPr/>
            </p:nvSpPr>
            <p:spPr bwMode="auto">
              <a:xfrm>
                <a:off x="6324600" y="5105400"/>
                <a:ext cx="990600" cy="533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物理マシン</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smtClean="0">
                    <a:solidFill>
                      <a:srgbClr val="FFFFFF"/>
                    </a:solidFill>
                    <a:latin typeface="HGP創英角ｺﾞｼｯｸUB"/>
                    <a:ea typeface="HGP創英角ｺﾞｼｯｸUB"/>
                    <a:cs typeface="HGP創英角ｺﾞｼｯｸUB"/>
                  </a:rPr>
                  <a:t>サーバー</a:t>
                </a:r>
                <a:endParaRPr kumimoji="0" lang="en-US" altLang="ja-JP" dirty="0" smtClean="0">
                  <a:solidFill>
                    <a:srgbClr val="FFFFFF"/>
                  </a:solidFill>
                  <a:latin typeface="HGP創英角ｺﾞｼｯｸUB"/>
                  <a:ea typeface="HGP創英角ｺﾞｼｯｸUB"/>
                  <a:cs typeface="HGP創英角ｺﾞｼｯｸUB"/>
                </a:endParaRPr>
              </a:p>
            </p:txBody>
          </p:sp>
          <p:sp>
            <p:nvSpPr>
              <p:cNvPr id="8" name="テキスト ボックス 7"/>
              <p:cNvSpPr txBox="1"/>
              <p:nvPr/>
            </p:nvSpPr>
            <p:spPr>
              <a:xfrm>
                <a:off x="5791200" y="4267200"/>
                <a:ext cx="2031325" cy="560153"/>
              </a:xfrm>
              <a:prstGeom prst="rect">
                <a:avLst/>
              </a:prstGeom>
              <a:noFill/>
            </p:spPr>
            <p:txBody>
              <a:bodyPr wrap="none" rtlCol="0">
                <a:spAutoFit/>
              </a:bodyPr>
              <a:lstStyle/>
              <a:p>
                <a:pPr algn="ctr"/>
                <a:r>
                  <a:rPr kumimoji="1" lang="ja-JP" altLang="en-US" sz="1600" dirty="0" smtClean="0">
                    <a:solidFill>
                      <a:schemeClr val="bg1"/>
                    </a:solidFill>
                  </a:rPr>
                  <a:t>仮想化ソフトウェア</a:t>
                </a:r>
                <a:endParaRPr kumimoji="1" lang="en-US" altLang="ja-JP" sz="1600" dirty="0" smtClean="0">
                  <a:solidFill>
                    <a:schemeClr val="bg1"/>
                  </a:solidFill>
                </a:endParaRPr>
              </a:p>
              <a:p>
                <a:pPr algn="ctr"/>
                <a:r>
                  <a:rPr kumimoji="1" lang="ja-JP" altLang="en-US" dirty="0" smtClean="0">
                    <a:solidFill>
                      <a:schemeClr val="bg1"/>
                    </a:solidFill>
                  </a:rPr>
                  <a:t>ハイパーバイザー</a:t>
                </a:r>
                <a:endParaRPr kumimoji="1" lang="ja-JP" altLang="en-US" dirty="0">
                  <a:solidFill>
                    <a:schemeClr val="bg1"/>
                  </a:solidFill>
                </a:endParaRPr>
              </a:p>
            </p:txBody>
          </p:sp>
          <p:cxnSp>
            <p:nvCxnSpPr>
              <p:cNvPr id="12" name="直線矢印コネクタ 11"/>
              <p:cNvCxnSpPr/>
              <p:nvPr/>
            </p:nvCxnSpPr>
            <p:spPr bwMode="auto">
              <a:xfrm>
                <a:off x="3962400" y="2209800"/>
                <a:ext cx="1219200" cy="0"/>
              </a:xfrm>
              <a:prstGeom prst="straightConnector1">
                <a:avLst/>
              </a:prstGeom>
              <a:solidFill>
                <a:schemeClr val="bg1"/>
              </a:solidFill>
              <a:ln w="38100" cap="flat" cmpd="sng" algn="ctr">
                <a:solidFill>
                  <a:srgbClr val="FF6600"/>
                </a:solidFill>
                <a:prstDash val="sysDash"/>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直線矢印コネクタ 175"/>
              <p:cNvCxnSpPr/>
              <p:nvPr/>
            </p:nvCxnSpPr>
            <p:spPr bwMode="auto">
              <a:xfrm>
                <a:off x="3962400" y="4038600"/>
                <a:ext cx="1219200" cy="0"/>
              </a:xfrm>
              <a:prstGeom prst="straightConnector1">
                <a:avLst/>
              </a:prstGeom>
              <a:solidFill>
                <a:schemeClr val="bg1"/>
              </a:solidFill>
              <a:ln w="38100" cap="flat" cmpd="sng" algn="ctr">
                <a:solidFill>
                  <a:srgbClr val="FF6600"/>
                </a:solidFill>
                <a:prstDash val="sysDash"/>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5" name="角丸四角形 34"/>
            <p:cNvSpPr/>
            <p:nvPr/>
          </p:nvSpPr>
          <p:spPr bwMode="auto">
            <a:xfrm>
              <a:off x="5257800" y="1676400"/>
              <a:ext cx="3124200" cy="457200"/>
            </a:xfrm>
            <a:prstGeom prst="round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仮想システム</a:t>
              </a:r>
            </a:p>
          </p:txBody>
        </p:sp>
      </p:grpSp>
    </p:spTree>
    <p:extLst>
      <p:ext uri="{BB962C8B-B14F-4D97-AF65-F5344CB8AC3E}">
        <p14:creationId xmlns:p14="http://schemas.microsoft.com/office/powerpoint/2010/main" val="831633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6" name="円/楕円 4035"/>
          <p:cNvSpPr/>
          <p:nvPr/>
        </p:nvSpPr>
        <p:spPr bwMode="auto">
          <a:xfrm>
            <a:off x="571500" y="4267201"/>
            <a:ext cx="7997825" cy="2438400"/>
          </a:xfrm>
          <a:prstGeom prst="ellipse">
            <a:avLst/>
          </a:prstGeom>
          <a:solidFill>
            <a:srgbClr val="0000FF"/>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en-US" altLang="ja-JP" sz="2800" dirty="0" smtClean="0">
                <a:ea typeface="ＭＳ Ｐゴシック" pitchFamily="50" charset="-128"/>
              </a:rPr>
              <a:t>Software-defined Infrastructure</a:t>
            </a:r>
            <a:r>
              <a:rPr lang="ja-JP" altLang="en-US" sz="2800" dirty="0" smtClean="0">
                <a:ea typeface="ＭＳ Ｐゴシック" pitchFamily="50" charset="-128"/>
              </a:rPr>
              <a:t>とは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テキスト ボックス 9"/>
          <p:cNvSpPr txBox="1"/>
          <p:nvPr/>
        </p:nvSpPr>
        <p:spPr>
          <a:xfrm>
            <a:off x="838200" y="4953000"/>
            <a:ext cx="1600200" cy="1163395"/>
          </a:xfrm>
          <a:prstGeom prst="rect">
            <a:avLst/>
          </a:prstGeom>
          <a:noFill/>
        </p:spPr>
        <p:txBody>
          <a:bodyPr wrap="square" rtlCol="0">
            <a:spAutoFit/>
          </a:bodyPr>
          <a:lstStyle/>
          <a:p>
            <a:pPr algn="ctr"/>
            <a:r>
              <a:rPr kumimoji="1" lang="ja-JP" altLang="en-US" sz="36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物　理</a:t>
            </a:r>
          </a:p>
          <a:p>
            <a:pPr algn="ctr"/>
            <a:r>
              <a:rPr kumimoji="1" lang="ja-JP" altLang="en-US"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a:t>
            </a:r>
            <a:endParaRPr kumimoji="1" lang="en-US" altLang="ja-JP"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13" name="角丸四角形 12"/>
          <p:cNvSpPr/>
          <p:nvPr/>
        </p:nvSpPr>
        <p:spPr bwMode="auto">
          <a:xfrm>
            <a:off x="2546710" y="5562600"/>
            <a:ext cx="545429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grpSp>
        <p:nvGrpSpPr>
          <p:cNvPr id="4" name="図形グループ 3"/>
          <p:cNvGrpSpPr/>
          <p:nvPr/>
        </p:nvGrpSpPr>
        <p:grpSpPr>
          <a:xfrm>
            <a:off x="2570763" y="4802160"/>
            <a:ext cx="5430237" cy="912840"/>
            <a:chOff x="2546710" y="4572000"/>
            <a:chExt cx="5835290" cy="1143000"/>
          </a:xfrm>
        </p:grpSpPr>
        <p:pic>
          <p:nvPicPr>
            <p:cNvPr id="97"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67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4"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01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5"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5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8"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1281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nvGrpSpPr>
            <p:cNvPr id="1877" name="Group 207"/>
            <p:cNvGrpSpPr>
              <a:grpSpLocks/>
            </p:cNvGrpSpPr>
            <p:nvPr/>
          </p:nvGrpSpPr>
          <p:grpSpPr bwMode="auto">
            <a:xfrm>
              <a:off x="4680310" y="4572000"/>
              <a:ext cx="685800" cy="1143000"/>
              <a:chOff x="2668" y="1574"/>
              <a:chExt cx="754" cy="1172"/>
            </a:xfrm>
          </p:grpSpPr>
          <p:sp>
            <p:nvSpPr>
              <p:cNvPr id="210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1878" name="Group 408"/>
            <p:cNvGrpSpPr>
              <a:grpSpLocks/>
            </p:cNvGrpSpPr>
            <p:nvPr/>
          </p:nvGrpSpPr>
          <p:grpSpPr bwMode="auto">
            <a:xfrm>
              <a:off x="4756712" y="4720239"/>
              <a:ext cx="578473" cy="628065"/>
              <a:chOff x="2752" y="1726"/>
              <a:chExt cx="636" cy="644"/>
            </a:xfrm>
          </p:grpSpPr>
          <p:sp>
            <p:nvSpPr>
              <p:cNvPr id="190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1879" name="Freeform 409"/>
            <p:cNvSpPr>
              <a:spLocks/>
            </p:cNvSpPr>
            <p:nvPr/>
          </p:nvSpPr>
          <p:spPr bwMode="auto">
            <a:xfrm>
              <a:off x="4945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0" name="Freeform 410"/>
            <p:cNvSpPr>
              <a:spLocks/>
            </p:cNvSpPr>
            <p:nvPr/>
          </p:nvSpPr>
          <p:spPr bwMode="auto">
            <a:xfrm>
              <a:off x="4934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1" name="Freeform 411"/>
            <p:cNvSpPr>
              <a:spLocks/>
            </p:cNvSpPr>
            <p:nvPr/>
          </p:nvSpPr>
          <p:spPr bwMode="auto">
            <a:xfrm>
              <a:off x="4934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2" name="Freeform 412"/>
            <p:cNvSpPr>
              <a:spLocks/>
            </p:cNvSpPr>
            <p:nvPr/>
          </p:nvSpPr>
          <p:spPr bwMode="auto">
            <a:xfrm>
              <a:off x="4934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3" name="Freeform 413"/>
            <p:cNvSpPr>
              <a:spLocks/>
            </p:cNvSpPr>
            <p:nvPr/>
          </p:nvSpPr>
          <p:spPr bwMode="auto">
            <a:xfrm>
              <a:off x="4925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4" name="Freeform 414"/>
            <p:cNvSpPr>
              <a:spLocks/>
            </p:cNvSpPr>
            <p:nvPr/>
          </p:nvSpPr>
          <p:spPr bwMode="auto">
            <a:xfrm>
              <a:off x="4925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5" name="Freeform 415"/>
            <p:cNvSpPr>
              <a:spLocks/>
            </p:cNvSpPr>
            <p:nvPr/>
          </p:nvSpPr>
          <p:spPr bwMode="auto">
            <a:xfrm>
              <a:off x="4925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6" name="Freeform 416"/>
            <p:cNvSpPr>
              <a:spLocks/>
            </p:cNvSpPr>
            <p:nvPr/>
          </p:nvSpPr>
          <p:spPr bwMode="auto">
            <a:xfrm>
              <a:off x="4916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7" name="Rectangle 417"/>
            <p:cNvSpPr>
              <a:spLocks noChangeArrowheads="1"/>
            </p:cNvSpPr>
            <p:nvPr/>
          </p:nvSpPr>
          <p:spPr bwMode="auto">
            <a:xfrm>
              <a:off x="4916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8" name="Freeform 418"/>
            <p:cNvSpPr>
              <a:spLocks/>
            </p:cNvSpPr>
            <p:nvPr/>
          </p:nvSpPr>
          <p:spPr bwMode="auto">
            <a:xfrm>
              <a:off x="4916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9" name="Freeform 419"/>
            <p:cNvSpPr>
              <a:spLocks/>
            </p:cNvSpPr>
            <p:nvPr/>
          </p:nvSpPr>
          <p:spPr bwMode="auto">
            <a:xfrm>
              <a:off x="4905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0" name="Rectangle 420"/>
            <p:cNvSpPr>
              <a:spLocks noChangeArrowheads="1"/>
            </p:cNvSpPr>
            <p:nvPr/>
          </p:nvSpPr>
          <p:spPr bwMode="auto">
            <a:xfrm>
              <a:off x="4905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1" name="Freeform 421"/>
            <p:cNvSpPr>
              <a:spLocks/>
            </p:cNvSpPr>
            <p:nvPr/>
          </p:nvSpPr>
          <p:spPr bwMode="auto">
            <a:xfrm>
              <a:off x="4905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2" name="Freeform 422"/>
            <p:cNvSpPr>
              <a:spLocks/>
            </p:cNvSpPr>
            <p:nvPr/>
          </p:nvSpPr>
          <p:spPr bwMode="auto">
            <a:xfrm>
              <a:off x="4758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3" name="Freeform 423"/>
            <p:cNvSpPr>
              <a:spLocks/>
            </p:cNvSpPr>
            <p:nvPr/>
          </p:nvSpPr>
          <p:spPr bwMode="auto">
            <a:xfrm>
              <a:off x="4771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4" name="Freeform 424"/>
            <p:cNvSpPr>
              <a:spLocks/>
            </p:cNvSpPr>
            <p:nvPr/>
          </p:nvSpPr>
          <p:spPr bwMode="auto">
            <a:xfrm>
              <a:off x="4756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5" name="Freeform 425"/>
            <p:cNvSpPr>
              <a:spLocks/>
            </p:cNvSpPr>
            <p:nvPr/>
          </p:nvSpPr>
          <p:spPr bwMode="auto">
            <a:xfrm>
              <a:off x="4756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6" name="Freeform 426"/>
            <p:cNvSpPr>
              <a:spLocks/>
            </p:cNvSpPr>
            <p:nvPr/>
          </p:nvSpPr>
          <p:spPr bwMode="auto">
            <a:xfrm>
              <a:off x="5011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7" name="Freeform 427"/>
            <p:cNvSpPr>
              <a:spLocks/>
            </p:cNvSpPr>
            <p:nvPr/>
          </p:nvSpPr>
          <p:spPr bwMode="auto">
            <a:xfrm>
              <a:off x="5011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8" name="Freeform 428"/>
            <p:cNvSpPr>
              <a:spLocks/>
            </p:cNvSpPr>
            <p:nvPr/>
          </p:nvSpPr>
          <p:spPr bwMode="auto">
            <a:xfrm>
              <a:off x="4745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9" name="Freeform 429"/>
            <p:cNvSpPr>
              <a:spLocks/>
            </p:cNvSpPr>
            <p:nvPr/>
          </p:nvSpPr>
          <p:spPr bwMode="auto">
            <a:xfrm>
              <a:off x="4696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0" name="Freeform 430"/>
            <p:cNvSpPr>
              <a:spLocks/>
            </p:cNvSpPr>
            <p:nvPr/>
          </p:nvSpPr>
          <p:spPr bwMode="auto">
            <a:xfrm>
              <a:off x="4696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1" name="Freeform 431"/>
            <p:cNvSpPr>
              <a:spLocks/>
            </p:cNvSpPr>
            <p:nvPr/>
          </p:nvSpPr>
          <p:spPr bwMode="auto">
            <a:xfrm>
              <a:off x="4745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2" name="Freeform 432"/>
            <p:cNvSpPr>
              <a:spLocks noEditPoints="1"/>
            </p:cNvSpPr>
            <p:nvPr/>
          </p:nvSpPr>
          <p:spPr bwMode="auto">
            <a:xfrm>
              <a:off x="4696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3" name="Freeform 433"/>
            <p:cNvSpPr>
              <a:spLocks/>
            </p:cNvSpPr>
            <p:nvPr/>
          </p:nvSpPr>
          <p:spPr bwMode="auto">
            <a:xfrm>
              <a:off x="4814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4" name="Freeform 434"/>
            <p:cNvSpPr>
              <a:spLocks/>
            </p:cNvSpPr>
            <p:nvPr/>
          </p:nvSpPr>
          <p:spPr bwMode="auto">
            <a:xfrm>
              <a:off x="4814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5" name="Freeform 435"/>
            <p:cNvSpPr>
              <a:spLocks/>
            </p:cNvSpPr>
            <p:nvPr/>
          </p:nvSpPr>
          <p:spPr bwMode="auto">
            <a:xfrm>
              <a:off x="4884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307" name="Group 207"/>
            <p:cNvGrpSpPr>
              <a:grpSpLocks/>
            </p:cNvGrpSpPr>
            <p:nvPr/>
          </p:nvGrpSpPr>
          <p:grpSpPr bwMode="auto">
            <a:xfrm>
              <a:off x="5061310" y="4572000"/>
              <a:ext cx="685800" cy="1143000"/>
              <a:chOff x="2668" y="1574"/>
              <a:chExt cx="754" cy="1172"/>
            </a:xfrm>
          </p:grpSpPr>
          <p:sp>
            <p:nvSpPr>
              <p:cNvPr id="253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308" name="Group 408"/>
            <p:cNvGrpSpPr>
              <a:grpSpLocks/>
            </p:cNvGrpSpPr>
            <p:nvPr/>
          </p:nvGrpSpPr>
          <p:grpSpPr bwMode="auto">
            <a:xfrm>
              <a:off x="5137712" y="4720239"/>
              <a:ext cx="578473" cy="628065"/>
              <a:chOff x="2752" y="1726"/>
              <a:chExt cx="636" cy="644"/>
            </a:xfrm>
          </p:grpSpPr>
          <p:sp>
            <p:nvSpPr>
              <p:cNvPr id="233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309" name="Freeform 409"/>
            <p:cNvSpPr>
              <a:spLocks/>
            </p:cNvSpPr>
            <p:nvPr/>
          </p:nvSpPr>
          <p:spPr bwMode="auto">
            <a:xfrm>
              <a:off x="5326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0" name="Freeform 410"/>
            <p:cNvSpPr>
              <a:spLocks/>
            </p:cNvSpPr>
            <p:nvPr/>
          </p:nvSpPr>
          <p:spPr bwMode="auto">
            <a:xfrm>
              <a:off x="5315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1" name="Freeform 411"/>
            <p:cNvSpPr>
              <a:spLocks/>
            </p:cNvSpPr>
            <p:nvPr/>
          </p:nvSpPr>
          <p:spPr bwMode="auto">
            <a:xfrm>
              <a:off x="5315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2" name="Freeform 412"/>
            <p:cNvSpPr>
              <a:spLocks/>
            </p:cNvSpPr>
            <p:nvPr/>
          </p:nvSpPr>
          <p:spPr bwMode="auto">
            <a:xfrm>
              <a:off x="5315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3" name="Freeform 413"/>
            <p:cNvSpPr>
              <a:spLocks/>
            </p:cNvSpPr>
            <p:nvPr/>
          </p:nvSpPr>
          <p:spPr bwMode="auto">
            <a:xfrm>
              <a:off x="5306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4" name="Freeform 414"/>
            <p:cNvSpPr>
              <a:spLocks/>
            </p:cNvSpPr>
            <p:nvPr/>
          </p:nvSpPr>
          <p:spPr bwMode="auto">
            <a:xfrm>
              <a:off x="5306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5" name="Freeform 415"/>
            <p:cNvSpPr>
              <a:spLocks/>
            </p:cNvSpPr>
            <p:nvPr/>
          </p:nvSpPr>
          <p:spPr bwMode="auto">
            <a:xfrm>
              <a:off x="5306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6" name="Freeform 416"/>
            <p:cNvSpPr>
              <a:spLocks/>
            </p:cNvSpPr>
            <p:nvPr/>
          </p:nvSpPr>
          <p:spPr bwMode="auto">
            <a:xfrm>
              <a:off x="5297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7" name="Rectangle 417"/>
            <p:cNvSpPr>
              <a:spLocks noChangeArrowheads="1"/>
            </p:cNvSpPr>
            <p:nvPr/>
          </p:nvSpPr>
          <p:spPr bwMode="auto">
            <a:xfrm>
              <a:off x="5297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8" name="Freeform 418"/>
            <p:cNvSpPr>
              <a:spLocks/>
            </p:cNvSpPr>
            <p:nvPr/>
          </p:nvSpPr>
          <p:spPr bwMode="auto">
            <a:xfrm>
              <a:off x="5297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9" name="Freeform 419"/>
            <p:cNvSpPr>
              <a:spLocks/>
            </p:cNvSpPr>
            <p:nvPr/>
          </p:nvSpPr>
          <p:spPr bwMode="auto">
            <a:xfrm>
              <a:off x="5286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0" name="Rectangle 420"/>
            <p:cNvSpPr>
              <a:spLocks noChangeArrowheads="1"/>
            </p:cNvSpPr>
            <p:nvPr/>
          </p:nvSpPr>
          <p:spPr bwMode="auto">
            <a:xfrm>
              <a:off x="5286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1" name="Freeform 421"/>
            <p:cNvSpPr>
              <a:spLocks/>
            </p:cNvSpPr>
            <p:nvPr/>
          </p:nvSpPr>
          <p:spPr bwMode="auto">
            <a:xfrm>
              <a:off x="5286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2" name="Freeform 422"/>
            <p:cNvSpPr>
              <a:spLocks/>
            </p:cNvSpPr>
            <p:nvPr/>
          </p:nvSpPr>
          <p:spPr bwMode="auto">
            <a:xfrm>
              <a:off x="5139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3" name="Freeform 423"/>
            <p:cNvSpPr>
              <a:spLocks/>
            </p:cNvSpPr>
            <p:nvPr/>
          </p:nvSpPr>
          <p:spPr bwMode="auto">
            <a:xfrm>
              <a:off x="5152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4" name="Freeform 424"/>
            <p:cNvSpPr>
              <a:spLocks/>
            </p:cNvSpPr>
            <p:nvPr/>
          </p:nvSpPr>
          <p:spPr bwMode="auto">
            <a:xfrm>
              <a:off x="5137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5" name="Freeform 425"/>
            <p:cNvSpPr>
              <a:spLocks/>
            </p:cNvSpPr>
            <p:nvPr/>
          </p:nvSpPr>
          <p:spPr bwMode="auto">
            <a:xfrm>
              <a:off x="5137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6" name="Freeform 426"/>
            <p:cNvSpPr>
              <a:spLocks/>
            </p:cNvSpPr>
            <p:nvPr/>
          </p:nvSpPr>
          <p:spPr bwMode="auto">
            <a:xfrm>
              <a:off x="5392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7" name="Freeform 427"/>
            <p:cNvSpPr>
              <a:spLocks/>
            </p:cNvSpPr>
            <p:nvPr/>
          </p:nvSpPr>
          <p:spPr bwMode="auto">
            <a:xfrm>
              <a:off x="5392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8" name="Freeform 428"/>
            <p:cNvSpPr>
              <a:spLocks/>
            </p:cNvSpPr>
            <p:nvPr/>
          </p:nvSpPr>
          <p:spPr bwMode="auto">
            <a:xfrm>
              <a:off x="5126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9" name="Freeform 429"/>
            <p:cNvSpPr>
              <a:spLocks/>
            </p:cNvSpPr>
            <p:nvPr/>
          </p:nvSpPr>
          <p:spPr bwMode="auto">
            <a:xfrm>
              <a:off x="5077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0" name="Freeform 430"/>
            <p:cNvSpPr>
              <a:spLocks/>
            </p:cNvSpPr>
            <p:nvPr/>
          </p:nvSpPr>
          <p:spPr bwMode="auto">
            <a:xfrm>
              <a:off x="5077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1" name="Freeform 431"/>
            <p:cNvSpPr>
              <a:spLocks/>
            </p:cNvSpPr>
            <p:nvPr/>
          </p:nvSpPr>
          <p:spPr bwMode="auto">
            <a:xfrm>
              <a:off x="5126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2" name="Freeform 432"/>
            <p:cNvSpPr>
              <a:spLocks noEditPoints="1"/>
            </p:cNvSpPr>
            <p:nvPr/>
          </p:nvSpPr>
          <p:spPr bwMode="auto">
            <a:xfrm>
              <a:off x="5077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3" name="Freeform 433"/>
            <p:cNvSpPr>
              <a:spLocks/>
            </p:cNvSpPr>
            <p:nvPr/>
          </p:nvSpPr>
          <p:spPr bwMode="auto">
            <a:xfrm>
              <a:off x="5195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4" name="Freeform 434"/>
            <p:cNvSpPr>
              <a:spLocks/>
            </p:cNvSpPr>
            <p:nvPr/>
          </p:nvSpPr>
          <p:spPr bwMode="auto">
            <a:xfrm>
              <a:off x="5195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5" name="Freeform 435"/>
            <p:cNvSpPr>
              <a:spLocks/>
            </p:cNvSpPr>
            <p:nvPr/>
          </p:nvSpPr>
          <p:spPr bwMode="auto">
            <a:xfrm>
              <a:off x="5265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737" name="Group 207"/>
            <p:cNvGrpSpPr>
              <a:grpSpLocks/>
            </p:cNvGrpSpPr>
            <p:nvPr/>
          </p:nvGrpSpPr>
          <p:grpSpPr bwMode="auto">
            <a:xfrm>
              <a:off x="5442310" y="4572000"/>
              <a:ext cx="685800" cy="1143000"/>
              <a:chOff x="2668" y="1574"/>
              <a:chExt cx="754" cy="1172"/>
            </a:xfrm>
          </p:grpSpPr>
          <p:sp>
            <p:nvSpPr>
              <p:cNvPr id="296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738" name="Group 408"/>
            <p:cNvGrpSpPr>
              <a:grpSpLocks/>
            </p:cNvGrpSpPr>
            <p:nvPr/>
          </p:nvGrpSpPr>
          <p:grpSpPr bwMode="auto">
            <a:xfrm>
              <a:off x="5518712" y="4720239"/>
              <a:ext cx="578473" cy="628065"/>
              <a:chOff x="2752" y="1726"/>
              <a:chExt cx="636" cy="644"/>
            </a:xfrm>
          </p:grpSpPr>
          <p:sp>
            <p:nvSpPr>
              <p:cNvPr id="276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739" name="Freeform 409"/>
            <p:cNvSpPr>
              <a:spLocks/>
            </p:cNvSpPr>
            <p:nvPr/>
          </p:nvSpPr>
          <p:spPr bwMode="auto">
            <a:xfrm>
              <a:off x="5707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0" name="Freeform 410"/>
            <p:cNvSpPr>
              <a:spLocks/>
            </p:cNvSpPr>
            <p:nvPr/>
          </p:nvSpPr>
          <p:spPr bwMode="auto">
            <a:xfrm>
              <a:off x="5696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1" name="Freeform 411"/>
            <p:cNvSpPr>
              <a:spLocks/>
            </p:cNvSpPr>
            <p:nvPr/>
          </p:nvSpPr>
          <p:spPr bwMode="auto">
            <a:xfrm>
              <a:off x="5696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2" name="Freeform 412"/>
            <p:cNvSpPr>
              <a:spLocks/>
            </p:cNvSpPr>
            <p:nvPr/>
          </p:nvSpPr>
          <p:spPr bwMode="auto">
            <a:xfrm>
              <a:off x="5696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3" name="Freeform 413"/>
            <p:cNvSpPr>
              <a:spLocks/>
            </p:cNvSpPr>
            <p:nvPr/>
          </p:nvSpPr>
          <p:spPr bwMode="auto">
            <a:xfrm>
              <a:off x="5687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4" name="Freeform 414"/>
            <p:cNvSpPr>
              <a:spLocks/>
            </p:cNvSpPr>
            <p:nvPr/>
          </p:nvSpPr>
          <p:spPr bwMode="auto">
            <a:xfrm>
              <a:off x="5687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5" name="Freeform 415"/>
            <p:cNvSpPr>
              <a:spLocks/>
            </p:cNvSpPr>
            <p:nvPr/>
          </p:nvSpPr>
          <p:spPr bwMode="auto">
            <a:xfrm>
              <a:off x="5687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6" name="Freeform 416"/>
            <p:cNvSpPr>
              <a:spLocks/>
            </p:cNvSpPr>
            <p:nvPr/>
          </p:nvSpPr>
          <p:spPr bwMode="auto">
            <a:xfrm>
              <a:off x="5678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7" name="Rectangle 417"/>
            <p:cNvSpPr>
              <a:spLocks noChangeArrowheads="1"/>
            </p:cNvSpPr>
            <p:nvPr/>
          </p:nvSpPr>
          <p:spPr bwMode="auto">
            <a:xfrm>
              <a:off x="5678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8" name="Freeform 418"/>
            <p:cNvSpPr>
              <a:spLocks/>
            </p:cNvSpPr>
            <p:nvPr/>
          </p:nvSpPr>
          <p:spPr bwMode="auto">
            <a:xfrm>
              <a:off x="5678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9" name="Freeform 419"/>
            <p:cNvSpPr>
              <a:spLocks/>
            </p:cNvSpPr>
            <p:nvPr/>
          </p:nvSpPr>
          <p:spPr bwMode="auto">
            <a:xfrm>
              <a:off x="5667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0" name="Rectangle 420"/>
            <p:cNvSpPr>
              <a:spLocks noChangeArrowheads="1"/>
            </p:cNvSpPr>
            <p:nvPr/>
          </p:nvSpPr>
          <p:spPr bwMode="auto">
            <a:xfrm>
              <a:off x="5667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1" name="Freeform 421"/>
            <p:cNvSpPr>
              <a:spLocks/>
            </p:cNvSpPr>
            <p:nvPr/>
          </p:nvSpPr>
          <p:spPr bwMode="auto">
            <a:xfrm>
              <a:off x="5667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2" name="Freeform 422"/>
            <p:cNvSpPr>
              <a:spLocks/>
            </p:cNvSpPr>
            <p:nvPr/>
          </p:nvSpPr>
          <p:spPr bwMode="auto">
            <a:xfrm>
              <a:off x="5520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3" name="Freeform 423"/>
            <p:cNvSpPr>
              <a:spLocks/>
            </p:cNvSpPr>
            <p:nvPr/>
          </p:nvSpPr>
          <p:spPr bwMode="auto">
            <a:xfrm>
              <a:off x="5533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4" name="Freeform 424"/>
            <p:cNvSpPr>
              <a:spLocks/>
            </p:cNvSpPr>
            <p:nvPr/>
          </p:nvSpPr>
          <p:spPr bwMode="auto">
            <a:xfrm>
              <a:off x="5518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5" name="Freeform 425"/>
            <p:cNvSpPr>
              <a:spLocks/>
            </p:cNvSpPr>
            <p:nvPr/>
          </p:nvSpPr>
          <p:spPr bwMode="auto">
            <a:xfrm>
              <a:off x="5518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6" name="Freeform 426"/>
            <p:cNvSpPr>
              <a:spLocks/>
            </p:cNvSpPr>
            <p:nvPr/>
          </p:nvSpPr>
          <p:spPr bwMode="auto">
            <a:xfrm>
              <a:off x="5773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7" name="Freeform 427"/>
            <p:cNvSpPr>
              <a:spLocks/>
            </p:cNvSpPr>
            <p:nvPr/>
          </p:nvSpPr>
          <p:spPr bwMode="auto">
            <a:xfrm>
              <a:off x="5773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8" name="Freeform 428"/>
            <p:cNvSpPr>
              <a:spLocks/>
            </p:cNvSpPr>
            <p:nvPr/>
          </p:nvSpPr>
          <p:spPr bwMode="auto">
            <a:xfrm>
              <a:off x="5507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9" name="Freeform 429"/>
            <p:cNvSpPr>
              <a:spLocks/>
            </p:cNvSpPr>
            <p:nvPr/>
          </p:nvSpPr>
          <p:spPr bwMode="auto">
            <a:xfrm>
              <a:off x="5458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0" name="Freeform 430"/>
            <p:cNvSpPr>
              <a:spLocks/>
            </p:cNvSpPr>
            <p:nvPr/>
          </p:nvSpPr>
          <p:spPr bwMode="auto">
            <a:xfrm>
              <a:off x="5458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1" name="Freeform 431"/>
            <p:cNvSpPr>
              <a:spLocks/>
            </p:cNvSpPr>
            <p:nvPr/>
          </p:nvSpPr>
          <p:spPr bwMode="auto">
            <a:xfrm>
              <a:off x="5507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2" name="Freeform 432"/>
            <p:cNvSpPr>
              <a:spLocks noEditPoints="1"/>
            </p:cNvSpPr>
            <p:nvPr/>
          </p:nvSpPr>
          <p:spPr bwMode="auto">
            <a:xfrm>
              <a:off x="5458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3" name="Freeform 433"/>
            <p:cNvSpPr>
              <a:spLocks/>
            </p:cNvSpPr>
            <p:nvPr/>
          </p:nvSpPr>
          <p:spPr bwMode="auto">
            <a:xfrm>
              <a:off x="5576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4" name="Freeform 434"/>
            <p:cNvSpPr>
              <a:spLocks/>
            </p:cNvSpPr>
            <p:nvPr/>
          </p:nvSpPr>
          <p:spPr bwMode="auto">
            <a:xfrm>
              <a:off x="5576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5" name="Freeform 435"/>
            <p:cNvSpPr>
              <a:spLocks/>
            </p:cNvSpPr>
            <p:nvPr/>
          </p:nvSpPr>
          <p:spPr bwMode="auto">
            <a:xfrm>
              <a:off x="5646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pic>
          <p:nvPicPr>
            <p:cNvPr id="3166"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6615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pic>
          <p:nvPicPr>
            <p:cNvPr id="3167"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71949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図形グループ 1"/>
          <p:cNvGrpSpPr/>
          <p:nvPr/>
        </p:nvGrpSpPr>
        <p:grpSpPr>
          <a:xfrm>
            <a:off x="571500" y="2228047"/>
            <a:ext cx="7997825" cy="3258354"/>
            <a:chOff x="571500" y="2228047"/>
            <a:chExt cx="7997825" cy="3258354"/>
          </a:xfrm>
        </p:grpSpPr>
        <p:sp>
          <p:nvSpPr>
            <p:cNvPr id="3" name="円/楕円 2"/>
            <p:cNvSpPr/>
            <p:nvPr/>
          </p:nvSpPr>
          <p:spPr bwMode="auto">
            <a:xfrm>
              <a:off x="571500" y="2228047"/>
              <a:ext cx="7997825" cy="2496353"/>
            </a:xfrm>
            <a:prstGeom prst="ellipse">
              <a:avLst/>
            </a:prstGeom>
            <a:solidFill>
              <a:srgbClr val="3366FF">
                <a:alpha val="62000"/>
              </a:srgbClr>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68" name="角丸四角形 3167"/>
            <p:cNvSpPr/>
            <p:nvPr/>
          </p:nvSpPr>
          <p:spPr bwMode="auto">
            <a:xfrm>
              <a:off x="2546710" y="3505200"/>
              <a:ext cx="15240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3169"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6711" y="2874390"/>
              <a:ext cx="685800" cy="783209"/>
            </a:xfrm>
            <a:prstGeom prst="rect">
              <a:avLst/>
            </a:prstGeom>
            <a:noFill/>
            <a:extLst>
              <a:ext uri="{909E8E84-426E-40dd-AFC4-6F175D3DCCD1}">
                <a14:hiddenFill xmlns:a14="http://schemas.microsoft.com/office/drawing/2010/main">
                  <a:solidFill>
                    <a:srgbClr val="FFFFFF"/>
                  </a:solidFill>
                </a14:hiddenFill>
              </a:ext>
            </a:extLst>
          </p:spPr>
        </p:pic>
        <p:pic>
          <p:nvPicPr>
            <p:cNvPr id="3170"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3156310" y="2901143"/>
              <a:ext cx="914400" cy="785142"/>
            </a:xfrm>
            <a:prstGeom prst="rect">
              <a:avLst/>
            </a:prstGeom>
            <a:noFill/>
            <a:extLst>
              <a:ext uri="{909E8E84-426E-40dd-AFC4-6F175D3DCCD1}">
                <a14:hiddenFill xmlns:a14="http://schemas.microsoft.com/office/drawing/2010/main">
                  <a:solidFill>
                    <a:srgbClr val="FFFFFF"/>
                  </a:solidFill>
                </a14:hiddenFill>
              </a:ext>
            </a:extLst>
          </p:spPr>
        </p:pic>
        <p:sp>
          <p:nvSpPr>
            <p:cNvPr id="3171" name="角丸四角形 3170"/>
            <p:cNvSpPr/>
            <p:nvPr/>
          </p:nvSpPr>
          <p:spPr bwMode="auto">
            <a:xfrm>
              <a:off x="4495800" y="3505200"/>
              <a:ext cx="15240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3172"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1" y="2874390"/>
              <a:ext cx="685800" cy="783209"/>
            </a:xfrm>
            <a:prstGeom prst="rect">
              <a:avLst/>
            </a:prstGeom>
            <a:noFill/>
            <a:extLst>
              <a:ext uri="{909E8E84-426E-40dd-AFC4-6F175D3DCCD1}">
                <a14:hiddenFill xmlns:a14="http://schemas.microsoft.com/office/drawing/2010/main">
                  <a:solidFill>
                    <a:srgbClr val="FFFFFF"/>
                  </a:solidFill>
                </a14:hiddenFill>
              </a:ext>
            </a:extLst>
          </p:spPr>
        </p:pic>
        <p:grpSp>
          <p:nvGrpSpPr>
            <p:cNvPr id="3174" name="グループ化 2488"/>
            <p:cNvGrpSpPr/>
            <p:nvPr/>
          </p:nvGrpSpPr>
          <p:grpSpPr>
            <a:xfrm>
              <a:off x="5029200" y="2819400"/>
              <a:ext cx="533400" cy="838200"/>
              <a:chOff x="2581945" y="1131094"/>
              <a:chExt cx="1196975" cy="1860550"/>
            </a:xfrm>
          </p:grpSpPr>
          <p:grpSp>
            <p:nvGrpSpPr>
              <p:cNvPr id="3175" name="Group 207"/>
              <p:cNvGrpSpPr>
                <a:grpSpLocks/>
              </p:cNvGrpSpPr>
              <p:nvPr/>
            </p:nvGrpSpPr>
            <p:grpSpPr bwMode="auto">
              <a:xfrm>
                <a:off x="2581945" y="1131094"/>
                <a:ext cx="1196975" cy="1860550"/>
                <a:chOff x="2668" y="1574"/>
                <a:chExt cx="754" cy="1172"/>
              </a:xfrm>
            </p:grpSpPr>
            <p:sp>
              <p:nvSpPr>
                <p:cNvPr id="3404"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5"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6"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7"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8"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9"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0"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1"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2"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3"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4"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5"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6"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7"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8"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19"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0"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1"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2"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3"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4"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5"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6"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7"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8"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29"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0"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1"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2"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3"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4"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5"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6"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7"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8"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39"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0"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1"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2"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3"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4"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5"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6"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7"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8"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49"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0"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1"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2"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3"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4"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5"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6"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7"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8"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59"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0"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1"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2"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3"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4"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5"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6"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7"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8"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69"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0"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1"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2"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3"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4"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5"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6"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7"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8"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79"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0"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1"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2"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3"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4"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5"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6"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7"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8"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89"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0"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1"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2"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3"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4"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5"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6"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7"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8"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99"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0"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1"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2"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3"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4"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5"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6"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7"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8"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09"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0"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1"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2"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3"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4"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5"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6"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7"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8"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19"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0"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1"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2"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3"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4"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5"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6"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7"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8"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29"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0"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1"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2"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3"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4"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5"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6"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7"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8"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39"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0"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1"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2"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3"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4"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5"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6"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7"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8"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49"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0"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1"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2"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3"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4"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5"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6"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7"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8"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59"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0"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1"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2"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3"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4"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5"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6"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7"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8"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69"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0"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1"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2"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3"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4"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5"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6"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7"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8"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79"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0"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1"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2"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3"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4"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5"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6"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7"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8"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89"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0"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1"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2"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3"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4"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5"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6"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7"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8"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599"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0"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1"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2"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03"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3176" name="Group 408"/>
              <p:cNvGrpSpPr>
                <a:grpSpLocks/>
              </p:cNvGrpSpPr>
              <p:nvPr/>
            </p:nvGrpSpPr>
            <p:grpSpPr bwMode="auto">
              <a:xfrm>
                <a:off x="2715295" y="1372394"/>
                <a:ext cx="1009650" cy="1022350"/>
                <a:chOff x="2752" y="1726"/>
                <a:chExt cx="636" cy="644"/>
              </a:xfrm>
            </p:grpSpPr>
            <p:sp>
              <p:nvSpPr>
                <p:cNvPr id="3204"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5"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6"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7"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8"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9"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0"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1"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2"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3"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4"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5"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6"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7"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8"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19"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0"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1"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2"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3"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4"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5"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6"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7"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8"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29"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0"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1"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2"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3"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4"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5"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6"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7"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8"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39"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0"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1"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2"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3"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4"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5"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6"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7"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8"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49"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0"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1"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2"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3"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4"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5"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6"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7"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8"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59"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0"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1"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2"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3"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4"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5"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6"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7"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8"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69"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0"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1"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2"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3"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4"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5"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6"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7"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8"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79"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0"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1"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2"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3"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4"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5"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6"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7"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8"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89"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0"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1"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2"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3"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4"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5"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6"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7"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8"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99"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0"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1"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2"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3"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4"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5"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6"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7"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8"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09"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0"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1"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2"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3"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4"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5"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6"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7"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8"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19"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0"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1"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2"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3"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4"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5"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6"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7"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8"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29"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0"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1"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2"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3"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4"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5"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6"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7"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8"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39"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0"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1"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2"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3"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4"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5"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6"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7"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8"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49"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0"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1"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2"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3"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4"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5"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6"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7"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8"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59"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0"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1"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2"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3"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4"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5"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6"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7"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8"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69"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0"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1"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2"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3"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4"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5"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6"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7"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8"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79"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0"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1"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2"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3"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4"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5"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6"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7"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8"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89"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0"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1"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2"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3"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4"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5"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6"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7"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8"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399"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0"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1"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2"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403"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3177" name="Freeform 409"/>
              <p:cNvSpPr>
                <a:spLocks/>
              </p:cNvSpPr>
              <p:nvPr/>
            </p:nvSpPr>
            <p:spPr bwMode="auto">
              <a:xfrm>
                <a:off x="3045495" y="1937544"/>
                <a:ext cx="9525" cy="9525"/>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78" name="Freeform 410"/>
              <p:cNvSpPr>
                <a:spLocks/>
              </p:cNvSpPr>
              <p:nvPr/>
            </p:nvSpPr>
            <p:spPr bwMode="auto">
              <a:xfrm>
                <a:off x="3026445" y="1880394"/>
                <a:ext cx="12700" cy="57150"/>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79" name="Freeform 411"/>
              <p:cNvSpPr>
                <a:spLocks/>
              </p:cNvSpPr>
              <p:nvPr/>
            </p:nvSpPr>
            <p:spPr bwMode="auto">
              <a:xfrm>
                <a:off x="3026445" y="1880394"/>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0" name="Freeform 412"/>
              <p:cNvSpPr>
                <a:spLocks/>
              </p:cNvSpPr>
              <p:nvPr/>
            </p:nvSpPr>
            <p:spPr bwMode="auto">
              <a:xfrm>
                <a:off x="3026445" y="1928019"/>
                <a:ext cx="12700" cy="9525"/>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1" name="Freeform 413"/>
              <p:cNvSpPr>
                <a:spLocks/>
              </p:cNvSpPr>
              <p:nvPr/>
            </p:nvSpPr>
            <p:spPr bwMode="auto">
              <a:xfrm>
                <a:off x="3010570" y="1870869"/>
                <a:ext cx="12700" cy="57150"/>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2" name="Freeform 414"/>
              <p:cNvSpPr>
                <a:spLocks/>
              </p:cNvSpPr>
              <p:nvPr/>
            </p:nvSpPr>
            <p:spPr bwMode="auto">
              <a:xfrm>
                <a:off x="3010570" y="1870869"/>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3" name="Freeform 415"/>
              <p:cNvSpPr>
                <a:spLocks/>
              </p:cNvSpPr>
              <p:nvPr/>
            </p:nvSpPr>
            <p:spPr bwMode="auto">
              <a:xfrm>
                <a:off x="3010570" y="1918494"/>
                <a:ext cx="9525" cy="9525"/>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4" name="Freeform 416"/>
              <p:cNvSpPr>
                <a:spLocks/>
              </p:cNvSpPr>
              <p:nvPr/>
            </p:nvSpPr>
            <p:spPr bwMode="auto">
              <a:xfrm>
                <a:off x="2994695" y="1861344"/>
                <a:ext cx="9525" cy="53975"/>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5" name="Rectangle 417"/>
              <p:cNvSpPr>
                <a:spLocks noChangeArrowheads="1"/>
              </p:cNvSpPr>
              <p:nvPr/>
            </p:nvSpPr>
            <p:spPr bwMode="auto">
              <a:xfrm>
                <a:off x="2994695" y="1861344"/>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6" name="Freeform 418"/>
              <p:cNvSpPr>
                <a:spLocks/>
              </p:cNvSpPr>
              <p:nvPr/>
            </p:nvSpPr>
            <p:spPr bwMode="auto">
              <a:xfrm>
                <a:off x="2994695" y="1908969"/>
                <a:ext cx="9525" cy="6350"/>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7" name="Freeform 419"/>
              <p:cNvSpPr>
                <a:spLocks/>
              </p:cNvSpPr>
              <p:nvPr/>
            </p:nvSpPr>
            <p:spPr bwMode="auto">
              <a:xfrm>
                <a:off x="2975645" y="1851819"/>
                <a:ext cx="12700" cy="53975"/>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8" name="Rectangle 420"/>
              <p:cNvSpPr>
                <a:spLocks noChangeArrowheads="1"/>
              </p:cNvSpPr>
              <p:nvPr/>
            </p:nvSpPr>
            <p:spPr bwMode="auto">
              <a:xfrm>
                <a:off x="2975645" y="1851819"/>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89" name="Freeform 421"/>
              <p:cNvSpPr>
                <a:spLocks/>
              </p:cNvSpPr>
              <p:nvPr/>
            </p:nvSpPr>
            <p:spPr bwMode="auto">
              <a:xfrm>
                <a:off x="2975645" y="1899444"/>
                <a:ext cx="12700" cy="6350"/>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0" name="Freeform 422"/>
              <p:cNvSpPr>
                <a:spLocks/>
              </p:cNvSpPr>
              <p:nvPr/>
            </p:nvSpPr>
            <p:spPr bwMode="auto">
              <a:xfrm>
                <a:off x="2718470" y="1696244"/>
                <a:ext cx="28575" cy="34925"/>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1" name="Freeform 423"/>
              <p:cNvSpPr>
                <a:spLocks/>
              </p:cNvSpPr>
              <p:nvPr/>
            </p:nvSpPr>
            <p:spPr bwMode="auto">
              <a:xfrm>
                <a:off x="2740695" y="1712119"/>
                <a:ext cx="3175" cy="15875"/>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2" name="Freeform 424"/>
              <p:cNvSpPr>
                <a:spLocks/>
              </p:cNvSpPr>
              <p:nvPr/>
            </p:nvSpPr>
            <p:spPr bwMode="auto">
              <a:xfrm>
                <a:off x="2715295" y="1696244"/>
                <a:ext cx="28575" cy="19050"/>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3" name="Freeform 425"/>
              <p:cNvSpPr>
                <a:spLocks/>
              </p:cNvSpPr>
              <p:nvPr/>
            </p:nvSpPr>
            <p:spPr bwMode="auto">
              <a:xfrm>
                <a:off x="2715295" y="1699419"/>
                <a:ext cx="25400" cy="2857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4" name="Freeform 426"/>
              <p:cNvSpPr>
                <a:spLocks/>
              </p:cNvSpPr>
              <p:nvPr/>
            </p:nvSpPr>
            <p:spPr bwMode="auto">
              <a:xfrm>
                <a:off x="3159795" y="1483519"/>
                <a:ext cx="590550" cy="1479550"/>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5" name="Freeform 427"/>
              <p:cNvSpPr>
                <a:spLocks/>
              </p:cNvSpPr>
              <p:nvPr/>
            </p:nvSpPr>
            <p:spPr bwMode="auto">
              <a:xfrm>
                <a:off x="3159795" y="1823244"/>
                <a:ext cx="6350" cy="1139825"/>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6" name="Freeform 428"/>
              <p:cNvSpPr>
                <a:spLocks/>
              </p:cNvSpPr>
              <p:nvPr/>
            </p:nvSpPr>
            <p:spPr bwMode="auto">
              <a:xfrm>
                <a:off x="2696245" y="1613694"/>
                <a:ext cx="15875" cy="1016000"/>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7" name="Freeform 429"/>
              <p:cNvSpPr>
                <a:spLocks/>
              </p:cNvSpPr>
              <p:nvPr/>
            </p:nvSpPr>
            <p:spPr bwMode="auto">
              <a:xfrm>
                <a:off x="2610520" y="1166019"/>
                <a:ext cx="1139825" cy="660400"/>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8" name="Freeform 430"/>
              <p:cNvSpPr>
                <a:spLocks/>
              </p:cNvSpPr>
              <p:nvPr/>
            </p:nvSpPr>
            <p:spPr bwMode="auto">
              <a:xfrm>
                <a:off x="2610520" y="1505744"/>
                <a:ext cx="555625" cy="320675"/>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99" name="Freeform 431"/>
              <p:cNvSpPr>
                <a:spLocks/>
              </p:cNvSpPr>
              <p:nvPr/>
            </p:nvSpPr>
            <p:spPr bwMode="auto">
              <a:xfrm>
                <a:off x="2696245" y="2616994"/>
                <a:ext cx="368300" cy="215900"/>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0" name="Freeform 432"/>
              <p:cNvSpPr>
                <a:spLocks noEditPoints="1"/>
              </p:cNvSpPr>
              <p:nvPr/>
            </p:nvSpPr>
            <p:spPr bwMode="auto">
              <a:xfrm>
                <a:off x="2610520" y="1508919"/>
                <a:ext cx="549275" cy="1454150"/>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1" name="Freeform 433"/>
              <p:cNvSpPr>
                <a:spLocks/>
              </p:cNvSpPr>
              <p:nvPr/>
            </p:nvSpPr>
            <p:spPr bwMode="auto">
              <a:xfrm>
                <a:off x="2816895" y="1645444"/>
                <a:ext cx="120650" cy="88900"/>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2" name="Freeform 434"/>
              <p:cNvSpPr>
                <a:spLocks/>
              </p:cNvSpPr>
              <p:nvPr/>
            </p:nvSpPr>
            <p:spPr bwMode="auto">
              <a:xfrm>
                <a:off x="2816895" y="1642269"/>
                <a:ext cx="127000" cy="73025"/>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203" name="Freeform 435"/>
              <p:cNvSpPr>
                <a:spLocks/>
              </p:cNvSpPr>
              <p:nvPr/>
            </p:nvSpPr>
            <p:spPr bwMode="auto">
              <a:xfrm>
                <a:off x="2937545" y="1712119"/>
                <a:ext cx="6350" cy="22225"/>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pic>
          <p:nvPicPr>
            <p:cNvPr id="3173"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5410200" y="2895600"/>
              <a:ext cx="914400" cy="785142"/>
            </a:xfrm>
            <a:prstGeom prst="rect">
              <a:avLst/>
            </a:prstGeom>
            <a:noFill/>
            <a:extLst>
              <a:ext uri="{909E8E84-426E-40dd-AFC4-6F175D3DCCD1}">
                <a14:hiddenFill xmlns:a14="http://schemas.microsoft.com/office/drawing/2010/main">
                  <a:solidFill>
                    <a:srgbClr val="FFFFFF"/>
                  </a:solidFill>
                </a14:hiddenFill>
              </a:ext>
            </a:extLst>
          </p:spPr>
        </p:pic>
        <p:sp>
          <p:nvSpPr>
            <p:cNvPr id="3604" name="角丸四角形 3603"/>
            <p:cNvSpPr/>
            <p:nvPr/>
          </p:nvSpPr>
          <p:spPr bwMode="auto">
            <a:xfrm>
              <a:off x="6477000" y="3505200"/>
              <a:ext cx="15240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3605"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1" y="2874390"/>
              <a:ext cx="685800" cy="783209"/>
            </a:xfrm>
            <a:prstGeom prst="rect">
              <a:avLst/>
            </a:prstGeom>
            <a:noFill/>
            <a:extLst>
              <a:ext uri="{909E8E84-426E-40dd-AFC4-6F175D3DCCD1}">
                <a14:hiddenFill xmlns:a14="http://schemas.microsoft.com/office/drawing/2010/main">
                  <a:solidFill>
                    <a:srgbClr val="FFFFFF"/>
                  </a:solidFill>
                </a14:hiddenFill>
              </a:ext>
            </a:extLst>
          </p:spPr>
        </p:pic>
        <p:grpSp>
          <p:nvGrpSpPr>
            <p:cNvPr id="3606" name="グループ化 2488"/>
            <p:cNvGrpSpPr/>
            <p:nvPr/>
          </p:nvGrpSpPr>
          <p:grpSpPr>
            <a:xfrm>
              <a:off x="7467600" y="2819400"/>
              <a:ext cx="533400" cy="838200"/>
              <a:chOff x="2581945" y="1131094"/>
              <a:chExt cx="1196975" cy="1860550"/>
            </a:xfrm>
          </p:grpSpPr>
          <p:grpSp>
            <p:nvGrpSpPr>
              <p:cNvPr id="3607" name="Group 207"/>
              <p:cNvGrpSpPr>
                <a:grpSpLocks/>
              </p:cNvGrpSpPr>
              <p:nvPr/>
            </p:nvGrpSpPr>
            <p:grpSpPr bwMode="auto">
              <a:xfrm>
                <a:off x="2581945" y="1131094"/>
                <a:ext cx="1196975" cy="1860550"/>
                <a:chOff x="2668" y="1574"/>
                <a:chExt cx="754" cy="1172"/>
              </a:xfrm>
            </p:grpSpPr>
            <p:sp>
              <p:nvSpPr>
                <p:cNvPr id="383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4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5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6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7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8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9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0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1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2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3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4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5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6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7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8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99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0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1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2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3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3608" name="Group 408"/>
              <p:cNvGrpSpPr>
                <a:grpSpLocks/>
              </p:cNvGrpSpPr>
              <p:nvPr/>
            </p:nvGrpSpPr>
            <p:grpSpPr bwMode="auto">
              <a:xfrm>
                <a:off x="2715295" y="1372394"/>
                <a:ext cx="1009650" cy="1022350"/>
                <a:chOff x="2752" y="1726"/>
                <a:chExt cx="636" cy="644"/>
              </a:xfrm>
            </p:grpSpPr>
            <p:sp>
              <p:nvSpPr>
                <p:cNvPr id="363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4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5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6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7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8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9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0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1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dirty="0"/>
                </a:p>
              </p:txBody>
            </p:sp>
            <p:sp>
              <p:nvSpPr>
                <p:cNvPr id="371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2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3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4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5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6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7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8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79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0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1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2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83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3609" name="Freeform 409"/>
              <p:cNvSpPr>
                <a:spLocks/>
              </p:cNvSpPr>
              <p:nvPr/>
            </p:nvSpPr>
            <p:spPr bwMode="auto">
              <a:xfrm>
                <a:off x="3045495" y="1937544"/>
                <a:ext cx="9525" cy="9525"/>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0" name="Freeform 410"/>
              <p:cNvSpPr>
                <a:spLocks/>
              </p:cNvSpPr>
              <p:nvPr/>
            </p:nvSpPr>
            <p:spPr bwMode="auto">
              <a:xfrm>
                <a:off x="3026445" y="1880394"/>
                <a:ext cx="12700" cy="57150"/>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1" name="Freeform 411"/>
              <p:cNvSpPr>
                <a:spLocks/>
              </p:cNvSpPr>
              <p:nvPr/>
            </p:nvSpPr>
            <p:spPr bwMode="auto">
              <a:xfrm>
                <a:off x="3026445" y="1880394"/>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2" name="Freeform 412"/>
              <p:cNvSpPr>
                <a:spLocks/>
              </p:cNvSpPr>
              <p:nvPr/>
            </p:nvSpPr>
            <p:spPr bwMode="auto">
              <a:xfrm>
                <a:off x="3026445" y="1928019"/>
                <a:ext cx="12700" cy="9525"/>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3" name="Freeform 413"/>
              <p:cNvSpPr>
                <a:spLocks/>
              </p:cNvSpPr>
              <p:nvPr/>
            </p:nvSpPr>
            <p:spPr bwMode="auto">
              <a:xfrm>
                <a:off x="3010570" y="1870869"/>
                <a:ext cx="12700" cy="57150"/>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4" name="Freeform 414"/>
              <p:cNvSpPr>
                <a:spLocks/>
              </p:cNvSpPr>
              <p:nvPr/>
            </p:nvSpPr>
            <p:spPr bwMode="auto">
              <a:xfrm>
                <a:off x="3010570" y="1870869"/>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5" name="Freeform 415"/>
              <p:cNvSpPr>
                <a:spLocks/>
              </p:cNvSpPr>
              <p:nvPr/>
            </p:nvSpPr>
            <p:spPr bwMode="auto">
              <a:xfrm>
                <a:off x="3010570" y="1918494"/>
                <a:ext cx="9525" cy="9525"/>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6" name="Freeform 416"/>
              <p:cNvSpPr>
                <a:spLocks/>
              </p:cNvSpPr>
              <p:nvPr/>
            </p:nvSpPr>
            <p:spPr bwMode="auto">
              <a:xfrm>
                <a:off x="2994695" y="1861344"/>
                <a:ext cx="9525" cy="53975"/>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7" name="Rectangle 417"/>
              <p:cNvSpPr>
                <a:spLocks noChangeArrowheads="1"/>
              </p:cNvSpPr>
              <p:nvPr/>
            </p:nvSpPr>
            <p:spPr bwMode="auto">
              <a:xfrm>
                <a:off x="2994695" y="1861344"/>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8" name="Freeform 418"/>
              <p:cNvSpPr>
                <a:spLocks/>
              </p:cNvSpPr>
              <p:nvPr/>
            </p:nvSpPr>
            <p:spPr bwMode="auto">
              <a:xfrm>
                <a:off x="2994695" y="1908969"/>
                <a:ext cx="9525" cy="6350"/>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19" name="Freeform 419"/>
              <p:cNvSpPr>
                <a:spLocks/>
              </p:cNvSpPr>
              <p:nvPr/>
            </p:nvSpPr>
            <p:spPr bwMode="auto">
              <a:xfrm>
                <a:off x="2975645" y="1851819"/>
                <a:ext cx="12700" cy="53975"/>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0" name="Rectangle 420"/>
              <p:cNvSpPr>
                <a:spLocks noChangeArrowheads="1"/>
              </p:cNvSpPr>
              <p:nvPr/>
            </p:nvSpPr>
            <p:spPr bwMode="auto">
              <a:xfrm>
                <a:off x="2975645" y="1851819"/>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1" name="Freeform 421"/>
              <p:cNvSpPr>
                <a:spLocks/>
              </p:cNvSpPr>
              <p:nvPr/>
            </p:nvSpPr>
            <p:spPr bwMode="auto">
              <a:xfrm>
                <a:off x="2975645" y="1899444"/>
                <a:ext cx="12700" cy="6350"/>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2" name="Freeform 422"/>
              <p:cNvSpPr>
                <a:spLocks/>
              </p:cNvSpPr>
              <p:nvPr/>
            </p:nvSpPr>
            <p:spPr bwMode="auto">
              <a:xfrm>
                <a:off x="2718470" y="1696244"/>
                <a:ext cx="28575" cy="34925"/>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3" name="Freeform 423"/>
              <p:cNvSpPr>
                <a:spLocks/>
              </p:cNvSpPr>
              <p:nvPr/>
            </p:nvSpPr>
            <p:spPr bwMode="auto">
              <a:xfrm>
                <a:off x="2740695" y="1712119"/>
                <a:ext cx="3175" cy="15875"/>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4" name="Freeform 424"/>
              <p:cNvSpPr>
                <a:spLocks/>
              </p:cNvSpPr>
              <p:nvPr/>
            </p:nvSpPr>
            <p:spPr bwMode="auto">
              <a:xfrm>
                <a:off x="2715295" y="1696244"/>
                <a:ext cx="28575" cy="19050"/>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5" name="Freeform 425"/>
              <p:cNvSpPr>
                <a:spLocks/>
              </p:cNvSpPr>
              <p:nvPr/>
            </p:nvSpPr>
            <p:spPr bwMode="auto">
              <a:xfrm>
                <a:off x="2715295" y="1699419"/>
                <a:ext cx="25400" cy="2857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6" name="Freeform 426"/>
              <p:cNvSpPr>
                <a:spLocks/>
              </p:cNvSpPr>
              <p:nvPr/>
            </p:nvSpPr>
            <p:spPr bwMode="auto">
              <a:xfrm>
                <a:off x="3159795" y="1483519"/>
                <a:ext cx="590550" cy="1479550"/>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7" name="Freeform 427"/>
              <p:cNvSpPr>
                <a:spLocks/>
              </p:cNvSpPr>
              <p:nvPr/>
            </p:nvSpPr>
            <p:spPr bwMode="auto">
              <a:xfrm>
                <a:off x="3159795" y="1823244"/>
                <a:ext cx="6350" cy="1139825"/>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8" name="Freeform 428"/>
              <p:cNvSpPr>
                <a:spLocks/>
              </p:cNvSpPr>
              <p:nvPr/>
            </p:nvSpPr>
            <p:spPr bwMode="auto">
              <a:xfrm>
                <a:off x="2696245" y="1613694"/>
                <a:ext cx="15875" cy="1016000"/>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29" name="Freeform 429"/>
              <p:cNvSpPr>
                <a:spLocks/>
              </p:cNvSpPr>
              <p:nvPr/>
            </p:nvSpPr>
            <p:spPr bwMode="auto">
              <a:xfrm>
                <a:off x="2610520" y="1166019"/>
                <a:ext cx="1139825" cy="660400"/>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0" name="Freeform 430"/>
              <p:cNvSpPr>
                <a:spLocks/>
              </p:cNvSpPr>
              <p:nvPr/>
            </p:nvSpPr>
            <p:spPr bwMode="auto">
              <a:xfrm>
                <a:off x="2610520" y="1505744"/>
                <a:ext cx="555625" cy="320675"/>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1" name="Freeform 431"/>
              <p:cNvSpPr>
                <a:spLocks/>
              </p:cNvSpPr>
              <p:nvPr/>
            </p:nvSpPr>
            <p:spPr bwMode="auto">
              <a:xfrm>
                <a:off x="2696245" y="2616994"/>
                <a:ext cx="368300" cy="215900"/>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2" name="Freeform 432"/>
              <p:cNvSpPr>
                <a:spLocks noEditPoints="1"/>
              </p:cNvSpPr>
              <p:nvPr/>
            </p:nvSpPr>
            <p:spPr bwMode="auto">
              <a:xfrm>
                <a:off x="2610520" y="1508919"/>
                <a:ext cx="549275" cy="1454150"/>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3" name="Freeform 433"/>
              <p:cNvSpPr>
                <a:spLocks/>
              </p:cNvSpPr>
              <p:nvPr/>
            </p:nvSpPr>
            <p:spPr bwMode="auto">
              <a:xfrm>
                <a:off x="2816895" y="1645444"/>
                <a:ext cx="120650" cy="88900"/>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4" name="Freeform 434"/>
              <p:cNvSpPr>
                <a:spLocks/>
              </p:cNvSpPr>
              <p:nvPr/>
            </p:nvSpPr>
            <p:spPr bwMode="auto">
              <a:xfrm>
                <a:off x="2816895" y="1642269"/>
                <a:ext cx="127000" cy="73025"/>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635" name="Freeform 435"/>
              <p:cNvSpPr>
                <a:spLocks/>
              </p:cNvSpPr>
              <p:nvPr/>
            </p:nvSpPr>
            <p:spPr bwMode="auto">
              <a:xfrm>
                <a:off x="2937545" y="1712119"/>
                <a:ext cx="6350" cy="22225"/>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4044" name="テキスト ボックス 4043"/>
            <p:cNvSpPr txBox="1"/>
            <p:nvPr/>
          </p:nvSpPr>
          <p:spPr>
            <a:xfrm>
              <a:off x="838200" y="2905687"/>
              <a:ext cx="1600200" cy="1163395"/>
            </a:xfrm>
            <a:prstGeom prst="rect">
              <a:avLst/>
            </a:prstGeom>
            <a:noFill/>
          </p:spPr>
          <p:txBody>
            <a:bodyPr wrap="square" rtlCol="0">
              <a:spAutoFit/>
            </a:bodyPr>
            <a:lstStyle/>
            <a:p>
              <a:pPr algn="ctr"/>
              <a:r>
                <a:rPr kumimoji="1" lang="ja-JP" altLang="en-US" sz="36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仮　想</a:t>
              </a:r>
            </a:p>
            <a:p>
              <a:pPr algn="ctr"/>
              <a:r>
                <a:rPr kumimoji="1" lang="ja-JP" altLang="en-US"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a:t>
              </a:r>
              <a:endParaRPr kumimoji="1" lang="en-US" altLang="ja-JP"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cxnSp>
          <p:nvCxnSpPr>
            <p:cNvPr id="7" name="直線コネクタ 6"/>
            <p:cNvCxnSpPr>
              <a:stCxn id="3" idx="2"/>
              <a:endCxn id="4036" idx="2"/>
            </p:cNvCxnSpPr>
            <p:nvPr/>
          </p:nvCxnSpPr>
          <p:spPr bwMode="auto">
            <a:xfrm>
              <a:off x="571500" y="3476224"/>
              <a:ext cx="0" cy="2010177"/>
            </a:xfrm>
            <a:prstGeom prst="line">
              <a:avLst/>
            </a:prstGeom>
            <a:solidFill>
              <a:schemeClr val="bg1"/>
            </a:solidFill>
            <a:ln w="19050" cap="flat" cmpd="sng" algn="ctr">
              <a:solidFill>
                <a:srgbClr val="3366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直線コネクタ 13"/>
            <p:cNvCxnSpPr>
              <a:stCxn id="3" idx="6"/>
              <a:endCxn id="4036" idx="6"/>
            </p:cNvCxnSpPr>
            <p:nvPr/>
          </p:nvCxnSpPr>
          <p:spPr bwMode="auto">
            <a:xfrm>
              <a:off x="8569325" y="3476224"/>
              <a:ext cx="0" cy="2010177"/>
            </a:xfrm>
            <a:prstGeom prst="line">
              <a:avLst/>
            </a:prstGeom>
            <a:solidFill>
              <a:schemeClr val="bg1"/>
            </a:solidFill>
            <a:ln w="19050" cap="flat" cmpd="sng" algn="ctr">
              <a:solidFill>
                <a:srgbClr val="3366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5" name="ホームベース 14"/>
          <p:cNvSpPr/>
          <p:nvPr/>
        </p:nvSpPr>
        <p:spPr bwMode="auto">
          <a:xfrm>
            <a:off x="558800" y="1066800"/>
            <a:ext cx="2108200" cy="1143000"/>
          </a:xfrm>
          <a:prstGeom prst="homePlate">
            <a:avLst>
              <a:gd name="adj" fmla="val 20556"/>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en-US" altLang="ja-JP" sz="1400" dirty="0"/>
              <a:t>IT</a:t>
            </a:r>
            <a:r>
              <a:rPr kumimoji="0" lang="ja-JP" altLang="en-US" sz="1400" dirty="0"/>
              <a:t>基盤を</a:t>
            </a:r>
            <a:r>
              <a:rPr kumimoji="0" lang="ja-JP" altLang="en-US" sz="1400" dirty="0" smtClean="0"/>
              <a:t>すべて</a:t>
            </a:r>
            <a:endParaRPr kumimoji="0" lang="en-US" altLang="ja-JP" sz="1400" dirty="0" smtClean="0"/>
          </a:p>
          <a:p>
            <a:pPr algn="ctr">
              <a:spcBef>
                <a:spcPts val="0"/>
              </a:spcBef>
            </a:pPr>
            <a:r>
              <a:rPr kumimoji="0" lang="ja-JP" altLang="en-US" sz="1400" dirty="0" smtClean="0"/>
              <a:t>ソフトウェアで制御</a:t>
            </a:r>
            <a:endParaRPr kumimoji="0" lang="en-US" altLang="ja-JP" sz="1400" dirty="0" smtClean="0"/>
          </a:p>
          <a:p>
            <a:pPr algn="ctr">
              <a:spcBef>
                <a:spcPts val="0"/>
              </a:spcBef>
            </a:pPr>
            <a:r>
              <a:rPr kumimoji="0" lang="ja-JP" altLang="en-US" sz="1400" dirty="0" smtClean="0"/>
              <a:t>できるようにする技術</a:t>
            </a:r>
            <a:endParaRPr kumimoji="0" lang="ja-JP" altLang="en-US" sz="1400" dirty="0"/>
          </a:p>
        </p:txBody>
      </p:sp>
      <p:sp>
        <p:nvSpPr>
          <p:cNvPr id="16" name="テキスト ボックス 15"/>
          <p:cNvSpPr txBox="1"/>
          <p:nvPr/>
        </p:nvSpPr>
        <p:spPr>
          <a:xfrm>
            <a:off x="533400" y="4069082"/>
            <a:ext cx="8001000" cy="584776"/>
          </a:xfrm>
          <a:prstGeom prst="rect">
            <a:avLst/>
          </a:prstGeom>
          <a:noFill/>
        </p:spPr>
        <p:txBody>
          <a:bodyPr wrap="square" rtlCol="0">
            <a:spAutoFit/>
          </a:bodyPr>
          <a:lstStyle/>
          <a:p>
            <a:pPr algn="ctr"/>
            <a:r>
              <a:rPr kumimoji="1" lang="en-US" altLang="ja-JP" sz="3200" dirty="0" smtClean="0">
                <a:solidFill>
                  <a:schemeClr val="bg1"/>
                </a:solidFill>
                <a:effectLst>
                  <a:glow rad="228600">
                    <a:schemeClr val="accent2">
                      <a:satMod val="175000"/>
                      <a:alpha val="40000"/>
                    </a:schemeClr>
                  </a:glow>
                </a:effectLst>
                <a:latin typeface="Arial Black"/>
                <a:cs typeface="Arial Black"/>
              </a:rPr>
              <a:t>Software-Defined Infrastructure</a:t>
            </a:r>
            <a:endParaRPr kumimoji="1" lang="ja-JP" altLang="en-US" sz="3200" dirty="0">
              <a:solidFill>
                <a:schemeClr val="bg1"/>
              </a:solidFill>
              <a:effectLst>
                <a:glow rad="228600">
                  <a:schemeClr val="accent2">
                    <a:satMod val="175000"/>
                    <a:alpha val="40000"/>
                  </a:schemeClr>
                </a:glow>
              </a:effectLst>
              <a:latin typeface="Arial Black"/>
              <a:cs typeface="Arial Black"/>
            </a:endParaRPr>
          </a:p>
        </p:txBody>
      </p:sp>
      <p:sp>
        <p:nvSpPr>
          <p:cNvPr id="4045" name="テキスト ボックス 4044"/>
          <p:cNvSpPr txBox="1"/>
          <p:nvPr/>
        </p:nvSpPr>
        <p:spPr>
          <a:xfrm>
            <a:off x="3016205" y="6226770"/>
            <a:ext cx="3080110" cy="461665"/>
          </a:xfrm>
          <a:prstGeom prst="rect">
            <a:avLst/>
          </a:prstGeom>
          <a:noFill/>
        </p:spPr>
        <p:txBody>
          <a:bodyPr wrap="square" rtlCol="0">
            <a:spAutoFit/>
          </a:bodyPr>
          <a:lstStyle/>
          <a:p>
            <a:pPr algn="ctr"/>
            <a:r>
              <a:rPr kumimoji="1" lang="ja-JP" altLang="en-US"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リソース・プール</a:t>
            </a:r>
            <a:endParaRPr kumimoji="1" lang="en-US" altLang="ja-JP"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grpSp>
        <p:nvGrpSpPr>
          <p:cNvPr id="18" name="図形グループ 17"/>
          <p:cNvGrpSpPr/>
          <p:nvPr/>
        </p:nvGrpSpPr>
        <p:grpSpPr>
          <a:xfrm>
            <a:off x="2775310" y="990600"/>
            <a:ext cx="4997090" cy="1752600"/>
            <a:chOff x="2775310" y="990600"/>
            <a:chExt cx="4997090" cy="1752600"/>
          </a:xfrm>
        </p:grpSpPr>
        <p:pic>
          <p:nvPicPr>
            <p:cNvPr id="142"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7531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7"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006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8"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81800" y="9906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下矢印 7"/>
            <p:cNvSpPr/>
            <p:nvPr/>
          </p:nvSpPr>
          <p:spPr bwMode="auto">
            <a:xfrm>
              <a:off x="3003910" y="2057400"/>
              <a:ext cx="533400" cy="6858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41" name="下矢印 4040"/>
            <p:cNvSpPr/>
            <p:nvPr/>
          </p:nvSpPr>
          <p:spPr bwMode="auto">
            <a:xfrm>
              <a:off x="5029200" y="2057400"/>
              <a:ext cx="533400" cy="6858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42" name="下矢印 4041"/>
            <p:cNvSpPr/>
            <p:nvPr/>
          </p:nvSpPr>
          <p:spPr bwMode="auto">
            <a:xfrm>
              <a:off x="7010400" y="2057400"/>
              <a:ext cx="533400" cy="685800"/>
            </a:xfrm>
            <a:prstGeom prst="downArrow">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Tree>
    <p:extLst>
      <p:ext uri="{BB962C8B-B14F-4D97-AF65-F5344CB8AC3E}">
        <p14:creationId xmlns:p14="http://schemas.microsoft.com/office/powerpoint/2010/main" val="15725021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45"/>
                                        </p:tgtEl>
                                        <p:attrNameLst>
                                          <p:attrName>style.visibility</p:attrName>
                                        </p:attrNameLst>
                                      </p:cBhvr>
                                      <p:to>
                                        <p:strVal val="visible"/>
                                      </p:to>
                                    </p:set>
                                    <p:anim calcmode="lin" valueType="num">
                                      <p:cBhvr>
                                        <p:cTn id="7" dur="500" fill="hold"/>
                                        <p:tgtEl>
                                          <p:spTgt spid="4045"/>
                                        </p:tgtEl>
                                        <p:attrNameLst>
                                          <p:attrName>ppt_w</p:attrName>
                                        </p:attrNameLst>
                                      </p:cBhvr>
                                      <p:tavLst>
                                        <p:tav tm="0">
                                          <p:val>
                                            <p:fltVal val="0"/>
                                          </p:val>
                                        </p:tav>
                                        <p:tav tm="100000">
                                          <p:val>
                                            <p:strVal val="#ppt_w"/>
                                          </p:val>
                                        </p:tav>
                                      </p:tavLst>
                                    </p:anim>
                                    <p:anim calcmode="lin" valueType="num">
                                      <p:cBhvr>
                                        <p:cTn id="8" dur="500" fill="hold"/>
                                        <p:tgtEl>
                                          <p:spTgt spid="4045"/>
                                        </p:tgtEl>
                                        <p:attrNameLst>
                                          <p:attrName>ppt_h</p:attrName>
                                        </p:attrNameLst>
                                      </p:cBhvr>
                                      <p:tavLst>
                                        <p:tav tm="0">
                                          <p:val>
                                            <p:fltVal val="0"/>
                                          </p:val>
                                        </p:tav>
                                        <p:tav tm="100000">
                                          <p:val>
                                            <p:strVal val="#ppt_h"/>
                                          </p:val>
                                        </p:tav>
                                      </p:tavLst>
                                    </p:anim>
                                    <p:animEffect transition="in" filter="fade">
                                      <p:cBhvr>
                                        <p:cTn id="9" dur="500"/>
                                        <p:tgtEl>
                                          <p:spTgt spid="4045"/>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down)">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grpId="0" nodeType="click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0-#ppt_w/2"/>
                                          </p:val>
                                        </p:tav>
                                        <p:tav tm="100000">
                                          <p:val>
                                            <p:strVal val="#ppt_x"/>
                                          </p:val>
                                        </p:tav>
                                      </p:tavLst>
                                    </p:anim>
                                    <p:anim calcmode="lin" valueType="num">
                                      <p:cBhvr additive="base">
                                        <p:cTn id="27"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p:cTn id="32" dur="500" fill="hold"/>
                                        <p:tgtEl>
                                          <p:spTgt spid="16"/>
                                        </p:tgtEl>
                                        <p:attrNameLst>
                                          <p:attrName>ppt_w</p:attrName>
                                        </p:attrNameLst>
                                      </p:cBhvr>
                                      <p:tavLst>
                                        <p:tav tm="0">
                                          <p:val>
                                            <p:fltVal val="0"/>
                                          </p:val>
                                        </p:tav>
                                        <p:tav tm="100000">
                                          <p:val>
                                            <p:strVal val="#ppt_w"/>
                                          </p:val>
                                        </p:tav>
                                      </p:tavLst>
                                    </p:anim>
                                    <p:anim calcmode="lin" valueType="num">
                                      <p:cBhvr>
                                        <p:cTn id="33" dur="500" fill="hold"/>
                                        <p:tgtEl>
                                          <p:spTgt spid="16"/>
                                        </p:tgtEl>
                                        <p:attrNameLst>
                                          <p:attrName>ppt_h</p:attrName>
                                        </p:attrNameLst>
                                      </p:cBhvr>
                                      <p:tavLst>
                                        <p:tav tm="0">
                                          <p:val>
                                            <p:fltVal val="0"/>
                                          </p:val>
                                        </p:tav>
                                        <p:tav tm="100000">
                                          <p:val>
                                            <p:strVal val="#ppt_h"/>
                                          </p:val>
                                        </p:tav>
                                      </p:tavLst>
                                    </p:anim>
                                    <p:animEffect transition="in" filter="fade">
                                      <p:cBhvr>
                                        <p:cTn id="3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p:bldP spid="404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6" name="円/楕円 4035"/>
          <p:cNvSpPr/>
          <p:nvPr/>
        </p:nvSpPr>
        <p:spPr bwMode="auto">
          <a:xfrm>
            <a:off x="571500" y="4267201"/>
            <a:ext cx="7997825" cy="2438400"/>
          </a:xfrm>
          <a:prstGeom prst="ellipse">
            <a:avLst/>
          </a:prstGeom>
          <a:solidFill>
            <a:srgbClr val="0000FF"/>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en-US" altLang="ja-JP" sz="2800" dirty="0" smtClean="0">
                <a:ea typeface="ＭＳ Ｐゴシック" pitchFamily="50" charset="-128"/>
              </a:rPr>
              <a:t>Software-defined Infrastructure</a:t>
            </a:r>
            <a:r>
              <a:rPr lang="ja-JP" altLang="en-US" sz="2800" dirty="0" smtClean="0">
                <a:ea typeface="ＭＳ Ｐゴシック" pitchFamily="50" charset="-128"/>
              </a:rPr>
              <a:t>とは</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テキスト ボックス 9"/>
          <p:cNvSpPr txBox="1"/>
          <p:nvPr/>
        </p:nvSpPr>
        <p:spPr>
          <a:xfrm>
            <a:off x="838200" y="4953000"/>
            <a:ext cx="1600200" cy="1163395"/>
          </a:xfrm>
          <a:prstGeom prst="rect">
            <a:avLst/>
          </a:prstGeom>
          <a:noFill/>
        </p:spPr>
        <p:txBody>
          <a:bodyPr wrap="square" rtlCol="0">
            <a:spAutoFit/>
          </a:bodyPr>
          <a:lstStyle/>
          <a:p>
            <a:pPr algn="ctr"/>
            <a:r>
              <a:rPr kumimoji="1" lang="ja-JP" altLang="en-US" sz="36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物　理</a:t>
            </a:r>
          </a:p>
          <a:p>
            <a:pPr algn="ctr"/>
            <a:r>
              <a:rPr kumimoji="1" lang="ja-JP" altLang="en-US"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a:t>
            </a:r>
            <a:endParaRPr kumimoji="1" lang="en-US" altLang="ja-JP" sz="28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13" name="角丸四角形 12"/>
          <p:cNvSpPr/>
          <p:nvPr/>
        </p:nvSpPr>
        <p:spPr bwMode="auto">
          <a:xfrm>
            <a:off x="2546710" y="5562600"/>
            <a:ext cx="5454290" cy="609600"/>
          </a:xfrm>
          <a:prstGeom prst="roundRect">
            <a:avLst>
              <a:gd name="adj" fmla="val 50000"/>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grpSp>
        <p:nvGrpSpPr>
          <p:cNvPr id="4" name="図形グループ 3"/>
          <p:cNvGrpSpPr/>
          <p:nvPr/>
        </p:nvGrpSpPr>
        <p:grpSpPr>
          <a:xfrm>
            <a:off x="2570763" y="4802160"/>
            <a:ext cx="5430237" cy="912840"/>
            <a:chOff x="2546710" y="4572000"/>
            <a:chExt cx="5835290" cy="1143000"/>
          </a:xfrm>
        </p:grpSpPr>
        <p:pic>
          <p:nvPicPr>
            <p:cNvPr id="97"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67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4"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01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5"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510" y="4583699"/>
              <a:ext cx="990600" cy="1131301"/>
            </a:xfrm>
            <a:prstGeom prst="rect">
              <a:avLst/>
            </a:prstGeom>
            <a:noFill/>
            <a:extLst>
              <a:ext uri="{909E8E84-426E-40dd-AFC4-6F175D3DCCD1}">
                <a14:hiddenFill xmlns:a14="http://schemas.microsoft.com/office/drawing/2010/main">
                  <a:solidFill>
                    <a:srgbClr val="FFFFFF"/>
                  </a:solidFill>
                </a14:hiddenFill>
              </a:ext>
            </a:extLst>
          </p:spPr>
        </p:pic>
        <p:pic>
          <p:nvPicPr>
            <p:cNvPr id="148"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1281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nvGrpSpPr>
            <p:cNvPr id="1877" name="Group 207"/>
            <p:cNvGrpSpPr>
              <a:grpSpLocks/>
            </p:cNvGrpSpPr>
            <p:nvPr/>
          </p:nvGrpSpPr>
          <p:grpSpPr bwMode="auto">
            <a:xfrm>
              <a:off x="4680310" y="4572000"/>
              <a:ext cx="685800" cy="1143000"/>
              <a:chOff x="2668" y="1574"/>
              <a:chExt cx="754" cy="1172"/>
            </a:xfrm>
          </p:grpSpPr>
          <p:sp>
            <p:nvSpPr>
              <p:cNvPr id="210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1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2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3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4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5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6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7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8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9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0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1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2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3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4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5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6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7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8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29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0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1878" name="Group 408"/>
            <p:cNvGrpSpPr>
              <a:grpSpLocks/>
            </p:cNvGrpSpPr>
            <p:nvPr/>
          </p:nvGrpSpPr>
          <p:grpSpPr bwMode="auto">
            <a:xfrm>
              <a:off x="4756712" y="4720239"/>
              <a:ext cx="578473" cy="628065"/>
              <a:chOff x="2752" y="1726"/>
              <a:chExt cx="636" cy="644"/>
            </a:xfrm>
          </p:grpSpPr>
          <p:sp>
            <p:nvSpPr>
              <p:cNvPr id="190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1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2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3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4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5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6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7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8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9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0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1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2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3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4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5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6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7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8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09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10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1879" name="Freeform 409"/>
            <p:cNvSpPr>
              <a:spLocks/>
            </p:cNvSpPr>
            <p:nvPr/>
          </p:nvSpPr>
          <p:spPr bwMode="auto">
            <a:xfrm>
              <a:off x="4945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0" name="Freeform 410"/>
            <p:cNvSpPr>
              <a:spLocks/>
            </p:cNvSpPr>
            <p:nvPr/>
          </p:nvSpPr>
          <p:spPr bwMode="auto">
            <a:xfrm>
              <a:off x="4934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1" name="Freeform 411"/>
            <p:cNvSpPr>
              <a:spLocks/>
            </p:cNvSpPr>
            <p:nvPr/>
          </p:nvSpPr>
          <p:spPr bwMode="auto">
            <a:xfrm>
              <a:off x="4934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2" name="Freeform 412"/>
            <p:cNvSpPr>
              <a:spLocks/>
            </p:cNvSpPr>
            <p:nvPr/>
          </p:nvSpPr>
          <p:spPr bwMode="auto">
            <a:xfrm>
              <a:off x="4934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3" name="Freeform 413"/>
            <p:cNvSpPr>
              <a:spLocks/>
            </p:cNvSpPr>
            <p:nvPr/>
          </p:nvSpPr>
          <p:spPr bwMode="auto">
            <a:xfrm>
              <a:off x="4925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4" name="Freeform 414"/>
            <p:cNvSpPr>
              <a:spLocks/>
            </p:cNvSpPr>
            <p:nvPr/>
          </p:nvSpPr>
          <p:spPr bwMode="auto">
            <a:xfrm>
              <a:off x="4925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5" name="Freeform 415"/>
            <p:cNvSpPr>
              <a:spLocks/>
            </p:cNvSpPr>
            <p:nvPr/>
          </p:nvSpPr>
          <p:spPr bwMode="auto">
            <a:xfrm>
              <a:off x="4925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6" name="Freeform 416"/>
            <p:cNvSpPr>
              <a:spLocks/>
            </p:cNvSpPr>
            <p:nvPr/>
          </p:nvSpPr>
          <p:spPr bwMode="auto">
            <a:xfrm>
              <a:off x="4916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7" name="Rectangle 417"/>
            <p:cNvSpPr>
              <a:spLocks noChangeArrowheads="1"/>
            </p:cNvSpPr>
            <p:nvPr/>
          </p:nvSpPr>
          <p:spPr bwMode="auto">
            <a:xfrm>
              <a:off x="4916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8" name="Freeform 418"/>
            <p:cNvSpPr>
              <a:spLocks/>
            </p:cNvSpPr>
            <p:nvPr/>
          </p:nvSpPr>
          <p:spPr bwMode="auto">
            <a:xfrm>
              <a:off x="4916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89" name="Freeform 419"/>
            <p:cNvSpPr>
              <a:spLocks/>
            </p:cNvSpPr>
            <p:nvPr/>
          </p:nvSpPr>
          <p:spPr bwMode="auto">
            <a:xfrm>
              <a:off x="4905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0" name="Rectangle 420"/>
            <p:cNvSpPr>
              <a:spLocks noChangeArrowheads="1"/>
            </p:cNvSpPr>
            <p:nvPr/>
          </p:nvSpPr>
          <p:spPr bwMode="auto">
            <a:xfrm>
              <a:off x="4905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1" name="Freeform 421"/>
            <p:cNvSpPr>
              <a:spLocks/>
            </p:cNvSpPr>
            <p:nvPr/>
          </p:nvSpPr>
          <p:spPr bwMode="auto">
            <a:xfrm>
              <a:off x="4905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2" name="Freeform 422"/>
            <p:cNvSpPr>
              <a:spLocks/>
            </p:cNvSpPr>
            <p:nvPr/>
          </p:nvSpPr>
          <p:spPr bwMode="auto">
            <a:xfrm>
              <a:off x="4758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3" name="Freeform 423"/>
            <p:cNvSpPr>
              <a:spLocks/>
            </p:cNvSpPr>
            <p:nvPr/>
          </p:nvSpPr>
          <p:spPr bwMode="auto">
            <a:xfrm>
              <a:off x="4771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4" name="Freeform 424"/>
            <p:cNvSpPr>
              <a:spLocks/>
            </p:cNvSpPr>
            <p:nvPr/>
          </p:nvSpPr>
          <p:spPr bwMode="auto">
            <a:xfrm>
              <a:off x="4756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5" name="Freeform 425"/>
            <p:cNvSpPr>
              <a:spLocks/>
            </p:cNvSpPr>
            <p:nvPr/>
          </p:nvSpPr>
          <p:spPr bwMode="auto">
            <a:xfrm>
              <a:off x="4756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6" name="Freeform 426"/>
            <p:cNvSpPr>
              <a:spLocks/>
            </p:cNvSpPr>
            <p:nvPr/>
          </p:nvSpPr>
          <p:spPr bwMode="auto">
            <a:xfrm>
              <a:off x="5011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7" name="Freeform 427"/>
            <p:cNvSpPr>
              <a:spLocks/>
            </p:cNvSpPr>
            <p:nvPr/>
          </p:nvSpPr>
          <p:spPr bwMode="auto">
            <a:xfrm>
              <a:off x="5011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8" name="Freeform 428"/>
            <p:cNvSpPr>
              <a:spLocks/>
            </p:cNvSpPr>
            <p:nvPr/>
          </p:nvSpPr>
          <p:spPr bwMode="auto">
            <a:xfrm>
              <a:off x="4745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899" name="Freeform 429"/>
            <p:cNvSpPr>
              <a:spLocks/>
            </p:cNvSpPr>
            <p:nvPr/>
          </p:nvSpPr>
          <p:spPr bwMode="auto">
            <a:xfrm>
              <a:off x="4696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0" name="Freeform 430"/>
            <p:cNvSpPr>
              <a:spLocks/>
            </p:cNvSpPr>
            <p:nvPr/>
          </p:nvSpPr>
          <p:spPr bwMode="auto">
            <a:xfrm>
              <a:off x="4696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1" name="Freeform 431"/>
            <p:cNvSpPr>
              <a:spLocks/>
            </p:cNvSpPr>
            <p:nvPr/>
          </p:nvSpPr>
          <p:spPr bwMode="auto">
            <a:xfrm>
              <a:off x="4745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2" name="Freeform 432"/>
            <p:cNvSpPr>
              <a:spLocks noEditPoints="1"/>
            </p:cNvSpPr>
            <p:nvPr/>
          </p:nvSpPr>
          <p:spPr bwMode="auto">
            <a:xfrm>
              <a:off x="4696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3" name="Freeform 433"/>
            <p:cNvSpPr>
              <a:spLocks/>
            </p:cNvSpPr>
            <p:nvPr/>
          </p:nvSpPr>
          <p:spPr bwMode="auto">
            <a:xfrm>
              <a:off x="4814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4" name="Freeform 434"/>
            <p:cNvSpPr>
              <a:spLocks/>
            </p:cNvSpPr>
            <p:nvPr/>
          </p:nvSpPr>
          <p:spPr bwMode="auto">
            <a:xfrm>
              <a:off x="4814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1905" name="Freeform 435"/>
            <p:cNvSpPr>
              <a:spLocks/>
            </p:cNvSpPr>
            <p:nvPr/>
          </p:nvSpPr>
          <p:spPr bwMode="auto">
            <a:xfrm>
              <a:off x="4884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307" name="Group 207"/>
            <p:cNvGrpSpPr>
              <a:grpSpLocks/>
            </p:cNvGrpSpPr>
            <p:nvPr/>
          </p:nvGrpSpPr>
          <p:grpSpPr bwMode="auto">
            <a:xfrm>
              <a:off x="5061310" y="4572000"/>
              <a:ext cx="685800" cy="1143000"/>
              <a:chOff x="2668" y="1574"/>
              <a:chExt cx="754" cy="1172"/>
            </a:xfrm>
          </p:grpSpPr>
          <p:sp>
            <p:nvSpPr>
              <p:cNvPr id="253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4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5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6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7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8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9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0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1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2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3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4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5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6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7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8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69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0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1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2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3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308" name="Group 408"/>
            <p:cNvGrpSpPr>
              <a:grpSpLocks/>
            </p:cNvGrpSpPr>
            <p:nvPr/>
          </p:nvGrpSpPr>
          <p:grpSpPr bwMode="auto">
            <a:xfrm>
              <a:off x="5137712" y="4720239"/>
              <a:ext cx="578473" cy="628065"/>
              <a:chOff x="2752" y="1726"/>
              <a:chExt cx="636" cy="644"/>
            </a:xfrm>
          </p:grpSpPr>
          <p:sp>
            <p:nvSpPr>
              <p:cNvPr id="233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4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5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6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7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8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9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0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1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2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3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4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5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6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7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8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49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0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1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2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53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309" name="Freeform 409"/>
            <p:cNvSpPr>
              <a:spLocks/>
            </p:cNvSpPr>
            <p:nvPr/>
          </p:nvSpPr>
          <p:spPr bwMode="auto">
            <a:xfrm>
              <a:off x="5326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0" name="Freeform 410"/>
            <p:cNvSpPr>
              <a:spLocks/>
            </p:cNvSpPr>
            <p:nvPr/>
          </p:nvSpPr>
          <p:spPr bwMode="auto">
            <a:xfrm>
              <a:off x="5315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1" name="Freeform 411"/>
            <p:cNvSpPr>
              <a:spLocks/>
            </p:cNvSpPr>
            <p:nvPr/>
          </p:nvSpPr>
          <p:spPr bwMode="auto">
            <a:xfrm>
              <a:off x="5315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2" name="Freeform 412"/>
            <p:cNvSpPr>
              <a:spLocks/>
            </p:cNvSpPr>
            <p:nvPr/>
          </p:nvSpPr>
          <p:spPr bwMode="auto">
            <a:xfrm>
              <a:off x="5315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3" name="Freeform 413"/>
            <p:cNvSpPr>
              <a:spLocks/>
            </p:cNvSpPr>
            <p:nvPr/>
          </p:nvSpPr>
          <p:spPr bwMode="auto">
            <a:xfrm>
              <a:off x="5306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4" name="Freeform 414"/>
            <p:cNvSpPr>
              <a:spLocks/>
            </p:cNvSpPr>
            <p:nvPr/>
          </p:nvSpPr>
          <p:spPr bwMode="auto">
            <a:xfrm>
              <a:off x="5306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5" name="Freeform 415"/>
            <p:cNvSpPr>
              <a:spLocks/>
            </p:cNvSpPr>
            <p:nvPr/>
          </p:nvSpPr>
          <p:spPr bwMode="auto">
            <a:xfrm>
              <a:off x="5306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6" name="Freeform 416"/>
            <p:cNvSpPr>
              <a:spLocks/>
            </p:cNvSpPr>
            <p:nvPr/>
          </p:nvSpPr>
          <p:spPr bwMode="auto">
            <a:xfrm>
              <a:off x="5297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7" name="Rectangle 417"/>
            <p:cNvSpPr>
              <a:spLocks noChangeArrowheads="1"/>
            </p:cNvSpPr>
            <p:nvPr/>
          </p:nvSpPr>
          <p:spPr bwMode="auto">
            <a:xfrm>
              <a:off x="5297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8" name="Freeform 418"/>
            <p:cNvSpPr>
              <a:spLocks/>
            </p:cNvSpPr>
            <p:nvPr/>
          </p:nvSpPr>
          <p:spPr bwMode="auto">
            <a:xfrm>
              <a:off x="5297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19" name="Freeform 419"/>
            <p:cNvSpPr>
              <a:spLocks/>
            </p:cNvSpPr>
            <p:nvPr/>
          </p:nvSpPr>
          <p:spPr bwMode="auto">
            <a:xfrm>
              <a:off x="5286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0" name="Rectangle 420"/>
            <p:cNvSpPr>
              <a:spLocks noChangeArrowheads="1"/>
            </p:cNvSpPr>
            <p:nvPr/>
          </p:nvSpPr>
          <p:spPr bwMode="auto">
            <a:xfrm>
              <a:off x="5286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1" name="Freeform 421"/>
            <p:cNvSpPr>
              <a:spLocks/>
            </p:cNvSpPr>
            <p:nvPr/>
          </p:nvSpPr>
          <p:spPr bwMode="auto">
            <a:xfrm>
              <a:off x="5286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2" name="Freeform 422"/>
            <p:cNvSpPr>
              <a:spLocks/>
            </p:cNvSpPr>
            <p:nvPr/>
          </p:nvSpPr>
          <p:spPr bwMode="auto">
            <a:xfrm>
              <a:off x="5139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3" name="Freeform 423"/>
            <p:cNvSpPr>
              <a:spLocks/>
            </p:cNvSpPr>
            <p:nvPr/>
          </p:nvSpPr>
          <p:spPr bwMode="auto">
            <a:xfrm>
              <a:off x="5152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4" name="Freeform 424"/>
            <p:cNvSpPr>
              <a:spLocks/>
            </p:cNvSpPr>
            <p:nvPr/>
          </p:nvSpPr>
          <p:spPr bwMode="auto">
            <a:xfrm>
              <a:off x="5137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5" name="Freeform 425"/>
            <p:cNvSpPr>
              <a:spLocks/>
            </p:cNvSpPr>
            <p:nvPr/>
          </p:nvSpPr>
          <p:spPr bwMode="auto">
            <a:xfrm>
              <a:off x="5137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6" name="Freeform 426"/>
            <p:cNvSpPr>
              <a:spLocks/>
            </p:cNvSpPr>
            <p:nvPr/>
          </p:nvSpPr>
          <p:spPr bwMode="auto">
            <a:xfrm>
              <a:off x="5392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7" name="Freeform 427"/>
            <p:cNvSpPr>
              <a:spLocks/>
            </p:cNvSpPr>
            <p:nvPr/>
          </p:nvSpPr>
          <p:spPr bwMode="auto">
            <a:xfrm>
              <a:off x="5392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8" name="Freeform 428"/>
            <p:cNvSpPr>
              <a:spLocks/>
            </p:cNvSpPr>
            <p:nvPr/>
          </p:nvSpPr>
          <p:spPr bwMode="auto">
            <a:xfrm>
              <a:off x="5126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29" name="Freeform 429"/>
            <p:cNvSpPr>
              <a:spLocks/>
            </p:cNvSpPr>
            <p:nvPr/>
          </p:nvSpPr>
          <p:spPr bwMode="auto">
            <a:xfrm>
              <a:off x="5077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0" name="Freeform 430"/>
            <p:cNvSpPr>
              <a:spLocks/>
            </p:cNvSpPr>
            <p:nvPr/>
          </p:nvSpPr>
          <p:spPr bwMode="auto">
            <a:xfrm>
              <a:off x="5077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1" name="Freeform 431"/>
            <p:cNvSpPr>
              <a:spLocks/>
            </p:cNvSpPr>
            <p:nvPr/>
          </p:nvSpPr>
          <p:spPr bwMode="auto">
            <a:xfrm>
              <a:off x="5126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2" name="Freeform 432"/>
            <p:cNvSpPr>
              <a:spLocks noEditPoints="1"/>
            </p:cNvSpPr>
            <p:nvPr/>
          </p:nvSpPr>
          <p:spPr bwMode="auto">
            <a:xfrm>
              <a:off x="5077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3" name="Freeform 433"/>
            <p:cNvSpPr>
              <a:spLocks/>
            </p:cNvSpPr>
            <p:nvPr/>
          </p:nvSpPr>
          <p:spPr bwMode="auto">
            <a:xfrm>
              <a:off x="5195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4" name="Freeform 434"/>
            <p:cNvSpPr>
              <a:spLocks/>
            </p:cNvSpPr>
            <p:nvPr/>
          </p:nvSpPr>
          <p:spPr bwMode="auto">
            <a:xfrm>
              <a:off x="5195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335" name="Freeform 435"/>
            <p:cNvSpPr>
              <a:spLocks/>
            </p:cNvSpPr>
            <p:nvPr/>
          </p:nvSpPr>
          <p:spPr bwMode="auto">
            <a:xfrm>
              <a:off x="5265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nvGrpSpPr>
            <p:cNvPr id="2737" name="Group 207"/>
            <p:cNvGrpSpPr>
              <a:grpSpLocks/>
            </p:cNvGrpSpPr>
            <p:nvPr/>
          </p:nvGrpSpPr>
          <p:grpSpPr bwMode="auto">
            <a:xfrm>
              <a:off x="5442310" y="4572000"/>
              <a:ext cx="685800" cy="1143000"/>
              <a:chOff x="2668" y="1574"/>
              <a:chExt cx="754" cy="1172"/>
            </a:xfrm>
          </p:grpSpPr>
          <p:sp>
            <p:nvSpPr>
              <p:cNvPr id="2966"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7"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8"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9"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0"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1"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2"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3"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4"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5"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6"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7"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8"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79"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0"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1"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2"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3"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4"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5"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6"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7"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8"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89"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0"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1"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2"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3"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4"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5"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6"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7"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8"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99"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0"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1"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2"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3"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4"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5"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6"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7"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8"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09"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0"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1"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2"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3"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4"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5"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6"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7"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8"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19"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0"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1"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2"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3"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4"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5"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6"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7"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8"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29"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0"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1"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2"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3"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4"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5"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6"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7"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8"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39"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0"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1"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2"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3"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4"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5"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6"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7"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8"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49"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0"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1"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2"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3"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4"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5"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6"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7"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8"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59"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0"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1"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2"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3"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4"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5"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6"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7"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8"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69"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0"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1"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2"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3"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4"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5"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6"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7"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8"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79"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0"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1"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2"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3"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4"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5"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6"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7"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8"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89"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0"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1"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2"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3"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4"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5"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6"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7"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8"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099"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0"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1"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2"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3"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4"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5"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6"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7"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8"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09"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0"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1"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2"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3"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4"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5"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6"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7"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8"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19"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0"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1"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2"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3"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4"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5"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6"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7"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8"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29"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0"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1"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2"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3"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4"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5"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6"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7"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8"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39"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0"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1"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2"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3"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4"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5"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6"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7"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8"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49"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0"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1"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2"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3"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4"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5"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6"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7"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8"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59"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0"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1"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2"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3"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4"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3165"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2738" name="Group 408"/>
            <p:cNvGrpSpPr>
              <a:grpSpLocks/>
            </p:cNvGrpSpPr>
            <p:nvPr/>
          </p:nvGrpSpPr>
          <p:grpSpPr bwMode="auto">
            <a:xfrm>
              <a:off x="5518712" y="4720239"/>
              <a:ext cx="578473" cy="628065"/>
              <a:chOff x="2752" y="1726"/>
              <a:chExt cx="636" cy="644"/>
            </a:xfrm>
          </p:grpSpPr>
          <p:sp>
            <p:nvSpPr>
              <p:cNvPr id="2766"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7"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8"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9"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0"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1"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2"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3"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4"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5"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6"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7"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8"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79"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0"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1"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2"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3"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4"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5"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6"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7"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8"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89"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0"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1"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2"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3"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4"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5"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6"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7"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8"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99"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0"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1"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2"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3"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4"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5"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6"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7"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8"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09"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0"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1"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2"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3"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4"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5"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6"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7"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8"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19"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0"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1"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2"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3"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4"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5"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6"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7"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8"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29"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0"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1"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2"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3"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4"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5"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6"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7"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8"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39"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0"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1"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2"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3"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4"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5"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6"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7"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8"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49"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0"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1"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2"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3"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4"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5"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6"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7"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8"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59"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0"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1"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2"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3"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4"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5"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6"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7"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8"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69"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0"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1"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2"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3"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4"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5"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6"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7"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8"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79"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0"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1"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2"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3"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4"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5"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6"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7"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8"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89"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0"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1"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2"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3"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4"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5"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6"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7"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8"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899"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0"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1"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2"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3"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4"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5"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6"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7"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8"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09"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0"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1"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2"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3"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4"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5"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6"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7"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8"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19"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0"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1"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2"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3"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4"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5"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6"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7"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8"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29"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0"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1"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2"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3"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4"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5"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6"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7"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8"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39"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0"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1"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2"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3"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4"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5"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6"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7"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8"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49"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0"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1"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2"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3"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4"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5"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6"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7"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8"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59"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0"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1"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2"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3"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4"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965"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2739" name="Freeform 409"/>
            <p:cNvSpPr>
              <a:spLocks/>
            </p:cNvSpPr>
            <p:nvPr/>
          </p:nvSpPr>
          <p:spPr bwMode="auto">
            <a:xfrm>
              <a:off x="5707898" y="5067430"/>
              <a:ext cx="5457" cy="5852"/>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0" name="Freeform 410"/>
            <p:cNvSpPr>
              <a:spLocks/>
            </p:cNvSpPr>
            <p:nvPr/>
          </p:nvSpPr>
          <p:spPr bwMode="auto">
            <a:xfrm>
              <a:off x="5696984" y="5032321"/>
              <a:ext cx="7276" cy="35109"/>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1" name="Freeform 411"/>
            <p:cNvSpPr>
              <a:spLocks/>
            </p:cNvSpPr>
            <p:nvPr/>
          </p:nvSpPr>
          <p:spPr bwMode="auto">
            <a:xfrm>
              <a:off x="5696984" y="5032321"/>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2" name="Freeform 412"/>
            <p:cNvSpPr>
              <a:spLocks/>
            </p:cNvSpPr>
            <p:nvPr/>
          </p:nvSpPr>
          <p:spPr bwMode="auto">
            <a:xfrm>
              <a:off x="5696984" y="5061578"/>
              <a:ext cx="7276" cy="5852"/>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3" name="Freeform 413"/>
            <p:cNvSpPr>
              <a:spLocks/>
            </p:cNvSpPr>
            <p:nvPr/>
          </p:nvSpPr>
          <p:spPr bwMode="auto">
            <a:xfrm>
              <a:off x="5687888" y="5026469"/>
              <a:ext cx="7276" cy="35109"/>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4" name="Freeform 414"/>
            <p:cNvSpPr>
              <a:spLocks/>
            </p:cNvSpPr>
            <p:nvPr/>
          </p:nvSpPr>
          <p:spPr bwMode="auto">
            <a:xfrm>
              <a:off x="5687888" y="5026469"/>
              <a:ext cx="1819" cy="31208"/>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5" name="Freeform 415"/>
            <p:cNvSpPr>
              <a:spLocks/>
            </p:cNvSpPr>
            <p:nvPr/>
          </p:nvSpPr>
          <p:spPr bwMode="auto">
            <a:xfrm>
              <a:off x="5687888" y="5055727"/>
              <a:ext cx="5457" cy="5852"/>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6" name="Freeform 416"/>
            <p:cNvSpPr>
              <a:spLocks/>
            </p:cNvSpPr>
            <p:nvPr/>
          </p:nvSpPr>
          <p:spPr bwMode="auto">
            <a:xfrm>
              <a:off x="5678793" y="5020618"/>
              <a:ext cx="5457" cy="33159"/>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7" name="Rectangle 417"/>
            <p:cNvSpPr>
              <a:spLocks noChangeArrowheads="1"/>
            </p:cNvSpPr>
            <p:nvPr/>
          </p:nvSpPr>
          <p:spPr bwMode="auto">
            <a:xfrm>
              <a:off x="5678793" y="5020618"/>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8" name="Freeform 418"/>
            <p:cNvSpPr>
              <a:spLocks/>
            </p:cNvSpPr>
            <p:nvPr/>
          </p:nvSpPr>
          <p:spPr bwMode="auto">
            <a:xfrm>
              <a:off x="5678793" y="5049875"/>
              <a:ext cx="5457" cy="3901"/>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49" name="Freeform 419"/>
            <p:cNvSpPr>
              <a:spLocks/>
            </p:cNvSpPr>
            <p:nvPr/>
          </p:nvSpPr>
          <p:spPr bwMode="auto">
            <a:xfrm>
              <a:off x="5667878" y="5014766"/>
              <a:ext cx="7276" cy="33159"/>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0" name="Rectangle 420"/>
            <p:cNvSpPr>
              <a:spLocks noChangeArrowheads="1"/>
            </p:cNvSpPr>
            <p:nvPr/>
          </p:nvSpPr>
          <p:spPr bwMode="auto">
            <a:xfrm>
              <a:off x="5667878" y="5014766"/>
              <a:ext cx="1819" cy="2925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1" name="Freeform 421"/>
            <p:cNvSpPr>
              <a:spLocks/>
            </p:cNvSpPr>
            <p:nvPr/>
          </p:nvSpPr>
          <p:spPr bwMode="auto">
            <a:xfrm>
              <a:off x="5667878" y="5044024"/>
              <a:ext cx="7276" cy="3901"/>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2" name="Freeform 422"/>
            <p:cNvSpPr>
              <a:spLocks/>
            </p:cNvSpPr>
            <p:nvPr/>
          </p:nvSpPr>
          <p:spPr bwMode="auto">
            <a:xfrm>
              <a:off x="5520531" y="4919191"/>
              <a:ext cx="16372" cy="21456"/>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3" name="Freeform 423"/>
            <p:cNvSpPr>
              <a:spLocks/>
            </p:cNvSpPr>
            <p:nvPr/>
          </p:nvSpPr>
          <p:spPr bwMode="auto">
            <a:xfrm>
              <a:off x="5533265" y="4928944"/>
              <a:ext cx="1819" cy="9753"/>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4" name="Freeform 424"/>
            <p:cNvSpPr>
              <a:spLocks/>
            </p:cNvSpPr>
            <p:nvPr/>
          </p:nvSpPr>
          <p:spPr bwMode="auto">
            <a:xfrm>
              <a:off x="5518712" y="4919191"/>
              <a:ext cx="16372" cy="11703"/>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5" name="Freeform 425"/>
            <p:cNvSpPr>
              <a:spLocks/>
            </p:cNvSpPr>
            <p:nvPr/>
          </p:nvSpPr>
          <p:spPr bwMode="auto">
            <a:xfrm>
              <a:off x="5518712" y="4921142"/>
              <a:ext cx="14553" cy="1755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6" name="Freeform 426"/>
            <p:cNvSpPr>
              <a:spLocks/>
            </p:cNvSpPr>
            <p:nvPr/>
          </p:nvSpPr>
          <p:spPr bwMode="auto">
            <a:xfrm>
              <a:off x="5773386" y="4788507"/>
              <a:ext cx="338352" cy="908939"/>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7" name="Freeform 427"/>
            <p:cNvSpPr>
              <a:spLocks/>
            </p:cNvSpPr>
            <p:nvPr/>
          </p:nvSpPr>
          <p:spPr bwMode="auto">
            <a:xfrm>
              <a:off x="5773386" y="4997212"/>
              <a:ext cx="3638" cy="700234"/>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8" name="Freeform 428"/>
            <p:cNvSpPr>
              <a:spLocks/>
            </p:cNvSpPr>
            <p:nvPr/>
          </p:nvSpPr>
          <p:spPr bwMode="auto">
            <a:xfrm>
              <a:off x="5507798" y="4868478"/>
              <a:ext cx="9095" cy="624164"/>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59" name="Freeform 429"/>
            <p:cNvSpPr>
              <a:spLocks/>
            </p:cNvSpPr>
            <p:nvPr/>
          </p:nvSpPr>
          <p:spPr bwMode="auto">
            <a:xfrm>
              <a:off x="5458682" y="4593456"/>
              <a:ext cx="653056" cy="40570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0" name="Freeform 430"/>
            <p:cNvSpPr>
              <a:spLocks/>
            </p:cNvSpPr>
            <p:nvPr/>
          </p:nvSpPr>
          <p:spPr bwMode="auto">
            <a:xfrm>
              <a:off x="5458682" y="4802160"/>
              <a:ext cx="318342" cy="197002"/>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1" name="Freeform 431"/>
            <p:cNvSpPr>
              <a:spLocks/>
            </p:cNvSpPr>
            <p:nvPr/>
          </p:nvSpPr>
          <p:spPr bwMode="auto">
            <a:xfrm>
              <a:off x="5507798" y="5484840"/>
              <a:ext cx="211015" cy="132635"/>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2" name="Freeform 432"/>
            <p:cNvSpPr>
              <a:spLocks noEditPoints="1"/>
            </p:cNvSpPr>
            <p:nvPr/>
          </p:nvSpPr>
          <p:spPr bwMode="auto">
            <a:xfrm>
              <a:off x="5458682" y="4804111"/>
              <a:ext cx="314704" cy="893334"/>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3" name="Freeform 433"/>
            <p:cNvSpPr>
              <a:spLocks/>
            </p:cNvSpPr>
            <p:nvPr/>
          </p:nvSpPr>
          <p:spPr bwMode="auto">
            <a:xfrm>
              <a:off x="5576923" y="4887983"/>
              <a:ext cx="69126" cy="54614"/>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4" name="Freeform 434"/>
            <p:cNvSpPr>
              <a:spLocks/>
            </p:cNvSpPr>
            <p:nvPr/>
          </p:nvSpPr>
          <p:spPr bwMode="auto">
            <a:xfrm>
              <a:off x="5576923" y="4886032"/>
              <a:ext cx="72764" cy="44862"/>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2765" name="Freeform 435"/>
            <p:cNvSpPr>
              <a:spLocks/>
            </p:cNvSpPr>
            <p:nvPr/>
          </p:nvSpPr>
          <p:spPr bwMode="auto">
            <a:xfrm>
              <a:off x="5646049" y="4928944"/>
              <a:ext cx="3638" cy="1365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pic>
          <p:nvPicPr>
            <p:cNvPr id="3166"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66615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pic>
          <p:nvPicPr>
            <p:cNvPr id="3167"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7194910" y="4695715"/>
              <a:ext cx="1187090" cy="1019285"/>
            </a:xfrm>
            <a:prstGeom prst="rect">
              <a:avLst/>
            </a:prstGeom>
            <a:noFill/>
            <a:extLst>
              <a:ext uri="{909E8E84-426E-40dd-AFC4-6F175D3DCCD1}">
                <a14:hiddenFill xmlns:a14="http://schemas.microsoft.com/office/drawing/2010/main">
                  <a:solidFill>
                    <a:srgbClr val="FFFFFF"/>
                  </a:solidFill>
                </a14:hiddenFill>
              </a:ext>
            </a:extLst>
          </p:spPr>
        </p:pic>
      </p:grpSp>
      <p:sp>
        <p:nvSpPr>
          <p:cNvPr id="4045" name="テキスト ボックス 4044"/>
          <p:cNvSpPr txBox="1"/>
          <p:nvPr/>
        </p:nvSpPr>
        <p:spPr>
          <a:xfrm>
            <a:off x="3016205" y="6226770"/>
            <a:ext cx="3080110" cy="461665"/>
          </a:xfrm>
          <a:prstGeom prst="rect">
            <a:avLst/>
          </a:prstGeom>
          <a:noFill/>
        </p:spPr>
        <p:txBody>
          <a:bodyPr wrap="square" rtlCol="0">
            <a:spAutoFit/>
          </a:bodyPr>
          <a:lstStyle/>
          <a:p>
            <a:pPr algn="ctr"/>
            <a:r>
              <a:rPr kumimoji="1" lang="ja-JP" altLang="en-US"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リソース・プール</a:t>
            </a:r>
            <a:endParaRPr kumimoji="1" lang="en-US" altLang="ja-JP" sz="24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4043" name="角丸四角形吹き出し 4042"/>
          <p:cNvSpPr/>
          <p:nvPr/>
        </p:nvSpPr>
        <p:spPr bwMode="auto">
          <a:xfrm>
            <a:off x="533400" y="990600"/>
            <a:ext cx="2058987" cy="2514600"/>
          </a:xfrm>
          <a:prstGeom prst="wedgeRoundRectCallout">
            <a:avLst>
              <a:gd name="adj1" fmla="val -20555"/>
              <a:gd name="adj2" fmla="val 70220"/>
              <a:gd name="adj3" fmla="val 16667"/>
            </a:avLst>
          </a:prstGeom>
          <a:ln>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4057" name="角丸四角形 4056"/>
          <p:cNvSpPr/>
          <p:nvPr/>
        </p:nvSpPr>
        <p:spPr bwMode="auto">
          <a:xfrm>
            <a:off x="763587" y="2895600"/>
            <a:ext cx="1524000" cy="457200"/>
          </a:xfrm>
          <a:prstGeom prst="roundRect">
            <a:avLst>
              <a:gd name="adj" fmla="val 50000"/>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pic>
        <p:nvPicPr>
          <p:cNvPr id="4058" name="Picture 117" descr="MCj0431637000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3588" y="2264790"/>
            <a:ext cx="685800" cy="783209"/>
          </a:xfrm>
          <a:prstGeom prst="rect">
            <a:avLst/>
          </a:prstGeom>
          <a:noFill/>
          <a:extLst>
            <a:ext uri="{909E8E84-426E-40dd-AFC4-6F175D3DCCD1}">
              <a14:hiddenFill xmlns:a14="http://schemas.microsoft.com/office/drawing/2010/main">
                <a:solidFill>
                  <a:srgbClr val="FFFFFF"/>
                </a:solidFill>
              </a14:hiddenFill>
            </a:ext>
          </a:extLst>
        </p:spPr>
      </p:pic>
      <p:grpSp>
        <p:nvGrpSpPr>
          <p:cNvPr id="4059" name="グループ化 2488"/>
          <p:cNvGrpSpPr/>
          <p:nvPr/>
        </p:nvGrpSpPr>
        <p:grpSpPr>
          <a:xfrm>
            <a:off x="1296987" y="2209800"/>
            <a:ext cx="533400" cy="838200"/>
            <a:chOff x="2581945" y="1131094"/>
            <a:chExt cx="1196975" cy="1860550"/>
          </a:xfrm>
        </p:grpSpPr>
        <p:grpSp>
          <p:nvGrpSpPr>
            <p:cNvPr id="4060" name="Group 207"/>
            <p:cNvGrpSpPr>
              <a:grpSpLocks/>
            </p:cNvGrpSpPr>
            <p:nvPr/>
          </p:nvGrpSpPr>
          <p:grpSpPr bwMode="auto">
            <a:xfrm>
              <a:off x="2581945" y="1131094"/>
              <a:ext cx="1196975" cy="1860550"/>
              <a:chOff x="2668" y="1574"/>
              <a:chExt cx="754" cy="1172"/>
            </a:xfrm>
          </p:grpSpPr>
          <p:sp>
            <p:nvSpPr>
              <p:cNvPr id="4289" name="Freeform 7"/>
              <p:cNvSpPr>
                <a:spLocks/>
              </p:cNvSpPr>
              <p:nvPr/>
            </p:nvSpPr>
            <p:spPr bwMode="auto">
              <a:xfrm>
                <a:off x="2668" y="1574"/>
                <a:ext cx="754" cy="1172"/>
              </a:xfrm>
              <a:custGeom>
                <a:avLst/>
                <a:gdLst>
                  <a:gd name="T0" fmla="*/ 390 w 754"/>
                  <a:gd name="T1" fmla="*/ 0 h 1172"/>
                  <a:gd name="T2" fmla="*/ 0 w 754"/>
                  <a:gd name="T3" fmla="*/ 228 h 1172"/>
                  <a:gd name="T4" fmla="*/ 0 w 754"/>
                  <a:gd name="T5" fmla="*/ 964 h 1172"/>
                  <a:gd name="T6" fmla="*/ 360 w 754"/>
                  <a:gd name="T7" fmla="*/ 1172 h 1172"/>
                  <a:gd name="T8" fmla="*/ 364 w 754"/>
                  <a:gd name="T9" fmla="*/ 1172 h 1172"/>
                  <a:gd name="T10" fmla="*/ 364 w 754"/>
                  <a:gd name="T11" fmla="*/ 1172 h 1172"/>
                  <a:gd name="T12" fmla="*/ 368 w 754"/>
                  <a:gd name="T13" fmla="*/ 1172 h 1172"/>
                  <a:gd name="T14" fmla="*/ 376 w 754"/>
                  <a:gd name="T15" fmla="*/ 1168 h 1172"/>
                  <a:gd name="T16" fmla="*/ 432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60" y="1172"/>
                    </a:lnTo>
                    <a:lnTo>
                      <a:pt x="364" y="1172"/>
                    </a:lnTo>
                    <a:lnTo>
                      <a:pt x="364" y="1172"/>
                    </a:lnTo>
                    <a:lnTo>
                      <a:pt x="368" y="1172"/>
                    </a:lnTo>
                    <a:lnTo>
                      <a:pt x="376" y="1168"/>
                    </a:lnTo>
                    <a:lnTo>
                      <a:pt x="432"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0" name="Freeform 8"/>
              <p:cNvSpPr>
                <a:spLocks/>
              </p:cNvSpPr>
              <p:nvPr/>
            </p:nvSpPr>
            <p:spPr bwMode="auto">
              <a:xfrm>
                <a:off x="2686" y="2312"/>
                <a:ext cx="718" cy="416"/>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1" name="Freeform 9"/>
              <p:cNvSpPr>
                <a:spLocks/>
              </p:cNvSpPr>
              <p:nvPr/>
            </p:nvSpPr>
            <p:spPr bwMode="auto">
              <a:xfrm>
                <a:off x="2686" y="1596"/>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2" name="Freeform 10"/>
              <p:cNvSpPr>
                <a:spLocks/>
              </p:cNvSpPr>
              <p:nvPr/>
            </p:nvSpPr>
            <p:spPr bwMode="auto">
              <a:xfrm>
                <a:off x="3050" y="2400"/>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3" name="Freeform 11"/>
              <p:cNvSpPr>
                <a:spLocks/>
              </p:cNvSpPr>
              <p:nvPr/>
            </p:nvSpPr>
            <p:spPr bwMode="auto">
              <a:xfrm>
                <a:off x="2752" y="2228"/>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4" name="Freeform 12"/>
              <p:cNvSpPr>
                <a:spLocks/>
              </p:cNvSpPr>
              <p:nvPr/>
            </p:nvSpPr>
            <p:spPr bwMode="auto">
              <a:xfrm>
                <a:off x="2752" y="2426"/>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5" name="Freeform 13"/>
              <p:cNvSpPr>
                <a:spLocks/>
              </p:cNvSpPr>
              <p:nvPr/>
            </p:nvSpPr>
            <p:spPr bwMode="auto">
              <a:xfrm>
                <a:off x="2774" y="2446"/>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6" name="Freeform 14"/>
              <p:cNvSpPr>
                <a:spLocks/>
              </p:cNvSpPr>
              <p:nvPr/>
            </p:nvSpPr>
            <p:spPr bwMode="auto">
              <a:xfrm>
                <a:off x="2774" y="244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7" name="Freeform 15"/>
              <p:cNvSpPr>
                <a:spLocks/>
              </p:cNvSpPr>
              <p:nvPr/>
            </p:nvSpPr>
            <p:spPr bwMode="auto">
              <a:xfrm>
                <a:off x="2774" y="2460"/>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8" name="Freeform 16"/>
              <p:cNvSpPr>
                <a:spLocks/>
              </p:cNvSpPr>
              <p:nvPr/>
            </p:nvSpPr>
            <p:spPr bwMode="auto">
              <a:xfrm>
                <a:off x="3034" y="2598"/>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99" name="Freeform 17"/>
              <p:cNvSpPr>
                <a:spLocks/>
              </p:cNvSpPr>
              <p:nvPr/>
            </p:nvSpPr>
            <p:spPr bwMode="auto">
              <a:xfrm>
                <a:off x="3034" y="2598"/>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0" name="Freeform 18"/>
              <p:cNvSpPr>
                <a:spLocks/>
              </p:cNvSpPr>
              <p:nvPr/>
            </p:nvSpPr>
            <p:spPr bwMode="auto">
              <a:xfrm>
                <a:off x="3034" y="26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1" name="Freeform 19"/>
              <p:cNvSpPr>
                <a:spLocks/>
              </p:cNvSpPr>
              <p:nvPr/>
            </p:nvSpPr>
            <p:spPr bwMode="auto">
              <a:xfrm>
                <a:off x="3024" y="259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2" name="Freeform 20"/>
              <p:cNvSpPr>
                <a:spLocks/>
              </p:cNvSpPr>
              <p:nvPr/>
            </p:nvSpPr>
            <p:spPr bwMode="auto">
              <a:xfrm>
                <a:off x="3024" y="25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3" name="Freeform 21"/>
              <p:cNvSpPr>
                <a:spLocks/>
              </p:cNvSpPr>
              <p:nvPr/>
            </p:nvSpPr>
            <p:spPr bwMode="auto">
              <a:xfrm>
                <a:off x="3024" y="262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4" name="Freeform 22"/>
              <p:cNvSpPr>
                <a:spLocks/>
              </p:cNvSpPr>
              <p:nvPr/>
            </p:nvSpPr>
            <p:spPr bwMode="auto">
              <a:xfrm>
                <a:off x="3014" y="25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5" name="Freeform 23"/>
              <p:cNvSpPr>
                <a:spLocks/>
              </p:cNvSpPr>
              <p:nvPr/>
            </p:nvSpPr>
            <p:spPr bwMode="auto">
              <a:xfrm>
                <a:off x="3014" y="25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6" name="Freeform 24"/>
              <p:cNvSpPr>
                <a:spLocks/>
              </p:cNvSpPr>
              <p:nvPr/>
            </p:nvSpPr>
            <p:spPr bwMode="auto">
              <a:xfrm>
                <a:off x="3014" y="261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7" name="Freeform 25"/>
              <p:cNvSpPr>
                <a:spLocks/>
              </p:cNvSpPr>
              <p:nvPr/>
            </p:nvSpPr>
            <p:spPr bwMode="auto">
              <a:xfrm>
                <a:off x="3002" y="25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8" name="Freeform 26"/>
              <p:cNvSpPr>
                <a:spLocks/>
              </p:cNvSpPr>
              <p:nvPr/>
            </p:nvSpPr>
            <p:spPr bwMode="auto">
              <a:xfrm>
                <a:off x="3002" y="25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09" name="Freeform 27"/>
              <p:cNvSpPr>
                <a:spLocks/>
              </p:cNvSpPr>
              <p:nvPr/>
            </p:nvSpPr>
            <p:spPr bwMode="auto">
              <a:xfrm>
                <a:off x="3002" y="26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0" name="Freeform 28"/>
              <p:cNvSpPr>
                <a:spLocks/>
              </p:cNvSpPr>
              <p:nvPr/>
            </p:nvSpPr>
            <p:spPr bwMode="auto">
              <a:xfrm>
                <a:off x="2992" y="25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1" name="Freeform 29"/>
              <p:cNvSpPr>
                <a:spLocks/>
              </p:cNvSpPr>
              <p:nvPr/>
            </p:nvSpPr>
            <p:spPr bwMode="auto">
              <a:xfrm>
                <a:off x="2992" y="25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2" name="Freeform 30"/>
              <p:cNvSpPr>
                <a:spLocks/>
              </p:cNvSpPr>
              <p:nvPr/>
            </p:nvSpPr>
            <p:spPr bwMode="auto">
              <a:xfrm>
                <a:off x="2992" y="26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3" name="Freeform 31"/>
              <p:cNvSpPr>
                <a:spLocks/>
              </p:cNvSpPr>
              <p:nvPr/>
            </p:nvSpPr>
            <p:spPr bwMode="auto">
              <a:xfrm>
                <a:off x="2982" y="25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4" name="Freeform 32"/>
              <p:cNvSpPr>
                <a:spLocks/>
              </p:cNvSpPr>
              <p:nvPr/>
            </p:nvSpPr>
            <p:spPr bwMode="auto">
              <a:xfrm>
                <a:off x="2982" y="2566"/>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5" name="Freeform 33"/>
              <p:cNvSpPr>
                <a:spLocks/>
              </p:cNvSpPr>
              <p:nvPr/>
            </p:nvSpPr>
            <p:spPr bwMode="auto">
              <a:xfrm>
                <a:off x="2982" y="2596"/>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6" name="Freeform 34"/>
              <p:cNvSpPr>
                <a:spLocks/>
              </p:cNvSpPr>
              <p:nvPr/>
            </p:nvSpPr>
            <p:spPr bwMode="auto">
              <a:xfrm>
                <a:off x="2970" y="256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7" name="Freeform 35"/>
              <p:cNvSpPr>
                <a:spLocks/>
              </p:cNvSpPr>
              <p:nvPr/>
            </p:nvSpPr>
            <p:spPr bwMode="auto">
              <a:xfrm>
                <a:off x="2970" y="256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8" name="Freeform 36"/>
              <p:cNvSpPr>
                <a:spLocks/>
              </p:cNvSpPr>
              <p:nvPr/>
            </p:nvSpPr>
            <p:spPr bwMode="auto">
              <a:xfrm>
                <a:off x="2970" y="259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19" name="Freeform 37"/>
              <p:cNvSpPr>
                <a:spLocks/>
              </p:cNvSpPr>
              <p:nvPr/>
            </p:nvSpPr>
            <p:spPr bwMode="auto">
              <a:xfrm>
                <a:off x="2960" y="255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0" name="Freeform 38"/>
              <p:cNvSpPr>
                <a:spLocks/>
              </p:cNvSpPr>
              <p:nvPr/>
            </p:nvSpPr>
            <p:spPr bwMode="auto">
              <a:xfrm>
                <a:off x="2960" y="255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1" name="Freeform 39"/>
              <p:cNvSpPr>
                <a:spLocks/>
              </p:cNvSpPr>
              <p:nvPr/>
            </p:nvSpPr>
            <p:spPr bwMode="auto">
              <a:xfrm>
                <a:off x="2960" y="258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2" name="Freeform 40"/>
              <p:cNvSpPr>
                <a:spLocks/>
              </p:cNvSpPr>
              <p:nvPr/>
            </p:nvSpPr>
            <p:spPr bwMode="auto">
              <a:xfrm>
                <a:off x="2948" y="254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3" name="Rectangle 41"/>
              <p:cNvSpPr>
                <a:spLocks noChangeArrowheads="1"/>
              </p:cNvSpPr>
              <p:nvPr/>
            </p:nvSpPr>
            <p:spPr bwMode="auto">
              <a:xfrm>
                <a:off x="2948" y="254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4" name="Freeform 42"/>
              <p:cNvSpPr>
                <a:spLocks/>
              </p:cNvSpPr>
              <p:nvPr/>
            </p:nvSpPr>
            <p:spPr bwMode="auto">
              <a:xfrm>
                <a:off x="2948" y="257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5" name="Freeform 43"/>
              <p:cNvSpPr>
                <a:spLocks/>
              </p:cNvSpPr>
              <p:nvPr/>
            </p:nvSpPr>
            <p:spPr bwMode="auto">
              <a:xfrm>
                <a:off x="2938" y="2542"/>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6" name="Rectangle 44"/>
              <p:cNvSpPr>
                <a:spLocks noChangeArrowheads="1"/>
              </p:cNvSpPr>
              <p:nvPr/>
            </p:nvSpPr>
            <p:spPr bwMode="auto">
              <a:xfrm>
                <a:off x="2938" y="254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7" name="Freeform 45"/>
              <p:cNvSpPr>
                <a:spLocks/>
              </p:cNvSpPr>
              <p:nvPr/>
            </p:nvSpPr>
            <p:spPr bwMode="auto">
              <a:xfrm>
                <a:off x="2938" y="257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8" name="Freeform 46"/>
              <p:cNvSpPr>
                <a:spLocks/>
              </p:cNvSpPr>
              <p:nvPr/>
            </p:nvSpPr>
            <p:spPr bwMode="auto">
              <a:xfrm>
                <a:off x="2928" y="25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29" name="Freeform 47"/>
              <p:cNvSpPr>
                <a:spLocks/>
              </p:cNvSpPr>
              <p:nvPr/>
            </p:nvSpPr>
            <p:spPr bwMode="auto">
              <a:xfrm>
                <a:off x="2928" y="253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0" name="Freeform 48"/>
              <p:cNvSpPr>
                <a:spLocks/>
              </p:cNvSpPr>
              <p:nvPr/>
            </p:nvSpPr>
            <p:spPr bwMode="auto">
              <a:xfrm>
                <a:off x="2928" y="256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1" name="Freeform 49"/>
              <p:cNvSpPr>
                <a:spLocks/>
              </p:cNvSpPr>
              <p:nvPr/>
            </p:nvSpPr>
            <p:spPr bwMode="auto">
              <a:xfrm>
                <a:off x="2916"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2" name="Freeform 50"/>
              <p:cNvSpPr>
                <a:spLocks/>
              </p:cNvSpPr>
              <p:nvPr/>
            </p:nvSpPr>
            <p:spPr bwMode="auto">
              <a:xfrm>
                <a:off x="2916" y="252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3" name="Freeform 51"/>
              <p:cNvSpPr>
                <a:spLocks/>
              </p:cNvSpPr>
              <p:nvPr/>
            </p:nvSpPr>
            <p:spPr bwMode="auto">
              <a:xfrm>
                <a:off x="2916" y="256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4" name="Freeform 52"/>
              <p:cNvSpPr>
                <a:spLocks/>
              </p:cNvSpPr>
              <p:nvPr/>
            </p:nvSpPr>
            <p:spPr bwMode="auto">
              <a:xfrm>
                <a:off x="2754" y="243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5" name="Freeform 53"/>
              <p:cNvSpPr>
                <a:spLocks/>
              </p:cNvSpPr>
              <p:nvPr/>
            </p:nvSpPr>
            <p:spPr bwMode="auto">
              <a:xfrm>
                <a:off x="2768" y="244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6" name="Freeform 54"/>
              <p:cNvSpPr>
                <a:spLocks/>
              </p:cNvSpPr>
              <p:nvPr/>
            </p:nvSpPr>
            <p:spPr bwMode="auto">
              <a:xfrm>
                <a:off x="2752" y="2432"/>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7" name="Freeform 55"/>
              <p:cNvSpPr>
                <a:spLocks/>
              </p:cNvSpPr>
              <p:nvPr/>
            </p:nvSpPr>
            <p:spPr bwMode="auto">
              <a:xfrm>
                <a:off x="2752" y="243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8" name="Freeform 56"/>
              <p:cNvSpPr>
                <a:spLocks/>
              </p:cNvSpPr>
              <p:nvPr/>
            </p:nvSpPr>
            <p:spPr bwMode="auto">
              <a:xfrm>
                <a:off x="3050" y="2338"/>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39" name="Freeform 57"/>
              <p:cNvSpPr>
                <a:spLocks/>
              </p:cNvSpPr>
              <p:nvPr/>
            </p:nvSpPr>
            <p:spPr bwMode="auto">
              <a:xfrm>
                <a:off x="2752" y="2166"/>
                <a:ext cx="636" cy="368"/>
              </a:xfrm>
              <a:custGeom>
                <a:avLst/>
                <a:gdLst>
                  <a:gd name="T0" fmla="*/ 0 w 636"/>
                  <a:gd name="T1" fmla="*/ 198 h 368"/>
                  <a:gd name="T2" fmla="*/ 340 w 636"/>
                  <a:gd name="T3" fmla="*/ 0 h 368"/>
                  <a:gd name="T4" fmla="*/ 636 w 636"/>
                  <a:gd name="T5" fmla="*/ 172 h 368"/>
                  <a:gd name="T6" fmla="*/ 298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40" y="0"/>
                    </a:lnTo>
                    <a:lnTo>
                      <a:pt x="636" y="172"/>
                    </a:lnTo>
                    <a:lnTo>
                      <a:pt x="298" y="368"/>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0" name="Freeform 58"/>
              <p:cNvSpPr>
                <a:spLocks/>
              </p:cNvSpPr>
              <p:nvPr/>
            </p:nvSpPr>
            <p:spPr bwMode="auto">
              <a:xfrm>
                <a:off x="2752" y="2364"/>
                <a:ext cx="298" cy="216"/>
              </a:xfrm>
              <a:custGeom>
                <a:avLst/>
                <a:gdLst>
                  <a:gd name="T0" fmla="*/ 298 w 298"/>
                  <a:gd name="T1" fmla="*/ 170 h 216"/>
                  <a:gd name="T2" fmla="*/ 298 w 298"/>
                  <a:gd name="T3" fmla="*/ 216 h 216"/>
                  <a:gd name="T4" fmla="*/ 0 w 298"/>
                  <a:gd name="T5" fmla="*/ 44 h 216"/>
                  <a:gd name="T6" fmla="*/ 0 w 298"/>
                  <a:gd name="T7" fmla="*/ 0 h 216"/>
                  <a:gd name="T8" fmla="*/ 298 w 298"/>
                  <a:gd name="T9" fmla="*/ 170 h 216"/>
                </a:gdLst>
                <a:ahLst/>
                <a:cxnLst>
                  <a:cxn ang="0">
                    <a:pos x="T0" y="T1"/>
                  </a:cxn>
                  <a:cxn ang="0">
                    <a:pos x="T2" y="T3"/>
                  </a:cxn>
                  <a:cxn ang="0">
                    <a:pos x="T4" y="T5"/>
                  </a:cxn>
                  <a:cxn ang="0">
                    <a:pos x="T6" y="T7"/>
                  </a:cxn>
                  <a:cxn ang="0">
                    <a:pos x="T8" y="T9"/>
                  </a:cxn>
                </a:cxnLst>
                <a:rect l="0" t="0" r="r" b="b"/>
                <a:pathLst>
                  <a:path w="298" h="216">
                    <a:moveTo>
                      <a:pt x="298" y="170"/>
                    </a:moveTo>
                    <a:lnTo>
                      <a:pt x="298" y="216"/>
                    </a:lnTo>
                    <a:lnTo>
                      <a:pt x="0" y="44"/>
                    </a:lnTo>
                    <a:lnTo>
                      <a:pt x="0" y="0"/>
                    </a:lnTo>
                    <a:lnTo>
                      <a:pt x="298" y="17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1" name="Freeform 59"/>
              <p:cNvSpPr>
                <a:spLocks/>
              </p:cNvSpPr>
              <p:nvPr/>
            </p:nvSpPr>
            <p:spPr bwMode="auto">
              <a:xfrm>
                <a:off x="2774" y="2384"/>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2" name="Rectangle 60"/>
              <p:cNvSpPr>
                <a:spLocks noChangeArrowheads="1"/>
              </p:cNvSpPr>
              <p:nvPr/>
            </p:nvSpPr>
            <p:spPr bwMode="auto">
              <a:xfrm>
                <a:off x="2774" y="2384"/>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3" name="Freeform 61"/>
              <p:cNvSpPr>
                <a:spLocks/>
              </p:cNvSpPr>
              <p:nvPr/>
            </p:nvSpPr>
            <p:spPr bwMode="auto">
              <a:xfrm>
                <a:off x="2774" y="2398"/>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4" name="Freeform 62"/>
              <p:cNvSpPr>
                <a:spLocks/>
              </p:cNvSpPr>
              <p:nvPr/>
            </p:nvSpPr>
            <p:spPr bwMode="auto">
              <a:xfrm>
                <a:off x="3034" y="253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5" name="Freeform 63"/>
              <p:cNvSpPr>
                <a:spLocks/>
              </p:cNvSpPr>
              <p:nvPr/>
            </p:nvSpPr>
            <p:spPr bwMode="auto">
              <a:xfrm>
                <a:off x="3034" y="2534"/>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6" name="Freeform 64"/>
              <p:cNvSpPr>
                <a:spLocks/>
              </p:cNvSpPr>
              <p:nvPr/>
            </p:nvSpPr>
            <p:spPr bwMode="auto">
              <a:xfrm>
                <a:off x="3034" y="25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7" name="Freeform 65"/>
              <p:cNvSpPr>
                <a:spLocks/>
              </p:cNvSpPr>
              <p:nvPr/>
            </p:nvSpPr>
            <p:spPr bwMode="auto">
              <a:xfrm>
                <a:off x="3024" y="25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8" name="Freeform 66"/>
              <p:cNvSpPr>
                <a:spLocks/>
              </p:cNvSpPr>
              <p:nvPr/>
            </p:nvSpPr>
            <p:spPr bwMode="auto">
              <a:xfrm>
                <a:off x="3024" y="25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49" name="Freeform 67"/>
              <p:cNvSpPr>
                <a:spLocks/>
              </p:cNvSpPr>
              <p:nvPr/>
            </p:nvSpPr>
            <p:spPr bwMode="auto">
              <a:xfrm>
                <a:off x="3024" y="25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0" name="Freeform 68"/>
              <p:cNvSpPr>
                <a:spLocks/>
              </p:cNvSpPr>
              <p:nvPr/>
            </p:nvSpPr>
            <p:spPr bwMode="auto">
              <a:xfrm>
                <a:off x="3014" y="25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1" name="Freeform 69"/>
              <p:cNvSpPr>
                <a:spLocks/>
              </p:cNvSpPr>
              <p:nvPr/>
            </p:nvSpPr>
            <p:spPr bwMode="auto">
              <a:xfrm>
                <a:off x="3014" y="25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2" name="Freeform 70"/>
              <p:cNvSpPr>
                <a:spLocks/>
              </p:cNvSpPr>
              <p:nvPr/>
            </p:nvSpPr>
            <p:spPr bwMode="auto">
              <a:xfrm>
                <a:off x="3014" y="255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3" name="Freeform 71"/>
              <p:cNvSpPr>
                <a:spLocks/>
              </p:cNvSpPr>
              <p:nvPr/>
            </p:nvSpPr>
            <p:spPr bwMode="auto">
              <a:xfrm>
                <a:off x="3002" y="251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4" name="Freeform 72"/>
              <p:cNvSpPr>
                <a:spLocks/>
              </p:cNvSpPr>
              <p:nvPr/>
            </p:nvSpPr>
            <p:spPr bwMode="auto">
              <a:xfrm>
                <a:off x="3002" y="25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5" name="Freeform 73"/>
              <p:cNvSpPr>
                <a:spLocks/>
              </p:cNvSpPr>
              <p:nvPr/>
            </p:nvSpPr>
            <p:spPr bwMode="auto">
              <a:xfrm>
                <a:off x="3002" y="254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6" name="Freeform 74"/>
              <p:cNvSpPr>
                <a:spLocks/>
              </p:cNvSpPr>
              <p:nvPr/>
            </p:nvSpPr>
            <p:spPr bwMode="auto">
              <a:xfrm>
                <a:off x="2992" y="25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7" name="Freeform 75"/>
              <p:cNvSpPr>
                <a:spLocks/>
              </p:cNvSpPr>
              <p:nvPr/>
            </p:nvSpPr>
            <p:spPr bwMode="auto">
              <a:xfrm>
                <a:off x="2992" y="25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8" name="Freeform 76"/>
              <p:cNvSpPr>
                <a:spLocks/>
              </p:cNvSpPr>
              <p:nvPr/>
            </p:nvSpPr>
            <p:spPr bwMode="auto">
              <a:xfrm>
                <a:off x="2992" y="25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59" name="Freeform 77"/>
              <p:cNvSpPr>
                <a:spLocks/>
              </p:cNvSpPr>
              <p:nvPr/>
            </p:nvSpPr>
            <p:spPr bwMode="auto">
              <a:xfrm>
                <a:off x="2982" y="250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0" name="Freeform 78"/>
              <p:cNvSpPr>
                <a:spLocks/>
              </p:cNvSpPr>
              <p:nvPr/>
            </p:nvSpPr>
            <p:spPr bwMode="auto">
              <a:xfrm>
                <a:off x="2982" y="2504"/>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1" name="Freeform 79"/>
              <p:cNvSpPr>
                <a:spLocks/>
              </p:cNvSpPr>
              <p:nvPr/>
            </p:nvSpPr>
            <p:spPr bwMode="auto">
              <a:xfrm>
                <a:off x="2982" y="253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2" name="Freeform 80"/>
              <p:cNvSpPr>
                <a:spLocks/>
              </p:cNvSpPr>
              <p:nvPr/>
            </p:nvSpPr>
            <p:spPr bwMode="auto">
              <a:xfrm>
                <a:off x="2970" y="249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3" name="Rectangle 81"/>
              <p:cNvSpPr>
                <a:spLocks noChangeArrowheads="1"/>
              </p:cNvSpPr>
              <p:nvPr/>
            </p:nvSpPr>
            <p:spPr bwMode="auto">
              <a:xfrm>
                <a:off x="2970" y="249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4" name="Freeform 82"/>
              <p:cNvSpPr>
                <a:spLocks/>
              </p:cNvSpPr>
              <p:nvPr/>
            </p:nvSpPr>
            <p:spPr bwMode="auto">
              <a:xfrm>
                <a:off x="2970" y="252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5" name="Freeform 83"/>
              <p:cNvSpPr>
                <a:spLocks/>
              </p:cNvSpPr>
              <p:nvPr/>
            </p:nvSpPr>
            <p:spPr bwMode="auto">
              <a:xfrm>
                <a:off x="2960" y="24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6" name="Freeform 84"/>
              <p:cNvSpPr>
                <a:spLocks/>
              </p:cNvSpPr>
              <p:nvPr/>
            </p:nvSpPr>
            <p:spPr bwMode="auto">
              <a:xfrm>
                <a:off x="2960" y="249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7" name="Freeform 85"/>
              <p:cNvSpPr>
                <a:spLocks/>
              </p:cNvSpPr>
              <p:nvPr/>
            </p:nvSpPr>
            <p:spPr bwMode="auto">
              <a:xfrm>
                <a:off x="2960" y="252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8" name="Freeform 86"/>
              <p:cNvSpPr>
                <a:spLocks/>
              </p:cNvSpPr>
              <p:nvPr/>
            </p:nvSpPr>
            <p:spPr bwMode="auto">
              <a:xfrm>
                <a:off x="2948" y="24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69" name="Freeform 87"/>
              <p:cNvSpPr>
                <a:spLocks/>
              </p:cNvSpPr>
              <p:nvPr/>
            </p:nvSpPr>
            <p:spPr bwMode="auto">
              <a:xfrm>
                <a:off x="2948" y="248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0" name="Freeform 88"/>
              <p:cNvSpPr>
                <a:spLocks/>
              </p:cNvSpPr>
              <p:nvPr/>
            </p:nvSpPr>
            <p:spPr bwMode="auto">
              <a:xfrm>
                <a:off x="2948" y="251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1" name="Freeform 89"/>
              <p:cNvSpPr>
                <a:spLocks/>
              </p:cNvSpPr>
              <p:nvPr/>
            </p:nvSpPr>
            <p:spPr bwMode="auto">
              <a:xfrm>
                <a:off x="2938" y="247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2" name="Freeform 90"/>
              <p:cNvSpPr>
                <a:spLocks/>
              </p:cNvSpPr>
              <p:nvPr/>
            </p:nvSpPr>
            <p:spPr bwMode="auto">
              <a:xfrm>
                <a:off x="2938" y="24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3" name="Freeform 91"/>
              <p:cNvSpPr>
                <a:spLocks/>
              </p:cNvSpPr>
              <p:nvPr/>
            </p:nvSpPr>
            <p:spPr bwMode="auto">
              <a:xfrm>
                <a:off x="2938" y="250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4" name="Freeform 92"/>
              <p:cNvSpPr>
                <a:spLocks/>
              </p:cNvSpPr>
              <p:nvPr/>
            </p:nvSpPr>
            <p:spPr bwMode="auto">
              <a:xfrm>
                <a:off x="2928" y="247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5" name="Freeform 93"/>
              <p:cNvSpPr>
                <a:spLocks/>
              </p:cNvSpPr>
              <p:nvPr/>
            </p:nvSpPr>
            <p:spPr bwMode="auto">
              <a:xfrm>
                <a:off x="2928" y="247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6" name="Freeform 94"/>
              <p:cNvSpPr>
                <a:spLocks/>
              </p:cNvSpPr>
              <p:nvPr/>
            </p:nvSpPr>
            <p:spPr bwMode="auto">
              <a:xfrm>
                <a:off x="2928" y="250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7" name="Freeform 95"/>
              <p:cNvSpPr>
                <a:spLocks/>
              </p:cNvSpPr>
              <p:nvPr/>
            </p:nvSpPr>
            <p:spPr bwMode="auto">
              <a:xfrm>
                <a:off x="2916"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8" name="Freeform 96"/>
              <p:cNvSpPr>
                <a:spLocks/>
              </p:cNvSpPr>
              <p:nvPr/>
            </p:nvSpPr>
            <p:spPr bwMode="auto">
              <a:xfrm>
                <a:off x="2916" y="246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79" name="Freeform 97"/>
              <p:cNvSpPr>
                <a:spLocks/>
              </p:cNvSpPr>
              <p:nvPr/>
            </p:nvSpPr>
            <p:spPr bwMode="auto">
              <a:xfrm>
                <a:off x="2916" y="249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0" name="Freeform 98"/>
              <p:cNvSpPr>
                <a:spLocks/>
              </p:cNvSpPr>
              <p:nvPr/>
            </p:nvSpPr>
            <p:spPr bwMode="auto">
              <a:xfrm>
                <a:off x="2754" y="236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1" name="Freeform 99"/>
              <p:cNvSpPr>
                <a:spLocks/>
              </p:cNvSpPr>
              <p:nvPr/>
            </p:nvSpPr>
            <p:spPr bwMode="auto">
              <a:xfrm>
                <a:off x="2768" y="237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2" name="Freeform 100"/>
              <p:cNvSpPr>
                <a:spLocks/>
              </p:cNvSpPr>
              <p:nvPr/>
            </p:nvSpPr>
            <p:spPr bwMode="auto">
              <a:xfrm>
                <a:off x="2752" y="2370"/>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3" name="Freeform 101"/>
              <p:cNvSpPr>
                <a:spLocks/>
              </p:cNvSpPr>
              <p:nvPr/>
            </p:nvSpPr>
            <p:spPr bwMode="auto">
              <a:xfrm>
                <a:off x="2752" y="237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4" name="Freeform 102"/>
              <p:cNvSpPr>
                <a:spLocks/>
              </p:cNvSpPr>
              <p:nvPr/>
            </p:nvSpPr>
            <p:spPr bwMode="auto">
              <a:xfrm>
                <a:off x="3050" y="2274"/>
                <a:ext cx="338" cy="244"/>
              </a:xfrm>
              <a:custGeom>
                <a:avLst/>
                <a:gdLst>
                  <a:gd name="T0" fmla="*/ 0 w 338"/>
                  <a:gd name="T1" fmla="*/ 198 h 244"/>
                  <a:gd name="T2" fmla="*/ 338 w 338"/>
                  <a:gd name="T3" fmla="*/ 0 h 244"/>
                  <a:gd name="T4" fmla="*/ 338 w 338"/>
                  <a:gd name="T5" fmla="*/ 46 h 244"/>
                  <a:gd name="T6" fmla="*/ 0 w 338"/>
                  <a:gd name="T7" fmla="*/ 244 h 244"/>
                  <a:gd name="T8" fmla="*/ 0 w 338"/>
                  <a:gd name="T9" fmla="*/ 198 h 244"/>
                </a:gdLst>
                <a:ahLst/>
                <a:cxnLst>
                  <a:cxn ang="0">
                    <a:pos x="T0" y="T1"/>
                  </a:cxn>
                  <a:cxn ang="0">
                    <a:pos x="T2" y="T3"/>
                  </a:cxn>
                  <a:cxn ang="0">
                    <a:pos x="T4" y="T5"/>
                  </a:cxn>
                  <a:cxn ang="0">
                    <a:pos x="T6" y="T7"/>
                  </a:cxn>
                  <a:cxn ang="0">
                    <a:pos x="T8" y="T9"/>
                  </a:cxn>
                </a:cxnLst>
                <a:rect l="0" t="0" r="r" b="b"/>
                <a:pathLst>
                  <a:path w="338" h="244">
                    <a:moveTo>
                      <a:pt x="0" y="198"/>
                    </a:moveTo>
                    <a:lnTo>
                      <a:pt x="338" y="0"/>
                    </a:lnTo>
                    <a:lnTo>
                      <a:pt x="338" y="46"/>
                    </a:lnTo>
                    <a:lnTo>
                      <a:pt x="0" y="244"/>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5" name="Freeform 103"/>
              <p:cNvSpPr>
                <a:spLocks/>
              </p:cNvSpPr>
              <p:nvPr/>
            </p:nvSpPr>
            <p:spPr bwMode="auto">
              <a:xfrm>
                <a:off x="2752" y="2104"/>
                <a:ext cx="636" cy="368"/>
              </a:xfrm>
              <a:custGeom>
                <a:avLst/>
                <a:gdLst>
                  <a:gd name="T0" fmla="*/ 0 w 636"/>
                  <a:gd name="T1" fmla="*/ 196 h 368"/>
                  <a:gd name="T2" fmla="*/ 340 w 636"/>
                  <a:gd name="T3" fmla="*/ 0 h 368"/>
                  <a:gd name="T4" fmla="*/ 636 w 636"/>
                  <a:gd name="T5" fmla="*/ 170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0"/>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6" name="Freeform 104"/>
              <p:cNvSpPr>
                <a:spLocks/>
              </p:cNvSpPr>
              <p:nvPr/>
            </p:nvSpPr>
            <p:spPr bwMode="auto">
              <a:xfrm>
                <a:off x="2752" y="2300"/>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7" name="Freeform 105"/>
              <p:cNvSpPr>
                <a:spLocks/>
              </p:cNvSpPr>
              <p:nvPr/>
            </p:nvSpPr>
            <p:spPr bwMode="auto">
              <a:xfrm>
                <a:off x="2774" y="2320"/>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8" name="Freeform 106"/>
              <p:cNvSpPr>
                <a:spLocks/>
              </p:cNvSpPr>
              <p:nvPr/>
            </p:nvSpPr>
            <p:spPr bwMode="auto">
              <a:xfrm>
                <a:off x="2774" y="232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89" name="Freeform 107"/>
              <p:cNvSpPr>
                <a:spLocks/>
              </p:cNvSpPr>
              <p:nvPr/>
            </p:nvSpPr>
            <p:spPr bwMode="auto">
              <a:xfrm>
                <a:off x="2774" y="2334"/>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0" name="Freeform 108"/>
              <p:cNvSpPr>
                <a:spLocks/>
              </p:cNvSpPr>
              <p:nvPr/>
            </p:nvSpPr>
            <p:spPr bwMode="auto">
              <a:xfrm>
                <a:off x="3034" y="2472"/>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1" name="Freeform 109"/>
              <p:cNvSpPr>
                <a:spLocks/>
              </p:cNvSpPr>
              <p:nvPr/>
            </p:nvSpPr>
            <p:spPr bwMode="auto">
              <a:xfrm>
                <a:off x="3034" y="2472"/>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2" name="Freeform 110"/>
              <p:cNvSpPr>
                <a:spLocks/>
              </p:cNvSpPr>
              <p:nvPr/>
            </p:nvSpPr>
            <p:spPr bwMode="auto">
              <a:xfrm>
                <a:off x="3034" y="25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3" name="Freeform 111"/>
              <p:cNvSpPr>
                <a:spLocks/>
              </p:cNvSpPr>
              <p:nvPr/>
            </p:nvSpPr>
            <p:spPr bwMode="auto">
              <a:xfrm>
                <a:off x="3024" y="246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4" name="Freeform 112"/>
              <p:cNvSpPr>
                <a:spLocks/>
              </p:cNvSpPr>
              <p:nvPr/>
            </p:nvSpPr>
            <p:spPr bwMode="auto">
              <a:xfrm>
                <a:off x="3024" y="24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5" name="Freeform 113"/>
              <p:cNvSpPr>
                <a:spLocks/>
              </p:cNvSpPr>
              <p:nvPr/>
            </p:nvSpPr>
            <p:spPr bwMode="auto">
              <a:xfrm>
                <a:off x="3024" y="249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6" name="Freeform 114"/>
              <p:cNvSpPr>
                <a:spLocks/>
              </p:cNvSpPr>
              <p:nvPr/>
            </p:nvSpPr>
            <p:spPr bwMode="auto">
              <a:xfrm>
                <a:off x="3014" y="246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7" name="Rectangle 115"/>
              <p:cNvSpPr>
                <a:spLocks noChangeArrowheads="1"/>
              </p:cNvSpPr>
              <p:nvPr/>
            </p:nvSpPr>
            <p:spPr bwMode="auto">
              <a:xfrm>
                <a:off x="3014" y="24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8" name="Freeform 116"/>
              <p:cNvSpPr>
                <a:spLocks/>
              </p:cNvSpPr>
              <p:nvPr/>
            </p:nvSpPr>
            <p:spPr bwMode="auto">
              <a:xfrm>
                <a:off x="3014" y="24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399" name="Freeform 117"/>
              <p:cNvSpPr>
                <a:spLocks/>
              </p:cNvSpPr>
              <p:nvPr/>
            </p:nvSpPr>
            <p:spPr bwMode="auto">
              <a:xfrm>
                <a:off x="3002" y="245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0" name="Rectangle 118"/>
              <p:cNvSpPr>
                <a:spLocks noChangeArrowheads="1"/>
              </p:cNvSpPr>
              <p:nvPr/>
            </p:nvSpPr>
            <p:spPr bwMode="auto">
              <a:xfrm>
                <a:off x="3002" y="24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1" name="Freeform 119"/>
              <p:cNvSpPr>
                <a:spLocks/>
              </p:cNvSpPr>
              <p:nvPr/>
            </p:nvSpPr>
            <p:spPr bwMode="auto">
              <a:xfrm>
                <a:off x="3002" y="248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2" name="Freeform 120"/>
              <p:cNvSpPr>
                <a:spLocks/>
              </p:cNvSpPr>
              <p:nvPr/>
            </p:nvSpPr>
            <p:spPr bwMode="auto">
              <a:xfrm>
                <a:off x="2992" y="24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3" name="Freeform 121"/>
              <p:cNvSpPr>
                <a:spLocks/>
              </p:cNvSpPr>
              <p:nvPr/>
            </p:nvSpPr>
            <p:spPr bwMode="auto">
              <a:xfrm>
                <a:off x="2992" y="24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4" name="Freeform 122"/>
              <p:cNvSpPr>
                <a:spLocks/>
              </p:cNvSpPr>
              <p:nvPr/>
            </p:nvSpPr>
            <p:spPr bwMode="auto">
              <a:xfrm>
                <a:off x="2992" y="24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5" name="Freeform 123"/>
              <p:cNvSpPr>
                <a:spLocks/>
              </p:cNvSpPr>
              <p:nvPr/>
            </p:nvSpPr>
            <p:spPr bwMode="auto">
              <a:xfrm>
                <a:off x="2982" y="24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6" name="Freeform 124"/>
              <p:cNvSpPr>
                <a:spLocks/>
              </p:cNvSpPr>
              <p:nvPr/>
            </p:nvSpPr>
            <p:spPr bwMode="auto">
              <a:xfrm>
                <a:off x="2982" y="2440"/>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7" name="Freeform 125"/>
              <p:cNvSpPr>
                <a:spLocks/>
              </p:cNvSpPr>
              <p:nvPr/>
            </p:nvSpPr>
            <p:spPr bwMode="auto">
              <a:xfrm>
                <a:off x="2982" y="2472"/>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8" name="Freeform 126"/>
              <p:cNvSpPr>
                <a:spLocks/>
              </p:cNvSpPr>
              <p:nvPr/>
            </p:nvSpPr>
            <p:spPr bwMode="auto">
              <a:xfrm>
                <a:off x="2970" y="24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09" name="Freeform 127"/>
              <p:cNvSpPr>
                <a:spLocks/>
              </p:cNvSpPr>
              <p:nvPr/>
            </p:nvSpPr>
            <p:spPr bwMode="auto">
              <a:xfrm>
                <a:off x="2970" y="24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0" name="Freeform 128"/>
              <p:cNvSpPr>
                <a:spLocks/>
              </p:cNvSpPr>
              <p:nvPr/>
            </p:nvSpPr>
            <p:spPr bwMode="auto">
              <a:xfrm>
                <a:off x="2970" y="24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1" name="Freeform 129"/>
              <p:cNvSpPr>
                <a:spLocks/>
              </p:cNvSpPr>
              <p:nvPr/>
            </p:nvSpPr>
            <p:spPr bwMode="auto">
              <a:xfrm>
                <a:off x="2960" y="242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2" name="Freeform 130"/>
              <p:cNvSpPr>
                <a:spLocks/>
              </p:cNvSpPr>
              <p:nvPr/>
            </p:nvSpPr>
            <p:spPr bwMode="auto">
              <a:xfrm>
                <a:off x="2960" y="242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3" name="Freeform 131"/>
              <p:cNvSpPr>
                <a:spLocks/>
              </p:cNvSpPr>
              <p:nvPr/>
            </p:nvSpPr>
            <p:spPr bwMode="auto">
              <a:xfrm>
                <a:off x="2960" y="24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4" name="Freeform 132"/>
              <p:cNvSpPr>
                <a:spLocks/>
              </p:cNvSpPr>
              <p:nvPr/>
            </p:nvSpPr>
            <p:spPr bwMode="auto">
              <a:xfrm>
                <a:off x="2948" y="242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5" name="Freeform 133"/>
              <p:cNvSpPr>
                <a:spLocks/>
              </p:cNvSpPr>
              <p:nvPr/>
            </p:nvSpPr>
            <p:spPr bwMode="auto">
              <a:xfrm>
                <a:off x="2948" y="242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6" name="Freeform 134"/>
              <p:cNvSpPr>
                <a:spLocks/>
              </p:cNvSpPr>
              <p:nvPr/>
            </p:nvSpPr>
            <p:spPr bwMode="auto">
              <a:xfrm>
                <a:off x="2948" y="245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7" name="Freeform 135"/>
              <p:cNvSpPr>
                <a:spLocks/>
              </p:cNvSpPr>
              <p:nvPr/>
            </p:nvSpPr>
            <p:spPr bwMode="auto">
              <a:xfrm>
                <a:off x="2938" y="2416"/>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8" name="Freeform 136"/>
              <p:cNvSpPr>
                <a:spLocks/>
              </p:cNvSpPr>
              <p:nvPr/>
            </p:nvSpPr>
            <p:spPr bwMode="auto">
              <a:xfrm>
                <a:off x="2938" y="241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19" name="Freeform 137"/>
              <p:cNvSpPr>
                <a:spLocks/>
              </p:cNvSpPr>
              <p:nvPr/>
            </p:nvSpPr>
            <p:spPr bwMode="auto">
              <a:xfrm>
                <a:off x="2938" y="244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0" name="Freeform 138"/>
              <p:cNvSpPr>
                <a:spLocks/>
              </p:cNvSpPr>
              <p:nvPr/>
            </p:nvSpPr>
            <p:spPr bwMode="auto">
              <a:xfrm>
                <a:off x="2928" y="241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1" name="Freeform 139"/>
              <p:cNvSpPr>
                <a:spLocks/>
              </p:cNvSpPr>
              <p:nvPr/>
            </p:nvSpPr>
            <p:spPr bwMode="auto">
              <a:xfrm>
                <a:off x="2928" y="241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2" name="Freeform 140"/>
              <p:cNvSpPr>
                <a:spLocks/>
              </p:cNvSpPr>
              <p:nvPr/>
            </p:nvSpPr>
            <p:spPr bwMode="auto">
              <a:xfrm>
                <a:off x="2928" y="244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3" name="Freeform 141"/>
              <p:cNvSpPr>
                <a:spLocks/>
              </p:cNvSpPr>
              <p:nvPr/>
            </p:nvSpPr>
            <p:spPr bwMode="auto">
              <a:xfrm>
                <a:off x="2916" y="240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4" name="Rectangle 142"/>
              <p:cNvSpPr>
                <a:spLocks noChangeArrowheads="1"/>
              </p:cNvSpPr>
              <p:nvPr/>
            </p:nvSpPr>
            <p:spPr bwMode="auto">
              <a:xfrm>
                <a:off x="2916" y="240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5" name="Freeform 143"/>
              <p:cNvSpPr>
                <a:spLocks/>
              </p:cNvSpPr>
              <p:nvPr/>
            </p:nvSpPr>
            <p:spPr bwMode="auto">
              <a:xfrm>
                <a:off x="2916"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6" name="Freeform 144"/>
              <p:cNvSpPr>
                <a:spLocks/>
              </p:cNvSpPr>
              <p:nvPr/>
            </p:nvSpPr>
            <p:spPr bwMode="auto">
              <a:xfrm>
                <a:off x="2754" y="2306"/>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7" name="Freeform 145"/>
              <p:cNvSpPr>
                <a:spLocks/>
              </p:cNvSpPr>
              <p:nvPr/>
            </p:nvSpPr>
            <p:spPr bwMode="auto">
              <a:xfrm>
                <a:off x="2768" y="231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8" name="Freeform 146"/>
              <p:cNvSpPr>
                <a:spLocks/>
              </p:cNvSpPr>
              <p:nvPr/>
            </p:nvSpPr>
            <p:spPr bwMode="auto">
              <a:xfrm>
                <a:off x="2752" y="2308"/>
                <a:ext cx="18" cy="10"/>
              </a:xfrm>
              <a:custGeom>
                <a:avLst/>
                <a:gdLst>
                  <a:gd name="T0" fmla="*/ 0 w 18"/>
                  <a:gd name="T1" fmla="*/ 0 h 10"/>
                  <a:gd name="T2" fmla="*/ 4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4"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29" name="Freeform 147"/>
              <p:cNvSpPr>
                <a:spLocks/>
              </p:cNvSpPr>
              <p:nvPr/>
            </p:nvSpPr>
            <p:spPr bwMode="auto">
              <a:xfrm>
                <a:off x="2752" y="230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0" name="Freeform 148"/>
              <p:cNvSpPr>
                <a:spLocks/>
              </p:cNvSpPr>
              <p:nvPr/>
            </p:nvSpPr>
            <p:spPr bwMode="auto">
              <a:xfrm>
                <a:off x="3050" y="2212"/>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1" name="Freeform 149"/>
              <p:cNvSpPr>
                <a:spLocks/>
              </p:cNvSpPr>
              <p:nvPr/>
            </p:nvSpPr>
            <p:spPr bwMode="auto">
              <a:xfrm>
                <a:off x="2752" y="2040"/>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2" name="Freeform 150"/>
              <p:cNvSpPr>
                <a:spLocks/>
              </p:cNvSpPr>
              <p:nvPr/>
            </p:nvSpPr>
            <p:spPr bwMode="auto">
              <a:xfrm>
                <a:off x="2752" y="2238"/>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3" name="Freeform 151"/>
              <p:cNvSpPr>
                <a:spLocks/>
              </p:cNvSpPr>
              <p:nvPr/>
            </p:nvSpPr>
            <p:spPr bwMode="auto">
              <a:xfrm>
                <a:off x="2774" y="2258"/>
                <a:ext cx="98" cy="72"/>
              </a:xfrm>
              <a:custGeom>
                <a:avLst/>
                <a:gdLst>
                  <a:gd name="T0" fmla="*/ 0 w 98"/>
                  <a:gd name="T1" fmla="*/ 14 h 72"/>
                  <a:gd name="T2" fmla="*/ 0 w 98"/>
                  <a:gd name="T3" fmla="*/ 0 h 72"/>
                  <a:gd name="T4" fmla="*/ 98 w 98"/>
                  <a:gd name="T5" fmla="*/ 58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8"/>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4" name="Freeform 152"/>
              <p:cNvSpPr>
                <a:spLocks/>
              </p:cNvSpPr>
              <p:nvPr/>
            </p:nvSpPr>
            <p:spPr bwMode="auto">
              <a:xfrm>
                <a:off x="2774" y="2258"/>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5" name="Freeform 153"/>
              <p:cNvSpPr>
                <a:spLocks/>
              </p:cNvSpPr>
              <p:nvPr/>
            </p:nvSpPr>
            <p:spPr bwMode="auto">
              <a:xfrm>
                <a:off x="2774" y="2272"/>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6" name="Freeform 154"/>
              <p:cNvSpPr>
                <a:spLocks/>
              </p:cNvSpPr>
              <p:nvPr/>
            </p:nvSpPr>
            <p:spPr bwMode="auto">
              <a:xfrm>
                <a:off x="3034" y="2410"/>
                <a:ext cx="8" cy="34"/>
              </a:xfrm>
              <a:custGeom>
                <a:avLst/>
                <a:gdLst>
                  <a:gd name="T0" fmla="*/ 0 w 8"/>
                  <a:gd name="T1" fmla="*/ 30 h 34"/>
                  <a:gd name="T2" fmla="*/ 2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2"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7" name="Freeform 155"/>
              <p:cNvSpPr>
                <a:spLocks/>
              </p:cNvSpPr>
              <p:nvPr/>
            </p:nvSpPr>
            <p:spPr bwMode="auto">
              <a:xfrm>
                <a:off x="3034" y="2410"/>
                <a:ext cx="2" cy="30"/>
              </a:xfrm>
              <a:custGeom>
                <a:avLst/>
                <a:gdLst>
                  <a:gd name="T0" fmla="*/ 0 w 2"/>
                  <a:gd name="T1" fmla="*/ 30 h 30"/>
                  <a:gd name="T2" fmla="*/ 2 w 2"/>
                  <a:gd name="T3" fmla="*/ 30 h 30"/>
                  <a:gd name="T4" fmla="*/ 2 w 2"/>
                  <a:gd name="T5" fmla="*/ 0 h 30"/>
                  <a:gd name="T6" fmla="*/ 2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2" y="30"/>
                    </a:lnTo>
                    <a:lnTo>
                      <a:pt x="2" y="0"/>
                    </a:lnTo>
                    <a:lnTo>
                      <a:pt x="2"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8" name="Freeform 156"/>
              <p:cNvSpPr>
                <a:spLocks/>
              </p:cNvSpPr>
              <p:nvPr/>
            </p:nvSpPr>
            <p:spPr bwMode="auto">
              <a:xfrm>
                <a:off x="3034" y="24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39" name="Freeform 157"/>
              <p:cNvSpPr>
                <a:spLocks/>
              </p:cNvSpPr>
              <p:nvPr/>
            </p:nvSpPr>
            <p:spPr bwMode="auto">
              <a:xfrm>
                <a:off x="3024" y="24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0" name="Freeform 158"/>
              <p:cNvSpPr>
                <a:spLocks/>
              </p:cNvSpPr>
              <p:nvPr/>
            </p:nvSpPr>
            <p:spPr bwMode="auto">
              <a:xfrm>
                <a:off x="3024" y="24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1" name="Freeform 159"/>
              <p:cNvSpPr>
                <a:spLocks/>
              </p:cNvSpPr>
              <p:nvPr/>
            </p:nvSpPr>
            <p:spPr bwMode="auto">
              <a:xfrm>
                <a:off x="3024" y="243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2" name="Freeform 160"/>
              <p:cNvSpPr>
                <a:spLocks/>
              </p:cNvSpPr>
              <p:nvPr/>
            </p:nvSpPr>
            <p:spPr bwMode="auto">
              <a:xfrm>
                <a:off x="3014" y="23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3" name="Freeform 161"/>
              <p:cNvSpPr>
                <a:spLocks/>
              </p:cNvSpPr>
              <p:nvPr/>
            </p:nvSpPr>
            <p:spPr bwMode="auto">
              <a:xfrm>
                <a:off x="3014" y="239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4" name="Freeform 162"/>
              <p:cNvSpPr>
                <a:spLocks/>
              </p:cNvSpPr>
              <p:nvPr/>
            </p:nvSpPr>
            <p:spPr bwMode="auto">
              <a:xfrm>
                <a:off x="3014" y="242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5" name="Freeform 163"/>
              <p:cNvSpPr>
                <a:spLocks/>
              </p:cNvSpPr>
              <p:nvPr/>
            </p:nvSpPr>
            <p:spPr bwMode="auto">
              <a:xfrm>
                <a:off x="3002" y="23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6" name="Freeform 164"/>
              <p:cNvSpPr>
                <a:spLocks/>
              </p:cNvSpPr>
              <p:nvPr/>
            </p:nvSpPr>
            <p:spPr bwMode="auto">
              <a:xfrm>
                <a:off x="3002" y="23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7" name="Freeform 165"/>
              <p:cNvSpPr>
                <a:spLocks/>
              </p:cNvSpPr>
              <p:nvPr/>
            </p:nvSpPr>
            <p:spPr bwMode="auto">
              <a:xfrm>
                <a:off x="3002" y="24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8" name="Freeform 166"/>
              <p:cNvSpPr>
                <a:spLocks/>
              </p:cNvSpPr>
              <p:nvPr/>
            </p:nvSpPr>
            <p:spPr bwMode="auto">
              <a:xfrm>
                <a:off x="2992" y="23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49" name="Freeform 167"/>
              <p:cNvSpPr>
                <a:spLocks/>
              </p:cNvSpPr>
              <p:nvPr/>
            </p:nvSpPr>
            <p:spPr bwMode="auto">
              <a:xfrm>
                <a:off x="2992" y="23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0" name="Freeform 168"/>
              <p:cNvSpPr>
                <a:spLocks/>
              </p:cNvSpPr>
              <p:nvPr/>
            </p:nvSpPr>
            <p:spPr bwMode="auto">
              <a:xfrm>
                <a:off x="2992" y="24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1" name="Freeform 169"/>
              <p:cNvSpPr>
                <a:spLocks/>
              </p:cNvSpPr>
              <p:nvPr/>
            </p:nvSpPr>
            <p:spPr bwMode="auto">
              <a:xfrm>
                <a:off x="2982" y="237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2" name="Freeform 170"/>
              <p:cNvSpPr>
                <a:spLocks/>
              </p:cNvSpPr>
              <p:nvPr/>
            </p:nvSpPr>
            <p:spPr bwMode="auto">
              <a:xfrm>
                <a:off x="2982" y="237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3" name="Freeform 171"/>
              <p:cNvSpPr>
                <a:spLocks/>
              </p:cNvSpPr>
              <p:nvPr/>
            </p:nvSpPr>
            <p:spPr bwMode="auto">
              <a:xfrm>
                <a:off x="2982" y="240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4" name="Freeform 172"/>
              <p:cNvSpPr>
                <a:spLocks/>
              </p:cNvSpPr>
              <p:nvPr/>
            </p:nvSpPr>
            <p:spPr bwMode="auto">
              <a:xfrm>
                <a:off x="2970" y="237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5" name="Freeform 173"/>
              <p:cNvSpPr>
                <a:spLocks/>
              </p:cNvSpPr>
              <p:nvPr/>
            </p:nvSpPr>
            <p:spPr bwMode="auto">
              <a:xfrm>
                <a:off x="2970" y="237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6" name="Freeform 174"/>
              <p:cNvSpPr>
                <a:spLocks/>
              </p:cNvSpPr>
              <p:nvPr/>
            </p:nvSpPr>
            <p:spPr bwMode="auto">
              <a:xfrm>
                <a:off x="2970" y="240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7" name="Freeform 175"/>
              <p:cNvSpPr>
                <a:spLocks/>
              </p:cNvSpPr>
              <p:nvPr/>
            </p:nvSpPr>
            <p:spPr bwMode="auto">
              <a:xfrm>
                <a:off x="2960" y="236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8" name="Freeform 176"/>
              <p:cNvSpPr>
                <a:spLocks/>
              </p:cNvSpPr>
              <p:nvPr/>
            </p:nvSpPr>
            <p:spPr bwMode="auto">
              <a:xfrm>
                <a:off x="2960" y="236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59" name="Freeform 177"/>
              <p:cNvSpPr>
                <a:spLocks/>
              </p:cNvSpPr>
              <p:nvPr/>
            </p:nvSpPr>
            <p:spPr bwMode="auto">
              <a:xfrm>
                <a:off x="2960" y="239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0" name="Freeform 178"/>
              <p:cNvSpPr>
                <a:spLocks/>
              </p:cNvSpPr>
              <p:nvPr/>
            </p:nvSpPr>
            <p:spPr bwMode="auto">
              <a:xfrm>
                <a:off x="2948" y="236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1" name="Rectangle 179"/>
              <p:cNvSpPr>
                <a:spLocks noChangeArrowheads="1"/>
              </p:cNvSpPr>
              <p:nvPr/>
            </p:nvSpPr>
            <p:spPr bwMode="auto">
              <a:xfrm>
                <a:off x="2948" y="236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2" name="Freeform 180"/>
              <p:cNvSpPr>
                <a:spLocks/>
              </p:cNvSpPr>
              <p:nvPr/>
            </p:nvSpPr>
            <p:spPr bwMode="auto">
              <a:xfrm>
                <a:off x="2948" y="239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3" name="Freeform 181"/>
              <p:cNvSpPr>
                <a:spLocks/>
              </p:cNvSpPr>
              <p:nvPr/>
            </p:nvSpPr>
            <p:spPr bwMode="auto">
              <a:xfrm>
                <a:off x="2938" y="2354"/>
                <a:ext cx="8" cy="34"/>
              </a:xfrm>
              <a:custGeom>
                <a:avLst/>
                <a:gdLst>
                  <a:gd name="T0" fmla="*/ 0 w 8"/>
                  <a:gd name="T1" fmla="*/ 30 h 34"/>
                  <a:gd name="T2" fmla="*/ 0 w 8"/>
                  <a:gd name="T3" fmla="*/ 0 h 34"/>
                  <a:gd name="T4" fmla="*/ 8 w 8"/>
                  <a:gd name="T5" fmla="*/ 4 h 34"/>
                  <a:gd name="T6" fmla="*/ 6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4" name="Rectangle 182"/>
              <p:cNvSpPr>
                <a:spLocks noChangeArrowheads="1"/>
              </p:cNvSpPr>
              <p:nvPr/>
            </p:nvSpPr>
            <p:spPr bwMode="auto">
              <a:xfrm>
                <a:off x="2938" y="235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5" name="Freeform 183"/>
              <p:cNvSpPr>
                <a:spLocks/>
              </p:cNvSpPr>
              <p:nvPr/>
            </p:nvSpPr>
            <p:spPr bwMode="auto">
              <a:xfrm>
                <a:off x="2938" y="238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6" name="Freeform 184"/>
              <p:cNvSpPr>
                <a:spLocks/>
              </p:cNvSpPr>
              <p:nvPr/>
            </p:nvSpPr>
            <p:spPr bwMode="auto">
              <a:xfrm>
                <a:off x="2928" y="23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7" name="Freeform 185"/>
              <p:cNvSpPr>
                <a:spLocks/>
              </p:cNvSpPr>
              <p:nvPr/>
            </p:nvSpPr>
            <p:spPr bwMode="auto">
              <a:xfrm>
                <a:off x="2928" y="234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8" name="Freeform 186"/>
              <p:cNvSpPr>
                <a:spLocks/>
              </p:cNvSpPr>
              <p:nvPr/>
            </p:nvSpPr>
            <p:spPr bwMode="auto">
              <a:xfrm>
                <a:off x="2928" y="237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69" name="Freeform 187"/>
              <p:cNvSpPr>
                <a:spLocks/>
              </p:cNvSpPr>
              <p:nvPr/>
            </p:nvSpPr>
            <p:spPr bwMode="auto">
              <a:xfrm>
                <a:off x="2916"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0" name="Freeform 188"/>
              <p:cNvSpPr>
                <a:spLocks/>
              </p:cNvSpPr>
              <p:nvPr/>
            </p:nvSpPr>
            <p:spPr bwMode="auto">
              <a:xfrm>
                <a:off x="2916" y="234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1" name="Freeform 189"/>
              <p:cNvSpPr>
                <a:spLocks/>
              </p:cNvSpPr>
              <p:nvPr/>
            </p:nvSpPr>
            <p:spPr bwMode="auto">
              <a:xfrm>
                <a:off x="2916" y="237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2" name="Freeform 190"/>
              <p:cNvSpPr>
                <a:spLocks/>
              </p:cNvSpPr>
              <p:nvPr/>
            </p:nvSpPr>
            <p:spPr bwMode="auto">
              <a:xfrm>
                <a:off x="2754" y="224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3" name="Freeform 191"/>
              <p:cNvSpPr>
                <a:spLocks/>
              </p:cNvSpPr>
              <p:nvPr/>
            </p:nvSpPr>
            <p:spPr bwMode="auto">
              <a:xfrm>
                <a:off x="2768" y="2254"/>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4" name="Freeform 192"/>
              <p:cNvSpPr>
                <a:spLocks/>
              </p:cNvSpPr>
              <p:nvPr/>
            </p:nvSpPr>
            <p:spPr bwMode="auto">
              <a:xfrm>
                <a:off x="2752" y="2244"/>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5" name="Freeform 193"/>
              <p:cNvSpPr>
                <a:spLocks/>
              </p:cNvSpPr>
              <p:nvPr/>
            </p:nvSpPr>
            <p:spPr bwMode="auto">
              <a:xfrm>
                <a:off x="2752" y="2246"/>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6" name="Freeform 194"/>
              <p:cNvSpPr>
                <a:spLocks/>
              </p:cNvSpPr>
              <p:nvPr/>
            </p:nvSpPr>
            <p:spPr bwMode="auto">
              <a:xfrm>
                <a:off x="3050" y="2150"/>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7" name="Freeform 195"/>
              <p:cNvSpPr>
                <a:spLocks/>
              </p:cNvSpPr>
              <p:nvPr/>
            </p:nvSpPr>
            <p:spPr bwMode="auto">
              <a:xfrm>
                <a:off x="2752" y="1978"/>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8" name="Freeform 196"/>
              <p:cNvSpPr>
                <a:spLocks/>
              </p:cNvSpPr>
              <p:nvPr/>
            </p:nvSpPr>
            <p:spPr bwMode="auto">
              <a:xfrm>
                <a:off x="2752" y="2174"/>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79" name="Freeform 197"/>
              <p:cNvSpPr>
                <a:spLocks/>
              </p:cNvSpPr>
              <p:nvPr/>
            </p:nvSpPr>
            <p:spPr bwMode="auto">
              <a:xfrm>
                <a:off x="2774" y="2196"/>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0" name="Rectangle 198"/>
              <p:cNvSpPr>
                <a:spLocks noChangeArrowheads="1"/>
              </p:cNvSpPr>
              <p:nvPr/>
            </p:nvSpPr>
            <p:spPr bwMode="auto">
              <a:xfrm>
                <a:off x="2774" y="2196"/>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1" name="Freeform 199"/>
              <p:cNvSpPr>
                <a:spLocks/>
              </p:cNvSpPr>
              <p:nvPr/>
            </p:nvSpPr>
            <p:spPr bwMode="auto">
              <a:xfrm>
                <a:off x="2774" y="2210"/>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2" name="Freeform 200"/>
              <p:cNvSpPr>
                <a:spLocks/>
              </p:cNvSpPr>
              <p:nvPr/>
            </p:nvSpPr>
            <p:spPr bwMode="auto">
              <a:xfrm>
                <a:off x="3034" y="234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3" name="Freeform 201"/>
              <p:cNvSpPr>
                <a:spLocks/>
              </p:cNvSpPr>
              <p:nvPr/>
            </p:nvSpPr>
            <p:spPr bwMode="auto">
              <a:xfrm>
                <a:off x="3034" y="2346"/>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4" name="Freeform 202"/>
              <p:cNvSpPr>
                <a:spLocks/>
              </p:cNvSpPr>
              <p:nvPr/>
            </p:nvSpPr>
            <p:spPr bwMode="auto">
              <a:xfrm>
                <a:off x="3034" y="23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5" name="Freeform 203"/>
              <p:cNvSpPr>
                <a:spLocks/>
              </p:cNvSpPr>
              <p:nvPr/>
            </p:nvSpPr>
            <p:spPr bwMode="auto">
              <a:xfrm>
                <a:off x="3024" y="23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6" name="Freeform 204"/>
              <p:cNvSpPr>
                <a:spLocks/>
              </p:cNvSpPr>
              <p:nvPr/>
            </p:nvSpPr>
            <p:spPr bwMode="auto">
              <a:xfrm>
                <a:off x="3024" y="23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7" name="Freeform 205"/>
              <p:cNvSpPr>
                <a:spLocks/>
              </p:cNvSpPr>
              <p:nvPr/>
            </p:nvSpPr>
            <p:spPr bwMode="auto">
              <a:xfrm>
                <a:off x="3024" y="237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488" name="Freeform 206"/>
              <p:cNvSpPr>
                <a:spLocks/>
              </p:cNvSpPr>
              <p:nvPr/>
            </p:nvSpPr>
            <p:spPr bwMode="auto">
              <a:xfrm>
                <a:off x="3014" y="233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grpSp>
          <p:nvGrpSpPr>
            <p:cNvPr id="4061" name="Group 408"/>
            <p:cNvGrpSpPr>
              <a:grpSpLocks/>
            </p:cNvGrpSpPr>
            <p:nvPr/>
          </p:nvGrpSpPr>
          <p:grpSpPr bwMode="auto">
            <a:xfrm>
              <a:off x="2715295" y="1372394"/>
              <a:ext cx="1009650" cy="1022350"/>
              <a:chOff x="2752" y="1726"/>
              <a:chExt cx="636" cy="644"/>
            </a:xfrm>
          </p:grpSpPr>
          <p:sp>
            <p:nvSpPr>
              <p:cNvPr id="4089" name="Freeform 208"/>
              <p:cNvSpPr>
                <a:spLocks/>
              </p:cNvSpPr>
              <p:nvPr/>
            </p:nvSpPr>
            <p:spPr bwMode="auto">
              <a:xfrm>
                <a:off x="3014" y="23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0" name="Freeform 209"/>
              <p:cNvSpPr>
                <a:spLocks/>
              </p:cNvSpPr>
              <p:nvPr/>
            </p:nvSpPr>
            <p:spPr bwMode="auto">
              <a:xfrm>
                <a:off x="3014" y="236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1" name="Freeform 210"/>
              <p:cNvSpPr>
                <a:spLocks/>
              </p:cNvSpPr>
              <p:nvPr/>
            </p:nvSpPr>
            <p:spPr bwMode="auto">
              <a:xfrm>
                <a:off x="3002" y="232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2" name="Freeform 211"/>
              <p:cNvSpPr>
                <a:spLocks/>
              </p:cNvSpPr>
              <p:nvPr/>
            </p:nvSpPr>
            <p:spPr bwMode="auto">
              <a:xfrm>
                <a:off x="3002" y="23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3" name="Freeform 212"/>
              <p:cNvSpPr>
                <a:spLocks/>
              </p:cNvSpPr>
              <p:nvPr/>
            </p:nvSpPr>
            <p:spPr bwMode="auto">
              <a:xfrm>
                <a:off x="3002" y="235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4" name="Freeform 213"/>
              <p:cNvSpPr>
                <a:spLocks/>
              </p:cNvSpPr>
              <p:nvPr/>
            </p:nvSpPr>
            <p:spPr bwMode="auto">
              <a:xfrm>
                <a:off x="2992" y="232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5" name="Freeform 214"/>
              <p:cNvSpPr>
                <a:spLocks/>
              </p:cNvSpPr>
              <p:nvPr/>
            </p:nvSpPr>
            <p:spPr bwMode="auto">
              <a:xfrm>
                <a:off x="2992" y="232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6" name="Freeform 215"/>
              <p:cNvSpPr>
                <a:spLocks/>
              </p:cNvSpPr>
              <p:nvPr/>
            </p:nvSpPr>
            <p:spPr bwMode="auto">
              <a:xfrm>
                <a:off x="2992" y="235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7" name="Freeform 216"/>
              <p:cNvSpPr>
                <a:spLocks/>
              </p:cNvSpPr>
              <p:nvPr/>
            </p:nvSpPr>
            <p:spPr bwMode="auto">
              <a:xfrm>
                <a:off x="2982" y="231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8" name="Freeform 217"/>
              <p:cNvSpPr>
                <a:spLocks/>
              </p:cNvSpPr>
              <p:nvPr/>
            </p:nvSpPr>
            <p:spPr bwMode="auto">
              <a:xfrm>
                <a:off x="2982" y="2316"/>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99" name="Freeform 218"/>
              <p:cNvSpPr>
                <a:spLocks/>
              </p:cNvSpPr>
              <p:nvPr/>
            </p:nvSpPr>
            <p:spPr bwMode="auto">
              <a:xfrm>
                <a:off x="2982" y="234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0" name="Freeform 219"/>
              <p:cNvSpPr>
                <a:spLocks/>
              </p:cNvSpPr>
              <p:nvPr/>
            </p:nvSpPr>
            <p:spPr bwMode="auto">
              <a:xfrm>
                <a:off x="2970" y="231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1" name="Rectangle 220"/>
              <p:cNvSpPr>
                <a:spLocks noChangeArrowheads="1"/>
              </p:cNvSpPr>
              <p:nvPr/>
            </p:nvSpPr>
            <p:spPr bwMode="auto">
              <a:xfrm>
                <a:off x="2970" y="231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2" name="Freeform 221"/>
              <p:cNvSpPr>
                <a:spLocks/>
              </p:cNvSpPr>
              <p:nvPr/>
            </p:nvSpPr>
            <p:spPr bwMode="auto">
              <a:xfrm>
                <a:off x="2970" y="234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3" name="Freeform 222"/>
              <p:cNvSpPr>
                <a:spLocks/>
              </p:cNvSpPr>
              <p:nvPr/>
            </p:nvSpPr>
            <p:spPr bwMode="auto">
              <a:xfrm>
                <a:off x="2960" y="23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4" name="Freeform 223"/>
              <p:cNvSpPr>
                <a:spLocks/>
              </p:cNvSpPr>
              <p:nvPr/>
            </p:nvSpPr>
            <p:spPr bwMode="auto">
              <a:xfrm>
                <a:off x="2960" y="230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5" name="Freeform 224"/>
              <p:cNvSpPr>
                <a:spLocks/>
              </p:cNvSpPr>
              <p:nvPr/>
            </p:nvSpPr>
            <p:spPr bwMode="auto">
              <a:xfrm>
                <a:off x="2960" y="233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6" name="Freeform 225"/>
              <p:cNvSpPr>
                <a:spLocks/>
              </p:cNvSpPr>
              <p:nvPr/>
            </p:nvSpPr>
            <p:spPr bwMode="auto">
              <a:xfrm>
                <a:off x="2948" y="22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7" name="Freeform 226"/>
              <p:cNvSpPr>
                <a:spLocks/>
              </p:cNvSpPr>
              <p:nvPr/>
            </p:nvSpPr>
            <p:spPr bwMode="auto">
              <a:xfrm>
                <a:off x="2948" y="22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8" name="Freeform 227"/>
              <p:cNvSpPr>
                <a:spLocks/>
              </p:cNvSpPr>
              <p:nvPr/>
            </p:nvSpPr>
            <p:spPr bwMode="auto">
              <a:xfrm>
                <a:off x="2948" y="232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09" name="Freeform 228"/>
              <p:cNvSpPr>
                <a:spLocks/>
              </p:cNvSpPr>
              <p:nvPr/>
            </p:nvSpPr>
            <p:spPr bwMode="auto">
              <a:xfrm>
                <a:off x="2938" y="2290"/>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0" name="Freeform 229"/>
              <p:cNvSpPr>
                <a:spLocks/>
              </p:cNvSpPr>
              <p:nvPr/>
            </p:nvSpPr>
            <p:spPr bwMode="auto">
              <a:xfrm>
                <a:off x="2938" y="229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1" name="Freeform 230"/>
              <p:cNvSpPr>
                <a:spLocks/>
              </p:cNvSpPr>
              <p:nvPr/>
            </p:nvSpPr>
            <p:spPr bwMode="auto">
              <a:xfrm>
                <a:off x="2938" y="232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2" name="Freeform 231"/>
              <p:cNvSpPr>
                <a:spLocks/>
              </p:cNvSpPr>
              <p:nvPr/>
            </p:nvSpPr>
            <p:spPr bwMode="auto">
              <a:xfrm>
                <a:off x="2928" y="228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3" name="Freeform 232"/>
              <p:cNvSpPr>
                <a:spLocks/>
              </p:cNvSpPr>
              <p:nvPr/>
            </p:nvSpPr>
            <p:spPr bwMode="auto">
              <a:xfrm>
                <a:off x="2928" y="228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4" name="Freeform 233"/>
              <p:cNvSpPr>
                <a:spLocks/>
              </p:cNvSpPr>
              <p:nvPr/>
            </p:nvSpPr>
            <p:spPr bwMode="auto">
              <a:xfrm>
                <a:off x="2928" y="231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5" name="Freeform 234"/>
              <p:cNvSpPr>
                <a:spLocks/>
              </p:cNvSpPr>
              <p:nvPr/>
            </p:nvSpPr>
            <p:spPr bwMode="auto">
              <a:xfrm>
                <a:off x="2916"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6" name="Freeform 235"/>
              <p:cNvSpPr>
                <a:spLocks/>
              </p:cNvSpPr>
              <p:nvPr/>
            </p:nvSpPr>
            <p:spPr bwMode="auto">
              <a:xfrm>
                <a:off x="2916" y="227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7" name="Freeform 236"/>
              <p:cNvSpPr>
                <a:spLocks/>
              </p:cNvSpPr>
              <p:nvPr/>
            </p:nvSpPr>
            <p:spPr bwMode="auto">
              <a:xfrm>
                <a:off x="2916" y="230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8" name="Freeform 237"/>
              <p:cNvSpPr>
                <a:spLocks/>
              </p:cNvSpPr>
              <p:nvPr/>
            </p:nvSpPr>
            <p:spPr bwMode="auto">
              <a:xfrm>
                <a:off x="2754" y="2180"/>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19" name="Freeform 238"/>
              <p:cNvSpPr>
                <a:spLocks/>
              </p:cNvSpPr>
              <p:nvPr/>
            </p:nvSpPr>
            <p:spPr bwMode="auto">
              <a:xfrm>
                <a:off x="2768" y="2190"/>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0" name="Freeform 239"/>
              <p:cNvSpPr>
                <a:spLocks/>
              </p:cNvSpPr>
              <p:nvPr/>
            </p:nvSpPr>
            <p:spPr bwMode="auto">
              <a:xfrm>
                <a:off x="2752" y="2182"/>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1" name="Freeform 240"/>
              <p:cNvSpPr>
                <a:spLocks/>
              </p:cNvSpPr>
              <p:nvPr/>
            </p:nvSpPr>
            <p:spPr bwMode="auto">
              <a:xfrm>
                <a:off x="2752" y="2184"/>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2" name="Freeform 241"/>
              <p:cNvSpPr>
                <a:spLocks/>
              </p:cNvSpPr>
              <p:nvPr/>
            </p:nvSpPr>
            <p:spPr bwMode="auto">
              <a:xfrm>
                <a:off x="3050" y="2086"/>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3" name="Freeform 242"/>
              <p:cNvSpPr>
                <a:spLocks/>
              </p:cNvSpPr>
              <p:nvPr/>
            </p:nvSpPr>
            <p:spPr bwMode="auto">
              <a:xfrm>
                <a:off x="2752" y="1914"/>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4" name="Freeform 243"/>
              <p:cNvSpPr>
                <a:spLocks/>
              </p:cNvSpPr>
              <p:nvPr/>
            </p:nvSpPr>
            <p:spPr bwMode="auto">
              <a:xfrm>
                <a:off x="2752" y="2112"/>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5" name="Freeform 244"/>
              <p:cNvSpPr>
                <a:spLocks/>
              </p:cNvSpPr>
              <p:nvPr/>
            </p:nvSpPr>
            <p:spPr bwMode="auto">
              <a:xfrm>
                <a:off x="2774" y="2132"/>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6" name="Freeform 245"/>
              <p:cNvSpPr>
                <a:spLocks/>
              </p:cNvSpPr>
              <p:nvPr/>
            </p:nvSpPr>
            <p:spPr bwMode="auto">
              <a:xfrm>
                <a:off x="2774" y="21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7" name="Freeform 246"/>
              <p:cNvSpPr>
                <a:spLocks/>
              </p:cNvSpPr>
              <p:nvPr/>
            </p:nvSpPr>
            <p:spPr bwMode="auto">
              <a:xfrm>
                <a:off x="2774" y="2146"/>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8" name="Freeform 247"/>
              <p:cNvSpPr>
                <a:spLocks/>
              </p:cNvSpPr>
              <p:nvPr/>
            </p:nvSpPr>
            <p:spPr bwMode="auto">
              <a:xfrm>
                <a:off x="3034" y="2284"/>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29" name="Freeform 248"/>
              <p:cNvSpPr>
                <a:spLocks/>
              </p:cNvSpPr>
              <p:nvPr/>
            </p:nvSpPr>
            <p:spPr bwMode="auto">
              <a:xfrm>
                <a:off x="3034" y="2284"/>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0" name="Freeform 249"/>
              <p:cNvSpPr>
                <a:spLocks/>
              </p:cNvSpPr>
              <p:nvPr/>
            </p:nvSpPr>
            <p:spPr bwMode="auto">
              <a:xfrm>
                <a:off x="3034" y="231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1" name="Freeform 250"/>
              <p:cNvSpPr>
                <a:spLocks/>
              </p:cNvSpPr>
              <p:nvPr/>
            </p:nvSpPr>
            <p:spPr bwMode="auto">
              <a:xfrm>
                <a:off x="3024" y="227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2" name="Freeform 251"/>
              <p:cNvSpPr>
                <a:spLocks/>
              </p:cNvSpPr>
              <p:nvPr/>
            </p:nvSpPr>
            <p:spPr bwMode="auto">
              <a:xfrm>
                <a:off x="3024" y="227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3" name="Freeform 252"/>
              <p:cNvSpPr>
                <a:spLocks/>
              </p:cNvSpPr>
              <p:nvPr/>
            </p:nvSpPr>
            <p:spPr bwMode="auto">
              <a:xfrm>
                <a:off x="3024" y="2308"/>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4" name="Freeform 253"/>
              <p:cNvSpPr>
                <a:spLocks/>
              </p:cNvSpPr>
              <p:nvPr/>
            </p:nvSpPr>
            <p:spPr bwMode="auto">
              <a:xfrm>
                <a:off x="3014" y="227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5" name="Rectangle 254"/>
              <p:cNvSpPr>
                <a:spLocks noChangeArrowheads="1"/>
              </p:cNvSpPr>
              <p:nvPr/>
            </p:nvSpPr>
            <p:spPr bwMode="auto">
              <a:xfrm>
                <a:off x="3014" y="22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6" name="Freeform 255"/>
              <p:cNvSpPr>
                <a:spLocks/>
              </p:cNvSpPr>
              <p:nvPr/>
            </p:nvSpPr>
            <p:spPr bwMode="auto">
              <a:xfrm>
                <a:off x="3014" y="23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7" name="Freeform 256"/>
              <p:cNvSpPr>
                <a:spLocks/>
              </p:cNvSpPr>
              <p:nvPr/>
            </p:nvSpPr>
            <p:spPr bwMode="auto">
              <a:xfrm>
                <a:off x="3002" y="226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8" name="Rectangle 257"/>
              <p:cNvSpPr>
                <a:spLocks noChangeArrowheads="1"/>
              </p:cNvSpPr>
              <p:nvPr/>
            </p:nvSpPr>
            <p:spPr bwMode="auto">
              <a:xfrm>
                <a:off x="3002" y="226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39" name="Freeform 258"/>
              <p:cNvSpPr>
                <a:spLocks/>
              </p:cNvSpPr>
              <p:nvPr/>
            </p:nvSpPr>
            <p:spPr bwMode="auto">
              <a:xfrm>
                <a:off x="3002" y="229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0" name="Freeform 259"/>
              <p:cNvSpPr>
                <a:spLocks/>
              </p:cNvSpPr>
              <p:nvPr/>
            </p:nvSpPr>
            <p:spPr bwMode="auto">
              <a:xfrm>
                <a:off x="2992" y="22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1" name="Freeform 260"/>
              <p:cNvSpPr>
                <a:spLocks/>
              </p:cNvSpPr>
              <p:nvPr/>
            </p:nvSpPr>
            <p:spPr bwMode="auto">
              <a:xfrm>
                <a:off x="2992" y="22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2" name="Freeform 261"/>
              <p:cNvSpPr>
                <a:spLocks/>
              </p:cNvSpPr>
              <p:nvPr/>
            </p:nvSpPr>
            <p:spPr bwMode="auto">
              <a:xfrm>
                <a:off x="2992" y="22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3" name="Freeform 262"/>
              <p:cNvSpPr>
                <a:spLocks/>
              </p:cNvSpPr>
              <p:nvPr/>
            </p:nvSpPr>
            <p:spPr bwMode="auto">
              <a:xfrm>
                <a:off x="2982" y="22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4" name="Freeform 263"/>
              <p:cNvSpPr>
                <a:spLocks/>
              </p:cNvSpPr>
              <p:nvPr/>
            </p:nvSpPr>
            <p:spPr bwMode="auto">
              <a:xfrm>
                <a:off x="2982" y="225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5" name="Freeform 264"/>
              <p:cNvSpPr>
                <a:spLocks/>
              </p:cNvSpPr>
              <p:nvPr/>
            </p:nvSpPr>
            <p:spPr bwMode="auto">
              <a:xfrm>
                <a:off x="2982" y="228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6" name="Freeform 265"/>
              <p:cNvSpPr>
                <a:spLocks/>
              </p:cNvSpPr>
              <p:nvPr/>
            </p:nvSpPr>
            <p:spPr bwMode="auto">
              <a:xfrm>
                <a:off x="2970" y="224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7" name="Freeform 266"/>
              <p:cNvSpPr>
                <a:spLocks/>
              </p:cNvSpPr>
              <p:nvPr/>
            </p:nvSpPr>
            <p:spPr bwMode="auto">
              <a:xfrm>
                <a:off x="2970" y="224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8" name="Freeform 267"/>
              <p:cNvSpPr>
                <a:spLocks/>
              </p:cNvSpPr>
              <p:nvPr/>
            </p:nvSpPr>
            <p:spPr bwMode="auto">
              <a:xfrm>
                <a:off x="2970" y="227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49" name="Freeform 268"/>
              <p:cNvSpPr>
                <a:spLocks/>
              </p:cNvSpPr>
              <p:nvPr/>
            </p:nvSpPr>
            <p:spPr bwMode="auto">
              <a:xfrm>
                <a:off x="2960" y="224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0" name="Freeform 269"/>
              <p:cNvSpPr>
                <a:spLocks/>
              </p:cNvSpPr>
              <p:nvPr/>
            </p:nvSpPr>
            <p:spPr bwMode="auto">
              <a:xfrm>
                <a:off x="2960" y="224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1" name="Freeform 270"/>
              <p:cNvSpPr>
                <a:spLocks/>
              </p:cNvSpPr>
              <p:nvPr/>
            </p:nvSpPr>
            <p:spPr bwMode="auto">
              <a:xfrm>
                <a:off x="2960" y="227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2" name="Freeform 271"/>
              <p:cNvSpPr>
                <a:spLocks/>
              </p:cNvSpPr>
              <p:nvPr/>
            </p:nvSpPr>
            <p:spPr bwMode="auto">
              <a:xfrm>
                <a:off x="2948" y="223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3" name="Freeform 272"/>
              <p:cNvSpPr>
                <a:spLocks/>
              </p:cNvSpPr>
              <p:nvPr/>
            </p:nvSpPr>
            <p:spPr bwMode="auto">
              <a:xfrm>
                <a:off x="2948" y="223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4" name="Freeform 273"/>
              <p:cNvSpPr>
                <a:spLocks/>
              </p:cNvSpPr>
              <p:nvPr/>
            </p:nvSpPr>
            <p:spPr bwMode="auto">
              <a:xfrm>
                <a:off x="2948" y="226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5" name="Freeform 274"/>
              <p:cNvSpPr>
                <a:spLocks/>
              </p:cNvSpPr>
              <p:nvPr/>
            </p:nvSpPr>
            <p:spPr bwMode="auto">
              <a:xfrm>
                <a:off x="2938" y="2228"/>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6" name="Freeform 275"/>
              <p:cNvSpPr>
                <a:spLocks/>
              </p:cNvSpPr>
              <p:nvPr/>
            </p:nvSpPr>
            <p:spPr bwMode="auto">
              <a:xfrm>
                <a:off x="2938" y="222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7" name="Freeform 276"/>
              <p:cNvSpPr>
                <a:spLocks/>
              </p:cNvSpPr>
              <p:nvPr/>
            </p:nvSpPr>
            <p:spPr bwMode="auto">
              <a:xfrm>
                <a:off x="2938" y="225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8" name="Freeform 277"/>
              <p:cNvSpPr>
                <a:spLocks/>
              </p:cNvSpPr>
              <p:nvPr/>
            </p:nvSpPr>
            <p:spPr bwMode="auto">
              <a:xfrm>
                <a:off x="2928" y="2222"/>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59" name="Rectangle 278"/>
              <p:cNvSpPr>
                <a:spLocks noChangeArrowheads="1"/>
              </p:cNvSpPr>
              <p:nvPr/>
            </p:nvSpPr>
            <p:spPr bwMode="auto">
              <a:xfrm>
                <a:off x="2928" y="222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0" name="Freeform 279"/>
              <p:cNvSpPr>
                <a:spLocks/>
              </p:cNvSpPr>
              <p:nvPr/>
            </p:nvSpPr>
            <p:spPr bwMode="auto">
              <a:xfrm>
                <a:off x="2928" y="2252"/>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1" name="Freeform 280"/>
              <p:cNvSpPr>
                <a:spLocks/>
              </p:cNvSpPr>
              <p:nvPr/>
            </p:nvSpPr>
            <p:spPr bwMode="auto">
              <a:xfrm>
                <a:off x="2916" y="221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2" name="Rectangle 281"/>
              <p:cNvSpPr>
                <a:spLocks noChangeArrowheads="1"/>
              </p:cNvSpPr>
              <p:nvPr/>
            </p:nvSpPr>
            <p:spPr bwMode="auto">
              <a:xfrm>
                <a:off x="2916" y="2216"/>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3" name="Freeform 282"/>
              <p:cNvSpPr>
                <a:spLocks/>
              </p:cNvSpPr>
              <p:nvPr/>
            </p:nvSpPr>
            <p:spPr bwMode="auto">
              <a:xfrm>
                <a:off x="2916"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4" name="Freeform 283"/>
              <p:cNvSpPr>
                <a:spLocks/>
              </p:cNvSpPr>
              <p:nvPr/>
            </p:nvSpPr>
            <p:spPr bwMode="auto">
              <a:xfrm>
                <a:off x="2754" y="2118"/>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5" name="Freeform 284"/>
              <p:cNvSpPr>
                <a:spLocks/>
              </p:cNvSpPr>
              <p:nvPr/>
            </p:nvSpPr>
            <p:spPr bwMode="auto">
              <a:xfrm>
                <a:off x="2768" y="2128"/>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6" name="Freeform 285"/>
              <p:cNvSpPr>
                <a:spLocks/>
              </p:cNvSpPr>
              <p:nvPr/>
            </p:nvSpPr>
            <p:spPr bwMode="auto">
              <a:xfrm>
                <a:off x="2752" y="2118"/>
                <a:ext cx="18" cy="12"/>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7" name="Freeform 286"/>
              <p:cNvSpPr>
                <a:spLocks/>
              </p:cNvSpPr>
              <p:nvPr/>
            </p:nvSpPr>
            <p:spPr bwMode="auto">
              <a:xfrm>
                <a:off x="2752" y="2120"/>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8" name="Freeform 287"/>
              <p:cNvSpPr>
                <a:spLocks/>
              </p:cNvSpPr>
              <p:nvPr/>
            </p:nvSpPr>
            <p:spPr bwMode="auto">
              <a:xfrm>
                <a:off x="3050" y="2024"/>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69" name="Freeform 288"/>
              <p:cNvSpPr>
                <a:spLocks/>
              </p:cNvSpPr>
              <p:nvPr/>
            </p:nvSpPr>
            <p:spPr bwMode="auto">
              <a:xfrm>
                <a:off x="2752" y="1852"/>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0" name="Freeform 289"/>
              <p:cNvSpPr>
                <a:spLocks/>
              </p:cNvSpPr>
              <p:nvPr/>
            </p:nvSpPr>
            <p:spPr bwMode="auto">
              <a:xfrm>
                <a:off x="2752" y="2050"/>
                <a:ext cx="298" cy="216"/>
              </a:xfrm>
              <a:custGeom>
                <a:avLst/>
                <a:gdLst>
                  <a:gd name="T0" fmla="*/ 298 w 298"/>
                  <a:gd name="T1" fmla="*/ 172 h 216"/>
                  <a:gd name="T2" fmla="*/ 298 w 298"/>
                  <a:gd name="T3" fmla="*/ 216 h 216"/>
                  <a:gd name="T4" fmla="*/ 0 w 298"/>
                  <a:gd name="T5" fmla="*/ 44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4"/>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1" name="Freeform 290"/>
              <p:cNvSpPr>
                <a:spLocks/>
              </p:cNvSpPr>
              <p:nvPr/>
            </p:nvSpPr>
            <p:spPr bwMode="auto">
              <a:xfrm>
                <a:off x="2774" y="2070"/>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2" name="Rectangle 291"/>
              <p:cNvSpPr>
                <a:spLocks noChangeArrowheads="1"/>
              </p:cNvSpPr>
              <p:nvPr/>
            </p:nvSpPr>
            <p:spPr bwMode="auto">
              <a:xfrm>
                <a:off x="2774" y="2070"/>
                <a:ext cx="2" cy="14"/>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3" name="Freeform 292"/>
              <p:cNvSpPr>
                <a:spLocks/>
              </p:cNvSpPr>
              <p:nvPr/>
            </p:nvSpPr>
            <p:spPr bwMode="auto">
              <a:xfrm>
                <a:off x="2774" y="2084"/>
                <a:ext cx="98" cy="58"/>
              </a:xfrm>
              <a:custGeom>
                <a:avLst/>
                <a:gdLst>
                  <a:gd name="T0" fmla="*/ 98 w 98"/>
                  <a:gd name="T1" fmla="*/ 58 h 58"/>
                  <a:gd name="T2" fmla="*/ 98 w 98"/>
                  <a:gd name="T3" fmla="*/ 56 h 58"/>
                  <a:gd name="T4" fmla="*/ 2 w 98"/>
                  <a:gd name="T5" fmla="*/ 0 h 58"/>
                  <a:gd name="T6" fmla="*/ 0 w 98"/>
                  <a:gd name="T7" fmla="*/ 0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0"/>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4" name="Freeform 293"/>
              <p:cNvSpPr>
                <a:spLocks/>
              </p:cNvSpPr>
              <p:nvPr/>
            </p:nvSpPr>
            <p:spPr bwMode="auto">
              <a:xfrm>
                <a:off x="3034" y="2220"/>
                <a:ext cx="8" cy="36"/>
              </a:xfrm>
              <a:custGeom>
                <a:avLst/>
                <a:gdLst>
                  <a:gd name="T0" fmla="*/ 0 w 8"/>
                  <a:gd name="T1" fmla="*/ 32 h 36"/>
                  <a:gd name="T2" fmla="*/ 2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5" name="Freeform 294"/>
              <p:cNvSpPr>
                <a:spLocks/>
              </p:cNvSpPr>
              <p:nvPr/>
            </p:nvSpPr>
            <p:spPr bwMode="auto">
              <a:xfrm>
                <a:off x="3034" y="2220"/>
                <a:ext cx="2" cy="32"/>
              </a:xfrm>
              <a:custGeom>
                <a:avLst/>
                <a:gdLst>
                  <a:gd name="T0" fmla="*/ 0 w 2"/>
                  <a:gd name="T1" fmla="*/ 32 h 32"/>
                  <a:gd name="T2" fmla="*/ 2 w 2"/>
                  <a:gd name="T3" fmla="*/ 32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6" name="Freeform 295"/>
              <p:cNvSpPr>
                <a:spLocks/>
              </p:cNvSpPr>
              <p:nvPr/>
            </p:nvSpPr>
            <p:spPr bwMode="auto">
              <a:xfrm>
                <a:off x="3034" y="22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7" name="Freeform 296"/>
              <p:cNvSpPr>
                <a:spLocks/>
              </p:cNvSpPr>
              <p:nvPr/>
            </p:nvSpPr>
            <p:spPr bwMode="auto">
              <a:xfrm>
                <a:off x="3024" y="22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8" name="Freeform 297"/>
              <p:cNvSpPr>
                <a:spLocks/>
              </p:cNvSpPr>
              <p:nvPr/>
            </p:nvSpPr>
            <p:spPr bwMode="auto">
              <a:xfrm>
                <a:off x="3024" y="22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79" name="Freeform 298"/>
              <p:cNvSpPr>
                <a:spLocks/>
              </p:cNvSpPr>
              <p:nvPr/>
            </p:nvSpPr>
            <p:spPr bwMode="auto">
              <a:xfrm>
                <a:off x="3024" y="224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0" name="Freeform 299"/>
              <p:cNvSpPr>
                <a:spLocks/>
              </p:cNvSpPr>
              <p:nvPr/>
            </p:nvSpPr>
            <p:spPr bwMode="auto">
              <a:xfrm>
                <a:off x="3014" y="22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1" name="Freeform 300"/>
              <p:cNvSpPr>
                <a:spLocks/>
              </p:cNvSpPr>
              <p:nvPr/>
            </p:nvSpPr>
            <p:spPr bwMode="auto">
              <a:xfrm>
                <a:off x="3014" y="22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2" name="Freeform 301"/>
              <p:cNvSpPr>
                <a:spLocks/>
              </p:cNvSpPr>
              <p:nvPr/>
            </p:nvSpPr>
            <p:spPr bwMode="auto">
              <a:xfrm>
                <a:off x="3014" y="22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3" name="Freeform 302"/>
              <p:cNvSpPr>
                <a:spLocks/>
              </p:cNvSpPr>
              <p:nvPr/>
            </p:nvSpPr>
            <p:spPr bwMode="auto">
              <a:xfrm>
                <a:off x="3002" y="220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4" name="Freeform 303"/>
              <p:cNvSpPr>
                <a:spLocks/>
              </p:cNvSpPr>
              <p:nvPr/>
            </p:nvSpPr>
            <p:spPr bwMode="auto">
              <a:xfrm>
                <a:off x="3002" y="22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5" name="Freeform 304"/>
              <p:cNvSpPr>
                <a:spLocks/>
              </p:cNvSpPr>
              <p:nvPr/>
            </p:nvSpPr>
            <p:spPr bwMode="auto">
              <a:xfrm>
                <a:off x="3002" y="223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6" name="Freeform 305"/>
              <p:cNvSpPr>
                <a:spLocks/>
              </p:cNvSpPr>
              <p:nvPr/>
            </p:nvSpPr>
            <p:spPr bwMode="auto">
              <a:xfrm>
                <a:off x="2992" y="21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7" name="Freeform 306"/>
              <p:cNvSpPr>
                <a:spLocks/>
              </p:cNvSpPr>
              <p:nvPr/>
            </p:nvSpPr>
            <p:spPr bwMode="auto">
              <a:xfrm>
                <a:off x="2992" y="21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8" name="Freeform 307"/>
              <p:cNvSpPr>
                <a:spLocks/>
              </p:cNvSpPr>
              <p:nvPr/>
            </p:nvSpPr>
            <p:spPr bwMode="auto">
              <a:xfrm>
                <a:off x="2992" y="22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89" name="Freeform 308"/>
              <p:cNvSpPr>
                <a:spLocks/>
              </p:cNvSpPr>
              <p:nvPr/>
            </p:nvSpPr>
            <p:spPr bwMode="auto">
              <a:xfrm>
                <a:off x="2982" y="219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0" name="Freeform 309"/>
              <p:cNvSpPr>
                <a:spLocks/>
              </p:cNvSpPr>
              <p:nvPr/>
            </p:nvSpPr>
            <p:spPr bwMode="auto">
              <a:xfrm>
                <a:off x="2982" y="2190"/>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1" name="Freeform 310"/>
              <p:cNvSpPr>
                <a:spLocks/>
              </p:cNvSpPr>
              <p:nvPr/>
            </p:nvSpPr>
            <p:spPr bwMode="auto">
              <a:xfrm>
                <a:off x="2982" y="222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2" name="Freeform 311"/>
              <p:cNvSpPr>
                <a:spLocks/>
              </p:cNvSpPr>
              <p:nvPr/>
            </p:nvSpPr>
            <p:spPr bwMode="auto">
              <a:xfrm>
                <a:off x="2970" y="218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3" name="Freeform 312"/>
              <p:cNvSpPr>
                <a:spLocks/>
              </p:cNvSpPr>
              <p:nvPr/>
            </p:nvSpPr>
            <p:spPr bwMode="auto">
              <a:xfrm>
                <a:off x="2970" y="218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4" name="Freeform 313"/>
              <p:cNvSpPr>
                <a:spLocks/>
              </p:cNvSpPr>
              <p:nvPr/>
            </p:nvSpPr>
            <p:spPr bwMode="auto">
              <a:xfrm>
                <a:off x="2970" y="2214"/>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5" name="Freeform 314"/>
              <p:cNvSpPr>
                <a:spLocks/>
              </p:cNvSpPr>
              <p:nvPr/>
            </p:nvSpPr>
            <p:spPr bwMode="auto">
              <a:xfrm>
                <a:off x="2960" y="2178"/>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6" name="Rectangle 315"/>
              <p:cNvSpPr>
                <a:spLocks noChangeArrowheads="1"/>
              </p:cNvSpPr>
              <p:nvPr/>
            </p:nvSpPr>
            <p:spPr bwMode="auto">
              <a:xfrm>
                <a:off x="2960" y="2178"/>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7" name="Freeform 316"/>
              <p:cNvSpPr>
                <a:spLocks/>
              </p:cNvSpPr>
              <p:nvPr/>
            </p:nvSpPr>
            <p:spPr bwMode="auto">
              <a:xfrm>
                <a:off x="2960" y="2208"/>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8" name="Freeform 317"/>
              <p:cNvSpPr>
                <a:spLocks/>
              </p:cNvSpPr>
              <p:nvPr/>
            </p:nvSpPr>
            <p:spPr bwMode="auto">
              <a:xfrm>
                <a:off x="2948" y="217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199" name="Rectangle 318"/>
              <p:cNvSpPr>
                <a:spLocks noChangeArrowheads="1"/>
              </p:cNvSpPr>
              <p:nvPr/>
            </p:nvSpPr>
            <p:spPr bwMode="auto">
              <a:xfrm>
                <a:off x="2948" y="2172"/>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0" name="Freeform 319"/>
              <p:cNvSpPr>
                <a:spLocks/>
              </p:cNvSpPr>
              <p:nvPr/>
            </p:nvSpPr>
            <p:spPr bwMode="auto">
              <a:xfrm>
                <a:off x="2948" y="22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1" name="Freeform 320"/>
              <p:cNvSpPr>
                <a:spLocks/>
              </p:cNvSpPr>
              <p:nvPr/>
            </p:nvSpPr>
            <p:spPr bwMode="auto">
              <a:xfrm>
                <a:off x="2938" y="2164"/>
                <a:ext cx="8" cy="36"/>
              </a:xfrm>
              <a:custGeom>
                <a:avLst/>
                <a:gdLst>
                  <a:gd name="T0" fmla="*/ 0 w 8"/>
                  <a:gd name="T1" fmla="*/ 32 h 36"/>
                  <a:gd name="T2" fmla="*/ 0 w 8"/>
                  <a:gd name="T3" fmla="*/ 0 h 36"/>
                  <a:gd name="T4" fmla="*/ 8 w 8"/>
                  <a:gd name="T5" fmla="*/ 6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2" name="Freeform 321"/>
              <p:cNvSpPr>
                <a:spLocks/>
              </p:cNvSpPr>
              <p:nvPr/>
            </p:nvSpPr>
            <p:spPr bwMode="auto">
              <a:xfrm>
                <a:off x="2938" y="216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3" name="Freeform 322"/>
              <p:cNvSpPr>
                <a:spLocks/>
              </p:cNvSpPr>
              <p:nvPr/>
            </p:nvSpPr>
            <p:spPr bwMode="auto">
              <a:xfrm>
                <a:off x="2938" y="219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4" name="Freeform 323"/>
              <p:cNvSpPr>
                <a:spLocks/>
              </p:cNvSpPr>
              <p:nvPr/>
            </p:nvSpPr>
            <p:spPr bwMode="auto">
              <a:xfrm>
                <a:off x="2928" y="21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5" name="Freeform 324"/>
              <p:cNvSpPr>
                <a:spLocks/>
              </p:cNvSpPr>
              <p:nvPr/>
            </p:nvSpPr>
            <p:spPr bwMode="auto">
              <a:xfrm>
                <a:off x="2928" y="215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6" name="Freeform 325"/>
              <p:cNvSpPr>
                <a:spLocks/>
              </p:cNvSpPr>
              <p:nvPr/>
            </p:nvSpPr>
            <p:spPr bwMode="auto">
              <a:xfrm>
                <a:off x="2928" y="219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7" name="Freeform 326"/>
              <p:cNvSpPr>
                <a:spLocks/>
              </p:cNvSpPr>
              <p:nvPr/>
            </p:nvSpPr>
            <p:spPr bwMode="auto">
              <a:xfrm>
                <a:off x="2916"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8" name="Freeform 327"/>
              <p:cNvSpPr>
                <a:spLocks/>
              </p:cNvSpPr>
              <p:nvPr/>
            </p:nvSpPr>
            <p:spPr bwMode="auto">
              <a:xfrm>
                <a:off x="2916"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09" name="Freeform 328"/>
              <p:cNvSpPr>
                <a:spLocks/>
              </p:cNvSpPr>
              <p:nvPr/>
            </p:nvSpPr>
            <p:spPr bwMode="auto">
              <a:xfrm>
                <a:off x="2916"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0" name="Freeform 329"/>
              <p:cNvSpPr>
                <a:spLocks/>
              </p:cNvSpPr>
              <p:nvPr/>
            </p:nvSpPr>
            <p:spPr bwMode="auto">
              <a:xfrm>
                <a:off x="2754" y="2054"/>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1" name="Freeform 330"/>
              <p:cNvSpPr>
                <a:spLocks/>
              </p:cNvSpPr>
              <p:nvPr/>
            </p:nvSpPr>
            <p:spPr bwMode="auto">
              <a:xfrm>
                <a:off x="2768" y="2066"/>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2" name="Freeform 331"/>
              <p:cNvSpPr>
                <a:spLocks/>
              </p:cNvSpPr>
              <p:nvPr/>
            </p:nvSpPr>
            <p:spPr bwMode="auto">
              <a:xfrm>
                <a:off x="2752" y="2056"/>
                <a:ext cx="18" cy="10"/>
              </a:xfrm>
              <a:custGeom>
                <a:avLst/>
                <a:gdLst>
                  <a:gd name="T0" fmla="*/ 0 w 18"/>
                  <a:gd name="T1" fmla="*/ 2 h 10"/>
                  <a:gd name="T2" fmla="*/ 4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3" name="Freeform 332"/>
              <p:cNvSpPr>
                <a:spLocks/>
              </p:cNvSpPr>
              <p:nvPr/>
            </p:nvSpPr>
            <p:spPr bwMode="auto">
              <a:xfrm>
                <a:off x="2752" y="2058"/>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4" name="Freeform 333"/>
              <p:cNvSpPr>
                <a:spLocks/>
              </p:cNvSpPr>
              <p:nvPr/>
            </p:nvSpPr>
            <p:spPr bwMode="auto">
              <a:xfrm>
                <a:off x="3050" y="1962"/>
                <a:ext cx="338" cy="242"/>
              </a:xfrm>
              <a:custGeom>
                <a:avLst/>
                <a:gdLst>
                  <a:gd name="T0" fmla="*/ 0 w 338"/>
                  <a:gd name="T1" fmla="*/ 196 h 242"/>
                  <a:gd name="T2" fmla="*/ 338 w 338"/>
                  <a:gd name="T3" fmla="*/ 0 h 242"/>
                  <a:gd name="T4" fmla="*/ 338 w 338"/>
                  <a:gd name="T5" fmla="*/ 44 h 242"/>
                  <a:gd name="T6" fmla="*/ 0 w 338"/>
                  <a:gd name="T7" fmla="*/ 242 h 242"/>
                  <a:gd name="T8" fmla="*/ 0 w 338"/>
                  <a:gd name="T9" fmla="*/ 196 h 242"/>
                </a:gdLst>
                <a:ahLst/>
                <a:cxnLst>
                  <a:cxn ang="0">
                    <a:pos x="T0" y="T1"/>
                  </a:cxn>
                  <a:cxn ang="0">
                    <a:pos x="T2" y="T3"/>
                  </a:cxn>
                  <a:cxn ang="0">
                    <a:pos x="T4" y="T5"/>
                  </a:cxn>
                  <a:cxn ang="0">
                    <a:pos x="T6" y="T7"/>
                  </a:cxn>
                  <a:cxn ang="0">
                    <a:pos x="T8" y="T9"/>
                  </a:cxn>
                </a:cxnLst>
                <a:rect l="0" t="0" r="r" b="b"/>
                <a:pathLst>
                  <a:path w="338" h="242">
                    <a:moveTo>
                      <a:pt x="0" y="196"/>
                    </a:moveTo>
                    <a:lnTo>
                      <a:pt x="338" y="0"/>
                    </a:lnTo>
                    <a:lnTo>
                      <a:pt x="338" y="44"/>
                    </a:lnTo>
                    <a:lnTo>
                      <a:pt x="0" y="242"/>
                    </a:lnTo>
                    <a:lnTo>
                      <a:pt x="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5" name="Freeform 334"/>
              <p:cNvSpPr>
                <a:spLocks/>
              </p:cNvSpPr>
              <p:nvPr/>
            </p:nvSpPr>
            <p:spPr bwMode="auto">
              <a:xfrm>
                <a:off x="2752" y="1790"/>
                <a:ext cx="636" cy="368"/>
              </a:xfrm>
              <a:custGeom>
                <a:avLst/>
                <a:gdLst>
                  <a:gd name="T0" fmla="*/ 0 w 636"/>
                  <a:gd name="T1" fmla="*/ 196 h 368"/>
                  <a:gd name="T2" fmla="*/ 340 w 636"/>
                  <a:gd name="T3" fmla="*/ 0 h 368"/>
                  <a:gd name="T4" fmla="*/ 636 w 636"/>
                  <a:gd name="T5" fmla="*/ 172 h 368"/>
                  <a:gd name="T6" fmla="*/ 298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40" y="0"/>
                    </a:lnTo>
                    <a:lnTo>
                      <a:pt x="636" y="172"/>
                    </a:lnTo>
                    <a:lnTo>
                      <a:pt x="298" y="368"/>
                    </a:lnTo>
                    <a:lnTo>
                      <a:pt x="0" y="19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6" name="Freeform 335"/>
              <p:cNvSpPr>
                <a:spLocks/>
              </p:cNvSpPr>
              <p:nvPr/>
            </p:nvSpPr>
            <p:spPr bwMode="auto">
              <a:xfrm>
                <a:off x="2752" y="1986"/>
                <a:ext cx="298" cy="218"/>
              </a:xfrm>
              <a:custGeom>
                <a:avLst/>
                <a:gdLst>
                  <a:gd name="T0" fmla="*/ 298 w 298"/>
                  <a:gd name="T1" fmla="*/ 172 h 218"/>
                  <a:gd name="T2" fmla="*/ 298 w 298"/>
                  <a:gd name="T3" fmla="*/ 218 h 218"/>
                  <a:gd name="T4" fmla="*/ 0 w 298"/>
                  <a:gd name="T5" fmla="*/ 46 h 218"/>
                  <a:gd name="T6" fmla="*/ 0 w 298"/>
                  <a:gd name="T7" fmla="*/ 0 h 218"/>
                  <a:gd name="T8" fmla="*/ 298 w 298"/>
                  <a:gd name="T9" fmla="*/ 172 h 218"/>
                </a:gdLst>
                <a:ahLst/>
                <a:cxnLst>
                  <a:cxn ang="0">
                    <a:pos x="T0" y="T1"/>
                  </a:cxn>
                  <a:cxn ang="0">
                    <a:pos x="T2" y="T3"/>
                  </a:cxn>
                  <a:cxn ang="0">
                    <a:pos x="T4" y="T5"/>
                  </a:cxn>
                  <a:cxn ang="0">
                    <a:pos x="T6" y="T7"/>
                  </a:cxn>
                  <a:cxn ang="0">
                    <a:pos x="T8" y="T9"/>
                  </a:cxn>
                </a:cxnLst>
                <a:rect l="0" t="0" r="r" b="b"/>
                <a:pathLst>
                  <a:path w="298" h="218">
                    <a:moveTo>
                      <a:pt x="298" y="172"/>
                    </a:moveTo>
                    <a:lnTo>
                      <a:pt x="298" y="218"/>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7" name="Freeform 336"/>
              <p:cNvSpPr>
                <a:spLocks/>
              </p:cNvSpPr>
              <p:nvPr/>
            </p:nvSpPr>
            <p:spPr bwMode="auto">
              <a:xfrm>
                <a:off x="2774" y="2008"/>
                <a:ext cx="98" cy="72"/>
              </a:xfrm>
              <a:custGeom>
                <a:avLst/>
                <a:gdLst>
                  <a:gd name="T0" fmla="*/ 0 w 98"/>
                  <a:gd name="T1" fmla="*/ 14 h 72"/>
                  <a:gd name="T2" fmla="*/ 0 w 98"/>
                  <a:gd name="T3" fmla="*/ 0 h 72"/>
                  <a:gd name="T4" fmla="*/ 98 w 98"/>
                  <a:gd name="T5" fmla="*/ 56 h 72"/>
                  <a:gd name="T6" fmla="*/ 98 w 98"/>
                  <a:gd name="T7" fmla="*/ 72 h 72"/>
                  <a:gd name="T8" fmla="*/ 0 w 98"/>
                  <a:gd name="T9" fmla="*/ 14 h 72"/>
                </a:gdLst>
                <a:ahLst/>
                <a:cxnLst>
                  <a:cxn ang="0">
                    <a:pos x="T0" y="T1"/>
                  </a:cxn>
                  <a:cxn ang="0">
                    <a:pos x="T2" y="T3"/>
                  </a:cxn>
                  <a:cxn ang="0">
                    <a:pos x="T4" y="T5"/>
                  </a:cxn>
                  <a:cxn ang="0">
                    <a:pos x="T6" y="T7"/>
                  </a:cxn>
                  <a:cxn ang="0">
                    <a:pos x="T8" y="T9"/>
                  </a:cxn>
                </a:cxnLst>
                <a:rect l="0" t="0" r="r" b="b"/>
                <a:pathLst>
                  <a:path w="98" h="72">
                    <a:moveTo>
                      <a:pt x="0" y="14"/>
                    </a:moveTo>
                    <a:lnTo>
                      <a:pt x="0" y="0"/>
                    </a:lnTo>
                    <a:lnTo>
                      <a:pt x="98" y="56"/>
                    </a:lnTo>
                    <a:lnTo>
                      <a:pt x="98" y="7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8" name="Freeform 337"/>
              <p:cNvSpPr>
                <a:spLocks/>
              </p:cNvSpPr>
              <p:nvPr/>
            </p:nvSpPr>
            <p:spPr bwMode="auto">
              <a:xfrm>
                <a:off x="2774" y="2008"/>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19" name="Freeform 338"/>
              <p:cNvSpPr>
                <a:spLocks/>
              </p:cNvSpPr>
              <p:nvPr/>
            </p:nvSpPr>
            <p:spPr bwMode="auto">
              <a:xfrm>
                <a:off x="2774" y="2020"/>
                <a:ext cx="98" cy="60"/>
              </a:xfrm>
              <a:custGeom>
                <a:avLst/>
                <a:gdLst>
                  <a:gd name="T0" fmla="*/ 98 w 98"/>
                  <a:gd name="T1" fmla="*/ 60 h 60"/>
                  <a:gd name="T2" fmla="*/ 98 w 98"/>
                  <a:gd name="T3" fmla="*/ 56 h 60"/>
                  <a:gd name="T4" fmla="*/ 2 w 98"/>
                  <a:gd name="T5" fmla="*/ 0 h 60"/>
                  <a:gd name="T6" fmla="*/ 0 w 98"/>
                  <a:gd name="T7" fmla="*/ 2 h 60"/>
                  <a:gd name="T8" fmla="*/ 98 w 98"/>
                  <a:gd name="T9" fmla="*/ 60 h 60"/>
                </a:gdLst>
                <a:ahLst/>
                <a:cxnLst>
                  <a:cxn ang="0">
                    <a:pos x="T0" y="T1"/>
                  </a:cxn>
                  <a:cxn ang="0">
                    <a:pos x="T2" y="T3"/>
                  </a:cxn>
                  <a:cxn ang="0">
                    <a:pos x="T4" y="T5"/>
                  </a:cxn>
                  <a:cxn ang="0">
                    <a:pos x="T6" y="T7"/>
                  </a:cxn>
                  <a:cxn ang="0">
                    <a:pos x="T8" y="T9"/>
                  </a:cxn>
                </a:cxnLst>
                <a:rect l="0" t="0" r="r" b="b"/>
                <a:pathLst>
                  <a:path w="98" h="60">
                    <a:moveTo>
                      <a:pt x="98" y="60"/>
                    </a:moveTo>
                    <a:lnTo>
                      <a:pt x="98" y="56"/>
                    </a:lnTo>
                    <a:lnTo>
                      <a:pt x="2" y="0"/>
                    </a:lnTo>
                    <a:lnTo>
                      <a:pt x="0" y="2"/>
                    </a:lnTo>
                    <a:lnTo>
                      <a:pt x="98" y="6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0" name="Freeform 339"/>
              <p:cNvSpPr>
                <a:spLocks/>
              </p:cNvSpPr>
              <p:nvPr/>
            </p:nvSpPr>
            <p:spPr bwMode="auto">
              <a:xfrm>
                <a:off x="3034" y="2158"/>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1" name="Freeform 340"/>
              <p:cNvSpPr>
                <a:spLocks/>
              </p:cNvSpPr>
              <p:nvPr/>
            </p:nvSpPr>
            <p:spPr bwMode="auto">
              <a:xfrm>
                <a:off x="3034" y="2158"/>
                <a:ext cx="2" cy="32"/>
              </a:xfrm>
              <a:custGeom>
                <a:avLst/>
                <a:gdLst>
                  <a:gd name="T0" fmla="*/ 0 w 2"/>
                  <a:gd name="T1" fmla="*/ 32 h 32"/>
                  <a:gd name="T2" fmla="*/ 2 w 2"/>
                  <a:gd name="T3" fmla="*/ 30 h 32"/>
                  <a:gd name="T4" fmla="*/ 2 w 2"/>
                  <a:gd name="T5" fmla="*/ 2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2" name="Freeform 341"/>
              <p:cNvSpPr>
                <a:spLocks/>
              </p:cNvSpPr>
              <p:nvPr/>
            </p:nvSpPr>
            <p:spPr bwMode="auto">
              <a:xfrm>
                <a:off x="3034" y="21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3" name="Freeform 342"/>
              <p:cNvSpPr>
                <a:spLocks/>
              </p:cNvSpPr>
              <p:nvPr/>
            </p:nvSpPr>
            <p:spPr bwMode="auto">
              <a:xfrm>
                <a:off x="3024" y="21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4" name="Freeform 343"/>
              <p:cNvSpPr>
                <a:spLocks/>
              </p:cNvSpPr>
              <p:nvPr/>
            </p:nvSpPr>
            <p:spPr bwMode="auto">
              <a:xfrm>
                <a:off x="3024" y="21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5" name="Freeform 344"/>
              <p:cNvSpPr>
                <a:spLocks/>
              </p:cNvSpPr>
              <p:nvPr/>
            </p:nvSpPr>
            <p:spPr bwMode="auto">
              <a:xfrm>
                <a:off x="3024" y="21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6" name="Freeform 345"/>
              <p:cNvSpPr>
                <a:spLocks/>
              </p:cNvSpPr>
              <p:nvPr/>
            </p:nvSpPr>
            <p:spPr bwMode="auto">
              <a:xfrm>
                <a:off x="3014" y="21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7" name="Freeform 346"/>
              <p:cNvSpPr>
                <a:spLocks/>
              </p:cNvSpPr>
              <p:nvPr/>
            </p:nvSpPr>
            <p:spPr bwMode="auto">
              <a:xfrm>
                <a:off x="3014" y="21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8" name="Freeform 347"/>
              <p:cNvSpPr>
                <a:spLocks/>
              </p:cNvSpPr>
              <p:nvPr/>
            </p:nvSpPr>
            <p:spPr bwMode="auto">
              <a:xfrm>
                <a:off x="3014" y="21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29" name="Freeform 348"/>
              <p:cNvSpPr>
                <a:spLocks/>
              </p:cNvSpPr>
              <p:nvPr/>
            </p:nvSpPr>
            <p:spPr bwMode="auto">
              <a:xfrm>
                <a:off x="3002" y="21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0" name="Freeform 349"/>
              <p:cNvSpPr>
                <a:spLocks/>
              </p:cNvSpPr>
              <p:nvPr/>
            </p:nvSpPr>
            <p:spPr bwMode="auto">
              <a:xfrm>
                <a:off x="3002" y="21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1" name="Freeform 350"/>
              <p:cNvSpPr>
                <a:spLocks/>
              </p:cNvSpPr>
              <p:nvPr/>
            </p:nvSpPr>
            <p:spPr bwMode="auto">
              <a:xfrm>
                <a:off x="3002" y="21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2" name="Freeform 351"/>
              <p:cNvSpPr>
                <a:spLocks/>
              </p:cNvSpPr>
              <p:nvPr/>
            </p:nvSpPr>
            <p:spPr bwMode="auto">
              <a:xfrm>
                <a:off x="2992" y="2134"/>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3" name="Rectangle 352"/>
              <p:cNvSpPr>
                <a:spLocks noChangeArrowheads="1"/>
              </p:cNvSpPr>
              <p:nvPr/>
            </p:nvSpPr>
            <p:spPr bwMode="auto">
              <a:xfrm>
                <a:off x="2992" y="213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4" name="Freeform 353"/>
              <p:cNvSpPr>
                <a:spLocks/>
              </p:cNvSpPr>
              <p:nvPr/>
            </p:nvSpPr>
            <p:spPr bwMode="auto">
              <a:xfrm>
                <a:off x="2992" y="2164"/>
                <a:ext cx="6" cy="6"/>
              </a:xfrm>
              <a:custGeom>
                <a:avLst/>
                <a:gdLst>
                  <a:gd name="T0" fmla="*/ 6 w 6"/>
                  <a:gd name="T1" fmla="*/ 6 h 6"/>
                  <a:gd name="T2" fmla="*/ 6 w 6"/>
                  <a:gd name="T3" fmla="*/ 2 h 6"/>
                  <a:gd name="T4" fmla="*/ 2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0"/>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5" name="Freeform 354"/>
              <p:cNvSpPr>
                <a:spLocks/>
              </p:cNvSpPr>
              <p:nvPr/>
            </p:nvSpPr>
            <p:spPr bwMode="auto">
              <a:xfrm>
                <a:off x="2982" y="21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6" name="Freeform 355"/>
              <p:cNvSpPr>
                <a:spLocks/>
              </p:cNvSpPr>
              <p:nvPr/>
            </p:nvSpPr>
            <p:spPr bwMode="auto">
              <a:xfrm>
                <a:off x="2982" y="2128"/>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7" name="Freeform 356"/>
              <p:cNvSpPr>
                <a:spLocks/>
              </p:cNvSpPr>
              <p:nvPr/>
            </p:nvSpPr>
            <p:spPr bwMode="auto">
              <a:xfrm>
                <a:off x="2982" y="215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8" name="Freeform 357"/>
              <p:cNvSpPr>
                <a:spLocks/>
              </p:cNvSpPr>
              <p:nvPr/>
            </p:nvSpPr>
            <p:spPr bwMode="auto">
              <a:xfrm>
                <a:off x="2970" y="2120"/>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39" name="Freeform 358"/>
              <p:cNvSpPr>
                <a:spLocks/>
              </p:cNvSpPr>
              <p:nvPr/>
            </p:nvSpPr>
            <p:spPr bwMode="auto">
              <a:xfrm>
                <a:off x="2970" y="21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0" name="Freeform 359"/>
              <p:cNvSpPr>
                <a:spLocks/>
              </p:cNvSpPr>
              <p:nvPr/>
            </p:nvSpPr>
            <p:spPr bwMode="auto">
              <a:xfrm>
                <a:off x="2970" y="21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1" name="Freeform 360"/>
              <p:cNvSpPr>
                <a:spLocks/>
              </p:cNvSpPr>
              <p:nvPr/>
            </p:nvSpPr>
            <p:spPr bwMode="auto">
              <a:xfrm>
                <a:off x="2960" y="21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2" name="Freeform 361"/>
              <p:cNvSpPr>
                <a:spLocks/>
              </p:cNvSpPr>
              <p:nvPr/>
            </p:nvSpPr>
            <p:spPr bwMode="auto">
              <a:xfrm>
                <a:off x="2960" y="21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3" name="Freeform 362"/>
              <p:cNvSpPr>
                <a:spLocks/>
              </p:cNvSpPr>
              <p:nvPr/>
            </p:nvSpPr>
            <p:spPr bwMode="auto">
              <a:xfrm>
                <a:off x="2960" y="21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4" name="Freeform 363"/>
              <p:cNvSpPr>
                <a:spLocks/>
              </p:cNvSpPr>
              <p:nvPr/>
            </p:nvSpPr>
            <p:spPr bwMode="auto">
              <a:xfrm>
                <a:off x="2948" y="21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5" name="Freeform 364"/>
              <p:cNvSpPr>
                <a:spLocks/>
              </p:cNvSpPr>
              <p:nvPr/>
            </p:nvSpPr>
            <p:spPr bwMode="auto">
              <a:xfrm>
                <a:off x="2948" y="21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6" name="Freeform 365"/>
              <p:cNvSpPr>
                <a:spLocks/>
              </p:cNvSpPr>
              <p:nvPr/>
            </p:nvSpPr>
            <p:spPr bwMode="auto">
              <a:xfrm>
                <a:off x="2948" y="21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7" name="Freeform 366"/>
              <p:cNvSpPr>
                <a:spLocks/>
              </p:cNvSpPr>
              <p:nvPr/>
            </p:nvSpPr>
            <p:spPr bwMode="auto">
              <a:xfrm>
                <a:off x="2938" y="2102"/>
                <a:ext cx="8" cy="36"/>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8" name="Freeform 367"/>
              <p:cNvSpPr>
                <a:spLocks/>
              </p:cNvSpPr>
              <p:nvPr/>
            </p:nvSpPr>
            <p:spPr bwMode="auto">
              <a:xfrm>
                <a:off x="2938" y="210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49" name="Freeform 368"/>
              <p:cNvSpPr>
                <a:spLocks/>
              </p:cNvSpPr>
              <p:nvPr/>
            </p:nvSpPr>
            <p:spPr bwMode="auto">
              <a:xfrm>
                <a:off x="2938" y="21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0" name="Freeform 369"/>
              <p:cNvSpPr>
                <a:spLocks/>
              </p:cNvSpPr>
              <p:nvPr/>
            </p:nvSpPr>
            <p:spPr bwMode="auto">
              <a:xfrm>
                <a:off x="2928" y="20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1" name="Freeform 370"/>
              <p:cNvSpPr>
                <a:spLocks/>
              </p:cNvSpPr>
              <p:nvPr/>
            </p:nvSpPr>
            <p:spPr bwMode="auto">
              <a:xfrm>
                <a:off x="2928" y="209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2" name="Freeform 371"/>
              <p:cNvSpPr>
                <a:spLocks/>
              </p:cNvSpPr>
              <p:nvPr/>
            </p:nvSpPr>
            <p:spPr bwMode="auto">
              <a:xfrm>
                <a:off x="2928" y="212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3" name="Freeform 372"/>
              <p:cNvSpPr>
                <a:spLocks/>
              </p:cNvSpPr>
              <p:nvPr/>
            </p:nvSpPr>
            <p:spPr bwMode="auto">
              <a:xfrm>
                <a:off x="2916" y="209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4" name="Freeform 373"/>
              <p:cNvSpPr>
                <a:spLocks/>
              </p:cNvSpPr>
              <p:nvPr/>
            </p:nvSpPr>
            <p:spPr bwMode="auto">
              <a:xfrm>
                <a:off x="2916" y="209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5" name="Freeform 374"/>
              <p:cNvSpPr>
                <a:spLocks/>
              </p:cNvSpPr>
              <p:nvPr/>
            </p:nvSpPr>
            <p:spPr bwMode="auto">
              <a:xfrm>
                <a:off x="2916" y="212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6" name="Freeform 375"/>
              <p:cNvSpPr>
                <a:spLocks/>
              </p:cNvSpPr>
              <p:nvPr/>
            </p:nvSpPr>
            <p:spPr bwMode="auto">
              <a:xfrm>
                <a:off x="2754" y="1992"/>
                <a:ext cx="18" cy="22"/>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7" name="Freeform 376"/>
              <p:cNvSpPr>
                <a:spLocks/>
              </p:cNvSpPr>
              <p:nvPr/>
            </p:nvSpPr>
            <p:spPr bwMode="auto">
              <a:xfrm>
                <a:off x="2768" y="2002"/>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8" name="Freeform 377"/>
              <p:cNvSpPr>
                <a:spLocks/>
              </p:cNvSpPr>
              <p:nvPr/>
            </p:nvSpPr>
            <p:spPr bwMode="auto">
              <a:xfrm>
                <a:off x="2752" y="1994"/>
                <a:ext cx="18" cy="10"/>
              </a:xfrm>
              <a:custGeom>
                <a:avLst/>
                <a:gdLst>
                  <a:gd name="T0" fmla="*/ 0 w 18"/>
                  <a:gd name="T1" fmla="*/ 2 h 10"/>
                  <a:gd name="T2" fmla="*/ 4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4"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59" name="Freeform 378"/>
              <p:cNvSpPr>
                <a:spLocks/>
              </p:cNvSpPr>
              <p:nvPr/>
            </p:nvSpPr>
            <p:spPr bwMode="auto">
              <a:xfrm>
                <a:off x="2752" y="1996"/>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0" name="Freeform 379"/>
              <p:cNvSpPr>
                <a:spLocks/>
              </p:cNvSpPr>
              <p:nvPr/>
            </p:nvSpPr>
            <p:spPr bwMode="auto">
              <a:xfrm>
                <a:off x="3050" y="1898"/>
                <a:ext cx="338" cy="242"/>
              </a:xfrm>
              <a:custGeom>
                <a:avLst/>
                <a:gdLst>
                  <a:gd name="T0" fmla="*/ 0 w 338"/>
                  <a:gd name="T1" fmla="*/ 198 h 242"/>
                  <a:gd name="T2" fmla="*/ 338 w 338"/>
                  <a:gd name="T3" fmla="*/ 0 h 242"/>
                  <a:gd name="T4" fmla="*/ 338 w 338"/>
                  <a:gd name="T5" fmla="*/ 46 h 242"/>
                  <a:gd name="T6" fmla="*/ 0 w 338"/>
                  <a:gd name="T7" fmla="*/ 242 h 242"/>
                  <a:gd name="T8" fmla="*/ 0 w 338"/>
                  <a:gd name="T9" fmla="*/ 198 h 242"/>
                </a:gdLst>
                <a:ahLst/>
                <a:cxnLst>
                  <a:cxn ang="0">
                    <a:pos x="T0" y="T1"/>
                  </a:cxn>
                  <a:cxn ang="0">
                    <a:pos x="T2" y="T3"/>
                  </a:cxn>
                  <a:cxn ang="0">
                    <a:pos x="T4" y="T5"/>
                  </a:cxn>
                  <a:cxn ang="0">
                    <a:pos x="T6" y="T7"/>
                  </a:cxn>
                  <a:cxn ang="0">
                    <a:pos x="T8" y="T9"/>
                  </a:cxn>
                </a:cxnLst>
                <a:rect l="0" t="0" r="r" b="b"/>
                <a:pathLst>
                  <a:path w="338" h="242">
                    <a:moveTo>
                      <a:pt x="0" y="198"/>
                    </a:moveTo>
                    <a:lnTo>
                      <a:pt x="338" y="0"/>
                    </a:lnTo>
                    <a:lnTo>
                      <a:pt x="338" y="46"/>
                    </a:lnTo>
                    <a:lnTo>
                      <a:pt x="0" y="242"/>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1" name="Freeform 380"/>
              <p:cNvSpPr>
                <a:spLocks/>
              </p:cNvSpPr>
              <p:nvPr/>
            </p:nvSpPr>
            <p:spPr bwMode="auto">
              <a:xfrm>
                <a:off x="2752" y="1726"/>
                <a:ext cx="636" cy="370"/>
              </a:xfrm>
              <a:custGeom>
                <a:avLst/>
                <a:gdLst>
                  <a:gd name="T0" fmla="*/ 0 w 636"/>
                  <a:gd name="T1" fmla="*/ 198 h 370"/>
                  <a:gd name="T2" fmla="*/ 340 w 636"/>
                  <a:gd name="T3" fmla="*/ 0 h 370"/>
                  <a:gd name="T4" fmla="*/ 636 w 636"/>
                  <a:gd name="T5" fmla="*/ 172 h 370"/>
                  <a:gd name="T6" fmla="*/ 298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40" y="0"/>
                    </a:lnTo>
                    <a:lnTo>
                      <a:pt x="636" y="172"/>
                    </a:lnTo>
                    <a:lnTo>
                      <a:pt x="298" y="370"/>
                    </a:lnTo>
                    <a:lnTo>
                      <a:pt x="0" y="19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2" name="Freeform 381"/>
              <p:cNvSpPr>
                <a:spLocks/>
              </p:cNvSpPr>
              <p:nvPr/>
            </p:nvSpPr>
            <p:spPr bwMode="auto">
              <a:xfrm>
                <a:off x="2752" y="1924"/>
                <a:ext cx="298" cy="216"/>
              </a:xfrm>
              <a:custGeom>
                <a:avLst/>
                <a:gdLst>
                  <a:gd name="T0" fmla="*/ 298 w 298"/>
                  <a:gd name="T1" fmla="*/ 172 h 216"/>
                  <a:gd name="T2" fmla="*/ 298 w 298"/>
                  <a:gd name="T3" fmla="*/ 216 h 216"/>
                  <a:gd name="T4" fmla="*/ 0 w 298"/>
                  <a:gd name="T5" fmla="*/ 46 h 216"/>
                  <a:gd name="T6" fmla="*/ 0 w 298"/>
                  <a:gd name="T7" fmla="*/ 0 h 216"/>
                  <a:gd name="T8" fmla="*/ 298 w 298"/>
                  <a:gd name="T9" fmla="*/ 172 h 216"/>
                </a:gdLst>
                <a:ahLst/>
                <a:cxnLst>
                  <a:cxn ang="0">
                    <a:pos x="T0" y="T1"/>
                  </a:cxn>
                  <a:cxn ang="0">
                    <a:pos x="T2" y="T3"/>
                  </a:cxn>
                  <a:cxn ang="0">
                    <a:pos x="T4" y="T5"/>
                  </a:cxn>
                  <a:cxn ang="0">
                    <a:pos x="T6" y="T7"/>
                  </a:cxn>
                  <a:cxn ang="0">
                    <a:pos x="T8" y="T9"/>
                  </a:cxn>
                </a:cxnLst>
                <a:rect l="0" t="0" r="r" b="b"/>
                <a:pathLst>
                  <a:path w="298" h="216">
                    <a:moveTo>
                      <a:pt x="298" y="172"/>
                    </a:moveTo>
                    <a:lnTo>
                      <a:pt x="298" y="216"/>
                    </a:lnTo>
                    <a:lnTo>
                      <a:pt x="0" y="46"/>
                    </a:lnTo>
                    <a:lnTo>
                      <a:pt x="0" y="0"/>
                    </a:lnTo>
                    <a:lnTo>
                      <a:pt x="298" y="17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3" name="Freeform 382"/>
              <p:cNvSpPr>
                <a:spLocks/>
              </p:cNvSpPr>
              <p:nvPr/>
            </p:nvSpPr>
            <p:spPr bwMode="auto">
              <a:xfrm>
                <a:off x="2774" y="1944"/>
                <a:ext cx="98" cy="72"/>
              </a:xfrm>
              <a:custGeom>
                <a:avLst/>
                <a:gdLst>
                  <a:gd name="T0" fmla="*/ 0 w 98"/>
                  <a:gd name="T1" fmla="*/ 16 h 72"/>
                  <a:gd name="T2" fmla="*/ 0 w 98"/>
                  <a:gd name="T3" fmla="*/ 0 h 72"/>
                  <a:gd name="T4" fmla="*/ 98 w 98"/>
                  <a:gd name="T5" fmla="*/ 58 h 72"/>
                  <a:gd name="T6" fmla="*/ 98 w 98"/>
                  <a:gd name="T7" fmla="*/ 72 h 72"/>
                  <a:gd name="T8" fmla="*/ 0 w 98"/>
                  <a:gd name="T9" fmla="*/ 16 h 72"/>
                </a:gdLst>
                <a:ahLst/>
                <a:cxnLst>
                  <a:cxn ang="0">
                    <a:pos x="T0" y="T1"/>
                  </a:cxn>
                  <a:cxn ang="0">
                    <a:pos x="T2" y="T3"/>
                  </a:cxn>
                  <a:cxn ang="0">
                    <a:pos x="T4" y="T5"/>
                  </a:cxn>
                  <a:cxn ang="0">
                    <a:pos x="T6" y="T7"/>
                  </a:cxn>
                  <a:cxn ang="0">
                    <a:pos x="T8" y="T9"/>
                  </a:cxn>
                </a:cxnLst>
                <a:rect l="0" t="0" r="r" b="b"/>
                <a:pathLst>
                  <a:path w="98" h="72">
                    <a:moveTo>
                      <a:pt x="0" y="16"/>
                    </a:moveTo>
                    <a:lnTo>
                      <a:pt x="0" y="0"/>
                    </a:lnTo>
                    <a:lnTo>
                      <a:pt x="98" y="58"/>
                    </a:lnTo>
                    <a:lnTo>
                      <a:pt x="98" y="7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4" name="Freeform 383"/>
              <p:cNvSpPr>
                <a:spLocks/>
              </p:cNvSpPr>
              <p:nvPr/>
            </p:nvSpPr>
            <p:spPr bwMode="auto">
              <a:xfrm>
                <a:off x="2774" y="1944"/>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5" name="Freeform 384"/>
              <p:cNvSpPr>
                <a:spLocks/>
              </p:cNvSpPr>
              <p:nvPr/>
            </p:nvSpPr>
            <p:spPr bwMode="auto">
              <a:xfrm>
                <a:off x="2774" y="1958"/>
                <a:ext cx="98" cy="58"/>
              </a:xfrm>
              <a:custGeom>
                <a:avLst/>
                <a:gdLst>
                  <a:gd name="T0" fmla="*/ 98 w 98"/>
                  <a:gd name="T1" fmla="*/ 58 h 58"/>
                  <a:gd name="T2" fmla="*/ 98 w 98"/>
                  <a:gd name="T3" fmla="*/ 56 h 58"/>
                  <a:gd name="T4" fmla="*/ 2 w 98"/>
                  <a:gd name="T5" fmla="*/ 0 h 58"/>
                  <a:gd name="T6" fmla="*/ 0 w 98"/>
                  <a:gd name="T7" fmla="*/ 2 h 58"/>
                  <a:gd name="T8" fmla="*/ 98 w 98"/>
                  <a:gd name="T9" fmla="*/ 58 h 58"/>
                </a:gdLst>
                <a:ahLst/>
                <a:cxnLst>
                  <a:cxn ang="0">
                    <a:pos x="T0" y="T1"/>
                  </a:cxn>
                  <a:cxn ang="0">
                    <a:pos x="T2" y="T3"/>
                  </a:cxn>
                  <a:cxn ang="0">
                    <a:pos x="T4" y="T5"/>
                  </a:cxn>
                  <a:cxn ang="0">
                    <a:pos x="T6" y="T7"/>
                  </a:cxn>
                  <a:cxn ang="0">
                    <a:pos x="T8" y="T9"/>
                  </a:cxn>
                </a:cxnLst>
                <a:rect l="0" t="0" r="r" b="b"/>
                <a:pathLst>
                  <a:path w="98" h="58">
                    <a:moveTo>
                      <a:pt x="98" y="58"/>
                    </a:moveTo>
                    <a:lnTo>
                      <a:pt x="98" y="56"/>
                    </a:lnTo>
                    <a:lnTo>
                      <a:pt x="2" y="0"/>
                    </a:lnTo>
                    <a:lnTo>
                      <a:pt x="0" y="2"/>
                    </a:lnTo>
                    <a:lnTo>
                      <a:pt x="98" y="5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6" name="Freeform 385"/>
              <p:cNvSpPr>
                <a:spLocks/>
              </p:cNvSpPr>
              <p:nvPr/>
            </p:nvSpPr>
            <p:spPr bwMode="auto">
              <a:xfrm>
                <a:off x="3034" y="2096"/>
                <a:ext cx="8" cy="36"/>
              </a:xfrm>
              <a:custGeom>
                <a:avLst/>
                <a:gdLst>
                  <a:gd name="T0" fmla="*/ 0 w 8"/>
                  <a:gd name="T1" fmla="*/ 32 h 36"/>
                  <a:gd name="T2" fmla="*/ 2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2"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7" name="Freeform 386"/>
              <p:cNvSpPr>
                <a:spLocks/>
              </p:cNvSpPr>
              <p:nvPr/>
            </p:nvSpPr>
            <p:spPr bwMode="auto">
              <a:xfrm>
                <a:off x="3034" y="2096"/>
                <a:ext cx="2" cy="32"/>
              </a:xfrm>
              <a:custGeom>
                <a:avLst/>
                <a:gdLst>
                  <a:gd name="T0" fmla="*/ 0 w 2"/>
                  <a:gd name="T1" fmla="*/ 32 h 32"/>
                  <a:gd name="T2" fmla="*/ 2 w 2"/>
                  <a:gd name="T3" fmla="*/ 30 h 32"/>
                  <a:gd name="T4" fmla="*/ 2 w 2"/>
                  <a:gd name="T5" fmla="*/ 0 h 32"/>
                  <a:gd name="T6" fmla="*/ 2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2"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8" name="Freeform 387"/>
              <p:cNvSpPr>
                <a:spLocks/>
              </p:cNvSpPr>
              <p:nvPr/>
            </p:nvSpPr>
            <p:spPr bwMode="auto">
              <a:xfrm>
                <a:off x="3034" y="21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69" name="Freeform 388"/>
              <p:cNvSpPr>
                <a:spLocks/>
              </p:cNvSpPr>
              <p:nvPr/>
            </p:nvSpPr>
            <p:spPr bwMode="auto">
              <a:xfrm>
                <a:off x="3024" y="20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0" name="Rectangle 389"/>
              <p:cNvSpPr>
                <a:spLocks noChangeArrowheads="1"/>
              </p:cNvSpPr>
              <p:nvPr/>
            </p:nvSpPr>
            <p:spPr bwMode="auto">
              <a:xfrm>
                <a:off x="3024" y="2090"/>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1" name="Freeform 390"/>
              <p:cNvSpPr>
                <a:spLocks/>
              </p:cNvSpPr>
              <p:nvPr/>
            </p:nvSpPr>
            <p:spPr bwMode="auto">
              <a:xfrm>
                <a:off x="3024" y="21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2" name="Freeform 391"/>
              <p:cNvSpPr>
                <a:spLocks/>
              </p:cNvSpPr>
              <p:nvPr/>
            </p:nvSpPr>
            <p:spPr bwMode="auto">
              <a:xfrm>
                <a:off x="3014" y="20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3" name="Rectangle 392"/>
              <p:cNvSpPr>
                <a:spLocks noChangeArrowheads="1"/>
              </p:cNvSpPr>
              <p:nvPr/>
            </p:nvSpPr>
            <p:spPr bwMode="auto">
              <a:xfrm>
                <a:off x="3014" y="2084"/>
                <a:ext cx="2" cy="3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4" name="Freeform 393"/>
              <p:cNvSpPr>
                <a:spLocks/>
              </p:cNvSpPr>
              <p:nvPr/>
            </p:nvSpPr>
            <p:spPr bwMode="auto">
              <a:xfrm>
                <a:off x="3014" y="21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5" name="Freeform 394"/>
              <p:cNvSpPr>
                <a:spLocks/>
              </p:cNvSpPr>
              <p:nvPr/>
            </p:nvSpPr>
            <p:spPr bwMode="auto">
              <a:xfrm>
                <a:off x="3002" y="20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6" name="Freeform 395"/>
              <p:cNvSpPr>
                <a:spLocks/>
              </p:cNvSpPr>
              <p:nvPr/>
            </p:nvSpPr>
            <p:spPr bwMode="auto">
              <a:xfrm>
                <a:off x="300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7" name="Freeform 396"/>
              <p:cNvSpPr>
                <a:spLocks/>
              </p:cNvSpPr>
              <p:nvPr/>
            </p:nvSpPr>
            <p:spPr bwMode="auto">
              <a:xfrm>
                <a:off x="3002" y="21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8" name="Freeform 397"/>
              <p:cNvSpPr>
                <a:spLocks/>
              </p:cNvSpPr>
              <p:nvPr/>
            </p:nvSpPr>
            <p:spPr bwMode="auto">
              <a:xfrm>
                <a:off x="2992" y="20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79" name="Freeform 398"/>
              <p:cNvSpPr>
                <a:spLocks/>
              </p:cNvSpPr>
              <p:nvPr/>
            </p:nvSpPr>
            <p:spPr bwMode="auto">
              <a:xfrm>
                <a:off x="2992"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0" name="Freeform 399"/>
              <p:cNvSpPr>
                <a:spLocks/>
              </p:cNvSpPr>
              <p:nvPr/>
            </p:nvSpPr>
            <p:spPr bwMode="auto">
              <a:xfrm>
                <a:off x="2992" y="21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1" name="Freeform 400"/>
              <p:cNvSpPr>
                <a:spLocks/>
              </p:cNvSpPr>
              <p:nvPr/>
            </p:nvSpPr>
            <p:spPr bwMode="auto">
              <a:xfrm>
                <a:off x="2982"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2" name="Freeform 401"/>
              <p:cNvSpPr>
                <a:spLocks/>
              </p:cNvSpPr>
              <p:nvPr/>
            </p:nvSpPr>
            <p:spPr bwMode="auto">
              <a:xfrm>
                <a:off x="2982" y="2064"/>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3" name="Freeform 402"/>
              <p:cNvSpPr>
                <a:spLocks/>
              </p:cNvSpPr>
              <p:nvPr/>
            </p:nvSpPr>
            <p:spPr bwMode="auto">
              <a:xfrm>
                <a:off x="2982" y="2094"/>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4" name="Freeform 403"/>
              <p:cNvSpPr>
                <a:spLocks/>
              </p:cNvSpPr>
              <p:nvPr/>
            </p:nvSpPr>
            <p:spPr bwMode="auto">
              <a:xfrm>
                <a:off x="2970" y="20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5" name="Freeform 404"/>
              <p:cNvSpPr>
                <a:spLocks/>
              </p:cNvSpPr>
              <p:nvPr/>
            </p:nvSpPr>
            <p:spPr bwMode="auto">
              <a:xfrm>
                <a:off x="2970" y="20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6" name="Freeform 405"/>
              <p:cNvSpPr>
                <a:spLocks/>
              </p:cNvSpPr>
              <p:nvPr/>
            </p:nvSpPr>
            <p:spPr bwMode="auto">
              <a:xfrm>
                <a:off x="2970" y="20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7" name="Freeform 406"/>
              <p:cNvSpPr>
                <a:spLocks/>
              </p:cNvSpPr>
              <p:nvPr/>
            </p:nvSpPr>
            <p:spPr bwMode="auto">
              <a:xfrm>
                <a:off x="2960" y="20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288" name="Freeform 407"/>
              <p:cNvSpPr>
                <a:spLocks/>
              </p:cNvSpPr>
              <p:nvPr/>
            </p:nvSpPr>
            <p:spPr bwMode="auto">
              <a:xfrm>
                <a:off x="2960"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sp>
          <p:nvSpPr>
            <p:cNvPr id="4062" name="Freeform 409"/>
            <p:cNvSpPr>
              <a:spLocks/>
            </p:cNvSpPr>
            <p:nvPr/>
          </p:nvSpPr>
          <p:spPr bwMode="auto">
            <a:xfrm>
              <a:off x="3045495" y="1937544"/>
              <a:ext cx="9525" cy="9525"/>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3" name="Freeform 410"/>
            <p:cNvSpPr>
              <a:spLocks/>
            </p:cNvSpPr>
            <p:nvPr/>
          </p:nvSpPr>
          <p:spPr bwMode="auto">
            <a:xfrm>
              <a:off x="3026445" y="1880394"/>
              <a:ext cx="12700" cy="57150"/>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4" name="Freeform 411"/>
            <p:cNvSpPr>
              <a:spLocks/>
            </p:cNvSpPr>
            <p:nvPr/>
          </p:nvSpPr>
          <p:spPr bwMode="auto">
            <a:xfrm>
              <a:off x="3026445" y="1880394"/>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5" name="Freeform 412"/>
            <p:cNvSpPr>
              <a:spLocks/>
            </p:cNvSpPr>
            <p:nvPr/>
          </p:nvSpPr>
          <p:spPr bwMode="auto">
            <a:xfrm>
              <a:off x="3026445" y="1928019"/>
              <a:ext cx="12700" cy="9525"/>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6" name="Freeform 413"/>
            <p:cNvSpPr>
              <a:spLocks/>
            </p:cNvSpPr>
            <p:nvPr/>
          </p:nvSpPr>
          <p:spPr bwMode="auto">
            <a:xfrm>
              <a:off x="3010570" y="1870869"/>
              <a:ext cx="12700" cy="57150"/>
            </a:xfrm>
            <a:custGeom>
              <a:avLst/>
              <a:gdLst>
                <a:gd name="T0" fmla="*/ 0 w 8"/>
                <a:gd name="T1" fmla="*/ 32 h 36"/>
                <a:gd name="T2" fmla="*/ 0 w 8"/>
                <a:gd name="T3" fmla="*/ 0 h 36"/>
                <a:gd name="T4" fmla="*/ 8 w 8"/>
                <a:gd name="T5" fmla="*/ 4 h 36"/>
                <a:gd name="T6" fmla="*/ 6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6" y="3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7" name="Freeform 414"/>
            <p:cNvSpPr>
              <a:spLocks/>
            </p:cNvSpPr>
            <p:nvPr/>
          </p:nvSpPr>
          <p:spPr bwMode="auto">
            <a:xfrm>
              <a:off x="3010570" y="1870869"/>
              <a:ext cx="3175" cy="50800"/>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8" name="Freeform 415"/>
            <p:cNvSpPr>
              <a:spLocks/>
            </p:cNvSpPr>
            <p:nvPr/>
          </p:nvSpPr>
          <p:spPr bwMode="auto">
            <a:xfrm>
              <a:off x="3010570" y="1918494"/>
              <a:ext cx="9525" cy="9525"/>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69" name="Freeform 416"/>
            <p:cNvSpPr>
              <a:spLocks/>
            </p:cNvSpPr>
            <p:nvPr/>
          </p:nvSpPr>
          <p:spPr bwMode="auto">
            <a:xfrm>
              <a:off x="2994695" y="1861344"/>
              <a:ext cx="9525" cy="53975"/>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0" name="Rectangle 417"/>
            <p:cNvSpPr>
              <a:spLocks noChangeArrowheads="1"/>
            </p:cNvSpPr>
            <p:nvPr/>
          </p:nvSpPr>
          <p:spPr bwMode="auto">
            <a:xfrm>
              <a:off x="2994695" y="1861344"/>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1" name="Freeform 418"/>
            <p:cNvSpPr>
              <a:spLocks/>
            </p:cNvSpPr>
            <p:nvPr/>
          </p:nvSpPr>
          <p:spPr bwMode="auto">
            <a:xfrm>
              <a:off x="2994695" y="1908969"/>
              <a:ext cx="9525" cy="6350"/>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2" name="Freeform 419"/>
            <p:cNvSpPr>
              <a:spLocks/>
            </p:cNvSpPr>
            <p:nvPr/>
          </p:nvSpPr>
          <p:spPr bwMode="auto">
            <a:xfrm>
              <a:off x="2975645" y="1851819"/>
              <a:ext cx="12700" cy="53975"/>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3" name="Rectangle 420"/>
            <p:cNvSpPr>
              <a:spLocks noChangeArrowheads="1"/>
            </p:cNvSpPr>
            <p:nvPr/>
          </p:nvSpPr>
          <p:spPr bwMode="auto">
            <a:xfrm>
              <a:off x="2975645" y="1851819"/>
              <a:ext cx="3175" cy="47625"/>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4" name="Freeform 421"/>
            <p:cNvSpPr>
              <a:spLocks/>
            </p:cNvSpPr>
            <p:nvPr/>
          </p:nvSpPr>
          <p:spPr bwMode="auto">
            <a:xfrm>
              <a:off x="2975645" y="1899444"/>
              <a:ext cx="12700" cy="6350"/>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5" name="Freeform 422"/>
            <p:cNvSpPr>
              <a:spLocks/>
            </p:cNvSpPr>
            <p:nvPr/>
          </p:nvSpPr>
          <p:spPr bwMode="auto">
            <a:xfrm>
              <a:off x="2718470" y="1696244"/>
              <a:ext cx="28575" cy="34925"/>
            </a:xfrm>
            <a:custGeom>
              <a:avLst/>
              <a:gdLst>
                <a:gd name="T0" fmla="*/ 18 w 18"/>
                <a:gd name="T1" fmla="*/ 10 h 22"/>
                <a:gd name="T2" fmla="*/ 18 w 18"/>
                <a:gd name="T3" fmla="*/ 22 h 22"/>
                <a:gd name="T4" fmla="*/ 0 w 18"/>
                <a:gd name="T5" fmla="*/ 12 h 22"/>
                <a:gd name="T6" fmla="*/ 0 w 18"/>
                <a:gd name="T7" fmla="*/ 0 h 22"/>
                <a:gd name="T8" fmla="*/ 18 w 18"/>
                <a:gd name="T9" fmla="*/ 10 h 22"/>
              </a:gdLst>
              <a:ahLst/>
              <a:cxnLst>
                <a:cxn ang="0">
                  <a:pos x="T0" y="T1"/>
                </a:cxn>
                <a:cxn ang="0">
                  <a:pos x="T2" y="T3"/>
                </a:cxn>
                <a:cxn ang="0">
                  <a:pos x="T4" y="T5"/>
                </a:cxn>
                <a:cxn ang="0">
                  <a:pos x="T6" y="T7"/>
                </a:cxn>
                <a:cxn ang="0">
                  <a:pos x="T8" y="T9"/>
                </a:cxn>
              </a:cxnLst>
              <a:rect l="0" t="0" r="r" b="b"/>
              <a:pathLst>
                <a:path w="18" h="22">
                  <a:moveTo>
                    <a:pt x="18" y="10"/>
                  </a:moveTo>
                  <a:lnTo>
                    <a:pt x="18" y="22"/>
                  </a:lnTo>
                  <a:lnTo>
                    <a:pt x="0" y="12"/>
                  </a:lnTo>
                  <a:lnTo>
                    <a:pt x="0" y="0"/>
                  </a:lnTo>
                  <a:lnTo>
                    <a:pt x="1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6" name="Freeform 423"/>
            <p:cNvSpPr>
              <a:spLocks/>
            </p:cNvSpPr>
            <p:nvPr/>
          </p:nvSpPr>
          <p:spPr bwMode="auto">
            <a:xfrm>
              <a:off x="2740695" y="1712119"/>
              <a:ext cx="3175" cy="15875"/>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7" name="Freeform 424"/>
            <p:cNvSpPr>
              <a:spLocks/>
            </p:cNvSpPr>
            <p:nvPr/>
          </p:nvSpPr>
          <p:spPr bwMode="auto">
            <a:xfrm>
              <a:off x="2715295" y="1696244"/>
              <a:ext cx="28575" cy="19050"/>
            </a:xfrm>
            <a:custGeom>
              <a:avLst/>
              <a:gdLst>
                <a:gd name="T0" fmla="*/ 0 w 18"/>
                <a:gd name="T1" fmla="*/ 2 h 12"/>
                <a:gd name="T2" fmla="*/ 4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4"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8" name="Freeform 425"/>
            <p:cNvSpPr>
              <a:spLocks/>
            </p:cNvSpPr>
            <p:nvPr/>
          </p:nvSpPr>
          <p:spPr bwMode="auto">
            <a:xfrm>
              <a:off x="2715295" y="1699419"/>
              <a:ext cx="25400" cy="28575"/>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79" name="Freeform 426"/>
            <p:cNvSpPr>
              <a:spLocks/>
            </p:cNvSpPr>
            <p:nvPr/>
          </p:nvSpPr>
          <p:spPr bwMode="auto">
            <a:xfrm>
              <a:off x="3159795" y="1483519"/>
              <a:ext cx="590550" cy="1479550"/>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0" name="Freeform 427"/>
            <p:cNvSpPr>
              <a:spLocks/>
            </p:cNvSpPr>
            <p:nvPr/>
          </p:nvSpPr>
          <p:spPr bwMode="auto">
            <a:xfrm>
              <a:off x="3159795" y="1823244"/>
              <a:ext cx="6350" cy="1139825"/>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1" name="Freeform 428"/>
            <p:cNvSpPr>
              <a:spLocks/>
            </p:cNvSpPr>
            <p:nvPr/>
          </p:nvSpPr>
          <p:spPr bwMode="auto">
            <a:xfrm>
              <a:off x="2696245" y="1613694"/>
              <a:ext cx="15875" cy="1016000"/>
            </a:xfrm>
            <a:custGeom>
              <a:avLst/>
              <a:gdLst>
                <a:gd name="T0" fmla="*/ 0 w 10"/>
                <a:gd name="T1" fmla="*/ 6 h 640"/>
                <a:gd name="T2" fmla="*/ 10 w 10"/>
                <a:gd name="T3" fmla="*/ 0 h 640"/>
                <a:gd name="T4" fmla="*/ 10 w 10"/>
                <a:gd name="T5" fmla="*/ 632 h 640"/>
                <a:gd name="T6" fmla="*/ 0 w 10"/>
                <a:gd name="T7" fmla="*/ 640 h 640"/>
                <a:gd name="T8" fmla="*/ 0 w 10"/>
                <a:gd name="T9" fmla="*/ 6 h 640"/>
              </a:gdLst>
              <a:ahLst/>
              <a:cxnLst>
                <a:cxn ang="0">
                  <a:pos x="T0" y="T1"/>
                </a:cxn>
                <a:cxn ang="0">
                  <a:pos x="T2" y="T3"/>
                </a:cxn>
                <a:cxn ang="0">
                  <a:pos x="T4" y="T5"/>
                </a:cxn>
                <a:cxn ang="0">
                  <a:pos x="T6" y="T7"/>
                </a:cxn>
                <a:cxn ang="0">
                  <a:pos x="T8" y="T9"/>
                </a:cxn>
              </a:cxnLst>
              <a:rect l="0" t="0" r="r" b="b"/>
              <a:pathLst>
                <a:path w="10" h="640">
                  <a:moveTo>
                    <a:pt x="0" y="6"/>
                  </a:moveTo>
                  <a:lnTo>
                    <a:pt x="10" y="0"/>
                  </a:lnTo>
                  <a:lnTo>
                    <a:pt x="10" y="632"/>
                  </a:lnTo>
                  <a:lnTo>
                    <a:pt x="0" y="64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2" name="Freeform 429"/>
            <p:cNvSpPr>
              <a:spLocks/>
            </p:cNvSpPr>
            <p:nvPr/>
          </p:nvSpPr>
          <p:spPr bwMode="auto">
            <a:xfrm>
              <a:off x="2610520" y="1166019"/>
              <a:ext cx="1139825" cy="660400"/>
            </a:xfrm>
            <a:custGeom>
              <a:avLst/>
              <a:gdLst>
                <a:gd name="T0" fmla="*/ 0 w 718"/>
                <a:gd name="T1" fmla="*/ 216 h 416"/>
                <a:gd name="T2" fmla="*/ 372 w 718"/>
                <a:gd name="T3" fmla="*/ 0 h 416"/>
                <a:gd name="T4" fmla="*/ 718 w 718"/>
                <a:gd name="T5" fmla="*/ 200 h 416"/>
                <a:gd name="T6" fmla="*/ 346 w 718"/>
                <a:gd name="T7" fmla="*/ 416 h 416"/>
                <a:gd name="T8" fmla="*/ 0 w 718"/>
                <a:gd name="T9" fmla="*/ 216 h 416"/>
              </a:gdLst>
              <a:ahLst/>
              <a:cxnLst>
                <a:cxn ang="0">
                  <a:pos x="T0" y="T1"/>
                </a:cxn>
                <a:cxn ang="0">
                  <a:pos x="T2" y="T3"/>
                </a:cxn>
                <a:cxn ang="0">
                  <a:pos x="T4" y="T5"/>
                </a:cxn>
                <a:cxn ang="0">
                  <a:pos x="T6" y="T7"/>
                </a:cxn>
                <a:cxn ang="0">
                  <a:pos x="T8" y="T9"/>
                </a:cxn>
              </a:cxnLst>
              <a:rect l="0" t="0" r="r" b="b"/>
              <a:pathLst>
                <a:path w="718" h="416">
                  <a:moveTo>
                    <a:pt x="0" y="216"/>
                  </a:moveTo>
                  <a:lnTo>
                    <a:pt x="372" y="0"/>
                  </a:lnTo>
                  <a:lnTo>
                    <a:pt x="718" y="200"/>
                  </a:lnTo>
                  <a:lnTo>
                    <a:pt x="346" y="416"/>
                  </a:lnTo>
                  <a:lnTo>
                    <a:pt x="0" y="216"/>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3" name="Freeform 430"/>
            <p:cNvSpPr>
              <a:spLocks/>
            </p:cNvSpPr>
            <p:nvPr/>
          </p:nvSpPr>
          <p:spPr bwMode="auto">
            <a:xfrm>
              <a:off x="2610520" y="1505744"/>
              <a:ext cx="555625" cy="320675"/>
            </a:xfrm>
            <a:custGeom>
              <a:avLst/>
              <a:gdLst>
                <a:gd name="T0" fmla="*/ 0 w 350"/>
                <a:gd name="T1" fmla="*/ 2 h 202"/>
                <a:gd name="T2" fmla="*/ 6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6"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4" name="Freeform 431"/>
            <p:cNvSpPr>
              <a:spLocks/>
            </p:cNvSpPr>
            <p:nvPr/>
          </p:nvSpPr>
          <p:spPr bwMode="auto">
            <a:xfrm>
              <a:off x="2696245" y="2616994"/>
              <a:ext cx="368300" cy="215900"/>
            </a:xfrm>
            <a:custGeom>
              <a:avLst/>
              <a:gdLst>
                <a:gd name="T0" fmla="*/ 0 w 232"/>
                <a:gd name="T1" fmla="*/ 8 h 136"/>
                <a:gd name="T2" fmla="*/ 10 w 232"/>
                <a:gd name="T3" fmla="*/ 0 h 136"/>
                <a:gd name="T4" fmla="*/ 232 w 232"/>
                <a:gd name="T5" fmla="*/ 130 h 136"/>
                <a:gd name="T6" fmla="*/ 222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2" y="136"/>
                  </a:lnTo>
                  <a:lnTo>
                    <a:pt x="0" y="8"/>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5" name="Freeform 432"/>
            <p:cNvSpPr>
              <a:spLocks noEditPoints="1"/>
            </p:cNvSpPr>
            <p:nvPr/>
          </p:nvSpPr>
          <p:spPr bwMode="auto">
            <a:xfrm>
              <a:off x="2610520" y="1508919"/>
              <a:ext cx="549275" cy="1454150"/>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4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4"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6" name="Freeform 433"/>
            <p:cNvSpPr>
              <a:spLocks/>
            </p:cNvSpPr>
            <p:nvPr/>
          </p:nvSpPr>
          <p:spPr bwMode="auto">
            <a:xfrm>
              <a:off x="2816895" y="1645444"/>
              <a:ext cx="120650" cy="88900"/>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7" name="Freeform 434"/>
            <p:cNvSpPr>
              <a:spLocks/>
            </p:cNvSpPr>
            <p:nvPr/>
          </p:nvSpPr>
          <p:spPr bwMode="auto">
            <a:xfrm>
              <a:off x="2816895" y="1642269"/>
              <a:ext cx="127000" cy="73025"/>
            </a:xfrm>
            <a:custGeom>
              <a:avLst/>
              <a:gdLst>
                <a:gd name="T0" fmla="*/ 0 w 80"/>
                <a:gd name="T1" fmla="*/ 2 h 46"/>
                <a:gd name="T2" fmla="*/ 4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4"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sp>
          <p:nvSpPr>
            <p:cNvPr id="4088" name="Freeform 435"/>
            <p:cNvSpPr>
              <a:spLocks/>
            </p:cNvSpPr>
            <p:nvPr/>
          </p:nvSpPr>
          <p:spPr bwMode="auto">
            <a:xfrm>
              <a:off x="2937545" y="1712119"/>
              <a:ext cx="6350" cy="22225"/>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ja-JP"/>
              </a:defPPr>
              <a:lvl1pPr algn="l" rtl="0" fontAlgn="base">
                <a:spcBef>
                  <a:spcPct val="0"/>
                </a:spcBef>
                <a:spcAft>
                  <a:spcPct val="0"/>
                </a:spcAft>
                <a:defRPr kumimoji="1" kern="1200">
                  <a:solidFill>
                    <a:schemeClr val="tx1"/>
                  </a:solidFill>
                  <a:latin typeface="Arial" charset="0"/>
                  <a:ea typeface="ＭＳ Ｐゴシック" pitchFamily="50"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pitchFamily="50"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pitchFamily="50"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pitchFamily="50"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pitchFamily="50" charset="-128"/>
                  <a:cs typeface="+mn-cs"/>
                </a:defRPr>
              </a:lvl5pPr>
              <a:lvl6pPr marL="2286000" algn="l" defTabSz="914400" rtl="0" eaLnBrk="1" latinLnBrk="0" hangingPunct="1">
                <a:defRPr kumimoji="1" kern="1200">
                  <a:solidFill>
                    <a:schemeClr val="tx1"/>
                  </a:solidFill>
                  <a:latin typeface="Arial" charset="0"/>
                  <a:ea typeface="ＭＳ Ｐゴシック" pitchFamily="50" charset="-128"/>
                  <a:cs typeface="+mn-cs"/>
                </a:defRPr>
              </a:lvl6pPr>
              <a:lvl7pPr marL="2743200" algn="l" defTabSz="914400" rtl="0" eaLnBrk="1" latinLnBrk="0" hangingPunct="1">
                <a:defRPr kumimoji="1" kern="1200">
                  <a:solidFill>
                    <a:schemeClr val="tx1"/>
                  </a:solidFill>
                  <a:latin typeface="Arial" charset="0"/>
                  <a:ea typeface="ＭＳ Ｐゴシック" pitchFamily="50" charset="-128"/>
                  <a:cs typeface="+mn-cs"/>
                </a:defRPr>
              </a:lvl7pPr>
              <a:lvl8pPr marL="3200400" algn="l" defTabSz="914400" rtl="0" eaLnBrk="1" latinLnBrk="0" hangingPunct="1">
                <a:defRPr kumimoji="1" kern="1200">
                  <a:solidFill>
                    <a:schemeClr val="tx1"/>
                  </a:solidFill>
                  <a:latin typeface="Arial" charset="0"/>
                  <a:ea typeface="ＭＳ Ｐゴシック" pitchFamily="50" charset="-128"/>
                  <a:cs typeface="+mn-cs"/>
                </a:defRPr>
              </a:lvl8pPr>
              <a:lvl9pPr marL="3657600" algn="l" defTabSz="914400" rtl="0" eaLnBrk="1" latinLnBrk="0" hangingPunct="1">
                <a:defRPr kumimoji="1" kern="1200">
                  <a:solidFill>
                    <a:schemeClr val="tx1"/>
                  </a:solidFill>
                  <a:latin typeface="Arial" charset="0"/>
                  <a:ea typeface="ＭＳ Ｐゴシック" pitchFamily="50" charset="-128"/>
                  <a:cs typeface="+mn-cs"/>
                </a:defRPr>
              </a:lvl9pPr>
            </a:lstStyle>
            <a:p>
              <a:endParaRPr lang="ja-JP" altLang="en-US"/>
            </a:p>
          </p:txBody>
        </p:sp>
      </p:grpSp>
      <p:pic>
        <p:nvPicPr>
          <p:cNvPr id="4489" name="Picture 467" descr="C:\Users\Shoji\AppData\Local\Microsoft\Windows\Temporary Internet Files\Content.IE5\BC0G8ADK\MC900433050[1].jpg"/>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1525587" y="2286000"/>
            <a:ext cx="914400" cy="785142"/>
          </a:xfrm>
          <a:prstGeom prst="rect">
            <a:avLst/>
          </a:prstGeom>
          <a:noFill/>
          <a:extLst>
            <a:ext uri="{909E8E84-426E-40dd-AFC4-6F175D3DCCD1}">
              <a14:hiddenFill xmlns:a14="http://schemas.microsoft.com/office/drawing/2010/main">
                <a:solidFill>
                  <a:srgbClr val="FFFFFF"/>
                </a:solidFill>
              </a14:hiddenFill>
            </a:ext>
          </a:extLst>
        </p:spPr>
      </p:pic>
      <p:sp>
        <p:nvSpPr>
          <p:cNvPr id="4924" name="テキスト ボックス 4923"/>
          <p:cNvSpPr txBox="1"/>
          <p:nvPr/>
        </p:nvSpPr>
        <p:spPr>
          <a:xfrm>
            <a:off x="763587" y="1066800"/>
            <a:ext cx="1600200" cy="400110"/>
          </a:xfrm>
          <a:prstGeom prst="rect">
            <a:avLst/>
          </a:prstGeom>
          <a:noFill/>
        </p:spPr>
        <p:txBody>
          <a:bodyPr wrap="square" rtlCol="0">
            <a:spAutoFit/>
          </a:bodyPr>
          <a:lstStyle/>
          <a:p>
            <a:pPr algn="ctr"/>
            <a:r>
              <a:rPr kumimoji="1" lang="ja-JP" altLang="en-US" sz="20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rPr>
              <a:t>仮想リソース</a:t>
            </a:r>
            <a:endParaRPr kumimoji="1" lang="en-US" altLang="ja-JP" sz="2000" dirty="0" smtClean="0">
              <a:solidFill>
                <a:schemeClr val="bg1"/>
              </a:solidFill>
              <a:effectLst>
                <a:glow rad="101600">
                  <a:schemeClr val="accent6">
                    <a:lumMod val="60000"/>
                    <a:lumOff val="40000"/>
                    <a:alpha val="75000"/>
                  </a:schemeClr>
                </a:glow>
              </a:effectLst>
              <a:latin typeface="HGP創英角ｺﾞｼｯｸUB"/>
              <a:ea typeface="HGP創英角ｺﾞｼｯｸUB"/>
              <a:cs typeface="HGP創英角ｺﾞｼｯｸUB"/>
            </a:endParaRPr>
          </a:p>
        </p:txBody>
      </p:sp>
      <p:sp>
        <p:nvSpPr>
          <p:cNvPr id="5" name="ホームベース 4"/>
          <p:cNvSpPr/>
          <p:nvPr/>
        </p:nvSpPr>
        <p:spPr bwMode="auto">
          <a:xfrm>
            <a:off x="1295400" y="4038600"/>
            <a:ext cx="2438400" cy="685800"/>
          </a:xfrm>
          <a:prstGeom prst="homePlate">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　ソフトウエア</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dirty="0" smtClean="0">
                <a:solidFill>
                  <a:schemeClr val="bg1"/>
                </a:solidFill>
                <a:latin typeface="Arial" charset="0"/>
                <a:ea typeface="HG丸ｺﾞｼｯｸM-PRO" pitchFamily="50" charset="-128"/>
              </a:rPr>
              <a:t>    Software-defined</a:t>
            </a:r>
            <a:endParaRPr kumimoji="0" lang="ja-JP" altLang="en-US" sz="1600" b="0" i="0" u="none" strike="noStrike" cap="none" normalizeH="0" baseline="0" dirty="0" smtClean="0">
              <a:ln>
                <a:noFill/>
              </a:ln>
              <a:solidFill>
                <a:schemeClr val="bg1"/>
              </a:solidFill>
              <a:effectLst/>
              <a:latin typeface="Arial" charset="0"/>
              <a:ea typeface="HG丸ｺﾞｼｯｸM-PRO" pitchFamily="50" charset="-128"/>
            </a:endParaRPr>
          </a:p>
        </p:txBody>
      </p:sp>
      <p:pic>
        <p:nvPicPr>
          <p:cNvPr id="2306" name="Picture 7" descr="j043394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9600" y="3733800"/>
            <a:ext cx="990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テキスト ボックス 5"/>
          <p:cNvSpPr txBox="1"/>
          <p:nvPr/>
        </p:nvSpPr>
        <p:spPr>
          <a:xfrm>
            <a:off x="534987" y="1447800"/>
            <a:ext cx="2057400" cy="646331"/>
          </a:xfrm>
          <a:prstGeom prst="rect">
            <a:avLst/>
          </a:prstGeom>
          <a:noFill/>
        </p:spPr>
        <p:txBody>
          <a:bodyPr wrap="square" rtlCol="0">
            <a:spAutoFit/>
          </a:bodyPr>
          <a:lstStyle/>
          <a:p>
            <a:pPr algn="ctr"/>
            <a:r>
              <a:rPr kumimoji="1" lang="ja-JP" altLang="en-US" dirty="0" smtClean="0"/>
              <a:t>必要とするリソースを</a:t>
            </a:r>
          </a:p>
          <a:p>
            <a:pPr algn="ctr"/>
            <a:r>
              <a:rPr lang="ja-JP" altLang="en-US" dirty="0" smtClean="0"/>
              <a:t>物理構成に関わらず</a:t>
            </a:r>
          </a:p>
          <a:p>
            <a:pPr algn="ctr"/>
            <a:r>
              <a:rPr kumimoji="1" lang="ja-JP" altLang="en-US" dirty="0" smtClean="0"/>
              <a:t>柔軟に調達・変更可能</a:t>
            </a:r>
            <a:endParaRPr kumimoji="1" lang="ja-JP" altLang="en-US" dirty="0"/>
          </a:p>
        </p:txBody>
      </p:sp>
      <p:sp>
        <p:nvSpPr>
          <p:cNvPr id="9" name="角丸四角形 8"/>
          <p:cNvSpPr/>
          <p:nvPr/>
        </p:nvSpPr>
        <p:spPr bwMode="auto">
          <a:xfrm>
            <a:off x="3124200" y="990600"/>
            <a:ext cx="5486400" cy="2514600"/>
          </a:xfrm>
          <a:prstGeom prst="roundRect">
            <a:avLst>
              <a:gd name="adj" fmla="val 12627"/>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600" b="0" i="0" u="none" strike="noStrike" cap="none" normalizeH="0" baseline="0" dirty="0" smtClean="0">
                <a:ln>
                  <a:noFill/>
                </a:ln>
                <a:solidFill>
                  <a:schemeClr val="bg1"/>
                </a:solidFill>
                <a:effectLst/>
                <a:latin typeface="HGP創英角ｺﾞｼｯｸUB"/>
                <a:ea typeface="HGP創英角ｺﾞｼｯｸUB"/>
                <a:cs typeface="HGP創英角ｺﾞｼｯｸUB"/>
              </a:rPr>
              <a:t>スピードとアジリティ</a:t>
            </a:r>
          </a:p>
          <a:p>
            <a:pPr lvl="1">
              <a:spcBef>
                <a:spcPct val="20000"/>
              </a:spcBef>
            </a:pPr>
            <a:r>
              <a:rPr kumimoji="0" lang="ja-JP" altLang="en-US" dirty="0" smtClean="0">
                <a:solidFill>
                  <a:schemeClr val="bg1"/>
                </a:solidFill>
                <a:latin typeface="HG丸ｺﾞｼｯｸM-PRO"/>
                <a:ea typeface="HG丸ｺﾞｼｯｸM-PRO"/>
                <a:cs typeface="HG丸ｺﾞｼｯｸM-PRO"/>
              </a:rPr>
              <a:t>システム・リソースの調達や構成の変更を物理作業を伴わず柔軟・迅速にできる</a:t>
            </a:r>
            <a:endParaRPr kumimoji="0" lang="ja-JP" altLang="en-US" b="0" i="0" u="none" strike="noStrike" cap="none" normalizeH="0" baseline="0" dirty="0" smtClean="0">
              <a:ln>
                <a:noFill/>
              </a:ln>
              <a:solidFill>
                <a:schemeClr val="bg1"/>
              </a:solidFill>
              <a:effectLst/>
              <a:latin typeface="HG丸ｺﾞｼｯｸM-PRO"/>
              <a:ea typeface="HG丸ｺﾞｼｯｸM-PRO"/>
              <a:cs typeface="HG丸ｺﾞｼｯｸM-PRO"/>
            </a:endParaRPr>
          </a:p>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600" dirty="0" smtClean="0">
                <a:solidFill>
                  <a:schemeClr val="bg1"/>
                </a:solidFill>
                <a:latin typeface="HGP創英角ｺﾞｼｯｸUB"/>
                <a:ea typeface="HGP創英角ｺﾞｼｯｸUB"/>
                <a:cs typeface="HGP創英角ｺﾞｼｯｸUB"/>
              </a:rPr>
              <a:t>機器構成の変更や障害による影響の最小化</a:t>
            </a:r>
          </a:p>
          <a:p>
            <a:pPr lvl="1">
              <a:spcBef>
                <a:spcPct val="20000"/>
              </a:spcBef>
            </a:pPr>
            <a:r>
              <a:rPr kumimoji="0" lang="ja-JP" altLang="en-US" dirty="0" smtClean="0">
                <a:solidFill>
                  <a:schemeClr val="bg1"/>
                </a:solidFill>
                <a:latin typeface="HG丸ｺﾞｼｯｸM-PRO"/>
                <a:ea typeface="HG丸ｺﾞｼｯｸM-PRO"/>
                <a:cs typeface="HG丸ｺﾞｼｯｸM-PRO"/>
              </a:rPr>
              <a:t>物理リソース（リソース・プール）での構成</a:t>
            </a:r>
            <a:r>
              <a:rPr kumimoji="0" lang="ja-JP" altLang="en-US" dirty="0">
                <a:solidFill>
                  <a:schemeClr val="bg1"/>
                </a:solidFill>
                <a:latin typeface="HG丸ｺﾞｼｯｸM-PRO"/>
                <a:ea typeface="HG丸ｺﾞｼｯｸM-PRO"/>
                <a:cs typeface="HG丸ｺﾞｼｯｸM-PRO"/>
              </a:rPr>
              <a:t>変更や</a:t>
            </a:r>
            <a:r>
              <a:rPr kumimoji="0" lang="ja-JP" altLang="en-US" dirty="0" smtClean="0">
                <a:solidFill>
                  <a:schemeClr val="bg1"/>
                </a:solidFill>
                <a:latin typeface="HG丸ｺﾞｼｯｸM-PRO"/>
                <a:ea typeface="HG丸ｺﾞｼｯｸM-PRO"/>
                <a:cs typeface="HG丸ｺﾞｼｯｸM-PRO"/>
              </a:rPr>
              <a:t>障害による影響を回避、または、局所化できる</a:t>
            </a:r>
          </a:p>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600" b="0" i="0" u="none" strike="noStrike" cap="none" normalizeH="0" baseline="0" dirty="0" smtClean="0">
                <a:ln>
                  <a:noFill/>
                </a:ln>
                <a:solidFill>
                  <a:schemeClr val="bg1"/>
                </a:solidFill>
                <a:effectLst/>
                <a:latin typeface="HGP創英角ｺﾞｼｯｸUB"/>
                <a:ea typeface="HGP創英角ｺﾞｼｯｸUB"/>
                <a:cs typeface="HGP創英角ｺﾞｼｯｸUB"/>
              </a:rPr>
              <a:t>運用の自動化</a:t>
            </a:r>
          </a:p>
          <a:p>
            <a:pPr lvl="1">
              <a:spcBef>
                <a:spcPct val="20000"/>
              </a:spcBef>
            </a:pPr>
            <a:r>
              <a:rPr kumimoji="0" lang="ja-JP" altLang="en-US" dirty="0" smtClean="0">
                <a:solidFill>
                  <a:schemeClr val="bg1"/>
                </a:solidFill>
                <a:latin typeface="HG丸ｺﾞｼｯｸM-PRO"/>
                <a:ea typeface="HG丸ｺﾞｼｯｸM-PRO"/>
                <a:cs typeface="HG丸ｺﾞｼｯｸM-PRO"/>
              </a:rPr>
              <a:t>物理的な作業を伴わずソフトウェアの設定を変えることで、システム全体の構成変更や運用管理ができる</a:t>
            </a:r>
            <a:endParaRPr kumimoji="0" lang="ja-JP" altLang="en-US" b="0" i="0" u="none" strike="noStrike" cap="none" normalizeH="0" baseline="0" dirty="0" smtClean="0">
              <a:ln>
                <a:noFill/>
              </a:ln>
              <a:solidFill>
                <a:schemeClr val="bg1"/>
              </a:solidFill>
              <a:effectLst/>
              <a:latin typeface="HG丸ｺﾞｼｯｸM-PRO"/>
              <a:ea typeface="HG丸ｺﾞｼｯｸM-PRO"/>
              <a:cs typeface="HG丸ｺﾞｼｯｸM-PRO"/>
            </a:endParaRPr>
          </a:p>
        </p:txBody>
      </p:sp>
      <p:sp>
        <p:nvSpPr>
          <p:cNvPr id="19" name="角丸四角形 18"/>
          <p:cNvSpPr/>
          <p:nvPr/>
        </p:nvSpPr>
        <p:spPr bwMode="auto">
          <a:xfrm>
            <a:off x="6248400" y="3733800"/>
            <a:ext cx="2362200" cy="1066800"/>
          </a:xfrm>
          <a:prstGeom prst="roundRect">
            <a:avLst>
              <a:gd name="adj" fmla="val 30556"/>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Software-defined Networking</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chemeClr val="bg1"/>
                </a:solidFill>
              </a:rPr>
              <a:t>の登場で全リソースで</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dirty="0" smtClean="0">
                <a:solidFill>
                  <a:schemeClr val="bg1"/>
                </a:solidFill>
              </a:rPr>
              <a:t>SD</a:t>
            </a:r>
            <a:r>
              <a:rPr kumimoji="0" lang="ja-JP" altLang="en-US" sz="1400" dirty="0" smtClean="0">
                <a:solidFill>
                  <a:schemeClr val="bg1"/>
                </a:solidFill>
              </a:rPr>
              <a:t>化に見通し</a:t>
            </a:r>
            <a:endParaRPr kumimoji="0" lang="ja-JP" altLang="en-US" sz="1400" b="0" i="0" u="none" strike="noStrike" cap="none" normalizeH="0" baseline="0" dirty="0" smtClean="0">
              <a:ln>
                <a:noFill/>
              </a:ln>
              <a:solidFill>
                <a:schemeClr val="bg1"/>
              </a:solidFill>
              <a:effectLst/>
            </a:endParaRPr>
          </a:p>
        </p:txBody>
      </p:sp>
      <p:sp>
        <p:nvSpPr>
          <p:cNvPr id="11" name="爆発 1 10"/>
          <p:cNvSpPr/>
          <p:nvPr/>
        </p:nvSpPr>
        <p:spPr bwMode="auto">
          <a:xfrm>
            <a:off x="3276600" y="3352800"/>
            <a:ext cx="3200400" cy="1600200"/>
          </a:xfrm>
          <a:prstGeom prst="irregularSeal1">
            <a:avLst/>
          </a:prstGeom>
          <a:solidFill>
            <a:srgbClr val="FFFF66"/>
          </a:solidFill>
          <a:ln>
            <a:solidFill>
              <a:srgbClr val="FF6600"/>
            </a:solidFill>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0000"/>
                </a:solidFill>
                <a:effectLst/>
                <a:latin typeface="HGP創英角ｺﾞｼｯｸUB"/>
                <a:ea typeface="HGP創英角ｺﾞｼｯｸUB"/>
                <a:cs typeface="HGP創英角ｺﾞｼｯｸUB"/>
              </a:rPr>
              <a:t>ネットワークの仮想化</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dirty="0" smtClean="0">
                <a:solidFill>
                  <a:srgbClr val="FF0000"/>
                </a:solidFill>
                <a:latin typeface="HGP創英角ｺﾞｼｯｸUB"/>
                <a:ea typeface="HGP創英角ｺﾞｼｯｸUB"/>
                <a:cs typeface="HGP創英角ｺﾞｼｯｸUB"/>
              </a:rPr>
              <a:t>ボトルネック！</a:t>
            </a:r>
            <a:endParaRPr kumimoji="0" lang="ja-JP" altLang="en-US" sz="1800" b="0" i="0" u="none" strike="noStrike" cap="none" normalizeH="0" baseline="0" dirty="0" smtClean="0">
              <a:ln>
                <a:noFill/>
              </a:ln>
              <a:solidFill>
                <a:srgbClr val="FF0000"/>
              </a:solidFill>
              <a:effectLst/>
              <a:latin typeface="HGP創英角ｺﾞｼｯｸUB"/>
              <a:ea typeface="HGP創英角ｺﾞｼｯｸUB"/>
              <a:cs typeface="HGP創英角ｺﾞｼｯｸUB"/>
            </a:endParaRPr>
          </a:p>
        </p:txBody>
      </p:sp>
    </p:spTree>
    <p:extLst>
      <p:ext uri="{BB962C8B-B14F-4D97-AF65-F5344CB8AC3E}">
        <p14:creationId xmlns:p14="http://schemas.microsoft.com/office/powerpoint/2010/main" val="10179332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9" grpId="0" animBg="1"/>
      <p:bldP spid="1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Pj04392570000[1]"/>
          <p:cNvPicPr>
            <a:picLocks noChangeAspect="1" noChangeArrowheads="1"/>
          </p:cNvPicPr>
          <p:nvPr/>
        </p:nvPicPr>
        <p:blipFill>
          <a:blip r:embed="rId3"/>
          <a:srcRect/>
          <a:stretch>
            <a:fillRect/>
          </a:stretch>
        </p:blipFill>
        <p:spPr bwMode="auto">
          <a:xfrm>
            <a:off x="6248400" y="3581400"/>
            <a:ext cx="2667000" cy="2667000"/>
          </a:xfrm>
          <a:prstGeom prst="rect">
            <a:avLst/>
          </a:prstGeom>
          <a:noFill/>
          <a:ln w="9525">
            <a:noFill/>
            <a:miter lim="800000"/>
            <a:headEnd/>
            <a:tailEnd/>
          </a:ln>
        </p:spPr>
      </p:pic>
      <p:sp>
        <p:nvSpPr>
          <p:cNvPr id="5" name="Text Box 3"/>
          <p:cNvSpPr txBox="1">
            <a:spLocks noChangeArrowheads="1"/>
          </p:cNvSpPr>
          <p:nvPr/>
        </p:nvSpPr>
        <p:spPr bwMode="auto">
          <a:xfrm>
            <a:off x="6400800" y="4953000"/>
            <a:ext cx="2362200" cy="904863"/>
          </a:xfrm>
          <a:prstGeom prst="rect">
            <a:avLst/>
          </a:prstGeom>
          <a:noFill/>
          <a:ln w="9525">
            <a:noFill/>
            <a:miter lim="800000"/>
            <a:headEnd/>
            <a:tailEnd/>
          </a:ln>
        </p:spPr>
        <p:txBody>
          <a:bodyPr wrap="square">
            <a:spAutoFit/>
          </a:bodyPr>
          <a:lstStyle/>
          <a:p>
            <a:pPr algn="ctr"/>
            <a:r>
              <a:rPr lang="ja-JP" altLang="en-US" sz="2400" dirty="0" smtClean="0">
                <a:solidFill>
                  <a:srgbClr val="0000CC"/>
                </a:solidFill>
                <a:latin typeface="Arial" pitchFamily="34" charset="0"/>
                <a:ea typeface="HGP創英角ｺﾞｼｯｸUB" pitchFamily="50" charset="-128"/>
                <a:cs typeface="Arial" pitchFamily="34" charset="0"/>
              </a:rPr>
              <a:t>仮想化の</a:t>
            </a:r>
            <a:endParaRPr lang="en-US" altLang="ja-JP" sz="2400" dirty="0" smtClean="0">
              <a:solidFill>
                <a:srgbClr val="0000CC"/>
              </a:solidFill>
              <a:latin typeface="Arial" pitchFamily="34" charset="0"/>
              <a:ea typeface="HGP創英角ｺﾞｼｯｸUB" pitchFamily="50" charset="-128"/>
              <a:cs typeface="Arial" pitchFamily="34" charset="0"/>
            </a:endParaRPr>
          </a:p>
          <a:p>
            <a:pPr algn="ctr"/>
            <a:r>
              <a:rPr lang="ja-JP" altLang="en-US" sz="2400" dirty="0" smtClean="0">
                <a:solidFill>
                  <a:srgbClr val="0000CC"/>
                </a:solidFill>
                <a:latin typeface="Arial" pitchFamily="34" charset="0"/>
                <a:ea typeface="HGP創英角ｺﾞｼｯｸUB" pitchFamily="50" charset="-128"/>
                <a:cs typeface="Arial" pitchFamily="34" charset="0"/>
              </a:rPr>
              <a:t>種類と仕組み</a:t>
            </a:r>
            <a:endParaRPr lang="ja-JP" altLang="en-US" sz="2400" dirty="0">
              <a:solidFill>
                <a:srgbClr val="0000CC"/>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53463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仮想化の種類</a:t>
            </a:r>
            <a:r>
              <a:rPr lang="en-US" altLang="ja-JP" sz="2800" dirty="0" smtClean="0">
                <a:ea typeface="ＭＳ Ｐゴシック" pitchFamily="50" charset="-128"/>
              </a:rPr>
              <a:t>(</a:t>
            </a:r>
            <a:r>
              <a:rPr lang="ja-JP" altLang="en-US" sz="2800" dirty="0" smtClean="0">
                <a:ea typeface="ＭＳ Ｐゴシック" pitchFamily="50" charset="-128"/>
              </a:rPr>
              <a:t>システム資源の構成要素から考える</a:t>
            </a:r>
            <a:r>
              <a:rPr lang="en-US" altLang="ja-JP" sz="2800" dirty="0" smtClean="0">
                <a:ea typeface="ＭＳ Ｐゴシック" pitchFamily="50" charset="-128"/>
              </a:rPr>
              <a:t>)</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角丸四角形 20"/>
          <p:cNvSpPr/>
          <p:nvPr/>
        </p:nvSpPr>
        <p:spPr bwMode="auto">
          <a:xfrm>
            <a:off x="381000" y="3200400"/>
            <a:ext cx="1371601" cy="838200"/>
          </a:xfrm>
          <a:prstGeom prst="roundRect">
            <a:avLst/>
          </a:prstGeom>
          <a:solidFill>
            <a:srgbClr val="0070C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仮想化</a:t>
            </a:r>
          </a:p>
        </p:txBody>
      </p:sp>
      <p:sp>
        <p:nvSpPr>
          <p:cNvPr id="154" name="角丸四角形 153"/>
          <p:cNvSpPr/>
          <p:nvPr/>
        </p:nvSpPr>
        <p:spPr bwMode="auto">
          <a:xfrm>
            <a:off x="3352799" y="1143000"/>
            <a:ext cx="3429000" cy="381000"/>
          </a:xfrm>
          <a:prstGeom prst="round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サーバーの仮想化</a:t>
            </a:r>
          </a:p>
        </p:txBody>
      </p:sp>
      <p:cxnSp>
        <p:nvCxnSpPr>
          <p:cNvPr id="23" name="カギ線コネクタ 22"/>
          <p:cNvCxnSpPr>
            <a:stCxn id="21" idx="3"/>
            <a:endCxn id="154" idx="1"/>
          </p:cNvCxnSpPr>
          <p:nvPr/>
        </p:nvCxnSpPr>
        <p:spPr bwMode="auto">
          <a:xfrm flipV="1">
            <a:off x="1752601" y="1333500"/>
            <a:ext cx="1600198" cy="2286000"/>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 name="図形グループ 1"/>
          <p:cNvGrpSpPr/>
          <p:nvPr/>
        </p:nvGrpSpPr>
        <p:grpSpPr>
          <a:xfrm>
            <a:off x="1752601" y="2041418"/>
            <a:ext cx="5029199" cy="4038600"/>
            <a:chOff x="1752601" y="2041418"/>
            <a:chExt cx="5029199" cy="4038600"/>
          </a:xfrm>
        </p:grpSpPr>
        <p:sp>
          <p:nvSpPr>
            <p:cNvPr id="155" name="角丸四角形 154"/>
            <p:cNvSpPr/>
            <p:nvPr/>
          </p:nvSpPr>
          <p:spPr bwMode="auto">
            <a:xfrm>
              <a:off x="3352799" y="2963809"/>
              <a:ext cx="3429000" cy="381000"/>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クライアントの仮想化</a:t>
              </a:r>
            </a:p>
          </p:txBody>
        </p:sp>
        <p:sp>
          <p:nvSpPr>
            <p:cNvPr id="157" name="角丸四角形 156"/>
            <p:cNvSpPr/>
            <p:nvPr/>
          </p:nvSpPr>
          <p:spPr bwMode="auto">
            <a:xfrm>
              <a:off x="3352799" y="4784618"/>
              <a:ext cx="3429000" cy="381000"/>
            </a:xfrm>
            <a:prstGeom prst="roundRect">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ストレージの仮想化</a:t>
              </a:r>
            </a:p>
          </p:txBody>
        </p:sp>
        <p:sp>
          <p:nvSpPr>
            <p:cNvPr id="158" name="角丸四角形 157"/>
            <p:cNvSpPr/>
            <p:nvPr/>
          </p:nvSpPr>
          <p:spPr bwMode="auto">
            <a:xfrm>
              <a:off x="3340099" y="5699018"/>
              <a:ext cx="3429000" cy="381000"/>
            </a:xfrm>
            <a:prstGeom prst="round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ネットワークの仮想化</a:t>
              </a:r>
            </a:p>
          </p:txBody>
        </p:sp>
        <p:cxnSp>
          <p:nvCxnSpPr>
            <p:cNvPr id="165" name="カギ線コネクタ 164"/>
            <p:cNvCxnSpPr>
              <a:stCxn id="21" idx="3"/>
              <a:endCxn id="155" idx="1"/>
            </p:cNvCxnSpPr>
            <p:nvPr/>
          </p:nvCxnSpPr>
          <p:spPr bwMode="auto">
            <a:xfrm flipV="1">
              <a:off x="1752601" y="3154309"/>
              <a:ext cx="1600198" cy="465191"/>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カギ線コネクタ 175"/>
            <p:cNvCxnSpPr>
              <a:stCxn id="21" idx="3"/>
              <a:endCxn id="168" idx="1"/>
            </p:cNvCxnSpPr>
            <p:nvPr/>
          </p:nvCxnSpPr>
          <p:spPr bwMode="auto">
            <a:xfrm>
              <a:off x="1752601" y="3619500"/>
              <a:ext cx="1600198" cy="441218"/>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9" name="カギ線コネクタ 178"/>
            <p:cNvCxnSpPr>
              <a:stCxn id="21" idx="3"/>
              <a:endCxn id="157" idx="1"/>
            </p:cNvCxnSpPr>
            <p:nvPr/>
          </p:nvCxnSpPr>
          <p:spPr bwMode="auto">
            <a:xfrm>
              <a:off x="1752601" y="3619500"/>
              <a:ext cx="1600198" cy="1355618"/>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カギ線コネクタ 181"/>
            <p:cNvCxnSpPr>
              <a:stCxn id="21" idx="3"/>
              <a:endCxn id="158" idx="1"/>
            </p:cNvCxnSpPr>
            <p:nvPr/>
          </p:nvCxnSpPr>
          <p:spPr bwMode="auto">
            <a:xfrm>
              <a:off x="1752601" y="3619500"/>
              <a:ext cx="1587498" cy="2270018"/>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角丸四角形 31"/>
            <p:cNvSpPr/>
            <p:nvPr/>
          </p:nvSpPr>
          <p:spPr bwMode="auto">
            <a:xfrm>
              <a:off x="3352800" y="2041418"/>
              <a:ext cx="3429000" cy="3810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デスクトップの仮想化</a:t>
              </a:r>
            </a:p>
          </p:txBody>
        </p:sp>
        <p:sp>
          <p:nvSpPr>
            <p:cNvPr id="168" name="角丸四角形 167"/>
            <p:cNvSpPr/>
            <p:nvPr/>
          </p:nvSpPr>
          <p:spPr bwMode="auto">
            <a:xfrm>
              <a:off x="3352799" y="3870218"/>
              <a:ext cx="3429000" cy="381000"/>
            </a:xfrm>
            <a:prstGeom prst="roundRect">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アプリケーションの仮想化</a:t>
              </a:r>
            </a:p>
          </p:txBody>
        </p:sp>
        <p:cxnSp>
          <p:nvCxnSpPr>
            <p:cNvPr id="28" name="カギ線コネクタ 27"/>
            <p:cNvCxnSpPr>
              <a:stCxn id="21" idx="3"/>
              <a:endCxn id="32" idx="1"/>
            </p:cNvCxnSpPr>
            <p:nvPr/>
          </p:nvCxnSpPr>
          <p:spPr bwMode="auto">
            <a:xfrm flipV="1">
              <a:off x="1752601" y="2231918"/>
              <a:ext cx="1600199" cy="1387582"/>
            </a:xfrm>
            <a:prstGeom prst="bentConnector3">
              <a:avLst>
                <a:gd name="adj1" fmla="val 50000"/>
              </a:avLst>
            </a:prstGeom>
            <a:solidFill>
              <a:schemeClr val="bg1"/>
            </a:solidFill>
            <a:ln w="38100" cap="flat" cmpd="sng" algn="ctr">
              <a:solidFill>
                <a:srgbClr val="0070C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 name="図形グループ 2"/>
          <p:cNvGrpSpPr/>
          <p:nvPr/>
        </p:nvGrpSpPr>
        <p:grpSpPr>
          <a:xfrm>
            <a:off x="5054599" y="1457305"/>
            <a:ext cx="3653607" cy="5063931"/>
            <a:chOff x="5054599" y="1457305"/>
            <a:chExt cx="3653607" cy="5063931"/>
          </a:xfrm>
        </p:grpSpPr>
        <p:sp>
          <p:nvSpPr>
            <p:cNvPr id="163" name="角丸四角形 162"/>
            <p:cNvSpPr/>
            <p:nvPr/>
          </p:nvSpPr>
          <p:spPr bwMode="auto">
            <a:xfrm>
              <a:off x="5798048" y="6080018"/>
              <a:ext cx="2895600" cy="220609"/>
            </a:xfrm>
            <a:prstGeom prst="round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smtClean="0">
                  <a:solidFill>
                    <a:schemeClr val="bg1"/>
                  </a:solidFill>
                  <a:latin typeface="Arial"/>
                  <a:ea typeface="HGP創英角ｺﾞｼｯｸUB" pitchFamily="50" charset="-128"/>
                  <a:cs typeface="Arial"/>
                </a:rPr>
                <a:t>仮想</a:t>
              </a:r>
              <a:r>
                <a:rPr lang="en-US" altLang="ja-JP" sz="1050" dirty="0" smtClean="0">
                  <a:solidFill>
                    <a:schemeClr val="bg1"/>
                  </a:solidFill>
                  <a:latin typeface="Arial"/>
                  <a:ea typeface="HGP創英角ｺﾞｼｯｸUB" pitchFamily="50" charset="-128"/>
                  <a:cs typeface="Arial"/>
                </a:rPr>
                <a:t>LAN(VLAN</a:t>
              </a:r>
              <a:r>
                <a:rPr kumimoji="0" lang="en-US" altLang="ja-JP" sz="1050" b="0" i="0" u="none" strike="noStrike" cap="none" normalizeH="0" baseline="0" dirty="0" smtClean="0">
                  <a:ln>
                    <a:noFill/>
                  </a:ln>
                  <a:solidFill>
                    <a:schemeClr val="bg1"/>
                  </a:solidFill>
                  <a:effectLst/>
                  <a:latin typeface="Arial"/>
                  <a:ea typeface="HGP創英角ｺﾞｼｯｸUB" pitchFamily="50" charset="-128"/>
                  <a:cs typeface="Arial"/>
                </a:rPr>
                <a:t>)</a:t>
              </a:r>
              <a:endParaRPr kumimoji="0" lang="ja-JP" altLang="en-US" sz="1050" b="0" i="0" u="none" strike="noStrike" cap="none" normalizeH="0" baseline="0" dirty="0" smtClean="0">
                <a:ln>
                  <a:noFill/>
                </a:ln>
                <a:solidFill>
                  <a:schemeClr val="bg1"/>
                </a:solidFill>
                <a:effectLst/>
                <a:latin typeface="Arial"/>
                <a:ea typeface="HGP創英角ｺﾞｼｯｸUB" pitchFamily="50" charset="-128"/>
                <a:cs typeface="Arial"/>
              </a:endParaRPr>
            </a:p>
          </p:txBody>
        </p:sp>
        <p:sp>
          <p:nvSpPr>
            <p:cNvPr id="164" name="角丸四角形 163"/>
            <p:cNvSpPr/>
            <p:nvPr/>
          </p:nvSpPr>
          <p:spPr bwMode="auto">
            <a:xfrm>
              <a:off x="5810033" y="6300627"/>
              <a:ext cx="2895600" cy="220609"/>
            </a:xfrm>
            <a:prstGeom prst="roundRect">
              <a:avLst/>
            </a:prstGeom>
            <a:solidFill>
              <a:srgbClr val="66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50" b="0" i="0" u="none" strike="noStrike" cap="none" normalizeH="0" baseline="0" dirty="0" smtClean="0">
                  <a:ln>
                    <a:noFill/>
                  </a:ln>
                  <a:solidFill>
                    <a:schemeClr val="bg1"/>
                  </a:solidFill>
                  <a:effectLst/>
                  <a:latin typeface="Arial"/>
                  <a:ea typeface="HGP創英角ｺﾞｼｯｸUB" pitchFamily="50" charset="-128"/>
                  <a:cs typeface="Arial"/>
                </a:rPr>
                <a:t>SDN(Software-Defined Networking)</a:t>
              </a:r>
              <a:endParaRPr kumimoji="0" lang="ja-JP" altLang="en-US" sz="1050" b="0" i="0" u="none" strike="noStrike" cap="none" normalizeH="0" baseline="0" dirty="0" smtClean="0">
                <a:ln>
                  <a:noFill/>
                </a:ln>
                <a:solidFill>
                  <a:schemeClr val="bg1"/>
                </a:solidFill>
                <a:effectLst/>
                <a:latin typeface="Arial"/>
                <a:ea typeface="HGP創英角ｺﾞｼｯｸUB" pitchFamily="50" charset="-128"/>
                <a:cs typeface="Arial"/>
              </a:endParaRPr>
            </a:p>
          </p:txBody>
        </p:sp>
        <p:cxnSp>
          <p:nvCxnSpPr>
            <p:cNvPr id="185" name="カギ線コネクタ 184"/>
            <p:cNvCxnSpPr>
              <a:stCxn id="158" idx="2"/>
              <a:endCxn id="163" idx="1"/>
            </p:cNvCxnSpPr>
            <p:nvPr/>
          </p:nvCxnSpPr>
          <p:spPr bwMode="auto">
            <a:xfrm rot="16200000" flipH="1">
              <a:off x="5371171" y="5763445"/>
              <a:ext cx="110305" cy="743449"/>
            </a:xfrm>
            <a:prstGeom prst="bentConnector2">
              <a:avLst/>
            </a:prstGeom>
            <a:solidFill>
              <a:schemeClr val="bg1"/>
            </a:solidFill>
            <a:ln w="38100" cap="flat" cmpd="sng" algn="ctr">
              <a:solidFill>
                <a:srgbClr val="92D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カギ線コネクタ 189"/>
            <p:cNvCxnSpPr>
              <a:stCxn id="158" idx="2"/>
              <a:endCxn id="164" idx="1"/>
            </p:cNvCxnSpPr>
            <p:nvPr/>
          </p:nvCxnSpPr>
          <p:spPr bwMode="auto">
            <a:xfrm rot="16200000" flipH="1">
              <a:off x="5266859" y="5867758"/>
              <a:ext cx="330914" cy="755434"/>
            </a:xfrm>
            <a:prstGeom prst="bentConnector2">
              <a:avLst/>
            </a:prstGeom>
            <a:solidFill>
              <a:schemeClr val="bg1"/>
            </a:solidFill>
            <a:ln w="38100" cap="flat" cmpd="sng" algn="ctr">
              <a:solidFill>
                <a:srgbClr val="92D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2" name="角丸四角形 171"/>
            <p:cNvSpPr/>
            <p:nvPr/>
          </p:nvSpPr>
          <p:spPr bwMode="auto">
            <a:xfrm>
              <a:off x="5784348" y="5165618"/>
              <a:ext cx="2895600" cy="220609"/>
            </a:xfrm>
            <a:prstGeom prst="roundRect">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a:solidFill>
                    <a:schemeClr val="bg1"/>
                  </a:solidFill>
                  <a:latin typeface="HGP創英角ｺﾞｼｯｸUB" pitchFamily="50" charset="-128"/>
                  <a:ea typeface="HGP創英角ｺﾞｼｯｸUB" pitchFamily="50" charset="-128"/>
                </a:rPr>
                <a:t>ブロック・レベル</a:t>
              </a:r>
              <a:r>
                <a:rPr kumimoji="0" lang="ja-JP" altLang="en-US" sz="105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の仮想化</a:t>
              </a:r>
            </a:p>
          </p:txBody>
        </p:sp>
        <p:sp>
          <p:nvSpPr>
            <p:cNvPr id="174" name="角丸四角形 173"/>
            <p:cNvSpPr/>
            <p:nvPr/>
          </p:nvSpPr>
          <p:spPr bwMode="auto">
            <a:xfrm>
              <a:off x="5798048" y="5394218"/>
              <a:ext cx="2895600" cy="220609"/>
            </a:xfrm>
            <a:prstGeom prst="roundRect">
              <a:avLst/>
            </a:prstGeom>
            <a:solidFill>
              <a:srgbClr val="00B05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ファイル・レベルの仮想化</a:t>
              </a:r>
            </a:p>
          </p:txBody>
        </p:sp>
        <p:cxnSp>
          <p:nvCxnSpPr>
            <p:cNvPr id="175" name="カギ線コネクタ 174"/>
            <p:cNvCxnSpPr>
              <a:stCxn id="157" idx="2"/>
              <a:endCxn id="172" idx="1"/>
            </p:cNvCxnSpPr>
            <p:nvPr/>
          </p:nvCxnSpPr>
          <p:spPr bwMode="auto">
            <a:xfrm rot="16200000" flipH="1">
              <a:off x="5370671" y="4862245"/>
              <a:ext cx="110305" cy="717049"/>
            </a:xfrm>
            <a:prstGeom prst="bentConnector2">
              <a:avLst/>
            </a:prstGeom>
            <a:solidFill>
              <a:schemeClr val="bg1"/>
            </a:solidFill>
            <a:ln w="38100" cap="flat" cmpd="sng" algn="ctr">
              <a:solidFill>
                <a:srgbClr val="00B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カギ線コネクタ 176"/>
            <p:cNvCxnSpPr>
              <a:stCxn id="157" idx="2"/>
              <a:endCxn id="174" idx="1"/>
            </p:cNvCxnSpPr>
            <p:nvPr/>
          </p:nvCxnSpPr>
          <p:spPr bwMode="auto">
            <a:xfrm rot="16200000" flipH="1">
              <a:off x="5263221" y="4969695"/>
              <a:ext cx="338905" cy="730749"/>
            </a:xfrm>
            <a:prstGeom prst="bentConnector2">
              <a:avLst/>
            </a:prstGeom>
            <a:solidFill>
              <a:schemeClr val="bg1"/>
            </a:solidFill>
            <a:ln w="38100" cap="flat" cmpd="sng" algn="ctr">
              <a:solidFill>
                <a:srgbClr val="00B05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5" name="角丸四角形 34"/>
            <p:cNvSpPr/>
            <p:nvPr/>
          </p:nvSpPr>
          <p:spPr bwMode="auto">
            <a:xfrm>
              <a:off x="5811748" y="4251218"/>
              <a:ext cx="2895600" cy="220609"/>
            </a:xfrm>
            <a:prstGeom prst="roundRect">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HGP創英角ｺﾞｼｯｸUB" pitchFamily="50" charset="-128"/>
                  <a:ea typeface="HGP創英角ｺﾞｼｯｸUB" pitchFamily="50" charset="-128"/>
                </a:rPr>
                <a:t>画面転送方式</a:t>
              </a:r>
            </a:p>
          </p:txBody>
        </p:sp>
        <p:sp>
          <p:nvSpPr>
            <p:cNvPr id="36" name="角丸四角形 35"/>
            <p:cNvSpPr/>
            <p:nvPr/>
          </p:nvSpPr>
          <p:spPr bwMode="auto">
            <a:xfrm>
              <a:off x="5811748" y="4479818"/>
              <a:ext cx="2895600" cy="220609"/>
            </a:xfrm>
            <a:prstGeom prst="roundRect">
              <a:avLst/>
            </a:prstGeom>
            <a:solidFill>
              <a:srgbClr val="99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ストリーミング方式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37" name="カギ線コネクタ 36"/>
            <p:cNvCxnSpPr>
              <a:stCxn id="168" idx="2"/>
              <a:endCxn id="35" idx="1"/>
            </p:cNvCxnSpPr>
            <p:nvPr/>
          </p:nvCxnSpPr>
          <p:spPr bwMode="auto">
            <a:xfrm rot="16200000" flipH="1">
              <a:off x="5384371" y="3934145"/>
              <a:ext cx="110305" cy="744449"/>
            </a:xfrm>
            <a:prstGeom prst="bentConnector2">
              <a:avLst/>
            </a:prstGeom>
            <a:solidFill>
              <a:schemeClr val="bg1"/>
            </a:solidFill>
            <a:ln w="38100" cap="flat" cmpd="sng" algn="ctr">
              <a:solidFill>
                <a:srgbClr val="CC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カギ線コネクタ 37"/>
            <p:cNvCxnSpPr>
              <a:stCxn id="168" idx="2"/>
              <a:endCxn id="36" idx="1"/>
            </p:cNvCxnSpPr>
            <p:nvPr/>
          </p:nvCxnSpPr>
          <p:spPr bwMode="auto">
            <a:xfrm rot="16200000" flipH="1">
              <a:off x="5270071" y="4048445"/>
              <a:ext cx="338905" cy="744449"/>
            </a:xfrm>
            <a:prstGeom prst="bentConnector2">
              <a:avLst/>
            </a:prstGeom>
            <a:solidFill>
              <a:schemeClr val="bg1"/>
            </a:solidFill>
            <a:ln w="38100" cap="flat" cmpd="sng" algn="ctr">
              <a:solidFill>
                <a:srgbClr val="CC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角丸四角形 64"/>
            <p:cNvSpPr/>
            <p:nvPr/>
          </p:nvSpPr>
          <p:spPr bwMode="auto">
            <a:xfrm>
              <a:off x="5812606" y="3344809"/>
              <a:ext cx="2895600" cy="220609"/>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アプリケーション方式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66" name="角丸四角形 65"/>
            <p:cNvSpPr/>
            <p:nvPr/>
          </p:nvSpPr>
          <p:spPr bwMode="auto">
            <a:xfrm>
              <a:off x="5812606" y="3573409"/>
              <a:ext cx="2895600" cy="220609"/>
            </a:xfrm>
            <a:prstGeom prst="roundRect">
              <a:avLst/>
            </a:prstGeom>
            <a:solidFill>
              <a:srgbClr val="0000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ストリーミング方式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67" name="カギ線コネクタ 66"/>
            <p:cNvCxnSpPr>
              <a:stCxn id="155" idx="2"/>
              <a:endCxn id="65" idx="1"/>
            </p:cNvCxnSpPr>
            <p:nvPr/>
          </p:nvCxnSpPr>
          <p:spPr bwMode="auto">
            <a:xfrm rot="16200000" flipH="1">
              <a:off x="5384800" y="3027307"/>
              <a:ext cx="110305" cy="745307"/>
            </a:xfrm>
            <a:prstGeom prst="bentConnector2">
              <a:avLst/>
            </a:prstGeom>
            <a:solidFill>
              <a:schemeClr val="bg1"/>
            </a:solidFill>
            <a:ln w="38100" cap="flat" cmpd="sng" algn="ctr">
              <a:solidFill>
                <a:srgbClr val="3333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カギ線コネクタ 67"/>
            <p:cNvCxnSpPr>
              <a:stCxn id="155" idx="2"/>
              <a:endCxn id="66" idx="1"/>
            </p:cNvCxnSpPr>
            <p:nvPr/>
          </p:nvCxnSpPr>
          <p:spPr bwMode="auto">
            <a:xfrm rot="16200000" flipH="1">
              <a:off x="5270500" y="3141607"/>
              <a:ext cx="338905" cy="745307"/>
            </a:xfrm>
            <a:prstGeom prst="bentConnector2">
              <a:avLst/>
            </a:prstGeom>
            <a:solidFill>
              <a:schemeClr val="bg1"/>
            </a:solidFill>
            <a:ln w="38100" cap="flat" cmpd="sng" algn="ctr">
              <a:solidFill>
                <a:srgbClr val="3333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角丸四角形 46"/>
            <p:cNvSpPr/>
            <p:nvPr/>
          </p:nvSpPr>
          <p:spPr bwMode="auto">
            <a:xfrm>
              <a:off x="5791199" y="1524000"/>
              <a:ext cx="2895600" cy="220609"/>
            </a:xfrm>
            <a:prstGeom prst="round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ハイパーバイザー方式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48" name="角丸四角形 47"/>
            <p:cNvSpPr/>
            <p:nvPr/>
          </p:nvSpPr>
          <p:spPr bwMode="auto">
            <a:xfrm>
              <a:off x="5791199" y="1744609"/>
              <a:ext cx="2895600" cy="220609"/>
            </a:xfrm>
            <a:prstGeom prst="roundRect">
              <a:avLst/>
            </a:prstGeom>
            <a:solidFill>
              <a:srgbClr val="03800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コンテナ方式</a:t>
              </a:r>
              <a:r>
                <a:rPr lang="en-US" altLang="ja-JP" sz="1050" dirty="0" smtClean="0">
                  <a:solidFill>
                    <a:schemeClr val="bg1"/>
                  </a:solidFill>
                  <a:latin typeface="HGP創英角ｺﾞｼｯｸUB" pitchFamily="50" charset="-128"/>
                  <a:ea typeface="HGP創英角ｺﾞｼｯｸUB" pitchFamily="50" charset="-128"/>
                </a:rPr>
                <a:t>/OS</a:t>
              </a:r>
              <a:r>
                <a:rPr lang="ja-JP" altLang="en-US" sz="1050" dirty="0" smtClean="0">
                  <a:solidFill>
                    <a:schemeClr val="bg1"/>
                  </a:solidFill>
                  <a:latin typeface="HGP創英角ｺﾞｼｯｸUB" pitchFamily="50" charset="-128"/>
                  <a:ea typeface="HGP創英角ｺﾞｼｯｸUB" pitchFamily="50" charset="-128"/>
                </a:rPr>
                <a:t>の仮想化</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49" name="カギ線コネクタ 48"/>
            <p:cNvCxnSpPr>
              <a:endCxn id="47" idx="1"/>
            </p:cNvCxnSpPr>
            <p:nvPr/>
          </p:nvCxnSpPr>
          <p:spPr bwMode="auto">
            <a:xfrm rot="16200000" flipH="1">
              <a:off x="5343318" y="1186423"/>
              <a:ext cx="176999" cy="718764"/>
            </a:xfrm>
            <a:prstGeom prst="bentConnector2">
              <a:avLst/>
            </a:prstGeom>
            <a:solidFill>
              <a:schemeClr val="bg1"/>
            </a:solidFill>
            <a:ln w="38100" cap="flat" cmpd="sng" algn="ctr">
              <a:solidFill>
                <a:srgbClr val="127C5E"/>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カギ線コネクタ 49"/>
            <p:cNvCxnSpPr>
              <a:stCxn id="154" idx="2"/>
              <a:endCxn id="48" idx="1"/>
            </p:cNvCxnSpPr>
            <p:nvPr/>
          </p:nvCxnSpPr>
          <p:spPr bwMode="auto">
            <a:xfrm rot="16200000" flipH="1">
              <a:off x="5263792" y="1327507"/>
              <a:ext cx="330914" cy="723900"/>
            </a:xfrm>
            <a:prstGeom prst="bentConnector2">
              <a:avLst/>
            </a:prstGeom>
            <a:solidFill>
              <a:schemeClr val="bg1"/>
            </a:solidFill>
            <a:ln w="38100" cap="flat" cmpd="sng" algn="ctr">
              <a:solidFill>
                <a:srgbClr val="127C5E"/>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角丸四角形 106"/>
            <p:cNvSpPr/>
            <p:nvPr/>
          </p:nvSpPr>
          <p:spPr bwMode="auto">
            <a:xfrm>
              <a:off x="5791200" y="2454382"/>
              <a:ext cx="2895600" cy="220609"/>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仮想</a:t>
              </a:r>
              <a:r>
                <a:rPr lang="en-US" altLang="ja-JP" sz="1050" dirty="0" smtClean="0">
                  <a:solidFill>
                    <a:schemeClr val="bg1"/>
                  </a:solidFill>
                  <a:latin typeface="HGP創英角ｺﾞｼｯｸUB" pitchFamily="50" charset="-128"/>
                  <a:ea typeface="HGP創英角ｺﾞｼｯｸUB" pitchFamily="50" charset="-128"/>
                </a:rPr>
                <a:t>PC</a:t>
              </a:r>
              <a:r>
                <a:rPr lang="ja-JP" altLang="en-US" sz="1050" dirty="0" smtClean="0">
                  <a:solidFill>
                    <a:schemeClr val="bg1"/>
                  </a:solidFill>
                  <a:latin typeface="HGP創英角ｺﾞｼｯｸUB" pitchFamily="50" charset="-128"/>
                  <a:ea typeface="HGP創英角ｺﾞｼｯｸUB" pitchFamily="50" charset="-128"/>
                </a:rPr>
                <a:t>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108" name="角丸四角形 107"/>
            <p:cNvSpPr/>
            <p:nvPr/>
          </p:nvSpPr>
          <p:spPr bwMode="auto">
            <a:xfrm>
              <a:off x="5791200" y="2674991"/>
              <a:ext cx="2895600" cy="220609"/>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ブレード</a:t>
              </a:r>
              <a:r>
                <a:rPr lang="en-US" altLang="ja-JP" sz="1050" dirty="0" smtClean="0">
                  <a:solidFill>
                    <a:schemeClr val="bg1"/>
                  </a:solidFill>
                  <a:latin typeface="HGP創英角ｺﾞｼｯｸUB" pitchFamily="50" charset="-128"/>
                  <a:ea typeface="HGP創英角ｺﾞｼｯｸUB" pitchFamily="50" charset="-128"/>
                </a:rPr>
                <a:t>PC</a:t>
              </a:r>
              <a:r>
                <a:rPr lang="ja-JP" altLang="en-US" sz="1050" dirty="0" smtClean="0">
                  <a:solidFill>
                    <a:schemeClr val="bg1"/>
                  </a:solidFill>
                  <a:latin typeface="HGP創英角ｺﾞｼｯｸUB" pitchFamily="50" charset="-128"/>
                  <a:ea typeface="HGP創英角ｺﾞｼｯｸUB" pitchFamily="50" charset="-128"/>
                </a:rPr>
                <a:t>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109" name="カギ線コネクタ 108"/>
            <p:cNvCxnSpPr>
              <a:stCxn id="32" idx="2"/>
              <a:endCxn id="107" idx="1"/>
            </p:cNvCxnSpPr>
            <p:nvPr/>
          </p:nvCxnSpPr>
          <p:spPr bwMode="auto">
            <a:xfrm rot="16200000" flipH="1">
              <a:off x="5358116" y="2131602"/>
              <a:ext cx="142269" cy="723900"/>
            </a:xfrm>
            <a:prstGeom prst="bentConnector2">
              <a:avLst/>
            </a:prstGeom>
            <a:solidFill>
              <a:schemeClr val="bg1"/>
            </a:solidFill>
            <a:ln w="38100" cap="flat" cmpd="sng" algn="ctr">
              <a:solidFill>
                <a:srgbClr val="FF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カギ線コネクタ 109"/>
            <p:cNvCxnSpPr>
              <a:stCxn id="32" idx="2"/>
              <a:endCxn id="108" idx="1"/>
            </p:cNvCxnSpPr>
            <p:nvPr/>
          </p:nvCxnSpPr>
          <p:spPr bwMode="auto">
            <a:xfrm rot="16200000" flipH="1">
              <a:off x="5247811" y="2241907"/>
              <a:ext cx="362878" cy="723900"/>
            </a:xfrm>
            <a:prstGeom prst="bentConnector2">
              <a:avLst/>
            </a:prstGeom>
            <a:solidFill>
              <a:schemeClr val="bg1"/>
            </a:solidFill>
            <a:ln w="38100" cap="flat" cmpd="sng" algn="ctr">
              <a:solidFill>
                <a:srgbClr val="FF66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Tree>
    <p:extLst>
      <p:ext uri="{BB962C8B-B14F-4D97-AF65-F5344CB8AC3E}">
        <p14:creationId xmlns:p14="http://schemas.microsoft.com/office/powerpoint/2010/main" val="102697304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a:stCxn id="75" idx="2"/>
          </p:cNvCxnSpPr>
          <p:nvPr/>
        </p:nvCxnSpPr>
        <p:spPr bwMode="auto">
          <a:xfrm>
            <a:off x="1758906" y="2747206"/>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直線コネクタ 95"/>
          <p:cNvCxnSpPr>
            <a:stCxn id="88" idx="2"/>
            <a:endCxn id="74" idx="0"/>
          </p:cNvCxnSpPr>
          <p:nvPr/>
        </p:nvCxnSpPr>
        <p:spPr bwMode="auto">
          <a:xfrm flipH="1">
            <a:off x="2513013" y="2748049"/>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直線コネクタ 96"/>
          <p:cNvCxnSpPr>
            <a:stCxn id="92" idx="2"/>
          </p:cNvCxnSpPr>
          <p:nvPr/>
        </p:nvCxnSpPr>
        <p:spPr bwMode="auto">
          <a:xfrm flipH="1">
            <a:off x="3279385" y="2748049"/>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角丸四角形 1"/>
          <p:cNvSpPr/>
          <p:nvPr/>
        </p:nvSpPr>
        <p:spPr bwMode="auto">
          <a:xfrm>
            <a:off x="1219200" y="3508555"/>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サーバーの仮想化</a:t>
            </a:r>
            <a:r>
              <a:rPr lang="en-US" altLang="ja-JP" sz="2800" dirty="0" smtClean="0">
                <a:ea typeface="ＭＳ Ｐゴシック" pitchFamily="50" charset="-128"/>
              </a:rPr>
              <a:t> 1</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正方形/長方形 52"/>
          <p:cNvSpPr/>
          <p:nvPr/>
        </p:nvSpPr>
        <p:spPr bwMode="auto">
          <a:xfrm>
            <a:off x="1385003" y="4648200"/>
            <a:ext cx="2239292" cy="614449"/>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56" name="角丸四角形 55"/>
          <p:cNvSpPr/>
          <p:nvPr/>
        </p:nvSpPr>
        <p:spPr bwMode="auto">
          <a:xfrm>
            <a:off x="1385003" y="5274317"/>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59" name="テキスト ボックス 58"/>
          <p:cNvSpPr txBox="1"/>
          <p:nvPr/>
        </p:nvSpPr>
        <p:spPr>
          <a:xfrm>
            <a:off x="1892846" y="5546669"/>
            <a:ext cx="1245052" cy="701731"/>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ja-JP" altLang="en-US" sz="1800" dirty="0" smtClean="0">
                <a:solidFill>
                  <a:schemeClr val="bg1"/>
                </a:solidFill>
                <a:latin typeface="HGP創英角ｺﾞｼｯｸUB" pitchFamily="50" charset="-128"/>
                <a:ea typeface="HGP創英角ｺﾞｼｯｸUB" pitchFamily="50" charset="-128"/>
              </a:rPr>
              <a:t>物理マシン</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61" name="角丸四角形 60"/>
          <p:cNvSpPr/>
          <p:nvPr/>
        </p:nvSpPr>
        <p:spPr bwMode="auto">
          <a:xfrm>
            <a:off x="1447800" y="4169512"/>
            <a:ext cx="612999" cy="642756"/>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66" name="角丸四角形 65"/>
          <p:cNvSpPr/>
          <p:nvPr/>
        </p:nvSpPr>
        <p:spPr bwMode="auto">
          <a:xfrm>
            <a:off x="2206401" y="4170133"/>
            <a:ext cx="612999" cy="642756"/>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0" name="角丸四角形 69"/>
          <p:cNvSpPr/>
          <p:nvPr/>
        </p:nvSpPr>
        <p:spPr bwMode="auto">
          <a:xfrm>
            <a:off x="2968401" y="4170355"/>
            <a:ext cx="612999" cy="642756"/>
          </a:xfrm>
          <a:prstGeom prst="roundRect">
            <a:avLst>
              <a:gd name="adj" fmla="val 832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4" name="角丸四角形 73"/>
          <p:cNvSpPr/>
          <p:nvPr/>
        </p:nvSpPr>
        <p:spPr bwMode="auto">
          <a:xfrm>
            <a:off x="1219201" y="2867340"/>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75" name="角丸四角形 74"/>
          <p:cNvSpPr/>
          <p:nvPr/>
        </p:nvSpPr>
        <p:spPr bwMode="auto">
          <a:xfrm>
            <a:off x="1392971" y="1825987"/>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8" name="テキスト ボックス 77"/>
          <p:cNvSpPr txBox="1"/>
          <p:nvPr/>
        </p:nvSpPr>
        <p:spPr>
          <a:xfrm>
            <a:off x="1368425" y="2133600"/>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88" name="角丸四角形 87"/>
          <p:cNvSpPr/>
          <p:nvPr/>
        </p:nvSpPr>
        <p:spPr bwMode="auto">
          <a:xfrm>
            <a:off x="2151797" y="1826830"/>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0" name="テキスト ボックス 89"/>
          <p:cNvSpPr txBox="1"/>
          <p:nvPr/>
        </p:nvSpPr>
        <p:spPr>
          <a:xfrm>
            <a:off x="2127251" y="2134443"/>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92" name="角丸四角形 91"/>
          <p:cNvSpPr/>
          <p:nvPr/>
        </p:nvSpPr>
        <p:spPr bwMode="auto">
          <a:xfrm>
            <a:off x="2913797" y="1826830"/>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4" name="テキスト ボックス 93"/>
          <p:cNvSpPr txBox="1"/>
          <p:nvPr/>
        </p:nvSpPr>
        <p:spPr>
          <a:xfrm>
            <a:off x="2889251" y="2134443"/>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108" name="直線コネクタ 107"/>
          <p:cNvCxnSpPr>
            <a:stCxn id="74" idx="2"/>
            <a:endCxn id="2" idx="0"/>
          </p:cNvCxnSpPr>
          <p:nvPr/>
        </p:nvCxnSpPr>
        <p:spPr bwMode="auto">
          <a:xfrm>
            <a:off x="2513013" y="3357649"/>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テキスト ボックス 42"/>
          <p:cNvSpPr txBox="1"/>
          <p:nvPr/>
        </p:nvSpPr>
        <p:spPr>
          <a:xfrm>
            <a:off x="1546874" y="1071649"/>
            <a:ext cx="1988445"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ハイパーバイザー方式</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119" name="正方形/長方形 118"/>
          <p:cNvSpPr/>
          <p:nvPr/>
        </p:nvSpPr>
        <p:spPr bwMode="auto">
          <a:xfrm>
            <a:off x="1385003" y="3809156"/>
            <a:ext cx="732420" cy="33177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サーバー</a:t>
            </a: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2" name="正方形/長方形 121"/>
          <p:cNvSpPr/>
          <p:nvPr/>
        </p:nvSpPr>
        <p:spPr bwMode="auto">
          <a:xfrm>
            <a:off x="2143830" y="3810000"/>
            <a:ext cx="732420" cy="33177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サーバー</a:t>
            </a: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5" name="正方形/長方形 124"/>
          <p:cNvSpPr/>
          <p:nvPr/>
        </p:nvSpPr>
        <p:spPr bwMode="auto">
          <a:xfrm>
            <a:off x="2891874" y="3809155"/>
            <a:ext cx="732420" cy="33177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サーバー</a:t>
            </a: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64" name="テキスト ボックス 63"/>
          <p:cNvSpPr txBox="1"/>
          <p:nvPr/>
        </p:nvSpPr>
        <p:spPr>
          <a:xfrm>
            <a:off x="1385435" y="4267200"/>
            <a:ext cx="723275" cy="4124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サーバー</a:t>
            </a:r>
            <a:endParaRPr kumimoji="1" lang="en-US" altLang="ja-JP" sz="10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en-US" altLang="ja-JP" sz="900" dirty="0" smtClean="0">
              <a:solidFill>
                <a:schemeClr val="bg1"/>
              </a:solidFill>
              <a:latin typeface="HGP創英角ｺﾞｼｯｸUB" pitchFamily="50" charset="-128"/>
              <a:ea typeface="HGP創英角ｺﾞｼｯｸUB" pitchFamily="50" charset="-128"/>
            </a:endParaRPr>
          </a:p>
        </p:txBody>
      </p:sp>
      <p:sp>
        <p:nvSpPr>
          <p:cNvPr id="69" name="テキスト ボックス 68"/>
          <p:cNvSpPr txBox="1"/>
          <p:nvPr/>
        </p:nvSpPr>
        <p:spPr>
          <a:xfrm>
            <a:off x="2143011" y="4279489"/>
            <a:ext cx="723275" cy="4124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サーバー</a:t>
            </a:r>
            <a:endParaRPr kumimoji="1" lang="en-US" altLang="ja-JP" sz="10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73" name="テキスト ボックス 72"/>
          <p:cNvSpPr txBox="1"/>
          <p:nvPr/>
        </p:nvSpPr>
        <p:spPr>
          <a:xfrm>
            <a:off x="2906261" y="4279711"/>
            <a:ext cx="723275" cy="4124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サーバー</a:t>
            </a:r>
            <a:endParaRPr kumimoji="1" lang="en-US" altLang="ja-JP" sz="10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cxnSp>
        <p:nvCxnSpPr>
          <p:cNvPr id="93" name="直線コネクタ 92"/>
          <p:cNvCxnSpPr>
            <a:stCxn id="117" idx="2"/>
          </p:cNvCxnSpPr>
          <p:nvPr/>
        </p:nvCxnSpPr>
        <p:spPr bwMode="auto">
          <a:xfrm>
            <a:off x="5876881" y="2743851"/>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直線コネクタ 94"/>
          <p:cNvCxnSpPr>
            <a:stCxn id="126" idx="2"/>
            <a:endCxn id="116" idx="0"/>
          </p:cNvCxnSpPr>
          <p:nvPr/>
        </p:nvCxnSpPr>
        <p:spPr bwMode="auto">
          <a:xfrm flipH="1">
            <a:off x="6630988" y="2744694"/>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直線コネクタ 97"/>
          <p:cNvCxnSpPr>
            <a:stCxn id="128" idx="2"/>
          </p:cNvCxnSpPr>
          <p:nvPr/>
        </p:nvCxnSpPr>
        <p:spPr bwMode="auto">
          <a:xfrm flipH="1">
            <a:off x="7397360" y="2744694"/>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9" name="角丸四角形 98"/>
          <p:cNvSpPr/>
          <p:nvPr/>
        </p:nvSpPr>
        <p:spPr bwMode="auto">
          <a:xfrm>
            <a:off x="5337175" y="3505200"/>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1" name="角丸四角形 100"/>
          <p:cNvSpPr/>
          <p:nvPr/>
        </p:nvSpPr>
        <p:spPr bwMode="auto">
          <a:xfrm>
            <a:off x="5502978" y="5270962"/>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2" name="テキスト ボックス 101"/>
          <p:cNvSpPr txBox="1"/>
          <p:nvPr/>
        </p:nvSpPr>
        <p:spPr>
          <a:xfrm>
            <a:off x="6010821" y="5543314"/>
            <a:ext cx="1245052" cy="701731"/>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ja-JP" altLang="en-US" sz="1800" dirty="0" smtClean="0">
                <a:solidFill>
                  <a:schemeClr val="bg1"/>
                </a:solidFill>
                <a:latin typeface="HGP創英角ｺﾞｼｯｸUB" pitchFamily="50" charset="-128"/>
                <a:ea typeface="HGP創英角ｺﾞｼｯｸUB" pitchFamily="50" charset="-128"/>
              </a:rPr>
              <a:t>物理マシン</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16" name="角丸四角形 115"/>
          <p:cNvSpPr/>
          <p:nvPr/>
        </p:nvSpPr>
        <p:spPr bwMode="auto">
          <a:xfrm>
            <a:off x="5337176" y="2863985"/>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117" name="角丸四角形 116"/>
          <p:cNvSpPr/>
          <p:nvPr/>
        </p:nvSpPr>
        <p:spPr bwMode="auto">
          <a:xfrm>
            <a:off x="5510946" y="1822632"/>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18" name="テキスト ボックス 117"/>
          <p:cNvSpPr txBox="1"/>
          <p:nvPr/>
        </p:nvSpPr>
        <p:spPr>
          <a:xfrm>
            <a:off x="5486400" y="2130245"/>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26" name="角丸四角形 125"/>
          <p:cNvSpPr/>
          <p:nvPr/>
        </p:nvSpPr>
        <p:spPr bwMode="auto">
          <a:xfrm>
            <a:off x="6269772" y="1823475"/>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7" name="テキスト ボックス 126"/>
          <p:cNvSpPr txBox="1"/>
          <p:nvPr/>
        </p:nvSpPr>
        <p:spPr>
          <a:xfrm>
            <a:off x="6245226" y="2131088"/>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28" name="角丸四角形 127"/>
          <p:cNvSpPr/>
          <p:nvPr/>
        </p:nvSpPr>
        <p:spPr bwMode="auto">
          <a:xfrm>
            <a:off x="7031772" y="1823475"/>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9" name="テキスト ボックス 128"/>
          <p:cNvSpPr txBox="1"/>
          <p:nvPr/>
        </p:nvSpPr>
        <p:spPr>
          <a:xfrm>
            <a:off x="7007226" y="2131088"/>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130" name="直線コネクタ 129"/>
          <p:cNvCxnSpPr>
            <a:stCxn id="116" idx="2"/>
            <a:endCxn id="99" idx="0"/>
          </p:cNvCxnSpPr>
          <p:nvPr/>
        </p:nvCxnSpPr>
        <p:spPr bwMode="auto">
          <a:xfrm>
            <a:off x="6630988" y="3354294"/>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4" name="正方形/長方形 143"/>
          <p:cNvSpPr/>
          <p:nvPr/>
        </p:nvSpPr>
        <p:spPr bwMode="auto">
          <a:xfrm>
            <a:off x="5486400" y="4114800"/>
            <a:ext cx="2286000" cy="112351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spcBef>
                <a:spcPts val="0"/>
              </a:spcBef>
            </a:pPr>
            <a:r>
              <a:rPr lang="ja-JP" altLang="en-US" sz="1600" dirty="0" smtClean="0">
                <a:solidFill>
                  <a:schemeClr val="bg1"/>
                </a:solidFill>
                <a:latin typeface="HGP創英角ｺﾞｼｯｸUB" pitchFamily="50" charset="-128"/>
                <a:ea typeface="HGP創英角ｺﾞｼｯｸUB" pitchFamily="50" charset="-128"/>
              </a:rPr>
              <a:t>サーバー</a:t>
            </a:r>
            <a:r>
              <a:rPr lang="en-US" altLang="ja-JP" sz="1600" dirty="0" smtClean="0">
                <a:solidFill>
                  <a:schemeClr val="bg1"/>
                </a:solidFill>
                <a:latin typeface="HGP創英角ｺﾞｼｯｸUB" pitchFamily="50" charset="-128"/>
                <a:ea typeface="HGP創英角ｺﾞｼｯｸUB" pitchFamily="50" charset="-128"/>
              </a:rPr>
              <a:t>OS</a:t>
            </a:r>
          </a:p>
        </p:txBody>
      </p:sp>
      <p:sp>
        <p:nvSpPr>
          <p:cNvPr id="155" name="テキスト ボックス 154"/>
          <p:cNvSpPr txBox="1"/>
          <p:nvPr/>
        </p:nvSpPr>
        <p:spPr>
          <a:xfrm>
            <a:off x="5439060" y="1066800"/>
            <a:ext cx="2381181"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コンテナ方式</a:t>
            </a:r>
            <a:r>
              <a:rPr kumimoji="1" lang="en-US" altLang="ja-JP" sz="1400" dirty="0" smtClean="0">
                <a:solidFill>
                  <a:srgbClr val="0000CC"/>
                </a:solidFill>
                <a:latin typeface="HGP創英角ｺﾞｼｯｸUB" pitchFamily="50" charset="-128"/>
                <a:ea typeface="HGP創英角ｺﾞｼｯｸUB" pitchFamily="50" charset="-128"/>
              </a:rPr>
              <a:t>/OS</a:t>
            </a:r>
            <a:r>
              <a:rPr kumimoji="1" lang="ja-JP" altLang="en-US" sz="1400" dirty="0" smtClean="0">
                <a:solidFill>
                  <a:srgbClr val="0000CC"/>
                </a:solidFill>
                <a:latin typeface="HGP創英角ｺﾞｼｯｸUB" pitchFamily="50" charset="-128"/>
                <a:ea typeface="HGP創英角ｺﾞｼｯｸUB" pitchFamily="50" charset="-128"/>
              </a:rPr>
              <a:t>の仮想化</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51" name="正方形/長方形 50"/>
          <p:cNvSpPr/>
          <p:nvPr/>
        </p:nvSpPr>
        <p:spPr bwMode="auto">
          <a:xfrm>
            <a:off x="5562600" y="4267200"/>
            <a:ext cx="2133600" cy="457200"/>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151" name="角丸四角形 150"/>
          <p:cNvSpPr/>
          <p:nvPr/>
        </p:nvSpPr>
        <p:spPr bwMode="auto">
          <a:xfrm>
            <a:off x="5638800" y="3810000"/>
            <a:ext cx="609600" cy="609600"/>
          </a:xfrm>
          <a:prstGeom prst="roundRect">
            <a:avLst>
              <a:gd name="adj" fmla="val 5084"/>
            </a:avLst>
          </a:prstGeom>
          <a:solidFill>
            <a:srgbClr val="CCFF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smtClean="0">
                <a:solidFill>
                  <a:srgbClr val="127C5E"/>
                </a:solidFill>
              </a:rPr>
              <a:t>コンテナ</a:t>
            </a:r>
            <a:endParaRPr lang="ja-JP" altLang="en-US" sz="800" dirty="0">
              <a:solidFill>
                <a:srgbClr val="127C5E"/>
              </a:solidFill>
            </a:endParaRPr>
          </a:p>
        </p:txBody>
      </p:sp>
      <p:sp>
        <p:nvSpPr>
          <p:cNvPr id="152" name="角丸四角形 151"/>
          <p:cNvSpPr/>
          <p:nvPr/>
        </p:nvSpPr>
        <p:spPr bwMode="auto">
          <a:xfrm>
            <a:off x="6324600" y="3810000"/>
            <a:ext cx="609600" cy="609600"/>
          </a:xfrm>
          <a:prstGeom prst="roundRect">
            <a:avLst>
              <a:gd name="adj" fmla="val 5084"/>
            </a:avLst>
          </a:prstGeom>
          <a:solidFill>
            <a:srgbClr val="CCFF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smtClean="0">
                <a:solidFill>
                  <a:srgbClr val="127C5E"/>
                </a:solidFill>
              </a:rPr>
              <a:t>コンテナ</a:t>
            </a:r>
            <a:endParaRPr lang="ja-JP" altLang="en-US" sz="800" dirty="0">
              <a:solidFill>
                <a:srgbClr val="127C5E"/>
              </a:solidFill>
            </a:endParaRPr>
          </a:p>
        </p:txBody>
      </p:sp>
      <p:sp>
        <p:nvSpPr>
          <p:cNvPr id="153" name="角丸四角形 152"/>
          <p:cNvSpPr/>
          <p:nvPr/>
        </p:nvSpPr>
        <p:spPr bwMode="auto">
          <a:xfrm>
            <a:off x="7010400" y="3810000"/>
            <a:ext cx="609600" cy="609600"/>
          </a:xfrm>
          <a:prstGeom prst="roundRect">
            <a:avLst>
              <a:gd name="adj" fmla="val 5084"/>
            </a:avLst>
          </a:prstGeom>
          <a:solidFill>
            <a:srgbClr val="CCFFCC"/>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800" dirty="0" smtClean="0">
                <a:solidFill>
                  <a:srgbClr val="127C5E"/>
                </a:solidFill>
              </a:rPr>
              <a:t>コンテナ</a:t>
            </a:r>
            <a:endParaRPr lang="ja-JP" altLang="en-US" sz="800" dirty="0">
              <a:solidFill>
                <a:srgbClr val="127C5E"/>
              </a:solidFill>
            </a:endParaRPr>
          </a:p>
        </p:txBody>
      </p:sp>
    </p:spTree>
    <p:extLst>
      <p:ext uri="{BB962C8B-B14F-4D97-AF65-F5344CB8AC3E}">
        <p14:creationId xmlns:p14="http://schemas.microsoft.com/office/powerpoint/2010/main" val="42844550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角丸四角形 64"/>
          <p:cNvSpPr/>
          <p:nvPr/>
        </p:nvSpPr>
        <p:spPr bwMode="auto">
          <a:xfrm>
            <a:off x="1295401" y="1981200"/>
            <a:ext cx="2590800" cy="4573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サーバーの仮想化</a:t>
            </a:r>
            <a:r>
              <a:rPr lang="en-US" altLang="ja-JP" sz="2800" dirty="0" smtClean="0">
                <a:ea typeface="ＭＳ Ｐゴシック" pitchFamily="50" charset="-128"/>
              </a:rPr>
              <a:t> 2</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角丸四角形 98"/>
          <p:cNvSpPr/>
          <p:nvPr/>
        </p:nvSpPr>
        <p:spPr bwMode="auto">
          <a:xfrm>
            <a:off x="5334001" y="1981200"/>
            <a:ext cx="2590800" cy="4573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1" name="角丸四角形 100"/>
          <p:cNvSpPr/>
          <p:nvPr/>
        </p:nvSpPr>
        <p:spPr bwMode="auto">
          <a:xfrm>
            <a:off x="5502978" y="5270962"/>
            <a:ext cx="2239291" cy="1207532"/>
          </a:xfrm>
          <a:prstGeom prst="roundRect">
            <a:avLst>
              <a:gd name="adj" fmla="val 5084"/>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2" name="テキスト ボックス 101"/>
          <p:cNvSpPr txBox="1"/>
          <p:nvPr/>
        </p:nvSpPr>
        <p:spPr>
          <a:xfrm>
            <a:off x="6032562" y="5543314"/>
            <a:ext cx="1201571" cy="627864"/>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en-US" altLang="ja-JP" sz="1400" dirty="0" smtClean="0">
                <a:solidFill>
                  <a:schemeClr val="bg1"/>
                </a:solidFill>
                <a:latin typeface="HGP創英角ｺﾞｼｯｸUB" pitchFamily="50" charset="-128"/>
                <a:ea typeface="HGP創英角ｺﾞｼｯｸUB" pitchFamily="50" charset="-128"/>
              </a:rPr>
              <a:t>(</a:t>
            </a:r>
            <a:r>
              <a:rPr kumimoji="1" lang="ja-JP" altLang="en-US" sz="1400" dirty="0" smtClean="0">
                <a:solidFill>
                  <a:schemeClr val="bg1"/>
                </a:solidFill>
                <a:latin typeface="HGP創英角ｺﾞｼｯｸUB" pitchFamily="50" charset="-128"/>
                <a:ea typeface="HGP創英角ｺﾞｼｯｸUB" pitchFamily="50" charset="-128"/>
              </a:rPr>
              <a:t>物理マシン</a:t>
            </a:r>
            <a:r>
              <a:rPr kumimoji="1" lang="en-US" altLang="ja-JP" sz="1400" dirty="0" smtClean="0">
                <a:solidFill>
                  <a:schemeClr val="bg1"/>
                </a:solidFill>
                <a:latin typeface="HGP創英角ｺﾞｼｯｸUB" pitchFamily="50" charset="-128"/>
                <a:ea typeface="HGP創英角ｺﾞｼｯｸUB" pitchFamily="50" charset="-128"/>
              </a:rPr>
              <a:t>)</a:t>
            </a:r>
            <a:endParaRPr kumimoji="1" lang="ja-JP" altLang="en-US" sz="1400" dirty="0">
              <a:solidFill>
                <a:schemeClr val="bg1"/>
              </a:solidFill>
              <a:latin typeface="HGP創英角ｺﾞｼｯｸUB" pitchFamily="50" charset="-128"/>
              <a:ea typeface="HGP創英角ｺﾞｼｯｸUB" pitchFamily="50" charset="-128"/>
            </a:endParaRPr>
          </a:p>
        </p:txBody>
      </p:sp>
      <p:sp>
        <p:nvSpPr>
          <p:cNvPr id="144" name="正方形/長方形 143"/>
          <p:cNvSpPr/>
          <p:nvPr/>
        </p:nvSpPr>
        <p:spPr bwMode="auto">
          <a:xfrm>
            <a:off x="5486400" y="4191000"/>
            <a:ext cx="2286000" cy="1047314"/>
          </a:xfrm>
          <a:prstGeom prst="rect">
            <a:avLst/>
          </a:prstGeom>
          <a:solidFill>
            <a:srgbClr val="00800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600" dirty="0" smtClean="0">
                <a:solidFill>
                  <a:schemeClr val="bg1"/>
                </a:solidFill>
                <a:latin typeface="HGP創英角ｺﾞｼｯｸUB" pitchFamily="50" charset="-128"/>
                <a:ea typeface="HGP創英角ｺﾞｼｯｸUB" pitchFamily="50" charset="-128"/>
              </a:rPr>
              <a:t>カーネル空間</a:t>
            </a:r>
            <a:endParaRPr lang="en-US" altLang="ja-JP" sz="16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1600" dirty="0" smtClean="0">
                <a:solidFill>
                  <a:schemeClr val="bg1"/>
                </a:solidFill>
                <a:latin typeface="HGP創英角ｺﾞｼｯｸUB" pitchFamily="50" charset="-128"/>
                <a:ea typeface="HGP創英角ｺﾞｼｯｸUB" pitchFamily="50" charset="-128"/>
              </a:rPr>
              <a:t>(</a:t>
            </a:r>
            <a:r>
              <a:rPr lang="ja-JP" altLang="en-US" sz="1600" dirty="0" smtClean="0">
                <a:solidFill>
                  <a:schemeClr val="bg1"/>
                </a:solidFill>
                <a:latin typeface="HGP創英角ｺﾞｼｯｸUB" pitchFamily="50" charset="-128"/>
                <a:ea typeface="HGP創英角ｺﾞｼｯｸUB" pitchFamily="50" charset="-128"/>
              </a:rPr>
              <a:t>サーバー</a:t>
            </a:r>
            <a:r>
              <a:rPr lang="en-US" altLang="ja-JP" sz="1600" dirty="0" smtClean="0">
                <a:solidFill>
                  <a:schemeClr val="bg1"/>
                </a:solidFill>
                <a:latin typeface="HGP創英角ｺﾞｼｯｸUB" pitchFamily="50" charset="-128"/>
                <a:ea typeface="HGP創英角ｺﾞｼｯｸUB" pitchFamily="50" charset="-128"/>
              </a:rPr>
              <a:t>OS)</a:t>
            </a:r>
          </a:p>
        </p:txBody>
      </p:sp>
      <p:sp>
        <p:nvSpPr>
          <p:cNvPr id="52" name="正方形/長方形 51"/>
          <p:cNvSpPr/>
          <p:nvPr/>
        </p:nvSpPr>
        <p:spPr bwMode="auto">
          <a:xfrm>
            <a:off x="5486400" y="2286000"/>
            <a:ext cx="1143000" cy="19050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ユーザー空間</a:t>
            </a:r>
          </a:p>
        </p:txBody>
      </p:sp>
      <p:sp>
        <p:nvSpPr>
          <p:cNvPr id="54" name="正方形/長方形 53"/>
          <p:cNvSpPr/>
          <p:nvPr/>
        </p:nvSpPr>
        <p:spPr bwMode="auto">
          <a:xfrm>
            <a:off x="55626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55" name="正方形/長方形 54"/>
          <p:cNvSpPr/>
          <p:nvPr/>
        </p:nvSpPr>
        <p:spPr bwMode="auto">
          <a:xfrm>
            <a:off x="58674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57" name="正方形/長方形 56"/>
          <p:cNvSpPr/>
          <p:nvPr/>
        </p:nvSpPr>
        <p:spPr bwMode="auto">
          <a:xfrm>
            <a:off x="63246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58" name="正方形/長方形 57"/>
          <p:cNvSpPr/>
          <p:nvPr/>
        </p:nvSpPr>
        <p:spPr bwMode="auto">
          <a:xfrm>
            <a:off x="6629400" y="2286000"/>
            <a:ext cx="1143000" cy="19050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ユーザー空間</a:t>
            </a:r>
          </a:p>
        </p:txBody>
      </p:sp>
      <p:sp>
        <p:nvSpPr>
          <p:cNvPr id="60" name="正方形/長方形 59"/>
          <p:cNvSpPr/>
          <p:nvPr/>
        </p:nvSpPr>
        <p:spPr bwMode="auto">
          <a:xfrm>
            <a:off x="67056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62" name="正方形/長方形 61"/>
          <p:cNvSpPr/>
          <p:nvPr/>
        </p:nvSpPr>
        <p:spPr bwMode="auto">
          <a:xfrm>
            <a:off x="70104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63" name="正方形/長方形 62"/>
          <p:cNvSpPr/>
          <p:nvPr/>
        </p:nvSpPr>
        <p:spPr bwMode="auto">
          <a:xfrm>
            <a:off x="74676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67" name="角丸四角形 66"/>
          <p:cNvSpPr/>
          <p:nvPr/>
        </p:nvSpPr>
        <p:spPr bwMode="auto">
          <a:xfrm>
            <a:off x="1464378" y="5270962"/>
            <a:ext cx="2239291" cy="1207532"/>
          </a:xfrm>
          <a:prstGeom prst="roundRect">
            <a:avLst>
              <a:gd name="adj" fmla="val 5084"/>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68" name="テキスト ボックス 67"/>
          <p:cNvSpPr txBox="1"/>
          <p:nvPr/>
        </p:nvSpPr>
        <p:spPr>
          <a:xfrm>
            <a:off x="1993964" y="5543314"/>
            <a:ext cx="1201571" cy="627864"/>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en-US" altLang="ja-JP" sz="1400" dirty="0" smtClean="0">
                <a:solidFill>
                  <a:schemeClr val="bg1"/>
                </a:solidFill>
                <a:latin typeface="HGP創英角ｺﾞｼｯｸUB" pitchFamily="50" charset="-128"/>
                <a:ea typeface="HGP創英角ｺﾞｼｯｸUB" pitchFamily="50" charset="-128"/>
              </a:rPr>
              <a:t>(</a:t>
            </a:r>
            <a:r>
              <a:rPr kumimoji="1" lang="ja-JP" altLang="en-US" sz="1400" dirty="0" smtClean="0">
                <a:solidFill>
                  <a:schemeClr val="bg1"/>
                </a:solidFill>
                <a:latin typeface="HGP創英角ｺﾞｼｯｸUB" pitchFamily="50" charset="-128"/>
                <a:ea typeface="HGP創英角ｺﾞｼｯｸUB" pitchFamily="50" charset="-128"/>
              </a:rPr>
              <a:t>物理マシン</a:t>
            </a:r>
            <a:r>
              <a:rPr kumimoji="1" lang="en-US" altLang="ja-JP" sz="1400" dirty="0" smtClean="0">
                <a:solidFill>
                  <a:schemeClr val="bg1"/>
                </a:solidFill>
                <a:latin typeface="HGP創英角ｺﾞｼｯｸUB" pitchFamily="50" charset="-128"/>
                <a:ea typeface="HGP創英角ｺﾞｼｯｸUB" pitchFamily="50" charset="-128"/>
              </a:rPr>
              <a:t>)</a:t>
            </a:r>
            <a:endParaRPr kumimoji="1" lang="ja-JP" altLang="en-US" sz="1400" dirty="0">
              <a:solidFill>
                <a:schemeClr val="bg1"/>
              </a:solidFill>
              <a:latin typeface="HGP創英角ｺﾞｼｯｸUB" pitchFamily="50" charset="-128"/>
              <a:ea typeface="HGP創英角ｺﾞｼｯｸUB" pitchFamily="50" charset="-128"/>
            </a:endParaRPr>
          </a:p>
        </p:txBody>
      </p:sp>
      <p:sp>
        <p:nvSpPr>
          <p:cNvPr id="86" name="テキスト ボックス 85"/>
          <p:cNvSpPr txBox="1"/>
          <p:nvPr/>
        </p:nvSpPr>
        <p:spPr>
          <a:xfrm>
            <a:off x="5867400" y="3352800"/>
            <a:ext cx="685800" cy="276999"/>
          </a:xfrm>
          <a:prstGeom prst="rect">
            <a:avLst/>
          </a:prstGeom>
          <a:noFill/>
        </p:spPr>
        <p:txBody>
          <a:bodyPr wrap="square" rtlCol="0">
            <a:spAutoFit/>
          </a:bodyPr>
          <a:lstStyle/>
          <a:p>
            <a:pPr algn="ctr"/>
            <a:r>
              <a:rPr kumimoji="1" lang="ja-JP" altLang="en-US" dirty="0" smtClean="0">
                <a:solidFill>
                  <a:schemeClr val="bg1"/>
                </a:solidFill>
              </a:rPr>
              <a:t>・</a:t>
            </a:r>
            <a:endParaRPr kumimoji="1" lang="ja-JP" altLang="en-US" dirty="0">
              <a:solidFill>
                <a:schemeClr val="bg1"/>
              </a:solidFill>
            </a:endParaRPr>
          </a:p>
        </p:txBody>
      </p:sp>
      <p:sp>
        <p:nvSpPr>
          <p:cNvPr id="87" name="テキスト ボックス 86"/>
          <p:cNvSpPr txBox="1"/>
          <p:nvPr/>
        </p:nvSpPr>
        <p:spPr>
          <a:xfrm>
            <a:off x="7010400" y="3352800"/>
            <a:ext cx="685800" cy="276999"/>
          </a:xfrm>
          <a:prstGeom prst="rect">
            <a:avLst/>
          </a:prstGeom>
          <a:noFill/>
        </p:spPr>
        <p:txBody>
          <a:bodyPr wrap="square" rtlCol="0">
            <a:spAutoFit/>
          </a:bodyPr>
          <a:lstStyle/>
          <a:p>
            <a:pPr algn="ctr"/>
            <a:r>
              <a:rPr kumimoji="1" lang="ja-JP" altLang="en-US" dirty="0" smtClean="0">
                <a:solidFill>
                  <a:schemeClr val="bg1"/>
                </a:solidFill>
              </a:rPr>
              <a:t>・</a:t>
            </a:r>
            <a:endParaRPr kumimoji="1" lang="ja-JP" altLang="en-US" dirty="0">
              <a:solidFill>
                <a:schemeClr val="bg1"/>
              </a:solidFill>
            </a:endParaRPr>
          </a:p>
        </p:txBody>
      </p:sp>
      <p:sp>
        <p:nvSpPr>
          <p:cNvPr id="89" name="正方形/長方形 88"/>
          <p:cNvSpPr/>
          <p:nvPr/>
        </p:nvSpPr>
        <p:spPr bwMode="auto">
          <a:xfrm>
            <a:off x="1447800" y="2286000"/>
            <a:ext cx="1143000" cy="19050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ユーザー空間</a:t>
            </a:r>
          </a:p>
        </p:txBody>
      </p:sp>
      <p:sp>
        <p:nvSpPr>
          <p:cNvPr id="91" name="正方形/長方形 90"/>
          <p:cNvSpPr/>
          <p:nvPr/>
        </p:nvSpPr>
        <p:spPr bwMode="auto">
          <a:xfrm>
            <a:off x="15240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100" name="正方形/長方形 99"/>
          <p:cNvSpPr/>
          <p:nvPr/>
        </p:nvSpPr>
        <p:spPr bwMode="auto">
          <a:xfrm>
            <a:off x="18288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103" name="正方形/長方形 102"/>
          <p:cNvSpPr/>
          <p:nvPr/>
        </p:nvSpPr>
        <p:spPr bwMode="auto">
          <a:xfrm>
            <a:off x="22860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104" name="正方形/長方形 103"/>
          <p:cNvSpPr/>
          <p:nvPr/>
        </p:nvSpPr>
        <p:spPr bwMode="auto">
          <a:xfrm>
            <a:off x="2590800" y="2286000"/>
            <a:ext cx="1143000" cy="19050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ユーザー空間</a:t>
            </a:r>
          </a:p>
        </p:txBody>
      </p:sp>
      <p:sp>
        <p:nvSpPr>
          <p:cNvPr id="105" name="正方形/長方形 104"/>
          <p:cNvSpPr/>
          <p:nvPr/>
        </p:nvSpPr>
        <p:spPr bwMode="auto">
          <a:xfrm>
            <a:off x="26670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106" name="正方形/長方形 105"/>
          <p:cNvSpPr/>
          <p:nvPr/>
        </p:nvSpPr>
        <p:spPr bwMode="auto">
          <a:xfrm>
            <a:off x="29718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107" name="正方形/長方形 106"/>
          <p:cNvSpPr/>
          <p:nvPr/>
        </p:nvSpPr>
        <p:spPr bwMode="auto">
          <a:xfrm>
            <a:off x="3429000" y="2895600"/>
            <a:ext cx="228600" cy="1143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ユーザープロセス</a:t>
            </a:r>
          </a:p>
        </p:txBody>
      </p:sp>
      <p:sp>
        <p:nvSpPr>
          <p:cNvPr id="109" name="テキスト ボックス 108"/>
          <p:cNvSpPr txBox="1"/>
          <p:nvPr/>
        </p:nvSpPr>
        <p:spPr>
          <a:xfrm>
            <a:off x="1828800" y="3352800"/>
            <a:ext cx="685800" cy="276999"/>
          </a:xfrm>
          <a:prstGeom prst="rect">
            <a:avLst/>
          </a:prstGeom>
          <a:noFill/>
        </p:spPr>
        <p:txBody>
          <a:bodyPr wrap="square" rtlCol="0">
            <a:spAutoFit/>
          </a:bodyPr>
          <a:lstStyle/>
          <a:p>
            <a:pPr algn="ctr"/>
            <a:r>
              <a:rPr kumimoji="1" lang="ja-JP" altLang="en-US" dirty="0" smtClean="0">
                <a:solidFill>
                  <a:schemeClr val="bg1"/>
                </a:solidFill>
              </a:rPr>
              <a:t>・</a:t>
            </a:r>
            <a:endParaRPr kumimoji="1" lang="ja-JP" altLang="en-US" dirty="0">
              <a:solidFill>
                <a:schemeClr val="bg1"/>
              </a:solidFill>
            </a:endParaRPr>
          </a:p>
        </p:txBody>
      </p:sp>
      <p:sp>
        <p:nvSpPr>
          <p:cNvPr id="110" name="テキスト ボックス 109"/>
          <p:cNvSpPr txBox="1"/>
          <p:nvPr/>
        </p:nvSpPr>
        <p:spPr>
          <a:xfrm>
            <a:off x="2971800" y="3352800"/>
            <a:ext cx="685800" cy="276999"/>
          </a:xfrm>
          <a:prstGeom prst="rect">
            <a:avLst/>
          </a:prstGeom>
          <a:noFill/>
        </p:spPr>
        <p:txBody>
          <a:bodyPr wrap="square" rtlCol="0">
            <a:spAutoFit/>
          </a:bodyPr>
          <a:lstStyle/>
          <a:p>
            <a:pPr algn="ctr"/>
            <a:r>
              <a:rPr kumimoji="1" lang="ja-JP" altLang="en-US" dirty="0" smtClean="0">
                <a:solidFill>
                  <a:schemeClr val="bg1"/>
                </a:solidFill>
              </a:rPr>
              <a:t>・</a:t>
            </a:r>
            <a:endParaRPr kumimoji="1" lang="ja-JP" altLang="en-US" dirty="0">
              <a:solidFill>
                <a:schemeClr val="bg1"/>
              </a:solidFill>
            </a:endParaRPr>
          </a:p>
        </p:txBody>
      </p:sp>
      <p:sp>
        <p:nvSpPr>
          <p:cNvPr id="111" name="正方形/長方形 110"/>
          <p:cNvSpPr/>
          <p:nvPr/>
        </p:nvSpPr>
        <p:spPr bwMode="auto">
          <a:xfrm>
            <a:off x="1447800" y="4191000"/>
            <a:ext cx="1143000" cy="457200"/>
          </a:xfrm>
          <a:prstGeom prst="rect">
            <a:avLst/>
          </a:prstGeom>
          <a:solidFill>
            <a:srgbClr val="00800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dirty="0" smtClean="0">
                <a:solidFill>
                  <a:schemeClr val="bg1"/>
                </a:solidFill>
                <a:latin typeface="HGP創英角ｺﾞｼｯｸUB" pitchFamily="50" charset="-128"/>
                <a:ea typeface="HGP創英角ｺﾞｼｯｸUB" pitchFamily="50" charset="-128"/>
              </a:rPr>
              <a:t>カーネル空間</a:t>
            </a:r>
            <a:endParaRPr lang="en-US" altLang="ja-JP"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dirty="0" smtClean="0">
                <a:solidFill>
                  <a:schemeClr val="bg1"/>
                </a:solidFill>
                <a:latin typeface="HGP創英角ｺﾞｼｯｸUB" pitchFamily="50" charset="-128"/>
                <a:ea typeface="HGP創英角ｺﾞｼｯｸUB" pitchFamily="50" charset="-128"/>
              </a:rPr>
              <a:t>(</a:t>
            </a:r>
            <a:r>
              <a:rPr lang="ja-JP" altLang="en-US" dirty="0" smtClean="0">
                <a:solidFill>
                  <a:schemeClr val="bg1"/>
                </a:solidFill>
                <a:latin typeface="HGP創英角ｺﾞｼｯｸUB" pitchFamily="50" charset="-128"/>
                <a:ea typeface="HGP創英角ｺﾞｼｯｸUB" pitchFamily="50" charset="-128"/>
              </a:rPr>
              <a:t>サーバー</a:t>
            </a:r>
            <a:r>
              <a:rPr lang="en-US" altLang="ja-JP" dirty="0" smtClean="0">
                <a:solidFill>
                  <a:schemeClr val="bg1"/>
                </a:solidFill>
                <a:latin typeface="HGP創英角ｺﾞｼｯｸUB" pitchFamily="50" charset="-128"/>
                <a:ea typeface="HGP創英角ｺﾞｼｯｸUB" pitchFamily="50" charset="-128"/>
              </a:rPr>
              <a:t>OS)</a:t>
            </a:r>
          </a:p>
        </p:txBody>
      </p:sp>
      <p:sp>
        <p:nvSpPr>
          <p:cNvPr id="112" name="正方形/長方形 111"/>
          <p:cNvSpPr/>
          <p:nvPr/>
        </p:nvSpPr>
        <p:spPr bwMode="auto">
          <a:xfrm>
            <a:off x="2590800" y="4191000"/>
            <a:ext cx="1143000" cy="457200"/>
          </a:xfrm>
          <a:prstGeom prst="rect">
            <a:avLst/>
          </a:prstGeom>
          <a:solidFill>
            <a:srgbClr val="008000"/>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dirty="0" smtClean="0">
                <a:solidFill>
                  <a:schemeClr val="bg1"/>
                </a:solidFill>
                <a:latin typeface="HGP創英角ｺﾞｼｯｸUB" pitchFamily="50" charset="-128"/>
                <a:ea typeface="HGP創英角ｺﾞｼｯｸUB" pitchFamily="50" charset="-128"/>
              </a:rPr>
              <a:t>カーネル空間</a:t>
            </a:r>
            <a:endParaRPr lang="en-US" altLang="ja-JP"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dirty="0" smtClean="0">
                <a:solidFill>
                  <a:schemeClr val="bg1"/>
                </a:solidFill>
                <a:latin typeface="HGP創英角ｺﾞｼｯｸUB" pitchFamily="50" charset="-128"/>
                <a:ea typeface="HGP創英角ｺﾞｼｯｸUB" pitchFamily="50" charset="-128"/>
              </a:rPr>
              <a:t>(</a:t>
            </a:r>
            <a:r>
              <a:rPr lang="ja-JP" altLang="en-US" dirty="0" smtClean="0">
                <a:solidFill>
                  <a:schemeClr val="bg1"/>
                </a:solidFill>
                <a:latin typeface="HGP創英角ｺﾞｼｯｸUB" pitchFamily="50" charset="-128"/>
                <a:ea typeface="HGP創英角ｺﾞｼｯｸUB" pitchFamily="50" charset="-128"/>
              </a:rPr>
              <a:t>サーバー</a:t>
            </a:r>
            <a:r>
              <a:rPr lang="en-US" altLang="ja-JP" dirty="0" smtClean="0">
                <a:solidFill>
                  <a:schemeClr val="bg1"/>
                </a:solidFill>
                <a:latin typeface="HGP創英角ｺﾞｼｯｸUB" pitchFamily="50" charset="-128"/>
                <a:ea typeface="HGP創英角ｺﾞｼｯｸUB" pitchFamily="50" charset="-128"/>
              </a:rPr>
              <a:t>OS)</a:t>
            </a:r>
          </a:p>
        </p:txBody>
      </p:sp>
      <p:sp>
        <p:nvSpPr>
          <p:cNvPr id="113" name="正方形/長方形 112"/>
          <p:cNvSpPr/>
          <p:nvPr/>
        </p:nvSpPr>
        <p:spPr bwMode="auto">
          <a:xfrm>
            <a:off x="1447800" y="4800600"/>
            <a:ext cx="2286000" cy="457200"/>
          </a:xfrm>
          <a:prstGeom prst="rect">
            <a:avLst/>
          </a:prstGeom>
          <a:gradFill>
            <a:gsLst>
              <a:gs pos="0">
                <a:srgbClr val="FF9900"/>
              </a:gs>
              <a:gs pos="100000">
                <a:srgbClr val="C00000"/>
              </a:gs>
            </a:gsLst>
          </a:gra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114" name="テキスト ボックス 113"/>
          <p:cNvSpPr txBox="1"/>
          <p:nvPr/>
        </p:nvSpPr>
        <p:spPr>
          <a:xfrm>
            <a:off x="1546874" y="1071649"/>
            <a:ext cx="1988445"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ハイパーバイザー方式</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115" name="テキスト ボックス 114"/>
          <p:cNvSpPr txBox="1"/>
          <p:nvPr/>
        </p:nvSpPr>
        <p:spPr>
          <a:xfrm>
            <a:off x="5439060" y="1066800"/>
            <a:ext cx="2381181"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コンテナ方式</a:t>
            </a:r>
            <a:r>
              <a:rPr kumimoji="1" lang="en-US" altLang="ja-JP" sz="1400" dirty="0" smtClean="0">
                <a:solidFill>
                  <a:srgbClr val="0000CC"/>
                </a:solidFill>
                <a:latin typeface="HGP創英角ｺﾞｼｯｸUB" pitchFamily="50" charset="-128"/>
                <a:ea typeface="HGP創英角ｺﾞｼｯｸUB" pitchFamily="50" charset="-128"/>
              </a:rPr>
              <a:t>/OS</a:t>
            </a:r>
            <a:r>
              <a:rPr kumimoji="1" lang="ja-JP" altLang="en-US" sz="1400" dirty="0" smtClean="0">
                <a:solidFill>
                  <a:srgbClr val="0000CC"/>
                </a:solidFill>
                <a:latin typeface="HGP創英角ｺﾞｼｯｸUB" pitchFamily="50" charset="-128"/>
                <a:ea typeface="HGP創英角ｺﾞｼｯｸUB" pitchFamily="50" charset="-128"/>
              </a:rPr>
              <a:t>の仮想化</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38" name="角丸四角形 37"/>
          <p:cNvSpPr/>
          <p:nvPr/>
        </p:nvSpPr>
        <p:spPr bwMode="auto">
          <a:xfrm>
            <a:off x="2667000" y="4648200"/>
            <a:ext cx="990600" cy="228600"/>
          </a:xfrm>
          <a:prstGeom prst="roundRect">
            <a:avLst>
              <a:gd name="adj" fmla="val 5084"/>
            </a:avLst>
          </a:prstGeom>
          <a:solidFill>
            <a:srgbClr val="0000FF"/>
          </a:solidFill>
          <a:ln w="28575" cmpd="sng">
            <a:noFill/>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t>仮想マシン</a:t>
            </a:r>
            <a:endParaRPr lang="ja-JP" altLang="en-US" dirty="0"/>
          </a:p>
        </p:txBody>
      </p:sp>
      <p:sp>
        <p:nvSpPr>
          <p:cNvPr id="39" name="角丸四角形 38"/>
          <p:cNvSpPr/>
          <p:nvPr/>
        </p:nvSpPr>
        <p:spPr bwMode="auto">
          <a:xfrm>
            <a:off x="1524000" y="4648200"/>
            <a:ext cx="990600" cy="228600"/>
          </a:xfrm>
          <a:prstGeom prst="roundRect">
            <a:avLst>
              <a:gd name="adj" fmla="val 5084"/>
            </a:avLst>
          </a:prstGeom>
          <a:solidFill>
            <a:srgbClr val="0000FF"/>
          </a:solidFill>
          <a:ln w="28575" cmpd="sng">
            <a:noFill/>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t>仮想マシン</a:t>
            </a:r>
            <a:endParaRPr lang="ja-JP" altLang="en-US" dirty="0"/>
          </a:p>
        </p:txBody>
      </p:sp>
    </p:spTree>
    <p:extLst>
      <p:ext uri="{BB962C8B-B14F-4D97-AF65-F5344CB8AC3E}">
        <p14:creationId xmlns:p14="http://schemas.microsoft.com/office/powerpoint/2010/main" val="18107505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bwMode="auto">
          <a:xfrm>
            <a:off x="762000" y="1752600"/>
            <a:ext cx="3657600" cy="2133600"/>
          </a:xfrm>
          <a:prstGeom prst="roundRect">
            <a:avLst>
              <a:gd name="adj" fmla="val 5883"/>
            </a:avLst>
          </a:prstGeom>
          <a:solidFill>
            <a:schemeClr val="bg1"/>
          </a:solidFill>
          <a:ln w="38100" cap="flat" cmpd="sng" algn="ctr">
            <a:solidFill>
              <a:srgbClr val="0000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171450" indent="-171450">
              <a:buFont typeface="Wingdings" charset="2"/>
              <a:buChar char="v"/>
            </a:pPr>
            <a:r>
              <a:rPr lang="ja-JP" altLang="en-US" sz="1100" dirty="0"/>
              <a:t>各仮想マシン（</a:t>
            </a:r>
            <a:r>
              <a:rPr lang="en-US" altLang="ja-JP" sz="1100" dirty="0"/>
              <a:t>VM</a:t>
            </a:r>
            <a:r>
              <a:rPr lang="ja-JP" altLang="en-US" sz="1100" dirty="0"/>
              <a:t>）にカーネルも含めて完全に</a:t>
            </a:r>
            <a:r>
              <a:rPr lang="en-US" altLang="ja-JP" sz="1100" dirty="0"/>
              <a:t>OS</a:t>
            </a:r>
            <a:r>
              <a:rPr lang="ja-JP" altLang="en-US" sz="1100" dirty="0"/>
              <a:t>をインストールする必要があるため、かなりサイズが大きくなるが、自由度・柔軟性も高くなる。</a:t>
            </a:r>
            <a:endParaRPr lang="en-US" altLang="ja-JP" sz="1100" dirty="0"/>
          </a:p>
          <a:p>
            <a:pPr marL="171450" indent="-171450">
              <a:buFont typeface="Wingdings" charset="2"/>
              <a:buChar char="v"/>
            </a:pPr>
            <a:r>
              <a:rPr lang="ja-JP" altLang="en-US" sz="1100" dirty="0"/>
              <a:t>各</a:t>
            </a:r>
            <a:r>
              <a:rPr lang="en-US" altLang="ja-JP" sz="1100" dirty="0"/>
              <a:t>VM</a:t>
            </a:r>
            <a:r>
              <a:rPr lang="ja-JP" altLang="en-US" sz="1100" dirty="0"/>
              <a:t>には独自のカーネルがあるため、好きな</a:t>
            </a:r>
            <a:r>
              <a:rPr lang="en-US" altLang="ja-JP" sz="1100" dirty="0"/>
              <a:t>OS</a:t>
            </a:r>
            <a:r>
              <a:rPr lang="ja-JP" altLang="en-US" sz="1100" dirty="0"/>
              <a:t>をインストールでき、それぞれの</a:t>
            </a:r>
            <a:r>
              <a:rPr lang="en-US" altLang="ja-JP" sz="1100" dirty="0"/>
              <a:t>VM</a:t>
            </a:r>
            <a:r>
              <a:rPr lang="ja-JP" altLang="en-US" sz="1100" dirty="0"/>
              <a:t>の</a:t>
            </a:r>
            <a:r>
              <a:rPr lang="en-US" altLang="ja-JP" sz="1100" dirty="0"/>
              <a:t>OS</a:t>
            </a:r>
            <a:r>
              <a:rPr lang="ja-JP" altLang="en-US" sz="1100" dirty="0"/>
              <a:t>は完全に独立した環境で実行される。</a:t>
            </a:r>
            <a:endParaRPr lang="en-US" altLang="ja-JP" sz="1100" dirty="0"/>
          </a:p>
          <a:p>
            <a:pPr marL="171450" indent="-171450">
              <a:buFont typeface="Wingdings" charset="2"/>
              <a:buChar char="v"/>
            </a:pPr>
            <a:r>
              <a:rPr lang="ja-JP" altLang="en-US" sz="1100" dirty="0"/>
              <a:t>自由度が高く柔軟性も高いことから、一般企業で好まれる傾向がある</a:t>
            </a:r>
            <a:r>
              <a:rPr lang="ja-JP" altLang="en-US" sz="1100" dirty="0" smtClean="0"/>
              <a:t>。</a:t>
            </a:r>
            <a:endParaRPr lang="en-US" altLang="ja-JP" sz="1100" dirty="0"/>
          </a:p>
          <a:p>
            <a:pPr marL="171450" indent="-171450">
              <a:buFont typeface="Wingdings" charset="2"/>
              <a:buChar char="v"/>
            </a:pPr>
            <a:r>
              <a:rPr lang="en-US" altLang="ja-JP" sz="1100" dirty="0" err="1"/>
              <a:t>Vmware</a:t>
            </a:r>
            <a:r>
              <a:rPr lang="en-US" altLang="ja-JP" sz="1100" dirty="0"/>
              <a:t> </a:t>
            </a:r>
            <a:r>
              <a:rPr lang="en-US" altLang="ja-JP" sz="1100" dirty="0" err="1"/>
              <a:t>ESXi</a:t>
            </a:r>
            <a:r>
              <a:rPr lang="ja-JP" altLang="en-US" sz="1100" dirty="0"/>
              <a:t>、</a:t>
            </a:r>
            <a:r>
              <a:rPr lang="en-US" altLang="ja-JP" sz="1100" dirty="0" err="1"/>
              <a:t>Xen</a:t>
            </a:r>
            <a:r>
              <a:rPr lang="en-US" altLang="ja-JP" sz="1100" dirty="0"/>
              <a:t> Server</a:t>
            </a:r>
            <a:r>
              <a:rPr lang="ja-JP" altLang="en-US" sz="1100" dirty="0"/>
              <a:t>、</a:t>
            </a:r>
            <a:r>
              <a:rPr lang="en-US" altLang="ja-JP" sz="1100" dirty="0"/>
              <a:t>Hyper-V</a:t>
            </a:r>
            <a:r>
              <a:rPr lang="ja-JP" altLang="en-US" sz="1100" dirty="0"/>
              <a:t>など</a:t>
            </a:r>
          </a:p>
        </p:txBody>
      </p:sp>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サーバーの仮想化</a:t>
            </a:r>
            <a:r>
              <a:rPr lang="en-US" altLang="ja-JP" sz="2800" dirty="0" smtClean="0">
                <a:ea typeface="ＭＳ Ｐゴシック" pitchFamily="50" charset="-128"/>
              </a:rPr>
              <a:t> 3</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テキスト ボックス 42"/>
          <p:cNvSpPr txBox="1"/>
          <p:nvPr/>
        </p:nvSpPr>
        <p:spPr>
          <a:xfrm>
            <a:off x="1546874" y="1071649"/>
            <a:ext cx="1988445"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ハイパーバイザー方式</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155" name="テキスト ボックス 154"/>
          <p:cNvSpPr txBox="1"/>
          <p:nvPr/>
        </p:nvSpPr>
        <p:spPr>
          <a:xfrm>
            <a:off x="5439060" y="1066800"/>
            <a:ext cx="2381181" cy="627864"/>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400" dirty="0" smtClean="0">
                <a:solidFill>
                  <a:srgbClr val="0000CC"/>
                </a:solidFill>
                <a:latin typeface="HGP創英角ｺﾞｼｯｸUB" pitchFamily="50" charset="-128"/>
                <a:ea typeface="HGP創英角ｺﾞｼｯｸUB" pitchFamily="50" charset="-128"/>
              </a:rPr>
              <a:t>(</a:t>
            </a:r>
            <a:r>
              <a:rPr kumimoji="1" lang="ja-JP" altLang="en-US" sz="1400" dirty="0" smtClean="0">
                <a:solidFill>
                  <a:srgbClr val="0000CC"/>
                </a:solidFill>
                <a:latin typeface="HGP創英角ｺﾞｼｯｸUB" pitchFamily="50" charset="-128"/>
                <a:ea typeface="HGP創英角ｺﾞｼｯｸUB" pitchFamily="50" charset="-128"/>
              </a:rPr>
              <a:t>コンテナ方式</a:t>
            </a:r>
            <a:r>
              <a:rPr kumimoji="1" lang="en-US" altLang="ja-JP" sz="1400" dirty="0" smtClean="0">
                <a:solidFill>
                  <a:srgbClr val="0000CC"/>
                </a:solidFill>
                <a:latin typeface="HGP創英角ｺﾞｼｯｸUB" pitchFamily="50" charset="-128"/>
                <a:ea typeface="HGP創英角ｺﾞｼｯｸUB" pitchFamily="50" charset="-128"/>
              </a:rPr>
              <a:t>/OS</a:t>
            </a:r>
            <a:r>
              <a:rPr kumimoji="1" lang="ja-JP" altLang="en-US" sz="1400" dirty="0" smtClean="0">
                <a:solidFill>
                  <a:srgbClr val="0000CC"/>
                </a:solidFill>
                <a:latin typeface="HGP創英角ｺﾞｼｯｸUB" pitchFamily="50" charset="-128"/>
                <a:ea typeface="HGP創英角ｺﾞｼｯｸUB" pitchFamily="50" charset="-128"/>
              </a:rPr>
              <a:t>の仮想化</a:t>
            </a:r>
            <a:r>
              <a:rPr kumimoji="1" lang="en-US" altLang="ja-JP" sz="1400" dirty="0" smtClean="0">
                <a:solidFill>
                  <a:srgbClr val="0000CC"/>
                </a:solidFill>
                <a:latin typeface="HGP創英角ｺﾞｼｯｸUB" pitchFamily="50" charset="-128"/>
                <a:ea typeface="HGP創英角ｺﾞｼｯｸUB" pitchFamily="50" charset="-128"/>
              </a:rPr>
              <a:t>)</a:t>
            </a:r>
            <a:endParaRPr kumimoji="1" lang="ja-JP" altLang="en-US" sz="1400" dirty="0">
              <a:solidFill>
                <a:srgbClr val="0000CC"/>
              </a:solidFill>
              <a:latin typeface="HGP創英角ｺﾞｼｯｸUB" pitchFamily="50" charset="-128"/>
              <a:ea typeface="HGP創英角ｺﾞｼｯｸUB" pitchFamily="50" charset="-128"/>
            </a:endParaRPr>
          </a:p>
        </p:txBody>
      </p:sp>
      <p:sp>
        <p:nvSpPr>
          <p:cNvPr id="7" name="角丸四角形 6"/>
          <p:cNvSpPr/>
          <p:nvPr/>
        </p:nvSpPr>
        <p:spPr bwMode="auto">
          <a:xfrm>
            <a:off x="762000" y="44196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ハードウェア環境を仮想化</a:t>
            </a:r>
          </a:p>
        </p:txBody>
      </p:sp>
      <p:sp>
        <p:nvSpPr>
          <p:cNvPr id="55" name="角丸四角形 54"/>
          <p:cNvSpPr/>
          <p:nvPr/>
        </p:nvSpPr>
        <p:spPr bwMode="auto">
          <a:xfrm>
            <a:off x="4800600" y="44196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環境を仮想化</a:t>
            </a:r>
          </a:p>
        </p:txBody>
      </p:sp>
      <p:sp>
        <p:nvSpPr>
          <p:cNvPr id="57" name="角丸四角形 56"/>
          <p:cNvSpPr/>
          <p:nvPr/>
        </p:nvSpPr>
        <p:spPr bwMode="auto">
          <a:xfrm>
            <a:off x="762000" y="48768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異なる</a:t>
            </a: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が共存</a:t>
            </a:r>
          </a:p>
        </p:txBody>
      </p:sp>
      <p:sp>
        <p:nvSpPr>
          <p:cNvPr id="58" name="角丸四角形 57"/>
          <p:cNvSpPr/>
          <p:nvPr/>
        </p:nvSpPr>
        <p:spPr bwMode="auto">
          <a:xfrm>
            <a:off x="4800600" y="48768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同じ</a:t>
            </a: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r>
              <a:rPr lang="ja-JP" altLang="en-US" dirty="0" smtClean="0">
                <a:solidFill>
                  <a:schemeClr val="bg1"/>
                </a:solidFill>
              </a:rPr>
              <a:t>のみ</a:t>
            </a: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共存</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a:t>
            </a:r>
            <a:r>
              <a:rPr kumimoji="0" lang="ja-JP" altLang="en-US" sz="900" b="0" i="0" u="none" strike="noStrike" cap="none" normalizeH="0" baseline="0" dirty="0" smtClean="0">
                <a:ln>
                  <a:noFill/>
                </a:ln>
                <a:solidFill>
                  <a:schemeClr val="bg1"/>
                </a:solidFill>
                <a:effectLst/>
                <a:latin typeface="Arial" charset="0"/>
                <a:ea typeface="HG丸ｺﾞｼｯｸM-PRO" pitchFamily="50" charset="-128"/>
              </a:rPr>
              <a:t>カーネルが同じなら異なるディストリビューションは可能</a:t>
            </a:r>
            <a:r>
              <a:rPr kumimoji="0" lang="en-US" altLang="ja-JP" sz="900" b="0" i="0" u="none" strike="noStrike" cap="none" normalizeH="0" baseline="0" dirty="0" smtClean="0">
                <a:ln>
                  <a:noFill/>
                </a:ln>
                <a:solidFill>
                  <a:schemeClr val="bg1"/>
                </a:solidFill>
                <a:effectLst/>
                <a:latin typeface="Arial" charset="0"/>
                <a:ea typeface="HG丸ｺﾞｼｯｸM-PRO" pitchFamily="50" charset="-128"/>
              </a:rPr>
              <a:t>)</a:t>
            </a:r>
            <a:endParaRPr kumimoji="0" lang="ja-JP" altLang="en-US" sz="9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0" name="角丸四角形 59"/>
          <p:cNvSpPr/>
          <p:nvPr/>
        </p:nvSpPr>
        <p:spPr bwMode="auto">
          <a:xfrm>
            <a:off x="762000" y="53340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を起動させることで起ち上げ</a:t>
            </a:r>
          </a:p>
        </p:txBody>
      </p:sp>
      <p:sp>
        <p:nvSpPr>
          <p:cNvPr id="62" name="角丸四角形 61"/>
          <p:cNvSpPr/>
          <p:nvPr/>
        </p:nvSpPr>
        <p:spPr bwMode="auto">
          <a:xfrm>
            <a:off x="4800600" y="53340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プロセスを起動させてることで起ち上げ</a:t>
            </a:r>
          </a:p>
        </p:txBody>
      </p:sp>
      <p:sp>
        <p:nvSpPr>
          <p:cNvPr id="63" name="角丸四角形 62"/>
          <p:cNvSpPr/>
          <p:nvPr/>
        </p:nvSpPr>
        <p:spPr bwMode="auto">
          <a:xfrm>
            <a:off x="762000" y="57912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ネットワークは仮想ハードウェア経由</a:t>
            </a:r>
          </a:p>
        </p:txBody>
      </p:sp>
      <p:sp>
        <p:nvSpPr>
          <p:cNvPr id="65" name="角丸四角形 64"/>
          <p:cNvSpPr/>
          <p:nvPr/>
        </p:nvSpPr>
        <p:spPr bwMode="auto">
          <a:xfrm>
            <a:off x="4800600" y="57912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ネットワークは仮想インターフェイス経由</a:t>
            </a:r>
          </a:p>
        </p:txBody>
      </p:sp>
      <p:sp>
        <p:nvSpPr>
          <p:cNvPr id="67" name="角丸四角形 66"/>
          <p:cNvSpPr/>
          <p:nvPr/>
        </p:nvSpPr>
        <p:spPr bwMode="auto">
          <a:xfrm>
            <a:off x="4800600" y="1752600"/>
            <a:ext cx="3657600" cy="2133600"/>
          </a:xfrm>
          <a:prstGeom prst="roundRect">
            <a:avLst>
              <a:gd name="adj" fmla="val 5883"/>
            </a:avLst>
          </a:prstGeom>
          <a:solidFill>
            <a:schemeClr val="bg1"/>
          </a:solidFill>
          <a:ln w="38100" cap="flat" cmpd="sng" algn="ctr">
            <a:solidFill>
              <a:srgbClr val="127C5E"/>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171450" indent="-171450">
              <a:buFont typeface="Wingdings" charset="2"/>
              <a:buChar char="v"/>
            </a:pPr>
            <a:r>
              <a:rPr lang="en-US" altLang="ja-JP" sz="1100" dirty="0"/>
              <a:t>1</a:t>
            </a:r>
            <a:r>
              <a:rPr lang="ja-JP" altLang="en-US" sz="1100" dirty="0"/>
              <a:t>つの</a:t>
            </a:r>
            <a:r>
              <a:rPr lang="ja-JP" altLang="en-US" sz="1100" dirty="0" smtClean="0"/>
              <a:t>カーネルで</a:t>
            </a:r>
            <a:r>
              <a:rPr lang="en-US" altLang="ja-JP" sz="1100" dirty="0" smtClean="0"/>
              <a:t>OS</a:t>
            </a:r>
            <a:r>
              <a:rPr lang="ja-JP" altLang="en-US" sz="1100" dirty="0"/>
              <a:t>の複数のインスタンスを実行</a:t>
            </a:r>
            <a:r>
              <a:rPr lang="ja-JP" altLang="en-US" sz="1100" dirty="0" smtClean="0"/>
              <a:t>。</a:t>
            </a:r>
            <a:endParaRPr lang="en-US" altLang="ja-JP" sz="1100" dirty="0"/>
          </a:p>
          <a:p>
            <a:pPr marL="171450" indent="-171450">
              <a:buFont typeface="Wingdings" charset="2"/>
              <a:buChar char="v"/>
            </a:pPr>
            <a:r>
              <a:rPr lang="ja-JP" altLang="en-US" sz="1100" dirty="0"/>
              <a:t>各インスタンスは完全に独立した環境で</a:t>
            </a:r>
            <a:r>
              <a:rPr lang="ja-JP" altLang="en-US" sz="1100" dirty="0" smtClean="0"/>
              <a:t>実行されるため、</a:t>
            </a:r>
            <a:r>
              <a:rPr lang="ja-JP" altLang="en-US" sz="1100" dirty="0"/>
              <a:t>あるコンテナが別のコンテナのファイルにアクセスするリスクがなく、安全性が高い。</a:t>
            </a:r>
          </a:p>
          <a:p>
            <a:pPr marL="171450" indent="-171450">
              <a:buFont typeface="Wingdings" charset="2"/>
              <a:buChar char="v"/>
            </a:pPr>
            <a:r>
              <a:rPr lang="ja-JP" altLang="en-US" sz="1100" dirty="0"/>
              <a:t>全てが同じカーネル上で実行されるため、リソースの利用</a:t>
            </a:r>
            <a:r>
              <a:rPr lang="ja-JP" altLang="en-US" sz="1100" dirty="0" smtClean="0"/>
              <a:t>効率は高く</a:t>
            </a:r>
            <a:r>
              <a:rPr lang="ja-JP" altLang="en-US" sz="1100" dirty="0"/>
              <a:t>、カーネルにパッチを当てる際もひとつで済むことなど運用管理負担が少ないため、仮想ホスティング事業者に好まれる</a:t>
            </a:r>
            <a:r>
              <a:rPr lang="ja-JP" altLang="en-US" sz="1100" dirty="0" smtClean="0"/>
              <a:t>。</a:t>
            </a:r>
            <a:endParaRPr lang="en-US" altLang="ja-JP" sz="1100" dirty="0"/>
          </a:p>
          <a:p>
            <a:pPr marL="171450" indent="-171450">
              <a:buFont typeface="Wingdings" charset="2"/>
              <a:buChar char="v"/>
            </a:pPr>
            <a:r>
              <a:rPr lang="ja-JP" altLang="en-US" sz="1100" dirty="0"/>
              <a:t>独立した製品として、</a:t>
            </a:r>
            <a:r>
              <a:rPr lang="en-US" altLang="ja-JP" sz="1100" dirty="0" err="1"/>
              <a:t>Docker</a:t>
            </a:r>
            <a:r>
              <a:rPr lang="ja-JP" altLang="en-US" sz="1100" dirty="0"/>
              <a:t>、</a:t>
            </a:r>
            <a:r>
              <a:rPr lang="en-US" altLang="ja-JP" sz="1100" dirty="0"/>
              <a:t>Parallels </a:t>
            </a:r>
            <a:r>
              <a:rPr lang="en-US" altLang="ja-JP" sz="1100" dirty="0" err="1"/>
              <a:t>Virtuozzo</a:t>
            </a:r>
            <a:r>
              <a:rPr lang="en-US" altLang="ja-JP" sz="1100" dirty="0"/>
              <a:t> Containers</a:t>
            </a:r>
            <a:r>
              <a:rPr lang="ja-JP" altLang="en-US" sz="1100" dirty="0"/>
              <a:t>など、</a:t>
            </a:r>
            <a:r>
              <a:rPr lang="en-US" altLang="ja-JP" sz="1100" dirty="0"/>
              <a:t>Linux</a:t>
            </a:r>
            <a:r>
              <a:rPr lang="ja-JP" altLang="en-US" sz="1100" dirty="0"/>
              <a:t>の機能として、</a:t>
            </a:r>
            <a:r>
              <a:rPr lang="fr-FR" altLang="ja-JP" sz="1100" dirty="0"/>
              <a:t>LXC</a:t>
            </a:r>
            <a:r>
              <a:rPr lang="ja-JP" altLang="fr-FR" sz="1100" dirty="0"/>
              <a:t>（</a:t>
            </a:r>
            <a:r>
              <a:rPr lang="fr-FR" altLang="ja-JP" sz="1100" dirty="0" err="1"/>
              <a:t>LinuX</a:t>
            </a:r>
            <a:r>
              <a:rPr lang="fr-FR" altLang="ja-JP" sz="1100" dirty="0"/>
              <a:t> Containers</a:t>
            </a:r>
            <a:r>
              <a:rPr lang="ja-JP" altLang="fr-FR" sz="1100" dirty="0"/>
              <a:t>）</a:t>
            </a:r>
            <a:r>
              <a:rPr lang="ja-JP" altLang="en-US" sz="1100" dirty="0" smtClean="0"/>
              <a:t>。</a:t>
            </a:r>
            <a:endParaRPr lang="ja-JP" altLang="en-US" sz="1100" dirty="0"/>
          </a:p>
        </p:txBody>
      </p:sp>
      <p:sp>
        <p:nvSpPr>
          <p:cNvPr id="68" name="角丸四角形 67"/>
          <p:cNvSpPr/>
          <p:nvPr/>
        </p:nvSpPr>
        <p:spPr bwMode="auto">
          <a:xfrm>
            <a:off x="762000" y="3962400"/>
            <a:ext cx="3657600" cy="381000"/>
          </a:xfrm>
          <a:prstGeom prst="roundRect">
            <a:avLst/>
          </a:prstGeom>
          <a:solidFill>
            <a:srgbClr val="008000"/>
          </a:solidFill>
          <a:ln>
            <a:solidFill>
              <a:srgbClr val="0000FF"/>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Virtual Machine (VM)</a:t>
            </a:r>
            <a:r>
              <a:rPr kumimoji="0" lang="en-US" altLang="ja-JP" sz="1200" b="0" i="0" u="none" strike="noStrike" cap="none" normalizeH="0" dirty="0" smtClean="0">
                <a:ln>
                  <a:noFill/>
                </a:ln>
                <a:solidFill>
                  <a:schemeClr val="bg1"/>
                </a:solidFill>
                <a:effectLst/>
                <a:latin typeface="Arial" charset="0"/>
                <a:ea typeface="HG丸ｺﾞｼｯｸM-PRO" pitchFamily="50" charset="-128"/>
              </a:rPr>
              <a:t> </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1" name="角丸四角形 70"/>
          <p:cNvSpPr/>
          <p:nvPr/>
        </p:nvSpPr>
        <p:spPr bwMode="auto">
          <a:xfrm>
            <a:off x="4800600" y="3962400"/>
            <a:ext cx="3657600" cy="381000"/>
          </a:xfrm>
          <a:prstGeom prst="roundRect">
            <a:avLst/>
          </a:prstGeom>
          <a:solidFill>
            <a:srgbClr val="0000FF"/>
          </a:solidFill>
          <a:ln>
            <a:solidFill>
              <a:srgbClr val="127C5E"/>
            </a:solidFill>
            <a:headEnd type="none" w="med" len="med"/>
            <a:tailEnd type="none" w="med" len="med"/>
          </a:ln>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dirty="0" smtClean="0"/>
              <a:t>Container (</a:t>
            </a:r>
            <a:r>
              <a:rPr lang="en-US" altLang="ja-JP" dirty="0"/>
              <a:t>CT</a:t>
            </a:r>
            <a:r>
              <a:rPr lang="en-US" altLang="ja-JP" dirty="0" smtClean="0"/>
              <a:t>)  / Virtual Environment (</a:t>
            </a:r>
            <a:r>
              <a:rPr lang="en-US" altLang="ja-JP" dirty="0"/>
              <a:t>VE</a:t>
            </a:r>
            <a:r>
              <a:rPr lang="en-US" altLang="ja-JP" dirty="0" smtClean="0"/>
              <a:t>)</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Tree>
    <p:extLst>
      <p:ext uri="{BB962C8B-B14F-4D97-AF65-F5344CB8AC3E}">
        <p14:creationId xmlns:p14="http://schemas.microsoft.com/office/powerpoint/2010/main" val="39631182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デスクトップの仮想化</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grpSp>
        <p:nvGrpSpPr>
          <p:cNvPr id="118" name="グループ化 8"/>
          <p:cNvGrpSpPr/>
          <p:nvPr/>
        </p:nvGrpSpPr>
        <p:grpSpPr>
          <a:xfrm>
            <a:off x="1219200" y="1066800"/>
            <a:ext cx="2587625" cy="5486399"/>
            <a:chOff x="5337175" y="1066800"/>
            <a:chExt cx="2587625" cy="5486399"/>
          </a:xfrm>
        </p:grpSpPr>
        <p:sp>
          <p:nvSpPr>
            <p:cNvPr id="120" name="角丸四角形 119"/>
            <p:cNvSpPr/>
            <p:nvPr/>
          </p:nvSpPr>
          <p:spPr bwMode="auto">
            <a:xfrm>
              <a:off x="5337175" y="3503706"/>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1" name="正方形/長方形 120"/>
            <p:cNvSpPr/>
            <p:nvPr/>
          </p:nvSpPr>
          <p:spPr bwMode="auto">
            <a:xfrm>
              <a:off x="5502978" y="4648200"/>
              <a:ext cx="2239292" cy="609600"/>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仮想化ソフトウェア</a:t>
              </a:r>
              <a:endParaRPr lang="ja-JP" altLang="en-US" sz="1600" dirty="0">
                <a:solidFill>
                  <a:schemeClr val="bg1"/>
                </a:solidFill>
                <a:latin typeface="HGP創英角ｺﾞｼｯｸUB" pitchFamily="50" charset="-128"/>
                <a:ea typeface="HGP創英角ｺﾞｼｯｸUB" pitchFamily="50" charset="-128"/>
              </a:endParaRPr>
            </a:p>
          </p:txBody>
        </p:sp>
        <p:sp>
          <p:nvSpPr>
            <p:cNvPr id="123" name="角丸四角形 122"/>
            <p:cNvSpPr/>
            <p:nvPr/>
          </p:nvSpPr>
          <p:spPr bwMode="auto">
            <a:xfrm>
              <a:off x="5502978" y="5269468"/>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4" name="テキスト ボックス 123"/>
            <p:cNvSpPr txBox="1"/>
            <p:nvPr/>
          </p:nvSpPr>
          <p:spPr>
            <a:xfrm>
              <a:off x="6010820" y="5546669"/>
              <a:ext cx="1245052" cy="701731"/>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ja-JP" altLang="en-US" sz="1800" dirty="0" smtClean="0">
                  <a:solidFill>
                    <a:schemeClr val="bg1"/>
                  </a:solidFill>
                  <a:latin typeface="HGP創英角ｺﾞｼｯｸUB" pitchFamily="50" charset="-128"/>
                  <a:ea typeface="HGP創英角ｺﾞｼｯｸUB" pitchFamily="50" charset="-128"/>
                </a:rPr>
                <a:t>物理マシン</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26" name="角丸四角形 125"/>
            <p:cNvSpPr/>
            <p:nvPr/>
          </p:nvSpPr>
          <p:spPr bwMode="auto">
            <a:xfrm>
              <a:off x="5562600" y="4170617"/>
              <a:ext cx="61299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7" name="角丸四角形 126"/>
            <p:cNvSpPr/>
            <p:nvPr/>
          </p:nvSpPr>
          <p:spPr bwMode="auto">
            <a:xfrm>
              <a:off x="6321201" y="4171238"/>
              <a:ext cx="61299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8" name="角丸四角形 127"/>
            <p:cNvSpPr/>
            <p:nvPr/>
          </p:nvSpPr>
          <p:spPr bwMode="auto">
            <a:xfrm>
              <a:off x="7083201" y="4171460"/>
              <a:ext cx="612999" cy="642756"/>
            </a:xfrm>
            <a:prstGeom prst="roundRect">
              <a:avLst>
                <a:gd name="adj" fmla="val 8320"/>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9" name="正方形/長方形 128"/>
            <p:cNvSpPr/>
            <p:nvPr/>
          </p:nvSpPr>
          <p:spPr bwMode="auto">
            <a:xfrm>
              <a:off x="5499579" y="3810001"/>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30" name="正方形/長方形 129"/>
            <p:cNvSpPr/>
            <p:nvPr/>
          </p:nvSpPr>
          <p:spPr bwMode="auto">
            <a:xfrm>
              <a:off x="6258406" y="3810845"/>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32" name="正方形/長方形 131"/>
            <p:cNvSpPr/>
            <p:nvPr/>
          </p:nvSpPr>
          <p:spPr bwMode="auto">
            <a:xfrm>
              <a:off x="7006450" y="3810000"/>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cxnSp>
          <p:nvCxnSpPr>
            <p:cNvPr id="133" name="直線コネクタ 132"/>
            <p:cNvCxnSpPr>
              <a:stCxn id="142" idx="2"/>
            </p:cNvCxnSpPr>
            <p:nvPr/>
          </p:nvCxnSpPr>
          <p:spPr bwMode="auto">
            <a:xfrm>
              <a:off x="5876881" y="2742357"/>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直線コネクタ 137"/>
            <p:cNvCxnSpPr>
              <a:stCxn id="145" idx="2"/>
              <a:endCxn id="141" idx="0"/>
            </p:cNvCxnSpPr>
            <p:nvPr/>
          </p:nvCxnSpPr>
          <p:spPr bwMode="auto">
            <a:xfrm flipH="1">
              <a:off x="6630988"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直線コネクタ 138"/>
            <p:cNvCxnSpPr>
              <a:stCxn id="147" idx="2"/>
            </p:cNvCxnSpPr>
            <p:nvPr/>
          </p:nvCxnSpPr>
          <p:spPr bwMode="auto">
            <a:xfrm flipH="1">
              <a:off x="7397360" y="2743200"/>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1" name="角丸四角形 140"/>
            <p:cNvSpPr/>
            <p:nvPr/>
          </p:nvSpPr>
          <p:spPr bwMode="auto">
            <a:xfrm>
              <a:off x="5337176"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142" name="角丸四角形 141"/>
            <p:cNvSpPr/>
            <p:nvPr/>
          </p:nvSpPr>
          <p:spPr bwMode="auto">
            <a:xfrm>
              <a:off x="5510946" y="1821138"/>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4" name="テキスト ボックス 143"/>
            <p:cNvSpPr txBox="1"/>
            <p:nvPr/>
          </p:nvSpPr>
          <p:spPr>
            <a:xfrm>
              <a:off x="5486400" y="1821759"/>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45" name="角丸四角形 144"/>
            <p:cNvSpPr/>
            <p:nvPr/>
          </p:nvSpPr>
          <p:spPr bwMode="auto">
            <a:xfrm>
              <a:off x="6269772"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6" name="テキスト ボックス 145"/>
            <p:cNvSpPr txBox="1"/>
            <p:nvPr/>
          </p:nvSpPr>
          <p:spPr>
            <a:xfrm>
              <a:off x="6245226"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47" name="角丸四角形 146"/>
            <p:cNvSpPr/>
            <p:nvPr/>
          </p:nvSpPr>
          <p:spPr bwMode="auto">
            <a:xfrm>
              <a:off x="7031772"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8" name="テキスト ボックス 147"/>
            <p:cNvSpPr txBox="1"/>
            <p:nvPr/>
          </p:nvSpPr>
          <p:spPr>
            <a:xfrm>
              <a:off x="7007226"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149" name="直線コネクタ 148"/>
            <p:cNvCxnSpPr>
              <a:stCxn id="141" idx="2"/>
              <a:endCxn id="120" idx="0"/>
            </p:cNvCxnSpPr>
            <p:nvPr/>
          </p:nvCxnSpPr>
          <p:spPr bwMode="auto">
            <a:xfrm>
              <a:off x="6630988" y="3352800"/>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0" name="正方形/長方形 149"/>
            <p:cNvSpPr/>
            <p:nvPr/>
          </p:nvSpPr>
          <p:spPr bwMode="auto">
            <a:xfrm>
              <a:off x="5613028" y="2098758"/>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51" name="テキスト ボックス 150"/>
            <p:cNvSpPr txBox="1"/>
            <p:nvPr/>
          </p:nvSpPr>
          <p:spPr>
            <a:xfrm>
              <a:off x="5536757" y="1066800"/>
              <a:ext cx="2212565" cy="701731"/>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デスクトップの仮想化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800" dirty="0" smtClean="0">
                  <a:solidFill>
                    <a:srgbClr val="0000CC"/>
                  </a:solidFill>
                  <a:latin typeface="HGP創英角ｺﾞｼｯｸUB" pitchFamily="50" charset="-128"/>
                  <a:ea typeface="HGP創英角ｺﾞｼｯｸUB" pitchFamily="50" charset="-128"/>
                </a:rPr>
                <a:t>(</a:t>
              </a:r>
              <a:r>
                <a:rPr kumimoji="1" lang="ja-JP" altLang="en-US" sz="1800" dirty="0" smtClean="0">
                  <a:solidFill>
                    <a:srgbClr val="0000CC"/>
                  </a:solidFill>
                  <a:latin typeface="HGP創英角ｺﾞｼｯｸUB" pitchFamily="50" charset="-128"/>
                  <a:ea typeface="HGP創英角ｺﾞｼｯｸUB" pitchFamily="50" charset="-128"/>
                </a:rPr>
                <a:t>仮想</a:t>
              </a:r>
              <a:r>
                <a:rPr kumimoji="1" lang="en-US" altLang="ja-JP" sz="1800" dirty="0" smtClean="0">
                  <a:solidFill>
                    <a:srgbClr val="0000CC"/>
                  </a:solidFill>
                  <a:latin typeface="HGP創英角ｺﾞｼｯｸUB" pitchFamily="50" charset="-128"/>
                  <a:ea typeface="HGP創英角ｺﾞｼｯｸUB" pitchFamily="50" charset="-128"/>
                </a:rPr>
                <a:t>PC</a:t>
              </a:r>
              <a:r>
                <a:rPr kumimoji="1" lang="ja-JP" altLang="en-US" sz="1800" dirty="0" smtClean="0">
                  <a:solidFill>
                    <a:srgbClr val="0000CC"/>
                  </a:solidFill>
                  <a:latin typeface="HGP創英角ｺﾞｼｯｸUB" pitchFamily="50" charset="-128"/>
                  <a:ea typeface="HGP創英角ｺﾞｼｯｸUB" pitchFamily="50" charset="-128"/>
                </a:rPr>
                <a:t>方式</a:t>
              </a:r>
              <a:r>
                <a:rPr kumimoji="1" lang="en-US" altLang="ja-JP" sz="1800" dirty="0" smtClean="0">
                  <a:solidFill>
                    <a:srgbClr val="0000CC"/>
                  </a:solidFill>
                  <a:latin typeface="HGP創英角ｺﾞｼｯｸUB" pitchFamily="50" charset="-128"/>
                  <a:ea typeface="HGP創英角ｺﾞｼｯｸUB" pitchFamily="50" charset="-128"/>
                </a:rPr>
                <a:t>)</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152" name="正方形/長方形 151"/>
            <p:cNvSpPr/>
            <p:nvPr/>
          </p:nvSpPr>
          <p:spPr bwMode="auto">
            <a:xfrm>
              <a:off x="5613028" y="2291058"/>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53" name="正方形/長方形 152"/>
            <p:cNvSpPr/>
            <p:nvPr/>
          </p:nvSpPr>
          <p:spPr bwMode="auto">
            <a:xfrm>
              <a:off x="5613028" y="2469546"/>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54" name="正方形/長方形 153"/>
            <p:cNvSpPr/>
            <p:nvPr/>
          </p:nvSpPr>
          <p:spPr bwMode="auto">
            <a:xfrm>
              <a:off x="6380675" y="2107531"/>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55" name="正方形/長方形 154"/>
            <p:cNvSpPr/>
            <p:nvPr/>
          </p:nvSpPr>
          <p:spPr bwMode="auto">
            <a:xfrm>
              <a:off x="6380675" y="2299831"/>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56" name="正方形/長方形 155"/>
            <p:cNvSpPr/>
            <p:nvPr/>
          </p:nvSpPr>
          <p:spPr bwMode="auto">
            <a:xfrm>
              <a:off x="6380675" y="2478319"/>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57" name="正方形/長方形 156"/>
            <p:cNvSpPr/>
            <p:nvPr/>
          </p:nvSpPr>
          <p:spPr bwMode="auto">
            <a:xfrm>
              <a:off x="7142675" y="2107531"/>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58" name="正方形/長方形 157"/>
            <p:cNvSpPr/>
            <p:nvPr/>
          </p:nvSpPr>
          <p:spPr bwMode="auto">
            <a:xfrm>
              <a:off x="7142675" y="2299831"/>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59" name="正方形/長方形 158"/>
            <p:cNvSpPr/>
            <p:nvPr/>
          </p:nvSpPr>
          <p:spPr bwMode="auto">
            <a:xfrm>
              <a:off x="7142675" y="2478319"/>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61" name="テキスト ボックス 160"/>
            <p:cNvSpPr txBox="1"/>
            <p:nvPr/>
          </p:nvSpPr>
          <p:spPr>
            <a:xfrm>
              <a:off x="5489799" y="4267200"/>
              <a:ext cx="748923" cy="3970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クライアント</a:t>
              </a:r>
              <a:endParaRPr kumimoji="1" lang="en-US" altLang="ja-JP" sz="9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162" name="テキスト ボックス 161"/>
            <p:cNvSpPr txBox="1"/>
            <p:nvPr/>
          </p:nvSpPr>
          <p:spPr>
            <a:xfrm>
              <a:off x="6248401" y="4267821"/>
              <a:ext cx="748923" cy="3970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クライアント</a:t>
              </a:r>
              <a:endParaRPr kumimoji="1" lang="en-US" altLang="ja-JP" sz="9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sp>
          <p:nvSpPr>
            <p:cNvPr id="163" name="テキスト ボックス 162"/>
            <p:cNvSpPr txBox="1"/>
            <p:nvPr/>
          </p:nvSpPr>
          <p:spPr>
            <a:xfrm>
              <a:off x="7010400" y="4268043"/>
              <a:ext cx="748923" cy="397032"/>
            </a:xfrm>
            <a:prstGeom prst="rect">
              <a:avLst/>
            </a:prstGeom>
            <a:noFill/>
          </p:spPr>
          <p:txBody>
            <a:bodyPr wrap="none" rtlCol="0">
              <a:spAutoFit/>
            </a:bodyPr>
            <a:lstStyle/>
            <a:p>
              <a:pPr algn="ctr"/>
              <a:r>
                <a:rPr kumimoji="1" lang="ja-JP" altLang="en-US" sz="900" dirty="0" smtClean="0">
                  <a:solidFill>
                    <a:schemeClr val="bg1"/>
                  </a:solidFill>
                  <a:latin typeface="HGP創英角ｺﾞｼｯｸUB" pitchFamily="50" charset="-128"/>
                  <a:ea typeface="HGP創英角ｺﾞｼｯｸUB" pitchFamily="50" charset="-128"/>
                </a:rPr>
                <a:t>クライアント</a:t>
              </a:r>
              <a:endParaRPr kumimoji="1" lang="en-US" altLang="ja-JP" sz="900" dirty="0" smtClean="0">
                <a:solidFill>
                  <a:schemeClr val="bg1"/>
                </a:solidFill>
                <a:latin typeface="HGP創英角ｺﾞｼｯｸUB" pitchFamily="50" charset="-128"/>
                <a:ea typeface="HGP創英角ｺﾞｼｯｸUB" pitchFamily="50" charset="-128"/>
              </a:endParaRPr>
            </a:p>
            <a:p>
              <a:pPr algn="ctr"/>
              <a:r>
                <a:rPr kumimoji="1" lang="ja-JP" altLang="en-US" sz="900" dirty="0" smtClean="0">
                  <a:solidFill>
                    <a:schemeClr val="bg1"/>
                  </a:solidFill>
                  <a:latin typeface="HGP創英角ｺﾞｼｯｸUB" pitchFamily="50" charset="-128"/>
                  <a:ea typeface="HGP創英角ｺﾞｼｯｸUB" pitchFamily="50" charset="-128"/>
                </a:rPr>
                <a:t>仮想マシン</a:t>
              </a:r>
              <a:endParaRPr kumimoji="1" lang="ja-JP" altLang="en-US" sz="900" dirty="0">
                <a:solidFill>
                  <a:schemeClr val="bg1"/>
                </a:solidFill>
                <a:latin typeface="HGP創英角ｺﾞｼｯｸUB" pitchFamily="50" charset="-128"/>
                <a:ea typeface="HGP創英角ｺﾞｼｯｸUB" pitchFamily="50" charset="-128"/>
              </a:endParaRPr>
            </a:p>
          </p:txBody>
        </p:sp>
      </p:grpSp>
      <p:sp>
        <p:nvSpPr>
          <p:cNvPr id="164" name="Text Box 51"/>
          <p:cNvSpPr txBox="1">
            <a:spLocks noChangeArrowheads="1"/>
          </p:cNvSpPr>
          <p:nvPr/>
        </p:nvSpPr>
        <p:spPr bwMode="auto">
          <a:xfrm>
            <a:off x="4114800" y="1905000"/>
            <a:ext cx="940144" cy="92333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ts val="0"/>
              </a:spcBef>
            </a:pPr>
            <a:r>
              <a:rPr lang="en-US" altLang="ja-JP" sz="2400" dirty="0" smtClean="0">
                <a:solidFill>
                  <a:schemeClr val="accent6">
                    <a:lumMod val="60000"/>
                    <a:lumOff val="40000"/>
                  </a:schemeClr>
                </a:solidFill>
                <a:latin typeface="Arial" pitchFamily="34" charset="0"/>
                <a:ea typeface="HGP創英角ｺﾞｼｯｸUB" pitchFamily="50" charset="-128"/>
                <a:cs typeface="Arial" pitchFamily="34" charset="0"/>
              </a:rPr>
              <a:t>VDI</a:t>
            </a:r>
            <a:r>
              <a:rPr lang="ja-JP" altLang="en-US" sz="1000" dirty="0">
                <a:solidFill>
                  <a:schemeClr val="accent6">
                    <a:lumMod val="60000"/>
                    <a:lumOff val="40000"/>
                  </a:schemeClr>
                </a:solidFill>
                <a:latin typeface="Arial" pitchFamily="34" charset="0"/>
                <a:ea typeface="HGP創英角ｺﾞｼｯｸUB" pitchFamily="50" charset="-128"/>
                <a:cs typeface="Arial" pitchFamily="34" charset="0"/>
              </a:rPr>
              <a:t>　</a:t>
            </a:r>
            <a:endParaRPr lang="en-US" altLang="ja-JP" sz="1000" dirty="0" smtClean="0">
              <a:solidFill>
                <a:schemeClr val="accent6">
                  <a:lumMod val="60000"/>
                  <a:lumOff val="40000"/>
                </a:schemeClr>
              </a:solidFill>
              <a:latin typeface="Arial" pitchFamily="34" charset="0"/>
              <a:ea typeface="HGP創英角ｺﾞｼｯｸUB" pitchFamily="50" charset="-128"/>
              <a:cs typeface="Arial" pitchFamily="34" charset="0"/>
            </a:endParaRPr>
          </a:p>
          <a:p>
            <a:pPr algn="ctr">
              <a:spcBef>
                <a:spcPts val="0"/>
              </a:spcBef>
            </a:pPr>
            <a:r>
              <a:rPr lang="en-US" altLang="ja-JP" sz="1000" dirty="0" smtClean="0">
                <a:solidFill>
                  <a:schemeClr val="accent6">
                    <a:lumMod val="60000"/>
                    <a:lumOff val="40000"/>
                  </a:schemeClr>
                </a:solidFill>
                <a:latin typeface="Arial" pitchFamily="34" charset="0"/>
                <a:ea typeface="HGP創英角ｺﾞｼｯｸUB" pitchFamily="50" charset="-128"/>
                <a:cs typeface="Arial" pitchFamily="34" charset="0"/>
              </a:rPr>
              <a:t>Virtual </a:t>
            </a:r>
          </a:p>
          <a:p>
            <a:pPr algn="ctr">
              <a:spcBef>
                <a:spcPts val="0"/>
              </a:spcBef>
            </a:pPr>
            <a:r>
              <a:rPr lang="en-US" altLang="ja-JP" sz="1000" dirty="0" smtClean="0">
                <a:solidFill>
                  <a:schemeClr val="accent6">
                    <a:lumMod val="60000"/>
                    <a:lumOff val="40000"/>
                  </a:schemeClr>
                </a:solidFill>
                <a:latin typeface="Arial" pitchFamily="34" charset="0"/>
                <a:ea typeface="HGP創英角ｺﾞｼｯｸUB" pitchFamily="50" charset="-128"/>
                <a:cs typeface="Arial" pitchFamily="34" charset="0"/>
              </a:rPr>
              <a:t>Desktop </a:t>
            </a:r>
          </a:p>
          <a:p>
            <a:pPr algn="ctr">
              <a:spcBef>
                <a:spcPts val="0"/>
              </a:spcBef>
            </a:pPr>
            <a:r>
              <a:rPr lang="en-US" altLang="ja-JP" sz="1000" dirty="0" smtClean="0">
                <a:solidFill>
                  <a:schemeClr val="accent6">
                    <a:lumMod val="60000"/>
                    <a:lumOff val="40000"/>
                  </a:schemeClr>
                </a:solidFill>
                <a:latin typeface="Arial" pitchFamily="34" charset="0"/>
                <a:ea typeface="HGP創英角ｺﾞｼｯｸUB" pitchFamily="50" charset="-128"/>
                <a:cs typeface="Arial" pitchFamily="34" charset="0"/>
              </a:rPr>
              <a:t>Infrastructure</a:t>
            </a:r>
            <a:endParaRPr lang="ja-JP" altLang="en-US" sz="1000" dirty="0">
              <a:solidFill>
                <a:schemeClr val="accent6">
                  <a:lumMod val="60000"/>
                  <a:lumOff val="40000"/>
                </a:schemeClr>
              </a:solidFill>
              <a:latin typeface="Arial" pitchFamily="34" charset="0"/>
              <a:ea typeface="HGP創英角ｺﾞｼｯｸUB" pitchFamily="50" charset="-128"/>
              <a:cs typeface="Arial" pitchFamily="34" charset="0"/>
            </a:endParaRPr>
          </a:p>
        </p:txBody>
      </p:sp>
      <p:sp>
        <p:nvSpPr>
          <p:cNvPr id="166" name="角丸四角形 165"/>
          <p:cNvSpPr/>
          <p:nvPr/>
        </p:nvSpPr>
        <p:spPr bwMode="auto">
          <a:xfrm>
            <a:off x="5335587" y="3503706"/>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8" name="角丸四角形 167"/>
          <p:cNvSpPr/>
          <p:nvPr/>
        </p:nvSpPr>
        <p:spPr bwMode="auto">
          <a:xfrm>
            <a:off x="5501390" y="4191000"/>
            <a:ext cx="747009" cy="2286000"/>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t>物理</a:t>
            </a:r>
            <a:endParaRPr lang="en-US" altLang="ja-JP" dirty="0" smtClean="0"/>
          </a:p>
          <a:p>
            <a:pPr algn="ctr"/>
            <a:r>
              <a:rPr lang="ja-JP" altLang="en-US" dirty="0" smtClean="0"/>
              <a:t>マシン</a:t>
            </a:r>
            <a:endParaRPr lang="en-US" altLang="ja-JP" dirty="0" smtClean="0"/>
          </a:p>
          <a:p>
            <a:pPr algn="ctr"/>
            <a:endParaRPr lang="en-US" altLang="ja-JP" dirty="0" smtClean="0"/>
          </a:p>
          <a:p>
            <a:pPr algn="ctr"/>
            <a:r>
              <a:rPr lang="ja-JP" altLang="en-US" sz="800" dirty="0" smtClean="0"/>
              <a:t>ブレード</a:t>
            </a:r>
            <a:r>
              <a:rPr lang="en-US" altLang="ja-JP" sz="800" dirty="0" smtClean="0"/>
              <a:t>PC</a:t>
            </a:r>
            <a:endParaRPr lang="ja-JP" altLang="en-US" sz="800" dirty="0"/>
          </a:p>
        </p:txBody>
      </p:sp>
      <p:cxnSp>
        <p:nvCxnSpPr>
          <p:cNvPr id="179" name="直線コネクタ 178"/>
          <p:cNvCxnSpPr>
            <a:stCxn id="185" idx="2"/>
          </p:cNvCxnSpPr>
          <p:nvPr/>
        </p:nvCxnSpPr>
        <p:spPr bwMode="auto">
          <a:xfrm>
            <a:off x="5875293" y="2742357"/>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直線コネクタ 180"/>
          <p:cNvCxnSpPr>
            <a:stCxn id="187" idx="2"/>
            <a:endCxn id="183" idx="0"/>
          </p:cNvCxnSpPr>
          <p:nvPr/>
        </p:nvCxnSpPr>
        <p:spPr bwMode="auto">
          <a:xfrm flipH="1">
            <a:off x="6629400"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直線コネクタ 181"/>
          <p:cNvCxnSpPr>
            <a:stCxn id="190" idx="2"/>
          </p:cNvCxnSpPr>
          <p:nvPr/>
        </p:nvCxnSpPr>
        <p:spPr bwMode="auto">
          <a:xfrm flipH="1">
            <a:off x="7395772" y="2743200"/>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3" name="角丸四角形 182"/>
          <p:cNvSpPr/>
          <p:nvPr/>
        </p:nvSpPr>
        <p:spPr bwMode="auto">
          <a:xfrm>
            <a:off x="5335588"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185" name="角丸四角形 184"/>
          <p:cNvSpPr/>
          <p:nvPr/>
        </p:nvSpPr>
        <p:spPr bwMode="auto">
          <a:xfrm>
            <a:off x="5509358" y="1821138"/>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86" name="テキスト ボックス 185"/>
          <p:cNvSpPr txBox="1"/>
          <p:nvPr/>
        </p:nvSpPr>
        <p:spPr>
          <a:xfrm>
            <a:off x="5484812" y="1821759"/>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87" name="角丸四角形 186"/>
          <p:cNvSpPr/>
          <p:nvPr/>
        </p:nvSpPr>
        <p:spPr bwMode="auto">
          <a:xfrm>
            <a:off x="6268184"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89" name="テキスト ボックス 188"/>
          <p:cNvSpPr txBox="1"/>
          <p:nvPr/>
        </p:nvSpPr>
        <p:spPr>
          <a:xfrm>
            <a:off x="6243638"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190" name="角丸四角形 189"/>
          <p:cNvSpPr/>
          <p:nvPr/>
        </p:nvSpPr>
        <p:spPr bwMode="auto">
          <a:xfrm>
            <a:off x="7030184"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91" name="テキスト ボックス 190"/>
          <p:cNvSpPr txBox="1"/>
          <p:nvPr/>
        </p:nvSpPr>
        <p:spPr>
          <a:xfrm>
            <a:off x="7005638"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195" name="直線コネクタ 194"/>
          <p:cNvCxnSpPr>
            <a:stCxn id="183" idx="2"/>
            <a:endCxn id="166" idx="0"/>
          </p:cNvCxnSpPr>
          <p:nvPr/>
        </p:nvCxnSpPr>
        <p:spPr bwMode="auto">
          <a:xfrm>
            <a:off x="6629400" y="3352800"/>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正方形/長方形 196"/>
          <p:cNvSpPr/>
          <p:nvPr/>
        </p:nvSpPr>
        <p:spPr bwMode="auto">
          <a:xfrm>
            <a:off x="5611440" y="2098758"/>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99" name="テキスト ボックス 198"/>
          <p:cNvSpPr txBox="1"/>
          <p:nvPr/>
        </p:nvSpPr>
        <p:spPr>
          <a:xfrm>
            <a:off x="5535169" y="1066800"/>
            <a:ext cx="2212565" cy="701731"/>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デスクトップの仮想化</a:t>
            </a:r>
            <a:endParaRPr kumimoji="1" lang="en-US" altLang="ja-JP" sz="1800" dirty="0" smtClean="0">
              <a:solidFill>
                <a:srgbClr val="0000CC"/>
              </a:solidFill>
              <a:latin typeface="HGP創英角ｺﾞｼｯｸUB" pitchFamily="50" charset="-128"/>
              <a:ea typeface="HGP創英角ｺﾞｼｯｸUB" pitchFamily="50" charset="-128"/>
            </a:endParaRPr>
          </a:p>
          <a:p>
            <a:pPr algn="ctr"/>
            <a:r>
              <a:rPr kumimoji="1" lang="en-US" altLang="ja-JP" sz="1800" dirty="0" smtClean="0">
                <a:solidFill>
                  <a:srgbClr val="0000CC"/>
                </a:solidFill>
                <a:latin typeface="HGP創英角ｺﾞｼｯｸUB" pitchFamily="50" charset="-128"/>
                <a:ea typeface="HGP創英角ｺﾞｼｯｸUB" pitchFamily="50" charset="-128"/>
              </a:rPr>
              <a:t>(</a:t>
            </a:r>
            <a:r>
              <a:rPr kumimoji="1" lang="ja-JP" altLang="en-US" sz="1800" dirty="0" smtClean="0">
                <a:solidFill>
                  <a:srgbClr val="0000CC"/>
                </a:solidFill>
                <a:latin typeface="HGP創英角ｺﾞｼｯｸUB" pitchFamily="50" charset="-128"/>
                <a:ea typeface="HGP創英角ｺﾞｼｯｸUB" pitchFamily="50" charset="-128"/>
              </a:rPr>
              <a:t>ブレード</a:t>
            </a:r>
            <a:r>
              <a:rPr kumimoji="1" lang="en-US" altLang="ja-JP" sz="1800" dirty="0" smtClean="0">
                <a:solidFill>
                  <a:srgbClr val="0000CC"/>
                </a:solidFill>
                <a:latin typeface="HGP創英角ｺﾞｼｯｸUB" pitchFamily="50" charset="-128"/>
                <a:ea typeface="HGP創英角ｺﾞｼｯｸUB" pitchFamily="50" charset="-128"/>
              </a:rPr>
              <a:t>PC</a:t>
            </a:r>
            <a:r>
              <a:rPr kumimoji="1" lang="ja-JP" altLang="en-US" sz="1800" dirty="0" smtClean="0">
                <a:solidFill>
                  <a:srgbClr val="0000CC"/>
                </a:solidFill>
                <a:latin typeface="HGP創英角ｺﾞｼｯｸUB" pitchFamily="50" charset="-128"/>
                <a:ea typeface="HGP創英角ｺﾞｼｯｸUB" pitchFamily="50" charset="-128"/>
              </a:rPr>
              <a:t>方式</a:t>
            </a:r>
            <a:r>
              <a:rPr kumimoji="1" lang="en-US" altLang="ja-JP" sz="1800" dirty="0" smtClean="0">
                <a:solidFill>
                  <a:srgbClr val="0000CC"/>
                </a:solidFill>
                <a:latin typeface="HGP創英角ｺﾞｼｯｸUB" pitchFamily="50" charset="-128"/>
                <a:ea typeface="HGP創英角ｺﾞｼｯｸUB" pitchFamily="50" charset="-128"/>
              </a:rPr>
              <a:t>)</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201" name="正方形/長方形 200"/>
          <p:cNvSpPr/>
          <p:nvPr/>
        </p:nvSpPr>
        <p:spPr bwMode="auto">
          <a:xfrm>
            <a:off x="5611440" y="2291058"/>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03" name="正方形/長方形 202"/>
          <p:cNvSpPr/>
          <p:nvPr/>
        </p:nvSpPr>
        <p:spPr bwMode="auto">
          <a:xfrm>
            <a:off x="5611440" y="2469546"/>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205" name="正方形/長方形 204"/>
          <p:cNvSpPr/>
          <p:nvPr/>
        </p:nvSpPr>
        <p:spPr bwMode="auto">
          <a:xfrm>
            <a:off x="6379087" y="2107531"/>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210" name="正方形/長方形 209"/>
          <p:cNvSpPr/>
          <p:nvPr/>
        </p:nvSpPr>
        <p:spPr bwMode="auto">
          <a:xfrm>
            <a:off x="6379087" y="2299831"/>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11" name="正方形/長方形 210"/>
          <p:cNvSpPr/>
          <p:nvPr/>
        </p:nvSpPr>
        <p:spPr bwMode="auto">
          <a:xfrm>
            <a:off x="6379087" y="2478319"/>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212" name="正方形/長方形 211"/>
          <p:cNvSpPr/>
          <p:nvPr/>
        </p:nvSpPr>
        <p:spPr bwMode="auto">
          <a:xfrm>
            <a:off x="7141087" y="2107531"/>
            <a:ext cx="530758"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214" name="正方形/長方形 213"/>
          <p:cNvSpPr/>
          <p:nvPr/>
        </p:nvSpPr>
        <p:spPr bwMode="auto">
          <a:xfrm>
            <a:off x="7141087" y="2299831"/>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15" name="正方形/長方形 214"/>
          <p:cNvSpPr/>
          <p:nvPr/>
        </p:nvSpPr>
        <p:spPr bwMode="auto">
          <a:xfrm>
            <a:off x="7141087" y="2478319"/>
            <a:ext cx="525095" cy="188681"/>
          </a:xfrm>
          <a:prstGeom prst="rect">
            <a:avLst/>
          </a:prstGeom>
          <a:solidFill>
            <a:srgbClr val="6B6BC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221" name="正方形/長方形 220"/>
          <p:cNvSpPr/>
          <p:nvPr/>
        </p:nvSpPr>
        <p:spPr bwMode="auto">
          <a:xfrm>
            <a:off x="5503529" y="3810001"/>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22" name="正方形/長方形 221"/>
          <p:cNvSpPr/>
          <p:nvPr/>
        </p:nvSpPr>
        <p:spPr bwMode="auto">
          <a:xfrm>
            <a:off x="6262356" y="3810845"/>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23" name="正方形/長方形 222"/>
          <p:cNvSpPr/>
          <p:nvPr/>
        </p:nvSpPr>
        <p:spPr bwMode="auto">
          <a:xfrm>
            <a:off x="7010400" y="3810000"/>
            <a:ext cx="732420" cy="332030"/>
          </a:xfrm>
          <a:prstGeom prst="rect">
            <a:avLst/>
          </a:prstGeom>
          <a:solidFill>
            <a:schemeClr val="accent6">
              <a:lumMod val="60000"/>
              <a:lumOff val="40000"/>
            </a:schemeClr>
          </a:solidFill>
          <a:ln>
            <a:headEnd type="none" w="med" len="med"/>
            <a:tailEnd type="none" w="med" len="me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クライアント</a:t>
            </a:r>
            <a:endParaRPr lang="en-US" altLang="ja-JP" sz="800" dirty="0" smtClean="0">
              <a:solidFill>
                <a:schemeClr val="bg1"/>
              </a:solidFill>
              <a:latin typeface="HGP創英角ｺﾞｼｯｸUB" pitchFamily="50" charset="-128"/>
              <a:ea typeface="HGP創英角ｺﾞｼｯｸUB" pitchFamily="50" charset="-128"/>
            </a:endParaRPr>
          </a:p>
          <a:p>
            <a:pPr algn="ctr">
              <a:spcBef>
                <a:spcPts val="0"/>
              </a:spcBef>
            </a:pPr>
            <a:r>
              <a:rPr lang="en-US" altLang="ja-JP" sz="800" dirty="0" smtClean="0">
                <a:solidFill>
                  <a:schemeClr val="bg1"/>
                </a:solidFill>
                <a:latin typeface="HGP創英角ｺﾞｼｯｸUB" pitchFamily="50" charset="-128"/>
                <a:ea typeface="HGP創英角ｺﾞｼｯｸUB" pitchFamily="50" charset="-128"/>
              </a:rPr>
              <a:t>OS</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226" name="角丸四角形 225"/>
          <p:cNvSpPr/>
          <p:nvPr/>
        </p:nvSpPr>
        <p:spPr bwMode="auto">
          <a:xfrm>
            <a:off x="6255895" y="4191000"/>
            <a:ext cx="747009" cy="2286000"/>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t>物理</a:t>
            </a:r>
            <a:endParaRPr lang="en-US" altLang="ja-JP" dirty="0" smtClean="0"/>
          </a:p>
          <a:p>
            <a:pPr algn="ctr"/>
            <a:r>
              <a:rPr lang="ja-JP" altLang="en-US" dirty="0" smtClean="0"/>
              <a:t>マシン</a:t>
            </a:r>
            <a:endParaRPr lang="en-US" altLang="ja-JP" dirty="0" smtClean="0"/>
          </a:p>
          <a:p>
            <a:pPr algn="ctr"/>
            <a:endParaRPr lang="en-US" altLang="ja-JP" dirty="0" smtClean="0"/>
          </a:p>
          <a:p>
            <a:pPr algn="ctr"/>
            <a:r>
              <a:rPr lang="ja-JP" altLang="en-US" sz="800" dirty="0" smtClean="0"/>
              <a:t>ブレード</a:t>
            </a:r>
            <a:r>
              <a:rPr lang="en-US" altLang="ja-JP" sz="800" dirty="0" smtClean="0"/>
              <a:t>PC</a:t>
            </a:r>
            <a:endParaRPr lang="ja-JP" altLang="en-US" sz="800" dirty="0"/>
          </a:p>
        </p:txBody>
      </p:sp>
      <p:sp>
        <p:nvSpPr>
          <p:cNvPr id="227" name="角丸四角形 226"/>
          <p:cNvSpPr/>
          <p:nvPr/>
        </p:nvSpPr>
        <p:spPr bwMode="auto">
          <a:xfrm>
            <a:off x="7010400" y="4191000"/>
            <a:ext cx="747009" cy="2286000"/>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t>物理</a:t>
            </a:r>
            <a:endParaRPr lang="en-US" altLang="ja-JP" dirty="0" smtClean="0"/>
          </a:p>
          <a:p>
            <a:pPr algn="ctr"/>
            <a:r>
              <a:rPr lang="ja-JP" altLang="en-US" dirty="0" smtClean="0"/>
              <a:t>マシン</a:t>
            </a:r>
            <a:endParaRPr lang="en-US" altLang="ja-JP" dirty="0" smtClean="0"/>
          </a:p>
          <a:p>
            <a:pPr algn="ctr"/>
            <a:endParaRPr lang="en-US" altLang="ja-JP" dirty="0" smtClean="0"/>
          </a:p>
          <a:p>
            <a:pPr algn="ctr"/>
            <a:r>
              <a:rPr lang="ja-JP" altLang="en-US" sz="800" dirty="0" smtClean="0"/>
              <a:t>ブレード</a:t>
            </a:r>
            <a:r>
              <a:rPr lang="en-US" altLang="ja-JP" sz="800" dirty="0" smtClean="0"/>
              <a:t>PC</a:t>
            </a:r>
            <a:endParaRPr lang="ja-JP" altLang="en-US" sz="800" dirty="0"/>
          </a:p>
        </p:txBody>
      </p:sp>
    </p:spTree>
    <p:extLst>
      <p:ext uri="{BB962C8B-B14F-4D97-AF65-F5344CB8AC3E}">
        <p14:creationId xmlns:p14="http://schemas.microsoft.com/office/powerpoint/2010/main" val="1430790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Pj04392570000[1]"/>
          <p:cNvPicPr>
            <a:picLocks noChangeAspect="1" noChangeArrowheads="1"/>
          </p:cNvPicPr>
          <p:nvPr/>
        </p:nvPicPr>
        <p:blipFill>
          <a:blip r:embed="rId3"/>
          <a:srcRect/>
          <a:stretch>
            <a:fillRect/>
          </a:stretch>
        </p:blipFill>
        <p:spPr bwMode="auto">
          <a:xfrm>
            <a:off x="6248400" y="3581400"/>
            <a:ext cx="2667000" cy="2667000"/>
          </a:xfrm>
          <a:prstGeom prst="rect">
            <a:avLst/>
          </a:prstGeom>
          <a:noFill/>
          <a:ln w="9525">
            <a:noFill/>
            <a:miter lim="800000"/>
            <a:headEnd/>
            <a:tailEnd/>
          </a:ln>
        </p:spPr>
      </p:pic>
      <p:sp>
        <p:nvSpPr>
          <p:cNvPr id="5" name="Text Box 3"/>
          <p:cNvSpPr txBox="1">
            <a:spLocks noChangeArrowheads="1"/>
          </p:cNvSpPr>
          <p:nvPr/>
        </p:nvSpPr>
        <p:spPr bwMode="auto">
          <a:xfrm>
            <a:off x="6781800" y="5100935"/>
            <a:ext cx="1638189" cy="461665"/>
          </a:xfrm>
          <a:prstGeom prst="rect">
            <a:avLst/>
          </a:prstGeom>
          <a:noFill/>
          <a:ln w="9525">
            <a:noFill/>
            <a:miter lim="800000"/>
            <a:headEnd/>
            <a:tailEnd/>
          </a:ln>
        </p:spPr>
        <p:txBody>
          <a:bodyPr wrap="none">
            <a:spAutoFit/>
          </a:bodyPr>
          <a:lstStyle/>
          <a:p>
            <a:pPr algn="ctr"/>
            <a:r>
              <a:rPr lang="ja-JP" altLang="en-US" sz="2400" dirty="0" smtClean="0">
                <a:solidFill>
                  <a:srgbClr val="0000CC"/>
                </a:solidFill>
                <a:latin typeface="Arial" pitchFamily="34" charset="0"/>
                <a:ea typeface="HGP創英角ｺﾞｼｯｸUB" pitchFamily="50" charset="-128"/>
                <a:cs typeface="Arial" pitchFamily="34" charset="0"/>
              </a:rPr>
              <a:t>仮想化とは</a:t>
            </a:r>
            <a:endParaRPr lang="ja-JP" altLang="en-US" sz="2400" dirty="0">
              <a:solidFill>
                <a:srgbClr val="0000CC"/>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961251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アプリケーションの仮想化</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テキスト ボックス 154"/>
          <p:cNvSpPr txBox="1"/>
          <p:nvPr/>
        </p:nvSpPr>
        <p:spPr>
          <a:xfrm>
            <a:off x="1125995" y="1071649"/>
            <a:ext cx="25939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アプリケーションの仮想化</a:t>
            </a:r>
          </a:p>
          <a:p>
            <a:pPr algn="ctr">
              <a:spcBef>
                <a:spcPts val="0"/>
              </a:spcBef>
            </a:pPr>
            <a:r>
              <a:rPr kumimoji="1" lang="ja-JP" altLang="en-US" sz="1800" dirty="0">
                <a:solidFill>
                  <a:srgbClr val="0000CC"/>
                </a:solidFill>
                <a:latin typeface="HGP創英角ｺﾞｼｯｸUB" pitchFamily="50" charset="-128"/>
                <a:ea typeface="HGP創英角ｺﾞｼｯｸUB" pitchFamily="50" charset="-128"/>
              </a:rPr>
              <a:t>（画面転送方式</a:t>
            </a:r>
            <a:r>
              <a:rPr kumimoji="1" lang="ja-JP" altLang="en-US" sz="1800" dirty="0" smtClean="0">
                <a:solidFill>
                  <a:srgbClr val="0000CC"/>
                </a:solidFill>
                <a:latin typeface="HGP創英角ｺﾞｼｯｸUB" pitchFamily="50" charset="-128"/>
                <a:ea typeface="HGP創英角ｺﾞｼｯｸUB" pitchFamily="50" charset="-128"/>
              </a:rPr>
              <a:t>）</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77" name="角丸四角形 76"/>
          <p:cNvSpPr/>
          <p:nvPr/>
        </p:nvSpPr>
        <p:spPr bwMode="auto">
          <a:xfrm>
            <a:off x="1143000" y="3503706"/>
            <a:ext cx="2587625" cy="3049493"/>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8" name="正方形/長方形 77"/>
          <p:cNvSpPr/>
          <p:nvPr/>
        </p:nvSpPr>
        <p:spPr bwMode="auto">
          <a:xfrm>
            <a:off x="1295400" y="4038600"/>
            <a:ext cx="2286000" cy="609600"/>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en-US" altLang="ja-JP" sz="16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ターミナルモニター</a:t>
            </a:r>
            <a:endParaRPr lang="en-US" altLang="ja-JP" sz="1600" dirty="0" smtClean="0">
              <a:solidFill>
                <a:schemeClr val="bg1"/>
              </a:solidFill>
              <a:latin typeface="HGP創英角ｺﾞｼｯｸUB" pitchFamily="50" charset="-128"/>
              <a:ea typeface="HGP創英角ｺﾞｼｯｸUB" pitchFamily="50" charset="-128"/>
            </a:endParaRPr>
          </a:p>
        </p:txBody>
      </p:sp>
      <p:sp>
        <p:nvSpPr>
          <p:cNvPr id="79" name="角丸四角形 78"/>
          <p:cNvSpPr/>
          <p:nvPr/>
        </p:nvSpPr>
        <p:spPr bwMode="auto">
          <a:xfrm>
            <a:off x="1308803" y="5269468"/>
            <a:ext cx="2239291" cy="1207532"/>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80" name="テキスト ボックス 79"/>
          <p:cNvSpPr txBox="1"/>
          <p:nvPr/>
        </p:nvSpPr>
        <p:spPr>
          <a:xfrm>
            <a:off x="1816645" y="5546669"/>
            <a:ext cx="1245052" cy="701731"/>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サーバー</a:t>
            </a:r>
            <a:endParaRPr kumimoji="1" lang="en-US" altLang="ja-JP" sz="1800" dirty="0" smtClean="0">
              <a:solidFill>
                <a:schemeClr val="bg1"/>
              </a:solidFill>
              <a:latin typeface="HGP創英角ｺﾞｼｯｸUB" pitchFamily="50" charset="-128"/>
              <a:ea typeface="HGP創英角ｺﾞｼｯｸUB" pitchFamily="50" charset="-128"/>
            </a:endParaRPr>
          </a:p>
          <a:p>
            <a:pPr algn="ctr"/>
            <a:r>
              <a:rPr kumimoji="1" lang="ja-JP" altLang="en-US" sz="1800" dirty="0" smtClean="0">
                <a:solidFill>
                  <a:schemeClr val="bg1"/>
                </a:solidFill>
                <a:latin typeface="HGP創英角ｺﾞｼｯｸUB" pitchFamily="50" charset="-128"/>
                <a:ea typeface="HGP創英角ｺﾞｼｯｸUB" pitchFamily="50" charset="-128"/>
              </a:rPr>
              <a:t>物理マシン</a:t>
            </a:r>
            <a:endParaRPr kumimoji="1" lang="ja-JP" altLang="en-US" sz="1800" dirty="0">
              <a:solidFill>
                <a:schemeClr val="bg1"/>
              </a:solidFill>
              <a:latin typeface="HGP創英角ｺﾞｼｯｸUB" pitchFamily="50" charset="-128"/>
              <a:ea typeface="HGP創英角ｺﾞｼｯｸUB" pitchFamily="50" charset="-128"/>
            </a:endParaRPr>
          </a:p>
        </p:txBody>
      </p:sp>
      <p:cxnSp>
        <p:nvCxnSpPr>
          <p:cNvPr id="87" name="直線コネクタ 86"/>
          <p:cNvCxnSpPr>
            <a:stCxn id="91" idx="2"/>
          </p:cNvCxnSpPr>
          <p:nvPr/>
        </p:nvCxnSpPr>
        <p:spPr bwMode="auto">
          <a:xfrm>
            <a:off x="1682706" y="2742357"/>
            <a:ext cx="0" cy="222624"/>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直線コネクタ 87"/>
          <p:cNvCxnSpPr>
            <a:stCxn id="93" idx="2"/>
            <a:endCxn id="90" idx="0"/>
          </p:cNvCxnSpPr>
          <p:nvPr/>
        </p:nvCxnSpPr>
        <p:spPr bwMode="auto">
          <a:xfrm flipH="1">
            <a:off x="2436813"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直線コネクタ 88"/>
          <p:cNvCxnSpPr>
            <a:stCxn id="95" idx="2"/>
          </p:cNvCxnSpPr>
          <p:nvPr/>
        </p:nvCxnSpPr>
        <p:spPr bwMode="auto">
          <a:xfrm flipH="1">
            <a:off x="3203185" y="2743200"/>
            <a:ext cx="347" cy="22178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 name="角丸四角形 89"/>
          <p:cNvSpPr/>
          <p:nvPr/>
        </p:nvSpPr>
        <p:spPr bwMode="auto">
          <a:xfrm>
            <a:off x="1143001"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91" name="角丸四角形 90"/>
          <p:cNvSpPr/>
          <p:nvPr/>
        </p:nvSpPr>
        <p:spPr bwMode="auto">
          <a:xfrm>
            <a:off x="1316771" y="1821138"/>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2" name="テキスト ボックス 91"/>
          <p:cNvSpPr txBox="1"/>
          <p:nvPr/>
        </p:nvSpPr>
        <p:spPr>
          <a:xfrm>
            <a:off x="1292225" y="1821759"/>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93" name="角丸四角形 92"/>
          <p:cNvSpPr/>
          <p:nvPr/>
        </p:nvSpPr>
        <p:spPr bwMode="auto">
          <a:xfrm>
            <a:off x="2075597"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4" name="テキスト ボックス 93"/>
          <p:cNvSpPr txBox="1"/>
          <p:nvPr/>
        </p:nvSpPr>
        <p:spPr>
          <a:xfrm>
            <a:off x="2051051"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sp>
        <p:nvSpPr>
          <p:cNvPr id="95" name="角丸四角形 94"/>
          <p:cNvSpPr/>
          <p:nvPr/>
        </p:nvSpPr>
        <p:spPr bwMode="auto">
          <a:xfrm>
            <a:off x="2837597" y="1821981"/>
            <a:ext cx="731869"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6" name="テキスト ボックス 95"/>
          <p:cNvSpPr txBox="1"/>
          <p:nvPr/>
        </p:nvSpPr>
        <p:spPr>
          <a:xfrm>
            <a:off x="2813051"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97" name="直線コネクタ 96"/>
          <p:cNvCxnSpPr>
            <a:stCxn id="90" idx="2"/>
            <a:endCxn id="77" idx="0"/>
          </p:cNvCxnSpPr>
          <p:nvPr/>
        </p:nvCxnSpPr>
        <p:spPr bwMode="auto">
          <a:xfrm>
            <a:off x="2436813" y="3352800"/>
            <a:ext cx="0" cy="150906"/>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8" name="正方形/長方形 97"/>
          <p:cNvSpPr/>
          <p:nvPr/>
        </p:nvSpPr>
        <p:spPr bwMode="auto">
          <a:xfrm>
            <a:off x="1418853" y="2098758"/>
            <a:ext cx="530758"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02" name="正方形/長方形 101"/>
          <p:cNvSpPr/>
          <p:nvPr/>
        </p:nvSpPr>
        <p:spPr bwMode="auto">
          <a:xfrm>
            <a:off x="1418853" y="2291058"/>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03" name="正方形/長方形 102"/>
          <p:cNvSpPr/>
          <p:nvPr/>
        </p:nvSpPr>
        <p:spPr bwMode="auto">
          <a:xfrm>
            <a:off x="1418853" y="2469546"/>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19" name="正方形/長方形 118"/>
          <p:cNvSpPr/>
          <p:nvPr/>
        </p:nvSpPr>
        <p:spPr bwMode="auto">
          <a:xfrm>
            <a:off x="2186500" y="2107531"/>
            <a:ext cx="530758"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20" name="正方形/長方形 119"/>
          <p:cNvSpPr/>
          <p:nvPr/>
        </p:nvSpPr>
        <p:spPr bwMode="auto">
          <a:xfrm>
            <a:off x="2186500" y="2299831"/>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1" name="正方形/長方形 120"/>
          <p:cNvSpPr/>
          <p:nvPr/>
        </p:nvSpPr>
        <p:spPr bwMode="auto">
          <a:xfrm>
            <a:off x="2186500" y="2478319"/>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22" name="正方形/長方形 121"/>
          <p:cNvSpPr/>
          <p:nvPr/>
        </p:nvSpPr>
        <p:spPr bwMode="auto">
          <a:xfrm>
            <a:off x="2948500" y="2107531"/>
            <a:ext cx="530758"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画面</a:t>
            </a:r>
          </a:p>
        </p:txBody>
      </p:sp>
      <p:sp>
        <p:nvSpPr>
          <p:cNvPr id="123" name="正方形/長方形 122"/>
          <p:cNvSpPr/>
          <p:nvPr/>
        </p:nvSpPr>
        <p:spPr bwMode="auto">
          <a:xfrm>
            <a:off x="2948500" y="2299831"/>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a:solidFill>
                  <a:schemeClr val="bg1"/>
                </a:solidFill>
                <a:latin typeface="HGP創英角ｺﾞｼｯｸUB" pitchFamily="50" charset="-128"/>
                <a:ea typeface="HGP創英角ｺﾞｼｯｸUB" pitchFamily="50" charset="-128"/>
              </a:rPr>
              <a:t>KB</a:t>
            </a:r>
            <a:endParaRPr lang="ja-JP" altLang="en-US" sz="800" dirty="0" smtClean="0">
              <a:solidFill>
                <a:schemeClr val="bg1"/>
              </a:solidFill>
              <a:latin typeface="HGP創英角ｺﾞｼｯｸUB" pitchFamily="50" charset="-128"/>
              <a:ea typeface="HGP創英角ｺﾞｼｯｸUB" pitchFamily="50" charset="-128"/>
            </a:endParaRPr>
          </a:p>
        </p:txBody>
      </p:sp>
      <p:sp>
        <p:nvSpPr>
          <p:cNvPr id="124" name="正方形/長方形 123"/>
          <p:cNvSpPr/>
          <p:nvPr/>
        </p:nvSpPr>
        <p:spPr bwMode="auto">
          <a:xfrm>
            <a:off x="2948500" y="2478319"/>
            <a:ext cx="525095" cy="188681"/>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HGP創英角ｺﾞｼｯｸUB" pitchFamily="50" charset="-128"/>
                <a:ea typeface="HGP創英角ｺﾞｼｯｸUB" pitchFamily="50" charset="-128"/>
              </a:rPr>
              <a:t>マウス</a:t>
            </a:r>
          </a:p>
        </p:txBody>
      </p:sp>
      <p:sp>
        <p:nvSpPr>
          <p:cNvPr id="129" name="角丸四角形 128"/>
          <p:cNvSpPr/>
          <p:nvPr/>
        </p:nvSpPr>
        <p:spPr bwMode="auto">
          <a:xfrm>
            <a:off x="1371600" y="3778093"/>
            <a:ext cx="60960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138" name="角丸四角形 137"/>
          <p:cNvSpPr/>
          <p:nvPr/>
        </p:nvSpPr>
        <p:spPr bwMode="auto">
          <a:xfrm>
            <a:off x="2133600" y="3778093"/>
            <a:ext cx="60960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139" name="角丸四角形 138"/>
          <p:cNvSpPr/>
          <p:nvPr/>
        </p:nvSpPr>
        <p:spPr bwMode="auto">
          <a:xfrm>
            <a:off x="2895600" y="3778093"/>
            <a:ext cx="60960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grpSp>
        <p:nvGrpSpPr>
          <p:cNvPr id="3" name="図形グループ 2"/>
          <p:cNvGrpSpPr/>
          <p:nvPr/>
        </p:nvGrpSpPr>
        <p:grpSpPr>
          <a:xfrm>
            <a:off x="5105400" y="1066800"/>
            <a:ext cx="2915442" cy="5486398"/>
            <a:chOff x="5105400" y="1066800"/>
            <a:chExt cx="2915442" cy="5486398"/>
          </a:xfrm>
        </p:grpSpPr>
        <p:grpSp>
          <p:nvGrpSpPr>
            <p:cNvPr id="2" name="グループ化 1"/>
            <p:cNvGrpSpPr/>
            <p:nvPr/>
          </p:nvGrpSpPr>
          <p:grpSpPr>
            <a:xfrm>
              <a:off x="5105400" y="1066800"/>
              <a:ext cx="2915442" cy="5486398"/>
              <a:chOff x="5935809" y="1066800"/>
              <a:chExt cx="2915442" cy="5486398"/>
            </a:xfrm>
          </p:grpSpPr>
          <p:sp>
            <p:nvSpPr>
              <p:cNvPr id="297" name="角丸四角形 296"/>
              <p:cNvSpPr/>
              <p:nvPr/>
            </p:nvSpPr>
            <p:spPr bwMode="auto">
              <a:xfrm>
                <a:off x="6523655" y="1737008"/>
                <a:ext cx="2231323" cy="921219"/>
              </a:xfrm>
              <a:prstGeom prst="roundRect">
                <a:avLst>
                  <a:gd name="adj" fmla="val 8320"/>
                </a:avLst>
              </a:prstGeom>
              <a:gradFill>
                <a:gsLst>
                  <a:gs pos="0">
                    <a:srgbClr val="FF9900">
                      <a:lumMod val="95000"/>
                      <a:lumOff val="5000"/>
                    </a:srgbClr>
                  </a:gs>
                  <a:gs pos="80000">
                    <a:srgbClr val="FF9900">
                      <a:lumMod val="76000"/>
                    </a:srgbClr>
                  </a:gs>
                  <a:gs pos="100000">
                    <a:srgbClr val="FF9900">
                      <a:lumMod val="71000"/>
                    </a:srgbClr>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84" name="フローチャート : 磁気ディスク 283"/>
              <p:cNvSpPr/>
              <p:nvPr/>
            </p:nvSpPr>
            <p:spPr bwMode="auto">
              <a:xfrm>
                <a:off x="6248401" y="4880807"/>
                <a:ext cx="2587624" cy="1672391"/>
              </a:xfrm>
              <a:prstGeom prst="flowChartMagneticDisk">
                <a:avLst/>
              </a:prstGeom>
              <a:solidFill>
                <a:srgbClr val="FF9900"/>
              </a:solidFill>
              <a:ln>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800"/>
                  </a:lnSpc>
                  <a:spcBef>
                    <a:spcPts val="0"/>
                  </a:spcBef>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cxnSp>
            <p:nvCxnSpPr>
              <p:cNvPr id="244" name="直線コネクタ 243"/>
              <p:cNvCxnSpPr>
                <a:endCxn id="252" idx="0"/>
              </p:cNvCxnSpPr>
              <p:nvPr/>
            </p:nvCxnSpPr>
            <p:spPr bwMode="auto">
              <a:xfrm flipH="1">
                <a:off x="7542213" y="2743200"/>
                <a:ext cx="4719" cy="119291"/>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角丸四角形 245"/>
              <p:cNvSpPr/>
              <p:nvPr/>
            </p:nvSpPr>
            <p:spPr bwMode="auto">
              <a:xfrm>
                <a:off x="6248400" y="3500770"/>
                <a:ext cx="2587625" cy="1311498"/>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2" name="角丸四角形 251"/>
              <p:cNvSpPr/>
              <p:nvPr/>
            </p:nvSpPr>
            <p:spPr bwMode="auto">
              <a:xfrm>
                <a:off x="6248401" y="2862491"/>
                <a:ext cx="2587624" cy="490309"/>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smtClean="0">
                    <a:solidFill>
                      <a:schemeClr val="bg1"/>
                    </a:solidFill>
                    <a:latin typeface="+mj-lt"/>
                    <a:ea typeface="HGP創英角ｺﾞｼｯｸUB" pitchFamily="50" charset="-128"/>
                  </a:rPr>
                  <a:t>ネットワーク</a:t>
                </a:r>
                <a:endParaRPr lang="ja-JP" altLang="en-US" sz="1800" dirty="0">
                  <a:solidFill>
                    <a:schemeClr val="bg1"/>
                  </a:solidFill>
                  <a:latin typeface="+mj-lt"/>
                  <a:ea typeface="HGP創英角ｺﾞｼｯｸUB" pitchFamily="50" charset="-128"/>
                </a:endParaRPr>
              </a:p>
            </p:txBody>
          </p:sp>
          <p:sp>
            <p:nvSpPr>
              <p:cNvPr id="253" name="角丸四角形 252"/>
              <p:cNvSpPr/>
              <p:nvPr/>
            </p:nvSpPr>
            <p:spPr bwMode="auto">
              <a:xfrm>
                <a:off x="6422171" y="1821138"/>
                <a:ext cx="2231323" cy="921219"/>
              </a:xfrm>
              <a:prstGeom prst="roundRect">
                <a:avLst>
                  <a:gd name="adj" fmla="val 8320"/>
                </a:avLst>
              </a:prstGeom>
              <a:gradFill>
                <a:gsLst>
                  <a:gs pos="0">
                    <a:srgbClr val="FF9900"/>
                  </a:gs>
                  <a:gs pos="80000">
                    <a:srgbClr val="FF9900"/>
                  </a:gs>
                  <a:gs pos="100000">
                    <a:srgbClr val="FF9900"/>
                  </a:gs>
                </a:gsLs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56" name="テキスト ボックス 255"/>
              <p:cNvSpPr txBox="1"/>
              <p:nvPr/>
            </p:nvSpPr>
            <p:spPr>
              <a:xfrm>
                <a:off x="7156451" y="1822602"/>
                <a:ext cx="803425" cy="246221"/>
              </a:xfrm>
              <a:prstGeom prst="rect">
                <a:avLst/>
              </a:prstGeom>
              <a:noFill/>
            </p:spPr>
            <p:txBody>
              <a:bodyPr wrap="none" rtlCol="0">
                <a:spAutoFit/>
              </a:bodyPr>
              <a:lstStyle/>
              <a:p>
                <a:pPr algn="ctr"/>
                <a:r>
                  <a:rPr kumimoji="1" lang="ja-JP" altLang="en-US" sz="1000" dirty="0" smtClean="0">
                    <a:solidFill>
                      <a:schemeClr val="bg1"/>
                    </a:solidFill>
                    <a:latin typeface="HGP創英角ｺﾞｼｯｸUB" pitchFamily="50" charset="-128"/>
                    <a:ea typeface="HGP創英角ｺﾞｼｯｸUB" pitchFamily="50" charset="-128"/>
                  </a:rPr>
                  <a:t>クライアント</a:t>
                </a:r>
                <a:endParaRPr kumimoji="1" lang="ja-JP" altLang="en-US" sz="1000" dirty="0">
                  <a:solidFill>
                    <a:schemeClr val="bg1"/>
                  </a:solidFill>
                  <a:latin typeface="HGP創英角ｺﾞｼｯｸUB" pitchFamily="50" charset="-128"/>
                  <a:ea typeface="HGP創英角ｺﾞｼｯｸUB" pitchFamily="50" charset="-128"/>
                </a:endParaRPr>
              </a:p>
            </p:txBody>
          </p:sp>
          <p:cxnSp>
            <p:nvCxnSpPr>
              <p:cNvPr id="259" name="直線コネクタ 258"/>
              <p:cNvCxnSpPr>
                <a:stCxn id="252" idx="2"/>
                <a:endCxn id="246" idx="0"/>
              </p:cNvCxnSpPr>
              <p:nvPr/>
            </p:nvCxnSpPr>
            <p:spPr bwMode="auto">
              <a:xfrm>
                <a:off x="7542213" y="3352800"/>
                <a:ext cx="0" cy="147970"/>
              </a:xfrm>
              <a:prstGeom prst="line">
                <a:avLst/>
              </a:prstGeom>
              <a:solidFill>
                <a:schemeClr val="bg1"/>
              </a:solidFill>
              <a:ln w="38100" cap="flat" cmpd="sng" algn="ctr">
                <a:solidFill>
                  <a:srgbClr val="3366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2" name="テキスト ボックス 261"/>
              <p:cNvSpPr txBox="1"/>
              <p:nvPr/>
            </p:nvSpPr>
            <p:spPr>
              <a:xfrm>
                <a:off x="6257272" y="1066800"/>
                <a:ext cx="25939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アプリケーションの仮想化</a:t>
                </a:r>
              </a:p>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（ストリーミング方式）</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277" name="正方形/長方形 276"/>
              <p:cNvSpPr/>
              <p:nvPr/>
            </p:nvSpPr>
            <p:spPr bwMode="auto">
              <a:xfrm>
                <a:off x="6492583" y="2097293"/>
                <a:ext cx="2099639" cy="559469"/>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endParaRPr lang="ja-JP" altLang="en-US" sz="1600" dirty="0">
                  <a:solidFill>
                    <a:schemeClr val="bg1"/>
                  </a:solidFill>
                  <a:latin typeface="HGP創英角ｺﾞｼｯｸUB" pitchFamily="50" charset="-128"/>
                  <a:ea typeface="HGP創英角ｺﾞｼｯｸUB" pitchFamily="50" charset="-128"/>
                </a:endParaRPr>
              </a:p>
            </p:txBody>
          </p:sp>
          <p:sp>
            <p:nvSpPr>
              <p:cNvPr id="278" name="角丸四角形 277"/>
              <p:cNvSpPr/>
              <p:nvPr/>
            </p:nvSpPr>
            <p:spPr bwMode="auto">
              <a:xfrm>
                <a:off x="6790185" y="2195204"/>
                <a:ext cx="752027" cy="39559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sp>
            <p:nvSpPr>
              <p:cNvPr id="280" name="角丸四角形 279"/>
              <p:cNvSpPr/>
              <p:nvPr/>
            </p:nvSpPr>
            <p:spPr bwMode="auto">
              <a:xfrm>
                <a:off x="6920979" y="2294835"/>
                <a:ext cx="470422" cy="196334"/>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sp>
            <p:nvSpPr>
              <p:cNvPr id="282" name="角丸四角形 281"/>
              <p:cNvSpPr/>
              <p:nvPr/>
            </p:nvSpPr>
            <p:spPr bwMode="auto">
              <a:xfrm>
                <a:off x="6378965" y="5568153"/>
                <a:ext cx="755651" cy="75644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実行環境</a:t>
                </a:r>
                <a:endParaRPr lang="ja-JP" altLang="en-US" sz="1000" dirty="0">
                  <a:latin typeface="Arial" pitchFamily="34" charset="0"/>
                  <a:ea typeface="HGP創英角ｺﾞｼｯｸUB" pitchFamily="50" charset="-128"/>
                  <a:cs typeface="Arial" pitchFamily="34" charset="0"/>
                </a:endParaRPr>
              </a:p>
            </p:txBody>
          </p:sp>
          <p:sp>
            <p:nvSpPr>
              <p:cNvPr id="283" name="角丸四角形 282"/>
              <p:cNvSpPr/>
              <p:nvPr/>
            </p:nvSpPr>
            <p:spPr bwMode="auto">
              <a:xfrm>
                <a:off x="6449108" y="5683093"/>
                <a:ext cx="59093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cxnSp>
            <p:nvCxnSpPr>
              <p:cNvPr id="285" name="直線コネクタ 284"/>
              <p:cNvCxnSpPr>
                <a:endCxn id="246" idx="2"/>
              </p:cNvCxnSpPr>
              <p:nvPr/>
            </p:nvCxnSpPr>
            <p:spPr bwMode="auto">
              <a:xfrm flipH="1" flipV="1">
                <a:off x="7542213" y="4812268"/>
                <a:ext cx="4721" cy="188104"/>
              </a:xfrm>
              <a:prstGeom prst="line">
                <a:avLst/>
              </a:prstGeom>
              <a:solidFill>
                <a:schemeClr val="bg1"/>
              </a:solidFill>
              <a:ln w="38100" cap="flat" cmpd="sng" algn="ctr">
                <a:solidFill>
                  <a:srgbClr val="FF99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6" name="正方形/長方形 285"/>
              <p:cNvSpPr/>
              <p:nvPr/>
            </p:nvSpPr>
            <p:spPr bwMode="auto">
              <a:xfrm>
                <a:off x="6316809" y="4000175"/>
                <a:ext cx="2438400" cy="571825"/>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600" dirty="0" smtClean="0">
                    <a:solidFill>
                      <a:schemeClr val="bg1"/>
                    </a:solidFill>
                    <a:latin typeface="HGP創英角ｺﾞｼｯｸUB" pitchFamily="50" charset="-128"/>
                    <a:ea typeface="HGP創英角ｺﾞｼｯｸUB" pitchFamily="50" charset="-128"/>
                  </a:rPr>
                  <a:t>配信管理機能</a:t>
                </a:r>
                <a:endParaRPr lang="ja-JP" altLang="en-US" sz="1600" dirty="0">
                  <a:solidFill>
                    <a:schemeClr val="bg1"/>
                  </a:solidFill>
                  <a:latin typeface="HGP創英角ｺﾞｼｯｸUB" pitchFamily="50" charset="-128"/>
                  <a:ea typeface="HGP創英角ｺﾞｼｯｸUB" pitchFamily="50" charset="-128"/>
                </a:endParaRPr>
              </a:p>
            </p:txBody>
          </p:sp>
          <p:sp>
            <p:nvSpPr>
              <p:cNvPr id="287" name="角丸四角形 286"/>
              <p:cNvSpPr/>
              <p:nvPr/>
            </p:nvSpPr>
            <p:spPr bwMode="auto">
              <a:xfrm>
                <a:off x="7147271" y="5568153"/>
                <a:ext cx="755651" cy="75644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実行環境</a:t>
                </a:r>
                <a:endParaRPr lang="ja-JP" altLang="en-US" sz="1000" dirty="0">
                  <a:latin typeface="Arial" pitchFamily="34" charset="0"/>
                  <a:ea typeface="HGP創英角ｺﾞｼｯｸUB" pitchFamily="50" charset="-128"/>
                  <a:cs typeface="Arial" pitchFamily="34" charset="0"/>
                </a:endParaRPr>
              </a:p>
            </p:txBody>
          </p:sp>
          <p:sp>
            <p:nvSpPr>
              <p:cNvPr id="288" name="角丸四角形 287"/>
              <p:cNvSpPr/>
              <p:nvPr/>
            </p:nvSpPr>
            <p:spPr bwMode="auto">
              <a:xfrm>
                <a:off x="7217414" y="5683093"/>
                <a:ext cx="59093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289" name="角丸四角形 288"/>
              <p:cNvSpPr/>
              <p:nvPr/>
            </p:nvSpPr>
            <p:spPr bwMode="auto">
              <a:xfrm>
                <a:off x="7931149" y="5562600"/>
                <a:ext cx="755651" cy="75644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r>
                  <a:rPr lang="ja-JP" altLang="en-US" sz="1000" dirty="0" smtClean="0">
                    <a:latin typeface="Arial" pitchFamily="34" charset="0"/>
                    <a:ea typeface="HGP創英角ｺﾞｼｯｸUB" pitchFamily="50" charset="-128"/>
                    <a:cs typeface="Arial" pitchFamily="34" charset="0"/>
                  </a:rPr>
                  <a:t>実行環境</a:t>
                </a:r>
                <a:endParaRPr lang="ja-JP" altLang="en-US" sz="1000" dirty="0">
                  <a:latin typeface="Arial" pitchFamily="34" charset="0"/>
                  <a:ea typeface="HGP創英角ｺﾞｼｯｸUB" pitchFamily="50" charset="-128"/>
                  <a:cs typeface="Arial" pitchFamily="34" charset="0"/>
                </a:endParaRPr>
              </a:p>
            </p:txBody>
          </p:sp>
          <p:sp>
            <p:nvSpPr>
              <p:cNvPr id="290" name="角丸四角形 289"/>
              <p:cNvSpPr/>
              <p:nvPr/>
            </p:nvSpPr>
            <p:spPr bwMode="auto">
              <a:xfrm>
                <a:off x="8001292" y="5677540"/>
                <a:ext cx="590930" cy="336707"/>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700" dirty="0" smtClean="0">
                    <a:latin typeface="Arial" pitchFamily="34" charset="0"/>
                    <a:ea typeface="HGP創英角ｺﾞｼｯｸUB" pitchFamily="50" charset="-128"/>
                    <a:cs typeface="Arial" pitchFamily="34" charset="0"/>
                  </a:rPr>
                  <a:t>アプリ</a:t>
                </a:r>
              </a:p>
              <a:p>
                <a:pPr algn="ctr">
                  <a:spcBef>
                    <a:spcPts val="0"/>
                  </a:spcBef>
                </a:pPr>
                <a:r>
                  <a:rPr lang="ja-JP" altLang="en-US" sz="700" dirty="0" smtClean="0">
                    <a:latin typeface="Arial" pitchFamily="34" charset="0"/>
                    <a:ea typeface="HGP創英角ｺﾞｼｯｸUB" pitchFamily="50" charset="-128"/>
                    <a:cs typeface="Arial" pitchFamily="34" charset="0"/>
                  </a:rPr>
                  <a:t>ケーション</a:t>
                </a:r>
                <a:endParaRPr lang="ja-JP" altLang="en-US" sz="700" dirty="0">
                  <a:latin typeface="Arial" pitchFamily="34" charset="0"/>
                  <a:ea typeface="HGP創英角ｺﾞｼｯｸUB" pitchFamily="50" charset="-128"/>
                  <a:cs typeface="Arial" pitchFamily="34" charset="0"/>
                </a:endParaRPr>
              </a:p>
            </p:txBody>
          </p:sp>
          <p:sp>
            <p:nvSpPr>
              <p:cNvPr id="291" name="テキスト ボックス 290"/>
              <p:cNvSpPr txBox="1"/>
              <p:nvPr/>
            </p:nvSpPr>
            <p:spPr>
              <a:xfrm>
                <a:off x="6808424" y="5000372"/>
                <a:ext cx="1487908" cy="307777"/>
              </a:xfrm>
              <a:prstGeom prst="rect">
                <a:avLst/>
              </a:prstGeom>
              <a:noFill/>
            </p:spPr>
            <p:txBody>
              <a:bodyPr wrap="none" rtlCol="0">
                <a:spAutoFit/>
              </a:bodyPr>
              <a:lstStyle/>
              <a:p>
                <a:pPr algn="ctr"/>
                <a:r>
                  <a:rPr kumimoji="1" lang="ja-JP" altLang="en-US" sz="1400" dirty="0" smtClean="0">
                    <a:solidFill>
                      <a:schemeClr val="bg1"/>
                    </a:solidFill>
                    <a:latin typeface="HGP創英角ｺﾞｼｯｸUB" pitchFamily="50" charset="-128"/>
                    <a:ea typeface="HGP創英角ｺﾞｼｯｸUB" pitchFamily="50" charset="-128"/>
                  </a:rPr>
                  <a:t>ファイル・サーバー</a:t>
                </a:r>
              </a:p>
            </p:txBody>
          </p:sp>
          <p:sp>
            <p:nvSpPr>
              <p:cNvPr id="13" name="角丸四角形吹き出し 12"/>
              <p:cNvSpPr/>
              <p:nvPr/>
            </p:nvSpPr>
            <p:spPr bwMode="auto">
              <a:xfrm>
                <a:off x="5935809" y="1685783"/>
                <a:ext cx="872615" cy="380733"/>
              </a:xfrm>
              <a:prstGeom prst="wedgeRoundRectCallout">
                <a:avLst>
                  <a:gd name="adj1" fmla="val 34281"/>
                  <a:gd name="adj2" fmla="val 100280"/>
                  <a:gd name="adj3" fmla="val 16667"/>
                </a:avLst>
              </a:prstGeom>
              <a:solidFill>
                <a:srgbClr val="C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ランタイム</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実行環境</a:t>
                </a:r>
              </a:p>
            </p:txBody>
          </p:sp>
          <p:sp>
            <p:nvSpPr>
              <p:cNvPr id="292" name="角丸四角形吹き出し 291"/>
              <p:cNvSpPr/>
              <p:nvPr/>
            </p:nvSpPr>
            <p:spPr bwMode="auto">
              <a:xfrm>
                <a:off x="5944588" y="4906320"/>
                <a:ext cx="872615" cy="558363"/>
              </a:xfrm>
              <a:prstGeom prst="wedgeRoundRectCallout">
                <a:avLst>
                  <a:gd name="adj1" fmla="val 18975"/>
                  <a:gd name="adj2" fmla="val 68999"/>
                  <a:gd name="adj3" fmla="val 16667"/>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DLL</a:t>
                </a:r>
                <a:r>
                  <a:rPr lang="ja-JP" altLang="en-US" sz="800" dirty="0" smtClean="0">
                    <a:solidFill>
                      <a:schemeClr val="bg1"/>
                    </a:solidFill>
                    <a:latin typeface="HGP創英角ｺﾞｼｯｸUB" pitchFamily="50" charset="-128"/>
                    <a:ea typeface="HGP創英角ｺﾞｼｯｸUB" pitchFamily="50" charset="-128"/>
                  </a:rPr>
                  <a:t>設定</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OS</a:t>
                </a:r>
                <a:r>
                  <a:rPr kumimoji="0" lang="ja-JP" altLang="en-US"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サービス</a:t>
                </a:r>
              </a:p>
              <a:p>
                <a:pPr marL="0" marR="0" indent="0" algn="ctr" defTabSz="914400" rtl="0" eaLnBrk="1" fontAlgn="base" latinLnBrk="0" hangingPunct="1">
                  <a:lnSpc>
                    <a:spcPct val="100000"/>
                  </a:lnSpc>
                  <a:spcBef>
                    <a:spcPts val="0"/>
                  </a:spcBef>
                  <a:spcAft>
                    <a:spcPct val="0"/>
                  </a:spcAft>
                  <a:buClrTx/>
                  <a:buSzTx/>
                  <a:buFontTx/>
                  <a:buNone/>
                  <a:tabLst/>
                </a:pPr>
                <a:r>
                  <a:rPr lang="ja-JP" altLang="en-US" sz="800" dirty="0" smtClean="0">
                    <a:solidFill>
                      <a:schemeClr val="bg1"/>
                    </a:solidFill>
                    <a:latin typeface="HGP創英角ｺﾞｼｯｸUB" pitchFamily="50" charset="-128"/>
                    <a:ea typeface="HGP創英角ｺﾞｼｯｸUB" pitchFamily="50" charset="-128"/>
                  </a:rPr>
                  <a:t>レジストリ設定</a:t>
                </a:r>
                <a:endParaRPr kumimoji="0" lang="en-US" altLang="ja-JP" sz="8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293" name="角丸四角形 292"/>
              <p:cNvSpPr/>
              <p:nvPr/>
            </p:nvSpPr>
            <p:spPr bwMode="auto">
              <a:xfrm>
                <a:off x="7553773" y="2195204"/>
                <a:ext cx="752027" cy="395596"/>
              </a:xfrm>
              <a:prstGeom prst="roundRect">
                <a:avLst>
                  <a:gd name="adj" fmla="val 8320"/>
                </a:avLst>
              </a:prstGeom>
              <a:solidFill>
                <a:schemeClr val="accent2">
                  <a:lumMod val="60000"/>
                  <a:lumOff val="4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b"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sp>
            <p:nvSpPr>
              <p:cNvPr id="294" name="角丸四角形 293"/>
              <p:cNvSpPr/>
              <p:nvPr/>
            </p:nvSpPr>
            <p:spPr bwMode="auto">
              <a:xfrm>
                <a:off x="7684567" y="2294835"/>
                <a:ext cx="470422" cy="196334"/>
              </a:xfrm>
              <a:prstGeom prst="roundRect">
                <a:avLst>
                  <a:gd name="adj" fmla="val 832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endParaRPr lang="ja-JP" altLang="en-US" sz="1000" dirty="0">
                  <a:latin typeface="Arial" pitchFamily="34" charset="0"/>
                  <a:ea typeface="HGP創英角ｺﾞｼｯｸUB" pitchFamily="50" charset="-128"/>
                  <a:cs typeface="Arial" pitchFamily="34" charset="0"/>
                </a:endParaRPr>
              </a:p>
            </p:txBody>
          </p:sp>
        </p:grpSp>
        <p:sp>
          <p:nvSpPr>
            <p:cNvPr id="140" name="テキスト ボックス 139"/>
            <p:cNvSpPr txBox="1"/>
            <p:nvPr/>
          </p:nvSpPr>
          <p:spPr>
            <a:xfrm>
              <a:off x="6209310" y="3505200"/>
              <a:ext cx="992580"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サーバー</a:t>
              </a:r>
              <a:endParaRPr kumimoji="1" lang="ja-JP" altLang="en-US" sz="1800" dirty="0">
                <a:solidFill>
                  <a:srgbClr val="0000CC"/>
                </a:solidFill>
                <a:latin typeface="HGP創英角ｺﾞｼｯｸUB" pitchFamily="50" charset="-128"/>
                <a:ea typeface="HGP創英角ｺﾞｼｯｸUB" pitchFamily="50" charset="-128"/>
              </a:endParaRPr>
            </a:p>
          </p:txBody>
        </p:sp>
      </p:grpSp>
      <p:sp>
        <p:nvSpPr>
          <p:cNvPr id="141" name="正方形/長方形 140"/>
          <p:cNvSpPr/>
          <p:nvPr/>
        </p:nvSpPr>
        <p:spPr bwMode="auto">
          <a:xfrm>
            <a:off x="1295400" y="4648200"/>
            <a:ext cx="2286000" cy="609600"/>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600" dirty="0" smtClean="0">
                <a:solidFill>
                  <a:schemeClr val="bg1"/>
                </a:solidFill>
                <a:latin typeface="HGP創英角ｺﾞｼｯｸUB" pitchFamily="50" charset="-128"/>
                <a:ea typeface="HGP創英角ｺﾞｼｯｸUB" pitchFamily="50" charset="-128"/>
              </a:rPr>
              <a:t>サーバー</a:t>
            </a:r>
            <a:r>
              <a:rPr lang="en-US" altLang="ja-JP" sz="1600" dirty="0" smtClean="0">
                <a:solidFill>
                  <a:schemeClr val="bg1"/>
                </a:solidFill>
                <a:latin typeface="HGP創英角ｺﾞｼｯｸUB" pitchFamily="50" charset="-128"/>
                <a:ea typeface="HGP創英角ｺﾞｼｯｸUB" pitchFamily="50" charset="-128"/>
              </a:rPr>
              <a:t>OS</a:t>
            </a:r>
            <a:endParaRPr lang="ja-JP" altLang="en-US" sz="1600" dirty="0" smtClean="0">
              <a:solidFill>
                <a:schemeClr val="bg1"/>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31627776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クライアントの仮想化</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77" name="テキスト ボックス 276"/>
          <p:cNvSpPr txBox="1"/>
          <p:nvPr/>
        </p:nvSpPr>
        <p:spPr>
          <a:xfrm>
            <a:off x="1307289" y="1066800"/>
            <a:ext cx="2380780"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クライアントの仮想化</a:t>
            </a:r>
          </a:p>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（アプリケーション方式）</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114" name="角丸四角形 113"/>
          <p:cNvSpPr/>
          <p:nvPr/>
        </p:nvSpPr>
        <p:spPr bwMode="auto">
          <a:xfrm>
            <a:off x="1219200" y="1821137"/>
            <a:ext cx="2587625" cy="4732061"/>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5" name="正方形/長方形 114"/>
          <p:cNvSpPr/>
          <p:nvPr/>
        </p:nvSpPr>
        <p:spPr bwMode="auto">
          <a:xfrm>
            <a:off x="1371600" y="4343400"/>
            <a:ext cx="1086846" cy="491724"/>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dirty="0" smtClean="0">
                <a:solidFill>
                  <a:schemeClr val="bg1"/>
                </a:solidFill>
                <a:latin typeface="HGP創英角ｺﾞｼｯｸUB" pitchFamily="50" charset="-128"/>
                <a:ea typeface="HGP創英角ｺﾞｼｯｸUB" pitchFamily="50" charset="-128"/>
              </a:rPr>
              <a:t>仮想化</a:t>
            </a:r>
          </a:p>
          <a:p>
            <a:pPr algn="ctr">
              <a:spcBef>
                <a:spcPts val="0"/>
              </a:spcBef>
            </a:pPr>
            <a:r>
              <a:rPr lang="ja-JP" altLang="en-US" dirty="0">
                <a:solidFill>
                  <a:schemeClr val="bg1"/>
                </a:solidFill>
                <a:latin typeface="HGP創英角ｺﾞｼｯｸUB" pitchFamily="50" charset="-128"/>
                <a:ea typeface="HGP創英角ｺﾞｼｯｸUB" pitchFamily="50" charset="-128"/>
              </a:rPr>
              <a:t>ソフトウェア</a:t>
            </a:r>
          </a:p>
        </p:txBody>
      </p:sp>
      <p:sp>
        <p:nvSpPr>
          <p:cNvPr id="116" name="角丸四角形 115"/>
          <p:cNvSpPr/>
          <p:nvPr/>
        </p:nvSpPr>
        <p:spPr bwMode="auto">
          <a:xfrm>
            <a:off x="1385003" y="5257800"/>
            <a:ext cx="2239291" cy="1219199"/>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26" name="テキスト ボックス 125"/>
          <p:cNvSpPr txBox="1"/>
          <p:nvPr/>
        </p:nvSpPr>
        <p:spPr>
          <a:xfrm>
            <a:off x="1841149" y="5650468"/>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27" name="テキスト ボックス 126"/>
          <p:cNvSpPr txBox="1"/>
          <p:nvPr/>
        </p:nvSpPr>
        <p:spPr>
          <a:xfrm>
            <a:off x="1843740" y="1889287"/>
            <a:ext cx="1293945"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クライアント</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128" name="正方形/長方形 127"/>
          <p:cNvSpPr/>
          <p:nvPr/>
        </p:nvSpPr>
        <p:spPr bwMode="auto">
          <a:xfrm>
            <a:off x="1371067" y="4800599"/>
            <a:ext cx="2253227" cy="425775"/>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400" dirty="0" smtClean="0">
                <a:solidFill>
                  <a:schemeClr val="bg1"/>
                </a:solidFill>
                <a:latin typeface="HGP創英角ｺﾞｼｯｸUB" pitchFamily="50" charset="-128"/>
                <a:ea typeface="HGP創英角ｺﾞｼｯｸUB" pitchFamily="50" charset="-128"/>
              </a:rPr>
              <a:t>オペレーティング・システム</a:t>
            </a:r>
            <a:endParaRPr lang="en-US" altLang="ja-JP" sz="1400"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（ホストＯＳ）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130" name="正方形/長方形 129"/>
          <p:cNvSpPr/>
          <p:nvPr/>
        </p:nvSpPr>
        <p:spPr bwMode="auto">
          <a:xfrm>
            <a:off x="2490713" y="2362199"/>
            <a:ext cx="1133581" cy="2438401"/>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131" name="正方形/長方形 130"/>
          <p:cNvSpPr/>
          <p:nvPr/>
        </p:nvSpPr>
        <p:spPr bwMode="auto">
          <a:xfrm>
            <a:off x="1371600" y="3581400"/>
            <a:ext cx="1079878" cy="457200"/>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dirty="0" smtClean="0">
                <a:solidFill>
                  <a:schemeClr val="bg1"/>
                </a:solidFill>
                <a:latin typeface="HGP創英角ｺﾞｼｯｸUB" pitchFamily="50" charset="-128"/>
                <a:ea typeface="HGP創英角ｺﾞｼｯｸUB" pitchFamily="50" charset="-128"/>
              </a:rPr>
              <a:t>ＯＳ</a:t>
            </a:r>
            <a:endParaRPr lang="en-US" altLang="ja-JP" dirty="0" smtClean="0">
              <a:solidFill>
                <a:schemeClr val="bg1"/>
              </a:solidFill>
              <a:latin typeface="HGP創英角ｺﾞｼｯｸUB" pitchFamily="50" charset="-128"/>
              <a:ea typeface="HGP創英角ｺﾞｼｯｸUB" pitchFamily="50" charset="-128"/>
            </a:endParaRPr>
          </a:p>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（ゲストＯＳ）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2" name="正方形/長方形 151"/>
          <p:cNvSpPr/>
          <p:nvPr/>
        </p:nvSpPr>
        <p:spPr bwMode="auto">
          <a:xfrm>
            <a:off x="1371067" y="2362198"/>
            <a:ext cx="1079878" cy="1219202"/>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grpSp>
        <p:nvGrpSpPr>
          <p:cNvPr id="2" name="グループ化 1"/>
          <p:cNvGrpSpPr/>
          <p:nvPr/>
        </p:nvGrpSpPr>
        <p:grpSpPr>
          <a:xfrm>
            <a:off x="5331641" y="1026577"/>
            <a:ext cx="2587625" cy="5486398"/>
            <a:chOff x="5331641" y="1026577"/>
            <a:chExt cx="2587625" cy="5486398"/>
          </a:xfrm>
        </p:grpSpPr>
        <p:sp>
          <p:nvSpPr>
            <p:cNvPr id="136" name="テキスト ボックス 135"/>
            <p:cNvSpPr txBox="1"/>
            <p:nvPr/>
          </p:nvSpPr>
          <p:spPr>
            <a:xfrm>
              <a:off x="5366831" y="1026577"/>
              <a:ext cx="24865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クライアントの仮想化</a:t>
              </a:r>
            </a:p>
            <a:p>
              <a:pPr algn="ctr">
                <a:spcBef>
                  <a:spcPts val="0"/>
                </a:spcBef>
              </a:pPr>
              <a:r>
                <a:rPr kumimoji="1" lang="ja-JP" altLang="en-US" sz="1800" dirty="0" smtClean="0">
                  <a:solidFill>
                    <a:srgbClr val="0000CC"/>
                  </a:solidFill>
                  <a:latin typeface="HGP創英角ｺﾞｼｯｸUB" pitchFamily="50" charset="-128"/>
                  <a:ea typeface="HGP創英角ｺﾞｼｯｸUB" pitchFamily="50" charset="-128"/>
                </a:rPr>
                <a:t>（ハイパーバイザー方式）</a:t>
              </a:r>
              <a:endParaRPr kumimoji="1" lang="ja-JP" altLang="en-US" sz="1400" dirty="0" smtClean="0">
                <a:solidFill>
                  <a:srgbClr val="0000CC"/>
                </a:solidFill>
                <a:latin typeface="HGP創英角ｺﾞｼｯｸUB" pitchFamily="50" charset="-128"/>
                <a:ea typeface="HGP創英角ｺﾞｼｯｸUB" pitchFamily="50" charset="-128"/>
              </a:endParaRPr>
            </a:p>
          </p:txBody>
        </p:sp>
        <p:sp>
          <p:nvSpPr>
            <p:cNvPr id="137" name="角丸四角形 136"/>
            <p:cNvSpPr/>
            <p:nvPr/>
          </p:nvSpPr>
          <p:spPr bwMode="auto">
            <a:xfrm>
              <a:off x="5331641" y="1780914"/>
              <a:ext cx="2587625" cy="4732061"/>
            </a:xfrm>
            <a:prstGeom prst="roundRect">
              <a:avLst>
                <a:gd name="adj" fmla="val 3633"/>
              </a:avLst>
            </a:prstGeom>
            <a:solidFill>
              <a:srgbClr val="FFFF99"/>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8" name="正方形/長方形 137"/>
            <p:cNvSpPr/>
            <p:nvPr/>
          </p:nvSpPr>
          <p:spPr bwMode="auto">
            <a:xfrm>
              <a:off x="5486400" y="4539733"/>
              <a:ext cx="2285999" cy="682825"/>
            </a:xfrm>
            <a:prstGeom prst="rect">
              <a:avLst/>
            </a:prstGeom>
            <a:gradFill>
              <a:gsLst>
                <a:gs pos="0">
                  <a:srgbClr val="FF9900"/>
                </a:gs>
                <a:gs pos="100000">
                  <a:srgbClr val="C00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HGP創英角ｺﾞｼｯｸUB" pitchFamily="50" charset="-128"/>
                  <a:ea typeface="HGP創英角ｺﾞｼｯｸUB" pitchFamily="50" charset="-128"/>
                </a:rPr>
                <a:t>仮想化ソフトウェア</a:t>
              </a:r>
              <a:r>
                <a:rPr lang="en-US" altLang="ja-JP" sz="1400" dirty="0" smtClean="0">
                  <a:solidFill>
                    <a:schemeClr val="bg1"/>
                  </a:solidFill>
                  <a:latin typeface="HGP創英角ｺﾞｼｯｸUB" pitchFamily="50" charset="-128"/>
                  <a:ea typeface="HGP創英角ｺﾞｼｯｸUB" pitchFamily="50" charset="-128"/>
                </a:rPr>
                <a:t/>
              </a:r>
              <a:br>
                <a:rPr lang="en-US" altLang="ja-JP" sz="1400" dirty="0" smtClean="0">
                  <a:solidFill>
                    <a:schemeClr val="bg1"/>
                  </a:solidFill>
                  <a:latin typeface="HGP創英角ｺﾞｼｯｸUB" pitchFamily="50" charset="-128"/>
                  <a:ea typeface="HGP創英角ｺﾞｼｯｸUB" pitchFamily="50" charset="-128"/>
                </a:rPr>
              </a:br>
              <a:r>
                <a:rPr lang="en-US" altLang="ja-JP" sz="1000" dirty="0" smtClean="0">
                  <a:solidFill>
                    <a:schemeClr val="bg1"/>
                  </a:solidFill>
                  <a:latin typeface="HGP創英角ｺﾞｼｯｸUB" pitchFamily="50" charset="-128"/>
                  <a:ea typeface="HGP創英角ｺﾞｼｯｸUB" pitchFamily="50" charset="-128"/>
                </a:rPr>
                <a:t>(</a:t>
              </a:r>
              <a:r>
                <a:rPr lang="ja-JP" altLang="en-US" sz="1000" dirty="0" smtClean="0">
                  <a:solidFill>
                    <a:schemeClr val="bg1"/>
                  </a:solidFill>
                  <a:latin typeface="HGP創英角ｺﾞｼｯｸUB" pitchFamily="50" charset="-128"/>
                  <a:ea typeface="HGP創英角ｺﾞｼｯｸUB" pitchFamily="50" charset="-128"/>
                </a:rPr>
                <a:t>ハイパーバイザー</a:t>
              </a:r>
              <a:r>
                <a:rPr lang="en-US" altLang="ja-JP" sz="1000" dirty="0" smtClean="0">
                  <a:solidFill>
                    <a:schemeClr val="bg1"/>
                  </a:solidFill>
                  <a:latin typeface="HGP創英角ｺﾞｼｯｸUB" pitchFamily="50" charset="-128"/>
                  <a:ea typeface="HGP創英角ｺﾞｼｯｸUB" pitchFamily="50" charset="-128"/>
                </a:rPr>
                <a:t>)</a:t>
              </a:r>
              <a:endParaRPr lang="ja-JP" altLang="en-US" sz="1000" dirty="0">
                <a:solidFill>
                  <a:schemeClr val="bg1"/>
                </a:solidFill>
                <a:latin typeface="HGP創英角ｺﾞｼｯｸUB" pitchFamily="50" charset="-128"/>
                <a:ea typeface="HGP創英角ｺﾞｼｯｸUB" pitchFamily="50" charset="-128"/>
              </a:endParaRPr>
            </a:p>
          </p:txBody>
        </p:sp>
        <p:sp>
          <p:nvSpPr>
            <p:cNvPr id="139" name="角丸四角形 138"/>
            <p:cNvSpPr/>
            <p:nvPr/>
          </p:nvSpPr>
          <p:spPr bwMode="auto">
            <a:xfrm>
              <a:off x="5497444" y="5257800"/>
              <a:ext cx="2274956" cy="1178976"/>
            </a:xfrm>
            <a:prstGeom prst="roundRect">
              <a:avLst>
                <a:gd name="adj" fmla="val 5084"/>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2" name="テキスト ボックス 141"/>
            <p:cNvSpPr txBox="1"/>
            <p:nvPr/>
          </p:nvSpPr>
          <p:spPr>
            <a:xfrm>
              <a:off x="5943600" y="5650468"/>
              <a:ext cx="1348446" cy="369332"/>
            </a:xfrm>
            <a:prstGeom prst="rect">
              <a:avLst/>
            </a:prstGeom>
            <a:noFill/>
          </p:spPr>
          <p:txBody>
            <a:bodyPr wrap="none" rtlCol="0">
              <a:spAutoFit/>
            </a:bodyPr>
            <a:lstStyle/>
            <a:p>
              <a:pPr algn="ctr"/>
              <a:r>
                <a:rPr kumimoji="1" lang="ja-JP" altLang="en-US" sz="1800" dirty="0" smtClean="0">
                  <a:solidFill>
                    <a:schemeClr val="bg1"/>
                  </a:solidFill>
                  <a:latin typeface="HGP創英角ｺﾞｼｯｸUB" pitchFamily="50" charset="-128"/>
                  <a:ea typeface="HGP創英角ｺﾞｼｯｸUB" pitchFamily="50" charset="-128"/>
                </a:rPr>
                <a:t>プロセッサー</a:t>
              </a:r>
              <a:endParaRPr kumimoji="1" lang="ja-JP" altLang="en-US" sz="1800" dirty="0">
                <a:solidFill>
                  <a:schemeClr val="bg1"/>
                </a:solidFill>
                <a:latin typeface="HGP創英角ｺﾞｼｯｸUB" pitchFamily="50" charset="-128"/>
                <a:ea typeface="HGP創英角ｺﾞｼｯｸUB" pitchFamily="50" charset="-128"/>
              </a:endParaRPr>
            </a:p>
          </p:txBody>
        </p:sp>
        <p:sp>
          <p:nvSpPr>
            <p:cNvPr id="143" name="テキスト ボックス 142"/>
            <p:cNvSpPr txBox="1"/>
            <p:nvPr/>
          </p:nvSpPr>
          <p:spPr>
            <a:xfrm>
              <a:off x="5956181" y="1849064"/>
              <a:ext cx="1293945" cy="369332"/>
            </a:xfrm>
            <a:prstGeom prst="rect">
              <a:avLst/>
            </a:prstGeom>
            <a:noFill/>
          </p:spPr>
          <p:txBody>
            <a:bodyPr wrap="none" rtlCol="0">
              <a:spAutoFit/>
            </a:bodyPr>
            <a:lstStyle/>
            <a:p>
              <a:pPr algn="ctr"/>
              <a:r>
                <a:rPr kumimoji="1" lang="ja-JP" altLang="en-US" sz="1800" dirty="0" smtClean="0">
                  <a:solidFill>
                    <a:srgbClr val="0000CC"/>
                  </a:solidFill>
                  <a:latin typeface="HGP創英角ｺﾞｼｯｸUB" pitchFamily="50" charset="-128"/>
                  <a:ea typeface="HGP創英角ｺﾞｼｯｸUB" pitchFamily="50" charset="-128"/>
                </a:rPr>
                <a:t>クライアント</a:t>
              </a:r>
              <a:endParaRPr kumimoji="1" lang="ja-JP" altLang="en-US" sz="1800" dirty="0">
                <a:solidFill>
                  <a:srgbClr val="0000CC"/>
                </a:solidFill>
                <a:latin typeface="HGP創英角ｺﾞｼｯｸUB" pitchFamily="50" charset="-128"/>
                <a:ea typeface="HGP創英角ｺﾞｼｯｸUB" pitchFamily="50" charset="-128"/>
              </a:endParaRPr>
            </a:p>
          </p:txBody>
        </p:sp>
        <p:sp>
          <p:nvSpPr>
            <p:cNvPr id="146" name="正方形/長方形 145"/>
            <p:cNvSpPr/>
            <p:nvPr/>
          </p:nvSpPr>
          <p:spPr bwMode="auto">
            <a:xfrm>
              <a:off x="6629400" y="2362200"/>
              <a:ext cx="1130925" cy="1259424"/>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3" name="正方形/長方形 152"/>
            <p:cNvSpPr/>
            <p:nvPr/>
          </p:nvSpPr>
          <p:spPr bwMode="auto">
            <a:xfrm>
              <a:off x="6629400" y="3581400"/>
              <a:ext cx="1135146" cy="464457"/>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dirty="0" smtClean="0">
                  <a:solidFill>
                    <a:schemeClr val="bg1"/>
                  </a:solidFill>
                  <a:latin typeface="HGP創英角ｺﾞｼｯｸUB" pitchFamily="50" charset="-128"/>
                  <a:ea typeface="HGP創英角ｺﾞｼｯｸUB" pitchFamily="50" charset="-128"/>
                </a:rPr>
                <a:t>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5" name="正方形/長方形 154"/>
            <p:cNvSpPr/>
            <p:nvPr/>
          </p:nvSpPr>
          <p:spPr bwMode="auto">
            <a:xfrm>
              <a:off x="5497445" y="2362199"/>
              <a:ext cx="1131955" cy="1215511"/>
            </a:xfrm>
            <a:prstGeom prst="rect">
              <a:avLst/>
            </a:prstGeom>
            <a:gradFill>
              <a:gsLst>
                <a:gs pos="0">
                  <a:srgbClr val="92D050"/>
                </a:gs>
                <a:gs pos="100000">
                  <a:srgbClr val="00800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アプリケーション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156" name="正方形/長方形 155"/>
            <p:cNvSpPr/>
            <p:nvPr/>
          </p:nvSpPr>
          <p:spPr bwMode="auto">
            <a:xfrm>
              <a:off x="5486400" y="3581400"/>
              <a:ext cx="1146436" cy="457200"/>
            </a:xfrm>
            <a:prstGeom prst="rect">
              <a:avLst/>
            </a:prstGeom>
            <a:gradFill>
              <a:gsLst>
                <a:gs pos="0">
                  <a:srgbClr val="92D050"/>
                </a:gs>
                <a:gs pos="100000">
                  <a:srgbClr val="00B050"/>
                </a:gs>
              </a:gsLst>
            </a:gra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dirty="0" smtClean="0">
                  <a:solidFill>
                    <a:schemeClr val="bg1"/>
                  </a:solidFill>
                  <a:latin typeface="HGP創英角ｺﾞｼｯｸUB" pitchFamily="50" charset="-128"/>
                  <a:ea typeface="HGP創英角ｺﾞｼｯｸUB" pitchFamily="50" charset="-128"/>
                </a:rPr>
                <a:t>ＯＳ</a:t>
              </a:r>
              <a:endParaRPr lang="ja-JP" altLang="en-US" sz="1000" dirty="0">
                <a:solidFill>
                  <a:schemeClr val="bg1"/>
                </a:solidFill>
                <a:latin typeface="HGP創英角ｺﾞｼｯｸUB" pitchFamily="50" charset="-128"/>
                <a:ea typeface="HGP創英角ｺﾞｼｯｸUB" pitchFamily="50" charset="-128"/>
              </a:endParaRPr>
            </a:p>
          </p:txBody>
        </p:sp>
        <p:sp>
          <p:nvSpPr>
            <p:cNvPr id="36" name="正方形/長方形 35"/>
            <p:cNvSpPr/>
            <p:nvPr/>
          </p:nvSpPr>
          <p:spPr bwMode="auto">
            <a:xfrm>
              <a:off x="6629400" y="4038600"/>
              <a:ext cx="1143000" cy="544303"/>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仮想マシン</a:t>
              </a:r>
              <a:endParaRPr lang="ja-JP" altLang="en-US" sz="1000" dirty="0">
                <a:solidFill>
                  <a:schemeClr val="bg1"/>
                </a:solidFill>
                <a:latin typeface="HGP創英角ｺﾞｼｯｸUB" pitchFamily="50" charset="-128"/>
                <a:ea typeface="HGP創英角ｺﾞｼｯｸUB" pitchFamily="50" charset="-128"/>
              </a:endParaRPr>
            </a:p>
          </p:txBody>
        </p:sp>
        <p:sp>
          <p:nvSpPr>
            <p:cNvPr id="37" name="正方形/長方形 36"/>
            <p:cNvSpPr/>
            <p:nvPr/>
          </p:nvSpPr>
          <p:spPr bwMode="auto">
            <a:xfrm>
              <a:off x="5486400" y="4038600"/>
              <a:ext cx="1146436" cy="535798"/>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仮想マシン</a:t>
              </a:r>
              <a:endParaRPr lang="ja-JP" altLang="en-US" sz="1000" dirty="0">
                <a:solidFill>
                  <a:schemeClr val="bg1"/>
                </a:solidFill>
                <a:latin typeface="HGP創英角ｺﾞｼｯｸUB" pitchFamily="50" charset="-128"/>
                <a:ea typeface="HGP創英角ｺﾞｼｯｸUB" pitchFamily="50" charset="-128"/>
              </a:endParaRPr>
            </a:p>
          </p:txBody>
        </p:sp>
      </p:grpSp>
      <p:sp>
        <p:nvSpPr>
          <p:cNvPr id="35" name="正方形/長方形 34"/>
          <p:cNvSpPr/>
          <p:nvPr/>
        </p:nvSpPr>
        <p:spPr bwMode="auto">
          <a:xfrm>
            <a:off x="1371600" y="4038600"/>
            <a:ext cx="1079878" cy="304800"/>
          </a:xfrm>
          <a:prstGeom prst="rect">
            <a:avLst/>
          </a:prstGeom>
          <a:solidFill>
            <a:srgbClr val="0000FF"/>
          </a:solidFill>
          <a:ln w="19050" cap="flat" cmpd="sng" algn="ctr">
            <a:solidFill>
              <a:schemeClr val="bg1"/>
            </a:solid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HGP創英角ｺﾞｼｯｸUB" pitchFamily="50" charset="-128"/>
                <a:ea typeface="HGP創英角ｺﾞｼｯｸUB" pitchFamily="50" charset="-128"/>
              </a:rPr>
              <a:t>仮想マシン</a:t>
            </a:r>
            <a:endParaRPr lang="ja-JP" altLang="en-US" sz="1000" dirty="0">
              <a:solidFill>
                <a:schemeClr val="bg1"/>
              </a:solidFill>
              <a:latin typeface="HGP創英角ｺﾞｼｯｸUB" pitchFamily="50" charset="-128"/>
              <a:ea typeface="HGP創英角ｺﾞｼｯｸUB" pitchFamily="50" charset="-128"/>
            </a:endParaRPr>
          </a:p>
        </p:txBody>
      </p:sp>
    </p:spTree>
    <p:extLst>
      <p:ext uri="{BB962C8B-B14F-4D97-AF65-F5344CB8AC3E}">
        <p14:creationId xmlns:p14="http://schemas.microsoft.com/office/powerpoint/2010/main" val="13072673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6" name="Rectangle 2"/>
          <p:cNvSpPr>
            <a:spLocks noGrp="1" noChangeArrowheads="1"/>
          </p:cNvSpPr>
          <p:nvPr>
            <p:ph type="title"/>
          </p:nvPr>
        </p:nvSpPr>
        <p:spPr/>
        <p:txBody>
          <a:bodyPr/>
          <a:lstStyle/>
          <a:p>
            <a:r>
              <a:rPr lang="ja-JP" altLang="en-US" sz="2800" dirty="0" smtClean="0"/>
              <a:t>ストレージの仮想化　</a:t>
            </a:r>
            <a:r>
              <a:rPr lang="en-US" altLang="ja-JP" sz="2800" dirty="0" smtClean="0"/>
              <a:t>1</a:t>
            </a:r>
            <a:endParaRPr lang="ja-JP" altLang="en-US" sz="2800" dirty="0">
              <a:ea typeface="ＭＳ Ｐゴシック" pitchFamily="50" charset="-128"/>
            </a:endParaRPr>
          </a:p>
        </p:txBody>
      </p:sp>
      <p:sp>
        <p:nvSpPr>
          <p:cNvPr id="779268" name="AutoShape 4"/>
          <p:cNvSpPr>
            <a:spLocks noChangeArrowheads="1"/>
          </p:cNvSpPr>
          <p:nvPr/>
        </p:nvSpPr>
        <p:spPr bwMode="auto">
          <a:xfrm>
            <a:off x="457200" y="4267200"/>
            <a:ext cx="8229600" cy="2286000"/>
          </a:xfrm>
          <a:prstGeom prst="roundRect">
            <a:avLst>
              <a:gd name="adj" fmla="val 7069"/>
            </a:avLst>
          </a:prstGeom>
          <a:solidFill>
            <a:srgbClr val="CC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269" name="Line 5"/>
          <p:cNvSpPr>
            <a:spLocks noChangeShapeType="1"/>
          </p:cNvSpPr>
          <p:nvPr/>
        </p:nvSpPr>
        <p:spPr bwMode="auto">
          <a:xfrm flipH="1">
            <a:off x="5867400" y="4191000"/>
            <a:ext cx="0" cy="381000"/>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70" name="Line 6"/>
          <p:cNvSpPr>
            <a:spLocks noChangeShapeType="1"/>
          </p:cNvSpPr>
          <p:nvPr/>
        </p:nvSpPr>
        <p:spPr bwMode="auto">
          <a:xfrm>
            <a:off x="6705600" y="4191000"/>
            <a:ext cx="0" cy="381000"/>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71" name="Line 7"/>
          <p:cNvSpPr>
            <a:spLocks noChangeShapeType="1"/>
          </p:cNvSpPr>
          <p:nvPr/>
        </p:nvSpPr>
        <p:spPr bwMode="auto">
          <a:xfrm>
            <a:off x="7467600" y="4114800"/>
            <a:ext cx="0" cy="457200"/>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72" name="Text Box 8"/>
          <p:cNvSpPr txBox="1">
            <a:spLocks noChangeArrowheads="1"/>
          </p:cNvSpPr>
          <p:nvPr/>
        </p:nvSpPr>
        <p:spPr bwMode="auto">
          <a:xfrm>
            <a:off x="762000" y="4495800"/>
            <a:ext cx="2708275" cy="400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ファイルレベルの仮想化</a:t>
            </a:r>
          </a:p>
        </p:txBody>
      </p:sp>
      <p:pic>
        <p:nvPicPr>
          <p:cNvPr id="779274"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05400" y="5287963"/>
            <a:ext cx="711200"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9275" name="Picture 8" descr="j043394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0" y="5211763"/>
            <a:ext cx="762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9276" name="AutoShape 12"/>
          <p:cNvSpPr>
            <a:spLocks noChangeArrowheads="1"/>
          </p:cNvSpPr>
          <p:nvPr/>
        </p:nvSpPr>
        <p:spPr bwMode="auto">
          <a:xfrm>
            <a:off x="6096000" y="5562600"/>
            <a:ext cx="1219200" cy="685800"/>
          </a:xfrm>
          <a:prstGeom prst="roundRect">
            <a:avLst>
              <a:gd name="adj" fmla="val 8824"/>
            </a:avLst>
          </a:prstGeom>
          <a:solidFill>
            <a:srgbClr val="808080"/>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Arial" pitchFamily="34" charset="0"/>
              <a:ea typeface="HGP創英角ｺﾞｼｯｸUB" pitchFamily="50" charset="-128"/>
              <a:cs typeface="Arial" pitchFamily="34" charset="0"/>
            </a:endParaRPr>
          </a:p>
          <a:p>
            <a:pPr algn="ctr"/>
            <a:endParaRPr lang="ja-JP" altLang="en-US" sz="10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p:txBody>
      </p:sp>
      <p:sp>
        <p:nvSpPr>
          <p:cNvPr id="779277" name="AutoShape 13"/>
          <p:cNvSpPr>
            <a:spLocks noChangeArrowheads="1"/>
          </p:cNvSpPr>
          <p:nvPr/>
        </p:nvSpPr>
        <p:spPr bwMode="auto">
          <a:xfrm>
            <a:off x="6248400" y="5664200"/>
            <a:ext cx="914400" cy="457200"/>
          </a:xfrm>
          <a:prstGeom prst="can">
            <a:avLst>
              <a:gd name="adj" fmla="val 16204"/>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278" name="File"/>
          <p:cNvSpPr>
            <a:spLocks noEditPoints="1" noChangeArrowheads="1"/>
          </p:cNvSpPr>
          <p:nvPr/>
        </p:nvSpPr>
        <p:spPr bwMode="auto">
          <a:xfrm>
            <a:off x="6324600" y="58166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79279" name="File"/>
          <p:cNvSpPr>
            <a:spLocks noEditPoints="1" noChangeArrowheads="1"/>
          </p:cNvSpPr>
          <p:nvPr/>
        </p:nvSpPr>
        <p:spPr bwMode="auto">
          <a:xfrm>
            <a:off x="6591300" y="58166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79280" name="File"/>
          <p:cNvSpPr>
            <a:spLocks noEditPoints="1" noChangeArrowheads="1"/>
          </p:cNvSpPr>
          <p:nvPr/>
        </p:nvSpPr>
        <p:spPr bwMode="auto">
          <a:xfrm>
            <a:off x="6858000" y="58166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79281" name="Rectangle 17"/>
          <p:cNvSpPr>
            <a:spLocks noChangeArrowheads="1"/>
          </p:cNvSpPr>
          <p:nvPr/>
        </p:nvSpPr>
        <p:spPr bwMode="auto">
          <a:xfrm>
            <a:off x="6019800" y="6273800"/>
            <a:ext cx="1298575" cy="2762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ja-JP" altLang="en-US">
                <a:solidFill>
                  <a:schemeClr val="tx1"/>
                </a:solidFill>
                <a:latin typeface="Arial" pitchFamily="34" charset="0"/>
                <a:ea typeface="HGP創英角ｺﾞｼｯｸUB" pitchFamily="50" charset="-128"/>
                <a:cs typeface="Arial" pitchFamily="34" charset="0"/>
              </a:rPr>
              <a:t>ファイル・サーバー</a:t>
            </a:r>
          </a:p>
        </p:txBody>
      </p:sp>
      <p:cxnSp>
        <p:nvCxnSpPr>
          <p:cNvPr id="779282" name="AutoShape 18"/>
          <p:cNvCxnSpPr>
            <a:cxnSpLocks noChangeShapeType="1"/>
            <a:stCxn id="779276" idx="0"/>
          </p:cNvCxnSpPr>
          <p:nvPr/>
        </p:nvCxnSpPr>
        <p:spPr bwMode="auto">
          <a:xfrm flipV="1">
            <a:off x="6705600" y="5124450"/>
            <a:ext cx="0" cy="419100"/>
          </a:xfrm>
          <a:prstGeom prst="straightConnector1">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9283" name="Line 19"/>
          <p:cNvSpPr>
            <a:spLocks noChangeShapeType="1"/>
          </p:cNvSpPr>
          <p:nvPr/>
        </p:nvSpPr>
        <p:spPr bwMode="auto">
          <a:xfrm>
            <a:off x="7620000" y="5105400"/>
            <a:ext cx="228600" cy="334963"/>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84" name="Line 20"/>
          <p:cNvSpPr>
            <a:spLocks noChangeShapeType="1"/>
          </p:cNvSpPr>
          <p:nvPr/>
        </p:nvSpPr>
        <p:spPr bwMode="auto">
          <a:xfrm flipH="1">
            <a:off x="5638800" y="5105400"/>
            <a:ext cx="228600" cy="334963"/>
          </a:xfrm>
          <a:prstGeom prst="line">
            <a:avLst/>
          </a:prstGeom>
          <a:noFill/>
          <a:ln w="38100">
            <a:solidFill>
              <a:srgbClr val="33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79285" name="Text Box 21"/>
          <p:cNvSpPr txBox="1">
            <a:spLocks noChangeArrowheads="1"/>
          </p:cNvSpPr>
          <p:nvPr/>
        </p:nvSpPr>
        <p:spPr bwMode="auto">
          <a:xfrm>
            <a:off x="914400" y="5021263"/>
            <a:ext cx="2641600" cy="1163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180975" indent="-180975">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ファイル単位</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ファイルの共有が目的</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異なる</a:t>
            </a:r>
            <a:r>
              <a:rPr lang="en-US" altLang="ja-JP">
                <a:solidFill>
                  <a:srgbClr val="484848"/>
                </a:solidFill>
                <a:latin typeface="Arial" pitchFamily="34" charset="0"/>
                <a:ea typeface="HGP創英角ｺﾞｼｯｸUB" pitchFamily="50" charset="-128"/>
                <a:cs typeface="Arial" pitchFamily="34" charset="0"/>
              </a:rPr>
              <a:t>OS</a:t>
            </a:r>
            <a:r>
              <a:rPr lang="ja-JP" altLang="en-US">
                <a:solidFill>
                  <a:srgbClr val="484848"/>
                </a:solidFill>
                <a:latin typeface="Arial" pitchFamily="34" charset="0"/>
                <a:ea typeface="HGP創英角ｺﾞｼｯｸUB" pitchFamily="50" charset="-128"/>
                <a:cs typeface="Arial" pitchFamily="34" charset="0"/>
              </a:rPr>
              <a:t>でも相互に利用</a:t>
            </a:r>
          </a:p>
          <a:p>
            <a:pPr>
              <a:spcBef>
                <a:spcPct val="20000"/>
              </a:spcBef>
              <a:buFont typeface="Wingdings" pitchFamily="2" charset="2"/>
              <a:buChar char="l"/>
            </a:pPr>
            <a:r>
              <a:rPr lang="en-US" altLang="ja-JP">
                <a:solidFill>
                  <a:srgbClr val="484848"/>
                </a:solidFill>
                <a:latin typeface="Arial" pitchFamily="34" charset="0"/>
                <a:ea typeface="HGP創英角ｺﾞｼｯｸUB" pitchFamily="50" charset="-128"/>
                <a:cs typeface="Arial" pitchFamily="34" charset="0"/>
              </a:rPr>
              <a:t>LAN</a:t>
            </a:r>
            <a:r>
              <a:rPr lang="ja-JP" altLang="en-US">
                <a:solidFill>
                  <a:srgbClr val="484848"/>
                </a:solidFill>
                <a:latin typeface="Arial" pitchFamily="34" charset="0"/>
                <a:ea typeface="HGP創英角ｺﾞｼｯｸUB" pitchFamily="50" charset="-128"/>
                <a:cs typeface="Arial" pitchFamily="34" charset="0"/>
              </a:rPr>
              <a:t>を介した接続</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ＮＡＳ（</a:t>
            </a:r>
            <a:r>
              <a:rPr lang="en-US" altLang="ja-JP">
                <a:solidFill>
                  <a:srgbClr val="484848"/>
                </a:solidFill>
                <a:latin typeface="Arial" pitchFamily="34" charset="0"/>
                <a:ea typeface="HGP創英角ｺﾞｼｯｸUB" pitchFamily="50" charset="-128"/>
                <a:cs typeface="Arial" pitchFamily="34" charset="0"/>
              </a:rPr>
              <a:t>Network Attached Storage</a:t>
            </a:r>
            <a:r>
              <a:rPr lang="ja-JP" altLang="en-US">
                <a:solidFill>
                  <a:srgbClr val="484848"/>
                </a:solidFill>
                <a:latin typeface="Arial" pitchFamily="34" charset="0"/>
                <a:ea typeface="HGP創英角ｺﾞｼｯｸUB" pitchFamily="50" charset="-128"/>
                <a:cs typeface="Arial" pitchFamily="34" charset="0"/>
              </a:rPr>
              <a:t>）</a:t>
            </a:r>
          </a:p>
        </p:txBody>
      </p:sp>
      <p:sp>
        <p:nvSpPr>
          <p:cNvPr id="779286" name="Text Box 22"/>
          <p:cNvSpPr txBox="1">
            <a:spLocks noChangeArrowheads="1"/>
          </p:cNvSpPr>
          <p:nvPr/>
        </p:nvSpPr>
        <p:spPr bwMode="auto">
          <a:xfrm>
            <a:off x="5029200" y="6019800"/>
            <a:ext cx="806450" cy="2762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latin typeface="Arial" pitchFamily="34" charset="0"/>
                <a:ea typeface="HGP創英角ｺﾞｼｯｸUB" pitchFamily="50" charset="-128"/>
                <a:cs typeface="Arial" pitchFamily="34" charset="0"/>
              </a:rPr>
              <a:t>Windows</a:t>
            </a:r>
          </a:p>
        </p:txBody>
      </p:sp>
      <p:sp>
        <p:nvSpPr>
          <p:cNvPr id="779287" name="Text Box 23"/>
          <p:cNvSpPr txBox="1">
            <a:spLocks noChangeArrowheads="1"/>
          </p:cNvSpPr>
          <p:nvPr/>
        </p:nvSpPr>
        <p:spPr bwMode="auto">
          <a:xfrm>
            <a:off x="7620000" y="6019800"/>
            <a:ext cx="546100" cy="27463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ja-JP">
                <a:latin typeface="Arial" pitchFamily="34" charset="0"/>
                <a:ea typeface="HGP創英角ｺﾞｼｯｸUB" pitchFamily="50" charset="-128"/>
                <a:cs typeface="Arial" pitchFamily="34" charset="0"/>
              </a:rPr>
              <a:t>Linux</a:t>
            </a:r>
          </a:p>
        </p:txBody>
      </p:sp>
      <p:sp>
        <p:nvSpPr>
          <p:cNvPr id="779289" name="AutoShape 25"/>
          <p:cNvSpPr>
            <a:spLocks noChangeArrowheads="1"/>
          </p:cNvSpPr>
          <p:nvPr/>
        </p:nvSpPr>
        <p:spPr bwMode="auto">
          <a:xfrm>
            <a:off x="457200" y="1676400"/>
            <a:ext cx="8229600" cy="2209800"/>
          </a:xfrm>
          <a:prstGeom prst="roundRect">
            <a:avLst>
              <a:gd name="adj" fmla="val 7069"/>
            </a:avLst>
          </a:prstGeom>
          <a:solidFill>
            <a:srgbClr val="FF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290" name="Text Box 26"/>
          <p:cNvSpPr txBox="1">
            <a:spLocks noChangeArrowheads="1"/>
          </p:cNvSpPr>
          <p:nvPr/>
        </p:nvSpPr>
        <p:spPr bwMode="auto">
          <a:xfrm>
            <a:off x="762000" y="1828800"/>
            <a:ext cx="2722563" cy="400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ブロックレベルの仮想化</a:t>
            </a:r>
          </a:p>
        </p:txBody>
      </p:sp>
      <p:sp>
        <p:nvSpPr>
          <p:cNvPr id="779291" name="AutoShape 27"/>
          <p:cNvSpPr>
            <a:spLocks noChangeArrowheads="1"/>
          </p:cNvSpPr>
          <p:nvPr/>
        </p:nvSpPr>
        <p:spPr bwMode="auto">
          <a:xfrm>
            <a:off x="5562600" y="2773363"/>
            <a:ext cx="2286000" cy="579438"/>
          </a:xfrm>
          <a:prstGeom prst="roundRect">
            <a:avLst>
              <a:gd name="adj" fmla="val 10417"/>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スイッチ</a:t>
            </a:r>
          </a:p>
          <a:p>
            <a:pPr algn="ctr"/>
            <a:r>
              <a:rPr lang="en-US" altLang="ja-JP">
                <a:solidFill>
                  <a:schemeClr val="bg1"/>
                </a:solidFill>
                <a:latin typeface="Arial" pitchFamily="34" charset="0"/>
                <a:ea typeface="HGP創英角ｺﾞｼｯｸUB" pitchFamily="50" charset="-128"/>
                <a:cs typeface="Arial" pitchFamily="34" charset="0"/>
              </a:rPr>
              <a:t>FC</a:t>
            </a:r>
            <a:r>
              <a:rPr lang="ja-JP" altLang="en-US">
                <a:solidFill>
                  <a:schemeClr val="bg1"/>
                </a:solidFill>
                <a:latin typeface="Arial" pitchFamily="34" charset="0"/>
                <a:ea typeface="HGP創英角ｺﾞｼｯｸUB" pitchFamily="50" charset="-128"/>
                <a:cs typeface="Arial" pitchFamily="34" charset="0"/>
              </a:rPr>
              <a:t>や</a:t>
            </a:r>
            <a:r>
              <a:rPr lang="en-US" altLang="ja-JP">
                <a:solidFill>
                  <a:schemeClr val="bg1"/>
                </a:solidFill>
                <a:latin typeface="Arial" pitchFamily="34" charset="0"/>
                <a:ea typeface="HGP創英角ｺﾞｼｯｸUB" pitchFamily="50" charset="-128"/>
                <a:cs typeface="Arial" pitchFamily="34" charset="0"/>
              </a:rPr>
              <a:t>iSCSI</a:t>
            </a:r>
            <a:r>
              <a:rPr lang="ja-JP" altLang="en-US">
                <a:solidFill>
                  <a:schemeClr val="bg1"/>
                </a:solidFill>
                <a:latin typeface="Arial" pitchFamily="34" charset="0"/>
                <a:ea typeface="HGP創英角ｺﾞｼｯｸUB" pitchFamily="50" charset="-128"/>
                <a:cs typeface="Arial" pitchFamily="34" charset="0"/>
              </a:rPr>
              <a:t>などの高速接続</a:t>
            </a:r>
          </a:p>
        </p:txBody>
      </p:sp>
      <p:cxnSp>
        <p:nvCxnSpPr>
          <p:cNvPr id="779292" name="AutoShape 28"/>
          <p:cNvCxnSpPr>
            <a:cxnSpLocks noChangeShapeType="1"/>
            <a:endCxn id="779291" idx="0"/>
          </p:cNvCxnSpPr>
          <p:nvPr/>
        </p:nvCxnSpPr>
        <p:spPr bwMode="auto">
          <a:xfrm>
            <a:off x="5943600" y="2482850"/>
            <a:ext cx="7620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3" name="AutoShape 29"/>
          <p:cNvCxnSpPr>
            <a:cxnSpLocks noChangeShapeType="1"/>
            <a:stCxn id="779291" idx="0"/>
          </p:cNvCxnSpPr>
          <p:nvPr/>
        </p:nvCxnSpPr>
        <p:spPr bwMode="auto">
          <a:xfrm flipV="1">
            <a:off x="6705600" y="2482850"/>
            <a:ext cx="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4" name="AutoShape 30"/>
          <p:cNvCxnSpPr>
            <a:cxnSpLocks noChangeShapeType="1"/>
            <a:stCxn id="779291" idx="0"/>
          </p:cNvCxnSpPr>
          <p:nvPr/>
        </p:nvCxnSpPr>
        <p:spPr bwMode="auto">
          <a:xfrm flipV="1">
            <a:off x="6705600" y="2482850"/>
            <a:ext cx="762000" cy="2714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5" name="AutoShape 31"/>
          <p:cNvCxnSpPr>
            <a:cxnSpLocks noChangeShapeType="1"/>
            <a:stCxn id="779380" idx="29"/>
            <a:endCxn id="779291" idx="2"/>
          </p:cNvCxnSpPr>
          <p:nvPr/>
        </p:nvCxnSpPr>
        <p:spPr bwMode="auto">
          <a:xfrm flipV="1">
            <a:off x="6689725" y="3371850"/>
            <a:ext cx="15875" cy="25717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6" name="AutoShape 32"/>
          <p:cNvCxnSpPr>
            <a:cxnSpLocks noChangeShapeType="1"/>
            <a:stCxn id="779332" idx="18"/>
            <a:endCxn id="779291" idx="2"/>
          </p:cNvCxnSpPr>
          <p:nvPr/>
        </p:nvCxnSpPr>
        <p:spPr bwMode="auto">
          <a:xfrm flipV="1">
            <a:off x="5867400" y="3371850"/>
            <a:ext cx="838200" cy="2413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9297" name="AutoShape 33"/>
          <p:cNvCxnSpPr>
            <a:cxnSpLocks noChangeShapeType="1"/>
            <a:stCxn id="779422" idx="18"/>
            <a:endCxn id="779291" idx="2"/>
          </p:cNvCxnSpPr>
          <p:nvPr/>
        </p:nvCxnSpPr>
        <p:spPr bwMode="auto">
          <a:xfrm flipH="1" flipV="1">
            <a:off x="6705600" y="3371850"/>
            <a:ext cx="838200" cy="24130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9433" name="Text Box 169"/>
          <p:cNvSpPr txBox="1">
            <a:spLocks noChangeArrowheads="1"/>
          </p:cNvSpPr>
          <p:nvPr/>
        </p:nvSpPr>
        <p:spPr bwMode="auto">
          <a:xfrm>
            <a:off x="914400" y="2362200"/>
            <a:ext cx="3505200" cy="11271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0975" indent="-180975">
              <a:spcBef>
                <a:spcPct val="0"/>
              </a:spcBef>
              <a:defRPr>
                <a:solidFill>
                  <a:schemeClr val="tx1"/>
                </a:solidFill>
                <a:latin typeface="Arial" charset="0"/>
              </a:defRPr>
            </a:lvl1pPr>
            <a:lvl2pPr>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ブロック単位（物理Ｉ／Ｏの単位）</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ストレージの効率的利用が目的</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同一のＯＳで利用</a:t>
            </a:r>
          </a:p>
          <a:p>
            <a:pPr>
              <a:spcBef>
                <a:spcPct val="20000"/>
              </a:spcBef>
              <a:buFont typeface="Wingdings" pitchFamily="2" charset="2"/>
              <a:buChar char="l"/>
            </a:pPr>
            <a:r>
              <a:rPr lang="ja-JP" altLang="en-US">
                <a:solidFill>
                  <a:srgbClr val="484848"/>
                </a:solidFill>
                <a:latin typeface="Arial" pitchFamily="34" charset="0"/>
                <a:ea typeface="HGP創英角ｺﾞｼｯｸUB" pitchFamily="50" charset="-128"/>
                <a:cs typeface="Arial" pitchFamily="34" charset="0"/>
              </a:rPr>
              <a:t>ＳＡＮ（</a:t>
            </a:r>
            <a:r>
              <a:rPr lang="en-US" altLang="ja-JP">
                <a:solidFill>
                  <a:srgbClr val="484848"/>
                </a:solidFill>
                <a:latin typeface="Arial" pitchFamily="34" charset="0"/>
                <a:ea typeface="HGP創英角ｺﾞｼｯｸUB" pitchFamily="50" charset="-128"/>
                <a:cs typeface="Arial" pitchFamily="34" charset="0"/>
              </a:rPr>
              <a:t>Storage Area Network</a:t>
            </a:r>
            <a:r>
              <a:rPr lang="ja-JP" altLang="en-US">
                <a:solidFill>
                  <a:srgbClr val="484848"/>
                </a:solidFill>
                <a:latin typeface="Arial" pitchFamily="34" charset="0"/>
                <a:ea typeface="HGP創英角ｺﾞｼｯｸUB" pitchFamily="50" charset="-128"/>
                <a:cs typeface="Arial" pitchFamily="34" charset="0"/>
              </a:rPr>
              <a:t>）ストレージ専用の高速ネットワークで接続</a:t>
            </a:r>
          </a:p>
        </p:txBody>
      </p:sp>
      <p:sp>
        <p:nvSpPr>
          <p:cNvPr id="779435" name="AutoShape 171"/>
          <p:cNvSpPr>
            <a:spLocks noChangeArrowheads="1"/>
          </p:cNvSpPr>
          <p:nvPr/>
        </p:nvSpPr>
        <p:spPr bwMode="auto">
          <a:xfrm>
            <a:off x="5562600" y="1752600"/>
            <a:ext cx="714375" cy="762000"/>
          </a:xfrm>
          <a:prstGeom prst="can">
            <a:avLst>
              <a:gd name="adj" fmla="val 15802"/>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6" name="Rectangle 172"/>
          <p:cNvSpPr>
            <a:spLocks noChangeArrowheads="1"/>
          </p:cNvSpPr>
          <p:nvPr/>
        </p:nvSpPr>
        <p:spPr bwMode="auto">
          <a:xfrm>
            <a:off x="5634038" y="19812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7" name="Rectangle 173"/>
          <p:cNvSpPr>
            <a:spLocks noChangeArrowheads="1"/>
          </p:cNvSpPr>
          <p:nvPr/>
        </p:nvSpPr>
        <p:spPr bwMode="auto">
          <a:xfrm>
            <a:off x="5776913" y="19812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8" name="Rectangle 174"/>
          <p:cNvSpPr>
            <a:spLocks noChangeArrowheads="1"/>
          </p:cNvSpPr>
          <p:nvPr/>
        </p:nvSpPr>
        <p:spPr bwMode="auto">
          <a:xfrm>
            <a:off x="5634038"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39" name="Rectangle 175"/>
          <p:cNvSpPr>
            <a:spLocks noChangeArrowheads="1"/>
          </p:cNvSpPr>
          <p:nvPr/>
        </p:nvSpPr>
        <p:spPr bwMode="auto">
          <a:xfrm>
            <a:off x="5776913"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0" name="Rectangle 176"/>
          <p:cNvSpPr>
            <a:spLocks noChangeArrowheads="1"/>
          </p:cNvSpPr>
          <p:nvPr/>
        </p:nvSpPr>
        <p:spPr bwMode="auto">
          <a:xfrm>
            <a:off x="5634038" y="22860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1" name="Rectangle 177"/>
          <p:cNvSpPr>
            <a:spLocks noChangeArrowheads="1"/>
          </p:cNvSpPr>
          <p:nvPr/>
        </p:nvSpPr>
        <p:spPr bwMode="auto">
          <a:xfrm>
            <a:off x="5776913"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2" name="Rectangle 178"/>
          <p:cNvSpPr>
            <a:spLocks noChangeArrowheads="1"/>
          </p:cNvSpPr>
          <p:nvPr/>
        </p:nvSpPr>
        <p:spPr bwMode="auto">
          <a:xfrm>
            <a:off x="5919788" y="22860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3" name="Rectangle 179"/>
          <p:cNvSpPr>
            <a:spLocks noChangeArrowheads="1"/>
          </p:cNvSpPr>
          <p:nvPr/>
        </p:nvSpPr>
        <p:spPr bwMode="auto">
          <a:xfrm>
            <a:off x="6062663"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4" name="Rectangle 180"/>
          <p:cNvSpPr>
            <a:spLocks noChangeArrowheads="1"/>
          </p:cNvSpPr>
          <p:nvPr/>
        </p:nvSpPr>
        <p:spPr bwMode="auto">
          <a:xfrm>
            <a:off x="5919788"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5" name="Rectangle 181"/>
          <p:cNvSpPr>
            <a:spLocks noChangeArrowheads="1"/>
          </p:cNvSpPr>
          <p:nvPr/>
        </p:nvSpPr>
        <p:spPr bwMode="auto">
          <a:xfrm>
            <a:off x="6062663"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6" name="Rectangle 182"/>
          <p:cNvSpPr>
            <a:spLocks noChangeArrowheads="1"/>
          </p:cNvSpPr>
          <p:nvPr/>
        </p:nvSpPr>
        <p:spPr bwMode="auto">
          <a:xfrm>
            <a:off x="5919788"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7" name="Rectangle 183"/>
          <p:cNvSpPr>
            <a:spLocks noChangeArrowheads="1"/>
          </p:cNvSpPr>
          <p:nvPr/>
        </p:nvSpPr>
        <p:spPr bwMode="auto">
          <a:xfrm>
            <a:off x="6062663" y="19812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8" name="AutoShape 184"/>
          <p:cNvSpPr>
            <a:spLocks noChangeArrowheads="1"/>
          </p:cNvSpPr>
          <p:nvPr/>
        </p:nvSpPr>
        <p:spPr bwMode="auto">
          <a:xfrm>
            <a:off x="6348413" y="1752600"/>
            <a:ext cx="714375" cy="762000"/>
          </a:xfrm>
          <a:prstGeom prst="can">
            <a:avLst>
              <a:gd name="adj" fmla="val 15802"/>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49" name="Rectangle 185"/>
          <p:cNvSpPr>
            <a:spLocks noChangeArrowheads="1"/>
          </p:cNvSpPr>
          <p:nvPr/>
        </p:nvSpPr>
        <p:spPr bwMode="auto">
          <a:xfrm>
            <a:off x="6419850"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0" name="Rectangle 186"/>
          <p:cNvSpPr>
            <a:spLocks noChangeArrowheads="1"/>
          </p:cNvSpPr>
          <p:nvPr/>
        </p:nvSpPr>
        <p:spPr bwMode="auto">
          <a:xfrm>
            <a:off x="6562725" y="19812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1" name="Rectangle 187"/>
          <p:cNvSpPr>
            <a:spLocks noChangeArrowheads="1"/>
          </p:cNvSpPr>
          <p:nvPr/>
        </p:nvSpPr>
        <p:spPr bwMode="auto">
          <a:xfrm>
            <a:off x="6419850" y="21336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2" name="Rectangle 188"/>
          <p:cNvSpPr>
            <a:spLocks noChangeArrowheads="1"/>
          </p:cNvSpPr>
          <p:nvPr/>
        </p:nvSpPr>
        <p:spPr bwMode="auto">
          <a:xfrm>
            <a:off x="6562725"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3" name="Rectangle 189"/>
          <p:cNvSpPr>
            <a:spLocks noChangeArrowheads="1"/>
          </p:cNvSpPr>
          <p:nvPr/>
        </p:nvSpPr>
        <p:spPr bwMode="auto">
          <a:xfrm>
            <a:off x="6419850" y="22860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4" name="Rectangle 190"/>
          <p:cNvSpPr>
            <a:spLocks noChangeArrowheads="1"/>
          </p:cNvSpPr>
          <p:nvPr/>
        </p:nvSpPr>
        <p:spPr bwMode="auto">
          <a:xfrm>
            <a:off x="6562725"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5" name="Rectangle 191"/>
          <p:cNvSpPr>
            <a:spLocks noChangeArrowheads="1"/>
          </p:cNvSpPr>
          <p:nvPr/>
        </p:nvSpPr>
        <p:spPr bwMode="auto">
          <a:xfrm>
            <a:off x="6705600" y="22860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6" name="Rectangle 192"/>
          <p:cNvSpPr>
            <a:spLocks noChangeArrowheads="1"/>
          </p:cNvSpPr>
          <p:nvPr/>
        </p:nvSpPr>
        <p:spPr bwMode="auto">
          <a:xfrm>
            <a:off x="6848475"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7" name="Rectangle 193"/>
          <p:cNvSpPr>
            <a:spLocks noChangeArrowheads="1"/>
          </p:cNvSpPr>
          <p:nvPr/>
        </p:nvSpPr>
        <p:spPr bwMode="auto">
          <a:xfrm>
            <a:off x="6705600"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8" name="Rectangle 194"/>
          <p:cNvSpPr>
            <a:spLocks noChangeArrowheads="1"/>
          </p:cNvSpPr>
          <p:nvPr/>
        </p:nvSpPr>
        <p:spPr bwMode="auto">
          <a:xfrm>
            <a:off x="6848475"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59" name="Rectangle 195"/>
          <p:cNvSpPr>
            <a:spLocks noChangeArrowheads="1"/>
          </p:cNvSpPr>
          <p:nvPr/>
        </p:nvSpPr>
        <p:spPr bwMode="auto">
          <a:xfrm>
            <a:off x="6705600"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0" name="Rectangle 196"/>
          <p:cNvSpPr>
            <a:spLocks noChangeArrowheads="1"/>
          </p:cNvSpPr>
          <p:nvPr/>
        </p:nvSpPr>
        <p:spPr bwMode="auto">
          <a:xfrm>
            <a:off x="6848475" y="19812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1" name="AutoShape 197"/>
          <p:cNvSpPr>
            <a:spLocks noChangeArrowheads="1"/>
          </p:cNvSpPr>
          <p:nvPr/>
        </p:nvSpPr>
        <p:spPr bwMode="auto">
          <a:xfrm>
            <a:off x="7134225" y="1752600"/>
            <a:ext cx="714375" cy="762000"/>
          </a:xfrm>
          <a:prstGeom prst="can">
            <a:avLst>
              <a:gd name="adj" fmla="val 15802"/>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2" name="Rectangle 198"/>
          <p:cNvSpPr>
            <a:spLocks noChangeArrowheads="1"/>
          </p:cNvSpPr>
          <p:nvPr/>
        </p:nvSpPr>
        <p:spPr bwMode="auto">
          <a:xfrm>
            <a:off x="7205663"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3" name="Rectangle 199"/>
          <p:cNvSpPr>
            <a:spLocks noChangeArrowheads="1"/>
          </p:cNvSpPr>
          <p:nvPr/>
        </p:nvSpPr>
        <p:spPr bwMode="auto">
          <a:xfrm>
            <a:off x="7348538" y="19812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4" name="Rectangle 200"/>
          <p:cNvSpPr>
            <a:spLocks noChangeArrowheads="1"/>
          </p:cNvSpPr>
          <p:nvPr/>
        </p:nvSpPr>
        <p:spPr bwMode="auto">
          <a:xfrm>
            <a:off x="7205663" y="21336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5" name="Rectangle 201"/>
          <p:cNvSpPr>
            <a:spLocks noChangeArrowheads="1"/>
          </p:cNvSpPr>
          <p:nvPr/>
        </p:nvSpPr>
        <p:spPr bwMode="auto">
          <a:xfrm>
            <a:off x="7348538"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6" name="Rectangle 202"/>
          <p:cNvSpPr>
            <a:spLocks noChangeArrowheads="1"/>
          </p:cNvSpPr>
          <p:nvPr/>
        </p:nvSpPr>
        <p:spPr bwMode="auto">
          <a:xfrm>
            <a:off x="7205663"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7" name="Rectangle 203"/>
          <p:cNvSpPr>
            <a:spLocks noChangeArrowheads="1"/>
          </p:cNvSpPr>
          <p:nvPr/>
        </p:nvSpPr>
        <p:spPr bwMode="auto">
          <a:xfrm>
            <a:off x="7348538" y="22860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8" name="Rectangle 204"/>
          <p:cNvSpPr>
            <a:spLocks noChangeArrowheads="1"/>
          </p:cNvSpPr>
          <p:nvPr/>
        </p:nvSpPr>
        <p:spPr bwMode="auto">
          <a:xfrm>
            <a:off x="7491413" y="22860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69" name="Rectangle 205"/>
          <p:cNvSpPr>
            <a:spLocks noChangeArrowheads="1"/>
          </p:cNvSpPr>
          <p:nvPr/>
        </p:nvSpPr>
        <p:spPr bwMode="auto">
          <a:xfrm>
            <a:off x="7634288" y="22860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0" name="Rectangle 206"/>
          <p:cNvSpPr>
            <a:spLocks noChangeArrowheads="1"/>
          </p:cNvSpPr>
          <p:nvPr/>
        </p:nvSpPr>
        <p:spPr bwMode="auto">
          <a:xfrm>
            <a:off x="7491413" y="21336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1" name="Rectangle 207"/>
          <p:cNvSpPr>
            <a:spLocks noChangeArrowheads="1"/>
          </p:cNvSpPr>
          <p:nvPr/>
        </p:nvSpPr>
        <p:spPr bwMode="auto">
          <a:xfrm>
            <a:off x="7634288" y="2133600"/>
            <a:ext cx="142875"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2" name="Rectangle 208"/>
          <p:cNvSpPr>
            <a:spLocks noChangeArrowheads="1"/>
          </p:cNvSpPr>
          <p:nvPr/>
        </p:nvSpPr>
        <p:spPr bwMode="auto">
          <a:xfrm>
            <a:off x="7491413" y="1981200"/>
            <a:ext cx="142875"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3" name="Rectangle 209"/>
          <p:cNvSpPr>
            <a:spLocks noChangeArrowheads="1"/>
          </p:cNvSpPr>
          <p:nvPr/>
        </p:nvSpPr>
        <p:spPr bwMode="auto">
          <a:xfrm>
            <a:off x="7634288" y="1981200"/>
            <a:ext cx="142875"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79474" name="AutoShape 210"/>
          <p:cNvSpPr>
            <a:spLocks noChangeArrowheads="1"/>
          </p:cNvSpPr>
          <p:nvPr/>
        </p:nvSpPr>
        <p:spPr bwMode="auto">
          <a:xfrm>
            <a:off x="3657600" y="1752600"/>
            <a:ext cx="1714500" cy="457200"/>
          </a:xfrm>
          <a:prstGeom prst="roundRect">
            <a:avLst>
              <a:gd name="adj" fmla="val 50000"/>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pPr>
            <a:r>
              <a:rPr lang="ja-JP" altLang="en-US" dirty="0">
                <a:solidFill>
                  <a:srgbClr val="FFFFFF"/>
                </a:solidFill>
                <a:latin typeface="Arial" pitchFamily="34" charset="0"/>
                <a:ea typeface="HGP創英角ｺﾞｼｯｸUB" pitchFamily="50" charset="-128"/>
                <a:cs typeface="Arial" pitchFamily="34" charset="0"/>
              </a:rPr>
              <a:t>狭　義</a:t>
            </a:r>
          </a:p>
          <a:p>
            <a:pPr algn="ctr">
              <a:spcBef>
                <a:spcPct val="0"/>
              </a:spcBef>
            </a:pPr>
            <a:r>
              <a:rPr lang="ja-JP" altLang="en-US" dirty="0">
                <a:solidFill>
                  <a:srgbClr val="FFFFFF"/>
                </a:solidFill>
                <a:latin typeface="Arial" pitchFamily="34" charset="0"/>
                <a:ea typeface="HGP創英角ｺﾞｼｯｸUB" pitchFamily="50" charset="-128"/>
                <a:cs typeface="Arial" pitchFamily="34" charset="0"/>
              </a:rPr>
              <a:t>ストレージの仮想化</a:t>
            </a:r>
          </a:p>
        </p:txBody>
      </p:sp>
      <p:sp>
        <p:nvSpPr>
          <p:cNvPr id="779475" name="AutoShape 211"/>
          <p:cNvSpPr>
            <a:spLocks noChangeArrowheads="1"/>
          </p:cNvSpPr>
          <p:nvPr/>
        </p:nvSpPr>
        <p:spPr bwMode="auto">
          <a:xfrm>
            <a:off x="465138" y="990600"/>
            <a:ext cx="8212137" cy="533400"/>
          </a:xfrm>
          <a:prstGeom prst="roundRect">
            <a:avLst>
              <a:gd name="adj" fmla="val 16667"/>
            </a:avLst>
          </a:prstGeom>
          <a:solidFill>
            <a:srgbClr val="0000FF"/>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buFont typeface="Wingdings" pitchFamily="2" charset="2"/>
              <a:buNone/>
            </a:pPr>
            <a:r>
              <a:rPr lang="ja-JP" altLang="en-US" sz="2000" dirty="0">
                <a:latin typeface="Arial" pitchFamily="34" charset="0"/>
                <a:ea typeface="HGP創英角ｺﾞｼｯｸUB" pitchFamily="50" charset="-128"/>
                <a:cs typeface="Arial" pitchFamily="34" charset="0"/>
              </a:rPr>
              <a:t>物理的なストレージ デバイスに論理的な構成を提供する技術</a:t>
            </a:r>
          </a:p>
        </p:txBody>
      </p:sp>
      <p:sp>
        <p:nvSpPr>
          <p:cNvPr id="213" name="角丸四角形 212"/>
          <p:cNvSpPr/>
          <p:nvPr/>
        </p:nvSpPr>
        <p:spPr bwMode="auto">
          <a:xfrm>
            <a:off x="5411788" y="4572000"/>
            <a:ext cx="2589212" cy="609600"/>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2800" dirty="0" smtClean="0">
                <a:solidFill>
                  <a:schemeClr val="bg1"/>
                </a:solidFill>
                <a:latin typeface="+mj-lt"/>
                <a:ea typeface="HGP創英角ｺﾞｼｯｸUB" pitchFamily="50" charset="-128"/>
              </a:rPr>
              <a:t>LAN</a:t>
            </a:r>
            <a:endParaRPr lang="ja-JP" altLang="en-US" sz="2800" dirty="0">
              <a:solidFill>
                <a:schemeClr val="bg1"/>
              </a:solidFill>
              <a:latin typeface="+mj-lt"/>
              <a:ea typeface="HGP創英角ｺﾞｼｯｸUB" pitchFamily="50" charset="-128"/>
            </a:endParaRPr>
          </a:p>
        </p:txBody>
      </p:sp>
      <p:sp>
        <p:nvSpPr>
          <p:cNvPr id="214" name="角丸四角形吹き出し 213"/>
          <p:cNvSpPr/>
          <p:nvPr/>
        </p:nvSpPr>
        <p:spPr bwMode="auto">
          <a:xfrm>
            <a:off x="3657600" y="4856683"/>
            <a:ext cx="1590946" cy="477317"/>
          </a:xfrm>
          <a:prstGeom prst="wedgeRoundRectCallout">
            <a:avLst>
              <a:gd name="adj1" fmla="val 106083"/>
              <a:gd name="adj2" fmla="val 85389"/>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NAS</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Network</a:t>
            </a:r>
            <a:r>
              <a:rPr lang="ja-JP" altLang="en-US" sz="1000" dirty="0">
                <a:solidFill>
                  <a:schemeClr val="bg1"/>
                </a:solidFill>
                <a:latin typeface="Arial" pitchFamily="34" charset="0"/>
                <a:ea typeface="HGP創英角ｺﾞｼｯｸUB" pitchFamily="50" charset="-128"/>
                <a:cs typeface="Arial" pitchFamily="34" charset="0"/>
              </a:rPr>
              <a:t> </a:t>
            </a:r>
            <a:r>
              <a:rPr lang="en-US" altLang="ja-JP" sz="1000" dirty="0" smtClean="0">
                <a:solidFill>
                  <a:schemeClr val="bg1"/>
                </a:solidFill>
                <a:latin typeface="Arial" pitchFamily="34" charset="0"/>
                <a:ea typeface="HGP創英角ｺﾞｼｯｸUB" pitchFamily="50" charset="-128"/>
                <a:cs typeface="Arial" pitchFamily="34" charset="0"/>
              </a:rPr>
              <a:t>Attached </a:t>
            </a:r>
            <a:r>
              <a:rPr lang="en-US" altLang="ja-JP" sz="1000" dirty="0" err="1" smtClean="0">
                <a:solidFill>
                  <a:schemeClr val="bg1"/>
                </a:solidFill>
                <a:latin typeface="Arial" pitchFamily="34" charset="0"/>
                <a:ea typeface="HGP創英角ｺﾞｼｯｸUB" pitchFamily="50" charset="-128"/>
                <a:cs typeface="Arial" pitchFamily="34" charset="0"/>
              </a:rPr>
              <a:t>Stor</a:t>
            </a:r>
            <a:r>
              <a:rPr lang="en-US" altLang="ja-JP" sz="1000" dirty="0" smtClean="0">
                <a:solidFill>
                  <a:schemeClr val="bg1"/>
                </a:solidFill>
                <a:latin typeface="Arial" pitchFamily="34" charset="0"/>
                <a:ea typeface="HGP創英角ｺﾞｼｯｸUB" pitchFamily="50" charset="-128"/>
                <a:cs typeface="Arial" pitchFamily="34" charset="0"/>
              </a:rPr>
              <a:t>.</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
        <p:nvSpPr>
          <p:cNvPr id="215" name="角丸四角形吹き出し 214"/>
          <p:cNvSpPr/>
          <p:nvPr/>
        </p:nvSpPr>
        <p:spPr bwMode="auto">
          <a:xfrm>
            <a:off x="3657600" y="2514600"/>
            <a:ext cx="1590946" cy="477317"/>
          </a:xfrm>
          <a:prstGeom prst="wedgeRoundRectCallout">
            <a:avLst>
              <a:gd name="adj1" fmla="val 60927"/>
              <a:gd name="adj2" fmla="val 23935"/>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SAN</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Storage Area</a:t>
            </a: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 Network</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grpSp>
        <p:nvGrpSpPr>
          <p:cNvPr id="779298" name="Group 34"/>
          <p:cNvGrpSpPr>
            <a:grpSpLocks/>
          </p:cNvGrpSpPr>
          <p:nvPr/>
        </p:nvGrpSpPr>
        <p:grpSpPr bwMode="auto">
          <a:xfrm>
            <a:off x="5486400" y="3535363"/>
            <a:ext cx="609600" cy="685800"/>
            <a:chOff x="2592" y="2112"/>
            <a:chExt cx="1120" cy="1166"/>
          </a:xfrm>
        </p:grpSpPr>
        <p:sp>
          <p:nvSpPr>
            <p:cNvPr id="779299" name="AutoShape 35"/>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0" name="Freeform 36"/>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1" name="Freeform 37"/>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2" name="Freeform 38"/>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3" name="Freeform 39"/>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4" name="Freeform 40"/>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5" name="Freeform 41"/>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6" name="Freeform 42"/>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7" name="Freeform 43"/>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8" name="Freeform 44"/>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09" name="Freeform 45"/>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0" name="Freeform 46"/>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1" name="Freeform 47"/>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2" name="Freeform 48"/>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3" name="Freeform 49"/>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4" name="Freeform 50"/>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5" name="Freeform 51"/>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6" name="Freeform 52"/>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7" name="Freeform 53"/>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8" name="Freeform 54"/>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19" name="Rectangle 55"/>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0" name="Freeform 56"/>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1" name="Freeform 57"/>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2" name="Freeform 58"/>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3" name="Freeform 59"/>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4" name="Freeform 60"/>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5" name="Freeform 61"/>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6" name="Freeform 62"/>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7" name="Freeform 6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8" name="Freeform 64"/>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29" name="Freeform 65"/>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0" name="Freeform 66"/>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1" name="Freeform 67"/>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2" name="Freeform 68"/>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3" name="Freeform 69"/>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4" name="Freeform 70"/>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5" name="Freeform 71"/>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6" name="Freeform 72"/>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7" name="Freeform 73"/>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8" name="Freeform 74"/>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39" name="Freeform 75"/>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0" name="Freeform 76"/>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1" name="Freeform 77"/>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2" name="Freeform 78"/>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79343" name="Group 79"/>
          <p:cNvGrpSpPr>
            <a:grpSpLocks/>
          </p:cNvGrpSpPr>
          <p:nvPr/>
        </p:nvGrpSpPr>
        <p:grpSpPr bwMode="auto">
          <a:xfrm>
            <a:off x="6324600" y="3535363"/>
            <a:ext cx="609600" cy="685800"/>
            <a:chOff x="2592" y="2112"/>
            <a:chExt cx="1120" cy="1166"/>
          </a:xfrm>
        </p:grpSpPr>
        <p:sp>
          <p:nvSpPr>
            <p:cNvPr id="779344" name="AutoShape 80"/>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5" name="Freeform 81"/>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6" name="Freeform 82"/>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7" name="Freeform 83"/>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8" name="Freeform 84"/>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49" name="Freeform 85"/>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0" name="Freeform 86"/>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1" name="Freeform 87"/>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2" name="Freeform 88"/>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3" name="Freeform 89"/>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4" name="Freeform 90"/>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5" name="Freeform 91"/>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6" name="Freeform 92"/>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7" name="Freeform 93"/>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8" name="Freeform 94"/>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59" name="Freeform 95"/>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0" name="Freeform 96"/>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1" name="Freeform 97"/>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2" name="Freeform 98"/>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3" name="Freeform 99"/>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4" name="Rectangle 100"/>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5" name="Freeform 101"/>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6" name="Freeform 102"/>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7" name="Freeform 103"/>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8" name="Freeform 104"/>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69" name="Freeform 105"/>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0" name="Freeform 106"/>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1" name="Freeform 10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2" name="Freeform 108"/>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3" name="Freeform 109"/>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4" name="Freeform 110"/>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5" name="Freeform 111"/>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6" name="Freeform 112"/>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7" name="Freeform 113"/>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8" name="Freeform 114"/>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79" name="Freeform 115"/>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0" name="Freeform 116"/>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1" name="Freeform 117"/>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2" name="Freeform 118"/>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3" name="Freeform 119"/>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4" name="Freeform 120"/>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5" name="Freeform 121"/>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6" name="Freeform 122"/>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87" name="Freeform 123"/>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79388" name="Group 124"/>
          <p:cNvGrpSpPr>
            <a:grpSpLocks/>
          </p:cNvGrpSpPr>
          <p:nvPr/>
        </p:nvGrpSpPr>
        <p:grpSpPr bwMode="auto">
          <a:xfrm>
            <a:off x="7162800" y="3535363"/>
            <a:ext cx="609600" cy="685800"/>
            <a:chOff x="2592" y="2112"/>
            <a:chExt cx="1120" cy="1166"/>
          </a:xfrm>
        </p:grpSpPr>
        <p:sp>
          <p:nvSpPr>
            <p:cNvPr id="779389" name="AutoShape 125"/>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0" name="Freeform 126"/>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1" name="Freeform 127"/>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2" name="Freeform 128"/>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3" name="Freeform 129"/>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4" name="Freeform 130"/>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5" name="Freeform 131"/>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6" name="Freeform 132"/>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7" name="Freeform 133"/>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8" name="Freeform 134"/>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399" name="Freeform 135"/>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0" name="Freeform 136"/>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1" name="Freeform 137"/>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2" name="Freeform 138"/>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3" name="Freeform 139"/>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4" name="Freeform 140"/>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5" name="Freeform 141"/>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6" name="Freeform 142"/>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7" name="Freeform 143"/>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8" name="Freeform 144"/>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09" name="Rectangle 145"/>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0" name="Freeform 146"/>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1" name="Freeform 147"/>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2" name="Freeform 148"/>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3" name="Freeform 149"/>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4" name="Freeform 150"/>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5" name="Freeform 151"/>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6" name="Freeform 152"/>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7" name="Freeform 153"/>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8" name="Freeform 154"/>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19" name="Freeform 155"/>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0" name="Freeform 156"/>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1" name="Freeform 157"/>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2" name="Freeform 158"/>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3" name="Freeform 159"/>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4" name="Freeform 160"/>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5" name="Freeform 161"/>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6" name="Freeform 162"/>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7" name="Freeform 163"/>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8" name="Freeform 164"/>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29" name="Freeform 165"/>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30" name="Freeform 166"/>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31" name="Freeform 167"/>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79432" name="Freeform 168"/>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2" name="図形グループ 1"/>
          <p:cNvGrpSpPr/>
          <p:nvPr/>
        </p:nvGrpSpPr>
        <p:grpSpPr>
          <a:xfrm>
            <a:off x="5257800" y="3429000"/>
            <a:ext cx="533400" cy="533400"/>
            <a:chOff x="5257800" y="3429000"/>
            <a:chExt cx="533400" cy="533400"/>
          </a:xfrm>
        </p:grpSpPr>
        <p:sp>
          <p:nvSpPr>
            <p:cNvPr id="216" name="AutoShape 171"/>
            <p:cNvSpPr>
              <a:spLocks noChangeArrowheads="1"/>
            </p:cNvSpPr>
            <p:nvPr/>
          </p:nvSpPr>
          <p:spPr bwMode="auto">
            <a:xfrm>
              <a:off x="5257800" y="3429000"/>
              <a:ext cx="533400" cy="533400"/>
            </a:xfrm>
            <a:prstGeom prst="can">
              <a:avLst>
                <a:gd name="adj" fmla="val 15802"/>
              </a:avLst>
            </a:prstGeom>
            <a:solidFill>
              <a:srgbClr val="0066FF">
                <a:alpha val="70000"/>
              </a:srgbClr>
            </a:solidFill>
            <a:ln w="19050" cmpd="sng">
              <a:solidFill>
                <a:schemeClr val="bg1"/>
              </a:solidFill>
              <a:prstDash val="sys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19" name="Rectangle 172"/>
            <p:cNvSpPr>
              <a:spLocks noChangeArrowheads="1"/>
            </p:cNvSpPr>
            <p:nvPr/>
          </p:nvSpPr>
          <p:spPr bwMode="auto">
            <a:xfrm>
              <a:off x="5334001"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0" name="Rectangle 172"/>
            <p:cNvSpPr>
              <a:spLocks noChangeArrowheads="1"/>
            </p:cNvSpPr>
            <p:nvPr/>
          </p:nvSpPr>
          <p:spPr bwMode="auto">
            <a:xfrm>
              <a:off x="5410200"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1" name="Rectangle 172"/>
            <p:cNvSpPr>
              <a:spLocks noChangeArrowheads="1"/>
            </p:cNvSpPr>
            <p:nvPr/>
          </p:nvSpPr>
          <p:spPr bwMode="auto">
            <a:xfrm>
              <a:off x="5486400"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2" name="Rectangle 172"/>
            <p:cNvSpPr>
              <a:spLocks noChangeArrowheads="1"/>
            </p:cNvSpPr>
            <p:nvPr/>
          </p:nvSpPr>
          <p:spPr bwMode="auto">
            <a:xfrm>
              <a:off x="5562600"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3" name="Rectangle 172"/>
            <p:cNvSpPr>
              <a:spLocks noChangeArrowheads="1"/>
            </p:cNvSpPr>
            <p:nvPr/>
          </p:nvSpPr>
          <p:spPr bwMode="auto">
            <a:xfrm>
              <a:off x="5638800" y="35814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4" name="Rectangle 172"/>
            <p:cNvSpPr>
              <a:spLocks noChangeArrowheads="1"/>
            </p:cNvSpPr>
            <p:nvPr/>
          </p:nvSpPr>
          <p:spPr bwMode="auto">
            <a:xfrm>
              <a:off x="5334001"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5" name="Rectangle 172"/>
            <p:cNvSpPr>
              <a:spLocks noChangeArrowheads="1"/>
            </p:cNvSpPr>
            <p:nvPr/>
          </p:nvSpPr>
          <p:spPr bwMode="auto">
            <a:xfrm>
              <a:off x="5410200"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6" name="Rectangle 172"/>
            <p:cNvSpPr>
              <a:spLocks noChangeArrowheads="1"/>
            </p:cNvSpPr>
            <p:nvPr/>
          </p:nvSpPr>
          <p:spPr bwMode="auto">
            <a:xfrm>
              <a:off x="5486400"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7" name="Rectangle 172"/>
            <p:cNvSpPr>
              <a:spLocks noChangeArrowheads="1"/>
            </p:cNvSpPr>
            <p:nvPr/>
          </p:nvSpPr>
          <p:spPr bwMode="auto">
            <a:xfrm>
              <a:off x="5562600"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8" name="Rectangle 172"/>
            <p:cNvSpPr>
              <a:spLocks noChangeArrowheads="1"/>
            </p:cNvSpPr>
            <p:nvPr/>
          </p:nvSpPr>
          <p:spPr bwMode="auto">
            <a:xfrm>
              <a:off x="5638800" y="36576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29" name="Rectangle 172"/>
            <p:cNvSpPr>
              <a:spLocks noChangeArrowheads="1"/>
            </p:cNvSpPr>
            <p:nvPr/>
          </p:nvSpPr>
          <p:spPr bwMode="auto">
            <a:xfrm>
              <a:off x="5334001"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0" name="Rectangle 172"/>
            <p:cNvSpPr>
              <a:spLocks noChangeArrowheads="1"/>
            </p:cNvSpPr>
            <p:nvPr/>
          </p:nvSpPr>
          <p:spPr bwMode="auto">
            <a:xfrm>
              <a:off x="5410200"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1" name="Rectangle 172"/>
            <p:cNvSpPr>
              <a:spLocks noChangeArrowheads="1"/>
            </p:cNvSpPr>
            <p:nvPr/>
          </p:nvSpPr>
          <p:spPr bwMode="auto">
            <a:xfrm>
              <a:off x="5486400"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2" name="Rectangle 172"/>
            <p:cNvSpPr>
              <a:spLocks noChangeArrowheads="1"/>
            </p:cNvSpPr>
            <p:nvPr/>
          </p:nvSpPr>
          <p:spPr bwMode="auto">
            <a:xfrm>
              <a:off x="5562600"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3" name="Rectangle 172"/>
            <p:cNvSpPr>
              <a:spLocks noChangeArrowheads="1"/>
            </p:cNvSpPr>
            <p:nvPr/>
          </p:nvSpPr>
          <p:spPr bwMode="auto">
            <a:xfrm>
              <a:off x="5638800" y="37338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4" name="Rectangle 172"/>
            <p:cNvSpPr>
              <a:spLocks noChangeArrowheads="1"/>
            </p:cNvSpPr>
            <p:nvPr/>
          </p:nvSpPr>
          <p:spPr bwMode="auto">
            <a:xfrm>
              <a:off x="5334001"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5" name="Rectangle 172"/>
            <p:cNvSpPr>
              <a:spLocks noChangeArrowheads="1"/>
            </p:cNvSpPr>
            <p:nvPr/>
          </p:nvSpPr>
          <p:spPr bwMode="auto">
            <a:xfrm>
              <a:off x="5410200"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6" name="Rectangle 172"/>
            <p:cNvSpPr>
              <a:spLocks noChangeArrowheads="1"/>
            </p:cNvSpPr>
            <p:nvPr/>
          </p:nvSpPr>
          <p:spPr bwMode="auto">
            <a:xfrm>
              <a:off x="5486400"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7" name="Rectangle 172"/>
            <p:cNvSpPr>
              <a:spLocks noChangeArrowheads="1"/>
            </p:cNvSpPr>
            <p:nvPr/>
          </p:nvSpPr>
          <p:spPr bwMode="auto">
            <a:xfrm>
              <a:off x="5562600"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38" name="Rectangle 172"/>
            <p:cNvSpPr>
              <a:spLocks noChangeArrowheads="1"/>
            </p:cNvSpPr>
            <p:nvPr/>
          </p:nvSpPr>
          <p:spPr bwMode="auto">
            <a:xfrm>
              <a:off x="5638800" y="3810000"/>
              <a:ext cx="762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grpSp>
        <p:nvGrpSpPr>
          <p:cNvPr id="240" name="図形グループ 239"/>
          <p:cNvGrpSpPr/>
          <p:nvPr/>
        </p:nvGrpSpPr>
        <p:grpSpPr>
          <a:xfrm>
            <a:off x="6096000" y="3429000"/>
            <a:ext cx="533400" cy="533400"/>
            <a:chOff x="5257800" y="3429000"/>
            <a:chExt cx="533400" cy="533400"/>
          </a:xfrm>
        </p:grpSpPr>
        <p:sp>
          <p:nvSpPr>
            <p:cNvPr id="241" name="AutoShape 171"/>
            <p:cNvSpPr>
              <a:spLocks noChangeArrowheads="1"/>
            </p:cNvSpPr>
            <p:nvPr/>
          </p:nvSpPr>
          <p:spPr bwMode="auto">
            <a:xfrm>
              <a:off x="5257800" y="3429000"/>
              <a:ext cx="533400" cy="533400"/>
            </a:xfrm>
            <a:prstGeom prst="can">
              <a:avLst>
                <a:gd name="adj" fmla="val 15802"/>
              </a:avLst>
            </a:prstGeom>
            <a:solidFill>
              <a:srgbClr val="0066FF">
                <a:alpha val="70000"/>
              </a:srgbClr>
            </a:solidFill>
            <a:ln w="19050" cmpd="sng">
              <a:solidFill>
                <a:schemeClr val="bg1"/>
              </a:solidFill>
              <a:prstDash val="sys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2" name="Rectangle 172"/>
            <p:cNvSpPr>
              <a:spLocks noChangeArrowheads="1"/>
            </p:cNvSpPr>
            <p:nvPr/>
          </p:nvSpPr>
          <p:spPr bwMode="auto">
            <a:xfrm>
              <a:off x="5334001"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3" name="Rectangle 172"/>
            <p:cNvSpPr>
              <a:spLocks noChangeArrowheads="1"/>
            </p:cNvSpPr>
            <p:nvPr/>
          </p:nvSpPr>
          <p:spPr bwMode="auto">
            <a:xfrm>
              <a:off x="5410200"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4" name="Rectangle 172"/>
            <p:cNvSpPr>
              <a:spLocks noChangeArrowheads="1"/>
            </p:cNvSpPr>
            <p:nvPr/>
          </p:nvSpPr>
          <p:spPr bwMode="auto">
            <a:xfrm>
              <a:off x="5486400"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5" name="Rectangle 172"/>
            <p:cNvSpPr>
              <a:spLocks noChangeArrowheads="1"/>
            </p:cNvSpPr>
            <p:nvPr/>
          </p:nvSpPr>
          <p:spPr bwMode="auto">
            <a:xfrm>
              <a:off x="5562600"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6" name="Rectangle 172"/>
            <p:cNvSpPr>
              <a:spLocks noChangeArrowheads="1"/>
            </p:cNvSpPr>
            <p:nvPr/>
          </p:nvSpPr>
          <p:spPr bwMode="auto">
            <a:xfrm>
              <a:off x="5638800" y="35814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7" name="Rectangle 172"/>
            <p:cNvSpPr>
              <a:spLocks noChangeArrowheads="1"/>
            </p:cNvSpPr>
            <p:nvPr/>
          </p:nvSpPr>
          <p:spPr bwMode="auto">
            <a:xfrm>
              <a:off x="5334001"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8" name="Rectangle 172"/>
            <p:cNvSpPr>
              <a:spLocks noChangeArrowheads="1"/>
            </p:cNvSpPr>
            <p:nvPr/>
          </p:nvSpPr>
          <p:spPr bwMode="auto">
            <a:xfrm>
              <a:off x="5410200"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49" name="Rectangle 172"/>
            <p:cNvSpPr>
              <a:spLocks noChangeArrowheads="1"/>
            </p:cNvSpPr>
            <p:nvPr/>
          </p:nvSpPr>
          <p:spPr bwMode="auto">
            <a:xfrm>
              <a:off x="5486400"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0" name="Rectangle 172"/>
            <p:cNvSpPr>
              <a:spLocks noChangeArrowheads="1"/>
            </p:cNvSpPr>
            <p:nvPr/>
          </p:nvSpPr>
          <p:spPr bwMode="auto">
            <a:xfrm>
              <a:off x="5562600"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1" name="Rectangle 172"/>
            <p:cNvSpPr>
              <a:spLocks noChangeArrowheads="1"/>
            </p:cNvSpPr>
            <p:nvPr/>
          </p:nvSpPr>
          <p:spPr bwMode="auto">
            <a:xfrm>
              <a:off x="5638800" y="36576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2" name="Rectangle 172"/>
            <p:cNvSpPr>
              <a:spLocks noChangeArrowheads="1"/>
            </p:cNvSpPr>
            <p:nvPr/>
          </p:nvSpPr>
          <p:spPr bwMode="auto">
            <a:xfrm>
              <a:off x="5334001"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3" name="Rectangle 172"/>
            <p:cNvSpPr>
              <a:spLocks noChangeArrowheads="1"/>
            </p:cNvSpPr>
            <p:nvPr/>
          </p:nvSpPr>
          <p:spPr bwMode="auto">
            <a:xfrm>
              <a:off x="5410200"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4" name="Rectangle 172"/>
            <p:cNvSpPr>
              <a:spLocks noChangeArrowheads="1"/>
            </p:cNvSpPr>
            <p:nvPr/>
          </p:nvSpPr>
          <p:spPr bwMode="auto">
            <a:xfrm>
              <a:off x="5486400"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5" name="Rectangle 172"/>
            <p:cNvSpPr>
              <a:spLocks noChangeArrowheads="1"/>
            </p:cNvSpPr>
            <p:nvPr/>
          </p:nvSpPr>
          <p:spPr bwMode="auto">
            <a:xfrm>
              <a:off x="5562600"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6" name="Rectangle 172"/>
            <p:cNvSpPr>
              <a:spLocks noChangeArrowheads="1"/>
            </p:cNvSpPr>
            <p:nvPr/>
          </p:nvSpPr>
          <p:spPr bwMode="auto">
            <a:xfrm>
              <a:off x="5638800" y="37338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7" name="Rectangle 172"/>
            <p:cNvSpPr>
              <a:spLocks noChangeArrowheads="1"/>
            </p:cNvSpPr>
            <p:nvPr/>
          </p:nvSpPr>
          <p:spPr bwMode="auto">
            <a:xfrm>
              <a:off x="5334001"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8" name="Rectangle 172"/>
            <p:cNvSpPr>
              <a:spLocks noChangeArrowheads="1"/>
            </p:cNvSpPr>
            <p:nvPr/>
          </p:nvSpPr>
          <p:spPr bwMode="auto">
            <a:xfrm>
              <a:off x="5410200"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59" name="Rectangle 172"/>
            <p:cNvSpPr>
              <a:spLocks noChangeArrowheads="1"/>
            </p:cNvSpPr>
            <p:nvPr/>
          </p:nvSpPr>
          <p:spPr bwMode="auto">
            <a:xfrm>
              <a:off x="5486400"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0" name="Rectangle 172"/>
            <p:cNvSpPr>
              <a:spLocks noChangeArrowheads="1"/>
            </p:cNvSpPr>
            <p:nvPr/>
          </p:nvSpPr>
          <p:spPr bwMode="auto">
            <a:xfrm>
              <a:off x="5562600"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1" name="Rectangle 172"/>
            <p:cNvSpPr>
              <a:spLocks noChangeArrowheads="1"/>
            </p:cNvSpPr>
            <p:nvPr/>
          </p:nvSpPr>
          <p:spPr bwMode="auto">
            <a:xfrm>
              <a:off x="5638800" y="3810000"/>
              <a:ext cx="762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grpSp>
        <p:nvGrpSpPr>
          <p:cNvPr id="262" name="図形グループ 261"/>
          <p:cNvGrpSpPr/>
          <p:nvPr/>
        </p:nvGrpSpPr>
        <p:grpSpPr>
          <a:xfrm>
            <a:off x="6934200" y="3429000"/>
            <a:ext cx="533400" cy="533400"/>
            <a:chOff x="5257800" y="3429000"/>
            <a:chExt cx="533400" cy="533400"/>
          </a:xfrm>
        </p:grpSpPr>
        <p:sp>
          <p:nvSpPr>
            <p:cNvPr id="263" name="AutoShape 171"/>
            <p:cNvSpPr>
              <a:spLocks noChangeArrowheads="1"/>
            </p:cNvSpPr>
            <p:nvPr/>
          </p:nvSpPr>
          <p:spPr bwMode="auto">
            <a:xfrm>
              <a:off x="5257800" y="3429000"/>
              <a:ext cx="533400" cy="533400"/>
            </a:xfrm>
            <a:prstGeom prst="can">
              <a:avLst>
                <a:gd name="adj" fmla="val 15802"/>
              </a:avLst>
            </a:prstGeom>
            <a:solidFill>
              <a:srgbClr val="0066FF">
                <a:alpha val="70000"/>
              </a:srgbClr>
            </a:solidFill>
            <a:ln w="19050" cmpd="sng">
              <a:solidFill>
                <a:schemeClr val="bg1"/>
              </a:solidFill>
              <a:prstDash val="sys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4" name="Rectangle 172"/>
            <p:cNvSpPr>
              <a:spLocks noChangeArrowheads="1"/>
            </p:cNvSpPr>
            <p:nvPr/>
          </p:nvSpPr>
          <p:spPr bwMode="auto">
            <a:xfrm>
              <a:off x="5334001"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5" name="Rectangle 172"/>
            <p:cNvSpPr>
              <a:spLocks noChangeArrowheads="1"/>
            </p:cNvSpPr>
            <p:nvPr/>
          </p:nvSpPr>
          <p:spPr bwMode="auto">
            <a:xfrm>
              <a:off x="5410200"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6" name="Rectangle 172"/>
            <p:cNvSpPr>
              <a:spLocks noChangeArrowheads="1"/>
            </p:cNvSpPr>
            <p:nvPr/>
          </p:nvSpPr>
          <p:spPr bwMode="auto">
            <a:xfrm>
              <a:off x="5486400"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7" name="Rectangle 172"/>
            <p:cNvSpPr>
              <a:spLocks noChangeArrowheads="1"/>
            </p:cNvSpPr>
            <p:nvPr/>
          </p:nvSpPr>
          <p:spPr bwMode="auto">
            <a:xfrm>
              <a:off x="5562600"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8" name="Rectangle 172"/>
            <p:cNvSpPr>
              <a:spLocks noChangeArrowheads="1"/>
            </p:cNvSpPr>
            <p:nvPr/>
          </p:nvSpPr>
          <p:spPr bwMode="auto">
            <a:xfrm>
              <a:off x="5638800" y="35814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69" name="Rectangle 172"/>
            <p:cNvSpPr>
              <a:spLocks noChangeArrowheads="1"/>
            </p:cNvSpPr>
            <p:nvPr/>
          </p:nvSpPr>
          <p:spPr bwMode="auto">
            <a:xfrm>
              <a:off x="5334001"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0" name="Rectangle 172"/>
            <p:cNvSpPr>
              <a:spLocks noChangeArrowheads="1"/>
            </p:cNvSpPr>
            <p:nvPr/>
          </p:nvSpPr>
          <p:spPr bwMode="auto">
            <a:xfrm>
              <a:off x="5410200"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1" name="Rectangle 172"/>
            <p:cNvSpPr>
              <a:spLocks noChangeArrowheads="1"/>
            </p:cNvSpPr>
            <p:nvPr/>
          </p:nvSpPr>
          <p:spPr bwMode="auto">
            <a:xfrm>
              <a:off x="5486400"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2" name="Rectangle 172"/>
            <p:cNvSpPr>
              <a:spLocks noChangeArrowheads="1"/>
            </p:cNvSpPr>
            <p:nvPr/>
          </p:nvSpPr>
          <p:spPr bwMode="auto">
            <a:xfrm>
              <a:off x="5562600"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3" name="Rectangle 172"/>
            <p:cNvSpPr>
              <a:spLocks noChangeArrowheads="1"/>
            </p:cNvSpPr>
            <p:nvPr/>
          </p:nvSpPr>
          <p:spPr bwMode="auto">
            <a:xfrm>
              <a:off x="5638800" y="36576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4" name="Rectangle 172"/>
            <p:cNvSpPr>
              <a:spLocks noChangeArrowheads="1"/>
            </p:cNvSpPr>
            <p:nvPr/>
          </p:nvSpPr>
          <p:spPr bwMode="auto">
            <a:xfrm>
              <a:off x="5334001"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5" name="Rectangle 172"/>
            <p:cNvSpPr>
              <a:spLocks noChangeArrowheads="1"/>
            </p:cNvSpPr>
            <p:nvPr/>
          </p:nvSpPr>
          <p:spPr bwMode="auto">
            <a:xfrm>
              <a:off x="5410200"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6" name="Rectangle 172"/>
            <p:cNvSpPr>
              <a:spLocks noChangeArrowheads="1"/>
            </p:cNvSpPr>
            <p:nvPr/>
          </p:nvSpPr>
          <p:spPr bwMode="auto">
            <a:xfrm>
              <a:off x="5486400"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7" name="Rectangle 172"/>
            <p:cNvSpPr>
              <a:spLocks noChangeArrowheads="1"/>
            </p:cNvSpPr>
            <p:nvPr/>
          </p:nvSpPr>
          <p:spPr bwMode="auto">
            <a:xfrm>
              <a:off x="5562600"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8" name="Rectangle 172"/>
            <p:cNvSpPr>
              <a:spLocks noChangeArrowheads="1"/>
            </p:cNvSpPr>
            <p:nvPr/>
          </p:nvSpPr>
          <p:spPr bwMode="auto">
            <a:xfrm>
              <a:off x="5638800" y="37338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79" name="Rectangle 172"/>
            <p:cNvSpPr>
              <a:spLocks noChangeArrowheads="1"/>
            </p:cNvSpPr>
            <p:nvPr/>
          </p:nvSpPr>
          <p:spPr bwMode="auto">
            <a:xfrm>
              <a:off x="5334001"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80" name="Rectangle 172"/>
            <p:cNvSpPr>
              <a:spLocks noChangeArrowheads="1"/>
            </p:cNvSpPr>
            <p:nvPr/>
          </p:nvSpPr>
          <p:spPr bwMode="auto">
            <a:xfrm>
              <a:off x="5410200"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81" name="Rectangle 172"/>
            <p:cNvSpPr>
              <a:spLocks noChangeArrowheads="1"/>
            </p:cNvSpPr>
            <p:nvPr/>
          </p:nvSpPr>
          <p:spPr bwMode="auto">
            <a:xfrm>
              <a:off x="5486400"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82" name="Rectangle 172"/>
            <p:cNvSpPr>
              <a:spLocks noChangeArrowheads="1"/>
            </p:cNvSpPr>
            <p:nvPr/>
          </p:nvSpPr>
          <p:spPr bwMode="auto">
            <a:xfrm>
              <a:off x="5562600"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283" name="Rectangle 172"/>
            <p:cNvSpPr>
              <a:spLocks noChangeArrowheads="1"/>
            </p:cNvSpPr>
            <p:nvPr/>
          </p:nvSpPr>
          <p:spPr bwMode="auto">
            <a:xfrm>
              <a:off x="5638800" y="3810000"/>
              <a:ext cx="762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sp>
        <p:nvSpPr>
          <p:cNvPr id="284" name="File"/>
          <p:cNvSpPr>
            <a:spLocks noEditPoints="1" noChangeArrowheads="1"/>
          </p:cNvSpPr>
          <p:nvPr/>
        </p:nvSpPr>
        <p:spPr bwMode="auto">
          <a:xfrm>
            <a:off x="5448300" y="56388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12700" cmpd="sng">
            <a:solidFill>
              <a:schemeClr val="bg1"/>
            </a:solidFill>
            <a:prstDash val="sysDash"/>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285" name="File"/>
          <p:cNvSpPr>
            <a:spLocks noEditPoints="1" noChangeArrowheads="1"/>
          </p:cNvSpPr>
          <p:nvPr/>
        </p:nvSpPr>
        <p:spPr bwMode="auto">
          <a:xfrm>
            <a:off x="5715000" y="56388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12700" cmpd="sng">
            <a:solidFill>
              <a:schemeClr val="bg1"/>
            </a:solidFill>
            <a:prstDash val="sysDash"/>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286" name="File"/>
          <p:cNvSpPr>
            <a:spLocks noEditPoints="1" noChangeArrowheads="1"/>
          </p:cNvSpPr>
          <p:nvPr/>
        </p:nvSpPr>
        <p:spPr bwMode="auto">
          <a:xfrm>
            <a:off x="7543800" y="56388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12700" cmpd="sng">
            <a:solidFill>
              <a:schemeClr val="bg1"/>
            </a:solidFill>
            <a:prstDash val="sysDash"/>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287" name="File"/>
          <p:cNvSpPr>
            <a:spLocks noEditPoints="1" noChangeArrowheads="1"/>
          </p:cNvSpPr>
          <p:nvPr/>
        </p:nvSpPr>
        <p:spPr bwMode="auto">
          <a:xfrm>
            <a:off x="7810500" y="5638800"/>
            <a:ext cx="190500" cy="203200"/>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12700" cmpd="sng">
            <a:solidFill>
              <a:schemeClr val="bg1"/>
            </a:solidFill>
            <a:prstDash val="sysDash"/>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34880809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79474"/>
                                        </p:tgtEl>
                                        <p:attrNameLst>
                                          <p:attrName>style.visibility</p:attrName>
                                        </p:attrNameLst>
                                      </p:cBhvr>
                                      <p:to>
                                        <p:strVal val="visible"/>
                                      </p:to>
                                    </p:set>
                                    <p:anim calcmode="lin" valueType="num">
                                      <p:cBhvr>
                                        <p:cTn id="7" dur="500" fill="hold"/>
                                        <p:tgtEl>
                                          <p:spTgt spid="779474"/>
                                        </p:tgtEl>
                                        <p:attrNameLst>
                                          <p:attrName>ppt_w</p:attrName>
                                        </p:attrNameLst>
                                      </p:cBhvr>
                                      <p:tavLst>
                                        <p:tav tm="0">
                                          <p:val>
                                            <p:fltVal val="0"/>
                                          </p:val>
                                        </p:tav>
                                        <p:tav tm="100000">
                                          <p:val>
                                            <p:strVal val="#ppt_w"/>
                                          </p:val>
                                        </p:tav>
                                      </p:tavLst>
                                    </p:anim>
                                    <p:anim calcmode="lin" valueType="num">
                                      <p:cBhvr>
                                        <p:cTn id="8" dur="500" fill="hold"/>
                                        <p:tgtEl>
                                          <p:spTgt spid="7794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14"/>
                                        </p:tgtEl>
                                        <p:attrNameLst>
                                          <p:attrName>style.visibility</p:attrName>
                                        </p:attrNameLst>
                                      </p:cBhvr>
                                      <p:to>
                                        <p:strVal val="visible"/>
                                      </p:to>
                                    </p:set>
                                    <p:animEffect transition="in" filter="wipe(down)">
                                      <p:cBhvr>
                                        <p:cTn id="13" dur="500"/>
                                        <p:tgtEl>
                                          <p:spTgt spid="21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215"/>
                                        </p:tgtEl>
                                        <p:attrNameLst>
                                          <p:attrName>style.visibility</p:attrName>
                                        </p:attrNameLst>
                                      </p:cBhvr>
                                      <p:to>
                                        <p:strVal val="visible"/>
                                      </p:to>
                                    </p:set>
                                    <p:animEffect transition="in" filter="wipe(down)">
                                      <p:cBhvr>
                                        <p:cTn id="18" dur="50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9474" grpId="0" animBg="1"/>
      <p:bldP spid="214" grpId="0" animBg="1"/>
      <p:bldP spid="21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4" name="AutoShape 2"/>
          <p:cNvSpPr>
            <a:spLocks noChangeArrowheads="1"/>
          </p:cNvSpPr>
          <p:nvPr/>
        </p:nvSpPr>
        <p:spPr bwMode="auto">
          <a:xfrm>
            <a:off x="457200" y="1219200"/>
            <a:ext cx="8229600" cy="2743200"/>
          </a:xfrm>
          <a:prstGeom prst="roundRect">
            <a:avLst>
              <a:gd name="adj" fmla="val 3125"/>
            </a:avLst>
          </a:prstGeom>
          <a:solidFill>
            <a:srgbClr val="FF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15" name="Rectangle 3"/>
          <p:cNvSpPr>
            <a:spLocks noGrp="1" noChangeArrowheads="1"/>
          </p:cNvSpPr>
          <p:nvPr>
            <p:ph type="title"/>
          </p:nvPr>
        </p:nvSpPr>
        <p:spPr/>
        <p:txBody>
          <a:bodyPr/>
          <a:lstStyle/>
          <a:p>
            <a:r>
              <a:rPr lang="ja-JP" altLang="en-US" sz="2800" dirty="0" smtClean="0"/>
              <a:t>ストレージの仮想化</a:t>
            </a:r>
            <a:r>
              <a:rPr lang="en-US" altLang="ja-JP" sz="2800" dirty="0" smtClean="0"/>
              <a:t> 2</a:t>
            </a:r>
            <a:endParaRPr lang="ja-JP" altLang="en-US" sz="2800" dirty="0">
              <a:ea typeface="ＭＳ Ｐゴシック" pitchFamily="50" charset="-128"/>
            </a:endParaRPr>
          </a:p>
        </p:txBody>
      </p:sp>
      <p:sp>
        <p:nvSpPr>
          <p:cNvPr id="781316" name="Rectangle 4"/>
          <p:cNvSpPr>
            <a:spLocks noChangeArrowheads="1"/>
          </p:cNvSpPr>
          <p:nvPr/>
        </p:nvSpPr>
        <p:spPr bwMode="auto">
          <a:xfrm>
            <a:off x="838200" y="1922463"/>
            <a:ext cx="4572000" cy="156966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180975" indent="-180975">
              <a:spcBef>
                <a:spcPct val="0"/>
              </a:spcBef>
              <a:buFont typeface="Wingdings" pitchFamily="2" charset="2"/>
              <a:buChar char="l"/>
            </a:pPr>
            <a:r>
              <a:rPr lang="ja-JP" altLang="en-US" dirty="0">
                <a:latin typeface="Arial" pitchFamily="34" charset="0"/>
                <a:ea typeface="HGP創英角ｺﾞｼｯｸUB" pitchFamily="50" charset="-128"/>
                <a:cs typeface="Arial" pitchFamily="34" charset="0"/>
              </a:rPr>
              <a:t>ローカル・ディスクと</a:t>
            </a:r>
            <a:r>
              <a:rPr lang="ja-JP" altLang="en-US" dirty="0" smtClean="0">
                <a:latin typeface="Arial" pitchFamily="34" charset="0"/>
                <a:ea typeface="HGP創英角ｺﾞｼｯｸUB" pitchFamily="50" charset="-128"/>
                <a:cs typeface="Arial" pitchFamily="34" charset="0"/>
              </a:rPr>
              <a:t>同様のブロック</a:t>
            </a:r>
            <a:r>
              <a:rPr lang="ja-JP" altLang="en-US" dirty="0">
                <a:latin typeface="Arial" pitchFamily="34" charset="0"/>
                <a:ea typeface="HGP創英角ｺﾞｼｯｸUB" pitchFamily="50" charset="-128"/>
                <a:cs typeface="Arial" pitchFamily="34" charset="0"/>
              </a:rPr>
              <a:t>（</a:t>
            </a:r>
            <a:r>
              <a:rPr lang="en-US" altLang="ja-JP" dirty="0">
                <a:latin typeface="Arial" pitchFamily="34" charset="0"/>
                <a:ea typeface="HGP創英角ｺﾞｼｯｸUB" pitchFamily="50" charset="-128"/>
                <a:cs typeface="Arial" pitchFamily="34" charset="0"/>
              </a:rPr>
              <a:t>HDD</a:t>
            </a:r>
            <a:r>
              <a:rPr lang="ja-JP" altLang="en-US" dirty="0">
                <a:latin typeface="Arial" pitchFamily="34" charset="0"/>
                <a:ea typeface="HGP創英角ｺﾞｼｯｸUB" pitchFamily="50" charset="-128"/>
                <a:cs typeface="Arial" pitchFamily="34" charset="0"/>
              </a:rPr>
              <a:t>上の物理的な位置に相当</a:t>
            </a:r>
            <a:r>
              <a:rPr lang="ja-JP" altLang="en-US" dirty="0" smtClean="0">
                <a:latin typeface="Arial" pitchFamily="34" charset="0"/>
                <a:ea typeface="HGP創英角ｺﾞｼｯｸUB" pitchFamily="50" charset="-128"/>
                <a:cs typeface="Arial" pitchFamily="34" charset="0"/>
              </a:rPr>
              <a:t>）　Ｉ</a:t>
            </a:r>
            <a:r>
              <a:rPr lang="en-US" altLang="ja-JP" dirty="0">
                <a:latin typeface="Arial" pitchFamily="34" charset="0"/>
                <a:ea typeface="HGP創英角ｺﾞｼｯｸUB" pitchFamily="50" charset="-128"/>
                <a:cs typeface="Arial" pitchFamily="34" charset="0"/>
              </a:rPr>
              <a:t>/</a:t>
            </a:r>
            <a:r>
              <a:rPr lang="ja-JP" altLang="en-US" dirty="0">
                <a:latin typeface="Arial" pitchFamily="34" charset="0"/>
                <a:ea typeface="HGP創英角ｺﾞｼｯｸUB" pitchFamily="50" charset="-128"/>
                <a:cs typeface="Arial" pitchFamily="34" charset="0"/>
              </a:rPr>
              <a:t>Ｏに対応する技術。</a:t>
            </a:r>
          </a:p>
          <a:p>
            <a:pPr marL="180975" indent="-180975">
              <a:spcBef>
                <a:spcPct val="0"/>
              </a:spcBef>
              <a:buFont typeface="Wingdings" pitchFamily="2" charset="2"/>
              <a:buChar char="l"/>
            </a:pPr>
            <a:r>
              <a:rPr lang="ja-JP" altLang="en-US" dirty="0">
                <a:solidFill>
                  <a:srgbClr val="5F5F5F"/>
                </a:solidFill>
                <a:latin typeface="Arial" pitchFamily="34" charset="0"/>
                <a:ea typeface="HGP創英角ｺﾞｼｯｸUB" pitchFamily="50" charset="-128"/>
                <a:cs typeface="Arial" pitchFamily="34" charset="0"/>
              </a:rPr>
              <a:t>ローカル・ディスクと同様に高速</a:t>
            </a:r>
            <a:r>
              <a:rPr lang="ja-JP" altLang="en-US" dirty="0" smtClean="0">
                <a:solidFill>
                  <a:srgbClr val="5F5F5F"/>
                </a:solidFill>
                <a:latin typeface="Arial" pitchFamily="34" charset="0"/>
                <a:ea typeface="HGP創英角ｺﾞｼｯｸUB" pitchFamily="50" charset="-128"/>
                <a:cs typeface="Arial" pitchFamily="34" charset="0"/>
              </a:rPr>
              <a:t>な （</a:t>
            </a:r>
            <a:r>
              <a:rPr lang="en-US" altLang="ja-JP" dirty="0">
                <a:solidFill>
                  <a:srgbClr val="5F5F5F"/>
                </a:solidFill>
                <a:latin typeface="Arial" pitchFamily="34" charset="0"/>
                <a:ea typeface="HGP創英角ｺﾞｼｯｸUB" pitchFamily="50" charset="-128"/>
                <a:cs typeface="Arial" pitchFamily="34" charset="0"/>
              </a:rPr>
              <a:t>FC</a:t>
            </a:r>
            <a:r>
              <a:rPr lang="ja-JP" altLang="en-US" dirty="0">
                <a:solidFill>
                  <a:srgbClr val="5F5F5F"/>
                </a:solidFill>
                <a:latin typeface="Arial" pitchFamily="34" charset="0"/>
                <a:ea typeface="HGP創英角ｺﾞｼｯｸUB" pitchFamily="50" charset="-128"/>
                <a:cs typeface="Arial" pitchFamily="34" charset="0"/>
              </a:rPr>
              <a:t>プロトコル、</a:t>
            </a:r>
            <a:r>
              <a:rPr lang="en-US" altLang="ja-JP" dirty="0" err="1">
                <a:solidFill>
                  <a:srgbClr val="5F5F5F"/>
                </a:solidFill>
                <a:latin typeface="Arial" pitchFamily="34" charset="0"/>
                <a:ea typeface="HGP創英角ｺﾞｼｯｸUB" pitchFamily="50" charset="-128"/>
                <a:cs typeface="Arial" pitchFamily="34" charset="0"/>
              </a:rPr>
              <a:t>iSCSI</a:t>
            </a:r>
            <a:r>
              <a:rPr lang="ja-JP" altLang="en-US" dirty="0">
                <a:solidFill>
                  <a:srgbClr val="5F5F5F"/>
                </a:solidFill>
                <a:latin typeface="Arial" pitchFamily="34" charset="0"/>
                <a:ea typeface="HGP創英角ｺﾞｼｯｸUB" pitchFamily="50" charset="-128"/>
                <a:cs typeface="Arial" pitchFamily="34" charset="0"/>
              </a:rPr>
              <a:t>プロトコル）Ｉ</a:t>
            </a:r>
            <a:r>
              <a:rPr lang="en-US" altLang="ja-JP" dirty="0">
                <a:solidFill>
                  <a:srgbClr val="5F5F5F"/>
                </a:solidFill>
                <a:latin typeface="Arial" pitchFamily="34" charset="0"/>
                <a:ea typeface="HGP創英角ｺﾞｼｯｸUB" pitchFamily="50" charset="-128"/>
                <a:cs typeface="Arial" pitchFamily="34" charset="0"/>
              </a:rPr>
              <a:t>/</a:t>
            </a:r>
            <a:r>
              <a:rPr lang="ja-JP" altLang="en-US" dirty="0">
                <a:solidFill>
                  <a:srgbClr val="5F5F5F"/>
                </a:solidFill>
                <a:latin typeface="Arial" pitchFamily="34" charset="0"/>
                <a:ea typeface="HGP創英角ｺﾞｼｯｸUB" pitchFamily="50" charset="-128"/>
                <a:cs typeface="Arial" pitchFamily="34" charset="0"/>
              </a:rPr>
              <a:t>Ｏに対応する。</a:t>
            </a:r>
            <a:endParaRPr lang="ja-JP" altLang="en-US" dirty="0">
              <a:latin typeface="Arial" pitchFamily="34" charset="0"/>
              <a:ea typeface="HGP創英角ｺﾞｼｯｸUB" pitchFamily="50" charset="-128"/>
              <a:cs typeface="Arial" pitchFamily="34" charset="0"/>
            </a:endParaRPr>
          </a:p>
          <a:p>
            <a:pPr marL="180975" indent="-180975">
              <a:spcBef>
                <a:spcPct val="0"/>
              </a:spcBef>
              <a:buFont typeface="Wingdings" pitchFamily="2" charset="2"/>
              <a:buChar char="l"/>
            </a:pPr>
            <a:r>
              <a:rPr lang="ja-JP" altLang="en-US" dirty="0">
                <a:latin typeface="Arial" pitchFamily="34" charset="0"/>
                <a:ea typeface="HGP創英角ｺﾞｼｯｸUB" pitchFamily="50" charset="-128"/>
                <a:cs typeface="Arial" pitchFamily="34" charset="0"/>
              </a:rPr>
              <a:t>複数のストレージデバイス上に散在するブロックをまとめて単一の論理ボリュームとし、サーバやアプリケーションから利用可能にする。</a:t>
            </a:r>
          </a:p>
          <a:p>
            <a:pPr marL="180975" indent="-180975">
              <a:spcBef>
                <a:spcPct val="0"/>
              </a:spcBef>
              <a:buFont typeface="Wingdings" pitchFamily="2" charset="2"/>
              <a:buChar char="l"/>
            </a:pPr>
            <a:r>
              <a:rPr lang="ja-JP" altLang="en-US" dirty="0">
                <a:latin typeface="Arial" pitchFamily="34" charset="0"/>
                <a:ea typeface="HGP創英角ｺﾞｼｯｸUB" pitchFamily="50" charset="-128"/>
                <a:cs typeface="Arial" pitchFamily="34" charset="0"/>
              </a:rPr>
              <a:t>各サーバからは、通常のファイルシステムを通じて、専用の仮想ボリューム（論理ボリューム）としてアクセスできる。</a:t>
            </a:r>
          </a:p>
        </p:txBody>
      </p:sp>
      <p:sp>
        <p:nvSpPr>
          <p:cNvPr id="781317" name="Text Box 5"/>
          <p:cNvSpPr txBox="1">
            <a:spLocks noChangeArrowheads="1"/>
          </p:cNvSpPr>
          <p:nvPr/>
        </p:nvSpPr>
        <p:spPr bwMode="auto">
          <a:xfrm>
            <a:off x="762000" y="1371600"/>
            <a:ext cx="2722220" cy="40011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ブロックレベルの仮想化</a:t>
            </a:r>
          </a:p>
        </p:txBody>
      </p:sp>
      <p:sp>
        <p:nvSpPr>
          <p:cNvPr id="781318" name="AutoShape 6"/>
          <p:cNvSpPr>
            <a:spLocks noChangeArrowheads="1"/>
          </p:cNvSpPr>
          <p:nvPr/>
        </p:nvSpPr>
        <p:spPr bwMode="auto">
          <a:xfrm>
            <a:off x="5715000" y="30480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19" name="Rectangle 7"/>
          <p:cNvSpPr>
            <a:spLocks noChangeArrowheads="1"/>
          </p:cNvSpPr>
          <p:nvPr/>
        </p:nvSpPr>
        <p:spPr bwMode="auto">
          <a:xfrm>
            <a:off x="57912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0" name="Rectangle 8"/>
          <p:cNvSpPr>
            <a:spLocks noChangeArrowheads="1"/>
          </p:cNvSpPr>
          <p:nvPr/>
        </p:nvSpPr>
        <p:spPr bwMode="auto">
          <a:xfrm>
            <a:off x="5943600" y="3276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1" name="Rectangle 9"/>
          <p:cNvSpPr>
            <a:spLocks noChangeArrowheads="1"/>
          </p:cNvSpPr>
          <p:nvPr/>
        </p:nvSpPr>
        <p:spPr bwMode="auto">
          <a:xfrm>
            <a:off x="57912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2" name="Rectangle 10"/>
          <p:cNvSpPr>
            <a:spLocks noChangeArrowheads="1"/>
          </p:cNvSpPr>
          <p:nvPr/>
        </p:nvSpPr>
        <p:spPr bwMode="auto">
          <a:xfrm>
            <a:off x="59436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3" name="Rectangle 11"/>
          <p:cNvSpPr>
            <a:spLocks noChangeArrowheads="1"/>
          </p:cNvSpPr>
          <p:nvPr/>
        </p:nvSpPr>
        <p:spPr bwMode="auto">
          <a:xfrm>
            <a:off x="57912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4" name="Rectangle 12"/>
          <p:cNvSpPr>
            <a:spLocks noChangeArrowheads="1"/>
          </p:cNvSpPr>
          <p:nvPr/>
        </p:nvSpPr>
        <p:spPr bwMode="auto">
          <a:xfrm>
            <a:off x="59436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5" name="Rectangle 13"/>
          <p:cNvSpPr>
            <a:spLocks noChangeArrowheads="1"/>
          </p:cNvSpPr>
          <p:nvPr/>
        </p:nvSpPr>
        <p:spPr bwMode="auto">
          <a:xfrm>
            <a:off x="6096000" y="3581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6" name="Rectangle 14"/>
          <p:cNvSpPr>
            <a:spLocks noChangeArrowheads="1"/>
          </p:cNvSpPr>
          <p:nvPr/>
        </p:nvSpPr>
        <p:spPr bwMode="auto">
          <a:xfrm>
            <a:off x="62484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7" name="Rectangle 15"/>
          <p:cNvSpPr>
            <a:spLocks noChangeArrowheads="1"/>
          </p:cNvSpPr>
          <p:nvPr/>
        </p:nvSpPr>
        <p:spPr bwMode="auto">
          <a:xfrm>
            <a:off x="60960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8" name="Rectangle 16"/>
          <p:cNvSpPr>
            <a:spLocks noChangeArrowheads="1"/>
          </p:cNvSpPr>
          <p:nvPr/>
        </p:nvSpPr>
        <p:spPr bwMode="auto">
          <a:xfrm>
            <a:off x="62484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29" name="Rectangle 17"/>
          <p:cNvSpPr>
            <a:spLocks noChangeArrowheads="1"/>
          </p:cNvSpPr>
          <p:nvPr/>
        </p:nvSpPr>
        <p:spPr bwMode="auto">
          <a:xfrm>
            <a:off x="60960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0" name="Rectangle 18"/>
          <p:cNvSpPr>
            <a:spLocks noChangeArrowheads="1"/>
          </p:cNvSpPr>
          <p:nvPr/>
        </p:nvSpPr>
        <p:spPr bwMode="auto">
          <a:xfrm>
            <a:off x="62484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1" name="AutoShape 19"/>
          <p:cNvSpPr>
            <a:spLocks noChangeArrowheads="1"/>
          </p:cNvSpPr>
          <p:nvPr/>
        </p:nvSpPr>
        <p:spPr bwMode="auto">
          <a:xfrm>
            <a:off x="6553200" y="30480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2" name="Rectangle 20"/>
          <p:cNvSpPr>
            <a:spLocks noChangeArrowheads="1"/>
          </p:cNvSpPr>
          <p:nvPr/>
        </p:nvSpPr>
        <p:spPr bwMode="auto">
          <a:xfrm>
            <a:off x="66294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3" name="Rectangle 21"/>
          <p:cNvSpPr>
            <a:spLocks noChangeArrowheads="1"/>
          </p:cNvSpPr>
          <p:nvPr/>
        </p:nvSpPr>
        <p:spPr bwMode="auto">
          <a:xfrm>
            <a:off x="67818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4" name="Rectangle 22"/>
          <p:cNvSpPr>
            <a:spLocks noChangeArrowheads="1"/>
          </p:cNvSpPr>
          <p:nvPr/>
        </p:nvSpPr>
        <p:spPr bwMode="auto">
          <a:xfrm>
            <a:off x="6629400" y="3429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5" name="Rectangle 23"/>
          <p:cNvSpPr>
            <a:spLocks noChangeArrowheads="1"/>
          </p:cNvSpPr>
          <p:nvPr/>
        </p:nvSpPr>
        <p:spPr bwMode="auto">
          <a:xfrm>
            <a:off x="67818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6" name="Rectangle 24"/>
          <p:cNvSpPr>
            <a:spLocks noChangeArrowheads="1"/>
          </p:cNvSpPr>
          <p:nvPr/>
        </p:nvSpPr>
        <p:spPr bwMode="auto">
          <a:xfrm>
            <a:off x="66294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7" name="Rectangle 25"/>
          <p:cNvSpPr>
            <a:spLocks noChangeArrowheads="1"/>
          </p:cNvSpPr>
          <p:nvPr/>
        </p:nvSpPr>
        <p:spPr bwMode="auto">
          <a:xfrm>
            <a:off x="67818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8" name="Rectangle 26"/>
          <p:cNvSpPr>
            <a:spLocks noChangeArrowheads="1"/>
          </p:cNvSpPr>
          <p:nvPr/>
        </p:nvSpPr>
        <p:spPr bwMode="auto">
          <a:xfrm>
            <a:off x="69342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39" name="Rectangle 27"/>
          <p:cNvSpPr>
            <a:spLocks noChangeArrowheads="1"/>
          </p:cNvSpPr>
          <p:nvPr/>
        </p:nvSpPr>
        <p:spPr bwMode="auto">
          <a:xfrm>
            <a:off x="70866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0" name="Rectangle 28"/>
          <p:cNvSpPr>
            <a:spLocks noChangeArrowheads="1"/>
          </p:cNvSpPr>
          <p:nvPr/>
        </p:nvSpPr>
        <p:spPr bwMode="auto">
          <a:xfrm>
            <a:off x="69342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1" name="Rectangle 29"/>
          <p:cNvSpPr>
            <a:spLocks noChangeArrowheads="1"/>
          </p:cNvSpPr>
          <p:nvPr/>
        </p:nvSpPr>
        <p:spPr bwMode="auto">
          <a:xfrm>
            <a:off x="70866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2" name="Rectangle 30"/>
          <p:cNvSpPr>
            <a:spLocks noChangeArrowheads="1"/>
          </p:cNvSpPr>
          <p:nvPr/>
        </p:nvSpPr>
        <p:spPr bwMode="auto">
          <a:xfrm>
            <a:off x="69342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3" name="Rectangle 31"/>
          <p:cNvSpPr>
            <a:spLocks noChangeArrowheads="1"/>
          </p:cNvSpPr>
          <p:nvPr/>
        </p:nvSpPr>
        <p:spPr bwMode="auto">
          <a:xfrm>
            <a:off x="7086600" y="3276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4" name="AutoShape 32"/>
          <p:cNvSpPr>
            <a:spLocks noChangeArrowheads="1"/>
          </p:cNvSpPr>
          <p:nvPr/>
        </p:nvSpPr>
        <p:spPr bwMode="auto">
          <a:xfrm>
            <a:off x="7391400" y="3048000"/>
            <a:ext cx="762000" cy="762000"/>
          </a:xfrm>
          <a:prstGeom prst="can">
            <a:avLst>
              <a:gd name="adj" fmla="val 14815"/>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5" name="Rectangle 33"/>
          <p:cNvSpPr>
            <a:spLocks noChangeArrowheads="1"/>
          </p:cNvSpPr>
          <p:nvPr/>
        </p:nvSpPr>
        <p:spPr bwMode="auto">
          <a:xfrm>
            <a:off x="74676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6" name="Rectangle 34"/>
          <p:cNvSpPr>
            <a:spLocks noChangeArrowheads="1"/>
          </p:cNvSpPr>
          <p:nvPr/>
        </p:nvSpPr>
        <p:spPr bwMode="auto">
          <a:xfrm>
            <a:off x="7620000" y="3276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7" name="Rectangle 35"/>
          <p:cNvSpPr>
            <a:spLocks noChangeArrowheads="1"/>
          </p:cNvSpPr>
          <p:nvPr/>
        </p:nvSpPr>
        <p:spPr bwMode="auto">
          <a:xfrm>
            <a:off x="7467600" y="3429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8" name="Rectangle 36"/>
          <p:cNvSpPr>
            <a:spLocks noChangeArrowheads="1"/>
          </p:cNvSpPr>
          <p:nvPr/>
        </p:nvSpPr>
        <p:spPr bwMode="auto">
          <a:xfrm>
            <a:off x="76200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49" name="Rectangle 37"/>
          <p:cNvSpPr>
            <a:spLocks noChangeArrowheads="1"/>
          </p:cNvSpPr>
          <p:nvPr/>
        </p:nvSpPr>
        <p:spPr bwMode="auto">
          <a:xfrm>
            <a:off x="74676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0" name="Rectangle 38"/>
          <p:cNvSpPr>
            <a:spLocks noChangeArrowheads="1"/>
          </p:cNvSpPr>
          <p:nvPr/>
        </p:nvSpPr>
        <p:spPr bwMode="auto">
          <a:xfrm>
            <a:off x="7620000" y="35814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1" name="Rectangle 39"/>
          <p:cNvSpPr>
            <a:spLocks noChangeArrowheads="1"/>
          </p:cNvSpPr>
          <p:nvPr/>
        </p:nvSpPr>
        <p:spPr bwMode="auto">
          <a:xfrm>
            <a:off x="7772400" y="35814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2" name="Rectangle 40"/>
          <p:cNvSpPr>
            <a:spLocks noChangeArrowheads="1"/>
          </p:cNvSpPr>
          <p:nvPr/>
        </p:nvSpPr>
        <p:spPr bwMode="auto">
          <a:xfrm>
            <a:off x="7924800" y="35814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3" name="Rectangle 41"/>
          <p:cNvSpPr>
            <a:spLocks noChangeArrowheads="1"/>
          </p:cNvSpPr>
          <p:nvPr/>
        </p:nvSpPr>
        <p:spPr bwMode="auto">
          <a:xfrm>
            <a:off x="7772400" y="3429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4" name="Rectangle 42"/>
          <p:cNvSpPr>
            <a:spLocks noChangeArrowheads="1"/>
          </p:cNvSpPr>
          <p:nvPr/>
        </p:nvSpPr>
        <p:spPr bwMode="auto">
          <a:xfrm>
            <a:off x="7924800" y="3429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5" name="Rectangle 43"/>
          <p:cNvSpPr>
            <a:spLocks noChangeArrowheads="1"/>
          </p:cNvSpPr>
          <p:nvPr/>
        </p:nvSpPr>
        <p:spPr bwMode="auto">
          <a:xfrm>
            <a:off x="7772400" y="3276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6" name="Rectangle 44"/>
          <p:cNvSpPr>
            <a:spLocks noChangeArrowheads="1"/>
          </p:cNvSpPr>
          <p:nvPr/>
        </p:nvSpPr>
        <p:spPr bwMode="auto">
          <a:xfrm>
            <a:off x="7924800" y="3276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7" name="AutoShape 45"/>
          <p:cNvSpPr>
            <a:spLocks noChangeArrowheads="1"/>
          </p:cNvSpPr>
          <p:nvPr/>
        </p:nvSpPr>
        <p:spPr bwMode="auto">
          <a:xfrm>
            <a:off x="5715000" y="1752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8" name="Rectangle 46"/>
          <p:cNvSpPr>
            <a:spLocks noChangeArrowheads="1"/>
          </p:cNvSpPr>
          <p:nvPr/>
        </p:nvSpPr>
        <p:spPr bwMode="auto">
          <a:xfrm>
            <a:off x="57912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59" name="Rectangle 47"/>
          <p:cNvSpPr>
            <a:spLocks noChangeArrowheads="1"/>
          </p:cNvSpPr>
          <p:nvPr/>
        </p:nvSpPr>
        <p:spPr bwMode="auto">
          <a:xfrm>
            <a:off x="59436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0" name="Rectangle 48"/>
          <p:cNvSpPr>
            <a:spLocks noChangeArrowheads="1"/>
          </p:cNvSpPr>
          <p:nvPr/>
        </p:nvSpPr>
        <p:spPr bwMode="auto">
          <a:xfrm>
            <a:off x="57912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1" name="Rectangle 49"/>
          <p:cNvSpPr>
            <a:spLocks noChangeArrowheads="1"/>
          </p:cNvSpPr>
          <p:nvPr/>
        </p:nvSpPr>
        <p:spPr bwMode="auto">
          <a:xfrm>
            <a:off x="59436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2" name="Rectangle 50"/>
          <p:cNvSpPr>
            <a:spLocks noChangeArrowheads="1"/>
          </p:cNvSpPr>
          <p:nvPr/>
        </p:nvSpPr>
        <p:spPr bwMode="auto">
          <a:xfrm>
            <a:off x="57912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3" name="Rectangle 51"/>
          <p:cNvSpPr>
            <a:spLocks noChangeArrowheads="1"/>
          </p:cNvSpPr>
          <p:nvPr/>
        </p:nvSpPr>
        <p:spPr bwMode="auto">
          <a:xfrm>
            <a:off x="59436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4" name="Rectangle 52"/>
          <p:cNvSpPr>
            <a:spLocks noChangeArrowheads="1"/>
          </p:cNvSpPr>
          <p:nvPr/>
        </p:nvSpPr>
        <p:spPr bwMode="auto">
          <a:xfrm>
            <a:off x="60960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5" name="Rectangle 53"/>
          <p:cNvSpPr>
            <a:spLocks noChangeArrowheads="1"/>
          </p:cNvSpPr>
          <p:nvPr/>
        </p:nvSpPr>
        <p:spPr bwMode="auto">
          <a:xfrm>
            <a:off x="6248400" y="22860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6" name="Rectangle 54"/>
          <p:cNvSpPr>
            <a:spLocks noChangeArrowheads="1"/>
          </p:cNvSpPr>
          <p:nvPr/>
        </p:nvSpPr>
        <p:spPr bwMode="auto">
          <a:xfrm>
            <a:off x="60960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7" name="Rectangle 55"/>
          <p:cNvSpPr>
            <a:spLocks noChangeArrowheads="1"/>
          </p:cNvSpPr>
          <p:nvPr/>
        </p:nvSpPr>
        <p:spPr bwMode="auto">
          <a:xfrm>
            <a:off x="6248400" y="21336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8" name="Rectangle 56"/>
          <p:cNvSpPr>
            <a:spLocks noChangeArrowheads="1"/>
          </p:cNvSpPr>
          <p:nvPr/>
        </p:nvSpPr>
        <p:spPr bwMode="auto">
          <a:xfrm>
            <a:off x="60960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69" name="Rectangle 57"/>
          <p:cNvSpPr>
            <a:spLocks noChangeArrowheads="1"/>
          </p:cNvSpPr>
          <p:nvPr/>
        </p:nvSpPr>
        <p:spPr bwMode="auto">
          <a:xfrm>
            <a:off x="6248400" y="1981200"/>
            <a:ext cx="152400" cy="76200"/>
          </a:xfrm>
          <a:prstGeom prst="rect">
            <a:avLst/>
          </a:prstGeom>
          <a:solidFill>
            <a:schemeClr val="accent1"/>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0" name="AutoShape 58"/>
          <p:cNvSpPr>
            <a:spLocks noChangeArrowheads="1"/>
          </p:cNvSpPr>
          <p:nvPr/>
        </p:nvSpPr>
        <p:spPr bwMode="auto">
          <a:xfrm>
            <a:off x="6553200" y="1752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1" name="Rectangle 59"/>
          <p:cNvSpPr>
            <a:spLocks noChangeArrowheads="1"/>
          </p:cNvSpPr>
          <p:nvPr/>
        </p:nvSpPr>
        <p:spPr bwMode="auto">
          <a:xfrm>
            <a:off x="66294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2" name="Rectangle 60"/>
          <p:cNvSpPr>
            <a:spLocks noChangeArrowheads="1"/>
          </p:cNvSpPr>
          <p:nvPr/>
        </p:nvSpPr>
        <p:spPr bwMode="auto">
          <a:xfrm>
            <a:off x="67818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3" name="Rectangle 61"/>
          <p:cNvSpPr>
            <a:spLocks noChangeArrowheads="1"/>
          </p:cNvSpPr>
          <p:nvPr/>
        </p:nvSpPr>
        <p:spPr bwMode="auto">
          <a:xfrm>
            <a:off x="66294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4" name="Rectangle 62"/>
          <p:cNvSpPr>
            <a:spLocks noChangeArrowheads="1"/>
          </p:cNvSpPr>
          <p:nvPr/>
        </p:nvSpPr>
        <p:spPr bwMode="auto">
          <a:xfrm>
            <a:off x="67818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5" name="Rectangle 63"/>
          <p:cNvSpPr>
            <a:spLocks noChangeArrowheads="1"/>
          </p:cNvSpPr>
          <p:nvPr/>
        </p:nvSpPr>
        <p:spPr bwMode="auto">
          <a:xfrm>
            <a:off x="66294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6" name="Rectangle 64"/>
          <p:cNvSpPr>
            <a:spLocks noChangeArrowheads="1"/>
          </p:cNvSpPr>
          <p:nvPr/>
        </p:nvSpPr>
        <p:spPr bwMode="auto">
          <a:xfrm>
            <a:off x="67818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7" name="Rectangle 65"/>
          <p:cNvSpPr>
            <a:spLocks noChangeArrowheads="1"/>
          </p:cNvSpPr>
          <p:nvPr/>
        </p:nvSpPr>
        <p:spPr bwMode="auto">
          <a:xfrm>
            <a:off x="69342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8" name="Rectangle 66"/>
          <p:cNvSpPr>
            <a:spLocks noChangeArrowheads="1"/>
          </p:cNvSpPr>
          <p:nvPr/>
        </p:nvSpPr>
        <p:spPr bwMode="auto">
          <a:xfrm>
            <a:off x="7086600" y="22860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79" name="Rectangle 67"/>
          <p:cNvSpPr>
            <a:spLocks noChangeArrowheads="1"/>
          </p:cNvSpPr>
          <p:nvPr/>
        </p:nvSpPr>
        <p:spPr bwMode="auto">
          <a:xfrm>
            <a:off x="69342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0" name="Rectangle 68"/>
          <p:cNvSpPr>
            <a:spLocks noChangeArrowheads="1"/>
          </p:cNvSpPr>
          <p:nvPr/>
        </p:nvSpPr>
        <p:spPr bwMode="auto">
          <a:xfrm>
            <a:off x="7086600" y="21336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1" name="Rectangle 69"/>
          <p:cNvSpPr>
            <a:spLocks noChangeArrowheads="1"/>
          </p:cNvSpPr>
          <p:nvPr/>
        </p:nvSpPr>
        <p:spPr bwMode="auto">
          <a:xfrm>
            <a:off x="69342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2" name="Rectangle 70"/>
          <p:cNvSpPr>
            <a:spLocks noChangeArrowheads="1"/>
          </p:cNvSpPr>
          <p:nvPr/>
        </p:nvSpPr>
        <p:spPr bwMode="auto">
          <a:xfrm>
            <a:off x="7086600" y="1981200"/>
            <a:ext cx="152400" cy="76200"/>
          </a:xfrm>
          <a:prstGeom prst="rect">
            <a:avLst/>
          </a:prstGeom>
          <a:solidFill>
            <a:schemeClr val="hlink"/>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3" name="AutoShape 71"/>
          <p:cNvSpPr>
            <a:spLocks noChangeArrowheads="1"/>
          </p:cNvSpPr>
          <p:nvPr/>
        </p:nvSpPr>
        <p:spPr bwMode="auto">
          <a:xfrm>
            <a:off x="7391400" y="1752600"/>
            <a:ext cx="762000" cy="762000"/>
          </a:xfrm>
          <a:prstGeom prst="can">
            <a:avLst>
              <a:gd name="adj" fmla="val 14815"/>
            </a:avLst>
          </a:prstGeom>
          <a:solidFill>
            <a:schemeClr val="bg2"/>
          </a:solidFill>
          <a:ln w="28575">
            <a:solidFill>
              <a:schemeClr val="bg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4" name="Rectangle 72"/>
          <p:cNvSpPr>
            <a:spLocks noChangeArrowheads="1"/>
          </p:cNvSpPr>
          <p:nvPr/>
        </p:nvSpPr>
        <p:spPr bwMode="auto">
          <a:xfrm>
            <a:off x="74676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5" name="Rectangle 73"/>
          <p:cNvSpPr>
            <a:spLocks noChangeArrowheads="1"/>
          </p:cNvSpPr>
          <p:nvPr/>
        </p:nvSpPr>
        <p:spPr bwMode="auto">
          <a:xfrm>
            <a:off x="76200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6" name="Rectangle 74"/>
          <p:cNvSpPr>
            <a:spLocks noChangeArrowheads="1"/>
          </p:cNvSpPr>
          <p:nvPr/>
        </p:nvSpPr>
        <p:spPr bwMode="auto">
          <a:xfrm>
            <a:off x="74676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7" name="Rectangle 75"/>
          <p:cNvSpPr>
            <a:spLocks noChangeArrowheads="1"/>
          </p:cNvSpPr>
          <p:nvPr/>
        </p:nvSpPr>
        <p:spPr bwMode="auto">
          <a:xfrm>
            <a:off x="76200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8" name="Rectangle 76"/>
          <p:cNvSpPr>
            <a:spLocks noChangeArrowheads="1"/>
          </p:cNvSpPr>
          <p:nvPr/>
        </p:nvSpPr>
        <p:spPr bwMode="auto">
          <a:xfrm>
            <a:off x="74676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89" name="Rectangle 77"/>
          <p:cNvSpPr>
            <a:spLocks noChangeArrowheads="1"/>
          </p:cNvSpPr>
          <p:nvPr/>
        </p:nvSpPr>
        <p:spPr bwMode="auto">
          <a:xfrm>
            <a:off x="76200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0" name="Rectangle 78"/>
          <p:cNvSpPr>
            <a:spLocks noChangeArrowheads="1"/>
          </p:cNvSpPr>
          <p:nvPr/>
        </p:nvSpPr>
        <p:spPr bwMode="auto">
          <a:xfrm>
            <a:off x="77724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1" name="Rectangle 79"/>
          <p:cNvSpPr>
            <a:spLocks noChangeArrowheads="1"/>
          </p:cNvSpPr>
          <p:nvPr/>
        </p:nvSpPr>
        <p:spPr bwMode="auto">
          <a:xfrm>
            <a:off x="7924800" y="22860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2" name="Rectangle 80"/>
          <p:cNvSpPr>
            <a:spLocks noChangeArrowheads="1"/>
          </p:cNvSpPr>
          <p:nvPr/>
        </p:nvSpPr>
        <p:spPr bwMode="auto">
          <a:xfrm>
            <a:off x="77724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3" name="Rectangle 81"/>
          <p:cNvSpPr>
            <a:spLocks noChangeArrowheads="1"/>
          </p:cNvSpPr>
          <p:nvPr/>
        </p:nvSpPr>
        <p:spPr bwMode="auto">
          <a:xfrm>
            <a:off x="7924800" y="21336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4" name="Rectangle 82"/>
          <p:cNvSpPr>
            <a:spLocks noChangeArrowheads="1"/>
          </p:cNvSpPr>
          <p:nvPr/>
        </p:nvSpPr>
        <p:spPr bwMode="auto">
          <a:xfrm>
            <a:off x="77724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5" name="Rectangle 83"/>
          <p:cNvSpPr>
            <a:spLocks noChangeArrowheads="1"/>
          </p:cNvSpPr>
          <p:nvPr/>
        </p:nvSpPr>
        <p:spPr bwMode="auto">
          <a:xfrm>
            <a:off x="7924800" y="1981200"/>
            <a:ext cx="152400" cy="76200"/>
          </a:xfrm>
          <a:prstGeom prst="rect">
            <a:avLst/>
          </a:prstGeom>
          <a:solidFill>
            <a:srgbClr val="FF9900"/>
          </a:solidFill>
          <a:ln w="1905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396" name="AutoShape 84"/>
          <p:cNvSpPr>
            <a:spLocks noChangeArrowheads="1"/>
          </p:cNvSpPr>
          <p:nvPr/>
        </p:nvSpPr>
        <p:spPr bwMode="auto">
          <a:xfrm>
            <a:off x="5715000" y="2590800"/>
            <a:ext cx="2438400" cy="304800"/>
          </a:xfrm>
          <a:prstGeom prst="roundRect">
            <a:avLst>
              <a:gd name="adj" fmla="val 16667"/>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a:solidFill>
                  <a:schemeClr val="bg1"/>
                </a:solidFill>
                <a:latin typeface="Arial" pitchFamily="34" charset="0"/>
                <a:ea typeface="HGP創英角ｺﾞｼｯｸUB" pitchFamily="50" charset="-128"/>
                <a:cs typeface="Arial" pitchFamily="34" charset="0"/>
              </a:rPr>
              <a:t>仮想化機能を持つ装置／ソフト</a:t>
            </a:r>
          </a:p>
        </p:txBody>
      </p:sp>
      <p:cxnSp>
        <p:nvCxnSpPr>
          <p:cNvPr id="781397" name="AutoShape 85"/>
          <p:cNvCxnSpPr>
            <a:cxnSpLocks noChangeShapeType="1"/>
            <a:stCxn id="781318" idx="1"/>
            <a:endCxn id="781396" idx="2"/>
          </p:cNvCxnSpPr>
          <p:nvPr/>
        </p:nvCxnSpPr>
        <p:spPr bwMode="auto">
          <a:xfrm flipV="1">
            <a:off x="6096000" y="2914650"/>
            <a:ext cx="838200" cy="1190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398" name="AutoShape 86"/>
          <p:cNvCxnSpPr>
            <a:cxnSpLocks noChangeShapeType="1"/>
            <a:stCxn id="781396" idx="2"/>
            <a:endCxn id="781331" idx="1"/>
          </p:cNvCxnSpPr>
          <p:nvPr/>
        </p:nvCxnSpPr>
        <p:spPr bwMode="auto">
          <a:xfrm>
            <a:off x="6934200" y="2914650"/>
            <a:ext cx="0" cy="1190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399" name="AutoShape 87"/>
          <p:cNvCxnSpPr>
            <a:cxnSpLocks noChangeShapeType="1"/>
            <a:stCxn id="781396" idx="2"/>
            <a:endCxn id="781344" idx="1"/>
          </p:cNvCxnSpPr>
          <p:nvPr/>
        </p:nvCxnSpPr>
        <p:spPr bwMode="auto">
          <a:xfrm>
            <a:off x="6934200" y="2914650"/>
            <a:ext cx="838200" cy="119063"/>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81400" name="Group 88"/>
          <p:cNvGrpSpPr>
            <a:grpSpLocks/>
          </p:cNvGrpSpPr>
          <p:nvPr/>
        </p:nvGrpSpPr>
        <p:grpSpPr bwMode="auto">
          <a:xfrm>
            <a:off x="5715000" y="1371600"/>
            <a:ext cx="609600" cy="685800"/>
            <a:chOff x="2592" y="2112"/>
            <a:chExt cx="1120" cy="1166"/>
          </a:xfrm>
        </p:grpSpPr>
        <p:sp>
          <p:nvSpPr>
            <p:cNvPr id="781401" name="AutoShape 89"/>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2" name="Freeform 90"/>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3" name="Freeform 91"/>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4" name="Freeform 92"/>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5" name="Freeform 93"/>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6" name="Freeform 94"/>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7" name="Freeform 95"/>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8" name="Freeform 96"/>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09" name="Freeform 97"/>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0" name="Freeform 98"/>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1" name="Freeform 99"/>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2" name="Freeform 100"/>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3" name="Freeform 101"/>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4" name="Freeform 102"/>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5" name="Freeform 103"/>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6" name="Freeform 104"/>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7" name="Freeform 105"/>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8" name="Freeform 106"/>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19" name="Freeform 107"/>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0" name="Freeform 108"/>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1" name="Rectangle 109"/>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2" name="Freeform 110"/>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3" name="Freeform 111"/>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4" name="Freeform 112"/>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5" name="Freeform 113"/>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6" name="Freeform 114"/>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7" name="Freeform 115"/>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8" name="Freeform 11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29" name="Freeform 11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0" name="Freeform 118"/>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1" name="Freeform 119"/>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2" name="Freeform 120"/>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3" name="Freeform 121"/>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4" name="Freeform 122"/>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5" name="Freeform 123"/>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6" name="Freeform 124"/>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7" name="Freeform 125"/>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8" name="Freeform 126"/>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39" name="Freeform 127"/>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0" name="Freeform 128"/>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1" name="Freeform 129"/>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2" name="Freeform 130"/>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3" name="Freeform 131"/>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4" name="Freeform 132"/>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445" name="Group 133"/>
          <p:cNvGrpSpPr>
            <a:grpSpLocks/>
          </p:cNvGrpSpPr>
          <p:nvPr/>
        </p:nvGrpSpPr>
        <p:grpSpPr bwMode="auto">
          <a:xfrm>
            <a:off x="6553200" y="1371600"/>
            <a:ext cx="609600" cy="685800"/>
            <a:chOff x="2592" y="2112"/>
            <a:chExt cx="1120" cy="1166"/>
          </a:xfrm>
        </p:grpSpPr>
        <p:sp>
          <p:nvSpPr>
            <p:cNvPr id="781446" name="AutoShape 134"/>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7" name="Freeform 135"/>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8" name="Freeform 136"/>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49" name="Freeform 137"/>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0" name="Freeform 138"/>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1" name="Freeform 139"/>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2" name="Freeform 140"/>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3" name="Freeform 141"/>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4" name="Freeform 142"/>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5" name="Freeform 143"/>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6" name="Freeform 144"/>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7" name="Freeform 145"/>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8" name="Freeform 146"/>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59" name="Freeform 147"/>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0" name="Freeform 148"/>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1" name="Freeform 149"/>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2" name="Freeform 150"/>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3" name="Freeform 151"/>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4" name="Freeform 152"/>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5" name="Freeform 153"/>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6" name="Rectangle 154"/>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7" name="Freeform 155"/>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8" name="Freeform 156"/>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69" name="Freeform 157"/>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0" name="Freeform 158"/>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1" name="Freeform 159"/>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2" name="Freeform 160"/>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3" name="Freeform 16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4" name="Freeform 162"/>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5" name="Freeform 163"/>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6" name="Freeform 164"/>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7" name="Freeform 165"/>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8" name="Freeform 166"/>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79" name="Freeform 167"/>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0" name="Freeform 168"/>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1" name="Freeform 169"/>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2" name="Freeform 170"/>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3" name="Freeform 171"/>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4" name="Freeform 172"/>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5" name="Freeform 173"/>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6" name="Freeform 174"/>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7" name="Freeform 175"/>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8" name="Freeform 176"/>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89" name="Freeform 177"/>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490" name="Group 178"/>
          <p:cNvGrpSpPr>
            <a:grpSpLocks/>
          </p:cNvGrpSpPr>
          <p:nvPr/>
        </p:nvGrpSpPr>
        <p:grpSpPr bwMode="auto">
          <a:xfrm>
            <a:off x="7391400" y="1371600"/>
            <a:ext cx="609600" cy="685800"/>
            <a:chOff x="2592" y="2112"/>
            <a:chExt cx="1120" cy="1166"/>
          </a:xfrm>
        </p:grpSpPr>
        <p:sp>
          <p:nvSpPr>
            <p:cNvPr id="781491" name="AutoShape 179"/>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2" name="Freeform 180"/>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3" name="Freeform 181"/>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4" name="Freeform 182"/>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5" name="Freeform 183"/>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6" name="Freeform 184"/>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7" name="Freeform 185"/>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8" name="Freeform 186"/>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499" name="Freeform 187"/>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0" name="Freeform 188"/>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1" name="Freeform 189"/>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2" name="Freeform 190"/>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3" name="Freeform 191"/>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4" name="Freeform 192"/>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5" name="Freeform 193"/>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6" name="Freeform 194"/>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7" name="Freeform 195"/>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8" name="Freeform 196"/>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09" name="Freeform 197"/>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0" name="Freeform 198"/>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1" name="Rectangle 199"/>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2" name="Freeform 200"/>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3" name="Freeform 201"/>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4" name="Freeform 202"/>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5" name="Freeform 203"/>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6" name="Freeform 204"/>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7" name="Freeform 205"/>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8" name="Freeform 20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19" name="Freeform 207"/>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0" name="Freeform 208"/>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1" name="Freeform 209"/>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2" name="Freeform 210"/>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3" name="Freeform 211"/>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4" name="Freeform 212"/>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5" name="Freeform 213"/>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6" name="Freeform 214"/>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7" name="Freeform 215"/>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8" name="Freeform 216"/>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29" name="Freeform 217"/>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0" name="Freeform 218"/>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1" name="Freeform 219"/>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2" name="Freeform 220"/>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3" name="Freeform 221"/>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34" name="Freeform 222"/>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cxnSp>
        <p:nvCxnSpPr>
          <p:cNvPr id="781535" name="AutoShape 223"/>
          <p:cNvCxnSpPr>
            <a:cxnSpLocks noChangeShapeType="1"/>
            <a:stCxn id="781479" idx="9"/>
            <a:endCxn id="781396" idx="0"/>
          </p:cNvCxnSpPr>
          <p:nvPr/>
        </p:nvCxnSpPr>
        <p:spPr bwMode="auto">
          <a:xfrm flipH="1">
            <a:off x="6934200" y="1978025"/>
            <a:ext cx="22225" cy="5937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536" name="AutoShape 224"/>
          <p:cNvCxnSpPr>
            <a:cxnSpLocks noChangeShapeType="1"/>
            <a:stCxn id="781434" idx="9"/>
            <a:endCxn id="781396" idx="0"/>
          </p:cNvCxnSpPr>
          <p:nvPr/>
        </p:nvCxnSpPr>
        <p:spPr bwMode="auto">
          <a:xfrm>
            <a:off x="6118225" y="1978025"/>
            <a:ext cx="815975" cy="593725"/>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537" name="AutoShape 225"/>
          <p:cNvCxnSpPr>
            <a:cxnSpLocks noChangeShapeType="1"/>
            <a:stCxn id="781524" idx="32"/>
            <a:endCxn id="781396" idx="0"/>
          </p:cNvCxnSpPr>
          <p:nvPr/>
        </p:nvCxnSpPr>
        <p:spPr bwMode="auto">
          <a:xfrm flipH="1">
            <a:off x="6934200" y="1993900"/>
            <a:ext cx="838200" cy="577850"/>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1692" name="AutoShape 380"/>
          <p:cNvSpPr>
            <a:spLocks noChangeArrowheads="1"/>
          </p:cNvSpPr>
          <p:nvPr/>
        </p:nvSpPr>
        <p:spPr bwMode="auto">
          <a:xfrm>
            <a:off x="4090988" y="1447800"/>
            <a:ext cx="962025" cy="304800"/>
          </a:xfrm>
          <a:prstGeom prst="roundRect">
            <a:avLst>
              <a:gd name="adj" fmla="val 50000"/>
            </a:avLst>
          </a:prstGeom>
          <a:gradFill rotWithShape="1">
            <a:gsLst>
              <a:gs pos="0">
                <a:srgbClr val="FFFF00">
                  <a:gamma/>
                  <a:tint val="0"/>
                  <a:invGamma/>
                </a:srgbClr>
              </a:gs>
              <a:gs pos="100000">
                <a:srgbClr val="FFFF00"/>
              </a:gs>
            </a:gsLst>
            <a:path path="shape">
              <a:fillToRect l="50000" t="50000" r="50000" b="50000"/>
            </a:path>
          </a:gradFill>
          <a:ln w="19050" algn="ctr">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a:solidFill>
                  <a:srgbClr val="FF3300"/>
                </a:solidFill>
                <a:latin typeface="Arial" pitchFamily="34" charset="0"/>
                <a:ea typeface="HGP創英角ｺﾞｼｯｸUB" pitchFamily="50" charset="-128"/>
                <a:cs typeface="Arial" pitchFamily="34" charset="0"/>
              </a:rPr>
              <a:t>専用・占有</a:t>
            </a:r>
          </a:p>
        </p:txBody>
      </p:sp>
      <p:grpSp>
        <p:nvGrpSpPr>
          <p:cNvPr id="2" name="図形グループ 1"/>
          <p:cNvGrpSpPr/>
          <p:nvPr/>
        </p:nvGrpSpPr>
        <p:grpSpPr>
          <a:xfrm>
            <a:off x="457200" y="4267200"/>
            <a:ext cx="8229600" cy="2511425"/>
            <a:chOff x="457200" y="4267200"/>
            <a:chExt cx="8229600" cy="2511425"/>
          </a:xfrm>
        </p:grpSpPr>
        <p:grpSp>
          <p:nvGrpSpPr>
            <p:cNvPr id="781538" name="Group 226"/>
            <p:cNvGrpSpPr>
              <a:grpSpLocks/>
            </p:cNvGrpSpPr>
            <p:nvPr/>
          </p:nvGrpSpPr>
          <p:grpSpPr bwMode="auto">
            <a:xfrm>
              <a:off x="457200" y="4267200"/>
              <a:ext cx="8229600" cy="2133600"/>
              <a:chOff x="288" y="2688"/>
              <a:chExt cx="5184" cy="1344"/>
            </a:xfrm>
          </p:grpSpPr>
          <p:sp>
            <p:nvSpPr>
              <p:cNvPr id="781539" name="AutoShape 227"/>
              <p:cNvSpPr>
                <a:spLocks noChangeArrowheads="1"/>
              </p:cNvSpPr>
              <p:nvPr/>
            </p:nvSpPr>
            <p:spPr bwMode="auto">
              <a:xfrm>
                <a:off x="288" y="2688"/>
                <a:ext cx="5184" cy="1344"/>
              </a:xfrm>
              <a:prstGeom prst="roundRect">
                <a:avLst>
                  <a:gd name="adj" fmla="val 3722"/>
                </a:avLst>
              </a:prstGeom>
              <a:solidFill>
                <a:srgbClr val="CCFFCC"/>
              </a:solidFill>
              <a:ln w="38100" algn="ctr">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sp>
            <p:nvSpPr>
              <p:cNvPr id="781540" name="AutoShape 228"/>
              <p:cNvSpPr>
                <a:spLocks noChangeArrowheads="1"/>
              </p:cNvSpPr>
              <p:nvPr/>
            </p:nvSpPr>
            <p:spPr bwMode="auto">
              <a:xfrm>
                <a:off x="3600" y="3216"/>
                <a:ext cx="1536" cy="720"/>
              </a:xfrm>
              <a:prstGeom prst="roundRect">
                <a:avLst>
                  <a:gd name="adj" fmla="val 8824"/>
                </a:avLst>
              </a:prstGeom>
              <a:solidFill>
                <a:srgbClr val="808080"/>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400">
                    <a:solidFill>
                      <a:schemeClr val="bg1"/>
                    </a:solidFill>
                    <a:latin typeface="Arial" pitchFamily="34" charset="0"/>
                    <a:ea typeface="HGP創英角ｺﾞｼｯｸUB" pitchFamily="50" charset="-128"/>
                    <a:cs typeface="Arial" pitchFamily="34" charset="0"/>
                  </a:rPr>
                  <a:t>仮想化機能</a:t>
                </a:r>
              </a:p>
              <a:p>
                <a:pPr algn="ctr"/>
                <a:endParaRPr lang="ja-JP" altLang="en-US" sz="14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a:p>
                <a:pPr algn="ctr"/>
                <a:endParaRPr lang="ja-JP" altLang="en-US" sz="1400">
                  <a:solidFill>
                    <a:schemeClr val="bg1"/>
                  </a:solidFill>
                  <a:latin typeface="Arial" pitchFamily="34" charset="0"/>
                  <a:ea typeface="HGP創英角ｺﾞｼｯｸUB" pitchFamily="50" charset="-128"/>
                  <a:cs typeface="Arial" pitchFamily="34" charset="0"/>
                </a:endParaRPr>
              </a:p>
            </p:txBody>
          </p:sp>
          <p:sp>
            <p:nvSpPr>
              <p:cNvPr id="781541" name="Rectangle 229"/>
              <p:cNvSpPr>
                <a:spLocks noChangeArrowheads="1"/>
              </p:cNvSpPr>
              <p:nvPr/>
            </p:nvSpPr>
            <p:spPr bwMode="auto">
              <a:xfrm>
                <a:off x="528" y="3073"/>
                <a:ext cx="2880" cy="75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180975" indent="-180975">
                  <a:spcBef>
                    <a:spcPct val="0"/>
                  </a:spcBef>
                  <a:buFont typeface="Wingdings" pitchFamily="2" charset="2"/>
                  <a:buChar char="l"/>
                </a:pPr>
                <a:r>
                  <a:rPr lang="en-US" altLang="ja-JP">
                    <a:solidFill>
                      <a:srgbClr val="5F5F5F"/>
                    </a:solidFill>
                    <a:latin typeface="Arial" pitchFamily="34" charset="0"/>
                    <a:ea typeface="HGP創英角ｺﾞｼｯｸUB" pitchFamily="50" charset="-128"/>
                    <a:cs typeface="Arial" pitchFamily="34" charset="0"/>
                  </a:rPr>
                  <a:t>ファイル単位</a:t>
                </a:r>
                <a:r>
                  <a:rPr lang="ja-JP" altLang="en-US">
                    <a:solidFill>
                      <a:srgbClr val="5F5F5F"/>
                    </a:solidFill>
                    <a:latin typeface="Arial" pitchFamily="34" charset="0"/>
                    <a:ea typeface="HGP創英角ｺﾞｼｯｸUB" pitchFamily="50" charset="-128"/>
                    <a:cs typeface="Arial" pitchFamily="34" charset="0"/>
                  </a:rPr>
                  <a:t>で複数のサーバから共有する技術</a:t>
                </a:r>
              </a:p>
              <a:p>
                <a:pPr marL="180975" indent="-180975">
                  <a:spcBef>
                    <a:spcPct val="0"/>
                  </a:spcBef>
                  <a:buFont typeface="Wingdings" pitchFamily="2" charset="2"/>
                  <a:buChar char="l"/>
                </a:pPr>
                <a:r>
                  <a:rPr lang="en-US" altLang="ja-JP">
                    <a:solidFill>
                      <a:srgbClr val="5F5F5F"/>
                    </a:solidFill>
                    <a:latin typeface="Arial" pitchFamily="34" charset="0"/>
                    <a:ea typeface="HGP創英角ｺﾞｼｯｸUB" pitchFamily="50" charset="-128"/>
                    <a:cs typeface="Arial" pitchFamily="34" charset="0"/>
                  </a:rPr>
                  <a:t>LANに直接接続される</a:t>
                </a:r>
                <a:r>
                  <a:rPr lang="ja-JP" altLang="en-US">
                    <a:solidFill>
                      <a:srgbClr val="5F5F5F"/>
                    </a:solidFill>
                    <a:latin typeface="Arial" pitchFamily="34" charset="0"/>
                    <a:ea typeface="HGP創英角ｺﾞｼｯｸUB" pitchFamily="50" charset="-128"/>
                    <a:cs typeface="Arial" pitchFamily="34" charset="0"/>
                  </a:rPr>
                  <a:t>。</a:t>
                </a:r>
              </a:p>
              <a:p>
                <a:pPr marL="180975" indent="-180975">
                  <a:spcBef>
                    <a:spcPct val="0"/>
                  </a:spcBef>
                  <a:buFont typeface="Wingdings" pitchFamily="2" charset="2"/>
                  <a:buChar char="l"/>
                </a:pPr>
                <a:r>
                  <a:rPr lang="en-US" altLang="ja-JP">
                    <a:solidFill>
                      <a:srgbClr val="5F5F5F"/>
                    </a:solidFill>
                    <a:latin typeface="Arial" pitchFamily="34" charset="0"/>
                    <a:ea typeface="HGP創英角ｺﾞｼｯｸUB" pitchFamily="50" charset="-128"/>
                    <a:cs typeface="Arial" pitchFamily="34" charset="0"/>
                  </a:rPr>
                  <a:t>NFS</a:t>
                </a:r>
                <a:r>
                  <a:rPr lang="ja-JP" altLang="en-US">
                    <a:solidFill>
                      <a:srgbClr val="5F5F5F"/>
                    </a:solidFill>
                    <a:latin typeface="Arial" pitchFamily="34" charset="0"/>
                    <a:ea typeface="HGP創英角ｺﾞｼｯｸUB" pitchFamily="50" charset="-128"/>
                    <a:cs typeface="Arial" pitchFamily="34" charset="0"/>
                  </a:rPr>
                  <a:t>や</a:t>
                </a:r>
                <a:r>
                  <a:rPr lang="en-US" altLang="ja-JP">
                    <a:solidFill>
                      <a:srgbClr val="5F5F5F"/>
                    </a:solidFill>
                    <a:latin typeface="Arial" pitchFamily="34" charset="0"/>
                    <a:ea typeface="HGP創英角ｺﾞｼｯｸUB" pitchFamily="50" charset="-128"/>
                    <a:cs typeface="Arial" pitchFamily="34" charset="0"/>
                  </a:rPr>
                  <a:t>CIFS</a:t>
                </a:r>
                <a:r>
                  <a:rPr lang="ja-JP" altLang="en-US">
                    <a:solidFill>
                      <a:srgbClr val="5F5F5F"/>
                    </a:solidFill>
                    <a:latin typeface="Arial" pitchFamily="34" charset="0"/>
                    <a:ea typeface="HGP創英角ｺﾞｼｯｸUB" pitchFamily="50" charset="-128"/>
                    <a:cs typeface="Arial" pitchFamily="34" charset="0"/>
                  </a:rPr>
                  <a:t>といったファイル転送プロトコルを利用する。</a:t>
                </a:r>
              </a:p>
              <a:p>
                <a:pPr marL="180975" indent="-180975">
                  <a:spcBef>
                    <a:spcPct val="0"/>
                  </a:spcBef>
                  <a:buFont typeface="Wingdings" pitchFamily="2" charset="2"/>
                  <a:buChar char="l"/>
                </a:pPr>
                <a:r>
                  <a:rPr lang="ja-JP" altLang="en-US">
                    <a:latin typeface="Arial" pitchFamily="34" charset="0"/>
                    <a:ea typeface="HGP創英角ｺﾞｼｯｸUB" pitchFamily="50" charset="-128"/>
                    <a:cs typeface="Arial" pitchFamily="34" charset="0"/>
                  </a:rPr>
                  <a:t>サーバ</a:t>
                </a:r>
                <a:r>
                  <a:rPr lang="en-US" altLang="ja-JP">
                    <a:latin typeface="Arial" pitchFamily="34" charset="0"/>
                    <a:ea typeface="HGP創英角ｺﾞｼｯｸUB" pitchFamily="50" charset="-128"/>
                    <a:cs typeface="Arial" pitchFamily="34" charset="0"/>
                  </a:rPr>
                  <a:t>OS</a:t>
                </a:r>
                <a:r>
                  <a:rPr lang="ja-JP" altLang="en-US">
                    <a:latin typeface="Arial" pitchFamily="34" charset="0"/>
                    <a:ea typeface="HGP創英角ｺﾞｼｯｸUB" pitchFamily="50" charset="-128"/>
                    <a:cs typeface="Arial" pitchFamily="34" charset="0"/>
                  </a:rPr>
                  <a:t>のファイルシステムの違いを吸収する仕組みや同時アクセスの排他制御などの仕組みを備え、</a:t>
                </a:r>
                <a:r>
                  <a:rPr lang="ja-JP" altLang="en-US">
                    <a:solidFill>
                      <a:srgbClr val="5F5F5F"/>
                    </a:solidFill>
                    <a:latin typeface="Arial" pitchFamily="34" charset="0"/>
                    <a:ea typeface="HGP創英角ｺﾞｼｯｸUB" pitchFamily="50" charset="-128"/>
                    <a:cs typeface="Arial" pitchFamily="34" charset="0"/>
                  </a:rPr>
                  <a:t>サーバの</a:t>
                </a:r>
                <a:r>
                  <a:rPr lang="en-US" altLang="ja-JP">
                    <a:solidFill>
                      <a:srgbClr val="5F5F5F"/>
                    </a:solidFill>
                    <a:latin typeface="Arial" pitchFamily="34" charset="0"/>
                    <a:ea typeface="HGP創英角ｺﾞｼｯｸUB" pitchFamily="50" charset="-128"/>
                    <a:cs typeface="Arial" pitchFamily="34" charset="0"/>
                  </a:rPr>
                  <a:t>OS</a:t>
                </a:r>
                <a:r>
                  <a:rPr lang="ja-JP" altLang="en-US">
                    <a:solidFill>
                      <a:srgbClr val="5F5F5F"/>
                    </a:solidFill>
                    <a:latin typeface="Arial" pitchFamily="34" charset="0"/>
                    <a:ea typeface="HGP創英角ｺﾞｼｯｸUB" pitchFamily="50" charset="-128"/>
                    <a:cs typeface="Arial" pitchFamily="34" charset="0"/>
                  </a:rPr>
                  <a:t>が異なっていても同一ファイルシステムでファイルを共用できる</a:t>
                </a:r>
                <a:r>
                  <a:rPr lang="ja-JP" altLang="en-US">
                    <a:latin typeface="Arial" pitchFamily="34" charset="0"/>
                    <a:ea typeface="HGP創英角ｺﾞｼｯｸUB" pitchFamily="50" charset="-128"/>
                    <a:cs typeface="Arial" pitchFamily="34" charset="0"/>
                  </a:rPr>
                  <a:t>。</a:t>
                </a:r>
              </a:p>
            </p:txBody>
          </p:sp>
          <p:sp>
            <p:nvSpPr>
              <p:cNvPr id="781542" name="Text Box 230"/>
              <p:cNvSpPr txBox="1">
                <a:spLocks noChangeArrowheads="1"/>
              </p:cNvSpPr>
              <p:nvPr/>
            </p:nvSpPr>
            <p:spPr bwMode="auto">
              <a:xfrm>
                <a:off x="480" y="2774"/>
                <a:ext cx="1706" cy="25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a:latin typeface="Arial" pitchFamily="34" charset="0"/>
                    <a:ea typeface="HGP創英角ｺﾞｼｯｸUB" pitchFamily="50" charset="-128"/>
                    <a:cs typeface="Arial" pitchFamily="34" charset="0"/>
                  </a:rPr>
                  <a:t>ファイルレベルの仮想化</a:t>
                </a:r>
              </a:p>
            </p:txBody>
          </p:sp>
          <p:sp>
            <p:nvSpPr>
              <p:cNvPr id="781543" name="AutoShape 231"/>
              <p:cNvSpPr>
                <a:spLocks noChangeArrowheads="1"/>
              </p:cNvSpPr>
              <p:nvPr/>
            </p:nvSpPr>
            <p:spPr bwMode="auto">
              <a:xfrm>
                <a:off x="3792" y="3456"/>
                <a:ext cx="1152" cy="432"/>
              </a:xfrm>
              <a:prstGeom prst="can">
                <a:avLst>
                  <a:gd name="adj" fmla="val 16204"/>
                </a:avLst>
              </a:prstGeom>
              <a:solidFill>
                <a:srgbClr val="0066FF"/>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Arial" pitchFamily="34" charset="0"/>
                  <a:ea typeface="HGP創英角ｺﾞｼｯｸUB" pitchFamily="50" charset="-128"/>
                  <a:cs typeface="Arial" pitchFamily="34" charset="0"/>
                </a:endParaRPr>
              </a:p>
            </p:txBody>
          </p:sp>
          <p:grpSp>
            <p:nvGrpSpPr>
              <p:cNvPr id="781544" name="Group 232"/>
              <p:cNvGrpSpPr>
                <a:grpSpLocks/>
              </p:cNvGrpSpPr>
              <p:nvPr/>
            </p:nvGrpSpPr>
            <p:grpSpPr bwMode="auto">
              <a:xfrm>
                <a:off x="3600" y="2736"/>
                <a:ext cx="384" cy="432"/>
                <a:chOff x="2592" y="2112"/>
                <a:chExt cx="1120" cy="1166"/>
              </a:xfrm>
            </p:grpSpPr>
            <p:sp>
              <p:nvSpPr>
                <p:cNvPr id="781545" name="AutoShape 23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6" name="Freeform 23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7" name="Freeform 23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8" name="Freeform 23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49" name="Freeform 23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0" name="Freeform 23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1" name="Freeform 23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2" name="Freeform 24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3" name="Freeform 24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4" name="Freeform 24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5" name="Freeform 24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6" name="Freeform 24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7" name="Freeform 24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8" name="Freeform 24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59" name="Freeform 24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0" name="Freeform 24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1" name="Freeform 24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2" name="Freeform 25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3" name="Freeform 25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4" name="Freeform 25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5" name="Rectangle 25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6" name="Freeform 25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7" name="Freeform 25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8" name="Freeform 25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69" name="Freeform 25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0" name="Freeform 25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1" name="Freeform 25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2" name="Freeform 26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3" name="Freeform 26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4" name="Freeform 26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5" name="Freeform 26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6" name="Freeform 26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7" name="Freeform 26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8" name="Freeform 26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79" name="Freeform 26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0" name="Freeform 26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1" name="Freeform 26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2" name="Freeform 27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3" name="Freeform 27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4" name="Freeform 27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5" name="Freeform 27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6" name="Freeform 27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7" name="Freeform 27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88" name="Freeform 27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589" name="Group 277"/>
              <p:cNvGrpSpPr>
                <a:grpSpLocks/>
              </p:cNvGrpSpPr>
              <p:nvPr/>
            </p:nvGrpSpPr>
            <p:grpSpPr bwMode="auto">
              <a:xfrm>
                <a:off x="4128" y="2736"/>
                <a:ext cx="384" cy="432"/>
                <a:chOff x="2592" y="2112"/>
                <a:chExt cx="1120" cy="1166"/>
              </a:xfrm>
            </p:grpSpPr>
            <p:sp>
              <p:nvSpPr>
                <p:cNvPr id="781590" name="AutoShape 278"/>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1" name="Freeform 279"/>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2" name="Freeform 280"/>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3" name="Freeform 281"/>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4" name="Freeform 282"/>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5" name="Freeform 283"/>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6" name="Freeform 284"/>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7" name="Freeform 285"/>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8" name="Freeform 286"/>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599" name="Freeform 287"/>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0" name="Freeform 288"/>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1" name="Freeform 289"/>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2" name="Freeform 290"/>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3" name="Freeform 291"/>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4" name="Freeform 292"/>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5" name="Freeform 293"/>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6" name="Freeform 294"/>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7" name="Freeform 295"/>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8" name="Freeform 296"/>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09" name="Freeform 297"/>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0" name="Rectangle 298"/>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1" name="Freeform 299"/>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2" name="Freeform 300"/>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3" name="Freeform 301"/>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4" name="Freeform 302"/>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5" name="Freeform 303"/>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6" name="Freeform 304"/>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7" name="Freeform 305"/>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8" name="Freeform 306"/>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19" name="Freeform 307"/>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0" name="Freeform 308"/>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1" name="Freeform 309"/>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2" name="Freeform 310"/>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3" name="Freeform 311"/>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4" name="Freeform 312"/>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5" name="Freeform 313"/>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6" name="Freeform 314"/>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7" name="Freeform 315"/>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8" name="Freeform 316"/>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29" name="Freeform 317"/>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0" name="Freeform 318"/>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1" name="Freeform 319"/>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2" name="Freeform 320"/>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3" name="Freeform 321"/>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grpSp>
            <p:nvGrpSpPr>
              <p:cNvPr id="781634" name="Group 322"/>
              <p:cNvGrpSpPr>
                <a:grpSpLocks/>
              </p:cNvGrpSpPr>
              <p:nvPr/>
            </p:nvGrpSpPr>
            <p:grpSpPr bwMode="auto">
              <a:xfrm>
                <a:off x="4656" y="2736"/>
                <a:ext cx="384" cy="432"/>
                <a:chOff x="2592" y="2112"/>
                <a:chExt cx="1120" cy="1166"/>
              </a:xfrm>
            </p:grpSpPr>
            <p:sp>
              <p:nvSpPr>
                <p:cNvPr id="781635" name="AutoShape 323"/>
                <p:cNvSpPr>
                  <a:spLocks noChangeAspect="1" noChangeArrowheads="1" noTextEdit="1"/>
                </p:cNvSpPr>
                <p:nvPr/>
              </p:nvSpPr>
              <p:spPr bwMode="auto">
                <a:xfrm>
                  <a:off x="2592" y="2112"/>
                  <a:ext cx="1120" cy="1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6" name="Freeform 324"/>
                <p:cNvSpPr>
                  <a:spLocks/>
                </p:cNvSpPr>
                <p:nvPr/>
              </p:nvSpPr>
              <p:spPr bwMode="auto">
                <a:xfrm>
                  <a:off x="2938" y="2216"/>
                  <a:ext cx="746" cy="966"/>
                </a:xfrm>
                <a:custGeom>
                  <a:avLst/>
                  <a:gdLst>
                    <a:gd name="T0" fmla="*/ 352 w 746"/>
                    <a:gd name="T1" fmla="*/ 0 h 966"/>
                    <a:gd name="T2" fmla="*/ 352 w 746"/>
                    <a:gd name="T3" fmla="*/ 0 h 966"/>
                    <a:gd name="T4" fmla="*/ 352 w 746"/>
                    <a:gd name="T5" fmla="*/ 0 h 966"/>
                    <a:gd name="T6" fmla="*/ 352 w 746"/>
                    <a:gd name="T7" fmla="*/ 0 h 966"/>
                    <a:gd name="T8" fmla="*/ 338 w 746"/>
                    <a:gd name="T9" fmla="*/ 2 h 966"/>
                    <a:gd name="T10" fmla="*/ 18 w 746"/>
                    <a:gd name="T11" fmla="*/ 20 h 966"/>
                    <a:gd name="T12" fmla="*/ 18 w 746"/>
                    <a:gd name="T13" fmla="*/ 20 h 966"/>
                    <a:gd name="T14" fmla="*/ 12 w 746"/>
                    <a:gd name="T15" fmla="*/ 22 h 966"/>
                    <a:gd name="T16" fmla="*/ 6 w 746"/>
                    <a:gd name="T17" fmla="*/ 26 h 966"/>
                    <a:gd name="T18" fmla="*/ 2 w 746"/>
                    <a:gd name="T19" fmla="*/ 32 h 966"/>
                    <a:gd name="T20" fmla="*/ 0 w 746"/>
                    <a:gd name="T21" fmla="*/ 40 h 966"/>
                    <a:gd name="T22" fmla="*/ 0 w 746"/>
                    <a:gd name="T23" fmla="*/ 892 h 966"/>
                    <a:gd name="T24" fmla="*/ 0 w 746"/>
                    <a:gd name="T25" fmla="*/ 892 h 966"/>
                    <a:gd name="T26" fmla="*/ 0 w 746"/>
                    <a:gd name="T27" fmla="*/ 892 h 966"/>
                    <a:gd name="T28" fmla="*/ 0 w 746"/>
                    <a:gd name="T29" fmla="*/ 900 h 966"/>
                    <a:gd name="T30" fmla="*/ 4 w 746"/>
                    <a:gd name="T31" fmla="*/ 908 h 966"/>
                    <a:gd name="T32" fmla="*/ 10 w 746"/>
                    <a:gd name="T33" fmla="*/ 916 h 966"/>
                    <a:gd name="T34" fmla="*/ 20 w 746"/>
                    <a:gd name="T35" fmla="*/ 924 h 966"/>
                    <a:gd name="T36" fmla="*/ 20 w 746"/>
                    <a:gd name="T37" fmla="*/ 924 h 966"/>
                    <a:gd name="T38" fmla="*/ 42 w 746"/>
                    <a:gd name="T39" fmla="*/ 930 h 966"/>
                    <a:gd name="T40" fmla="*/ 68 w 746"/>
                    <a:gd name="T41" fmla="*/ 936 h 966"/>
                    <a:gd name="T42" fmla="*/ 102 w 746"/>
                    <a:gd name="T43" fmla="*/ 944 h 966"/>
                    <a:gd name="T44" fmla="*/ 148 w 746"/>
                    <a:gd name="T45" fmla="*/ 950 h 966"/>
                    <a:gd name="T46" fmla="*/ 204 w 746"/>
                    <a:gd name="T47" fmla="*/ 958 h 966"/>
                    <a:gd name="T48" fmla="*/ 272 w 746"/>
                    <a:gd name="T49" fmla="*/ 964 h 966"/>
                    <a:gd name="T50" fmla="*/ 352 w 746"/>
                    <a:gd name="T51" fmla="*/ 966 h 966"/>
                    <a:gd name="T52" fmla="*/ 352 w 746"/>
                    <a:gd name="T53" fmla="*/ 966 h 966"/>
                    <a:gd name="T54" fmla="*/ 366 w 746"/>
                    <a:gd name="T55" fmla="*/ 966 h 966"/>
                    <a:gd name="T56" fmla="*/ 378 w 746"/>
                    <a:gd name="T57" fmla="*/ 964 h 966"/>
                    <a:gd name="T58" fmla="*/ 388 w 746"/>
                    <a:gd name="T59" fmla="*/ 958 h 966"/>
                    <a:gd name="T60" fmla="*/ 386 w 746"/>
                    <a:gd name="T61" fmla="*/ 960 h 966"/>
                    <a:gd name="T62" fmla="*/ 734 w 746"/>
                    <a:gd name="T63" fmla="*/ 808 h 966"/>
                    <a:gd name="T64" fmla="*/ 734 w 746"/>
                    <a:gd name="T65" fmla="*/ 808 h 966"/>
                    <a:gd name="T66" fmla="*/ 740 w 746"/>
                    <a:gd name="T67" fmla="*/ 806 h 966"/>
                    <a:gd name="T68" fmla="*/ 742 w 746"/>
                    <a:gd name="T69" fmla="*/ 800 h 966"/>
                    <a:gd name="T70" fmla="*/ 746 w 746"/>
                    <a:gd name="T71" fmla="*/ 796 h 966"/>
                    <a:gd name="T72" fmla="*/ 746 w 746"/>
                    <a:gd name="T73" fmla="*/ 790 h 966"/>
                    <a:gd name="T74" fmla="*/ 746 w 746"/>
                    <a:gd name="T75" fmla="*/ 76 h 966"/>
                    <a:gd name="T76" fmla="*/ 746 w 746"/>
                    <a:gd name="T77" fmla="*/ 76 h 966"/>
                    <a:gd name="T78" fmla="*/ 744 w 746"/>
                    <a:gd name="T79" fmla="*/ 68 h 966"/>
                    <a:gd name="T80" fmla="*/ 742 w 746"/>
                    <a:gd name="T81" fmla="*/ 62 h 966"/>
                    <a:gd name="T82" fmla="*/ 736 w 746"/>
                    <a:gd name="T83" fmla="*/ 58 h 966"/>
                    <a:gd name="T84" fmla="*/ 730 w 746"/>
                    <a:gd name="T85" fmla="*/ 56 h 966"/>
                    <a:gd name="T86" fmla="*/ 380 w 746"/>
                    <a:gd name="T87" fmla="*/ 2 h 966"/>
                    <a:gd name="T88" fmla="*/ 380 w 746"/>
                    <a:gd name="T89" fmla="*/ 2 h 966"/>
                    <a:gd name="T90" fmla="*/ 362 w 746"/>
                    <a:gd name="T91" fmla="*/ 0 h 966"/>
                    <a:gd name="T92" fmla="*/ 352 w 746"/>
                    <a:gd name="T93" fmla="*/ 0 h 966"/>
                    <a:gd name="T94" fmla="*/ 352 w 746"/>
                    <a:gd name="T95"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966">
                      <a:moveTo>
                        <a:pt x="352" y="0"/>
                      </a:moveTo>
                      <a:lnTo>
                        <a:pt x="352" y="0"/>
                      </a:lnTo>
                      <a:lnTo>
                        <a:pt x="352" y="0"/>
                      </a:lnTo>
                      <a:lnTo>
                        <a:pt x="352" y="0"/>
                      </a:lnTo>
                      <a:lnTo>
                        <a:pt x="338" y="2"/>
                      </a:lnTo>
                      <a:lnTo>
                        <a:pt x="18" y="20"/>
                      </a:lnTo>
                      <a:lnTo>
                        <a:pt x="18" y="20"/>
                      </a:lnTo>
                      <a:lnTo>
                        <a:pt x="12" y="22"/>
                      </a:lnTo>
                      <a:lnTo>
                        <a:pt x="6" y="26"/>
                      </a:lnTo>
                      <a:lnTo>
                        <a:pt x="2" y="32"/>
                      </a:lnTo>
                      <a:lnTo>
                        <a:pt x="0" y="40"/>
                      </a:lnTo>
                      <a:lnTo>
                        <a:pt x="0" y="892"/>
                      </a:lnTo>
                      <a:lnTo>
                        <a:pt x="0" y="892"/>
                      </a:lnTo>
                      <a:lnTo>
                        <a:pt x="0" y="892"/>
                      </a:lnTo>
                      <a:lnTo>
                        <a:pt x="0" y="900"/>
                      </a:lnTo>
                      <a:lnTo>
                        <a:pt x="4" y="908"/>
                      </a:lnTo>
                      <a:lnTo>
                        <a:pt x="10" y="916"/>
                      </a:lnTo>
                      <a:lnTo>
                        <a:pt x="20" y="924"/>
                      </a:lnTo>
                      <a:lnTo>
                        <a:pt x="20" y="924"/>
                      </a:lnTo>
                      <a:lnTo>
                        <a:pt x="42" y="930"/>
                      </a:lnTo>
                      <a:lnTo>
                        <a:pt x="68" y="936"/>
                      </a:lnTo>
                      <a:lnTo>
                        <a:pt x="102" y="944"/>
                      </a:lnTo>
                      <a:lnTo>
                        <a:pt x="148" y="950"/>
                      </a:lnTo>
                      <a:lnTo>
                        <a:pt x="204" y="958"/>
                      </a:lnTo>
                      <a:lnTo>
                        <a:pt x="272" y="964"/>
                      </a:lnTo>
                      <a:lnTo>
                        <a:pt x="352" y="966"/>
                      </a:lnTo>
                      <a:lnTo>
                        <a:pt x="352" y="966"/>
                      </a:lnTo>
                      <a:lnTo>
                        <a:pt x="366" y="966"/>
                      </a:lnTo>
                      <a:lnTo>
                        <a:pt x="378" y="964"/>
                      </a:lnTo>
                      <a:lnTo>
                        <a:pt x="388" y="958"/>
                      </a:lnTo>
                      <a:lnTo>
                        <a:pt x="386" y="960"/>
                      </a:lnTo>
                      <a:lnTo>
                        <a:pt x="734" y="808"/>
                      </a:lnTo>
                      <a:lnTo>
                        <a:pt x="734" y="808"/>
                      </a:lnTo>
                      <a:lnTo>
                        <a:pt x="740" y="806"/>
                      </a:lnTo>
                      <a:lnTo>
                        <a:pt x="742" y="800"/>
                      </a:lnTo>
                      <a:lnTo>
                        <a:pt x="746" y="796"/>
                      </a:lnTo>
                      <a:lnTo>
                        <a:pt x="746" y="790"/>
                      </a:lnTo>
                      <a:lnTo>
                        <a:pt x="746" y="76"/>
                      </a:lnTo>
                      <a:lnTo>
                        <a:pt x="746" y="76"/>
                      </a:lnTo>
                      <a:lnTo>
                        <a:pt x="744" y="68"/>
                      </a:lnTo>
                      <a:lnTo>
                        <a:pt x="742" y="62"/>
                      </a:lnTo>
                      <a:lnTo>
                        <a:pt x="736" y="58"/>
                      </a:lnTo>
                      <a:lnTo>
                        <a:pt x="730" y="56"/>
                      </a:lnTo>
                      <a:lnTo>
                        <a:pt x="380" y="2"/>
                      </a:lnTo>
                      <a:lnTo>
                        <a:pt x="380" y="2"/>
                      </a:lnTo>
                      <a:lnTo>
                        <a:pt x="362" y="0"/>
                      </a:lnTo>
                      <a:lnTo>
                        <a:pt x="352" y="0"/>
                      </a:lnTo>
                      <a:lnTo>
                        <a:pt x="3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7" name="Freeform 325"/>
                <p:cNvSpPr>
                  <a:spLocks/>
                </p:cNvSpPr>
                <p:nvPr/>
              </p:nvSpPr>
              <p:spPr bwMode="auto">
                <a:xfrm>
                  <a:off x="2962" y="2238"/>
                  <a:ext cx="338" cy="920"/>
                </a:xfrm>
                <a:custGeom>
                  <a:avLst/>
                  <a:gdLst>
                    <a:gd name="T0" fmla="*/ 0 w 338"/>
                    <a:gd name="T1" fmla="*/ 20 h 920"/>
                    <a:gd name="T2" fmla="*/ 0 w 338"/>
                    <a:gd name="T3" fmla="*/ 20 h 920"/>
                    <a:gd name="T4" fmla="*/ 0 w 338"/>
                    <a:gd name="T5" fmla="*/ 872 h 920"/>
                    <a:gd name="T6" fmla="*/ 0 w 338"/>
                    <a:gd name="T7" fmla="*/ 872 h 920"/>
                    <a:gd name="T8" fmla="*/ 0 w 338"/>
                    <a:gd name="T9" fmla="*/ 876 h 920"/>
                    <a:gd name="T10" fmla="*/ 2 w 338"/>
                    <a:gd name="T11" fmla="*/ 878 h 920"/>
                    <a:gd name="T12" fmla="*/ 4 w 338"/>
                    <a:gd name="T13" fmla="*/ 878 h 920"/>
                    <a:gd name="T14" fmla="*/ 4 w 338"/>
                    <a:gd name="T15" fmla="*/ 878 h 920"/>
                    <a:gd name="T16" fmla="*/ 34 w 338"/>
                    <a:gd name="T17" fmla="*/ 888 h 920"/>
                    <a:gd name="T18" fmla="*/ 60 w 338"/>
                    <a:gd name="T19" fmla="*/ 894 h 920"/>
                    <a:gd name="T20" fmla="*/ 92 w 338"/>
                    <a:gd name="T21" fmla="*/ 900 h 920"/>
                    <a:gd name="T22" fmla="*/ 136 w 338"/>
                    <a:gd name="T23" fmla="*/ 906 h 920"/>
                    <a:gd name="T24" fmla="*/ 188 w 338"/>
                    <a:gd name="T25" fmla="*/ 912 h 920"/>
                    <a:gd name="T26" fmla="*/ 254 w 338"/>
                    <a:gd name="T27" fmla="*/ 916 h 920"/>
                    <a:gd name="T28" fmla="*/ 330 w 338"/>
                    <a:gd name="T29" fmla="*/ 920 h 920"/>
                    <a:gd name="T30" fmla="*/ 330 w 338"/>
                    <a:gd name="T31" fmla="*/ 920 h 920"/>
                    <a:gd name="T32" fmla="*/ 338 w 338"/>
                    <a:gd name="T33" fmla="*/ 920 h 920"/>
                    <a:gd name="T34" fmla="*/ 338 w 338"/>
                    <a:gd name="T35" fmla="*/ 0 h 920"/>
                    <a:gd name="T36" fmla="*/ 338 w 338"/>
                    <a:gd name="T37" fmla="*/ 0 h 920"/>
                    <a:gd name="T38" fmla="*/ 330 w 338"/>
                    <a:gd name="T39" fmla="*/ 0 h 920"/>
                    <a:gd name="T40" fmla="*/ 330 w 338"/>
                    <a:gd name="T41" fmla="*/ 0 h 920"/>
                    <a:gd name="T42" fmla="*/ 0 w 338"/>
                    <a:gd name="T43" fmla="*/ 20 h 920"/>
                    <a:gd name="T44" fmla="*/ 0 w 338"/>
                    <a:gd name="T45" fmla="*/ 2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8" h="920">
                      <a:moveTo>
                        <a:pt x="0" y="20"/>
                      </a:moveTo>
                      <a:lnTo>
                        <a:pt x="0" y="20"/>
                      </a:lnTo>
                      <a:lnTo>
                        <a:pt x="0" y="872"/>
                      </a:lnTo>
                      <a:lnTo>
                        <a:pt x="0" y="872"/>
                      </a:lnTo>
                      <a:lnTo>
                        <a:pt x="0" y="876"/>
                      </a:lnTo>
                      <a:lnTo>
                        <a:pt x="2" y="878"/>
                      </a:lnTo>
                      <a:lnTo>
                        <a:pt x="4" y="878"/>
                      </a:lnTo>
                      <a:lnTo>
                        <a:pt x="4" y="878"/>
                      </a:lnTo>
                      <a:lnTo>
                        <a:pt x="34" y="888"/>
                      </a:lnTo>
                      <a:lnTo>
                        <a:pt x="60" y="894"/>
                      </a:lnTo>
                      <a:lnTo>
                        <a:pt x="92" y="900"/>
                      </a:lnTo>
                      <a:lnTo>
                        <a:pt x="136" y="906"/>
                      </a:lnTo>
                      <a:lnTo>
                        <a:pt x="188" y="912"/>
                      </a:lnTo>
                      <a:lnTo>
                        <a:pt x="254" y="916"/>
                      </a:lnTo>
                      <a:lnTo>
                        <a:pt x="330" y="920"/>
                      </a:lnTo>
                      <a:lnTo>
                        <a:pt x="330" y="920"/>
                      </a:lnTo>
                      <a:lnTo>
                        <a:pt x="338" y="920"/>
                      </a:lnTo>
                      <a:lnTo>
                        <a:pt x="338" y="0"/>
                      </a:lnTo>
                      <a:lnTo>
                        <a:pt x="338" y="0"/>
                      </a:lnTo>
                      <a:lnTo>
                        <a:pt x="330" y="0"/>
                      </a:lnTo>
                      <a:lnTo>
                        <a:pt x="330" y="0"/>
                      </a:lnTo>
                      <a:lnTo>
                        <a:pt x="0" y="20"/>
                      </a:lnTo>
                      <a:lnTo>
                        <a:pt x="0" y="2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8" name="Freeform 326"/>
                <p:cNvSpPr>
                  <a:spLocks/>
                </p:cNvSpPr>
                <p:nvPr/>
              </p:nvSpPr>
              <p:spPr bwMode="auto">
                <a:xfrm>
                  <a:off x="2970" y="2240"/>
                  <a:ext cx="328" cy="906"/>
                </a:xfrm>
                <a:custGeom>
                  <a:avLst/>
                  <a:gdLst>
                    <a:gd name="T0" fmla="*/ 0 w 328"/>
                    <a:gd name="T1" fmla="*/ 20 h 906"/>
                    <a:gd name="T2" fmla="*/ 0 w 328"/>
                    <a:gd name="T3" fmla="*/ 20 h 906"/>
                    <a:gd name="T4" fmla="*/ 0 w 328"/>
                    <a:gd name="T5" fmla="*/ 858 h 906"/>
                    <a:gd name="T6" fmla="*/ 0 w 328"/>
                    <a:gd name="T7" fmla="*/ 858 h 906"/>
                    <a:gd name="T8" fmla="*/ 0 w 328"/>
                    <a:gd name="T9" fmla="*/ 862 h 906"/>
                    <a:gd name="T10" fmla="*/ 2 w 328"/>
                    <a:gd name="T11" fmla="*/ 864 h 906"/>
                    <a:gd name="T12" fmla="*/ 4 w 328"/>
                    <a:gd name="T13" fmla="*/ 864 h 906"/>
                    <a:gd name="T14" fmla="*/ 4 w 328"/>
                    <a:gd name="T15" fmla="*/ 864 h 906"/>
                    <a:gd name="T16" fmla="*/ 32 w 328"/>
                    <a:gd name="T17" fmla="*/ 874 h 906"/>
                    <a:gd name="T18" fmla="*/ 58 w 328"/>
                    <a:gd name="T19" fmla="*/ 878 h 906"/>
                    <a:gd name="T20" fmla="*/ 90 w 328"/>
                    <a:gd name="T21" fmla="*/ 884 h 906"/>
                    <a:gd name="T22" fmla="*/ 132 w 328"/>
                    <a:gd name="T23" fmla="*/ 890 h 906"/>
                    <a:gd name="T24" fmla="*/ 184 w 328"/>
                    <a:gd name="T25" fmla="*/ 896 h 906"/>
                    <a:gd name="T26" fmla="*/ 246 w 328"/>
                    <a:gd name="T27" fmla="*/ 902 h 906"/>
                    <a:gd name="T28" fmla="*/ 320 w 328"/>
                    <a:gd name="T29" fmla="*/ 906 h 906"/>
                    <a:gd name="T30" fmla="*/ 320 w 328"/>
                    <a:gd name="T31" fmla="*/ 906 h 906"/>
                    <a:gd name="T32" fmla="*/ 328 w 328"/>
                    <a:gd name="T33" fmla="*/ 906 h 906"/>
                    <a:gd name="T34" fmla="*/ 328 w 328"/>
                    <a:gd name="T35" fmla="*/ 0 h 906"/>
                    <a:gd name="T36" fmla="*/ 328 w 328"/>
                    <a:gd name="T37" fmla="*/ 0 h 906"/>
                    <a:gd name="T38" fmla="*/ 0 w 328"/>
                    <a:gd name="T39" fmla="*/ 20 h 906"/>
                    <a:gd name="T40" fmla="*/ 0 w 328"/>
                    <a:gd name="T41" fmla="*/ 2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906">
                      <a:moveTo>
                        <a:pt x="0" y="20"/>
                      </a:moveTo>
                      <a:lnTo>
                        <a:pt x="0" y="20"/>
                      </a:lnTo>
                      <a:lnTo>
                        <a:pt x="0" y="858"/>
                      </a:lnTo>
                      <a:lnTo>
                        <a:pt x="0" y="858"/>
                      </a:lnTo>
                      <a:lnTo>
                        <a:pt x="0" y="862"/>
                      </a:lnTo>
                      <a:lnTo>
                        <a:pt x="2" y="864"/>
                      </a:lnTo>
                      <a:lnTo>
                        <a:pt x="4" y="864"/>
                      </a:lnTo>
                      <a:lnTo>
                        <a:pt x="4" y="864"/>
                      </a:lnTo>
                      <a:lnTo>
                        <a:pt x="32" y="874"/>
                      </a:lnTo>
                      <a:lnTo>
                        <a:pt x="58" y="878"/>
                      </a:lnTo>
                      <a:lnTo>
                        <a:pt x="90" y="884"/>
                      </a:lnTo>
                      <a:lnTo>
                        <a:pt x="132" y="890"/>
                      </a:lnTo>
                      <a:lnTo>
                        <a:pt x="184" y="896"/>
                      </a:lnTo>
                      <a:lnTo>
                        <a:pt x="246" y="902"/>
                      </a:lnTo>
                      <a:lnTo>
                        <a:pt x="320" y="906"/>
                      </a:lnTo>
                      <a:lnTo>
                        <a:pt x="320" y="906"/>
                      </a:lnTo>
                      <a:lnTo>
                        <a:pt x="328" y="906"/>
                      </a:lnTo>
                      <a:lnTo>
                        <a:pt x="328" y="0"/>
                      </a:lnTo>
                      <a:lnTo>
                        <a:pt x="328" y="0"/>
                      </a:lnTo>
                      <a:lnTo>
                        <a:pt x="0" y="20"/>
                      </a:lnTo>
                      <a:lnTo>
                        <a:pt x="0" y="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39" name="Freeform 327"/>
                <p:cNvSpPr>
                  <a:spLocks/>
                </p:cNvSpPr>
                <p:nvPr/>
              </p:nvSpPr>
              <p:spPr bwMode="auto">
                <a:xfrm>
                  <a:off x="3346" y="2244"/>
                  <a:ext cx="312" cy="896"/>
                </a:xfrm>
                <a:custGeom>
                  <a:avLst/>
                  <a:gdLst>
                    <a:gd name="T0" fmla="*/ 0 w 312"/>
                    <a:gd name="T1" fmla="*/ 0 h 896"/>
                    <a:gd name="T2" fmla="*/ 0 w 312"/>
                    <a:gd name="T3" fmla="*/ 896 h 896"/>
                    <a:gd name="T4" fmla="*/ 0 w 312"/>
                    <a:gd name="T5" fmla="*/ 896 h 896"/>
                    <a:gd name="T6" fmla="*/ 312 w 312"/>
                    <a:gd name="T7" fmla="*/ 758 h 896"/>
                    <a:gd name="T8" fmla="*/ 312 w 312"/>
                    <a:gd name="T9" fmla="*/ 758 h 896"/>
                    <a:gd name="T10" fmla="*/ 312 w 312"/>
                    <a:gd name="T11" fmla="*/ 48 h 896"/>
                    <a:gd name="T12" fmla="*/ 312 w 312"/>
                    <a:gd name="T13" fmla="*/ 48 h 896"/>
                    <a:gd name="T14" fmla="*/ 0 w 312"/>
                    <a:gd name="T15" fmla="*/ 0 h 896"/>
                    <a:gd name="T16" fmla="*/ 0 w 312"/>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96">
                      <a:moveTo>
                        <a:pt x="0" y="0"/>
                      </a:moveTo>
                      <a:lnTo>
                        <a:pt x="0" y="896"/>
                      </a:lnTo>
                      <a:lnTo>
                        <a:pt x="0" y="896"/>
                      </a:lnTo>
                      <a:lnTo>
                        <a:pt x="312" y="758"/>
                      </a:lnTo>
                      <a:lnTo>
                        <a:pt x="312" y="758"/>
                      </a:lnTo>
                      <a:lnTo>
                        <a:pt x="312" y="48"/>
                      </a:lnTo>
                      <a:lnTo>
                        <a:pt x="312" y="48"/>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0" name="Freeform 328"/>
                <p:cNvSpPr>
                  <a:spLocks/>
                </p:cNvSpPr>
                <p:nvPr/>
              </p:nvSpPr>
              <p:spPr bwMode="auto">
                <a:xfrm>
                  <a:off x="3346" y="2284"/>
                  <a:ext cx="312" cy="856"/>
                </a:xfrm>
                <a:custGeom>
                  <a:avLst/>
                  <a:gdLst>
                    <a:gd name="T0" fmla="*/ 256 w 312"/>
                    <a:gd name="T1" fmla="*/ 0 h 856"/>
                    <a:gd name="T2" fmla="*/ 256 w 312"/>
                    <a:gd name="T3" fmla="*/ 0 h 856"/>
                    <a:gd name="T4" fmla="*/ 312 w 312"/>
                    <a:gd name="T5" fmla="*/ 8 h 856"/>
                    <a:gd name="T6" fmla="*/ 312 w 312"/>
                    <a:gd name="T7" fmla="*/ 8 h 856"/>
                    <a:gd name="T8" fmla="*/ 312 w 312"/>
                    <a:gd name="T9" fmla="*/ 718 h 856"/>
                    <a:gd name="T10" fmla="*/ 312 w 312"/>
                    <a:gd name="T11" fmla="*/ 718 h 856"/>
                    <a:gd name="T12" fmla="*/ 0 w 312"/>
                    <a:gd name="T13" fmla="*/ 856 h 856"/>
                    <a:gd name="T14" fmla="*/ 0 w 312"/>
                    <a:gd name="T15" fmla="*/ 544 h 856"/>
                    <a:gd name="T16" fmla="*/ 0 w 312"/>
                    <a:gd name="T17" fmla="*/ 544 h 856"/>
                    <a:gd name="T18" fmla="*/ 8 w 312"/>
                    <a:gd name="T19" fmla="*/ 520 h 856"/>
                    <a:gd name="T20" fmla="*/ 16 w 312"/>
                    <a:gd name="T21" fmla="*/ 496 h 856"/>
                    <a:gd name="T22" fmla="*/ 24 w 312"/>
                    <a:gd name="T23" fmla="*/ 476 h 856"/>
                    <a:gd name="T24" fmla="*/ 34 w 312"/>
                    <a:gd name="T25" fmla="*/ 456 h 856"/>
                    <a:gd name="T26" fmla="*/ 54 w 312"/>
                    <a:gd name="T27" fmla="*/ 422 h 856"/>
                    <a:gd name="T28" fmla="*/ 76 w 312"/>
                    <a:gd name="T29" fmla="*/ 392 h 856"/>
                    <a:gd name="T30" fmla="*/ 100 w 312"/>
                    <a:gd name="T31" fmla="*/ 364 h 856"/>
                    <a:gd name="T32" fmla="*/ 124 w 312"/>
                    <a:gd name="T33" fmla="*/ 340 h 856"/>
                    <a:gd name="T34" fmla="*/ 170 w 312"/>
                    <a:gd name="T35" fmla="*/ 296 h 856"/>
                    <a:gd name="T36" fmla="*/ 192 w 312"/>
                    <a:gd name="T37" fmla="*/ 272 h 856"/>
                    <a:gd name="T38" fmla="*/ 212 w 312"/>
                    <a:gd name="T39" fmla="*/ 248 h 856"/>
                    <a:gd name="T40" fmla="*/ 230 w 312"/>
                    <a:gd name="T41" fmla="*/ 220 h 856"/>
                    <a:gd name="T42" fmla="*/ 236 w 312"/>
                    <a:gd name="T43" fmla="*/ 204 h 856"/>
                    <a:gd name="T44" fmla="*/ 244 w 312"/>
                    <a:gd name="T45" fmla="*/ 188 h 856"/>
                    <a:gd name="T46" fmla="*/ 248 w 312"/>
                    <a:gd name="T47" fmla="*/ 170 h 856"/>
                    <a:gd name="T48" fmla="*/ 254 w 312"/>
                    <a:gd name="T49" fmla="*/ 152 h 856"/>
                    <a:gd name="T50" fmla="*/ 258 w 312"/>
                    <a:gd name="T51" fmla="*/ 130 h 856"/>
                    <a:gd name="T52" fmla="*/ 260 w 312"/>
                    <a:gd name="T53" fmla="*/ 108 h 856"/>
                    <a:gd name="T54" fmla="*/ 260 w 312"/>
                    <a:gd name="T55" fmla="*/ 84 h 856"/>
                    <a:gd name="T56" fmla="*/ 260 w 312"/>
                    <a:gd name="T57" fmla="*/ 58 h 856"/>
                    <a:gd name="T58" fmla="*/ 258 w 312"/>
                    <a:gd name="T59" fmla="*/ 30 h 856"/>
                    <a:gd name="T60" fmla="*/ 256 w 312"/>
                    <a:gd name="T61" fmla="*/ 0 h 856"/>
                    <a:gd name="T62" fmla="*/ 256 w 312"/>
                    <a:gd name="T6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 h="856">
                      <a:moveTo>
                        <a:pt x="256" y="0"/>
                      </a:moveTo>
                      <a:lnTo>
                        <a:pt x="256" y="0"/>
                      </a:lnTo>
                      <a:lnTo>
                        <a:pt x="312" y="8"/>
                      </a:lnTo>
                      <a:lnTo>
                        <a:pt x="312" y="8"/>
                      </a:lnTo>
                      <a:lnTo>
                        <a:pt x="312" y="718"/>
                      </a:lnTo>
                      <a:lnTo>
                        <a:pt x="312" y="718"/>
                      </a:lnTo>
                      <a:lnTo>
                        <a:pt x="0" y="856"/>
                      </a:lnTo>
                      <a:lnTo>
                        <a:pt x="0" y="544"/>
                      </a:lnTo>
                      <a:lnTo>
                        <a:pt x="0" y="544"/>
                      </a:lnTo>
                      <a:lnTo>
                        <a:pt x="8" y="520"/>
                      </a:lnTo>
                      <a:lnTo>
                        <a:pt x="16" y="496"/>
                      </a:lnTo>
                      <a:lnTo>
                        <a:pt x="24" y="476"/>
                      </a:lnTo>
                      <a:lnTo>
                        <a:pt x="34" y="456"/>
                      </a:lnTo>
                      <a:lnTo>
                        <a:pt x="54" y="422"/>
                      </a:lnTo>
                      <a:lnTo>
                        <a:pt x="76" y="392"/>
                      </a:lnTo>
                      <a:lnTo>
                        <a:pt x="100" y="364"/>
                      </a:lnTo>
                      <a:lnTo>
                        <a:pt x="124" y="340"/>
                      </a:lnTo>
                      <a:lnTo>
                        <a:pt x="170" y="296"/>
                      </a:lnTo>
                      <a:lnTo>
                        <a:pt x="192" y="272"/>
                      </a:lnTo>
                      <a:lnTo>
                        <a:pt x="212" y="248"/>
                      </a:lnTo>
                      <a:lnTo>
                        <a:pt x="230" y="220"/>
                      </a:lnTo>
                      <a:lnTo>
                        <a:pt x="236" y="204"/>
                      </a:lnTo>
                      <a:lnTo>
                        <a:pt x="244" y="188"/>
                      </a:lnTo>
                      <a:lnTo>
                        <a:pt x="248" y="170"/>
                      </a:lnTo>
                      <a:lnTo>
                        <a:pt x="254" y="152"/>
                      </a:lnTo>
                      <a:lnTo>
                        <a:pt x="258" y="130"/>
                      </a:lnTo>
                      <a:lnTo>
                        <a:pt x="260" y="108"/>
                      </a:lnTo>
                      <a:lnTo>
                        <a:pt x="260" y="84"/>
                      </a:lnTo>
                      <a:lnTo>
                        <a:pt x="260" y="58"/>
                      </a:lnTo>
                      <a:lnTo>
                        <a:pt x="258" y="30"/>
                      </a:lnTo>
                      <a:lnTo>
                        <a:pt x="256" y="0"/>
                      </a:lnTo>
                      <a:lnTo>
                        <a:pt x="25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1" name="Freeform 329"/>
                <p:cNvSpPr>
                  <a:spLocks/>
                </p:cNvSpPr>
                <p:nvPr/>
              </p:nvSpPr>
              <p:spPr bwMode="auto">
                <a:xfrm>
                  <a:off x="3292" y="2238"/>
                  <a:ext cx="42" cy="920"/>
                </a:xfrm>
                <a:custGeom>
                  <a:avLst/>
                  <a:gdLst>
                    <a:gd name="T0" fmla="*/ 0 w 42"/>
                    <a:gd name="T1" fmla="*/ 0 h 920"/>
                    <a:gd name="T2" fmla="*/ 0 w 42"/>
                    <a:gd name="T3" fmla="*/ 920 h 920"/>
                    <a:gd name="T4" fmla="*/ 0 w 42"/>
                    <a:gd name="T5" fmla="*/ 920 h 920"/>
                    <a:gd name="T6" fmla="*/ 12 w 42"/>
                    <a:gd name="T7" fmla="*/ 918 h 920"/>
                    <a:gd name="T8" fmla="*/ 12 w 42"/>
                    <a:gd name="T9" fmla="*/ 918 h 920"/>
                    <a:gd name="T10" fmla="*/ 22 w 42"/>
                    <a:gd name="T11" fmla="*/ 918 h 920"/>
                    <a:gd name="T12" fmla="*/ 30 w 42"/>
                    <a:gd name="T13" fmla="*/ 914 h 920"/>
                    <a:gd name="T14" fmla="*/ 42 w 42"/>
                    <a:gd name="T15" fmla="*/ 906 h 920"/>
                    <a:gd name="T16" fmla="*/ 42 w 42"/>
                    <a:gd name="T17" fmla="*/ 10 h 920"/>
                    <a:gd name="T18" fmla="*/ 42 w 42"/>
                    <a:gd name="T19" fmla="*/ 10 h 920"/>
                    <a:gd name="T20" fmla="*/ 30 w 42"/>
                    <a:gd name="T21" fmla="*/ 4 h 920"/>
                    <a:gd name="T22" fmla="*/ 22 w 42"/>
                    <a:gd name="T23" fmla="*/ 2 h 920"/>
                    <a:gd name="T24" fmla="*/ 12 w 42"/>
                    <a:gd name="T25" fmla="*/ 0 h 920"/>
                    <a:gd name="T26" fmla="*/ 12 w 42"/>
                    <a:gd name="T27" fmla="*/ 0 h 920"/>
                    <a:gd name="T28" fmla="*/ 0 w 42"/>
                    <a:gd name="T29" fmla="*/ 0 h 920"/>
                    <a:gd name="T30" fmla="*/ 0 w 42"/>
                    <a:gd name="T31" fmla="*/ 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920">
                      <a:moveTo>
                        <a:pt x="0" y="0"/>
                      </a:moveTo>
                      <a:lnTo>
                        <a:pt x="0" y="920"/>
                      </a:lnTo>
                      <a:lnTo>
                        <a:pt x="0" y="920"/>
                      </a:lnTo>
                      <a:lnTo>
                        <a:pt x="12" y="918"/>
                      </a:lnTo>
                      <a:lnTo>
                        <a:pt x="12" y="918"/>
                      </a:lnTo>
                      <a:lnTo>
                        <a:pt x="22" y="918"/>
                      </a:lnTo>
                      <a:lnTo>
                        <a:pt x="30" y="914"/>
                      </a:lnTo>
                      <a:lnTo>
                        <a:pt x="42" y="906"/>
                      </a:lnTo>
                      <a:lnTo>
                        <a:pt x="42" y="10"/>
                      </a:lnTo>
                      <a:lnTo>
                        <a:pt x="42" y="10"/>
                      </a:lnTo>
                      <a:lnTo>
                        <a:pt x="30" y="4"/>
                      </a:lnTo>
                      <a:lnTo>
                        <a:pt x="22" y="2"/>
                      </a:lnTo>
                      <a:lnTo>
                        <a:pt x="12" y="0"/>
                      </a:lnTo>
                      <a:lnTo>
                        <a:pt x="12" y="0"/>
                      </a:lnTo>
                      <a:lnTo>
                        <a:pt x="0" y="0"/>
                      </a:lnTo>
                      <a:lnTo>
                        <a:pt x="0"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2" name="Freeform 330"/>
                <p:cNvSpPr>
                  <a:spLocks/>
                </p:cNvSpPr>
                <p:nvPr/>
              </p:nvSpPr>
              <p:spPr bwMode="auto">
                <a:xfrm>
                  <a:off x="3040" y="2496"/>
                  <a:ext cx="32" cy="120"/>
                </a:xfrm>
                <a:custGeom>
                  <a:avLst/>
                  <a:gdLst>
                    <a:gd name="T0" fmla="*/ 32 w 32"/>
                    <a:gd name="T1" fmla="*/ 0 h 120"/>
                    <a:gd name="T2" fmla="*/ 32 w 32"/>
                    <a:gd name="T3" fmla="*/ 0 h 120"/>
                    <a:gd name="T4" fmla="*/ 0 w 32"/>
                    <a:gd name="T5" fmla="*/ 0 h 120"/>
                    <a:gd name="T6" fmla="*/ 0 w 32"/>
                    <a:gd name="T7" fmla="*/ 0 h 120"/>
                    <a:gd name="T8" fmla="*/ 0 w 32"/>
                    <a:gd name="T9" fmla="*/ 120 h 120"/>
                    <a:gd name="T10" fmla="*/ 32 w 32"/>
                    <a:gd name="T11" fmla="*/ 62 h 120"/>
                    <a:gd name="T12" fmla="*/ 32 w 32"/>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32" h="120">
                      <a:moveTo>
                        <a:pt x="32" y="0"/>
                      </a:moveTo>
                      <a:lnTo>
                        <a:pt x="32" y="0"/>
                      </a:lnTo>
                      <a:lnTo>
                        <a:pt x="0" y="0"/>
                      </a:lnTo>
                      <a:lnTo>
                        <a:pt x="0" y="0"/>
                      </a:lnTo>
                      <a:lnTo>
                        <a:pt x="0" y="120"/>
                      </a:lnTo>
                      <a:lnTo>
                        <a:pt x="32" y="62"/>
                      </a:lnTo>
                      <a:lnTo>
                        <a:pt x="32"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3" name="Freeform 331"/>
                <p:cNvSpPr>
                  <a:spLocks/>
                </p:cNvSpPr>
                <p:nvPr/>
              </p:nvSpPr>
              <p:spPr bwMode="auto">
                <a:xfrm>
                  <a:off x="3044" y="2502"/>
                  <a:ext cx="30" cy="112"/>
                </a:xfrm>
                <a:custGeom>
                  <a:avLst/>
                  <a:gdLst>
                    <a:gd name="T0" fmla="*/ 30 w 30"/>
                    <a:gd name="T1" fmla="*/ 0 h 112"/>
                    <a:gd name="T2" fmla="*/ 30 w 30"/>
                    <a:gd name="T3" fmla="*/ 0 h 112"/>
                    <a:gd name="T4" fmla="*/ 0 w 30"/>
                    <a:gd name="T5" fmla="*/ 0 h 112"/>
                    <a:gd name="T6" fmla="*/ 0 w 30"/>
                    <a:gd name="T7" fmla="*/ 0 h 112"/>
                    <a:gd name="T8" fmla="*/ 0 w 30"/>
                    <a:gd name="T9" fmla="*/ 112 h 112"/>
                    <a:gd name="T10" fmla="*/ 30 w 30"/>
                    <a:gd name="T11" fmla="*/ 58 h 112"/>
                    <a:gd name="T12" fmla="*/ 30 w 30"/>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30" h="112">
                      <a:moveTo>
                        <a:pt x="30" y="0"/>
                      </a:moveTo>
                      <a:lnTo>
                        <a:pt x="30" y="0"/>
                      </a:lnTo>
                      <a:lnTo>
                        <a:pt x="0" y="0"/>
                      </a:lnTo>
                      <a:lnTo>
                        <a:pt x="0" y="0"/>
                      </a:lnTo>
                      <a:lnTo>
                        <a:pt x="0" y="112"/>
                      </a:lnTo>
                      <a:lnTo>
                        <a:pt x="30" y="58"/>
                      </a:lnTo>
                      <a:lnTo>
                        <a:pt x="30"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4" name="Freeform 332"/>
                <p:cNvSpPr>
                  <a:spLocks/>
                </p:cNvSpPr>
                <p:nvPr/>
              </p:nvSpPr>
              <p:spPr bwMode="auto">
                <a:xfrm>
                  <a:off x="3078" y="2496"/>
                  <a:ext cx="188" cy="62"/>
                </a:xfrm>
                <a:custGeom>
                  <a:avLst/>
                  <a:gdLst>
                    <a:gd name="T0" fmla="*/ 0 w 188"/>
                    <a:gd name="T1" fmla="*/ 0 h 62"/>
                    <a:gd name="T2" fmla="*/ 0 w 188"/>
                    <a:gd name="T3" fmla="*/ 0 h 62"/>
                    <a:gd name="T4" fmla="*/ 0 w 188"/>
                    <a:gd name="T5" fmla="*/ 60 h 62"/>
                    <a:gd name="T6" fmla="*/ 0 w 188"/>
                    <a:gd name="T7" fmla="*/ 60 h 62"/>
                    <a:gd name="T8" fmla="*/ 188 w 188"/>
                    <a:gd name="T9" fmla="*/ 62 h 62"/>
                    <a:gd name="T10" fmla="*/ 188 w 188"/>
                    <a:gd name="T11" fmla="*/ 62 h 62"/>
                    <a:gd name="T12" fmla="*/ 188 w 188"/>
                    <a:gd name="T13" fmla="*/ 0 h 62"/>
                    <a:gd name="T14" fmla="*/ 188 w 188"/>
                    <a:gd name="T15" fmla="*/ 0 h 62"/>
                    <a:gd name="T16" fmla="*/ 0 w 188"/>
                    <a:gd name="T17" fmla="*/ 0 h 62"/>
                    <a:gd name="T18" fmla="*/ 0 w 188"/>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62">
                      <a:moveTo>
                        <a:pt x="0" y="0"/>
                      </a:moveTo>
                      <a:lnTo>
                        <a:pt x="0" y="0"/>
                      </a:lnTo>
                      <a:lnTo>
                        <a:pt x="0" y="60"/>
                      </a:lnTo>
                      <a:lnTo>
                        <a:pt x="0" y="60"/>
                      </a:lnTo>
                      <a:lnTo>
                        <a:pt x="188" y="62"/>
                      </a:lnTo>
                      <a:lnTo>
                        <a:pt x="188" y="62"/>
                      </a:lnTo>
                      <a:lnTo>
                        <a:pt x="188" y="0"/>
                      </a:lnTo>
                      <a:lnTo>
                        <a:pt x="188" y="0"/>
                      </a:lnTo>
                      <a:lnTo>
                        <a:pt x="0" y="0"/>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5" name="Freeform 333"/>
                <p:cNvSpPr>
                  <a:spLocks/>
                </p:cNvSpPr>
                <p:nvPr/>
              </p:nvSpPr>
              <p:spPr bwMode="auto">
                <a:xfrm>
                  <a:off x="3084" y="2504"/>
                  <a:ext cx="182" cy="56"/>
                </a:xfrm>
                <a:custGeom>
                  <a:avLst/>
                  <a:gdLst>
                    <a:gd name="T0" fmla="*/ 0 w 182"/>
                    <a:gd name="T1" fmla="*/ 0 h 56"/>
                    <a:gd name="T2" fmla="*/ 0 w 182"/>
                    <a:gd name="T3" fmla="*/ 0 h 56"/>
                    <a:gd name="T4" fmla="*/ 0 w 182"/>
                    <a:gd name="T5" fmla="*/ 54 h 56"/>
                    <a:gd name="T6" fmla="*/ 0 w 182"/>
                    <a:gd name="T7" fmla="*/ 54 h 56"/>
                    <a:gd name="T8" fmla="*/ 182 w 182"/>
                    <a:gd name="T9" fmla="*/ 56 h 56"/>
                    <a:gd name="T10" fmla="*/ 182 w 182"/>
                    <a:gd name="T11" fmla="*/ 56 h 56"/>
                    <a:gd name="T12" fmla="*/ 182 w 182"/>
                    <a:gd name="T13" fmla="*/ 0 h 56"/>
                    <a:gd name="T14" fmla="*/ 182 w 182"/>
                    <a:gd name="T15" fmla="*/ 0 h 56"/>
                    <a:gd name="T16" fmla="*/ 0 w 182"/>
                    <a:gd name="T17" fmla="*/ 0 h 56"/>
                    <a:gd name="T18" fmla="*/ 0 w 182"/>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56">
                      <a:moveTo>
                        <a:pt x="0" y="0"/>
                      </a:moveTo>
                      <a:lnTo>
                        <a:pt x="0" y="0"/>
                      </a:lnTo>
                      <a:lnTo>
                        <a:pt x="0" y="54"/>
                      </a:lnTo>
                      <a:lnTo>
                        <a:pt x="0" y="54"/>
                      </a:lnTo>
                      <a:lnTo>
                        <a:pt x="182" y="56"/>
                      </a:lnTo>
                      <a:lnTo>
                        <a:pt x="182" y="56"/>
                      </a:lnTo>
                      <a:lnTo>
                        <a:pt x="182" y="0"/>
                      </a:lnTo>
                      <a:lnTo>
                        <a:pt x="182" y="0"/>
                      </a:lnTo>
                      <a:lnTo>
                        <a:pt x="0" y="0"/>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6" name="Freeform 334"/>
                <p:cNvSpPr>
                  <a:spLocks/>
                </p:cNvSpPr>
                <p:nvPr/>
              </p:nvSpPr>
              <p:spPr bwMode="auto">
                <a:xfrm>
                  <a:off x="3040" y="2562"/>
                  <a:ext cx="226" cy="70"/>
                </a:xfrm>
                <a:custGeom>
                  <a:avLst/>
                  <a:gdLst>
                    <a:gd name="T0" fmla="*/ 0 w 226"/>
                    <a:gd name="T1" fmla="*/ 64 h 70"/>
                    <a:gd name="T2" fmla="*/ 0 w 226"/>
                    <a:gd name="T3" fmla="*/ 64 h 70"/>
                    <a:gd name="T4" fmla="*/ 226 w 226"/>
                    <a:gd name="T5" fmla="*/ 70 h 70"/>
                    <a:gd name="T6" fmla="*/ 226 w 226"/>
                    <a:gd name="T7" fmla="*/ 70 h 70"/>
                    <a:gd name="T8" fmla="*/ 226 w 226"/>
                    <a:gd name="T9" fmla="*/ 2 h 70"/>
                    <a:gd name="T10" fmla="*/ 36 w 226"/>
                    <a:gd name="T11" fmla="*/ 0 h 70"/>
                    <a:gd name="T12" fmla="*/ 0 w 226"/>
                    <a:gd name="T13" fmla="*/ 64 h 70"/>
                  </a:gdLst>
                  <a:ahLst/>
                  <a:cxnLst>
                    <a:cxn ang="0">
                      <a:pos x="T0" y="T1"/>
                    </a:cxn>
                    <a:cxn ang="0">
                      <a:pos x="T2" y="T3"/>
                    </a:cxn>
                    <a:cxn ang="0">
                      <a:pos x="T4" y="T5"/>
                    </a:cxn>
                    <a:cxn ang="0">
                      <a:pos x="T6" y="T7"/>
                    </a:cxn>
                    <a:cxn ang="0">
                      <a:pos x="T8" y="T9"/>
                    </a:cxn>
                    <a:cxn ang="0">
                      <a:pos x="T10" y="T11"/>
                    </a:cxn>
                    <a:cxn ang="0">
                      <a:pos x="T12" y="T13"/>
                    </a:cxn>
                  </a:cxnLst>
                  <a:rect l="0" t="0" r="r" b="b"/>
                  <a:pathLst>
                    <a:path w="226" h="70">
                      <a:moveTo>
                        <a:pt x="0" y="64"/>
                      </a:moveTo>
                      <a:lnTo>
                        <a:pt x="0" y="64"/>
                      </a:lnTo>
                      <a:lnTo>
                        <a:pt x="226" y="70"/>
                      </a:lnTo>
                      <a:lnTo>
                        <a:pt x="226" y="70"/>
                      </a:lnTo>
                      <a:lnTo>
                        <a:pt x="226" y="2"/>
                      </a:lnTo>
                      <a:lnTo>
                        <a:pt x="36" y="0"/>
                      </a:lnTo>
                      <a:lnTo>
                        <a:pt x="0" y="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7" name="Freeform 335"/>
                <p:cNvSpPr>
                  <a:spLocks/>
                </p:cNvSpPr>
                <p:nvPr/>
              </p:nvSpPr>
              <p:spPr bwMode="auto">
                <a:xfrm>
                  <a:off x="2986" y="2268"/>
                  <a:ext cx="282" cy="202"/>
                </a:xfrm>
                <a:custGeom>
                  <a:avLst/>
                  <a:gdLst>
                    <a:gd name="T0" fmla="*/ 282 w 282"/>
                    <a:gd name="T1" fmla="*/ 202 h 202"/>
                    <a:gd name="T2" fmla="*/ 0 w 282"/>
                    <a:gd name="T3" fmla="*/ 202 h 202"/>
                    <a:gd name="T4" fmla="*/ 0 w 282"/>
                    <a:gd name="T5" fmla="*/ 16 h 202"/>
                    <a:gd name="T6" fmla="*/ 282 w 282"/>
                    <a:gd name="T7" fmla="*/ 0 h 202"/>
                    <a:gd name="T8" fmla="*/ 282 w 282"/>
                    <a:gd name="T9" fmla="*/ 202 h 202"/>
                  </a:gdLst>
                  <a:ahLst/>
                  <a:cxnLst>
                    <a:cxn ang="0">
                      <a:pos x="T0" y="T1"/>
                    </a:cxn>
                    <a:cxn ang="0">
                      <a:pos x="T2" y="T3"/>
                    </a:cxn>
                    <a:cxn ang="0">
                      <a:pos x="T4" y="T5"/>
                    </a:cxn>
                    <a:cxn ang="0">
                      <a:pos x="T6" y="T7"/>
                    </a:cxn>
                    <a:cxn ang="0">
                      <a:pos x="T8" y="T9"/>
                    </a:cxn>
                  </a:cxnLst>
                  <a:rect l="0" t="0" r="r" b="b"/>
                  <a:pathLst>
                    <a:path w="282" h="202">
                      <a:moveTo>
                        <a:pt x="282" y="202"/>
                      </a:moveTo>
                      <a:lnTo>
                        <a:pt x="0" y="202"/>
                      </a:lnTo>
                      <a:lnTo>
                        <a:pt x="0" y="16"/>
                      </a:lnTo>
                      <a:lnTo>
                        <a:pt x="282" y="0"/>
                      </a:lnTo>
                      <a:lnTo>
                        <a:pt x="282" y="20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8" name="Freeform 336"/>
                <p:cNvSpPr>
                  <a:spLocks/>
                </p:cNvSpPr>
                <p:nvPr/>
              </p:nvSpPr>
              <p:spPr bwMode="auto">
                <a:xfrm>
                  <a:off x="2994" y="2278"/>
                  <a:ext cx="274" cy="182"/>
                </a:xfrm>
                <a:custGeom>
                  <a:avLst/>
                  <a:gdLst>
                    <a:gd name="T0" fmla="*/ 274 w 274"/>
                    <a:gd name="T1" fmla="*/ 182 h 182"/>
                    <a:gd name="T2" fmla="*/ 0 w 274"/>
                    <a:gd name="T3" fmla="*/ 182 h 182"/>
                    <a:gd name="T4" fmla="*/ 0 w 274"/>
                    <a:gd name="T5" fmla="*/ 12 h 182"/>
                    <a:gd name="T6" fmla="*/ 274 w 274"/>
                    <a:gd name="T7" fmla="*/ 0 h 182"/>
                    <a:gd name="T8" fmla="*/ 274 w 274"/>
                    <a:gd name="T9" fmla="*/ 182 h 182"/>
                  </a:gdLst>
                  <a:ahLst/>
                  <a:cxnLst>
                    <a:cxn ang="0">
                      <a:pos x="T0" y="T1"/>
                    </a:cxn>
                    <a:cxn ang="0">
                      <a:pos x="T2" y="T3"/>
                    </a:cxn>
                    <a:cxn ang="0">
                      <a:pos x="T4" y="T5"/>
                    </a:cxn>
                    <a:cxn ang="0">
                      <a:pos x="T6" y="T7"/>
                    </a:cxn>
                    <a:cxn ang="0">
                      <a:pos x="T8" y="T9"/>
                    </a:cxn>
                  </a:cxnLst>
                  <a:rect l="0" t="0" r="r" b="b"/>
                  <a:pathLst>
                    <a:path w="274" h="182">
                      <a:moveTo>
                        <a:pt x="274" y="182"/>
                      </a:moveTo>
                      <a:lnTo>
                        <a:pt x="0" y="182"/>
                      </a:lnTo>
                      <a:lnTo>
                        <a:pt x="0" y="12"/>
                      </a:lnTo>
                      <a:lnTo>
                        <a:pt x="274" y="0"/>
                      </a:lnTo>
                      <a:lnTo>
                        <a:pt x="274" y="1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49" name="Freeform 337"/>
                <p:cNvSpPr>
                  <a:spLocks/>
                </p:cNvSpPr>
                <p:nvPr/>
              </p:nvSpPr>
              <p:spPr bwMode="auto">
                <a:xfrm>
                  <a:off x="2976" y="2492"/>
                  <a:ext cx="48" cy="48"/>
                </a:xfrm>
                <a:custGeom>
                  <a:avLst/>
                  <a:gdLst>
                    <a:gd name="T0" fmla="*/ 48 w 48"/>
                    <a:gd name="T1" fmla="*/ 24 h 48"/>
                    <a:gd name="T2" fmla="*/ 48 w 48"/>
                    <a:gd name="T3" fmla="*/ 24 h 48"/>
                    <a:gd name="T4" fmla="*/ 46 w 48"/>
                    <a:gd name="T5" fmla="*/ 14 h 48"/>
                    <a:gd name="T6" fmla="*/ 40 w 48"/>
                    <a:gd name="T7" fmla="*/ 6 h 48"/>
                    <a:gd name="T8" fmla="*/ 34 w 48"/>
                    <a:gd name="T9" fmla="*/ 2 h 48"/>
                    <a:gd name="T10" fmla="*/ 24 w 48"/>
                    <a:gd name="T11" fmla="*/ 0 h 48"/>
                    <a:gd name="T12" fmla="*/ 24 w 48"/>
                    <a:gd name="T13" fmla="*/ 0 h 48"/>
                    <a:gd name="T14" fmla="*/ 16 w 48"/>
                    <a:gd name="T15" fmla="*/ 2 h 48"/>
                    <a:gd name="T16" fmla="*/ 8 w 48"/>
                    <a:gd name="T17" fmla="*/ 6 h 48"/>
                    <a:gd name="T18" fmla="*/ 2 w 48"/>
                    <a:gd name="T19" fmla="*/ 14 h 48"/>
                    <a:gd name="T20" fmla="*/ 0 w 48"/>
                    <a:gd name="T21" fmla="*/ 24 h 48"/>
                    <a:gd name="T22" fmla="*/ 0 w 48"/>
                    <a:gd name="T23" fmla="*/ 24 h 48"/>
                    <a:gd name="T24" fmla="*/ 2 w 48"/>
                    <a:gd name="T25" fmla="*/ 34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4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2"/>
                      </a:lnTo>
                      <a:lnTo>
                        <a:pt x="24" y="0"/>
                      </a:lnTo>
                      <a:lnTo>
                        <a:pt x="24" y="0"/>
                      </a:lnTo>
                      <a:lnTo>
                        <a:pt x="16" y="2"/>
                      </a:lnTo>
                      <a:lnTo>
                        <a:pt x="8" y="6"/>
                      </a:lnTo>
                      <a:lnTo>
                        <a:pt x="2" y="14"/>
                      </a:lnTo>
                      <a:lnTo>
                        <a:pt x="0" y="24"/>
                      </a:lnTo>
                      <a:lnTo>
                        <a:pt x="0" y="24"/>
                      </a:lnTo>
                      <a:lnTo>
                        <a:pt x="2" y="34"/>
                      </a:lnTo>
                      <a:lnTo>
                        <a:pt x="8" y="40"/>
                      </a:lnTo>
                      <a:lnTo>
                        <a:pt x="16" y="46"/>
                      </a:lnTo>
                      <a:lnTo>
                        <a:pt x="24" y="48"/>
                      </a:lnTo>
                      <a:lnTo>
                        <a:pt x="24" y="48"/>
                      </a:lnTo>
                      <a:lnTo>
                        <a:pt x="34" y="46"/>
                      </a:lnTo>
                      <a:lnTo>
                        <a:pt x="40" y="40"/>
                      </a:lnTo>
                      <a:lnTo>
                        <a:pt x="46" y="34"/>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0" name="Freeform 338"/>
                <p:cNvSpPr>
                  <a:spLocks/>
                </p:cNvSpPr>
                <p:nvPr/>
              </p:nvSpPr>
              <p:spPr bwMode="auto">
                <a:xfrm>
                  <a:off x="2984" y="2500"/>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8 h 32"/>
                    <a:gd name="T28" fmla="*/ 10 w 32"/>
                    <a:gd name="T29" fmla="*/ 30 h 32"/>
                    <a:gd name="T30" fmla="*/ 16 w 32"/>
                    <a:gd name="T31" fmla="*/ 32 h 32"/>
                    <a:gd name="T32" fmla="*/ 16 w 32"/>
                    <a:gd name="T33" fmla="*/ 32 h 32"/>
                    <a:gd name="T34" fmla="*/ 22 w 32"/>
                    <a:gd name="T35" fmla="*/ 30 h 32"/>
                    <a:gd name="T36" fmla="*/ 28 w 32"/>
                    <a:gd name="T37" fmla="*/ 28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8"/>
                      </a:lnTo>
                      <a:lnTo>
                        <a:pt x="10" y="30"/>
                      </a:lnTo>
                      <a:lnTo>
                        <a:pt x="16" y="32"/>
                      </a:lnTo>
                      <a:lnTo>
                        <a:pt x="16" y="32"/>
                      </a:lnTo>
                      <a:lnTo>
                        <a:pt x="22" y="30"/>
                      </a:lnTo>
                      <a:lnTo>
                        <a:pt x="28" y="28"/>
                      </a:lnTo>
                      <a:lnTo>
                        <a:pt x="30" y="22"/>
                      </a:lnTo>
                      <a:lnTo>
                        <a:pt x="32" y="16"/>
                      </a:lnTo>
                      <a:lnTo>
                        <a:pt x="32" y="16"/>
                      </a:lnTo>
                      <a:close/>
                    </a:path>
                  </a:pathLst>
                </a:custGeom>
                <a:solidFill>
                  <a:srgbClr val="33A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1" name="Freeform 339"/>
                <p:cNvSpPr>
                  <a:spLocks/>
                </p:cNvSpPr>
                <p:nvPr/>
              </p:nvSpPr>
              <p:spPr bwMode="auto">
                <a:xfrm>
                  <a:off x="2976" y="2550"/>
                  <a:ext cx="48" cy="48"/>
                </a:xfrm>
                <a:custGeom>
                  <a:avLst/>
                  <a:gdLst>
                    <a:gd name="T0" fmla="*/ 48 w 48"/>
                    <a:gd name="T1" fmla="*/ 24 h 48"/>
                    <a:gd name="T2" fmla="*/ 48 w 48"/>
                    <a:gd name="T3" fmla="*/ 24 h 48"/>
                    <a:gd name="T4" fmla="*/ 46 w 48"/>
                    <a:gd name="T5" fmla="*/ 14 h 48"/>
                    <a:gd name="T6" fmla="*/ 40 w 48"/>
                    <a:gd name="T7" fmla="*/ 6 h 48"/>
                    <a:gd name="T8" fmla="*/ 34 w 48"/>
                    <a:gd name="T9" fmla="*/ 0 h 48"/>
                    <a:gd name="T10" fmla="*/ 24 w 48"/>
                    <a:gd name="T11" fmla="*/ 0 h 48"/>
                    <a:gd name="T12" fmla="*/ 24 w 48"/>
                    <a:gd name="T13" fmla="*/ 0 h 48"/>
                    <a:gd name="T14" fmla="*/ 16 w 48"/>
                    <a:gd name="T15" fmla="*/ 0 h 48"/>
                    <a:gd name="T16" fmla="*/ 8 w 48"/>
                    <a:gd name="T17" fmla="*/ 6 h 48"/>
                    <a:gd name="T18" fmla="*/ 2 w 48"/>
                    <a:gd name="T19" fmla="*/ 14 h 48"/>
                    <a:gd name="T20" fmla="*/ 0 w 48"/>
                    <a:gd name="T21" fmla="*/ 24 h 48"/>
                    <a:gd name="T22" fmla="*/ 0 w 48"/>
                    <a:gd name="T23" fmla="*/ 24 h 48"/>
                    <a:gd name="T24" fmla="*/ 2 w 48"/>
                    <a:gd name="T25" fmla="*/ 32 h 48"/>
                    <a:gd name="T26" fmla="*/ 8 w 48"/>
                    <a:gd name="T27" fmla="*/ 40 h 48"/>
                    <a:gd name="T28" fmla="*/ 16 w 48"/>
                    <a:gd name="T29" fmla="*/ 46 h 48"/>
                    <a:gd name="T30" fmla="*/ 24 w 48"/>
                    <a:gd name="T31" fmla="*/ 48 h 48"/>
                    <a:gd name="T32" fmla="*/ 24 w 48"/>
                    <a:gd name="T33" fmla="*/ 48 h 48"/>
                    <a:gd name="T34" fmla="*/ 34 w 48"/>
                    <a:gd name="T35" fmla="*/ 46 h 48"/>
                    <a:gd name="T36" fmla="*/ 40 w 48"/>
                    <a:gd name="T37" fmla="*/ 40 h 48"/>
                    <a:gd name="T38" fmla="*/ 46 w 48"/>
                    <a:gd name="T39" fmla="*/ 32 h 48"/>
                    <a:gd name="T40" fmla="*/ 48 w 48"/>
                    <a:gd name="T41" fmla="*/ 24 h 48"/>
                    <a:gd name="T42" fmla="*/ 48 w 48"/>
                    <a:gd name="T4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48" y="24"/>
                      </a:moveTo>
                      <a:lnTo>
                        <a:pt x="48" y="24"/>
                      </a:lnTo>
                      <a:lnTo>
                        <a:pt x="46" y="14"/>
                      </a:lnTo>
                      <a:lnTo>
                        <a:pt x="40" y="6"/>
                      </a:lnTo>
                      <a:lnTo>
                        <a:pt x="34" y="0"/>
                      </a:lnTo>
                      <a:lnTo>
                        <a:pt x="24" y="0"/>
                      </a:lnTo>
                      <a:lnTo>
                        <a:pt x="24" y="0"/>
                      </a:lnTo>
                      <a:lnTo>
                        <a:pt x="16" y="0"/>
                      </a:lnTo>
                      <a:lnTo>
                        <a:pt x="8" y="6"/>
                      </a:lnTo>
                      <a:lnTo>
                        <a:pt x="2" y="14"/>
                      </a:lnTo>
                      <a:lnTo>
                        <a:pt x="0" y="24"/>
                      </a:lnTo>
                      <a:lnTo>
                        <a:pt x="0" y="24"/>
                      </a:lnTo>
                      <a:lnTo>
                        <a:pt x="2" y="32"/>
                      </a:lnTo>
                      <a:lnTo>
                        <a:pt x="8" y="40"/>
                      </a:lnTo>
                      <a:lnTo>
                        <a:pt x="16" y="46"/>
                      </a:lnTo>
                      <a:lnTo>
                        <a:pt x="24" y="48"/>
                      </a:lnTo>
                      <a:lnTo>
                        <a:pt x="24" y="48"/>
                      </a:lnTo>
                      <a:lnTo>
                        <a:pt x="34" y="46"/>
                      </a:lnTo>
                      <a:lnTo>
                        <a:pt x="40" y="40"/>
                      </a:lnTo>
                      <a:lnTo>
                        <a:pt x="46" y="32"/>
                      </a:lnTo>
                      <a:lnTo>
                        <a:pt x="48" y="24"/>
                      </a:lnTo>
                      <a:lnTo>
                        <a:pt x="48" y="2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2" name="Freeform 340"/>
                <p:cNvSpPr>
                  <a:spLocks/>
                </p:cNvSpPr>
                <p:nvPr/>
              </p:nvSpPr>
              <p:spPr bwMode="auto">
                <a:xfrm>
                  <a:off x="2984" y="2558"/>
                  <a:ext cx="32" cy="32"/>
                </a:xfrm>
                <a:custGeom>
                  <a:avLst/>
                  <a:gdLst>
                    <a:gd name="T0" fmla="*/ 32 w 32"/>
                    <a:gd name="T1" fmla="*/ 16 h 32"/>
                    <a:gd name="T2" fmla="*/ 32 w 32"/>
                    <a:gd name="T3" fmla="*/ 16 h 32"/>
                    <a:gd name="T4" fmla="*/ 30 w 32"/>
                    <a:gd name="T5" fmla="*/ 10 h 32"/>
                    <a:gd name="T6" fmla="*/ 28 w 32"/>
                    <a:gd name="T7" fmla="*/ 4 h 32"/>
                    <a:gd name="T8" fmla="*/ 22 w 32"/>
                    <a:gd name="T9" fmla="*/ 0 h 32"/>
                    <a:gd name="T10" fmla="*/ 16 w 32"/>
                    <a:gd name="T11" fmla="*/ 0 h 32"/>
                    <a:gd name="T12" fmla="*/ 16 w 32"/>
                    <a:gd name="T13" fmla="*/ 0 h 32"/>
                    <a:gd name="T14" fmla="*/ 10 w 32"/>
                    <a:gd name="T15" fmla="*/ 0 h 32"/>
                    <a:gd name="T16" fmla="*/ 6 w 32"/>
                    <a:gd name="T17" fmla="*/ 4 h 32"/>
                    <a:gd name="T18" fmla="*/ 2 w 32"/>
                    <a:gd name="T19" fmla="*/ 10 h 32"/>
                    <a:gd name="T20" fmla="*/ 0 w 32"/>
                    <a:gd name="T21" fmla="*/ 16 h 32"/>
                    <a:gd name="T22" fmla="*/ 0 w 32"/>
                    <a:gd name="T23" fmla="*/ 16 h 32"/>
                    <a:gd name="T24" fmla="*/ 2 w 32"/>
                    <a:gd name="T25" fmla="*/ 22 h 32"/>
                    <a:gd name="T26" fmla="*/ 6 w 32"/>
                    <a:gd name="T27" fmla="*/ 26 h 32"/>
                    <a:gd name="T28" fmla="*/ 10 w 32"/>
                    <a:gd name="T29" fmla="*/ 30 h 32"/>
                    <a:gd name="T30" fmla="*/ 16 w 32"/>
                    <a:gd name="T31" fmla="*/ 32 h 32"/>
                    <a:gd name="T32" fmla="*/ 16 w 32"/>
                    <a:gd name="T33" fmla="*/ 32 h 32"/>
                    <a:gd name="T34" fmla="*/ 22 w 32"/>
                    <a:gd name="T35" fmla="*/ 30 h 32"/>
                    <a:gd name="T36" fmla="*/ 28 w 32"/>
                    <a:gd name="T37" fmla="*/ 26 h 32"/>
                    <a:gd name="T38" fmla="*/ 30 w 32"/>
                    <a:gd name="T39" fmla="*/ 22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10"/>
                      </a:lnTo>
                      <a:lnTo>
                        <a:pt x="28" y="4"/>
                      </a:lnTo>
                      <a:lnTo>
                        <a:pt x="22" y="0"/>
                      </a:lnTo>
                      <a:lnTo>
                        <a:pt x="16" y="0"/>
                      </a:lnTo>
                      <a:lnTo>
                        <a:pt x="16" y="0"/>
                      </a:lnTo>
                      <a:lnTo>
                        <a:pt x="10" y="0"/>
                      </a:lnTo>
                      <a:lnTo>
                        <a:pt x="6" y="4"/>
                      </a:lnTo>
                      <a:lnTo>
                        <a:pt x="2" y="10"/>
                      </a:lnTo>
                      <a:lnTo>
                        <a:pt x="0" y="16"/>
                      </a:lnTo>
                      <a:lnTo>
                        <a:pt x="0" y="16"/>
                      </a:lnTo>
                      <a:lnTo>
                        <a:pt x="2" y="22"/>
                      </a:lnTo>
                      <a:lnTo>
                        <a:pt x="6" y="26"/>
                      </a:lnTo>
                      <a:lnTo>
                        <a:pt x="10" y="30"/>
                      </a:lnTo>
                      <a:lnTo>
                        <a:pt x="16" y="32"/>
                      </a:lnTo>
                      <a:lnTo>
                        <a:pt x="16" y="32"/>
                      </a:lnTo>
                      <a:lnTo>
                        <a:pt x="22" y="30"/>
                      </a:lnTo>
                      <a:lnTo>
                        <a:pt x="28" y="26"/>
                      </a:lnTo>
                      <a:lnTo>
                        <a:pt x="30" y="22"/>
                      </a:lnTo>
                      <a:lnTo>
                        <a:pt x="32" y="16"/>
                      </a:lnTo>
                      <a:lnTo>
                        <a:pt x="32"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3" name="Freeform 341"/>
                <p:cNvSpPr>
                  <a:spLocks/>
                </p:cNvSpPr>
                <p:nvPr/>
              </p:nvSpPr>
              <p:spPr bwMode="auto">
                <a:xfrm>
                  <a:off x="3010" y="2286"/>
                  <a:ext cx="242" cy="78"/>
                </a:xfrm>
                <a:custGeom>
                  <a:avLst/>
                  <a:gdLst>
                    <a:gd name="T0" fmla="*/ 242 w 242"/>
                    <a:gd name="T1" fmla="*/ 70 h 78"/>
                    <a:gd name="T2" fmla="*/ 0 w 242"/>
                    <a:gd name="T3" fmla="*/ 78 h 78"/>
                    <a:gd name="T4" fmla="*/ 0 w 242"/>
                    <a:gd name="T5" fmla="*/ 14 h 78"/>
                    <a:gd name="T6" fmla="*/ 242 w 242"/>
                    <a:gd name="T7" fmla="*/ 0 h 78"/>
                    <a:gd name="T8" fmla="*/ 242 w 242"/>
                    <a:gd name="T9" fmla="*/ 70 h 78"/>
                  </a:gdLst>
                  <a:ahLst/>
                  <a:cxnLst>
                    <a:cxn ang="0">
                      <a:pos x="T0" y="T1"/>
                    </a:cxn>
                    <a:cxn ang="0">
                      <a:pos x="T2" y="T3"/>
                    </a:cxn>
                    <a:cxn ang="0">
                      <a:pos x="T4" y="T5"/>
                    </a:cxn>
                    <a:cxn ang="0">
                      <a:pos x="T6" y="T7"/>
                    </a:cxn>
                    <a:cxn ang="0">
                      <a:pos x="T8" y="T9"/>
                    </a:cxn>
                  </a:cxnLst>
                  <a:rect l="0" t="0" r="r" b="b"/>
                  <a:pathLst>
                    <a:path w="242" h="78">
                      <a:moveTo>
                        <a:pt x="242" y="70"/>
                      </a:moveTo>
                      <a:lnTo>
                        <a:pt x="0" y="78"/>
                      </a:lnTo>
                      <a:lnTo>
                        <a:pt x="0" y="14"/>
                      </a:lnTo>
                      <a:lnTo>
                        <a:pt x="242" y="0"/>
                      </a:lnTo>
                      <a:lnTo>
                        <a:pt x="242" y="7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4" name="Freeform 342"/>
                <p:cNvSpPr>
                  <a:spLocks/>
                </p:cNvSpPr>
                <p:nvPr/>
              </p:nvSpPr>
              <p:spPr bwMode="auto">
                <a:xfrm>
                  <a:off x="3010" y="2320"/>
                  <a:ext cx="234" cy="36"/>
                </a:xfrm>
                <a:custGeom>
                  <a:avLst/>
                  <a:gdLst>
                    <a:gd name="T0" fmla="*/ 234 w 234"/>
                    <a:gd name="T1" fmla="*/ 28 h 36"/>
                    <a:gd name="T2" fmla="*/ 0 w 234"/>
                    <a:gd name="T3" fmla="*/ 36 h 36"/>
                    <a:gd name="T4" fmla="*/ 0 w 234"/>
                    <a:gd name="T5" fmla="*/ 12 h 36"/>
                    <a:gd name="T6" fmla="*/ 234 w 234"/>
                    <a:gd name="T7" fmla="*/ 0 h 36"/>
                    <a:gd name="T8" fmla="*/ 234 w 234"/>
                    <a:gd name="T9" fmla="*/ 28 h 36"/>
                  </a:gdLst>
                  <a:ahLst/>
                  <a:cxnLst>
                    <a:cxn ang="0">
                      <a:pos x="T0" y="T1"/>
                    </a:cxn>
                    <a:cxn ang="0">
                      <a:pos x="T2" y="T3"/>
                    </a:cxn>
                    <a:cxn ang="0">
                      <a:pos x="T4" y="T5"/>
                    </a:cxn>
                    <a:cxn ang="0">
                      <a:pos x="T6" y="T7"/>
                    </a:cxn>
                    <a:cxn ang="0">
                      <a:pos x="T8" y="T9"/>
                    </a:cxn>
                  </a:cxnLst>
                  <a:rect l="0" t="0" r="r" b="b"/>
                  <a:pathLst>
                    <a:path w="234" h="36">
                      <a:moveTo>
                        <a:pt x="234" y="28"/>
                      </a:moveTo>
                      <a:lnTo>
                        <a:pt x="0" y="36"/>
                      </a:lnTo>
                      <a:lnTo>
                        <a:pt x="0" y="12"/>
                      </a:lnTo>
                      <a:lnTo>
                        <a:pt x="234" y="0"/>
                      </a:lnTo>
                      <a:lnTo>
                        <a:pt x="234" y="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5" name="Rectangle 343"/>
                <p:cNvSpPr>
                  <a:spLocks noChangeArrowheads="1"/>
                </p:cNvSpPr>
                <p:nvPr/>
              </p:nvSpPr>
              <p:spPr bwMode="auto">
                <a:xfrm>
                  <a:off x="3092" y="2522"/>
                  <a:ext cx="174" cy="1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6" name="Freeform 344"/>
                <p:cNvSpPr>
                  <a:spLocks/>
                </p:cNvSpPr>
                <p:nvPr/>
              </p:nvSpPr>
              <p:spPr bwMode="auto">
                <a:xfrm>
                  <a:off x="3092" y="2514"/>
                  <a:ext cx="174" cy="16"/>
                </a:xfrm>
                <a:custGeom>
                  <a:avLst/>
                  <a:gdLst>
                    <a:gd name="T0" fmla="*/ 0 w 174"/>
                    <a:gd name="T1" fmla="*/ 16 h 16"/>
                    <a:gd name="T2" fmla="*/ 174 w 174"/>
                    <a:gd name="T3" fmla="*/ 16 h 16"/>
                    <a:gd name="T4" fmla="*/ 174 w 174"/>
                    <a:gd name="T5" fmla="*/ 2 h 16"/>
                    <a:gd name="T6" fmla="*/ 0 w 174"/>
                    <a:gd name="T7" fmla="*/ 0 h 16"/>
                    <a:gd name="T8" fmla="*/ 0 w 174"/>
                    <a:gd name="T9" fmla="*/ 16 h 16"/>
                  </a:gdLst>
                  <a:ahLst/>
                  <a:cxnLst>
                    <a:cxn ang="0">
                      <a:pos x="T0" y="T1"/>
                    </a:cxn>
                    <a:cxn ang="0">
                      <a:pos x="T2" y="T3"/>
                    </a:cxn>
                    <a:cxn ang="0">
                      <a:pos x="T4" y="T5"/>
                    </a:cxn>
                    <a:cxn ang="0">
                      <a:pos x="T6" y="T7"/>
                    </a:cxn>
                    <a:cxn ang="0">
                      <a:pos x="T8" y="T9"/>
                    </a:cxn>
                  </a:cxnLst>
                  <a:rect l="0" t="0" r="r" b="b"/>
                  <a:pathLst>
                    <a:path w="174" h="16">
                      <a:moveTo>
                        <a:pt x="0" y="16"/>
                      </a:moveTo>
                      <a:lnTo>
                        <a:pt x="174" y="16"/>
                      </a:lnTo>
                      <a:lnTo>
                        <a:pt x="174"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7" name="Freeform 345"/>
                <p:cNvSpPr>
                  <a:spLocks/>
                </p:cNvSpPr>
                <p:nvPr/>
              </p:nvSpPr>
              <p:spPr bwMode="auto">
                <a:xfrm>
                  <a:off x="3488" y="2810"/>
                  <a:ext cx="170" cy="268"/>
                </a:xfrm>
                <a:custGeom>
                  <a:avLst/>
                  <a:gdLst>
                    <a:gd name="T0" fmla="*/ 170 w 170"/>
                    <a:gd name="T1" fmla="*/ 0 h 268"/>
                    <a:gd name="T2" fmla="*/ 170 w 170"/>
                    <a:gd name="T3" fmla="*/ 0 h 268"/>
                    <a:gd name="T4" fmla="*/ 170 w 170"/>
                    <a:gd name="T5" fmla="*/ 192 h 268"/>
                    <a:gd name="T6" fmla="*/ 170 w 170"/>
                    <a:gd name="T7" fmla="*/ 192 h 268"/>
                    <a:gd name="T8" fmla="*/ 0 w 170"/>
                    <a:gd name="T9" fmla="*/ 268 h 268"/>
                    <a:gd name="T10" fmla="*/ 0 w 170"/>
                    <a:gd name="T11" fmla="*/ 268 h 268"/>
                    <a:gd name="T12" fmla="*/ 2 w 170"/>
                    <a:gd name="T13" fmla="*/ 234 h 268"/>
                    <a:gd name="T14" fmla="*/ 8 w 170"/>
                    <a:gd name="T15" fmla="*/ 204 h 268"/>
                    <a:gd name="T16" fmla="*/ 16 w 170"/>
                    <a:gd name="T17" fmla="*/ 180 h 268"/>
                    <a:gd name="T18" fmla="*/ 24 w 170"/>
                    <a:gd name="T19" fmla="*/ 160 h 268"/>
                    <a:gd name="T20" fmla="*/ 36 w 170"/>
                    <a:gd name="T21" fmla="*/ 144 h 268"/>
                    <a:gd name="T22" fmla="*/ 48 w 170"/>
                    <a:gd name="T23" fmla="*/ 130 h 268"/>
                    <a:gd name="T24" fmla="*/ 62 w 170"/>
                    <a:gd name="T25" fmla="*/ 118 h 268"/>
                    <a:gd name="T26" fmla="*/ 74 w 170"/>
                    <a:gd name="T27" fmla="*/ 108 h 268"/>
                    <a:gd name="T28" fmla="*/ 104 w 170"/>
                    <a:gd name="T29" fmla="*/ 90 h 268"/>
                    <a:gd name="T30" fmla="*/ 116 w 170"/>
                    <a:gd name="T31" fmla="*/ 80 h 268"/>
                    <a:gd name="T32" fmla="*/ 130 w 170"/>
                    <a:gd name="T33" fmla="*/ 68 h 268"/>
                    <a:gd name="T34" fmla="*/ 142 w 170"/>
                    <a:gd name="T35" fmla="*/ 56 h 268"/>
                    <a:gd name="T36" fmla="*/ 154 w 170"/>
                    <a:gd name="T37" fmla="*/ 40 h 268"/>
                    <a:gd name="T38" fmla="*/ 162 w 170"/>
                    <a:gd name="T39" fmla="*/ 22 h 268"/>
                    <a:gd name="T40" fmla="*/ 170 w 170"/>
                    <a:gd name="T41" fmla="*/ 0 h 268"/>
                    <a:gd name="T42" fmla="*/ 170 w 170"/>
                    <a:gd name="T4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 h="268">
                      <a:moveTo>
                        <a:pt x="170" y="0"/>
                      </a:moveTo>
                      <a:lnTo>
                        <a:pt x="170" y="0"/>
                      </a:lnTo>
                      <a:lnTo>
                        <a:pt x="170" y="192"/>
                      </a:lnTo>
                      <a:lnTo>
                        <a:pt x="170" y="192"/>
                      </a:lnTo>
                      <a:lnTo>
                        <a:pt x="0" y="268"/>
                      </a:lnTo>
                      <a:lnTo>
                        <a:pt x="0" y="268"/>
                      </a:lnTo>
                      <a:lnTo>
                        <a:pt x="2" y="234"/>
                      </a:lnTo>
                      <a:lnTo>
                        <a:pt x="8" y="204"/>
                      </a:lnTo>
                      <a:lnTo>
                        <a:pt x="16" y="180"/>
                      </a:lnTo>
                      <a:lnTo>
                        <a:pt x="24" y="160"/>
                      </a:lnTo>
                      <a:lnTo>
                        <a:pt x="36" y="144"/>
                      </a:lnTo>
                      <a:lnTo>
                        <a:pt x="48" y="130"/>
                      </a:lnTo>
                      <a:lnTo>
                        <a:pt x="62" y="118"/>
                      </a:lnTo>
                      <a:lnTo>
                        <a:pt x="74" y="108"/>
                      </a:lnTo>
                      <a:lnTo>
                        <a:pt x="104" y="90"/>
                      </a:lnTo>
                      <a:lnTo>
                        <a:pt x="116" y="80"/>
                      </a:lnTo>
                      <a:lnTo>
                        <a:pt x="130" y="68"/>
                      </a:lnTo>
                      <a:lnTo>
                        <a:pt x="142" y="56"/>
                      </a:lnTo>
                      <a:lnTo>
                        <a:pt x="154" y="40"/>
                      </a:lnTo>
                      <a:lnTo>
                        <a:pt x="162" y="22"/>
                      </a:lnTo>
                      <a:lnTo>
                        <a:pt x="170" y="0"/>
                      </a:lnTo>
                      <a:lnTo>
                        <a:pt x="17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8" name="Freeform 346"/>
                <p:cNvSpPr>
                  <a:spLocks/>
                </p:cNvSpPr>
                <p:nvPr/>
              </p:nvSpPr>
              <p:spPr bwMode="auto">
                <a:xfrm>
                  <a:off x="2984" y="2660"/>
                  <a:ext cx="126" cy="454"/>
                </a:xfrm>
                <a:custGeom>
                  <a:avLst/>
                  <a:gdLst>
                    <a:gd name="T0" fmla="*/ 76 w 126"/>
                    <a:gd name="T1" fmla="*/ 144 h 454"/>
                    <a:gd name="T2" fmla="*/ 76 w 126"/>
                    <a:gd name="T3" fmla="*/ 144 h 454"/>
                    <a:gd name="T4" fmla="*/ 78 w 126"/>
                    <a:gd name="T5" fmla="*/ 132 h 454"/>
                    <a:gd name="T6" fmla="*/ 80 w 126"/>
                    <a:gd name="T7" fmla="*/ 120 h 454"/>
                    <a:gd name="T8" fmla="*/ 84 w 126"/>
                    <a:gd name="T9" fmla="*/ 112 h 454"/>
                    <a:gd name="T10" fmla="*/ 90 w 126"/>
                    <a:gd name="T11" fmla="*/ 102 h 454"/>
                    <a:gd name="T12" fmla="*/ 98 w 126"/>
                    <a:gd name="T13" fmla="*/ 94 h 454"/>
                    <a:gd name="T14" fmla="*/ 106 w 126"/>
                    <a:gd name="T15" fmla="*/ 88 h 454"/>
                    <a:gd name="T16" fmla="*/ 116 w 126"/>
                    <a:gd name="T17" fmla="*/ 84 h 454"/>
                    <a:gd name="T18" fmla="*/ 126 w 126"/>
                    <a:gd name="T19" fmla="*/ 82 h 454"/>
                    <a:gd name="T20" fmla="*/ 126 w 126"/>
                    <a:gd name="T21" fmla="*/ 6 h 454"/>
                    <a:gd name="T22" fmla="*/ 0 w 126"/>
                    <a:gd name="T23" fmla="*/ 0 h 454"/>
                    <a:gd name="T24" fmla="*/ 0 w 126"/>
                    <a:gd name="T25" fmla="*/ 430 h 454"/>
                    <a:gd name="T26" fmla="*/ 0 w 126"/>
                    <a:gd name="T27" fmla="*/ 430 h 454"/>
                    <a:gd name="T28" fmla="*/ 34 w 126"/>
                    <a:gd name="T29" fmla="*/ 438 h 454"/>
                    <a:gd name="T30" fmla="*/ 74 w 126"/>
                    <a:gd name="T31" fmla="*/ 446 h 454"/>
                    <a:gd name="T32" fmla="*/ 126 w 126"/>
                    <a:gd name="T33" fmla="*/ 454 h 454"/>
                    <a:gd name="T34" fmla="*/ 126 w 126"/>
                    <a:gd name="T35" fmla="*/ 204 h 454"/>
                    <a:gd name="T36" fmla="*/ 126 w 126"/>
                    <a:gd name="T37" fmla="*/ 204 h 454"/>
                    <a:gd name="T38" fmla="*/ 116 w 126"/>
                    <a:gd name="T39" fmla="*/ 202 h 454"/>
                    <a:gd name="T40" fmla="*/ 106 w 126"/>
                    <a:gd name="T41" fmla="*/ 198 h 454"/>
                    <a:gd name="T42" fmla="*/ 98 w 126"/>
                    <a:gd name="T43" fmla="*/ 192 h 454"/>
                    <a:gd name="T44" fmla="*/ 90 w 126"/>
                    <a:gd name="T45" fmla="*/ 184 h 454"/>
                    <a:gd name="T46" fmla="*/ 84 w 126"/>
                    <a:gd name="T47" fmla="*/ 176 h 454"/>
                    <a:gd name="T48" fmla="*/ 80 w 126"/>
                    <a:gd name="T49" fmla="*/ 166 h 454"/>
                    <a:gd name="T50" fmla="*/ 78 w 126"/>
                    <a:gd name="T51" fmla="*/ 154 h 454"/>
                    <a:gd name="T52" fmla="*/ 76 w 126"/>
                    <a:gd name="T53" fmla="*/ 144 h 454"/>
                    <a:gd name="T54" fmla="*/ 76 w 126"/>
                    <a:gd name="T55" fmla="*/ 1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454">
                      <a:moveTo>
                        <a:pt x="76" y="144"/>
                      </a:moveTo>
                      <a:lnTo>
                        <a:pt x="76" y="144"/>
                      </a:lnTo>
                      <a:lnTo>
                        <a:pt x="78" y="132"/>
                      </a:lnTo>
                      <a:lnTo>
                        <a:pt x="80" y="120"/>
                      </a:lnTo>
                      <a:lnTo>
                        <a:pt x="84" y="112"/>
                      </a:lnTo>
                      <a:lnTo>
                        <a:pt x="90" y="102"/>
                      </a:lnTo>
                      <a:lnTo>
                        <a:pt x="98" y="94"/>
                      </a:lnTo>
                      <a:lnTo>
                        <a:pt x="106" y="88"/>
                      </a:lnTo>
                      <a:lnTo>
                        <a:pt x="116" y="84"/>
                      </a:lnTo>
                      <a:lnTo>
                        <a:pt x="126" y="82"/>
                      </a:lnTo>
                      <a:lnTo>
                        <a:pt x="126" y="6"/>
                      </a:lnTo>
                      <a:lnTo>
                        <a:pt x="0" y="0"/>
                      </a:lnTo>
                      <a:lnTo>
                        <a:pt x="0" y="430"/>
                      </a:lnTo>
                      <a:lnTo>
                        <a:pt x="0" y="430"/>
                      </a:lnTo>
                      <a:lnTo>
                        <a:pt x="34" y="438"/>
                      </a:lnTo>
                      <a:lnTo>
                        <a:pt x="74" y="446"/>
                      </a:lnTo>
                      <a:lnTo>
                        <a:pt x="126" y="454"/>
                      </a:lnTo>
                      <a:lnTo>
                        <a:pt x="126" y="204"/>
                      </a:lnTo>
                      <a:lnTo>
                        <a:pt x="126" y="204"/>
                      </a:lnTo>
                      <a:lnTo>
                        <a:pt x="116" y="202"/>
                      </a:lnTo>
                      <a:lnTo>
                        <a:pt x="106" y="198"/>
                      </a:lnTo>
                      <a:lnTo>
                        <a:pt x="98" y="192"/>
                      </a:lnTo>
                      <a:lnTo>
                        <a:pt x="90" y="184"/>
                      </a:lnTo>
                      <a:lnTo>
                        <a:pt x="84" y="176"/>
                      </a:lnTo>
                      <a:lnTo>
                        <a:pt x="80" y="166"/>
                      </a:lnTo>
                      <a:lnTo>
                        <a:pt x="78" y="154"/>
                      </a:lnTo>
                      <a:lnTo>
                        <a:pt x="76" y="144"/>
                      </a:lnTo>
                      <a:lnTo>
                        <a:pt x="76" y="14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59" name="Freeform 347"/>
                <p:cNvSpPr>
                  <a:spLocks/>
                </p:cNvSpPr>
                <p:nvPr/>
              </p:nvSpPr>
              <p:spPr bwMode="auto">
                <a:xfrm>
                  <a:off x="3126" y="2666"/>
                  <a:ext cx="146" cy="460"/>
                </a:xfrm>
                <a:custGeom>
                  <a:avLst/>
                  <a:gdLst>
                    <a:gd name="T0" fmla="*/ 146 w 146"/>
                    <a:gd name="T1" fmla="*/ 6 h 460"/>
                    <a:gd name="T2" fmla="*/ 0 w 146"/>
                    <a:gd name="T3" fmla="*/ 0 h 460"/>
                    <a:gd name="T4" fmla="*/ 0 w 146"/>
                    <a:gd name="T5" fmla="*/ 76 h 460"/>
                    <a:gd name="T6" fmla="*/ 0 w 146"/>
                    <a:gd name="T7" fmla="*/ 76 h 460"/>
                    <a:gd name="T8" fmla="*/ 10 w 146"/>
                    <a:gd name="T9" fmla="*/ 78 h 460"/>
                    <a:gd name="T10" fmla="*/ 20 w 146"/>
                    <a:gd name="T11" fmla="*/ 82 h 460"/>
                    <a:gd name="T12" fmla="*/ 28 w 146"/>
                    <a:gd name="T13" fmla="*/ 88 h 460"/>
                    <a:gd name="T14" fmla="*/ 36 w 146"/>
                    <a:gd name="T15" fmla="*/ 96 h 460"/>
                    <a:gd name="T16" fmla="*/ 42 w 146"/>
                    <a:gd name="T17" fmla="*/ 106 h 460"/>
                    <a:gd name="T18" fmla="*/ 46 w 146"/>
                    <a:gd name="T19" fmla="*/ 114 h 460"/>
                    <a:gd name="T20" fmla="*/ 50 w 146"/>
                    <a:gd name="T21" fmla="*/ 126 h 460"/>
                    <a:gd name="T22" fmla="*/ 50 w 146"/>
                    <a:gd name="T23" fmla="*/ 138 h 460"/>
                    <a:gd name="T24" fmla="*/ 50 w 146"/>
                    <a:gd name="T25" fmla="*/ 138 h 460"/>
                    <a:gd name="T26" fmla="*/ 50 w 146"/>
                    <a:gd name="T27" fmla="*/ 148 h 460"/>
                    <a:gd name="T28" fmla="*/ 46 w 146"/>
                    <a:gd name="T29" fmla="*/ 160 h 460"/>
                    <a:gd name="T30" fmla="*/ 42 w 146"/>
                    <a:gd name="T31" fmla="*/ 170 h 460"/>
                    <a:gd name="T32" fmla="*/ 36 w 146"/>
                    <a:gd name="T33" fmla="*/ 178 h 460"/>
                    <a:gd name="T34" fmla="*/ 28 w 146"/>
                    <a:gd name="T35" fmla="*/ 186 h 460"/>
                    <a:gd name="T36" fmla="*/ 20 w 146"/>
                    <a:gd name="T37" fmla="*/ 192 h 460"/>
                    <a:gd name="T38" fmla="*/ 10 w 146"/>
                    <a:gd name="T39" fmla="*/ 196 h 460"/>
                    <a:gd name="T40" fmla="*/ 0 w 146"/>
                    <a:gd name="T41" fmla="*/ 198 h 460"/>
                    <a:gd name="T42" fmla="*/ 0 w 146"/>
                    <a:gd name="T43" fmla="*/ 450 h 460"/>
                    <a:gd name="T44" fmla="*/ 0 w 146"/>
                    <a:gd name="T45" fmla="*/ 450 h 460"/>
                    <a:gd name="T46" fmla="*/ 70 w 146"/>
                    <a:gd name="T47" fmla="*/ 456 h 460"/>
                    <a:gd name="T48" fmla="*/ 106 w 146"/>
                    <a:gd name="T49" fmla="*/ 458 h 460"/>
                    <a:gd name="T50" fmla="*/ 144 w 146"/>
                    <a:gd name="T51" fmla="*/ 460 h 460"/>
                    <a:gd name="T52" fmla="*/ 146 w 146"/>
                    <a:gd name="T53"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460">
                      <a:moveTo>
                        <a:pt x="146" y="6"/>
                      </a:moveTo>
                      <a:lnTo>
                        <a:pt x="0" y="0"/>
                      </a:lnTo>
                      <a:lnTo>
                        <a:pt x="0" y="76"/>
                      </a:lnTo>
                      <a:lnTo>
                        <a:pt x="0" y="76"/>
                      </a:lnTo>
                      <a:lnTo>
                        <a:pt x="10" y="78"/>
                      </a:lnTo>
                      <a:lnTo>
                        <a:pt x="20" y="82"/>
                      </a:lnTo>
                      <a:lnTo>
                        <a:pt x="28" y="88"/>
                      </a:lnTo>
                      <a:lnTo>
                        <a:pt x="36" y="96"/>
                      </a:lnTo>
                      <a:lnTo>
                        <a:pt x="42" y="106"/>
                      </a:lnTo>
                      <a:lnTo>
                        <a:pt x="46" y="114"/>
                      </a:lnTo>
                      <a:lnTo>
                        <a:pt x="50" y="126"/>
                      </a:lnTo>
                      <a:lnTo>
                        <a:pt x="50" y="138"/>
                      </a:lnTo>
                      <a:lnTo>
                        <a:pt x="50" y="138"/>
                      </a:lnTo>
                      <a:lnTo>
                        <a:pt x="50" y="148"/>
                      </a:lnTo>
                      <a:lnTo>
                        <a:pt x="46" y="160"/>
                      </a:lnTo>
                      <a:lnTo>
                        <a:pt x="42" y="170"/>
                      </a:lnTo>
                      <a:lnTo>
                        <a:pt x="36" y="178"/>
                      </a:lnTo>
                      <a:lnTo>
                        <a:pt x="28" y="186"/>
                      </a:lnTo>
                      <a:lnTo>
                        <a:pt x="20" y="192"/>
                      </a:lnTo>
                      <a:lnTo>
                        <a:pt x="10" y="196"/>
                      </a:lnTo>
                      <a:lnTo>
                        <a:pt x="0" y="198"/>
                      </a:lnTo>
                      <a:lnTo>
                        <a:pt x="0" y="450"/>
                      </a:lnTo>
                      <a:lnTo>
                        <a:pt x="0" y="450"/>
                      </a:lnTo>
                      <a:lnTo>
                        <a:pt x="70" y="456"/>
                      </a:lnTo>
                      <a:lnTo>
                        <a:pt x="106" y="458"/>
                      </a:lnTo>
                      <a:lnTo>
                        <a:pt x="144" y="460"/>
                      </a:lnTo>
                      <a:lnTo>
                        <a:pt x="146" y="6"/>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0" name="Freeform 348"/>
                <p:cNvSpPr>
                  <a:spLocks/>
                </p:cNvSpPr>
                <p:nvPr/>
              </p:nvSpPr>
              <p:spPr bwMode="auto">
                <a:xfrm>
                  <a:off x="3078" y="2760"/>
                  <a:ext cx="80" cy="86"/>
                </a:xfrm>
                <a:custGeom>
                  <a:avLst/>
                  <a:gdLst>
                    <a:gd name="T0" fmla="*/ 80 w 80"/>
                    <a:gd name="T1" fmla="*/ 44 h 86"/>
                    <a:gd name="T2" fmla="*/ 80 w 80"/>
                    <a:gd name="T3" fmla="*/ 44 h 86"/>
                    <a:gd name="T4" fmla="*/ 78 w 80"/>
                    <a:gd name="T5" fmla="*/ 34 h 86"/>
                    <a:gd name="T6" fmla="*/ 76 w 80"/>
                    <a:gd name="T7" fmla="*/ 26 h 86"/>
                    <a:gd name="T8" fmla="*/ 74 w 80"/>
                    <a:gd name="T9" fmla="*/ 20 h 86"/>
                    <a:gd name="T10" fmla="*/ 68 w 80"/>
                    <a:gd name="T11" fmla="*/ 14 h 86"/>
                    <a:gd name="T12" fmla="*/ 62 w 80"/>
                    <a:gd name="T13" fmla="*/ 8 h 86"/>
                    <a:gd name="T14" fmla="*/ 56 w 80"/>
                    <a:gd name="T15" fmla="*/ 4 h 86"/>
                    <a:gd name="T16" fmla="*/ 48 w 80"/>
                    <a:gd name="T17" fmla="*/ 2 h 86"/>
                    <a:gd name="T18" fmla="*/ 40 w 80"/>
                    <a:gd name="T19" fmla="*/ 0 h 86"/>
                    <a:gd name="T20" fmla="*/ 40 w 80"/>
                    <a:gd name="T21" fmla="*/ 0 h 86"/>
                    <a:gd name="T22" fmla="*/ 32 w 80"/>
                    <a:gd name="T23" fmla="*/ 2 h 86"/>
                    <a:gd name="T24" fmla="*/ 24 w 80"/>
                    <a:gd name="T25" fmla="*/ 4 h 86"/>
                    <a:gd name="T26" fmla="*/ 18 w 80"/>
                    <a:gd name="T27" fmla="*/ 8 h 86"/>
                    <a:gd name="T28" fmla="*/ 12 w 80"/>
                    <a:gd name="T29" fmla="*/ 14 h 86"/>
                    <a:gd name="T30" fmla="*/ 8 w 80"/>
                    <a:gd name="T31" fmla="*/ 20 h 86"/>
                    <a:gd name="T32" fmla="*/ 4 w 80"/>
                    <a:gd name="T33" fmla="*/ 26 h 86"/>
                    <a:gd name="T34" fmla="*/ 2 w 80"/>
                    <a:gd name="T35" fmla="*/ 34 h 86"/>
                    <a:gd name="T36" fmla="*/ 0 w 80"/>
                    <a:gd name="T37" fmla="*/ 44 h 86"/>
                    <a:gd name="T38" fmla="*/ 0 w 80"/>
                    <a:gd name="T39" fmla="*/ 44 h 86"/>
                    <a:gd name="T40" fmla="*/ 2 w 80"/>
                    <a:gd name="T41" fmla="*/ 52 h 86"/>
                    <a:gd name="T42" fmla="*/ 4 w 80"/>
                    <a:gd name="T43" fmla="*/ 60 h 86"/>
                    <a:gd name="T44" fmla="*/ 8 w 80"/>
                    <a:gd name="T45" fmla="*/ 66 h 86"/>
                    <a:gd name="T46" fmla="*/ 12 w 80"/>
                    <a:gd name="T47" fmla="*/ 74 h 86"/>
                    <a:gd name="T48" fmla="*/ 18 w 80"/>
                    <a:gd name="T49" fmla="*/ 78 h 86"/>
                    <a:gd name="T50" fmla="*/ 24 w 80"/>
                    <a:gd name="T51" fmla="*/ 82 h 86"/>
                    <a:gd name="T52" fmla="*/ 32 w 80"/>
                    <a:gd name="T53" fmla="*/ 84 h 86"/>
                    <a:gd name="T54" fmla="*/ 40 w 80"/>
                    <a:gd name="T55" fmla="*/ 86 h 86"/>
                    <a:gd name="T56" fmla="*/ 40 w 80"/>
                    <a:gd name="T57" fmla="*/ 86 h 86"/>
                    <a:gd name="T58" fmla="*/ 48 w 80"/>
                    <a:gd name="T59" fmla="*/ 84 h 86"/>
                    <a:gd name="T60" fmla="*/ 56 w 80"/>
                    <a:gd name="T61" fmla="*/ 82 h 86"/>
                    <a:gd name="T62" fmla="*/ 62 w 80"/>
                    <a:gd name="T63" fmla="*/ 78 h 86"/>
                    <a:gd name="T64" fmla="*/ 68 w 80"/>
                    <a:gd name="T65" fmla="*/ 74 h 86"/>
                    <a:gd name="T66" fmla="*/ 74 w 80"/>
                    <a:gd name="T67" fmla="*/ 66 h 86"/>
                    <a:gd name="T68" fmla="*/ 76 w 80"/>
                    <a:gd name="T69" fmla="*/ 60 h 86"/>
                    <a:gd name="T70" fmla="*/ 78 w 80"/>
                    <a:gd name="T71" fmla="*/ 52 h 86"/>
                    <a:gd name="T72" fmla="*/ 80 w 80"/>
                    <a:gd name="T73" fmla="*/ 44 h 86"/>
                    <a:gd name="T74" fmla="*/ 80 w 80"/>
                    <a:gd name="T75"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6">
                      <a:moveTo>
                        <a:pt x="80" y="44"/>
                      </a:moveTo>
                      <a:lnTo>
                        <a:pt x="80" y="44"/>
                      </a:lnTo>
                      <a:lnTo>
                        <a:pt x="78" y="34"/>
                      </a:lnTo>
                      <a:lnTo>
                        <a:pt x="76" y="26"/>
                      </a:lnTo>
                      <a:lnTo>
                        <a:pt x="74" y="20"/>
                      </a:lnTo>
                      <a:lnTo>
                        <a:pt x="68" y="14"/>
                      </a:lnTo>
                      <a:lnTo>
                        <a:pt x="62" y="8"/>
                      </a:lnTo>
                      <a:lnTo>
                        <a:pt x="56" y="4"/>
                      </a:lnTo>
                      <a:lnTo>
                        <a:pt x="48" y="2"/>
                      </a:lnTo>
                      <a:lnTo>
                        <a:pt x="40" y="0"/>
                      </a:lnTo>
                      <a:lnTo>
                        <a:pt x="40" y="0"/>
                      </a:lnTo>
                      <a:lnTo>
                        <a:pt x="32" y="2"/>
                      </a:lnTo>
                      <a:lnTo>
                        <a:pt x="24" y="4"/>
                      </a:lnTo>
                      <a:lnTo>
                        <a:pt x="18" y="8"/>
                      </a:lnTo>
                      <a:lnTo>
                        <a:pt x="12" y="14"/>
                      </a:lnTo>
                      <a:lnTo>
                        <a:pt x="8" y="20"/>
                      </a:lnTo>
                      <a:lnTo>
                        <a:pt x="4" y="26"/>
                      </a:lnTo>
                      <a:lnTo>
                        <a:pt x="2" y="34"/>
                      </a:lnTo>
                      <a:lnTo>
                        <a:pt x="0" y="44"/>
                      </a:lnTo>
                      <a:lnTo>
                        <a:pt x="0" y="44"/>
                      </a:lnTo>
                      <a:lnTo>
                        <a:pt x="2" y="52"/>
                      </a:lnTo>
                      <a:lnTo>
                        <a:pt x="4" y="60"/>
                      </a:lnTo>
                      <a:lnTo>
                        <a:pt x="8" y="66"/>
                      </a:lnTo>
                      <a:lnTo>
                        <a:pt x="12" y="74"/>
                      </a:lnTo>
                      <a:lnTo>
                        <a:pt x="18" y="78"/>
                      </a:lnTo>
                      <a:lnTo>
                        <a:pt x="24" y="82"/>
                      </a:lnTo>
                      <a:lnTo>
                        <a:pt x="32" y="84"/>
                      </a:lnTo>
                      <a:lnTo>
                        <a:pt x="40" y="86"/>
                      </a:lnTo>
                      <a:lnTo>
                        <a:pt x="40" y="86"/>
                      </a:lnTo>
                      <a:lnTo>
                        <a:pt x="48" y="84"/>
                      </a:lnTo>
                      <a:lnTo>
                        <a:pt x="56" y="82"/>
                      </a:lnTo>
                      <a:lnTo>
                        <a:pt x="62" y="78"/>
                      </a:lnTo>
                      <a:lnTo>
                        <a:pt x="68" y="74"/>
                      </a:lnTo>
                      <a:lnTo>
                        <a:pt x="74" y="66"/>
                      </a:lnTo>
                      <a:lnTo>
                        <a:pt x="76" y="60"/>
                      </a:lnTo>
                      <a:lnTo>
                        <a:pt x="78" y="52"/>
                      </a:lnTo>
                      <a:lnTo>
                        <a:pt x="80" y="44"/>
                      </a:lnTo>
                      <a:lnTo>
                        <a:pt x="80" y="4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1" name="Freeform 349"/>
                <p:cNvSpPr>
                  <a:spLocks/>
                </p:cNvSpPr>
                <p:nvPr/>
              </p:nvSpPr>
              <p:spPr bwMode="auto">
                <a:xfrm>
                  <a:off x="3080" y="2770"/>
                  <a:ext cx="64" cy="68"/>
                </a:xfrm>
                <a:custGeom>
                  <a:avLst/>
                  <a:gdLst>
                    <a:gd name="T0" fmla="*/ 48 w 64"/>
                    <a:gd name="T1" fmla="*/ 40 h 68"/>
                    <a:gd name="T2" fmla="*/ 48 w 64"/>
                    <a:gd name="T3" fmla="*/ 40 h 68"/>
                    <a:gd name="T4" fmla="*/ 42 w 64"/>
                    <a:gd name="T5" fmla="*/ 40 h 68"/>
                    <a:gd name="T6" fmla="*/ 38 w 64"/>
                    <a:gd name="T7" fmla="*/ 36 h 68"/>
                    <a:gd name="T8" fmla="*/ 34 w 64"/>
                    <a:gd name="T9" fmla="*/ 30 h 68"/>
                    <a:gd name="T10" fmla="*/ 32 w 64"/>
                    <a:gd name="T11" fmla="*/ 24 h 68"/>
                    <a:gd name="T12" fmla="*/ 32 w 64"/>
                    <a:gd name="T13" fmla="*/ 24 h 68"/>
                    <a:gd name="T14" fmla="*/ 34 w 64"/>
                    <a:gd name="T15" fmla="*/ 18 h 68"/>
                    <a:gd name="T16" fmla="*/ 38 w 64"/>
                    <a:gd name="T17" fmla="*/ 12 h 68"/>
                    <a:gd name="T18" fmla="*/ 42 w 64"/>
                    <a:gd name="T19" fmla="*/ 8 h 68"/>
                    <a:gd name="T20" fmla="*/ 48 w 64"/>
                    <a:gd name="T21" fmla="*/ 6 h 68"/>
                    <a:gd name="T22" fmla="*/ 48 w 64"/>
                    <a:gd name="T23" fmla="*/ 6 h 68"/>
                    <a:gd name="T24" fmla="*/ 50 w 64"/>
                    <a:gd name="T25" fmla="*/ 6 h 68"/>
                    <a:gd name="T26" fmla="*/ 50 w 64"/>
                    <a:gd name="T27" fmla="*/ 6 h 68"/>
                    <a:gd name="T28" fmla="*/ 42 w 64"/>
                    <a:gd name="T29" fmla="*/ 2 h 68"/>
                    <a:gd name="T30" fmla="*/ 32 w 64"/>
                    <a:gd name="T31" fmla="*/ 0 h 68"/>
                    <a:gd name="T32" fmla="*/ 32 w 64"/>
                    <a:gd name="T33" fmla="*/ 0 h 68"/>
                    <a:gd name="T34" fmla="*/ 26 w 64"/>
                    <a:gd name="T35" fmla="*/ 2 h 68"/>
                    <a:gd name="T36" fmla="*/ 20 w 64"/>
                    <a:gd name="T37" fmla="*/ 4 h 68"/>
                    <a:gd name="T38" fmla="*/ 14 w 64"/>
                    <a:gd name="T39" fmla="*/ 6 h 68"/>
                    <a:gd name="T40" fmla="*/ 10 w 64"/>
                    <a:gd name="T41" fmla="*/ 10 h 68"/>
                    <a:gd name="T42" fmla="*/ 6 w 64"/>
                    <a:gd name="T43" fmla="*/ 16 h 68"/>
                    <a:gd name="T44" fmla="*/ 2 w 64"/>
                    <a:gd name="T45" fmla="*/ 22 h 68"/>
                    <a:gd name="T46" fmla="*/ 0 w 64"/>
                    <a:gd name="T47" fmla="*/ 28 h 68"/>
                    <a:gd name="T48" fmla="*/ 0 w 64"/>
                    <a:gd name="T49" fmla="*/ 34 h 68"/>
                    <a:gd name="T50" fmla="*/ 0 w 64"/>
                    <a:gd name="T51" fmla="*/ 34 h 68"/>
                    <a:gd name="T52" fmla="*/ 0 w 64"/>
                    <a:gd name="T53" fmla="*/ 42 h 68"/>
                    <a:gd name="T54" fmla="*/ 2 w 64"/>
                    <a:gd name="T55" fmla="*/ 48 h 68"/>
                    <a:gd name="T56" fmla="*/ 6 w 64"/>
                    <a:gd name="T57" fmla="*/ 54 h 68"/>
                    <a:gd name="T58" fmla="*/ 10 w 64"/>
                    <a:gd name="T59" fmla="*/ 58 h 68"/>
                    <a:gd name="T60" fmla="*/ 14 w 64"/>
                    <a:gd name="T61" fmla="*/ 62 h 68"/>
                    <a:gd name="T62" fmla="*/ 20 w 64"/>
                    <a:gd name="T63" fmla="*/ 66 h 68"/>
                    <a:gd name="T64" fmla="*/ 26 w 64"/>
                    <a:gd name="T65" fmla="*/ 68 h 68"/>
                    <a:gd name="T66" fmla="*/ 32 w 64"/>
                    <a:gd name="T67" fmla="*/ 68 h 68"/>
                    <a:gd name="T68" fmla="*/ 32 w 64"/>
                    <a:gd name="T69" fmla="*/ 68 h 68"/>
                    <a:gd name="T70" fmla="*/ 38 w 64"/>
                    <a:gd name="T71" fmla="*/ 68 h 68"/>
                    <a:gd name="T72" fmla="*/ 44 w 64"/>
                    <a:gd name="T73" fmla="*/ 66 h 68"/>
                    <a:gd name="T74" fmla="*/ 50 w 64"/>
                    <a:gd name="T75" fmla="*/ 62 h 68"/>
                    <a:gd name="T76" fmla="*/ 54 w 64"/>
                    <a:gd name="T77" fmla="*/ 58 h 68"/>
                    <a:gd name="T78" fmla="*/ 58 w 64"/>
                    <a:gd name="T79" fmla="*/ 54 h 68"/>
                    <a:gd name="T80" fmla="*/ 60 w 64"/>
                    <a:gd name="T81" fmla="*/ 48 h 68"/>
                    <a:gd name="T82" fmla="*/ 62 w 64"/>
                    <a:gd name="T83" fmla="*/ 42 h 68"/>
                    <a:gd name="T84" fmla="*/ 64 w 64"/>
                    <a:gd name="T85" fmla="*/ 34 h 68"/>
                    <a:gd name="T86" fmla="*/ 64 w 64"/>
                    <a:gd name="T87" fmla="*/ 34 h 68"/>
                    <a:gd name="T88" fmla="*/ 62 w 64"/>
                    <a:gd name="T89" fmla="*/ 32 h 68"/>
                    <a:gd name="T90" fmla="*/ 62 w 64"/>
                    <a:gd name="T91" fmla="*/ 32 h 68"/>
                    <a:gd name="T92" fmla="*/ 58 w 64"/>
                    <a:gd name="T93" fmla="*/ 38 h 68"/>
                    <a:gd name="T94" fmla="*/ 54 w 64"/>
                    <a:gd name="T95" fmla="*/ 40 h 68"/>
                    <a:gd name="T96" fmla="*/ 48 w 64"/>
                    <a:gd name="T97" fmla="*/ 40 h 68"/>
                    <a:gd name="T98" fmla="*/ 48 w 64"/>
                    <a:gd name="T99"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8">
                      <a:moveTo>
                        <a:pt x="48" y="40"/>
                      </a:moveTo>
                      <a:lnTo>
                        <a:pt x="48" y="40"/>
                      </a:lnTo>
                      <a:lnTo>
                        <a:pt x="42" y="40"/>
                      </a:lnTo>
                      <a:lnTo>
                        <a:pt x="38" y="36"/>
                      </a:lnTo>
                      <a:lnTo>
                        <a:pt x="34" y="30"/>
                      </a:lnTo>
                      <a:lnTo>
                        <a:pt x="32" y="24"/>
                      </a:lnTo>
                      <a:lnTo>
                        <a:pt x="32" y="24"/>
                      </a:lnTo>
                      <a:lnTo>
                        <a:pt x="34" y="18"/>
                      </a:lnTo>
                      <a:lnTo>
                        <a:pt x="38" y="12"/>
                      </a:lnTo>
                      <a:lnTo>
                        <a:pt x="42" y="8"/>
                      </a:lnTo>
                      <a:lnTo>
                        <a:pt x="48" y="6"/>
                      </a:lnTo>
                      <a:lnTo>
                        <a:pt x="48" y="6"/>
                      </a:lnTo>
                      <a:lnTo>
                        <a:pt x="50" y="6"/>
                      </a:lnTo>
                      <a:lnTo>
                        <a:pt x="50" y="6"/>
                      </a:lnTo>
                      <a:lnTo>
                        <a:pt x="42" y="2"/>
                      </a:lnTo>
                      <a:lnTo>
                        <a:pt x="32" y="0"/>
                      </a:lnTo>
                      <a:lnTo>
                        <a:pt x="32" y="0"/>
                      </a:lnTo>
                      <a:lnTo>
                        <a:pt x="26" y="2"/>
                      </a:lnTo>
                      <a:lnTo>
                        <a:pt x="20" y="4"/>
                      </a:lnTo>
                      <a:lnTo>
                        <a:pt x="14" y="6"/>
                      </a:lnTo>
                      <a:lnTo>
                        <a:pt x="10" y="10"/>
                      </a:lnTo>
                      <a:lnTo>
                        <a:pt x="6" y="16"/>
                      </a:lnTo>
                      <a:lnTo>
                        <a:pt x="2" y="22"/>
                      </a:lnTo>
                      <a:lnTo>
                        <a:pt x="0" y="28"/>
                      </a:lnTo>
                      <a:lnTo>
                        <a:pt x="0" y="34"/>
                      </a:lnTo>
                      <a:lnTo>
                        <a:pt x="0" y="34"/>
                      </a:lnTo>
                      <a:lnTo>
                        <a:pt x="0" y="42"/>
                      </a:lnTo>
                      <a:lnTo>
                        <a:pt x="2" y="48"/>
                      </a:lnTo>
                      <a:lnTo>
                        <a:pt x="6" y="54"/>
                      </a:lnTo>
                      <a:lnTo>
                        <a:pt x="10" y="58"/>
                      </a:lnTo>
                      <a:lnTo>
                        <a:pt x="14" y="62"/>
                      </a:lnTo>
                      <a:lnTo>
                        <a:pt x="20" y="66"/>
                      </a:lnTo>
                      <a:lnTo>
                        <a:pt x="26" y="68"/>
                      </a:lnTo>
                      <a:lnTo>
                        <a:pt x="32" y="68"/>
                      </a:lnTo>
                      <a:lnTo>
                        <a:pt x="32" y="68"/>
                      </a:lnTo>
                      <a:lnTo>
                        <a:pt x="38" y="68"/>
                      </a:lnTo>
                      <a:lnTo>
                        <a:pt x="44" y="66"/>
                      </a:lnTo>
                      <a:lnTo>
                        <a:pt x="50" y="62"/>
                      </a:lnTo>
                      <a:lnTo>
                        <a:pt x="54" y="58"/>
                      </a:lnTo>
                      <a:lnTo>
                        <a:pt x="58" y="54"/>
                      </a:lnTo>
                      <a:lnTo>
                        <a:pt x="60" y="48"/>
                      </a:lnTo>
                      <a:lnTo>
                        <a:pt x="62" y="42"/>
                      </a:lnTo>
                      <a:lnTo>
                        <a:pt x="64" y="34"/>
                      </a:lnTo>
                      <a:lnTo>
                        <a:pt x="64" y="34"/>
                      </a:lnTo>
                      <a:lnTo>
                        <a:pt x="62" y="32"/>
                      </a:lnTo>
                      <a:lnTo>
                        <a:pt x="62" y="32"/>
                      </a:lnTo>
                      <a:lnTo>
                        <a:pt x="58" y="38"/>
                      </a:lnTo>
                      <a:lnTo>
                        <a:pt x="54" y="40"/>
                      </a:lnTo>
                      <a:lnTo>
                        <a:pt x="48" y="40"/>
                      </a:lnTo>
                      <a:lnTo>
                        <a:pt x="48" y="4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2" name="Freeform 350"/>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3" name="Freeform 351"/>
                <p:cNvSpPr>
                  <a:spLocks/>
                </p:cNvSpPr>
                <p:nvPr/>
              </p:nvSpPr>
              <p:spPr bwMode="auto">
                <a:xfrm>
                  <a:off x="2998" y="2566"/>
                  <a:ext cx="10" cy="8"/>
                </a:xfrm>
                <a:custGeom>
                  <a:avLst/>
                  <a:gdLst>
                    <a:gd name="T0" fmla="*/ 10 w 10"/>
                    <a:gd name="T1" fmla="*/ 4 h 8"/>
                    <a:gd name="T2" fmla="*/ 10 w 10"/>
                    <a:gd name="T3" fmla="*/ 4 h 8"/>
                    <a:gd name="T4" fmla="*/ 8 w 10"/>
                    <a:gd name="T5" fmla="*/ 8 h 8"/>
                    <a:gd name="T6" fmla="*/ 4 w 10"/>
                    <a:gd name="T7" fmla="*/ 8 h 8"/>
                    <a:gd name="T8" fmla="*/ 4 w 10"/>
                    <a:gd name="T9" fmla="*/ 8 h 8"/>
                    <a:gd name="T10" fmla="*/ 2 w 10"/>
                    <a:gd name="T11" fmla="*/ 8 h 8"/>
                    <a:gd name="T12" fmla="*/ 0 w 10"/>
                    <a:gd name="T13" fmla="*/ 4 h 8"/>
                    <a:gd name="T14" fmla="*/ 0 w 10"/>
                    <a:gd name="T15" fmla="*/ 4 h 8"/>
                    <a:gd name="T16" fmla="*/ 2 w 10"/>
                    <a:gd name="T17" fmla="*/ 0 h 8"/>
                    <a:gd name="T18" fmla="*/ 4 w 10"/>
                    <a:gd name="T19" fmla="*/ 0 h 8"/>
                    <a:gd name="T20" fmla="*/ 4 w 10"/>
                    <a:gd name="T21" fmla="*/ 0 h 8"/>
                    <a:gd name="T22" fmla="*/ 8 w 10"/>
                    <a:gd name="T23" fmla="*/ 0 h 8"/>
                    <a:gd name="T24" fmla="*/ 10 w 10"/>
                    <a:gd name="T25" fmla="*/ 4 h 8"/>
                    <a:gd name="T26" fmla="*/ 10 w 10"/>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8">
                      <a:moveTo>
                        <a:pt x="10" y="4"/>
                      </a:moveTo>
                      <a:lnTo>
                        <a:pt x="10" y="4"/>
                      </a:lnTo>
                      <a:lnTo>
                        <a:pt x="8" y="8"/>
                      </a:lnTo>
                      <a:lnTo>
                        <a:pt x="4" y="8"/>
                      </a:lnTo>
                      <a:lnTo>
                        <a:pt x="4" y="8"/>
                      </a:lnTo>
                      <a:lnTo>
                        <a:pt x="2" y="8"/>
                      </a:lnTo>
                      <a:lnTo>
                        <a:pt x="0" y="4"/>
                      </a:lnTo>
                      <a:lnTo>
                        <a:pt x="0" y="4"/>
                      </a:lnTo>
                      <a:lnTo>
                        <a:pt x="2" y="0"/>
                      </a:lnTo>
                      <a:lnTo>
                        <a:pt x="4" y="0"/>
                      </a:lnTo>
                      <a:lnTo>
                        <a:pt x="4" y="0"/>
                      </a:lnTo>
                      <a:lnTo>
                        <a:pt x="8" y="0"/>
                      </a:lnTo>
                      <a:lnTo>
                        <a:pt x="10" y="4"/>
                      </a:lnTo>
                      <a:lnTo>
                        <a:pt x="10" y="4"/>
                      </a:lnTo>
                      <a:close/>
                    </a:path>
                  </a:pathLst>
                </a:custGeom>
                <a:solidFill>
                  <a:srgbClr val="FB76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4" name="Freeform 352"/>
                <p:cNvSpPr>
                  <a:spLocks/>
                </p:cNvSpPr>
                <p:nvPr/>
              </p:nvSpPr>
              <p:spPr bwMode="auto">
                <a:xfrm>
                  <a:off x="2998" y="2506"/>
                  <a:ext cx="10" cy="10"/>
                </a:xfrm>
                <a:custGeom>
                  <a:avLst/>
                  <a:gdLst>
                    <a:gd name="T0" fmla="*/ 10 w 10"/>
                    <a:gd name="T1" fmla="*/ 6 h 10"/>
                    <a:gd name="T2" fmla="*/ 10 w 10"/>
                    <a:gd name="T3" fmla="*/ 6 h 10"/>
                    <a:gd name="T4" fmla="*/ 8 w 10"/>
                    <a:gd name="T5" fmla="*/ 8 h 10"/>
                    <a:gd name="T6" fmla="*/ 4 w 10"/>
                    <a:gd name="T7" fmla="*/ 10 h 10"/>
                    <a:gd name="T8" fmla="*/ 4 w 10"/>
                    <a:gd name="T9" fmla="*/ 10 h 10"/>
                    <a:gd name="T10" fmla="*/ 2 w 10"/>
                    <a:gd name="T11" fmla="*/ 8 h 10"/>
                    <a:gd name="T12" fmla="*/ 0 w 10"/>
                    <a:gd name="T13" fmla="*/ 6 h 10"/>
                    <a:gd name="T14" fmla="*/ 0 w 10"/>
                    <a:gd name="T15" fmla="*/ 6 h 10"/>
                    <a:gd name="T16" fmla="*/ 2 w 10"/>
                    <a:gd name="T17" fmla="*/ 2 h 10"/>
                    <a:gd name="T18" fmla="*/ 4 w 10"/>
                    <a:gd name="T19" fmla="*/ 0 h 10"/>
                    <a:gd name="T20" fmla="*/ 4 w 10"/>
                    <a:gd name="T21" fmla="*/ 0 h 10"/>
                    <a:gd name="T22" fmla="*/ 8 w 10"/>
                    <a:gd name="T23" fmla="*/ 2 h 10"/>
                    <a:gd name="T24" fmla="*/ 10 w 10"/>
                    <a:gd name="T25" fmla="*/ 6 h 10"/>
                    <a:gd name="T26" fmla="*/ 10 w 10"/>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6"/>
                      </a:moveTo>
                      <a:lnTo>
                        <a:pt x="10" y="6"/>
                      </a:lnTo>
                      <a:lnTo>
                        <a:pt x="8" y="8"/>
                      </a:lnTo>
                      <a:lnTo>
                        <a:pt x="4" y="10"/>
                      </a:lnTo>
                      <a:lnTo>
                        <a:pt x="4" y="10"/>
                      </a:lnTo>
                      <a:lnTo>
                        <a:pt x="2" y="8"/>
                      </a:lnTo>
                      <a:lnTo>
                        <a:pt x="0" y="6"/>
                      </a:lnTo>
                      <a:lnTo>
                        <a:pt x="0" y="6"/>
                      </a:lnTo>
                      <a:lnTo>
                        <a:pt x="2" y="2"/>
                      </a:lnTo>
                      <a:lnTo>
                        <a:pt x="4" y="0"/>
                      </a:lnTo>
                      <a:lnTo>
                        <a:pt x="4" y="0"/>
                      </a:lnTo>
                      <a:lnTo>
                        <a:pt x="8" y="2"/>
                      </a:lnTo>
                      <a:lnTo>
                        <a:pt x="10" y="6"/>
                      </a:lnTo>
                      <a:lnTo>
                        <a:pt x="10" y="6"/>
                      </a:lnTo>
                      <a:close/>
                    </a:path>
                  </a:pathLst>
                </a:custGeom>
                <a:solidFill>
                  <a:srgbClr val="7FAB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5" name="Freeform 353"/>
                <p:cNvSpPr>
                  <a:spLocks/>
                </p:cNvSpPr>
                <p:nvPr/>
              </p:nvSpPr>
              <p:spPr bwMode="auto">
                <a:xfrm>
                  <a:off x="3010" y="2286"/>
                  <a:ext cx="234" cy="40"/>
                </a:xfrm>
                <a:custGeom>
                  <a:avLst/>
                  <a:gdLst>
                    <a:gd name="T0" fmla="*/ 234 w 234"/>
                    <a:gd name="T1" fmla="*/ 26 h 40"/>
                    <a:gd name="T2" fmla="*/ 0 w 234"/>
                    <a:gd name="T3" fmla="*/ 40 h 40"/>
                    <a:gd name="T4" fmla="*/ 0 w 234"/>
                    <a:gd name="T5" fmla="*/ 14 h 40"/>
                    <a:gd name="T6" fmla="*/ 234 w 234"/>
                    <a:gd name="T7" fmla="*/ 0 h 40"/>
                    <a:gd name="T8" fmla="*/ 234 w 234"/>
                    <a:gd name="T9" fmla="*/ 26 h 40"/>
                  </a:gdLst>
                  <a:ahLst/>
                  <a:cxnLst>
                    <a:cxn ang="0">
                      <a:pos x="T0" y="T1"/>
                    </a:cxn>
                    <a:cxn ang="0">
                      <a:pos x="T2" y="T3"/>
                    </a:cxn>
                    <a:cxn ang="0">
                      <a:pos x="T4" y="T5"/>
                    </a:cxn>
                    <a:cxn ang="0">
                      <a:pos x="T6" y="T7"/>
                    </a:cxn>
                    <a:cxn ang="0">
                      <a:pos x="T8" y="T9"/>
                    </a:cxn>
                  </a:cxnLst>
                  <a:rect l="0" t="0" r="r" b="b"/>
                  <a:pathLst>
                    <a:path w="234" h="40">
                      <a:moveTo>
                        <a:pt x="234" y="26"/>
                      </a:moveTo>
                      <a:lnTo>
                        <a:pt x="0" y="40"/>
                      </a:lnTo>
                      <a:lnTo>
                        <a:pt x="0" y="14"/>
                      </a:lnTo>
                      <a:lnTo>
                        <a:pt x="234" y="0"/>
                      </a:lnTo>
                      <a:lnTo>
                        <a:pt x="234" y="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6" name="Freeform 354"/>
                <p:cNvSpPr>
                  <a:spLocks/>
                </p:cNvSpPr>
                <p:nvPr/>
              </p:nvSpPr>
              <p:spPr bwMode="auto">
                <a:xfrm>
                  <a:off x="3372" y="2282"/>
                  <a:ext cx="40" cy="66"/>
                </a:xfrm>
                <a:custGeom>
                  <a:avLst/>
                  <a:gdLst>
                    <a:gd name="T0" fmla="*/ 40 w 40"/>
                    <a:gd name="T1" fmla="*/ 32 h 66"/>
                    <a:gd name="T2" fmla="*/ 40 w 40"/>
                    <a:gd name="T3" fmla="*/ 32 h 66"/>
                    <a:gd name="T4" fmla="*/ 38 w 40"/>
                    <a:gd name="T5" fmla="*/ 46 h 66"/>
                    <a:gd name="T6" fmla="*/ 34 w 40"/>
                    <a:gd name="T7" fmla="*/ 56 h 66"/>
                    <a:gd name="T8" fmla="*/ 28 w 40"/>
                    <a:gd name="T9" fmla="*/ 62 h 66"/>
                    <a:gd name="T10" fmla="*/ 24 w 40"/>
                    <a:gd name="T11" fmla="*/ 64 h 66"/>
                    <a:gd name="T12" fmla="*/ 20 w 40"/>
                    <a:gd name="T13" fmla="*/ 66 h 66"/>
                    <a:gd name="T14" fmla="*/ 20 w 40"/>
                    <a:gd name="T15" fmla="*/ 66 h 66"/>
                    <a:gd name="T16" fmla="*/ 16 w 40"/>
                    <a:gd name="T17" fmla="*/ 64 h 66"/>
                    <a:gd name="T18" fmla="*/ 12 w 40"/>
                    <a:gd name="T19" fmla="*/ 62 h 66"/>
                    <a:gd name="T20" fmla="*/ 6 w 40"/>
                    <a:gd name="T21" fmla="*/ 56 h 66"/>
                    <a:gd name="T22" fmla="*/ 2 w 40"/>
                    <a:gd name="T23" fmla="*/ 46 h 66"/>
                    <a:gd name="T24" fmla="*/ 0 w 40"/>
                    <a:gd name="T25" fmla="*/ 32 h 66"/>
                    <a:gd name="T26" fmla="*/ 0 w 40"/>
                    <a:gd name="T27" fmla="*/ 32 h 66"/>
                    <a:gd name="T28" fmla="*/ 2 w 40"/>
                    <a:gd name="T29" fmla="*/ 20 h 66"/>
                    <a:gd name="T30" fmla="*/ 6 w 40"/>
                    <a:gd name="T31" fmla="*/ 10 h 66"/>
                    <a:gd name="T32" fmla="*/ 12 w 40"/>
                    <a:gd name="T33" fmla="*/ 2 h 66"/>
                    <a:gd name="T34" fmla="*/ 16 w 40"/>
                    <a:gd name="T35" fmla="*/ 0 h 66"/>
                    <a:gd name="T36" fmla="*/ 20 w 40"/>
                    <a:gd name="T37" fmla="*/ 0 h 66"/>
                    <a:gd name="T38" fmla="*/ 20 w 40"/>
                    <a:gd name="T39" fmla="*/ 0 h 66"/>
                    <a:gd name="T40" fmla="*/ 24 w 40"/>
                    <a:gd name="T41" fmla="*/ 0 h 66"/>
                    <a:gd name="T42" fmla="*/ 28 w 40"/>
                    <a:gd name="T43" fmla="*/ 2 h 66"/>
                    <a:gd name="T44" fmla="*/ 34 w 40"/>
                    <a:gd name="T45" fmla="*/ 10 h 66"/>
                    <a:gd name="T46" fmla="*/ 38 w 40"/>
                    <a:gd name="T47" fmla="*/ 20 h 66"/>
                    <a:gd name="T48" fmla="*/ 40 w 40"/>
                    <a:gd name="T49" fmla="*/ 32 h 66"/>
                    <a:gd name="T50" fmla="*/ 40 w 40"/>
                    <a:gd name="T5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6">
                      <a:moveTo>
                        <a:pt x="40" y="32"/>
                      </a:moveTo>
                      <a:lnTo>
                        <a:pt x="40" y="32"/>
                      </a:lnTo>
                      <a:lnTo>
                        <a:pt x="38" y="46"/>
                      </a:lnTo>
                      <a:lnTo>
                        <a:pt x="34" y="56"/>
                      </a:lnTo>
                      <a:lnTo>
                        <a:pt x="28" y="62"/>
                      </a:lnTo>
                      <a:lnTo>
                        <a:pt x="24" y="64"/>
                      </a:lnTo>
                      <a:lnTo>
                        <a:pt x="20" y="66"/>
                      </a:lnTo>
                      <a:lnTo>
                        <a:pt x="20" y="66"/>
                      </a:lnTo>
                      <a:lnTo>
                        <a:pt x="16" y="64"/>
                      </a:lnTo>
                      <a:lnTo>
                        <a:pt x="12" y="62"/>
                      </a:lnTo>
                      <a:lnTo>
                        <a:pt x="6" y="56"/>
                      </a:lnTo>
                      <a:lnTo>
                        <a:pt x="2" y="46"/>
                      </a:lnTo>
                      <a:lnTo>
                        <a:pt x="0" y="32"/>
                      </a:lnTo>
                      <a:lnTo>
                        <a:pt x="0" y="32"/>
                      </a:lnTo>
                      <a:lnTo>
                        <a:pt x="2" y="20"/>
                      </a:lnTo>
                      <a:lnTo>
                        <a:pt x="6" y="10"/>
                      </a:lnTo>
                      <a:lnTo>
                        <a:pt x="12" y="2"/>
                      </a:lnTo>
                      <a:lnTo>
                        <a:pt x="16" y="0"/>
                      </a:lnTo>
                      <a:lnTo>
                        <a:pt x="20" y="0"/>
                      </a:lnTo>
                      <a:lnTo>
                        <a:pt x="20" y="0"/>
                      </a:lnTo>
                      <a:lnTo>
                        <a:pt x="24" y="0"/>
                      </a:lnTo>
                      <a:lnTo>
                        <a:pt x="28" y="2"/>
                      </a:lnTo>
                      <a:lnTo>
                        <a:pt x="34" y="10"/>
                      </a:lnTo>
                      <a:lnTo>
                        <a:pt x="38" y="20"/>
                      </a:lnTo>
                      <a:lnTo>
                        <a:pt x="40" y="32"/>
                      </a:lnTo>
                      <a:lnTo>
                        <a:pt x="40" y="3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7" name="Freeform 355"/>
                <p:cNvSpPr>
                  <a:spLocks/>
                </p:cNvSpPr>
                <p:nvPr/>
              </p:nvSpPr>
              <p:spPr bwMode="auto">
                <a:xfrm>
                  <a:off x="3424" y="2288"/>
                  <a:ext cx="16" cy="28"/>
                </a:xfrm>
                <a:custGeom>
                  <a:avLst/>
                  <a:gdLst>
                    <a:gd name="T0" fmla="*/ 16 w 16"/>
                    <a:gd name="T1" fmla="*/ 14 h 28"/>
                    <a:gd name="T2" fmla="*/ 16 w 16"/>
                    <a:gd name="T3" fmla="*/ 14 h 28"/>
                    <a:gd name="T4" fmla="*/ 16 w 16"/>
                    <a:gd name="T5" fmla="*/ 18 h 28"/>
                    <a:gd name="T6" fmla="*/ 14 w 16"/>
                    <a:gd name="T7" fmla="*/ 24 h 28"/>
                    <a:gd name="T8" fmla="*/ 12 w 16"/>
                    <a:gd name="T9" fmla="*/ 26 h 28"/>
                    <a:gd name="T10" fmla="*/ 8 w 16"/>
                    <a:gd name="T11" fmla="*/ 28 h 28"/>
                    <a:gd name="T12" fmla="*/ 8 w 16"/>
                    <a:gd name="T13" fmla="*/ 28 h 28"/>
                    <a:gd name="T14" fmla="*/ 6 w 16"/>
                    <a:gd name="T15" fmla="*/ 26 h 28"/>
                    <a:gd name="T16" fmla="*/ 2 w 16"/>
                    <a:gd name="T17" fmla="*/ 24 h 28"/>
                    <a:gd name="T18" fmla="*/ 2 w 16"/>
                    <a:gd name="T19" fmla="*/ 18 h 28"/>
                    <a:gd name="T20" fmla="*/ 0 w 16"/>
                    <a:gd name="T21" fmla="*/ 14 h 28"/>
                    <a:gd name="T22" fmla="*/ 0 w 16"/>
                    <a:gd name="T23" fmla="*/ 14 h 28"/>
                    <a:gd name="T24" fmla="*/ 2 w 16"/>
                    <a:gd name="T25" fmla="*/ 8 h 28"/>
                    <a:gd name="T26" fmla="*/ 2 w 16"/>
                    <a:gd name="T27" fmla="*/ 4 h 28"/>
                    <a:gd name="T28" fmla="*/ 6 w 16"/>
                    <a:gd name="T29" fmla="*/ 0 h 28"/>
                    <a:gd name="T30" fmla="*/ 8 w 16"/>
                    <a:gd name="T31" fmla="*/ 0 h 28"/>
                    <a:gd name="T32" fmla="*/ 8 w 16"/>
                    <a:gd name="T33" fmla="*/ 0 h 28"/>
                    <a:gd name="T34" fmla="*/ 12 w 16"/>
                    <a:gd name="T35" fmla="*/ 0 h 28"/>
                    <a:gd name="T36" fmla="*/ 14 w 16"/>
                    <a:gd name="T37" fmla="*/ 4 h 28"/>
                    <a:gd name="T38" fmla="*/ 16 w 16"/>
                    <a:gd name="T39" fmla="*/ 8 h 28"/>
                    <a:gd name="T40" fmla="*/ 16 w 16"/>
                    <a:gd name="T41" fmla="*/ 14 h 28"/>
                    <a:gd name="T42" fmla="*/ 16 w 16"/>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8">
                      <a:moveTo>
                        <a:pt x="16" y="14"/>
                      </a:moveTo>
                      <a:lnTo>
                        <a:pt x="16" y="14"/>
                      </a:lnTo>
                      <a:lnTo>
                        <a:pt x="16" y="18"/>
                      </a:lnTo>
                      <a:lnTo>
                        <a:pt x="14" y="24"/>
                      </a:lnTo>
                      <a:lnTo>
                        <a:pt x="12" y="26"/>
                      </a:lnTo>
                      <a:lnTo>
                        <a:pt x="8" y="28"/>
                      </a:lnTo>
                      <a:lnTo>
                        <a:pt x="8" y="28"/>
                      </a:lnTo>
                      <a:lnTo>
                        <a:pt x="6" y="26"/>
                      </a:lnTo>
                      <a:lnTo>
                        <a:pt x="2" y="24"/>
                      </a:lnTo>
                      <a:lnTo>
                        <a:pt x="2" y="18"/>
                      </a:lnTo>
                      <a:lnTo>
                        <a:pt x="0" y="14"/>
                      </a:lnTo>
                      <a:lnTo>
                        <a:pt x="0" y="14"/>
                      </a:lnTo>
                      <a:lnTo>
                        <a:pt x="2" y="8"/>
                      </a:lnTo>
                      <a:lnTo>
                        <a:pt x="2" y="4"/>
                      </a:lnTo>
                      <a:lnTo>
                        <a:pt x="6" y="0"/>
                      </a:lnTo>
                      <a:lnTo>
                        <a:pt x="8" y="0"/>
                      </a:lnTo>
                      <a:lnTo>
                        <a:pt x="8" y="0"/>
                      </a:lnTo>
                      <a:lnTo>
                        <a:pt x="12" y="0"/>
                      </a:lnTo>
                      <a:lnTo>
                        <a:pt x="14" y="4"/>
                      </a:lnTo>
                      <a:lnTo>
                        <a:pt x="16" y="8"/>
                      </a:lnTo>
                      <a:lnTo>
                        <a:pt x="16" y="14"/>
                      </a:lnTo>
                      <a:lnTo>
                        <a:pt x="16" y="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8" name="Freeform 356"/>
                <p:cNvSpPr>
                  <a:spLocks noEditPoints="1"/>
                </p:cNvSpPr>
                <p:nvPr/>
              </p:nvSpPr>
              <p:spPr bwMode="auto">
                <a:xfrm>
                  <a:off x="2950" y="2228"/>
                  <a:ext cx="722" cy="942"/>
                </a:xfrm>
                <a:custGeom>
                  <a:avLst/>
                  <a:gdLst>
                    <a:gd name="T0" fmla="*/ 706 w 722"/>
                    <a:gd name="T1" fmla="*/ 772 h 942"/>
                    <a:gd name="T2" fmla="*/ 398 w 722"/>
                    <a:gd name="T3" fmla="*/ 22 h 942"/>
                    <a:gd name="T4" fmla="*/ 706 w 722"/>
                    <a:gd name="T5" fmla="*/ 70 h 942"/>
                    <a:gd name="T6" fmla="*/ 382 w 722"/>
                    <a:gd name="T7" fmla="*/ 914 h 942"/>
                    <a:gd name="T8" fmla="*/ 364 w 722"/>
                    <a:gd name="T9" fmla="*/ 922 h 942"/>
                    <a:gd name="T10" fmla="*/ 364 w 722"/>
                    <a:gd name="T11" fmla="*/ 922 h 942"/>
                    <a:gd name="T12" fmla="*/ 356 w 722"/>
                    <a:gd name="T13" fmla="*/ 924 h 942"/>
                    <a:gd name="T14" fmla="*/ 356 w 722"/>
                    <a:gd name="T15" fmla="*/ 16 h 942"/>
                    <a:gd name="T16" fmla="*/ 364 w 722"/>
                    <a:gd name="T17" fmla="*/ 16 h 942"/>
                    <a:gd name="T18" fmla="*/ 382 w 722"/>
                    <a:gd name="T19" fmla="*/ 914 h 942"/>
                    <a:gd name="T20" fmla="*/ 348 w 722"/>
                    <a:gd name="T21" fmla="*/ 926 h 942"/>
                    <a:gd name="T22" fmla="*/ 342 w 722"/>
                    <a:gd name="T23" fmla="*/ 926 h 942"/>
                    <a:gd name="T24" fmla="*/ 198 w 722"/>
                    <a:gd name="T25" fmla="*/ 918 h 942"/>
                    <a:gd name="T26" fmla="*/ 98 w 722"/>
                    <a:gd name="T27" fmla="*/ 904 h 942"/>
                    <a:gd name="T28" fmla="*/ 38 w 722"/>
                    <a:gd name="T29" fmla="*/ 892 h 942"/>
                    <a:gd name="T30" fmla="*/ 20 w 722"/>
                    <a:gd name="T31" fmla="*/ 886 h 942"/>
                    <a:gd name="T32" fmla="*/ 16 w 722"/>
                    <a:gd name="T33" fmla="*/ 882 h 942"/>
                    <a:gd name="T34" fmla="*/ 16 w 722"/>
                    <a:gd name="T35" fmla="*/ 36 h 942"/>
                    <a:gd name="T36" fmla="*/ 342 w 722"/>
                    <a:gd name="T37" fmla="*/ 16 h 942"/>
                    <a:gd name="T38" fmla="*/ 348 w 722"/>
                    <a:gd name="T39" fmla="*/ 16 h 942"/>
                    <a:gd name="T40" fmla="*/ 716 w 722"/>
                    <a:gd name="T41" fmla="*/ 56 h 942"/>
                    <a:gd name="T42" fmla="*/ 366 w 722"/>
                    <a:gd name="T43" fmla="*/ 0 h 942"/>
                    <a:gd name="T44" fmla="*/ 340 w 722"/>
                    <a:gd name="T45" fmla="*/ 0 h 942"/>
                    <a:gd name="T46" fmla="*/ 8 w 722"/>
                    <a:gd name="T47" fmla="*/ 20 h 942"/>
                    <a:gd name="T48" fmla="*/ 2 w 722"/>
                    <a:gd name="T49" fmla="*/ 22 h 942"/>
                    <a:gd name="T50" fmla="*/ 0 w 722"/>
                    <a:gd name="T51" fmla="*/ 880 h 942"/>
                    <a:gd name="T52" fmla="*/ 0 w 722"/>
                    <a:gd name="T53" fmla="*/ 886 h 942"/>
                    <a:gd name="T54" fmla="*/ 6 w 722"/>
                    <a:gd name="T55" fmla="*/ 896 h 942"/>
                    <a:gd name="T56" fmla="*/ 14 w 722"/>
                    <a:gd name="T57" fmla="*/ 900 h 942"/>
                    <a:gd name="T58" fmla="*/ 60 w 722"/>
                    <a:gd name="T59" fmla="*/ 912 h 942"/>
                    <a:gd name="T60" fmla="*/ 140 w 722"/>
                    <a:gd name="T61" fmla="*/ 928 h 942"/>
                    <a:gd name="T62" fmla="*/ 262 w 722"/>
                    <a:gd name="T63" fmla="*/ 940 h 942"/>
                    <a:gd name="T64" fmla="*/ 342 w 722"/>
                    <a:gd name="T65" fmla="*/ 942 h 942"/>
                    <a:gd name="T66" fmla="*/ 360 w 722"/>
                    <a:gd name="T67" fmla="*/ 940 h 942"/>
                    <a:gd name="T68" fmla="*/ 370 w 722"/>
                    <a:gd name="T69" fmla="*/ 936 h 942"/>
                    <a:gd name="T70" fmla="*/ 718 w 722"/>
                    <a:gd name="T71" fmla="*/ 786 h 942"/>
                    <a:gd name="T72" fmla="*/ 720 w 722"/>
                    <a:gd name="T73" fmla="*/ 782 h 942"/>
                    <a:gd name="T74" fmla="*/ 722 w 722"/>
                    <a:gd name="T75" fmla="*/ 64 h 942"/>
                    <a:gd name="T76" fmla="*/ 720 w 722"/>
                    <a:gd name="T77" fmla="*/ 58 h 942"/>
                    <a:gd name="T78" fmla="*/ 716 w 722"/>
                    <a:gd name="T79" fmla="*/ 5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2" h="942">
                      <a:moveTo>
                        <a:pt x="706" y="772"/>
                      </a:moveTo>
                      <a:lnTo>
                        <a:pt x="706" y="772"/>
                      </a:lnTo>
                      <a:lnTo>
                        <a:pt x="398" y="906"/>
                      </a:lnTo>
                      <a:lnTo>
                        <a:pt x="398" y="22"/>
                      </a:lnTo>
                      <a:lnTo>
                        <a:pt x="398" y="22"/>
                      </a:lnTo>
                      <a:lnTo>
                        <a:pt x="706" y="70"/>
                      </a:lnTo>
                      <a:lnTo>
                        <a:pt x="706" y="772"/>
                      </a:lnTo>
                      <a:close/>
                      <a:moveTo>
                        <a:pt x="382" y="914"/>
                      </a:moveTo>
                      <a:lnTo>
                        <a:pt x="382" y="914"/>
                      </a:lnTo>
                      <a:lnTo>
                        <a:pt x="364" y="922"/>
                      </a:lnTo>
                      <a:lnTo>
                        <a:pt x="364" y="922"/>
                      </a:lnTo>
                      <a:lnTo>
                        <a:pt x="364" y="922"/>
                      </a:lnTo>
                      <a:lnTo>
                        <a:pt x="364" y="922"/>
                      </a:lnTo>
                      <a:lnTo>
                        <a:pt x="356" y="924"/>
                      </a:lnTo>
                      <a:lnTo>
                        <a:pt x="356" y="16"/>
                      </a:lnTo>
                      <a:lnTo>
                        <a:pt x="356" y="16"/>
                      </a:lnTo>
                      <a:lnTo>
                        <a:pt x="364" y="16"/>
                      </a:lnTo>
                      <a:lnTo>
                        <a:pt x="364" y="16"/>
                      </a:lnTo>
                      <a:lnTo>
                        <a:pt x="382" y="20"/>
                      </a:lnTo>
                      <a:lnTo>
                        <a:pt x="382" y="914"/>
                      </a:lnTo>
                      <a:close/>
                      <a:moveTo>
                        <a:pt x="348" y="926"/>
                      </a:moveTo>
                      <a:lnTo>
                        <a:pt x="348" y="926"/>
                      </a:lnTo>
                      <a:lnTo>
                        <a:pt x="342" y="926"/>
                      </a:lnTo>
                      <a:lnTo>
                        <a:pt x="342" y="926"/>
                      </a:lnTo>
                      <a:lnTo>
                        <a:pt x="264" y="924"/>
                      </a:lnTo>
                      <a:lnTo>
                        <a:pt x="198" y="918"/>
                      </a:lnTo>
                      <a:lnTo>
                        <a:pt x="142" y="912"/>
                      </a:lnTo>
                      <a:lnTo>
                        <a:pt x="98" y="904"/>
                      </a:lnTo>
                      <a:lnTo>
                        <a:pt x="62" y="898"/>
                      </a:lnTo>
                      <a:lnTo>
                        <a:pt x="38" y="892"/>
                      </a:lnTo>
                      <a:lnTo>
                        <a:pt x="20" y="886"/>
                      </a:lnTo>
                      <a:lnTo>
                        <a:pt x="20" y="886"/>
                      </a:lnTo>
                      <a:lnTo>
                        <a:pt x="16" y="884"/>
                      </a:lnTo>
                      <a:lnTo>
                        <a:pt x="16" y="882"/>
                      </a:lnTo>
                      <a:lnTo>
                        <a:pt x="16" y="882"/>
                      </a:lnTo>
                      <a:lnTo>
                        <a:pt x="16" y="36"/>
                      </a:lnTo>
                      <a:lnTo>
                        <a:pt x="16" y="36"/>
                      </a:lnTo>
                      <a:lnTo>
                        <a:pt x="342" y="16"/>
                      </a:lnTo>
                      <a:lnTo>
                        <a:pt x="342" y="16"/>
                      </a:lnTo>
                      <a:lnTo>
                        <a:pt x="348" y="16"/>
                      </a:lnTo>
                      <a:lnTo>
                        <a:pt x="348" y="926"/>
                      </a:lnTo>
                      <a:close/>
                      <a:moveTo>
                        <a:pt x="716" y="56"/>
                      </a:moveTo>
                      <a:lnTo>
                        <a:pt x="366" y="0"/>
                      </a:lnTo>
                      <a:lnTo>
                        <a:pt x="366" y="0"/>
                      </a:lnTo>
                      <a:lnTo>
                        <a:pt x="348" y="0"/>
                      </a:lnTo>
                      <a:lnTo>
                        <a:pt x="340" y="0"/>
                      </a:lnTo>
                      <a:lnTo>
                        <a:pt x="340" y="0"/>
                      </a:lnTo>
                      <a:lnTo>
                        <a:pt x="8" y="20"/>
                      </a:lnTo>
                      <a:lnTo>
                        <a:pt x="8" y="20"/>
                      </a:lnTo>
                      <a:lnTo>
                        <a:pt x="2" y="22"/>
                      </a:lnTo>
                      <a:lnTo>
                        <a:pt x="0" y="28"/>
                      </a:lnTo>
                      <a:lnTo>
                        <a:pt x="0" y="880"/>
                      </a:lnTo>
                      <a:lnTo>
                        <a:pt x="0" y="880"/>
                      </a:lnTo>
                      <a:lnTo>
                        <a:pt x="0" y="886"/>
                      </a:lnTo>
                      <a:lnTo>
                        <a:pt x="2" y="890"/>
                      </a:lnTo>
                      <a:lnTo>
                        <a:pt x="6" y="896"/>
                      </a:lnTo>
                      <a:lnTo>
                        <a:pt x="14" y="900"/>
                      </a:lnTo>
                      <a:lnTo>
                        <a:pt x="14" y="900"/>
                      </a:lnTo>
                      <a:lnTo>
                        <a:pt x="34" y="906"/>
                      </a:lnTo>
                      <a:lnTo>
                        <a:pt x="60" y="912"/>
                      </a:lnTo>
                      <a:lnTo>
                        <a:pt x="94" y="920"/>
                      </a:lnTo>
                      <a:lnTo>
                        <a:pt x="140" y="928"/>
                      </a:lnTo>
                      <a:lnTo>
                        <a:pt x="196" y="934"/>
                      </a:lnTo>
                      <a:lnTo>
                        <a:pt x="262" y="940"/>
                      </a:lnTo>
                      <a:lnTo>
                        <a:pt x="342" y="942"/>
                      </a:lnTo>
                      <a:lnTo>
                        <a:pt x="342" y="942"/>
                      </a:lnTo>
                      <a:lnTo>
                        <a:pt x="352" y="942"/>
                      </a:lnTo>
                      <a:lnTo>
                        <a:pt x="360" y="940"/>
                      </a:lnTo>
                      <a:lnTo>
                        <a:pt x="370" y="936"/>
                      </a:lnTo>
                      <a:lnTo>
                        <a:pt x="370" y="936"/>
                      </a:lnTo>
                      <a:lnTo>
                        <a:pt x="370" y="936"/>
                      </a:lnTo>
                      <a:lnTo>
                        <a:pt x="718" y="786"/>
                      </a:lnTo>
                      <a:lnTo>
                        <a:pt x="718" y="786"/>
                      </a:lnTo>
                      <a:lnTo>
                        <a:pt x="720" y="782"/>
                      </a:lnTo>
                      <a:lnTo>
                        <a:pt x="722" y="778"/>
                      </a:lnTo>
                      <a:lnTo>
                        <a:pt x="722" y="64"/>
                      </a:lnTo>
                      <a:lnTo>
                        <a:pt x="722" y="64"/>
                      </a:lnTo>
                      <a:lnTo>
                        <a:pt x="720" y="58"/>
                      </a:lnTo>
                      <a:lnTo>
                        <a:pt x="716" y="56"/>
                      </a:lnTo>
                      <a:lnTo>
                        <a:pt x="71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69" name="Freeform 357"/>
                <p:cNvSpPr>
                  <a:spLocks noEditPoints="1"/>
                </p:cNvSpPr>
                <p:nvPr/>
              </p:nvSpPr>
              <p:spPr bwMode="auto">
                <a:xfrm>
                  <a:off x="3070" y="2754"/>
                  <a:ext cx="96" cy="100"/>
                </a:xfrm>
                <a:custGeom>
                  <a:avLst/>
                  <a:gdLst>
                    <a:gd name="T0" fmla="*/ 0 w 96"/>
                    <a:gd name="T1" fmla="*/ 50 h 100"/>
                    <a:gd name="T2" fmla="*/ 4 w 96"/>
                    <a:gd name="T3" fmla="*/ 68 h 100"/>
                    <a:gd name="T4" fmla="*/ 14 w 96"/>
                    <a:gd name="T5" fmla="*/ 86 h 100"/>
                    <a:gd name="T6" fmla="*/ 30 w 96"/>
                    <a:gd name="T7" fmla="*/ 96 h 100"/>
                    <a:gd name="T8" fmla="*/ 48 w 96"/>
                    <a:gd name="T9" fmla="*/ 100 h 100"/>
                    <a:gd name="T10" fmla="*/ 58 w 96"/>
                    <a:gd name="T11" fmla="*/ 98 h 100"/>
                    <a:gd name="T12" fmla="*/ 74 w 96"/>
                    <a:gd name="T13" fmla="*/ 92 h 100"/>
                    <a:gd name="T14" fmla="*/ 88 w 96"/>
                    <a:gd name="T15" fmla="*/ 78 h 100"/>
                    <a:gd name="T16" fmla="*/ 94 w 96"/>
                    <a:gd name="T17" fmla="*/ 60 h 100"/>
                    <a:gd name="T18" fmla="*/ 96 w 96"/>
                    <a:gd name="T19" fmla="*/ 50 h 100"/>
                    <a:gd name="T20" fmla="*/ 92 w 96"/>
                    <a:gd name="T21" fmla="*/ 30 h 100"/>
                    <a:gd name="T22" fmla="*/ 82 w 96"/>
                    <a:gd name="T23" fmla="*/ 14 h 100"/>
                    <a:gd name="T24" fmla="*/ 66 w 96"/>
                    <a:gd name="T25" fmla="*/ 4 h 100"/>
                    <a:gd name="T26" fmla="*/ 48 w 96"/>
                    <a:gd name="T27" fmla="*/ 0 h 100"/>
                    <a:gd name="T28" fmla="*/ 38 w 96"/>
                    <a:gd name="T29" fmla="*/ 0 h 100"/>
                    <a:gd name="T30" fmla="*/ 22 w 96"/>
                    <a:gd name="T31" fmla="*/ 8 h 100"/>
                    <a:gd name="T32" fmla="*/ 8 w 96"/>
                    <a:gd name="T33" fmla="*/ 22 h 100"/>
                    <a:gd name="T34" fmla="*/ 2 w 96"/>
                    <a:gd name="T35" fmla="*/ 40 h 100"/>
                    <a:gd name="T36" fmla="*/ 0 w 96"/>
                    <a:gd name="T37" fmla="*/ 50 h 100"/>
                    <a:gd name="T38" fmla="*/ 16 w 96"/>
                    <a:gd name="T39" fmla="*/ 50 h 100"/>
                    <a:gd name="T40" fmla="*/ 20 w 96"/>
                    <a:gd name="T41" fmla="*/ 36 h 100"/>
                    <a:gd name="T42" fmla="*/ 26 w 96"/>
                    <a:gd name="T43" fmla="*/ 26 h 100"/>
                    <a:gd name="T44" fmla="*/ 36 w 96"/>
                    <a:gd name="T45" fmla="*/ 18 h 100"/>
                    <a:gd name="T46" fmla="*/ 48 w 96"/>
                    <a:gd name="T47" fmla="*/ 16 h 100"/>
                    <a:gd name="T48" fmla="*/ 54 w 96"/>
                    <a:gd name="T49" fmla="*/ 16 h 100"/>
                    <a:gd name="T50" fmla="*/ 66 w 96"/>
                    <a:gd name="T51" fmla="*/ 20 h 100"/>
                    <a:gd name="T52" fmla="*/ 74 w 96"/>
                    <a:gd name="T53" fmla="*/ 30 h 100"/>
                    <a:gd name="T54" fmla="*/ 78 w 96"/>
                    <a:gd name="T55" fmla="*/ 42 h 100"/>
                    <a:gd name="T56" fmla="*/ 80 w 96"/>
                    <a:gd name="T57" fmla="*/ 50 h 100"/>
                    <a:gd name="T58" fmla="*/ 78 w 96"/>
                    <a:gd name="T59" fmla="*/ 62 h 100"/>
                    <a:gd name="T60" fmla="*/ 70 w 96"/>
                    <a:gd name="T61" fmla="*/ 74 h 100"/>
                    <a:gd name="T62" fmla="*/ 60 w 96"/>
                    <a:gd name="T63" fmla="*/ 82 h 100"/>
                    <a:gd name="T64" fmla="*/ 48 w 96"/>
                    <a:gd name="T65" fmla="*/ 84 h 100"/>
                    <a:gd name="T66" fmla="*/ 42 w 96"/>
                    <a:gd name="T67" fmla="*/ 84 h 100"/>
                    <a:gd name="T68" fmla="*/ 30 w 96"/>
                    <a:gd name="T69" fmla="*/ 78 h 100"/>
                    <a:gd name="T70" fmla="*/ 22 w 96"/>
                    <a:gd name="T71" fmla="*/ 68 h 100"/>
                    <a:gd name="T72" fmla="*/ 18 w 96"/>
                    <a:gd name="T73" fmla="*/ 56 h 100"/>
                    <a:gd name="T74" fmla="*/ 16 w 96"/>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00">
                      <a:moveTo>
                        <a:pt x="0" y="50"/>
                      </a:moveTo>
                      <a:lnTo>
                        <a:pt x="0" y="50"/>
                      </a:lnTo>
                      <a:lnTo>
                        <a:pt x="2" y="60"/>
                      </a:lnTo>
                      <a:lnTo>
                        <a:pt x="4" y="68"/>
                      </a:lnTo>
                      <a:lnTo>
                        <a:pt x="8" y="78"/>
                      </a:lnTo>
                      <a:lnTo>
                        <a:pt x="14" y="86"/>
                      </a:lnTo>
                      <a:lnTo>
                        <a:pt x="22" y="92"/>
                      </a:lnTo>
                      <a:lnTo>
                        <a:pt x="30" y="96"/>
                      </a:lnTo>
                      <a:lnTo>
                        <a:pt x="38" y="98"/>
                      </a:lnTo>
                      <a:lnTo>
                        <a:pt x="48" y="100"/>
                      </a:lnTo>
                      <a:lnTo>
                        <a:pt x="48" y="100"/>
                      </a:lnTo>
                      <a:lnTo>
                        <a:pt x="58" y="98"/>
                      </a:lnTo>
                      <a:lnTo>
                        <a:pt x="66" y="96"/>
                      </a:lnTo>
                      <a:lnTo>
                        <a:pt x="74" y="92"/>
                      </a:lnTo>
                      <a:lnTo>
                        <a:pt x="82" y="86"/>
                      </a:lnTo>
                      <a:lnTo>
                        <a:pt x="88" y="78"/>
                      </a:lnTo>
                      <a:lnTo>
                        <a:pt x="92" y="68"/>
                      </a:lnTo>
                      <a:lnTo>
                        <a:pt x="94" y="60"/>
                      </a:lnTo>
                      <a:lnTo>
                        <a:pt x="96" y="50"/>
                      </a:lnTo>
                      <a:lnTo>
                        <a:pt x="96" y="50"/>
                      </a:lnTo>
                      <a:lnTo>
                        <a:pt x="94" y="40"/>
                      </a:lnTo>
                      <a:lnTo>
                        <a:pt x="92" y="30"/>
                      </a:lnTo>
                      <a:lnTo>
                        <a:pt x="88" y="22"/>
                      </a:lnTo>
                      <a:lnTo>
                        <a:pt x="82" y="14"/>
                      </a:lnTo>
                      <a:lnTo>
                        <a:pt x="74" y="8"/>
                      </a:lnTo>
                      <a:lnTo>
                        <a:pt x="66" y="4"/>
                      </a:lnTo>
                      <a:lnTo>
                        <a:pt x="58" y="0"/>
                      </a:lnTo>
                      <a:lnTo>
                        <a:pt x="48" y="0"/>
                      </a:lnTo>
                      <a:lnTo>
                        <a:pt x="48" y="0"/>
                      </a:lnTo>
                      <a:lnTo>
                        <a:pt x="38" y="0"/>
                      </a:lnTo>
                      <a:lnTo>
                        <a:pt x="30" y="4"/>
                      </a:lnTo>
                      <a:lnTo>
                        <a:pt x="22" y="8"/>
                      </a:lnTo>
                      <a:lnTo>
                        <a:pt x="14" y="14"/>
                      </a:lnTo>
                      <a:lnTo>
                        <a:pt x="8" y="22"/>
                      </a:lnTo>
                      <a:lnTo>
                        <a:pt x="4" y="30"/>
                      </a:lnTo>
                      <a:lnTo>
                        <a:pt x="2" y="40"/>
                      </a:lnTo>
                      <a:lnTo>
                        <a:pt x="0" y="50"/>
                      </a:lnTo>
                      <a:lnTo>
                        <a:pt x="0" y="50"/>
                      </a:lnTo>
                      <a:close/>
                      <a:moveTo>
                        <a:pt x="16" y="50"/>
                      </a:moveTo>
                      <a:lnTo>
                        <a:pt x="16" y="50"/>
                      </a:lnTo>
                      <a:lnTo>
                        <a:pt x="18" y="42"/>
                      </a:lnTo>
                      <a:lnTo>
                        <a:pt x="20" y="36"/>
                      </a:lnTo>
                      <a:lnTo>
                        <a:pt x="22" y="30"/>
                      </a:lnTo>
                      <a:lnTo>
                        <a:pt x="26" y="26"/>
                      </a:lnTo>
                      <a:lnTo>
                        <a:pt x="30" y="20"/>
                      </a:lnTo>
                      <a:lnTo>
                        <a:pt x="36" y="18"/>
                      </a:lnTo>
                      <a:lnTo>
                        <a:pt x="42" y="16"/>
                      </a:lnTo>
                      <a:lnTo>
                        <a:pt x="48" y="16"/>
                      </a:lnTo>
                      <a:lnTo>
                        <a:pt x="48" y="16"/>
                      </a:lnTo>
                      <a:lnTo>
                        <a:pt x="54" y="16"/>
                      </a:lnTo>
                      <a:lnTo>
                        <a:pt x="60" y="18"/>
                      </a:lnTo>
                      <a:lnTo>
                        <a:pt x="66" y="20"/>
                      </a:lnTo>
                      <a:lnTo>
                        <a:pt x="70" y="26"/>
                      </a:lnTo>
                      <a:lnTo>
                        <a:pt x="74" y="30"/>
                      </a:lnTo>
                      <a:lnTo>
                        <a:pt x="78" y="36"/>
                      </a:lnTo>
                      <a:lnTo>
                        <a:pt x="78" y="42"/>
                      </a:lnTo>
                      <a:lnTo>
                        <a:pt x="80" y="50"/>
                      </a:lnTo>
                      <a:lnTo>
                        <a:pt x="80" y="50"/>
                      </a:lnTo>
                      <a:lnTo>
                        <a:pt x="78" y="56"/>
                      </a:lnTo>
                      <a:lnTo>
                        <a:pt x="78" y="62"/>
                      </a:lnTo>
                      <a:lnTo>
                        <a:pt x="74" y="68"/>
                      </a:lnTo>
                      <a:lnTo>
                        <a:pt x="70" y="74"/>
                      </a:lnTo>
                      <a:lnTo>
                        <a:pt x="66" y="78"/>
                      </a:lnTo>
                      <a:lnTo>
                        <a:pt x="60" y="82"/>
                      </a:lnTo>
                      <a:lnTo>
                        <a:pt x="54" y="84"/>
                      </a:lnTo>
                      <a:lnTo>
                        <a:pt x="48" y="84"/>
                      </a:lnTo>
                      <a:lnTo>
                        <a:pt x="48" y="84"/>
                      </a:lnTo>
                      <a:lnTo>
                        <a:pt x="42" y="84"/>
                      </a:lnTo>
                      <a:lnTo>
                        <a:pt x="36" y="82"/>
                      </a:lnTo>
                      <a:lnTo>
                        <a:pt x="30" y="78"/>
                      </a:lnTo>
                      <a:lnTo>
                        <a:pt x="26" y="74"/>
                      </a:lnTo>
                      <a:lnTo>
                        <a:pt x="22" y="68"/>
                      </a:lnTo>
                      <a:lnTo>
                        <a:pt x="20" y="62"/>
                      </a:lnTo>
                      <a:lnTo>
                        <a:pt x="18" y="56"/>
                      </a:lnTo>
                      <a:lnTo>
                        <a:pt x="16" y="50"/>
                      </a:lnTo>
                      <a:lnTo>
                        <a:pt x="1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0" name="Freeform 358"/>
                <p:cNvSpPr>
                  <a:spLocks noEditPoints="1"/>
                </p:cNvSpPr>
                <p:nvPr/>
              </p:nvSpPr>
              <p:spPr bwMode="auto">
                <a:xfrm>
                  <a:off x="3032" y="2490"/>
                  <a:ext cx="240" cy="150"/>
                </a:xfrm>
                <a:custGeom>
                  <a:avLst/>
                  <a:gdLst>
                    <a:gd name="T0" fmla="*/ 2 w 240"/>
                    <a:gd name="T1" fmla="*/ 0 h 150"/>
                    <a:gd name="T2" fmla="*/ 2 w 240"/>
                    <a:gd name="T3" fmla="*/ 0 h 150"/>
                    <a:gd name="T4" fmla="*/ 0 w 240"/>
                    <a:gd name="T5" fmla="*/ 4 h 150"/>
                    <a:gd name="T6" fmla="*/ 0 w 240"/>
                    <a:gd name="T7" fmla="*/ 138 h 150"/>
                    <a:gd name="T8" fmla="*/ 0 w 240"/>
                    <a:gd name="T9" fmla="*/ 138 h 150"/>
                    <a:gd name="T10" fmla="*/ 2 w 240"/>
                    <a:gd name="T11" fmla="*/ 140 h 150"/>
                    <a:gd name="T12" fmla="*/ 4 w 240"/>
                    <a:gd name="T13" fmla="*/ 142 h 150"/>
                    <a:gd name="T14" fmla="*/ 236 w 240"/>
                    <a:gd name="T15" fmla="*/ 150 h 150"/>
                    <a:gd name="T16" fmla="*/ 236 w 240"/>
                    <a:gd name="T17" fmla="*/ 150 h 150"/>
                    <a:gd name="T18" fmla="*/ 238 w 240"/>
                    <a:gd name="T19" fmla="*/ 148 h 150"/>
                    <a:gd name="T20" fmla="*/ 238 w 240"/>
                    <a:gd name="T21" fmla="*/ 148 h 150"/>
                    <a:gd name="T22" fmla="*/ 240 w 240"/>
                    <a:gd name="T23" fmla="*/ 146 h 150"/>
                    <a:gd name="T24" fmla="*/ 240 w 240"/>
                    <a:gd name="T25" fmla="*/ 4 h 150"/>
                    <a:gd name="T26" fmla="*/ 240 w 240"/>
                    <a:gd name="T27" fmla="*/ 4 h 150"/>
                    <a:gd name="T28" fmla="*/ 238 w 240"/>
                    <a:gd name="T29" fmla="*/ 2 h 150"/>
                    <a:gd name="T30" fmla="*/ 236 w 240"/>
                    <a:gd name="T31" fmla="*/ 0 h 150"/>
                    <a:gd name="T32" fmla="*/ 4 w 240"/>
                    <a:gd name="T33" fmla="*/ 0 h 150"/>
                    <a:gd name="T34" fmla="*/ 4 w 240"/>
                    <a:gd name="T35" fmla="*/ 0 h 150"/>
                    <a:gd name="T36" fmla="*/ 2 w 240"/>
                    <a:gd name="T37" fmla="*/ 0 h 150"/>
                    <a:gd name="T38" fmla="*/ 2 w 240"/>
                    <a:gd name="T39" fmla="*/ 0 h 150"/>
                    <a:gd name="T40" fmla="*/ 8 w 240"/>
                    <a:gd name="T41" fmla="*/ 8 h 150"/>
                    <a:gd name="T42" fmla="*/ 8 w 240"/>
                    <a:gd name="T43" fmla="*/ 8 h 150"/>
                    <a:gd name="T44" fmla="*/ 232 w 240"/>
                    <a:gd name="T45" fmla="*/ 8 h 150"/>
                    <a:gd name="T46" fmla="*/ 232 w 240"/>
                    <a:gd name="T47" fmla="*/ 8 h 150"/>
                    <a:gd name="T48" fmla="*/ 232 w 240"/>
                    <a:gd name="T49" fmla="*/ 142 h 150"/>
                    <a:gd name="T50" fmla="*/ 232 w 240"/>
                    <a:gd name="T51" fmla="*/ 142 h 150"/>
                    <a:gd name="T52" fmla="*/ 8 w 240"/>
                    <a:gd name="T53" fmla="*/ 134 h 150"/>
                    <a:gd name="T54" fmla="*/ 8 w 240"/>
                    <a:gd name="T55" fmla="*/ 134 h 150"/>
                    <a:gd name="T56" fmla="*/ 8 w 240"/>
                    <a:gd name="T57" fmla="*/ 8 h 150"/>
                    <a:gd name="T58" fmla="*/ 8 w 240"/>
                    <a:gd name="T59"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50">
                      <a:moveTo>
                        <a:pt x="2" y="0"/>
                      </a:moveTo>
                      <a:lnTo>
                        <a:pt x="2" y="0"/>
                      </a:lnTo>
                      <a:lnTo>
                        <a:pt x="0" y="4"/>
                      </a:lnTo>
                      <a:lnTo>
                        <a:pt x="0" y="138"/>
                      </a:lnTo>
                      <a:lnTo>
                        <a:pt x="0" y="138"/>
                      </a:lnTo>
                      <a:lnTo>
                        <a:pt x="2" y="140"/>
                      </a:lnTo>
                      <a:lnTo>
                        <a:pt x="4" y="142"/>
                      </a:lnTo>
                      <a:lnTo>
                        <a:pt x="236" y="150"/>
                      </a:lnTo>
                      <a:lnTo>
                        <a:pt x="236" y="150"/>
                      </a:lnTo>
                      <a:lnTo>
                        <a:pt x="238" y="148"/>
                      </a:lnTo>
                      <a:lnTo>
                        <a:pt x="238" y="148"/>
                      </a:lnTo>
                      <a:lnTo>
                        <a:pt x="240" y="146"/>
                      </a:lnTo>
                      <a:lnTo>
                        <a:pt x="240" y="4"/>
                      </a:lnTo>
                      <a:lnTo>
                        <a:pt x="240" y="4"/>
                      </a:lnTo>
                      <a:lnTo>
                        <a:pt x="238" y="2"/>
                      </a:lnTo>
                      <a:lnTo>
                        <a:pt x="236" y="0"/>
                      </a:lnTo>
                      <a:lnTo>
                        <a:pt x="4" y="0"/>
                      </a:lnTo>
                      <a:lnTo>
                        <a:pt x="4" y="0"/>
                      </a:lnTo>
                      <a:lnTo>
                        <a:pt x="2" y="0"/>
                      </a:lnTo>
                      <a:lnTo>
                        <a:pt x="2" y="0"/>
                      </a:lnTo>
                      <a:close/>
                      <a:moveTo>
                        <a:pt x="8" y="8"/>
                      </a:moveTo>
                      <a:lnTo>
                        <a:pt x="8" y="8"/>
                      </a:lnTo>
                      <a:lnTo>
                        <a:pt x="232" y="8"/>
                      </a:lnTo>
                      <a:lnTo>
                        <a:pt x="232" y="8"/>
                      </a:lnTo>
                      <a:lnTo>
                        <a:pt x="232" y="142"/>
                      </a:lnTo>
                      <a:lnTo>
                        <a:pt x="232" y="142"/>
                      </a:lnTo>
                      <a:lnTo>
                        <a:pt x="8" y="134"/>
                      </a:lnTo>
                      <a:lnTo>
                        <a:pt x="8" y="134"/>
                      </a:lnTo>
                      <a:lnTo>
                        <a:pt x="8" y="8"/>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1" name="Freeform 359"/>
                <p:cNvSpPr>
                  <a:spLocks noEditPoints="1"/>
                </p:cNvSpPr>
                <p:nvPr/>
              </p:nvSpPr>
              <p:spPr bwMode="auto">
                <a:xfrm>
                  <a:off x="2982" y="2264"/>
                  <a:ext cx="290" cy="210"/>
                </a:xfrm>
                <a:custGeom>
                  <a:avLst/>
                  <a:gdLst>
                    <a:gd name="T0" fmla="*/ 286 w 290"/>
                    <a:gd name="T1" fmla="*/ 0 h 210"/>
                    <a:gd name="T2" fmla="*/ 4 w 290"/>
                    <a:gd name="T3" fmla="*/ 16 h 210"/>
                    <a:gd name="T4" fmla="*/ 4 w 290"/>
                    <a:gd name="T5" fmla="*/ 16 h 210"/>
                    <a:gd name="T6" fmla="*/ 0 w 290"/>
                    <a:gd name="T7" fmla="*/ 16 h 210"/>
                    <a:gd name="T8" fmla="*/ 0 w 290"/>
                    <a:gd name="T9" fmla="*/ 20 h 210"/>
                    <a:gd name="T10" fmla="*/ 0 w 290"/>
                    <a:gd name="T11" fmla="*/ 206 h 210"/>
                    <a:gd name="T12" fmla="*/ 0 w 290"/>
                    <a:gd name="T13" fmla="*/ 206 h 210"/>
                    <a:gd name="T14" fmla="*/ 0 w 290"/>
                    <a:gd name="T15" fmla="*/ 210 h 210"/>
                    <a:gd name="T16" fmla="*/ 0 w 290"/>
                    <a:gd name="T17" fmla="*/ 210 h 210"/>
                    <a:gd name="T18" fmla="*/ 4 w 290"/>
                    <a:gd name="T19" fmla="*/ 210 h 210"/>
                    <a:gd name="T20" fmla="*/ 286 w 290"/>
                    <a:gd name="T21" fmla="*/ 210 h 210"/>
                    <a:gd name="T22" fmla="*/ 286 w 290"/>
                    <a:gd name="T23" fmla="*/ 210 h 210"/>
                    <a:gd name="T24" fmla="*/ 288 w 290"/>
                    <a:gd name="T25" fmla="*/ 208 h 210"/>
                    <a:gd name="T26" fmla="*/ 290 w 290"/>
                    <a:gd name="T27" fmla="*/ 206 h 210"/>
                    <a:gd name="T28" fmla="*/ 290 w 290"/>
                    <a:gd name="T29" fmla="*/ 4 h 210"/>
                    <a:gd name="T30" fmla="*/ 290 w 290"/>
                    <a:gd name="T31" fmla="*/ 4 h 210"/>
                    <a:gd name="T32" fmla="*/ 288 w 290"/>
                    <a:gd name="T33" fmla="*/ 2 h 210"/>
                    <a:gd name="T34" fmla="*/ 288 w 290"/>
                    <a:gd name="T35" fmla="*/ 2 h 210"/>
                    <a:gd name="T36" fmla="*/ 286 w 290"/>
                    <a:gd name="T37" fmla="*/ 0 h 210"/>
                    <a:gd name="T38" fmla="*/ 286 w 290"/>
                    <a:gd name="T39" fmla="*/ 0 h 210"/>
                    <a:gd name="T40" fmla="*/ 282 w 290"/>
                    <a:gd name="T41" fmla="*/ 8 h 210"/>
                    <a:gd name="T42" fmla="*/ 282 w 290"/>
                    <a:gd name="T43" fmla="*/ 8 h 210"/>
                    <a:gd name="T44" fmla="*/ 282 w 290"/>
                    <a:gd name="T45" fmla="*/ 202 h 210"/>
                    <a:gd name="T46" fmla="*/ 282 w 290"/>
                    <a:gd name="T47" fmla="*/ 202 h 210"/>
                    <a:gd name="T48" fmla="*/ 8 w 290"/>
                    <a:gd name="T49" fmla="*/ 202 h 210"/>
                    <a:gd name="T50" fmla="*/ 8 w 290"/>
                    <a:gd name="T51" fmla="*/ 202 h 210"/>
                    <a:gd name="T52" fmla="*/ 8 w 290"/>
                    <a:gd name="T53" fmla="*/ 22 h 210"/>
                    <a:gd name="T54" fmla="*/ 8 w 290"/>
                    <a:gd name="T55" fmla="*/ 22 h 210"/>
                    <a:gd name="T56" fmla="*/ 282 w 290"/>
                    <a:gd name="T57" fmla="*/ 8 h 210"/>
                    <a:gd name="T58" fmla="*/ 282 w 290"/>
                    <a:gd name="T59" fmla="*/ 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10">
                      <a:moveTo>
                        <a:pt x="286" y="0"/>
                      </a:moveTo>
                      <a:lnTo>
                        <a:pt x="4" y="16"/>
                      </a:lnTo>
                      <a:lnTo>
                        <a:pt x="4" y="16"/>
                      </a:lnTo>
                      <a:lnTo>
                        <a:pt x="0" y="16"/>
                      </a:lnTo>
                      <a:lnTo>
                        <a:pt x="0" y="20"/>
                      </a:lnTo>
                      <a:lnTo>
                        <a:pt x="0" y="206"/>
                      </a:lnTo>
                      <a:lnTo>
                        <a:pt x="0" y="206"/>
                      </a:lnTo>
                      <a:lnTo>
                        <a:pt x="0" y="210"/>
                      </a:lnTo>
                      <a:lnTo>
                        <a:pt x="0" y="210"/>
                      </a:lnTo>
                      <a:lnTo>
                        <a:pt x="4" y="210"/>
                      </a:lnTo>
                      <a:lnTo>
                        <a:pt x="286" y="210"/>
                      </a:lnTo>
                      <a:lnTo>
                        <a:pt x="286" y="210"/>
                      </a:lnTo>
                      <a:lnTo>
                        <a:pt x="288" y="208"/>
                      </a:lnTo>
                      <a:lnTo>
                        <a:pt x="290" y="206"/>
                      </a:lnTo>
                      <a:lnTo>
                        <a:pt x="290" y="4"/>
                      </a:lnTo>
                      <a:lnTo>
                        <a:pt x="290" y="4"/>
                      </a:lnTo>
                      <a:lnTo>
                        <a:pt x="288" y="2"/>
                      </a:lnTo>
                      <a:lnTo>
                        <a:pt x="288" y="2"/>
                      </a:lnTo>
                      <a:lnTo>
                        <a:pt x="286" y="0"/>
                      </a:lnTo>
                      <a:lnTo>
                        <a:pt x="286" y="0"/>
                      </a:lnTo>
                      <a:close/>
                      <a:moveTo>
                        <a:pt x="282" y="8"/>
                      </a:moveTo>
                      <a:lnTo>
                        <a:pt x="282" y="8"/>
                      </a:lnTo>
                      <a:lnTo>
                        <a:pt x="282" y="202"/>
                      </a:lnTo>
                      <a:lnTo>
                        <a:pt x="282" y="202"/>
                      </a:lnTo>
                      <a:lnTo>
                        <a:pt x="8" y="202"/>
                      </a:lnTo>
                      <a:lnTo>
                        <a:pt x="8" y="202"/>
                      </a:lnTo>
                      <a:lnTo>
                        <a:pt x="8" y="22"/>
                      </a:lnTo>
                      <a:lnTo>
                        <a:pt x="8" y="22"/>
                      </a:lnTo>
                      <a:lnTo>
                        <a:pt x="282" y="8"/>
                      </a:lnTo>
                      <a:lnTo>
                        <a:pt x="2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2" name="Freeform 360"/>
                <p:cNvSpPr>
                  <a:spLocks noEditPoints="1"/>
                </p:cNvSpPr>
                <p:nvPr/>
              </p:nvSpPr>
              <p:spPr bwMode="auto">
                <a:xfrm>
                  <a:off x="3006" y="2282"/>
                  <a:ext cx="250" cy="86"/>
                </a:xfrm>
                <a:custGeom>
                  <a:avLst/>
                  <a:gdLst>
                    <a:gd name="T0" fmla="*/ 246 w 250"/>
                    <a:gd name="T1" fmla="*/ 0 h 86"/>
                    <a:gd name="T2" fmla="*/ 4 w 250"/>
                    <a:gd name="T3" fmla="*/ 14 h 86"/>
                    <a:gd name="T4" fmla="*/ 4 w 250"/>
                    <a:gd name="T5" fmla="*/ 14 h 86"/>
                    <a:gd name="T6" fmla="*/ 0 w 250"/>
                    <a:gd name="T7" fmla="*/ 14 h 86"/>
                    <a:gd name="T8" fmla="*/ 0 w 250"/>
                    <a:gd name="T9" fmla="*/ 18 h 86"/>
                    <a:gd name="T10" fmla="*/ 0 w 250"/>
                    <a:gd name="T11" fmla="*/ 82 h 86"/>
                    <a:gd name="T12" fmla="*/ 0 w 250"/>
                    <a:gd name="T13" fmla="*/ 82 h 86"/>
                    <a:gd name="T14" fmla="*/ 2 w 250"/>
                    <a:gd name="T15" fmla="*/ 86 h 86"/>
                    <a:gd name="T16" fmla="*/ 2 w 250"/>
                    <a:gd name="T17" fmla="*/ 86 h 86"/>
                    <a:gd name="T18" fmla="*/ 4 w 250"/>
                    <a:gd name="T19" fmla="*/ 86 h 86"/>
                    <a:gd name="T20" fmla="*/ 246 w 250"/>
                    <a:gd name="T21" fmla="*/ 78 h 86"/>
                    <a:gd name="T22" fmla="*/ 246 w 250"/>
                    <a:gd name="T23" fmla="*/ 78 h 86"/>
                    <a:gd name="T24" fmla="*/ 248 w 250"/>
                    <a:gd name="T25" fmla="*/ 78 h 86"/>
                    <a:gd name="T26" fmla="*/ 250 w 250"/>
                    <a:gd name="T27" fmla="*/ 74 h 86"/>
                    <a:gd name="T28" fmla="*/ 250 w 250"/>
                    <a:gd name="T29" fmla="*/ 4 h 86"/>
                    <a:gd name="T30" fmla="*/ 250 w 250"/>
                    <a:gd name="T31" fmla="*/ 4 h 86"/>
                    <a:gd name="T32" fmla="*/ 248 w 250"/>
                    <a:gd name="T33" fmla="*/ 2 h 86"/>
                    <a:gd name="T34" fmla="*/ 248 w 250"/>
                    <a:gd name="T35" fmla="*/ 2 h 86"/>
                    <a:gd name="T36" fmla="*/ 246 w 250"/>
                    <a:gd name="T37" fmla="*/ 0 h 86"/>
                    <a:gd name="T38" fmla="*/ 246 w 250"/>
                    <a:gd name="T39" fmla="*/ 0 h 86"/>
                    <a:gd name="T40" fmla="*/ 242 w 250"/>
                    <a:gd name="T41" fmla="*/ 8 h 86"/>
                    <a:gd name="T42" fmla="*/ 242 w 250"/>
                    <a:gd name="T43" fmla="*/ 8 h 86"/>
                    <a:gd name="T44" fmla="*/ 242 w 250"/>
                    <a:gd name="T45" fmla="*/ 70 h 86"/>
                    <a:gd name="T46" fmla="*/ 242 w 250"/>
                    <a:gd name="T47" fmla="*/ 70 h 86"/>
                    <a:gd name="T48" fmla="*/ 8 w 250"/>
                    <a:gd name="T49" fmla="*/ 78 h 86"/>
                    <a:gd name="T50" fmla="*/ 8 w 250"/>
                    <a:gd name="T51" fmla="*/ 78 h 86"/>
                    <a:gd name="T52" fmla="*/ 8 w 250"/>
                    <a:gd name="T53" fmla="*/ 22 h 86"/>
                    <a:gd name="T54" fmla="*/ 8 w 250"/>
                    <a:gd name="T55" fmla="*/ 22 h 86"/>
                    <a:gd name="T56" fmla="*/ 242 w 250"/>
                    <a:gd name="T57" fmla="*/ 8 h 86"/>
                    <a:gd name="T58" fmla="*/ 242 w 250"/>
                    <a:gd name="T59" fmla="*/ 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86">
                      <a:moveTo>
                        <a:pt x="246" y="0"/>
                      </a:moveTo>
                      <a:lnTo>
                        <a:pt x="4" y="14"/>
                      </a:lnTo>
                      <a:lnTo>
                        <a:pt x="4" y="14"/>
                      </a:lnTo>
                      <a:lnTo>
                        <a:pt x="0" y="14"/>
                      </a:lnTo>
                      <a:lnTo>
                        <a:pt x="0" y="18"/>
                      </a:lnTo>
                      <a:lnTo>
                        <a:pt x="0" y="82"/>
                      </a:lnTo>
                      <a:lnTo>
                        <a:pt x="0" y="82"/>
                      </a:lnTo>
                      <a:lnTo>
                        <a:pt x="2" y="86"/>
                      </a:lnTo>
                      <a:lnTo>
                        <a:pt x="2" y="86"/>
                      </a:lnTo>
                      <a:lnTo>
                        <a:pt x="4" y="86"/>
                      </a:lnTo>
                      <a:lnTo>
                        <a:pt x="246" y="78"/>
                      </a:lnTo>
                      <a:lnTo>
                        <a:pt x="246" y="78"/>
                      </a:lnTo>
                      <a:lnTo>
                        <a:pt x="248" y="78"/>
                      </a:lnTo>
                      <a:lnTo>
                        <a:pt x="250" y="74"/>
                      </a:lnTo>
                      <a:lnTo>
                        <a:pt x="250" y="4"/>
                      </a:lnTo>
                      <a:lnTo>
                        <a:pt x="250" y="4"/>
                      </a:lnTo>
                      <a:lnTo>
                        <a:pt x="248" y="2"/>
                      </a:lnTo>
                      <a:lnTo>
                        <a:pt x="248" y="2"/>
                      </a:lnTo>
                      <a:lnTo>
                        <a:pt x="246" y="0"/>
                      </a:lnTo>
                      <a:lnTo>
                        <a:pt x="246" y="0"/>
                      </a:lnTo>
                      <a:close/>
                      <a:moveTo>
                        <a:pt x="242" y="8"/>
                      </a:moveTo>
                      <a:lnTo>
                        <a:pt x="242" y="8"/>
                      </a:lnTo>
                      <a:lnTo>
                        <a:pt x="242" y="70"/>
                      </a:lnTo>
                      <a:lnTo>
                        <a:pt x="242" y="70"/>
                      </a:lnTo>
                      <a:lnTo>
                        <a:pt x="8" y="78"/>
                      </a:lnTo>
                      <a:lnTo>
                        <a:pt x="8" y="78"/>
                      </a:lnTo>
                      <a:lnTo>
                        <a:pt x="8" y="22"/>
                      </a:lnTo>
                      <a:lnTo>
                        <a:pt x="8" y="22"/>
                      </a:lnTo>
                      <a:lnTo>
                        <a:pt x="242" y="8"/>
                      </a:lnTo>
                      <a:lnTo>
                        <a:pt x="24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3" name="Freeform 361"/>
                <p:cNvSpPr>
                  <a:spLocks/>
                </p:cNvSpPr>
                <p:nvPr/>
              </p:nvSpPr>
              <p:spPr bwMode="auto">
                <a:xfrm>
                  <a:off x="3034" y="2494"/>
                  <a:ext cx="46" cy="136"/>
                </a:xfrm>
                <a:custGeom>
                  <a:avLst/>
                  <a:gdLst>
                    <a:gd name="T0" fmla="*/ 38 w 46"/>
                    <a:gd name="T1" fmla="*/ 0 h 136"/>
                    <a:gd name="T2" fmla="*/ 38 w 46"/>
                    <a:gd name="T3" fmla="*/ 0 h 136"/>
                    <a:gd name="T4" fmla="*/ 38 w 46"/>
                    <a:gd name="T5" fmla="*/ 64 h 136"/>
                    <a:gd name="T6" fmla="*/ 38 w 46"/>
                    <a:gd name="T7" fmla="*/ 64 h 136"/>
                    <a:gd name="T8" fmla="*/ 0 w 46"/>
                    <a:gd name="T9" fmla="*/ 132 h 136"/>
                    <a:gd name="T10" fmla="*/ 6 w 46"/>
                    <a:gd name="T11" fmla="*/ 136 h 136"/>
                    <a:gd name="T12" fmla="*/ 46 w 46"/>
                    <a:gd name="T13" fmla="*/ 68 h 136"/>
                    <a:gd name="T14" fmla="*/ 46 w 46"/>
                    <a:gd name="T15" fmla="*/ 68 h 136"/>
                    <a:gd name="T16" fmla="*/ 46 w 46"/>
                    <a:gd name="T17" fmla="*/ 66 h 136"/>
                    <a:gd name="T18" fmla="*/ 46 w 46"/>
                    <a:gd name="T19" fmla="*/ 0 h 136"/>
                    <a:gd name="T20" fmla="*/ 38 w 46"/>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36">
                      <a:moveTo>
                        <a:pt x="38" y="0"/>
                      </a:moveTo>
                      <a:lnTo>
                        <a:pt x="38" y="0"/>
                      </a:lnTo>
                      <a:lnTo>
                        <a:pt x="38" y="64"/>
                      </a:lnTo>
                      <a:lnTo>
                        <a:pt x="38" y="64"/>
                      </a:lnTo>
                      <a:lnTo>
                        <a:pt x="0" y="132"/>
                      </a:lnTo>
                      <a:lnTo>
                        <a:pt x="6" y="136"/>
                      </a:lnTo>
                      <a:lnTo>
                        <a:pt x="46" y="68"/>
                      </a:lnTo>
                      <a:lnTo>
                        <a:pt x="46" y="68"/>
                      </a:lnTo>
                      <a:lnTo>
                        <a:pt x="46" y="66"/>
                      </a:lnTo>
                      <a:lnTo>
                        <a:pt x="4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4" name="Freeform 362"/>
                <p:cNvSpPr>
                  <a:spLocks/>
                </p:cNvSpPr>
                <p:nvPr/>
              </p:nvSpPr>
              <p:spPr bwMode="auto">
                <a:xfrm>
                  <a:off x="3076" y="2556"/>
                  <a:ext cx="192" cy="10"/>
                </a:xfrm>
                <a:custGeom>
                  <a:avLst/>
                  <a:gdLst>
                    <a:gd name="T0" fmla="*/ 0 w 192"/>
                    <a:gd name="T1" fmla="*/ 8 h 10"/>
                    <a:gd name="T2" fmla="*/ 192 w 192"/>
                    <a:gd name="T3" fmla="*/ 10 h 10"/>
                    <a:gd name="T4" fmla="*/ 192 w 192"/>
                    <a:gd name="T5" fmla="*/ 2 h 10"/>
                    <a:gd name="T6" fmla="*/ 0 w 192"/>
                    <a:gd name="T7" fmla="*/ 0 h 10"/>
                    <a:gd name="T8" fmla="*/ 0 w 192"/>
                    <a:gd name="T9" fmla="*/ 8 h 10"/>
                  </a:gdLst>
                  <a:ahLst/>
                  <a:cxnLst>
                    <a:cxn ang="0">
                      <a:pos x="T0" y="T1"/>
                    </a:cxn>
                    <a:cxn ang="0">
                      <a:pos x="T2" y="T3"/>
                    </a:cxn>
                    <a:cxn ang="0">
                      <a:pos x="T4" y="T5"/>
                    </a:cxn>
                    <a:cxn ang="0">
                      <a:pos x="T6" y="T7"/>
                    </a:cxn>
                    <a:cxn ang="0">
                      <a:pos x="T8" y="T9"/>
                    </a:cxn>
                  </a:cxnLst>
                  <a:rect l="0" t="0" r="r" b="b"/>
                  <a:pathLst>
                    <a:path w="192" h="10">
                      <a:moveTo>
                        <a:pt x="0" y="8"/>
                      </a:moveTo>
                      <a:lnTo>
                        <a:pt x="192" y="10"/>
                      </a:lnTo>
                      <a:lnTo>
                        <a:pt x="192" y="2"/>
                      </a:ln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5" name="Freeform 363"/>
                <p:cNvSpPr>
                  <a:spLocks/>
                </p:cNvSpPr>
                <p:nvPr/>
              </p:nvSpPr>
              <p:spPr bwMode="auto">
                <a:xfrm>
                  <a:off x="2986" y="2370"/>
                  <a:ext cx="282" cy="18"/>
                </a:xfrm>
                <a:custGeom>
                  <a:avLst/>
                  <a:gdLst>
                    <a:gd name="T0" fmla="*/ 0 w 282"/>
                    <a:gd name="T1" fmla="*/ 10 h 18"/>
                    <a:gd name="T2" fmla="*/ 0 w 282"/>
                    <a:gd name="T3" fmla="*/ 18 h 18"/>
                    <a:gd name="T4" fmla="*/ 282 w 282"/>
                    <a:gd name="T5" fmla="*/ 8 h 18"/>
                    <a:gd name="T6" fmla="*/ 282 w 282"/>
                    <a:gd name="T7" fmla="*/ 0 h 18"/>
                    <a:gd name="T8" fmla="*/ 0 w 282"/>
                    <a:gd name="T9" fmla="*/ 10 h 18"/>
                  </a:gdLst>
                  <a:ahLst/>
                  <a:cxnLst>
                    <a:cxn ang="0">
                      <a:pos x="T0" y="T1"/>
                    </a:cxn>
                    <a:cxn ang="0">
                      <a:pos x="T2" y="T3"/>
                    </a:cxn>
                    <a:cxn ang="0">
                      <a:pos x="T4" y="T5"/>
                    </a:cxn>
                    <a:cxn ang="0">
                      <a:pos x="T6" y="T7"/>
                    </a:cxn>
                    <a:cxn ang="0">
                      <a:pos x="T8" y="T9"/>
                    </a:cxn>
                  </a:cxnLst>
                  <a:rect l="0" t="0" r="r" b="b"/>
                  <a:pathLst>
                    <a:path w="282" h="18">
                      <a:moveTo>
                        <a:pt x="0" y="10"/>
                      </a:moveTo>
                      <a:lnTo>
                        <a:pt x="0" y="18"/>
                      </a:lnTo>
                      <a:lnTo>
                        <a:pt x="282" y="8"/>
                      </a:lnTo>
                      <a:lnTo>
                        <a:pt x="28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6" name="Freeform 364"/>
                <p:cNvSpPr>
                  <a:spLocks/>
                </p:cNvSpPr>
                <p:nvPr/>
              </p:nvSpPr>
              <p:spPr bwMode="auto">
                <a:xfrm>
                  <a:off x="3010" y="2316"/>
                  <a:ext cx="242" cy="20"/>
                </a:xfrm>
                <a:custGeom>
                  <a:avLst/>
                  <a:gdLst>
                    <a:gd name="T0" fmla="*/ 0 w 242"/>
                    <a:gd name="T1" fmla="*/ 12 h 20"/>
                    <a:gd name="T2" fmla="*/ 0 w 242"/>
                    <a:gd name="T3" fmla="*/ 20 h 20"/>
                    <a:gd name="T4" fmla="*/ 242 w 242"/>
                    <a:gd name="T5" fmla="*/ 8 h 20"/>
                    <a:gd name="T6" fmla="*/ 242 w 242"/>
                    <a:gd name="T7" fmla="*/ 0 h 20"/>
                    <a:gd name="T8" fmla="*/ 0 w 242"/>
                    <a:gd name="T9" fmla="*/ 12 h 20"/>
                  </a:gdLst>
                  <a:ahLst/>
                  <a:cxnLst>
                    <a:cxn ang="0">
                      <a:pos x="T0" y="T1"/>
                    </a:cxn>
                    <a:cxn ang="0">
                      <a:pos x="T2" y="T3"/>
                    </a:cxn>
                    <a:cxn ang="0">
                      <a:pos x="T4" y="T5"/>
                    </a:cxn>
                    <a:cxn ang="0">
                      <a:pos x="T6" y="T7"/>
                    </a:cxn>
                    <a:cxn ang="0">
                      <a:pos x="T8" y="T9"/>
                    </a:cxn>
                  </a:cxnLst>
                  <a:rect l="0" t="0" r="r" b="b"/>
                  <a:pathLst>
                    <a:path w="242" h="20">
                      <a:moveTo>
                        <a:pt x="0" y="12"/>
                      </a:moveTo>
                      <a:lnTo>
                        <a:pt x="0" y="20"/>
                      </a:lnTo>
                      <a:lnTo>
                        <a:pt x="242" y="8"/>
                      </a:lnTo>
                      <a:lnTo>
                        <a:pt x="24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7" name="Freeform 365"/>
                <p:cNvSpPr>
                  <a:spLocks noEditPoints="1"/>
                </p:cNvSpPr>
                <p:nvPr/>
              </p:nvSpPr>
              <p:spPr bwMode="auto">
                <a:xfrm>
                  <a:off x="2980" y="2496"/>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sp>
              <p:nvSpPr>
                <p:cNvPr id="781678" name="Freeform 366"/>
                <p:cNvSpPr>
                  <a:spLocks noEditPoints="1"/>
                </p:cNvSpPr>
                <p:nvPr/>
              </p:nvSpPr>
              <p:spPr bwMode="auto">
                <a:xfrm>
                  <a:off x="2980" y="2554"/>
                  <a:ext cx="40" cy="40"/>
                </a:xfrm>
                <a:custGeom>
                  <a:avLst/>
                  <a:gdLst>
                    <a:gd name="T0" fmla="*/ 0 w 40"/>
                    <a:gd name="T1" fmla="*/ 20 h 40"/>
                    <a:gd name="T2" fmla="*/ 0 w 40"/>
                    <a:gd name="T3" fmla="*/ 20 h 40"/>
                    <a:gd name="T4" fmla="*/ 2 w 40"/>
                    <a:gd name="T5" fmla="*/ 28 h 40"/>
                    <a:gd name="T6" fmla="*/ 6 w 40"/>
                    <a:gd name="T7" fmla="*/ 34 h 40"/>
                    <a:gd name="T8" fmla="*/ 12 w 40"/>
                    <a:gd name="T9" fmla="*/ 38 h 40"/>
                    <a:gd name="T10" fmla="*/ 20 w 40"/>
                    <a:gd name="T11" fmla="*/ 40 h 40"/>
                    <a:gd name="T12" fmla="*/ 20 w 40"/>
                    <a:gd name="T13" fmla="*/ 40 h 40"/>
                    <a:gd name="T14" fmla="*/ 28 w 40"/>
                    <a:gd name="T15" fmla="*/ 38 h 40"/>
                    <a:gd name="T16" fmla="*/ 34 w 40"/>
                    <a:gd name="T17" fmla="*/ 34 h 40"/>
                    <a:gd name="T18" fmla="*/ 38 w 40"/>
                    <a:gd name="T19" fmla="*/ 28 h 40"/>
                    <a:gd name="T20" fmla="*/ 40 w 40"/>
                    <a:gd name="T21" fmla="*/ 20 h 40"/>
                    <a:gd name="T22" fmla="*/ 40 w 40"/>
                    <a:gd name="T23" fmla="*/ 20 h 40"/>
                    <a:gd name="T24" fmla="*/ 38 w 40"/>
                    <a:gd name="T25" fmla="*/ 12 h 40"/>
                    <a:gd name="T26" fmla="*/ 34 w 40"/>
                    <a:gd name="T27" fmla="*/ 6 h 40"/>
                    <a:gd name="T28" fmla="*/ 28 w 40"/>
                    <a:gd name="T29" fmla="*/ 0 h 40"/>
                    <a:gd name="T30" fmla="*/ 20 w 40"/>
                    <a:gd name="T31" fmla="*/ 0 h 40"/>
                    <a:gd name="T32" fmla="*/ 20 w 40"/>
                    <a:gd name="T33" fmla="*/ 0 h 40"/>
                    <a:gd name="T34" fmla="*/ 12 w 40"/>
                    <a:gd name="T35" fmla="*/ 0 h 40"/>
                    <a:gd name="T36" fmla="*/ 6 w 40"/>
                    <a:gd name="T37" fmla="*/ 6 h 40"/>
                    <a:gd name="T38" fmla="*/ 2 w 40"/>
                    <a:gd name="T39" fmla="*/ 12 h 40"/>
                    <a:gd name="T40" fmla="*/ 0 w 40"/>
                    <a:gd name="T41" fmla="*/ 20 h 40"/>
                    <a:gd name="T42" fmla="*/ 0 w 40"/>
                    <a:gd name="T43" fmla="*/ 20 h 40"/>
                    <a:gd name="T44" fmla="*/ 8 w 40"/>
                    <a:gd name="T45" fmla="*/ 20 h 40"/>
                    <a:gd name="T46" fmla="*/ 8 w 40"/>
                    <a:gd name="T47" fmla="*/ 20 h 40"/>
                    <a:gd name="T48" fmla="*/ 10 w 40"/>
                    <a:gd name="T49" fmla="*/ 14 h 40"/>
                    <a:gd name="T50" fmla="*/ 12 w 40"/>
                    <a:gd name="T51" fmla="*/ 10 h 40"/>
                    <a:gd name="T52" fmla="*/ 16 w 40"/>
                    <a:gd name="T53" fmla="*/ 8 h 40"/>
                    <a:gd name="T54" fmla="*/ 20 w 40"/>
                    <a:gd name="T55" fmla="*/ 8 h 40"/>
                    <a:gd name="T56" fmla="*/ 20 w 40"/>
                    <a:gd name="T57" fmla="*/ 8 h 40"/>
                    <a:gd name="T58" fmla="*/ 24 w 40"/>
                    <a:gd name="T59" fmla="*/ 8 h 40"/>
                    <a:gd name="T60" fmla="*/ 28 w 40"/>
                    <a:gd name="T61" fmla="*/ 10 h 40"/>
                    <a:gd name="T62" fmla="*/ 32 w 40"/>
                    <a:gd name="T63" fmla="*/ 14 h 40"/>
                    <a:gd name="T64" fmla="*/ 32 w 40"/>
                    <a:gd name="T65" fmla="*/ 20 h 40"/>
                    <a:gd name="T66" fmla="*/ 32 w 40"/>
                    <a:gd name="T67" fmla="*/ 20 h 40"/>
                    <a:gd name="T68" fmla="*/ 32 w 40"/>
                    <a:gd name="T69" fmla="*/ 24 h 40"/>
                    <a:gd name="T70" fmla="*/ 28 w 40"/>
                    <a:gd name="T71" fmla="*/ 28 h 40"/>
                    <a:gd name="T72" fmla="*/ 24 w 40"/>
                    <a:gd name="T73" fmla="*/ 30 h 40"/>
                    <a:gd name="T74" fmla="*/ 20 w 40"/>
                    <a:gd name="T75" fmla="*/ 32 h 40"/>
                    <a:gd name="T76" fmla="*/ 20 w 40"/>
                    <a:gd name="T77" fmla="*/ 32 h 40"/>
                    <a:gd name="T78" fmla="*/ 16 w 40"/>
                    <a:gd name="T79" fmla="*/ 30 h 40"/>
                    <a:gd name="T80" fmla="*/ 12 w 40"/>
                    <a:gd name="T81" fmla="*/ 28 h 40"/>
                    <a:gd name="T82" fmla="*/ 10 w 40"/>
                    <a:gd name="T83" fmla="*/ 24 h 40"/>
                    <a:gd name="T84" fmla="*/ 8 w 40"/>
                    <a:gd name="T85" fmla="*/ 20 h 40"/>
                    <a:gd name="T86" fmla="*/ 8 w 40"/>
                    <a:gd name="T8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40">
                      <a:moveTo>
                        <a:pt x="0" y="20"/>
                      </a:moveTo>
                      <a:lnTo>
                        <a:pt x="0" y="20"/>
                      </a:lnTo>
                      <a:lnTo>
                        <a:pt x="2" y="28"/>
                      </a:lnTo>
                      <a:lnTo>
                        <a:pt x="6" y="34"/>
                      </a:lnTo>
                      <a:lnTo>
                        <a:pt x="12" y="38"/>
                      </a:lnTo>
                      <a:lnTo>
                        <a:pt x="20" y="40"/>
                      </a:lnTo>
                      <a:lnTo>
                        <a:pt x="20" y="40"/>
                      </a:lnTo>
                      <a:lnTo>
                        <a:pt x="28" y="38"/>
                      </a:lnTo>
                      <a:lnTo>
                        <a:pt x="34" y="34"/>
                      </a:lnTo>
                      <a:lnTo>
                        <a:pt x="38" y="28"/>
                      </a:lnTo>
                      <a:lnTo>
                        <a:pt x="40" y="20"/>
                      </a:lnTo>
                      <a:lnTo>
                        <a:pt x="40" y="20"/>
                      </a:lnTo>
                      <a:lnTo>
                        <a:pt x="38" y="12"/>
                      </a:lnTo>
                      <a:lnTo>
                        <a:pt x="34" y="6"/>
                      </a:lnTo>
                      <a:lnTo>
                        <a:pt x="28" y="0"/>
                      </a:lnTo>
                      <a:lnTo>
                        <a:pt x="20" y="0"/>
                      </a:lnTo>
                      <a:lnTo>
                        <a:pt x="20" y="0"/>
                      </a:lnTo>
                      <a:lnTo>
                        <a:pt x="12" y="0"/>
                      </a:lnTo>
                      <a:lnTo>
                        <a:pt x="6" y="6"/>
                      </a:lnTo>
                      <a:lnTo>
                        <a:pt x="2" y="12"/>
                      </a:lnTo>
                      <a:lnTo>
                        <a:pt x="0" y="20"/>
                      </a:lnTo>
                      <a:lnTo>
                        <a:pt x="0" y="20"/>
                      </a:lnTo>
                      <a:close/>
                      <a:moveTo>
                        <a:pt x="8" y="20"/>
                      </a:moveTo>
                      <a:lnTo>
                        <a:pt x="8" y="20"/>
                      </a:lnTo>
                      <a:lnTo>
                        <a:pt x="10" y="14"/>
                      </a:lnTo>
                      <a:lnTo>
                        <a:pt x="12" y="10"/>
                      </a:lnTo>
                      <a:lnTo>
                        <a:pt x="16" y="8"/>
                      </a:lnTo>
                      <a:lnTo>
                        <a:pt x="20" y="8"/>
                      </a:lnTo>
                      <a:lnTo>
                        <a:pt x="20" y="8"/>
                      </a:lnTo>
                      <a:lnTo>
                        <a:pt x="24" y="8"/>
                      </a:lnTo>
                      <a:lnTo>
                        <a:pt x="28" y="10"/>
                      </a:lnTo>
                      <a:lnTo>
                        <a:pt x="32" y="14"/>
                      </a:lnTo>
                      <a:lnTo>
                        <a:pt x="32" y="20"/>
                      </a:lnTo>
                      <a:lnTo>
                        <a:pt x="32" y="20"/>
                      </a:lnTo>
                      <a:lnTo>
                        <a:pt x="32" y="24"/>
                      </a:lnTo>
                      <a:lnTo>
                        <a:pt x="28" y="28"/>
                      </a:lnTo>
                      <a:lnTo>
                        <a:pt x="24" y="30"/>
                      </a:lnTo>
                      <a:lnTo>
                        <a:pt x="20" y="32"/>
                      </a:lnTo>
                      <a:lnTo>
                        <a:pt x="20" y="32"/>
                      </a:lnTo>
                      <a:lnTo>
                        <a:pt x="16" y="30"/>
                      </a:lnTo>
                      <a:lnTo>
                        <a:pt x="12" y="28"/>
                      </a:lnTo>
                      <a:lnTo>
                        <a:pt x="10" y="24"/>
                      </a:lnTo>
                      <a:lnTo>
                        <a:pt x="8" y="20"/>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Arial" pitchFamily="34" charset="0"/>
                    <a:ea typeface="HGP創英角ｺﾞｼｯｸUB" pitchFamily="50" charset="-128"/>
                    <a:cs typeface="Arial" pitchFamily="34" charset="0"/>
                  </a:endParaRPr>
                </a:p>
              </p:txBody>
            </p:sp>
          </p:grpSp>
          <p:cxnSp>
            <p:nvCxnSpPr>
              <p:cNvPr id="781679" name="AutoShape 367"/>
              <p:cNvCxnSpPr>
                <a:cxnSpLocks noChangeShapeType="1"/>
                <a:stCxn id="781623" idx="9"/>
                <a:endCxn id="781540" idx="0"/>
              </p:cNvCxnSpPr>
              <p:nvPr/>
            </p:nvCxnSpPr>
            <p:spPr bwMode="auto">
              <a:xfrm flipH="1">
                <a:off x="4368" y="3118"/>
                <a:ext cx="14" cy="86"/>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680" name="AutoShape 368"/>
              <p:cNvCxnSpPr>
                <a:cxnSpLocks noChangeShapeType="1"/>
                <a:stCxn id="781578" idx="9"/>
                <a:endCxn id="781540" idx="0"/>
              </p:cNvCxnSpPr>
              <p:nvPr/>
            </p:nvCxnSpPr>
            <p:spPr bwMode="auto">
              <a:xfrm>
                <a:off x="3854" y="3118"/>
                <a:ext cx="514" cy="86"/>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1681" name="AutoShape 369"/>
              <p:cNvCxnSpPr>
                <a:cxnSpLocks noChangeShapeType="1"/>
                <a:stCxn id="781668" idx="32"/>
                <a:endCxn id="781540" idx="0"/>
              </p:cNvCxnSpPr>
              <p:nvPr/>
            </p:nvCxnSpPr>
            <p:spPr bwMode="auto">
              <a:xfrm flipH="1">
                <a:off x="4368" y="3128"/>
                <a:ext cx="528" cy="76"/>
              </a:xfrm>
              <a:prstGeom prst="straightConnector1">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81682" name="File"/>
              <p:cNvSpPr>
                <a:spLocks noEditPoints="1" noChangeArrowheads="1"/>
              </p:cNvSpPr>
              <p:nvPr/>
            </p:nvSpPr>
            <p:spPr bwMode="auto">
              <a:xfrm>
                <a:off x="3888" y="360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3" name="File"/>
              <p:cNvSpPr>
                <a:spLocks noEditPoints="1" noChangeArrowheads="1"/>
              </p:cNvSpPr>
              <p:nvPr/>
            </p:nvSpPr>
            <p:spPr bwMode="auto">
              <a:xfrm>
                <a:off x="4224" y="360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4" name="File"/>
              <p:cNvSpPr>
                <a:spLocks noEditPoints="1" noChangeArrowheads="1"/>
              </p:cNvSpPr>
              <p:nvPr/>
            </p:nvSpPr>
            <p:spPr bwMode="auto">
              <a:xfrm>
                <a:off x="4560" y="360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5" name="File"/>
              <p:cNvSpPr>
                <a:spLocks noEditPoints="1" noChangeArrowheads="1"/>
              </p:cNvSpPr>
              <p:nvPr/>
            </p:nvSpPr>
            <p:spPr bwMode="auto">
              <a:xfrm>
                <a:off x="3504"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6" name="File"/>
              <p:cNvSpPr>
                <a:spLocks noEditPoints="1" noChangeArrowheads="1"/>
              </p:cNvSpPr>
              <p:nvPr/>
            </p:nvSpPr>
            <p:spPr bwMode="auto">
              <a:xfrm>
                <a:off x="3792"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7" name="File"/>
              <p:cNvSpPr>
                <a:spLocks noEditPoints="1" noChangeArrowheads="1"/>
              </p:cNvSpPr>
              <p:nvPr/>
            </p:nvSpPr>
            <p:spPr bwMode="auto">
              <a:xfrm>
                <a:off x="4656"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hlink"/>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8" name="File"/>
              <p:cNvSpPr>
                <a:spLocks noEditPoints="1" noChangeArrowheads="1"/>
              </p:cNvSpPr>
              <p:nvPr/>
            </p:nvSpPr>
            <p:spPr bwMode="auto">
              <a:xfrm>
                <a:off x="4944"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89" name="File"/>
              <p:cNvSpPr>
                <a:spLocks noEditPoints="1" noChangeArrowheads="1"/>
              </p:cNvSpPr>
              <p:nvPr/>
            </p:nvSpPr>
            <p:spPr bwMode="auto">
              <a:xfrm>
                <a:off x="4080"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chemeClr val="accent1"/>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sp>
            <p:nvSpPr>
              <p:cNvPr id="781690" name="File"/>
              <p:cNvSpPr>
                <a:spLocks noEditPoints="1" noChangeArrowheads="1"/>
              </p:cNvSpPr>
              <p:nvPr/>
            </p:nvSpPr>
            <p:spPr bwMode="auto">
              <a:xfrm>
                <a:off x="4368" y="2880"/>
                <a:ext cx="240" cy="192"/>
              </a:xfrm>
              <a:custGeom>
                <a:avLst/>
                <a:gdLst>
                  <a:gd name="T0" fmla="*/ 10981 w 21600"/>
                  <a:gd name="T1" fmla="*/ 3240 h 21600"/>
                  <a:gd name="T2" fmla="*/ 0 w 21600"/>
                  <a:gd name="T3" fmla="*/ 10800 h 21600"/>
                  <a:gd name="T4" fmla="*/ 10800 w 21600"/>
                  <a:gd name="T5" fmla="*/ 21600 h 21600"/>
                  <a:gd name="T6" fmla="*/ 21600 w 21600"/>
                  <a:gd name="T7" fmla="*/ 10800 h 21600"/>
                  <a:gd name="T8" fmla="*/ 0 w 21600"/>
                  <a:gd name="T9" fmla="*/ 21600 h 21600"/>
                  <a:gd name="T10" fmla="*/ 21600 w 21600"/>
                  <a:gd name="T11" fmla="*/ 21600 h 21600"/>
                  <a:gd name="T12" fmla="*/ 1086 w 21600"/>
                  <a:gd name="T13" fmla="*/ 4628 h 21600"/>
                  <a:gd name="T14" fmla="*/ 20635 w 21600"/>
                  <a:gd name="T15" fmla="*/ 20289 h 21600"/>
                </a:gdLst>
                <a:ahLst/>
                <a:cxnLst>
                  <a:cxn ang="0">
                    <a:pos x="T0" y="T1"/>
                  </a:cxn>
                  <a:cxn ang="0">
                    <a:pos x="T2" y="T3"/>
                  </a:cxn>
                  <a:cxn ang="0">
                    <a:pos x="T4" y="T5"/>
                  </a:cxn>
                  <a:cxn ang="0">
                    <a:pos x="T6" y="T7"/>
                  </a:cxn>
                  <a:cxn ang="0">
                    <a:pos x="T8" y="T9"/>
                  </a:cxn>
                  <a:cxn ang="0">
                    <a:pos x="T10" y="T11"/>
                  </a:cxn>
                </a:cxnLst>
                <a:rect l="T12" t="T13" r="T14" b="T15"/>
                <a:pathLst>
                  <a:path w="21600" h="21600">
                    <a:moveTo>
                      <a:pt x="19790" y="3240"/>
                    </a:moveTo>
                    <a:cubicBezTo>
                      <a:pt x="10981" y="3240"/>
                      <a:pt x="9171" y="3240"/>
                      <a:pt x="9050" y="3086"/>
                    </a:cubicBezTo>
                    <a:cubicBezTo>
                      <a:pt x="9050" y="2931"/>
                      <a:pt x="8930" y="2777"/>
                      <a:pt x="8930" y="2469"/>
                    </a:cubicBezTo>
                    <a:cubicBezTo>
                      <a:pt x="8930" y="2160"/>
                      <a:pt x="8809" y="1851"/>
                      <a:pt x="8688" y="1389"/>
                    </a:cubicBezTo>
                    <a:cubicBezTo>
                      <a:pt x="8568" y="1080"/>
                      <a:pt x="8326" y="771"/>
                      <a:pt x="8085" y="463"/>
                    </a:cubicBezTo>
                    <a:cubicBezTo>
                      <a:pt x="7723" y="154"/>
                      <a:pt x="7361" y="0"/>
                      <a:pt x="7361" y="0"/>
                    </a:cubicBezTo>
                    <a:cubicBezTo>
                      <a:pt x="7361" y="0"/>
                      <a:pt x="2293" y="0"/>
                      <a:pt x="2051" y="154"/>
                    </a:cubicBezTo>
                    <a:cubicBezTo>
                      <a:pt x="1689" y="309"/>
                      <a:pt x="1448" y="463"/>
                      <a:pt x="1327" y="771"/>
                    </a:cubicBezTo>
                    <a:cubicBezTo>
                      <a:pt x="1207" y="1080"/>
                      <a:pt x="1086" y="1389"/>
                      <a:pt x="965" y="1697"/>
                    </a:cubicBezTo>
                    <a:cubicBezTo>
                      <a:pt x="845" y="2160"/>
                      <a:pt x="724" y="2314"/>
                      <a:pt x="724" y="2469"/>
                    </a:cubicBezTo>
                    <a:cubicBezTo>
                      <a:pt x="603" y="2623"/>
                      <a:pt x="603" y="2777"/>
                      <a:pt x="483" y="2931"/>
                    </a:cubicBezTo>
                    <a:cubicBezTo>
                      <a:pt x="483" y="3086"/>
                      <a:pt x="362" y="3240"/>
                      <a:pt x="241" y="3240"/>
                    </a:cubicBezTo>
                    <a:lnTo>
                      <a:pt x="0" y="3394"/>
                    </a:lnTo>
                    <a:lnTo>
                      <a:pt x="0" y="3703"/>
                    </a:lnTo>
                    <a:lnTo>
                      <a:pt x="0" y="10800"/>
                    </a:lnTo>
                    <a:lnTo>
                      <a:pt x="0" y="21600"/>
                    </a:lnTo>
                    <a:lnTo>
                      <a:pt x="10981" y="21600"/>
                    </a:lnTo>
                    <a:lnTo>
                      <a:pt x="21600" y="21600"/>
                    </a:lnTo>
                    <a:lnTo>
                      <a:pt x="21600" y="10800"/>
                    </a:lnTo>
                    <a:lnTo>
                      <a:pt x="21600" y="5246"/>
                    </a:lnTo>
                    <a:lnTo>
                      <a:pt x="21600" y="4783"/>
                    </a:lnTo>
                    <a:cubicBezTo>
                      <a:pt x="21479" y="4320"/>
                      <a:pt x="21359" y="4011"/>
                      <a:pt x="21117" y="3703"/>
                    </a:cubicBezTo>
                    <a:cubicBezTo>
                      <a:pt x="20876" y="3549"/>
                      <a:pt x="20514" y="3394"/>
                      <a:pt x="20152" y="3240"/>
                    </a:cubicBezTo>
                    <a:close/>
                  </a:path>
                </a:pathLst>
              </a:custGeom>
              <a:solidFill>
                <a:srgbClr val="FF6600"/>
              </a:solidFill>
              <a:ln w="28575">
                <a:solidFill>
                  <a:schemeClr val="bg1"/>
                </a:solidFill>
                <a:prstDash val="sysDot"/>
                <a:miter lim="800000"/>
                <a:headEnd/>
                <a:tailEnd/>
              </a:ln>
              <a:effectLst>
                <a:outerShdw dist="35921" dir="2700000" algn="ctr" rotWithShape="0">
                  <a:srgbClr val="808080"/>
                </a:outerShdw>
              </a:effectLst>
            </p:spPr>
            <p:txBody>
              <a:bodyPr/>
              <a:lstStyle/>
              <a:p>
                <a:endParaRPr lang="ja-JP" altLang="en-US">
                  <a:latin typeface="Arial" pitchFamily="34" charset="0"/>
                  <a:ea typeface="HGP創英角ｺﾞｼｯｸUB" pitchFamily="50" charset="-128"/>
                  <a:cs typeface="Arial" pitchFamily="34" charset="0"/>
                </a:endParaRPr>
              </a:p>
            </p:txBody>
          </p:sp>
        </p:grpSp>
        <p:sp>
          <p:nvSpPr>
            <p:cNvPr id="781691" name="Text Box 379"/>
            <p:cNvSpPr txBox="1">
              <a:spLocks noChangeArrowheads="1"/>
            </p:cNvSpPr>
            <p:nvPr/>
          </p:nvSpPr>
          <p:spPr bwMode="auto">
            <a:xfrm>
              <a:off x="5089525" y="6503988"/>
              <a:ext cx="184150" cy="2746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ja-JP" altLang="en-US">
                <a:latin typeface="Arial" pitchFamily="34" charset="0"/>
                <a:ea typeface="HGP創英角ｺﾞｼｯｸUB" pitchFamily="50" charset="-128"/>
                <a:cs typeface="Arial" pitchFamily="34" charset="0"/>
              </a:endParaRPr>
            </a:p>
          </p:txBody>
        </p:sp>
        <p:sp>
          <p:nvSpPr>
            <p:cNvPr id="781693" name="AutoShape 381"/>
            <p:cNvSpPr>
              <a:spLocks noChangeArrowheads="1"/>
            </p:cNvSpPr>
            <p:nvPr/>
          </p:nvSpPr>
          <p:spPr bwMode="auto">
            <a:xfrm>
              <a:off x="4090988" y="4419600"/>
              <a:ext cx="962025" cy="304800"/>
            </a:xfrm>
            <a:prstGeom prst="roundRect">
              <a:avLst>
                <a:gd name="adj" fmla="val 50000"/>
              </a:avLst>
            </a:prstGeom>
            <a:gradFill rotWithShape="1">
              <a:gsLst>
                <a:gs pos="0">
                  <a:srgbClr val="FFFF00">
                    <a:gamma/>
                    <a:tint val="0"/>
                    <a:invGamma/>
                  </a:srgbClr>
                </a:gs>
                <a:gs pos="100000">
                  <a:srgbClr val="FFFF00"/>
                </a:gs>
              </a:gsLst>
              <a:path path="shape">
                <a:fillToRect l="50000" t="50000" r="50000" b="50000"/>
              </a:path>
            </a:gradFill>
            <a:ln w="19050" algn="ctr">
              <a:solidFill>
                <a:srgbClr val="FF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pPr>
              <a:r>
                <a:rPr lang="ja-JP" altLang="en-US">
                  <a:solidFill>
                    <a:srgbClr val="FF3300"/>
                  </a:solidFill>
                  <a:latin typeface="Arial" pitchFamily="34" charset="0"/>
                  <a:ea typeface="HGP創英角ｺﾞｼｯｸUB" pitchFamily="50" charset="-128"/>
                  <a:cs typeface="Arial" pitchFamily="34" charset="0"/>
                </a:rPr>
                <a:t>共用・共有</a:t>
              </a:r>
            </a:p>
          </p:txBody>
        </p:sp>
        <p:sp>
          <p:nvSpPr>
            <p:cNvPr id="382" name="角丸四角形吹き出し 381"/>
            <p:cNvSpPr/>
            <p:nvPr/>
          </p:nvSpPr>
          <p:spPr bwMode="auto">
            <a:xfrm>
              <a:off x="3810000" y="6096000"/>
              <a:ext cx="1590946" cy="477317"/>
            </a:xfrm>
            <a:prstGeom prst="wedgeRoundRectCallout">
              <a:avLst>
                <a:gd name="adj1" fmla="val 61380"/>
                <a:gd name="adj2" fmla="val -100861"/>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NAS</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Network</a:t>
              </a:r>
              <a:r>
                <a:rPr lang="ja-JP" altLang="en-US" sz="1000" dirty="0">
                  <a:solidFill>
                    <a:schemeClr val="bg1"/>
                  </a:solidFill>
                  <a:latin typeface="Arial" pitchFamily="34" charset="0"/>
                  <a:ea typeface="HGP創英角ｺﾞｼｯｸUB" pitchFamily="50" charset="-128"/>
                  <a:cs typeface="Arial" pitchFamily="34" charset="0"/>
                </a:rPr>
                <a:t> </a:t>
              </a:r>
              <a:r>
                <a:rPr lang="en-US" altLang="ja-JP" sz="1000" dirty="0" smtClean="0">
                  <a:solidFill>
                    <a:schemeClr val="bg1"/>
                  </a:solidFill>
                  <a:latin typeface="Arial" pitchFamily="34" charset="0"/>
                  <a:ea typeface="HGP創英角ｺﾞｼｯｸUB" pitchFamily="50" charset="-128"/>
                  <a:cs typeface="Arial" pitchFamily="34" charset="0"/>
                </a:rPr>
                <a:t>Attached </a:t>
              </a:r>
              <a:r>
                <a:rPr lang="en-US" altLang="ja-JP" sz="1000" dirty="0" err="1" smtClean="0">
                  <a:solidFill>
                    <a:schemeClr val="bg1"/>
                  </a:solidFill>
                  <a:latin typeface="Arial" pitchFamily="34" charset="0"/>
                  <a:ea typeface="HGP創英角ｺﾞｼｯｸUB" pitchFamily="50" charset="-128"/>
                  <a:cs typeface="Arial" pitchFamily="34" charset="0"/>
                </a:rPr>
                <a:t>Stor</a:t>
              </a:r>
              <a:r>
                <a:rPr lang="en-US" altLang="ja-JP" sz="1000" dirty="0" smtClean="0">
                  <a:solidFill>
                    <a:schemeClr val="bg1"/>
                  </a:solidFill>
                  <a:latin typeface="Arial" pitchFamily="34" charset="0"/>
                  <a:ea typeface="HGP創英角ｺﾞｼｯｸUB" pitchFamily="50" charset="-128"/>
                  <a:cs typeface="Arial" pitchFamily="34" charset="0"/>
                </a:rPr>
                <a:t>.</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grpSp>
      <p:sp>
        <p:nvSpPr>
          <p:cNvPr id="383" name="角丸四角形吹き出し 382"/>
          <p:cNvSpPr/>
          <p:nvPr/>
        </p:nvSpPr>
        <p:spPr bwMode="auto">
          <a:xfrm>
            <a:off x="3810000" y="3657600"/>
            <a:ext cx="1590946" cy="477317"/>
          </a:xfrm>
          <a:prstGeom prst="wedgeRoundRectCallout">
            <a:avLst>
              <a:gd name="adj1" fmla="val 60927"/>
              <a:gd name="adj2" fmla="val -101118"/>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SAN</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rPr>
              <a:t>Storage Area</a:t>
            </a:r>
            <a:r>
              <a:rPr kumimoji="0" lang="en-US" altLang="ja-JP" sz="1000" b="0" i="0" u="none" strike="noStrike" cap="none" normalizeH="0" dirty="0" smtClean="0">
                <a:ln>
                  <a:noFill/>
                </a:ln>
                <a:solidFill>
                  <a:schemeClr val="bg1"/>
                </a:solidFill>
                <a:effectLst/>
                <a:latin typeface="Arial" pitchFamily="34" charset="0"/>
                <a:ea typeface="HGP創英角ｺﾞｼｯｸUB" pitchFamily="50" charset="-128"/>
                <a:cs typeface="Arial" pitchFamily="34" charset="0"/>
              </a:rPr>
              <a:t> Network</a:t>
            </a:r>
            <a:endParaRPr kumimoji="0" lang="ja-JP" altLang="en-US" sz="1000" b="0" i="0" u="none" strike="noStrike" cap="none" normalizeH="0" baseline="0" dirty="0" smtClean="0">
              <a:ln>
                <a:noFill/>
              </a:ln>
              <a:solidFill>
                <a:schemeClr val="bg1"/>
              </a:solidFill>
              <a:effectLst/>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27632009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smtClean="0">
                <a:ea typeface="ＭＳ Ｐゴシック" pitchFamily="50" charset="-128"/>
              </a:rPr>
              <a:t>ネットワーク</a:t>
            </a:r>
            <a:r>
              <a:rPr lang="ja-JP" altLang="en-US" sz="2800" dirty="0" smtClean="0">
                <a:ea typeface="ＭＳ Ｐゴシック" pitchFamily="50" charset="-128"/>
              </a:rPr>
              <a:t>の仮想化</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テキスト ボックス 151"/>
          <p:cNvSpPr txBox="1"/>
          <p:nvPr/>
        </p:nvSpPr>
        <p:spPr>
          <a:xfrm>
            <a:off x="1344290" y="914400"/>
            <a:ext cx="2188219" cy="538609"/>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Arial"/>
                <a:ea typeface="HGP創英角ｺﾞｼｯｸUB" pitchFamily="50" charset="-128"/>
                <a:cs typeface="Arial"/>
              </a:rPr>
              <a:t>ネットワークの仮想化</a:t>
            </a:r>
            <a:endParaRPr kumimoji="1" lang="en-US" altLang="ja-JP" sz="1400" dirty="0" smtClean="0">
              <a:solidFill>
                <a:srgbClr val="0000CC"/>
              </a:solidFill>
              <a:latin typeface="Arial"/>
              <a:ea typeface="HGP創英角ｺﾞｼｯｸUB" pitchFamily="50" charset="-128"/>
              <a:cs typeface="Arial"/>
            </a:endParaRPr>
          </a:p>
          <a:p>
            <a:pPr algn="ctr">
              <a:spcBef>
                <a:spcPts val="0"/>
              </a:spcBef>
            </a:pPr>
            <a:r>
              <a:rPr kumimoji="1" lang="ja-JP" altLang="en-US" sz="1100" dirty="0" smtClean="0">
                <a:solidFill>
                  <a:srgbClr val="0000CC"/>
                </a:solidFill>
                <a:latin typeface="Arial"/>
                <a:ea typeface="HGP創英角ｺﾞｼｯｸUB" pitchFamily="50" charset="-128"/>
                <a:cs typeface="Arial"/>
              </a:rPr>
              <a:t>（仮想</a:t>
            </a:r>
            <a:r>
              <a:rPr kumimoji="1" lang="en-US" altLang="ja-JP" sz="1100" dirty="0" smtClean="0">
                <a:solidFill>
                  <a:srgbClr val="0000CC"/>
                </a:solidFill>
                <a:latin typeface="Arial"/>
                <a:ea typeface="HGP創英角ｺﾞｼｯｸUB" pitchFamily="50" charset="-128"/>
                <a:cs typeface="Arial"/>
              </a:rPr>
              <a:t>LAN</a:t>
            </a:r>
            <a:r>
              <a:rPr kumimoji="1" lang="ja-JP" altLang="en-US" sz="1100" dirty="0" smtClean="0">
                <a:solidFill>
                  <a:srgbClr val="0000CC"/>
                </a:solidFill>
                <a:latin typeface="Arial"/>
                <a:ea typeface="HGP創英角ｺﾞｼｯｸUB" pitchFamily="50" charset="-128"/>
                <a:cs typeface="Arial"/>
              </a:rPr>
              <a:t>／</a:t>
            </a:r>
            <a:r>
              <a:rPr kumimoji="1" lang="en-US" altLang="ja-JP" sz="1100" dirty="0" smtClean="0">
                <a:solidFill>
                  <a:srgbClr val="0000CC"/>
                </a:solidFill>
                <a:latin typeface="Arial"/>
                <a:ea typeface="HGP創英角ｺﾞｼｯｸUB" pitchFamily="50" charset="-128"/>
                <a:cs typeface="Arial"/>
              </a:rPr>
              <a:t>VLAN</a:t>
            </a:r>
            <a:r>
              <a:rPr kumimoji="1" lang="ja-JP" altLang="en-US" sz="1100" dirty="0" smtClean="0">
                <a:solidFill>
                  <a:srgbClr val="0000CC"/>
                </a:solidFill>
                <a:latin typeface="Arial"/>
                <a:ea typeface="HGP創英角ｺﾞｼｯｸUB" pitchFamily="50" charset="-128"/>
                <a:cs typeface="Arial"/>
              </a:rPr>
              <a:t>）</a:t>
            </a:r>
            <a:endParaRPr kumimoji="1" lang="ja-JP" altLang="en-US" sz="1100" dirty="0">
              <a:solidFill>
                <a:srgbClr val="0000CC"/>
              </a:solidFill>
              <a:latin typeface="Arial"/>
              <a:ea typeface="HGP創英角ｺﾞｼｯｸUB" pitchFamily="50" charset="-128"/>
              <a:cs typeface="Arial"/>
            </a:endParaRPr>
          </a:p>
        </p:txBody>
      </p:sp>
      <p:sp>
        <p:nvSpPr>
          <p:cNvPr id="195" name="角丸四角形 194"/>
          <p:cNvSpPr/>
          <p:nvPr/>
        </p:nvSpPr>
        <p:spPr bwMode="auto">
          <a:xfrm>
            <a:off x="1066800" y="4785012"/>
            <a:ext cx="307974" cy="243345"/>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99" name="角丸四角形 198"/>
          <p:cNvSpPr/>
          <p:nvPr/>
        </p:nvSpPr>
        <p:spPr bwMode="auto">
          <a:xfrm>
            <a:off x="2054227" y="4785855"/>
            <a:ext cx="307974" cy="243345"/>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203" name="角丸四角形 202"/>
          <p:cNvSpPr/>
          <p:nvPr/>
        </p:nvSpPr>
        <p:spPr bwMode="auto">
          <a:xfrm>
            <a:off x="3048000" y="4785012"/>
            <a:ext cx="307974" cy="243345"/>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322" name="角丸四角形 321"/>
          <p:cNvSpPr/>
          <p:nvPr/>
        </p:nvSpPr>
        <p:spPr bwMode="auto">
          <a:xfrm>
            <a:off x="1524000" y="3870612"/>
            <a:ext cx="762000" cy="381000"/>
          </a:xfrm>
          <a:prstGeom prst="roundRect">
            <a:avLst>
              <a:gd name="adj" fmla="val 17623"/>
            </a:avLst>
          </a:prstGeom>
          <a:solidFill>
            <a:srgbClr val="008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A</a:t>
            </a:r>
            <a:endParaRPr lang="ja-JP" altLang="en-US" sz="1000" dirty="0">
              <a:solidFill>
                <a:schemeClr val="bg1"/>
              </a:solidFill>
              <a:latin typeface="+mj-lt"/>
              <a:ea typeface="HGP創英角ｺﾞｼｯｸUB" pitchFamily="50" charset="-128"/>
            </a:endParaRPr>
          </a:p>
        </p:txBody>
      </p:sp>
      <p:sp>
        <p:nvSpPr>
          <p:cNvPr id="69" name="角丸四角形 68"/>
          <p:cNvSpPr/>
          <p:nvPr/>
        </p:nvSpPr>
        <p:spPr bwMode="auto">
          <a:xfrm>
            <a:off x="1524000" y="4785012"/>
            <a:ext cx="307974" cy="243345"/>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0" name="角丸四角形 69"/>
          <p:cNvSpPr/>
          <p:nvPr/>
        </p:nvSpPr>
        <p:spPr bwMode="auto">
          <a:xfrm>
            <a:off x="2514600" y="4785012"/>
            <a:ext cx="307974" cy="243345"/>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1" name="角丸四角形 70"/>
          <p:cNvSpPr/>
          <p:nvPr/>
        </p:nvSpPr>
        <p:spPr bwMode="auto">
          <a:xfrm>
            <a:off x="3505200" y="4785012"/>
            <a:ext cx="307974" cy="243345"/>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2" name="角丸四角形 71"/>
          <p:cNvSpPr/>
          <p:nvPr/>
        </p:nvSpPr>
        <p:spPr bwMode="auto">
          <a:xfrm>
            <a:off x="2590800" y="3870612"/>
            <a:ext cx="762000" cy="381000"/>
          </a:xfrm>
          <a:prstGeom prst="roundRect">
            <a:avLst>
              <a:gd name="adj" fmla="val 17623"/>
            </a:avLst>
          </a:prstGeom>
          <a:solidFill>
            <a:srgbClr val="008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B</a:t>
            </a:r>
            <a:endParaRPr lang="ja-JP" altLang="en-US" sz="1000" dirty="0">
              <a:solidFill>
                <a:schemeClr val="bg1"/>
              </a:solidFill>
              <a:latin typeface="+mj-lt"/>
              <a:ea typeface="HGP創英角ｺﾞｼｯｸUB" pitchFamily="50" charset="-128"/>
            </a:endParaRPr>
          </a:p>
        </p:txBody>
      </p:sp>
      <p:cxnSp>
        <p:nvCxnSpPr>
          <p:cNvPr id="4" name="カギ線コネクタ 3"/>
          <p:cNvCxnSpPr>
            <a:stCxn id="322" idx="2"/>
            <a:endCxn id="195" idx="0"/>
          </p:cNvCxnSpPr>
          <p:nvPr/>
        </p:nvCxnSpPr>
        <p:spPr bwMode="auto">
          <a:xfrm rot="5400000">
            <a:off x="1296194" y="4176206"/>
            <a:ext cx="533400" cy="6842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カギ線コネクタ 74"/>
          <p:cNvCxnSpPr>
            <a:stCxn id="72" idx="2"/>
            <a:endCxn id="71" idx="0"/>
          </p:cNvCxnSpPr>
          <p:nvPr/>
        </p:nvCxnSpPr>
        <p:spPr bwMode="auto">
          <a:xfrm rot="16200000" flipH="1">
            <a:off x="3048793" y="4174618"/>
            <a:ext cx="533400" cy="6873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直線コネクタ 9"/>
          <p:cNvCxnSpPr>
            <a:stCxn id="322" idx="3"/>
            <a:endCxn id="72" idx="1"/>
          </p:cNvCxnSpPr>
          <p:nvPr/>
        </p:nvCxnSpPr>
        <p:spPr bwMode="auto">
          <a:xfrm>
            <a:off x="2286000" y="4061112"/>
            <a:ext cx="304800"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カギ線コネクタ 94"/>
          <p:cNvCxnSpPr>
            <a:stCxn id="322" idx="2"/>
            <a:endCxn id="69" idx="0"/>
          </p:cNvCxnSpPr>
          <p:nvPr/>
        </p:nvCxnSpPr>
        <p:spPr bwMode="auto">
          <a:xfrm rot="5400000">
            <a:off x="1524794" y="4404806"/>
            <a:ext cx="533400"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カギ線コネクタ 97"/>
          <p:cNvCxnSpPr>
            <a:stCxn id="72" idx="2"/>
            <a:endCxn id="203" idx="0"/>
          </p:cNvCxnSpPr>
          <p:nvPr/>
        </p:nvCxnSpPr>
        <p:spPr bwMode="auto">
          <a:xfrm rot="16200000" flipH="1">
            <a:off x="2820193" y="4403218"/>
            <a:ext cx="533400"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5" name="角丸四角形 134"/>
          <p:cNvSpPr/>
          <p:nvPr/>
        </p:nvSpPr>
        <p:spPr bwMode="auto">
          <a:xfrm>
            <a:off x="29718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6" name="角丸四角形 135"/>
          <p:cNvSpPr/>
          <p:nvPr/>
        </p:nvSpPr>
        <p:spPr bwMode="auto">
          <a:xfrm>
            <a:off x="19812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7" name="角丸四角形 136"/>
          <p:cNvSpPr/>
          <p:nvPr/>
        </p:nvSpPr>
        <p:spPr bwMode="auto">
          <a:xfrm>
            <a:off x="9906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8" name="角丸四角形 137"/>
          <p:cNvSpPr/>
          <p:nvPr/>
        </p:nvSpPr>
        <p:spPr bwMode="auto">
          <a:xfrm>
            <a:off x="1066800" y="2715399"/>
            <a:ext cx="307974" cy="332601"/>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39" name="角丸四角形 138"/>
          <p:cNvSpPr/>
          <p:nvPr/>
        </p:nvSpPr>
        <p:spPr bwMode="auto">
          <a:xfrm>
            <a:off x="2054227" y="2716242"/>
            <a:ext cx="307974" cy="332601"/>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5" name="角丸四角形 144"/>
          <p:cNvSpPr/>
          <p:nvPr/>
        </p:nvSpPr>
        <p:spPr bwMode="auto">
          <a:xfrm>
            <a:off x="3048000" y="2715399"/>
            <a:ext cx="307974" cy="332601"/>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6" name="角丸四角形 145"/>
          <p:cNvSpPr/>
          <p:nvPr/>
        </p:nvSpPr>
        <p:spPr bwMode="auto">
          <a:xfrm>
            <a:off x="1066800" y="1752600"/>
            <a:ext cx="762000" cy="381000"/>
          </a:xfrm>
          <a:prstGeom prst="roundRect">
            <a:avLst>
              <a:gd name="adj" fmla="val 17623"/>
            </a:avLst>
          </a:prstGeom>
          <a:solidFill>
            <a:srgbClr val="800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endParaRPr lang="ja-JP" altLang="en-US" sz="1000" dirty="0">
              <a:solidFill>
                <a:schemeClr val="bg1"/>
              </a:solidFill>
              <a:latin typeface="+mj-lt"/>
              <a:ea typeface="HGP創英角ｺﾞｼｯｸUB" pitchFamily="50" charset="-128"/>
            </a:endParaRPr>
          </a:p>
        </p:txBody>
      </p:sp>
      <p:sp>
        <p:nvSpPr>
          <p:cNvPr id="147" name="角丸四角形 146"/>
          <p:cNvSpPr/>
          <p:nvPr/>
        </p:nvSpPr>
        <p:spPr bwMode="auto">
          <a:xfrm>
            <a:off x="1524000" y="2715399"/>
            <a:ext cx="307974" cy="332601"/>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8" name="角丸四角形 147"/>
          <p:cNvSpPr/>
          <p:nvPr/>
        </p:nvSpPr>
        <p:spPr bwMode="auto">
          <a:xfrm>
            <a:off x="2514600" y="2715399"/>
            <a:ext cx="307974" cy="332601"/>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49" name="角丸四角形 148"/>
          <p:cNvSpPr/>
          <p:nvPr/>
        </p:nvSpPr>
        <p:spPr bwMode="auto">
          <a:xfrm>
            <a:off x="3505200" y="2715399"/>
            <a:ext cx="307974" cy="332601"/>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50" name="角丸四角形 149"/>
          <p:cNvSpPr/>
          <p:nvPr/>
        </p:nvSpPr>
        <p:spPr bwMode="auto">
          <a:xfrm>
            <a:off x="3048000" y="1752600"/>
            <a:ext cx="762000" cy="381000"/>
          </a:xfrm>
          <a:prstGeom prst="roundRect">
            <a:avLst>
              <a:gd name="adj" fmla="val 17623"/>
            </a:avLst>
          </a:prstGeom>
          <a:solidFill>
            <a:srgbClr val="660066"/>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endParaRPr lang="ja-JP" altLang="en-US" sz="1000" dirty="0">
              <a:solidFill>
                <a:schemeClr val="bg1"/>
              </a:solidFill>
              <a:latin typeface="+mj-lt"/>
              <a:ea typeface="HGP創英角ｺﾞｼｯｸUB" pitchFamily="50" charset="-128"/>
            </a:endParaRPr>
          </a:p>
        </p:txBody>
      </p:sp>
      <p:cxnSp>
        <p:nvCxnSpPr>
          <p:cNvPr id="151" name="カギ線コネクタ 150"/>
          <p:cNvCxnSpPr>
            <a:stCxn id="146" idx="2"/>
            <a:endCxn id="138" idx="0"/>
          </p:cNvCxnSpPr>
          <p:nvPr/>
        </p:nvCxnSpPr>
        <p:spPr bwMode="auto">
          <a:xfrm rot="5400000">
            <a:off x="1043395" y="2310993"/>
            <a:ext cx="581799"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 name="カギ線コネクタ 152"/>
          <p:cNvCxnSpPr>
            <a:stCxn id="150" idx="2"/>
            <a:endCxn id="149" idx="0"/>
          </p:cNvCxnSpPr>
          <p:nvPr/>
        </p:nvCxnSpPr>
        <p:spPr bwMode="auto">
          <a:xfrm rot="16200000" flipH="1">
            <a:off x="3253194" y="2309405"/>
            <a:ext cx="5817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5" name="カギ線コネクタ 154"/>
          <p:cNvCxnSpPr>
            <a:stCxn id="146" idx="2"/>
            <a:endCxn id="147" idx="0"/>
          </p:cNvCxnSpPr>
          <p:nvPr/>
        </p:nvCxnSpPr>
        <p:spPr bwMode="auto">
          <a:xfrm rot="16200000" flipH="1">
            <a:off x="1271994" y="2309405"/>
            <a:ext cx="5817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6" name="カギ線コネクタ 155"/>
          <p:cNvCxnSpPr>
            <a:stCxn id="150" idx="2"/>
            <a:endCxn id="145" idx="0"/>
          </p:cNvCxnSpPr>
          <p:nvPr/>
        </p:nvCxnSpPr>
        <p:spPr bwMode="auto">
          <a:xfrm rot="5400000">
            <a:off x="3024595" y="2310993"/>
            <a:ext cx="581799"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角丸四角形 174"/>
          <p:cNvSpPr/>
          <p:nvPr/>
        </p:nvSpPr>
        <p:spPr bwMode="auto">
          <a:xfrm>
            <a:off x="2057400" y="1752600"/>
            <a:ext cx="762000" cy="381000"/>
          </a:xfrm>
          <a:prstGeom prst="roundRect">
            <a:avLst>
              <a:gd name="adj" fmla="val 17623"/>
            </a:avLst>
          </a:prstGeom>
          <a:solidFill>
            <a:srgbClr val="3366FF"/>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000" dirty="0" smtClean="0">
                <a:solidFill>
                  <a:schemeClr val="bg1"/>
                </a:solidFill>
                <a:latin typeface="+mj-lt"/>
                <a:ea typeface="HGP創英角ｺﾞｼｯｸUB" pitchFamily="50" charset="-128"/>
              </a:rPr>
              <a:t>スイッチ</a:t>
            </a:r>
            <a:endParaRPr lang="ja-JP" altLang="en-US" sz="1000" dirty="0">
              <a:solidFill>
                <a:schemeClr val="bg1"/>
              </a:solidFill>
              <a:latin typeface="+mj-lt"/>
              <a:ea typeface="HGP創英角ｺﾞｼｯｸUB" pitchFamily="50" charset="-128"/>
            </a:endParaRPr>
          </a:p>
        </p:txBody>
      </p:sp>
      <p:cxnSp>
        <p:nvCxnSpPr>
          <p:cNvPr id="176" name="カギ線コネクタ 175"/>
          <p:cNvCxnSpPr>
            <a:stCxn id="175" idx="2"/>
            <a:endCxn id="139" idx="0"/>
          </p:cNvCxnSpPr>
          <p:nvPr/>
        </p:nvCxnSpPr>
        <p:spPr bwMode="auto">
          <a:xfrm rot="5400000">
            <a:off x="2031986" y="2309828"/>
            <a:ext cx="582642" cy="230186"/>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カギ線コネクタ 176"/>
          <p:cNvCxnSpPr>
            <a:stCxn id="175" idx="2"/>
            <a:endCxn id="148" idx="0"/>
          </p:cNvCxnSpPr>
          <p:nvPr/>
        </p:nvCxnSpPr>
        <p:spPr bwMode="auto">
          <a:xfrm rot="16200000" flipH="1">
            <a:off x="2262594" y="2309405"/>
            <a:ext cx="5817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テキスト ボックス 192"/>
          <p:cNvSpPr txBox="1"/>
          <p:nvPr/>
        </p:nvSpPr>
        <p:spPr>
          <a:xfrm>
            <a:off x="3048000" y="3200400"/>
            <a:ext cx="770664" cy="276999"/>
          </a:xfrm>
          <a:prstGeom prst="rect">
            <a:avLst/>
          </a:prstGeom>
          <a:noFill/>
        </p:spPr>
        <p:txBody>
          <a:bodyPr wrap="none" rtlCol="0">
            <a:spAutoFit/>
          </a:bodyPr>
          <a:lstStyle/>
          <a:p>
            <a:pPr algn="ctr"/>
            <a:r>
              <a:rPr kumimoji="1" lang="en-US" altLang="ja-JP" dirty="0" smtClean="0">
                <a:solidFill>
                  <a:srgbClr val="660066"/>
                </a:solidFill>
              </a:rPr>
              <a:t>VLAN03</a:t>
            </a:r>
            <a:endParaRPr kumimoji="1" lang="ja-JP" altLang="en-US" dirty="0">
              <a:solidFill>
                <a:srgbClr val="660066"/>
              </a:solidFill>
            </a:endParaRPr>
          </a:p>
        </p:txBody>
      </p:sp>
      <p:sp>
        <p:nvSpPr>
          <p:cNvPr id="194" name="テキスト ボックス 193"/>
          <p:cNvSpPr txBox="1"/>
          <p:nvPr/>
        </p:nvSpPr>
        <p:spPr>
          <a:xfrm>
            <a:off x="1066800" y="3200400"/>
            <a:ext cx="770664" cy="276999"/>
          </a:xfrm>
          <a:prstGeom prst="rect">
            <a:avLst/>
          </a:prstGeom>
          <a:noFill/>
        </p:spPr>
        <p:txBody>
          <a:bodyPr wrap="none" rtlCol="0">
            <a:spAutoFit/>
          </a:bodyPr>
          <a:lstStyle/>
          <a:p>
            <a:pPr algn="ctr"/>
            <a:r>
              <a:rPr kumimoji="1" lang="en-US" altLang="ja-JP" dirty="0" smtClean="0">
                <a:solidFill>
                  <a:srgbClr val="800000"/>
                </a:solidFill>
              </a:rPr>
              <a:t>VLAN01</a:t>
            </a:r>
            <a:endParaRPr kumimoji="1" lang="ja-JP" altLang="en-US" dirty="0">
              <a:solidFill>
                <a:srgbClr val="800000"/>
              </a:solidFill>
            </a:endParaRPr>
          </a:p>
        </p:txBody>
      </p:sp>
      <p:sp>
        <p:nvSpPr>
          <p:cNvPr id="196" name="テキスト ボックス 195"/>
          <p:cNvSpPr txBox="1"/>
          <p:nvPr/>
        </p:nvSpPr>
        <p:spPr>
          <a:xfrm>
            <a:off x="2057400" y="3200400"/>
            <a:ext cx="770664" cy="276999"/>
          </a:xfrm>
          <a:prstGeom prst="rect">
            <a:avLst/>
          </a:prstGeom>
          <a:noFill/>
        </p:spPr>
        <p:txBody>
          <a:bodyPr wrap="none" rtlCol="0">
            <a:spAutoFit/>
          </a:bodyPr>
          <a:lstStyle/>
          <a:p>
            <a:pPr algn="ctr"/>
            <a:r>
              <a:rPr kumimoji="1" lang="en-US" altLang="ja-JP" dirty="0" smtClean="0">
                <a:solidFill>
                  <a:srgbClr val="0000FF"/>
                </a:solidFill>
              </a:rPr>
              <a:t>VLAN02</a:t>
            </a:r>
            <a:endParaRPr kumimoji="1" lang="ja-JP" altLang="en-US" dirty="0">
              <a:solidFill>
                <a:srgbClr val="0000FF"/>
              </a:solidFill>
            </a:endParaRPr>
          </a:p>
        </p:txBody>
      </p:sp>
      <p:cxnSp>
        <p:nvCxnSpPr>
          <p:cNvPr id="55" name="カギ線コネクタ 54"/>
          <p:cNvCxnSpPr>
            <a:stCxn id="72" idx="2"/>
            <a:endCxn id="70" idx="0"/>
          </p:cNvCxnSpPr>
          <p:nvPr/>
        </p:nvCxnSpPr>
        <p:spPr bwMode="auto">
          <a:xfrm rot="5400000">
            <a:off x="2553494" y="4366706"/>
            <a:ext cx="533400" cy="3032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カギ線コネクタ 57"/>
          <p:cNvCxnSpPr>
            <a:stCxn id="322" idx="2"/>
            <a:endCxn id="199" idx="0"/>
          </p:cNvCxnSpPr>
          <p:nvPr/>
        </p:nvCxnSpPr>
        <p:spPr bwMode="auto">
          <a:xfrm rot="16200000" flipH="1">
            <a:off x="1789486" y="4367126"/>
            <a:ext cx="534243" cy="303214"/>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1" name="上矢印 250"/>
          <p:cNvSpPr/>
          <p:nvPr/>
        </p:nvSpPr>
        <p:spPr bwMode="auto">
          <a:xfrm>
            <a:off x="2209800" y="3505200"/>
            <a:ext cx="457200" cy="228600"/>
          </a:xfrm>
          <a:prstGeom prst="upArrow">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2" name="六角形 251"/>
          <p:cNvSpPr/>
          <p:nvPr/>
        </p:nvSpPr>
        <p:spPr bwMode="auto">
          <a:xfrm>
            <a:off x="4038600" y="4191000"/>
            <a:ext cx="1066800" cy="228600"/>
          </a:xfrm>
          <a:prstGeom prst="hexagon">
            <a:avLst/>
          </a:prstGeom>
          <a:solidFill>
            <a:schemeClr val="tx1">
              <a:lumMod val="65000"/>
              <a:lumOff val="3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物理構成</a:t>
            </a:r>
          </a:p>
        </p:txBody>
      </p:sp>
      <p:sp>
        <p:nvSpPr>
          <p:cNvPr id="154" name="六角形 153"/>
          <p:cNvSpPr/>
          <p:nvPr/>
        </p:nvSpPr>
        <p:spPr bwMode="auto">
          <a:xfrm>
            <a:off x="4038600" y="5181600"/>
            <a:ext cx="1066800" cy="228600"/>
          </a:xfrm>
          <a:prstGeom prst="hexagon">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接続</a:t>
            </a:r>
          </a:p>
        </p:txBody>
      </p:sp>
      <p:sp>
        <p:nvSpPr>
          <p:cNvPr id="157" name="六角形 156"/>
          <p:cNvSpPr/>
          <p:nvPr/>
        </p:nvSpPr>
        <p:spPr bwMode="auto">
          <a:xfrm>
            <a:off x="4038600" y="5486400"/>
            <a:ext cx="1066800" cy="228600"/>
          </a:xfrm>
          <a:prstGeom prst="hexagon">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baseline="0" dirty="0" err="1" smtClean="0">
                <a:ln>
                  <a:noFill/>
                </a:ln>
                <a:solidFill>
                  <a:srgbClr val="FFFFFF"/>
                </a:solidFill>
                <a:effectLst/>
                <a:latin typeface="Arial" charset="0"/>
                <a:ea typeface="HG丸ｺﾞｼｯｸM-PRO" pitchFamily="50" charset="-128"/>
              </a:rPr>
              <a:t>QoS</a:t>
            </a:r>
            <a:endParaRPr kumimoji="0" lang="ja-JP" altLang="en-US"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158" name="六角形 157"/>
          <p:cNvSpPr/>
          <p:nvPr/>
        </p:nvSpPr>
        <p:spPr bwMode="auto">
          <a:xfrm>
            <a:off x="4038600" y="5791200"/>
            <a:ext cx="1066800" cy="228600"/>
          </a:xfrm>
          <a:prstGeom prst="hexagon">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機能</a:t>
            </a:r>
          </a:p>
        </p:txBody>
      </p:sp>
      <p:sp>
        <p:nvSpPr>
          <p:cNvPr id="159" name="六角形 158"/>
          <p:cNvSpPr/>
          <p:nvPr/>
        </p:nvSpPr>
        <p:spPr bwMode="auto">
          <a:xfrm>
            <a:off x="4038600" y="6096000"/>
            <a:ext cx="1066800" cy="228600"/>
          </a:xfrm>
          <a:prstGeom prst="hexagon">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制御</a:t>
            </a:r>
          </a:p>
        </p:txBody>
      </p:sp>
      <p:sp>
        <p:nvSpPr>
          <p:cNvPr id="160" name="六角形 159"/>
          <p:cNvSpPr/>
          <p:nvPr/>
        </p:nvSpPr>
        <p:spPr bwMode="auto">
          <a:xfrm>
            <a:off x="4038600" y="2286000"/>
            <a:ext cx="1066800" cy="228600"/>
          </a:xfrm>
          <a:prstGeom prst="hexagon">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Arial" charset="0"/>
                <a:ea typeface="HG丸ｺﾞｼｯｸM-PRO" pitchFamily="50" charset="-128"/>
              </a:rPr>
              <a:t>論理構成</a:t>
            </a:r>
          </a:p>
        </p:txBody>
      </p:sp>
      <p:sp>
        <p:nvSpPr>
          <p:cNvPr id="253" name="角丸四角形 252"/>
          <p:cNvSpPr/>
          <p:nvPr/>
        </p:nvSpPr>
        <p:spPr bwMode="auto">
          <a:xfrm>
            <a:off x="990600" y="51816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論理的接続構成</a:t>
            </a:r>
          </a:p>
        </p:txBody>
      </p:sp>
      <p:sp>
        <p:nvSpPr>
          <p:cNvPr id="161" name="角丸四角形 160"/>
          <p:cNvSpPr/>
          <p:nvPr/>
        </p:nvSpPr>
        <p:spPr bwMode="auto">
          <a:xfrm>
            <a:off x="990600" y="5486400"/>
            <a:ext cx="2971800" cy="2286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パケットの種類に応じた優先順位</a:t>
            </a:r>
          </a:p>
        </p:txBody>
      </p:sp>
      <p:sp>
        <p:nvSpPr>
          <p:cNvPr id="162" name="角丸四角形 161"/>
          <p:cNvSpPr/>
          <p:nvPr/>
        </p:nvSpPr>
        <p:spPr bwMode="auto">
          <a:xfrm>
            <a:off x="990600" y="5791200"/>
            <a:ext cx="2971800" cy="2286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latin typeface="HG丸ｺﾞｼｯｸM-PRO"/>
                <a:ea typeface="HG丸ｺﾞｼｯｸM-PRO"/>
                <a:cs typeface="HG丸ｺﾞｼｯｸM-PRO"/>
              </a:rPr>
              <a:t>機器ごとに単一の機能</a:t>
            </a:r>
            <a:endPar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endParaRPr>
          </a:p>
        </p:txBody>
      </p:sp>
      <p:sp>
        <p:nvSpPr>
          <p:cNvPr id="163" name="角丸四角形 162"/>
          <p:cNvSpPr/>
          <p:nvPr/>
        </p:nvSpPr>
        <p:spPr bwMode="auto">
          <a:xfrm>
            <a:off x="990600" y="6096000"/>
            <a:ext cx="2971800" cy="228600"/>
          </a:xfrm>
          <a:prstGeom prst="roundRect">
            <a:avLst>
              <a:gd name="adj" fmla="val 5000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機器ごとに個別・手動制御</a:t>
            </a:r>
          </a:p>
        </p:txBody>
      </p:sp>
      <p:grpSp>
        <p:nvGrpSpPr>
          <p:cNvPr id="2" name="図形グループ 1"/>
          <p:cNvGrpSpPr/>
          <p:nvPr/>
        </p:nvGrpSpPr>
        <p:grpSpPr>
          <a:xfrm>
            <a:off x="5181600" y="914400"/>
            <a:ext cx="2971800" cy="5410200"/>
            <a:chOff x="5181600" y="914400"/>
            <a:chExt cx="2971800" cy="5410200"/>
          </a:xfrm>
        </p:grpSpPr>
        <p:sp>
          <p:nvSpPr>
            <p:cNvPr id="74" name="角丸四角形 73"/>
            <p:cNvSpPr/>
            <p:nvPr/>
          </p:nvSpPr>
          <p:spPr bwMode="auto">
            <a:xfrm>
              <a:off x="5334000" y="4785012"/>
              <a:ext cx="307974" cy="243345"/>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6" name="角丸四角形 75"/>
            <p:cNvSpPr/>
            <p:nvPr/>
          </p:nvSpPr>
          <p:spPr bwMode="auto">
            <a:xfrm>
              <a:off x="6321427" y="4785855"/>
              <a:ext cx="307974" cy="243345"/>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7" name="角丸四角形 76"/>
            <p:cNvSpPr/>
            <p:nvPr/>
          </p:nvSpPr>
          <p:spPr bwMode="auto">
            <a:xfrm>
              <a:off x="7315200" y="4785012"/>
              <a:ext cx="307974" cy="243345"/>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78" name="角丸四角形 77"/>
            <p:cNvSpPr/>
            <p:nvPr/>
          </p:nvSpPr>
          <p:spPr bwMode="auto">
            <a:xfrm>
              <a:off x="5791200" y="3870612"/>
              <a:ext cx="762000" cy="381000"/>
            </a:xfrm>
            <a:prstGeom prst="roundRect">
              <a:avLst>
                <a:gd name="adj" fmla="val 17623"/>
              </a:avLst>
            </a:prstGeom>
            <a:solidFill>
              <a:srgbClr val="FF66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solidFill>
                    <a:schemeClr val="bg1"/>
                  </a:solidFill>
                  <a:latin typeface="+mj-lt"/>
                  <a:ea typeface="HGP創英角ｺﾞｼｯｸUB" pitchFamily="50" charset="-128"/>
                </a:rPr>
                <a:t>SDN</a:t>
              </a:r>
            </a:p>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A</a:t>
              </a:r>
              <a:endParaRPr lang="ja-JP" altLang="en-US" sz="1000" dirty="0">
                <a:solidFill>
                  <a:schemeClr val="bg1"/>
                </a:solidFill>
                <a:latin typeface="+mj-lt"/>
                <a:ea typeface="HGP創英角ｺﾞｼｯｸUB" pitchFamily="50" charset="-128"/>
              </a:endParaRPr>
            </a:p>
          </p:txBody>
        </p:sp>
        <p:sp>
          <p:nvSpPr>
            <p:cNvPr id="79" name="角丸四角形 78"/>
            <p:cNvSpPr/>
            <p:nvPr/>
          </p:nvSpPr>
          <p:spPr bwMode="auto">
            <a:xfrm>
              <a:off x="5791200" y="4785012"/>
              <a:ext cx="307974" cy="243345"/>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80" name="角丸四角形 79"/>
            <p:cNvSpPr/>
            <p:nvPr/>
          </p:nvSpPr>
          <p:spPr bwMode="auto">
            <a:xfrm>
              <a:off x="6781800" y="4785012"/>
              <a:ext cx="307974" cy="243345"/>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81" name="角丸四角形 80"/>
            <p:cNvSpPr/>
            <p:nvPr/>
          </p:nvSpPr>
          <p:spPr bwMode="auto">
            <a:xfrm>
              <a:off x="7772400" y="4785012"/>
              <a:ext cx="307974" cy="243345"/>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82" name="角丸四角形 81"/>
            <p:cNvSpPr/>
            <p:nvPr/>
          </p:nvSpPr>
          <p:spPr bwMode="auto">
            <a:xfrm>
              <a:off x="6858000" y="3870612"/>
              <a:ext cx="762000" cy="381000"/>
            </a:xfrm>
            <a:prstGeom prst="roundRect">
              <a:avLst>
                <a:gd name="adj" fmla="val 17623"/>
              </a:avLst>
            </a:prstGeom>
            <a:solidFill>
              <a:srgbClr val="FF66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000" dirty="0" smtClean="0">
                  <a:solidFill>
                    <a:schemeClr val="bg1"/>
                  </a:solidFill>
                  <a:latin typeface="+mj-lt"/>
                  <a:ea typeface="HGP創英角ｺﾞｼｯｸUB" pitchFamily="50" charset="-128"/>
                </a:rPr>
                <a:t>SDN</a:t>
              </a:r>
            </a:p>
            <a:p>
              <a:pPr algn="ctr">
                <a:spcBef>
                  <a:spcPts val="0"/>
                </a:spcBef>
              </a:pPr>
              <a:r>
                <a:rPr lang="ja-JP" altLang="en-US" sz="1000" dirty="0" smtClean="0">
                  <a:solidFill>
                    <a:schemeClr val="bg1"/>
                  </a:solidFill>
                  <a:latin typeface="+mj-lt"/>
                  <a:ea typeface="HGP創英角ｺﾞｼｯｸUB" pitchFamily="50" charset="-128"/>
                </a:rPr>
                <a:t>スイッチ</a:t>
              </a:r>
              <a:r>
                <a:rPr lang="en-US" altLang="ja-JP" sz="1000" dirty="0" smtClean="0">
                  <a:solidFill>
                    <a:schemeClr val="bg1"/>
                  </a:solidFill>
                  <a:latin typeface="+mj-lt"/>
                  <a:ea typeface="HGP創英角ｺﾞｼｯｸUB" pitchFamily="50" charset="-128"/>
                </a:rPr>
                <a:t>B</a:t>
              </a:r>
              <a:endParaRPr lang="ja-JP" altLang="en-US" sz="1000" dirty="0">
                <a:solidFill>
                  <a:schemeClr val="bg1"/>
                </a:solidFill>
                <a:latin typeface="+mj-lt"/>
                <a:ea typeface="HGP創英角ｺﾞｼｯｸUB" pitchFamily="50" charset="-128"/>
              </a:endParaRPr>
            </a:p>
          </p:txBody>
        </p:sp>
        <p:cxnSp>
          <p:nvCxnSpPr>
            <p:cNvPr id="83" name="カギ線コネクタ 82"/>
            <p:cNvCxnSpPr>
              <a:stCxn id="78" idx="2"/>
              <a:endCxn id="74" idx="0"/>
            </p:cNvCxnSpPr>
            <p:nvPr/>
          </p:nvCxnSpPr>
          <p:spPr bwMode="auto">
            <a:xfrm rot="5400000">
              <a:off x="5563394" y="4176206"/>
              <a:ext cx="533400" cy="6842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カギ線コネクタ 83"/>
            <p:cNvCxnSpPr>
              <a:stCxn id="82" idx="2"/>
              <a:endCxn id="81" idx="0"/>
            </p:cNvCxnSpPr>
            <p:nvPr/>
          </p:nvCxnSpPr>
          <p:spPr bwMode="auto">
            <a:xfrm rot="16200000" flipH="1">
              <a:off x="7315993" y="4174618"/>
              <a:ext cx="533400" cy="6873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直線コネクタ 84"/>
            <p:cNvCxnSpPr>
              <a:stCxn id="78" idx="3"/>
              <a:endCxn id="82" idx="1"/>
            </p:cNvCxnSpPr>
            <p:nvPr/>
          </p:nvCxnSpPr>
          <p:spPr bwMode="auto">
            <a:xfrm>
              <a:off x="6553200" y="4061112"/>
              <a:ext cx="304800"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カギ線コネクタ 85"/>
            <p:cNvCxnSpPr>
              <a:stCxn id="78" idx="2"/>
              <a:endCxn id="79" idx="0"/>
            </p:cNvCxnSpPr>
            <p:nvPr/>
          </p:nvCxnSpPr>
          <p:spPr bwMode="auto">
            <a:xfrm rot="5400000">
              <a:off x="5791994" y="4404806"/>
              <a:ext cx="533400"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カギ線コネクタ 86"/>
            <p:cNvCxnSpPr>
              <a:stCxn id="82" idx="2"/>
              <a:endCxn id="77" idx="0"/>
            </p:cNvCxnSpPr>
            <p:nvPr/>
          </p:nvCxnSpPr>
          <p:spPr bwMode="auto">
            <a:xfrm rot="16200000" flipH="1">
              <a:off x="7087393" y="4403218"/>
              <a:ext cx="533400"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カギ線コネクタ 87"/>
            <p:cNvCxnSpPr>
              <a:stCxn id="82" idx="2"/>
              <a:endCxn id="80" idx="0"/>
            </p:cNvCxnSpPr>
            <p:nvPr/>
          </p:nvCxnSpPr>
          <p:spPr bwMode="auto">
            <a:xfrm rot="5400000">
              <a:off x="6820694" y="4366706"/>
              <a:ext cx="533400" cy="3032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カギ線コネクタ 88"/>
            <p:cNvCxnSpPr>
              <a:stCxn id="78" idx="2"/>
              <a:endCxn id="76" idx="0"/>
            </p:cNvCxnSpPr>
            <p:nvPr/>
          </p:nvCxnSpPr>
          <p:spPr bwMode="auto">
            <a:xfrm rot="16200000" flipH="1">
              <a:off x="6056686" y="4367126"/>
              <a:ext cx="534243" cy="303214"/>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 name="角丸四角形 89"/>
            <p:cNvSpPr/>
            <p:nvPr/>
          </p:nvSpPr>
          <p:spPr bwMode="auto">
            <a:xfrm>
              <a:off x="72390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1" name="角丸四角形 90"/>
            <p:cNvSpPr/>
            <p:nvPr/>
          </p:nvSpPr>
          <p:spPr bwMode="auto">
            <a:xfrm>
              <a:off x="62484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2" name="角丸四角形 91"/>
            <p:cNvSpPr/>
            <p:nvPr/>
          </p:nvSpPr>
          <p:spPr bwMode="auto">
            <a:xfrm>
              <a:off x="5257800" y="1600200"/>
              <a:ext cx="914400" cy="1600200"/>
            </a:xfrm>
            <a:prstGeom prst="roundRect">
              <a:avLst/>
            </a:prstGeom>
            <a:solidFill>
              <a:schemeClr val="bg1"/>
            </a:solidFill>
            <a:ln w="19050" cap="flat" cmpd="sng" algn="ctr">
              <a:solidFill>
                <a:srgbClr val="FF6600"/>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3" name="角丸四角形 92"/>
            <p:cNvSpPr/>
            <p:nvPr/>
          </p:nvSpPr>
          <p:spPr bwMode="auto">
            <a:xfrm>
              <a:off x="5334000" y="2715399"/>
              <a:ext cx="307974" cy="332601"/>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4" name="角丸四角形 93"/>
            <p:cNvSpPr/>
            <p:nvPr/>
          </p:nvSpPr>
          <p:spPr bwMode="auto">
            <a:xfrm>
              <a:off x="6321427" y="2716242"/>
              <a:ext cx="307974" cy="332601"/>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6" name="角丸四角形 95"/>
            <p:cNvSpPr/>
            <p:nvPr/>
          </p:nvSpPr>
          <p:spPr bwMode="auto">
            <a:xfrm>
              <a:off x="7315200" y="2715399"/>
              <a:ext cx="307974" cy="332601"/>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97" name="角丸四角形 96"/>
            <p:cNvSpPr/>
            <p:nvPr/>
          </p:nvSpPr>
          <p:spPr bwMode="auto">
            <a:xfrm>
              <a:off x="5334000" y="2133600"/>
              <a:ext cx="762000" cy="228600"/>
            </a:xfrm>
            <a:prstGeom prst="roundRect">
              <a:avLst>
                <a:gd name="adj" fmla="val 17623"/>
              </a:avLst>
            </a:prstGeom>
            <a:solidFill>
              <a:srgbClr val="800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スイッチ</a:t>
              </a:r>
              <a:endParaRPr lang="ja-JP" altLang="en-US" sz="800" dirty="0">
                <a:solidFill>
                  <a:schemeClr val="bg1"/>
                </a:solidFill>
                <a:latin typeface="+mj-lt"/>
                <a:ea typeface="HGP創英角ｺﾞｼｯｸUB" pitchFamily="50" charset="-128"/>
              </a:endParaRPr>
            </a:p>
          </p:txBody>
        </p:sp>
        <p:sp>
          <p:nvSpPr>
            <p:cNvPr id="99" name="角丸四角形 98"/>
            <p:cNvSpPr/>
            <p:nvPr/>
          </p:nvSpPr>
          <p:spPr bwMode="auto">
            <a:xfrm>
              <a:off x="5791200" y="2715399"/>
              <a:ext cx="307974" cy="332601"/>
            </a:xfrm>
            <a:prstGeom prst="roundRect">
              <a:avLst>
                <a:gd name="adj" fmla="val 832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0" name="角丸四角形 99"/>
            <p:cNvSpPr/>
            <p:nvPr/>
          </p:nvSpPr>
          <p:spPr bwMode="auto">
            <a:xfrm>
              <a:off x="6781800" y="2715399"/>
              <a:ext cx="307974" cy="332601"/>
            </a:xfrm>
            <a:prstGeom prst="roundRect">
              <a:avLst>
                <a:gd name="adj" fmla="val 832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1" name="角丸四角形 100"/>
            <p:cNvSpPr/>
            <p:nvPr/>
          </p:nvSpPr>
          <p:spPr bwMode="auto">
            <a:xfrm>
              <a:off x="7772400" y="2715399"/>
              <a:ext cx="307974" cy="332601"/>
            </a:xfrm>
            <a:prstGeom prst="roundRect">
              <a:avLst>
                <a:gd name="adj" fmla="val 832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endParaRPr lang="ja-JP" altLang="en-US"/>
            </a:p>
          </p:txBody>
        </p:sp>
        <p:sp>
          <p:nvSpPr>
            <p:cNvPr id="102" name="角丸四角形 101"/>
            <p:cNvSpPr/>
            <p:nvPr/>
          </p:nvSpPr>
          <p:spPr bwMode="auto">
            <a:xfrm>
              <a:off x="7315200" y="2133600"/>
              <a:ext cx="762000" cy="228600"/>
            </a:xfrm>
            <a:prstGeom prst="roundRect">
              <a:avLst>
                <a:gd name="adj" fmla="val 17623"/>
              </a:avLst>
            </a:prstGeom>
            <a:solidFill>
              <a:srgbClr val="660066"/>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スイッチ</a:t>
              </a:r>
              <a:endParaRPr lang="ja-JP" altLang="en-US" sz="800" dirty="0">
                <a:solidFill>
                  <a:schemeClr val="bg1"/>
                </a:solidFill>
                <a:latin typeface="+mj-lt"/>
                <a:ea typeface="HGP創英角ｺﾞｼｯｸUB" pitchFamily="50" charset="-128"/>
              </a:endParaRPr>
            </a:p>
          </p:txBody>
        </p:sp>
        <p:cxnSp>
          <p:nvCxnSpPr>
            <p:cNvPr id="103" name="カギ線コネクタ 102"/>
            <p:cNvCxnSpPr>
              <a:stCxn id="97" idx="2"/>
              <a:endCxn id="93" idx="0"/>
            </p:cNvCxnSpPr>
            <p:nvPr/>
          </p:nvCxnSpPr>
          <p:spPr bwMode="auto">
            <a:xfrm rot="5400000">
              <a:off x="5424895" y="2425293"/>
              <a:ext cx="353199"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カギ線コネクタ 103"/>
            <p:cNvCxnSpPr>
              <a:stCxn id="102" idx="2"/>
              <a:endCxn id="101" idx="0"/>
            </p:cNvCxnSpPr>
            <p:nvPr/>
          </p:nvCxnSpPr>
          <p:spPr bwMode="auto">
            <a:xfrm rot="16200000" flipH="1">
              <a:off x="7634694" y="2423705"/>
              <a:ext cx="3531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5" name="カギ線コネクタ 104"/>
            <p:cNvCxnSpPr>
              <a:stCxn id="97" idx="2"/>
              <a:endCxn id="99" idx="0"/>
            </p:cNvCxnSpPr>
            <p:nvPr/>
          </p:nvCxnSpPr>
          <p:spPr bwMode="auto">
            <a:xfrm rot="16200000" flipH="1">
              <a:off x="5653494" y="2423705"/>
              <a:ext cx="3531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カギ線コネクタ 105"/>
            <p:cNvCxnSpPr>
              <a:stCxn id="102" idx="2"/>
              <a:endCxn id="96" idx="0"/>
            </p:cNvCxnSpPr>
            <p:nvPr/>
          </p:nvCxnSpPr>
          <p:spPr bwMode="auto">
            <a:xfrm rot="5400000">
              <a:off x="7406095" y="2425293"/>
              <a:ext cx="353199" cy="227013"/>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角丸四角形 106"/>
            <p:cNvSpPr/>
            <p:nvPr/>
          </p:nvSpPr>
          <p:spPr bwMode="auto">
            <a:xfrm>
              <a:off x="6324600" y="2133600"/>
              <a:ext cx="762000" cy="228600"/>
            </a:xfrm>
            <a:prstGeom prst="roundRect">
              <a:avLst>
                <a:gd name="adj" fmla="val 17623"/>
              </a:avLst>
            </a:prstGeom>
            <a:solidFill>
              <a:srgbClr val="3366FF"/>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スイッチ</a:t>
              </a:r>
              <a:endParaRPr lang="ja-JP" altLang="en-US" sz="800" dirty="0">
                <a:solidFill>
                  <a:schemeClr val="bg1"/>
                </a:solidFill>
                <a:latin typeface="+mj-lt"/>
                <a:ea typeface="HGP創英角ｺﾞｼｯｸUB" pitchFamily="50" charset="-128"/>
              </a:endParaRPr>
            </a:p>
          </p:txBody>
        </p:sp>
        <p:cxnSp>
          <p:nvCxnSpPr>
            <p:cNvPr id="108" name="カギ線コネクタ 107"/>
            <p:cNvCxnSpPr>
              <a:stCxn id="107" idx="2"/>
              <a:endCxn id="94" idx="0"/>
            </p:cNvCxnSpPr>
            <p:nvPr/>
          </p:nvCxnSpPr>
          <p:spPr bwMode="auto">
            <a:xfrm rot="5400000">
              <a:off x="6413486" y="2424128"/>
              <a:ext cx="354042" cy="230186"/>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カギ線コネクタ 109"/>
            <p:cNvCxnSpPr>
              <a:stCxn id="107" idx="2"/>
              <a:endCxn id="100" idx="0"/>
            </p:cNvCxnSpPr>
            <p:nvPr/>
          </p:nvCxnSpPr>
          <p:spPr bwMode="auto">
            <a:xfrm rot="16200000" flipH="1">
              <a:off x="6644094" y="2423705"/>
              <a:ext cx="353199" cy="230187"/>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1" name="テキスト ボックス 110"/>
            <p:cNvSpPr txBox="1"/>
            <p:nvPr/>
          </p:nvSpPr>
          <p:spPr>
            <a:xfrm>
              <a:off x="7394424" y="3200400"/>
              <a:ext cx="612217" cy="276999"/>
            </a:xfrm>
            <a:prstGeom prst="rect">
              <a:avLst/>
            </a:prstGeom>
            <a:noFill/>
          </p:spPr>
          <p:txBody>
            <a:bodyPr wrap="none" rtlCol="0">
              <a:spAutoFit/>
            </a:bodyPr>
            <a:lstStyle/>
            <a:p>
              <a:pPr algn="ctr"/>
              <a:r>
                <a:rPr kumimoji="1" lang="en-US" altLang="ja-JP" dirty="0" smtClean="0">
                  <a:solidFill>
                    <a:srgbClr val="660066"/>
                  </a:solidFill>
                </a:rPr>
                <a:t>NW03</a:t>
              </a:r>
              <a:endParaRPr kumimoji="1" lang="ja-JP" altLang="en-US" dirty="0">
                <a:solidFill>
                  <a:srgbClr val="660066"/>
                </a:solidFill>
              </a:endParaRPr>
            </a:p>
          </p:txBody>
        </p:sp>
        <p:sp>
          <p:nvSpPr>
            <p:cNvPr id="112" name="テキスト ボックス 111"/>
            <p:cNvSpPr txBox="1"/>
            <p:nvPr/>
          </p:nvSpPr>
          <p:spPr>
            <a:xfrm>
              <a:off x="5413223" y="3200400"/>
              <a:ext cx="612217" cy="276999"/>
            </a:xfrm>
            <a:prstGeom prst="rect">
              <a:avLst/>
            </a:prstGeom>
            <a:noFill/>
          </p:spPr>
          <p:txBody>
            <a:bodyPr wrap="none" rtlCol="0">
              <a:spAutoFit/>
            </a:bodyPr>
            <a:lstStyle/>
            <a:p>
              <a:pPr algn="ctr"/>
              <a:r>
                <a:rPr kumimoji="1" lang="en-US" altLang="ja-JP" dirty="0" smtClean="0">
                  <a:solidFill>
                    <a:srgbClr val="800000"/>
                  </a:solidFill>
                </a:rPr>
                <a:t>NW01</a:t>
              </a:r>
              <a:endParaRPr kumimoji="1" lang="ja-JP" altLang="en-US" dirty="0">
                <a:solidFill>
                  <a:srgbClr val="800000"/>
                </a:solidFill>
              </a:endParaRPr>
            </a:p>
          </p:txBody>
        </p:sp>
        <p:sp>
          <p:nvSpPr>
            <p:cNvPr id="113" name="テキスト ボックス 112"/>
            <p:cNvSpPr txBox="1"/>
            <p:nvPr/>
          </p:nvSpPr>
          <p:spPr>
            <a:xfrm>
              <a:off x="6403824" y="3200400"/>
              <a:ext cx="612217" cy="276999"/>
            </a:xfrm>
            <a:prstGeom prst="rect">
              <a:avLst/>
            </a:prstGeom>
            <a:noFill/>
          </p:spPr>
          <p:txBody>
            <a:bodyPr wrap="none" rtlCol="0">
              <a:spAutoFit/>
            </a:bodyPr>
            <a:lstStyle/>
            <a:p>
              <a:pPr algn="ctr"/>
              <a:r>
                <a:rPr kumimoji="1" lang="en-US" altLang="ja-JP" dirty="0" smtClean="0">
                  <a:solidFill>
                    <a:srgbClr val="0000FF"/>
                  </a:solidFill>
                </a:rPr>
                <a:t>NW02</a:t>
              </a:r>
              <a:endParaRPr kumimoji="1" lang="ja-JP" altLang="en-US" dirty="0">
                <a:solidFill>
                  <a:srgbClr val="0000FF"/>
                </a:solidFill>
              </a:endParaRPr>
            </a:p>
          </p:txBody>
        </p:sp>
        <p:sp>
          <p:nvSpPr>
            <p:cNvPr id="128" name="角丸四角形 127"/>
            <p:cNvSpPr/>
            <p:nvPr/>
          </p:nvSpPr>
          <p:spPr bwMode="auto">
            <a:xfrm>
              <a:off x="5334000" y="1752600"/>
              <a:ext cx="762000" cy="228600"/>
            </a:xfrm>
            <a:prstGeom prst="roundRect">
              <a:avLst>
                <a:gd name="adj" fmla="val 17623"/>
              </a:avLst>
            </a:prstGeom>
            <a:solidFill>
              <a:srgbClr val="800000"/>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負荷分散</a:t>
              </a:r>
              <a:endParaRPr lang="ja-JP" altLang="en-US" sz="800" dirty="0">
                <a:solidFill>
                  <a:schemeClr val="bg1"/>
                </a:solidFill>
                <a:latin typeface="+mj-lt"/>
                <a:ea typeface="HGP創英角ｺﾞｼｯｸUB" pitchFamily="50" charset="-128"/>
              </a:endParaRPr>
            </a:p>
          </p:txBody>
        </p:sp>
        <p:sp>
          <p:nvSpPr>
            <p:cNvPr id="129" name="角丸四角形 128"/>
            <p:cNvSpPr/>
            <p:nvPr/>
          </p:nvSpPr>
          <p:spPr bwMode="auto">
            <a:xfrm>
              <a:off x="7315200" y="1752600"/>
              <a:ext cx="762000" cy="228600"/>
            </a:xfrm>
            <a:prstGeom prst="roundRect">
              <a:avLst>
                <a:gd name="adj" fmla="val 17623"/>
              </a:avLst>
            </a:prstGeom>
            <a:solidFill>
              <a:srgbClr val="660066"/>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800" dirty="0" smtClean="0">
                  <a:solidFill>
                    <a:schemeClr val="bg1"/>
                  </a:solidFill>
                  <a:latin typeface="+mj-lt"/>
                  <a:ea typeface="HGP創英角ｺﾞｼｯｸUB" pitchFamily="50" charset="-128"/>
                </a:rPr>
                <a:t>ルーター</a:t>
              </a:r>
              <a:endParaRPr lang="ja-JP" altLang="en-US" sz="800" dirty="0">
                <a:solidFill>
                  <a:schemeClr val="bg1"/>
                </a:solidFill>
                <a:latin typeface="+mj-lt"/>
                <a:ea typeface="HGP創英角ｺﾞｼｯｸUB" pitchFamily="50" charset="-128"/>
              </a:endParaRPr>
            </a:p>
          </p:txBody>
        </p:sp>
        <p:sp>
          <p:nvSpPr>
            <p:cNvPr id="130" name="角丸四角形 129"/>
            <p:cNvSpPr/>
            <p:nvPr/>
          </p:nvSpPr>
          <p:spPr bwMode="auto">
            <a:xfrm>
              <a:off x="6324600" y="1752600"/>
              <a:ext cx="762000" cy="228600"/>
            </a:xfrm>
            <a:prstGeom prst="roundRect">
              <a:avLst>
                <a:gd name="adj" fmla="val 17623"/>
              </a:avLst>
            </a:prstGeom>
            <a:solidFill>
              <a:srgbClr val="3366FF"/>
            </a:solidFill>
            <a:ln>
              <a:headEnd type="none" w="med" len="med"/>
              <a:tailEnd type="none" w="med" len="med"/>
            </a:ln>
          </p:spPr>
          <p:style>
            <a:lnRef idx="0">
              <a:schemeClr val="accent2"/>
            </a:lnRef>
            <a:fillRef idx="1003">
              <a:schemeClr val="lt1"/>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800" dirty="0" smtClean="0">
                  <a:solidFill>
                    <a:schemeClr val="bg1"/>
                  </a:solidFill>
                  <a:latin typeface="+mj-lt"/>
                  <a:ea typeface="HGP創英角ｺﾞｼｯｸUB" pitchFamily="50" charset="-128"/>
                </a:rPr>
                <a:t>FW</a:t>
              </a:r>
              <a:endParaRPr lang="ja-JP" altLang="en-US" sz="800" dirty="0">
                <a:solidFill>
                  <a:schemeClr val="bg1"/>
                </a:solidFill>
                <a:latin typeface="+mj-lt"/>
                <a:ea typeface="HGP創英角ｺﾞｼｯｸUB" pitchFamily="50" charset="-128"/>
              </a:endParaRPr>
            </a:p>
          </p:txBody>
        </p:sp>
        <p:cxnSp>
          <p:nvCxnSpPr>
            <p:cNvPr id="245" name="直線コネクタ 244"/>
            <p:cNvCxnSpPr>
              <a:stCxn id="128" idx="2"/>
              <a:endCxn id="97" idx="0"/>
            </p:cNvCxnSpPr>
            <p:nvPr/>
          </p:nvCxnSpPr>
          <p:spPr bwMode="auto">
            <a:xfrm>
              <a:off x="5715000" y="1981200"/>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直線コネクタ 139"/>
            <p:cNvCxnSpPr>
              <a:stCxn id="130" idx="2"/>
              <a:endCxn id="107" idx="0"/>
            </p:cNvCxnSpPr>
            <p:nvPr/>
          </p:nvCxnSpPr>
          <p:spPr bwMode="auto">
            <a:xfrm>
              <a:off x="6705600" y="1981200"/>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直線コネクタ 140"/>
            <p:cNvCxnSpPr>
              <a:stCxn id="129" idx="2"/>
              <a:endCxn id="102" idx="0"/>
            </p:cNvCxnSpPr>
            <p:nvPr/>
          </p:nvCxnSpPr>
          <p:spPr bwMode="auto">
            <a:xfrm>
              <a:off x="7696200" y="1981200"/>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3" name="上矢印 142"/>
            <p:cNvSpPr/>
            <p:nvPr/>
          </p:nvSpPr>
          <p:spPr bwMode="auto">
            <a:xfrm>
              <a:off x="6477000" y="3505200"/>
              <a:ext cx="457200" cy="228600"/>
            </a:xfrm>
            <a:prstGeom prst="upArrow">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4" name="角丸四角形 163"/>
            <p:cNvSpPr/>
            <p:nvPr/>
          </p:nvSpPr>
          <p:spPr bwMode="auto">
            <a:xfrm>
              <a:off x="5181600" y="51816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論理的接続構成</a:t>
              </a:r>
            </a:p>
          </p:txBody>
        </p:sp>
        <p:sp>
          <p:nvSpPr>
            <p:cNvPr id="165" name="角丸四角形 164"/>
            <p:cNvSpPr/>
            <p:nvPr/>
          </p:nvSpPr>
          <p:spPr bwMode="auto">
            <a:xfrm>
              <a:off x="5181600" y="54864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構成や帯域など広範に設定</a:t>
              </a:r>
            </a:p>
          </p:txBody>
        </p:sp>
        <p:sp>
          <p:nvSpPr>
            <p:cNvPr id="166" name="角丸四角形 165"/>
            <p:cNvSpPr/>
            <p:nvPr/>
          </p:nvSpPr>
          <p:spPr bwMode="auto">
            <a:xfrm>
              <a:off x="5181600" y="57912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HG丸ｺﾞｼｯｸM-PRO"/>
                  <a:ea typeface="HG丸ｺﾞｼｯｸM-PRO"/>
                  <a:cs typeface="HG丸ｺﾞｼｯｸM-PRO"/>
                </a:rPr>
                <a:t>機器に様々な機能設定・動的に変更</a:t>
              </a:r>
            </a:p>
          </p:txBody>
        </p:sp>
        <p:sp>
          <p:nvSpPr>
            <p:cNvPr id="167" name="角丸四角形 166"/>
            <p:cNvSpPr/>
            <p:nvPr/>
          </p:nvSpPr>
          <p:spPr bwMode="auto">
            <a:xfrm>
              <a:off x="5181600" y="6096000"/>
              <a:ext cx="2971800" cy="2286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rPr>
                <a:t>機器全体を集中制御・</a:t>
              </a:r>
              <a:r>
                <a:rPr kumimoji="0" lang="en-US" altLang="ja-JP" sz="1100" b="0" i="0" u="none" strike="noStrike" cap="none" normalizeH="0" baseline="0" dirty="0" smtClean="0">
                  <a:ln>
                    <a:noFill/>
                  </a:ln>
                  <a:solidFill>
                    <a:srgbClr val="FFFFFF"/>
                  </a:solidFill>
                  <a:effectLst/>
                  <a:latin typeface="HG丸ｺﾞｼｯｸM-PRO"/>
                  <a:ea typeface="HG丸ｺﾞｼｯｸM-PRO"/>
                  <a:cs typeface="HG丸ｺﾞｼｯｸM-PRO"/>
                </a:rPr>
                <a:t>API</a:t>
              </a:r>
              <a:r>
                <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rPr>
                <a:t>経由で制御可能</a:t>
              </a:r>
            </a:p>
          </p:txBody>
        </p:sp>
        <p:sp>
          <p:nvSpPr>
            <p:cNvPr id="168" name="テキスト ボックス 167"/>
            <p:cNvSpPr txBox="1"/>
            <p:nvPr/>
          </p:nvSpPr>
          <p:spPr>
            <a:xfrm>
              <a:off x="5427046" y="914400"/>
              <a:ext cx="2557110" cy="538609"/>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Arial"/>
                  <a:ea typeface="HGP創英角ｺﾞｼｯｸUB" pitchFamily="50" charset="-128"/>
                  <a:cs typeface="Arial"/>
                </a:rPr>
                <a:t>ネットワークの仮想化</a:t>
              </a:r>
              <a:endParaRPr kumimoji="1" lang="en-US" altLang="ja-JP" sz="1400" dirty="0" smtClean="0">
                <a:solidFill>
                  <a:srgbClr val="0000CC"/>
                </a:solidFill>
                <a:latin typeface="Arial"/>
                <a:ea typeface="HGP創英角ｺﾞｼｯｸUB" pitchFamily="50" charset="-128"/>
                <a:cs typeface="Arial"/>
              </a:endParaRPr>
            </a:p>
            <a:p>
              <a:pPr algn="ctr">
                <a:spcBef>
                  <a:spcPts val="0"/>
                </a:spcBef>
              </a:pPr>
              <a:r>
                <a:rPr kumimoji="1" lang="ja-JP" altLang="en-US" sz="1100" dirty="0" smtClean="0">
                  <a:solidFill>
                    <a:srgbClr val="0000CC"/>
                  </a:solidFill>
                  <a:latin typeface="Arial"/>
                  <a:ea typeface="HGP創英角ｺﾞｼｯｸUB" pitchFamily="50" charset="-128"/>
                  <a:cs typeface="Arial"/>
                </a:rPr>
                <a:t>（</a:t>
              </a:r>
              <a:r>
                <a:rPr kumimoji="1" lang="en-US" altLang="ja-JP" sz="1100" dirty="0" smtClean="0">
                  <a:solidFill>
                    <a:srgbClr val="0000CC"/>
                  </a:solidFill>
                  <a:latin typeface="Arial"/>
                  <a:ea typeface="HGP創英角ｺﾞｼｯｸUB" pitchFamily="50" charset="-128"/>
                  <a:cs typeface="Arial"/>
                </a:rPr>
                <a:t>SDN: Software-defined Networking</a:t>
              </a:r>
              <a:r>
                <a:rPr kumimoji="1" lang="ja-JP" altLang="en-US" sz="1100" dirty="0" smtClean="0">
                  <a:solidFill>
                    <a:srgbClr val="0000CC"/>
                  </a:solidFill>
                  <a:latin typeface="Arial"/>
                  <a:ea typeface="HGP創英角ｺﾞｼｯｸUB" pitchFamily="50" charset="-128"/>
                  <a:cs typeface="Arial"/>
                </a:rPr>
                <a:t>）</a:t>
              </a:r>
              <a:endParaRPr kumimoji="1" lang="ja-JP" altLang="en-US" sz="1100" dirty="0">
                <a:solidFill>
                  <a:srgbClr val="0000CC"/>
                </a:solidFill>
                <a:latin typeface="Arial"/>
                <a:ea typeface="HGP創英角ｺﾞｼｯｸUB" pitchFamily="50" charset="-128"/>
                <a:cs typeface="Arial"/>
              </a:endParaRPr>
            </a:p>
          </p:txBody>
        </p:sp>
      </p:grpSp>
    </p:spTree>
    <p:extLst>
      <p:ext uri="{BB962C8B-B14F-4D97-AF65-F5344CB8AC3E}">
        <p14:creationId xmlns:p14="http://schemas.microsoft.com/office/powerpoint/2010/main" val="1973227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ppt_x</p:attrName>
                                        </p:attrNameLst>
                                      </p:cBhvr>
                                      <p:tavLst>
                                        <p:tav tm="0">
                                          <p:val>
                                            <p:strVal val="#ppt_x-#ppt_w*1.125000"/>
                                          </p:val>
                                        </p:tav>
                                        <p:tav tm="100000">
                                          <p:val>
                                            <p:strVal val="#ppt_x"/>
                                          </p:val>
                                        </p:tav>
                                      </p:tavLst>
                                    </p:anim>
                                    <p:animEffect transition="in" filter="wipe(right)">
                                      <p:cBhvr>
                                        <p:cTn id="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Pj04392570000[1]"/>
          <p:cNvPicPr>
            <a:picLocks noChangeAspect="1" noChangeArrowheads="1"/>
          </p:cNvPicPr>
          <p:nvPr/>
        </p:nvPicPr>
        <p:blipFill>
          <a:blip r:embed="rId3"/>
          <a:srcRect/>
          <a:stretch>
            <a:fillRect/>
          </a:stretch>
        </p:blipFill>
        <p:spPr bwMode="auto">
          <a:xfrm>
            <a:off x="6248400" y="3581400"/>
            <a:ext cx="2667000" cy="2667000"/>
          </a:xfrm>
          <a:prstGeom prst="rect">
            <a:avLst/>
          </a:prstGeom>
          <a:noFill/>
          <a:ln w="9525">
            <a:noFill/>
            <a:miter lim="800000"/>
            <a:headEnd/>
            <a:tailEnd/>
          </a:ln>
        </p:spPr>
      </p:pic>
      <p:sp>
        <p:nvSpPr>
          <p:cNvPr id="5" name="Text Box 3"/>
          <p:cNvSpPr txBox="1">
            <a:spLocks noChangeArrowheads="1"/>
          </p:cNvSpPr>
          <p:nvPr/>
        </p:nvSpPr>
        <p:spPr bwMode="auto">
          <a:xfrm>
            <a:off x="6446013" y="5029200"/>
            <a:ext cx="2271776" cy="830997"/>
          </a:xfrm>
          <a:prstGeom prst="rect">
            <a:avLst/>
          </a:prstGeom>
          <a:noFill/>
          <a:ln w="9525">
            <a:noFill/>
            <a:miter lim="800000"/>
            <a:headEnd/>
            <a:tailEnd/>
          </a:ln>
        </p:spPr>
        <p:txBody>
          <a:bodyPr wrap="none">
            <a:spAutoFit/>
          </a:bodyPr>
          <a:lstStyle/>
          <a:p>
            <a:pPr algn="ctr"/>
            <a:r>
              <a:rPr lang="ja-JP" altLang="en-US" sz="2400" dirty="0" smtClean="0">
                <a:solidFill>
                  <a:srgbClr val="0000CC"/>
                </a:solidFill>
                <a:latin typeface="Arial" pitchFamily="34" charset="0"/>
                <a:ea typeface="HGP創英角ｺﾞｼｯｸUB" pitchFamily="50" charset="-128"/>
                <a:cs typeface="Arial" pitchFamily="34" charset="0"/>
              </a:rPr>
              <a:t>仮想化のメリット</a:t>
            </a:r>
          </a:p>
          <a:p>
            <a:pPr algn="ctr"/>
            <a:r>
              <a:rPr lang="ja-JP" altLang="en-US" sz="2400" dirty="0" smtClean="0">
                <a:solidFill>
                  <a:srgbClr val="0000CC"/>
                </a:solidFill>
                <a:latin typeface="Arial" pitchFamily="34" charset="0"/>
                <a:ea typeface="HGP創英角ｺﾞｼｯｸUB" pitchFamily="50" charset="-128"/>
                <a:cs typeface="Arial" pitchFamily="34" charset="0"/>
              </a:rPr>
              <a:t>と課題</a:t>
            </a:r>
            <a:endParaRPr lang="ja-JP" altLang="en-US" sz="2400" dirty="0">
              <a:solidFill>
                <a:srgbClr val="0000CC"/>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152483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6" name="Rectangle 2"/>
          <p:cNvSpPr>
            <a:spLocks noGrp="1" noChangeArrowheads="1"/>
          </p:cNvSpPr>
          <p:nvPr>
            <p:ph type="title"/>
          </p:nvPr>
        </p:nvSpPr>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の仮想化／必要性（１）</a:t>
            </a:r>
          </a:p>
        </p:txBody>
      </p:sp>
      <p:sp>
        <p:nvSpPr>
          <p:cNvPr id="769027" name="AutoShape 3"/>
          <p:cNvSpPr>
            <a:spLocks noChangeArrowheads="1"/>
          </p:cNvSpPr>
          <p:nvPr/>
        </p:nvSpPr>
        <p:spPr bwMode="auto">
          <a:xfrm>
            <a:off x="388938" y="1143000"/>
            <a:ext cx="4191000" cy="5257800"/>
          </a:xfrm>
          <a:prstGeom prst="roundRect">
            <a:avLst>
              <a:gd name="adj" fmla="val 3472"/>
            </a:avLst>
          </a:prstGeom>
          <a:solidFill>
            <a:schemeClr val="bg1"/>
          </a:solidFill>
          <a:ln w="38100" algn="ctr">
            <a:solidFill>
              <a:srgbClr val="4168A7"/>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p>
        </p:txBody>
      </p:sp>
      <p:sp>
        <p:nvSpPr>
          <p:cNvPr id="21507" name="角丸四角形 2"/>
          <p:cNvSpPr>
            <a:spLocks noChangeArrowheads="1"/>
          </p:cNvSpPr>
          <p:nvPr/>
        </p:nvSpPr>
        <p:spPr bwMode="auto">
          <a:xfrm>
            <a:off x="657670"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09" name="角丸四角形 4"/>
          <p:cNvSpPr>
            <a:spLocks noChangeArrowheads="1"/>
          </p:cNvSpPr>
          <p:nvPr/>
        </p:nvSpPr>
        <p:spPr bwMode="auto">
          <a:xfrm>
            <a:off x="1575473"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11" name="角丸四角形 6"/>
          <p:cNvSpPr>
            <a:spLocks noChangeArrowheads="1"/>
          </p:cNvSpPr>
          <p:nvPr/>
        </p:nvSpPr>
        <p:spPr bwMode="auto">
          <a:xfrm>
            <a:off x="2493275"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13" name="角丸四角形 8"/>
          <p:cNvSpPr>
            <a:spLocks noChangeArrowheads="1"/>
          </p:cNvSpPr>
          <p:nvPr/>
        </p:nvSpPr>
        <p:spPr bwMode="auto">
          <a:xfrm>
            <a:off x="3410168" y="1643047"/>
            <a:ext cx="856810" cy="1928813"/>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08" name="角丸四角形 3"/>
          <p:cNvSpPr>
            <a:spLocks noChangeArrowheads="1"/>
          </p:cNvSpPr>
          <p:nvPr/>
        </p:nvSpPr>
        <p:spPr bwMode="auto">
          <a:xfrm>
            <a:off x="718193" y="2857499"/>
            <a:ext cx="734131" cy="642938"/>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19" name="角丸四角形 3"/>
          <p:cNvSpPr>
            <a:spLocks noChangeArrowheads="1"/>
          </p:cNvSpPr>
          <p:nvPr/>
        </p:nvSpPr>
        <p:spPr bwMode="auto">
          <a:xfrm>
            <a:off x="3472282" y="3000369"/>
            <a:ext cx="733482" cy="500062"/>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0" name="角丸四角形 3"/>
          <p:cNvSpPr>
            <a:spLocks noChangeArrowheads="1"/>
          </p:cNvSpPr>
          <p:nvPr/>
        </p:nvSpPr>
        <p:spPr bwMode="auto">
          <a:xfrm>
            <a:off x="1636002" y="3214683"/>
            <a:ext cx="734132" cy="285748"/>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 name="角丸四角形 3"/>
          <p:cNvSpPr>
            <a:spLocks noChangeArrowheads="1"/>
          </p:cNvSpPr>
          <p:nvPr/>
        </p:nvSpPr>
        <p:spPr bwMode="auto">
          <a:xfrm>
            <a:off x="2554471" y="2714617"/>
            <a:ext cx="733482" cy="785814"/>
          </a:xfrm>
          <a:prstGeom prst="roundRect">
            <a:avLst>
              <a:gd name="adj" fmla="val 11552"/>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grpSp>
        <p:nvGrpSpPr>
          <p:cNvPr id="769052" name="Group 28"/>
          <p:cNvGrpSpPr>
            <a:grpSpLocks/>
          </p:cNvGrpSpPr>
          <p:nvPr/>
        </p:nvGrpSpPr>
        <p:grpSpPr bwMode="auto">
          <a:xfrm>
            <a:off x="641350" y="3468688"/>
            <a:ext cx="3197225" cy="2465387"/>
            <a:chOff x="303" y="2329"/>
            <a:chExt cx="2014" cy="1553"/>
          </a:xfrm>
        </p:grpSpPr>
        <p:sp>
          <p:nvSpPr>
            <p:cNvPr id="22" name="角丸四角形 2"/>
            <p:cNvSpPr>
              <a:spLocks noChangeArrowheads="1"/>
            </p:cNvSpPr>
            <p:nvPr/>
          </p:nvSpPr>
          <p:spPr bwMode="auto">
            <a:xfrm>
              <a:off x="313" y="2661"/>
              <a:ext cx="540" cy="1215"/>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4" name="角丸四角形 4"/>
            <p:cNvSpPr>
              <a:spLocks noChangeArrowheads="1"/>
            </p:cNvSpPr>
            <p:nvPr/>
          </p:nvSpPr>
          <p:spPr bwMode="auto">
            <a:xfrm>
              <a:off x="891" y="2661"/>
              <a:ext cx="540" cy="1215"/>
            </a:xfrm>
            <a:prstGeom prst="roundRect">
              <a:avLst>
                <a:gd name="adj" fmla="val 16667"/>
              </a:avLst>
            </a:prstGeom>
            <a:solidFill>
              <a:srgbClr val="4168A7"/>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grpSp>
          <p:nvGrpSpPr>
            <p:cNvPr id="769059" name="Group 35"/>
            <p:cNvGrpSpPr>
              <a:grpSpLocks/>
            </p:cNvGrpSpPr>
            <p:nvPr/>
          </p:nvGrpSpPr>
          <p:grpSpPr bwMode="auto">
            <a:xfrm>
              <a:off x="342" y="2329"/>
              <a:ext cx="1975" cy="1511"/>
              <a:chOff x="349" y="2329"/>
              <a:chExt cx="2306" cy="1511"/>
            </a:xfrm>
          </p:grpSpPr>
          <p:sp>
            <p:nvSpPr>
              <p:cNvPr id="23" name="角丸四角形 3"/>
              <p:cNvSpPr>
                <a:spLocks noChangeArrowheads="1"/>
              </p:cNvSpPr>
              <p:nvPr/>
            </p:nvSpPr>
            <p:spPr bwMode="auto">
              <a:xfrm>
                <a:off x="360" y="3426"/>
                <a:ext cx="540" cy="405"/>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5" name="角丸四角形 3"/>
              <p:cNvSpPr>
                <a:spLocks noChangeArrowheads="1"/>
              </p:cNvSpPr>
              <p:nvPr/>
            </p:nvSpPr>
            <p:spPr bwMode="auto">
              <a:xfrm>
                <a:off x="1035" y="3516"/>
                <a:ext cx="540" cy="315"/>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6" name="角丸四角形 3"/>
              <p:cNvSpPr>
                <a:spLocks noChangeArrowheads="1"/>
              </p:cNvSpPr>
              <p:nvPr/>
            </p:nvSpPr>
            <p:spPr bwMode="auto">
              <a:xfrm>
                <a:off x="360" y="3201"/>
                <a:ext cx="540" cy="180"/>
              </a:xfrm>
              <a:prstGeom prst="roundRect">
                <a:avLst>
                  <a:gd name="adj" fmla="val 16667"/>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7" name="角丸四角形 3"/>
              <p:cNvSpPr>
                <a:spLocks noChangeArrowheads="1"/>
              </p:cNvSpPr>
              <p:nvPr/>
            </p:nvSpPr>
            <p:spPr bwMode="auto">
              <a:xfrm>
                <a:off x="1035" y="2976"/>
                <a:ext cx="540" cy="495"/>
              </a:xfrm>
              <a:prstGeom prst="roundRect">
                <a:avLst>
                  <a:gd name="adj" fmla="val 10273"/>
                </a:avLst>
              </a:prstGeom>
              <a:solidFill>
                <a:srgbClr val="FF9933"/>
              </a:solidFill>
              <a:ln w="38100" algn="ctr">
                <a:noFill/>
                <a:round/>
                <a:headEnd/>
                <a:tailEnd/>
              </a:ln>
              <a:scene3d>
                <a:camera prst="orthographicFront"/>
                <a:lightRig rig="threePt" dir="t"/>
              </a:scene3d>
              <a:sp3d>
                <a:bevelT/>
              </a:sp3d>
            </p:spPr>
            <p:txBody>
              <a:bodyPr anchor="ctr"/>
              <a:lstStyle/>
              <a:p>
                <a:pPr>
                  <a:defRPr/>
                </a:pPr>
                <a:endParaRPr lang="ja-JP" altLang="en-US" sz="1400">
                  <a:latin typeface="Arial" pitchFamily="34" charset="0"/>
                  <a:ea typeface="HGP創英角ｺﾞｼｯｸUB" pitchFamily="50" charset="-128"/>
                  <a:cs typeface="Arial" pitchFamily="34" charset="0"/>
                </a:endParaRPr>
              </a:p>
            </p:txBody>
          </p:sp>
          <p:cxnSp>
            <p:nvCxnSpPr>
              <p:cNvPr id="11309" name="曲線コネクタ 28"/>
              <p:cNvCxnSpPr>
                <a:cxnSpLocks noChangeShapeType="1"/>
                <a:stCxn id="20" idx="2"/>
                <a:endCxn id="26" idx="0"/>
              </p:cNvCxnSpPr>
              <p:nvPr/>
            </p:nvCxnSpPr>
            <p:spPr bwMode="auto">
              <a:xfrm rot="5400000">
                <a:off x="533" y="2437"/>
                <a:ext cx="870" cy="675"/>
              </a:xfrm>
              <a:prstGeom prst="curvedConnector3">
                <a:avLst>
                  <a:gd name="adj1" fmla="val 50000"/>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cxnSp>
            <p:nvCxnSpPr>
              <p:cNvPr id="11310" name="曲線コネクタ 37"/>
              <p:cNvCxnSpPr>
                <a:cxnSpLocks noChangeShapeType="1"/>
                <a:stCxn id="21" idx="2"/>
                <a:endCxn id="27" idx="0"/>
              </p:cNvCxnSpPr>
              <p:nvPr/>
            </p:nvCxnSpPr>
            <p:spPr bwMode="auto">
              <a:xfrm rot="5400000">
                <a:off x="1313" y="2324"/>
                <a:ext cx="659" cy="675"/>
              </a:xfrm>
              <a:prstGeom prst="curvedConnector3">
                <a:avLst>
                  <a:gd name="adj1" fmla="val 49926"/>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cxnSp>
            <p:nvCxnSpPr>
              <p:cNvPr id="11311" name="曲線コネクタ 40"/>
              <p:cNvCxnSpPr>
                <a:cxnSpLocks noChangeShapeType="1"/>
                <a:stCxn id="19" idx="2"/>
                <a:endCxn id="25" idx="3"/>
              </p:cNvCxnSpPr>
              <p:nvPr/>
            </p:nvCxnSpPr>
            <p:spPr bwMode="auto">
              <a:xfrm rot="5400000">
                <a:off x="1438" y="2456"/>
                <a:ext cx="1340" cy="1095"/>
              </a:xfrm>
              <a:prstGeom prst="curvedConnector2">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cxnSp>
            <p:nvCxnSpPr>
              <p:cNvPr id="11312" name="曲線コネクタ 43"/>
              <p:cNvCxnSpPr>
                <a:cxnSpLocks noChangeShapeType="1"/>
                <a:stCxn id="21508" idx="2"/>
                <a:endCxn id="23" idx="1"/>
              </p:cNvCxnSpPr>
              <p:nvPr/>
            </p:nvCxnSpPr>
            <p:spPr bwMode="auto">
              <a:xfrm rot="5400000">
                <a:off x="-145" y="2854"/>
                <a:ext cx="1300" cy="250"/>
              </a:xfrm>
              <a:prstGeom prst="curvedConnector4">
                <a:avLst>
                  <a:gd name="adj1" fmla="val 42921"/>
                  <a:gd name="adj2" fmla="val 157602"/>
                </a:avLst>
              </a:prstGeom>
              <a:noFill/>
              <a:ln w="38100" algn="ctr">
                <a:solidFill>
                  <a:srgbClr val="FFC000"/>
                </a:solidFill>
                <a:prstDash val="sysDot"/>
                <a:round/>
                <a:headEnd/>
                <a:tailEnd type="arrow" w="med" len="med"/>
              </a:ln>
              <a:extLst>
                <a:ext uri="{909E8E84-426E-40dd-AFC4-6F175D3DCCD1}">
                  <a14:hiddenFill xmlns:a14="http://schemas.microsoft.com/office/drawing/2010/main">
                    <a:noFill/>
                  </a14:hiddenFill>
                </a:ext>
              </a:extLst>
            </p:spPr>
          </p:cxnSp>
        </p:grpSp>
      </p:grpSp>
      <p:sp>
        <p:nvSpPr>
          <p:cNvPr id="769076" name="AutoShape 52"/>
          <p:cNvSpPr>
            <a:spLocks noChangeArrowheads="1"/>
          </p:cNvSpPr>
          <p:nvPr/>
        </p:nvSpPr>
        <p:spPr bwMode="auto">
          <a:xfrm>
            <a:off x="969963" y="1804988"/>
            <a:ext cx="3000375" cy="762000"/>
          </a:xfrm>
          <a:prstGeom prst="roundRect">
            <a:avLst>
              <a:gd name="adj" fmla="val 50000"/>
            </a:avLst>
          </a:prstGeom>
          <a:solidFill>
            <a:srgbClr val="FFFFFF">
              <a:alpha val="70000"/>
            </a:srgb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80000"/>
              </a:lnSpc>
              <a:spcBef>
                <a:spcPct val="0"/>
              </a:spcBef>
            </a:pPr>
            <a:r>
              <a:rPr kumimoji="1" lang="ja-JP" altLang="en-US" sz="1400">
                <a:solidFill>
                  <a:srgbClr val="FF0000"/>
                </a:solidFill>
                <a:latin typeface="Arial" pitchFamily="34" charset="0"/>
                <a:ea typeface="HGP創英角ｺﾞｼｯｸUB" pitchFamily="50" charset="-128"/>
                <a:cs typeface="Arial" pitchFamily="34" charset="0"/>
              </a:rPr>
              <a:t>一般的な企業のサーバー稼働率</a:t>
            </a:r>
          </a:p>
          <a:p>
            <a:pPr algn="ctr">
              <a:lnSpc>
                <a:spcPct val="80000"/>
              </a:lnSpc>
              <a:spcBef>
                <a:spcPct val="0"/>
              </a:spcBef>
            </a:pPr>
            <a:r>
              <a:rPr kumimoji="1" lang="ja-JP" altLang="en-US" sz="4000">
                <a:solidFill>
                  <a:srgbClr val="FF0000"/>
                </a:solidFill>
                <a:latin typeface="Arial" pitchFamily="34" charset="0"/>
                <a:ea typeface="HGP創英角ｺﾞｼｯｸUB" pitchFamily="50" charset="-128"/>
                <a:cs typeface="Arial" pitchFamily="34" charset="0"/>
              </a:rPr>
              <a:t>２０～３０</a:t>
            </a:r>
            <a:r>
              <a:rPr kumimoji="1" lang="en-US" altLang="ja-JP" sz="4000">
                <a:solidFill>
                  <a:srgbClr val="FF0000"/>
                </a:solidFill>
                <a:latin typeface="Arial" pitchFamily="34" charset="0"/>
                <a:ea typeface="HGP創英角ｺﾞｼｯｸUB" pitchFamily="50" charset="-128"/>
                <a:cs typeface="Arial" pitchFamily="34" charset="0"/>
              </a:rPr>
              <a:t>%</a:t>
            </a:r>
            <a:endParaRPr kumimoji="1" lang="ja-JP" altLang="en-US" sz="4000">
              <a:solidFill>
                <a:srgbClr val="FF0000"/>
              </a:solidFill>
              <a:latin typeface="Arial" pitchFamily="34" charset="0"/>
              <a:ea typeface="HGP創英角ｺﾞｼｯｸUB" pitchFamily="50" charset="-128"/>
              <a:cs typeface="Arial" pitchFamily="34" charset="0"/>
            </a:endParaRPr>
          </a:p>
        </p:txBody>
      </p:sp>
      <p:grpSp>
        <p:nvGrpSpPr>
          <p:cNvPr id="769077" name="Group 53"/>
          <p:cNvGrpSpPr>
            <a:grpSpLocks/>
          </p:cNvGrpSpPr>
          <p:nvPr/>
        </p:nvGrpSpPr>
        <p:grpSpPr bwMode="auto">
          <a:xfrm>
            <a:off x="2522538" y="3657600"/>
            <a:ext cx="1685925" cy="2362200"/>
            <a:chOff x="1680" y="2256"/>
            <a:chExt cx="1248" cy="1632"/>
          </a:xfrm>
        </p:grpSpPr>
        <p:sp>
          <p:nvSpPr>
            <p:cNvPr id="769078" name="Line 54"/>
            <p:cNvSpPr>
              <a:spLocks noChangeShapeType="1"/>
            </p:cNvSpPr>
            <p:nvPr/>
          </p:nvSpPr>
          <p:spPr bwMode="auto">
            <a:xfrm>
              <a:off x="2928" y="2256"/>
              <a:ext cx="0" cy="1632"/>
            </a:xfrm>
            <a:prstGeom prst="line">
              <a:avLst/>
            </a:prstGeom>
            <a:noFill/>
            <a:ln w="38100">
              <a:solidFill>
                <a:srgbClr val="FF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69079" name="AutoShape 55"/>
            <p:cNvSpPr>
              <a:spLocks noChangeArrowheads="1"/>
            </p:cNvSpPr>
            <p:nvPr/>
          </p:nvSpPr>
          <p:spPr bwMode="auto">
            <a:xfrm>
              <a:off x="1680" y="2688"/>
              <a:ext cx="1152" cy="1200"/>
            </a:xfrm>
            <a:prstGeom prst="leftArrow">
              <a:avLst>
                <a:gd name="adj1" fmla="val 67759"/>
                <a:gd name="adj2" fmla="val 45833"/>
              </a:avLst>
            </a:prstGeom>
            <a:solidFill>
              <a:srgbClr val="FF0000">
                <a:alpha val="70000"/>
              </a:srgbClr>
            </a:solidFill>
            <a:ln>
              <a:noFill/>
            </a:ln>
            <a:effectLst/>
            <a:extLs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400">
                <a:latin typeface="Arial" pitchFamily="34" charset="0"/>
                <a:ea typeface="HGP創英角ｺﾞｼｯｸUB" pitchFamily="50" charset="-128"/>
                <a:cs typeface="Arial" pitchFamily="34" charset="0"/>
              </a:endParaRPr>
            </a:p>
          </p:txBody>
        </p:sp>
        <p:sp>
          <p:nvSpPr>
            <p:cNvPr id="769080" name="Text Box 56"/>
            <p:cNvSpPr txBox="1">
              <a:spLocks noChangeArrowheads="1"/>
            </p:cNvSpPr>
            <p:nvPr/>
          </p:nvSpPr>
          <p:spPr bwMode="auto">
            <a:xfrm>
              <a:off x="1872" y="2879"/>
              <a:ext cx="1056" cy="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0"/>
                </a:spcBef>
                <a:defRPr>
                  <a:solidFill>
                    <a:schemeClr val="tx1"/>
                  </a:solidFill>
                  <a:latin typeface="Arial" charset="0"/>
                </a:defRPr>
              </a:lvl1pPr>
              <a:lvl2pPr marL="365125" indent="-185738">
                <a:spcBef>
                  <a:spcPct val="0"/>
                </a:spcBef>
                <a:defRPr>
                  <a:solidFill>
                    <a:schemeClr val="tx1"/>
                  </a:solidFill>
                  <a:latin typeface="Arial" charset="0"/>
                </a:defRPr>
              </a:lvl2pPr>
              <a:lvl3pPr marL="1143000" indent="-228600">
                <a:spcBef>
                  <a:spcPct val="0"/>
                </a:spcBef>
                <a:defRPr>
                  <a:solidFill>
                    <a:schemeClr val="tx1"/>
                  </a:solidFill>
                  <a:latin typeface="Arial" charset="0"/>
                </a:defRPr>
              </a:lvl3pPr>
              <a:lvl4pPr marL="1600200" indent="-228600">
                <a:spcBef>
                  <a:spcPct val="0"/>
                </a:spcBef>
                <a:defRPr>
                  <a:solidFill>
                    <a:schemeClr val="tx1"/>
                  </a:solidFill>
                  <a:latin typeface="Arial" charset="0"/>
                </a:defRPr>
              </a:lvl4pPr>
              <a:lvl5pPr marL="2057400" indent="-228600">
                <a:spcBef>
                  <a:spcPct val="0"/>
                </a:spcBef>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r>
                <a:rPr kumimoji="1" lang="ja-JP" altLang="en-US" sz="2000">
                  <a:solidFill>
                    <a:schemeClr val="bg1"/>
                  </a:solidFill>
                  <a:latin typeface="Arial" pitchFamily="34" charset="0"/>
                  <a:ea typeface="HGP創英角ｺﾞｼｯｸUB" pitchFamily="50" charset="-128"/>
                  <a:cs typeface="Arial" pitchFamily="34" charset="0"/>
                </a:rPr>
                <a:t>サーバー</a:t>
              </a:r>
            </a:p>
            <a:p>
              <a:pPr algn="ctr"/>
              <a:r>
                <a:rPr kumimoji="1" lang="ja-JP" altLang="en-US" sz="2000">
                  <a:solidFill>
                    <a:schemeClr val="bg1"/>
                  </a:solidFill>
                  <a:latin typeface="Arial" pitchFamily="34" charset="0"/>
                  <a:ea typeface="HGP創英角ｺﾞｼｯｸUB" pitchFamily="50" charset="-128"/>
                  <a:cs typeface="Arial" pitchFamily="34" charset="0"/>
                </a:rPr>
                <a:t>集約</a:t>
              </a:r>
              <a:endParaRPr kumimoji="1" lang="en-US" altLang="ja-JP" sz="2000">
                <a:solidFill>
                  <a:schemeClr val="bg1"/>
                </a:solidFill>
                <a:latin typeface="Arial" pitchFamily="34" charset="0"/>
                <a:ea typeface="HGP創英角ｺﾞｼｯｸUB" pitchFamily="50" charset="-128"/>
                <a:cs typeface="Arial" pitchFamily="34" charset="0"/>
              </a:endParaRPr>
            </a:p>
          </p:txBody>
        </p:sp>
      </p:grpSp>
      <p:sp>
        <p:nvSpPr>
          <p:cNvPr id="769082" name="Text Box 58"/>
          <p:cNvSpPr txBox="1">
            <a:spLocks noChangeArrowheads="1"/>
          </p:cNvSpPr>
          <p:nvPr/>
        </p:nvSpPr>
        <p:spPr bwMode="auto">
          <a:xfrm>
            <a:off x="4884738" y="1981200"/>
            <a:ext cx="3962400" cy="320703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6213" indent="-176213">
              <a:spcBef>
                <a:spcPct val="0"/>
              </a:spcBef>
              <a:defRPr>
                <a:solidFill>
                  <a:schemeClr val="tx1"/>
                </a:solidFill>
                <a:latin typeface="Arial" charset="0"/>
              </a:defRPr>
            </a:lvl1pPr>
            <a:lvl2pPr marL="363538" indent="-793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sz="2000" u="sng" dirty="0">
                <a:solidFill>
                  <a:srgbClr val="3333FF"/>
                </a:solidFill>
                <a:latin typeface="Arial" pitchFamily="34" charset="0"/>
                <a:ea typeface="HGP創英角ｺﾞｼｯｸUB" pitchFamily="50" charset="-128"/>
                <a:cs typeface="Arial" pitchFamily="34" charset="0"/>
              </a:rPr>
              <a:t>スペース活用の効率化</a:t>
            </a:r>
          </a:p>
          <a:p>
            <a:pPr lvl="1">
              <a:spcBef>
                <a:spcPct val="20000"/>
              </a:spcBef>
              <a:buFont typeface="Wingdings" pitchFamily="2" charset="2"/>
              <a:buNone/>
            </a:pPr>
            <a:r>
              <a:rPr lang="ja-JP" altLang="en-US" sz="1600" dirty="0">
                <a:solidFill>
                  <a:srgbClr val="3333FF"/>
                </a:solidFill>
                <a:latin typeface="Arial" pitchFamily="34" charset="0"/>
                <a:ea typeface="HGP創英角ｺﾞｼｯｸUB" pitchFamily="50" charset="-128"/>
                <a:cs typeface="Arial" pitchFamily="34" charset="0"/>
              </a:rPr>
              <a:t>設置スペースが削減され、土地や建物に関わるコストを削減</a:t>
            </a:r>
            <a:r>
              <a:rPr lang="ja-JP" altLang="en-US" sz="1600" dirty="0" smtClean="0">
                <a:solidFill>
                  <a:srgbClr val="3333FF"/>
                </a:solidFill>
                <a:latin typeface="Arial" pitchFamily="34" charset="0"/>
                <a:ea typeface="HGP創英角ｺﾞｼｯｸUB" pitchFamily="50" charset="-128"/>
                <a:cs typeface="Arial" pitchFamily="34" charset="0"/>
              </a:rPr>
              <a:t>できる</a:t>
            </a:r>
          </a:p>
          <a:p>
            <a:pPr lvl="1">
              <a:spcBef>
                <a:spcPct val="20000"/>
              </a:spcBef>
              <a:buFont typeface="Wingdings" pitchFamily="2" charset="2"/>
              <a:buNone/>
            </a:pPr>
            <a:endParaRPr lang="ja-JP" altLang="en-US" dirty="0">
              <a:solidFill>
                <a:srgbClr val="3333FF"/>
              </a:solidFill>
              <a:latin typeface="Arial" pitchFamily="34" charset="0"/>
              <a:ea typeface="HGP創英角ｺﾞｼｯｸUB" pitchFamily="50" charset="-128"/>
              <a:cs typeface="Arial" pitchFamily="34" charset="0"/>
            </a:endParaRPr>
          </a:p>
          <a:p>
            <a:pPr>
              <a:spcBef>
                <a:spcPct val="20000"/>
              </a:spcBef>
              <a:buFont typeface="Wingdings" pitchFamily="2" charset="2"/>
              <a:buChar char="l"/>
            </a:pPr>
            <a:r>
              <a:rPr lang="ja-JP" altLang="en-US" sz="2000" u="sng" dirty="0">
                <a:solidFill>
                  <a:srgbClr val="3333FF"/>
                </a:solidFill>
                <a:latin typeface="Arial" pitchFamily="34" charset="0"/>
                <a:ea typeface="HGP創英角ｺﾞｼｯｸUB" pitchFamily="50" charset="-128"/>
                <a:cs typeface="Arial" pitchFamily="34" charset="0"/>
              </a:rPr>
              <a:t>消費電力の削減</a:t>
            </a:r>
          </a:p>
          <a:p>
            <a:pPr lvl="1">
              <a:spcBef>
                <a:spcPct val="20000"/>
              </a:spcBef>
              <a:buFont typeface="Wingdings" pitchFamily="2" charset="2"/>
              <a:buNone/>
            </a:pPr>
            <a:r>
              <a:rPr lang="ja-JP" altLang="en-US" sz="1600" dirty="0">
                <a:solidFill>
                  <a:srgbClr val="3333FF"/>
                </a:solidFill>
                <a:latin typeface="Arial" pitchFamily="34" charset="0"/>
                <a:ea typeface="HGP創英角ｺﾞｼｯｸUB" pitchFamily="50" charset="-128"/>
                <a:cs typeface="Arial" pitchFamily="34" charset="0"/>
              </a:rPr>
              <a:t>サーバーの冷却に必要な空調装置、サーバー本体の電力</a:t>
            </a:r>
            <a:r>
              <a:rPr lang="ja-JP" altLang="en-US" sz="1600" dirty="0" smtClean="0">
                <a:solidFill>
                  <a:srgbClr val="3333FF"/>
                </a:solidFill>
                <a:latin typeface="Arial" pitchFamily="34" charset="0"/>
                <a:ea typeface="HGP創英角ｺﾞｼｯｸUB" pitchFamily="50" charset="-128"/>
                <a:cs typeface="Arial" pitchFamily="34" charset="0"/>
              </a:rPr>
              <a:t>消費・</a:t>
            </a:r>
            <a:r>
              <a:rPr lang="en-US" altLang="ja-JP" sz="1600" dirty="0" smtClean="0">
                <a:solidFill>
                  <a:srgbClr val="3333FF"/>
                </a:solidFill>
                <a:latin typeface="Arial" pitchFamily="34" charset="0"/>
                <a:ea typeface="HGP創英角ｺﾞｼｯｸUB" pitchFamily="50" charset="-128"/>
                <a:cs typeface="Arial" pitchFamily="34" charset="0"/>
              </a:rPr>
              <a:t>CO2</a:t>
            </a:r>
            <a:r>
              <a:rPr lang="ja-JP" altLang="en-US" sz="1600" dirty="0" smtClean="0">
                <a:solidFill>
                  <a:srgbClr val="3333FF"/>
                </a:solidFill>
                <a:latin typeface="Arial" pitchFamily="34" charset="0"/>
                <a:ea typeface="HGP創英角ｺﾞｼｯｸUB" pitchFamily="50" charset="-128"/>
                <a:cs typeface="Arial" pitchFamily="34" charset="0"/>
              </a:rPr>
              <a:t>を</a:t>
            </a:r>
            <a:r>
              <a:rPr lang="ja-JP" altLang="en-US" sz="1600" dirty="0">
                <a:solidFill>
                  <a:srgbClr val="3333FF"/>
                </a:solidFill>
                <a:latin typeface="Arial" pitchFamily="34" charset="0"/>
                <a:ea typeface="HGP創英角ｺﾞｼｯｸUB" pitchFamily="50" charset="-128"/>
                <a:cs typeface="Arial" pitchFamily="34" charset="0"/>
              </a:rPr>
              <a:t>削減</a:t>
            </a:r>
            <a:r>
              <a:rPr lang="ja-JP" altLang="en-US" sz="1600" dirty="0" smtClean="0">
                <a:solidFill>
                  <a:srgbClr val="3333FF"/>
                </a:solidFill>
                <a:latin typeface="Arial" pitchFamily="34" charset="0"/>
                <a:ea typeface="HGP創英角ｺﾞｼｯｸUB" pitchFamily="50" charset="-128"/>
                <a:cs typeface="Arial" pitchFamily="34" charset="0"/>
              </a:rPr>
              <a:t>できる</a:t>
            </a:r>
          </a:p>
          <a:p>
            <a:pPr lvl="1">
              <a:spcBef>
                <a:spcPct val="20000"/>
              </a:spcBef>
              <a:buFont typeface="Wingdings" pitchFamily="2" charset="2"/>
              <a:buNone/>
            </a:pPr>
            <a:endParaRPr lang="ja-JP" altLang="en-US" dirty="0" smtClean="0">
              <a:solidFill>
                <a:srgbClr val="3333FF"/>
              </a:solidFill>
              <a:latin typeface="Arial" pitchFamily="34" charset="0"/>
              <a:ea typeface="HGP創英角ｺﾞｼｯｸUB" pitchFamily="50" charset="-128"/>
              <a:cs typeface="Arial" pitchFamily="34" charset="0"/>
            </a:endParaRPr>
          </a:p>
          <a:p>
            <a:pPr>
              <a:spcBef>
                <a:spcPct val="20000"/>
              </a:spcBef>
              <a:buFont typeface="Wingdings" pitchFamily="2" charset="2"/>
              <a:buChar char="l"/>
            </a:pPr>
            <a:r>
              <a:rPr lang="ja-JP" altLang="en-US" sz="2000" u="sng" dirty="0" smtClean="0">
                <a:solidFill>
                  <a:srgbClr val="3333FF"/>
                </a:solidFill>
                <a:latin typeface="Arial" pitchFamily="34" charset="0"/>
                <a:ea typeface="HGP創英角ｺﾞｼｯｸUB" pitchFamily="50" charset="-128"/>
                <a:cs typeface="Arial" pitchFamily="34" charset="0"/>
              </a:rPr>
              <a:t>サーバーの稼働率向上</a:t>
            </a:r>
          </a:p>
          <a:p>
            <a:pPr lvl="1">
              <a:spcBef>
                <a:spcPct val="20000"/>
              </a:spcBef>
              <a:buFont typeface="Wingdings" pitchFamily="2" charset="2"/>
              <a:buNone/>
            </a:pPr>
            <a:r>
              <a:rPr lang="ja-JP" altLang="en-US" sz="1600" dirty="0" smtClean="0">
                <a:solidFill>
                  <a:srgbClr val="3333FF"/>
                </a:solidFill>
                <a:latin typeface="Arial" pitchFamily="34" charset="0"/>
                <a:ea typeface="HGP創英角ｺﾞｼｯｸUB" pitchFamily="50" charset="-128"/>
                <a:cs typeface="Arial" pitchFamily="34" charset="0"/>
              </a:rPr>
              <a:t>購入するサーバー台数を、減らすことができる</a:t>
            </a:r>
            <a:endParaRPr lang="ja-JP" altLang="en-US" sz="1600" dirty="0">
              <a:solidFill>
                <a:srgbClr val="3333FF"/>
              </a:solidFill>
              <a:latin typeface="Arial" pitchFamily="34" charset="0"/>
              <a:ea typeface="HGP創英角ｺﾞｼｯｸUB" pitchFamily="50" charset="-128"/>
              <a:cs typeface="Arial" pitchFamily="34" charset="0"/>
            </a:endParaRPr>
          </a:p>
        </p:txBody>
      </p:sp>
      <p:sp>
        <p:nvSpPr>
          <p:cNvPr id="769083" name="AutoShape 59"/>
          <p:cNvSpPr>
            <a:spLocks noChangeArrowheads="1"/>
          </p:cNvSpPr>
          <p:nvPr/>
        </p:nvSpPr>
        <p:spPr bwMode="auto">
          <a:xfrm>
            <a:off x="4732338" y="1143000"/>
            <a:ext cx="4114800" cy="533400"/>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2000" dirty="0">
                <a:solidFill>
                  <a:schemeClr val="bg1"/>
                </a:solidFill>
                <a:latin typeface="Arial" pitchFamily="34" charset="0"/>
                <a:ea typeface="HGP創英角ｺﾞｼｯｸUB" pitchFamily="50" charset="-128"/>
                <a:cs typeface="Arial" pitchFamily="34" charset="0"/>
              </a:rPr>
              <a:t>物理的資源の削減</a:t>
            </a:r>
            <a:endParaRPr lang="en-US" altLang="ja-JP" sz="2000" dirty="0">
              <a:solidFill>
                <a:schemeClr val="bg1"/>
              </a:solidFill>
              <a:latin typeface="Arial" pitchFamily="34" charset="0"/>
              <a:ea typeface="HGP創英角ｺﾞｼｯｸUB" pitchFamily="50" charset="-128"/>
              <a:cs typeface="Arial" pitchFamily="34" charset="0"/>
            </a:endParaRPr>
          </a:p>
        </p:txBody>
      </p:sp>
      <p:sp>
        <p:nvSpPr>
          <p:cNvPr id="769084" name="Text Box 60"/>
          <p:cNvSpPr txBox="1">
            <a:spLocks noChangeArrowheads="1"/>
          </p:cNvSpPr>
          <p:nvPr/>
        </p:nvSpPr>
        <p:spPr bwMode="auto">
          <a:xfrm>
            <a:off x="5418138" y="1219200"/>
            <a:ext cx="184150" cy="400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US" altLang="ja-JP" sz="2000" dirty="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28828771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69076"/>
                                        </p:tgtEl>
                                        <p:attrNameLst>
                                          <p:attrName>style.visibility</p:attrName>
                                        </p:attrNameLst>
                                      </p:cBhvr>
                                      <p:to>
                                        <p:strVal val="visible"/>
                                      </p:to>
                                    </p:set>
                                    <p:anim calcmode="lin" valueType="num">
                                      <p:cBhvr>
                                        <p:cTn id="7" dur="500" fill="hold"/>
                                        <p:tgtEl>
                                          <p:spTgt spid="769076"/>
                                        </p:tgtEl>
                                        <p:attrNameLst>
                                          <p:attrName>ppt_w</p:attrName>
                                        </p:attrNameLst>
                                      </p:cBhvr>
                                      <p:tavLst>
                                        <p:tav tm="0">
                                          <p:val>
                                            <p:fltVal val="0"/>
                                          </p:val>
                                        </p:tav>
                                        <p:tav tm="100000">
                                          <p:val>
                                            <p:strVal val="#ppt_w"/>
                                          </p:val>
                                        </p:tav>
                                      </p:tavLst>
                                    </p:anim>
                                    <p:anim calcmode="lin" valueType="num">
                                      <p:cBhvr>
                                        <p:cTn id="8" dur="500" fill="hold"/>
                                        <p:tgtEl>
                                          <p:spTgt spid="769076"/>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nodeType="clickEffect">
                                  <p:stCondLst>
                                    <p:cond delay="0"/>
                                  </p:stCondLst>
                                  <p:childTnLst>
                                    <p:set>
                                      <p:cBhvr>
                                        <p:cTn id="12" dur="1" fill="hold">
                                          <p:stCondLst>
                                            <p:cond delay="0"/>
                                          </p:stCondLst>
                                        </p:cTn>
                                        <p:tgtEl>
                                          <p:spTgt spid="769052"/>
                                        </p:tgtEl>
                                        <p:attrNameLst>
                                          <p:attrName>style.visibility</p:attrName>
                                        </p:attrNameLst>
                                      </p:cBhvr>
                                      <p:to>
                                        <p:strVal val="visible"/>
                                      </p:to>
                                    </p:set>
                                    <p:animEffect transition="in" filter="wipe(up)">
                                      <p:cBhvr>
                                        <p:cTn id="13" dur="500"/>
                                        <p:tgtEl>
                                          <p:spTgt spid="76905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2" fill="hold" nodeType="clickEffect">
                                  <p:stCondLst>
                                    <p:cond delay="0"/>
                                  </p:stCondLst>
                                  <p:childTnLst>
                                    <p:set>
                                      <p:cBhvr>
                                        <p:cTn id="17" dur="1" fill="hold">
                                          <p:stCondLst>
                                            <p:cond delay="0"/>
                                          </p:stCondLst>
                                        </p:cTn>
                                        <p:tgtEl>
                                          <p:spTgt spid="769077"/>
                                        </p:tgtEl>
                                        <p:attrNameLst>
                                          <p:attrName>style.visibility</p:attrName>
                                        </p:attrNameLst>
                                      </p:cBhvr>
                                      <p:to>
                                        <p:strVal val="visible"/>
                                      </p:to>
                                    </p:set>
                                    <p:animEffect transition="in" filter="wipe(right)">
                                      <p:cBhvr>
                                        <p:cTn id="18" dur="500"/>
                                        <p:tgtEl>
                                          <p:spTgt spid="76907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769082"/>
                                        </p:tgtEl>
                                        <p:attrNameLst>
                                          <p:attrName>style.visibility</p:attrName>
                                        </p:attrNameLst>
                                      </p:cBhvr>
                                      <p:to>
                                        <p:strVal val="visible"/>
                                      </p:to>
                                    </p:set>
                                    <p:animEffect transition="in" filter="wipe(left)">
                                      <p:cBhvr>
                                        <p:cTn id="23" dur="500"/>
                                        <p:tgtEl>
                                          <p:spTgt spid="769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9076" grpId="0" animBg="1"/>
      <p:bldP spid="76908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AutoShape 2"/>
          <p:cNvSpPr>
            <a:spLocks noChangeArrowheads="1"/>
          </p:cNvSpPr>
          <p:nvPr/>
        </p:nvSpPr>
        <p:spPr bwMode="auto">
          <a:xfrm>
            <a:off x="411163" y="1143000"/>
            <a:ext cx="4168775" cy="5257800"/>
          </a:xfrm>
          <a:prstGeom prst="roundRect">
            <a:avLst>
              <a:gd name="adj" fmla="val 3472"/>
            </a:avLst>
          </a:prstGeom>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a:latin typeface="HGP創英角ｺﾞｼｯｸUB" pitchFamily="50" charset="-128"/>
              <a:ea typeface="HGP創英角ｺﾞｼｯｸUB" pitchFamily="50" charset="-128"/>
            </a:endParaRPr>
          </a:p>
        </p:txBody>
      </p:sp>
      <p:sp>
        <p:nvSpPr>
          <p:cNvPr id="771075" name="Rectangle 3"/>
          <p:cNvSpPr>
            <a:spLocks noGrp="1" noChangeArrowheads="1"/>
          </p:cNvSpPr>
          <p:nvPr>
            <p:ph type="title"/>
          </p:nvPr>
        </p:nvSpPr>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の仮想化／必要性（２）</a:t>
            </a:r>
          </a:p>
        </p:txBody>
      </p:sp>
      <p:sp>
        <p:nvSpPr>
          <p:cNvPr id="771077" name="AutoShape 5"/>
          <p:cNvSpPr>
            <a:spLocks noChangeArrowheads="1"/>
          </p:cNvSpPr>
          <p:nvPr/>
        </p:nvSpPr>
        <p:spPr bwMode="auto">
          <a:xfrm>
            <a:off x="4724402" y="1135063"/>
            <a:ext cx="4114800" cy="838200"/>
          </a:xfrm>
          <a:prstGeom prst="roundRect">
            <a:avLst>
              <a:gd name="adj" fmla="val 16667"/>
            </a:avLst>
          </a:prstGeom>
          <a:solidFill>
            <a:srgbClr val="6699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endParaRPr lang="ja-JP" altLang="en-US">
              <a:latin typeface="HGP創英角ｺﾞｼｯｸUB" pitchFamily="50" charset="-128"/>
              <a:ea typeface="HGP創英角ｺﾞｼｯｸUB" pitchFamily="50" charset="-128"/>
            </a:endParaRPr>
          </a:p>
        </p:txBody>
      </p:sp>
      <p:sp>
        <p:nvSpPr>
          <p:cNvPr id="771078" name="Text Box 6"/>
          <p:cNvSpPr txBox="1">
            <a:spLocks noChangeArrowheads="1"/>
          </p:cNvSpPr>
          <p:nvPr/>
        </p:nvSpPr>
        <p:spPr bwMode="auto">
          <a:xfrm>
            <a:off x="4724402" y="2057400"/>
            <a:ext cx="4122738" cy="392112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76213" indent="-176213">
              <a:spcBef>
                <a:spcPct val="0"/>
              </a:spcBef>
              <a:defRPr>
                <a:solidFill>
                  <a:schemeClr val="tx1"/>
                </a:solidFill>
                <a:latin typeface="Arial" charset="0"/>
              </a:defRPr>
            </a:lvl1pPr>
            <a:lvl2pPr marL="363538" indent="-7938">
              <a:spcBef>
                <a:spcPct val="0"/>
              </a:spcBef>
              <a:defRPr>
                <a:solidFill>
                  <a:schemeClr val="tx1"/>
                </a:solidFill>
                <a:latin typeface="Arial" charset="0"/>
              </a:defRPr>
            </a:lvl2pPr>
            <a:lvl3pPr marL="719138" indent="-176213">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sz="2000" u="sng" dirty="0">
                <a:solidFill>
                  <a:srgbClr val="669900"/>
                </a:solidFill>
                <a:latin typeface="HGP創英角ｺﾞｼｯｸUB" pitchFamily="50" charset="-128"/>
                <a:ea typeface="HGP創英角ｺﾞｼｯｸUB" pitchFamily="50" charset="-128"/>
              </a:rPr>
              <a:t>システムを簡単に稼動、複製できる</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ハードウェアの導入作業が不要、ファイルの追加、設定だけでシステムが稼動</a:t>
            </a:r>
          </a:p>
          <a:p>
            <a:pPr>
              <a:spcBef>
                <a:spcPct val="20000"/>
              </a:spcBef>
              <a:buFont typeface="Wingdings" pitchFamily="2" charset="2"/>
              <a:buChar char="l"/>
            </a:pPr>
            <a:r>
              <a:rPr lang="ja-JP" altLang="en-US" sz="2000" u="sng" dirty="0">
                <a:solidFill>
                  <a:srgbClr val="669900"/>
                </a:solidFill>
                <a:latin typeface="HGP創英角ｺﾞｼｯｸUB" pitchFamily="50" charset="-128"/>
                <a:ea typeface="HGP創英角ｺﾞｼｯｸUB" pitchFamily="50" charset="-128"/>
              </a:rPr>
              <a:t>ダイナミックなリソースの割り当て</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必要に応じて、システム・リソースの</a:t>
            </a:r>
            <a:r>
              <a:rPr lang="ja-JP" altLang="en-US" sz="1600" dirty="0" smtClean="0">
                <a:solidFill>
                  <a:srgbClr val="669900"/>
                </a:solidFill>
                <a:latin typeface="HGP創英角ｺﾞｼｯｸUB" pitchFamily="50" charset="-128"/>
                <a:ea typeface="HGP創英角ｺﾞｼｯｸUB" pitchFamily="50" charset="-128"/>
              </a:rPr>
              <a:t>割当て</a:t>
            </a:r>
            <a:r>
              <a:rPr lang="ja-JP" altLang="en-US" sz="1600" dirty="0">
                <a:solidFill>
                  <a:srgbClr val="669900"/>
                </a:solidFill>
                <a:latin typeface="HGP創英角ｺﾞｼｯｸUB" pitchFamily="50" charset="-128"/>
                <a:ea typeface="HGP創英角ｺﾞｼｯｸUB" pitchFamily="50" charset="-128"/>
              </a:rPr>
              <a:t>を即座に、また、ダイナミックに変更できる</a:t>
            </a:r>
          </a:p>
          <a:p>
            <a:pPr>
              <a:spcBef>
                <a:spcPct val="20000"/>
              </a:spcBef>
              <a:buFont typeface="Wingdings" pitchFamily="2" charset="2"/>
              <a:buChar char="l"/>
            </a:pPr>
            <a:r>
              <a:rPr lang="ja-JP" altLang="en-US" sz="2000" u="sng" dirty="0" smtClean="0">
                <a:solidFill>
                  <a:srgbClr val="669900"/>
                </a:solidFill>
                <a:latin typeface="HGP創英角ｺﾞｼｯｸUB" pitchFamily="50" charset="-128"/>
                <a:ea typeface="HGP創英角ｺﾞｼｯｸUB" pitchFamily="50" charset="-128"/>
              </a:rPr>
              <a:t>移行へ</a:t>
            </a:r>
            <a:r>
              <a:rPr lang="ja-JP" altLang="en-US" sz="2000" u="sng" dirty="0">
                <a:solidFill>
                  <a:srgbClr val="669900"/>
                </a:solidFill>
                <a:latin typeface="HGP創英角ｺﾞｼｯｸUB" pitchFamily="50" charset="-128"/>
                <a:ea typeface="HGP創英角ｺﾞｼｯｸUB" pitchFamily="50" charset="-128"/>
              </a:rPr>
              <a:t>の柔軟な対応</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業務を停止させずに</a:t>
            </a:r>
            <a:r>
              <a:rPr lang="ja-JP" altLang="en-US" sz="1600" dirty="0" smtClean="0">
                <a:solidFill>
                  <a:srgbClr val="669900"/>
                </a:solidFill>
                <a:latin typeface="HGP創英角ｺﾞｼｯｸUB" pitchFamily="50" charset="-128"/>
                <a:ea typeface="HGP創英角ｺﾞｼｯｸUB" pitchFamily="50" charset="-128"/>
              </a:rPr>
              <a:t>システムを移行</a:t>
            </a:r>
            <a:r>
              <a:rPr lang="ja-JP" altLang="en-US" sz="1600" dirty="0">
                <a:solidFill>
                  <a:srgbClr val="669900"/>
                </a:solidFill>
                <a:latin typeface="HGP創英角ｺﾞｼｯｸUB" pitchFamily="50" charset="-128"/>
                <a:ea typeface="HGP創英角ｺﾞｼｯｸUB" pitchFamily="50" charset="-128"/>
              </a:rPr>
              <a:t>することができる</a:t>
            </a:r>
          </a:p>
          <a:p>
            <a:pPr>
              <a:spcBef>
                <a:spcPct val="20000"/>
              </a:spcBef>
              <a:buFont typeface="Wingdings" pitchFamily="2" charset="2"/>
              <a:buChar char="l"/>
            </a:pPr>
            <a:r>
              <a:rPr lang="ja-JP" altLang="en-US" sz="2000" u="sng" dirty="0">
                <a:solidFill>
                  <a:srgbClr val="669900"/>
                </a:solidFill>
                <a:latin typeface="HGP創英角ｺﾞｼｯｸUB" pitchFamily="50" charset="-128"/>
                <a:ea typeface="HGP創英角ｺﾞｼｯｸUB" pitchFamily="50" charset="-128"/>
              </a:rPr>
              <a:t>障害に伴うシステムの停止を回避</a:t>
            </a:r>
          </a:p>
          <a:p>
            <a:pPr lvl="1">
              <a:spcBef>
                <a:spcPct val="20000"/>
              </a:spcBef>
              <a:buFont typeface="Wingdings" pitchFamily="2" charset="2"/>
              <a:buNone/>
            </a:pPr>
            <a:r>
              <a:rPr lang="ja-JP" altLang="en-US" sz="1600" dirty="0">
                <a:solidFill>
                  <a:srgbClr val="669900"/>
                </a:solidFill>
                <a:latin typeface="HGP創英角ｺﾞｼｯｸUB" pitchFamily="50" charset="-128"/>
                <a:ea typeface="HGP創英角ｺﾞｼｯｸUB" pitchFamily="50" charset="-128"/>
              </a:rPr>
              <a:t>複数の仮想マシンを同時に稼動させることで、ひとつが停止しても代替仮想マシンが機能していれば、停止を</a:t>
            </a:r>
            <a:r>
              <a:rPr lang="ja-JP" altLang="en-US" sz="1600" dirty="0" smtClean="0">
                <a:solidFill>
                  <a:srgbClr val="669900"/>
                </a:solidFill>
                <a:latin typeface="HGP創英角ｺﾞｼｯｸUB" pitchFamily="50" charset="-128"/>
                <a:ea typeface="HGP創英角ｺﾞｼｯｸUB" pitchFamily="50" charset="-128"/>
              </a:rPr>
              <a:t>免れる</a:t>
            </a:r>
            <a:endParaRPr lang="ja-JP" altLang="en-US" sz="1600" dirty="0">
              <a:solidFill>
                <a:srgbClr val="669900"/>
              </a:solidFill>
              <a:latin typeface="HGP創英角ｺﾞｼｯｸUB" pitchFamily="50" charset="-128"/>
              <a:ea typeface="HGP創英角ｺﾞｼｯｸUB" pitchFamily="50" charset="-128"/>
            </a:endParaRPr>
          </a:p>
        </p:txBody>
      </p:sp>
      <p:sp>
        <p:nvSpPr>
          <p:cNvPr id="771079" name="Rectangle 7"/>
          <p:cNvSpPr>
            <a:spLocks noChangeArrowheads="1"/>
          </p:cNvSpPr>
          <p:nvPr/>
        </p:nvSpPr>
        <p:spPr bwMode="auto">
          <a:xfrm>
            <a:off x="5211765" y="1352550"/>
            <a:ext cx="3170238" cy="4000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38100" algn="ctr">
                <a:solidFill>
                  <a:srgbClr val="4168A7"/>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lang="ja-JP" altLang="en-US" sz="2000" dirty="0" smtClean="0">
                <a:solidFill>
                  <a:schemeClr val="bg1"/>
                </a:solidFill>
                <a:latin typeface="HGP創英角ｺﾞｼｯｸUB" pitchFamily="50" charset="-128"/>
                <a:ea typeface="HGP創英角ｺﾞｼｯｸUB" pitchFamily="50" charset="-128"/>
              </a:rPr>
              <a:t>ソフトウェア的</a:t>
            </a:r>
            <a:r>
              <a:rPr lang="ja-JP" altLang="en-US" sz="2000" dirty="0">
                <a:solidFill>
                  <a:schemeClr val="bg1"/>
                </a:solidFill>
                <a:latin typeface="HGP創英角ｺﾞｼｯｸUB" pitchFamily="50" charset="-128"/>
                <a:ea typeface="HGP創英角ｺﾞｼｯｸUB" pitchFamily="50" charset="-128"/>
              </a:rPr>
              <a:t>管理への移行</a:t>
            </a:r>
          </a:p>
        </p:txBody>
      </p:sp>
      <p:pic>
        <p:nvPicPr>
          <p:cNvPr id="771080"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1925" y="682625"/>
            <a:ext cx="1143000"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71081" name="Group 9"/>
          <p:cNvGrpSpPr>
            <a:grpSpLocks/>
          </p:cNvGrpSpPr>
          <p:nvPr/>
        </p:nvGrpSpPr>
        <p:grpSpPr bwMode="auto">
          <a:xfrm>
            <a:off x="1782763" y="4643438"/>
            <a:ext cx="2609850" cy="1530350"/>
            <a:chOff x="2199" y="2358"/>
            <a:chExt cx="1361" cy="964"/>
          </a:xfrm>
        </p:grpSpPr>
        <p:sp>
          <p:nvSpPr>
            <p:cNvPr id="771082" name="AutoShape 10"/>
            <p:cNvSpPr>
              <a:spLocks noChangeArrowheads="1"/>
            </p:cNvSpPr>
            <p:nvPr/>
          </p:nvSpPr>
          <p:spPr bwMode="auto">
            <a:xfrm>
              <a:off x="2199" y="2358"/>
              <a:ext cx="1361" cy="964"/>
            </a:xfrm>
            <a:prstGeom prst="roundRect">
              <a:avLst>
                <a:gd name="adj" fmla="val 16667"/>
              </a:avLst>
            </a:prstGeom>
            <a:ln>
              <a:headEnd/>
              <a:tailEnd/>
            </a:ln>
            <a:extLst/>
          </p:spPr>
          <p:style>
            <a:lnRef idx="1">
              <a:schemeClr val="accent1"/>
            </a:lnRef>
            <a:fillRef idx="2">
              <a:schemeClr val="accent1"/>
            </a:fillRef>
            <a:effectRef idx="1">
              <a:schemeClr val="accent1"/>
            </a:effectRef>
            <a:fontRef idx="minor">
              <a:schemeClr val="dk1"/>
            </a:fontRef>
          </p:style>
          <p:txBody>
            <a:bodyPr wrap="none" anchor="ctr"/>
            <a:lstStyle/>
            <a:p>
              <a:endParaRPr lang="ja-JP" altLang="en-US">
                <a:latin typeface="HGP創英角ｺﾞｼｯｸUB" pitchFamily="50" charset="-128"/>
                <a:ea typeface="HGP創英角ｺﾞｼｯｸUB" pitchFamily="50" charset="-128"/>
              </a:endParaRPr>
            </a:p>
          </p:txBody>
        </p:sp>
        <p:pic>
          <p:nvPicPr>
            <p:cNvPr id="771083" name="Picture 11" descr="MCj04316370000[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55" y="2699"/>
              <a:ext cx="521" cy="595"/>
            </a:xfrm>
            <a:prstGeom prst="rect">
              <a:avLst/>
            </a:prstGeom>
            <a:noFill/>
            <a:extLst>
              <a:ext uri="{909E8E84-426E-40dd-AFC4-6F175D3DCCD1}">
                <a14:hiddenFill xmlns:a14="http://schemas.microsoft.com/office/drawing/2010/main">
                  <a:solidFill>
                    <a:srgbClr val="FFFFFF"/>
                  </a:solidFill>
                </a14:hiddenFill>
              </a:ext>
            </a:extLst>
          </p:spPr>
        </p:pic>
        <p:sp>
          <p:nvSpPr>
            <p:cNvPr id="771084" name="AutoShape 12"/>
            <p:cNvSpPr>
              <a:spLocks noChangeArrowheads="1"/>
            </p:cNvSpPr>
            <p:nvPr/>
          </p:nvSpPr>
          <p:spPr bwMode="auto">
            <a:xfrm>
              <a:off x="2852" y="3011"/>
              <a:ext cx="454" cy="240"/>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ja-JP" altLang="en-US" sz="1000" dirty="0" smtClean="0">
                  <a:solidFill>
                    <a:schemeClr val="bg1"/>
                  </a:solidFill>
                  <a:latin typeface="HGP創英角ｺﾞｼｯｸUB" pitchFamily="50" charset="-128"/>
                  <a:ea typeface="HGP創英角ｺﾞｼｯｸUB" pitchFamily="50" charset="-128"/>
                </a:rPr>
                <a:t>メモリ</a:t>
              </a:r>
              <a:endParaRPr lang="ja-JP" altLang="en-US" sz="1000" dirty="0">
                <a:solidFill>
                  <a:schemeClr val="bg1"/>
                </a:solidFill>
                <a:latin typeface="HGP創英角ｺﾞｼｯｸUB" pitchFamily="50" charset="-128"/>
                <a:ea typeface="HGP創英角ｺﾞｼｯｸUB" pitchFamily="50" charset="-128"/>
              </a:endParaRPr>
            </a:p>
          </p:txBody>
        </p:sp>
        <p:grpSp>
          <p:nvGrpSpPr>
            <p:cNvPr id="771085" name="Group 13"/>
            <p:cNvGrpSpPr>
              <a:grpSpLocks/>
            </p:cNvGrpSpPr>
            <p:nvPr/>
          </p:nvGrpSpPr>
          <p:grpSpPr bwMode="auto">
            <a:xfrm>
              <a:off x="2342" y="2614"/>
              <a:ext cx="425" cy="384"/>
              <a:chOff x="5089" y="1392"/>
              <a:chExt cx="425" cy="384"/>
            </a:xfrm>
          </p:grpSpPr>
          <p:sp>
            <p:nvSpPr>
              <p:cNvPr id="771086" name="Freeform 14"/>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87" name="Freeform 15"/>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88" name="Freeform 16"/>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89" name="Freeform 17"/>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0" name="Freeform 18"/>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1" name="Freeform 19"/>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2" name="Freeform 20"/>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3" name="Freeform 21"/>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4" name="Freeform 22"/>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5" name="Freeform 23"/>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6" name="Freeform 24"/>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7" name="Freeform 25"/>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8" name="Freeform 26"/>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099" name="Freeform 27"/>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0" name="Freeform 28"/>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1" name="Freeform 29"/>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2" name="Freeform 30"/>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3" name="Freeform 31"/>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4" name="Freeform 32"/>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5" name="Freeform 33"/>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6" name="Freeform 34"/>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7" name="Freeform 35"/>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8" name="Freeform 36"/>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09" name="Freeform 37"/>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10" name="Freeform 38"/>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11" name="Freeform 39"/>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112" name="AutoShape 40"/>
            <p:cNvSpPr>
              <a:spLocks noChangeArrowheads="1"/>
            </p:cNvSpPr>
            <p:nvPr/>
          </p:nvSpPr>
          <p:spPr bwMode="auto">
            <a:xfrm>
              <a:off x="2852" y="2614"/>
              <a:ext cx="454" cy="369"/>
            </a:xfrm>
            <a:prstGeom prst="can">
              <a:avLst>
                <a:gd name="adj" fmla="val 1481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r>
                <a:rPr kumimoji="1" lang="ja-JP" altLang="en-US" sz="1000">
                  <a:solidFill>
                    <a:schemeClr val="bg1"/>
                  </a:solidFill>
                  <a:latin typeface="HGP創英角ｺﾞｼｯｸUB" pitchFamily="50" charset="-128"/>
                  <a:ea typeface="HGP創英角ｺﾞｼｯｸUB" pitchFamily="50" charset="-128"/>
                </a:rPr>
                <a:t>ストレージ</a:t>
              </a:r>
            </a:p>
          </p:txBody>
        </p:sp>
        <p:sp>
          <p:nvSpPr>
            <p:cNvPr id="771113" name="Text Box 41"/>
            <p:cNvSpPr txBox="1">
              <a:spLocks noChangeArrowheads="1"/>
            </p:cNvSpPr>
            <p:nvPr/>
          </p:nvSpPr>
          <p:spPr bwMode="auto">
            <a:xfrm>
              <a:off x="2442" y="2753"/>
              <a:ext cx="243" cy="1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en-US" altLang="ja-JP" dirty="0">
                  <a:solidFill>
                    <a:schemeClr val="bg1"/>
                  </a:solidFill>
                  <a:effectLst>
                    <a:glow rad="101600">
                      <a:schemeClr val="accent2">
                        <a:satMod val="175000"/>
                        <a:alpha val="40000"/>
                      </a:schemeClr>
                    </a:glow>
                  </a:effectLst>
                  <a:latin typeface="HGP創英角ｺﾞｼｯｸUB" pitchFamily="50" charset="-128"/>
                  <a:ea typeface="HGP創英角ｺﾞｼｯｸUB" pitchFamily="50" charset="-128"/>
                </a:rPr>
                <a:t>CPU</a:t>
              </a:r>
            </a:p>
          </p:txBody>
        </p:sp>
        <p:sp>
          <p:nvSpPr>
            <p:cNvPr id="771114" name="Text Box 42"/>
            <p:cNvSpPr txBox="1">
              <a:spLocks noChangeArrowheads="1"/>
            </p:cNvSpPr>
            <p:nvPr/>
          </p:nvSpPr>
          <p:spPr bwMode="auto">
            <a:xfrm>
              <a:off x="2433" y="2404"/>
              <a:ext cx="882" cy="1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lgn="ctr">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spcBef>
                  <a:spcPct val="0"/>
                </a:spcBef>
                <a:buFont typeface="Wingdings" pitchFamily="2" charset="2"/>
                <a:buNone/>
              </a:pPr>
              <a:r>
                <a:rPr kumimoji="1" lang="ja-JP" altLang="en-US" sz="1400">
                  <a:solidFill>
                    <a:srgbClr val="40458C"/>
                  </a:solidFill>
                  <a:latin typeface="HGP創英角ｺﾞｼｯｸUB" pitchFamily="50" charset="-128"/>
                  <a:ea typeface="HGP創英角ｺﾞｼｯｸUB" pitchFamily="50" charset="-128"/>
                </a:rPr>
                <a:t>ＩＴシステム・リソース</a:t>
              </a:r>
            </a:p>
          </p:txBody>
        </p:sp>
      </p:grpSp>
      <p:grpSp>
        <p:nvGrpSpPr>
          <p:cNvPr id="771115" name="Group 43"/>
          <p:cNvGrpSpPr>
            <a:grpSpLocks/>
          </p:cNvGrpSpPr>
          <p:nvPr/>
        </p:nvGrpSpPr>
        <p:grpSpPr bwMode="auto">
          <a:xfrm>
            <a:off x="3538538" y="2078038"/>
            <a:ext cx="811212" cy="720725"/>
            <a:chOff x="243" y="2670"/>
            <a:chExt cx="511" cy="454"/>
          </a:xfrm>
        </p:grpSpPr>
        <p:sp>
          <p:nvSpPr>
            <p:cNvPr id="771116" name="AutoShape 44"/>
            <p:cNvSpPr>
              <a:spLocks noChangeArrowheads="1"/>
            </p:cNvSpPr>
            <p:nvPr/>
          </p:nvSpPr>
          <p:spPr bwMode="auto">
            <a:xfrm>
              <a:off x="243" y="2670"/>
              <a:ext cx="511" cy="454"/>
            </a:xfrm>
            <a:prstGeom prst="roundRect">
              <a:avLst>
                <a:gd name="adj" fmla="val 16667"/>
              </a:avLst>
            </a:prstGeom>
            <a:solidFill>
              <a:srgbClr val="FFFFFF"/>
            </a:solidFill>
            <a:ln w="28575" algn="ctr">
              <a:solidFill>
                <a:schemeClr val="hlink"/>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71117" name="Picture 45" descr="MCj0431637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771118" name="AutoShape 46"/>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771119" name="Group 47"/>
            <p:cNvGrpSpPr>
              <a:grpSpLocks/>
            </p:cNvGrpSpPr>
            <p:nvPr/>
          </p:nvGrpSpPr>
          <p:grpSpPr bwMode="auto">
            <a:xfrm>
              <a:off x="274" y="2719"/>
              <a:ext cx="225" cy="220"/>
              <a:chOff x="5089" y="1392"/>
              <a:chExt cx="425" cy="384"/>
            </a:xfrm>
          </p:grpSpPr>
          <p:sp>
            <p:nvSpPr>
              <p:cNvPr id="771120" name="Freeform 48"/>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1" name="Freeform 49"/>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2" name="Freeform 50"/>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3" name="Freeform 51"/>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4" name="Freeform 52"/>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5" name="Freeform 53"/>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6" name="Freeform 54"/>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7" name="Freeform 55"/>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8" name="Freeform 56"/>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29" name="Freeform 57"/>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0" name="Freeform 58"/>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1" name="Freeform 59"/>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2" name="Freeform 60"/>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3" name="Freeform 61"/>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4" name="Freeform 62"/>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5" name="Freeform 63"/>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6" name="Freeform 64"/>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7" name="Freeform 65"/>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8" name="Freeform 66"/>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39" name="Freeform 67"/>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0" name="Freeform 68"/>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1" name="Freeform 69"/>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2" name="Freeform 70"/>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3" name="Freeform 71"/>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4" name="Freeform 72"/>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45" name="Freeform 73"/>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146" name="AutoShape 74"/>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771147" name="Group 75"/>
          <p:cNvGrpSpPr>
            <a:grpSpLocks/>
          </p:cNvGrpSpPr>
          <p:nvPr/>
        </p:nvGrpSpPr>
        <p:grpSpPr bwMode="auto">
          <a:xfrm>
            <a:off x="1782763" y="2078038"/>
            <a:ext cx="811212" cy="720725"/>
            <a:chOff x="243" y="2670"/>
            <a:chExt cx="511" cy="454"/>
          </a:xfrm>
        </p:grpSpPr>
        <p:sp>
          <p:nvSpPr>
            <p:cNvPr id="771148" name="AutoShape 76"/>
            <p:cNvSpPr>
              <a:spLocks noChangeArrowheads="1"/>
            </p:cNvSpPr>
            <p:nvPr/>
          </p:nvSpPr>
          <p:spPr bwMode="auto">
            <a:xfrm>
              <a:off x="243" y="2670"/>
              <a:ext cx="511" cy="454"/>
            </a:xfrm>
            <a:prstGeom prst="roundRect">
              <a:avLst>
                <a:gd name="adj" fmla="val 16667"/>
              </a:avLst>
            </a:prstGeom>
            <a:solidFill>
              <a:srgbClr val="FFFFFF"/>
            </a:solidFill>
            <a:ln w="28575" algn="ctr">
              <a:solidFill>
                <a:schemeClr val="hlink"/>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71149" name="Picture 77" descr="MCj0431637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771150" name="AutoShape 78"/>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771151" name="Group 79"/>
            <p:cNvGrpSpPr>
              <a:grpSpLocks/>
            </p:cNvGrpSpPr>
            <p:nvPr/>
          </p:nvGrpSpPr>
          <p:grpSpPr bwMode="auto">
            <a:xfrm>
              <a:off x="274" y="2719"/>
              <a:ext cx="225" cy="220"/>
              <a:chOff x="5089" y="1392"/>
              <a:chExt cx="425" cy="384"/>
            </a:xfrm>
          </p:grpSpPr>
          <p:sp>
            <p:nvSpPr>
              <p:cNvPr id="771152" name="Freeform 80"/>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3" name="Freeform 81"/>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4" name="Freeform 82"/>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5" name="Freeform 83"/>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6" name="Freeform 84"/>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7" name="Freeform 85"/>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8" name="Freeform 86"/>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59" name="Freeform 87"/>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0" name="Freeform 88"/>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1" name="Freeform 89"/>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2" name="Freeform 90"/>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3" name="Freeform 9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4" name="Freeform 92"/>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5" name="Freeform 93"/>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6" name="Freeform 94"/>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7" name="Freeform 95"/>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8" name="Freeform 96"/>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69" name="Freeform 97"/>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0" name="Freeform 98"/>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1" name="Freeform 99"/>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2" name="Freeform 100"/>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3" name="Freeform 101"/>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4" name="Freeform 102"/>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5" name="Freeform 103"/>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6" name="Freeform 104"/>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77" name="Freeform 105"/>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178" name="AutoShape 106"/>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grpSp>
        <p:nvGrpSpPr>
          <p:cNvPr id="771179" name="Group 107"/>
          <p:cNvGrpSpPr>
            <a:grpSpLocks/>
          </p:cNvGrpSpPr>
          <p:nvPr/>
        </p:nvGrpSpPr>
        <p:grpSpPr bwMode="auto">
          <a:xfrm>
            <a:off x="2682875" y="2078038"/>
            <a:ext cx="811213" cy="720725"/>
            <a:chOff x="243" y="2670"/>
            <a:chExt cx="511" cy="454"/>
          </a:xfrm>
        </p:grpSpPr>
        <p:sp>
          <p:nvSpPr>
            <p:cNvPr id="771180" name="AutoShape 108"/>
            <p:cNvSpPr>
              <a:spLocks noChangeArrowheads="1"/>
            </p:cNvSpPr>
            <p:nvPr/>
          </p:nvSpPr>
          <p:spPr bwMode="auto">
            <a:xfrm>
              <a:off x="243" y="2670"/>
              <a:ext cx="511" cy="454"/>
            </a:xfrm>
            <a:prstGeom prst="roundRect">
              <a:avLst>
                <a:gd name="adj" fmla="val 16667"/>
              </a:avLst>
            </a:prstGeom>
            <a:solidFill>
              <a:srgbClr val="FFFFFF"/>
            </a:solidFill>
            <a:ln w="28575" algn="ctr">
              <a:solidFill>
                <a:schemeClr val="hlink"/>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pic>
          <p:nvPicPr>
            <p:cNvPr id="771181" name="Picture 109" descr="MCj04316370000[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4" y="2768"/>
              <a:ext cx="276" cy="340"/>
            </a:xfrm>
            <a:prstGeom prst="rect">
              <a:avLst/>
            </a:prstGeom>
            <a:noFill/>
            <a:extLst>
              <a:ext uri="{909E8E84-426E-40dd-AFC4-6F175D3DCCD1}">
                <a14:hiddenFill xmlns:a14="http://schemas.microsoft.com/office/drawing/2010/main">
                  <a:solidFill>
                    <a:srgbClr val="FFFFFF"/>
                  </a:solidFill>
                </a14:hiddenFill>
              </a:ext>
            </a:extLst>
          </p:spPr>
        </p:pic>
        <p:sp>
          <p:nvSpPr>
            <p:cNvPr id="771182" name="AutoShape 110"/>
            <p:cNvSpPr>
              <a:spLocks noChangeArrowheads="1"/>
            </p:cNvSpPr>
            <p:nvPr/>
          </p:nvSpPr>
          <p:spPr bwMode="auto">
            <a:xfrm>
              <a:off x="544" y="2946"/>
              <a:ext cx="165" cy="137"/>
            </a:xfrm>
            <a:prstGeom prst="roundRect">
              <a:avLst>
                <a:gd name="adj" fmla="val 16667"/>
              </a:avLst>
            </a:prstGeom>
            <a:solidFill>
              <a:srgbClr val="9966FF"/>
            </a:solidFill>
            <a:ln w="38100" algn="ctr">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ja-JP" altLang="en-US" sz="1000">
                <a:solidFill>
                  <a:schemeClr val="bg1"/>
                </a:solidFill>
                <a:latin typeface="HGP創英角ｺﾞｼｯｸUB" pitchFamily="50" charset="-128"/>
                <a:ea typeface="HGP創英角ｺﾞｼｯｸUB" pitchFamily="50" charset="-128"/>
              </a:endParaRPr>
            </a:p>
          </p:txBody>
        </p:sp>
        <p:grpSp>
          <p:nvGrpSpPr>
            <p:cNvPr id="771183" name="Group 111"/>
            <p:cNvGrpSpPr>
              <a:grpSpLocks/>
            </p:cNvGrpSpPr>
            <p:nvPr/>
          </p:nvGrpSpPr>
          <p:grpSpPr bwMode="auto">
            <a:xfrm>
              <a:off x="274" y="2719"/>
              <a:ext cx="225" cy="220"/>
              <a:chOff x="5089" y="1392"/>
              <a:chExt cx="425" cy="384"/>
            </a:xfrm>
          </p:grpSpPr>
          <p:sp>
            <p:nvSpPr>
              <p:cNvPr id="771184" name="Freeform 112"/>
              <p:cNvSpPr>
                <a:spLocks/>
              </p:cNvSpPr>
              <p:nvPr/>
            </p:nvSpPr>
            <p:spPr bwMode="auto">
              <a:xfrm>
                <a:off x="5417" y="1731"/>
                <a:ext cx="18" cy="23"/>
              </a:xfrm>
              <a:custGeom>
                <a:avLst/>
                <a:gdLst>
                  <a:gd name="T0" fmla="*/ 0 w 37"/>
                  <a:gd name="T1" fmla="*/ 45 h 45"/>
                  <a:gd name="T2" fmla="*/ 6 w 37"/>
                  <a:gd name="T3" fmla="*/ 45 h 45"/>
                  <a:gd name="T4" fmla="*/ 11 w 37"/>
                  <a:gd name="T5" fmla="*/ 45 h 45"/>
                  <a:gd name="T6" fmla="*/ 14 w 37"/>
                  <a:gd name="T7" fmla="*/ 45 h 45"/>
                  <a:gd name="T8" fmla="*/ 18 w 37"/>
                  <a:gd name="T9" fmla="*/ 43 h 45"/>
                  <a:gd name="T10" fmla="*/ 21 w 37"/>
                  <a:gd name="T11" fmla="*/ 37 h 45"/>
                  <a:gd name="T12" fmla="*/ 26 w 37"/>
                  <a:gd name="T13" fmla="*/ 26 h 45"/>
                  <a:gd name="T14" fmla="*/ 31 w 37"/>
                  <a:gd name="T15" fmla="*/ 12 h 45"/>
                  <a:gd name="T16" fmla="*/ 37 w 37"/>
                  <a:gd name="T17" fmla="*/ 0 h 45"/>
                  <a:gd name="T18" fmla="*/ 19 w 37"/>
                  <a:gd name="T19" fmla="*/ 1 h 45"/>
                  <a:gd name="T20" fmla="*/ 14 w 37"/>
                  <a:gd name="T21" fmla="*/ 11 h 45"/>
                  <a:gd name="T22" fmla="*/ 10 w 37"/>
                  <a:gd name="T23" fmla="*/ 24 h 45"/>
                  <a:gd name="T24" fmla="*/ 4 w 37"/>
                  <a:gd name="T25" fmla="*/ 35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5"/>
                    </a:lnTo>
                    <a:lnTo>
                      <a:pt x="11" y="45"/>
                    </a:lnTo>
                    <a:lnTo>
                      <a:pt x="14" y="45"/>
                    </a:lnTo>
                    <a:lnTo>
                      <a:pt x="18" y="43"/>
                    </a:lnTo>
                    <a:lnTo>
                      <a:pt x="21" y="37"/>
                    </a:lnTo>
                    <a:lnTo>
                      <a:pt x="26" y="26"/>
                    </a:lnTo>
                    <a:lnTo>
                      <a:pt x="31" y="12"/>
                    </a:lnTo>
                    <a:lnTo>
                      <a:pt x="37" y="0"/>
                    </a:lnTo>
                    <a:lnTo>
                      <a:pt x="19" y="1"/>
                    </a:lnTo>
                    <a:lnTo>
                      <a:pt x="14" y="11"/>
                    </a:lnTo>
                    <a:lnTo>
                      <a:pt x="10" y="24"/>
                    </a:lnTo>
                    <a:lnTo>
                      <a:pt x="4" y="35"/>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5" name="Freeform 113"/>
              <p:cNvSpPr>
                <a:spLocks/>
              </p:cNvSpPr>
              <p:nvPr/>
            </p:nvSpPr>
            <p:spPr bwMode="auto">
              <a:xfrm>
                <a:off x="5105" y="1543"/>
                <a:ext cx="357" cy="188"/>
              </a:xfrm>
              <a:custGeom>
                <a:avLst/>
                <a:gdLst>
                  <a:gd name="T0" fmla="*/ 117 w 714"/>
                  <a:gd name="T1" fmla="*/ 325 h 377"/>
                  <a:gd name="T2" fmla="*/ 19 w 714"/>
                  <a:gd name="T3" fmla="*/ 0 h 377"/>
                  <a:gd name="T4" fmla="*/ 13 w 714"/>
                  <a:gd name="T5" fmla="*/ 10 h 377"/>
                  <a:gd name="T6" fmla="*/ 8 w 714"/>
                  <a:gd name="T7" fmla="*/ 20 h 377"/>
                  <a:gd name="T8" fmla="*/ 4 w 714"/>
                  <a:gd name="T9" fmla="*/ 30 h 377"/>
                  <a:gd name="T10" fmla="*/ 0 w 714"/>
                  <a:gd name="T11" fmla="*/ 35 h 377"/>
                  <a:gd name="T12" fmla="*/ 5 w 714"/>
                  <a:gd name="T13" fmla="*/ 53 h 377"/>
                  <a:gd name="T14" fmla="*/ 16 w 714"/>
                  <a:gd name="T15" fmla="*/ 91 h 377"/>
                  <a:gd name="T16" fmla="*/ 33 w 714"/>
                  <a:gd name="T17" fmla="*/ 143 h 377"/>
                  <a:gd name="T18" fmla="*/ 51 w 714"/>
                  <a:gd name="T19" fmla="*/ 203 h 377"/>
                  <a:gd name="T20" fmla="*/ 68 w 714"/>
                  <a:gd name="T21" fmla="*/ 263 h 377"/>
                  <a:gd name="T22" fmla="*/ 84 w 714"/>
                  <a:gd name="T23" fmla="*/ 316 h 377"/>
                  <a:gd name="T24" fmla="*/ 97 w 714"/>
                  <a:gd name="T25" fmla="*/ 356 h 377"/>
                  <a:gd name="T26" fmla="*/ 103 w 714"/>
                  <a:gd name="T27" fmla="*/ 377 h 377"/>
                  <a:gd name="T28" fmla="*/ 113 w 714"/>
                  <a:gd name="T29" fmla="*/ 377 h 377"/>
                  <a:gd name="T30" fmla="*/ 134 w 714"/>
                  <a:gd name="T31" fmla="*/ 374 h 377"/>
                  <a:gd name="T32" fmla="*/ 165 w 714"/>
                  <a:gd name="T33" fmla="*/ 373 h 377"/>
                  <a:gd name="T34" fmla="*/ 203 w 714"/>
                  <a:gd name="T35" fmla="*/ 371 h 377"/>
                  <a:gd name="T36" fmla="*/ 247 w 714"/>
                  <a:gd name="T37" fmla="*/ 369 h 377"/>
                  <a:gd name="T38" fmla="*/ 295 w 714"/>
                  <a:gd name="T39" fmla="*/ 365 h 377"/>
                  <a:gd name="T40" fmla="*/ 347 w 714"/>
                  <a:gd name="T41" fmla="*/ 363 h 377"/>
                  <a:gd name="T42" fmla="*/ 400 w 714"/>
                  <a:gd name="T43" fmla="*/ 359 h 377"/>
                  <a:gd name="T44" fmla="*/ 453 w 714"/>
                  <a:gd name="T45" fmla="*/ 356 h 377"/>
                  <a:gd name="T46" fmla="*/ 505 w 714"/>
                  <a:gd name="T47" fmla="*/ 354 h 377"/>
                  <a:gd name="T48" fmla="*/ 553 w 714"/>
                  <a:gd name="T49" fmla="*/ 350 h 377"/>
                  <a:gd name="T50" fmla="*/ 597 w 714"/>
                  <a:gd name="T51" fmla="*/ 348 h 377"/>
                  <a:gd name="T52" fmla="*/ 635 w 714"/>
                  <a:gd name="T53" fmla="*/ 346 h 377"/>
                  <a:gd name="T54" fmla="*/ 663 w 714"/>
                  <a:gd name="T55" fmla="*/ 344 h 377"/>
                  <a:gd name="T56" fmla="*/ 684 w 714"/>
                  <a:gd name="T57" fmla="*/ 342 h 377"/>
                  <a:gd name="T58" fmla="*/ 693 w 714"/>
                  <a:gd name="T59" fmla="*/ 342 h 377"/>
                  <a:gd name="T60" fmla="*/ 697 w 714"/>
                  <a:gd name="T61" fmla="*/ 334 h 377"/>
                  <a:gd name="T62" fmla="*/ 703 w 714"/>
                  <a:gd name="T63" fmla="*/ 324 h 377"/>
                  <a:gd name="T64" fmla="*/ 708 w 714"/>
                  <a:gd name="T65" fmla="*/ 311 h 377"/>
                  <a:gd name="T66" fmla="*/ 714 w 714"/>
                  <a:gd name="T67" fmla="*/ 299 h 377"/>
                  <a:gd name="T68" fmla="*/ 128 w 714"/>
                  <a:gd name="T69" fmla="*/ 334 h 377"/>
                  <a:gd name="T70" fmla="*/ 124 w 714"/>
                  <a:gd name="T71" fmla="*/ 333 h 377"/>
                  <a:gd name="T72" fmla="*/ 121 w 714"/>
                  <a:gd name="T73" fmla="*/ 332 h 377"/>
                  <a:gd name="T74" fmla="*/ 118 w 714"/>
                  <a:gd name="T75" fmla="*/ 328 h 377"/>
                  <a:gd name="T76" fmla="*/ 117 w 714"/>
                  <a:gd name="T77"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4" h="377">
                    <a:moveTo>
                      <a:pt x="117" y="325"/>
                    </a:moveTo>
                    <a:lnTo>
                      <a:pt x="19" y="0"/>
                    </a:lnTo>
                    <a:lnTo>
                      <a:pt x="13" y="10"/>
                    </a:lnTo>
                    <a:lnTo>
                      <a:pt x="8" y="20"/>
                    </a:lnTo>
                    <a:lnTo>
                      <a:pt x="4" y="30"/>
                    </a:lnTo>
                    <a:lnTo>
                      <a:pt x="0" y="35"/>
                    </a:lnTo>
                    <a:lnTo>
                      <a:pt x="5" y="53"/>
                    </a:lnTo>
                    <a:lnTo>
                      <a:pt x="16" y="91"/>
                    </a:lnTo>
                    <a:lnTo>
                      <a:pt x="33" y="143"/>
                    </a:lnTo>
                    <a:lnTo>
                      <a:pt x="51" y="203"/>
                    </a:lnTo>
                    <a:lnTo>
                      <a:pt x="68" y="263"/>
                    </a:lnTo>
                    <a:lnTo>
                      <a:pt x="84" y="316"/>
                    </a:lnTo>
                    <a:lnTo>
                      <a:pt x="97" y="356"/>
                    </a:lnTo>
                    <a:lnTo>
                      <a:pt x="103" y="377"/>
                    </a:lnTo>
                    <a:lnTo>
                      <a:pt x="113" y="377"/>
                    </a:lnTo>
                    <a:lnTo>
                      <a:pt x="134" y="374"/>
                    </a:lnTo>
                    <a:lnTo>
                      <a:pt x="165" y="373"/>
                    </a:lnTo>
                    <a:lnTo>
                      <a:pt x="203" y="371"/>
                    </a:lnTo>
                    <a:lnTo>
                      <a:pt x="247" y="369"/>
                    </a:lnTo>
                    <a:lnTo>
                      <a:pt x="295" y="365"/>
                    </a:lnTo>
                    <a:lnTo>
                      <a:pt x="347" y="363"/>
                    </a:lnTo>
                    <a:lnTo>
                      <a:pt x="400" y="359"/>
                    </a:lnTo>
                    <a:lnTo>
                      <a:pt x="453" y="356"/>
                    </a:lnTo>
                    <a:lnTo>
                      <a:pt x="505" y="354"/>
                    </a:lnTo>
                    <a:lnTo>
                      <a:pt x="553" y="350"/>
                    </a:lnTo>
                    <a:lnTo>
                      <a:pt x="597" y="348"/>
                    </a:lnTo>
                    <a:lnTo>
                      <a:pt x="635" y="346"/>
                    </a:lnTo>
                    <a:lnTo>
                      <a:pt x="663" y="344"/>
                    </a:lnTo>
                    <a:lnTo>
                      <a:pt x="684" y="342"/>
                    </a:lnTo>
                    <a:lnTo>
                      <a:pt x="693" y="342"/>
                    </a:lnTo>
                    <a:lnTo>
                      <a:pt x="697" y="334"/>
                    </a:lnTo>
                    <a:lnTo>
                      <a:pt x="703" y="324"/>
                    </a:lnTo>
                    <a:lnTo>
                      <a:pt x="708" y="311"/>
                    </a:lnTo>
                    <a:lnTo>
                      <a:pt x="714" y="299"/>
                    </a:lnTo>
                    <a:lnTo>
                      <a:pt x="128" y="334"/>
                    </a:lnTo>
                    <a:lnTo>
                      <a:pt x="124" y="333"/>
                    </a:lnTo>
                    <a:lnTo>
                      <a:pt x="121" y="332"/>
                    </a:lnTo>
                    <a:lnTo>
                      <a:pt x="118" y="328"/>
                    </a:lnTo>
                    <a:lnTo>
                      <a:pt x="117" y="325"/>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6" name="Freeform 114"/>
              <p:cNvSpPr>
                <a:spLocks/>
              </p:cNvSpPr>
              <p:nvPr/>
            </p:nvSpPr>
            <p:spPr bwMode="auto">
              <a:xfrm>
                <a:off x="5177" y="1745"/>
                <a:ext cx="18" cy="22"/>
              </a:xfrm>
              <a:custGeom>
                <a:avLst/>
                <a:gdLst>
                  <a:gd name="T0" fmla="*/ 0 w 37"/>
                  <a:gd name="T1" fmla="*/ 44 h 44"/>
                  <a:gd name="T2" fmla="*/ 6 w 37"/>
                  <a:gd name="T3" fmla="*/ 44 h 44"/>
                  <a:gd name="T4" fmla="*/ 11 w 37"/>
                  <a:gd name="T5" fmla="*/ 43 h 44"/>
                  <a:gd name="T6" fmla="*/ 15 w 37"/>
                  <a:gd name="T7" fmla="*/ 43 h 44"/>
                  <a:gd name="T8" fmla="*/ 19 w 37"/>
                  <a:gd name="T9" fmla="*/ 43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5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3"/>
                    </a:lnTo>
                    <a:lnTo>
                      <a:pt x="15" y="43"/>
                    </a:lnTo>
                    <a:lnTo>
                      <a:pt x="19" y="43"/>
                    </a:lnTo>
                    <a:lnTo>
                      <a:pt x="22" y="37"/>
                    </a:lnTo>
                    <a:lnTo>
                      <a:pt x="27" y="27"/>
                    </a:lnTo>
                    <a:lnTo>
                      <a:pt x="31" y="14"/>
                    </a:lnTo>
                    <a:lnTo>
                      <a:pt x="37" y="0"/>
                    </a:lnTo>
                    <a:lnTo>
                      <a:pt x="19" y="1"/>
                    </a:lnTo>
                    <a:lnTo>
                      <a:pt x="14" y="13"/>
                    </a:lnTo>
                    <a:lnTo>
                      <a:pt x="9" y="25"/>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7" name="Freeform 115"/>
              <p:cNvSpPr>
                <a:spLocks/>
              </p:cNvSpPr>
              <p:nvPr/>
            </p:nvSpPr>
            <p:spPr bwMode="auto">
              <a:xfrm>
                <a:off x="5376" y="1734"/>
                <a:ext cx="19" cy="22"/>
              </a:xfrm>
              <a:custGeom>
                <a:avLst/>
                <a:gdLst>
                  <a:gd name="T0" fmla="*/ 0 w 37"/>
                  <a:gd name="T1" fmla="*/ 45 h 45"/>
                  <a:gd name="T2" fmla="*/ 5 w 37"/>
                  <a:gd name="T3" fmla="*/ 45 h 45"/>
                  <a:gd name="T4" fmla="*/ 10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1 h 45"/>
                  <a:gd name="T20" fmla="*/ 15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5"/>
                    </a:lnTo>
                    <a:lnTo>
                      <a:pt x="10" y="44"/>
                    </a:lnTo>
                    <a:lnTo>
                      <a:pt x="15" y="44"/>
                    </a:lnTo>
                    <a:lnTo>
                      <a:pt x="18" y="44"/>
                    </a:lnTo>
                    <a:lnTo>
                      <a:pt x="22" y="37"/>
                    </a:lnTo>
                    <a:lnTo>
                      <a:pt x="26" y="27"/>
                    </a:lnTo>
                    <a:lnTo>
                      <a:pt x="31" y="14"/>
                    </a:lnTo>
                    <a:lnTo>
                      <a:pt x="37" y="0"/>
                    </a:lnTo>
                    <a:lnTo>
                      <a:pt x="19" y="1"/>
                    </a:lnTo>
                    <a:lnTo>
                      <a:pt x="15"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8" name="Freeform 116"/>
              <p:cNvSpPr>
                <a:spLocks/>
              </p:cNvSpPr>
              <p:nvPr/>
            </p:nvSpPr>
            <p:spPr bwMode="auto">
              <a:xfrm>
                <a:off x="5257" y="1741"/>
                <a:ext cx="18" cy="21"/>
              </a:xfrm>
              <a:custGeom>
                <a:avLst/>
                <a:gdLst>
                  <a:gd name="T0" fmla="*/ 0 w 37"/>
                  <a:gd name="T1" fmla="*/ 44 h 44"/>
                  <a:gd name="T2" fmla="*/ 6 w 37"/>
                  <a:gd name="T3" fmla="*/ 44 h 44"/>
                  <a:gd name="T4" fmla="*/ 11 w 37"/>
                  <a:gd name="T5" fmla="*/ 44 h 44"/>
                  <a:gd name="T6" fmla="*/ 15 w 37"/>
                  <a:gd name="T7" fmla="*/ 44 h 44"/>
                  <a:gd name="T8" fmla="*/ 19 w 37"/>
                  <a:gd name="T9" fmla="*/ 44 h 44"/>
                  <a:gd name="T10" fmla="*/ 22 w 37"/>
                  <a:gd name="T11" fmla="*/ 37 h 44"/>
                  <a:gd name="T12" fmla="*/ 27 w 37"/>
                  <a:gd name="T13" fmla="*/ 27 h 44"/>
                  <a:gd name="T14" fmla="*/ 31 w 37"/>
                  <a:gd name="T15" fmla="*/ 14 h 44"/>
                  <a:gd name="T16" fmla="*/ 37 w 37"/>
                  <a:gd name="T17" fmla="*/ 0 h 44"/>
                  <a:gd name="T18" fmla="*/ 19 w 37"/>
                  <a:gd name="T19" fmla="*/ 1 h 44"/>
                  <a:gd name="T20" fmla="*/ 14 w 37"/>
                  <a:gd name="T21" fmla="*/ 13 h 44"/>
                  <a:gd name="T22" fmla="*/ 9 w 37"/>
                  <a:gd name="T23" fmla="*/ 24 h 44"/>
                  <a:gd name="T24" fmla="*/ 4 w 37"/>
                  <a:gd name="T25" fmla="*/ 35 h 44"/>
                  <a:gd name="T26" fmla="*/ 0 w 3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4">
                    <a:moveTo>
                      <a:pt x="0" y="44"/>
                    </a:moveTo>
                    <a:lnTo>
                      <a:pt x="6" y="44"/>
                    </a:lnTo>
                    <a:lnTo>
                      <a:pt x="11" y="44"/>
                    </a:lnTo>
                    <a:lnTo>
                      <a:pt x="15" y="44"/>
                    </a:lnTo>
                    <a:lnTo>
                      <a:pt x="19" y="44"/>
                    </a:lnTo>
                    <a:lnTo>
                      <a:pt x="22" y="37"/>
                    </a:lnTo>
                    <a:lnTo>
                      <a:pt x="27" y="27"/>
                    </a:lnTo>
                    <a:lnTo>
                      <a:pt x="31" y="14"/>
                    </a:lnTo>
                    <a:lnTo>
                      <a:pt x="37" y="0"/>
                    </a:lnTo>
                    <a:lnTo>
                      <a:pt x="19" y="1"/>
                    </a:lnTo>
                    <a:lnTo>
                      <a:pt x="14" y="13"/>
                    </a:lnTo>
                    <a:lnTo>
                      <a:pt x="9" y="24"/>
                    </a:lnTo>
                    <a:lnTo>
                      <a:pt x="4" y="35"/>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89" name="Freeform 117"/>
              <p:cNvSpPr>
                <a:spLocks/>
              </p:cNvSpPr>
              <p:nvPr/>
            </p:nvSpPr>
            <p:spPr bwMode="auto">
              <a:xfrm>
                <a:off x="5217" y="1743"/>
                <a:ext cx="18" cy="22"/>
              </a:xfrm>
              <a:custGeom>
                <a:avLst/>
                <a:gdLst>
                  <a:gd name="T0" fmla="*/ 0 w 36"/>
                  <a:gd name="T1" fmla="*/ 44 h 44"/>
                  <a:gd name="T2" fmla="*/ 6 w 36"/>
                  <a:gd name="T3" fmla="*/ 44 h 44"/>
                  <a:gd name="T4" fmla="*/ 10 w 36"/>
                  <a:gd name="T5" fmla="*/ 44 h 44"/>
                  <a:gd name="T6" fmla="*/ 14 w 36"/>
                  <a:gd name="T7" fmla="*/ 44 h 44"/>
                  <a:gd name="T8" fmla="*/ 17 w 36"/>
                  <a:gd name="T9" fmla="*/ 42 h 44"/>
                  <a:gd name="T10" fmla="*/ 21 w 36"/>
                  <a:gd name="T11" fmla="*/ 37 h 44"/>
                  <a:gd name="T12" fmla="*/ 25 w 36"/>
                  <a:gd name="T13" fmla="*/ 26 h 44"/>
                  <a:gd name="T14" fmla="*/ 30 w 36"/>
                  <a:gd name="T15" fmla="*/ 14 h 44"/>
                  <a:gd name="T16" fmla="*/ 36 w 36"/>
                  <a:gd name="T17" fmla="*/ 0 h 44"/>
                  <a:gd name="T18" fmla="*/ 18 w 36"/>
                  <a:gd name="T19" fmla="*/ 1 h 44"/>
                  <a:gd name="T20" fmla="*/ 14 w 36"/>
                  <a:gd name="T21" fmla="*/ 12 h 44"/>
                  <a:gd name="T22" fmla="*/ 8 w 36"/>
                  <a:gd name="T23" fmla="*/ 24 h 44"/>
                  <a:gd name="T24" fmla="*/ 3 w 36"/>
                  <a:gd name="T25" fmla="*/ 34 h 44"/>
                  <a:gd name="T26" fmla="*/ 0 w 36"/>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4">
                    <a:moveTo>
                      <a:pt x="0" y="44"/>
                    </a:moveTo>
                    <a:lnTo>
                      <a:pt x="6" y="44"/>
                    </a:lnTo>
                    <a:lnTo>
                      <a:pt x="10" y="44"/>
                    </a:lnTo>
                    <a:lnTo>
                      <a:pt x="14" y="44"/>
                    </a:lnTo>
                    <a:lnTo>
                      <a:pt x="17" y="42"/>
                    </a:lnTo>
                    <a:lnTo>
                      <a:pt x="21" y="37"/>
                    </a:lnTo>
                    <a:lnTo>
                      <a:pt x="25" y="26"/>
                    </a:lnTo>
                    <a:lnTo>
                      <a:pt x="30" y="14"/>
                    </a:lnTo>
                    <a:lnTo>
                      <a:pt x="36" y="0"/>
                    </a:lnTo>
                    <a:lnTo>
                      <a:pt x="18" y="1"/>
                    </a:lnTo>
                    <a:lnTo>
                      <a:pt x="14" y="12"/>
                    </a:lnTo>
                    <a:lnTo>
                      <a:pt x="8" y="24"/>
                    </a:lnTo>
                    <a:lnTo>
                      <a:pt x="3" y="34"/>
                    </a:lnTo>
                    <a:lnTo>
                      <a:pt x="0" y="4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0" name="Freeform 118"/>
              <p:cNvSpPr>
                <a:spLocks/>
              </p:cNvSpPr>
              <p:nvPr/>
            </p:nvSpPr>
            <p:spPr bwMode="auto">
              <a:xfrm>
                <a:off x="5296" y="1738"/>
                <a:ext cx="19" cy="23"/>
              </a:xfrm>
              <a:custGeom>
                <a:avLst/>
                <a:gdLst>
                  <a:gd name="T0" fmla="*/ 0 w 37"/>
                  <a:gd name="T1" fmla="*/ 45 h 45"/>
                  <a:gd name="T2" fmla="*/ 5 w 37"/>
                  <a:gd name="T3" fmla="*/ 44 h 45"/>
                  <a:gd name="T4" fmla="*/ 11 w 37"/>
                  <a:gd name="T5" fmla="*/ 44 h 45"/>
                  <a:gd name="T6" fmla="*/ 15 w 37"/>
                  <a:gd name="T7" fmla="*/ 44 h 45"/>
                  <a:gd name="T8" fmla="*/ 18 w 37"/>
                  <a:gd name="T9" fmla="*/ 44 h 45"/>
                  <a:gd name="T10" fmla="*/ 22 w 37"/>
                  <a:gd name="T11" fmla="*/ 37 h 45"/>
                  <a:gd name="T12" fmla="*/ 26 w 37"/>
                  <a:gd name="T13" fmla="*/ 27 h 45"/>
                  <a:gd name="T14" fmla="*/ 31 w 37"/>
                  <a:gd name="T15" fmla="*/ 14 h 45"/>
                  <a:gd name="T16" fmla="*/ 37 w 37"/>
                  <a:gd name="T17" fmla="*/ 0 h 45"/>
                  <a:gd name="T18" fmla="*/ 19 w 37"/>
                  <a:gd name="T19" fmla="*/ 2 h 45"/>
                  <a:gd name="T20" fmla="*/ 15 w 37"/>
                  <a:gd name="T21" fmla="*/ 13 h 45"/>
                  <a:gd name="T22" fmla="*/ 9 w 37"/>
                  <a:gd name="T23" fmla="*/ 25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5" y="44"/>
                    </a:lnTo>
                    <a:lnTo>
                      <a:pt x="11" y="44"/>
                    </a:lnTo>
                    <a:lnTo>
                      <a:pt x="15" y="44"/>
                    </a:lnTo>
                    <a:lnTo>
                      <a:pt x="18" y="44"/>
                    </a:lnTo>
                    <a:lnTo>
                      <a:pt x="22" y="37"/>
                    </a:lnTo>
                    <a:lnTo>
                      <a:pt x="26" y="27"/>
                    </a:lnTo>
                    <a:lnTo>
                      <a:pt x="31" y="14"/>
                    </a:lnTo>
                    <a:lnTo>
                      <a:pt x="37" y="0"/>
                    </a:lnTo>
                    <a:lnTo>
                      <a:pt x="19" y="2"/>
                    </a:lnTo>
                    <a:lnTo>
                      <a:pt x="15" y="13"/>
                    </a:lnTo>
                    <a:lnTo>
                      <a:pt x="9" y="25"/>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1" name="Freeform 119"/>
              <p:cNvSpPr>
                <a:spLocks/>
              </p:cNvSpPr>
              <p:nvPr/>
            </p:nvSpPr>
            <p:spPr bwMode="auto">
              <a:xfrm>
                <a:off x="5337" y="1736"/>
                <a:ext cx="18" cy="22"/>
              </a:xfrm>
              <a:custGeom>
                <a:avLst/>
                <a:gdLst>
                  <a:gd name="T0" fmla="*/ 0 w 37"/>
                  <a:gd name="T1" fmla="*/ 45 h 45"/>
                  <a:gd name="T2" fmla="*/ 6 w 37"/>
                  <a:gd name="T3" fmla="*/ 44 h 45"/>
                  <a:gd name="T4" fmla="*/ 11 w 37"/>
                  <a:gd name="T5" fmla="*/ 44 h 45"/>
                  <a:gd name="T6" fmla="*/ 14 w 37"/>
                  <a:gd name="T7" fmla="*/ 44 h 45"/>
                  <a:gd name="T8" fmla="*/ 18 w 37"/>
                  <a:gd name="T9" fmla="*/ 44 h 45"/>
                  <a:gd name="T10" fmla="*/ 21 w 37"/>
                  <a:gd name="T11" fmla="*/ 37 h 45"/>
                  <a:gd name="T12" fmla="*/ 26 w 37"/>
                  <a:gd name="T13" fmla="*/ 26 h 45"/>
                  <a:gd name="T14" fmla="*/ 31 w 37"/>
                  <a:gd name="T15" fmla="*/ 14 h 45"/>
                  <a:gd name="T16" fmla="*/ 37 w 37"/>
                  <a:gd name="T17" fmla="*/ 0 h 45"/>
                  <a:gd name="T18" fmla="*/ 19 w 37"/>
                  <a:gd name="T19" fmla="*/ 1 h 45"/>
                  <a:gd name="T20" fmla="*/ 14 w 37"/>
                  <a:gd name="T21" fmla="*/ 13 h 45"/>
                  <a:gd name="T22" fmla="*/ 9 w 37"/>
                  <a:gd name="T23" fmla="*/ 24 h 45"/>
                  <a:gd name="T24" fmla="*/ 4 w 37"/>
                  <a:gd name="T25" fmla="*/ 36 h 45"/>
                  <a:gd name="T26" fmla="*/ 0 w 37"/>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5">
                    <a:moveTo>
                      <a:pt x="0" y="45"/>
                    </a:moveTo>
                    <a:lnTo>
                      <a:pt x="6" y="44"/>
                    </a:lnTo>
                    <a:lnTo>
                      <a:pt x="11" y="44"/>
                    </a:lnTo>
                    <a:lnTo>
                      <a:pt x="14" y="44"/>
                    </a:lnTo>
                    <a:lnTo>
                      <a:pt x="18" y="44"/>
                    </a:lnTo>
                    <a:lnTo>
                      <a:pt x="21" y="37"/>
                    </a:lnTo>
                    <a:lnTo>
                      <a:pt x="26" y="26"/>
                    </a:lnTo>
                    <a:lnTo>
                      <a:pt x="31" y="14"/>
                    </a:lnTo>
                    <a:lnTo>
                      <a:pt x="37" y="0"/>
                    </a:lnTo>
                    <a:lnTo>
                      <a:pt x="19" y="1"/>
                    </a:lnTo>
                    <a:lnTo>
                      <a:pt x="14" y="13"/>
                    </a:lnTo>
                    <a:lnTo>
                      <a:pt x="9" y="24"/>
                    </a:lnTo>
                    <a:lnTo>
                      <a:pt x="4" y="36"/>
                    </a:lnTo>
                    <a:lnTo>
                      <a:pt x="0" y="45"/>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2" name="Freeform 120"/>
              <p:cNvSpPr>
                <a:spLocks/>
              </p:cNvSpPr>
              <p:nvPr/>
            </p:nvSpPr>
            <p:spPr bwMode="auto">
              <a:xfrm>
                <a:off x="5280" y="1407"/>
                <a:ext cx="218" cy="222"/>
              </a:xfrm>
              <a:custGeom>
                <a:avLst/>
                <a:gdLst>
                  <a:gd name="T0" fmla="*/ 0 w 437"/>
                  <a:gd name="T1" fmla="*/ 197 h 444"/>
                  <a:gd name="T2" fmla="*/ 71 w 437"/>
                  <a:gd name="T3" fmla="*/ 192 h 444"/>
                  <a:gd name="T4" fmla="*/ 71 w 437"/>
                  <a:gd name="T5" fmla="*/ 80 h 444"/>
                  <a:gd name="T6" fmla="*/ 72 w 437"/>
                  <a:gd name="T7" fmla="*/ 77 h 444"/>
                  <a:gd name="T8" fmla="*/ 73 w 437"/>
                  <a:gd name="T9" fmla="*/ 75 h 444"/>
                  <a:gd name="T10" fmla="*/ 75 w 437"/>
                  <a:gd name="T11" fmla="*/ 74 h 444"/>
                  <a:gd name="T12" fmla="*/ 79 w 437"/>
                  <a:gd name="T13" fmla="*/ 72 h 444"/>
                  <a:gd name="T14" fmla="*/ 358 w 437"/>
                  <a:gd name="T15" fmla="*/ 72 h 444"/>
                  <a:gd name="T16" fmla="*/ 362 w 437"/>
                  <a:gd name="T17" fmla="*/ 74 h 444"/>
                  <a:gd name="T18" fmla="*/ 364 w 437"/>
                  <a:gd name="T19" fmla="*/ 75 h 444"/>
                  <a:gd name="T20" fmla="*/ 365 w 437"/>
                  <a:gd name="T21" fmla="*/ 77 h 444"/>
                  <a:gd name="T22" fmla="*/ 366 w 437"/>
                  <a:gd name="T23" fmla="*/ 80 h 444"/>
                  <a:gd name="T24" fmla="*/ 366 w 437"/>
                  <a:gd name="T25" fmla="*/ 361 h 444"/>
                  <a:gd name="T26" fmla="*/ 365 w 437"/>
                  <a:gd name="T27" fmla="*/ 364 h 444"/>
                  <a:gd name="T28" fmla="*/ 364 w 437"/>
                  <a:gd name="T29" fmla="*/ 366 h 444"/>
                  <a:gd name="T30" fmla="*/ 362 w 437"/>
                  <a:gd name="T31" fmla="*/ 368 h 444"/>
                  <a:gd name="T32" fmla="*/ 358 w 437"/>
                  <a:gd name="T33" fmla="*/ 369 h 444"/>
                  <a:gd name="T34" fmla="*/ 349 w 437"/>
                  <a:gd name="T35" fmla="*/ 369 h 444"/>
                  <a:gd name="T36" fmla="*/ 372 w 437"/>
                  <a:gd name="T37" fmla="*/ 444 h 444"/>
                  <a:gd name="T38" fmla="*/ 372 w 437"/>
                  <a:gd name="T39" fmla="*/ 437 h 444"/>
                  <a:gd name="T40" fmla="*/ 374 w 437"/>
                  <a:gd name="T41" fmla="*/ 437 h 444"/>
                  <a:gd name="T42" fmla="*/ 379 w 437"/>
                  <a:gd name="T43" fmla="*/ 437 h 444"/>
                  <a:gd name="T44" fmla="*/ 387 w 437"/>
                  <a:gd name="T45" fmla="*/ 437 h 444"/>
                  <a:gd name="T46" fmla="*/ 396 w 437"/>
                  <a:gd name="T47" fmla="*/ 437 h 444"/>
                  <a:gd name="T48" fmla="*/ 407 w 437"/>
                  <a:gd name="T49" fmla="*/ 437 h 444"/>
                  <a:gd name="T50" fmla="*/ 418 w 437"/>
                  <a:gd name="T51" fmla="*/ 437 h 444"/>
                  <a:gd name="T52" fmla="*/ 427 w 437"/>
                  <a:gd name="T53" fmla="*/ 437 h 444"/>
                  <a:gd name="T54" fmla="*/ 437 w 437"/>
                  <a:gd name="T55" fmla="*/ 437 h 444"/>
                  <a:gd name="T56" fmla="*/ 437 w 437"/>
                  <a:gd name="T57" fmla="*/ 361 h 444"/>
                  <a:gd name="T58" fmla="*/ 437 w 437"/>
                  <a:gd name="T59" fmla="*/ 218 h 444"/>
                  <a:gd name="T60" fmla="*/ 437 w 437"/>
                  <a:gd name="T61" fmla="*/ 76 h 444"/>
                  <a:gd name="T62" fmla="*/ 437 w 437"/>
                  <a:gd name="T63" fmla="*/ 0 h 444"/>
                  <a:gd name="T64" fmla="*/ 427 w 437"/>
                  <a:gd name="T65" fmla="*/ 0 h 444"/>
                  <a:gd name="T66" fmla="*/ 411 w 437"/>
                  <a:gd name="T67" fmla="*/ 0 h 444"/>
                  <a:gd name="T68" fmla="*/ 388 w 437"/>
                  <a:gd name="T69" fmla="*/ 0 h 444"/>
                  <a:gd name="T70" fmla="*/ 361 w 437"/>
                  <a:gd name="T71" fmla="*/ 0 h 444"/>
                  <a:gd name="T72" fmla="*/ 328 w 437"/>
                  <a:gd name="T73" fmla="*/ 0 h 444"/>
                  <a:gd name="T74" fmla="*/ 294 w 437"/>
                  <a:gd name="T75" fmla="*/ 0 h 444"/>
                  <a:gd name="T76" fmla="*/ 257 w 437"/>
                  <a:gd name="T77" fmla="*/ 0 h 444"/>
                  <a:gd name="T78" fmla="*/ 219 w 437"/>
                  <a:gd name="T79" fmla="*/ 0 h 444"/>
                  <a:gd name="T80" fmla="*/ 180 w 437"/>
                  <a:gd name="T81" fmla="*/ 0 h 444"/>
                  <a:gd name="T82" fmla="*/ 143 w 437"/>
                  <a:gd name="T83" fmla="*/ 0 h 444"/>
                  <a:gd name="T84" fmla="*/ 109 w 437"/>
                  <a:gd name="T85" fmla="*/ 0 h 444"/>
                  <a:gd name="T86" fmla="*/ 76 w 437"/>
                  <a:gd name="T87" fmla="*/ 0 h 444"/>
                  <a:gd name="T88" fmla="*/ 49 w 437"/>
                  <a:gd name="T89" fmla="*/ 0 h 444"/>
                  <a:gd name="T90" fmla="*/ 26 w 437"/>
                  <a:gd name="T91" fmla="*/ 0 h 444"/>
                  <a:gd name="T92" fmla="*/ 10 w 437"/>
                  <a:gd name="T93" fmla="*/ 0 h 444"/>
                  <a:gd name="T94" fmla="*/ 0 w 437"/>
                  <a:gd name="T95" fmla="*/ 0 h 444"/>
                  <a:gd name="T96" fmla="*/ 0 w 437"/>
                  <a:gd name="T97" fmla="*/ 36 h 444"/>
                  <a:gd name="T98" fmla="*/ 0 w 437"/>
                  <a:gd name="T99" fmla="*/ 94 h 444"/>
                  <a:gd name="T100" fmla="*/ 0 w 437"/>
                  <a:gd name="T101" fmla="*/ 154 h 444"/>
                  <a:gd name="T102" fmla="*/ 0 w 437"/>
                  <a:gd name="T103" fmla="*/ 19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7" h="444">
                    <a:moveTo>
                      <a:pt x="0" y="197"/>
                    </a:moveTo>
                    <a:lnTo>
                      <a:pt x="71" y="192"/>
                    </a:lnTo>
                    <a:lnTo>
                      <a:pt x="71" y="80"/>
                    </a:lnTo>
                    <a:lnTo>
                      <a:pt x="72" y="77"/>
                    </a:lnTo>
                    <a:lnTo>
                      <a:pt x="73" y="75"/>
                    </a:lnTo>
                    <a:lnTo>
                      <a:pt x="75" y="74"/>
                    </a:lnTo>
                    <a:lnTo>
                      <a:pt x="79" y="72"/>
                    </a:lnTo>
                    <a:lnTo>
                      <a:pt x="358" y="72"/>
                    </a:lnTo>
                    <a:lnTo>
                      <a:pt x="362" y="74"/>
                    </a:lnTo>
                    <a:lnTo>
                      <a:pt x="364" y="75"/>
                    </a:lnTo>
                    <a:lnTo>
                      <a:pt x="365" y="77"/>
                    </a:lnTo>
                    <a:lnTo>
                      <a:pt x="366" y="80"/>
                    </a:lnTo>
                    <a:lnTo>
                      <a:pt x="366" y="361"/>
                    </a:lnTo>
                    <a:lnTo>
                      <a:pt x="365" y="364"/>
                    </a:lnTo>
                    <a:lnTo>
                      <a:pt x="364" y="366"/>
                    </a:lnTo>
                    <a:lnTo>
                      <a:pt x="362" y="368"/>
                    </a:lnTo>
                    <a:lnTo>
                      <a:pt x="358" y="369"/>
                    </a:lnTo>
                    <a:lnTo>
                      <a:pt x="349" y="369"/>
                    </a:lnTo>
                    <a:lnTo>
                      <a:pt x="372" y="444"/>
                    </a:lnTo>
                    <a:lnTo>
                      <a:pt x="372" y="437"/>
                    </a:lnTo>
                    <a:lnTo>
                      <a:pt x="374" y="437"/>
                    </a:lnTo>
                    <a:lnTo>
                      <a:pt x="379" y="437"/>
                    </a:lnTo>
                    <a:lnTo>
                      <a:pt x="387" y="437"/>
                    </a:lnTo>
                    <a:lnTo>
                      <a:pt x="396" y="437"/>
                    </a:lnTo>
                    <a:lnTo>
                      <a:pt x="407" y="437"/>
                    </a:lnTo>
                    <a:lnTo>
                      <a:pt x="418" y="437"/>
                    </a:lnTo>
                    <a:lnTo>
                      <a:pt x="427" y="437"/>
                    </a:lnTo>
                    <a:lnTo>
                      <a:pt x="437" y="437"/>
                    </a:lnTo>
                    <a:lnTo>
                      <a:pt x="437" y="361"/>
                    </a:lnTo>
                    <a:lnTo>
                      <a:pt x="437" y="218"/>
                    </a:lnTo>
                    <a:lnTo>
                      <a:pt x="437" y="76"/>
                    </a:lnTo>
                    <a:lnTo>
                      <a:pt x="437" y="0"/>
                    </a:lnTo>
                    <a:lnTo>
                      <a:pt x="427" y="0"/>
                    </a:lnTo>
                    <a:lnTo>
                      <a:pt x="411" y="0"/>
                    </a:lnTo>
                    <a:lnTo>
                      <a:pt x="388" y="0"/>
                    </a:lnTo>
                    <a:lnTo>
                      <a:pt x="361" y="0"/>
                    </a:lnTo>
                    <a:lnTo>
                      <a:pt x="328" y="0"/>
                    </a:lnTo>
                    <a:lnTo>
                      <a:pt x="294" y="0"/>
                    </a:lnTo>
                    <a:lnTo>
                      <a:pt x="257" y="0"/>
                    </a:lnTo>
                    <a:lnTo>
                      <a:pt x="219" y="0"/>
                    </a:lnTo>
                    <a:lnTo>
                      <a:pt x="180" y="0"/>
                    </a:lnTo>
                    <a:lnTo>
                      <a:pt x="143" y="0"/>
                    </a:lnTo>
                    <a:lnTo>
                      <a:pt x="109" y="0"/>
                    </a:lnTo>
                    <a:lnTo>
                      <a:pt x="76" y="0"/>
                    </a:lnTo>
                    <a:lnTo>
                      <a:pt x="49" y="0"/>
                    </a:lnTo>
                    <a:lnTo>
                      <a:pt x="26" y="0"/>
                    </a:lnTo>
                    <a:lnTo>
                      <a:pt x="10" y="0"/>
                    </a:lnTo>
                    <a:lnTo>
                      <a:pt x="0" y="0"/>
                    </a:lnTo>
                    <a:lnTo>
                      <a:pt x="0" y="36"/>
                    </a:lnTo>
                    <a:lnTo>
                      <a:pt x="0" y="94"/>
                    </a:lnTo>
                    <a:lnTo>
                      <a:pt x="0" y="154"/>
                    </a:lnTo>
                    <a:lnTo>
                      <a:pt x="0" y="197"/>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3" name="Freeform 121"/>
              <p:cNvSpPr>
                <a:spLocks noEditPoints="1"/>
              </p:cNvSpPr>
              <p:nvPr/>
            </p:nvSpPr>
            <p:spPr bwMode="auto">
              <a:xfrm>
                <a:off x="5123" y="1514"/>
                <a:ext cx="341" cy="183"/>
              </a:xfrm>
              <a:custGeom>
                <a:avLst/>
                <a:gdLst>
                  <a:gd name="T0" fmla="*/ 11 w 682"/>
                  <a:gd name="T1" fmla="*/ 68 h 367"/>
                  <a:gd name="T2" fmla="*/ 39 w 682"/>
                  <a:gd name="T3" fmla="*/ 167 h 367"/>
                  <a:gd name="T4" fmla="*/ 72 w 682"/>
                  <a:gd name="T5" fmla="*/ 274 h 367"/>
                  <a:gd name="T6" fmla="*/ 95 w 682"/>
                  <a:gd name="T7" fmla="*/ 352 h 367"/>
                  <a:gd name="T8" fmla="*/ 107 w 682"/>
                  <a:gd name="T9" fmla="*/ 367 h 367"/>
                  <a:gd name="T10" fmla="*/ 150 w 682"/>
                  <a:gd name="T11" fmla="*/ 364 h 367"/>
                  <a:gd name="T12" fmla="*/ 221 w 682"/>
                  <a:gd name="T13" fmla="*/ 360 h 367"/>
                  <a:gd name="T14" fmla="*/ 311 w 682"/>
                  <a:gd name="T15" fmla="*/ 355 h 367"/>
                  <a:gd name="T16" fmla="*/ 409 w 682"/>
                  <a:gd name="T17" fmla="*/ 349 h 367"/>
                  <a:gd name="T18" fmla="*/ 506 w 682"/>
                  <a:gd name="T19" fmla="*/ 344 h 367"/>
                  <a:gd name="T20" fmla="*/ 592 w 682"/>
                  <a:gd name="T21" fmla="*/ 339 h 367"/>
                  <a:gd name="T22" fmla="*/ 659 w 682"/>
                  <a:gd name="T23" fmla="*/ 334 h 367"/>
                  <a:gd name="T24" fmla="*/ 674 w 682"/>
                  <a:gd name="T25" fmla="*/ 304 h 367"/>
                  <a:gd name="T26" fmla="*/ 645 w 682"/>
                  <a:gd name="T27" fmla="*/ 210 h 367"/>
                  <a:gd name="T28" fmla="*/ 613 w 682"/>
                  <a:gd name="T29" fmla="*/ 100 h 367"/>
                  <a:gd name="T30" fmla="*/ 588 w 682"/>
                  <a:gd name="T31" fmla="*/ 19 h 367"/>
                  <a:gd name="T32" fmla="*/ 573 w 682"/>
                  <a:gd name="T33" fmla="*/ 0 h 367"/>
                  <a:gd name="T34" fmla="*/ 526 w 682"/>
                  <a:gd name="T35" fmla="*/ 4 h 367"/>
                  <a:gd name="T36" fmla="*/ 450 w 682"/>
                  <a:gd name="T37" fmla="*/ 8 h 367"/>
                  <a:gd name="T38" fmla="*/ 357 w 682"/>
                  <a:gd name="T39" fmla="*/ 14 h 367"/>
                  <a:gd name="T40" fmla="*/ 257 w 682"/>
                  <a:gd name="T41" fmla="*/ 20 h 367"/>
                  <a:gd name="T42" fmla="*/ 160 w 682"/>
                  <a:gd name="T43" fmla="*/ 25 h 367"/>
                  <a:gd name="T44" fmla="*/ 76 w 682"/>
                  <a:gd name="T45" fmla="*/ 30 h 367"/>
                  <a:gd name="T46" fmla="*/ 17 w 682"/>
                  <a:gd name="T47" fmla="*/ 33 h 367"/>
                  <a:gd name="T48" fmla="*/ 570 w 682"/>
                  <a:gd name="T49" fmla="*/ 281 h 367"/>
                  <a:gd name="T50" fmla="*/ 568 w 682"/>
                  <a:gd name="T51" fmla="*/ 282 h 367"/>
                  <a:gd name="T52" fmla="*/ 564 w 682"/>
                  <a:gd name="T53" fmla="*/ 285 h 367"/>
                  <a:gd name="T54" fmla="*/ 183 w 682"/>
                  <a:gd name="T55" fmla="*/ 307 h 367"/>
                  <a:gd name="T56" fmla="*/ 179 w 682"/>
                  <a:gd name="T57" fmla="*/ 303 h 367"/>
                  <a:gd name="T58" fmla="*/ 111 w 682"/>
                  <a:gd name="T59" fmla="*/ 78 h 367"/>
                  <a:gd name="T60" fmla="*/ 110 w 682"/>
                  <a:gd name="T61" fmla="*/ 75 h 367"/>
                  <a:gd name="T62" fmla="*/ 112 w 682"/>
                  <a:gd name="T63" fmla="*/ 72 h 367"/>
                  <a:gd name="T64" fmla="*/ 114 w 682"/>
                  <a:gd name="T65" fmla="*/ 69 h 367"/>
                  <a:gd name="T66" fmla="*/ 118 w 682"/>
                  <a:gd name="T67" fmla="*/ 68 h 367"/>
                  <a:gd name="T68" fmla="*/ 499 w 682"/>
                  <a:gd name="T69" fmla="*/ 45 h 367"/>
                  <a:gd name="T70" fmla="*/ 503 w 682"/>
                  <a:gd name="T71" fmla="*/ 48 h 367"/>
                  <a:gd name="T72" fmla="*/ 571 w 682"/>
                  <a:gd name="T73" fmla="*/ 274 h 367"/>
                  <a:gd name="T74" fmla="*/ 571 w 682"/>
                  <a:gd name="T75" fmla="*/ 278 h 367"/>
                  <a:gd name="T76" fmla="*/ 570 w 682"/>
                  <a:gd name="T77" fmla="*/ 28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2" h="367">
                    <a:moveTo>
                      <a:pt x="0" y="35"/>
                    </a:moveTo>
                    <a:lnTo>
                      <a:pt x="11" y="68"/>
                    </a:lnTo>
                    <a:lnTo>
                      <a:pt x="23" y="114"/>
                    </a:lnTo>
                    <a:lnTo>
                      <a:pt x="39" y="167"/>
                    </a:lnTo>
                    <a:lnTo>
                      <a:pt x="55" y="221"/>
                    </a:lnTo>
                    <a:lnTo>
                      <a:pt x="72" y="274"/>
                    </a:lnTo>
                    <a:lnTo>
                      <a:pt x="84" y="319"/>
                    </a:lnTo>
                    <a:lnTo>
                      <a:pt x="95" y="352"/>
                    </a:lnTo>
                    <a:lnTo>
                      <a:pt x="99" y="367"/>
                    </a:lnTo>
                    <a:lnTo>
                      <a:pt x="107" y="367"/>
                    </a:lnTo>
                    <a:lnTo>
                      <a:pt x="125" y="365"/>
                    </a:lnTo>
                    <a:lnTo>
                      <a:pt x="150" y="364"/>
                    </a:lnTo>
                    <a:lnTo>
                      <a:pt x="183" y="362"/>
                    </a:lnTo>
                    <a:lnTo>
                      <a:pt x="221" y="360"/>
                    </a:lnTo>
                    <a:lnTo>
                      <a:pt x="264" y="357"/>
                    </a:lnTo>
                    <a:lnTo>
                      <a:pt x="311" y="355"/>
                    </a:lnTo>
                    <a:lnTo>
                      <a:pt x="359" y="352"/>
                    </a:lnTo>
                    <a:lnTo>
                      <a:pt x="409" y="349"/>
                    </a:lnTo>
                    <a:lnTo>
                      <a:pt x="457" y="346"/>
                    </a:lnTo>
                    <a:lnTo>
                      <a:pt x="506" y="344"/>
                    </a:lnTo>
                    <a:lnTo>
                      <a:pt x="550" y="341"/>
                    </a:lnTo>
                    <a:lnTo>
                      <a:pt x="592" y="339"/>
                    </a:lnTo>
                    <a:lnTo>
                      <a:pt x="629" y="337"/>
                    </a:lnTo>
                    <a:lnTo>
                      <a:pt x="659" y="334"/>
                    </a:lnTo>
                    <a:lnTo>
                      <a:pt x="682" y="333"/>
                    </a:lnTo>
                    <a:lnTo>
                      <a:pt x="674" y="304"/>
                    </a:lnTo>
                    <a:lnTo>
                      <a:pt x="661" y="262"/>
                    </a:lnTo>
                    <a:lnTo>
                      <a:pt x="645" y="210"/>
                    </a:lnTo>
                    <a:lnTo>
                      <a:pt x="629" y="155"/>
                    </a:lnTo>
                    <a:lnTo>
                      <a:pt x="613" y="100"/>
                    </a:lnTo>
                    <a:lnTo>
                      <a:pt x="599" y="53"/>
                    </a:lnTo>
                    <a:lnTo>
                      <a:pt x="588" y="19"/>
                    </a:lnTo>
                    <a:lnTo>
                      <a:pt x="583" y="0"/>
                    </a:lnTo>
                    <a:lnTo>
                      <a:pt x="573" y="0"/>
                    </a:lnTo>
                    <a:lnTo>
                      <a:pt x="554" y="1"/>
                    </a:lnTo>
                    <a:lnTo>
                      <a:pt x="526" y="4"/>
                    </a:lnTo>
                    <a:lnTo>
                      <a:pt x="492" y="6"/>
                    </a:lnTo>
                    <a:lnTo>
                      <a:pt x="450" y="8"/>
                    </a:lnTo>
                    <a:lnTo>
                      <a:pt x="405" y="10"/>
                    </a:lnTo>
                    <a:lnTo>
                      <a:pt x="357" y="14"/>
                    </a:lnTo>
                    <a:lnTo>
                      <a:pt x="308" y="16"/>
                    </a:lnTo>
                    <a:lnTo>
                      <a:pt x="257" y="20"/>
                    </a:lnTo>
                    <a:lnTo>
                      <a:pt x="207" y="22"/>
                    </a:lnTo>
                    <a:lnTo>
                      <a:pt x="160" y="25"/>
                    </a:lnTo>
                    <a:lnTo>
                      <a:pt x="115" y="28"/>
                    </a:lnTo>
                    <a:lnTo>
                      <a:pt x="76" y="30"/>
                    </a:lnTo>
                    <a:lnTo>
                      <a:pt x="43" y="32"/>
                    </a:lnTo>
                    <a:lnTo>
                      <a:pt x="17" y="33"/>
                    </a:lnTo>
                    <a:lnTo>
                      <a:pt x="0" y="35"/>
                    </a:lnTo>
                    <a:close/>
                    <a:moveTo>
                      <a:pt x="570" y="281"/>
                    </a:moveTo>
                    <a:lnTo>
                      <a:pt x="569" y="282"/>
                    </a:lnTo>
                    <a:lnTo>
                      <a:pt x="568" y="282"/>
                    </a:lnTo>
                    <a:lnTo>
                      <a:pt x="565" y="284"/>
                    </a:lnTo>
                    <a:lnTo>
                      <a:pt x="564" y="285"/>
                    </a:lnTo>
                    <a:lnTo>
                      <a:pt x="186" y="307"/>
                    </a:lnTo>
                    <a:lnTo>
                      <a:pt x="183" y="307"/>
                    </a:lnTo>
                    <a:lnTo>
                      <a:pt x="181" y="306"/>
                    </a:lnTo>
                    <a:lnTo>
                      <a:pt x="179" y="303"/>
                    </a:lnTo>
                    <a:lnTo>
                      <a:pt x="177" y="301"/>
                    </a:lnTo>
                    <a:lnTo>
                      <a:pt x="111" y="78"/>
                    </a:lnTo>
                    <a:lnTo>
                      <a:pt x="110" y="76"/>
                    </a:lnTo>
                    <a:lnTo>
                      <a:pt x="110" y="75"/>
                    </a:lnTo>
                    <a:lnTo>
                      <a:pt x="111" y="73"/>
                    </a:lnTo>
                    <a:lnTo>
                      <a:pt x="112" y="72"/>
                    </a:lnTo>
                    <a:lnTo>
                      <a:pt x="113" y="70"/>
                    </a:lnTo>
                    <a:lnTo>
                      <a:pt x="114" y="69"/>
                    </a:lnTo>
                    <a:lnTo>
                      <a:pt x="116" y="68"/>
                    </a:lnTo>
                    <a:lnTo>
                      <a:pt x="118" y="68"/>
                    </a:lnTo>
                    <a:lnTo>
                      <a:pt x="496" y="45"/>
                    </a:lnTo>
                    <a:lnTo>
                      <a:pt x="499" y="45"/>
                    </a:lnTo>
                    <a:lnTo>
                      <a:pt x="501" y="46"/>
                    </a:lnTo>
                    <a:lnTo>
                      <a:pt x="503" y="48"/>
                    </a:lnTo>
                    <a:lnTo>
                      <a:pt x="504" y="51"/>
                    </a:lnTo>
                    <a:lnTo>
                      <a:pt x="571" y="274"/>
                    </a:lnTo>
                    <a:lnTo>
                      <a:pt x="571" y="276"/>
                    </a:lnTo>
                    <a:lnTo>
                      <a:pt x="571" y="278"/>
                    </a:lnTo>
                    <a:lnTo>
                      <a:pt x="571" y="279"/>
                    </a:lnTo>
                    <a:lnTo>
                      <a:pt x="570" y="28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4" name="Freeform 122"/>
              <p:cNvSpPr>
                <a:spLocks/>
              </p:cNvSpPr>
              <p:nvPr/>
            </p:nvSpPr>
            <p:spPr bwMode="auto">
              <a:xfrm>
                <a:off x="5323" y="1452"/>
                <a:ext cx="132" cy="132"/>
              </a:xfrm>
              <a:custGeom>
                <a:avLst/>
                <a:gdLst>
                  <a:gd name="T0" fmla="*/ 258 w 263"/>
                  <a:gd name="T1" fmla="*/ 264 h 264"/>
                  <a:gd name="T2" fmla="*/ 259 w 263"/>
                  <a:gd name="T3" fmla="*/ 264 h 264"/>
                  <a:gd name="T4" fmla="*/ 261 w 263"/>
                  <a:gd name="T5" fmla="*/ 264 h 264"/>
                  <a:gd name="T6" fmla="*/ 262 w 263"/>
                  <a:gd name="T7" fmla="*/ 264 h 264"/>
                  <a:gd name="T8" fmla="*/ 263 w 263"/>
                  <a:gd name="T9" fmla="*/ 264 h 264"/>
                  <a:gd name="T10" fmla="*/ 263 w 263"/>
                  <a:gd name="T11" fmla="*/ 217 h 264"/>
                  <a:gd name="T12" fmla="*/ 263 w 263"/>
                  <a:gd name="T13" fmla="*/ 131 h 264"/>
                  <a:gd name="T14" fmla="*/ 263 w 263"/>
                  <a:gd name="T15" fmla="*/ 45 h 264"/>
                  <a:gd name="T16" fmla="*/ 263 w 263"/>
                  <a:gd name="T17" fmla="*/ 0 h 264"/>
                  <a:gd name="T18" fmla="*/ 259 w 263"/>
                  <a:gd name="T19" fmla="*/ 0 h 264"/>
                  <a:gd name="T20" fmla="*/ 248 w 263"/>
                  <a:gd name="T21" fmla="*/ 0 h 264"/>
                  <a:gd name="T22" fmla="*/ 234 w 263"/>
                  <a:gd name="T23" fmla="*/ 0 h 264"/>
                  <a:gd name="T24" fmla="*/ 218 w 263"/>
                  <a:gd name="T25" fmla="*/ 0 h 264"/>
                  <a:gd name="T26" fmla="*/ 199 w 263"/>
                  <a:gd name="T27" fmla="*/ 0 h 264"/>
                  <a:gd name="T28" fmla="*/ 177 w 263"/>
                  <a:gd name="T29" fmla="*/ 0 h 264"/>
                  <a:gd name="T30" fmla="*/ 155 w 263"/>
                  <a:gd name="T31" fmla="*/ 0 h 264"/>
                  <a:gd name="T32" fmla="*/ 132 w 263"/>
                  <a:gd name="T33" fmla="*/ 0 h 264"/>
                  <a:gd name="T34" fmla="*/ 108 w 263"/>
                  <a:gd name="T35" fmla="*/ 0 h 264"/>
                  <a:gd name="T36" fmla="*/ 86 w 263"/>
                  <a:gd name="T37" fmla="*/ 0 h 264"/>
                  <a:gd name="T38" fmla="*/ 64 w 263"/>
                  <a:gd name="T39" fmla="*/ 0 h 264"/>
                  <a:gd name="T40" fmla="*/ 45 w 263"/>
                  <a:gd name="T41" fmla="*/ 0 h 264"/>
                  <a:gd name="T42" fmla="*/ 28 w 263"/>
                  <a:gd name="T43" fmla="*/ 0 h 264"/>
                  <a:gd name="T44" fmla="*/ 15 w 263"/>
                  <a:gd name="T45" fmla="*/ 0 h 264"/>
                  <a:gd name="T46" fmla="*/ 4 w 263"/>
                  <a:gd name="T47" fmla="*/ 0 h 264"/>
                  <a:gd name="T48" fmla="*/ 0 w 263"/>
                  <a:gd name="T49" fmla="*/ 0 h 264"/>
                  <a:gd name="T50" fmla="*/ 0 w 263"/>
                  <a:gd name="T51" fmla="*/ 17 h 264"/>
                  <a:gd name="T52" fmla="*/ 0 w 263"/>
                  <a:gd name="T53" fmla="*/ 46 h 264"/>
                  <a:gd name="T54" fmla="*/ 0 w 263"/>
                  <a:gd name="T55" fmla="*/ 77 h 264"/>
                  <a:gd name="T56" fmla="*/ 0 w 263"/>
                  <a:gd name="T57" fmla="*/ 103 h 264"/>
                  <a:gd name="T58" fmla="*/ 11 w 263"/>
                  <a:gd name="T59" fmla="*/ 102 h 264"/>
                  <a:gd name="T60" fmla="*/ 11 w 263"/>
                  <a:gd name="T61" fmla="*/ 19 h 264"/>
                  <a:gd name="T62" fmla="*/ 12 w 263"/>
                  <a:gd name="T63" fmla="*/ 16 h 264"/>
                  <a:gd name="T64" fmla="*/ 13 w 263"/>
                  <a:gd name="T65" fmla="*/ 13 h 264"/>
                  <a:gd name="T66" fmla="*/ 16 w 263"/>
                  <a:gd name="T67" fmla="*/ 12 h 264"/>
                  <a:gd name="T68" fmla="*/ 19 w 263"/>
                  <a:gd name="T69" fmla="*/ 11 h 264"/>
                  <a:gd name="T70" fmla="*/ 244 w 263"/>
                  <a:gd name="T71" fmla="*/ 11 h 264"/>
                  <a:gd name="T72" fmla="*/ 247 w 263"/>
                  <a:gd name="T73" fmla="*/ 12 h 264"/>
                  <a:gd name="T74" fmla="*/ 249 w 263"/>
                  <a:gd name="T75" fmla="*/ 13 h 264"/>
                  <a:gd name="T76" fmla="*/ 251 w 263"/>
                  <a:gd name="T77" fmla="*/ 16 h 264"/>
                  <a:gd name="T78" fmla="*/ 252 w 263"/>
                  <a:gd name="T79" fmla="*/ 19 h 264"/>
                  <a:gd name="T80" fmla="*/ 252 w 263"/>
                  <a:gd name="T81" fmla="*/ 243 h 264"/>
                  <a:gd name="T82" fmla="*/ 258 w 263"/>
                  <a:gd name="T8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64">
                    <a:moveTo>
                      <a:pt x="258" y="264"/>
                    </a:moveTo>
                    <a:lnTo>
                      <a:pt x="259" y="264"/>
                    </a:lnTo>
                    <a:lnTo>
                      <a:pt x="261" y="264"/>
                    </a:lnTo>
                    <a:lnTo>
                      <a:pt x="262" y="264"/>
                    </a:lnTo>
                    <a:lnTo>
                      <a:pt x="263" y="264"/>
                    </a:lnTo>
                    <a:lnTo>
                      <a:pt x="263" y="217"/>
                    </a:lnTo>
                    <a:lnTo>
                      <a:pt x="263" y="131"/>
                    </a:lnTo>
                    <a:lnTo>
                      <a:pt x="263" y="45"/>
                    </a:lnTo>
                    <a:lnTo>
                      <a:pt x="263" y="0"/>
                    </a:lnTo>
                    <a:lnTo>
                      <a:pt x="259" y="0"/>
                    </a:lnTo>
                    <a:lnTo>
                      <a:pt x="248" y="0"/>
                    </a:lnTo>
                    <a:lnTo>
                      <a:pt x="234" y="0"/>
                    </a:lnTo>
                    <a:lnTo>
                      <a:pt x="218" y="0"/>
                    </a:lnTo>
                    <a:lnTo>
                      <a:pt x="199" y="0"/>
                    </a:lnTo>
                    <a:lnTo>
                      <a:pt x="177" y="0"/>
                    </a:lnTo>
                    <a:lnTo>
                      <a:pt x="155" y="0"/>
                    </a:lnTo>
                    <a:lnTo>
                      <a:pt x="132" y="0"/>
                    </a:lnTo>
                    <a:lnTo>
                      <a:pt x="108" y="0"/>
                    </a:lnTo>
                    <a:lnTo>
                      <a:pt x="86" y="0"/>
                    </a:lnTo>
                    <a:lnTo>
                      <a:pt x="64" y="0"/>
                    </a:lnTo>
                    <a:lnTo>
                      <a:pt x="45" y="0"/>
                    </a:lnTo>
                    <a:lnTo>
                      <a:pt x="28" y="0"/>
                    </a:lnTo>
                    <a:lnTo>
                      <a:pt x="15" y="0"/>
                    </a:lnTo>
                    <a:lnTo>
                      <a:pt x="4" y="0"/>
                    </a:lnTo>
                    <a:lnTo>
                      <a:pt x="0" y="0"/>
                    </a:lnTo>
                    <a:lnTo>
                      <a:pt x="0" y="17"/>
                    </a:lnTo>
                    <a:lnTo>
                      <a:pt x="0" y="46"/>
                    </a:lnTo>
                    <a:lnTo>
                      <a:pt x="0" y="77"/>
                    </a:lnTo>
                    <a:lnTo>
                      <a:pt x="0" y="103"/>
                    </a:lnTo>
                    <a:lnTo>
                      <a:pt x="11" y="102"/>
                    </a:lnTo>
                    <a:lnTo>
                      <a:pt x="11" y="19"/>
                    </a:lnTo>
                    <a:lnTo>
                      <a:pt x="12" y="16"/>
                    </a:lnTo>
                    <a:lnTo>
                      <a:pt x="13" y="13"/>
                    </a:lnTo>
                    <a:lnTo>
                      <a:pt x="16" y="12"/>
                    </a:lnTo>
                    <a:lnTo>
                      <a:pt x="19" y="11"/>
                    </a:lnTo>
                    <a:lnTo>
                      <a:pt x="244" y="11"/>
                    </a:lnTo>
                    <a:lnTo>
                      <a:pt x="247" y="12"/>
                    </a:lnTo>
                    <a:lnTo>
                      <a:pt x="249" y="13"/>
                    </a:lnTo>
                    <a:lnTo>
                      <a:pt x="251" y="16"/>
                    </a:lnTo>
                    <a:lnTo>
                      <a:pt x="252" y="19"/>
                    </a:lnTo>
                    <a:lnTo>
                      <a:pt x="252" y="243"/>
                    </a:lnTo>
                    <a:lnTo>
                      <a:pt x="258" y="264"/>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5" name="Freeform 123"/>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6" name="Freeform 124"/>
              <p:cNvSpPr>
                <a:spLocks/>
              </p:cNvSpPr>
              <p:nvPr/>
            </p:nvSpPr>
            <p:spPr bwMode="auto">
              <a:xfrm>
                <a:off x="5289" y="1416"/>
                <a:ext cx="15" cy="16"/>
              </a:xfrm>
              <a:custGeom>
                <a:avLst/>
                <a:gdLst>
                  <a:gd name="T0" fmla="*/ 30 w 30"/>
                  <a:gd name="T1" fmla="*/ 15 h 31"/>
                  <a:gd name="T2" fmla="*/ 29 w 30"/>
                  <a:gd name="T3" fmla="*/ 22 h 31"/>
                  <a:gd name="T4" fmla="*/ 25 w 30"/>
                  <a:gd name="T5" fmla="*/ 27 h 31"/>
                  <a:gd name="T6" fmla="*/ 20 w 30"/>
                  <a:gd name="T7" fmla="*/ 30 h 31"/>
                  <a:gd name="T8" fmla="*/ 15 w 30"/>
                  <a:gd name="T9" fmla="*/ 31 h 31"/>
                  <a:gd name="T10" fmla="*/ 9 w 30"/>
                  <a:gd name="T11" fmla="*/ 30 h 31"/>
                  <a:gd name="T12" fmla="*/ 4 w 30"/>
                  <a:gd name="T13" fmla="*/ 27 h 31"/>
                  <a:gd name="T14" fmla="*/ 1 w 30"/>
                  <a:gd name="T15" fmla="*/ 22 h 31"/>
                  <a:gd name="T16" fmla="*/ 0 w 30"/>
                  <a:gd name="T17" fmla="*/ 15 h 31"/>
                  <a:gd name="T18" fmla="*/ 1 w 30"/>
                  <a:gd name="T19" fmla="*/ 9 h 31"/>
                  <a:gd name="T20" fmla="*/ 4 w 30"/>
                  <a:gd name="T21" fmla="*/ 5 h 31"/>
                  <a:gd name="T22" fmla="*/ 9 w 30"/>
                  <a:gd name="T23" fmla="*/ 1 h 31"/>
                  <a:gd name="T24" fmla="*/ 15 w 30"/>
                  <a:gd name="T25" fmla="*/ 0 h 31"/>
                  <a:gd name="T26" fmla="*/ 20 w 30"/>
                  <a:gd name="T27" fmla="*/ 1 h 31"/>
                  <a:gd name="T28" fmla="*/ 25 w 30"/>
                  <a:gd name="T29" fmla="*/ 5 h 31"/>
                  <a:gd name="T30" fmla="*/ 29 w 30"/>
                  <a:gd name="T31" fmla="*/ 9 h 31"/>
                  <a:gd name="T32" fmla="*/ 30 w 30"/>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0" y="15"/>
                    </a:moveTo>
                    <a:lnTo>
                      <a:pt x="29"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9" y="9"/>
                    </a:lnTo>
                    <a:lnTo>
                      <a:pt x="3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7" name="Freeform 125"/>
              <p:cNvSpPr>
                <a:spLocks/>
              </p:cNvSpPr>
              <p:nvPr/>
            </p:nvSpPr>
            <p:spPr bwMode="auto">
              <a:xfrm>
                <a:off x="5475" y="1416"/>
                <a:ext cx="15" cy="16"/>
              </a:xfrm>
              <a:custGeom>
                <a:avLst/>
                <a:gdLst>
                  <a:gd name="T0" fmla="*/ 29 w 29"/>
                  <a:gd name="T1" fmla="*/ 15 h 31"/>
                  <a:gd name="T2" fmla="*/ 28 w 29"/>
                  <a:gd name="T3" fmla="*/ 22 h 31"/>
                  <a:gd name="T4" fmla="*/ 25 w 29"/>
                  <a:gd name="T5" fmla="*/ 27 h 31"/>
                  <a:gd name="T6" fmla="*/ 20 w 29"/>
                  <a:gd name="T7" fmla="*/ 30 h 31"/>
                  <a:gd name="T8" fmla="*/ 15 w 29"/>
                  <a:gd name="T9" fmla="*/ 31 h 31"/>
                  <a:gd name="T10" fmla="*/ 9 w 29"/>
                  <a:gd name="T11" fmla="*/ 30 h 31"/>
                  <a:gd name="T12" fmla="*/ 4 w 29"/>
                  <a:gd name="T13" fmla="*/ 27 h 31"/>
                  <a:gd name="T14" fmla="*/ 1 w 29"/>
                  <a:gd name="T15" fmla="*/ 22 h 31"/>
                  <a:gd name="T16" fmla="*/ 0 w 29"/>
                  <a:gd name="T17" fmla="*/ 15 h 31"/>
                  <a:gd name="T18" fmla="*/ 1 w 29"/>
                  <a:gd name="T19" fmla="*/ 9 h 31"/>
                  <a:gd name="T20" fmla="*/ 4 w 29"/>
                  <a:gd name="T21" fmla="*/ 5 h 31"/>
                  <a:gd name="T22" fmla="*/ 9 w 29"/>
                  <a:gd name="T23" fmla="*/ 1 h 31"/>
                  <a:gd name="T24" fmla="*/ 15 w 29"/>
                  <a:gd name="T25" fmla="*/ 0 h 31"/>
                  <a:gd name="T26" fmla="*/ 20 w 29"/>
                  <a:gd name="T27" fmla="*/ 1 h 31"/>
                  <a:gd name="T28" fmla="*/ 25 w 29"/>
                  <a:gd name="T29" fmla="*/ 5 h 31"/>
                  <a:gd name="T30" fmla="*/ 28 w 29"/>
                  <a:gd name="T31" fmla="*/ 9 h 31"/>
                  <a:gd name="T32" fmla="*/ 29 w 29"/>
                  <a:gd name="T33"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5"/>
                    </a:moveTo>
                    <a:lnTo>
                      <a:pt x="28" y="22"/>
                    </a:lnTo>
                    <a:lnTo>
                      <a:pt x="25" y="27"/>
                    </a:lnTo>
                    <a:lnTo>
                      <a:pt x="20" y="30"/>
                    </a:lnTo>
                    <a:lnTo>
                      <a:pt x="15" y="31"/>
                    </a:lnTo>
                    <a:lnTo>
                      <a:pt x="9" y="30"/>
                    </a:lnTo>
                    <a:lnTo>
                      <a:pt x="4" y="27"/>
                    </a:lnTo>
                    <a:lnTo>
                      <a:pt x="1" y="22"/>
                    </a:lnTo>
                    <a:lnTo>
                      <a:pt x="0" y="15"/>
                    </a:lnTo>
                    <a:lnTo>
                      <a:pt x="1" y="9"/>
                    </a:lnTo>
                    <a:lnTo>
                      <a:pt x="4" y="5"/>
                    </a:lnTo>
                    <a:lnTo>
                      <a:pt x="9" y="1"/>
                    </a:lnTo>
                    <a:lnTo>
                      <a:pt x="15" y="0"/>
                    </a:lnTo>
                    <a:lnTo>
                      <a:pt x="20" y="1"/>
                    </a:lnTo>
                    <a:lnTo>
                      <a:pt x="25" y="5"/>
                    </a:lnTo>
                    <a:lnTo>
                      <a:pt x="28" y="9"/>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8" name="Freeform 126"/>
              <p:cNvSpPr>
                <a:spLocks/>
              </p:cNvSpPr>
              <p:nvPr/>
            </p:nvSpPr>
            <p:spPr bwMode="auto">
              <a:xfrm>
                <a:off x="5475" y="1600"/>
                <a:ext cx="15" cy="15"/>
              </a:xfrm>
              <a:custGeom>
                <a:avLst/>
                <a:gdLst>
                  <a:gd name="T0" fmla="*/ 29 w 29"/>
                  <a:gd name="T1" fmla="*/ 16 h 31"/>
                  <a:gd name="T2" fmla="*/ 28 w 29"/>
                  <a:gd name="T3" fmla="*/ 22 h 31"/>
                  <a:gd name="T4" fmla="*/ 25 w 29"/>
                  <a:gd name="T5" fmla="*/ 26 h 31"/>
                  <a:gd name="T6" fmla="*/ 20 w 29"/>
                  <a:gd name="T7" fmla="*/ 30 h 31"/>
                  <a:gd name="T8" fmla="*/ 15 w 29"/>
                  <a:gd name="T9" fmla="*/ 31 h 31"/>
                  <a:gd name="T10" fmla="*/ 9 w 29"/>
                  <a:gd name="T11" fmla="*/ 30 h 31"/>
                  <a:gd name="T12" fmla="*/ 4 w 29"/>
                  <a:gd name="T13" fmla="*/ 26 h 31"/>
                  <a:gd name="T14" fmla="*/ 1 w 29"/>
                  <a:gd name="T15" fmla="*/ 22 h 31"/>
                  <a:gd name="T16" fmla="*/ 0 w 29"/>
                  <a:gd name="T17" fmla="*/ 16 h 31"/>
                  <a:gd name="T18" fmla="*/ 1 w 29"/>
                  <a:gd name="T19" fmla="*/ 9 h 31"/>
                  <a:gd name="T20" fmla="*/ 4 w 29"/>
                  <a:gd name="T21" fmla="*/ 4 h 31"/>
                  <a:gd name="T22" fmla="*/ 9 w 29"/>
                  <a:gd name="T23" fmla="*/ 1 h 31"/>
                  <a:gd name="T24" fmla="*/ 15 w 29"/>
                  <a:gd name="T25" fmla="*/ 0 h 31"/>
                  <a:gd name="T26" fmla="*/ 20 w 29"/>
                  <a:gd name="T27" fmla="*/ 1 h 31"/>
                  <a:gd name="T28" fmla="*/ 25 w 29"/>
                  <a:gd name="T29" fmla="*/ 4 h 31"/>
                  <a:gd name="T30" fmla="*/ 28 w 29"/>
                  <a:gd name="T31" fmla="*/ 9 h 31"/>
                  <a:gd name="T32" fmla="*/ 29 w 29"/>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9" y="16"/>
                    </a:moveTo>
                    <a:lnTo>
                      <a:pt x="28" y="22"/>
                    </a:lnTo>
                    <a:lnTo>
                      <a:pt x="25" y="26"/>
                    </a:lnTo>
                    <a:lnTo>
                      <a:pt x="20" y="30"/>
                    </a:lnTo>
                    <a:lnTo>
                      <a:pt x="15" y="31"/>
                    </a:lnTo>
                    <a:lnTo>
                      <a:pt x="9" y="30"/>
                    </a:lnTo>
                    <a:lnTo>
                      <a:pt x="4" y="26"/>
                    </a:lnTo>
                    <a:lnTo>
                      <a:pt x="1" y="22"/>
                    </a:lnTo>
                    <a:lnTo>
                      <a:pt x="0" y="16"/>
                    </a:lnTo>
                    <a:lnTo>
                      <a:pt x="1" y="9"/>
                    </a:lnTo>
                    <a:lnTo>
                      <a:pt x="4" y="4"/>
                    </a:lnTo>
                    <a:lnTo>
                      <a:pt x="9" y="1"/>
                    </a:lnTo>
                    <a:lnTo>
                      <a:pt x="15" y="0"/>
                    </a:lnTo>
                    <a:lnTo>
                      <a:pt x="20" y="1"/>
                    </a:lnTo>
                    <a:lnTo>
                      <a:pt x="25" y="4"/>
                    </a:lnTo>
                    <a:lnTo>
                      <a:pt x="28" y="9"/>
                    </a:lnTo>
                    <a:lnTo>
                      <a:pt x="2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199" name="Freeform 127"/>
              <p:cNvSpPr>
                <a:spLocks/>
              </p:cNvSpPr>
              <p:nvPr/>
            </p:nvSpPr>
            <p:spPr bwMode="auto">
              <a:xfrm>
                <a:off x="5188" y="1545"/>
                <a:ext cx="211" cy="104"/>
              </a:xfrm>
              <a:custGeom>
                <a:avLst/>
                <a:gdLst>
                  <a:gd name="T0" fmla="*/ 408 w 424"/>
                  <a:gd name="T1" fmla="*/ 209 h 209"/>
                  <a:gd name="T2" fmla="*/ 413 w 424"/>
                  <a:gd name="T3" fmla="*/ 209 h 209"/>
                  <a:gd name="T4" fmla="*/ 418 w 424"/>
                  <a:gd name="T5" fmla="*/ 208 h 209"/>
                  <a:gd name="T6" fmla="*/ 421 w 424"/>
                  <a:gd name="T7" fmla="*/ 208 h 209"/>
                  <a:gd name="T8" fmla="*/ 424 w 424"/>
                  <a:gd name="T9" fmla="*/ 208 h 209"/>
                  <a:gd name="T10" fmla="*/ 419 w 424"/>
                  <a:gd name="T11" fmla="*/ 194 h 209"/>
                  <a:gd name="T12" fmla="*/ 412 w 424"/>
                  <a:gd name="T13" fmla="*/ 170 h 209"/>
                  <a:gd name="T14" fmla="*/ 403 w 424"/>
                  <a:gd name="T15" fmla="*/ 137 h 209"/>
                  <a:gd name="T16" fmla="*/ 392 w 424"/>
                  <a:gd name="T17" fmla="*/ 102 h 209"/>
                  <a:gd name="T18" fmla="*/ 381 w 424"/>
                  <a:gd name="T19" fmla="*/ 66 h 209"/>
                  <a:gd name="T20" fmla="*/ 372 w 424"/>
                  <a:gd name="T21" fmla="*/ 35 h 209"/>
                  <a:gd name="T22" fmla="*/ 365 w 424"/>
                  <a:gd name="T23" fmla="*/ 12 h 209"/>
                  <a:gd name="T24" fmla="*/ 362 w 424"/>
                  <a:gd name="T25" fmla="*/ 0 h 209"/>
                  <a:gd name="T26" fmla="*/ 356 w 424"/>
                  <a:gd name="T27" fmla="*/ 0 h 209"/>
                  <a:gd name="T28" fmla="*/ 343 w 424"/>
                  <a:gd name="T29" fmla="*/ 1 h 209"/>
                  <a:gd name="T30" fmla="*/ 326 w 424"/>
                  <a:gd name="T31" fmla="*/ 2 h 209"/>
                  <a:gd name="T32" fmla="*/ 303 w 424"/>
                  <a:gd name="T33" fmla="*/ 4 h 209"/>
                  <a:gd name="T34" fmla="*/ 276 w 424"/>
                  <a:gd name="T35" fmla="*/ 6 h 209"/>
                  <a:gd name="T36" fmla="*/ 246 w 424"/>
                  <a:gd name="T37" fmla="*/ 7 h 209"/>
                  <a:gd name="T38" fmla="*/ 215 w 424"/>
                  <a:gd name="T39" fmla="*/ 9 h 209"/>
                  <a:gd name="T40" fmla="*/ 183 w 424"/>
                  <a:gd name="T41" fmla="*/ 11 h 209"/>
                  <a:gd name="T42" fmla="*/ 151 w 424"/>
                  <a:gd name="T43" fmla="*/ 13 h 209"/>
                  <a:gd name="T44" fmla="*/ 120 w 424"/>
                  <a:gd name="T45" fmla="*/ 15 h 209"/>
                  <a:gd name="T46" fmla="*/ 90 w 424"/>
                  <a:gd name="T47" fmla="*/ 16 h 209"/>
                  <a:gd name="T48" fmla="*/ 62 w 424"/>
                  <a:gd name="T49" fmla="*/ 19 h 209"/>
                  <a:gd name="T50" fmla="*/ 39 w 424"/>
                  <a:gd name="T51" fmla="*/ 20 h 209"/>
                  <a:gd name="T52" fmla="*/ 21 w 424"/>
                  <a:gd name="T53" fmla="*/ 21 h 209"/>
                  <a:gd name="T54" fmla="*/ 7 w 424"/>
                  <a:gd name="T55" fmla="*/ 22 h 209"/>
                  <a:gd name="T56" fmla="*/ 0 w 424"/>
                  <a:gd name="T57" fmla="*/ 22 h 209"/>
                  <a:gd name="T58" fmla="*/ 0 w 424"/>
                  <a:gd name="T59" fmla="*/ 24 h 209"/>
                  <a:gd name="T60" fmla="*/ 1 w 424"/>
                  <a:gd name="T61" fmla="*/ 27 h 209"/>
                  <a:gd name="T62" fmla="*/ 1 w 424"/>
                  <a:gd name="T63" fmla="*/ 29 h 209"/>
                  <a:gd name="T64" fmla="*/ 2 w 424"/>
                  <a:gd name="T65" fmla="*/ 32 h 209"/>
                  <a:gd name="T66" fmla="*/ 17 w 424"/>
                  <a:gd name="T67" fmla="*/ 31 h 209"/>
                  <a:gd name="T68" fmla="*/ 37 w 424"/>
                  <a:gd name="T69" fmla="*/ 30 h 209"/>
                  <a:gd name="T70" fmla="*/ 60 w 424"/>
                  <a:gd name="T71" fmla="*/ 29 h 209"/>
                  <a:gd name="T72" fmla="*/ 84 w 424"/>
                  <a:gd name="T73" fmla="*/ 28 h 209"/>
                  <a:gd name="T74" fmla="*/ 112 w 424"/>
                  <a:gd name="T75" fmla="*/ 26 h 209"/>
                  <a:gd name="T76" fmla="*/ 139 w 424"/>
                  <a:gd name="T77" fmla="*/ 24 h 209"/>
                  <a:gd name="T78" fmla="*/ 169 w 424"/>
                  <a:gd name="T79" fmla="*/ 22 h 209"/>
                  <a:gd name="T80" fmla="*/ 198 w 424"/>
                  <a:gd name="T81" fmla="*/ 21 h 209"/>
                  <a:gd name="T82" fmla="*/ 226 w 424"/>
                  <a:gd name="T83" fmla="*/ 19 h 209"/>
                  <a:gd name="T84" fmla="*/ 252 w 424"/>
                  <a:gd name="T85" fmla="*/ 17 h 209"/>
                  <a:gd name="T86" fmla="*/ 278 w 424"/>
                  <a:gd name="T87" fmla="*/ 16 h 209"/>
                  <a:gd name="T88" fmla="*/ 299 w 424"/>
                  <a:gd name="T89" fmla="*/ 15 h 209"/>
                  <a:gd name="T90" fmla="*/ 319 w 424"/>
                  <a:gd name="T91" fmla="*/ 14 h 209"/>
                  <a:gd name="T92" fmla="*/ 334 w 424"/>
                  <a:gd name="T93" fmla="*/ 13 h 209"/>
                  <a:gd name="T94" fmla="*/ 344 w 424"/>
                  <a:gd name="T95" fmla="*/ 12 h 209"/>
                  <a:gd name="T96" fmla="*/ 349 w 424"/>
                  <a:gd name="T97" fmla="*/ 12 h 209"/>
                  <a:gd name="T98" fmla="*/ 351 w 424"/>
                  <a:gd name="T99" fmla="*/ 21 h 209"/>
                  <a:gd name="T100" fmla="*/ 357 w 424"/>
                  <a:gd name="T101" fmla="*/ 41 h 209"/>
                  <a:gd name="T102" fmla="*/ 365 w 424"/>
                  <a:gd name="T103" fmla="*/ 68 h 209"/>
                  <a:gd name="T104" fmla="*/ 374 w 424"/>
                  <a:gd name="T105" fmla="*/ 98 h 209"/>
                  <a:gd name="T106" fmla="*/ 385 w 424"/>
                  <a:gd name="T107" fmla="*/ 130 h 209"/>
                  <a:gd name="T108" fmla="*/ 394 w 424"/>
                  <a:gd name="T109" fmla="*/ 162 h 209"/>
                  <a:gd name="T110" fmla="*/ 402 w 424"/>
                  <a:gd name="T111" fmla="*/ 189 h 209"/>
                  <a:gd name="T112" fmla="*/ 408 w 424"/>
                  <a:gd name="T11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209">
                    <a:moveTo>
                      <a:pt x="408" y="209"/>
                    </a:moveTo>
                    <a:lnTo>
                      <a:pt x="413" y="209"/>
                    </a:lnTo>
                    <a:lnTo>
                      <a:pt x="418" y="208"/>
                    </a:lnTo>
                    <a:lnTo>
                      <a:pt x="421" y="208"/>
                    </a:lnTo>
                    <a:lnTo>
                      <a:pt x="424" y="208"/>
                    </a:lnTo>
                    <a:lnTo>
                      <a:pt x="419" y="194"/>
                    </a:lnTo>
                    <a:lnTo>
                      <a:pt x="412" y="170"/>
                    </a:lnTo>
                    <a:lnTo>
                      <a:pt x="403" y="137"/>
                    </a:lnTo>
                    <a:lnTo>
                      <a:pt x="392" y="102"/>
                    </a:lnTo>
                    <a:lnTo>
                      <a:pt x="381" y="66"/>
                    </a:lnTo>
                    <a:lnTo>
                      <a:pt x="372" y="35"/>
                    </a:lnTo>
                    <a:lnTo>
                      <a:pt x="365" y="12"/>
                    </a:lnTo>
                    <a:lnTo>
                      <a:pt x="362" y="0"/>
                    </a:lnTo>
                    <a:lnTo>
                      <a:pt x="356" y="0"/>
                    </a:lnTo>
                    <a:lnTo>
                      <a:pt x="343" y="1"/>
                    </a:lnTo>
                    <a:lnTo>
                      <a:pt x="326" y="2"/>
                    </a:lnTo>
                    <a:lnTo>
                      <a:pt x="303" y="4"/>
                    </a:lnTo>
                    <a:lnTo>
                      <a:pt x="276" y="6"/>
                    </a:lnTo>
                    <a:lnTo>
                      <a:pt x="246" y="7"/>
                    </a:lnTo>
                    <a:lnTo>
                      <a:pt x="215" y="9"/>
                    </a:lnTo>
                    <a:lnTo>
                      <a:pt x="183" y="11"/>
                    </a:lnTo>
                    <a:lnTo>
                      <a:pt x="151" y="13"/>
                    </a:lnTo>
                    <a:lnTo>
                      <a:pt x="120" y="15"/>
                    </a:lnTo>
                    <a:lnTo>
                      <a:pt x="90" y="16"/>
                    </a:lnTo>
                    <a:lnTo>
                      <a:pt x="62" y="19"/>
                    </a:lnTo>
                    <a:lnTo>
                      <a:pt x="39" y="20"/>
                    </a:lnTo>
                    <a:lnTo>
                      <a:pt x="21" y="21"/>
                    </a:lnTo>
                    <a:lnTo>
                      <a:pt x="7" y="22"/>
                    </a:lnTo>
                    <a:lnTo>
                      <a:pt x="0" y="22"/>
                    </a:lnTo>
                    <a:lnTo>
                      <a:pt x="0" y="24"/>
                    </a:lnTo>
                    <a:lnTo>
                      <a:pt x="1" y="27"/>
                    </a:lnTo>
                    <a:lnTo>
                      <a:pt x="1" y="29"/>
                    </a:lnTo>
                    <a:lnTo>
                      <a:pt x="2" y="32"/>
                    </a:lnTo>
                    <a:lnTo>
                      <a:pt x="17" y="31"/>
                    </a:lnTo>
                    <a:lnTo>
                      <a:pt x="37" y="30"/>
                    </a:lnTo>
                    <a:lnTo>
                      <a:pt x="60" y="29"/>
                    </a:lnTo>
                    <a:lnTo>
                      <a:pt x="84" y="28"/>
                    </a:lnTo>
                    <a:lnTo>
                      <a:pt x="112" y="26"/>
                    </a:lnTo>
                    <a:lnTo>
                      <a:pt x="139" y="24"/>
                    </a:lnTo>
                    <a:lnTo>
                      <a:pt x="169" y="22"/>
                    </a:lnTo>
                    <a:lnTo>
                      <a:pt x="198" y="21"/>
                    </a:lnTo>
                    <a:lnTo>
                      <a:pt x="226" y="19"/>
                    </a:lnTo>
                    <a:lnTo>
                      <a:pt x="252" y="17"/>
                    </a:lnTo>
                    <a:lnTo>
                      <a:pt x="278" y="16"/>
                    </a:lnTo>
                    <a:lnTo>
                      <a:pt x="299" y="15"/>
                    </a:lnTo>
                    <a:lnTo>
                      <a:pt x="319" y="14"/>
                    </a:lnTo>
                    <a:lnTo>
                      <a:pt x="334" y="13"/>
                    </a:lnTo>
                    <a:lnTo>
                      <a:pt x="344" y="12"/>
                    </a:lnTo>
                    <a:lnTo>
                      <a:pt x="349" y="12"/>
                    </a:lnTo>
                    <a:lnTo>
                      <a:pt x="351" y="21"/>
                    </a:lnTo>
                    <a:lnTo>
                      <a:pt x="357" y="41"/>
                    </a:lnTo>
                    <a:lnTo>
                      <a:pt x="365" y="68"/>
                    </a:lnTo>
                    <a:lnTo>
                      <a:pt x="374" y="98"/>
                    </a:lnTo>
                    <a:lnTo>
                      <a:pt x="385" y="130"/>
                    </a:lnTo>
                    <a:lnTo>
                      <a:pt x="394" y="162"/>
                    </a:lnTo>
                    <a:lnTo>
                      <a:pt x="402" y="189"/>
                    </a:lnTo>
                    <a:lnTo>
                      <a:pt x="408" y="2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0" name="Freeform 128"/>
              <p:cNvSpPr>
                <a:spLocks/>
              </p:cNvSpPr>
              <p:nvPr/>
            </p:nvSpPr>
            <p:spPr bwMode="auto">
              <a:xfrm>
                <a:off x="5227" y="1552"/>
                <a:ext cx="137" cy="98"/>
              </a:xfrm>
              <a:custGeom>
                <a:avLst/>
                <a:gdLst>
                  <a:gd name="T0" fmla="*/ 51 w 276"/>
                  <a:gd name="T1" fmla="*/ 190 h 196"/>
                  <a:gd name="T2" fmla="*/ 52 w 276"/>
                  <a:gd name="T3" fmla="*/ 193 h 196"/>
                  <a:gd name="T4" fmla="*/ 55 w 276"/>
                  <a:gd name="T5" fmla="*/ 195 h 196"/>
                  <a:gd name="T6" fmla="*/ 57 w 276"/>
                  <a:gd name="T7" fmla="*/ 196 h 196"/>
                  <a:gd name="T8" fmla="*/ 59 w 276"/>
                  <a:gd name="T9" fmla="*/ 196 h 196"/>
                  <a:gd name="T10" fmla="*/ 269 w 276"/>
                  <a:gd name="T11" fmla="*/ 185 h 196"/>
                  <a:gd name="T12" fmla="*/ 270 w 276"/>
                  <a:gd name="T13" fmla="*/ 185 h 196"/>
                  <a:gd name="T14" fmla="*/ 272 w 276"/>
                  <a:gd name="T15" fmla="*/ 183 h 196"/>
                  <a:gd name="T16" fmla="*/ 273 w 276"/>
                  <a:gd name="T17" fmla="*/ 182 h 196"/>
                  <a:gd name="T18" fmla="*/ 274 w 276"/>
                  <a:gd name="T19" fmla="*/ 181 h 196"/>
                  <a:gd name="T20" fmla="*/ 276 w 276"/>
                  <a:gd name="T21" fmla="*/ 179 h 196"/>
                  <a:gd name="T22" fmla="*/ 276 w 276"/>
                  <a:gd name="T23" fmla="*/ 178 h 196"/>
                  <a:gd name="T24" fmla="*/ 276 w 276"/>
                  <a:gd name="T25" fmla="*/ 175 h 196"/>
                  <a:gd name="T26" fmla="*/ 276 w 276"/>
                  <a:gd name="T27" fmla="*/ 174 h 196"/>
                  <a:gd name="T28" fmla="*/ 225 w 276"/>
                  <a:gd name="T29" fmla="*/ 6 h 196"/>
                  <a:gd name="T30" fmla="*/ 224 w 276"/>
                  <a:gd name="T31" fmla="*/ 4 h 196"/>
                  <a:gd name="T32" fmla="*/ 223 w 276"/>
                  <a:gd name="T33" fmla="*/ 1 h 196"/>
                  <a:gd name="T34" fmla="*/ 220 w 276"/>
                  <a:gd name="T35" fmla="*/ 0 h 196"/>
                  <a:gd name="T36" fmla="*/ 217 w 276"/>
                  <a:gd name="T37" fmla="*/ 0 h 196"/>
                  <a:gd name="T38" fmla="*/ 7 w 276"/>
                  <a:gd name="T39" fmla="*/ 13 h 196"/>
                  <a:gd name="T40" fmla="*/ 6 w 276"/>
                  <a:gd name="T41" fmla="*/ 13 h 196"/>
                  <a:gd name="T42" fmla="*/ 4 w 276"/>
                  <a:gd name="T43" fmla="*/ 14 h 196"/>
                  <a:gd name="T44" fmla="*/ 3 w 276"/>
                  <a:gd name="T45" fmla="*/ 15 h 196"/>
                  <a:gd name="T46" fmla="*/ 2 w 276"/>
                  <a:gd name="T47" fmla="*/ 16 h 196"/>
                  <a:gd name="T48" fmla="*/ 0 w 276"/>
                  <a:gd name="T49" fmla="*/ 17 h 196"/>
                  <a:gd name="T50" fmla="*/ 0 w 276"/>
                  <a:gd name="T51" fmla="*/ 20 h 196"/>
                  <a:gd name="T52" fmla="*/ 0 w 276"/>
                  <a:gd name="T53" fmla="*/ 21 h 196"/>
                  <a:gd name="T54" fmla="*/ 0 w 276"/>
                  <a:gd name="T55" fmla="*/ 23 h 196"/>
                  <a:gd name="T56" fmla="*/ 51 w 276"/>
                  <a:gd name="T5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196">
                    <a:moveTo>
                      <a:pt x="51" y="190"/>
                    </a:move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1" name="Freeform 129"/>
              <p:cNvSpPr>
                <a:spLocks noEditPoints="1"/>
              </p:cNvSpPr>
              <p:nvPr/>
            </p:nvSpPr>
            <p:spPr bwMode="auto">
              <a:xfrm>
                <a:off x="5189" y="1550"/>
                <a:ext cx="202" cy="109"/>
              </a:xfrm>
              <a:custGeom>
                <a:avLst/>
                <a:gdLst>
                  <a:gd name="T0" fmla="*/ 400 w 406"/>
                  <a:gd name="T1" fmla="*/ 177 h 218"/>
                  <a:gd name="T2" fmla="*/ 383 w 406"/>
                  <a:gd name="T3" fmla="*/ 118 h 218"/>
                  <a:gd name="T4" fmla="*/ 363 w 406"/>
                  <a:gd name="T5" fmla="*/ 56 h 218"/>
                  <a:gd name="T6" fmla="*/ 349 w 406"/>
                  <a:gd name="T7" fmla="*/ 9 h 218"/>
                  <a:gd name="T8" fmla="*/ 342 w 406"/>
                  <a:gd name="T9" fmla="*/ 0 h 218"/>
                  <a:gd name="T10" fmla="*/ 317 w 406"/>
                  <a:gd name="T11" fmla="*/ 2 h 218"/>
                  <a:gd name="T12" fmla="*/ 276 w 406"/>
                  <a:gd name="T13" fmla="*/ 4 h 218"/>
                  <a:gd name="T14" fmla="*/ 224 w 406"/>
                  <a:gd name="T15" fmla="*/ 7 h 218"/>
                  <a:gd name="T16" fmla="*/ 167 w 406"/>
                  <a:gd name="T17" fmla="*/ 10 h 218"/>
                  <a:gd name="T18" fmla="*/ 110 w 406"/>
                  <a:gd name="T19" fmla="*/ 14 h 218"/>
                  <a:gd name="T20" fmla="*/ 58 w 406"/>
                  <a:gd name="T21" fmla="*/ 17 h 218"/>
                  <a:gd name="T22" fmla="*/ 15 w 406"/>
                  <a:gd name="T23" fmla="*/ 19 h 218"/>
                  <a:gd name="T24" fmla="*/ 6 w 406"/>
                  <a:gd name="T25" fmla="*/ 40 h 218"/>
                  <a:gd name="T26" fmla="*/ 23 w 406"/>
                  <a:gd name="T27" fmla="*/ 99 h 218"/>
                  <a:gd name="T28" fmla="*/ 43 w 406"/>
                  <a:gd name="T29" fmla="*/ 161 h 218"/>
                  <a:gd name="T30" fmla="*/ 57 w 406"/>
                  <a:gd name="T31" fmla="*/ 208 h 218"/>
                  <a:gd name="T32" fmla="*/ 64 w 406"/>
                  <a:gd name="T33" fmla="*/ 218 h 218"/>
                  <a:gd name="T34" fmla="*/ 89 w 406"/>
                  <a:gd name="T35" fmla="*/ 215 h 218"/>
                  <a:gd name="T36" fmla="*/ 131 w 406"/>
                  <a:gd name="T37" fmla="*/ 213 h 218"/>
                  <a:gd name="T38" fmla="*/ 182 w 406"/>
                  <a:gd name="T39" fmla="*/ 211 h 218"/>
                  <a:gd name="T40" fmla="*/ 239 w 406"/>
                  <a:gd name="T41" fmla="*/ 207 h 218"/>
                  <a:gd name="T42" fmla="*/ 296 w 406"/>
                  <a:gd name="T43" fmla="*/ 204 h 218"/>
                  <a:gd name="T44" fmla="*/ 348 w 406"/>
                  <a:gd name="T45" fmla="*/ 200 h 218"/>
                  <a:gd name="T46" fmla="*/ 391 w 406"/>
                  <a:gd name="T47" fmla="*/ 198 h 218"/>
                  <a:gd name="T48" fmla="*/ 78 w 406"/>
                  <a:gd name="T49" fmla="*/ 19 h 218"/>
                  <a:gd name="T50" fmla="*/ 80 w 406"/>
                  <a:gd name="T51" fmla="*/ 17 h 218"/>
                  <a:gd name="T52" fmla="*/ 83 w 406"/>
                  <a:gd name="T53" fmla="*/ 16 h 218"/>
                  <a:gd name="T54" fmla="*/ 296 w 406"/>
                  <a:gd name="T55" fmla="*/ 3 h 218"/>
                  <a:gd name="T56" fmla="*/ 300 w 406"/>
                  <a:gd name="T57" fmla="*/ 7 h 218"/>
                  <a:gd name="T58" fmla="*/ 352 w 406"/>
                  <a:gd name="T59" fmla="*/ 177 h 218"/>
                  <a:gd name="T60" fmla="*/ 352 w 406"/>
                  <a:gd name="T61" fmla="*/ 181 h 218"/>
                  <a:gd name="T62" fmla="*/ 350 w 406"/>
                  <a:gd name="T63" fmla="*/ 184 h 218"/>
                  <a:gd name="T64" fmla="*/ 348 w 406"/>
                  <a:gd name="T65" fmla="*/ 186 h 218"/>
                  <a:gd name="T66" fmla="*/ 345 w 406"/>
                  <a:gd name="T67" fmla="*/ 188 h 218"/>
                  <a:gd name="T68" fmla="*/ 133 w 406"/>
                  <a:gd name="T69" fmla="*/ 199 h 218"/>
                  <a:gd name="T70" fmla="*/ 128 w 406"/>
                  <a:gd name="T71" fmla="*/ 196 h 218"/>
                  <a:gd name="T72" fmla="*/ 76 w 406"/>
                  <a:gd name="T73" fmla="*/ 26 h 218"/>
                  <a:gd name="T74" fmla="*/ 76 w 406"/>
                  <a:gd name="T75" fmla="*/ 23 h 218"/>
                  <a:gd name="T76" fmla="*/ 78 w 406"/>
                  <a:gd name="T77" fmla="*/ 1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6" h="218">
                    <a:moveTo>
                      <a:pt x="406" y="197"/>
                    </a:moveTo>
                    <a:lnTo>
                      <a:pt x="400" y="177"/>
                    </a:lnTo>
                    <a:lnTo>
                      <a:pt x="392" y="150"/>
                    </a:lnTo>
                    <a:lnTo>
                      <a:pt x="383" y="118"/>
                    </a:lnTo>
                    <a:lnTo>
                      <a:pt x="372" y="86"/>
                    </a:lnTo>
                    <a:lnTo>
                      <a:pt x="363" y="56"/>
                    </a:lnTo>
                    <a:lnTo>
                      <a:pt x="355" y="29"/>
                    </a:lnTo>
                    <a:lnTo>
                      <a:pt x="349" y="9"/>
                    </a:lnTo>
                    <a:lnTo>
                      <a:pt x="347" y="0"/>
                    </a:lnTo>
                    <a:lnTo>
                      <a:pt x="342" y="0"/>
                    </a:lnTo>
                    <a:lnTo>
                      <a:pt x="332" y="1"/>
                    </a:lnTo>
                    <a:lnTo>
                      <a:pt x="317" y="2"/>
                    </a:lnTo>
                    <a:lnTo>
                      <a:pt x="297" y="3"/>
                    </a:lnTo>
                    <a:lnTo>
                      <a:pt x="276" y="4"/>
                    </a:lnTo>
                    <a:lnTo>
                      <a:pt x="250" y="5"/>
                    </a:lnTo>
                    <a:lnTo>
                      <a:pt x="224" y="7"/>
                    </a:lnTo>
                    <a:lnTo>
                      <a:pt x="196" y="9"/>
                    </a:lnTo>
                    <a:lnTo>
                      <a:pt x="167" y="10"/>
                    </a:lnTo>
                    <a:lnTo>
                      <a:pt x="137" y="12"/>
                    </a:lnTo>
                    <a:lnTo>
                      <a:pt x="110" y="14"/>
                    </a:lnTo>
                    <a:lnTo>
                      <a:pt x="82" y="16"/>
                    </a:lnTo>
                    <a:lnTo>
                      <a:pt x="58" y="17"/>
                    </a:lnTo>
                    <a:lnTo>
                      <a:pt x="35" y="18"/>
                    </a:lnTo>
                    <a:lnTo>
                      <a:pt x="15" y="19"/>
                    </a:lnTo>
                    <a:lnTo>
                      <a:pt x="0" y="20"/>
                    </a:lnTo>
                    <a:lnTo>
                      <a:pt x="6" y="40"/>
                    </a:lnTo>
                    <a:lnTo>
                      <a:pt x="14" y="68"/>
                    </a:lnTo>
                    <a:lnTo>
                      <a:pt x="23" y="99"/>
                    </a:lnTo>
                    <a:lnTo>
                      <a:pt x="34" y="131"/>
                    </a:lnTo>
                    <a:lnTo>
                      <a:pt x="43" y="161"/>
                    </a:lnTo>
                    <a:lnTo>
                      <a:pt x="51" y="189"/>
                    </a:lnTo>
                    <a:lnTo>
                      <a:pt x="57" y="208"/>
                    </a:lnTo>
                    <a:lnTo>
                      <a:pt x="59" y="218"/>
                    </a:lnTo>
                    <a:lnTo>
                      <a:pt x="64" y="218"/>
                    </a:lnTo>
                    <a:lnTo>
                      <a:pt x="74" y="216"/>
                    </a:lnTo>
                    <a:lnTo>
                      <a:pt x="89" y="215"/>
                    </a:lnTo>
                    <a:lnTo>
                      <a:pt x="109" y="214"/>
                    </a:lnTo>
                    <a:lnTo>
                      <a:pt x="131" y="213"/>
                    </a:lnTo>
                    <a:lnTo>
                      <a:pt x="156" y="212"/>
                    </a:lnTo>
                    <a:lnTo>
                      <a:pt x="182" y="211"/>
                    </a:lnTo>
                    <a:lnTo>
                      <a:pt x="210" y="208"/>
                    </a:lnTo>
                    <a:lnTo>
                      <a:pt x="239" y="207"/>
                    </a:lnTo>
                    <a:lnTo>
                      <a:pt x="269" y="205"/>
                    </a:lnTo>
                    <a:lnTo>
                      <a:pt x="296" y="204"/>
                    </a:lnTo>
                    <a:lnTo>
                      <a:pt x="324" y="201"/>
                    </a:lnTo>
                    <a:lnTo>
                      <a:pt x="348" y="200"/>
                    </a:lnTo>
                    <a:lnTo>
                      <a:pt x="371" y="199"/>
                    </a:lnTo>
                    <a:lnTo>
                      <a:pt x="391" y="198"/>
                    </a:lnTo>
                    <a:lnTo>
                      <a:pt x="406" y="197"/>
                    </a:lnTo>
                    <a:close/>
                    <a:moveTo>
                      <a:pt x="78" y="19"/>
                    </a:moveTo>
                    <a:lnTo>
                      <a:pt x="79" y="18"/>
                    </a:lnTo>
                    <a:lnTo>
                      <a:pt x="80" y="17"/>
                    </a:lnTo>
                    <a:lnTo>
                      <a:pt x="82" y="16"/>
                    </a:lnTo>
                    <a:lnTo>
                      <a:pt x="83" y="16"/>
                    </a:lnTo>
                    <a:lnTo>
                      <a:pt x="293" y="3"/>
                    </a:lnTo>
                    <a:lnTo>
                      <a:pt x="296" y="3"/>
                    </a:lnTo>
                    <a:lnTo>
                      <a:pt x="299" y="4"/>
                    </a:lnTo>
                    <a:lnTo>
                      <a:pt x="300" y="7"/>
                    </a:lnTo>
                    <a:lnTo>
                      <a:pt x="301" y="9"/>
                    </a:lnTo>
                    <a:lnTo>
                      <a:pt x="352" y="177"/>
                    </a:lnTo>
                    <a:lnTo>
                      <a:pt x="352" y="178"/>
                    </a:lnTo>
                    <a:lnTo>
                      <a:pt x="352" y="181"/>
                    </a:lnTo>
                    <a:lnTo>
                      <a:pt x="352" y="182"/>
                    </a:lnTo>
                    <a:lnTo>
                      <a:pt x="350" y="184"/>
                    </a:lnTo>
                    <a:lnTo>
                      <a:pt x="349" y="185"/>
                    </a:lnTo>
                    <a:lnTo>
                      <a:pt x="348" y="186"/>
                    </a:lnTo>
                    <a:lnTo>
                      <a:pt x="346" y="188"/>
                    </a:lnTo>
                    <a:lnTo>
                      <a:pt x="345" y="188"/>
                    </a:lnTo>
                    <a:lnTo>
                      <a:pt x="135" y="199"/>
                    </a:lnTo>
                    <a:lnTo>
                      <a:pt x="133" y="199"/>
                    </a:lnTo>
                    <a:lnTo>
                      <a:pt x="131" y="198"/>
                    </a:lnTo>
                    <a:lnTo>
                      <a:pt x="128" y="196"/>
                    </a:lnTo>
                    <a:lnTo>
                      <a:pt x="127" y="193"/>
                    </a:lnTo>
                    <a:lnTo>
                      <a:pt x="76" y="26"/>
                    </a:lnTo>
                    <a:lnTo>
                      <a:pt x="76" y="24"/>
                    </a:lnTo>
                    <a:lnTo>
                      <a:pt x="76" y="23"/>
                    </a:lnTo>
                    <a:lnTo>
                      <a:pt x="76" y="20"/>
                    </a:lnTo>
                    <a:lnTo>
                      <a:pt x="78" y="1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2" name="Freeform 130"/>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3" name="Freeform 131"/>
              <p:cNvSpPr>
                <a:spLocks/>
              </p:cNvSpPr>
              <p:nvPr/>
            </p:nvSpPr>
            <p:spPr bwMode="auto">
              <a:xfrm>
                <a:off x="5236" y="1566"/>
                <a:ext cx="119" cy="76"/>
              </a:xfrm>
              <a:custGeom>
                <a:avLst/>
                <a:gdLst>
                  <a:gd name="T0" fmla="*/ 55 w 238"/>
                  <a:gd name="T1" fmla="*/ 138 h 152"/>
                  <a:gd name="T2" fmla="*/ 53 w 238"/>
                  <a:gd name="T3" fmla="*/ 131 h 152"/>
                  <a:gd name="T4" fmla="*/ 49 w 238"/>
                  <a:gd name="T5" fmla="*/ 117 h 152"/>
                  <a:gd name="T6" fmla="*/ 44 w 238"/>
                  <a:gd name="T7" fmla="*/ 100 h 152"/>
                  <a:gd name="T8" fmla="*/ 38 w 238"/>
                  <a:gd name="T9" fmla="*/ 79 h 152"/>
                  <a:gd name="T10" fmla="*/ 31 w 238"/>
                  <a:gd name="T11" fmla="*/ 57 h 152"/>
                  <a:gd name="T12" fmla="*/ 25 w 238"/>
                  <a:gd name="T13" fmla="*/ 36 h 152"/>
                  <a:gd name="T14" fmla="*/ 18 w 238"/>
                  <a:gd name="T15" fmla="*/ 16 h 152"/>
                  <a:gd name="T16" fmla="*/ 14 w 238"/>
                  <a:gd name="T17" fmla="*/ 0 h 152"/>
                  <a:gd name="T18" fmla="*/ 9 w 238"/>
                  <a:gd name="T19" fmla="*/ 0 h 152"/>
                  <a:gd name="T20" fmla="*/ 6 w 238"/>
                  <a:gd name="T21" fmla="*/ 0 h 152"/>
                  <a:gd name="T22" fmla="*/ 2 w 238"/>
                  <a:gd name="T23" fmla="*/ 0 h 152"/>
                  <a:gd name="T24" fmla="*/ 0 w 238"/>
                  <a:gd name="T25" fmla="*/ 0 h 152"/>
                  <a:gd name="T26" fmla="*/ 3 w 238"/>
                  <a:gd name="T27" fmla="*/ 11 h 152"/>
                  <a:gd name="T28" fmla="*/ 9 w 238"/>
                  <a:gd name="T29" fmla="*/ 30 h 152"/>
                  <a:gd name="T30" fmla="*/ 16 w 238"/>
                  <a:gd name="T31" fmla="*/ 53 h 152"/>
                  <a:gd name="T32" fmla="*/ 23 w 238"/>
                  <a:gd name="T33" fmla="*/ 78 h 152"/>
                  <a:gd name="T34" fmla="*/ 31 w 238"/>
                  <a:gd name="T35" fmla="*/ 104 h 152"/>
                  <a:gd name="T36" fmla="*/ 38 w 238"/>
                  <a:gd name="T37" fmla="*/ 127 h 152"/>
                  <a:gd name="T38" fmla="*/ 42 w 238"/>
                  <a:gd name="T39" fmla="*/ 143 h 152"/>
                  <a:gd name="T40" fmla="*/ 45 w 238"/>
                  <a:gd name="T41" fmla="*/ 152 h 152"/>
                  <a:gd name="T42" fmla="*/ 48 w 238"/>
                  <a:gd name="T43" fmla="*/ 152 h 152"/>
                  <a:gd name="T44" fmla="*/ 55 w 238"/>
                  <a:gd name="T45" fmla="*/ 152 h 152"/>
                  <a:gd name="T46" fmla="*/ 65 w 238"/>
                  <a:gd name="T47" fmla="*/ 151 h 152"/>
                  <a:gd name="T48" fmla="*/ 77 w 238"/>
                  <a:gd name="T49" fmla="*/ 151 h 152"/>
                  <a:gd name="T50" fmla="*/ 91 w 238"/>
                  <a:gd name="T51" fmla="*/ 150 h 152"/>
                  <a:gd name="T52" fmla="*/ 107 w 238"/>
                  <a:gd name="T53" fmla="*/ 149 h 152"/>
                  <a:gd name="T54" fmla="*/ 123 w 238"/>
                  <a:gd name="T55" fmla="*/ 147 h 152"/>
                  <a:gd name="T56" fmla="*/ 139 w 238"/>
                  <a:gd name="T57" fmla="*/ 146 h 152"/>
                  <a:gd name="T58" fmla="*/ 156 w 238"/>
                  <a:gd name="T59" fmla="*/ 145 h 152"/>
                  <a:gd name="T60" fmla="*/ 173 w 238"/>
                  <a:gd name="T61" fmla="*/ 145 h 152"/>
                  <a:gd name="T62" fmla="*/ 187 w 238"/>
                  <a:gd name="T63" fmla="*/ 144 h 152"/>
                  <a:gd name="T64" fmla="*/ 202 w 238"/>
                  <a:gd name="T65" fmla="*/ 143 h 152"/>
                  <a:gd name="T66" fmla="*/ 215 w 238"/>
                  <a:gd name="T67" fmla="*/ 142 h 152"/>
                  <a:gd name="T68" fmla="*/ 225 w 238"/>
                  <a:gd name="T69" fmla="*/ 142 h 152"/>
                  <a:gd name="T70" fmla="*/ 234 w 238"/>
                  <a:gd name="T71" fmla="*/ 140 h 152"/>
                  <a:gd name="T72" fmla="*/ 238 w 238"/>
                  <a:gd name="T73" fmla="*/ 140 h 152"/>
                  <a:gd name="T74" fmla="*/ 238 w 238"/>
                  <a:gd name="T75" fmla="*/ 138 h 152"/>
                  <a:gd name="T76" fmla="*/ 237 w 238"/>
                  <a:gd name="T77" fmla="*/ 136 h 152"/>
                  <a:gd name="T78" fmla="*/ 236 w 238"/>
                  <a:gd name="T79" fmla="*/ 132 h 152"/>
                  <a:gd name="T80" fmla="*/ 235 w 238"/>
                  <a:gd name="T81" fmla="*/ 128 h 152"/>
                  <a:gd name="T82" fmla="*/ 214 w 238"/>
                  <a:gd name="T83" fmla="*/ 129 h 152"/>
                  <a:gd name="T84" fmla="*/ 189 w 238"/>
                  <a:gd name="T85" fmla="*/ 130 h 152"/>
                  <a:gd name="T86" fmla="*/ 161 w 238"/>
                  <a:gd name="T87" fmla="*/ 131 h 152"/>
                  <a:gd name="T88" fmla="*/ 132 w 238"/>
                  <a:gd name="T89" fmla="*/ 134 h 152"/>
                  <a:gd name="T90" fmla="*/ 105 w 238"/>
                  <a:gd name="T91" fmla="*/ 135 h 152"/>
                  <a:gd name="T92" fmla="*/ 82 w 238"/>
                  <a:gd name="T93" fmla="*/ 136 h 152"/>
                  <a:gd name="T94" fmla="*/ 64 w 238"/>
                  <a:gd name="T95" fmla="*/ 137 h 152"/>
                  <a:gd name="T96" fmla="*/ 55 w 238"/>
                  <a:gd name="T97" fmla="*/ 13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152">
                    <a:moveTo>
                      <a:pt x="55" y="138"/>
                    </a:moveTo>
                    <a:lnTo>
                      <a:pt x="53" y="131"/>
                    </a:lnTo>
                    <a:lnTo>
                      <a:pt x="49" y="117"/>
                    </a:lnTo>
                    <a:lnTo>
                      <a:pt x="44" y="100"/>
                    </a:lnTo>
                    <a:lnTo>
                      <a:pt x="38" y="79"/>
                    </a:lnTo>
                    <a:lnTo>
                      <a:pt x="31" y="57"/>
                    </a:lnTo>
                    <a:lnTo>
                      <a:pt x="25" y="36"/>
                    </a:lnTo>
                    <a:lnTo>
                      <a:pt x="18" y="16"/>
                    </a:lnTo>
                    <a:lnTo>
                      <a:pt x="14" y="0"/>
                    </a:lnTo>
                    <a:lnTo>
                      <a:pt x="9" y="0"/>
                    </a:lnTo>
                    <a:lnTo>
                      <a:pt x="6" y="0"/>
                    </a:lnTo>
                    <a:lnTo>
                      <a:pt x="2" y="0"/>
                    </a:lnTo>
                    <a:lnTo>
                      <a:pt x="0" y="0"/>
                    </a:lnTo>
                    <a:lnTo>
                      <a:pt x="3" y="11"/>
                    </a:lnTo>
                    <a:lnTo>
                      <a:pt x="9" y="30"/>
                    </a:lnTo>
                    <a:lnTo>
                      <a:pt x="16" y="53"/>
                    </a:lnTo>
                    <a:lnTo>
                      <a:pt x="23" y="78"/>
                    </a:lnTo>
                    <a:lnTo>
                      <a:pt x="31" y="104"/>
                    </a:lnTo>
                    <a:lnTo>
                      <a:pt x="38" y="127"/>
                    </a:lnTo>
                    <a:lnTo>
                      <a:pt x="42" y="143"/>
                    </a:lnTo>
                    <a:lnTo>
                      <a:pt x="45" y="152"/>
                    </a:lnTo>
                    <a:lnTo>
                      <a:pt x="48" y="152"/>
                    </a:lnTo>
                    <a:lnTo>
                      <a:pt x="55" y="152"/>
                    </a:lnTo>
                    <a:lnTo>
                      <a:pt x="65" y="151"/>
                    </a:lnTo>
                    <a:lnTo>
                      <a:pt x="77" y="151"/>
                    </a:lnTo>
                    <a:lnTo>
                      <a:pt x="91" y="150"/>
                    </a:lnTo>
                    <a:lnTo>
                      <a:pt x="107" y="149"/>
                    </a:lnTo>
                    <a:lnTo>
                      <a:pt x="123" y="147"/>
                    </a:lnTo>
                    <a:lnTo>
                      <a:pt x="139" y="146"/>
                    </a:lnTo>
                    <a:lnTo>
                      <a:pt x="156" y="145"/>
                    </a:lnTo>
                    <a:lnTo>
                      <a:pt x="173" y="145"/>
                    </a:lnTo>
                    <a:lnTo>
                      <a:pt x="187" y="144"/>
                    </a:lnTo>
                    <a:lnTo>
                      <a:pt x="202" y="143"/>
                    </a:lnTo>
                    <a:lnTo>
                      <a:pt x="215" y="142"/>
                    </a:lnTo>
                    <a:lnTo>
                      <a:pt x="225" y="142"/>
                    </a:lnTo>
                    <a:lnTo>
                      <a:pt x="234" y="140"/>
                    </a:lnTo>
                    <a:lnTo>
                      <a:pt x="238" y="140"/>
                    </a:lnTo>
                    <a:lnTo>
                      <a:pt x="238" y="138"/>
                    </a:lnTo>
                    <a:lnTo>
                      <a:pt x="237" y="136"/>
                    </a:lnTo>
                    <a:lnTo>
                      <a:pt x="236" y="132"/>
                    </a:lnTo>
                    <a:lnTo>
                      <a:pt x="235" y="128"/>
                    </a:lnTo>
                    <a:lnTo>
                      <a:pt x="214" y="129"/>
                    </a:lnTo>
                    <a:lnTo>
                      <a:pt x="189" y="130"/>
                    </a:lnTo>
                    <a:lnTo>
                      <a:pt x="161" y="131"/>
                    </a:lnTo>
                    <a:lnTo>
                      <a:pt x="132" y="134"/>
                    </a:lnTo>
                    <a:lnTo>
                      <a:pt x="105" y="135"/>
                    </a:lnTo>
                    <a:lnTo>
                      <a:pt x="82" y="136"/>
                    </a:lnTo>
                    <a:lnTo>
                      <a:pt x="64" y="137"/>
                    </a:lnTo>
                    <a:lnTo>
                      <a:pt x="55"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4" name="Freeform 132"/>
              <p:cNvSpPr>
                <a:spLocks/>
              </p:cNvSpPr>
              <p:nvPr/>
            </p:nvSpPr>
            <p:spPr bwMode="auto">
              <a:xfrm>
                <a:off x="5243" y="1560"/>
                <a:ext cx="110" cy="75"/>
              </a:xfrm>
              <a:custGeom>
                <a:avLst/>
                <a:gdLst>
                  <a:gd name="T0" fmla="*/ 221 w 221"/>
                  <a:gd name="T1" fmla="*/ 140 h 150"/>
                  <a:gd name="T2" fmla="*/ 216 w 221"/>
                  <a:gd name="T3" fmla="*/ 124 h 150"/>
                  <a:gd name="T4" fmla="*/ 209 w 221"/>
                  <a:gd name="T5" fmla="*/ 104 h 150"/>
                  <a:gd name="T6" fmla="*/ 203 w 221"/>
                  <a:gd name="T7" fmla="*/ 82 h 150"/>
                  <a:gd name="T8" fmla="*/ 196 w 221"/>
                  <a:gd name="T9" fmla="*/ 59 h 150"/>
                  <a:gd name="T10" fmla="*/ 191 w 221"/>
                  <a:gd name="T11" fmla="*/ 38 h 150"/>
                  <a:gd name="T12" fmla="*/ 185 w 221"/>
                  <a:gd name="T13" fmla="*/ 21 h 150"/>
                  <a:gd name="T14" fmla="*/ 182 w 221"/>
                  <a:gd name="T15" fmla="*/ 7 h 150"/>
                  <a:gd name="T16" fmla="*/ 179 w 221"/>
                  <a:gd name="T17" fmla="*/ 0 h 150"/>
                  <a:gd name="T18" fmla="*/ 170 w 221"/>
                  <a:gd name="T19" fmla="*/ 1 h 150"/>
                  <a:gd name="T20" fmla="*/ 153 w 221"/>
                  <a:gd name="T21" fmla="*/ 3 h 150"/>
                  <a:gd name="T22" fmla="*/ 130 w 221"/>
                  <a:gd name="T23" fmla="*/ 4 h 150"/>
                  <a:gd name="T24" fmla="*/ 102 w 221"/>
                  <a:gd name="T25" fmla="*/ 5 h 150"/>
                  <a:gd name="T26" fmla="*/ 73 w 221"/>
                  <a:gd name="T27" fmla="*/ 7 h 150"/>
                  <a:gd name="T28" fmla="*/ 46 w 221"/>
                  <a:gd name="T29" fmla="*/ 8 h 150"/>
                  <a:gd name="T30" fmla="*/ 20 w 221"/>
                  <a:gd name="T31" fmla="*/ 11 h 150"/>
                  <a:gd name="T32" fmla="*/ 0 w 221"/>
                  <a:gd name="T33" fmla="*/ 12 h 150"/>
                  <a:gd name="T34" fmla="*/ 4 w 221"/>
                  <a:gd name="T35" fmla="*/ 28 h 150"/>
                  <a:gd name="T36" fmla="*/ 11 w 221"/>
                  <a:gd name="T37" fmla="*/ 48 h 150"/>
                  <a:gd name="T38" fmla="*/ 17 w 221"/>
                  <a:gd name="T39" fmla="*/ 69 h 150"/>
                  <a:gd name="T40" fmla="*/ 24 w 221"/>
                  <a:gd name="T41" fmla="*/ 91 h 150"/>
                  <a:gd name="T42" fmla="*/ 30 w 221"/>
                  <a:gd name="T43" fmla="*/ 112 h 150"/>
                  <a:gd name="T44" fmla="*/ 35 w 221"/>
                  <a:gd name="T45" fmla="*/ 129 h 150"/>
                  <a:gd name="T46" fmla="*/ 39 w 221"/>
                  <a:gd name="T47" fmla="*/ 143 h 150"/>
                  <a:gd name="T48" fmla="*/ 41 w 221"/>
                  <a:gd name="T49" fmla="*/ 150 h 150"/>
                  <a:gd name="T50" fmla="*/ 50 w 221"/>
                  <a:gd name="T51" fmla="*/ 149 h 150"/>
                  <a:gd name="T52" fmla="*/ 68 w 221"/>
                  <a:gd name="T53" fmla="*/ 148 h 150"/>
                  <a:gd name="T54" fmla="*/ 91 w 221"/>
                  <a:gd name="T55" fmla="*/ 147 h 150"/>
                  <a:gd name="T56" fmla="*/ 118 w 221"/>
                  <a:gd name="T57" fmla="*/ 146 h 150"/>
                  <a:gd name="T58" fmla="*/ 147 w 221"/>
                  <a:gd name="T59" fmla="*/ 143 h 150"/>
                  <a:gd name="T60" fmla="*/ 175 w 221"/>
                  <a:gd name="T61" fmla="*/ 142 h 150"/>
                  <a:gd name="T62" fmla="*/ 200 w 221"/>
                  <a:gd name="T63" fmla="*/ 141 h 150"/>
                  <a:gd name="T64" fmla="*/ 221 w 221"/>
                  <a:gd name="T65"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50">
                    <a:moveTo>
                      <a:pt x="221" y="140"/>
                    </a:moveTo>
                    <a:lnTo>
                      <a:pt x="216" y="124"/>
                    </a:lnTo>
                    <a:lnTo>
                      <a:pt x="209" y="104"/>
                    </a:lnTo>
                    <a:lnTo>
                      <a:pt x="203" y="82"/>
                    </a:lnTo>
                    <a:lnTo>
                      <a:pt x="196" y="59"/>
                    </a:lnTo>
                    <a:lnTo>
                      <a:pt x="191" y="38"/>
                    </a:lnTo>
                    <a:lnTo>
                      <a:pt x="185" y="21"/>
                    </a:lnTo>
                    <a:lnTo>
                      <a:pt x="182" y="7"/>
                    </a:lnTo>
                    <a:lnTo>
                      <a:pt x="179" y="0"/>
                    </a:lnTo>
                    <a:lnTo>
                      <a:pt x="170" y="1"/>
                    </a:lnTo>
                    <a:lnTo>
                      <a:pt x="153" y="3"/>
                    </a:lnTo>
                    <a:lnTo>
                      <a:pt x="130" y="4"/>
                    </a:lnTo>
                    <a:lnTo>
                      <a:pt x="102" y="5"/>
                    </a:lnTo>
                    <a:lnTo>
                      <a:pt x="73" y="7"/>
                    </a:lnTo>
                    <a:lnTo>
                      <a:pt x="46" y="8"/>
                    </a:lnTo>
                    <a:lnTo>
                      <a:pt x="20" y="11"/>
                    </a:lnTo>
                    <a:lnTo>
                      <a:pt x="0" y="12"/>
                    </a:lnTo>
                    <a:lnTo>
                      <a:pt x="4" y="28"/>
                    </a:lnTo>
                    <a:lnTo>
                      <a:pt x="11" y="48"/>
                    </a:lnTo>
                    <a:lnTo>
                      <a:pt x="17" y="69"/>
                    </a:lnTo>
                    <a:lnTo>
                      <a:pt x="24" y="91"/>
                    </a:lnTo>
                    <a:lnTo>
                      <a:pt x="30" y="112"/>
                    </a:lnTo>
                    <a:lnTo>
                      <a:pt x="35" y="129"/>
                    </a:lnTo>
                    <a:lnTo>
                      <a:pt x="39" y="143"/>
                    </a:lnTo>
                    <a:lnTo>
                      <a:pt x="41" y="150"/>
                    </a:lnTo>
                    <a:lnTo>
                      <a:pt x="50" y="149"/>
                    </a:lnTo>
                    <a:lnTo>
                      <a:pt x="68" y="148"/>
                    </a:lnTo>
                    <a:lnTo>
                      <a:pt x="91" y="147"/>
                    </a:lnTo>
                    <a:lnTo>
                      <a:pt x="118" y="146"/>
                    </a:lnTo>
                    <a:lnTo>
                      <a:pt x="147" y="143"/>
                    </a:lnTo>
                    <a:lnTo>
                      <a:pt x="175" y="142"/>
                    </a:lnTo>
                    <a:lnTo>
                      <a:pt x="200" y="141"/>
                    </a:lnTo>
                    <a:lnTo>
                      <a:pt x="221" y="14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5" name="Freeform 133"/>
              <p:cNvSpPr>
                <a:spLocks noEditPoints="1"/>
              </p:cNvSpPr>
              <p:nvPr/>
            </p:nvSpPr>
            <p:spPr bwMode="auto">
              <a:xfrm>
                <a:off x="5178" y="1537"/>
                <a:ext cx="231" cy="130"/>
              </a:xfrm>
              <a:custGeom>
                <a:avLst/>
                <a:gdLst>
                  <a:gd name="T0" fmla="*/ 393 w 461"/>
                  <a:gd name="T1" fmla="*/ 3 h 262"/>
                  <a:gd name="T2" fmla="*/ 389 w 461"/>
                  <a:gd name="T3" fmla="*/ 0 h 262"/>
                  <a:gd name="T4" fmla="*/ 8 w 461"/>
                  <a:gd name="T5" fmla="*/ 23 h 262"/>
                  <a:gd name="T6" fmla="*/ 4 w 461"/>
                  <a:gd name="T7" fmla="*/ 24 h 262"/>
                  <a:gd name="T8" fmla="*/ 2 w 461"/>
                  <a:gd name="T9" fmla="*/ 27 h 262"/>
                  <a:gd name="T10" fmla="*/ 0 w 461"/>
                  <a:gd name="T11" fmla="*/ 30 h 262"/>
                  <a:gd name="T12" fmla="*/ 1 w 461"/>
                  <a:gd name="T13" fmla="*/ 33 h 262"/>
                  <a:gd name="T14" fmla="*/ 69 w 461"/>
                  <a:gd name="T15" fmla="*/ 258 h 262"/>
                  <a:gd name="T16" fmla="*/ 73 w 461"/>
                  <a:gd name="T17" fmla="*/ 262 h 262"/>
                  <a:gd name="T18" fmla="*/ 454 w 461"/>
                  <a:gd name="T19" fmla="*/ 240 h 262"/>
                  <a:gd name="T20" fmla="*/ 458 w 461"/>
                  <a:gd name="T21" fmla="*/ 237 h 262"/>
                  <a:gd name="T22" fmla="*/ 460 w 461"/>
                  <a:gd name="T23" fmla="*/ 236 h 262"/>
                  <a:gd name="T24" fmla="*/ 461 w 461"/>
                  <a:gd name="T25" fmla="*/ 233 h 262"/>
                  <a:gd name="T26" fmla="*/ 461 w 461"/>
                  <a:gd name="T27" fmla="*/ 229 h 262"/>
                  <a:gd name="T28" fmla="*/ 80 w 461"/>
                  <a:gd name="T29" fmla="*/ 246 h 262"/>
                  <a:gd name="T30" fmla="*/ 70 w 461"/>
                  <a:gd name="T31" fmla="*/ 211 h 262"/>
                  <a:gd name="T32" fmla="*/ 50 w 461"/>
                  <a:gd name="T33" fmla="*/ 144 h 262"/>
                  <a:gd name="T34" fmla="*/ 31 w 461"/>
                  <a:gd name="T35" fmla="*/ 76 h 262"/>
                  <a:gd name="T36" fmla="*/ 19 w 461"/>
                  <a:gd name="T37" fmla="*/ 38 h 262"/>
                  <a:gd name="T38" fmla="*/ 40 w 461"/>
                  <a:gd name="T39" fmla="*/ 37 h 262"/>
                  <a:gd name="T40" fmla="*/ 81 w 461"/>
                  <a:gd name="T41" fmla="*/ 35 h 262"/>
                  <a:gd name="T42" fmla="*/ 139 w 461"/>
                  <a:gd name="T43" fmla="*/ 31 h 262"/>
                  <a:gd name="T44" fmla="*/ 202 w 461"/>
                  <a:gd name="T45" fmla="*/ 27 h 262"/>
                  <a:gd name="T46" fmla="*/ 265 w 461"/>
                  <a:gd name="T47" fmla="*/ 23 h 262"/>
                  <a:gd name="T48" fmla="*/ 322 w 461"/>
                  <a:gd name="T49" fmla="*/ 20 h 262"/>
                  <a:gd name="T50" fmla="*/ 362 w 461"/>
                  <a:gd name="T51" fmla="*/ 17 h 262"/>
                  <a:gd name="T52" fmla="*/ 381 w 461"/>
                  <a:gd name="T53" fmla="*/ 16 h 262"/>
                  <a:gd name="T54" fmla="*/ 391 w 461"/>
                  <a:gd name="T55" fmla="*/ 51 h 262"/>
                  <a:gd name="T56" fmla="*/ 411 w 461"/>
                  <a:gd name="T57" fmla="*/ 118 h 262"/>
                  <a:gd name="T58" fmla="*/ 431 w 461"/>
                  <a:gd name="T59" fmla="*/ 186 h 262"/>
                  <a:gd name="T60" fmla="*/ 443 w 461"/>
                  <a:gd name="T61" fmla="*/ 224 h 262"/>
                  <a:gd name="T62" fmla="*/ 422 w 461"/>
                  <a:gd name="T63" fmla="*/ 225 h 262"/>
                  <a:gd name="T64" fmla="*/ 381 w 461"/>
                  <a:gd name="T65" fmla="*/ 227 h 262"/>
                  <a:gd name="T66" fmla="*/ 323 w 461"/>
                  <a:gd name="T67" fmla="*/ 231 h 262"/>
                  <a:gd name="T68" fmla="*/ 260 w 461"/>
                  <a:gd name="T69" fmla="*/ 234 h 262"/>
                  <a:gd name="T70" fmla="*/ 195 w 461"/>
                  <a:gd name="T71" fmla="*/ 239 h 262"/>
                  <a:gd name="T72" fmla="*/ 140 w 461"/>
                  <a:gd name="T73" fmla="*/ 242 h 262"/>
                  <a:gd name="T74" fmla="*/ 99 w 461"/>
                  <a:gd name="T75" fmla="*/ 244 h 262"/>
                  <a:gd name="T76" fmla="*/ 80 w 461"/>
                  <a:gd name="T77" fmla="*/ 24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262">
                    <a:moveTo>
                      <a:pt x="394" y="6"/>
                    </a:moveTo>
                    <a:lnTo>
                      <a:pt x="393" y="3"/>
                    </a:lnTo>
                    <a:lnTo>
                      <a:pt x="391" y="1"/>
                    </a:lnTo>
                    <a:lnTo>
                      <a:pt x="389" y="0"/>
                    </a:lnTo>
                    <a:lnTo>
                      <a:pt x="386" y="0"/>
                    </a:lnTo>
                    <a:lnTo>
                      <a:pt x="8" y="23"/>
                    </a:lnTo>
                    <a:lnTo>
                      <a:pt x="6" y="23"/>
                    </a:lnTo>
                    <a:lnTo>
                      <a:pt x="4" y="24"/>
                    </a:lnTo>
                    <a:lnTo>
                      <a:pt x="3" y="25"/>
                    </a:lnTo>
                    <a:lnTo>
                      <a:pt x="2" y="27"/>
                    </a:lnTo>
                    <a:lnTo>
                      <a:pt x="1" y="28"/>
                    </a:lnTo>
                    <a:lnTo>
                      <a:pt x="0" y="30"/>
                    </a:lnTo>
                    <a:lnTo>
                      <a:pt x="0" y="31"/>
                    </a:lnTo>
                    <a:lnTo>
                      <a:pt x="1" y="33"/>
                    </a:lnTo>
                    <a:lnTo>
                      <a:pt x="67" y="256"/>
                    </a:lnTo>
                    <a:lnTo>
                      <a:pt x="69" y="258"/>
                    </a:lnTo>
                    <a:lnTo>
                      <a:pt x="71" y="261"/>
                    </a:lnTo>
                    <a:lnTo>
                      <a:pt x="73" y="262"/>
                    </a:lnTo>
                    <a:lnTo>
                      <a:pt x="76" y="262"/>
                    </a:lnTo>
                    <a:lnTo>
                      <a:pt x="454" y="240"/>
                    </a:lnTo>
                    <a:lnTo>
                      <a:pt x="455" y="239"/>
                    </a:lnTo>
                    <a:lnTo>
                      <a:pt x="458" y="237"/>
                    </a:lnTo>
                    <a:lnTo>
                      <a:pt x="459" y="237"/>
                    </a:lnTo>
                    <a:lnTo>
                      <a:pt x="460" y="236"/>
                    </a:lnTo>
                    <a:lnTo>
                      <a:pt x="461" y="234"/>
                    </a:lnTo>
                    <a:lnTo>
                      <a:pt x="461" y="233"/>
                    </a:lnTo>
                    <a:lnTo>
                      <a:pt x="461" y="231"/>
                    </a:lnTo>
                    <a:lnTo>
                      <a:pt x="461" y="229"/>
                    </a:lnTo>
                    <a:lnTo>
                      <a:pt x="394" y="6"/>
                    </a:lnTo>
                    <a:close/>
                    <a:moveTo>
                      <a:pt x="80" y="246"/>
                    </a:moveTo>
                    <a:lnTo>
                      <a:pt x="77" y="234"/>
                    </a:lnTo>
                    <a:lnTo>
                      <a:pt x="70" y="211"/>
                    </a:lnTo>
                    <a:lnTo>
                      <a:pt x="61" y="180"/>
                    </a:lnTo>
                    <a:lnTo>
                      <a:pt x="50" y="144"/>
                    </a:lnTo>
                    <a:lnTo>
                      <a:pt x="40" y="108"/>
                    </a:lnTo>
                    <a:lnTo>
                      <a:pt x="31" y="76"/>
                    </a:lnTo>
                    <a:lnTo>
                      <a:pt x="23" y="52"/>
                    </a:lnTo>
                    <a:lnTo>
                      <a:pt x="19" y="38"/>
                    </a:lnTo>
                    <a:lnTo>
                      <a:pt x="26" y="38"/>
                    </a:lnTo>
                    <a:lnTo>
                      <a:pt x="40" y="37"/>
                    </a:lnTo>
                    <a:lnTo>
                      <a:pt x="58" y="36"/>
                    </a:lnTo>
                    <a:lnTo>
                      <a:pt x="81" y="35"/>
                    </a:lnTo>
                    <a:lnTo>
                      <a:pt x="109" y="32"/>
                    </a:lnTo>
                    <a:lnTo>
                      <a:pt x="139" y="31"/>
                    </a:lnTo>
                    <a:lnTo>
                      <a:pt x="170" y="29"/>
                    </a:lnTo>
                    <a:lnTo>
                      <a:pt x="202" y="27"/>
                    </a:lnTo>
                    <a:lnTo>
                      <a:pt x="234" y="25"/>
                    </a:lnTo>
                    <a:lnTo>
                      <a:pt x="265" y="23"/>
                    </a:lnTo>
                    <a:lnTo>
                      <a:pt x="295" y="22"/>
                    </a:lnTo>
                    <a:lnTo>
                      <a:pt x="322" y="20"/>
                    </a:lnTo>
                    <a:lnTo>
                      <a:pt x="345" y="18"/>
                    </a:lnTo>
                    <a:lnTo>
                      <a:pt x="362" y="17"/>
                    </a:lnTo>
                    <a:lnTo>
                      <a:pt x="375" y="16"/>
                    </a:lnTo>
                    <a:lnTo>
                      <a:pt x="381" y="16"/>
                    </a:lnTo>
                    <a:lnTo>
                      <a:pt x="384" y="28"/>
                    </a:lnTo>
                    <a:lnTo>
                      <a:pt x="391" y="51"/>
                    </a:lnTo>
                    <a:lnTo>
                      <a:pt x="400" y="82"/>
                    </a:lnTo>
                    <a:lnTo>
                      <a:pt x="411" y="118"/>
                    </a:lnTo>
                    <a:lnTo>
                      <a:pt x="422" y="153"/>
                    </a:lnTo>
                    <a:lnTo>
                      <a:pt x="431" y="186"/>
                    </a:lnTo>
                    <a:lnTo>
                      <a:pt x="438" y="210"/>
                    </a:lnTo>
                    <a:lnTo>
                      <a:pt x="443" y="224"/>
                    </a:lnTo>
                    <a:lnTo>
                      <a:pt x="436" y="224"/>
                    </a:lnTo>
                    <a:lnTo>
                      <a:pt x="422" y="225"/>
                    </a:lnTo>
                    <a:lnTo>
                      <a:pt x="404" y="226"/>
                    </a:lnTo>
                    <a:lnTo>
                      <a:pt x="381" y="227"/>
                    </a:lnTo>
                    <a:lnTo>
                      <a:pt x="353" y="229"/>
                    </a:lnTo>
                    <a:lnTo>
                      <a:pt x="323" y="231"/>
                    </a:lnTo>
                    <a:lnTo>
                      <a:pt x="292" y="233"/>
                    </a:lnTo>
                    <a:lnTo>
                      <a:pt x="260" y="234"/>
                    </a:lnTo>
                    <a:lnTo>
                      <a:pt x="227" y="236"/>
                    </a:lnTo>
                    <a:lnTo>
                      <a:pt x="195" y="239"/>
                    </a:lnTo>
                    <a:lnTo>
                      <a:pt x="166" y="240"/>
                    </a:lnTo>
                    <a:lnTo>
                      <a:pt x="140" y="242"/>
                    </a:lnTo>
                    <a:lnTo>
                      <a:pt x="117" y="243"/>
                    </a:lnTo>
                    <a:lnTo>
                      <a:pt x="99" y="244"/>
                    </a:lnTo>
                    <a:lnTo>
                      <a:pt x="86" y="246"/>
                    </a:lnTo>
                    <a:lnTo>
                      <a:pt x="8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6" name="Freeform 134"/>
              <p:cNvSpPr>
                <a:spLocks noEditPoints="1"/>
              </p:cNvSpPr>
              <p:nvPr/>
            </p:nvSpPr>
            <p:spPr bwMode="auto">
              <a:xfrm>
                <a:off x="5227" y="1552"/>
                <a:ext cx="137" cy="98"/>
              </a:xfrm>
              <a:custGeom>
                <a:avLst/>
                <a:gdLst>
                  <a:gd name="T0" fmla="*/ 224 w 276"/>
                  <a:gd name="T1" fmla="*/ 4 h 196"/>
                  <a:gd name="T2" fmla="*/ 220 w 276"/>
                  <a:gd name="T3" fmla="*/ 0 h 196"/>
                  <a:gd name="T4" fmla="*/ 7 w 276"/>
                  <a:gd name="T5" fmla="*/ 13 h 196"/>
                  <a:gd name="T6" fmla="*/ 4 w 276"/>
                  <a:gd name="T7" fmla="*/ 14 h 196"/>
                  <a:gd name="T8" fmla="*/ 2 w 276"/>
                  <a:gd name="T9" fmla="*/ 16 h 196"/>
                  <a:gd name="T10" fmla="*/ 0 w 276"/>
                  <a:gd name="T11" fmla="*/ 20 h 196"/>
                  <a:gd name="T12" fmla="*/ 0 w 276"/>
                  <a:gd name="T13" fmla="*/ 23 h 196"/>
                  <a:gd name="T14" fmla="*/ 52 w 276"/>
                  <a:gd name="T15" fmla="*/ 193 h 196"/>
                  <a:gd name="T16" fmla="*/ 57 w 276"/>
                  <a:gd name="T17" fmla="*/ 196 h 196"/>
                  <a:gd name="T18" fmla="*/ 269 w 276"/>
                  <a:gd name="T19" fmla="*/ 185 h 196"/>
                  <a:gd name="T20" fmla="*/ 272 w 276"/>
                  <a:gd name="T21" fmla="*/ 183 h 196"/>
                  <a:gd name="T22" fmla="*/ 274 w 276"/>
                  <a:gd name="T23" fmla="*/ 181 h 196"/>
                  <a:gd name="T24" fmla="*/ 276 w 276"/>
                  <a:gd name="T25" fmla="*/ 178 h 196"/>
                  <a:gd name="T26" fmla="*/ 276 w 276"/>
                  <a:gd name="T27" fmla="*/ 174 h 196"/>
                  <a:gd name="T28" fmla="*/ 64 w 276"/>
                  <a:gd name="T29" fmla="*/ 180 h 196"/>
                  <a:gd name="T30" fmla="*/ 57 w 276"/>
                  <a:gd name="T31" fmla="*/ 155 h 196"/>
                  <a:gd name="T32" fmla="*/ 42 w 276"/>
                  <a:gd name="T33" fmla="*/ 106 h 196"/>
                  <a:gd name="T34" fmla="*/ 28 w 276"/>
                  <a:gd name="T35" fmla="*/ 58 h 196"/>
                  <a:gd name="T36" fmla="*/ 19 w 276"/>
                  <a:gd name="T37" fmla="*/ 28 h 196"/>
                  <a:gd name="T38" fmla="*/ 32 w 276"/>
                  <a:gd name="T39" fmla="*/ 27 h 196"/>
                  <a:gd name="T40" fmla="*/ 55 w 276"/>
                  <a:gd name="T41" fmla="*/ 26 h 196"/>
                  <a:gd name="T42" fmla="*/ 84 w 276"/>
                  <a:gd name="T43" fmla="*/ 24 h 196"/>
                  <a:gd name="T44" fmla="*/ 118 w 276"/>
                  <a:gd name="T45" fmla="*/ 22 h 196"/>
                  <a:gd name="T46" fmla="*/ 150 w 276"/>
                  <a:gd name="T47" fmla="*/ 20 h 196"/>
                  <a:gd name="T48" fmla="*/ 180 w 276"/>
                  <a:gd name="T49" fmla="*/ 19 h 196"/>
                  <a:gd name="T50" fmla="*/ 202 w 276"/>
                  <a:gd name="T51" fmla="*/ 17 h 196"/>
                  <a:gd name="T52" fmla="*/ 212 w 276"/>
                  <a:gd name="T53" fmla="*/ 16 h 196"/>
                  <a:gd name="T54" fmla="*/ 219 w 276"/>
                  <a:gd name="T55" fmla="*/ 43 h 196"/>
                  <a:gd name="T56" fmla="*/ 234 w 276"/>
                  <a:gd name="T57" fmla="*/ 90 h 196"/>
                  <a:gd name="T58" fmla="*/ 249 w 276"/>
                  <a:gd name="T59" fmla="*/ 140 h 196"/>
                  <a:gd name="T60" fmla="*/ 257 w 276"/>
                  <a:gd name="T61" fmla="*/ 168 h 196"/>
                  <a:gd name="T62" fmla="*/ 244 w 276"/>
                  <a:gd name="T63" fmla="*/ 170 h 196"/>
                  <a:gd name="T64" fmla="*/ 221 w 276"/>
                  <a:gd name="T65" fmla="*/ 171 h 196"/>
                  <a:gd name="T66" fmla="*/ 192 w 276"/>
                  <a:gd name="T67" fmla="*/ 173 h 196"/>
                  <a:gd name="T68" fmla="*/ 158 w 276"/>
                  <a:gd name="T69" fmla="*/ 174 h 196"/>
                  <a:gd name="T70" fmla="*/ 126 w 276"/>
                  <a:gd name="T71" fmla="*/ 177 h 196"/>
                  <a:gd name="T72" fmla="*/ 96 w 276"/>
                  <a:gd name="T73" fmla="*/ 179 h 196"/>
                  <a:gd name="T74" fmla="*/ 74 w 276"/>
                  <a:gd name="T75" fmla="*/ 180 h 196"/>
                  <a:gd name="T76" fmla="*/ 64 w 276"/>
                  <a:gd name="T77"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6" h="196">
                    <a:moveTo>
                      <a:pt x="225" y="6"/>
                    </a:moveTo>
                    <a:lnTo>
                      <a:pt x="224" y="4"/>
                    </a:lnTo>
                    <a:lnTo>
                      <a:pt x="223" y="1"/>
                    </a:lnTo>
                    <a:lnTo>
                      <a:pt x="220" y="0"/>
                    </a:lnTo>
                    <a:lnTo>
                      <a:pt x="217" y="0"/>
                    </a:lnTo>
                    <a:lnTo>
                      <a:pt x="7" y="13"/>
                    </a:lnTo>
                    <a:lnTo>
                      <a:pt x="6" y="13"/>
                    </a:lnTo>
                    <a:lnTo>
                      <a:pt x="4" y="14"/>
                    </a:lnTo>
                    <a:lnTo>
                      <a:pt x="3" y="15"/>
                    </a:lnTo>
                    <a:lnTo>
                      <a:pt x="2" y="16"/>
                    </a:lnTo>
                    <a:lnTo>
                      <a:pt x="0" y="17"/>
                    </a:lnTo>
                    <a:lnTo>
                      <a:pt x="0" y="20"/>
                    </a:lnTo>
                    <a:lnTo>
                      <a:pt x="0" y="21"/>
                    </a:lnTo>
                    <a:lnTo>
                      <a:pt x="0" y="23"/>
                    </a:lnTo>
                    <a:lnTo>
                      <a:pt x="51" y="190"/>
                    </a:lnTo>
                    <a:lnTo>
                      <a:pt x="52" y="193"/>
                    </a:lnTo>
                    <a:lnTo>
                      <a:pt x="55" y="195"/>
                    </a:lnTo>
                    <a:lnTo>
                      <a:pt x="57" y="196"/>
                    </a:lnTo>
                    <a:lnTo>
                      <a:pt x="59" y="196"/>
                    </a:lnTo>
                    <a:lnTo>
                      <a:pt x="269" y="185"/>
                    </a:lnTo>
                    <a:lnTo>
                      <a:pt x="270" y="185"/>
                    </a:lnTo>
                    <a:lnTo>
                      <a:pt x="272" y="183"/>
                    </a:lnTo>
                    <a:lnTo>
                      <a:pt x="273" y="182"/>
                    </a:lnTo>
                    <a:lnTo>
                      <a:pt x="274" y="181"/>
                    </a:lnTo>
                    <a:lnTo>
                      <a:pt x="276" y="179"/>
                    </a:lnTo>
                    <a:lnTo>
                      <a:pt x="276" y="178"/>
                    </a:lnTo>
                    <a:lnTo>
                      <a:pt x="276" y="175"/>
                    </a:lnTo>
                    <a:lnTo>
                      <a:pt x="276" y="174"/>
                    </a:lnTo>
                    <a:lnTo>
                      <a:pt x="225" y="6"/>
                    </a:lnTo>
                    <a:close/>
                    <a:moveTo>
                      <a:pt x="64" y="180"/>
                    </a:moveTo>
                    <a:lnTo>
                      <a:pt x="61" y="171"/>
                    </a:lnTo>
                    <a:lnTo>
                      <a:pt x="57" y="155"/>
                    </a:lnTo>
                    <a:lnTo>
                      <a:pt x="50" y="132"/>
                    </a:lnTo>
                    <a:lnTo>
                      <a:pt x="42" y="106"/>
                    </a:lnTo>
                    <a:lnTo>
                      <a:pt x="35" y="81"/>
                    </a:lnTo>
                    <a:lnTo>
                      <a:pt x="28" y="58"/>
                    </a:lnTo>
                    <a:lnTo>
                      <a:pt x="22" y="39"/>
                    </a:lnTo>
                    <a:lnTo>
                      <a:pt x="19" y="28"/>
                    </a:lnTo>
                    <a:lnTo>
                      <a:pt x="23" y="28"/>
                    </a:lnTo>
                    <a:lnTo>
                      <a:pt x="32" y="27"/>
                    </a:lnTo>
                    <a:lnTo>
                      <a:pt x="42" y="27"/>
                    </a:lnTo>
                    <a:lnTo>
                      <a:pt x="55" y="26"/>
                    </a:lnTo>
                    <a:lnTo>
                      <a:pt x="69" y="24"/>
                    </a:lnTo>
                    <a:lnTo>
                      <a:pt x="84" y="24"/>
                    </a:lnTo>
                    <a:lnTo>
                      <a:pt x="101" y="23"/>
                    </a:lnTo>
                    <a:lnTo>
                      <a:pt x="118" y="22"/>
                    </a:lnTo>
                    <a:lnTo>
                      <a:pt x="134" y="21"/>
                    </a:lnTo>
                    <a:lnTo>
                      <a:pt x="150" y="20"/>
                    </a:lnTo>
                    <a:lnTo>
                      <a:pt x="166" y="20"/>
                    </a:lnTo>
                    <a:lnTo>
                      <a:pt x="180" y="19"/>
                    </a:lnTo>
                    <a:lnTo>
                      <a:pt x="192" y="17"/>
                    </a:lnTo>
                    <a:lnTo>
                      <a:pt x="202" y="17"/>
                    </a:lnTo>
                    <a:lnTo>
                      <a:pt x="209" y="16"/>
                    </a:lnTo>
                    <a:lnTo>
                      <a:pt x="212" y="16"/>
                    </a:lnTo>
                    <a:lnTo>
                      <a:pt x="215" y="26"/>
                    </a:lnTo>
                    <a:lnTo>
                      <a:pt x="219" y="43"/>
                    </a:lnTo>
                    <a:lnTo>
                      <a:pt x="226" y="65"/>
                    </a:lnTo>
                    <a:lnTo>
                      <a:pt x="234" y="90"/>
                    </a:lnTo>
                    <a:lnTo>
                      <a:pt x="241" y="117"/>
                    </a:lnTo>
                    <a:lnTo>
                      <a:pt x="249" y="140"/>
                    </a:lnTo>
                    <a:lnTo>
                      <a:pt x="254" y="158"/>
                    </a:lnTo>
                    <a:lnTo>
                      <a:pt x="257" y="168"/>
                    </a:lnTo>
                    <a:lnTo>
                      <a:pt x="253" y="168"/>
                    </a:lnTo>
                    <a:lnTo>
                      <a:pt x="244" y="170"/>
                    </a:lnTo>
                    <a:lnTo>
                      <a:pt x="234" y="170"/>
                    </a:lnTo>
                    <a:lnTo>
                      <a:pt x="221" y="171"/>
                    </a:lnTo>
                    <a:lnTo>
                      <a:pt x="206" y="172"/>
                    </a:lnTo>
                    <a:lnTo>
                      <a:pt x="192" y="173"/>
                    </a:lnTo>
                    <a:lnTo>
                      <a:pt x="175" y="173"/>
                    </a:lnTo>
                    <a:lnTo>
                      <a:pt x="158" y="174"/>
                    </a:lnTo>
                    <a:lnTo>
                      <a:pt x="142" y="175"/>
                    </a:lnTo>
                    <a:lnTo>
                      <a:pt x="126" y="177"/>
                    </a:lnTo>
                    <a:lnTo>
                      <a:pt x="110" y="178"/>
                    </a:lnTo>
                    <a:lnTo>
                      <a:pt x="96" y="179"/>
                    </a:lnTo>
                    <a:lnTo>
                      <a:pt x="84" y="179"/>
                    </a:lnTo>
                    <a:lnTo>
                      <a:pt x="74" y="180"/>
                    </a:lnTo>
                    <a:lnTo>
                      <a:pt x="67" y="180"/>
                    </a:lnTo>
                    <a:lnTo>
                      <a:pt x="6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7" name="Freeform 135"/>
              <p:cNvSpPr>
                <a:spLocks noEditPoints="1"/>
              </p:cNvSpPr>
              <p:nvPr/>
            </p:nvSpPr>
            <p:spPr bwMode="auto">
              <a:xfrm>
                <a:off x="5089" y="1392"/>
                <a:ext cx="425" cy="384"/>
              </a:xfrm>
              <a:custGeom>
                <a:avLst/>
                <a:gdLst>
                  <a:gd name="T0" fmla="*/ 51 w 851"/>
                  <a:gd name="T1" fmla="*/ 248 h 767"/>
                  <a:gd name="T2" fmla="*/ 0 w 851"/>
                  <a:gd name="T3" fmla="*/ 337 h 767"/>
                  <a:gd name="T4" fmla="*/ 157 w 851"/>
                  <a:gd name="T5" fmla="*/ 756 h 767"/>
                  <a:gd name="T6" fmla="*/ 165 w 851"/>
                  <a:gd name="T7" fmla="*/ 767 h 767"/>
                  <a:gd name="T8" fmla="*/ 236 w 851"/>
                  <a:gd name="T9" fmla="*/ 751 h 767"/>
                  <a:gd name="T10" fmla="*/ 244 w 851"/>
                  <a:gd name="T11" fmla="*/ 763 h 767"/>
                  <a:gd name="T12" fmla="*/ 317 w 851"/>
                  <a:gd name="T13" fmla="*/ 747 h 767"/>
                  <a:gd name="T14" fmla="*/ 325 w 851"/>
                  <a:gd name="T15" fmla="*/ 758 h 767"/>
                  <a:gd name="T16" fmla="*/ 396 w 851"/>
                  <a:gd name="T17" fmla="*/ 742 h 767"/>
                  <a:gd name="T18" fmla="*/ 404 w 851"/>
                  <a:gd name="T19" fmla="*/ 754 h 767"/>
                  <a:gd name="T20" fmla="*/ 477 w 851"/>
                  <a:gd name="T21" fmla="*/ 739 h 767"/>
                  <a:gd name="T22" fmla="*/ 484 w 851"/>
                  <a:gd name="T23" fmla="*/ 749 h 767"/>
                  <a:gd name="T24" fmla="*/ 556 w 851"/>
                  <a:gd name="T25" fmla="*/ 734 h 767"/>
                  <a:gd name="T26" fmla="*/ 564 w 851"/>
                  <a:gd name="T27" fmla="*/ 744 h 767"/>
                  <a:gd name="T28" fmla="*/ 636 w 851"/>
                  <a:gd name="T29" fmla="*/ 729 h 767"/>
                  <a:gd name="T30" fmla="*/ 644 w 851"/>
                  <a:gd name="T31" fmla="*/ 741 h 767"/>
                  <a:gd name="T32" fmla="*/ 740 w 851"/>
                  <a:gd name="T33" fmla="*/ 674 h 767"/>
                  <a:gd name="T34" fmla="*/ 786 w 851"/>
                  <a:gd name="T35" fmla="*/ 583 h 767"/>
                  <a:gd name="T36" fmla="*/ 850 w 851"/>
                  <a:gd name="T37" fmla="*/ 9 h 767"/>
                  <a:gd name="T38" fmla="*/ 176 w 851"/>
                  <a:gd name="T39" fmla="*/ 750 h 767"/>
                  <a:gd name="T40" fmla="*/ 198 w 851"/>
                  <a:gd name="T41" fmla="*/ 743 h 767"/>
                  <a:gd name="T42" fmla="*/ 265 w 851"/>
                  <a:gd name="T43" fmla="*/ 726 h 767"/>
                  <a:gd name="T44" fmla="*/ 355 w 851"/>
                  <a:gd name="T45" fmla="*/ 741 h 767"/>
                  <a:gd name="T46" fmla="*/ 355 w 851"/>
                  <a:gd name="T47" fmla="*/ 698 h 767"/>
                  <a:gd name="T48" fmla="*/ 427 w 851"/>
                  <a:gd name="T49" fmla="*/ 736 h 767"/>
                  <a:gd name="T50" fmla="*/ 447 w 851"/>
                  <a:gd name="T51" fmla="*/ 706 h 767"/>
                  <a:gd name="T52" fmla="*/ 496 w 851"/>
                  <a:gd name="T53" fmla="*/ 733 h 767"/>
                  <a:gd name="T54" fmla="*/ 517 w 851"/>
                  <a:gd name="T55" fmla="*/ 725 h 767"/>
                  <a:gd name="T56" fmla="*/ 585 w 851"/>
                  <a:gd name="T57" fmla="*/ 707 h 767"/>
                  <a:gd name="T58" fmla="*/ 674 w 851"/>
                  <a:gd name="T59" fmla="*/ 722 h 767"/>
                  <a:gd name="T60" fmla="*/ 675 w 851"/>
                  <a:gd name="T61" fmla="*/ 680 h 767"/>
                  <a:gd name="T62" fmla="*/ 695 w 851"/>
                  <a:gd name="T63" fmla="*/ 646 h 767"/>
                  <a:gd name="T64" fmla="*/ 327 w 851"/>
                  <a:gd name="T65" fmla="*/ 667 h 767"/>
                  <a:gd name="T66" fmla="*/ 116 w 851"/>
                  <a:gd name="T67" fmla="*/ 618 h 767"/>
                  <a:gd name="T68" fmla="*/ 40 w 851"/>
                  <a:gd name="T69" fmla="*/ 322 h 767"/>
                  <a:gd name="T70" fmla="*/ 746 w 851"/>
                  <a:gd name="T71" fmla="*/ 601 h 767"/>
                  <a:gd name="T72" fmla="*/ 141 w 851"/>
                  <a:gd name="T73" fmla="*/ 518 h 767"/>
                  <a:gd name="T74" fmla="*/ 145 w 851"/>
                  <a:gd name="T75" fmla="*/ 274 h 767"/>
                  <a:gd name="T76" fmla="*/ 519 w 851"/>
                  <a:gd name="T77" fmla="*/ 252 h 767"/>
                  <a:gd name="T78" fmla="*/ 682 w 851"/>
                  <a:gd name="T79" fmla="*/ 344 h 767"/>
                  <a:gd name="T80" fmla="*/ 661 w 851"/>
                  <a:gd name="T81" fmla="*/ 583 h 767"/>
                  <a:gd name="T82" fmla="*/ 290 w 851"/>
                  <a:gd name="T83" fmla="*/ 604 h 767"/>
                  <a:gd name="T84" fmla="*/ 485 w 851"/>
                  <a:gd name="T85" fmla="*/ 132 h 767"/>
                  <a:gd name="T86" fmla="*/ 469 w 851"/>
                  <a:gd name="T87" fmla="*/ 137 h 767"/>
                  <a:gd name="T88" fmla="*/ 577 w 851"/>
                  <a:gd name="T89" fmla="*/ 120 h 767"/>
                  <a:gd name="T90" fmla="*/ 728 w 851"/>
                  <a:gd name="T91" fmla="*/ 120 h 767"/>
                  <a:gd name="T92" fmla="*/ 728 w 851"/>
                  <a:gd name="T93" fmla="*/ 384 h 767"/>
                  <a:gd name="T94" fmla="*/ 705 w 851"/>
                  <a:gd name="T95" fmla="*/ 147 h 767"/>
                  <a:gd name="T96" fmla="*/ 668 w 851"/>
                  <a:gd name="T97" fmla="*/ 212 h 767"/>
                  <a:gd name="T98" fmla="*/ 509 w 851"/>
                  <a:gd name="T99" fmla="*/ 147 h 767"/>
                  <a:gd name="T100" fmla="*/ 637 w 851"/>
                  <a:gd name="T101" fmla="*/ 147 h 767"/>
                  <a:gd name="T102" fmla="*/ 809 w 851"/>
                  <a:gd name="T103" fmla="*/ 468 h 767"/>
                  <a:gd name="T104" fmla="*/ 754 w 851"/>
                  <a:gd name="T105" fmla="*/ 475 h 767"/>
                  <a:gd name="T106" fmla="*/ 747 w 851"/>
                  <a:gd name="T107" fmla="*/ 108 h 767"/>
                  <a:gd name="T108" fmla="*/ 453 w 851"/>
                  <a:gd name="T109" fmla="*/ 111 h 767"/>
                  <a:gd name="T110" fmla="*/ 408 w 851"/>
                  <a:gd name="T111" fmla="*/ 31 h 767"/>
                  <a:gd name="T112" fmla="*/ 676 w 851"/>
                  <a:gd name="T113" fmla="*/ 31 h 767"/>
                  <a:gd name="T114" fmla="*/ 819 w 851"/>
                  <a:gd name="T115" fmla="*/ 249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1" h="767">
                    <a:moveTo>
                      <a:pt x="835" y="0"/>
                    </a:moveTo>
                    <a:lnTo>
                      <a:pt x="366" y="0"/>
                    </a:lnTo>
                    <a:lnTo>
                      <a:pt x="360" y="1"/>
                    </a:lnTo>
                    <a:lnTo>
                      <a:pt x="355" y="4"/>
                    </a:lnTo>
                    <a:lnTo>
                      <a:pt x="351" y="9"/>
                    </a:lnTo>
                    <a:lnTo>
                      <a:pt x="350" y="16"/>
                    </a:lnTo>
                    <a:lnTo>
                      <a:pt x="350" y="230"/>
                    </a:lnTo>
                    <a:lnTo>
                      <a:pt x="51" y="248"/>
                    </a:lnTo>
                    <a:lnTo>
                      <a:pt x="46" y="249"/>
                    </a:lnTo>
                    <a:lnTo>
                      <a:pt x="43" y="250"/>
                    </a:lnTo>
                    <a:lnTo>
                      <a:pt x="39" y="253"/>
                    </a:lnTo>
                    <a:lnTo>
                      <a:pt x="37" y="257"/>
                    </a:lnTo>
                    <a:lnTo>
                      <a:pt x="1" y="328"/>
                    </a:lnTo>
                    <a:lnTo>
                      <a:pt x="0" y="331"/>
                    </a:lnTo>
                    <a:lnTo>
                      <a:pt x="0" y="334"/>
                    </a:lnTo>
                    <a:lnTo>
                      <a:pt x="0" y="337"/>
                    </a:lnTo>
                    <a:lnTo>
                      <a:pt x="0" y="340"/>
                    </a:lnTo>
                    <a:lnTo>
                      <a:pt x="108" y="701"/>
                    </a:lnTo>
                    <a:lnTo>
                      <a:pt x="111" y="705"/>
                    </a:lnTo>
                    <a:lnTo>
                      <a:pt x="115" y="709"/>
                    </a:lnTo>
                    <a:lnTo>
                      <a:pt x="120" y="711"/>
                    </a:lnTo>
                    <a:lnTo>
                      <a:pt x="124" y="712"/>
                    </a:lnTo>
                    <a:lnTo>
                      <a:pt x="177" y="709"/>
                    </a:lnTo>
                    <a:lnTo>
                      <a:pt x="157" y="756"/>
                    </a:lnTo>
                    <a:lnTo>
                      <a:pt x="156" y="758"/>
                    </a:lnTo>
                    <a:lnTo>
                      <a:pt x="156" y="759"/>
                    </a:lnTo>
                    <a:lnTo>
                      <a:pt x="157" y="762"/>
                    </a:lnTo>
                    <a:lnTo>
                      <a:pt x="158" y="764"/>
                    </a:lnTo>
                    <a:lnTo>
                      <a:pt x="159" y="765"/>
                    </a:lnTo>
                    <a:lnTo>
                      <a:pt x="160" y="766"/>
                    </a:lnTo>
                    <a:lnTo>
                      <a:pt x="162" y="767"/>
                    </a:lnTo>
                    <a:lnTo>
                      <a:pt x="165" y="767"/>
                    </a:lnTo>
                    <a:lnTo>
                      <a:pt x="200" y="765"/>
                    </a:lnTo>
                    <a:lnTo>
                      <a:pt x="203" y="765"/>
                    </a:lnTo>
                    <a:lnTo>
                      <a:pt x="205" y="764"/>
                    </a:lnTo>
                    <a:lnTo>
                      <a:pt x="206" y="762"/>
                    </a:lnTo>
                    <a:lnTo>
                      <a:pt x="207" y="761"/>
                    </a:lnTo>
                    <a:lnTo>
                      <a:pt x="230" y="705"/>
                    </a:lnTo>
                    <a:lnTo>
                      <a:pt x="257" y="704"/>
                    </a:lnTo>
                    <a:lnTo>
                      <a:pt x="236" y="751"/>
                    </a:lnTo>
                    <a:lnTo>
                      <a:pt x="236" y="754"/>
                    </a:lnTo>
                    <a:lnTo>
                      <a:pt x="236" y="755"/>
                    </a:lnTo>
                    <a:lnTo>
                      <a:pt x="236" y="757"/>
                    </a:lnTo>
                    <a:lnTo>
                      <a:pt x="237" y="759"/>
                    </a:lnTo>
                    <a:lnTo>
                      <a:pt x="238" y="761"/>
                    </a:lnTo>
                    <a:lnTo>
                      <a:pt x="241" y="762"/>
                    </a:lnTo>
                    <a:lnTo>
                      <a:pt x="242" y="763"/>
                    </a:lnTo>
                    <a:lnTo>
                      <a:pt x="244" y="763"/>
                    </a:lnTo>
                    <a:lnTo>
                      <a:pt x="280" y="761"/>
                    </a:lnTo>
                    <a:lnTo>
                      <a:pt x="282" y="761"/>
                    </a:lnTo>
                    <a:lnTo>
                      <a:pt x="284" y="759"/>
                    </a:lnTo>
                    <a:lnTo>
                      <a:pt x="286" y="757"/>
                    </a:lnTo>
                    <a:lnTo>
                      <a:pt x="287" y="756"/>
                    </a:lnTo>
                    <a:lnTo>
                      <a:pt x="311" y="701"/>
                    </a:lnTo>
                    <a:lnTo>
                      <a:pt x="337" y="699"/>
                    </a:lnTo>
                    <a:lnTo>
                      <a:pt x="317" y="747"/>
                    </a:lnTo>
                    <a:lnTo>
                      <a:pt x="316" y="749"/>
                    </a:lnTo>
                    <a:lnTo>
                      <a:pt x="316" y="750"/>
                    </a:lnTo>
                    <a:lnTo>
                      <a:pt x="316" y="752"/>
                    </a:lnTo>
                    <a:lnTo>
                      <a:pt x="317" y="755"/>
                    </a:lnTo>
                    <a:lnTo>
                      <a:pt x="319" y="756"/>
                    </a:lnTo>
                    <a:lnTo>
                      <a:pt x="320" y="757"/>
                    </a:lnTo>
                    <a:lnTo>
                      <a:pt x="322" y="758"/>
                    </a:lnTo>
                    <a:lnTo>
                      <a:pt x="325" y="758"/>
                    </a:lnTo>
                    <a:lnTo>
                      <a:pt x="360" y="756"/>
                    </a:lnTo>
                    <a:lnTo>
                      <a:pt x="363" y="756"/>
                    </a:lnTo>
                    <a:lnTo>
                      <a:pt x="364" y="755"/>
                    </a:lnTo>
                    <a:lnTo>
                      <a:pt x="366" y="752"/>
                    </a:lnTo>
                    <a:lnTo>
                      <a:pt x="367" y="751"/>
                    </a:lnTo>
                    <a:lnTo>
                      <a:pt x="390" y="696"/>
                    </a:lnTo>
                    <a:lnTo>
                      <a:pt x="417" y="695"/>
                    </a:lnTo>
                    <a:lnTo>
                      <a:pt x="396" y="742"/>
                    </a:lnTo>
                    <a:lnTo>
                      <a:pt x="395" y="744"/>
                    </a:lnTo>
                    <a:lnTo>
                      <a:pt x="395" y="747"/>
                    </a:lnTo>
                    <a:lnTo>
                      <a:pt x="396" y="748"/>
                    </a:lnTo>
                    <a:lnTo>
                      <a:pt x="397" y="750"/>
                    </a:lnTo>
                    <a:lnTo>
                      <a:pt x="398" y="751"/>
                    </a:lnTo>
                    <a:lnTo>
                      <a:pt x="401" y="752"/>
                    </a:lnTo>
                    <a:lnTo>
                      <a:pt x="402" y="754"/>
                    </a:lnTo>
                    <a:lnTo>
                      <a:pt x="404" y="754"/>
                    </a:lnTo>
                    <a:lnTo>
                      <a:pt x="440" y="751"/>
                    </a:lnTo>
                    <a:lnTo>
                      <a:pt x="442" y="751"/>
                    </a:lnTo>
                    <a:lnTo>
                      <a:pt x="444" y="750"/>
                    </a:lnTo>
                    <a:lnTo>
                      <a:pt x="446" y="749"/>
                    </a:lnTo>
                    <a:lnTo>
                      <a:pt x="447" y="747"/>
                    </a:lnTo>
                    <a:lnTo>
                      <a:pt x="471" y="691"/>
                    </a:lnTo>
                    <a:lnTo>
                      <a:pt x="497" y="690"/>
                    </a:lnTo>
                    <a:lnTo>
                      <a:pt x="477" y="739"/>
                    </a:lnTo>
                    <a:lnTo>
                      <a:pt x="476" y="740"/>
                    </a:lnTo>
                    <a:lnTo>
                      <a:pt x="476" y="742"/>
                    </a:lnTo>
                    <a:lnTo>
                      <a:pt x="476" y="743"/>
                    </a:lnTo>
                    <a:lnTo>
                      <a:pt x="477" y="746"/>
                    </a:lnTo>
                    <a:lnTo>
                      <a:pt x="479" y="747"/>
                    </a:lnTo>
                    <a:lnTo>
                      <a:pt x="480" y="748"/>
                    </a:lnTo>
                    <a:lnTo>
                      <a:pt x="482" y="749"/>
                    </a:lnTo>
                    <a:lnTo>
                      <a:pt x="484" y="749"/>
                    </a:lnTo>
                    <a:lnTo>
                      <a:pt x="520" y="748"/>
                    </a:lnTo>
                    <a:lnTo>
                      <a:pt x="522" y="747"/>
                    </a:lnTo>
                    <a:lnTo>
                      <a:pt x="524" y="746"/>
                    </a:lnTo>
                    <a:lnTo>
                      <a:pt x="525" y="744"/>
                    </a:lnTo>
                    <a:lnTo>
                      <a:pt x="526" y="742"/>
                    </a:lnTo>
                    <a:lnTo>
                      <a:pt x="550" y="687"/>
                    </a:lnTo>
                    <a:lnTo>
                      <a:pt x="577" y="686"/>
                    </a:lnTo>
                    <a:lnTo>
                      <a:pt x="556" y="734"/>
                    </a:lnTo>
                    <a:lnTo>
                      <a:pt x="555" y="736"/>
                    </a:lnTo>
                    <a:lnTo>
                      <a:pt x="555" y="737"/>
                    </a:lnTo>
                    <a:lnTo>
                      <a:pt x="556" y="740"/>
                    </a:lnTo>
                    <a:lnTo>
                      <a:pt x="557" y="742"/>
                    </a:lnTo>
                    <a:lnTo>
                      <a:pt x="558" y="743"/>
                    </a:lnTo>
                    <a:lnTo>
                      <a:pt x="560" y="744"/>
                    </a:lnTo>
                    <a:lnTo>
                      <a:pt x="562" y="744"/>
                    </a:lnTo>
                    <a:lnTo>
                      <a:pt x="564" y="744"/>
                    </a:lnTo>
                    <a:lnTo>
                      <a:pt x="600" y="743"/>
                    </a:lnTo>
                    <a:lnTo>
                      <a:pt x="602" y="743"/>
                    </a:lnTo>
                    <a:lnTo>
                      <a:pt x="604" y="742"/>
                    </a:lnTo>
                    <a:lnTo>
                      <a:pt x="606" y="740"/>
                    </a:lnTo>
                    <a:lnTo>
                      <a:pt x="607" y="739"/>
                    </a:lnTo>
                    <a:lnTo>
                      <a:pt x="631" y="682"/>
                    </a:lnTo>
                    <a:lnTo>
                      <a:pt x="657" y="681"/>
                    </a:lnTo>
                    <a:lnTo>
                      <a:pt x="636" y="729"/>
                    </a:lnTo>
                    <a:lnTo>
                      <a:pt x="636" y="732"/>
                    </a:lnTo>
                    <a:lnTo>
                      <a:pt x="636" y="733"/>
                    </a:lnTo>
                    <a:lnTo>
                      <a:pt x="636" y="735"/>
                    </a:lnTo>
                    <a:lnTo>
                      <a:pt x="637" y="737"/>
                    </a:lnTo>
                    <a:lnTo>
                      <a:pt x="638" y="739"/>
                    </a:lnTo>
                    <a:lnTo>
                      <a:pt x="640" y="740"/>
                    </a:lnTo>
                    <a:lnTo>
                      <a:pt x="641" y="741"/>
                    </a:lnTo>
                    <a:lnTo>
                      <a:pt x="644" y="741"/>
                    </a:lnTo>
                    <a:lnTo>
                      <a:pt x="679" y="739"/>
                    </a:lnTo>
                    <a:lnTo>
                      <a:pt x="682" y="739"/>
                    </a:lnTo>
                    <a:lnTo>
                      <a:pt x="684" y="737"/>
                    </a:lnTo>
                    <a:lnTo>
                      <a:pt x="685" y="735"/>
                    </a:lnTo>
                    <a:lnTo>
                      <a:pt x="686" y="734"/>
                    </a:lnTo>
                    <a:lnTo>
                      <a:pt x="710" y="678"/>
                    </a:lnTo>
                    <a:lnTo>
                      <a:pt x="736" y="675"/>
                    </a:lnTo>
                    <a:lnTo>
                      <a:pt x="740" y="674"/>
                    </a:lnTo>
                    <a:lnTo>
                      <a:pt x="744" y="673"/>
                    </a:lnTo>
                    <a:lnTo>
                      <a:pt x="747" y="671"/>
                    </a:lnTo>
                    <a:lnTo>
                      <a:pt x="750" y="667"/>
                    </a:lnTo>
                    <a:lnTo>
                      <a:pt x="785" y="595"/>
                    </a:lnTo>
                    <a:lnTo>
                      <a:pt x="786" y="592"/>
                    </a:lnTo>
                    <a:lnTo>
                      <a:pt x="788" y="589"/>
                    </a:lnTo>
                    <a:lnTo>
                      <a:pt x="788" y="586"/>
                    </a:lnTo>
                    <a:lnTo>
                      <a:pt x="786" y="583"/>
                    </a:lnTo>
                    <a:lnTo>
                      <a:pt x="761" y="500"/>
                    </a:lnTo>
                    <a:lnTo>
                      <a:pt x="835" y="500"/>
                    </a:lnTo>
                    <a:lnTo>
                      <a:pt x="840" y="499"/>
                    </a:lnTo>
                    <a:lnTo>
                      <a:pt x="846" y="495"/>
                    </a:lnTo>
                    <a:lnTo>
                      <a:pt x="850" y="490"/>
                    </a:lnTo>
                    <a:lnTo>
                      <a:pt x="851" y="484"/>
                    </a:lnTo>
                    <a:lnTo>
                      <a:pt x="851" y="16"/>
                    </a:lnTo>
                    <a:lnTo>
                      <a:pt x="850" y="9"/>
                    </a:lnTo>
                    <a:lnTo>
                      <a:pt x="846" y="4"/>
                    </a:lnTo>
                    <a:lnTo>
                      <a:pt x="840" y="1"/>
                    </a:lnTo>
                    <a:lnTo>
                      <a:pt x="835" y="0"/>
                    </a:lnTo>
                    <a:close/>
                    <a:moveTo>
                      <a:pt x="195" y="749"/>
                    </a:moveTo>
                    <a:lnTo>
                      <a:pt x="191" y="749"/>
                    </a:lnTo>
                    <a:lnTo>
                      <a:pt x="187" y="749"/>
                    </a:lnTo>
                    <a:lnTo>
                      <a:pt x="182" y="750"/>
                    </a:lnTo>
                    <a:lnTo>
                      <a:pt x="176" y="750"/>
                    </a:lnTo>
                    <a:lnTo>
                      <a:pt x="180" y="741"/>
                    </a:lnTo>
                    <a:lnTo>
                      <a:pt x="185" y="731"/>
                    </a:lnTo>
                    <a:lnTo>
                      <a:pt x="190" y="719"/>
                    </a:lnTo>
                    <a:lnTo>
                      <a:pt x="195" y="707"/>
                    </a:lnTo>
                    <a:lnTo>
                      <a:pt x="213" y="706"/>
                    </a:lnTo>
                    <a:lnTo>
                      <a:pt x="207" y="720"/>
                    </a:lnTo>
                    <a:lnTo>
                      <a:pt x="203" y="733"/>
                    </a:lnTo>
                    <a:lnTo>
                      <a:pt x="198" y="743"/>
                    </a:lnTo>
                    <a:lnTo>
                      <a:pt x="195" y="749"/>
                    </a:lnTo>
                    <a:close/>
                    <a:moveTo>
                      <a:pt x="274" y="744"/>
                    </a:moveTo>
                    <a:lnTo>
                      <a:pt x="271" y="746"/>
                    </a:lnTo>
                    <a:lnTo>
                      <a:pt x="267" y="746"/>
                    </a:lnTo>
                    <a:lnTo>
                      <a:pt x="263" y="746"/>
                    </a:lnTo>
                    <a:lnTo>
                      <a:pt x="257" y="746"/>
                    </a:lnTo>
                    <a:lnTo>
                      <a:pt x="260" y="736"/>
                    </a:lnTo>
                    <a:lnTo>
                      <a:pt x="265" y="726"/>
                    </a:lnTo>
                    <a:lnTo>
                      <a:pt x="271" y="714"/>
                    </a:lnTo>
                    <a:lnTo>
                      <a:pt x="275" y="703"/>
                    </a:lnTo>
                    <a:lnTo>
                      <a:pt x="293" y="702"/>
                    </a:lnTo>
                    <a:lnTo>
                      <a:pt x="287" y="716"/>
                    </a:lnTo>
                    <a:lnTo>
                      <a:pt x="282" y="728"/>
                    </a:lnTo>
                    <a:lnTo>
                      <a:pt x="278" y="739"/>
                    </a:lnTo>
                    <a:lnTo>
                      <a:pt x="274" y="744"/>
                    </a:lnTo>
                    <a:close/>
                    <a:moveTo>
                      <a:pt x="355" y="741"/>
                    </a:moveTo>
                    <a:lnTo>
                      <a:pt x="351" y="741"/>
                    </a:lnTo>
                    <a:lnTo>
                      <a:pt x="347" y="741"/>
                    </a:lnTo>
                    <a:lnTo>
                      <a:pt x="342" y="741"/>
                    </a:lnTo>
                    <a:lnTo>
                      <a:pt x="336" y="741"/>
                    </a:lnTo>
                    <a:lnTo>
                      <a:pt x="340" y="732"/>
                    </a:lnTo>
                    <a:lnTo>
                      <a:pt x="345" y="721"/>
                    </a:lnTo>
                    <a:lnTo>
                      <a:pt x="350" y="710"/>
                    </a:lnTo>
                    <a:lnTo>
                      <a:pt x="355" y="698"/>
                    </a:lnTo>
                    <a:lnTo>
                      <a:pt x="373" y="697"/>
                    </a:lnTo>
                    <a:lnTo>
                      <a:pt x="367" y="711"/>
                    </a:lnTo>
                    <a:lnTo>
                      <a:pt x="363" y="724"/>
                    </a:lnTo>
                    <a:lnTo>
                      <a:pt x="358" y="734"/>
                    </a:lnTo>
                    <a:lnTo>
                      <a:pt x="355" y="741"/>
                    </a:lnTo>
                    <a:close/>
                    <a:moveTo>
                      <a:pt x="434" y="736"/>
                    </a:moveTo>
                    <a:lnTo>
                      <a:pt x="431" y="736"/>
                    </a:lnTo>
                    <a:lnTo>
                      <a:pt x="427" y="736"/>
                    </a:lnTo>
                    <a:lnTo>
                      <a:pt x="421" y="736"/>
                    </a:lnTo>
                    <a:lnTo>
                      <a:pt x="416" y="737"/>
                    </a:lnTo>
                    <a:lnTo>
                      <a:pt x="420" y="728"/>
                    </a:lnTo>
                    <a:lnTo>
                      <a:pt x="425" y="717"/>
                    </a:lnTo>
                    <a:lnTo>
                      <a:pt x="431" y="705"/>
                    </a:lnTo>
                    <a:lnTo>
                      <a:pt x="435" y="694"/>
                    </a:lnTo>
                    <a:lnTo>
                      <a:pt x="453" y="692"/>
                    </a:lnTo>
                    <a:lnTo>
                      <a:pt x="447" y="706"/>
                    </a:lnTo>
                    <a:lnTo>
                      <a:pt x="442" y="719"/>
                    </a:lnTo>
                    <a:lnTo>
                      <a:pt x="438" y="729"/>
                    </a:lnTo>
                    <a:lnTo>
                      <a:pt x="434" y="736"/>
                    </a:lnTo>
                    <a:close/>
                    <a:moveTo>
                      <a:pt x="514" y="732"/>
                    </a:moveTo>
                    <a:lnTo>
                      <a:pt x="510" y="732"/>
                    </a:lnTo>
                    <a:lnTo>
                      <a:pt x="507" y="732"/>
                    </a:lnTo>
                    <a:lnTo>
                      <a:pt x="502" y="732"/>
                    </a:lnTo>
                    <a:lnTo>
                      <a:pt x="496" y="733"/>
                    </a:lnTo>
                    <a:lnTo>
                      <a:pt x="500" y="724"/>
                    </a:lnTo>
                    <a:lnTo>
                      <a:pt x="505" y="712"/>
                    </a:lnTo>
                    <a:lnTo>
                      <a:pt x="510" y="701"/>
                    </a:lnTo>
                    <a:lnTo>
                      <a:pt x="515" y="689"/>
                    </a:lnTo>
                    <a:lnTo>
                      <a:pt x="533" y="688"/>
                    </a:lnTo>
                    <a:lnTo>
                      <a:pt x="527" y="702"/>
                    </a:lnTo>
                    <a:lnTo>
                      <a:pt x="522" y="714"/>
                    </a:lnTo>
                    <a:lnTo>
                      <a:pt x="517" y="725"/>
                    </a:lnTo>
                    <a:lnTo>
                      <a:pt x="514" y="732"/>
                    </a:lnTo>
                    <a:close/>
                    <a:moveTo>
                      <a:pt x="594" y="727"/>
                    </a:moveTo>
                    <a:lnTo>
                      <a:pt x="591" y="727"/>
                    </a:lnTo>
                    <a:lnTo>
                      <a:pt x="586" y="727"/>
                    </a:lnTo>
                    <a:lnTo>
                      <a:pt x="581" y="728"/>
                    </a:lnTo>
                    <a:lnTo>
                      <a:pt x="576" y="728"/>
                    </a:lnTo>
                    <a:lnTo>
                      <a:pt x="580" y="719"/>
                    </a:lnTo>
                    <a:lnTo>
                      <a:pt x="585" y="707"/>
                    </a:lnTo>
                    <a:lnTo>
                      <a:pt x="591" y="696"/>
                    </a:lnTo>
                    <a:lnTo>
                      <a:pt x="595" y="684"/>
                    </a:lnTo>
                    <a:lnTo>
                      <a:pt x="613" y="683"/>
                    </a:lnTo>
                    <a:lnTo>
                      <a:pt x="607" y="697"/>
                    </a:lnTo>
                    <a:lnTo>
                      <a:pt x="602" y="710"/>
                    </a:lnTo>
                    <a:lnTo>
                      <a:pt x="598" y="720"/>
                    </a:lnTo>
                    <a:lnTo>
                      <a:pt x="594" y="727"/>
                    </a:lnTo>
                    <a:close/>
                    <a:moveTo>
                      <a:pt x="674" y="722"/>
                    </a:moveTo>
                    <a:lnTo>
                      <a:pt x="670" y="724"/>
                    </a:lnTo>
                    <a:lnTo>
                      <a:pt x="667" y="724"/>
                    </a:lnTo>
                    <a:lnTo>
                      <a:pt x="662" y="724"/>
                    </a:lnTo>
                    <a:lnTo>
                      <a:pt x="656" y="724"/>
                    </a:lnTo>
                    <a:lnTo>
                      <a:pt x="660" y="714"/>
                    </a:lnTo>
                    <a:lnTo>
                      <a:pt x="666" y="703"/>
                    </a:lnTo>
                    <a:lnTo>
                      <a:pt x="670" y="690"/>
                    </a:lnTo>
                    <a:lnTo>
                      <a:pt x="675" y="680"/>
                    </a:lnTo>
                    <a:lnTo>
                      <a:pt x="693" y="679"/>
                    </a:lnTo>
                    <a:lnTo>
                      <a:pt x="687" y="691"/>
                    </a:lnTo>
                    <a:lnTo>
                      <a:pt x="682" y="705"/>
                    </a:lnTo>
                    <a:lnTo>
                      <a:pt x="677" y="716"/>
                    </a:lnTo>
                    <a:lnTo>
                      <a:pt x="674" y="722"/>
                    </a:lnTo>
                    <a:close/>
                    <a:moveTo>
                      <a:pt x="725" y="644"/>
                    </a:moveTo>
                    <a:lnTo>
                      <a:pt x="716" y="644"/>
                    </a:lnTo>
                    <a:lnTo>
                      <a:pt x="695" y="646"/>
                    </a:lnTo>
                    <a:lnTo>
                      <a:pt x="667" y="648"/>
                    </a:lnTo>
                    <a:lnTo>
                      <a:pt x="629" y="650"/>
                    </a:lnTo>
                    <a:lnTo>
                      <a:pt x="585" y="652"/>
                    </a:lnTo>
                    <a:lnTo>
                      <a:pt x="537" y="656"/>
                    </a:lnTo>
                    <a:lnTo>
                      <a:pt x="485" y="658"/>
                    </a:lnTo>
                    <a:lnTo>
                      <a:pt x="432" y="661"/>
                    </a:lnTo>
                    <a:lnTo>
                      <a:pt x="379" y="665"/>
                    </a:lnTo>
                    <a:lnTo>
                      <a:pt x="327" y="667"/>
                    </a:lnTo>
                    <a:lnTo>
                      <a:pt x="279" y="671"/>
                    </a:lnTo>
                    <a:lnTo>
                      <a:pt x="235" y="673"/>
                    </a:lnTo>
                    <a:lnTo>
                      <a:pt x="197" y="675"/>
                    </a:lnTo>
                    <a:lnTo>
                      <a:pt x="166" y="676"/>
                    </a:lnTo>
                    <a:lnTo>
                      <a:pt x="145" y="679"/>
                    </a:lnTo>
                    <a:lnTo>
                      <a:pt x="135" y="679"/>
                    </a:lnTo>
                    <a:lnTo>
                      <a:pt x="129" y="658"/>
                    </a:lnTo>
                    <a:lnTo>
                      <a:pt x="116" y="618"/>
                    </a:lnTo>
                    <a:lnTo>
                      <a:pt x="100" y="565"/>
                    </a:lnTo>
                    <a:lnTo>
                      <a:pt x="83" y="505"/>
                    </a:lnTo>
                    <a:lnTo>
                      <a:pt x="65" y="445"/>
                    </a:lnTo>
                    <a:lnTo>
                      <a:pt x="48" y="393"/>
                    </a:lnTo>
                    <a:lnTo>
                      <a:pt x="37" y="355"/>
                    </a:lnTo>
                    <a:lnTo>
                      <a:pt x="32" y="337"/>
                    </a:lnTo>
                    <a:lnTo>
                      <a:pt x="36" y="332"/>
                    </a:lnTo>
                    <a:lnTo>
                      <a:pt x="40" y="322"/>
                    </a:lnTo>
                    <a:lnTo>
                      <a:pt x="45" y="312"/>
                    </a:lnTo>
                    <a:lnTo>
                      <a:pt x="51" y="302"/>
                    </a:lnTo>
                    <a:lnTo>
                      <a:pt x="149" y="627"/>
                    </a:lnTo>
                    <a:lnTo>
                      <a:pt x="150" y="630"/>
                    </a:lnTo>
                    <a:lnTo>
                      <a:pt x="153" y="634"/>
                    </a:lnTo>
                    <a:lnTo>
                      <a:pt x="156" y="635"/>
                    </a:lnTo>
                    <a:lnTo>
                      <a:pt x="160" y="636"/>
                    </a:lnTo>
                    <a:lnTo>
                      <a:pt x="746" y="601"/>
                    </a:lnTo>
                    <a:lnTo>
                      <a:pt x="740" y="613"/>
                    </a:lnTo>
                    <a:lnTo>
                      <a:pt x="735" y="626"/>
                    </a:lnTo>
                    <a:lnTo>
                      <a:pt x="729" y="636"/>
                    </a:lnTo>
                    <a:lnTo>
                      <a:pt x="725" y="644"/>
                    </a:lnTo>
                    <a:close/>
                    <a:moveTo>
                      <a:pt x="168" y="611"/>
                    </a:moveTo>
                    <a:lnTo>
                      <a:pt x="164" y="596"/>
                    </a:lnTo>
                    <a:lnTo>
                      <a:pt x="153" y="563"/>
                    </a:lnTo>
                    <a:lnTo>
                      <a:pt x="141" y="518"/>
                    </a:lnTo>
                    <a:lnTo>
                      <a:pt x="124" y="465"/>
                    </a:lnTo>
                    <a:lnTo>
                      <a:pt x="108" y="411"/>
                    </a:lnTo>
                    <a:lnTo>
                      <a:pt x="92" y="358"/>
                    </a:lnTo>
                    <a:lnTo>
                      <a:pt x="80" y="312"/>
                    </a:lnTo>
                    <a:lnTo>
                      <a:pt x="69" y="279"/>
                    </a:lnTo>
                    <a:lnTo>
                      <a:pt x="86" y="277"/>
                    </a:lnTo>
                    <a:lnTo>
                      <a:pt x="112" y="276"/>
                    </a:lnTo>
                    <a:lnTo>
                      <a:pt x="145" y="274"/>
                    </a:lnTo>
                    <a:lnTo>
                      <a:pt x="184" y="272"/>
                    </a:lnTo>
                    <a:lnTo>
                      <a:pt x="229" y="269"/>
                    </a:lnTo>
                    <a:lnTo>
                      <a:pt x="276" y="266"/>
                    </a:lnTo>
                    <a:lnTo>
                      <a:pt x="326" y="264"/>
                    </a:lnTo>
                    <a:lnTo>
                      <a:pt x="377" y="260"/>
                    </a:lnTo>
                    <a:lnTo>
                      <a:pt x="426" y="258"/>
                    </a:lnTo>
                    <a:lnTo>
                      <a:pt x="474" y="254"/>
                    </a:lnTo>
                    <a:lnTo>
                      <a:pt x="519" y="252"/>
                    </a:lnTo>
                    <a:lnTo>
                      <a:pt x="561" y="250"/>
                    </a:lnTo>
                    <a:lnTo>
                      <a:pt x="595" y="248"/>
                    </a:lnTo>
                    <a:lnTo>
                      <a:pt x="623" y="245"/>
                    </a:lnTo>
                    <a:lnTo>
                      <a:pt x="642" y="244"/>
                    </a:lnTo>
                    <a:lnTo>
                      <a:pt x="652" y="244"/>
                    </a:lnTo>
                    <a:lnTo>
                      <a:pt x="657" y="263"/>
                    </a:lnTo>
                    <a:lnTo>
                      <a:pt x="668" y="297"/>
                    </a:lnTo>
                    <a:lnTo>
                      <a:pt x="682" y="344"/>
                    </a:lnTo>
                    <a:lnTo>
                      <a:pt x="698" y="399"/>
                    </a:lnTo>
                    <a:lnTo>
                      <a:pt x="714" y="454"/>
                    </a:lnTo>
                    <a:lnTo>
                      <a:pt x="730" y="506"/>
                    </a:lnTo>
                    <a:lnTo>
                      <a:pt x="743" y="548"/>
                    </a:lnTo>
                    <a:lnTo>
                      <a:pt x="751" y="577"/>
                    </a:lnTo>
                    <a:lnTo>
                      <a:pt x="728" y="578"/>
                    </a:lnTo>
                    <a:lnTo>
                      <a:pt x="698" y="581"/>
                    </a:lnTo>
                    <a:lnTo>
                      <a:pt x="661" y="583"/>
                    </a:lnTo>
                    <a:lnTo>
                      <a:pt x="619" y="585"/>
                    </a:lnTo>
                    <a:lnTo>
                      <a:pt x="575" y="588"/>
                    </a:lnTo>
                    <a:lnTo>
                      <a:pt x="526" y="590"/>
                    </a:lnTo>
                    <a:lnTo>
                      <a:pt x="478" y="593"/>
                    </a:lnTo>
                    <a:lnTo>
                      <a:pt x="428" y="596"/>
                    </a:lnTo>
                    <a:lnTo>
                      <a:pt x="380" y="599"/>
                    </a:lnTo>
                    <a:lnTo>
                      <a:pt x="333" y="601"/>
                    </a:lnTo>
                    <a:lnTo>
                      <a:pt x="290" y="604"/>
                    </a:lnTo>
                    <a:lnTo>
                      <a:pt x="252" y="606"/>
                    </a:lnTo>
                    <a:lnTo>
                      <a:pt x="219" y="608"/>
                    </a:lnTo>
                    <a:lnTo>
                      <a:pt x="194" y="609"/>
                    </a:lnTo>
                    <a:lnTo>
                      <a:pt x="176" y="611"/>
                    </a:lnTo>
                    <a:lnTo>
                      <a:pt x="168" y="611"/>
                    </a:lnTo>
                    <a:close/>
                    <a:moveTo>
                      <a:pt x="713" y="131"/>
                    </a:moveTo>
                    <a:lnTo>
                      <a:pt x="488" y="131"/>
                    </a:lnTo>
                    <a:lnTo>
                      <a:pt x="485" y="132"/>
                    </a:lnTo>
                    <a:lnTo>
                      <a:pt x="482" y="133"/>
                    </a:lnTo>
                    <a:lnTo>
                      <a:pt x="481" y="136"/>
                    </a:lnTo>
                    <a:lnTo>
                      <a:pt x="480" y="139"/>
                    </a:lnTo>
                    <a:lnTo>
                      <a:pt x="480" y="222"/>
                    </a:lnTo>
                    <a:lnTo>
                      <a:pt x="469" y="223"/>
                    </a:lnTo>
                    <a:lnTo>
                      <a:pt x="469" y="197"/>
                    </a:lnTo>
                    <a:lnTo>
                      <a:pt x="469" y="166"/>
                    </a:lnTo>
                    <a:lnTo>
                      <a:pt x="469" y="137"/>
                    </a:lnTo>
                    <a:lnTo>
                      <a:pt x="469" y="120"/>
                    </a:lnTo>
                    <a:lnTo>
                      <a:pt x="473" y="120"/>
                    </a:lnTo>
                    <a:lnTo>
                      <a:pt x="484" y="120"/>
                    </a:lnTo>
                    <a:lnTo>
                      <a:pt x="497" y="120"/>
                    </a:lnTo>
                    <a:lnTo>
                      <a:pt x="514" y="120"/>
                    </a:lnTo>
                    <a:lnTo>
                      <a:pt x="533" y="120"/>
                    </a:lnTo>
                    <a:lnTo>
                      <a:pt x="555" y="120"/>
                    </a:lnTo>
                    <a:lnTo>
                      <a:pt x="577" y="120"/>
                    </a:lnTo>
                    <a:lnTo>
                      <a:pt x="601" y="120"/>
                    </a:lnTo>
                    <a:lnTo>
                      <a:pt x="624" y="120"/>
                    </a:lnTo>
                    <a:lnTo>
                      <a:pt x="646" y="120"/>
                    </a:lnTo>
                    <a:lnTo>
                      <a:pt x="668" y="120"/>
                    </a:lnTo>
                    <a:lnTo>
                      <a:pt x="687" y="120"/>
                    </a:lnTo>
                    <a:lnTo>
                      <a:pt x="703" y="120"/>
                    </a:lnTo>
                    <a:lnTo>
                      <a:pt x="717" y="120"/>
                    </a:lnTo>
                    <a:lnTo>
                      <a:pt x="728" y="120"/>
                    </a:lnTo>
                    <a:lnTo>
                      <a:pt x="732" y="120"/>
                    </a:lnTo>
                    <a:lnTo>
                      <a:pt x="732" y="165"/>
                    </a:lnTo>
                    <a:lnTo>
                      <a:pt x="732" y="251"/>
                    </a:lnTo>
                    <a:lnTo>
                      <a:pt x="732" y="337"/>
                    </a:lnTo>
                    <a:lnTo>
                      <a:pt x="732" y="384"/>
                    </a:lnTo>
                    <a:lnTo>
                      <a:pt x="731" y="384"/>
                    </a:lnTo>
                    <a:lnTo>
                      <a:pt x="730" y="384"/>
                    </a:lnTo>
                    <a:lnTo>
                      <a:pt x="728" y="384"/>
                    </a:lnTo>
                    <a:lnTo>
                      <a:pt x="727" y="384"/>
                    </a:lnTo>
                    <a:lnTo>
                      <a:pt x="721" y="363"/>
                    </a:lnTo>
                    <a:lnTo>
                      <a:pt x="721" y="139"/>
                    </a:lnTo>
                    <a:lnTo>
                      <a:pt x="720" y="136"/>
                    </a:lnTo>
                    <a:lnTo>
                      <a:pt x="718" y="133"/>
                    </a:lnTo>
                    <a:lnTo>
                      <a:pt x="716" y="132"/>
                    </a:lnTo>
                    <a:lnTo>
                      <a:pt x="713" y="131"/>
                    </a:lnTo>
                    <a:close/>
                    <a:moveTo>
                      <a:pt x="705" y="147"/>
                    </a:moveTo>
                    <a:lnTo>
                      <a:pt x="705" y="168"/>
                    </a:lnTo>
                    <a:lnTo>
                      <a:pt x="705" y="209"/>
                    </a:lnTo>
                    <a:lnTo>
                      <a:pt x="705" y="260"/>
                    </a:lnTo>
                    <a:lnTo>
                      <a:pt x="705" y="310"/>
                    </a:lnTo>
                    <a:lnTo>
                      <a:pt x="678" y="223"/>
                    </a:lnTo>
                    <a:lnTo>
                      <a:pt x="676" y="218"/>
                    </a:lnTo>
                    <a:lnTo>
                      <a:pt x="672" y="214"/>
                    </a:lnTo>
                    <a:lnTo>
                      <a:pt x="668" y="212"/>
                    </a:lnTo>
                    <a:lnTo>
                      <a:pt x="662" y="212"/>
                    </a:lnTo>
                    <a:lnTo>
                      <a:pt x="496" y="221"/>
                    </a:lnTo>
                    <a:lnTo>
                      <a:pt x="496" y="203"/>
                    </a:lnTo>
                    <a:lnTo>
                      <a:pt x="496" y="181"/>
                    </a:lnTo>
                    <a:lnTo>
                      <a:pt x="496" y="160"/>
                    </a:lnTo>
                    <a:lnTo>
                      <a:pt x="496" y="147"/>
                    </a:lnTo>
                    <a:lnTo>
                      <a:pt x="501" y="147"/>
                    </a:lnTo>
                    <a:lnTo>
                      <a:pt x="509" y="147"/>
                    </a:lnTo>
                    <a:lnTo>
                      <a:pt x="519" y="147"/>
                    </a:lnTo>
                    <a:lnTo>
                      <a:pt x="533" y="147"/>
                    </a:lnTo>
                    <a:lnTo>
                      <a:pt x="548" y="147"/>
                    </a:lnTo>
                    <a:lnTo>
                      <a:pt x="564" y="147"/>
                    </a:lnTo>
                    <a:lnTo>
                      <a:pt x="583" y="147"/>
                    </a:lnTo>
                    <a:lnTo>
                      <a:pt x="601" y="147"/>
                    </a:lnTo>
                    <a:lnTo>
                      <a:pt x="618" y="147"/>
                    </a:lnTo>
                    <a:lnTo>
                      <a:pt x="637" y="147"/>
                    </a:lnTo>
                    <a:lnTo>
                      <a:pt x="653" y="147"/>
                    </a:lnTo>
                    <a:lnTo>
                      <a:pt x="668" y="147"/>
                    </a:lnTo>
                    <a:lnTo>
                      <a:pt x="682" y="147"/>
                    </a:lnTo>
                    <a:lnTo>
                      <a:pt x="692" y="147"/>
                    </a:lnTo>
                    <a:lnTo>
                      <a:pt x="700" y="147"/>
                    </a:lnTo>
                    <a:lnTo>
                      <a:pt x="705" y="147"/>
                    </a:lnTo>
                    <a:close/>
                    <a:moveTo>
                      <a:pt x="819" y="468"/>
                    </a:moveTo>
                    <a:lnTo>
                      <a:pt x="809" y="468"/>
                    </a:lnTo>
                    <a:lnTo>
                      <a:pt x="800" y="468"/>
                    </a:lnTo>
                    <a:lnTo>
                      <a:pt x="789" y="468"/>
                    </a:lnTo>
                    <a:lnTo>
                      <a:pt x="778" y="468"/>
                    </a:lnTo>
                    <a:lnTo>
                      <a:pt x="769" y="468"/>
                    </a:lnTo>
                    <a:lnTo>
                      <a:pt x="761" y="468"/>
                    </a:lnTo>
                    <a:lnTo>
                      <a:pt x="756" y="468"/>
                    </a:lnTo>
                    <a:lnTo>
                      <a:pt x="754" y="468"/>
                    </a:lnTo>
                    <a:lnTo>
                      <a:pt x="754" y="475"/>
                    </a:lnTo>
                    <a:lnTo>
                      <a:pt x="731" y="400"/>
                    </a:lnTo>
                    <a:lnTo>
                      <a:pt x="740" y="400"/>
                    </a:lnTo>
                    <a:lnTo>
                      <a:pt x="744" y="399"/>
                    </a:lnTo>
                    <a:lnTo>
                      <a:pt x="746" y="397"/>
                    </a:lnTo>
                    <a:lnTo>
                      <a:pt x="747" y="395"/>
                    </a:lnTo>
                    <a:lnTo>
                      <a:pt x="748" y="392"/>
                    </a:lnTo>
                    <a:lnTo>
                      <a:pt x="748" y="111"/>
                    </a:lnTo>
                    <a:lnTo>
                      <a:pt x="747" y="108"/>
                    </a:lnTo>
                    <a:lnTo>
                      <a:pt x="746" y="106"/>
                    </a:lnTo>
                    <a:lnTo>
                      <a:pt x="744" y="105"/>
                    </a:lnTo>
                    <a:lnTo>
                      <a:pt x="740" y="103"/>
                    </a:lnTo>
                    <a:lnTo>
                      <a:pt x="461" y="103"/>
                    </a:lnTo>
                    <a:lnTo>
                      <a:pt x="457" y="105"/>
                    </a:lnTo>
                    <a:lnTo>
                      <a:pt x="455" y="106"/>
                    </a:lnTo>
                    <a:lnTo>
                      <a:pt x="454" y="108"/>
                    </a:lnTo>
                    <a:lnTo>
                      <a:pt x="453" y="111"/>
                    </a:lnTo>
                    <a:lnTo>
                      <a:pt x="453" y="223"/>
                    </a:lnTo>
                    <a:lnTo>
                      <a:pt x="382" y="228"/>
                    </a:lnTo>
                    <a:lnTo>
                      <a:pt x="382" y="185"/>
                    </a:lnTo>
                    <a:lnTo>
                      <a:pt x="382" y="125"/>
                    </a:lnTo>
                    <a:lnTo>
                      <a:pt x="382" y="67"/>
                    </a:lnTo>
                    <a:lnTo>
                      <a:pt x="382" y="31"/>
                    </a:lnTo>
                    <a:lnTo>
                      <a:pt x="392" y="31"/>
                    </a:lnTo>
                    <a:lnTo>
                      <a:pt x="408" y="31"/>
                    </a:lnTo>
                    <a:lnTo>
                      <a:pt x="431" y="31"/>
                    </a:lnTo>
                    <a:lnTo>
                      <a:pt x="458" y="31"/>
                    </a:lnTo>
                    <a:lnTo>
                      <a:pt x="491" y="31"/>
                    </a:lnTo>
                    <a:lnTo>
                      <a:pt x="525" y="31"/>
                    </a:lnTo>
                    <a:lnTo>
                      <a:pt x="562" y="31"/>
                    </a:lnTo>
                    <a:lnTo>
                      <a:pt x="601" y="31"/>
                    </a:lnTo>
                    <a:lnTo>
                      <a:pt x="639" y="31"/>
                    </a:lnTo>
                    <a:lnTo>
                      <a:pt x="676" y="31"/>
                    </a:lnTo>
                    <a:lnTo>
                      <a:pt x="710" y="31"/>
                    </a:lnTo>
                    <a:lnTo>
                      <a:pt x="743" y="31"/>
                    </a:lnTo>
                    <a:lnTo>
                      <a:pt x="770" y="31"/>
                    </a:lnTo>
                    <a:lnTo>
                      <a:pt x="793" y="31"/>
                    </a:lnTo>
                    <a:lnTo>
                      <a:pt x="809" y="31"/>
                    </a:lnTo>
                    <a:lnTo>
                      <a:pt x="819" y="31"/>
                    </a:lnTo>
                    <a:lnTo>
                      <a:pt x="819" y="107"/>
                    </a:lnTo>
                    <a:lnTo>
                      <a:pt x="819" y="249"/>
                    </a:lnTo>
                    <a:lnTo>
                      <a:pt x="819" y="392"/>
                    </a:lnTo>
                    <a:lnTo>
                      <a:pt x="819"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8" name="Freeform 136"/>
              <p:cNvSpPr>
                <a:spLocks/>
              </p:cNvSpPr>
              <p:nvPr/>
            </p:nvSpPr>
            <p:spPr bwMode="auto">
              <a:xfrm>
                <a:off x="5337" y="1466"/>
                <a:ext cx="104" cy="81"/>
              </a:xfrm>
              <a:custGeom>
                <a:avLst/>
                <a:gdLst>
                  <a:gd name="T0" fmla="*/ 209 w 209"/>
                  <a:gd name="T1" fmla="*/ 0 h 163"/>
                  <a:gd name="T2" fmla="*/ 204 w 209"/>
                  <a:gd name="T3" fmla="*/ 0 h 163"/>
                  <a:gd name="T4" fmla="*/ 196 w 209"/>
                  <a:gd name="T5" fmla="*/ 0 h 163"/>
                  <a:gd name="T6" fmla="*/ 186 w 209"/>
                  <a:gd name="T7" fmla="*/ 0 h 163"/>
                  <a:gd name="T8" fmla="*/ 172 w 209"/>
                  <a:gd name="T9" fmla="*/ 0 h 163"/>
                  <a:gd name="T10" fmla="*/ 157 w 209"/>
                  <a:gd name="T11" fmla="*/ 0 h 163"/>
                  <a:gd name="T12" fmla="*/ 141 w 209"/>
                  <a:gd name="T13" fmla="*/ 0 h 163"/>
                  <a:gd name="T14" fmla="*/ 122 w 209"/>
                  <a:gd name="T15" fmla="*/ 0 h 163"/>
                  <a:gd name="T16" fmla="*/ 105 w 209"/>
                  <a:gd name="T17" fmla="*/ 0 h 163"/>
                  <a:gd name="T18" fmla="*/ 87 w 209"/>
                  <a:gd name="T19" fmla="*/ 0 h 163"/>
                  <a:gd name="T20" fmla="*/ 68 w 209"/>
                  <a:gd name="T21" fmla="*/ 0 h 163"/>
                  <a:gd name="T22" fmla="*/ 52 w 209"/>
                  <a:gd name="T23" fmla="*/ 0 h 163"/>
                  <a:gd name="T24" fmla="*/ 37 w 209"/>
                  <a:gd name="T25" fmla="*/ 0 h 163"/>
                  <a:gd name="T26" fmla="*/ 23 w 209"/>
                  <a:gd name="T27" fmla="*/ 0 h 163"/>
                  <a:gd name="T28" fmla="*/ 13 w 209"/>
                  <a:gd name="T29" fmla="*/ 0 h 163"/>
                  <a:gd name="T30" fmla="*/ 5 w 209"/>
                  <a:gd name="T31" fmla="*/ 0 h 163"/>
                  <a:gd name="T32" fmla="*/ 0 w 209"/>
                  <a:gd name="T33" fmla="*/ 0 h 163"/>
                  <a:gd name="T34" fmla="*/ 0 w 209"/>
                  <a:gd name="T35" fmla="*/ 3 h 163"/>
                  <a:gd name="T36" fmla="*/ 0 w 209"/>
                  <a:gd name="T37" fmla="*/ 5 h 163"/>
                  <a:gd name="T38" fmla="*/ 0 w 209"/>
                  <a:gd name="T39" fmla="*/ 8 h 163"/>
                  <a:gd name="T40" fmla="*/ 0 w 209"/>
                  <a:gd name="T41" fmla="*/ 13 h 163"/>
                  <a:gd name="T42" fmla="*/ 9 w 209"/>
                  <a:gd name="T43" fmla="*/ 13 h 163"/>
                  <a:gd name="T44" fmla="*/ 21 w 209"/>
                  <a:gd name="T45" fmla="*/ 13 h 163"/>
                  <a:gd name="T46" fmla="*/ 34 w 209"/>
                  <a:gd name="T47" fmla="*/ 13 h 163"/>
                  <a:gd name="T48" fmla="*/ 47 w 209"/>
                  <a:gd name="T49" fmla="*/ 13 h 163"/>
                  <a:gd name="T50" fmla="*/ 62 w 209"/>
                  <a:gd name="T51" fmla="*/ 13 h 163"/>
                  <a:gd name="T52" fmla="*/ 79 w 209"/>
                  <a:gd name="T53" fmla="*/ 13 h 163"/>
                  <a:gd name="T54" fmla="*/ 95 w 209"/>
                  <a:gd name="T55" fmla="*/ 13 h 163"/>
                  <a:gd name="T56" fmla="*/ 111 w 209"/>
                  <a:gd name="T57" fmla="*/ 13 h 163"/>
                  <a:gd name="T58" fmla="*/ 126 w 209"/>
                  <a:gd name="T59" fmla="*/ 13 h 163"/>
                  <a:gd name="T60" fmla="*/ 141 w 209"/>
                  <a:gd name="T61" fmla="*/ 13 h 163"/>
                  <a:gd name="T62" fmla="*/ 155 w 209"/>
                  <a:gd name="T63" fmla="*/ 13 h 163"/>
                  <a:gd name="T64" fmla="*/ 167 w 209"/>
                  <a:gd name="T65" fmla="*/ 13 h 163"/>
                  <a:gd name="T66" fmla="*/ 178 w 209"/>
                  <a:gd name="T67" fmla="*/ 13 h 163"/>
                  <a:gd name="T68" fmla="*/ 187 w 209"/>
                  <a:gd name="T69" fmla="*/ 13 h 163"/>
                  <a:gd name="T70" fmla="*/ 194 w 209"/>
                  <a:gd name="T71" fmla="*/ 13 h 163"/>
                  <a:gd name="T72" fmla="*/ 197 w 209"/>
                  <a:gd name="T73" fmla="*/ 13 h 163"/>
                  <a:gd name="T74" fmla="*/ 197 w 209"/>
                  <a:gd name="T75" fmla="*/ 26 h 163"/>
                  <a:gd name="T76" fmla="*/ 197 w 209"/>
                  <a:gd name="T77" fmla="*/ 51 h 163"/>
                  <a:gd name="T78" fmla="*/ 197 w 209"/>
                  <a:gd name="T79" fmla="*/ 86 h 163"/>
                  <a:gd name="T80" fmla="*/ 197 w 209"/>
                  <a:gd name="T81" fmla="*/ 124 h 163"/>
                  <a:gd name="T82" fmla="*/ 209 w 209"/>
                  <a:gd name="T83" fmla="*/ 163 h 163"/>
                  <a:gd name="T84" fmla="*/ 209 w 209"/>
                  <a:gd name="T85" fmla="*/ 113 h 163"/>
                  <a:gd name="T86" fmla="*/ 209 w 209"/>
                  <a:gd name="T87" fmla="*/ 62 h 163"/>
                  <a:gd name="T88" fmla="*/ 209 w 209"/>
                  <a:gd name="T89" fmla="*/ 21 h 163"/>
                  <a:gd name="T90" fmla="*/ 209 w 209"/>
                  <a:gd name="T9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163">
                    <a:moveTo>
                      <a:pt x="209" y="0"/>
                    </a:moveTo>
                    <a:lnTo>
                      <a:pt x="204" y="0"/>
                    </a:lnTo>
                    <a:lnTo>
                      <a:pt x="196" y="0"/>
                    </a:lnTo>
                    <a:lnTo>
                      <a:pt x="186" y="0"/>
                    </a:lnTo>
                    <a:lnTo>
                      <a:pt x="172" y="0"/>
                    </a:lnTo>
                    <a:lnTo>
                      <a:pt x="157" y="0"/>
                    </a:lnTo>
                    <a:lnTo>
                      <a:pt x="141" y="0"/>
                    </a:lnTo>
                    <a:lnTo>
                      <a:pt x="122" y="0"/>
                    </a:lnTo>
                    <a:lnTo>
                      <a:pt x="105" y="0"/>
                    </a:lnTo>
                    <a:lnTo>
                      <a:pt x="87" y="0"/>
                    </a:lnTo>
                    <a:lnTo>
                      <a:pt x="68" y="0"/>
                    </a:lnTo>
                    <a:lnTo>
                      <a:pt x="52" y="0"/>
                    </a:lnTo>
                    <a:lnTo>
                      <a:pt x="37" y="0"/>
                    </a:lnTo>
                    <a:lnTo>
                      <a:pt x="23" y="0"/>
                    </a:lnTo>
                    <a:lnTo>
                      <a:pt x="13" y="0"/>
                    </a:lnTo>
                    <a:lnTo>
                      <a:pt x="5" y="0"/>
                    </a:lnTo>
                    <a:lnTo>
                      <a:pt x="0" y="0"/>
                    </a:lnTo>
                    <a:lnTo>
                      <a:pt x="0" y="3"/>
                    </a:lnTo>
                    <a:lnTo>
                      <a:pt x="0" y="5"/>
                    </a:lnTo>
                    <a:lnTo>
                      <a:pt x="0" y="8"/>
                    </a:lnTo>
                    <a:lnTo>
                      <a:pt x="0" y="13"/>
                    </a:lnTo>
                    <a:lnTo>
                      <a:pt x="9" y="13"/>
                    </a:lnTo>
                    <a:lnTo>
                      <a:pt x="21" y="13"/>
                    </a:lnTo>
                    <a:lnTo>
                      <a:pt x="34" y="13"/>
                    </a:lnTo>
                    <a:lnTo>
                      <a:pt x="47" y="13"/>
                    </a:lnTo>
                    <a:lnTo>
                      <a:pt x="62" y="13"/>
                    </a:lnTo>
                    <a:lnTo>
                      <a:pt x="79" y="13"/>
                    </a:lnTo>
                    <a:lnTo>
                      <a:pt x="95" y="13"/>
                    </a:lnTo>
                    <a:lnTo>
                      <a:pt x="111" y="13"/>
                    </a:lnTo>
                    <a:lnTo>
                      <a:pt x="126" y="13"/>
                    </a:lnTo>
                    <a:lnTo>
                      <a:pt x="141" y="13"/>
                    </a:lnTo>
                    <a:lnTo>
                      <a:pt x="155" y="13"/>
                    </a:lnTo>
                    <a:lnTo>
                      <a:pt x="167" y="13"/>
                    </a:lnTo>
                    <a:lnTo>
                      <a:pt x="178" y="13"/>
                    </a:lnTo>
                    <a:lnTo>
                      <a:pt x="187" y="13"/>
                    </a:lnTo>
                    <a:lnTo>
                      <a:pt x="194" y="13"/>
                    </a:lnTo>
                    <a:lnTo>
                      <a:pt x="197" y="13"/>
                    </a:lnTo>
                    <a:lnTo>
                      <a:pt x="197" y="26"/>
                    </a:lnTo>
                    <a:lnTo>
                      <a:pt x="197" y="51"/>
                    </a:lnTo>
                    <a:lnTo>
                      <a:pt x="197" y="86"/>
                    </a:lnTo>
                    <a:lnTo>
                      <a:pt x="197" y="124"/>
                    </a:lnTo>
                    <a:lnTo>
                      <a:pt x="209" y="163"/>
                    </a:lnTo>
                    <a:lnTo>
                      <a:pt x="209" y="113"/>
                    </a:lnTo>
                    <a:lnTo>
                      <a:pt x="209" y="62"/>
                    </a:lnTo>
                    <a:lnTo>
                      <a:pt x="209" y="21"/>
                    </a:lnTo>
                    <a:lnTo>
                      <a:pt x="20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sp>
            <p:nvSpPr>
              <p:cNvPr id="771209" name="Freeform 137"/>
              <p:cNvSpPr>
                <a:spLocks/>
              </p:cNvSpPr>
              <p:nvPr/>
            </p:nvSpPr>
            <p:spPr bwMode="auto">
              <a:xfrm>
                <a:off x="5337" y="1472"/>
                <a:ext cx="98" cy="55"/>
              </a:xfrm>
              <a:custGeom>
                <a:avLst/>
                <a:gdLst>
                  <a:gd name="T0" fmla="*/ 0 w 197"/>
                  <a:gd name="T1" fmla="*/ 0 h 111"/>
                  <a:gd name="T2" fmla="*/ 0 w 197"/>
                  <a:gd name="T3" fmla="*/ 15 h 111"/>
                  <a:gd name="T4" fmla="*/ 0 w 197"/>
                  <a:gd name="T5" fmla="*/ 31 h 111"/>
                  <a:gd name="T6" fmla="*/ 0 w 197"/>
                  <a:gd name="T7" fmla="*/ 47 h 111"/>
                  <a:gd name="T8" fmla="*/ 0 w 197"/>
                  <a:gd name="T9" fmla="*/ 61 h 111"/>
                  <a:gd name="T10" fmla="*/ 166 w 197"/>
                  <a:gd name="T11" fmla="*/ 52 h 111"/>
                  <a:gd name="T12" fmla="*/ 172 w 197"/>
                  <a:gd name="T13" fmla="*/ 52 h 111"/>
                  <a:gd name="T14" fmla="*/ 176 w 197"/>
                  <a:gd name="T15" fmla="*/ 54 h 111"/>
                  <a:gd name="T16" fmla="*/ 180 w 197"/>
                  <a:gd name="T17" fmla="*/ 58 h 111"/>
                  <a:gd name="T18" fmla="*/ 182 w 197"/>
                  <a:gd name="T19" fmla="*/ 63 h 111"/>
                  <a:gd name="T20" fmla="*/ 197 w 197"/>
                  <a:gd name="T21" fmla="*/ 111 h 111"/>
                  <a:gd name="T22" fmla="*/ 197 w 197"/>
                  <a:gd name="T23" fmla="*/ 73 h 111"/>
                  <a:gd name="T24" fmla="*/ 197 w 197"/>
                  <a:gd name="T25" fmla="*/ 38 h 111"/>
                  <a:gd name="T26" fmla="*/ 197 w 197"/>
                  <a:gd name="T27" fmla="*/ 13 h 111"/>
                  <a:gd name="T28" fmla="*/ 197 w 197"/>
                  <a:gd name="T29" fmla="*/ 0 h 111"/>
                  <a:gd name="T30" fmla="*/ 194 w 197"/>
                  <a:gd name="T31" fmla="*/ 0 h 111"/>
                  <a:gd name="T32" fmla="*/ 187 w 197"/>
                  <a:gd name="T33" fmla="*/ 0 h 111"/>
                  <a:gd name="T34" fmla="*/ 178 w 197"/>
                  <a:gd name="T35" fmla="*/ 0 h 111"/>
                  <a:gd name="T36" fmla="*/ 167 w 197"/>
                  <a:gd name="T37" fmla="*/ 0 h 111"/>
                  <a:gd name="T38" fmla="*/ 155 w 197"/>
                  <a:gd name="T39" fmla="*/ 0 h 111"/>
                  <a:gd name="T40" fmla="*/ 141 w 197"/>
                  <a:gd name="T41" fmla="*/ 0 h 111"/>
                  <a:gd name="T42" fmla="*/ 126 w 197"/>
                  <a:gd name="T43" fmla="*/ 0 h 111"/>
                  <a:gd name="T44" fmla="*/ 111 w 197"/>
                  <a:gd name="T45" fmla="*/ 0 h 111"/>
                  <a:gd name="T46" fmla="*/ 95 w 197"/>
                  <a:gd name="T47" fmla="*/ 0 h 111"/>
                  <a:gd name="T48" fmla="*/ 79 w 197"/>
                  <a:gd name="T49" fmla="*/ 0 h 111"/>
                  <a:gd name="T50" fmla="*/ 62 w 197"/>
                  <a:gd name="T51" fmla="*/ 0 h 111"/>
                  <a:gd name="T52" fmla="*/ 47 w 197"/>
                  <a:gd name="T53" fmla="*/ 0 h 111"/>
                  <a:gd name="T54" fmla="*/ 34 w 197"/>
                  <a:gd name="T55" fmla="*/ 0 h 111"/>
                  <a:gd name="T56" fmla="*/ 21 w 197"/>
                  <a:gd name="T57" fmla="*/ 0 h 111"/>
                  <a:gd name="T58" fmla="*/ 9 w 197"/>
                  <a:gd name="T59" fmla="*/ 0 h 111"/>
                  <a:gd name="T60" fmla="*/ 0 w 197"/>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111">
                    <a:moveTo>
                      <a:pt x="0" y="0"/>
                    </a:moveTo>
                    <a:lnTo>
                      <a:pt x="0" y="15"/>
                    </a:lnTo>
                    <a:lnTo>
                      <a:pt x="0" y="31"/>
                    </a:lnTo>
                    <a:lnTo>
                      <a:pt x="0" y="47"/>
                    </a:lnTo>
                    <a:lnTo>
                      <a:pt x="0" y="61"/>
                    </a:lnTo>
                    <a:lnTo>
                      <a:pt x="166" y="52"/>
                    </a:lnTo>
                    <a:lnTo>
                      <a:pt x="172" y="52"/>
                    </a:lnTo>
                    <a:lnTo>
                      <a:pt x="176" y="54"/>
                    </a:lnTo>
                    <a:lnTo>
                      <a:pt x="180" y="58"/>
                    </a:lnTo>
                    <a:lnTo>
                      <a:pt x="182" y="63"/>
                    </a:lnTo>
                    <a:lnTo>
                      <a:pt x="197" y="111"/>
                    </a:lnTo>
                    <a:lnTo>
                      <a:pt x="197" y="73"/>
                    </a:lnTo>
                    <a:lnTo>
                      <a:pt x="197" y="38"/>
                    </a:lnTo>
                    <a:lnTo>
                      <a:pt x="197" y="13"/>
                    </a:lnTo>
                    <a:lnTo>
                      <a:pt x="197" y="0"/>
                    </a:lnTo>
                    <a:lnTo>
                      <a:pt x="194" y="0"/>
                    </a:lnTo>
                    <a:lnTo>
                      <a:pt x="187" y="0"/>
                    </a:lnTo>
                    <a:lnTo>
                      <a:pt x="178" y="0"/>
                    </a:lnTo>
                    <a:lnTo>
                      <a:pt x="167" y="0"/>
                    </a:lnTo>
                    <a:lnTo>
                      <a:pt x="155" y="0"/>
                    </a:lnTo>
                    <a:lnTo>
                      <a:pt x="141" y="0"/>
                    </a:lnTo>
                    <a:lnTo>
                      <a:pt x="126" y="0"/>
                    </a:lnTo>
                    <a:lnTo>
                      <a:pt x="111" y="0"/>
                    </a:lnTo>
                    <a:lnTo>
                      <a:pt x="95" y="0"/>
                    </a:lnTo>
                    <a:lnTo>
                      <a:pt x="79" y="0"/>
                    </a:lnTo>
                    <a:lnTo>
                      <a:pt x="62" y="0"/>
                    </a:lnTo>
                    <a:lnTo>
                      <a:pt x="47" y="0"/>
                    </a:lnTo>
                    <a:lnTo>
                      <a:pt x="34" y="0"/>
                    </a:lnTo>
                    <a:lnTo>
                      <a:pt x="21" y="0"/>
                    </a:lnTo>
                    <a:lnTo>
                      <a:pt x="9" y="0"/>
                    </a:lnTo>
                    <a:lnTo>
                      <a:pt x="0" y="0"/>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HGP創英角ｺﾞｼｯｸUB" pitchFamily="50" charset="-128"/>
                  <a:ea typeface="HGP創英角ｺﾞｼｯｸUB" pitchFamily="50" charset="-128"/>
                </a:endParaRPr>
              </a:p>
            </p:txBody>
          </p:sp>
        </p:grpSp>
        <p:sp>
          <p:nvSpPr>
            <p:cNvPr id="771210" name="AutoShape 138"/>
            <p:cNvSpPr>
              <a:spLocks noChangeArrowheads="1"/>
            </p:cNvSpPr>
            <p:nvPr/>
          </p:nvSpPr>
          <p:spPr bwMode="auto">
            <a:xfrm>
              <a:off x="544" y="2719"/>
              <a:ext cx="165" cy="211"/>
            </a:xfrm>
            <a:prstGeom prst="can">
              <a:avLst>
                <a:gd name="adj" fmla="val 18945"/>
              </a:avLst>
            </a:prstGeom>
            <a:solidFill>
              <a:srgbClr val="FF9900"/>
            </a:solidFill>
            <a:ln w="2857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ct val="0"/>
                </a:spcBef>
                <a:buFont typeface="Wingdings" pitchFamily="2" charset="2"/>
                <a:buNone/>
              </a:pPr>
              <a:endParaRPr kumimoji="1" lang="ja-JP" altLang="en-US" sz="1000">
                <a:solidFill>
                  <a:schemeClr val="bg1"/>
                </a:solidFill>
                <a:latin typeface="HGP創英角ｺﾞｼｯｸUB" pitchFamily="50" charset="-128"/>
                <a:ea typeface="HGP創英角ｺﾞｼｯｸUB" pitchFamily="50" charset="-128"/>
              </a:endParaRPr>
            </a:p>
          </p:txBody>
        </p:sp>
      </p:grpSp>
      <p:sp>
        <p:nvSpPr>
          <p:cNvPr id="771211" name="AutoShape 139"/>
          <p:cNvSpPr>
            <a:spLocks noChangeArrowheads="1"/>
          </p:cNvSpPr>
          <p:nvPr/>
        </p:nvSpPr>
        <p:spPr bwMode="auto">
          <a:xfrm>
            <a:off x="1782763" y="3833813"/>
            <a:ext cx="2609850" cy="493712"/>
          </a:xfrm>
          <a:prstGeom prst="roundRect">
            <a:avLst>
              <a:gd name="adj" fmla="val 16667"/>
            </a:avLst>
          </a:prstGeom>
          <a:solidFill>
            <a:srgbClr val="C000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800">
                <a:solidFill>
                  <a:schemeClr val="bg1"/>
                </a:solidFill>
                <a:latin typeface="HGP創英角ｺﾞｼｯｸUB" pitchFamily="50" charset="-128"/>
                <a:ea typeface="HGP創英角ｺﾞｼｯｸUB" pitchFamily="50" charset="-128"/>
              </a:rPr>
              <a:t>仮想化ソフトウェア</a:t>
            </a:r>
          </a:p>
        </p:txBody>
      </p:sp>
      <p:cxnSp>
        <p:nvCxnSpPr>
          <p:cNvPr id="771212" name="AutoShape 140"/>
          <p:cNvCxnSpPr>
            <a:cxnSpLocks noChangeShapeType="1"/>
            <a:stCxn id="771211" idx="0"/>
            <a:endCxn id="771148" idx="2"/>
          </p:cNvCxnSpPr>
          <p:nvPr/>
        </p:nvCxnSpPr>
        <p:spPr bwMode="auto">
          <a:xfrm rot="5400000" flipH="1">
            <a:off x="2137569" y="2864644"/>
            <a:ext cx="1001713" cy="898525"/>
          </a:xfrm>
          <a:prstGeom prst="curvedConnector3">
            <a:avLst>
              <a:gd name="adj1" fmla="val 16796"/>
            </a:avLst>
          </a:prstGeom>
          <a:noFill/>
          <a:ln w="28575" cap="sq">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1213" name="AutoShape 141"/>
          <p:cNvCxnSpPr>
            <a:cxnSpLocks noChangeShapeType="1"/>
            <a:stCxn id="771211" idx="0"/>
            <a:endCxn id="771116" idx="2"/>
          </p:cNvCxnSpPr>
          <p:nvPr/>
        </p:nvCxnSpPr>
        <p:spPr bwMode="auto">
          <a:xfrm rot="16200000">
            <a:off x="3015456" y="2885282"/>
            <a:ext cx="1001713" cy="857250"/>
          </a:xfrm>
          <a:prstGeom prst="curvedConnector3">
            <a:avLst>
              <a:gd name="adj1" fmla="val 12991"/>
            </a:avLst>
          </a:prstGeom>
          <a:noFill/>
          <a:ln w="28575" cap="sq">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1214" name="AutoShape 142"/>
          <p:cNvCxnSpPr>
            <a:cxnSpLocks noChangeShapeType="1"/>
            <a:stCxn id="771211" idx="0"/>
            <a:endCxn id="771180" idx="2"/>
          </p:cNvCxnSpPr>
          <p:nvPr/>
        </p:nvCxnSpPr>
        <p:spPr bwMode="auto">
          <a:xfrm rot="16200000">
            <a:off x="2587625" y="3313113"/>
            <a:ext cx="1001713" cy="1587"/>
          </a:xfrm>
          <a:prstGeom prst="curvedConnector3">
            <a:avLst>
              <a:gd name="adj1" fmla="val 49764"/>
            </a:avLst>
          </a:prstGeom>
          <a:noFill/>
          <a:ln w="28575" cap="sq">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1215" name="AutoShape 143"/>
          <p:cNvSpPr>
            <a:spLocks noChangeArrowheads="1"/>
          </p:cNvSpPr>
          <p:nvPr/>
        </p:nvSpPr>
        <p:spPr bwMode="auto">
          <a:xfrm>
            <a:off x="1827213" y="3022600"/>
            <a:ext cx="720725" cy="495300"/>
          </a:xfrm>
          <a:prstGeom prst="foldedCorner">
            <a:avLst>
              <a:gd name="adj" fmla="val 12500"/>
            </a:avLst>
          </a:prstGeom>
          <a:solidFill>
            <a:srgbClr val="FFFFFF"/>
          </a:solidFill>
          <a:ln w="12700" cap="sq">
            <a:solidFill>
              <a:schemeClr val="hlink"/>
            </a:solidFill>
            <a:round/>
            <a:headEnd/>
            <a:tailEnd/>
          </a:ln>
          <a:effectLst>
            <a:outerShdw dist="107763" dir="2700000" algn="ctr" rotWithShape="0">
              <a:schemeClr val="bg2">
                <a:alpha val="50000"/>
              </a:schemeClr>
            </a:outerShdw>
          </a:effectLst>
        </p:spPr>
        <p:txBody>
          <a:bodyPr wrap="none" anchor="ctr"/>
          <a:lstStyle/>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SYSTEM-A</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CPU:XXXXX</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DISK:XXXX</a:t>
            </a:r>
          </a:p>
        </p:txBody>
      </p:sp>
      <p:sp>
        <p:nvSpPr>
          <p:cNvPr id="771216" name="AutoShape 144"/>
          <p:cNvSpPr>
            <a:spLocks noChangeArrowheads="1"/>
          </p:cNvSpPr>
          <p:nvPr/>
        </p:nvSpPr>
        <p:spPr bwMode="auto">
          <a:xfrm>
            <a:off x="2727325" y="3022600"/>
            <a:ext cx="720725" cy="495300"/>
          </a:xfrm>
          <a:prstGeom prst="foldedCorner">
            <a:avLst>
              <a:gd name="adj" fmla="val 12500"/>
            </a:avLst>
          </a:prstGeom>
          <a:solidFill>
            <a:srgbClr val="FFFFFF"/>
          </a:solidFill>
          <a:ln w="12700" cap="sq">
            <a:solidFill>
              <a:schemeClr val="hlink"/>
            </a:solidFill>
            <a:round/>
            <a:headEnd/>
            <a:tailEnd/>
          </a:ln>
          <a:effectLst>
            <a:outerShdw dist="107763" dir="2700000" algn="ctr" rotWithShape="0">
              <a:schemeClr val="bg2">
                <a:alpha val="50000"/>
              </a:schemeClr>
            </a:outerShdw>
          </a:effectLst>
        </p:spPr>
        <p:txBody>
          <a:bodyPr wrap="none" anchor="ctr"/>
          <a:lstStyle/>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SYSTEM-B</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CPU:XXXXX</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DISK:XXXX</a:t>
            </a:r>
          </a:p>
        </p:txBody>
      </p:sp>
      <p:sp>
        <p:nvSpPr>
          <p:cNvPr id="771217" name="AutoShape 145"/>
          <p:cNvSpPr>
            <a:spLocks noChangeArrowheads="1"/>
          </p:cNvSpPr>
          <p:nvPr/>
        </p:nvSpPr>
        <p:spPr bwMode="auto">
          <a:xfrm>
            <a:off x="3582988" y="3022600"/>
            <a:ext cx="720725" cy="495300"/>
          </a:xfrm>
          <a:prstGeom prst="foldedCorner">
            <a:avLst>
              <a:gd name="adj" fmla="val 12500"/>
            </a:avLst>
          </a:prstGeom>
          <a:solidFill>
            <a:srgbClr val="FFFFFF"/>
          </a:solidFill>
          <a:ln w="12700" cap="sq">
            <a:solidFill>
              <a:schemeClr val="hlink"/>
            </a:solidFill>
            <a:round/>
            <a:headEnd/>
            <a:tailEnd/>
          </a:ln>
          <a:effectLst>
            <a:outerShdw dist="107763" dir="2700000" algn="ctr" rotWithShape="0">
              <a:schemeClr val="bg2">
                <a:alpha val="50000"/>
              </a:schemeClr>
            </a:outerShdw>
          </a:effectLst>
        </p:spPr>
        <p:txBody>
          <a:bodyPr wrap="none" anchor="ctr"/>
          <a:lstStyle/>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SYSTEM-C</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CPU:XXXXX</a:t>
            </a:r>
          </a:p>
          <a:p>
            <a:pPr algn="ctr">
              <a:spcBef>
                <a:spcPct val="0"/>
              </a:spcBef>
              <a:buFont typeface="Wingdings" pitchFamily="2" charset="2"/>
              <a:buNone/>
            </a:pPr>
            <a:r>
              <a:rPr kumimoji="1" lang="en-US" altLang="ja-JP" sz="800">
                <a:solidFill>
                  <a:srgbClr val="40458C"/>
                </a:solidFill>
                <a:latin typeface="HGP創英角ｺﾞｼｯｸUB" pitchFamily="50" charset="-128"/>
                <a:ea typeface="HGP創英角ｺﾞｼｯｸUB" pitchFamily="50" charset="-128"/>
              </a:rPr>
              <a:t>DISK:XXXX</a:t>
            </a:r>
          </a:p>
        </p:txBody>
      </p:sp>
      <p:sp>
        <p:nvSpPr>
          <p:cNvPr id="771218" name="AutoShape 146"/>
          <p:cNvSpPr>
            <a:spLocks noChangeArrowheads="1"/>
          </p:cNvSpPr>
          <p:nvPr/>
        </p:nvSpPr>
        <p:spPr bwMode="auto">
          <a:xfrm>
            <a:off x="2906713" y="4284663"/>
            <a:ext cx="360362" cy="449262"/>
          </a:xfrm>
          <a:prstGeom prst="upDownArrow">
            <a:avLst>
              <a:gd name="adj1" fmla="val 41713"/>
              <a:gd name="adj2" fmla="val 39207"/>
            </a:avLst>
          </a:prstGeom>
          <a:solidFill>
            <a:srgbClr val="FF99FF"/>
          </a:solidFill>
          <a:ln w="28575" cap="sq"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latin typeface="HGP創英角ｺﾞｼｯｸUB" pitchFamily="50" charset="-128"/>
              <a:ea typeface="HGP創英角ｺﾞｼｯｸUB" pitchFamily="50" charset="-128"/>
            </a:endParaRPr>
          </a:p>
        </p:txBody>
      </p:sp>
      <p:sp>
        <p:nvSpPr>
          <p:cNvPr id="771219" name="AutoShape 147"/>
          <p:cNvSpPr>
            <a:spLocks noChangeArrowheads="1"/>
          </p:cNvSpPr>
          <p:nvPr/>
        </p:nvSpPr>
        <p:spPr bwMode="auto">
          <a:xfrm>
            <a:off x="746125" y="3024188"/>
            <a:ext cx="944563" cy="495300"/>
          </a:xfrm>
          <a:prstGeom prst="homePlate">
            <a:avLst>
              <a:gd name="adj" fmla="val 47676"/>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spcBef>
                <a:spcPct val="0"/>
              </a:spcBef>
              <a:buFont typeface="Wingdings" pitchFamily="2" charset="2"/>
              <a:buNone/>
            </a:pPr>
            <a:r>
              <a:rPr kumimoji="1" lang="ja-JP" altLang="en-US" sz="1400">
                <a:solidFill>
                  <a:srgbClr val="FFFFFF"/>
                </a:solidFill>
                <a:latin typeface="HGP創英角ｺﾞｼｯｸUB" pitchFamily="50" charset="-128"/>
                <a:ea typeface="HGP創英角ｺﾞｼｯｸUB" pitchFamily="50" charset="-128"/>
              </a:rPr>
              <a:t>定義</a:t>
            </a:r>
          </a:p>
          <a:p>
            <a:pPr algn="ctr">
              <a:spcBef>
                <a:spcPct val="0"/>
              </a:spcBef>
              <a:buFont typeface="Wingdings" pitchFamily="2" charset="2"/>
              <a:buNone/>
            </a:pPr>
            <a:r>
              <a:rPr kumimoji="1" lang="ja-JP" altLang="en-US" sz="1400">
                <a:solidFill>
                  <a:srgbClr val="FFFFFF"/>
                </a:solidFill>
                <a:latin typeface="HGP創英角ｺﾞｼｯｸUB" pitchFamily="50" charset="-128"/>
                <a:ea typeface="HGP創英角ｺﾞｼｯｸUB" pitchFamily="50" charset="-128"/>
              </a:rPr>
              <a:t>ファイル</a:t>
            </a:r>
          </a:p>
        </p:txBody>
      </p:sp>
      <p:sp>
        <p:nvSpPr>
          <p:cNvPr id="771220" name="AutoShape 148"/>
          <p:cNvSpPr>
            <a:spLocks noChangeArrowheads="1"/>
          </p:cNvSpPr>
          <p:nvPr/>
        </p:nvSpPr>
        <p:spPr bwMode="auto">
          <a:xfrm>
            <a:off x="746125" y="2168525"/>
            <a:ext cx="944563" cy="495300"/>
          </a:xfrm>
          <a:prstGeom prst="homePlate">
            <a:avLst>
              <a:gd name="adj" fmla="val 47676"/>
            </a:avLst>
          </a:prstGeom>
          <a:ln>
            <a:headEnd/>
            <a:tailEnd/>
          </a:ln>
          <a:extLst/>
        </p:spPr>
        <p:style>
          <a:lnRef idx="0">
            <a:schemeClr val="accent3"/>
          </a:lnRef>
          <a:fillRef idx="3">
            <a:schemeClr val="accent3"/>
          </a:fillRef>
          <a:effectRef idx="3">
            <a:schemeClr val="accent3"/>
          </a:effectRef>
          <a:fontRef idx="minor">
            <a:schemeClr val="lt1"/>
          </a:fontRef>
        </p:style>
        <p:txBody>
          <a:bodyPr wrap="none" anchor="ctr"/>
          <a:lstStyle/>
          <a:p>
            <a:pPr algn="ctr">
              <a:spcBef>
                <a:spcPct val="0"/>
              </a:spcBef>
              <a:buFont typeface="Wingdings" pitchFamily="2" charset="2"/>
              <a:buNone/>
            </a:pPr>
            <a:r>
              <a:rPr kumimoji="1" lang="ja-JP" altLang="en-US" sz="1400">
                <a:solidFill>
                  <a:srgbClr val="0000FF"/>
                </a:solidFill>
                <a:latin typeface="HGP創英角ｺﾞｼｯｸUB" pitchFamily="50" charset="-128"/>
                <a:ea typeface="HGP創英角ｺﾞｼｯｸUB" pitchFamily="50" charset="-128"/>
              </a:rPr>
              <a:t>仮想</a:t>
            </a:r>
          </a:p>
          <a:p>
            <a:pPr algn="ctr">
              <a:spcBef>
                <a:spcPct val="0"/>
              </a:spcBef>
              <a:buFont typeface="Wingdings" pitchFamily="2" charset="2"/>
              <a:buNone/>
            </a:pPr>
            <a:r>
              <a:rPr kumimoji="1" lang="ja-JP" altLang="en-US" sz="1400">
                <a:solidFill>
                  <a:srgbClr val="0000FF"/>
                </a:solidFill>
                <a:latin typeface="HGP創英角ｺﾞｼｯｸUB" pitchFamily="50" charset="-128"/>
                <a:ea typeface="HGP創英角ｺﾞｼｯｸUB" pitchFamily="50" charset="-128"/>
              </a:rPr>
              <a:t>マシン</a:t>
            </a:r>
          </a:p>
        </p:txBody>
      </p:sp>
      <p:sp>
        <p:nvSpPr>
          <p:cNvPr id="771221" name="AutoShape 149"/>
          <p:cNvSpPr>
            <a:spLocks noChangeArrowheads="1"/>
          </p:cNvSpPr>
          <p:nvPr/>
        </p:nvSpPr>
        <p:spPr bwMode="auto">
          <a:xfrm>
            <a:off x="341313" y="3878263"/>
            <a:ext cx="1619250" cy="719137"/>
          </a:xfrm>
          <a:prstGeom prst="wedgeRoundRectCallout">
            <a:avLst>
              <a:gd name="adj1" fmla="val -1963"/>
              <a:gd name="adj2" fmla="val -106514"/>
              <a:gd name="adj3"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lgn="ctr">
              <a:spcBef>
                <a:spcPct val="0"/>
              </a:spcBef>
              <a:buFont typeface="Wingdings" pitchFamily="2" charset="2"/>
              <a:buNone/>
            </a:pPr>
            <a:r>
              <a:rPr kumimoji="1" lang="ja-JP" altLang="en-US" b="1" u="sng" dirty="0">
                <a:solidFill>
                  <a:srgbClr val="FFFFFF"/>
                </a:solidFill>
                <a:latin typeface="HGP創英角ｺﾞｼｯｸUB" pitchFamily="50" charset="-128"/>
                <a:ea typeface="HGP創英角ｺﾞｼｯｸUB" pitchFamily="50" charset="-128"/>
              </a:rPr>
              <a:t>定義ファイル</a:t>
            </a:r>
            <a:r>
              <a:rPr kumimoji="1" lang="ja-JP" altLang="en-US" dirty="0" smtClean="0">
                <a:solidFill>
                  <a:srgbClr val="FFFFFF"/>
                </a:solidFill>
                <a:latin typeface="HGP創英角ｺﾞｼｯｸUB" pitchFamily="50" charset="-128"/>
                <a:ea typeface="HGP創英角ｺﾞｼｯｸUB" pitchFamily="50" charset="-128"/>
              </a:rPr>
              <a:t>を変更</a:t>
            </a:r>
            <a:endParaRPr kumimoji="1" lang="en-US" altLang="ja-JP" dirty="0" smtClean="0">
              <a:solidFill>
                <a:srgbClr val="FFFFFF"/>
              </a:solidFill>
              <a:latin typeface="HGP創英角ｺﾞｼｯｸUB" pitchFamily="50" charset="-128"/>
              <a:ea typeface="HGP創英角ｺﾞｼｯｸUB" pitchFamily="50" charset="-128"/>
            </a:endParaRPr>
          </a:p>
          <a:p>
            <a:pPr algn="ctr">
              <a:spcBef>
                <a:spcPct val="0"/>
              </a:spcBef>
              <a:buFont typeface="Wingdings" pitchFamily="2" charset="2"/>
              <a:buNone/>
            </a:pPr>
            <a:r>
              <a:rPr kumimoji="1" lang="ja-JP" altLang="en-US" dirty="0" smtClean="0">
                <a:solidFill>
                  <a:srgbClr val="FFFFFF"/>
                </a:solidFill>
                <a:latin typeface="HGP創英角ｺﾞｼｯｸUB" pitchFamily="50" charset="-128"/>
                <a:ea typeface="HGP創英角ｺﾞｼｯｸUB" pitchFamily="50" charset="-128"/>
              </a:rPr>
              <a:t>すれば</a:t>
            </a:r>
            <a:r>
              <a:rPr kumimoji="1" lang="ja-JP" altLang="en-US" dirty="0">
                <a:solidFill>
                  <a:srgbClr val="FFFFFF"/>
                </a:solidFill>
                <a:latin typeface="HGP創英角ｺﾞｼｯｸUB" pitchFamily="50" charset="-128"/>
                <a:ea typeface="HGP創英角ｺﾞｼｯｸUB" pitchFamily="50" charset="-128"/>
              </a:rPr>
              <a:t>仮想</a:t>
            </a:r>
            <a:r>
              <a:rPr kumimoji="1" lang="ja-JP" altLang="en-US" dirty="0" smtClean="0">
                <a:solidFill>
                  <a:srgbClr val="FFFFFF"/>
                </a:solidFill>
                <a:latin typeface="HGP創英角ｺﾞｼｯｸUB" pitchFamily="50" charset="-128"/>
                <a:ea typeface="HGP創英角ｺﾞｼｯｸUB" pitchFamily="50" charset="-128"/>
              </a:rPr>
              <a:t>マシン</a:t>
            </a:r>
            <a:endParaRPr kumimoji="1" lang="en-US" altLang="ja-JP" dirty="0" smtClean="0">
              <a:solidFill>
                <a:srgbClr val="FFFFFF"/>
              </a:solidFill>
              <a:latin typeface="HGP創英角ｺﾞｼｯｸUB" pitchFamily="50" charset="-128"/>
              <a:ea typeface="HGP創英角ｺﾞｼｯｸUB" pitchFamily="50" charset="-128"/>
            </a:endParaRPr>
          </a:p>
          <a:p>
            <a:pPr algn="ctr">
              <a:spcBef>
                <a:spcPct val="0"/>
              </a:spcBef>
              <a:buFont typeface="Wingdings" pitchFamily="2" charset="2"/>
              <a:buNone/>
            </a:pPr>
            <a:r>
              <a:rPr kumimoji="1" lang="ja-JP" altLang="en-US" dirty="0" smtClean="0">
                <a:solidFill>
                  <a:srgbClr val="FFFFFF"/>
                </a:solidFill>
                <a:latin typeface="HGP創英角ｺﾞｼｯｸUB" pitchFamily="50" charset="-128"/>
                <a:ea typeface="HGP創英角ｺﾞｼｯｸUB" pitchFamily="50" charset="-128"/>
              </a:rPr>
              <a:t>の</a:t>
            </a:r>
            <a:r>
              <a:rPr kumimoji="1" lang="ja-JP" altLang="en-US" dirty="0">
                <a:solidFill>
                  <a:srgbClr val="FFFFFF"/>
                </a:solidFill>
                <a:latin typeface="HGP創英角ｺﾞｼｯｸUB" pitchFamily="50" charset="-128"/>
                <a:ea typeface="HGP創英角ｺﾞｼｯｸUB" pitchFamily="50" charset="-128"/>
              </a:rPr>
              <a:t>構成変更が可能</a:t>
            </a:r>
          </a:p>
        </p:txBody>
      </p:sp>
      <p:sp>
        <p:nvSpPr>
          <p:cNvPr id="771222" name="AutoShape 150"/>
          <p:cNvSpPr>
            <a:spLocks noChangeArrowheads="1"/>
          </p:cNvSpPr>
          <p:nvPr/>
        </p:nvSpPr>
        <p:spPr bwMode="auto">
          <a:xfrm>
            <a:off x="1916113" y="1042988"/>
            <a:ext cx="2070100" cy="719137"/>
          </a:xfrm>
          <a:prstGeom prst="wedgeRoundRectCallout">
            <a:avLst>
              <a:gd name="adj1" fmla="val -70704"/>
              <a:gd name="adj2" fmla="val 82449"/>
              <a:gd name="adj3"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anchor="ctr"/>
          <a:lstStyle/>
          <a:p>
            <a:pPr>
              <a:spcBef>
                <a:spcPct val="0"/>
              </a:spcBef>
              <a:buFont typeface="Wingdings" pitchFamily="2" charset="2"/>
              <a:buNone/>
            </a:pPr>
            <a:r>
              <a:rPr kumimoji="1" lang="ja-JP" altLang="en-US" b="1" u="sng">
                <a:solidFill>
                  <a:srgbClr val="FFFFFF"/>
                </a:solidFill>
                <a:latin typeface="HGP創英角ｺﾞｼｯｸUB" pitchFamily="50" charset="-128"/>
                <a:ea typeface="HGP創英角ｺﾞｼｯｸUB" pitchFamily="50" charset="-128"/>
              </a:rPr>
              <a:t>定義ファイル</a:t>
            </a:r>
            <a:r>
              <a:rPr kumimoji="1" lang="ja-JP" altLang="en-US">
                <a:solidFill>
                  <a:srgbClr val="FFFFFF"/>
                </a:solidFill>
                <a:latin typeface="HGP創英角ｺﾞｼｯｸUB" pitchFamily="50" charset="-128"/>
                <a:ea typeface="HGP創英角ｺﾞｼｯｸUB" pitchFamily="50" charset="-128"/>
              </a:rPr>
              <a:t>を追加すれば、仮想マシンの追加が可能</a:t>
            </a:r>
          </a:p>
        </p:txBody>
      </p:sp>
    </p:spTree>
    <p:extLst>
      <p:ext uri="{BB962C8B-B14F-4D97-AF65-F5344CB8AC3E}">
        <p14:creationId xmlns:p14="http://schemas.microsoft.com/office/powerpoint/2010/main" val="1681802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71078"/>
                                        </p:tgtEl>
                                        <p:attrNameLst>
                                          <p:attrName>style.visibility</p:attrName>
                                        </p:attrNameLst>
                                      </p:cBhvr>
                                      <p:to>
                                        <p:strVal val="visible"/>
                                      </p:to>
                                    </p:set>
                                    <p:animEffect transition="in" filter="wipe(left)">
                                      <p:cBhvr>
                                        <p:cTn id="7" dur="500"/>
                                        <p:tgtEl>
                                          <p:spTgt spid="771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107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5" name="Rectangle 3"/>
          <p:cNvSpPr>
            <a:spLocks noGrp="1" noChangeArrowheads="1"/>
          </p:cNvSpPr>
          <p:nvPr>
            <p:ph type="title"/>
          </p:nvPr>
        </p:nvSpPr>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の仮想化／必要性（２）</a:t>
            </a:r>
          </a:p>
        </p:txBody>
      </p:sp>
      <p:grpSp>
        <p:nvGrpSpPr>
          <p:cNvPr id="3" name="図形グループ 2"/>
          <p:cNvGrpSpPr/>
          <p:nvPr/>
        </p:nvGrpSpPr>
        <p:grpSpPr>
          <a:xfrm>
            <a:off x="533399" y="1295400"/>
            <a:ext cx="990601" cy="1371600"/>
            <a:chOff x="533399" y="2362200"/>
            <a:chExt cx="990601" cy="1371600"/>
          </a:xfrm>
        </p:grpSpPr>
        <p:sp>
          <p:nvSpPr>
            <p:cNvPr id="152" name="角丸四角形 151"/>
            <p:cNvSpPr/>
            <p:nvPr/>
          </p:nvSpPr>
          <p:spPr bwMode="auto">
            <a:xfrm>
              <a:off x="533399"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r>
                <a:rPr kumimoji="0" lang="en-US" altLang="ja-JP" sz="1800" dirty="0" smtClean="0">
                  <a:solidFill>
                    <a:srgbClr val="FFFFFF"/>
                  </a:solidFill>
                  <a:latin typeface="Arial"/>
                  <a:ea typeface="HGP創英角ｺﾞｼｯｸUB"/>
                  <a:cs typeface="Arial"/>
                </a:rPr>
                <a:t>A</a:t>
              </a:r>
            </a:p>
          </p:txBody>
        </p:sp>
        <p:sp>
          <p:nvSpPr>
            <p:cNvPr id="154" name="角丸四角形 153"/>
            <p:cNvSpPr/>
            <p:nvPr/>
          </p:nvSpPr>
          <p:spPr bwMode="auto">
            <a:xfrm>
              <a:off x="1066800"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a:solidFill>
                    <a:srgbClr val="FFFFFF"/>
                  </a:solidFill>
                  <a:latin typeface="Arial"/>
                  <a:ea typeface="HGP創英角ｺﾞｼｯｸUB"/>
                  <a:cs typeface="Arial"/>
                </a:rPr>
                <a:t>B</a:t>
              </a:r>
              <a:endParaRPr kumimoji="0" lang="en-US" altLang="ja-JP" sz="1800" dirty="0" smtClean="0">
                <a:solidFill>
                  <a:srgbClr val="FFFFFF"/>
                </a:solidFill>
                <a:latin typeface="Arial"/>
                <a:ea typeface="HGP創英角ｺﾞｼｯｸUB"/>
                <a:cs typeface="Arial"/>
              </a:endParaRPr>
            </a:p>
          </p:txBody>
        </p:sp>
      </p:grpSp>
      <p:sp>
        <p:nvSpPr>
          <p:cNvPr id="2" name="フローチャート: 磁気ディスク 1"/>
          <p:cNvSpPr/>
          <p:nvPr/>
        </p:nvSpPr>
        <p:spPr bwMode="auto">
          <a:xfrm>
            <a:off x="3276600" y="3429000"/>
            <a:ext cx="2590800" cy="12954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2" name="角丸四角形 161"/>
          <p:cNvSpPr/>
          <p:nvPr/>
        </p:nvSpPr>
        <p:spPr bwMode="auto">
          <a:xfrm>
            <a:off x="6400801" y="3429000"/>
            <a:ext cx="2209800" cy="1295400"/>
          </a:xfrm>
          <a:prstGeom prst="roundRect">
            <a:avLst>
              <a:gd name="adj" fmla="val 8179"/>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物理</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マシン</a:t>
            </a:r>
            <a:endParaRPr kumimoji="0" lang="ja-JP" altLang="en-US" sz="2800" b="0" i="0" u="none" strike="noStrike" cap="none" normalizeH="0" baseline="0" dirty="0" smtClean="0">
              <a:ln>
                <a:noFill/>
              </a:ln>
              <a:solidFill>
                <a:srgbClr val="FFFFFF"/>
              </a:solidFill>
              <a:effectLst/>
              <a:latin typeface="Arial"/>
              <a:ea typeface="HGP創英角ｺﾞｼｯｸUB"/>
              <a:cs typeface="Arial"/>
            </a:endParaRPr>
          </a:p>
        </p:txBody>
      </p:sp>
      <p:sp>
        <p:nvSpPr>
          <p:cNvPr id="164" name="AutoShape 139"/>
          <p:cNvSpPr>
            <a:spLocks noChangeArrowheads="1"/>
          </p:cNvSpPr>
          <p:nvPr/>
        </p:nvSpPr>
        <p:spPr bwMode="auto">
          <a:xfrm>
            <a:off x="6400801" y="2819400"/>
            <a:ext cx="2209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800" dirty="0">
                <a:solidFill>
                  <a:schemeClr val="bg1"/>
                </a:solidFill>
                <a:latin typeface="HGP創英角ｺﾞｼｯｸUB" pitchFamily="50" charset="-128"/>
                <a:ea typeface="HGP創英角ｺﾞｼｯｸUB" pitchFamily="50" charset="-128"/>
              </a:rPr>
              <a:t>仮想化ソフトウェア</a:t>
            </a:r>
          </a:p>
        </p:txBody>
      </p:sp>
      <p:sp>
        <p:nvSpPr>
          <p:cNvPr id="165" name="角丸四角形 164"/>
          <p:cNvSpPr/>
          <p:nvPr/>
        </p:nvSpPr>
        <p:spPr bwMode="auto">
          <a:xfrm>
            <a:off x="8153400" y="1295400"/>
            <a:ext cx="457200" cy="13716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Y</a:t>
            </a:r>
          </a:p>
        </p:txBody>
      </p:sp>
      <p:sp>
        <p:nvSpPr>
          <p:cNvPr id="166" name="角丸四角形 165"/>
          <p:cNvSpPr/>
          <p:nvPr/>
        </p:nvSpPr>
        <p:spPr bwMode="auto">
          <a:xfrm>
            <a:off x="7620000" y="1295400"/>
            <a:ext cx="457200" cy="13716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dirty="0" smtClean="0">
                <a:solidFill>
                  <a:srgbClr val="FFFFFF"/>
                </a:solidFill>
                <a:latin typeface="Arial"/>
                <a:ea typeface="HGP創英角ｺﾞｼｯｸUB"/>
                <a:cs typeface="Arial"/>
              </a:rPr>
              <a:t>VM</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Z</a:t>
            </a:r>
          </a:p>
        </p:txBody>
      </p:sp>
      <p:sp>
        <p:nvSpPr>
          <p:cNvPr id="167" name="角丸四角形 166"/>
          <p:cNvSpPr/>
          <p:nvPr/>
        </p:nvSpPr>
        <p:spPr bwMode="auto">
          <a:xfrm flipH="1">
            <a:off x="3886201" y="3962400"/>
            <a:ext cx="304799"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A</a:t>
            </a:r>
          </a:p>
        </p:txBody>
      </p:sp>
      <p:sp>
        <p:nvSpPr>
          <p:cNvPr id="168" name="角丸四角形 167"/>
          <p:cNvSpPr/>
          <p:nvPr/>
        </p:nvSpPr>
        <p:spPr bwMode="auto">
          <a:xfrm flipH="1">
            <a:off x="4419600" y="3962400"/>
            <a:ext cx="304799"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B</a:t>
            </a:r>
          </a:p>
        </p:txBody>
      </p:sp>
      <p:sp>
        <p:nvSpPr>
          <p:cNvPr id="171" name="角丸四角形 170"/>
          <p:cNvSpPr/>
          <p:nvPr/>
        </p:nvSpPr>
        <p:spPr bwMode="auto">
          <a:xfrm flipH="1">
            <a:off x="4419600" y="4343400"/>
            <a:ext cx="304799" cy="3048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Y</a:t>
            </a:r>
          </a:p>
        </p:txBody>
      </p:sp>
      <p:sp>
        <p:nvSpPr>
          <p:cNvPr id="172" name="角丸四角形 171"/>
          <p:cNvSpPr/>
          <p:nvPr/>
        </p:nvSpPr>
        <p:spPr bwMode="auto">
          <a:xfrm flipH="1">
            <a:off x="4953000" y="4343400"/>
            <a:ext cx="304799" cy="304800"/>
          </a:xfrm>
          <a:prstGeom prst="roundRect">
            <a:avLst>
              <a:gd name="adj" fmla="val 8179"/>
            </a:avLst>
          </a:prstGeom>
          <a:solidFill>
            <a:srgbClr val="33CC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400" dirty="0" smtClean="0">
                <a:solidFill>
                  <a:srgbClr val="FFFFFF"/>
                </a:solidFill>
                <a:latin typeface="Arial"/>
                <a:ea typeface="HGP創英角ｺﾞｼｯｸUB"/>
                <a:cs typeface="Arial"/>
              </a:rPr>
              <a:t>Z</a:t>
            </a:r>
          </a:p>
        </p:txBody>
      </p:sp>
      <p:grpSp>
        <p:nvGrpSpPr>
          <p:cNvPr id="5" name="図形グループ 4"/>
          <p:cNvGrpSpPr/>
          <p:nvPr/>
        </p:nvGrpSpPr>
        <p:grpSpPr>
          <a:xfrm>
            <a:off x="533400" y="2819400"/>
            <a:ext cx="2743200" cy="1905000"/>
            <a:chOff x="533400" y="3810000"/>
            <a:chExt cx="2743200" cy="1905000"/>
          </a:xfrm>
        </p:grpSpPr>
        <p:sp>
          <p:nvSpPr>
            <p:cNvPr id="151" name="角丸四角形 150"/>
            <p:cNvSpPr/>
            <p:nvPr/>
          </p:nvSpPr>
          <p:spPr bwMode="auto">
            <a:xfrm>
              <a:off x="533400" y="4419600"/>
              <a:ext cx="2209800" cy="1295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物理</a:t>
              </a:r>
              <a:endParaRPr kumimoji="0" lang="en-US" altLang="ja-JP" sz="28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800" dirty="0" smtClean="0">
                  <a:solidFill>
                    <a:srgbClr val="FFFFFF"/>
                  </a:solidFill>
                  <a:latin typeface="HGP創英角ｺﾞｼｯｸUB"/>
                  <a:ea typeface="HGP創英角ｺﾞｼｯｸUB"/>
                  <a:cs typeface="HGP創英角ｺﾞｼｯｸUB"/>
                </a:rPr>
                <a:t>マシン</a:t>
              </a:r>
              <a:endParaRPr kumimoji="0" lang="ja-JP" altLang="en-US" sz="2800" b="0" i="0" u="none" strike="noStrike" cap="none" normalizeH="0" baseline="0" dirty="0" smtClean="0">
                <a:ln>
                  <a:noFill/>
                </a:ln>
                <a:solidFill>
                  <a:srgbClr val="FFFFFF"/>
                </a:solidFill>
                <a:effectLst/>
                <a:latin typeface="Arial"/>
                <a:ea typeface="HGP創英角ｺﾞｼｯｸUB"/>
                <a:cs typeface="Arial"/>
              </a:endParaRPr>
            </a:p>
          </p:txBody>
        </p:sp>
        <p:cxnSp>
          <p:nvCxnSpPr>
            <p:cNvPr id="4" name="直線コネクタ 3"/>
            <p:cNvCxnSpPr>
              <a:stCxn id="151" idx="3"/>
              <a:endCxn id="2" idx="2"/>
            </p:cNvCxnSpPr>
            <p:nvPr/>
          </p:nvCxnSpPr>
          <p:spPr bwMode="auto">
            <a:xfrm>
              <a:off x="2743200" y="5067300"/>
              <a:ext cx="533400"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3" name="AutoShape 139"/>
            <p:cNvSpPr>
              <a:spLocks noChangeArrowheads="1"/>
            </p:cNvSpPr>
            <p:nvPr/>
          </p:nvSpPr>
          <p:spPr bwMode="auto">
            <a:xfrm>
              <a:off x="533400" y="3810000"/>
              <a:ext cx="2209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800" dirty="0">
                  <a:solidFill>
                    <a:schemeClr val="bg1"/>
                  </a:solidFill>
                  <a:latin typeface="HGP創英角ｺﾞｼｯｸUB" pitchFamily="50" charset="-128"/>
                  <a:ea typeface="HGP創英角ｺﾞｼｯｸUB" pitchFamily="50" charset="-128"/>
                </a:rPr>
                <a:t>仮想化ソフトウェア</a:t>
              </a:r>
            </a:p>
          </p:txBody>
        </p:sp>
      </p:grpSp>
      <p:cxnSp>
        <p:nvCxnSpPr>
          <p:cNvPr id="6" name="直線コネクタ 5"/>
          <p:cNvCxnSpPr>
            <a:stCxn id="2" idx="4"/>
            <a:endCxn id="162" idx="1"/>
          </p:cNvCxnSpPr>
          <p:nvPr/>
        </p:nvCxnSpPr>
        <p:spPr bwMode="auto">
          <a:xfrm>
            <a:off x="5867400" y="4076700"/>
            <a:ext cx="533401" cy="0"/>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 name="左右矢印 6"/>
          <p:cNvSpPr/>
          <p:nvPr/>
        </p:nvSpPr>
        <p:spPr bwMode="auto">
          <a:xfrm>
            <a:off x="2819400" y="2819400"/>
            <a:ext cx="3505200" cy="609600"/>
          </a:xfrm>
          <a:prstGeom prst="leftRightArrow">
            <a:avLst/>
          </a:prstGeom>
          <a:solidFill>
            <a:srgbClr val="FF9900"/>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rgbClr val="000090"/>
                </a:solidFill>
                <a:latin typeface="Arial"/>
                <a:ea typeface="HGP創英角ｺﾞｼｯｸUB"/>
                <a:cs typeface="Arial"/>
              </a:rPr>
              <a:t>Hart</a:t>
            </a:r>
            <a:r>
              <a:rPr kumimoji="0" lang="en-US" altLang="ja-JP" sz="1200" b="0" i="0" u="none" strike="noStrike" cap="none" normalizeH="0" dirty="0" smtClean="0">
                <a:ln>
                  <a:noFill/>
                </a:ln>
                <a:solidFill>
                  <a:srgbClr val="000090"/>
                </a:solidFill>
                <a:latin typeface="Arial"/>
                <a:ea typeface="HGP創英角ｺﾞｼｯｸUB"/>
                <a:cs typeface="Arial"/>
              </a:rPr>
              <a:t> Beat (</a:t>
            </a:r>
            <a:r>
              <a:rPr kumimoji="0" lang="ja-JP" altLang="en-US" sz="1200" b="0" i="0" u="none" strike="noStrike" cap="none" normalizeH="0" dirty="0" smtClean="0">
                <a:ln>
                  <a:noFill/>
                </a:ln>
                <a:solidFill>
                  <a:srgbClr val="000090"/>
                </a:solidFill>
                <a:latin typeface="Arial"/>
                <a:ea typeface="HGP創英角ｺﾞｼｯｸUB"/>
                <a:cs typeface="Arial"/>
              </a:rPr>
              <a:t>死活状況</a:t>
            </a:r>
            <a:r>
              <a:rPr kumimoji="0" lang="en-US" altLang="ja-JP" sz="1200" b="0" i="0" u="none" strike="noStrike" cap="none" normalizeH="0" dirty="0" smtClean="0">
                <a:ln>
                  <a:noFill/>
                </a:ln>
                <a:solidFill>
                  <a:srgbClr val="000090"/>
                </a:solidFill>
                <a:latin typeface="Arial"/>
                <a:ea typeface="HGP創英角ｺﾞｼｯｸUB"/>
                <a:cs typeface="Arial"/>
              </a:rPr>
              <a:t>) </a:t>
            </a:r>
            <a:r>
              <a:rPr kumimoji="0" lang="ja-JP" altLang="en-US" sz="1200" b="0" i="0" u="none" strike="noStrike" cap="none" normalizeH="0" dirty="0" smtClean="0">
                <a:ln>
                  <a:noFill/>
                </a:ln>
                <a:solidFill>
                  <a:srgbClr val="000090"/>
                </a:solidFill>
                <a:latin typeface="Arial"/>
                <a:ea typeface="HGP創英角ｺﾞｼｯｸUB"/>
                <a:cs typeface="Arial"/>
              </a:rPr>
              <a:t>をモニター</a:t>
            </a:r>
            <a:endParaRPr kumimoji="0" lang="ja-JP" altLang="en-US" sz="1200" b="0" i="0" u="none" strike="noStrike" cap="none" normalizeH="0" baseline="0" dirty="0" smtClean="0">
              <a:ln>
                <a:noFill/>
              </a:ln>
              <a:solidFill>
                <a:srgbClr val="000090"/>
              </a:solidFill>
              <a:latin typeface="Arial"/>
              <a:ea typeface="HGP創英角ｺﾞｼｯｸUB"/>
              <a:cs typeface="Arial"/>
            </a:endParaRPr>
          </a:p>
        </p:txBody>
      </p:sp>
      <p:sp>
        <p:nvSpPr>
          <p:cNvPr id="9" name="角丸四角形吹き出し 8"/>
          <p:cNvSpPr/>
          <p:nvPr/>
        </p:nvSpPr>
        <p:spPr bwMode="auto">
          <a:xfrm>
            <a:off x="3124200" y="1295400"/>
            <a:ext cx="2895600" cy="838200"/>
          </a:xfrm>
          <a:prstGeom prst="wedgeRoundRectCallout">
            <a:avLst>
              <a:gd name="adj1" fmla="val 45322"/>
              <a:gd name="adj2" fmla="val 98448"/>
              <a:gd name="adj3" fmla="val 16667"/>
            </a:avLst>
          </a:prstGeom>
          <a:solidFill>
            <a:srgbClr val="FF99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en-US" altLang="ja-JP" sz="2400" b="0" i="0" u="none" strike="noStrike" cap="none" normalizeH="0" baseline="0" dirty="0" smtClean="0">
                <a:ln>
                  <a:noFill/>
                </a:ln>
                <a:solidFill>
                  <a:srgbClr val="FFFFFF"/>
                </a:solidFill>
                <a:effectLst/>
                <a:latin typeface="Arial"/>
                <a:ea typeface="HGP創英角ｺﾞｼｯｸUB"/>
                <a:cs typeface="Arial"/>
              </a:rPr>
              <a:t>High</a:t>
            </a:r>
            <a:r>
              <a:rPr kumimoji="0" lang="en-US" altLang="ja-JP" sz="2400" b="0" i="0" u="none" strike="noStrike" cap="none" normalizeH="0" dirty="0" smtClean="0">
                <a:ln>
                  <a:noFill/>
                </a:ln>
                <a:solidFill>
                  <a:srgbClr val="FFFFFF"/>
                </a:solidFill>
                <a:effectLst/>
                <a:latin typeface="Arial"/>
                <a:ea typeface="HGP創英角ｺﾞｼｯｸUB"/>
                <a:cs typeface="Arial"/>
              </a:rPr>
              <a:t> Availability</a:t>
            </a:r>
            <a:endParaRPr kumimoji="0" lang="ja-JP" altLang="en-US" sz="2400" b="0" i="0" u="none" strike="noStrike" cap="none" normalizeH="0" baseline="0" dirty="0" smtClean="0">
              <a:ln>
                <a:noFill/>
              </a:ln>
              <a:solidFill>
                <a:srgbClr val="FFFFFF"/>
              </a:solidFill>
              <a:effectLst/>
              <a:latin typeface="Arial"/>
              <a:ea typeface="HGP創英角ｺﾞｼｯｸUB"/>
              <a:cs typeface="Arial"/>
            </a:endParaRPr>
          </a:p>
        </p:txBody>
      </p:sp>
      <p:cxnSp>
        <p:nvCxnSpPr>
          <p:cNvPr id="10" name="曲線コネクタ 9"/>
          <p:cNvCxnSpPr>
            <a:stCxn id="167" idx="0"/>
            <a:endCxn id="152" idx="2"/>
          </p:cNvCxnSpPr>
          <p:nvPr/>
        </p:nvCxnSpPr>
        <p:spPr bwMode="auto">
          <a:xfrm rot="16200000" flipV="1">
            <a:off x="1752600" y="1676399"/>
            <a:ext cx="1295400" cy="3276601"/>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曲線コネクタ 23"/>
          <p:cNvCxnSpPr>
            <a:stCxn id="168" idx="0"/>
            <a:endCxn id="154" idx="2"/>
          </p:cNvCxnSpPr>
          <p:nvPr/>
        </p:nvCxnSpPr>
        <p:spPr bwMode="auto">
          <a:xfrm rot="16200000" flipV="1">
            <a:off x="2286000" y="1676400"/>
            <a:ext cx="1295400" cy="3276599"/>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曲線コネクタ 28"/>
          <p:cNvCxnSpPr>
            <a:stCxn id="171" idx="2"/>
            <a:endCxn id="165" idx="2"/>
          </p:cNvCxnSpPr>
          <p:nvPr/>
        </p:nvCxnSpPr>
        <p:spPr bwMode="auto">
          <a:xfrm rot="5400000" flipH="1" flipV="1">
            <a:off x="5486399" y="1752599"/>
            <a:ext cx="1981200" cy="3810001"/>
          </a:xfrm>
          <a:prstGeom prst="curvedConnector3">
            <a:avLst>
              <a:gd name="adj1" fmla="val -11538"/>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 name="曲線コネクタ 31"/>
          <p:cNvCxnSpPr>
            <a:stCxn id="172" idx="1"/>
            <a:endCxn id="166" idx="2"/>
          </p:cNvCxnSpPr>
          <p:nvPr/>
        </p:nvCxnSpPr>
        <p:spPr bwMode="auto">
          <a:xfrm flipV="1">
            <a:off x="5257799" y="2667000"/>
            <a:ext cx="2590801" cy="1828800"/>
          </a:xfrm>
          <a:prstGeom prst="curvedConnector2">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曲線コネクタ 38"/>
          <p:cNvCxnSpPr>
            <a:stCxn id="167" idx="0"/>
            <a:endCxn id="50" idx="2"/>
          </p:cNvCxnSpPr>
          <p:nvPr/>
        </p:nvCxnSpPr>
        <p:spPr bwMode="auto">
          <a:xfrm rot="5400000" flipH="1" flipV="1">
            <a:off x="4686300" y="2019300"/>
            <a:ext cx="1295400" cy="2590800"/>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曲線コネクタ 39"/>
          <p:cNvCxnSpPr>
            <a:stCxn id="168" idx="0"/>
            <a:endCxn id="51" idx="2"/>
          </p:cNvCxnSpPr>
          <p:nvPr/>
        </p:nvCxnSpPr>
        <p:spPr bwMode="auto">
          <a:xfrm rot="5400000" flipH="1" flipV="1">
            <a:off x="5219700" y="2019299"/>
            <a:ext cx="1295400" cy="2590802"/>
          </a:xfrm>
          <a:prstGeom prst="curvedConnector3">
            <a:avLst>
              <a:gd name="adj1" fmla="val 50000"/>
            </a:avLst>
          </a:prstGeom>
          <a:solidFill>
            <a:schemeClr val="bg1"/>
          </a:solidFill>
          <a:ln w="28575" cap="flat" cmpd="sng" algn="ctr">
            <a:solidFill>
              <a:srgbClr val="660066"/>
            </a:solidFill>
            <a:prstDash val="dot"/>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9" name="図形グループ 48"/>
          <p:cNvGrpSpPr/>
          <p:nvPr/>
        </p:nvGrpSpPr>
        <p:grpSpPr>
          <a:xfrm>
            <a:off x="6400800" y="1295400"/>
            <a:ext cx="990601" cy="1371600"/>
            <a:chOff x="533399" y="2362200"/>
            <a:chExt cx="990601" cy="1371600"/>
          </a:xfrm>
          <a:noFill/>
        </p:grpSpPr>
        <p:sp>
          <p:nvSpPr>
            <p:cNvPr id="50" name="角丸四角形 49"/>
            <p:cNvSpPr/>
            <p:nvPr/>
          </p:nvSpPr>
          <p:spPr bwMode="auto">
            <a:xfrm>
              <a:off x="533399"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dirty="0" smtClean="0">
                  <a:solidFill>
                    <a:srgbClr val="FFFFFF"/>
                  </a:solidFill>
                  <a:latin typeface="Arial"/>
                  <a:ea typeface="HGP創英角ｺﾞｼｯｸUB"/>
                  <a:cs typeface="Arial"/>
                </a:rPr>
                <a:t>VM</a:t>
              </a:r>
            </a:p>
            <a:p>
              <a:pPr algn="ctr">
                <a:spcBef>
                  <a:spcPts val="0"/>
                </a:spcBef>
              </a:pPr>
              <a:r>
                <a:rPr lang="en-US" altLang="ja-JP" sz="1800" dirty="0">
                  <a:solidFill>
                    <a:srgbClr val="FFFFFF"/>
                  </a:solidFill>
                  <a:latin typeface="Arial"/>
                  <a:ea typeface="HGP創英角ｺﾞｼｯｸUB"/>
                  <a:cs typeface="Arial"/>
                </a:rPr>
                <a:t>A</a:t>
              </a:r>
            </a:p>
          </p:txBody>
        </p:sp>
        <p:sp>
          <p:nvSpPr>
            <p:cNvPr id="51" name="角丸四角形 50"/>
            <p:cNvSpPr/>
            <p:nvPr/>
          </p:nvSpPr>
          <p:spPr bwMode="auto">
            <a:xfrm>
              <a:off x="1066800" y="2362200"/>
              <a:ext cx="457200" cy="13716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dirty="0" smtClean="0">
                  <a:solidFill>
                    <a:srgbClr val="FFFFFF"/>
                  </a:solidFill>
                  <a:latin typeface="Arial"/>
                  <a:ea typeface="HGP創英角ｺﾞｼｯｸUB"/>
                  <a:cs typeface="Arial"/>
                </a:rPr>
                <a:t>VM</a:t>
              </a:r>
            </a:p>
            <a:p>
              <a:pPr algn="ctr">
                <a:spcBef>
                  <a:spcPts val="0"/>
                </a:spcBef>
              </a:pPr>
              <a:r>
                <a:rPr lang="en-US" altLang="ja-JP" sz="1800" dirty="0">
                  <a:solidFill>
                    <a:srgbClr val="FFFFFF"/>
                  </a:solidFill>
                  <a:latin typeface="Arial"/>
                  <a:ea typeface="HGP創英角ｺﾞｼｯｸUB"/>
                  <a:cs typeface="Arial"/>
                </a:rPr>
                <a:t>B</a:t>
              </a:r>
            </a:p>
          </p:txBody>
        </p:sp>
      </p:grpSp>
      <p:sp>
        <p:nvSpPr>
          <p:cNvPr id="8" name="角丸四角形 7"/>
          <p:cNvSpPr/>
          <p:nvPr/>
        </p:nvSpPr>
        <p:spPr bwMode="auto">
          <a:xfrm>
            <a:off x="533400" y="5029200"/>
            <a:ext cx="8077200" cy="762000"/>
          </a:xfrm>
          <a:prstGeom prst="roundRect">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chemeClr val="bg1"/>
                </a:solidFill>
                <a:effectLst/>
              </a:rPr>
              <a:t>ライブ・マイグレーション</a:t>
            </a:r>
            <a:r>
              <a:rPr kumimoji="0" lang="en-US" altLang="ja-JP" sz="2400" b="0" i="0" u="none" strike="noStrike" cap="none" normalizeH="0" baseline="0" dirty="0" smtClean="0">
                <a:ln>
                  <a:noFill/>
                </a:ln>
                <a:solidFill>
                  <a:schemeClr val="bg1"/>
                </a:solidFill>
                <a:effectLst/>
              </a:rPr>
              <a:t>(Live Migration)</a:t>
            </a:r>
            <a:endParaRPr lang="en-US" altLang="ja-JP" sz="2400" dirty="0">
              <a:solidFill>
                <a:schemeClr val="bg1"/>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システムを停止させずに仮想マシンを移動させる技術</a:t>
            </a:r>
          </a:p>
        </p:txBody>
      </p:sp>
      <p:sp>
        <p:nvSpPr>
          <p:cNvPr id="47" name="角丸四角形 46"/>
          <p:cNvSpPr/>
          <p:nvPr/>
        </p:nvSpPr>
        <p:spPr bwMode="auto">
          <a:xfrm>
            <a:off x="533400" y="5867400"/>
            <a:ext cx="24384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物理マシンの障害による</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システム停止の回避</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8" name="角丸四角形 47"/>
          <p:cNvSpPr/>
          <p:nvPr/>
        </p:nvSpPr>
        <p:spPr bwMode="auto">
          <a:xfrm>
            <a:off x="3352800" y="5867400"/>
            <a:ext cx="24384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メンテナンスに伴う</a:t>
            </a:r>
            <a:endParaRPr lang="en-US" altLang="ja-JP" dirty="0" smtClean="0">
              <a:solidFill>
                <a:schemeClr val="bg1"/>
              </a:solidFill>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システム停止の回避</a:t>
            </a:r>
            <a:endParaRPr lang="en-US" altLang="ja-JP" dirty="0" smtClean="0">
              <a:solidFill>
                <a:schemeClr val="bg1"/>
              </a:solidFill>
              <a:latin typeface="Arial" charset="0"/>
              <a:ea typeface="HG丸ｺﾞｼｯｸM-PRO" pitchFamily="50" charset="-128"/>
            </a:endParaRPr>
          </a:p>
        </p:txBody>
      </p:sp>
      <p:sp>
        <p:nvSpPr>
          <p:cNvPr id="52" name="角丸四角形 51"/>
          <p:cNvSpPr/>
          <p:nvPr/>
        </p:nvSpPr>
        <p:spPr bwMode="auto">
          <a:xfrm>
            <a:off x="6172200" y="5867400"/>
            <a:ext cx="2438400" cy="609600"/>
          </a:xfrm>
          <a:prstGeom prst="roundRect">
            <a:avLst>
              <a:gd name="adj" fmla="val 50000"/>
            </a:avLst>
          </a:prstGeom>
          <a:solidFill>
            <a:srgbClr val="996633"/>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負荷の最適配分のための</a:t>
            </a:r>
            <a:endParaRPr lang="en-US" altLang="ja-JP" dirty="0" smtClean="0">
              <a:solidFill>
                <a:schemeClr val="bg1"/>
              </a:solidFill>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latin typeface="Arial" charset="0"/>
                <a:ea typeface="HG丸ｺﾞｼｯｸM-PRO" pitchFamily="50" charset="-128"/>
              </a:rPr>
              <a:t>無停止での仮想マシンの移動</a:t>
            </a:r>
            <a:endParaRPr lang="en-US" altLang="ja-JP" dirty="0" smtClean="0">
              <a:solidFill>
                <a:schemeClr val="bg1"/>
              </a:solidFill>
              <a:latin typeface="Arial" charset="0"/>
              <a:ea typeface="HG丸ｺﾞｼｯｸM-PRO" pitchFamily="50" charset="-128"/>
            </a:endParaRPr>
          </a:p>
        </p:txBody>
      </p:sp>
    </p:spTree>
    <p:extLst>
      <p:ext uri="{BB962C8B-B14F-4D97-AF65-F5344CB8AC3E}">
        <p14:creationId xmlns:p14="http://schemas.microsoft.com/office/powerpoint/2010/main" val="430293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par>
                                <p:cTn id="8" presetID="1" presetClass="exit" presetSubtype="0" fill="hold" nodeType="withEffect">
                                  <p:stCondLst>
                                    <p:cond delay="0"/>
                                  </p:stCondLst>
                                  <p:childTnLst>
                                    <p:set>
                                      <p:cBhvr>
                                        <p:cTn id="9" dur="1" fill="hold">
                                          <p:stCondLst>
                                            <p:cond delay="0"/>
                                          </p:stCondLst>
                                        </p:cTn>
                                        <p:tgtEl>
                                          <p:spTgt spid="24"/>
                                        </p:tgtEl>
                                        <p:attrNameLst>
                                          <p:attrName>style.visibility</p:attrName>
                                        </p:attrNameLst>
                                      </p:cBhvr>
                                      <p:to>
                                        <p:strVal val="hidden"/>
                                      </p:to>
                                    </p:set>
                                  </p:childTnLst>
                                </p:cTn>
                              </p:par>
                              <p:par>
                                <p:cTn id="10" presetID="1" presetClass="exit" presetSubtype="0" fill="hold" nodeType="withEffect">
                                  <p:stCondLst>
                                    <p:cond delay="0"/>
                                  </p:stCondLst>
                                  <p:childTnLst>
                                    <p:set>
                                      <p:cBhvr>
                                        <p:cTn id="11" dur="1" fill="hold">
                                          <p:stCondLst>
                                            <p:cond delay="0"/>
                                          </p:stCondLst>
                                        </p:cTn>
                                        <p:tgtEl>
                                          <p:spTgt spid="10"/>
                                        </p:tgtEl>
                                        <p:attrNameLst>
                                          <p:attrName>style.visibility</p:attrName>
                                        </p:attrNameLst>
                                      </p:cBhvr>
                                      <p:to>
                                        <p:strVal val="hidden"/>
                                      </p:to>
                                    </p:set>
                                  </p:childTnLst>
                                </p:cTn>
                              </p:par>
                              <p:par>
                                <p:cTn id="12" presetID="1" presetClass="exit" presetSubtype="0" fill="hold" nodeType="withEffect">
                                  <p:stCondLst>
                                    <p:cond delay="0"/>
                                  </p:stCondLst>
                                  <p:childTnLst>
                                    <p:set>
                                      <p:cBhvr>
                                        <p:cTn id="13" dur="1" fill="hold">
                                          <p:stCondLst>
                                            <p:cond delay="0"/>
                                          </p:stCondLst>
                                        </p:cTn>
                                        <p:tgtEl>
                                          <p:spTgt spid="3"/>
                                        </p:tgtEl>
                                        <p:attrNameLst>
                                          <p:attrName>style.visibility</p:attrName>
                                        </p:attrNameLst>
                                      </p:cBhvr>
                                      <p:to>
                                        <p:strVal val="hidden"/>
                                      </p:to>
                                    </p:set>
                                  </p:childTnLst>
                                </p:cTn>
                              </p:par>
                              <p:par>
                                <p:cTn id="14" presetID="31" presetClass="exit" presetSubtype="0" fill="hold" grpId="0" nodeType="withEffect">
                                  <p:stCondLst>
                                    <p:cond delay="0"/>
                                  </p:stCondLst>
                                  <p:childTnLst>
                                    <p:anim calcmode="lin" valueType="num">
                                      <p:cBhvr>
                                        <p:cTn id="15" dur="1000"/>
                                        <p:tgtEl>
                                          <p:spTgt spid="7"/>
                                        </p:tgtEl>
                                        <p:attrNameLst>
                                          <p:attrName>ppt_w</p:attrName>
                                        </p:attrNameLst>
                                      </p:cBhvr>
                                      <p:tavLst>
                                        <p:tav tm="0">
                                          <p:val>
                                            <p:strVal val="ppt_w"/>
                                          </p:val>
                                        </p:tav>
                                        <p:tav tm="100000">
                                          <p:val>
                                            <p:fltVal val="0"/>
                                          </p:val>
                                        </p:tav>
                                      </p:tavLst>
                                    </p:anim>
                                    <p:anim calcmode="lin" valueType="num">
                                      <p:cBhvr>
                                        <p:cTn id="16" dur="1000"/>
                                        <p:tgtEl>
                                          <p:spTgt spid="7"/>
                                        </p:tgtEl>
                                        <p:attrNameLst>
                                          <p:attrName>ppt_h</p:attrName>
                                        </p:attrNameLst>
                                      </p:cBhvr>
                                      <p:tavLst>
                                        <p:tav tm="0">
                                          <p:val>
                                            <p:strVal val="ppt_h"/>
                                          </p:val>
                                        </p:tav>
                                        <p:tav tm="100000">
                                          <p:val>
                                            <p:fltVal val="0"/>
                                          </p:val>
                                        </p:tav>
                                      </p:tavLst>
                                    </p:anim>
                                    <p:anim calcmode="lin" valueType="num">
                                      <p:cBhvr>
                                        <p:cTn id="17" dur="1000"/>
                                        <p:tgtEl>
                                          <p:spTgt spid="7"/>
                                        </p:tgtEl>
                                        <p:attrNameLst>
                                          <p:attrName>style.rotation</p:attrName>
                                        </p:attrNameLst>
                                      </p:cBhvr>
                                      <p:tavLst>
                                        <p:tav tm="0">
                                          <p:val>
                                            <p:fltVal val="0"/>
                                          </p:val>
                                        </p:tav>
                                        <p:tav tm="100000">
                                          <p:val>
                                            <p:fltVal val="90"/>
                                          </p:val>
                                        </p:tav>
                                      </p:tavLst>
                                    </p:anim>
                                    <p:animEffect transition="out" filter="fade">
                                      <p:cBhvr>
                                        <p:cTn id="18" dur="1000"/>
                                        <p:tgtEl>
                                          <p:spTgt spid="7"/>
                                        </p:tgtEl>
                                      </p:cBhvr>
                                    </p:animEffect>
                                    <p:set>
                                      <p:cBhvr>
                                        <p:cTn id="19" dur="1" fill="hold">
                                          <p:stCondLst>
                                            <p:cond delay="999"/>
                                          </p:stCondLst>
                                        </p:cTn>
                                        <p:tgtEl>
                                          <p:spTgt spid="7"/>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down)">
                                      <p:cBhvr>
                                        <p:cTn id="24" dur="500"/>
                                        <p:tgtEl>
                                          <p:spTgt spid="39"/>
                                        </p:tgtEl>
                                      </p:cBhvr>
                                    </p:animEffect>
                                  </p:childTnLst>
                                </p:cTn>
                              </p:par>
                              <p:par>
                                <p:cTn id="25" presetID="22" presetClass="entr" presetSubtype="4"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wipe(down)">
                                      <p:cBhvr>
                                        <p:cTn id="27" dur="500"/>
                                        <p:tgtEl>
                                          <p:spTgt spid="40"/>
                                        </p:tgtEl>
                                      </p:cBhvr>
                                    </p:animEffect>
                                  </p:childTnLst>
                                </p:cTn>
                              </p:par>
                            </p:childTnLst>
                          </p:cTn>
                        </p:par>
                        <p:par>
                          <p:cTn id="28" fill="hold">
                            <p:stCondLst>
                              <p:cond delay="500"/>
                            </p:stCondLst>
                            <p:childTnLst>
                              <p:par>
                                <p:cTn id="29" presetID="22" presetClass="entr" presetSubtype="4" fill="hold" nodeType="after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wipe(down)">
                                      <p:cBhvr>
                                        <p:cTn id="31" dur="500"/>
                                        <p:tgtEl>
                                          <p:spTgt spid="49"/>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p:cTn id="41" dur="500" fill="hold"/>
                                        <p:tgtEl>
                                          <p:spTgt spid="8"/>
                                        </p:tgtEl>
                                        <p:attrNameLst>
                                          <p:attrName>ppt_w</p:attrName>
                                        </p:attrNameLst>
                                      </p:cBhvr>
                                      <p:tavLst>
                                        <p:tav tm="0">
                                          <p:val>
                                            <p:fltVal val="0"/>
                                          </p:val>
                                        </p:tav>
                                        <p:tav tm="100000">
                                          <p:val>
                                            <p:strVal val="#ppt_w"/>
                                          </p:val>
                                        </p:tav>
                                      </p:tavLst>
                                    </p:anim>
                                    <p:anim calcmode="lin" valueType="num">
                                      <p:cBhvr>
                                        <p:cTn id="42" dur="500" fill="hold"/>
                                        <p:tgtEl>
                                          <p:spTgt spid="8"/>
                                        </p:tgtEl>
                                        <p:attrNameLst>
                                          <p:attrName>ppt_h</p:attrName>
                                        </p:attrNameLst>
                                      </p:cBhvr>
                                      <p:tavLst>
                                        <p:tav tm="0">
                                          <p:val>
                                            <p:fltVal val="0"/>
                                          </p:val>
                                        </p:tav>
                                        <p:tav tm="100000">
                                          <p:val>
                                            <p:strVal val="#ppt_h"/>
                                          </p:val>
                                        </p:tav>
                                      </p:tavLst>
                                    </p:anim>
                                    <p:animEffect transition="in" filter="fade">
                                      <p:cBhvr>
                                        <p:cTn id="43" dur="500"/>
                                        <p:tgtEl>
                                          <p:spTgt spid="8"/>
                                        </p:tgtEl>
                                      </p:cBhvr>
                                    </p:animEffect>
                                  </p:childTnLst>
                                </p:cTn>
                              </p:par>
                            </p:childTnLst>
                          </p:cTn>
                        </p:par>
                      </p:childTnLst>
                    </p:cTn>
                  </p:par>
                  <p:par>
                    <p:cTn id="44" fill="hold">
                      <p:stCondLst>
                        <p:cond delay="indefinite"/>
                      </p:stCondLst>
                      <p:childTnLst>
                        <p:par>
                          <p:cTn id="45" fill="hold">
                            <p:stCondLst>
                              <p:cond delay="0"/>
                            </p:stCondLst>
                            <p:childTnLst>
                              <p:par>
                                <p:cTn id="46" presetID="35" presetClass="entr" presetSubtype="0" fill="hold" grpId="0" nodeType="click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fade">
                                      <p:cBhvr>
                                        <p:cTn id="48" dur="2000"/>
                                        <p:tgtEl>
                                          <p:spTgt spid="47"/>
                                        </p:tgtEl>
                                      </p:cBhvr>
                                    </p:animEffect>
                                    <p:anim calcmode="lin" valueType="num">
                                      <p:cBhvr>
                                        <p:cTn id="49" dur="2000" fill="hold"/>
                                        <p:tgtEl>
                                          <p:spTgt spid="47"/>
                                        </p:tgtEl>
                                        <p:attrNameLst>
                                          <p:attrName>style.rotation</p:attrName>
                                        </p:attrNameLst>
                                      </p:cBhvr>
                                      <p:tavLst>
                                        <p:tav tm="0">
                                          <p:val>
                                            <p:fltVal val="720"/>
                                          </p:val>
                                        </p:tav>
                                        <p:tav tm="100000">
                                          <p:val>
                                            <p:fltVal val="0"/>
                                          </p:val>
                                        </p:tav>
                                      </p:tavLst>
                                    </p:anim>
                                    <p:anim calcmode="lin" valueType="num">
                                      <p:cBhvr>
                                        <p:cTn id="50" dur="2000" fill="hold"/>
                                        <p:tgtEl>
                                          <p:spTgt spid="47"/>
                                        </p:tgtEl>
                                        <p:attrNameLst>
                                          <p:attrName>ppt_h</p:attrName>
                                        </p:attrNameLst>
                                      </p:cBhvr>
                                      <p:tavLst>
                                        <p:tav tm="0">
                                          <p:val>
                                            <p:fltVal val="0"/>
                                          </p:val>
                                        </p:tav>
                                        <p:tav tm="100000">
                                          <p:val>
                                            <p:strVal val="#ppt_h"/>
                                          </p:val>
                                        </p:tav>
                                      </p:tavLst>
                                    </p:anim>
                                    <p:anim calcmode="lin" valueType="num">
                                      <p:cBhvr>
                                        <p:cTn id="51" dur="2000" fill="hold"/>
                                        <p:tgtEl>
                                          <p:spTgt spid="47"/>
                                        </p:tgtEl>
                                        <p:attrNameLst>
                                          <p:attrName>ppt_w</p:attrName>
                                        </p:attrNameLst>
                                      </p:cBhvr>
                                      <p:tavLst>
                                        <p:tav tm="0">
                                          <p:val>
                                            <p:fltVal val="0"/>
                                          </p:val>
                                        </p:tav>
                                        <p:tav tm="100000">
                                          <p:val>
                                            <p:strVal val="#ppt_w"/>
                                          </p:val>
                                        </p:tav>
                                      </p:tavLst>
                                    </p:anim>
                                  </p:childTnLst>
                                </p:cTn>
                              </p:par>
                              <p:par>
                                <p:cTn id="52" presetID="35" presetClass="entr" presetSubtype="0" fill="hold" grpId="0"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2000"/>
                                        <p:tgtEl>
                                          <p:spTgt spid="48"/>
                                        </p:tgtEl>
                                      </p:cBhvr>
                                    </p:animEffect>
                                    <p:anim calcmode="lin" valueType="num">
                                      <p:cBhvr>
                                        <p:cTn id="55" dur="2000" fill="hold"/>
                                        <p:tgtEl>
                                          <p:spTgt spid="48"/>
                                        </p:tgtEl>
                                        <p:attrNameLst>
                                          <p:attrName>style.rotation</p:attrName>
                                        </p:attrNameLst>
                                      </p:cBhvr>
                                      <p:tavLst>
                                        <p:tav tm="0">
                                          <p:val>
                                            <p:fltVal val="720"/>
                                          </p:val>
                                        </p:tav>
                                        <p:tav tm="100000">
                                          <p:val>
                                            <p:fltVal val="0"/>
                                          </p:val>
                                        </p:tav>
                                      </p:tavLst>
                                    </p:anim>
                                    <p:anim calcmode="lin" valueType="num">
                                      <p:cBhvr>
                                        <p:cTn id="56" dur="2000" fill="hold"/>
                                        <p:tgtEl>
                                          <p:spTgt spid="48"/>
                                        </p:tgtEl>
                                        <p:attrNameLst>
                                          <p:attrName>ppt_h</p:attrName>
                                        </p:attrNameLst>
                                      </p:cBhvr>
                                      <p:tavLst>
                                        <p:tav tm="0">
                                          <p:val>
                                            <p:fltVal val="0"/>
                                          </p:val>
                                        </p:tav>
                                        <p:tav tm="100000">
                                          <p:val>
                                            <p:strVal val="#ppt_h"/>
                                          </p:val>
                                        </p:tav>
                                      </p:tavLst>
                                    </p:anim>
                                    <p:anim calcmode="lin" valueType="num">
                                      <p:cBhvr>
                                        <p:cTn id="57" dur="2000" fill="hold"/>
                                        <p:tgtEl>
                                          <p:spTgt spid="48"/>
                                        </p:tgtEl>
                                        <p:attrNameLst>
                                          <p:attrName>ppt_w</p:attrName>
                                        </p:attrNameLst>
                                      </p:cBhvr>
                                      <p:tavLst>
                                        <p:tav tm="0">
                                          <p:val>
                                            <p:fltVal val="0"/>
                                          </p:val>
                                        </p:tav>
                                        <p:tav tm="100000">
                                          <p:val>
                                            <p:strVal val="#ppt_w"/>
                                          </p:val>
                                        </p:tav>
                                      </p:tavLst>
                                    </p:anim>
                                  </p:childTnLst>
                                </p:cTn>
                              </p:par>
                              <p:par>
                                <p:cTn id="58" presetID="35" presetClass="entr" presetSubtype="0" fill="hold" grpId="0" nodeType="with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2000"/>
                                        <p:tgtEl>
                                          <p:spTgt spid="52"/>
                                        </p:tgtEl>
                                      </p:cBhvr>
                                    </p:animEffect>
                                    <p:anim calcmode="lin" valueType="num">
                                      <p:cBhvr>
                                        <p:cTn id="61" dur="2000" fill="hold"/>
                                        <p:tgtEl>
                                          <p:spTgt spid="52"/>
                                        </p:tgtEl>
                                        <p:attrNameLst>
                                          <p:attrName>style.rotation</p:attrName>
                                        </p:attrNameLst>
                                      </p:cBhvr>
                                      <p:tavLst>
                                        <p:tav tm="0">
                                          <p:val>
                                            <p:fltVal val="720"/>
                                          </p:val>
                                        </p:tav>
                                        <p:tav tm="100000">
                                          <p:val>
                                            <p:fltVal val="0"/>
                                          </p:val>
                                        </p:tav>
                                      </p:tavLst>
                                    </p:anim>
                                    <p:anim calcmode="lin" valueType="num">
                                      <p:cBhvr>
                                        <p:cTn id="62" dur="2000" fill="hold"/>
                                        <p:tgtEl>
                                          <p:spTgt spid="52"/>
                                        </p:tgtEl>
                                        <p:attrNameLst>
                                          <p:attrName>ppt_h</p:attrName>
                                        </p:attrNameLst>
                                      </p:cBhvr>
                                      <p:tavLst>
                                        <p:tav tm="0">
                                          <p:val>
                                            <p:fltVal val="0"/>
                                          </p:val>
                                        </p:tav>
                                        <p:tav tm="100000">
                                          <p:val>
                                            <p:strVal val="#ppt_h"/>
                                          </p:val>
                                        </p:tav>
                                      </p:tavLst>
                                    </p:anim>
                                    <p:anim calcmode="lin" valueType="num">
                                      <p:cBhvr>
                                        <p:cTn id="63" dur="2000" fill="hold"/>
                                        <p:tgtEl>
                                          <p:spTgt spid="5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8" grpId="0" animBg="1"/>
      <p:bldP spid="47" grpId="0" animBg="1"/>
      <p:bldP spid="48" grpId="0" animBg="1"/>
      <p:bldP spid="5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5" name="Rectangle 3"/>
          <p:cNvSpPr>
            <a:spLocks noGrp="1" noChangeArrowheads="1"/>
          </p:cNvSpPr>
          <p:nvPr>
            <p:ph type="title"/>
          </p:nvPr>
        </p:nvSpPr>
        <p:spPr>
          <a:xfrm>
            <a:off x="152400" y="152400"/>
            <a:ext cx="8991600" cy="533400"/>
          </a:xfrm>
        </p:spPr>
        <p:txBody>
          <a:bodyPr/>
          <a:lstStyle/>
          <a:p>
            <a:r>
              <a:rPr lang="ja-JP" altLang="en-US" sz="2800" dirty="0" smtClean="0">
                <a:ea typeface="ＭＳ Ｐゴシック" pitchFamily="50" charset="-128"/>
              </a:rPr>
              <a:t>サーバーの仮想化</a:t>
            </a:r>
            <a:r>
              <a:rPr lang="en-US" altLang="ja-JP" sz="2800" dirty="0" smtClean="0">
                <a:ea typeface="ＭＳ Ｐゴシック" pitchFamily="50" charset="-128"/>
              </a:rPr>
              <a:t> / </a:t>
            </a:r>
            <a:r>
              <a:rPr lang="en-US" altLang="ja-JP" sz="2400" dirty="0" smtClean="0">
                <a:ea typeface="ＭＳ Ｐゴシック" pitchFamily="50" charset="-128"/>
              </a:rPr>
              <a:t>BCP</a:t>
            </a:r>
            <a:r>
              <a:rPr lang="ja-JP" altLang="en-US" sz="2400" dirty="0" smtClean="0">
                <a:ea typeface="ＭＳ Ｐゴシック" pitchFamily="50" charset="-128"/>
              </a:rPr>
              <a:t>対策・仮想マシン・レプリケーション</a:t>
            </a:r>
            <a:endParaRPr lang="ja-JP" altLang="en-US" sz="2400" dirty="0">
              <a:ea typeface="ＭＳ Ｐゴシック" pitchFamily="50" charset="-128"/>
            </a:endParaRPr>
          </a:p>
        </p:txBody>
      </p:sp>
      <p:sp>
        <p:nvSpPr>
          <p:cNvPr id="4" name="角丸四角形 3"/>
          <p:cNvSpPr/>
          <p:nvPr/>
        </p:nvSpPr>
        <p:spPr bwMode="auto">
          <a:xfrm>
            <a:off x="533398" y="30480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5" name="角丸四角形 4"/>
          <p:cNvSpPr/>
          <p:nvPr/>
        </p:nvSpPr>
        <p:spPr bwMode="auto">
          <a:xfrm>
            <a:off x="1447800" y="30480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12" name="角丸四角形 11"/>
          <p:cNvSpPr/>
          <p:nvPr/>
        </p:nvSpPr>
        <p:spPr bwMode="auto">
          <a:xfrm>
            <a:off x="533400" y="4038600"/>
            <a:ext cx="1828800" cy="914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14" name="AutoShape 139"/>
          <p:cNvSpPr>
            <a:spLocks noChangeArrowheads="1"/>
          </p:cNvSpPr>
          <p:nvPr/>
        </p:nvSpPr>
        <p:spPr bwMode="auto">
          <a:xfrm>
            <a:off x="533400" y="3429000"/>
            <a:ext cx="1828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6" name="フローチャート: 磁気ディスク 5"/>
          <p:cNvSpPr/>
          <p:nvPr/>
        </p:nvSpPr>
        <p:spPr bwMode="auto">
          <a:xfrm>
            <a:off x="2057400" y="4191000"/>
            <a:ext cx="838200" cy="8382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sp>
        <p:nvSpPr>
          <p:cNvPr id="2" name="角丸四角形 1"/>
          <p:cNvSpPr/>
          <p:nvPr/>
        </p:nvSpPr>
        <p:spPr bwMode="auto">
          <a:xfrm>
            <a:off x="3505200" y="2133600"/>
            <a:ext cx="1447800" cy="3429000"/>
          </a:xfrm>
          <a:prstGeom prst="roundRect">
            <a:avLst>
              <a:gd name="adj" fmla="val 50000"/>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25" name="図 24" descr="MC900441809.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10200" y="914400"/>
            <a:ext cx="3276600" cy="3276600"/>
          </a:xfrm>
          <a:prstGeom prst="rect">
            <a:avLst/>
          </a:prstGeom>
        </p:spPr>
      </p:pic>
      <p:sp>
        <p:nvSpPr>
          <p:cNvPr id="64" name="角丸四角形 63"/>
          <p:cNvSpPr/>
          <p:nvPr/>
        </p:nvSpPr>
        <p:spPr bwMode="auto">
          <a:xfrm>
            <a:off x="533398" y="2743200"/>
            <a:ext cx="914401" cy="304800"/>
          </a:xfrm>
          <a:prstGeom prst="roundRect">
            <a:avLst>
              <a:gd name="adj" fmla="val 8179"/>
            </a:avLst>
          </a:prstGeom>
          <a:solidFill>
            <a:schemeClr val="accent5">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5" name="角丸四角形 64"/>
          <p:cNvSpPr/>
          <p:nvPr/>
        </p:nvSpPr>
        <p:spPr bwMode="auto">
          <a:xfrm>
            <a:off x="1447800" y="2743200"/>
            <a:ext cx="914401" cy="304800"/>
          </a:xfrm>
          <a:prstGeom prst="roundRect">
            <a:avLst>
              <a:gd name="adj" fmla="val 8179"/>
            </a:avLst>
          </a:prstGeom>
          <a:solidFill>
            <a:schemeClr val="accent5">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grpSp>
        <p:nvGrpSpPr>
          <p:cNvPr id="771101" name="図形グループ 771100"/>
          <p:cNvGrpSpPr/>
          <p:nvPr/>
        </p:nvGrpSpPr>
        <p:grpSpPr>
          <a:xfrm>
            <a:off x="533400" y="2133600"/>
            <a:ext cx="2225040" cy="3624943"/>
            <a:chOff x="533400" y="2133600"/>
            <a:chExt cx="2225040" cy="3624943"/>
          </a:xfrm>
        </p:grpSpPr>
        <p:pic>
          <p:nvPicPr>
            <p:cNvPr id="771092" name="図 771091" descr="MM910001087 (1).GIF"/>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57400" y="2133600"/>
              <a:ext cx="701040" cy="500743"/>
            </a:xfrm>
            <a:prstGeom prst="rect">
              <a:avLst/>
            </a:prstGeom>
          </p:spPr>
        </p:pic>
        <p:pic>
          <p:nvPicPr>
            <p:cNvPr id="58" name="図 57" descr="MM910001087 (1).GIF"/>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57400" y="5257800"/>
              <a:ext cx="701040" cy="500743"/>
            </a:xfrm>
            <a:prstGeom prst="rect">
              <a:avLst/>
            </a:prstGeom>
          </p:spPr>
        </p:pic>
        <p:sp>
          <p:nvSpPr>
            <p:cNvPr id="771093" name="テキスト ボックス 771092"/>
            <p:cNvSpPr txBox="1"/>
            <p:nvPr/>
          </p:nvSpPr>
          <p:spPr>
            <a:xfrm>
              <a:off x="533400" y="2133600"/>
              <a:ext cx="1723549" cy="461665"/>
            </a:xfrm>
            <a:prstGeom prst="rect">
              <a:avLst/>
            </a:prstGeom>
            <a:noFill/>
          </p:spPr>
          <p:txBody>
            <a:bodyPr wrap="none" rtlCol="0">
              <a:spAutoFit/>
            </a:bodyPr>
            <a:lstStyle/>
            <a:p>
              <a:pPr>
                <a:spcBef>
                  <a:spcPts val="0"/>
                </a:spcBef>
              </a:pPr>
              <a:r>
                <a:rPr kumimoji="1" lang="ja-JP" altLang="en-US" dirty="0" smtClean="0">
                  <a:solidFill>
                    <a:srgbClr val="0000FF"/>
                  </a:solidFill>
                </a:rPr>
                <a:t>仮想マシン・イメージ</a:t>
              </a:r>
              <a:endParaRPr kumimoji="1" lang="en-US" altLang="ja-JP" dirty="0" smtClean="0">
                <a:solidFill>
                  <a:srgbClr val="0000FF"/>
                </a:solidFill>
              </a:endParaRPr>
            </a:p>
            <a:p>
              <a:pPr>
                <a:spcBef>
                  <a:spcPts val="0"/>
                </a:spcBef>
              </a:pPr>
              <a:r>
                <a:rPr kumimoji="1" lang="ja-JP" altLang="en-US" dirty="0" smtClean="0">
                  <a:solidFill>
                    <a:srgbClr val="0000FF"/>
                  </a:solidFill>
                </a:rPr>
                <a:t>のレプリケーション</a:t>
              </a:r>
              <a:endParaRPr kumimoji="1" lang="ja-JP" altLang="en-US" dirty="0">
                <a:solidFill>
                  <a:srgbClr val="0000FF"/>
                </a:solidFill>
              </a:endParaRPr>
            </a:p>
          </p:txBody>
        </p:sp>
        <p:sp>
          <p:nvSpPr>
            <p:cNvPr id="70" name="テキスト ボックス 69"/>
            <p:cNvSpPr txBox="1"/>
            <p:nvPr/>
          </p:nvSpPr>
          <p:spPr>
            <a:xfrm>
              <a:off x="533400" y="5257800"/>
              <a:ext cx="1415772" cy="461665"/>
            </a:xfrm>
            <a:prstGeom prst="rect">
              <a:avLst/>
            </a:prstGeom>
            <a:noFill/>
          </p:spPr>
          <p:txBody>
            <a:bodyPr wrap="none" rtlCol="0">
              <a:spAutoFit/>
            </a:bodyPr>
            <a:lstStyle/>
            <a:p>
              <a:pPr>
                <a:spcBef>
                  <a:spcPts val="0"/>
                </a:spcBef>
              </a:pPr>
              <a:r>
                <a:rPr kumimoji="1" lang="ja-JP" altLang="en-US" dirty="0" smtClean="0">
                  <a:solidFill>
                    <a:schemeClr val="accent6">
                      <a:lumMod val="60000"/>
                      <a:lumOff val="40000"/>
                    </a:schemeClr>
                  </a:solidFill>
                </a:rPr>
                <a:t>データの</a:t>
              </a:r>
              <a:endParaRPr kumimoji="1" lang="en-US" altLang="ja-JP" dirty="0" smtClean="0">
                <a:solidFill>
                  <a:schemeClr val="accent6">
                    <a:lumMod val="60000"/>
                    <a:lumOff val="40000"/>
                  </a:schemeClr>
                </a:solidFill>
              </a:endParaRPr>
            </a:p>
            <a:p>
              <a:pPr>
                <a:spcBef>
                  <a:spcPts val="0"/>
                </a:spcBef>
              </a:pPr>
              <a:r>
                <a:rPr kumimoji="1" lang="ja-JP" altLang="en-US" dirty="0" smtClean="0">
                  <a:solidFill>
                    <a:schemeClr val="accent6">
                      <a:lumMod val="60000"/>
                      <a:lumOff val="40000"/>
                    </a:schemeClr>
                  </a:solidFill>
                </a:rPr>
                <a:t>レプリケーション</a:t>
              </a:r>
              <a:endParaRPr kumimoji="1" lang="ja-JP" altLang="en-US" dirty="0">
                <a:solidFill>
                  <a:schemeClr val="accent6">
                    <a:lumMod val="60000"/>
                    <a:lumOff val="40000"/>
                  </a:schemeClr>
                </a:solidFill>
              </a:endParaRPr>
            </a:p>
          </p:txBody>
        </p:sp>
      </p:grpSp>
      <p:sp>
        <p:nvSpPr>
          <p:cNvPr id="771098" name="テキスト ボックス 771097"/>
          <p:cNvSpPr txBox="1"/>
          <p:nvPr/>
        </p:nvSpPr>
        <p:spPr>
          <a:xfrm>
            <a:off x="3733800" y="3048000"/>
            <a:ext cx="916236" cy="276999"/>
          </a:xfrm>
          <a:prstGeom prst="rect">
            <a:avLst/>
          </a:prstGeom>
          <a:noFill/>
        </p:spPr>
        <p:txBody>
          <a:bodyPr wrap="none" rtlCol="0">
            <a:spAutoFit/>
          </a:bodyPr>
          <a:lstStyle/>
          <a:p>
            <a:pPr algn="ctr"/>
            <a:r>
              <a:rPr kumimoji="1" lang="ja-JP" altLang="en-US" dirty="0" smtClean="0">
                <a:solidFill>
                  <a:srgbClr val="0000FF"/>
                </a:solidFill>
                <a:latin typeface="HGP創英角ｺﾞｼｯｸUB"/>
                <a:ea typeface="HGP創英角ｺﾞｼｯｸUB"/>
                <a:cs typeface="HGP創英角ｺﾞｼｯｸUB"/>
              </a:rPr>
              <a:t>ネットワーク</a:t>
            </a:r>
            <a:endParaRPr kumimoji="1" lang="ja-JP" altLang="en-US" dirty="0">
              <a:solidFill>
                <a:srgbClr val="0000FF"/>
              </a:solidFill>
              <a:latin typeface="HGP創英角ｺﾞｼｯｸUB"/>
              <a:ea typeface="HGP創英角ｺﾞｼｯｸUB"/>
              <a:cs typeface="HGP創英角ｺﾞｼｯｸUB"/>
            </a:endParaRPr>
          </a:p>
        </p:txBody>
      </p:sp>
      <p:grpSp>
        <p:nvGrpSpPr>
          <p:cNvPr id="771103" name="図形グループ 771102"/>
          <p:cNvGrpSpPr/>
          <p:nvPr/>
        </p:nvGrpSpPr>
        <p:grpSpPr>
          <a:xfrm>
            <a:off x="2362201" y="990600"/>
            <a:ext cx="6172197" cy="3619500"/>
            <a:chOff x="2362201" y="990600"/>
            <a:chExt cx="6172197" cy="3619500"/>
          </a:xfrm>
        </p:grpSpPr>
        <p:sp>
          <p:nvSpPr>
            <p:cNvPr id="26" name="角丸四角形 25"/>
            <p:cNvSpPr/>
            <p:nvPr/>
          </p:nvSpPr>
          <p:spPr bwMode="auto">
            <a:xfrm>
              <a:off x="6172198" y="1600200"/>
              <a:ext cx="914401" cy="304800"/>
            </a:xfrm>
            <a:prstGeom prst="roundRect">
              <a:avLst>
                <a:gd name="adj" fmla="val 8179"/>
              </a:avLst>
            </a:prstGeom>
            <a:solidFill>
              <a:srgbClr val="3366FF">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27" name="角丸四角形 26"/>
            <p:cNvSpPr/>
            <p:nvPr/>
          </p:nvSpPr>
          <p:spPr bwMode="auto">
            <a:xfrm>
              <a:off x="7086600" y="1600200"/>
              <a:ext cx="914401" cy="304800"/>
            </a:xfrm>
            <a:prstGeom prst="roundRect">
              <a:avLst>
                <a:gd name="adj" fmla="val 8179"/>
              </a:avLst>
            </a:prstGeom>
            <a:solidFill>
              <a:srgbClr val="3366FF">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28" name="角丸四角形 27"/>
            <p:cNvSpPr/>
            <p:nvPr/>
          </p:nvSpPr>
          <p:spPr bwMode="auto">
            <a:xfrm>
              <a:off x="6172198" y="2590800"/>
              <a:ext cx="1828800" cy="914400"/>
            </a:xfrm>
            <a:prstGeom prst="roundRect">
              <a:avLst>
                <a:gd name="adj" fmla="val 8179"/>
              </a:avLst>
            </a:prstGeom>
            <a:solidFill>
              <a:srgbClr val="127C5E">
                <a:alpha val="57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29" name="AutoShape 139"/>
            <p:cNvSpPr>
              <a:spLocks noChangeArrowheads="1"/>
            </p:cNvSpPr>
            <p:nvPr/>
          </p:nvSpPr>
          <p:spPr bwMode="auto">
            <a:xfrm>
              <a:off x="6172198" y="1981200"/>
              <a:ext cx="1828800" cy="533400"/>
            </a:xfrm>
            <a:prstGeom prst="roundRect">
              <a:avLst>
                <a:gd name="adj" fmla="val 16667"/>
              </a:avLst>
            </a:prstGeom>
            <a:solidFill>
              <a:srgbClr val="FF6600">
                <a:alpha val="58000"/>
              </a:srgbClr>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30" name="フローチャート: 磁気ディスク 29"/>
            <p:cNvSpPr/>
            <p:nvPr/>
          </p:nvSpPr>
          <p:spPr bwMode="auto">
            <a:xfrm>
              <a:off x="7696198" y="2743200"/>
              <a:ext cx="838200" cy="838200"/>
            </a:xfrm>
            <a:prstGeom prst="flowChartMagneticDisk">
              <a:avLst/>
            </a:prstGeom>
            <a:gradFill flip="none" rotWithShape="1">
              <a:gsLst>
                <a:gs pos="0">
                  <a:schemeClr val="accent2">
                    <a:tint val="50000"/>
                    <a:satMod val="300000"/>
                    <a:alpha val="65000"/>
                  </a:schemeClr>
                </a:gs>
                <a:gs pos="35000">
                  <a:schemeClr val="accent2">
                    <a:tint val="37000"/>
                    <a:satMod val="300000"/>
                    <a:alpha val="65000"/>
                  </a:schemeClr>
                </a:gs>
                <a:gs pos="100000">
                  <a:schemeClr val="accent2">
                    <a:tint val="15000"/>
                    <a:satMod val="350000"/>
                    <a:alpha val="65000"/>
                  </a:schemeClr>
                </a:gs>
              </a:gsLst>
              <a:lin ang="16200000" scaled="1"/>
              <a:tileRect/>
            </a:gra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cxnSp>
          <p:nvCxnSpPr>
            <p:cNvPr id="771072" name="曲線コネクタ 771071"/>
            <p:cNvCxnSpPr>
              <a:stCxn id="5" idx="3"/>
              <a:endCxn id="26" idx="1"/>
            </p:cNvCxnSpPr>
            <p:nvPr/>
          </p:nvCxnSpPr>
          <p:spPr bwMode="auto">
            <a:xfrm flipV="1">
              <a:off x="2362201" y="1752600"/>
              <a:ext cx="3809997" cy="1447800"/>
            </a:xfrm>
            <a:prstGeom prst="curvedConnector3">
              <a:avLst>
                <a:gd name="adj1" fmla="val 50000"/>
              </a:avLst>
            </a:prstGeom>
            <a:solidFill>
              <a:schemeClr val="bg1"/>
            </a:solidFill>
            <a:ln w="38100" cap="flat" cmpd="sng" algn="ctr">
              <a:solidFill>
                <a:srgbClr val="00CCFF"/>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曲線コネクタ 43"/>
            <p:cNvCxnSpPr>
              <a:stCxn id="6" idx="4"/>
              <a:endCxn id="30" idx="2"/>
            </p:cNvCxnSpPr>
            <p:nvPr/>
          </p:nvCxnSpPr>
          <p:spPr bwMode="auto">
            <a:xfrm flipV="1">
              <a:off x="2895600" y="3162300"/>
              <a:ext cx="4800598" cy="1447800"/>
            </a:xfrm>
            <a:prstGeom prst="curvedConnector3">
              <a:avLst>
                <a:gd name="adj1" fmla="val 50000"/>
              </a:avLst>
            </a:prstGeom>
            <a:solidFill>
              <a:schemeClr val="bg1"/>
            </a:solidFill>
            <a:ln w="38100" cap="flat" cmpd="sng" algn="ctr">
              <a:solidFill>
                <a:schemeClr val="accent6">
                  <a:lumMod val="40000"/>
                  <a:lumOff val="60000"/>
                </a:schemeClr>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角丸四角形 67"/>
            <p:cNvSpPr/>
            <p:nvPr/>
          </p:nvSpPr>
          <p:spPr bwMode="auto">
            <a:xfrm>
              <a:off x="6172198" y="1295400"/>
              <a:ext cx="914401" cy="304800"/>
            </a:xfrm>
            <a:prstGeom prst="roundRect">
              <a:avLst>
                <a:gd name="adj" fmla="val 8179"/>
              </a:avLst>
            </a:prstGeom>
            <a:solidFill>
              <a:srgbClr val="4597A0">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9" name="角丸四角形 68"/>
            <p:cNvSpPr/>
            <p:nvPr/>
          </p:nvSpPr>
          <p:spPr bwMode="auto">
            <a:xfrm>
              <a:off x="7086600" y="1295400"/>
              <a:ext cx="914401" cy="304800"/>
            </a:xfrm>
            <a:prstGeom prst="roundRect">
              <a:avLst>
                <a:gd name="adj" fmla="val 8179"/>
              </a:avLst>
            </a:prstGeom>
            <a:solidFill>
              <a:srgbClr val="4597A0">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771100" name="テキスト ボックス 771099"/>
            <p:cNvSpPr txBox="1"/>
            <p:nvPr/>
          </p:nvSpPr>
          <p:spPr>
            <a:xfrm>
              <a:off x="5791200" y="990600"/>
              <a:ext cx="2646878" cy="276999"/>
            </a:xfrm>
            <a:prstGeom prst="rect">
              <a:avLst/>
            </a:prstGeom>
            <a:noFill/>
          </p:spPr>
          <p:txBody>
            <a:bodyPr wrap="none" rtlCol="0">
              <a:spAutoFit/>
            </a:bodyPr>
            <a:lstStyle/>
            <a:p>
              <a:pPr algn="ctr"/>
              <a:r>
                <a:rPr kumimoji="1" lang="ja-JP" altLang="en-US" dirty="0" smtClean="0">
                  <a:solidFill>
                    <a:srgbClr val="0000FF"/>
                  </a:solidFill>
                </a:rPr>
                <a:t>クラウド基盤へのレプリケーション</a:t>
              </a:r>
              <a:endParaRPr kumimoji="1" lang="ja-JP" altLang="en-US" dirty="0">
                <a:solidFill>
                  <a:srgbClr val="0000FF"/>
                </a:solidFill>
              </a:endParaRPr>
            </a:p>
          </p:txBody>
        </p:sp>
      </p:grpSp>
      <p:grpSp>
        <p:nvGrpSpPr>
          <p:cNvPr id="771102" name="図形グループ 771101"/>
          <p:cNvGrpSpPr/>
          <p:nvPr/>
        </p:nvGrpSpPr>
        <p:grpSpPr>
          <a:xfrm>
            <a:off x="2362201" y="3200400"/>
            <a:ext cx="6172199" cy="3200400"/>
            <a:chOff x="2362201" y="3200400"/>
            <a:chExt cx="6172199" cy="3200400"/>
          </a:xfrm>
        </p:grpSpPr>
        <p:sp>
          <p:nvSpPr>
            <p:cNvPr id="20" name="角丸四角形 19"/>
            <p:cNvSpPr/>
            <p:nvPr/>
          </p:nvSpPr>
          <p:spPr bwMode="auto">
            <a:xfrm>
              <a:off x="6172200" y="44196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21" name="角丸四角形 20"/>
            <p:cNvSpPr/>
            <p:nvPr/>
          </p:nvSpPr>
          <p:spPr bwMode="auto">
            <a:xfrm>
              <a:off x="7086602" y="44196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22" name="角丸四角形 21"/>
            <p:cNvSpPr/>
            <p:nvPr/>
          </p:nvSpPr>
          <p:spPr bwMode="auto">
            <a:xfrm>
              <a:off x="6172200" y="5410200"/>
              <a:ext cx="1828800" cy="9144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23" name="AutoShape 139"/>
            <p:cNvSpPr>
              <a:spLocks noChangeArrowheads="1"/>
            </p:cNvSpPr>
            <p:nvPr/>
          </p:nvSpPr>
          <p:spPr bwMode="auto">
            <a:xfrm>
              <a:off x="6172200" y="4800600"/>
              <a:ext cx="1828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24" name="フローチャート: 磁気ディスク 23"/>
            <p:cNvSpPr/>
            <p:nvPr/>
          </p:nvSpPr>
          <p:spPr bwMode="auto">
            <a:xfrm>
              <a:off x="7696200" y="5562600"/>
              <a:ext cx="838200" cy="8382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cxnSp>
          <p:nvCxnSpPr>
            <p:cNvPr id="38" name="曲線コネクタ 37"/>
            <p:cNvCxnSpPr>
              <a:stCxn id="5" idx="3"/>
              <a:endCxn id="20" idx="1"/>
            </p:cNvCxnSpPr>
            <p:nvPr/>
          </p:nvCxnSpPr>
          <p:spPr bwMode="auto">
            <a:xfrm>
              <a:off x="2362201" y="3200400"/>
              <a:ext cx="3809999" cy="1371600"/>
            </a:xfrm>
            <a:prstGeom prst="curvedConnector3">
              <a:avLst>
                <a:gd name="adj1" fmla="val 50000"/>
              </a:avLst>
            </a:prstGeom>
            <a:solidFill>
              <a:schemeClr val="bg1"/>
            </a:solidFill>
            <a:ln w="38100" cap="flat" cmpd="sng" algn="ctr">
              <a:solidFill>
                <a:srgbClr val="3366FF"/>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曲線コネクタ 46"/>
            <p:cNvCxnSpPr>
              <a:stCxn id="6" idx="4"/>
              <a:endCxn id="24" idx="2"/>
            </p:cNvCxnSpPr>
            <p:nvPr/>
          </p:nvCxnSpPr>
          <p:spPr bwMode="auto">
            <a:xfrm>
              <a:off x="2895600" y="4610100"/>
              <a:ext cx="4800600" cy="1371600"/>
            </a:xfrm>
            <a:prstGeom prst="curvedConnector3">
              <a:avLst/>
            </a:prstGeom>
            <a:solidFill>
              <a:schemeClr val="bg1"/>
            </a:solidFill>
            <a:ln w="38100" cap="flat" cmpd="sng" algn="ctr">
              <a:solidFill>
                <a:schemeClr val="accent6">
                  <a:lumMod val="60000"/>
                  <a:lumOff val="40000"/>
                </a:schemeClr>
              </a:solidFill>
              <a:prstDash val="sysDash"/>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6" name="角丸四角形 65"/>
            <p:cNvSpPr/>
            <p:nvPr/>
          </p:nvSpPr>
          <p:spPr bwMode="auto">
            <a:xfrm>
              <a:off x="6172200" y="4114800"/>
              <a:ext cx="914401" cy="304800"/>
            </a:xfrm>
            <a:prstGeom prst="roundRect">
              <a:avLst>
                <a:gd name="adj" fmla="val 8179"/>
              </a:avLst>
            </a:prstGeom>
            <a:solidFill>
              <a:srgbClr val="4597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7" name="角丸四角形 66"/>
            <p:cNvSpPr/>
            <p:nvPr/>
          </p:nvSpPr>
          <p:spPr bwMode="auto">
            <a:xfrm>
              <a:off x="7086602" y="4114800"/>
              <a:ext cx="914401" cy="304800"/>
            </a:xfrm>
            <a:prstGeom prst="roundRect">
              <a:avLst>
                <a:gd name="adj" fmla="val 8179"/>
              </a:avLst>
            </a:prstGeom>
            <a:solidFill>
              <a:srgbClr val="4597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74" name="テキスト ボックス 73"/>
            <p:cNvSpPr txBox="1"/>
            <p:nvPr/>
          </p:nvSpPr>
          <p:spPr>
            <a:xfrm>
              <a:off x="5868888" y="3810000"/>
              <a:ext cx="2339102" cy="276999"/>
            </a:xfrm>
            <a:prstGeom prst="rect">
              <a:avLst/>
            </a:prstGeom>
            <a:noFill/>
          </p:spPr>
          <p:txBody>
            <a:bodyPr wrap="none" rtlCol="0">
              <a:spAutoFit/>
            </a:bodyPr>
            <a:lstStyle/>
            <a:p>
              <a:pPr algn="ctr"/>
              <a:r>
                <a:rPr kumimoji="1" lang="ja-JP" altLang="en-US" dirty="0" smtClean="0">
                  <a:solidFill>
                    <a:srgbClr val="0000FF"/>
                  </a:solidFill>
                </a:rPr>
                <a:t>個別基盤へのレプリケーション</a:t>
              </a:r>
              <a:endParaRPr kumimoji="1" lang="ja-JP" altLang="en-US" dirty="0">
                <a:solidFill>
                  <a:srgbClr val="0000FF"/>
                </a:solidFill>
              </a:endParaRPr>
            </a:p>
          </p:txBody>
        </p:sp>
      </p:grpSp>
    </p:spTree>
    <p:extLst>
      <p:ext uri="{BB962C8B-B14F-4D97-AF65-F5344CB8AC3E}">
        <p14:creationId xmlns:p14="http://schemas.microsoft.com/office/powerpoint/2010/main" val="481297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71101"/>
                                        </p:tgtEl>
                                        <p:attrNameLst>
                                          <p:attrName>style.visibility</p:attrName>
                                        </p:attrNameLst>
                                      </p:cBhvr>
                                      <p:to>
                                        <p:strVal val="visible"/>
                                      </p:to>
                                    </p:set>
                                    <p:animEffect transition="in" filter="wipe(left)">
                                      <p:cBhvr>
                                        <p:cTn id="7" dur="500"/>
                                        <p:tgtEl>
                                          <p:spTgt spid="7711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71102"/>
                                        </p:tgtEl>
                                        <p:attrNameLst>
                                          <p:attrName>style.visibility</p:attrName>
                                        </p:attrNameLst>
                                      </p:cBhvr>
                                      <p:to>
                                        <p:strVal val="visible"/>
                                      </p:to>
                                    </p:set>
                                    <p:animEffect transition="in" filter="wipe(left)">
                                      <p:cBhvr>
                                        <p:cTn id="12" dur="500"/>
                                        <p:tgtEl>
                                          <p:spTgt spid="77110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71103"/>
                                        </p:tgtEl>
                                        <p:attrNameLst>
                                          <p:attrName>style.visibility</p:attrName>
                                        </p:attrNameLst>
                                      </p:cBhvr>
                                      <p:to>
                                        <p:strVal val="visible"/>
                                      </p:to>
                                    </p:set>
                                    <p:animEffect transition="in" filter="wipe(left)">
                                      <p:cBhvr>
                                        <p:cTn id="17" dur="500"/>
                                        <p:tgtEl>
                                          <p:spTgt spid="771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0" y="0"/>
            <a:ext cx="9144000" cy="6858000"/>
          </a:xfrm>
          <a:prstGeom prst="rect">
            <a:avLst/>
          </a:prstGeom>
        </p:spPr>
      </p:pic>
      <p:sp>
        <p:nvSpPr>
          <p:cNvPr id="3" name="正方形/長方形 2"/>
          <p:cNvSpPr/>
          <p:nvPr/>
        </p:nvSpPr>
        <p:spPr>
          <a:xfrm>
            <a:off x="838200" y="2209800"/>
            <a:ext cx="8001000" cy="1138773"/>
          </a:xfrm>
          <a:prstGeom prst="rect">
            <a:avLst/>
          </a:prstGeom>
        </p:spPr>
        <p:txBody>
          <a:bodyPr wrap="square">
            <a:spAutoFit/>
          </a:bodyPr>
          <a:lstStyle/>
          <a:p>
            <a:pPr algn="r">
              <a:spcBef>
                <a:spcPts val="0"/>
              </a:spcBef>
            </a:pPr>
            <a:r>
              <a:rPr lang="ja-JP" altLang="en-US" sz="2800" dirty="0" smtClean="0">
                <a:solidFill>
                  <a:schemeClr val="bg1"/>
                </a:solidFill>
                <a:effectLst>
                  <a:glow rad="101600">
                    <a:schemeClr val="accent4">
                      <a:satMod val="175000"/>
                      <a:alpha val="40000"/>
                    </a:schemeClr>
                  </a:glow>
                </a:effectLst>
              </a:rPr>
              <a:t>表面</a:t>
            </a:r>
            <a:r>
              <a:rPr lang="ja-JP" altLang="en-US" sz="2800" dirty="0">
                <a:solidFill>
                  <a:schemeClr val="bg1"/>
                </a:solidFill>
                <a:effectLst>
                  <a:glow rad="101600">
                    <a:schemeClr val="accent4">
                      <a:satMod val="175000"/>
                      <a:alpha val="40000"/>
                    </a:schemeClr>
                  </a:glow>
                </a:effectLst>
              </a:rPr>
              <a:t>または名目上はそうでない</a:t>
            </a:r>
            <a:r>
              <a:rPr lang="ja-JP" altLang="en-US" sz="2800" dirty="0" smtClean="0">
                <a:solidFill>
                  <a:schemeClr val="bg1"/>
                </a:solidFill>
                <a:effectLst>
                  <a:glow rad="101600">
                    <a:schemeClr val="accent4">
                      <a:satMod val="175000"/>
                      <a:alpha val="40000"/>
                    </a:schemeClr>
                  </a:glow>
                </a:effectLst>
              </a:rPr>
              <a:t>が</a:t>
            </a:r>
            <a:endParaRPr lang="en-US" altLang="ja-JP" sz="2800" dirty="0" smtClean="0">
              <a:solidFill>
                <a:schemeClr val="bg1"/>
              </a:solidFill>
              <a:effectLst>
                <a:glow rad="101600">
                  <a:schemeClr val="accent4">
                    <a:satMod val="175000"/>
                    <a:alpha val="40000"/>
                  </a:schemeClr>
                </a:glow>
              </a:effectLst>
            </a:endParaRPr>
          </a:p>
          <a:p>
            <a:pPr algn="r">
              <a:spcBef>
                <a:spcPts val="0"/>
              </a:spcBef>
            </a:pPr>
            <a:r>
              <a:rPr lang="ja-JP" altLang="en-US" sz="4000" dirty="0" smtClean="0">
                <a:solidFill>
                  <a:schemeClr val="bg1"/>
                </a:solidFill>
                <a:effectLst>
                  <a:glow rad="101600">
                    <a:schemeClr val="accent4">
                      <a:satMod val="175000"/>
                      <a:alpha val="40000"/>
                    </a:schemeClr>
                  </a:glow>
                </a:effectLst>
              </a:rPr>
              <a:t>事実上の／実質上の／実際の</a:t>
            </a:r>
            <a:endParaRPr lang="en-US" altLang="ja-JP" sz="4000" dirty="0">
              <a:solidFill>
                <a:schemeClr val="bg1"/>
              </a:solidFill>
              <a:effectLst>
                <a:glow rad="101600">
                  <a:schemeClr val="accent4">
                    <a:satMod val="175000"/>
                    <a:alpha val="40000"/>
                  </a:schemeClr>
                </a:glow>
              </a:effectLst>
            </a:endParaRPr>
          </a:p>
        </p:txBody>
      </p:sp>
      <p:sp>
        <p:nvSpPr>
          <p:cNvPr id="7" name="テキスト ボックス 6"/>
          <p:cNvSpPr txBox="1"/>
          <p:nvPr/>
        </p:nvSpPr>
        <p:spPr>
          <a:xfrm>
            <a:off x="457200" y="457200"/>
            <a:ext cx="1723549" cy="1015663"/>
          </a:xfrm>
          <a:prstGeom prst="rect">
            <a:avLst/>
          </a:prstGeom>
          <a:noFill/>
        </p:spPr>
        <p:txBody>
          <a:bodyPr wrap="none" rtlCol="0">
            <a:spAutoFit/>
          </a:bodyPr>
          <a:lstStyle/>
          <a:p>
            <a:r>
              <a:rPr kumimoji="1" lang="ja-JP" altLang="en-US" sz="6000" dirty="0" smtClean="0">
                <a:latin typeface="ＤＦＰ太丸ゴシック体"/>
                <a:ea typeface="ＤＦＰ太丸ゴシック体"/>
                <a:cs typeface="ＤＦＰ太丸ゴシック体"/>
              </a:rPr>
              <a:t>仮想</a:t>
            </a:r>
            <a:endParaRPr kumimoji="1" lang="ja-JP" altLang="en-US" sz="6000" dirty="0">
              <a:latin typeface="ＤＦＰ太丸ゴシック体"/>
              <a:ea typeface="ＤＦＰ太丸ゴシック体"/>
              <a:cs typeface="ＤＦＰ太丸ゴシック体"/>
            </a:endParaRPr>
          </a:p>
        </p:txBody>
      </p:sp>
      <p:sp>
        <p:nvSpPr>
          <p:cNvPr id="8" name="正方形/長方形 7"/>
          <p:cNvSpPr/>
          <p:nvPr/>
        </p:nvSpPr>
        <p:spPr>
          <a:xfrm>
            <a:off x="5867400" y="457200"/>
            <a:ext cx="2914906" cy="1015663"/>
          </a:xfrm>
          <a:prstGeom prst="rect">
            <a:avLst/>
          </a:prstGeom>
        </p:spPr>
        <p:txBody>
          <a:bodyPr wrap="none">
            <a:spAutoFit/>
          </a:bodyPr>
          <a:lstStyle/>
          <a:p>
            <a:pPr algn="r"/>
            <a:r>
              <a:rPr lang="en-US" altLang="ja-JP" sz="6000" dirty="0" smtClean="0">
                <a:latin typeface="Arial Black"/>
                <a:cs typeface="Arial Black"/>
              </a:rPr>
              <a:t>virtual</a:t>
            </a:r>
            <a:endParaRPr lang="en-US" altLang="ja-JP" sz="6000" dirty="0">
              <a:latin typeface="Arial Black"/>
              <a:cs typeface="Arial Black"/>
            </a:endParaRPr>
          </a:p>
        </p:txBody>
      </p:sp>
      <p:sp>
        <p:nvSpPr>
          <p:cNvPr id="9" name="テキスト ボックス 8"/>
          <p:cNvSpPr txBox="1"/>
          <p:nvPr/>
        </p:nvSpPr>
        <p:spPr>
          <a:xfrm>
            <a:off x="533400" y="1447800"/>
            <a:ext cx="4493538" cy="523220"/>
          </a:xfrm>
          <a:prstGeom prst="rect">
            <a:avLst/>
          </a:prstGeom>
          <a:noFill/>
        </p:spPr>
        <p:txBody>
          <a:bodyPr wrap="none" rtlCol="0">
            <a:spAutoFit/>
          </a:bodyPr>
          <a:lstStyle/>
          <a:p>
            <a:r>
              <a:rPr kumimoji="1" lang="ja-JP" altLang="en-US" sz="2800" dirty="0" smtClean="0"/>
              <a:t>虚像の、実態のない・・・</a:t>
            </a:r>
            <a:endParaRPr kumimoji="1" lang="ja-JP" altLang="en-US" sz="2800" dirty="0"/>
          </a:p>
        </p:txBody>
      </p:sp>
      <p:sp>
        <p:nvSpPr>
          <p:cNvPr id="12" name="正方形/長方形 11"/>
          <p:cNvSpPr/>
          <p:nvPr/>
        </p:nvSpPr>
        <p:spPr>
          <a:xfrm>
            <a:off x="228600" y="3657600"/>
            <a:ext cx="8610600" cy="701731"/>
          </a:xfrm>
          <a:prstGeom prst="rect">
            <a:avLst/>
          </a:prstGeom>
        </p:spPr>
        <p:txBody>
          <a:bodyPr wrap="square">
            <a:spAutoFit/>
          </a:bodyPr>
          <a:lstStyle/>
          <a:p>
            <a:pPr algn="r"/>
            <a:r>
              <a:rPr lang="en-US" altLang="ja-JP" sz="1800" dirty="0">
                <a:solidFill>
                  <a:srgbClr val="FFFFFF"/>
                </a:solidFill>
                <a:effectLst>
                  <a:glow rad="101600">
                    <a:schemeClr val="accent4">
                      <a:satMod val="175000"/>
                      <a:alpha val="40000"/>
                    </a:schemeClr>
                  </a:glow>
                </a:effectLst>
              </a:rPr>
              <a:t>It was a virtual promise. </a:t>
            </a:r>
            <a:r>
              <a:rPr lang="ja-JP" altLang="en-US" sz="1800" dirty="0" smtClean="0">
                <a:solidFill>
                  <a:srgbClr val="FFFFFF"/>
                </a:solidFill>
                <a:effectLst>
                  <a:glow rad="101600">
                    <a:schemeClr val="accent4">
                      <a:satMod val="175000"/>
                      <a:alpha val="40000"/>
                    </a:schemeClr>
                  </a:glow>
                </a:effectLst>
              </a:rPr>
              <a:t>（約束</a:t>
            </a:r>
            <a:r>
              <a:rPr lang="ja-JP" altLang="en-US" sz="1800" dirty="0">
                <a:solidFill>
                  <a:srgbClr val="FFFFFF"/>
                </a:solidFill>
                <a:effectLst>
                  <a:glow rad="101600">
                    <a:schemeClr val="accent4">
                      <a:satMod val="175000"/>
                      <a:alpha val="40000"/>
                    </a:schemeClr>
                  </a:glow>
                </a:effectLst>
              </a:rPr>
              <a:t>で</a:t>
            </a:r>
            <a:r>
              <a:rPr lang="ja-JP" altLang="en-US" sz="1800" dirty="0" smtClean="0">
                <a:solidFill>
                  <a:srgbClr val="FFFFFF"/>
                </a:solidFill>
                <a:effectLst>
                  <a:glow rad="101600">
                    <a:schemeClr val="accent4">
                      <a:satMod val="175000"/>
                      <a:alpha val="40000"/>
                    </a:schemeClr>
                  </a:glow>
                </a:effectLst>
              </a:rPr>
              <a:t>はないが）実際には約束</a:t>
            </a:r>
            <a:r>
              <a:rPr lang="ja-JP" altLang="en-US" sz="1800" dirty="0">
                <a:solidFill>
                  <a:srgbClr val="FFFFFF"/>
                </a:solidFill>
                <a:effectLst>
                  <a:glow rad="101600">
                    <a:schemeClr val="accent4">
                      <a:satMod val="175000"/>
                      <a:alpha val="40000"/>
                    </a:schemeClr>
                  </a:glow>
                </a:effectLst>
              </a:rPr>
              <a:t>も同然</a:t>
            </a:r>
            <a:r>
              <a:rPr lang="ja-JP" altLang="en-US" sz="1800" dirty="0" smtClean="0">
                <a:solidFill>
                  <a:srgbClr val="FFFFFF"/>
                </a:solidFill>
                <a:effectLst>
                  <a:glow rad="101600">
                    <a:schemeClr val="accent4">
                      <a:satMod val="175000"/>
                      <a:alpha val="40000"/>
                    </a:schemeClr>
                  </a:glow>
                </a:effectLst>
              </a:rPr>
              <a:t>だった。</a:t>
            </a:r>
            <a:endParaRPr lang="en-US" altLang="ja-JP" sz="1800" dirty="0">
              <a:solidFill>
                <a:srgbClr val="FFFFFF"/>
              </a:solidFill>
              <a:effectLst>
                <a:glow rad="101600">
                  <a:schemeClr val="accent4">
                    <a:satMod val="175000"/>
                    <a:alpha val="40000"/>
                  </a:schemeClr>
                </a:glow>
              </a:effectLst>
            </a:endParaRPr>
          </a:p>
          <a:p>
            <a:pPr algn="r"/>
            <a:r>
              <a:rPr lang="en-US" altLang="ja-JP" sz="1800" dirty="0">
                <a:solidFill>
                  <a:srgbClr val="FFFFFF"/>
                </a:solidFill>
                <a:effectLst>
                  <a:glow rad="101600">
                    <a:schemeClr val="accent4">
                      <a:satMod val="175000"/>
                      <a:alpha val="40000"/>
                    </a:schemeClr>
                  </a:glow>
                </a:effectLst>
              </a:rPr>
              <a:t>He was the virtual leader of the movement. </a:t>
            </a:r>
            <a:r>
              <a:rPr lang="ja-JP" altLang="en-US" sz="1800" dirty="0">
                <a:solidFill>
                  <a:srgbClr val="FFFFFF"/>
                </a:solidFill>
                <a:effectLst>
                  <a:glow rad="101600">
                    <a:schemeClr val="accent4">
                      <a:satMod val="175000"/>
                      <a:alpha val="40000"/>
                    </a:schemeClr>
                  </a:glow>
                </a:effectLst>
              </a:rPr>
              <a:t>彼はその運動の事実上の指導者</a:t>
            </a:r>
            <a:r>
              <a:rPr lang="ja-JP" altLang="en-US" sz="1800" dirty="0" smtClean="0">
                <a:solidFill>
                  <a:srgbClr val="FFFFFF"/>
                </a:solidFill>
                <a:effectLst>
                  <a:glow rad="101600">
                    <a:schemeClr val="accent4">
                      <a:satMod val="175000"/>
                      <a:alpha val="40000"/>
                    </a:schemeClr>
                  </a:glow>
                </a:effectLst>
              </a:rPr>
              <a:t>だった。</a:t>
            </a:r>
            <a:endParaRPr lang="ja-JP" altLang="en-US" sz="1800" dirty="0">
              <a:solidFill>
                <a:srgbClr val="FFFFFF"/>
              </a:solidFill>
              <a:effectLst>
                <a:glow rad="101600">
                  <a:schemeClr val="accent4">
                    <a:satMod val="175000"/>
                    <a:alpha val="40000"/>
                  </a:schemeClr>
                </a:glow>
              </a:effectLst>
            </a:endParaRPr>
          </a:p>
        </p:txBody>
      </p:sp>
      <p:sp>
        <p:nvSpPr>
          <p:cNvPr id="13" name="テキスト ボックス 12"/>
          <p:cNvSpPr txBox="1"/>
          <p:nvPr/>
        </p:nvSpPr>
        <p:spPr>
          <a:xfrm>
            <a:off x="457200" y="4800600"/>
            <a:ext cx="2492990" cy="1415772"/>
          </a:xfrm>
          <a:prstGeom prst="rect">
            <a:avLst/>
          </a:prstGeom>
          <a:noFill/>
        </p:spPr>
        <p:txBody>
          <a:bodyPr wrap="none" rtlCol="0">
            <a:spAutoFit/>
          </a:bodyPr>
          <a:lstStyle/>
          <a:p>
            <a:pPr algn="ctr">
              <a:spcBef>
                <a:spcPts val="0"/>
              </a:spcBef>
            </a:pPr>
            <a:r>
              <a:rPr kumimoji="1" lang="ja-JP" altLang="en-US" sz="6000" dirty="0" smtClean="0">
                <a:solidFill>
                  <a:schemeClr val="bg1"/>
                </a:solidFill>
                <a:latin typeface="ＤＦＰ太丸ゴシック体"/>
                <a:ea typeface="ＤＦＰ太丸ゴシック体"/>
                <a:cs typeface="ＤＦＰ太丸ゴシック体"/>
              </a:rPr>
              <a:t>仮想化</a:t>
            </a:r>
            <a:endParaRPr kumimoji="1" lang="en-US" altLang="ja-JP" sz="6000" dirty="0" smtClean="0">
              <a:solidFill>
                <a:schemeClr val="bg1"/>
              </a:solidFill>
              <a:latin typeface="ＤＦＰ太丸ゴシック体"/>
              <a:ea typeface="ＤＦＰ太丸ゴシック体"/>
              <a:cs typeface="ＤＦＰ太丸ゴシック体"/>
            </a:endParaRPr>
          </a:p>
          <a:p>
            <a:pPr algn="ctr">
              <a:spcBef>
                <a:spcPts val="0"/>
              </a:spcBef>
            </a:pPr>
            <a:r>
              <a:rPr kumimoji="1" lang="en-US" altLang="ja-JP" sz="2400" dirty="0" smtClean="0">
                <a:solidFill>
                  <a:schemeClr val="bg1"/>
                </a:solidFill>
                <a:latin typeface="Arial Black"/>
                <a:ea typeface="ＤＦＰ太丸ゴシック体"/>
                <a:cs typeface="Arial Black"/>
              </a:rPr>
              <a:t>Virtualization</a:t>
            </a:r>
            <a:endParaRPr kumimoji="1" lang="ja-JP" altLang="en-US" sz="2400" dirty="0">
              <a:solidFill>
                <a:schemeClr val="bg1"/>
              </a:solidFill>
              <a:latin typeface="Arial Black"/>
              <a:ea typeface="ＤＦＰ太丸ゴシック体"/>
              <a:cs typeface="Arial Black"/>
            </a:endParaRPr>
          </a:p>
        </p:txBody>
      </p:sp>
      <p:sp>
        <p:nvSpPr>
          <p:cNvPr id="14" name="正方形/長方形 13"/>
          <p:cNvSpPr/>
          <p:nvPr/>
        </p:nvSpPr>
        <p:spPr>
          <a:xfrm>
            <a:off x="2971800" y="4953000"/>
            <a:ext cx="5867400" cy="1154162"/>
          </a:xfrm>
          <a:prstGeom prst="rect">
            <a:avLst/>
          </a:prstGeom>
        </p:spPr>
        <p:txBody>
          <a:bodyPr wrap="square">
            <a:spAutoFit/>
          </a:bodyPr>
          <a:lstStyle/>
          <a:p>
            <a:pPr algn="r">
              <a:spcBef>
                <a:spcPts val="600"/>
              </a:spcBef>
            </a:pPr>
            <a:r>
              <a:rPr lang="ja-JP" altLang="en-US" sz="3200" dirty="0" smtClean="0">
                <a:solidFill>
                  <a:schemeClr val="bg1"/>
                </a:solidFill>
              </a:rPr>
              <a:t>物理的実態とは異なるが</a:t>
            </a:r>
            <a:endParaRPr lang="en-US" altLang="ja-JP" sz="3200" dirty="0" smtClean="0">
              <a:solidFill>
                <a:schemeClr val="bg1"/>
              </a:solidFill>
            </a:endParaRPr>
          </a:p>
          <a:p>
            <a:pPr algn="r">
              <a:spcBef>
                <a:spcPts val="600"/>
              </a:spcBef>
            </a:pPr>
            <a:r>
              <a:rPr lang="ja-JP" altLang="en-US" sz="3200" dirty="0" smtClean="0">
                <a:solidFill>
                  <a:schemeClr val="bg1"/>
                </a:solidFill>
              </a:rPr>
              <a:t>実質的機能を実現する仕組み</a:t>
            </a:r>
            <a:endParaRPr lang="en-US" altLang="ja-JP" sz="3200" dirty="0">
              <a:solidFill>
                <a:schemeClr val="bg1"/>
              </a:solidFill>
            </a:endParaRPr>
          </a:p>
        </p:txBody>
      </p:sp>
      <p:pic>
        <p:nvPicPr>
          <p:cNvPr id="10" name="図 9"/>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5424308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1"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animEffect transition="in" filter="wipe(left)">
                                      <p:cBhvr>
                                        <p:cTn id="33" dur="500"/>
                                        <p:tgtEl>
                                          <p:spTgt spid="12">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2">
                                            <p:txEl>
                                              <p:pRg st="1" end="1"/>
                                            </p:txEl>
                                          </p:spTgt>
                                        </p:tgtEl>
                                        <p:attrNameLst>
                                          <p:attrName>style.visibility</p:attrName>
                                        </p:attrNameLst>
                                      </p:cBhvr>
                                      <p:to>
                                        <p:strVal val="visible"/>
                                      </p:to>
                                    </p:set>
                                    <p:animEffect transition="in" filter="wipe(left)">
                                      <p:cBhvr>
                                        <p:cTn id="38" dur="500"/>
                                        <p:tgtEl>
                                          <p:spTgt spid="12">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p:cTn id="43" dur="500" fill="hold"/>
                                        <p:tgtEl>
                                          <p:spTgt spid="14"/>
                                        </p:tgtEl>
                                        <p:attrNameLst>
                                          <p:attrName>ppt_w</p:attrName>
                                        </p:attrNameLst>
                                      </p:cBhvr>
                                      <p:tavLst>
                                        <p:tav tm="0">
                                          <p:val>
                                            <p:fltVal val="0"/>
                                          </p:val>
                                        </p:tav>
                                        <p:tav tm="100000">
                                          <p:val>
                                            <p:strVal val="#ppt_w"/>
                                          </p:val>
                                        </p:tav>
                                      </p:tavLst>
                                    </p:anim>
                                    <p:anim calcmode="lin" valueType="num">
                                      <p:cBhvr>
                                        <p:cTn id="44" dur="500" fill="hold"/>
                                        <p:tgtEl>
                                          <p:spTgt spid="14"/>
                                        </p:tgtEl>
                                        <p:attrNameLst>
                                          <p:attrName>ppt_h</p:attrName>
                                        </p:attrNameLst>
                                      </p:cBhvr>
                                      <p:tavLst>
                                        <p:tav tm="0">
                                          <p:val>
                                            <p:fltVal val="0"/>
                                          </p:val>
                                        </p:tav>
                                        <p:tav tm="100000">
                                          <p:val>
                                            <p:strVal val="#ppt_h"/>
                                          </p:val>
                                        </p:tav>
                                      </p:tavLst>
                                    </p:anim>
                                    <p:animEffect transition="in" filter="fade">
                                      <p:cBhvr>
                                        <p:cTn id="45" dur="500"/>
                                        <p:tgtEl>
                                          <p:spTgt spid="14"/>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500" fill="hold"/>
                                        <p:tgtEl>
                                          <p:spTgt spid="13"/>
                                        </p:tgtEl>
                                        <p:attrNameLst>
                                          <p:attrName>ppt_w</p:attrName>
                                        </p:attrNameLst>
                                      </p:cBhvr>
                                      <p:tavLst>
                                        <p:tav tm="0">
                                          <p:val>
                                            <p:fltVal val="0"/>
                                          </p:val>
                                        </p:tav>
                                        <p:tav tm="100000">
                                          <p:val>
                                            <p:strVal val="#ppt_w"/>
                                          </p:val>
                                        </p:tav>
                                      </p:tavLst>
                                    </p:anim>
                                    <p:anim calcmode="lin" valueType="num">
                                      <p:cBhvr>
                                        <p:cTn id="49" dur="500" fill="hold"/>
                                        <p:tgtEl>
                                          <p:spTgt spid="13"/>
                                        </p:tgtEl>
                                        <p:attrNameLst>
                                          <p:attrName>ppt_h</p:attrName>
                                        </p:attrNameLst>
                                      </p:cBhvr>
                                      <p:tavLst>
                                        <p:tav tm="0">
                                          <p:val>
                                            <p:fltVal val="0"/>
                                          </p:val>
                                        </p:tav>
                                        <p:tav tm="100000">
                                          <p:val>
                                            <p:strVal val="#ppt_h"/>
                                          </p:val>
                                        </p:tav>
                                      </p:tavLst>
                                    </p:anim>
                                    <p:animEffect transition="in" filter="fade">
                                      <p:cBhvr>
                                        <p:cTn id="5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1"/>
      <p:bldP spid="7" grpId="0"/>
      <p:bldP spid="8" grpId="0"/>
      <p:bldP spid="9" grpId="0"/>
      <p:bldP spid="12" grpId="0" build="p"/>
      <p:bldP spid="13" grpId="0"/>
      <p:bldP spid="1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サーバーの仮想化</a:t>
            </a:r>
            <a:r>
              <a:rPr lang="ja-JP" altLang="en-US" sz="2800" dirty="0" smtClean="0">
                <a:ea typeface="ＭＳ Ｐゴシック" pitchFamily="50" charset="-128"/>
              </a:rPr>
              <a:t>／課題</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 name="角丸四角形 1"/>
          <p:cNvSpPr/>
          <p:nvPr/>
        </p:nvSpPr>
        <p:spPr bwMode="auto">
          <a:xfrm>
            <a:off x="228600" y="2133600"/>
            <a:ext cx="2971800" cy="1219200"/>
          </a:xfrm>
          <a:prstGeom prst="roundRect">
            <a:avLst>
              <a:gd name="adj" fmla="val 9375"/>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14" name="角丸四角形 13"/>
          <p:cNvSpPr/>
          <p:nvPr/>
        </p:nvSpPr>
        <p:spPr bwMode="auto">
          <a:xfrm>
            <a:off x="2057400" y="3581400"/>
            <a:ext cx="1131277" cy="6096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5" name="角丸四角形 14"/>
          <p:cNvSpPr/>
          <p:nvPr/>
        </p:nvSpPr>
        <p:spPr bwMode="auto">
          <a:xfrm>
            <a:off x="3352800" y="3581400"/>
            <a:ext cx="1131277" cy="6096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6" name="角丸四角形 15"/>
          <p:cNvSpPr/>
          <p:nvPr/>
        </p:nvSpPr>
        <p:spPr bwMode="auto">
          <a:xfrm>
            <a:off x="228600" y="4419600"/>
            <a:ext cx="6096000" cy="609600"/>
          </a:xfrm>
          <a:prstGeom prst="roundRect">
            <a:avLst>
              <a:gd name="adj" fmla="val 50000"/>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Arial" charset="0"/>
                <a:ea typeface="HG丸ｺﾞｼｯｸM-PRO" pitchFamily="50" charset="-128"/>
              </a:rPr>
              <a:t>ネットワーク</a:t>
            </a:r>
          </a:p>
        </p:txBody>
      </p:sp>
      <p:sp>
        <p:nvSpPr>
          <p:cNvPr id="18" name="角丸四角形 17"/>
          <p:cNvSpPr/>
          <p:nvPr/>
        </p:nvSpPr>
        <p:spPr bwMode="auto">
          <a:xfrm>
            <a:off x="3352800" y="2133600"/>
            <a:ext cx="2971800" cy="1219200"/>
          </a:xfrm>
          <a:prstGeom prst="roundRect">
            <a:avLst>
              <a:gd name="adj" fmla="val 9375"/>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19" name="角丸四角形 18"/>
          <p:cNvSpPr/>
          <p:nvPr/>
        </p:nvSpPr>
        <p:spPr bwMode="auto">
          <a:xfrm>
            <a:off x="3810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0" name="角丸四角形 19"/>
          <p:cNvSpPr/>
          <p:nvPr/>
        </p:nvSpPr>
        <p:spPr bwMode="auto">
          <a:xfrm>
            <a:off x="12954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1" name="角丸四角形 20"/>
          <p:cNvSpPr/>
          <p:nvPr/>
        </p:nvSpPr>
        <p:spPr bwMode="auto">
          <a:xfrm>
            <a:off x="22098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2" name="角丸四角形 21"/>
          <p:cNvSpPr/>
          <p:nvPr/>
        </p:nvSpPr>
        <p:spPr bwMode="auto">
          <a:xfrm>
            <a:off x="35052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3" name="角丸四角形 22"/>
          <p:cNvSpPr/>
          <p:nvPr/>
        </p:nvSpPr>
        <p:spPr bwMode="auto">
          <a:xfrm>
            <a:off x="44196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4" name="角丸四角形 23"/>
          <p:cNvSpPr/>
          <p:nvPr/>
        </p:nvSpPr>
        <p:spPr bwMode="auto">
          <a:xfrm>
            <a:off x="5334000" y="2286000"/>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3" name="フローチャート: 磁気ディスク 2"/>
          <p:cNvSpPr/>
          <p:nvPr/>
        </p:nvSpPr>
        <p:spPr bwMode="auto">
          <a:xfrm>
            <a:off x="228600" y="5181600"/>
            <a:ext cx="1828800" cy="12954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0000FF"/>
                </a:solidFill>
                <a:effectLst/>
                <a:latin typeface="Arial" charset="0"/>
                <a:ea typeface="HG丸ｺﾞｼｯｸM-PRO" pitchFamily="50" charset="-128"/>
              </a:rPr>
              <a:t>ストレージ</a:t>
            </a:r>
          </a:p>
        </p:txBody>
      </p:sp>
      <p:sp>
        <p:nvSpPr>
          <p:cNvPr id="4" name="角丸四角形吹き出し 3"/>
          <p:cNvSpPr/>
          <p:nvPr/>
        </p:nvSpPr>
        <p:spPr bwMode="auto">
          <a:xfrm>
            <a:off x="228600" y="1066800"/>
            <a:ext cx="6096000" cy="914400"/>
          </a:xfrm>
          <a:prstGeom prst="wedgeRoundRectCallout">
            <a:avLst>
              <a:gd name="adj1" fmla="val -23437"/>
              <a:gd name="adj2" fmla="val 77500"/>
              <a:gd name="adj3" fmla="val 1666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サーバー・スプロール</a:t>
            </a:r>
            <a:endParaRPr lang="en-US" altLang="ja-JP" sz="2000" dirty="0" smtClean="0">
              <a:solidFill>
                <a:srgbClr val="FFFFFF"/>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rPr>
              <a:t>未使用の仮想マシンの乱立。管理の複雑化とシステム資源の圧迫。運用ルール、管理方法により対応。</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27" name="角丸四角形吹き出し 26"/>
          <p:cNvSpPr/>
          <p:nvPr/>
        </p:nvSpPr>
        <p:spPr bwMode="auto">
          <a:xfrm>
            <a:off x="2438400" y="5257800"/>
            <a:ext cx="3886200" cy="1219200"/>
          </a:xfrm>
          <a:prstGeom prst="wedgeRoundRectCallout">
            <a:avLst>
              <a:gd name="adj1" fmla="val -66395"/>
              <a:gd name="adj2" fmla="val 2500"/>
              <a:gd name="adj3" fmla="val 1666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ストレージ設計</a:t>
            </a:r>
          </a:p>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rPr>
              <a:t>ライブマイグレーション、ストレージ共有、ランダムアクセスの増大により</a:t>
            </a:r>
            <a:r>
              <a:rPr lang="en-US" altLang="ja-JP" dirty="0" smtClean="0">
                <a:solidFill>
                  <a:srgbClr val="FFFFFF"/>
                </a:solidFill>
              </a:rPr>
              <a:t>I/0</a:t>
            </a:r>
            <a:r>
              <a:rPr lang="ja-JP" altLang="en-US" dirty="0" smtClean="0">
                <a:solidFill>
                  <a:srgbClr val="FFFFFF"/>
                </a:solidFill>
              </a:rPr>
              <a:t>ボトルネックが発生しやすくなる。フラッシュ・ストレージなど</a:t>
            </a:r>
            <a:r>
              <a:rPr lang="en-US" altLang="ja-JP" dirty="0" smtClean="0">
                <a:solidFill>
                  <a:srgbClr val="FFFFFF"/>
                </a:solidFill>
              </a:rPr>
              <a:t>I/O</a:t>
            </a:r>
            <a:r>
              <a:rPr lang="ja-JP" altLang="en-US" dirty="0" smtClean="0">
                <a:solidFill>
                  <a:srgbClr val="FFFFFF"/>
                </a:solidFill>
              </a:rPr>
              <a:t>の高速化やボトルネックの生じにくい設計により対応。</a:t>
            </a:r>
            <a:endParaRPr lang="en-US" altLang="ja-JP" dirty="0" smtClean="0">
              <a:solidFill>
                <a:srgbClr val="FFFFFF"/>
              </a:solidFill>
            </a:endParaRPr>
          </a:p>
        </p:txBody>
      </p:sp>
      <p:sp>
        <p:nvSpPr>
          <p:cNvPr id="5" name="右大かっこ 4"/>
          <p:cNvSpPr/>
          <p:nvPr/>
        </p:nvSpPr>
        <p:spPr bwMode="auto">
          <a:xfrm>
            <a:off x="6477000" y="1066800"/>
            <a:ext cx="152400" cy="5410200"/>
          </a:xfrm>
          <a:prstGeom prst="rightBracket">
            <a:avLst/>
          </a:prstGeom>
          <a:solidFill>
            <a:schemeClr val="bg1"/>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28" name="角丸四角形吹き出し 27"/>
          <p:cNvSpPr/>
          <p:nvPr/>
        </p:nvSpPr>
        <p:spPr bwMode="auto">
          <a:xfrm>
            <a:off x="6858000" y="1066800"/>
            <a:ext cx="2133600" cy="2133600"/>
          </a:xfrm>
          <a:prstGeom prst="wedgeRoundRectCallout">
            <a:avLst>
              <a:gd name="adj1" fmla="val -65800"/>
              <a:gd name="adj2" fmla="val 29881"/>
              <a:gd name="adj3" fmla="val 16667"/>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ポリシー管理</a:t>
            </a:r>
            <a:endParaRPr lang="en-US" altLang="ja-JP" sz="2000" dirty="0" smtClean="0">
              <a:solidFill>
                <a:srgbClr val="FFFFFF"/>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rPr>
              <a:t>サーバーとネットワークが物理的に対応している場合は、ポリシーも管理しやすいが、それぞれが仮想化し追加や変更が頻繁に起こる場合、対応が複雑化。クラウド</a:t>
            </a:r>
            <a:r>
              <a:rPr lang="en-US" altLang="ja-JP" dirty="0" smtClean="0">
                <a:solidFill>
                  <a:srgbClr val="FFFFFF"/>
                </a:solidFill>
              </a:rPr>
              <a:t>OS</a:t>
            </a:r>
            <a:r>
              <a:rPr lang="ja-JP" altLang="en-US" dirty="0" smtClean="0">
                <a:solidFill>
                  <a:srgbClr val="FFFFFF"/>
                </a:solidFill>
              </a:rPr>
              <a:t>や自動化ツールにより対応。</a:t>
            </a:r>
            <a:endParaRPr lang="en-US" altLang="ja-JP" dirty="0" smtClean="0">
              <a:solidFill>
                <a:srgbClr val="FFFFFF"/>
              </a:solidFill>
            </a:endParaRPr>
          </a:p>
        </p:txBody>
      </p:sp>
      <p:cxnSp>
        <p:nvCxnSpPr>
          <p:cNvPr id="7" name="カギ線コネクタ 6"/>
          <p:cNvCxnSpPr>
            <a:stCxn id="2" idx="2"/>
            <a:endCxn id="14" idx="0"/>
          </p:cNvCxnSpPr>
          <p:nvPr/>
        </p:nvCxnSpPr>
        <p:spPr bwMode="auto">
          <a:xfrm rot="16200000" flipH="1">
            <a:off x="2054469" y="3012830"/>
            <a:ext cx="228600" cy="908539"/>
          </a:xfrm>
          <a:prstGeom prst="bentConnector3">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37" name="カギ線コネクタ 36"/>
          <p:cNvCxnSpPr>
            <a:stCxn id="18" idx="2"/>
            <a:endCxn id="15" idx="0"/>
          </p:cNvCxnSpPr>
          <p:nvPr/>
        </p:nvCxnSpPr>
        <p:spPr bwMode="auto">
          <a:xfrm rot="5400000">
            <a:off x="4264270" y="3006970"/>
            <a:ext cx="228600" cy="920261"/>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48" name="カギ線コネクタ 47"/>
          <p:cNvCxnSpPr>
            <a:stCxn id="14" idx="2"/>
            <a:endCxn id="16" idx="0"/>
          </p:cNvCxnSpPr>
          <p:nvPr/>
        </p:nvCxnSpPr>
        <p:spPr bwMode="auto">
          <a:xfrm rot="16200000" flipH="1">
            <a:off x="2835519" y="3978519"/>
            <a:ext cx="228600" cy="653561"/>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51" name="カギ線コネクタ 50"/>
          <p:cNvCxnSpPr>
            <a:stCxn id="15" idx="2"/>
            <a:endCxn id="16" idx="0"/>
          </p:cNvCxnSpPr>
          <p:nvPr/>
        </p:nvCxnSpPr>
        <p:spPr bwMode="auto">
          <a:xfrm rot="5400000">
            <a:off x="3483220" y="3984381"/>
            <a:ext cx="228600" cy="641839"/>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237" name="直線コネクタ 236"/>
          <p:cNvCxnSpPr>
            <a:endCxn id="3" idx="1"/>
          </p:cNvCxnSpPr>
          <p:nvPr/>
        </p:nvCxnSpPr>
        <p:spPr bwMode="auto">
          <a:xfrm>
            <a:off x="1143000" y="5029200"/>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p:spPr>
      </p:cxnSp>
      <p:sp>
        <p:nvSpPr>
          <p:cNvPr id="244" name="テキスト ボックス 243"/>
          <p:cNvSpPr txBox="1"/>
          <p:nvPr/>
        </p:nvSpPr>
        <p:spPr>
          <a:xfrm>
            <a:off x="6781800" y="3581400"/>
            <a:ext cx="2209800" cy="2899255"/>
          </a:xfrm>
          <a:prstGeom prst="rect">
            <a:avLst/>
          </a:prstGeom>
          <a:noFill/>
        </p:spPr>
        <p:txBody>
          <a:bodyPr wrap="square" rtlCol="0">
            <a:spAutoFit/>
          </a:bodyPr>
          <a:lstStyle/>
          <a:p>
            <a:r>
              <a:rPr kumimoji="1" lang="ja-JP" altLang="en-US" sz="1600" dirty="0" smtClean="0">
                <a:solidFill>
                  <a:srgbClr val="800000"/>
                </a:solidFill>
              </a:rPr>
              <a:t>　物理システムを前提としたシステム設計とは考慮点が異なる点が多い。</a:t>
            </a:r>
            <a:endParaRPr kumimoji="1" lang="en-US" altLang="ja-JP" sz="1600" dirty="0">
              <a:solidFill>
                <a:srgbClr val="800000"/>
              </a:solidFill>
            </a:endParaRPr>
          </a:p>
          <a:p>
            <a:endParaRPr kumimoji="1" lang="en-US" altLang="ja-JP" sz="1600" dirty="0" smtClean="0">
              <a:solidFill>
                <a:srgbClr val="800000"/>
              </a:solidFill>
            </a:endParaRPr>
          </a:p>
          <a:p>
            <a:r>
              <a:rPr kumimoji="1" lang="ja-JP" altLang="en-US" sz="1600" dirty="0" smtClean="0">
                <a:solidFill>
                  <a:srgbClr val="800000"/>
                </a:solidFill>
              </a:rPr>
              <a:t>フラッシュ・ストレージ、</a:t>
            </a:r>
            <a:r>
              <a:rPr kumimoji="1" lang="en-US" altLang="ja-JP" sz="1600" dirty="0" smtClean="0">
                <a:solidFill>
                  <a:srgbClr val="800000"/>
                </a:solidFill>
              </a:rPr>
              <a:t>SDN</a:t>
            </a:r>
            <a:r>
              <a:rPr kumimoji="1" lang="ja-JP" altLang="en-US" sz="1600" dirty="0" smtClean="0">
                <a:solidFill>
                  <a:srgbClr val="800000"/>
                </a:solidFill>
              </a:rPr>
              <a:t>、クラウド</a:t>
            </a:r>
            <a:r>
              <a:rPr kumimoji="1" lang="en-US" altLang="ja-JP" sz="1600" dirty="0" smtClean="0">
                <a:solidFill>
                  <a:srgbClr val="800000"/>
                </a:solidFill>
              </a:rPr>
              <a:t>OS</a:t>
            </a:r>
            <a:r>
              <a:rPr kumimoji="1" lang="ja-JP" altLang="en-US" sz="1600" dirty="0" smtClean="0">
                <a:solidFill>
                  <a:srgbClr val="800000"/>
                </a:solidFill>
              </a:rPr>
              <a:t>など仮想化環境を最適化できるテクノロジーの活用を組み合わせた構築が必要。</a:t>
            </a:r>
            <a:endParaRPr kumimoji="1" lang="ja-JP" altLang="en-US" sz="1600" dirty="0">
              <a:solidFill>
                <a:srgbClr val="800000"/>
              </a:solidFill>
            </a:endParaRPr>
          </a:p>
        </p:txBody>
      </p:sp>
    </p:spTree>
    <p:extLst>
      <p:ext uri="{BB962C8B-B14F-4D97-AF65-F5344CB8AC3E}">
        <p14:creationId xmlns:p14="http://schemas.microsoft.com/office/powerpoint/2010/main" val="35964740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図 32"/>
          <p:cNvPicPr>
            <a:picLocks noChangeAspect="1"/>
          </p:cNvPicPr>
          <p:nvPr/>
        </p:nvPicPr>
        <p:blipFill>
          <a:blip r:embed="rId2"/>
          <a:stretch>
            <a:fillRect/>
          </a:stretch>
        </p:blipFill>
        <p:spPr>
          <a:xfrm>
            <a:off x="0" y="0"/>
            <a:ext cx="9144000" cy="6858000"/>
          </a:xfrm>
          <a:prstGeom prst="rect">
            <a:avLst/>
          </a:prstGeom>
        </p:spPr>
      </p:pic>
      <p:sp>
        <p:nvSpPr>
          <p:cNvPr id="6" name="角丸四角形 5"/>
          <p:cNvSpPr/>
          <p:nvPr/>
        </p:nvSpPr>
        <p:spPr bwMode="auto">
          <a:xfrm>
            <a:off x="762000" y="2590800"/>
            <a:ext cx="7620000" cy="2133600"/>
          </a:xfrm>
          <a:prstGeom prst="roundRect">
            <a:avLst/>
          </a:prstGeom>
          <a:solidFill>
            <a:schemeClr val="bg1">
              <a:alpha val="68000"/>
            </a:schemeClr>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角丸四角形 6"/>
          <p:cNvSpPr/>
          <p:nvPr/>
        </p:nvSpPr>
        <p:spPr bwMode="auto">
          <a:xfrm>
            <a:off x="723900" y="4953000"/>
            <a:ext cx="7658100" cy="1295400"/>
          </a:xfrm>
          <a:prstGeom prst="roundRect">
            <a:avLst/>
          </a:prstGeom>
          <a:solidFill>
            <a:schemeClr val="bg1">
              <a:alpha val="68000"/>
            </a:schemeClr>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正方形/長方形 7"/>
          <p:cNvSpPr/>
          <p:nvPr/>
        </p:nvSpPr>
        <p:spPr bwMode="auto">
          <a:xfrm>
            <a:off x="1905000" y="1524000"/>
            <a:ext cx="457200" cy="381000"/>
          </a:xfrm>
          <a:prstGeom prst="rect">
            <a:avLst/>
          </a:prstGeom>
          <a:solidFill>
            <a:srgbClr val="00FF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 name="正方形/長方形 8"/>
          <p:cNvSpPr/>
          <p:nvPr/>
        </p:nvSpPr>
        <p:spPr bwMode="auto">
          <a:xfrm>
            <a:off x="1295400" y="1524000"/>
            <a:ext cx="457200" cy="381000"/>
          </a:xfrm>
          <a:prstGeom prst="rect">
            <a:avLst/>
          </a:prstGeom>
          <a:solidFill>
            <a:srgbClr val="00FF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 name="正方形/長方形 9"/>
          <p:cNvSpPr/>
          <p:nvPr/>
        </p:nvSpPr>
        <p:spPr bwMode="auto">
          <a:xfrm>
            <a:off x="2514600" y="1524000"/>
            <a:ext cx="457200" cy="381000"/>
          </a:xfrm>
          <a:prstGeom prst="rect">
            <a:avLst/>
          </a:prstGeom>
          <a:solidFill>
            <a:srgbClr val="00FF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 name="正方形/長方形 13"/>
          <p:cNvSpPr/>
          <p:nvPr/>
        </p:nvSpPr>
        <p:spPr bwMode="auto">
          <a:xfrm>
            <a:off x="3733800" y="1524000"/>
            <a:ext cx="1676400" cy="381000"/>
          </a:xfrm>
          <a:prstGeom prst="rect">
            <a:avLst/>
          </a:prstGeom>
          <a:solidFill>
            <a:srgbClr val="3366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 name="六角形 14"/>
          <p:cNvSpPr/>
          <p:nvPr/>
        </p:nvSpPr>
        <p:spPr bwMode="auto">
          <a:xfrm>
            <a:off x="6172200" y="1524000"/>
            <a:ext cx="1676400" cy="457200"/>
          </a:xfrm>
          <a:prstGeom prst="hexagon">
            <a:avLst>
              <a:gd name="adj" fmla="val 78140"/>
              <a:gd name="vf" fmla="val 115470"/>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 name="正方形/長方形 15"/>
          <p:cNvSpPr/>
          <p:nvPr/>
        </p:nvSpPr>
        <p:spPr bwMode="auto">
          <a:xfrm>
            <a:off x="1295400" y="5257800"/>
            <a:ext cx="1676400" cy="381000"/>
          </a:xfrm>
          <a:prstGeom prst="rect">
            <a:avLst/>
          </a:prstGeom>
          <a:solidFill>
            <a:srgbClr val="038006"/>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 name="正方形/長方形 16"/>
          <p:cNvSpPr/>
          <p:nvPr/>
        </p:nvSpPr>
        <p:spPr bwMode="auto">
          <a:xfrm>
            <a:off x="4343400" y="5257800"/>
            <a:ext cx="457200" cy="381000"/>
          </a:xfrm>
          <a:prstGeom prst="rect">
            <a:avLst/>
          </a:prstGeom>
          <a:solidFill>
            <a:srgbClr val="00009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 name="正方形/長方形 17"/>
          <p:cNvSpPr/>
          <p:nvPr/>
        </p:nvSpPr>
        <p:spPr bwMode="auto">
          <a:xfrm>
            <a:off x="3733800" y="5257800"/>
            <a:ext cx="457200" cy="381000"/>
          </a:xfrm>
          <a:prstGeom prst="rect">
            <a:avLst/>
          </a:prstGeom>
          <a:solidFill>
            <a:srgbClr val="00009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 name="正方形/長方形 18"/>
          <p:cNvSpPr/>
          <p:nvPr/>
        </p:nvSpPr>
        <p:spPr bwMode="auto">
          <a:xfrm>
            <a:off x="4953000" y="5257800"/>
            <a:ext cx="457200" cy="381000"/>
          </a:xfrm>
          <a:prstGeom prst="rect">
            <a:avLst/>
          </a:prstGeom>
          <a:solidFill>
            <a:srgbClr val="00009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 name="正方形/長方形 19"/>
          <p:cNvSpPr/>
          <p:nvPr/>
        </p:nvSpPr>
        <p:spPr bwMode="auto">
          <a:xfrm>
            <a:off x="6172200" y="5257800"/>
            <a:ext cx="1676400" cy="381000"/>
          </a:xfrm>
          <a:prstGeom prst="rect">
            <a:avLst/>
          </a:prstGeom>
          <a:solidFill>
            <a:schemeClr val="accent5">
              <a:lumMod val="50000"/>
            </a:scheme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 name="テキスト ボックス 20"/>
          <p:cNvSpPr txBox="1"/>
          <p:nvPr/>
        </p:nvSpPr>
        <p:spPr>
          <a:xfrm>
            <a:off x="3094672" y="5715000"/>
            <a:ext cx="2954655" cy="461665"/>
          </a:xfrm>
          <a:prstGeom prst="rect">
            <a:avLst/>
          </a:prstGeom>
          <a:noFill/>
        </p:spPr>
        <p:txBody>
          <a:bodyPr wrap="none" rtlCol="0">
            <a:spAutoFit/>
          </a:bodyPr>
          <a:lstStyle/>
          <a:p>
            <a:pPr algn="ctr"/>
            <a:r>
              <a:rPr kumimoji="1" lang="ja-JP" altLang="en-US" sz="2400" dirty="0" smtClean="0">
                <a:solidFill>
                  <a:srgbClr val="660066"/>
                </a:solidFill>
                <a:latin typeface="ＤＦＰ太丸ゴシック体"/>
                <a:ea typeface="ＤＦＰ太丸ゴシック体"/>
                <a:cs typeface="ＤＦＰ太丸ゴシック体"/>
              </a:rPr>
              <a:t>物理資源・物理機械</a:t>
            </a:r>
            <a:endParaRPr kumimoji="1" lang="ja-JP" altLang="en-US" sz="2400" dirty="0">
              <a:solidFill>
                <a:srgbClr val="660066"/>
              </a:solidFill>
              <a:latin typeface="ＤＦＰ太丸ゴシック体"/>
              <a:ea typeface="ＤＦＰ太丸ゴシック体"/>
              <a:cs typeface="ＤＦＰ太丸ゴシック体"/>
            </a:endParaRPr>
          </a:p>
        </p:txBody>
      </p:sp>
      <p:sp>
        <p:nvSpPr>
          <p:cNvPr id="23" name="テキスト ボックス 22"/>
          <p:cNvSpPr txBox="1"/>
          <p:nvPr/>
        </p:nvSpPr>
        <p:spPr>
          <a:xfrm>
            <a:off x="1219200" y="914400"/>
            <a:ext cx="1826141" cy="338554"/>
          </a:xfrm>
          <a:prstGeom prst="rect">
            <a:avLst/>
          </a:prstGeom>
          <a:noFill/>
        </p:spPr>
        <p:txBody>
          <a:bodyPr wrap="none" rtlCol="0">
            <a:spAutoFit/>
          </a:bodyPr>
          <a:lstStyle/>
          <a:p>
            <a:pPr algn="ctr"/>
            <a:r>
              <a:rPr kumimoji="1" lang="ja-JP" altLang="en-US"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サーバーの仮想化</a:t>
            </a:r>
            <a:endPar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endParaRPr>
          </a:p>
        </p:txBody>
      </p:sp>
      <p:sp>
        <p:nvSpPr>
          <p:cNvPr id="24" name="テキスト ボックス 23"/>
          <p:cNvSpPr txBox="1"/>
          <p:nvPr/>
        </p:nvSpPr>
        <p:spPr>
          <a:xfrm>
            <a:off x="3556337" y="914400"/>
            <a:ext cx="2031325" cy="338554"/>
          </a:xfrm>
          <a:prstGeom prst="rect">
            <a:avLst/>
          </a:prstGeom>
          <a:noFill/>
        </p:spPr>
        <p:txBody>
          <a:bodyPr wrap="none" rtlCol="0">
            <a:spAutoFit/>
          </a:bodyPr>
          <a:lstStyle/>
          <a:p>
            <a:pPr algn="ctr"/>
            <a:r>
              <a:rPr kumimoji="1" lang="ja-JP" altLang="en-US"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ストレージの仮想化</a:t>
            </a:r>
            <a:endPar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endParaRPr>
          </a:p>
        </p:txBody>
      </p:sp>
      <p:sp>
        <p:nvSpPr>
          <p:cNvPr id="25" name="テキスト ボックス 24"/>
          <p:cNvSpPr txBox="1"/>
          <p:nvPr/>
        </p:nvSpPr>
        <p:spPr>
          <a:xfrm>
            <a:off x="5917210" y="762000"/>
            <a:ext cx="2236510" cy="634020"/>
          </a:xfrm>
          <a:prstGeom prst="rect">
            <a:avLst/>
          </a:prstGeom>
          <a:noFill/>
        </p:spPr>
        <p:txBody>
          <a:bodyPr wrap="none" rtlCol="0">
            <a:spAutoFit/>
          </a:bodyPr>
          <a:lstStyle/>
          <a:p>
            <a:pPr algn="ctr"/>
            <a:r>
              <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Java</a:t>
            </a:r>
            <a:r>
              <a:rPr kumimoji="1" lang="ja-JP" altLang="en-US"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仮想マシン</a:t>
            </a:r>
            <a:endPar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endParaRPr>
          </a:p>
          <a:p>
            <a:pPr algn="ctr"/>
            <a:r>
              <a:rPr kumimoji="1" lang="ja-JP" altLang="en-US"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rPr>
              <a:t>データベースの仮想化</a:t>
            </a:r>
            <a:endParaRPr kumimoji="1" lang="en-US" altLang="ja-JP" sz="1600" dirty="0" smtClean="0">
              <a:solidFill>
                <a:srgbClr val="FFFFFF"/>
              </a:solidFill>
              <a:effectLst>
                <a:glow rad="101600">
                  <a:srgbClr val="008000">
                    <a:alpha val="75000"/>
                  </a:srgbClr>
                </a:glow>
              </a:effectLst>
              <a:latin typeface="ＤＦＰ太丸ゴシック体"/>
              <a:ea typeface="ＤＦＰ太丸ゴシック体"/>
              <a:cs typeface="ＤＦＰ太丸ゴシック体"/>
            </a:endParaRPr>
          </a:p>
        </p:txBody>
      </p:sp>
      <p:sp>
        <p:nvSpPr>
          <p:cNvPr id="26" name="上矢印 25"/>
          <p:cNvSpPr/>
          <p:nvPr/>
        </p:nvSpPr>
        <p:spPr bwMode="auto">
          <a:xfrm>
            <a:off x="1676400" y="2057400"/>
            <a:ext cx="914400" cy="31242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7" name="上矢印 26"/>
          <p:cNvSpPr/>
          <p:nvPr/>
        </p:nvSpPr>
        <p:spPr bwMode="auto">
          <a:xfrm>
            <a:off x="4114800" y="2057400"/>
            <a:ext cx="914400" cy="31242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8" name="上矢印 27"/>
          <p:cNvSpPr/>
          <p:nvPr/>
        </p:nvSpPr>
        <p:spPr bwMode="auto">
          <a:xfrm>
            <a:off x="6553200" y="2057400"/>
            <a:ext cx="914400" cy="31242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 name="正方形/長方形 10"/>
          <p:cNvSpPr/>
          <p:nvPr/>
        </p:nvSpPr>
        <p:spPr bwMode="auto">
          <a:xfrm>
            <a:off x="1295400" y="3200400"/>
            <a:ext cx="1676400" cy="6096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パーティショニング</a:t>
            </a:r>
            <a:endParaRPr kumimoji="0" lang="en-US" altLang="ja-JP"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800" dirty="0" smtClean="0">
                <a:solidFill>
                  <a:srgbClr val="FFFFFF"/>
                </a:solidFill>
                <a:latin typeface="ＤＦＰ太丸ゴシック体"/>
                <a:ea typeface="ＤＦＰ太丸ゴシック体"/>
                <a:cs typeface="ＤＦＰ太丸ゴシック体"/>
              </a:rPr>
              <a:t>分　割</a:t>
            </a:r>
            <a:endParaRPr kumimoji="0" lang="ja-JP" altLang="en-US" sz="18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12" name="正方形/長方形 11"/>
          <p:cNvSpPr/>
          <p:nvPr/>
        </p:nvSpPr>
        <p:spPr bwMode="auto">
          <a:xfrm>
            <a:off x="3733800" y="3200400"/>
            <a:ext cx="1676400" cy="6096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アグリゲーション</a:t>
            </a:r>
            <a:endParaRPr kumimoji="0" lang="en-US" altLang="ja-JP"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FFFFFF"/>
                </a:solidFill>
                <a:latin typeface="ＤＦＰ太丸ゴシック体"/>
                <a:ea typeface="ＤＦＰ太丸ゴシック体"/>
                <a:cs typeface="ＤＦＰ太丸ゴシック体"/>
              </a:rPr>
              <a:t>集　約</a:t>
            </a:r>
            <a:endParaRPr kumimoji="0" lang="ja-JP" altLang="en-US" sz="16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13" name="正方形/長方形 12"/>
          <p:cNvSpPr/>
          <p:nvPr/>
        </p:nvSpPr>
        <p:spPr bwMode="auto">
          <a:xfrm>
            <a:off x="6172200" y="3200400"/>
            <a:ext cx="1676400" cy="6096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エミュレーション</a:t>
            </a:r>
            <a:endParaRPr kumimoji="0" lang="en-US" altLang="ja-JP" sz="12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模　倣</a:t>
            </a:r>
          </a:p>
        </p:txBody>
      </p:sp>
      <p:sp>
        <p:nvSpPr>
          <p:cNvPr id="22" name="テキスト ボックス 21"/>
          <p:cNvSpPr txBox="1"/>
          <p:nvPr/>
        </p:nvSpPr>
        <p:spPr>
          <a:xfrm>
            <a:off x="2803077" y="2667000"/>
            <a:ext cx="3537846" cy="461665"/>
          </a:xfrm>
          <a:prstGeom prst="rect">
            <a:avLst/>
          </a:prstGeom>
          <a:noFill/>
        </p:spPr>
        <p:txBody>
          <a:bodyPr wrap="none" rtlCol="0">
            <a:spAutoFit/>
          </a:bodyPr>
          <a:lstStyle/>
          <a:p>
            <a:pPr algn="ctr"/>
            <a:r>
              <a:rPr kumimoji="1" lang="ja-JP" altLang="en-US" sz="2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仮想化</a:t>
            </a:r>
            <a:r>
              <a:rPr kumimoji="1" lang="en-US" altLang="ja-JP" sz="2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 (Virtualization)</a:t>
            </a:r>
            <a:endParaRPr kumimoji="1" lang="ja-JP" altLang="en-US" sz="2400" dirty="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p:txBody>
      </p:sp>
      <p:sp>
        <p:nvSpPr>
          <p:cNvPr id="30" name="テキスト ボックス 29"/>
          <p:cNvSpPr txBox="1"/>
          <p:nvPr/>
        </p:nvSpPr>
        <p:spPr>
          <a:xfrm>
            <a:off x="1159972" y="3962400"/>
            <a:ext cx="1980029" cy="566309"/>
          </a:xfrm>
          <a:prstGeom prst="rect">
            <a:avLst/>
          </a:prstGeom>
          <a:noFill/>
        </p:spPr>
        <p:txBody>
          <a:bodyPr wrap="none" rtlCol="0">
            <a:spAutoFit/>
          </a:bodyPr>
          <a:lstStyle/>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ひとつの物理資源を</a:t>
            </a:r>
            <a:endParaRPr kumimoji="1" lang="en-US" altLang="ja-JP"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複数の仮想資源に分割</a:t>
            </a:r>
            <a:endParaRPr kumimoji="1" lang="ja-JP" altLang="en-US" sz="1400" dirty="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p:txBody>
      </p:sp>
      <p:sp>
        <p:nvSpPr>
          <p:cNvPr id="31" name="テキスト ボックス 30"/>
          <p:cNvSpPr txBox="1"/>
          <p:nvPr/>
        </p:nvSpPr>
        <p:spPr>
          <a:xfrm>
            <a:off x="3492217" y="3962400"/>
            <a:ext cx="2159566" cy="566309"/>
          </a:xfrm>
          <a:prstGeom prst="rect">
            <a:avLst/>
          </a:prstGeom>
          <a:noFill/>
        </p:spPr>
        <p:txBody>
          <a:bodyPr wrap="none" rtlCol="0">
            <a:spAutoFit/>
          </a:bodyPr>
          <a:lstStyle/>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複数の物理資源を</a:t>
            </a:r>
            <a:endParaRPr kumimoji="1" lang="en-US" altLang="ja-JP"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ひとつの仮想資源に分割</a:t>
            </a:r>
            <a:endParaRPr kumimoji="1" lang="ja-JP" altLang="en-US" sz="1400" dirty="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p:txBody>
      </p:sp>
      <p:sp>
        <p:nvSpPr>
          <p:cNvPr id="32" name="テキスト ボックス 31"/>
          <p:cNvSpPr txBox="1"/>
          <p:nvPr/>
        </p:nvSpPr>
        <p:spPr>
          <a:xfrm>
            <a:off x="5943601" y="3962400"/>
            <a:ext cx="2159566" cy="566309"/>
          </a:xfrm>
          <a:prstGeom prst="rect">
            <a:avLst/>
          </a:prstGeom>
          <a:noFill/>
        </p:spPr>
        <p:txBody>
          <a:bodyPr wrap="none" rtlCol="0">
            <a:spAutoFit/>
          </a:bodyPr>
          <a:lstStyle/>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ある物理資源を</a:t>
            </a:r>
          </a:p>
          <a:p>
            <a:pPr algn="ctr"/>
            <a:r>
              <a:rPr kumimoji="1" lang="ja-JP" altLang="en-US"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rPr>
              <a:t>異なる資源に見せかける</a:t>
            </a:r>
            <a:endParaRPr kumimoji="1" lang="en-US" altLang="ja-JP" sz="1400" dirty="0" smtClean="0">
              <a:solidFill>
                <a:srgbClr val="FF6600"/>
              </a:solidFill>
              <a:effectLst>
                <a:glow rad="139700">
                  <a:schemeClr val="accent1">
                    <a:satMod val="175000"/>
                    <a:alpha val="40000"/>
                  </a:schemeClr>
                </a:glow>
              </a:effectLst>
              <a:latin typeface="ＤＦＰ太丸ゴシック体"/>
              <a:ea typeface="ＤＦＰ太丸ゴシック体"/>
              <a:cs typeface="ＤＦＰ太丸ゴシック体"/>
            </a:endParaRPr>
          </a:p>
        </p:txBody>
      </p:sp>
      <p:sp>
        <p:nvSpPr>
          <p:cNvPr id="2" name="タイトル 1"/>
          <p:cNvSpPr>
            <a:spLocks noGrp="1"/>
          </p:cNvSpPr>
          <p:nvPr>
            <p:ph type="title"/>
          </p:nvPr>
        </p:nvSpPr>
        <p:spPr/>
        <p:txBody>
          <a:bodyPr/>
          <a:lstStyle/>
          <a:p>
            <a:r>
              <a:rPr kumimoji="1" lang="ja-JP" altLang="en-US" dirty="0" smtClean="0">
                <a:effectLst>
                  <a:glow rad="101600">
                    <a:srgbClr val="008000">
                      <a:alpha val="75000"/>
                    </a:srgbClr>
                  </a:glow>
                </a:effectLst>
              </a:rPr>
              <a:t>仮想化の</a:t>
            </a:r>
            <a:r>
              <a:rPr kumimoji="1" lang="en-US" altLang="ja-JP" dirty="0" smtClean="0">
                <a:effectLst>
                  <a:glow rad="101600">
                    <a:srgbClr val="008000">
                      <a:alpha val="75000"/>
                    </a:srgbClr>
                  </a:glow>
                </a:effectLst>
              </a:rPr>
              <a:t>3</a:t>
            </a:r>
            <a:r>
              <a:rPr kumimoji="1" lang="ja-JP" altLang="en-US" dirty="0" smtClean="0">
                <a:effectLst>
                  <a:glow rad="101600">
                    <a:srgbClr val="008000">
                      <a:alpha val="75000"/>
                    </a:srgbClr>
                  </a:glow>
                </a:effectLst>
              </a:rPr>
              <a:t>つのタイプ</a:t>
            </a:r>
            <a:endParaRPr kumimoji="1" lang="ja-JP" altLang="en-US" dirty="0">
              <a:effectLst>
                <a:glow rad="101600">
                  <a:srgbClr val="008000">
                    <a:alpha val="75000"/>
                  </a:srgbClr>
                </a:glow>
              </a:effectLst>
            </a:endParaRPr>
          </a:p>
        </p:txBody>
      </p:sp>
      <p:pic>
        <p:nvPicPr>
          <p:cNvPr id="34" name="図 33"/>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143094260"/>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 name="図 77"/>
          <p:cNvPicPr>
            <a:picLocks noChangeAspect="1"/>
          </p:cNvPicPr>
          <p:nvPr/>
        </p:nvPicPr>
        <p:blipFill>
          <a:blip r:embed="rId2"/>
          <a:stretch>
            <a:fillRect/>
          </a:stretch>
        </p:blipFill>
        <p:spPr>
          <a:xfrm>
            <a:off x="0" y="0"/>
            <a:ext cx="9144000" cy="6858000"/>
          </a:xfrm>
          <a:prstGeom prst="rect">
            <a:avLst/>
          </a:prstGeom>
        </p:spPr>
      </p:pic>
      <p:grpSp>
        <p:nvGrpSpPr>
          <p:cNvPr id="12" name="図形グループ 11"/>
          <p:cNvGrpSpPr/>
          <p:nvPr/>
        </p:nvGrpSpPr>
        <p:grpSpPr>
          <a:xfrm>
            <a:off x="381000" y="838200"/>
            <a:ext cx="8458200" cy="3352800"/>
            <a:chOff x="381000" y="838200"/>
            <a:chExt cx="8458200" cy="3352800"/>
          </a:xfrm>
        </p:grpSpPr>
        <p:sp>
          <p:nvSpPr>
            <p:cNvPr id="10" name="正方形/長方形 9"/>
            <p:cNvSpPr/>
            <p:nvPr/>
          </p:nvSpPr>
          <p:spPr bwMode="auto">
            <a:xfrm>
              <a:off x="381000" y="838200"/>
              <a:ext cx="8458200" cy="3352800"/>
            </a:xfrm>
            <a:prstGeom prst="rect">
              <a:avLst/>
            </a:prstGeom>
            <a:solidFill>
              <a:schemeClr val="accent3">
                <a:alpha val="90000"/>
              </a:scheme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 name="ホームベース 5"/>
            <p:cNvSpPr/>
            <p:nvPr/>
          </p:nvSpPr>
          <p:spPr bwMode="auto">
            <a:xfrm>
              <a:off x="51054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ホームベース 6"/>
            <p:cNvSpPr/>
            <p:nvPr/>
          </p:nvSpPr>
          <p:spPr bwMode="auto">
            <a:xfrm>
              <a:off x="48768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ホームベース 7"/>
            <p:cNvSpPr/>
            <p:nvPr/>
          </p:nvSpPr>
          <p:spPr bwMode="auto">
            <a:xfrm>
              <a:off x="46482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0" name="ホームベース 29"/>
            <p:cNvSpPr/>
            <p:nvPr/>
          </p:nvSpPr>
          <p:spPr bwMode="auto">
            <a:xfrm>
              <a:off x="44196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 name="ホームベース 30"/>
            <p:cNvSpPr/>
            <p:nvPr/>
          </p:nvSpPr>
          <p:spPr bwMode="auto">
            <a:xfrm>
              <a:off x="41910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2" name="ホームベース 31"/>
            <p:cNvSpPr/>
            <p:nvPr/>
          </p:nvSpPr>
          <p:spPr bwMode="auto">
            <a:xfrm>
              <a:off x="39624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3" name="ホームベース 32"/>
            <p:cNvSpPr/>
            <p:nvPr/>
          </p:nvSpPr>
          <p:spPr bwMode="auto">
            <a:xfrm>
              <a:off x="37338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ホームベース 33"/>
            <p:cNvSpPr/>
            <p:nvPr/>
          </p:nvSpPr>
          <p:spPr bwMode="auto">
            <a:xfrm>
              <a:off x="35052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ホームベース 34"/>
            <p:cNvSpPr/>
            <p:nvPr/>
          </p:nvSpPr>
          <p:spPr bwMode="auto">
            <a:xfrm>
              <a:off x="32766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6" name="ホームベース 35"/>
            <p:cNvSpPr/>
            <p:nvPr/>
          </p:nvSpPr>
          <p:spPr bwMode="auto">
            <a:xfrm>
              <a:off x="30480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7" name="ホームベース 36"/>
            <p:cNvSpPr/>
            <p:nvPr/>
          </p:nvSpPr>
          <p:spPr bwMode="auto">
            <a:xfrm>
              <a:off x="28194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8" name="ホームベース 37"/>
            <p:cNvSpPr/>
            <p:nvPr/>
          </p:nvSpPr>
          <p:spPr bwMode="auto">
            <a:xfrm>
              <a:off x="25908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9" name="ホームベース 38"/>
            <p:cNvSpPr/>
            <p:nvPr/>
          </p:nvSpPr>
          <p:spPr bwMode="auto">
            <a:xfrm>
              <a:off x="23622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ホームベース 39"/>
            <p:cNvSpPr/>
            <p:nvPr/>
          </p:nvSpPr>
          <p:spPr bwMode="auto">
            <a:xfrm>
              <a:off x="21336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ホームベース 40"/>
            <p:cNvSpPr/>
            <p:nvPr/>
          </p:nvSpPr>
          <p:spPr bwMode="auto">
            <a:xfrm>
              <a:off x="19050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2" name="ホームベース 41"/>
            <p:cNvSpPr/>
            <p:nvPr/>
          </p:nvSpPr>
          <p:spPr bwMode="auto">
            <a:xfrm>
              <a:off x="16764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ホームベース 42"/>
            <p:cNvSpPr/>
            <p:nvPr/>
          </p:nvSpPr>
          <p:spPr bwMode="auto">
            <a:xfrm>
              <a:off x="14478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4" name="ホームベース 43"/>
            <p:cNvSpPr/>
            <p:nvPr/>
          </p:nvSpPr>
          <p:spPr bwMode="auto">
            <a:xfrm>
              <a:off x="12192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5" name="ホームベース 44"/>
            <p:cNvSpPr/>
            <p:nvPr/>
          </p:nvSpPr>
          <p:spPr bwMode="auto">
            <a:xfrm>
              <a:off x="9906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ホームベース 45"/>
            <p:cNvSpPr/>
            <p:nvPr/>
          </p:nvSpPr>
          <p:spPr bwMode="auto">
            <a:xfrm>
              <a:off x="7620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ホームベース 46"/>
            <p:cNvSpPr/>
            <p:nvPr/>
          </p:nvSpPr>
          <p:spPr bwMode="auto">
            <a:xfrm>
              <a:off x="5334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57" name="図形グループ 56"/>
            <p:cNvGrpSpPr/>
            <p:nvPr/>
          </p:nvGrpSpPr>
          <p:grpSpPr>
            <a:xfrm>
              <a:off x="1143000" y="1066800"/>
              <a:ext cx="304800" cy="609600"/>
              <a:chOff x="2057400" y="5105400"/>
              <a:chExt cx="304800" cy="609600"/>
            </a:xfrm>
          </p:grpSpPr>
          <p:sp>
            <p:nvSpPr>
              <p:cNvPr id="58" name="円/楕円 57"/>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9" name="フローチャート: 論理積ゲート 58"/>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0" name="図形グループ 59"/>
            <p:cNvGrpSpPr/>
            <p:nvPr/>
          </p:nvGrpSpPr>
          <p:grpSpPr>
            <a:xfrm>
              <a:off x="2895600" y="1066800"/>
              <a:ext cx="304800" cy="609600"/>
              <a:chOff x="3733800" y="5105400"/>
              <a:chExt cx="304800" cy="609600"/>
            </a:xfrm>
          </p:grpSpPr>
          <p:sp>
            <p:nvSpPr>
              <p:cNvPr id="61" name="円/楕円 60"/>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2" name="フローチャート: 論理積ゲート 61"/>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3" name="図形グループ 62"/>
            <p:cNvGrpSpPr/>
            <p:nvPr/>
          </p:nvGrpSpPr>
          <p:grpSpPr>
            <a:xfrm>
              <a:off x="4495800" y="1066800"/>
              <a:ext cx="304800" cy="609600"/>
              <a:chOff x="5334000" y="5105400"/>
              <a:chExt cx="304800" cy="609600"/>
            </a:xfrm>
          </p:grpSpPr>
          <p:sp>
            <p:nvSpPr>
              <p:cNvPr id="64" name="円/楕円 63"/>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5" name="フローチャート: 論理積ゲート 64"/>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cxnSp>
          <p:nvCxnSpPr>
            <p:cNvPr id="82" name="直線矢印コネクタ 81"/>
            <p:cNvCxnSpPr>
              <a:stCxn id="47" idx="0"/>
              <a:endCxn id="59" idx="1"/>
            </p:cNvCxnSpPr>
            <p:nvPr/>
          </p:nvCxnSpPr>
          <p:spPr bwMode="auto">
            <a:xfrm flipV="1">
              <a:off x="647700" y="1676400"/>
              <a:ext cx="6477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線矢印コネクタ 82"/>
            <p:cNvCxnSpPr>
              <a:stCxn id="46" idx="0"/>
              <a:endCxn id="62" idx="1"/>
            </p:cNvCxnSpPr>
            <p:nvPr/>
          </p:nvCxnSpPr>
          <p:spPr bwMode="auto">
            <a:xfrm flipV="1">
              <a:off x="876300" y="1676400"/>
              <a:ext cx="21717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直線矢印コネクタ 83"/>
            <p:cNvCxnSpPr>
              <a:stCxn id="45" idx="0"/>
              <a:endCxn id="65" idx="1"/>
            </p:cNvCxnSpPr>
            <p:nvPr/>
          </p:nvCxnSpPr>
          <p:spPr bwMode="auto">
            <a:xfrm flipV="1">
              <a:off x="1104900" y="1676400"/>
              <a:ext cx="35433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直線矢印コネクタ 92"/>
            <p:cNvCxnSpPr>
              <a:stCxn id="41" idx="0"/>
              <a:endCxn id="59" idx="1"/>
            </p:cNvCxnSpPr>
            <p:nvPr/>
          </p:nvCxnSpPr>
          <p:spPr bwMode="auto">
            <a:xfrm flipH="1" flipV="1">
              <a:off x="1295400" y="1676400"/>
              <a:ext cx="7239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線矢印コネクタ 93"/>
            <p:cNvCxnSpPr>
              <a:stCxn id="43" idx="0"/>
              <a:endCxn id="62" idx="1"/>
            </p:cNvCxnSpPr>
            <p:nvPr/>
          </p:nvCxnSpPr>
          <p:spPr bwMode="auto">
            <a:xfrm flipV="1">
              <a:off x="1562100" y="1676400"/>
              <a:ext cx="14859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直線矢印コネクタ 94"/>
            <p:cNvCxnSpPr>
              <a:stCxn id="42" idx="0"/>
              <a:endCxn id="65" idx="1"/>
            </p:cNvCxnSpPr>
            <p:nvPr/>
          </p:nvCxnSpPr>
          <p:spPr bwMode="auto">
            <a:xfrm flipV="1">
              <a:off x="1790700" y="1676400"/>
              <a:ext cx="28575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直線矢印コネクタ 105"/>
            <p:cNvCxnSpPr>
              <a:stCxn id="44" idx="0"/>
              <a:endCxn id="59" idx="1"/>
            </p:cNvCxnSpPr>
            <p:nvPr/>
          </p:nvCxnSpPr>
          <p:spPr bwMode="auto">
            <a:xfrm flipH="1" flipV="1">
              <a:off x="1295400" y="1676400"/>
              <a:ext cx="381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線矢印コネクタ 106"/>
            <p:cNvCxnSpPr>
              <a:stCxn id="43" idx="0"/>
              <a:endCxn id="62" idx="1"/>
            </p:cNvCxnSpPr>
            <p:nvPr/>
          </p:nvCxnSpPr>
          <p:spPr bwMode="auto">
            <a:xfrm flipV="1">
              <a:off x="1562100" y="1676400"/>
              <a:ext cx="14859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 name="直線矢印コネクタ 107"/>
            <p:cNvCxnSpPr>
              <a:stCxn id="42" idx="0"/>
              <a:endCxn id="65" idx="1"/>
            </p:cNvCxnSpPr>
            <p:nvPr/>
          </p:nvCxnSpPr>
          <p:spPr bwMode="auto">
            <a:xfrm flipV="1">
              <a:off x="1790700" y="1676400"/>
              <a:ext cx="28575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直線矢印コネクタ 108"/>
            <p:cNvCxnSpPr>
              <a:stCxn id="38" idx="0"/>
              <a:endCxn id="59" idx="1"/>
            </p:cNvCxnSpPr>
            <p:nvPr/>
          </p:nvCxnSpPr>
          <p:spPr bwMode="auto">
            <a:xfrm flipH="1" flipV="1">
              <a:off x="1295400" y="1676400"/>
              <a:ext cx="14097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直線矢印コネクタ 109"/>
            <p:cNvCxnSpPr>
              <a:stCxn id="40" idx="0"/>
              <a:endCxn id="62" idx="1"/>
            </p:cNvCxnSpPr>
            <p:nvPr/>
          </p:nvCxnSpPr>
          <p:spPr bwMode="auto">
            <a:xfrm flipV="1">
              <a:off x="2247900" y="1676400"/>
              <a:ext cx="8001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線矢印コネクタ 110"/>
            <p:cNvCxnSpPr>
              <a:stCxn id="39" idx="0"/>
              <a:endCxn id="65" idx="1"/>
            </p:cNvCxnSpPr>
            <p:nvPr/>
          </p:nvCxnSpPr>
          <p:spPr bwMode="auto">
            <a:xfrm flipV="1">
              <a:off x="2476500" y="1676400"/>
              <a:ext cx="21717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直線矢印コネクタ 137"/>
            <p:cNvCxnSpPr>
              <a:stCxn id="36" idx="0"/>
              <a:endCxn id="65" idx="1"/>
            </p:cNvCxnSpPr>
            <p:nvPr/>
          </p:nvCxnSpPr>
          <p:spPr bwMode="auto">
            <a:xfrm flipV="1">
              <a:off x="3162300" y="1676400"/>
              <a:ext cx="14859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直線矢印コネクタ 140"/>
            <p:cNvCxnSpPr>
              <a:stCxn id="33" idx="0"/>
              <a:endCxn id="65" idx="1"/>
            </p:cNvCxnSpPr>
            <p:nvPr/>
          </p:nvCxnSpPr>
          <p:spPr bwMode="auto">
            <a:xfrm flipV="1">
              <a:off x="3848100" y="1676400"/>
              <a:ext cx="8001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直線矢印コネクタ 143"/>
            <p:cNvCxnSpPr>
              <a:stCxn id="30" idx="0"/>
              <a:endCxn id="65" idx="1"/>
            </p:cNvCxnSpPr>
            <p:nvPr/>
          </p:nvCxnSpPr>
          <p:spPr bwMode="auto">
            <a:xfrm flipV="1">
              <a:off x="4533900" y="1676400"/>
              <a:ext cx="1143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直線矢印コネクタ 144"/>
            <p:cNvCxnSpPr>
              <a:stCxn id="6" idx="0"/>
              <a:endCxn id="65" idx="1"/>
            </p:cNvCxnSpPr>
            <p:nvPr/>
          </p:nvCxnSpPr>
          <p:spPr bwMode="auto">
            <a:xfrm flipH="1" flipV="1">
              <a:off x="4648200" y="1676400"/>
              <a:ext cx="5715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直線矢印コネクタ 149"/>
            <p:cNvCxnSpPr>
              <a:stCxn id="37" idx="0"/>
              <a:endCxn id="62" idx="1"/>
            </p:cNvCxnSpPr>
            <p:nvPr/>
          </p:nvCxnSpPr>
          <p:spPr bwMode="auto">
            <a:xfrm flipV="1">
              <a:off x="2933700" y="1676400"/>
              <a:ext cx="1143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直線矢印コネクタ 150"/>
            <p:cNvCxnSpPr>
              <a:stCxn id="34" idx="0"/>
              <a:endCxn id="62" idx="1"/>
            </p:cNvCxnSpPr>
            <p:nvPr/>
          </p:nvCxnSpPr>
          <p:spPr bwMode="auto">
            <a:xfrm flipH="1" flipV="1">
              <a:off x="3048000" y="1676400"/>
              <a:ext cx="5715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直線矢印コネクタ 151"/>
            <p:cNvCxnSpPr>
              <a:stCxn id="31" idx="0"/>
              <a:endCxn id="62" idx="1"/>
            </p:cNvCxnSpPr>
            <p:nvPr/>
          </p:nvCxnSpPr>
          <p:spPr bwMode="auto">
            <a:xfrm flipH="1" flipV="1">
              <a:off x="3048000" y="1676400"/>
              <a:ext cx="12573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9" name="直線矢印コネクタ 158"/>
            <p:cNvCxnSpPr>
              <a:stCxn id="7" idx="0"/>
              <a:endCxn id="62" idx="1"/>
            </p:cNvCxnSpPr>
            <p:nvPr/>
          </p:nvCxnSpPr>
          <p:spPr bwMode="auto">
            <a:xfrm flipH="1" flipV="1">
              <a:off x="3048000" y="1676400"/>
              <a:ext cx="19431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直線矢印コネクタ 162"/>
            <p:cNvCxnSpPr>
              <a:stCxn id="32" idx="0"/>
              <a:endCxn id="59" idx="1"/>
            </p:cNvCxnSpPr>
            <p:nvPr/>
          </p:nvCxnSpPr>
          <p:spPr bwMode="auto">
            <a:xfrm flipH="1" flipV="1">
              <a:off x="1295400" y="1676400"/>
              <a:ext cx="27813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 name="直線矢印コネクタ 163"/>
            <p:cNvCxnSpPr>
              <a:stCxn id="35" idx="0"/>
              <a:endCxn id="59" idx="1"/>
            </p:cNvCxnSpPr>
            <p:nvPr/>
          </p:nvCxnSpPr>
          <p:spPr bwMode="auto">
            <a:xfrm flipH="1" flipV="1">
              <a:off x="1295400" y="1676400"/>
              <a:ext cx="20955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5" name="直線矢印コネクタ 164"/>
            <p:cNvCxnSpPr>
              <a:stCxn id="8" idx="0"/>
              <a:endCxn id="59" idx="1"/>
            </p:cNvCxnSpPr>
            <p:nvPr/>
          </p:nvCxnSpPr>
          <p:spPr bwMode="auto">
            <a:xfrm flipH="1" flipV="1">
              <a:off x="1295400" y="1676400"/>
              <a:ext cx="34671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テキスト ボックス 1"/>
            <p:cNvSpPr txBox="1"/>
            <p:nvPr/>
          </p:nvSpPr>
          <p:spPr>
            <a:xfrm>
              <a:off x="5715000" y="3200400"/>
              <a:ext cx="3020090" cy="634020"/>
            </a:xfrm>
            <a:prstGeom prst="rect">
              <a:avLst/>
            </a:prstGeom>
            <a:noFill/>
          </p:spPr>
          <p:txBody>
            <a:bodyPr wrap="none" rtlCol="0">
              <a:spAutoFit/>
            </a:bodyPr>
            <a:lstStyle/>
            <a:p>
              <a:r>
                <a:rPr kumimoji="1" lang="ja-JP" altLang="en-US" sz="1600" dirty="0" smtClean="0">
                  <a:solidFill>
                    <a:srgbClr val="0000FF"/>
                  </a:solidFill>
                  <a:latin typeface="ＤＦＰ太丸ゴシック体"/>
                  <a:ea typeface="ＤＦＰ太丸ゴシック体"/>
                  <a:cs typeface="ＤＦＰ太丸ゴシック体"/>
                </a:rPr>
                <a:t>タイムシェア（</a:t>
              </a:r>
              <a:r>
                <a:rPr kumimoji="1" lang="en-US" altLang="ja-JP" sz="1600" dirty="0" smtClean="0">
                  <a:solidFill>
                    <a:srgbClr val="0000FF"/>
                  </a:solidFill>
                  <a:latin typeface="ＤＦＰ太丸ゴシック体"/>
                  <a:ea typeface="ＤＦＰ太丸ゴシック体"/>
                  <a:cs typeface="ＤＦＰ太丸ゴシック体"/>
                </a:rPr>
                <a:t>Time Share</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en-US" altLang="ja-JP" sz="1600" dirty="0" smtClean="0">
                <a:solidFill>
                  <a:srgbClr val="0000FF"/>
                </a:solidFill>
                <a:latin typeface="ＤＦＰ太丸ゴシック体"/>
                <a:ea typeface="ＤＦＰ太丸ゴシック体"/>
                <a:cs typeface="ＤＦＰ太丸ゴシック体"/>
              </a:endParaRPr>
            </a:p>
            <a:p>
              <a:r>
                <a:rPr kumimoji="1" lang="ja-JP" altLang="en-US" sz="1600" dirty="0" smtClean="0">
                  <a:solidFill>
                    <a:srgbClr val="0000FF"/>
                  </a:solidFill>
                  <a:latin typeface="ＤＦＰ太丸ゴシック体"/>
                  <a:ea typeface="ＤＦＰ太丸ゴシック体"/>
                  <a:cs typeface="ＤＦＰ太丸ゴシック体"/>
                </a:rPr>
                <a:t>モニター（</a:t>
              </a:r>
              <a:r>
                <a:rPr kumimoji="1" lang="en-US" altLang="ja-JP" sz="1600" dirty="0" smtClean="0">
                  <a:solidFill>
                    <a:srgbClr val="0000FF"/>
                  </a:solidFill>
                  <a:latin typeface="ＤＦＰ太丸ゴシック体"/>
                  <a:ea typeface="ＤＦＰ太丸ゴシック体"/>
                  <a:cs typeface="ＤＦＰ太丸ゴシック体"/>
                </a:rPr>
                <a:t>Monitor</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ja-JP" altLang="en-US" sz="1600" dirty="0">
                <a:solidFill>
                  <a:srgbClr val="0000FF"/>
                </a:solidFill>
                <a:latin typeface="ＤＦＰ太丸ゴシック体"/>
                <a:ea typeface="ＤＦＰ太丸ゴシック体"/>
                <a:cs typeface="ＤＦＰ太丸ゴシック体"/>
              </a:endParaRPr>
            </a:p>
          </p:txBody>
        </p:sp>
        <p:sp>
          <p:nvSpPr>
            <p:cNvPr id="9" name="角丸四角形吹き出し 8"/>
            <p:cNvSpPr/>
            <p:nvPr/>
          </p:nvSpPr>
          <p:spPr bwMode="auto">
            <a:xfrm>
              <a:off x="5867400" y="1066800"/>
              <a:ext cx="2667000" cy="762000"/>
            </a:xfrm>
            <a:prstGeom prst="wedgeRoundRectCallout">
              <a:avLst>
                <a:gd name="adj1" fmla="val -76547"/>
                <a:gd name="adj2" fmla="val -13055"/>
                <a:gd name="adj3" fmla="val 16667"/>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000090"/>
                  </a:solidFill>
                  <a:effectLst/>
                  <a:latin typeface="HG丸ｺﾞｼｯｸM-PRO"/>
                  <a:ea typeface="HG丸ｺﾞｼｯｸM-PRO"/>
                  <a:cs typeface="HG丸ｺﾞｼｯｸM-PRO"/>
                </a:rPr>
                <a:t>“</a:t>
              </a:r>
              <a:r>
                <a:rPr kumimoji="0" lang="ja-JP" altLang="en-US" sz="1800" b="0" i="0" u="none" strike="noStrike" cap="none" normalizeH="0" baseline="0" dirty="0" smtClean="0">
                  <a:ln>
                    <a:noFill/>
                  </a:ln>
                  <a:solidFill>
                    <a:srgbClr val="000090"/>
                  </a:solidFill>
                  <a:effectLst/>
                  <a:latin typeface="HG丸ｺﾞｼｯｸM-PRO"/>
                  <a:ea typeface="HG丸ｺﾞｼｯｸM-PRO"/>
                  <a:cs typeface="HG丸ｺﾞｼｯｸM-PRO"/>
                </a:rPr>
                <a:t>見かけ上</a:t>
              </a:r>
              <a:r>
                <a:rPr kumimoji="0" lang="en-US" altLang="ja-JP" sz="1800" b="0" i="0" u="none" strike="noStrike" cap="none" normalizeH="0" baseline="0" dirty="0" smtClean="0">
                  <a:ln>
                    <a:noFill/>
                  </a:ln>
                  <a:solidFill>
                    <a:srgbClr val="000090"/>
                  </a:solidFill>
                  <a:effectLst/>
                  <a:latin typeface="HG丸ｺﾞｼｯｸM-PRO"/>
                  <a:ea typeface="HG丸ｺﾞｼｯｸM-PRO"/>
                  <a:cs typeface="HG丸ｺﾞｼｯｸM-PRO"/>
                </a:rPr>
                <a:t>”</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rgbClr val="000090"/>
                  </a:solidFill>
                  <a:effectLst/>
                  <a:latin typeface="HG丸ｺﾞｼｯｸM-PRO"/>
                  <a:ea typeface="HG丸ｺﾞｼｯｸM-PRO"/>
                  <a:cs typeface="HG丸ｺﾞｼｯｸM-PRO"/>
                </a:rPr>
                <a:t>同時使用できる</a:t>
              </a:r>
            </a:p>
          </p:txBody>
        </p:sp>
      </p:grpSp>
      <p:sp>
        <p:nvSpPr>
          <p:cNvPr id="11" name="タイトル 10"/>
          <p:cNvSpPr>
            <a:spLocks noGrp="1"/>
          </p:cNvSpPr>
          <p:nvPr>
            <p:ph type="title"/>
          </p:nvPr>
        </p:nvSpPr>
        <p:spPr>
          <a:xfrm>
            <a:off x="152400" y="152400"/>
            <a:ext cx="8991600" cy="533400"/>
          </a:xfrm>
        </p:spPr>
        <p:txBody>
          <a:bodyPr/>
          <a:lstStyle/>
          <a:p>
            <a:r>
              <a:rPr kumimoji="1" lang="ja-JP" altLang="en-US" dirty="0" smtClean="0">
                <a:effectLst>
                  <a:glow rad="101600">
                    <a:srgbClr val="008000">
                      <a:alpha val="75000"/>
                    </a:srgbClr>
                  </a:glow>
                </a:effectLst>
              </a:rPr>
              <a:t>仮想化の誕生</a:t>
            </a:r>
            <a:r>
              <a:rPr kumimoji="1" lang="en-US" altLang="ja-JP" dirty="0" smtClean="0">
                <a:effectLst>
                  <a:glow rad="101600">
                    <a:srgbClr val="008000">
                      <a:alpha val="75000"/>
                    </a:srgbClr>
                  </a:glow>
                </a:effectLst>
              </a:rPr>
              <a:t>(1)</a:t>
            </a:r>
            <a:r>
              <a:rPr kumimoji="1" lang="ja-JP" altLang="en-US" dirty="0" smtClean="0">
                <a:effectLst>
                  <a:glow rad="101600">
                    <a:srgbClr val="008000">
                      <a:alpha val="75000"/>
                    </a:srgbClr>
                  </a:glow>
                </a:effectLst>
              </a:rPr>
              <a:t>　</a:t>
            </a:r>
            <a:r>
              <a:rPr kumimoji="1" lang="ja-JP" altLang="en-US" sz="2800" dirty="0" smtClean="0">
                <a:effectLst>
                  <a:glow rad="101600">
                    <a:srgbClr val="008000">
                      <a:alpha val="75000"/>
                    </a:srgbClr>
                  </a:glow>
                </a:effectLst>
              </a:rPr>
              <a:t>コンピューターを共同利用する技術</a:t>
            </a:r>
            <a:endParaRPr kumimoji="1" lang="ja-JP" altLang="en-US" sz="2800" dirty="0">
              <a:effectLst>
                <a:glow rad="101600">
                  <a:srgbClr val="008000">
                    <a:alpha val="75000"/>
                  </a:srgbClr>
                </a:glow>
              </a:effectLst>
            </a:endParaRPr>
          </a:p>
        </p:txBody>
      </p:sp>
      <p:grpSp>
        <p:nvGrpSpPr>
          <p:cNvPr id="14" name="図形グループ 13"/>
          <p:cNvGrpSpPr/>
          <p:nvPr/>
        </p:nvGrpSpPr>
        <p:grpSpPr>
          <a:xfrm>
            <a:off x="381000" y="3962400"/>
            <a:ext cx="8458200" cy="2438400"/>
            <a:chOff x="381000" y="3962400"/>
            <a:chExt cx="8458200" cy="2438400"/>
          </a:xfrm>
        </p:grpSpPr>
        <p:sp>
          <p:nvSpPr>
            <p:cNvPr id="76" name="正方形/長方形 75"/>
            <p:cNvSpPr/>
            <p:nvPr/>
          </p:nvSpPr>
          <p:spPr bwMode="auto">
            <a:xfrm>
              <a:off x="381000" y="4191000"/>
              <a:ext cx="8458200" cy="2209800"/>
            </a:xfrm>
            <a:prstGeom prst="rect">
              <a:avLst/>
            </a:prstGeom>
            <a:solidFill>
              <a:srgbClr val="FFFF99">
                <a:alpha val="85000"/>
              </a:srgb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 name="ホームベース 2"/>
            <p:cNvSpPr/>
            <p:nvPr/>
          </p:nvSpPr>
          <p:spPr bwMode="auto">
            <a:xfrm>
              <a:off x="3733800" y="4572000"/>
              <a:ext cx="18288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 name="ホームベース 3"/>
            <p:cNvSpPr/>
            <p:nvPr/>
          </p:nvSpPr>
          <p:spPr bwMode="auto">
            <a:xfrm>
              <a:off x="2133600" y="4572000"/>
              <a:ext cx="18288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 name="ホームベース 4"/>
            <p:cNvSpPr/>
            <p:nvPr/>
          </p:nvSpPr>
          <p:spPr bwMode="auto">
            <a:xfrm>
              <a:off x="533400" y="4572000"/>
              <a:ext cx="18288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56" name="図形グループ 55"/>
            <p:cNvGrpSpPr/>
            <p:nvPr/>
          </p:nvGrpSpPr>
          <p:grpSpPr>
            <a:xfrm>
              <a:off x="1143000" y="5562600"/>
              <a:ext cx="304800" cy="609600"/>
              <a:chOff x="2057400" y="5105400"/>
              <a:chExt cx="304800" cy="609600"/>
            </a:xfrm>
          </p:grpSpPr>
          <p:sp>
            <p:nvSpPr>
              <p:cNvPr id="48" name="円/楕円 47"/>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9" name="フローチャート: 論理積ゲート 48"/>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55" name="図形グループ 54"/>
            <p:cNvGrpSpPr/>
            <p:nvPr/>
          </p:nvGrpSpPr>
          <p:grpSpPr>
            <a:xfrm>
              <a:off x="2895600" y="5562600"/>
              <a:ext cx="304800" cy="609600"/>
              <a:chOff x="3733800" y="5105400"/>
              <a:chExt cx="304800" cy="609600"/>
            </a:xfrm>
          </p:grpSpPr>
          <p:sp>
            <p:nvSpPr>
              <p:cNvPr id="50" name="円/楕円 49"/>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1" name="フローチャート: 論理積ゲート 50"/>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54" name="図形グループ 53"/>
            <p:cNvGrpSpPr/>
            <p:nvPr/>
          </p:nvGrpSpPr>
          <p:grpSpPr>
            <a:xfrm>
              <a:off x="4495800" y="5562600"/>
              <a:ext cx="304800" cy="609600"/>
              <a:chOff x="5334000" y="5105400"/>
              <a:chExt cx="304800" cy="609600"/>
            </a:xfrm>
          </p:grpSpPr>
          <p:sp>
            <p:nvSpPr>
              <p:cNvPr id="52" name="円/楕円 51"/>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3" name="フローチャート: 論理積ゲート 52"/>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cxnSp>
          <p:nvCxnSpPr>
            <p:cNvPr id="67" name="直線矢印コネクタ 66"/>
            <p:cNvCxnSpPr>
              <a:endCxn id="48" idx="0"/>
            </p:cNvCxnSpPr>
            <p:nvPr/>
          </p:nvCxnSpPr>
          <p:spPr bwMode="auto">
            <a:xfrm>
              <a:off x="1295400" y="5029200"/>
              <a:ext cx="0" cy="533400"/>
            </a:xfrm>
            <a:prstGeom prst="straightConnector1">
              <a:avLst/>
            </a:prstGeom>
            <a:solidFill>
              <a:schemeClr val="bg1"/>
            </a:solidFill>
            <a:ln w="7620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直線矢印コネクタ 71"/>
            <p:cNvCxnSpPr>
              <a:endCxn id="50" idx="0"/>
            </p:cNvCxnSpPr>
            <p:nvPr/>
          </p:nvCxnSpPr>
          <p:spPr bwMode="auto">
            <a:xfrm>
              <a:off x="3048000" y="5029200"/>
              <a:ext cx="0" cy="533400"/>
            </a:xfrm>
            <a:prstGeom prst="straightConnector1">
              <a:avLst/>
            </a:prstGeom>
            <a:solidFill>
              <a:schemeClr val="bg1"/>
            </a:solidFill>
            <a:ln w="7620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直線矢印コネクタ 74"/>
            <p:cNvCxnSpPr>
              <a:endCxn id="52" idx="0"/>
            </p:cNvCxnSpPr>
            <p:nvPr/>
          </p:nvCxnSpPr>
          <p:spPr bwMode="auto">
            <a:xfrm>
              <a:off x="4648200" y="5029200"/>
              <a:ext cx="0" cy="533400"/>
            </a:xfrm>
            <a:prstGeom prst="straightConnector1">
              <a:avLst/>
            </a:prstGeom>
            <a:solidFill>
              <a:schemeClr val="bg1"/>
            </a:solidFill>
            <a:ln w="7620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8" name="正方形/長方形 177"/>
            <p:cNvSpPr/>
            <p:nvPr/>
          </p:nvSpPr>
          <p:spPr bwMode="auto">
            <a:xfrm>
              <a:off x="533400" y="3962400"/>
              <a:ext cx="50292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charset="0"/>
                  <a:ea typeface="HG丸ｺﾞｼｯｸM-PRO" pitchFamily="50" charset="-128"/>
                </a:rPr>
                <a:t>高価なコンピューター（物理資源）</a:t>
              </a:r>
            </a:p>
          </p:txBody>
        </p:sp>
        <p:sp>
          <p:nvSpPr>
            <p:cNvPr id="73" name="テキスト ボックス 72"/>
            <p:cNvSpPr txBox="1"/>
            <p:nvPr/>
          </p:nvSpPr>
          <p:spPr>
            <a:xfrm>
              <a:off x="6096000" y="4648200"/>
              <a:ext cx="2271125" cy="400110"/>
            </a:xfrm>
            <a:prstGeom prst="rect">
              <a:avLst/>
            </a:prstGeom>
            <a:noFill/>
          </p:spPr>
          <p:txBody>
            <a:bodyPr wrap="none" rtlCol="0">
              <a:spAutoFit/>
            </a:bodyPr>
            <a:lstStyle/>
            <a:p>
              <a:r>
                <a:rPr kumimoji="1" lang="ja-JP" altLang="en-US" sz="2000" dirty="0" smtClean="0">
                  <a:solidFill>
                    <a:srgbClr val="000090"/>
                  </a:solidFill>
                  <a:latin typeface="ＤＦＰ太丸ゴシック体"/>
                  <a:ea typeface="ＤＦＰ太丸ゴシック体"/>
                  <a:cs typeface="ＤＦＰ太丸ゴシック体"/>
                </a:rPr>
                <a:t>バッチ（</a:t>
              </a:r>
              <a:r>
                <a:rPr kumimoji="1" lang="en-US" altLang="ja-JP" sz="2000" dirty="0" smtClean="0">
                  <a:solidFill>
                    <a:srgbClr val="000090"/>
                  </a:solidFill>
                  <a:latin typeface="ＤＦＰ太丸ゴシック体"/>
                  <a:ea typeface="ＤＦＰ太丸ゴシック体"/>
                  <a:cs typeface="ＤＦＰ太丸ゴシック体"/>
                </a:rPr>
                <a:t>Batch</a:t>
              </a:r>
              <a:r>
                <a:rPr kumimoji="1" lang="ja-JP" altLang="en-US" sz="2000" dirty="0" smtClean="0">
                  <a:solidFill>
                    <a:srgbClr val="000090"/>
                  </a:solidFill>
                  <a:latin typeface="ＤＦＰ太丸ゴシック体"/>
                  <a:ea typeface="ＤＦＰ太丸ゴシック体"/>
                  <a:cs typeface="ＤＦＰ太丸ゴシック体"/>
                </a:rPr>
                <a:t>）</a:t>
              </a:r>
              <a:endParaRPr kumimoji="1" lang="ja-JP" altLang="en-US" sz="2000" dirty="0">
                <a:solidFill>
                  <a:srgbClr val="000090"/>
                </a:solidFill>
                <a:latin typeface="ＤＦＰ太丸ゴシック体"/>
                <a:ea typeface="ＤＦＰ太丸ゴシック体"/>
                <a:cs typeface="ＤＦＰ太丸ゴシック体"/>
              </a:endParaRPr>
            </a:p>
          </p:txBody>
        </p:sp>
        <p:sp>
          <p:nvSpPr>
            <p:cNvPr id="74" name="角丸四角形吹き出し 73"/>
            <p:cNvSpPr/>
            <p:nvPr/>
          </p:nvSpPr>
          <p:spPr bwMode="auto">
            <a:xfrm>
              <a:off x="5867400" y="5410200"/>
              <a:ext cx="2667000" cy="762000"/>
            </a:xfrm>
            <a:prstGeom prst="wedgeRoundRectCallout">
              <a:avLst>
                <a:gd name="adj1" fmla="val -78928"/>
                <a:gd name="adj2" fmla="val 3612"/>
                <a:gd name="adj3" fmla="val 16667"/>
              </a:avLst>
            </a:prstGeom>
            <a:solidFill>
              <a:srgbClr val="FFFF99"/>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a:solidFill>
                    <a:srgbClr val="800000"/>
                  </a:solidFill>
                  <a:latin typeface="Arial" charset="0"/>
                  <a:ea typeface="HG丸ｺﾞｼｯｸM-PRO" pitchFamily="50" charset="-128"/>
                </a:rPr>
                <a:t>前の処理が終わるまで</a:t>
              </a:r>
              <a:endParaRPr lang="en-US" altLang="ja-JP" sz="1800" dirty="0">
                <a:solidFill>
                  <a:srgbClr val="800000"/>
                </a:solidFill>
                <a:latin typeface="Arial" charset="0"/>
                <a:ea typeface="HG丸ｺﾞｼｯｸM-PRO" pitchFamily="50" charset="-128"/>
              </a:endParaRPr>
            </a:p>
            <a:p>
              <a:pPr algn="ctr">
                <a:spcBef>
                  <a:spcPts val="0"/>
                </a:spcBef>
              </a:pPr>
              <a:r>
                <a:rPr lang="ja-JP" altLang="en-US" sz="1800" dirty="0">
                  <a:solidFill>
                    <a:srgbClr val="800000"/>
                  </a:solidFill>
                  <a:latin typeface="Arial" charset="0"/>
                  <a:ea typeface="HG丸ｺﾞｼｯｸM-PRO" pitchFamily="50" charset="-128"/>
                </a:rPr>
                <a:t>待たなくてはならない</a:t>
              </a:r>
            </a:p>
          </p:txBody>
        </p:sp>
      </p:grpSp>
      <p:pic>
        <p:nvPicPr>
          <p:cNvPr id="85" name="図 84"/>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650209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 name="図 86"/>
          <p:cNvPicPr>
            <a:picLocks noChangeAspect="1"/>
          </p:cNvPicPr>
          <p:nvPr/>
        </p:nvPicPr>
        <p:blipFill>
          <a:blip r:embed="rId2"/>
          <a:stretch>
            <a:fillRect/>
          </a:stretch>
        </p:blipFill>
        <p:spPr>
          <a:xfrm>
            <a:off x="0" y="0"/>
            <a:ext cx="9144000" cy="6858000"/>
          </a:xfrm>
          <a:prstGeom prst="rect">
            <a:avLst/>
          </a:prstGeom>
        </p:spPr>
      </p:pic>
      <p:sp>
        <p:nvSpPr>
          <p:cNvPr id="77" name="正方形/長方形 76"/>
          <p:cNvSpPr/>
          <p:nvPr/>
        </p:nvSpPr>
        <p:spPr bwMode="auto">
          <a:xfrm>
            <a:off x="381000" y="838200"/>
            <a:ext cx="8458200" cy="5486400"/>
          </a:xfrm>
          <a:prstGeom prst="rect">
            <a:avLst/>
          </a:prstGeom>
          <a:solidFill>
            <a:srgbClr val="FFFFFF">
              <a:alpha val="90000"/>
            </a:srgb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 name="角丸四角形 11"/>
          <p:cNvSpPr/>
          <p:nvPr/>
        </p:nvSpPr>
        <p:spPr bwMode="auto">
          <a:xfrm>
            <a:off x="457200" y="3352800"/>
            <a:ext cx="5029200" cy="2209800"/>
          </a:xfrm>
          <a:prstGeom prst="roundRect">
            <a:avLst>
              <a:gd name="adj" fmla="val 5747"/>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 name="ホームベース 5"/>
          <p:cNvSpPr/>
          <p:nvPr/>
        </p:nvSpPr>
        <p:spPr bwMode="auto">
          <a:xfrm>
            <a:off x="50571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ホームベース 6"/>
          <p:cNvSpPr/>
          <p:nvPr/>
        </p:nvSpPr>
        <p:spPr bwMode="auto">
          <a:xfrm>
            <a:off x="48285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ホームベース 7"/>
          <p:cNvSpPr/>
          <p:nvPr/>
        </p:nvSpPr>
        <p:spPr bwMode="auto">
          <a:xfrm>
            <a:off x="45999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0" name="ホームベース 29"/>
          <p:cNvSpPr/>
          <p:nvPr/>
        </p:nvSpPr>
        <p:spPr bwMode="auto">
          <a:xfrm>
            <a:off x="43713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 name="ホームベース 30"/>
          <p:cNvSpPr/>
          <p:nvPr/>
        </p:nvSpPr>
        <p:spPr bwMode="auto">
          <a:xfrm>
            <a:off x="41427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2" name="ホームベース 31"/>
          <p:cNvSpPr/>
          <p:nvPr/>
        </p:nvSpPr>
        <p:spPr bwMode="auto">
          <a:xfrm>
            <a:off x="39141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3" name="ホームベース 32"/>
          <p:cNvSpPr/>
          <p:nvPr/>
        </p:nvSpPr>
        <p:spPr bwMode="auto">
          <a:xfrm>
            <a:off x="36855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ホームベース 33"/>
          <p:cNvSpPr/>
          <p:nvPr/>
        </p:nvSpPr>
        <p:spPr bwMode="auto">
          <a:xfrm>
            <a:off x="34569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ホームベース 34"/>
          <p:cNvSpPr/>
          <p:nvPr/>
        </p:nvSpPr>
        <p:spPr bwMode="auto">
          <a:xfrm>
            <a:off x="32283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6" name="ホームベース 35"/>
          <p:cNvSpPr/>
          <p:nvPr/>
        </p:nvSpPr>
        <p:spPr bwMode="auto">
          <a:xfrm>
            <a:off x="29997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7" name="ホームベース 36"/>
          <p:cNvSpPr/>
          <p:nvPr/>
        </p:nvSpPr>
        <p:spPr bwMode="auto">
          <a:xfrm>
            <a:off x="27711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8" name="ホームベース 37"/>
          <p:cNvSpPr/>
          <p:nvPr/>
        </p:nvSpPr>
        <p:spPr bwMode="auto">
          <a:xfrm>
            <a:off x="25425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9" name="ホームベース 38"/>
          <p:cNvSpPr/>
          <p:nvPr/>
        </p:nvSpPr>
        <p:spPr bwMode="auto">
          <a:xfrm>
            <a:off x="23139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ホームベース 39"/>
          <p:cNvSpPr/>
          <p:nvPr/>
        </p:nvSpPr>
        <p:spPr bwMode="auto">
          <a:xfrm>
            <a:off x="20853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ホームベース 40"/>
          <p:cNvSpPr/>
          <p:nvPr/>
        </p:nvSpPr>
        <p:spPr bwMode="auto">
          <a:xfrm>
            <a:off x="18567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2" name="ホームベース 41"/>
          <p:cNvSpPr/>
          <p:nvPr/>
        </p:nvSpPr>
        <p:spPr bwMode="auto">
          <a:xfrm>
            <a:off x="16281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ホームベース 42"/>
          <p:cNvSpPr/>
          <p:nvPr/>
        </p:nvSpPr>
        <p:spPr bwMode="auto">
          <a:xfrm>
            <a:off x="13995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4" name="ホームベース 43"/>
          <p:cNvSpPr/>
          <p:nvPr/>
        </p:nvSpPr>
        <p:spPr bwMode="auto">
          <a:xfrm>
            <a:off x="11709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5" name="ホームベース 44"/>
          <p:cNvSpPr/>
          <p:nvPr/>
        </p:nvSpPr>
        <p:spPr bwMode="auto">
          <a:xfrm>
            <a:off x="9423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ホームベース 45"/>
          <p:cNvSpPr/>
          <p:nvPr/>
        </p:nvSpPr>
        <p:spPr bwMode="auto">
          <a:xfrm>
            <a:off x="7137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ホームベース 46"/>
          <p:cNvSpPr/>
          <p:nvPr/>
        </p:nvSpPr>
        <p:spPr bwMode="auto">
          <a:xfrm>
            <a:off x="4851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57" name="図形グループ 56"/>
          <p:cNvGrpSpPr/>
          <p:nvPr/>
        </p:nvGrpSpPr>
        <p:grpSpPr>
          <a:xfrm>
            <a:off x="1094710" y="1066800"/>
            <a:ext cx="304800" cy="609600"/>
            <a:chOff x="2057400" y="5105400"/>
            <a:chExt cx="304800" cy="609600"/>
          </a:xfrm>
        </p:grpSpPr>
        <p:sp>
          <p:nvSpPr>
            <p:cNvPr id="58" name="円/楕円 57"/>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9" name="フローチャート: 論理積ゲート 58"/>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0" name="図形グループ 59"/>
          <p:cNvGrpSpPr/>
          <p:nvPr/>
        </p:nvGrpSpPr>
        <p:grpSpPr>
          <a:xfrm>
            <a:off x="2847310" y="1066800"/>
            <a:ext cx="304800" cy="609600"/>
            <a:chOff x="3733800" y="5105400"/>
            <a:chExt cx="304800" cy="609600"/>
          </a:xfrm>
        </p:grpSpPr>
        <p:sp>
          <p:nvSpPr>
            <p:cNvPr id="61" name="円/楕円 60"/>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2" name="フローチャート: 論理積ゲート 61"/>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3" name="図形グループ 62"/>
          <p:cNvGrpSpPr/>
          <p:nvPr/>
        </p:nvGrpSpPr>
        <p:grpSpPr>
          <a:xfrm>
            <a:off x="4447510" y="1066800"/>
            <a:ext cx="304800" cy="609600"/>
            <a:chOff x="5334000" y="5105400"/>
            <a:chExt cx="304800" cy="609600"/>
          </a:xfrm>
        </p:grpSpPr>
        <p:sp>
          <p:nvSpPr>
            <p:cNvPr id="64" name="円/楕円 63"/>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5" name="フローチャート: 論理積ゲート 64"/>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cxnSp>
        <p:nvCxnSpPr>
          <p:cNvPr id="82" name="直線矢印コネクタ 81"/>
          <p:cNvCxnSpPr>
            <a:stCxn id="47" idx="0"/>
            <a:endCxn id="59" idx="1"/>
          </p:cNvCxnSpPr>
          <p:nvPr/>
        </p:nvCxnSpPr>
        <p:spPr bwMode="auto">
          <a:xfrm flipV="1">
            <a:off x="599410" y="1676400"/>
            <a:ext cx="6477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3" name="直線矢印コネクタ 82"/>
          <p:cNvCxnSpPr>
            <a:stCxn id="46" idx="0"/>
            <a:endCxn id="62" idx="1"/>
          </p:cNvCxnSpPr>
          <p:nvPr/>
        </p:nvCxnSpPr>
        <p:spPr bwMode="auto">
          <a:xfrm flipV="1">
            <a:off x="828010" y="1676400"/>
            <a:ext cx="21717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直線矢印コネクタ 83"/>
          <p:cNvCxnSpPr>
            <a:stCxn id="45" idx="0"/>
            <a:endCxn id="65" idx="1"/>
          </p:cNvCxnSpPr>
          <p:nvPr/>
        </p:nvCxnSpPr>
        <p:spPr bwMode="auto">
          <a:xfrm flipV="1">
            <a:off x="1056610" y="1676400"/>
            <a:ext cx="35433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直線矢印コネクタ 92"/>
          <p:cNvCxnSpPr>
            <a:stCxn id="41" idx="0"/>
            <a:endCxn id="59" idx="1"/>
          </p:cNvCxnSpPr>
          <p:nvPr/>
        </p:nvCxnSpPr>
        <p:spPr bwMode="auto">
          <a:xfrm flipH="1" flipV="1">
            <a:off x="1247110" y="1676400"/>
            <a:ext cx="7239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直線矢印コネクタ 93"/>
          <p:cNvCxnSpPr>
            <a:stCxn id="43" idx="0"/>
            <a:endCxn id="62" idx="1"/>
          </p:cNvCxnSpPr>
          <p:nvPr/>
        </p:nvCxnSpPr>
        <p:spPr bwMode="auto">
          <a:xfrm flipV="1">
            <a:off x="1513810" y="1676400"/>
            <a:ext cx="14859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直線矢印コネクタ 94"/>
          <p:cNvCxnSpPr>
            <a:stCxn id="42" idx="0"/>
            <a:endCxn id="65" idx="1"/>
          </p:cNvCxnSpPr>
          <p:nvPr/>
        </p:nvCxnSpPr>
        <p:spPr bwMode="auto">
          <a:xfrm flipV="1">
            <a:off x="1742410" y="1676400"/>
            <a:ext cx="28575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直線矢印コネクタ 105"/>
          <p:cNvCxnSpPr>
            <a:stCxn id="44" idx="0"/>
            <a:endCxn id="59" idx="1"/>
          </p:cNvCxnSpPr>
          <p:nvPr/>
        </p:nvCxnSpPr>
        <p:spPr bwMode="auto">
          <a:xfrm flipH="1" flipV="1">
            <a:off x="1247110" y="1676400"/>
            <a:ext cx="381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直線矢印コネクタ 106"/>
          <p:cNvCxnSpPr>
            <a:stCxn id="43" idx="0"/>
            <a:endCxn id="62" idx="1"/>
          </p:cNvCxnSpPr>
          <p:nvPr/>
        </p:nvCxnSpPr>
        <p:spPr bwMode="auto">
          <a:xfrm flipV="1">
            <a:off x="1513810" y="1676400"/>
            <a:ext cx="14859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 name="直線矢印コネクタ 107"/>
          <p:cNvCxnSpPr>
            <a:stCxn id="42" idx="0"/>
            <a:endCxn id="65" idx="1"/>
          </p:cNvCxnSpPr>
          <p:nvPr/>
        </p:nvCxnSpPr>
        <p:spPr bwMode="auto">
          <a:xfrm flipV="1">
            <a:off x="1742410" y="1676400"/>
            <a:ext cx="28575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直線矢印コネクタ 108"/>
          <p:cNvCxnSpPr>
            <a:stCxn id="38" idx="0"/>
            <a:endCxn id="59" idx="1"/>
          </p:cNvCxnSpPr>
          <p:nvPr/>
        </p:nvCxnSpPr>
        <p:spPr bwMode="auto">
          <a:xfrm flipH="1" flipV="1">
            <a:off x="1247110" y="1676400"/>
            <a:ext cx="14097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直線矢印コネクタ 109"/>
          <p:cNvCxnSpPr>
            <a:stCxn id="40" idx="0"/>
            <a:endCxn id="62" idx="1"/>
          </p:cNvCxnSpPr>
          <p:nvPr/>
        </p:nvCxnSpPr>
        <p:spPr bwMode="auto">
          <a:xfrm flipV="1">
            <a:off x="2199610" y="1676400"/>
            <a:ext cx="8001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直線矢印コネクタ 110"/>
          <p:cNvCxnSpPr>
            <a:stCxn id="39" idx="0"/>
            <a:endCxn id="65" idx="1"/>
          </p:cNvCxnSpPr>
          <p:nvPr/>
        </p:nvCxnSpPr>
        <p:spPr bwMode="auto">
          <a:xfrm flipV="1">
            <a:off x="2428210" y="1676400"/>
            <a:ext cx="21717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直線矢印コネクタ 137"/>
          <p:cNvCxnSpPr>
            <a:stCxn id="36" idx="0"/>
            <a:endCxn id="65" idx="1"/>
          </p:cNvCxnSpPr>
          <p:nvPr/>
        </p:nvCxnSpPr>
        <p:spPr bwMode="auto">
          <a:xfrm flipV="1">
            <a:off x="3114010" y="1676400"/>
            <a:ext cx="14859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直線矢印コネクタ 140"/>
          <p:cNvCxnSpPr>
            <a:stCxn id="33" idx="0"/>
            <a:endCxn id="65" idx="1"/>
          </p:cNvCxnSpPr>
          <p:nvPr/>
        </p:nvCxnSpPr>
        <p:spPr bwMode="auto">
          <a:xfrm flipV="1">
            <a:off x="3799810" y="1676400"/>
            <a:ext cx="8001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直線矢印コネクタ 143"/>
          <p:cNvCxnSpPr>
            <a:stCxn id="30" idx="0"/>
            <a:endCxn id="65" idx="1"/>
          </p:cNvCxnSpPr>
          <p:nvPr/>
        </p:nvCxnSpPr>
        <p:spPr bwMode="auto">
          <a:xfrm flipV="1">
            <a:off x="4485610" y="1676400"/>
            <a:ext cx="1143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直線矢印コネクタ 144"/>
          <p:cNvCxnSpPr>
            <a:stCxn id="6" idx="0"/>
            <a:endCxn id="65" idx="1"/>
          </p:cNvCxnSpPr>
          <p:nvPr/>
        </p:nvCxnSpPr>
        <p:spPr bwMode="auto">
          <a:xfrm flipH="1" flipV="1">
            <a:off x="4599910" y="1676400"/>
            <a:ext cx="5715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直線矢印コネクタ 149"/>
          <p:cNvCxnSpPr>
            <a:stCxn id="37" idx="0"/>
            <a:endCxn id="62" idx="1"/>
          </p:cNvCxnSpPr>
          <p:nvPr/>
        </p:nvCxnSpPr>
        <p:spPr bwMode="auto">
          <a:xfrm flipV="1">
            <a:off x="2885410" y="1676400"/>
            <a:ext cx="1143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直線矢印コネクタ 150"/>
          <p:cNvCxnSpPr>
            <a:stCxn id="34" idx="0"/>
            <a:endCxn id="62" idx="1"/>
          </p:cNvCxnSpPr>
          <p:nvPr/>
        </p:nvCxnSpPr>
        <p:spPr bwMode="auto">
          <a:xfrm flipH="1" flipV="1">
            <a:off x="2999710" y="1676400"/>
            <a:ext cx="5715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直線矢印コネクタ 151"/>
          <p:cNvCxnSpPr>
            <a:stCxn id="31" idx="0"/>
            <a:endCxn id="62" idx="1"/>
          </p:cNvCxnSpPr>
          <p:nvPr/>
        </p:nvCxnSpPr>
        <p:spPr bwMode="auto">
          <a:xfrm flipH="1" flipV="1">
            <a:off x="2999710" y="1676400"/>
            <a:ext cx="12573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9" name="直線矢印コネクタ 158"/>
          <p:cNvCxnSpPr>
            <a:stCxn id="7" idx="0"/>
            <a:endCxn id="62" idx="1"/>
          </p:cNvCxnSpPr>
          <p:nvPr/>
        </p:nvCxnSpPr>
        <p:spPr bwMode="auto">
          <a:xfrm flipH="1" flipV="1">
            <a:off x="2999710" y="1676400"/>
            <a:ext cx="19431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直線矢印コネクタ 162"/>
          <p:cNvCxnSpPr>
            <a:stCxn id="32" idx="0"/>
            <a:endCxn id="59" idx="1"/>
          </p:cNvCxnSpPr>
          <p:nvPr/>
        </p:nvCxnSpPr>
        <p:spPr bwMode="auto">
          <a:xfrm flipH="1" flipV="1">
            <a:off x="1247110" y="1676400"/>
            <a:ext cx="27813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 name="直線矢印コネクタ 163"/>
          <p:cNvCxnSpPr>
            <a:stCxn id="35" idx="0"/>
            <a:endCxn id="59" idx="1"/>
          </p:cNvCxnSpPr>
          <p:nvPr/>
        </p:nvCxnSpPr>
        <p:spPr bwMode="auto">
          <a:xfrm flipH="1" flipV="1">
            <a:off x="1247110" y="1676400"/>
            <a:ext cx="20955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5" name="直線矢印コネクタ 164"/>
          <p:cNvCxnSpPr>
            <a:stCxn id="8" idx="0"/>
            <a:endCxn id="59" idx="1"/>
          </p:cNvCxnSpPr>
          <p:nvPr/>
        </p:nvCxnSpPr>
        <p:spPr bwMode="auto">
          <a:xfrm flipH="1" flipV="1">
            <a:off x="1247110" y="1676400"/>
            <a:ext cx="34671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テキスト ボックス 1"/>
          <p:cNvSpPr txBox="1"/>
          <p:nvPr/>
        </p:nvSpPr>
        <p:spPr>
          <a:xfrm>
            <a:off x="5666710" y="4852380"/>
            <a:ext cx="3020090" cy="634020"/>
          </a:xfrm>
          <a:prstGeom prst="rect">
            <a:avLst/>
          </a:prstGeom>
          <a:noFill/>
        </p:spPr>
        <p:txBody>
          <a:bodyPr wrap="none" rtlCol="0">
            <a:spAutoFit/>
          </a:bodyPr>
          <a:lstStyle/>
          <a:p>
            <a:r>
              <a:rPr kumimoji="1" lang="ja-JP" altLang="en-US" sz="1600" dirty="0" smtClean="0">
                <a:solidFill>
                  <a:srgbClr val="0000FF"/>
                </a:solidFill>
                <a:latin typeface="ＤＦＰ太丸ゴシック体"/>
                <a:ea typeface="ＤＦＰ太丸ゴシック体"/>
                <a:cs typeface="ＤＦＰ太丸ゴシック体"/>
              </a:rPr>
              <a:t>タイムシェア（</a:t>
            </a:r>
            <a:r>
              <a:rPr kumimoji="1" lang="en-US" altLang="ja-JP" sz="1600" dirty="0" smtClean="0">
                <a:solidFill>
                  <a:srgbClr val="0000FF"/>
                </a:solidFill>
                <a:latin typeface="ＤＦＰ太丸ゴシック体"/>
                <a:ea typeface="ＤＦＰ太丸ゴシック体"/>
                <a:cs typeface="ＤＦＰ太丸ゴシック体"/>
              </a:rPr>
              <a:t>Time Share</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en-US" altLang="ja-JP" sz="1600" dirty="0" smtClean="0">
              <a:solidFill>
                <a:srgbClr val="0000FF"/>
              </a:solidFill>
              <a:latin typeface="ＤＦＰ太丸ゴシック体"/>
              <a:ea typeface="ＤＦＰ太丸ゴシック体"/>
              <a:cs typeface="ＤＦＰ太丸ゴシック体"/>
            </a:endParaRPr>
          </a:p>
          <a:p>
            <a:r>
              <a:rPr kumimoji="1" lang="ja-JP" altLang="en-US" sz="1600" dirty="0" smtClean="0">
                <a:solidFill>
                  <a:srgbClr val="0000FF"/>
                </a:solidFill>
                <a:latin typeface="ＤＦＰ太丸ゴシック体"/>
                <a:ea typeface="ＤＦＰ太丸ゴシック体"/>
                <a:cs typeface="ＤＦＰ太丸ゴシック体"/>
              </a:rPr>
              <a:t>モニター（</a:t>
            </a:r>
            <a:r>
              <a:rPr kumimoji="1" lang="en-US" altLang="ja-JP" sz="1600" dirty="0" smtClean="0">
                <a:solidFill>
                  <a:srgbClr val="0000FF"/>
                </a:solidFill>
                <a:latin typeface="ＤＦＰ太丸ゴシック体"/>
                <a:ea typeface="ＤＦＰ太丸ゴシック体"/>
                <a:cs typeface="ＤＦＰ太丸ゴシック体"/>
              </a:rPr>
              <a:t>Monitor</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ja-JP" altLang="en-US" sz="1600" dirty="0">
              <a:solidFill>
                <a:srgbClr val="0000FF"/>
              </a:solidFill>
              <a:latin typeface="ＤＦＰ太丸ゴシック体"/>
              <a:ea typeface="ＤＦＰ太丸ゴシック体"/>
              <a:cs typeface="ＤＦＰ太丸ゴシック体"/>
            </a:endParaRPr>
          </a:p>
        </p:txBody>
      </p:sp>
      <p:sp>
        <p:nvSpPr>
          <p:cNvPr id="9" name="角丸四角形吹き出し 8"/>
          <p:cNvSpPr/>
          <p:nvPr/>
        </p:nvSpPr>
        <p:spPr bwMode="auto">
          <a:xfrm>
            <a:off x="5867400" y="1066800"/>
            <a:ext cx="2667000" cy="762000"/>
          </a:xfrm>
          <a:prstGeom prst="wedgeRoundRectCallout">
            <a:avLst>
              <a:gd name="adj1" fmla="val -76547"/>
              <a:gd name="adj2" fmla="val -13055"/>
              <a:gd name="adj3" fmla="val 16667"/>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800" dirty="0">
                <a:solidFill>
                  <a:srgbClr val="000090"/>
                </a:solidFill>
                <a:latin typeface="HG丸ｺﾞｼｯｸM-PRO"/>
                <a:ea typeface="HG丸ｺﾞｼｯｸM-PRO"/>
                <a:cs typeface="HG丸ｺﾞｼｯｸM-PRO"/>
              </a:rPr>
              <a:t>“</a:t>
            </a:r>
            <a:r>
              <a:rPr lang="ja-JP" altLang="en-US" sz="1800" dirty="0">
                <a:solidFill>
                  <a:srgbClr val="000090"/>
                </a:solidFill>
                <a:latin typeface="HG丸ｺﾞｼｯｸM-PRO"/>
                <a:ea typeface="HG丸ｺﾞｼｯｸM-PRO"/>
                <a:cs typeface="HG丸ｺﾞｼｯｸM-PRO"/>
              </a:rPr>
              <a:t>見かけ上</a:t>
            </a:r>
            <a:r>
              <a:rPr lang="en-US" altLang="ja-JP" sz="1800" dirty="0" smtClean="0">
                <a:solidFill>
                  <a:srgbClr val="000090"/>
                </a:solidFill>
                <a:latin typeface="HG丸ｺﾞｼｯｸM-PRO"/>
                <a:ea typeface="HG丸ｺﾞｼｯｸM-PRO"/>
                <a:cs typeface="HG丸ｺﾞｼｯｸM-PRO"/>
              </a:rPr>
              <a:t>”</a:t>
            </a:r>
          </a:p>
          <a:p>
            <a:pPr algn="ctr">
              <a:spcBef>
                <a:spcPts val="0"/>
              </a:spcBef>
            </a:pPr>
            <a:r>
              <a:rPr lang="ja-JP" altLang="en-US" sz="1800" dirty="0" smtClean="0">
                <a:solidFill>
                  <a:srgbClr val="000090"/>
                </a:solidFill>
                <a:latin typeface="HG丸ｺﾞｼｯｸM-PRO"/>
                <a:ea typeface="HG丸ｺﾞｼｯｸM-PRO"/>
                <a:cs typeface="HG丸ｺﾞｼｯｸM-PRO"/>
              </a:rPr>
              <a:t>同時使用できる</a:t>
            </a:r>
            <a:endParaRPr lang="ja-JP" altLang="en-US" sz="1800" dirty="0">
              <a:solidFill>
                <a:srgbClr val="000090"/>
              </a:solidFill>
              <a:latin typeface="HG丸ｺﾞｼｯｸM-PRO"/>
              <a:ea typeface="HG丸ｺﾞｼｯｸM-PRO"/>
              <a:cs typeface="HG丸ｺﾞｼｯｸM-PRO"/>
            </a:endParaRPr>
          </a:p>
        </p:txBody>
      </p:sp>
      <p:sp>
        <p:nvSpPr>
          <p:cNvPr id="76" name="正方形/長方形 75"/>
          <p:cNvSpPr/>
          <p:nvPr/>
        </p:nvSpPr>
        <p:spPr bwMode="auto">
          <a:xfrm>
            <a:off x="485110" y="5638800"/>
            <a:ext cx="500129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charset="0"/>
                <a:ea typeface="HG丸ｺﾞｼｯｸM-PRO" pitchFamily="50" charset="-128"/>
              </a:rPr>
              <a:t>コンピューター（物理資源）</a:t>
            </a:r>
          </a:p>
        </p:txBody>
      </p:sp>
      <p:sp>
        <p:nvSpPr>
          <p:cNvPr id="10" name="正方形/長方形 9"/>
          <p:cNvSpPr/>
          <p:nvPr/>
        </p:nvSpPr>
        <p:spPr bwMode="auto">
          <a:xfrm>
            <a:off x="609600" y="3505200"/>
            <a:ext cx="1371600" cy="381000"/>
          </a:xfrm>
          <a:prstGeom prst="rect">
            <a:avLst/>
          </a:prstGeom>
          <a:solidFill>
            <a:srgbClr val="FF6600">
              <a:alpha val="58000"/>
            </a:srgbClr>
          </a:solidFill>
          <a:ln w="38100" cap="flat" cmpd="sng" algn="ctr">
            <a:solidFill>
              <a:srgbClr val="FFFFFF"/>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400" dirty="0" smtClean="0">
                <a:solidFill>
                  <a:srgbClr val="FFFFFF"/>
                </a:solidFill>
                <a:latin typeface="ＤＦＰ太丸ゴシック体"/>
                <a:ea typeface="ＤＦＰ太丸ゴシック体"/>
                <a:cs typeface="ＤＦＰ太丸ゴシック体"/>
              </a:rPr>
              <a:t>個別の</a:t>
            </a: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資源</a:t>
            </a:r>
          </a:p>
        </p:txBody>
      </p:sp>
      <p:sp>
        <p:nvSpPr>
          <p:cNvPr id="78" name="正方形/長方形 77"/>
          <p:cNvSpPr/>
          <p:nvPr/>
        </p:nvSpPr>
        <p:spPr bwMode="auto">
          <a:xfrm>
            <a:off x="2286000" y="3505200"/>
            <a:ext cx="1371600" cy="381000"/>
          </a:xfrm>
          <a:prstGeom prst="rect">
            <a:avLst/>
          </a:prstGeom>
          <a:solidFill>
            <a:srgbClr val="008000">
              <a:alpha val="58000"/>
            </a:srgbClr>
          </a:solidFill>
          <a:ln w="38100" cap="flat" cmpd="sng" algn="ctr">
            <a:solidFill>
              <a:srgbClr val="FFFFFF"/>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400" dirty="0" smtClean="0">
                <a:solidFill>
                  <a:srgbClr val="FFFFFF"/>
                </a:solidFill>
                <a:latin typeface="ＤＦＰ太丸ゴシック体"/>
                <a:ea typeface="ＤＦＰ太丸ゴシック体"/>
                <a:cs typeface="ＤＦＰ太丸ゴシック体"/>
              </a:rPr>
              <a:t>個別の</a:t>
            </a: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資源</a:t>
            </a:r>
          </a:p>
        </p:txBody>
      </p:sp>
      <p:sp>
        <p:nvSpPr>
          <p:cNvPr id="79" name="正方形/長方形 78"/>
          <p:cNvSpPr/>
          <p:nvPr/>
        </p:nvSpPr>
        <p:spPr bwMode="auto">
          <a:xfrm>
            <a:off x="3962400" y="3505200"/>
            <a:ext cx="1371600" cy="381000"/>
          </a:xfrm>
          <a:prstGeom prst="rect">
            <a:avLst/>
          </a:prstGeom>
          <a:solidFill>
            <a:srgbClr val="00CCFF">
              <a:alpha val="58000"/>
            </a:srgbClr>
          </a:solidFill>
          <a:ln w="38100" cap="flat" cmpd="sng" algn="ctr">
            <a:solidFill>
              <a:srgbClr val="FFFFFF"/>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400" dirty="0" smtClean="0">
                <a:solidFill>
                  <a:srgbClr val="FFFFFF"/>
                </a:solidFill>
                <a:latin typeface="ＤＦＰ太丸ゴシック体"/>
                <a:ea typeface="ＤＦＰ太丸ゴシック体"/>
                <a:cs typeface="ＤＦＰ太丸ゴシック体"/>
              </a:rPr>
              <a:t>個別の</a:t>
            </a: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資源</a:t>
            </a:r>
          </a:p>
        </p:txBody>
      </p:sp>
      <p:sp>
        <p:nvSpPr>
          <p:cNvPr id="80" name="正方形/長方形 79"/>
          <p:cNvSpPr/>
          <p:nvPr/>
        </p:nvSpPr>
        <p:spPr bwMode="auto">
          <a:xfrm>
            <a:off x="609600" y="2743200"/>
            <a:ext cx="1371600" cy="381000"/>
          </a:xfrm>
          <a:prstGeom prst="rect">
            <a:avLst/>
          </a:prstGeom>
          <a:solidFill>
            <a:srgbClr val="FF6600">
              <a:alpha val="58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個別の</a:t>
            </a:r>
            <a:r>
              <a:rPr kumimoji="0" lang="en-US" altLang="ja-JP"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OS</a:t>
            </a:r>
            <a:endPar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81" name="正方形/長方形 80"/>
          <p:cNvSpPr/>
          <p:nvPr/>
        </p:nvSpPr>
        <p:spPr bwMode="auto">
          <a:xfrm>
            <a:off x="2286000" y="2743200"/>
            <a:ext cx="1371600" cy="381000"/>
          </a:xfrm>
          <a:prstGeom prst="rect">
            <a:avLst/>
          </a:prstGeom>
          <a:solidFill>
            <a:srgbClr val="008000">
              <a:alpha val="58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個別の</a:t>
            </a:r>
            <a:r>
              <a:rPr kumimoji="0" lang="en-US" altLang="ja-JP"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OS</a:t>
            </a:r>
            <a:endPar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85" name="正方形/長方形 84"/>
          <p:cNvSpPr/>
          <p:nvPr/>
        </p:nvSpPr>
        <p:spPr bwMode="auto">
          <a:xfrm>
            <a:off x="3962400" y="2743200"/>
            <a:ext cx="1371600" cy="381000"/>
          </a:xfrm>
          <a:prstGeom prst="rect">
            <a:avLst/>
          </a:prstGeom>
          <a:solidFill>
            <a:srgbClr val="00CCFF">
              <a:alpha val="58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個別の</a:t>
            </a:r>
            <a:r>
              <a:rPr kumimoji="0" lang="en-US" altLang="ja-JP"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OS</a:t>
            </a:r>
            <a:endPar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86" name="角丸四角形吹き出し 85"/>
          <p:cNvSpPr/>
          <p:nvPr/>
        </p:nvSpPr>
        <p:spPr bwMode="auto">
          <a:xfrm>
            <a:off x="5867400" y="2514600"/>
            <a:ext cx="2667000" cy="990600"/>
          </a:xfrm>
          <a:prstGeom prst="wedgeRoundRectCallout">
            <a:avLst>
              <a:gd name="adj1" fmla="val -69880"/>
              <a:gd name="adj2" fmla="val 47201"/>
              <a:gd name="adj3" fmla="val 16667"/>
            </a:avLst>
          </a:prstGeom>
          <a:solidFill>
            <a:srgbClr val="0000FF"/>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800" dirty="0">
                <a:solidFill>
                  <a:srgbClr val="FFFFFF"/>
                </a:solidFill>
                <a:latin typeface="HG丸ｺﾞｼｯｸM-PRO"/>
                <a:ea typeface="HG丸ｺﾞｼｯｸM-PRO"/>
                <a:cs typeface="HG丸ｺﾞｼｯｸM-PRO"/>
              </a:rPr>
              <a:t>“</a:t>
            </a:r>
            <a:r>
              <a:rPr lang="ja-JP" altLang="en-US" sz="1800" dirty="0">
                <a:solidFill>
                  <a:srgbClr val="FFFFFF"/>
                </a:solidFill>
                <a:latin typeface="HG丸ｺﾞｼｯｸM-PRO"/>
                <a:ea typeface="HG丸ｺﾞｼｯｸM-PRO"/>
                <a:cs typeface="HG丸ｺﾞｼｯｸM-PRO"/>
              </a:rPr>
              <a:t>見かけ上</a:t>
            </a:r>
            <a:r>
              <a:rPr lang="en-US" altLang="ja-JP" sz="1800" dirty="0" smtClean="0">
                <a:solidFill>
                  <a:srgbClr val="FFFFFF"/>
                </a:solidFill>
                <a:latin typeface="HG丸ｺﾞｼｯｸM-PRO"/>
                <a:ea typeface="HG丸ｺﾞｼｯｸM-PRO"/>
                <a:cs typeface="HG丸ｺﾞｼｯｸM-PRO"/>
              </a:rPr>
              <a:t>”</a:t>
            </a:r>
          </a:p>
          <a:p>
            <a:pPr algn="ctr">
              <a:spcBef>
                <a:spcPts val="0"/>
              </a:spcBef>
            </a:pPr>
            <a:r>
              <a:rPr lang="ja-JP" altLang="en-US" sz="1800" dirty="0" smtClean="0">
                <a:solidFill>
                  <a:srgbClr val="FFFFFF"/>
                </a:solidFill>
                <a:latin typeface="HG丸ｺﾞｼｯｸM-PRO"/>
                <a:ea typeface="HG丸ｺﾞｼｯｸM-PRO"/>
                <a:cs typeface="HG丸ｺﾞｼｯｸM-PRO"/>
              </a:rPr>
              <a:t>別々の資源として</a:t>
            </a:r>
            <a:endParaRPr lang="en-US" altLang="ja-JP" sz="1800" dirty="0" smtClean="0">
              <a:solidFill>
                <a:srgbClr val="FFFFFF"/>
              </a:solidFill>
              <a:latin typeface="HG丸ｺﾞｼｯｸM-PRO"/>
              <a:ea typeface="HG丸ｺﾞｼｯｸM-PRO"/>
              <a:cs typeface="HG丸ｺﾞｼｯｸM-PRO"/>
            </a:endParaRPr>
          </a:p>
          <a:p>
            <a:pPr algn="ctr">
              <a:spcBef>
                <a:spcPts val="0"/>
              </a:spcBef>
            </a:pPr>
            <a:r>
              <a:rPr lang="ja-JP" altLang="en-US" sz="1800" dirty="0" smtClean="0">
                <a:solidFill>
                  <a:srgbClr val="FFFFFF"/>
                </a:solidFill>
                <a:latin typeface="HG丸ｺﾞｼｯｸM-PRO"/>
                <a:ea typeface="HG丸ｺﾞｼｯｸM-PRO"/>
                <a:cs typeface="HG丸ｺﾞｼｯｸM-PRO"/>
              </a:rPr>
              <a:t>使用できる</a:t>
            </a:r>
            <a:endParaRPr lang="ja-JP" altLang="en-US" sz="1800" dirty="0">
              <a:solidFill>
                <a:srgbClr val="FFFFFF"/>
              </a:solidFill>
              <a:latin typeface="HG丸ｺﾞｼｯｸM-PRO"/>
              <a:ea typeface="HG丸ｺﾞｼｯｸM-PRO"/>
              <a:cs typeface="HG丸ｺﾞｼｯｸM-PRO"/>
            </a:endParaRPr>
          </a:p>
        </p:txBody>
      </p:sp>
      <p:sp>
        <p:nvSpPr>
          <p:cNvPr id="11" name="タイトル 10"/>
          <p:cNvSpPr>
            <a:spLocks noGrp="1"/>
          </p:cNvSpPr>
          <p:nvPr>
            <p:ph type="title"/>
          </p:nvPr>
        </p:nvSpPr>
        <p:spPr>
          <a:xfrm>
            <a:off x="152400" y="152400"/>
            <a:ext cx="8991600" cy="533400"/>
          </a:xfrm>
        </p:spPr>
        <p:txBody>
          <a:bodyPr/>
          <a:lstStyle/>
          <a:p>
            <a:r>
              <a:rPr kumimoji="1" lang="ja-JP" altLang="en-US" dirty="0" smtClean="0">
                <a:effectLst>
                  <a:glow rad="101600">
                    <a:srgbClr val="008000">
                      <a:alpha val="75000"/>
                    </a:srgbClr>
                  </a:glow>
                </a:effectLst>
              </a:rPr>
              <a:t>仮想化の誕生</a:t>
            </a:r>
            <a:r>
              <a:rPr kumimoji="1" lang="en-US" altLang="ja-JP" dirty="0" smtClean="0">
                <a:effectLst>
                  <a:glow rad="101600">
                    <a:srgbClr val="008000">
                      <a:alpha val="75000"/>
                    </a:srgbClr>
                  </a:glow>
                </a:effectLst>
              </a:rPr>
              <a:t>(2) </a:t>
            </a:r>
            <a:r>
              <a:rPr kumimoji="1" lang="ja-JP" altLang="en-US" sz="2800" dirty="0" smtClean="0">
                <a:effectLst>
                  <a:glow rad="101600">
                    <a:srgbClr val="008000">
                      <a:alpha val="75000"/>
                    </a:srgbClr>
                  </a:glow>
                </a:effectLst>
              </a:rPr>
              <a:t>コンピューター</a:t>
            </a:r>
            <a:r>
              <a:rPr kumimoji="1" lang="ja-JP" altLang="en-US" sz="2800" dirty="0">
                <a:effectLst>
                  <a:glow rad="101600">
                    <a:srgbClr val="008000">
                      <a:alpha val="75000"/>
                    </a:srgbClr>
                  </a:glow>
                </a:effectLst>
              </a:rPr>
              <a:t>を共同利用する</a:t>
            </a:r>
            <a:r>
              <a:rPr kumimoji="1" lang="ja-JP" altLang="en-US" sz="2800" dirty="0" smtClean="0">
                <a:effectLst>
                  <a:glow rad="101600">
                    <a:srgbClr val="008000">
                      <a:alpha val="75000"/>
                    </a:srgbClr>
                  </a:glow>
                </a:effectLst>
              </a:rPr>
              <a:t>技術</a:t>
            </a:r>
            <a:endParaRPr kumimoji="1" lang="ja-JP" altLang="en-US" sz="2800" dirty="0">
              <a:effectLst>
                <a:glow rad="101600">
                  <a:srgbClr val="008000">
                    <a:alpha val="75000"/>
                  </a:srgbClr>
                </a:glow>
              </a:effectLst>
            </a:endParaRPr>
          </a:p>
        </p:txBody>
      </p:sp>
      <p:pic>
        <p:nvPicPr>
          <p:cNvPr id="88" name="図 87"/>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
        <p:nvSpPr>
          <p:cNvPr id="13" name="テキスト ボックス 12"/>
          <p:cNvSpPr txBox="1"/>
          <p:nvPr/>
        </p:nvSpPr>
        <p:spPr>
          <a:xfrm>
            <a:off x="1295400" y="4124980"/>
            <a:ext cx="3416320" cy="523220"/>
          </a:xfrm>
          <a:prstGeom prst="rect">
            <a:avLst/>
          </a:prstGeom>
          <a:noFill/>
        </p:spPr>
        <p:txBody>
          <a:bodyPr wrap="none" rtlCol="0">
            <a:spAutoFit/>
          </a:bodyPr>
          <a:lstStyle/>
          <a:p>
            <a:r>
              <a:rPr kumimoji="1" lang="ja-JP" altLang="en-US" sz="2800" dirty="0" smtClean="0">
                <a:solidFill>
                  <a:srgbClr val="FFFFFF"/>
                </a:solidFill>
                <a:latin typeface="ＤＦＰ太丸ゴシック体"/>
                <a:ea typeface="ＤＦＰ太丸ゴシック体"/>
                <a:cs typeface="ＤＦＰ太丸ゴシック体"/>
              </a:rPr>
              <a:t>仮想化ソフトウェア</a:t>
            </a:r>
            <a:endParaRPr kumimoji="1" lang="ja-JP" altLang="en-US" sz="2800" dirty="0">
              <a:solidFill>
                <a:srgbClr val="FFFFFF"/>
              </a:solidFill>
              <a:latin typeface="ＤＦＰ太丸ゴシック体"/>
              <a:ea typeface="ＤＦＰ太丸ゴシック体"/>
              <a:cs typeface="ＤＦＰ太丸ゴシック体"/>
            </a:endParaRPr>
          </a:p>
        </p:txBody>
      </p:sp>
      <p:sp>
        <p:nvSpPr>
          <p:cNvPr id="89" name="テキスト ボックス 88"/>
          <p:cNvSpPr txBox="1"/>
          <p:nvPr/>
        </p:nvSpPr>
        <p:spPr>
          <a:xfrm>
            <a:off x="5638800" y="4191000"/>
            <a:ext cx="2941831" cy="338554"/>
          </a:xfrm>
          <a:prstGeom prst="rect">
            <a:avLst/>
          </a:prstGeom>
          <a:noFill/>
        </p:spPr>
        <p:txBody>
          <a:bodyPr wrap="none" rtlCol="0">
            <a:spAutoFit/>
          </a:bodyPr>
          <a:lstStyle/>
          <a:p>
            <a:pPr algn="ctr">
              <a:spcBef>
                <a:spcPts val="0"/>
              </a:spcBef>
            </a:pPr>
            <a:r>
              <a:rPr kumimoji="1" lang="ja-JP" altLang="en-US" sz="1600" dirty="0">
                <a:solidFill>
                  <a:srgbClr val="800000"/>
                </a:solidFill>
                <a:latin typeface="ＤＦＰ太丸ゴシック体"/>
                <a:ea typeface="ＤＦＰ太丸ゴシック体"/>
                <a:cs typeface="ＤＦＰ太丸ゴシック体"/>
              </a:rPr>
              <a:t>ハイパーバイザ </a:t>
            </a:r>
            <a:r>
              <a:rPr kumimoji="1" lang="en-US" altLang="ja-JP" sz="1600" dirty="0">
                <a:solidFill>
                  <a:srgbClr val="800000"/>
                </a:solidFill>
                <a:latin typeface="ＤＦＰ太丸ゴシック体"/>
                <a:ea typeface="ＤＦＰ太丸ゴシック体"/>
                <a:cs typeface="ＤＦＰ太丸ゴシック体"/>
              </a:rPr>
              <a:t>(</a:t>
            </a:r>
            <a:r>
              <a:rPr kumimoji="1" lang="en-US" altLang="ja-JP" sz="1600" dirty="0" smtClean="0">
                <a:solidFill>
                  <a:srgbClr val="800000"/>
                </a:solidFill>
                <a:latin typeface="ＤＦＰ太丸ゴシック体"/>
                <a:ea typeface="ＤＦＰ太丸ゴシック体"/>
                <a:cs typeface="ＤＦＰ太丸ゴシック体"/>
              </a:rPr>
              <a:t>hypervisor)</a:t>
            </a:r>
            <a:endParaRPr kumimoji="1" lang="ja-JP" altLang="en-US" sz="1600" dirty="0">
              <a:solidFill>
                <a:srgbClr val="800000"/>
              </a:solidFill>
              <a:latin typeface="ＤＦＰ太丸ゴシック体"/>
              <a:ea typeface="ＤＦＰ太丸ゴシック体"/>
              <a:cs typeface="ＤＦＰ太丸ゴシック体"/>
            </a:endParaRPr>
          </a:p>
        </p:txBody>
      </p:sp>
    </p:spTree>
    <p:extLst>
      <p:ext uri="{BB962C8B-B14F-4D97-AF65-F5344CB8AC3E}">
        <p14:creationId xmlns:p14="http://schemas.microsoft.com/office/powerpoint/2010/main" val="4038060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8"/>
                                        </p:tgtEl>
                                        <p:attrNameLst>
                                          <p:attrName>style.visibility</p:attrName>
                                        </p:attrNameLst>
                                      </p:cBhvr>
                                      <p:to>
                                        <p:strVal val="visible"/>
                                      </p:to>
                                    </p:set>
                                    <p:anim calcmode="lin" valueType="num">
                                      <p:cBhvr>
                                        <p:cTn id="12" dur="500" fill="hold"/>
                                        <p:tgtEl>
                                          <p:spTgt spid="78"/>
                                        </p:tgtEl>
                                        <p:attrNameLst>
                                          <p:attrName>ppt_w</p:attrName>
                                        </p:attrNameLst>
                                      </p:cBhvr>
                                      <p:tavLst>
                                        <p:tav tm="0">
                                          <p:val>
                                            <p:fltVal val="0"/>
                                          </p:val>
                                        </p:tav>
                                        <p:tav tm="100000">
                                          <p:val>
                                            <p:strVal val="#ppt_w"/>
                                          </p:val>
                                        </p:tav>
                                      </p:tavLst>
                                    </p:anim>
                                    <p:anim calcmode="lin" valueType="num">
                                      <p:cBhvr>
                                        <p:cTn id="13" dur="500" fill="hold"/>
                                        <p:tgtEl>
                                          <p:spTgt spid="78"/>
                                        </p:tgtEl>
                                        <p:attrNameLst>
                                          <p:attrName>ppt_h</p:attrName>
                                        </p:attrNameLst>
                                      </p:cBhvr>
                                      <p:tavLst>
                                        <p:tav tm="0">
                                          <p:val>
                                            <p:fltVal val="0"/>
                                          </p:val>
                                        </p:tav>
                                        <p:tav tm="100000">
                                          <p:val>
                                            <p:strVal val="#ppt_h"/>
                                          </p:val>
                                        </p:tav>
                                      </p:tavLst>
                                    </p:anim>
                                    <p:animEffect transition="in" filter="fade">
                                      <p:cBhvr>
                                        <p:cTn id="14" dur="500"/>
                                        <p:tgtEl>
                                          <p:spTgt spid="7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9"/>
                                        </p:tgtEl>
                                        <p:attrNameLst>
                                          <p:attrName>style.visibility</p:attrName>
                                        </p:attrNameLst>
                                      </p:cBhvr>
                                      <p:to>
                                        <p:strVal val="visible"/>
                                      </p:to>
                                    </p:set>
                                    <p:anim calcmode="lin" valueType="num">
                                      <p:cBhvr>
                                        <p:cTn id="17" dur="500" fill="hold"/>
                                        <p:tgtEl>
                                          <p:spTgt spid="79"/>
                                        </p:tgtEl>
                                        <p:attrNameLst>
                                          <p:attrName>ppt_w</p:attrName>
                                        </p:attrNameLst>
                                      </p:cBhvr>
                                      <p:tavLst>
                                        <p:tav tm="0">
                                          <p:val>
                                            <p:fltVal val="0"/>
                                          </p:val>
                                        </p:tav>
                                        <p:tav tm="100000">
                                          <p:val>
                                            <p:strVal val="#ppt_w"/>
                                          </p:val>
                                        </p:tav>
                                      </p:tavLst>
                                    </p:anim>
                                    <p:anim calcmode="lin" valueType="num">
                                      <p:cBhvr>
                                        <p:cTn id="18" dur="500" fill="hold"/>
                                        <p:tgtEl>
                                          <p:spTgt spid="79"/>
                                        </p:tgtEl>
                                        <p:attrNameLst>
                                          <p:attrName>ppt_h</p:attrName>
                                        </p:attrNameLst>
                                      </p:cBhvr>
                                      <p:tavLst>
                                        <p:tav tm="0">
                                          <p:val>
                                            <p:fltVal val="0"/>
                                          </p:val>
                                        </p:tav>
                                        <p:tav tm="100000">
                                          <p:val>
                                            <p:strVal val="#ppt_h"/>
                                          </p:val>
                                        </p:tav>
                                      </p:tavLst>
                                    </p:anim>
                                    <p:animEffect transition="in" filter="fade">
                                      <p:cBhvr>
                                        <p:cTn id="19" dur="500"/>
                                        <p:tgtEl>
                                          <p:spTgt spid="7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0"/>
                                        </p:tgtEl>
                                        <p:attrNameLst>
                                          <p:attrName>style.visibility</p:attrName>
                                        </p:attrNameLst>
                                      </p:cBhvr>
                                      <p:to>
                                        <p:strVal val="visible"/>
                                      </p:to>
                                    </p:set>
                                    <p:anim calcmode="lin" valueType="num">
                                      <p:cBhvr>
                                        <p:cTn id="22" dur="500" fill="hold"/>
                                        <p:tgtEl>
                                          <p:spTgt spid="80"/>
                                        </p:tgtEl>
                                        <p:attrNameLst>
                                          <p:attrName>ppt_w</p:attrName>
                                        </p:attrNameLst>
                                      </p:cBhvr>
                                      <p:tavLst>
                                        <p:tav tm="0">
                                          <p:val>
                                            <p:fltVal val="0"/>
                                          </p:val>
                                        </p:tav>
                                        <p:tav tm="100000">
                                          <p:val>
                                            <p:strVal val="#ppt_w"/>
                                          </p:val>
                                        </p:tav>
                                      </p:tavLst>
                                    </p:anim>
                                    <p:anim calcmode="lin" valueType="num">
                                      <p:cBhvr>
                                        <p:cTn id="23" dur="500" fill="hold"/>
                                        <p:tgtEl>
                                          <p:spTgt spid="80"/>
                                        </p:tgtEl>
                                        <p:attrNameLst>
                                          <p:attrName>ppt_h</p:attrName>
                                        </p:attrNameLst>
                                      </p:cBhvr>
                                      <p:tavLst>
                                        <p:tav tm="0">
                                          <p:val>
                                            <p:fltVal val="0"/>
                                          </p:val>
                                        </p:tav>
                                        <p:tav tm="100000">
                                          <p:val>
                                            <p:strVal val="#ppt_h"/>
                                          </p:val>
                                        </p:tav>
                                      </p:tavLst>
                                    </p:anim>
                                    <p:animEffect transition="in" filter="fade">
                                      <p:cBhvr>
                                        <p:cTn id="24" dur="500"/>
                                        <p:tgtEl>
                                          <p:spTgt spid="8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1"/>
                                        </p:tgtEl>
                                        <p:attrNameLst>
                                          <p:attrName>style.visibility</p:attrName>
                                        </p:attrNameLst>
                                      </p:cBhvr>
                                      <p:to>
                                        <p:strVal val="visible"/>
                                      </p:to>
                                    </p:set>
                                    <p:anim calcmode="lin" valueType="num">
                                      <p:cBhvr>
                                        <p:cTn id="27" dur="500" fill="hold"/>
                                        <p:tgtEl>
                                          <p:spTgt spid="81"/>
                                        </p:tgtEl>
                                        <p:attrNameLst>
                                          <p:attrName>ppt_w</p:attrName>
                                        </p:attrNameLst>
                                      </p:cBhvr>
                                      <p:tavLst>
                                        <p:tav tm="0">
                                          <p:val>
                                            <p:fltVal val="0"/>
                                          </p:val>
                                        </p:tav>
                                        <p:tav tm="100000">
                                          <p:val>
                                            <p:strVal val="#ppt_w"/>
                                          </p:val>
                                        </p:tav>
                                      </p:tavLst>
                                    </p:anim>
                                    <p:anim calcmode="lin" valueType="num">
                                      <p:cBhvr>
                                        <p:cTn id="28" dur="500" fill="hold"/>
                                        <p:tgtEl>
                                          <p:spTgt spid="81"/>
                                        </p:tgtEl>
                                        <p:attrNameLst>
                                          <p:attrName>ppt_h</p:attrName>
                                        </p:attrNameLst>
                                      </p:cBhvr>
                                      <p:tavLst>
                                        <p:tav tm="0">
                                          <p:val>
                                            <p:fltVal val="0"/>
                                          </p:val>
                                        </p:tav>
                                        <p:tav tm="100000">
                                          <p:val>
                                            <p:strVal val="#ppt_h"/>
                                          </p:val>
                                        </p:tav>
                                      </p:tavLst>
                                    </p:anim>
                                    <p:animEffect transition="in" filter="fade">
                                      <p:cBhvr>
                                        <p:cTn id="29" dur="500"/>
                                        <p:tgtEl>
                                          <p:spTgt spid="81"/>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5"/>
                                        </p:tgtEl>
                                        <p:attrNameLst>
                                          <p:attrName>style.visibility</p:attrName>
                                        </p:attrNameLst>
                                      </p:cBhvr>
                                      <p:to>
                                        <p:strVal val="visible"/>
                                      </p:to>
                                    </p:set>
                                    <p:anim calcmode="lin" valueType="num">
                                      <p:cBhvr>
                                        <p:cTn id="32" dur="500" fill="hold"/>
                                        <p:tgtEl>
                                          <p:spTgt spid="85"/>
                                        </p:tgtEl>
                                        <p:attrNameLst>
                                          <p:attrName>ppt_w</p:attrName>
                                        </p:attrNameLst>
                                      </p:cBhvr>
                                      <p:tavLst>
                                        <p:tav tm="0">
                                          <p:val>
                                            <p:fltVal val="0"/>
                                          </p:val>
                                        </p:tav>
                                        <p:tav tm="100000">
                                          <p:val>
                                            <p:strVal val="#ppt_w"/>
                                          </p:val>
                                        </p:tav>
                                      </p:tavLst>
                                    </p:anim>
                                    <p:anim calcmode="lin" valueType="num">
                                      <p:cBhvr>
                                        <p:cTn id="33" dur="500" fill="hold"/>
                                        <p:tgtEl>
                                          <p:spTgt spid="85"/>
                                        </p:tgtEl>
                                        <p:attrNameLst>
                                          <p:attrName>ppt_h</p:attrName>
                                        </p:attrNameLst>
                                      </p:cBhvr>
                                      <p:tavLst>
                                        <p:tav tm="0">
                                          <p:val>
                                            <p:fltVal val="0"/>
                                          </p:val>
                                        </p:tav>
                                        <p:tav tm="100000">
                                          <p:val>
                                            <p:strVal val="#ppt_h"/>
                                          </p:val>
                                        </p:tav>
                                      </p:tavLst>
                                    </p:anim>
                                    <p:animEffect transition="in" filter="fade">
                                      <p:cBhvr>
                                        <p:cTn id="34" dur="500"/>
                                        <p:tgtEl>
                                          <p:spTgt spid="85"/>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animEffect transition="in" filter="fade">
                                      <p:cBhvr>
                                        <p:cTn id="41" dur="500"/>
                                        <p:tgtEl>
                                          <p:spTgt spid="1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500" fill="hold"/>
                                        <p:tgtEl>
                                          <p:spTgt spid="12"/>
                                        </p:tgtEl>
                                        <p:attrNameLst>
                                          <p:attrName>ppt_w</p:attrName>
                                        </p:attrNameLst>
                                      </p:cBhvr>
                                      <p:tavLst>
                                        <p:tav tm="0">
                                          <p:val>
                                            <p:fltVal val="0"/>
                                          </p:val>
                                        </p:tav>
                                        <p:tav tm="100000">
                                          <p:val>
                                            <p:strVal val="#ppt_w"/>
                                          </p:val>
                                        </p:tav>
                                      </p:tavLst>
                                    </p:anim>
                                    <p:anim calcmode="lin" valueType="num">
                                      <p:cBhvr>
                                        <p:cTn id="45" dur="500" fill="hold"/>
                                        <p:tgtEl>
                                          <p:spTgt spid="12"/>
                                        </p:tgtEl>
                                        <p:attrNameLst>
                                          <p:attrName>ppt_h</p:attrName>
                                        </p:attrNameLst>
                                      </p:cBhvr>
                                      <p:tavLst>
                                        <p:tav tm="0">
                                          <p:val>
                                            <p:fltVal val="0"/>
                                          </p:val>
                                        </p:tav>
                                        <p:tav tm="100000">
                                          <p:val>
                                            <p:strVal val="#ppt_h"/>
                                          </p:val>
                                        </p:tav>
                                      </p:tavLst>
                                    </p:anim>
                                    <p:animEffect transition="in" filter="fade">
                                      <p:cBhvr>
                                        <p:cTn id="46" dur="500"/>
                                        <p:tgtEl>
                                          <p:spTgt spid="12"/>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p:cTn id="49" dur="500" fill="hold"/>
                                        <p:tgtEl>
                                          <p:spTgt spid="89"/>
                                        </p:tgtEl>
                                        <p:attrNameLst>
                                          <p:attrName>ppt_w</p:attrName>
                                        </p:attrNameLst>
                                      </p:cBhvr>
                                      <p:tavLst>
                                        <p:tav tm="0">
                                          <p:val>
                                            <p:fltVal val="0"/>
                                          </p:val>
                                        </p:tav>
                                        <p:tav tm="100000">
                                          <p:val>
                                            <p:strVal val="#ppt_w"/>
                                          </p:val>
                                        </p:tav>
                                      </p:tavLst>
                                    </p:anim>
                                    <p:anim calcmode="lin" valueType="num">
                                      <p:cBhvr>
                                        <p:cTn id="50" dur="500" fill="hold"/>
                                        <p:tgtEl>
                                          <p:spTgt spid="89"/>
                                        </p:tgtEl>
                                        <p:attrNameLst>
                                          <p:attrName>ppt_h</p:attrName>
                                        </p:attrNameLst>
                                      </p:cBhvr>
                                      <p:tavLst>
                                        <p:tav tm="0">
                                          <p:val>
                                            <p:fltVal val="0"/>
                                          </p:val>
                                        </p:tav>
                                        <p:tav tm="100000">
                                          <p:val>
                                            <p:strVal val="#ppt_h"/>
                                          </p:val>
                                        </p:tav>
                                      </p:tavLst>
                                    </p:anim>
                                    <p:animEffect transition="in" filter="fade">
                                      <p:cBhvr>
                                        <p:cTn id="51" dur="500"/>
                                        <p:tgtEl>
                                          <p:spTgt spid="89"/>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wipe(down)">
                                      <p:cBhvr>
                                        <p:cTn id="56"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78" grpId="0" animBg="1"/>
      <p:bldP spid="79" grpId="0" animBg="1"/>
      <p:bldP spid="80" grpId="0" animBg="1"/>
      <p:bldP spid="81" grpId="0" animBg="1"/>
      <p:bldP spid="85" grpId="0" animBg="1"/>
      <p:bldP spid="86" grpId="0" animBg="1"/>
      <p:bldP spid="13" grpId="0"/>
      <p:bldP spid="8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図 32"/>
          <p:cNvPicPr>
            <a:picLocks noChangeAspect="1"/>
          </p:cNvPicPr>
          <p:nvPr/>
        </p:nvPicPr>
        <p:blipFill>
          <a:blip r:embed="rId2"/>
          <a:stretch>
            <a:fillRect/>
          </a:stretch>
        </p:blipFill>
        <p:spPr>
          <a:xfrm>
            <a:off x="0" y="0"/>
            <a:ext cx="9144000" cy="6858000"/>
          </a:xfrm>
          <a:prstGeom prst="rect">
            <a:avLst/>
          </a:prstGeom>
        </p:spPr>
      </p:pic>
      <p:sp>
        <p:nvSpPr>
          <p:cNvPr id="2" name="タイトル 1"/>
          <p:cNvSpPr>
            <a:spLocks noGrp="1"/>
          </p:cNvSpPr>
          <p:nvPr>
            <p:ph type="title"/>
          </p:nvPr>
        </p:nvSpPr>
        <p:spPr/>
        <p:txBody>
          <a:bodyPr/>
          <a:lstStyle/>
          <a:p>
            <a:r>
              <a:rPr kumimoji="1" lang="ja-JP" altLang="en-US" dirty="0" smtClean="0">
                <a:effectLst>
                  <a:glow rad="101600">
                    <a:srgbClr val="008000">
                      <a:alpha val="75000"/>
                    </a:srgbClr>
                  </a:glow>
                </a:effectLst>
              </a:rPr>
              <a:t>仮想化の歴史</a:t>
            </a:r>
            <a:endParaRPr kumimoji="1" lang="ja-JP" altLang="en-US" dirty="0">
              <a:effectLst>
                <a:glow rad="101600">
                  <a:srgbClr val="008000">
                    <a:alpha val="75000"/>
                  </a:srgbClr>
                </a:glow>
              </a:effectLst>
            </a:endParaRPr>
          </a:p>
        </p:txBody>
      </p:sp>
      <p:sp>
        <p:nvSpPr>
          <p:cNvPr id="3" name="正方形/長方形 2"/>
          <p:cNvSpPr/>
          <p:nvPr/>
        </p:nvSpPr>
        <p:spPr bwMode="auto">
          <a:xfrm>
            <a:off x="3048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34" name="正方形/長方形 33"/>
          <p:cNvSpPr/>
          <p:nvPr/>
        </p:nvSpPr>
        <p:spPr bwMode="auto">
          <a:xfrm>
            <a:off x="8382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35" name="正方形/長方形 34"/>
          <p:cNvSpPr/>
          <p:nvPr/>
        </p:nvSpPr>
        <p:spPr bwMode="auto">
          <a:xfrm>
            <a:off x="13716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0" name="正方形/長方形 39"/>
          <p:cNvSpPr/>
          <p:nvPr/>
        </p:nvSpPr>
        <p:spPr bwMode="auto">
          <a:xfrm>
            <a:off x="3048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1" name="正方形/長方形 40"/>
          <p:cNvSpPr/>
          <p:nvPr/>
        </p:nvSpPr>
        <p:spPr bwMode="auto">
          <a:xfrm>
            <a:off x="8382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2" name="正方形/長方形 41"/>
          <p:cNvSpPr/>
          <p:nvPr/>
        </p:nvSpPr>
        <p:spPr bwMode="auto">
          <a:xfrm>
            <a:off x="13716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3" name="正方形/長方形 42"/>
          <p:cNvSpPr/>
          <p:nvPr/>
        </p:nvSpPr>
        <p:spPr bwMode="auto">
          <a:xfrm>
            <a:off x="3048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4" name="正方形/長方形 43"/>
          <p:cNvSpPr/>
          <p:nvPr/>
        </p:nvSpPr>
        <p:spPr bwMode="auto">
          <a:xfrm>
            <a:off x="8382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5" name="正方形/長方形 44"/>
          <p:cNvSpPr/>
          <p:nvPr/>
        </p:nvSpPr>
        <p:spPr bwMode="auto">
          <a:xfrm>
            <a:off x="13716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5" name="直線コネクタ 4"/>
          <p:cNvCxnSpPr/>
          <p:nvPr/>
        </p:nvCxnSpPr>
        <p:spPr bwMode="auto">
          <a:xfrm>
            <a:off x="3048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8" name="角丸四角形 107"/>
          <p:cNvSpPr/>
          <p:nvPr/>
        </p:nvSpPr>
        <p:spPr bwMode="auto">
          <a:xfrm>
            <a:off x="457200" y="990600"/>
            <a:ext cx="1219200" cy="457200"/>
          </a:xfrm>
          <a:prstGeom prst="roundRect">
            <a:avLst>
              <a:gd name="adj" fmla="val 50000"/>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000090"/>
                </a:solidFill>
                <a:effectLst/>
                <a:latin typeface="ＤＦＰ太丸ゴシック体"/>
                <a:ea typeface="ＤＦＰ太丸ゴシック体"/>
                <a:cs typeface="ＤＦＰ太丸ゴシック体"/>
              </a:rPr>
              <a:t>分　散</a:t>
            </a:r>
          </a:p>
        </p:txBody>
      </p:sp>
      <p:sp>
        <p:nvSpPr>
          <p:cNvPr id="115" name="テキスト ボックス 114"/>
          <p:cNvSpPr txBox="1"/>
          <p:nvPr/>
        </p:nvSpPr>
        <p:spPr>
          <a:xfrm>
            <a:off x="533400" y="1600200"/>
            <a:ext cx="1114448"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〜1964</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grpSp>
        <p:nvGrpSpPr>
          <p:cNvPr id="7" name="図形グループ 6"/>
          <p:cNvGrpSpPr/>
          <p:nvPr/>
        </p:nvGrpSpPr>
        <p:grpSpPr>
          <a:xfrm>
            <a:off x="5484168" y="990600"/>
            <a:ext cx="1754832" cy="5015841"/>
            <a:chOff x="5484168" y="990600"/>
            <a:chExt cx="1754832" cy="5015841"/>
          </a:xfrm>
        </p:grpSpPr>
        <p:sp>
          <p:nvSpPr>
            <p:cNvPr id="81" name="正方形/長方形 80"/>
            <p:cNvSpPr/>
            <p:nvPr/>
          </p:nvSpPr>
          <p:spPr bwMode="auto">
            <a:xfrm>
              <a:off x="55626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2" name="正方形/長方形 81"/>
            <p:cNvSpPr/>
            <p:nvPr/>
          </p:nvSpPr>
          <p:spPr bwMode="auto">
            <a:xfrm>
              <a:off x="60960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3" name="正方形/長方形 82"/>
            <p:cNvSpPr/>
            <p:nvPr/>
          </p:nvSpPr>
          <p:spPr bwMode="auto">
            <a:xfrm>
              <a:off x="6629400" y="3505200"/>
              <a:ext cx="4572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4" name="正方形/長方形 83"/>
            <p:cNvSpPr/>
            <p:nvPr/>
          </p:nvSpPr>
          <p:spPr bwMode="auto">
            <a:xfrm>
              <a:off x="55626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5" name="正方形/長方形 84"/>
            <p:cNvSpPr/>
            <p:nvPr/>
          </p:nvSpPr>
          <p:spPr bwMode="auto">
            <a:xfrm>
              <a:off x="60960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6" name="正方形/長方形 85"/>
            <p:cNvSpPr/>
            <p:nvPr/>
          </p:nvSpPr>
          <p:spPr bwMode="auto">
            <a:xfrm>
              <a:off x="66294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7" name="正方形/長方形 86"/>
            <p:cNvSpPr/>
            <p:nvPr/>
          </p:nvSpPr>
          <p:spPr bwMode="auto">
            <a:xfrm>
              <a:off x="55626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8" name="正方形/長方形 87"/>
            <p:cNvSpPr/>
            <p:nvPr/>
          </p:nvSpPr>
          <p:spPr bwMode="auto">
            <a:xfrm>
              <a:off x="60960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9" name="正方形/長方形 88"/>
            <p:cNvSpPr/>
            <p:nvPr/>
          </p:nvSpPr>
          <p:spPr bwMode="auto">
            <a:xfrm>
              <a:off x="66294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05" name="直線コネクタ 104"/>
            <p:cNvCxnSpPr/>
            <p:nvPr/>
          </p:nvCxnSpPr>
          <p:spPr bwMode="auto">
            <a:xfrm>
              <a:off x="55626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0" name="角丸四角形 109"/>
            <p:cNvSpPr/>
            <p:nvPr/>
          </p:nvSpPr>
          <p:spPr bwMode="auto">
            <a:xfrm>
              <a:off x="5715000" y="990600"/>
              <a:ext cx="1219200" cy="457200"/>
            </a:xfrm>
            <a:prstGeom prst="roundRect">
              <a:avLst>
                <a:gd name="adj" fmla="val 50000"/>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000090"/>
                  </a:solidFill>
                  <a:effectLst/>
                  <a:latin typeface="ＤＦＰ太丸ゴシック体"/>
                  <a:ea typeface="ＤＦＰ太丸ゴシック体"/>
                  <a:cs typeface="ＤＦＰ太丸ゴシック体"/>
                </a:rPr>
                <a:t>分　散</a:t>
              </a:r>
            </a:p>
          </p:txBody>
        </p:sp>
        <p:sp>
          <p:nvSpPr>
            <p:cNvPr id="118" name="テキスト ボックス 117"/>
            <p:cNvSpPr txBox="1"/>
            <p:nvPr/>
          </p:nvSpPr>
          <p:spPr>
            <a:xfrm>
              <a:off x="5484168" y="1600200"/>
              <a:ext cx="1582484"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1980</a:t>
              </a:r>
              <a:r>
                <a:rPr kumimoji="1" lang="ja-JP" altLang="en-US"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年代</a:t>
              </a: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1" name="テキスト ボックス 120"/>
            <p:cNvSpPr txBox="1"/>
            <p:nvPr/>
          </p:nvSpPr>
          <p:spPr>
            <a:xfrm>
              <a:off x="5562600" y="5181600"/>
              <a:ext cx="1484504"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安価なハード</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運用負担の増大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TCO</a:t>
              </a: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grpSp>
      <p:sp>
        <p:nvSpPr>
          <p:cNvPr id="125" name="テキスト ボックス 124"/>
          <p:cNvSpPr txBox="1"/>
          <p:nvPr/>
        </p:nvSpPr>
        <p:spPr>
          <a:xfrm>
            <a:off x="304800" y="5181600"/>
            <a:ext cx="1484504"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高価なハード</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運用負担の増大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コストの増大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6" name="テキスト ボックス 125"/>
          <p:cNvSpPr txBox="1"/>
          <p:nvPr/>
        </p:nvSpPr>
        <p:spPr>
          <a:xfrm>
            <a:off x="1143000" y="6096000"/>
            <a:ext cx="7764553" cy="307777"/>
          </a:xfrm>
          <a:prstGeom prst="rect">
            <a:avLst/>
          </a:prstGeom>
          <a:noFill/>
        </p:spPr>
        <p:txBody>
          <a:bodyPr wrap="none" rtlCol="0">
            <a:spAutoFit/>
          </a:bodyPr>
          <a:lstStyle/>
          <a:p>
            <a:pPr algn="ctr"/>
            <a:r>
              <a:rPr kumimoji="1" lang="en-US" altLang="ja-JP" sz="1400" dirty="0" smtClean="0">
                <a:solidFill>
                  <a:schemeClr val="bg1"/>
                </a:solidFill>
                <a:effectLst>
                  <a:glow rad="101600">
                    <a:srgbClr val="127C5E">
                      <a:alpha val="75000"/>
                    </a:srgbClr>
                  </a:glow>
                </a:effectLst>
                <a:latin typeface="Arial"/>
                <a:ea typeface="ＤＦＰ太丸ゴシック体"/>
                <a:cs typeface="Arial"/>
              </a:rPr>
              <a:t>AP: Application / OS: Operating System / VM: Virtual Machine / HV: Hypervisor / HW: Hardware</a:t>
            </a:r>
          </a:p>
        </p:txBody>
      </p:sp>
      <p:grpSp>
        <p:nvGrpSpPr>
          <p:cNvPr id="4" name="図形グループ 3"/>
          <p:cNvGrpSpPr/>
          <p:nvPr/>
        </p:nvGrpSpPr>
        <p:grpSpPr>
          <a:xfrm>
            <a:off x="1981200" y="990600"/>
            <a:ext cx="1752600" cy="5015841"/>
            <a:chOff x="1981200" y="990600"/>
            <a:chExt cx="1752600" cy="5015841"/>
          </a:xfrm>
        </p:grpSpPr>
        <p:sp>
          <p:nvSpPr>
            <p:cNvPr id="72" name="正方形/長方形 71"/>
            <p:cNvSpPr/>
            <p:nvPr/>
          </p:nvSpPr>
          <p:spPr bwMode="auto">
            <a:xfrm>
              <a:off x="2057400" y="3505200"/>
              <a:ext cx="1524000" cy="15240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5" name="正方形/長方形 74"/>
            <p:cNvSpPr/>
            <p:nvPr/>
          </p:nvSpPr>
          <p:spPr bwMode="auto">
            <a:xfrm>
              <a:off x="2057400" y="2971800"/>
              <a:ext cx="15240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8" name="正方形/長方形 77"/>
            <p:cNvSpPr/>
            <p:nvPr/>
          </p:nvSpPr>
          <p:spPr bwMode="auto">
            <a:xfrm>
              <a:off x="20574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9" name="正方形/長方形 78"/>
            <p:cNvSpPr/>
            <p:nvPr/>
          </p:nvSpPr>
          <p:spPr bwMode="auto">
            <a:xfrm>
              <a:off x="25908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0" name="正方形/長方形 79"/>
            <p:cNvSpPr/>
            <p:nvPr/>
          </p:nvSpPr>
          <p:spPr bwMode="auto">
            <a:xfrm>
              <a:off x="31242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04" name="直線コネクタ 103"/>
            <p:cNvCxnSpPr/>
            <p:nvPr/>
          </p:nvCxnSpPr>
          <p:spPr bwMode="auto">
            <a:xfrm>
              <a:off x="20574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9" name="角丸四角形 108"/>
            <p:cNvSpPr/>
            <p:nvPr/>
          </p:nvSpPr>
          <p:spPr bwMode="auto">
            <a:xfrm>
              <a:off x="2209800" y="990600"/>
              <a:ext cx="1219200" cy="457200"/>
            </a:xfrm>
            <a:prstGeom prst="roundRect">
              <a:avLst>
                <a:gd name="adj" fmla="val 50000"/>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127C5E"/>
                  </a:solidFill>
                  <a:latin typeface="ＤＦＰ太丸ゴシック体"/>
                  <a:ea typeface="ＤＦＰ太丸ゴシック体"/>
                  <a:cs typeface="ＤＦＰ太丸ゴシック体"/>
                </a:rPr>
                <a:t>集　中</a:t>
              </a:r>
              <a:endParaRPr kumimoji="0" lang="ja-JP" altLang="en-US" b="0" i="0" u="none" strike="noStrike" cap="none" normalizeH="0" baseline="0" dirty="0" smtClean="0">
                <a:ln>
                  <a:noFill/>
                </a:ln>
                <a:solidFill>
                  <a:srgbClr val="127C5E"/>
                </a:solidFill>
                <a:effectLst/>
                <a:latin typeface="ＤＦＰ太丸ゴシック体"/>
                <a:ea typeface="ＤＦＰ太丸ゴシック体"/>
                <a:cs typeface="ＤＦＰ太丸ゴシック体"/>
              </a:endParaRPr>
            </a:p>
          </p:txBody>
        </p:sp>
        <p:sp>
          <p:nvSpPr>
            <p:cNvPr id="116" name="テキスト ボックス 115"/>
            <p:cNvSpPr txBox="1"/>
            <p:nvPr/>
          </p:nvSpPr>
          <p:spPr>
            <a:xfrm>
              <a:off x="2282814" y="1600200"/>
              <a:ext cx="1120820"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1964〜</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4" name="テキスト ボックス 123"/>
            <p:cNvSpPr txBox="1"/>
            <p:nvPr/>
          </p:nvSpPr>
          <p:spPr>
            <a:xfrm>
              <a:off x="1981200" y="5181600"/>
              <a:ext cx="1620957"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高価なハード</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資源の制約・競合</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障害時の影響拡大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8" name="テキスト ボックス 127"/>
            <p:cNvSpPr txBox="1"/>
            <p:nvPr/>
          </p:nvSpPr>
          <p:spPr>
            <a:xfrm>
              <a:off x="2452463" y="1981200"/>
              <a:ext cx="787896"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Arial"/>
                  <a:ea typeface="ＤＦＰ太丸ゴシック体"/>
                  <a:cs typeface="Arial"/>
                </a:rPr>
                <a:t>S/360</a:t>
              </a:r>
              <a:endParaRPr kumimoji="1" lang="ja-JP" altLang="en-US" sz="1800" dirty="0">
                <a:solidFill>
                  <a:schemeClr val="bg1"/>
                </a:solidFill>
                <a:effectLst>
                  <a:glow rad="101600">
                    <a:srgbClr val="127C5E">
                      <a:alpha val="75000"/>
                    </a:srgbClr>
                  </a:glow>
                </a:effectLst>
                <a:latin typeface="Arial"/>
                <a:ea typeface="ＤＦＰ太丸ゴシック体"/>
                <a:cs typeface="Arial"/>
              </a:endParaRPr>
            </a:p>
          </p:txBody>
        </p:sp>
      </p:grpSp>
      <p:grpSp>
        <p:nvGrpSpPr>
          <p:cNvPr id="6" name="図形グループ 5"/>
          <p:cNvGrpSpPr/>
          <p:nvPr/>
        </p:nvGrpSpPr>
        <p:grpSpPr>
          <a:xfrm>
            <a:off x="3810000" y="990600"/>
            <a:ext cx="1676400" cy="5744749"/>
            <a:chOff x="3810000" y="990600"/>
            <a:chExt cx="1676400" cy="5744749"/>
          </a:xfrm>
        </p:grpSpPr>
        <p:sp>
          <p:nvSpPr>
            <p:cNvPr id="46" name="正方形/長方形 45"/>
            <p:cNvSpPr/>
            <p:nvPr/>
          </p:nvSpPr>
          <p:spPr bwMode="auto">
            <a:xfrm>
              <a:off x="3810000" y="4572000"/>
              <a:ext cx="15240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2" name="正方形/長方形 51"/>
            <p:cNvSpPr/>
            <p:nvPr/>
          </p:nvSpPr>
          <p:spPr bwMode="auto">
            <a:xfrm>
              <a:off x="3810000" y="37338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3" name="正方形/長方形 52"/>
            <p:cNvSpPr/>
            <p:nvPr/>
          </p:nvSpPr>
          <p:spPr bwMode="auto">
            <a:xfrm>
              <a:off x="38100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4" name="正方形/長方形 53"/>
            <p:cNvSpPr/>
            <p:nvPr/>
          </p:nvSpPr>
          <p:spPr bwMode="auto">
            <a:xfrm>
              <a:off x="43434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5" name="正方形/長方形 54"/>
            <p:cNvSpPr/>
            <p:nvPr/>
          </p:nvSpPr>
          <p:spPr bwMode="auto">
            <a:xfrm>
              <a:off x="48768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6" name="正方形/長方形 55"/>
            <p:cNvSpPr/>
            <p:nvPr/>
          </p:nvSpPr>
          <p:spPr bwMode="auto">
            <a:xfrm>
              <a:off x="38100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7" name="正方形/長方形 56"/>
            <p:cNvSpPr/>
            <p:nvPr/>
          </p:nvSpPr>
          <p:spPr bwMode="auto">
            <a:xfrm>
              <a:off x="43434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8" name="正方形/長方形 57"/>
            <p:cNvSpPr/>
            <p:nvPr/>
          </p:nvSpPr>
          <p:spPr bwMode="auto">
            <a:xfrm>
              <a:off x="48768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9" name="正方形/長方形 48"/>
            <p:cNvSpPr/>
            <p:nvPr/>
          </p:nvSpPr>
          <p:spPr bwMode="auto">
            <a:xfrm>
              <a:off x="38100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0" name="正方形/長方形 49"/>
            <p:cNvSpPr/>
            <p:nvPr/>
          </p:nvSpPr>
          <p:spPr bwMode="auto">
            <a:xfrm>
              <a:off x="43434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51" name="正方形/長方形 50"/>
            <p:cNvSpPr/>
            <p:nvPr/>
          </p:nvSpPr>
          <p:spPr bwMode="auto">
            <a:xfrm>
              <a:off x="48768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13" name="直線コネクタ 112"/>
            <p:cNvCxnSpPr/>
            <p:nvPr/>
          </p:nvCxnSpPr>
          <p:spPr bwMode="auto">
            <a:xfrm>
              <a:off x="38100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4" name="角丸四角形 113"/>
            <p:cNvSpPr/>
            <p:nvPr/>
          </p:nvSpPr>
          <p:spPr bwMode="auto">
            <a:xfrm>
              <a:off x="3962400" y="990600"/>
              <a:ext cx="1219200" cy="457200"/>
            </a:xfrm>
            <a:prstGeom prst="roundRect">
              <a:avLst>
                <a:gd name="adj" fmla="val 50000"/>
              </a:avLst>
            </a:prstGeom>
            <a:solidFill>
              <a:srgbClr val="FF6600"/>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ＤＦＰ太丸ゴシック体"/>
                  <a:ea typeface="ＤＦＰ太丸ゴシック体"/>
                  <a:cs typeface="ＤＦＰ太丸ゴシック体"/>
                </a:rPr>
                <a:t>集中・分割</a:t>
              </a:r>
            </a:p>
          </p:txBody>
        </p:sp>
        <p:sp>
          <p:nvSpPr>
            <p:cNvPr id="117" name="テキスト ボックス 116"/>
            <p:cNvSpPr txBox="1"/>
            <p:nvPr/>
          </p:nvSpPr>
          <p:spPr>
            <a:xfrm>
              <a:off x="3962400" y="1600200"/>
              <a:ext cx="1120820"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1967〜</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3" name="テキスト ボックス 122"/>
            <p:cNvSpPr txBox="1"/>
            <p:nvPr/>
          </p:nvSpPr>
          <p:spPr>
            <a:xfrm>
              <a:off x="3913336" y="5181600"/>
              <a:ext cx="1261884"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高価なハード</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自由度の制約</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コストの増大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pic>
          <p:nvPicPr>
            <p:cNvPr id="127" name="図 126"/>
            <p:cNvPicPr>
              <a:picLocks noChangeAspect="1"/>
            </p:cNvPicPr>
            <p:nvPr/>
          </p:nvPicPr>
          <p:blipFill>
            <a:blip r:embed="rId3"/>
            <a:stretch>
              <a:fillRect/>
            </a:stretch>
          </p:blipFill>
          <p:spPr>
            <a:xfrm>
              <a:off x="3844925" y="6487080"/>
              <a:ext cx="1454149" cy="248269"/>
            </a:xfrm>
            <a:prstGeom prst="rect">
              <a:avLst/>
            </a:prstGeom>
            <a:ln>
              <a:noFill/>
            </a:ln>
            <a:effectLst>
              <a:outerShdw blurRad="292100" dist="139700" dir="2700000" algn="tl" rotWithShape="0">
                <a:srgbClr val="333333">
                  <a:alpha val="65000"/>
                </a:srgbClr>
              </a:outerShdw>
            </a:effectLst>
          </p:spPr>
        </p:pic>
        <p:sp>
          <p:nvSpPr>
            <p:cNvPr id="129" name="テキスト ボックス 128"/>
            <p:cNvSpPr txBox="1"/>
            <p:nvPr/>
          </p:nvSpPr>
          <p:spPr>
            <a:xfrm>
              <a:off x="3834804" y="1981200"/>
              <a:ext cx="1506317"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Arial"/>
                  <a:ea typeface="ＤＦＰ太丸ゴシック体"/>
                  <a:cs typeface="Arial"/>
                </a:rPr>
                <a:t>S/360 CP-40</a:t>
              </a:r>
              <a:endParaRPr kumimoji="1" lang="ja-JP" altLang="en-US" sz="1800" dirty="0">
                <a:solidFill>
                  <a:schemeClr val="bg1"/>
                </a:solidFill>
                <a:effectLst>
                  <a:glow rad="101600">
                    <a:srgbClr val="127C5E">
                      <a:alpha val="75000"/>
                    </a:srgbClr>
                  </a:glow>
                </a:effectLst>
                <a:latin typeface="Arial"/>
                <a:ea typeface="ＤＦＰ太丸ゴシック体"/>
                <a:cs typeface="Arial"/>
              </a:endParaRPr>
            </a:p>
          </p:txBody>
        </p:sp>
      </p:grpSp>
      <p:grpSp>
        <p:nvGrpSpPr>
          <p:cNvPr id="8" name="図形グループ 7"/>
          <p:cNvGrpSpPr/>
          <p:nvPr/>
        </p:nvGrpSpPr>
        <p:grpSpPr>
          <a:xfrm>
            <a:off x="7176953" y="990600"/>
            <a:ext cx="1814647" cy="5015841"/>
            <a:chOff x="7176953" y="990600"/>
            <a:chExt cx="1814647" cy="5015841"/>
          </a:xfrm>
        </p:grpSpPr>
        <p:sp>
          <p:nvSpPr>
            <p:cNvPr id="90" name="正方形/長方形 89"/>
            <p:cNvSpPr/>
            <p:nvPr/>
          </p:nvSpPr>
          <p:spPr bwMode="auto">
            <a:xfrm>
              <a:off x="7315200" y="4572000"/>
              <a:ext cx="15240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6" name="正方形/長方形 95"/>
            <p:cNvSpPr/>
            <p:nvPr/>
          </p:nvSpPr>
          <p:spPr bwMode="auto">
            <a:xfrm>
              <a:off x="7315200" y="37338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7" name="正方形/長方形 96"/>
            <p:cNvSpPr/>
            <p:nvPr/>
          </p:nvSpPr>
          <p:spPr bwMode="auto">
            <a:xfrm>
              <a:off x="73152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8" name="正方形/長方形 97"/>
            <p:cNvSpPr/>
            <p:nvPr/>
          </p:nvSpPr>
          <p:spPr bwMode="auto">
            <a:xfrm>
              <a:off x="78486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9" name="正方形/長方形 98"/>
            <p:cNvSpPr/>
            <p:nvPr/>
          </p:nvSpPr>
          <p:spPr bwMode="auto">
            <a:xfrm>
              <a:off x="8382000" y="29718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00" name="正方形/長方形 99"/>
            <p:cNvSpPr/>
            <p:nvPr/>
          </p:nvSpPr>
          <p:spPr bwMode="auto">
            <a:xfrm>
              <a:off x="73152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1" name="正方形/長方形 100"/>
            <p:cNvSpPr/>
            <p:nvPr/>
          </p:nvSpPr>
          <p:spPr bwMode="auto">
            <a:xfrm>
              <a:off x="78486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2" name="正方形/長方形 101"/>
            <p:cNvSpPr/>
            <p:nvPr/>
          </p:nvSpPr>
          <p:spPr bwMode="auto">
            <a:xfrm>
              <a:off x="8382000" y="24384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3" name="正方形/長方形 92"/>
            <p:cNvSpPr/>
            <p:nvPr/>
          </p:nvSpPr>
          <p:spPr bwMode="auto">
            <a:xfrm>
              <a:off x="73152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4" name="正方形/長方形 93"/>
            <p:cNvSpPr/>
            <p:nvPr/>
          </p:nvSpPr>
          <p:spPr bwMode="auto">
            <a:xfrm>
              <a:off x="78486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5" name="正方形/長方形 94"/>
            <p:cNvSpPr/>
            <p:nvPr/>
          </p:nvSpPr>
          <p:spPr bwMode="auto">
            <a:xfrm>
              <a:off x="8382000" y="35052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cxnSp>
          <p:nvCxnSpPr>
            <p:cNvPr id="106" name="直線コネクタ 105"/>
            <p:cNvCxnSpPr/>
            <p:nvPr/>
          </p:nvCxnSpPr>
          <p:spPr bwMode="auto">
            <a:xfrm>
              <a:off x="7315200" y="1219200"/>
              <a:ext cx="1676400" cy="0"/>
            </a:xfrm>
            <a:prstGeom prst="line">
              <a:avLst/>
            </a:prstGeom>
            <a:solidFill>
              <a:schemeClr val="bg1"/>
            </a:solidFill>
            <a:ln w="57150" cap="flat" cmpd="sng" algn="ctr">
              <a:solidFill>
                <a:srgbClr val="FFFFFF"/>
              </a:solidFill>
              <a:prstDash val="solid"/>
              <a:round/>
              <a:headEnd type="oval"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1" name="角丸四角形 110"/>
            <p:cNvSpPr/>
            <p:nvPr/>
          </p:nvSpPr>
          <p:spPr bwMode="auto">
            <a:xfrm>
              <a:off x="7467600" y="990600"/>
              <a:ext cx="1219200" cy="457200"/>
            </a:xfrm>
            <a:prstGeom prst="roundRect">
              <a:avLst>
                <a:gd name="adj" fmla="val 50000"/>
              </a:avLst>
            </a:prstGeom>
            <a:solidFill>
              <a:srgbClr val="FF6600"/>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ＤＦＰ太丸ゴシック体"/>
                  <a:ea typeface="ＤＦＰ太丸ゴシック体"/>
                  <a:cs typeface="ＤＦＰ太丸ゴシック体"/>
                </a:rPr>
                <a:t>集中・集約</a:t>
              </a:r>
            </a:p>
          </p:txBody>
        </p:sp>
        <p:sp>
          <p:nvSpPr>
            <p:cNvPr id="119" name="テキスト ボックス 118"/>
            <p:cNvSpPr txBox="1"/>
            <p:nvPr/>
          </p:nvSpPr>
          <p:spPr>
            <a:xfrm>
              <a:off x="7516790" y="1600200"/>
              <a:ext cx="1120820"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1999〜</a:t>
              </a:r>
              <a:endParaRPr kumimoji="1" lang="ja-JP" altLang="en-US" sz="1800" dirty="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22" name="テキスト ボックス 121"/>
            <p:cNvSpPr txBox="1"/>
            <p:nvPr/>
          </p:nvSpPr>
          <p:spPr>
            <a:xfrm>
              <a:off x="7176953" y="5181600"/>
              <a:ext cx="1800493" cy="824841"/>
            </a:xfrm>
            <a:prstGeom prst="rect">
              <a:avLst/>
            </a:prstGeom>
            <a:noFill/>
          </p:spPr>
          <p:txBody>
            <a:bodyPr wrap="none" rtlCol="0">
              <a:spAutoFit/>
            </a:bodyPr>
            <a:lstStyle/>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ハードの高性能化</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管理対象の増大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a:p>
              <a:pPr algn="ctr"/>
              <a:r>
                <a:rPr kumimoji="1" lang="ja-JP" altLang="en-US"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rPr>
                <a:t>インフラ負担の増大</a:t>
              </a:r>
              <a:endParaRPr kumimoji="1" lang="en-US" altLang="ja-JP" sz="1400" dirty="0" smtClean="0">
                <a:solidFill>
                  <a:schemeClr val="bg1"/>
                </a:solidFill>
                <a:effectLst>
                  <a:glow rad="101600">
                    <a:srgbClr val="127C5E">
                      <a:alpha val="75000"/>
                    </a:srgbClr>
                  </a:glow>
                </a:effectLst>
                <a:latin typeface="ＤＦＰ太丸ゴシック体"/>
                <a:ea typeface="ＤＦＰ太丸ゴシック体"/>
                <a:cs typeface="ＤＦＰ太丸ゴシック体"/>
              </a:endParaRPr>
            </a:p>
          </p:txBody>
        </p:sp>
        <p:sp>
          <p:nvSpPr>
            <p:cNvPr id="130" name="テキスト ボックス 129"/>
            <p:cNvSpPr txBox="1"/>
            <p:nvPr/>
          </p:nvSpPr>
          <p:spPr>
            <a:xfrm>
              <a:off x="7555169" y="1981200"/>
              <a:ext cx="1044063" cy="369332"/>
            </a:xfrm>
            <a:prstGeom prst="rect">
              <a:avLst/>
            </a:prstGeom>
            <a:noFill/>
          </p:spPr>
          <p:txBody>
            <a:bodyPr wrap="none" rtlCol="0">
              <a:spAutoFit/>
            </a:bodyPr>
            <a:lstStyle/>
            <a:p>
              <a:pPr algn="ctr"/>
              <a:r>
                <a:rPr kumimoji="1" lang="en-US" altLang="ja-JP" sz="1800" dirty="0" smtClean="0">
                  <a:solidFill>
                    <a:schemeClr val="bg1"/>
                  </a:solidFill>
                  <a:effectLst>
                    <a:glow rad="101600">
                      <a:srgbClr val="127C5E">
                        <a:alpha val="75000"/>
                      </a:srgbClr>
                    </a:glow>
                  </a:effectLst>
                  <a:latin typeface="Arial"/>
                  <a:ea typeface="ＤＦＰ太丸ゴシック体"/>
                  <a:cs typeface="Arial"/>
                </a:rPr>
                <a:t>VMware </a:t>
              </a:r>
              <a:endParaRPr kumimoji="1" lang="ja-JP" altLang="en-US" sz="1800" dirty="0">
                <a:solidFill>
                  <a:schemeClr val="bg1"/>
                </a:solidFill>
                <a:effectLst>
                  <a:glow rad="101600">
                    <a:srgbClr val="127C5E">
                      <a:alpha val="75000"/>
                    </a:srgbClr>
                  </a:glow>
                </a:effectLst>
                <a:latin typeface="Arial"/>
                <a:ea typeface="ＤＦＰ太丸ゴシック体"/>
                <a:cs typeface="Arial"/>
              </a:endParaRPr>
            </a:p>
          </p:txBody>
        </p:sp>
      </p:grpSp>
    </p:spTree>
    <p:extLst>
      <p:ext uri="{BB962C8B-B14F-4D97-AF65-F5344CB8AC3E}">
        <p14:creationId xmlns:p14="http://schemas.microsoft.com/office/powerpoint/2010/main" val="380679597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right)">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p:tgtEl>
                                          <p:spTgt spid="6"/>
                                        </p:tgtEl>
                                        <p:attrNameLst>
                                          <p:attrName>ppt_x</p:attrName>
                                        </p:attrNameLst>
                                      </p:cBhvr>
                                      <p:tavLst>
                                        <p:tav tm="0">
                                          <p:val>
                                            <p:strVal val="#ppt_x-#ppt_w*1.125000"/>
                                          </p:val>
                                        </p:tav>
                                        <p:tav tm="100000">
                                          <p:val>
                                            <p:strVal val="#ppt_x"/>
                                          </p:val>
                                        </p:tav>
                                      </p:tavLst>
                                    </p:anim>
                                    <p:animEffect transition="in" filter="wipe(right)">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8"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p:tgtEl>
                                          <p:spTgt spid="7"/>
                                        </p:tgtEl>
                                        <p:attrNameLst>
                                          <p:attrName>ppt_x</p:attrName>
                                        </p:attrNameLst>
                                      </p:cBhvr>
                                      <p:tavLst>
                                        <p:tav tm="0">
                                          <p:val>
                                            <p:strVal val="#ppt_x-#ppt_w*1.125000"/>
                                          </p:val>
                                        </p:tav>
                                        <p:tav tm="100000">
                                          <p:val>
                                            <p:strVal val="#ppt_x"/>
                                          </p:val>
                                        </p:tav>
                                      </p:tavLst>
                                    </p:anim>
                                    <p:animEffect transition="in" filter="wipe(right)">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8"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p:tgtEl>
                                          <p:spTgt spid="8"/>
                                        </p:tgtEl>
                                        <p:attrNameLst>
                                          <p:attrName>ppt_x</p:attrName>
                                        </p:attrNameLst>
                                      </p:cBhvr>
                                      <p:tavLst>
                                        <p:tav tm="0">
                                          <p:val>
                                            <p:strVal val="#ppt_x-#ppt_w*1.125000"/>
                                          </p:val>
                                        </p:tav>
                                        <p:tav tm="100000">
                                          <p:val>
                                            <p:strVal val="#ppt_x"/>
                                          </p:val>
                                        </p:tav>
                                      </p:tavLst>
                                    </p:anim>
                                    <p:animEffect transition="in" filter="wipe(right)">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図 32"/>
          <p:cNvPicPr>
            <a:picLocks noChangeAspect="1"/>
          </p:cNvPicPr>
          <p:nvPr/>
        </p:nvPicPr>
        <p:blipFill>
          <a:blip r:embed="rId2"/>
          <a:stretch>
            <a:fillRect/>
          </a:stretch>
        </p:blipFill>
        <p:spPr>
          <a:xfrm>
            <a:off x="0" y="0"/>
            <a:ext cx="9144000" cy="6858000"/>
          </a:xfrm>
          <a:prstGeom prst="rect">
            <a:avLst/>
          </a:prstGeom>
        </p:spPr>
      </p:pic>
      <p:sp>
        <p:nvSpPr>
          <p:cNvPr id="2" name="タイトル 1"/>
          <p:cNvSpPr>
            <a:spLocks noGrp="1"/>
          </p:cNvSpPr>
          <p:nvPr>
            <p:ph type="title"/>
          </p:nvPr>
        </p:nvSpPr>
        <p:spPr/>
        <p:txBody>
          <a:bodyPr/>
          <a:lstStyle/>
          <a:p>
            <a:r>
              <a:rPr kumimoji="1" lang="ja-JP" altLang="en-US" dirty="0" smtClean="0">
                <a:effectLst>
                  <a:glow rad="101600">
                    <a:srgbClr val="008000">
                      <a:alpha val="75000"/>
                    </a:srgbClr>
                  </a:glow>
                </a:effectLst>
              </a:rPr>
              <a:t>仮想化と</a:t>
            </a:r>
            <a:r>
              <a:rPr kumimoji="1" lang="en-US" altLang="ja-JP" dirty="0" err="1" smtClean="0">
                <a:effectLst>
                  <a:glow rad="101600">
                    <a:srgbClr val="008000">
                      <a:alpha val="75000"/>
                    </a:srgbClr>
                  </a:glow>
                </a:effectLst>
              </a:rPr>
              <a:t>SDx</a:t>
            </a:r>
            <a:endParaRPr kumimoji="1" lang="ja-JP" altLang="en-US" dirty="0">
              <a:effectLst>
                <a:glow rad="101600">
                  <a:srgbClr val="008000">
                    <a:alpha val="75000"/>
                  </a:srgbClr>
                </a:glow>
              </a:effectLst>
            </a:endParaRPr>
          </a:p>
        </p:txBody>
      </p:sp>
      <p:sp>
        <p:nvSpPr>
          <p:cNvPr id="90" name="正方形/長方形 89"/>
          <p:cNvSpPr/>
          <p:nvPr/>
        </p:nvSpPr>
        <p:spPr bwMode="auto">
          <a:xfrm>
            <a:off x="457200" y="5334000"/>
            <a:ext cx="15240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6" name="正方形/長方形 95"/>
          <p:cNvSpPr/>
          <p:nvPr/>
        </p:nvSpPr>
        <p:spPr bwMode="auto">
          <a:xfrm>
            <a:off x="457200" y="44196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7" name="正方形/長方形 96"/>
          <p:cNvSpPr/>
          <p:nvPr/>
        </p:nvSpPr>
        <p:spPr bwMode="auto">
          <a:xfrm>
            <a:off x="457200" y="36576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8" name="正方形/長方形 97"/>
          <p:cNvSpPr/>
          <p:nvPr/>
        </p:nvSpPr>
        <p:spPr bwMode="auto">
          <a:xfrm>
            <a:off x="990600" y="36576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9" name="正方形/長方形 98"/>
          <p:cNvSpPr/>
          <p:nvPr/>
        </p:nvSpPr>
        <p:spPr bwMode="auto">
          <a:xfrm>
            <a:off x="1524000" y="3657600"/>
            <a:ext cx="457200" cy="4572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00" name="正方形/長方形 99"/>
          <p:cNvSpPr/>
          <p:nvPr/>
        </p:nvSpPr>
        <p:spPr bwMode="auto">
          <a:xfrm>
            <a:off x="457200" y="31242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1" name="正方形/長方形 100"/>
          <p:cNvSpPr/>
          <p:nvPr/>
        </p:nvSpPr>
        <p:spPr bwMode="auto">
          <a:xfrm>
            <a:off x="990600" y="31242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2" name="正方形/長方形 101"/>
          <p:cNvSpPr/>
          <p:nvPr/>
        </p:nvSpPr>
        <p:spPr bwMode="auto">
          <a:xfrm>
            <a:off x="1524000" y="3124200"/>
            <a:ext cx="457200" cy="4572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3" name="正方形/長方形 92"/>
          <p:cNvSpPr/>
          <p:nvPr/>
        </p:nvSpPr>
        <p:spPr bwMode="auto">
          <a:xfrm>
            <a:off x="4572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4" name="正方形/長方形 93"/>
          <p:cNvSpPr/>
          <p:nvPr/>
        </p:nvSpPr>
        <p:spPr bwMode="auto">
          <a:xfrm>
            <a:off x="9906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5" name="正方形/長方形 94"/>
          <p:cNvSpPr/>
          <p:nvPr/>
        </p:nvSpPr>
        <p:spPr bwMode="auto">
          <a:xfrm>
            <a:off x="15240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26" name="テキスト ボックス 125"/>
          <p:cNvSpPr txBox="1"/>
          <p:nvPr/>
        </p:nvSpPr>
        <p:spPr>
          <a:xfrm>
            <a:off x="1143000" y="6096000"/>
            <a:ext cx="7764553" cy="566309"/>
          </a:xfrm>
          <a:prstGeom prst="rect">
            <a:avLst/>
          </a:prstGeom>
          <a:noFill/>
        </p:spPr>
        <p:txBody>
          <a:bodyPr wrap="none" rtlCol="0">
            <a:spAutoFit/>
          </a:bodyPr>
          <a:lstStyle/>
          <a:p>
            <a:pPr algn="r"/>
            <a:r>
              <a:rPr kumimoji="1" lang="en-US" altLang="ja-JP" sz="1400" dirty="0" smtClean="0">
                <a:solidFill>
                  <a:schemeClr val="bg1"/>
                </a:solidFill>
                <a:effectLst>
                  <a:glow rad="101600">
                    <a:srgbClr val="127C5E">
                      <a:alpha val="75000"/>
                    </a:srgbClr>
                  </a:glow>
                </a:effectLst>
                <a:latin typeface="Arial"/>
                <a:ea typeface="ＤＦＰ太丸ゴシック体"/>
                <a:cs typeface="Arial"/>
              </a:rPr>
              <a:t>AP: Application / OS: Operating System / VM: Virtual Machine / HV: Hypervisor / HW: Hardware</a:t>
            </a:r>
          </a:p>
          <a:p>
            <a:pPr algn="r"/>
            <a:r>
              <a:rPr kumimoji="1" lang="en-US" altLang="ja-JP" sz="1400" dirty="0" smtClean="0">
                <a:solidFill>
                  <a:schemeClr val="bg1"/>
                </a:solidFill>
                <a:effectLst>
                  <a:glow rad="101600">
                    <a:srgbClr val="127C5E">
                      <a:alpha val="75000"/>
                    </a:srgbClr>
                  </a:glow>
                </a:effectLst>
                <a:latin typeface="Arial"/>
                <a:ea typeface="ＤＦＰ太丸ゴシック体"/>
                <a:cs typeface="Arial"/>
              </a:rPr>
              <a:t>SV: Server / ST: Storage / NW: Network</a:t>
            </a:r>
          </a:p>
        </p:txBody>
      </p:sp>
      <p:grpSp>
        <p:nvGrpSpPr>
          <p:cNvPr id="3" name="図形グループ 2"/>
          <p:cNvGrpSpPr/>
          <p:nvPr/>
        </p:nvGrpSpPr>
        <p:grpSpPr>
          <a:xfrm>
            <a:off x="1981200" y="1066800"/>
            <a:ext cx="6339647" cy="4724400"/>
            <a:chOff x="1981200" y="1066800"/>
            <a:chExt cx="6339647" cy="4724400"/>
          </a:xfrm>
        </p:grpSpPr>
        <p:sp>
          <p:nvSpPr>
            <p:cNvPr id="7" name="角丸四角形 6"/>
            <p:cNvSpPr/>
            <p:nvPr/>
          </p:nvSpPr>
          <p:spPr bwMode="auto">
            <a:xfrm>
              <a:off x="2971800" y="2667000"/>
              <a:ext cx="5334000" cy="1828800"/>
            </a:xfrm>
            <a:prstGeom prst="roundRect">
              <a:avLst>
                <a:gd name="adj" fmla="val 3969"/>
              </a:avLst>
            </a:prstGeom>
            <a:solidFill>
              <a:srgbClr val="660066">
                <a:alpha val="50000"/>
              </a:srgb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3" name="正方形/長方形 102"/>
            <p:cNvSpPr/>
            <p:nvPr/>
          </p:nvSpPr>
          <p:spPr bwMode="auto">
            <a:xfrm>
              <a:off x="3124200" y="5334000"/>
              <a:ext cx="4572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7" name="正方形/長方形 106"/>
            <p:cNvSpPr/>
            <p:nvPr/>
          </p:nvSpPr>
          <p:spPr bwMode="auto">
            <a:xfrm>
              <a:off x="3657600" y="5334000"/>
              <a:ext cx="4572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12" name="正方形/長方形 111"/>
            <p:cNvSpPr/>
            <p:nvPr/>
          </p:nvSpPr>
          <p:spPr bwMode="auto">
            <a:xfrm>
              <a:off x="4191000" y="5334000"/>
              <a:ext cx="457200" cy="457200"/>
            </a:xfrm>
            <a:prstGeom prst="rect">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20" name="正方形/長方形 119"/>
            <p:cNvSpPr/>
            <p:nvPr/>
          </p:nvSpPr>
          <p:spPr bwMode="auto">
            <a:xfrm>
              <a:off x="3124200" y="44196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サーバー</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仮想化</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1" name="正方形/長方形 130"/>
            <p:cNvSpPr/>
            <p:nvPr/>
          </p:nvSpPr>
          <p:spPr bwMode="auto">
            <a:xfrm>
              <a:off x="31242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2" name="正方形/長方形 131"/>
            <p:cNvSpPr/>
            <p:nvPr/>
          </p:nvSpPr>
          <p:spPr bwMode="auto">
            <a:xfrm>
              <a:off x="36576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3" name="正方形/長方形 132"/>
            <p:cNvSpPr/>
            <p:nvPr/>
          </p:nvSpPr>
          <p:spPr bwMode="auto">
            <a:xfrm>
              <a:off x="4191000" y="4191000"/>
              <a:ext cx="457200" cy="4572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7" name="正方形/長方形 136"/>
            <p:cNvSpPr/>
            <p:nvPr/>
          </p:nvSpPr>
          <p:spPr bwMode="auto">
            <a:xfrm>
              <a:off x="4876800" y="44196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ストレージ</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仮想化</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44" name="正方形/長方形 143"/>
            <p:cNvSpPr/>
            <p:nvPr/>
          </p:nvSpPr>
          <p:spPr bwMode="auto">
            <a:xfrm>
              <a:off x="6604000" y="4419600"/>
              <a:ext cx="1524000" cy="762000"/>
            </a:xfrm>
            <a:prstGeom prst="rect">
              <a:avLst/>
            </a:prstGeom>
            <a:solidFill>
              <a:srgbClr val="FF99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ネットワーク</a:t>
              </a:r>
              <a:endParaRPr lang="en-US" altLang="ja-JP" dirty="0">
                <a:solidFill>
                  <a:schemeClr val="bg1"/>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chemeClr val="bg1"/>
                  </a:solidFill>
                </a:rPr>
                <a:t>仮想化</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 name="フローチャート: 磁気ディスク 3"/>
            <p:cNvSpPr/>
            <p:nvPr/>
          </p:nvSpPr>
          <p:spPr bwMode="auto">
            <a:xfrm>
              <a:off x="4876800" y="4191000"/>
              <a:ext cx="457200" cy="4572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48" name="フローチャート: 磁気ディスク 147"/>
            <p:cNvSpPr/>
            <p:nvPr/>
          </p:nvSpPr>
          <p:spPr bwMode="auto">
            <a:xfrm>
              <a:off x="4876800" y="5334000"/>
              <a:ext cx="457200" cy="457200"/>
            </a:xfrm>
            <a:prstGeom prst="flowChartMagneticDisk">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149" name="フローチャート: 磁気ディスク 148"/>
            <p:cNvSpPr/>
            <p:nvPr/>
          </p:nvSpPr>
          <p:spPr bwMode="auto">
            <a:xfrm>
              <a:off x="5410200" y="5334000"/>
              <a:ext cx="457200" cy="457200"/>
            </a:xfrm>
            <a:prstGeom prst="flowChartMagneticDisk">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150" name="フローチャート: 磁気ディスク 149"/>
            <p:cNvSpPr/>
            <p:nvPr/>
          </p:nvSpPr>
          <p:spPr bwMode="auto">
            <a:xfrm>
              <a:off x="5943600" y="5334000"/>
              <a:ext cx="457200" cy="457200"/>
            </a:xfrm>
            <a:prstGeom prst="flowChartMagneticDisk">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151" name="フローチャート: 磁気ディスク 150"/>
            <p:cNvSpPr/>
            <p:nvPr/>
          </p:nvSpPr>
          <p:spPr bwMode="auto">
            <a:xfrm>
              <a:off x="5410200" y="4191000"/>
              <a:ext cx="457200" cy="4572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52" name="フローチャート: 磁気ディスク 151"/>
            <p:cNvSpPr/>
            <p:nvPr/>
          </p:nvSpPr>
          <p:spPr bwMode="auto">
            <a:xfrm>
              <a:off x="5943600" y="4191000"/>
              <a:ext cx="457200" cy="4572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6" name="角丸四角形 5"/>
            <p:cNvSpPr/>
            <p:nvPr/>
          </p:nvSpPr>
          <p:spPr bwMode="auto">
            <a:xfrm>
              <a:off x="7162800" y="5334000"/>
              <a:ext cx="457200" cy="457200"/>
            </a:xfrm>
            <a:prstGeom prst="roundRect">
              <a:avLst>
                <a:gd name="adj" fmla="val 33333"/>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3" name="角丸四角形 152"/>
            <p:cNvSpPr/>
            <p:nvPr/>
          </p:nvSpPr>
          <p:spPr bwMode="auto">
            <a:xfrm>
              <a:off x="7696200" y="5334000"/>
              <a:ext cx="457200" cy="457200"/>
            </a:xfrm>
            <a:prstGeom prst="roundRect">
              <a:avLst>
                <a:gd name="adj" fmla="val 33333"/>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4" name="角丸四角形 153"/>
            <p:cNvSpPr/>
            <p:nvPr/>
          </p:nvSpPr>
          <p:spPr bwMode="auto">
            <a:xfrm>
              <a:off x="6629400" y="5334000"/>
              <a:ext cx="457200" cy="457200"/>
            </a:xfrm>
            <a:prstGeom prst="roundRect">
              <a:avLst>
                <a:gd name="adj" fmla="val 33333"/>
              </a:avLst>
            </a:prstGeom>
            <a:solidFill>
              <a:srgbClr val="800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5" name="角丸四角形 154"/>
            <p:cNvSpPr/>
            <p:nvPr/>
          </p:nvSpPr>
          <p:spPr bwMode="auto">
            <a:xfrm>
              <a:off x="7162800" y="4191000"/>
              <a:ext cx="457200" cy="4572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6" name="角丸四角形 155"/>
            <p:cNvSpPr/>
            <p:nvPr/>
          </p:nvSpPr>
          <p:spPr bwMode="auto">
            <a:xfrm>
              <a:off x="7696200" y="4191000"/>
              <a:ext cx="457200" cy="4572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7" name="角丸四角形 156"/>
            <p:cNvSpPr/>
            <p:nvPr/>
          </p:nvSpPr>
          <p:spPr bwMode="auto">
            <a:xfrm>
              <a:off x="6629400" y="4191000"/>
              <a:ext cx="457200" cy="4572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grpSp>
          <p:nvGrpSpPr>
            <p:cNvPr id="158" name="図形グループ 157"/>
            <p:cNvGrpSpPr/>
            <p:nvPr/>
          </p:nvGrpSpPr>
          <p:grpSpPr>
            <a:xfrm>
              <a:off x="3733800" y="1066800"/>
              <a:ext cx="304800" cy="609600"/>
              <a:chOff x="2057400" y="5105400"/>
              <a:chExt cx="304800" cy="609600"/>
            </a:xfrm>
          </p:grpSpPr>
          <p:sp>
            <p:nvSpPr>
              <p:cNvPr id="159" name="円/楕円 158"/>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0" name="フローチャート: 論理積ゲート 159"/>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161" name="図形グループ 160"/>
            <p:cNvGrpSpPr/>
            <p:nvPr/>
          </p:nvGrpSpPr>
          <p:grpSpPr>
            <a:xfrm>
              <a:off x="5486400" y="1066800"/>
              <a:ext cx="304800" cy="609600"/>
              <a:chOff x="3733800" y="5105400"/>
              <a:chExt cx="304800" cy="609600"/>
            </a:xfrm>
          </p:grpSpPr>
          <p:sp>
            <p:nvSpPr>
              <p:cNvPr id="162" name="円/楕円 161"/>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3" name="フローチャート: 論理積ゲート 162"/>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164" name="図形グループ 163"/>
            <p:cNvGrpSpPr/>
            <p:nvPr/>
          </p:nvGrpSpPr>
          <p:grpSpPr>
            <a:xfrm>
              <a:off x="7162800" y="1066800"/>
              <a:ext cx="304800" cy="609600"/>
              <a:chOff x="5334000" y="5105400"/>
              <a:chExt cx="304800" cy="609600"/>
            </a:xfrm>
          </p:grpSpPr>
          <p:sp>
            <p:nvSpPr>
              <p:cNvPr id="165" name="円/楕円 164"/>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6" name="フローチャート: 論理積ゲート 165"/>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
          <p:nvSpPr>
            <p:cNvPr id="168" name="フローチャート: 磁気ディスク 167"/>
            <p:cNvSpPr/>
            <p:nvPr/>
          </p:nvSpPr>
          <p:spPr bwMode="auto">
            <a:xfrm>
              <a:off x="3124200" y="3124200"/>
              <a:ext cx="685800" cy="3810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69" name="角丸四角形 168"/>
            <p:cNvSpPr/>
            <p:nvPr/>
          </p:nvSpPr>
          <p:spPr bwMode="auto">
            <a:xfrm>
              <a:off x="3962400" y="3124200"/>
              <a:ext cx="685800" cy="3810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71" name="フローチャート: 磁気ディスク 170"/>
            <p:cNvSpPr/>
            <p:nvPr/>
          </p:nvSpPr>
          <p:spPr bwMode="auto">
            <a:xfrm>
              <a:off x="6553200" y="3124200"/>
              <a:ext cx="685800" cy="3810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72" name="角丸四角形 171"/>
            <p:cNvSpPr/>
            <p:nvPr/>
          </p:nvSpPr>
          <p:spPr bwMode="auto">
            <a:xfrm>
              <a:off x="7391400" y="3124200"/>
              <a:ext cx="685800" cy="3810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74" name="フローチャート: 磁気ディスク 173"/>
            <p:cNvSpPr/>
            <p:nvPr/>
          </p:nvSpPr>
          <p:spPr bwMode="auto">
            <a:xfrm>
              <a:off x="4876800" y="3124200"/>
              <a:ext cx="685800" cy="381000"/>
            </a:xfrm>
            <a:prstGeom prst="flowChartMagneticDisk">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75" name="角丸四角形 174"/>
            <p:cNvSpPr/>
            <p:nvPr/>
          </p:nvSpPr>
          <p:spPr bwMode="auto">
            <a:xfrm>
              <a:off x="5715000" y="3124200"/>
              <a:ext cx="685800" cy="381000"/>
            </a:xfrm>
            <a:prstGeom prst="roundRect">
              <a:avLst>
                <a:gd name="adj" fmla="val 33333"/>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80" name="正方形/長方形 179"/>
            <p:cNvSpPr/>
            <p:nvPr/>
          </p:nvSpPr>
          <p:spPr bwMode="auto">
            <a:xfrm>
              <a:off x="31242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1" name="正方形/長方形 180"/>
            <p:cNvSpPr/>
            <p:nvPr/>
          </p:nvSpPr>
          <p:spPr bwMode="auto">
            <a:xfrm>
              <a:off x="36576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2" name="正方形/長方形 181"/>
            <p:cNvSpPr/>
            <p:nvPr/>
          </p:nvSpPr>
          <p:spPr bwMode="auto">
            <a:xfrm>
              <a:off x="41910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83" name="正方形/長方形 182"/>
            <p:cNvSpPr/>
            <p:nvPr/>
          </p:nvSpPr>
          <p:spPr bwMode="auto">
            <a:xfrm>
              <a:off x="31242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4" name="正方形/長方形 183"/>
            <p:cNvSpPr/>
            <p:nvPr/>
          </p:nvSpPr>
          <p:spPr bwMode="auto">
            <a:xfrm>
              <a:off x="36576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5" name="正方形/長方形 184"/>
            <p:cNvSpPr/>
            <p:nvPr/>
          </p:nvSpPr>
          <p:spPr bwMode="auto">
            <a:xfrm>
              <a:off x="41910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6" name="正方形/長方形 185"/>
            <p:cNvSpPr/>
            <p:nvPr/>
          </p:nvSpPr>
          <p:spPr bwMode="auto">
            <a:xfrm>
              <a:off x="31242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7" name="正方形/長方形 186"/>
            <p:cNvSpPr/>
            <p:nvPr/>
          </p:nvSpPr>
          <p:spPr bwMode="auto">
            <a:xfrm>
              <a:off x="36576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8" name="正方形/長方形 187"/>
            <p:cNvSpPr/>
            <p:nvPr/>
          </p:nvSpPr>
          <p:spPr bwMode="auto">
            <a:xfrm>
              <a:off x="41910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9" name="正方形/長方形 188"/>
            <p:cNvSpPr/>
            <p:nvPr/>
          </p:nvSpPr>
          <p:spPr bwMode="auto">
            <a:xfrm>
              <a:off x="48768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0" name="正方形/長方形 189"/>
            <p:cNvSpPr/>
            <p:nvPr/>
          </p:nvSpPr>
          <p:spPr bwMode="auto">
            <a:xfrm>
              <a:off x="54102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1" name="正方形/長方形 190"/>
            <p:cNvSpPr/>
            <p:nvPr/>
          </p:nvSpPr>
          <p:spPr bwMode="auto">
            <a:xfrm>
              <a:off x="59436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92" name="正方形/長方形 191"/>
            <p:cNvSpPr/>
            <p:nvPr/>
          </p:nvSpPr>
          <p:spPr bwMode="auto">
            <a:xfrm>
              <a:off x="48768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3" name="正方形/長方形 192"/>
            <p:cNvSpPr/>
            <p:nvPr/>
          </p:nvSpPr>
          <p:spPr bwMode="auto">
            <a:xfrm>
              <a:off x="54102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4" name="正方形/長方形 193"/>
            <p:cNvSpPr/>
            <p:nvPr/>
          </p:nvSpPr>
          <p:spPr bwMode="auto">
            <a:xfrm>
              <a:off x="59436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5" name="正方形/長方形 194"/>
            <p:cNvSpPr/>
            <p:nvPr/>
          </p:nvSpPr>
          <p:spPr bwMode="auto">
            <a:xfrm>
              <a:off x="48768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6" name="正方形/長方形 195"/>
            <p:cNvSpPr/>
            <p:nvPr/>
          </p:nvSpPr>
          <p:spPr bwMode="auto">
            <a:xfrm>
              <a:off x="54102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7" name="正方形/長方形 196"/>
            <p:cNvSpPr/>
            <p:nvPr/>
          </p:nvSpPr>
          <p:spPr bwMode="auto">
            <a:xfrm>
              <a:off x="59436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8" name="正方形/長方形 197"/>
            <p:cNvSpPr/>
            <p:nvPr/>
          </p:nvSpPr>
          <p:spPr bwMode="auto">
            <a:xfrm>
              <a:off x="65532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9" name="正方形/長方形 198"/>
            <p:cNvSpPr/>
            <p:nvPr/>
          </p:nvSpPr>
          <p:spPr bwMode="auto">
            <a:xfrm>
              <a:off x="70866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0" name="正方形/長方形 199"/>
            <p:cNvSpPr/>
            <p:nvPr/>
          </p:nvSpPr>
          <p:spPr bwMode="auto">
            <a:xfrm>
              <a:off x="7620000" y="2286000"/>
              <a:ext cx="457200" cy="304800"/>
            </a:xfrm>
            <a:prstGeom prst="rect">
              <a:avLst/>
            </a:prstGeom>
            <a:solidFill>
              <a:srgbClr val="008000"/>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201" name="正方形/長方形 200"/>
            <p:cNvSpPr/>
            <p:nvPr/>
          </p:nvSpPr>
          <p:spPr bwMode="auto">
            <a:xfrm>
              <a:off x="65532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2" name="正方形/長方形 201"/>
            <p:cNvSpPr/>
            <p:nvPr/>
          </p:nvSpPr>
          <p:spPr bwMode="auto">
            <a:xfrm>
              <a:off x="70866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3" name="正方形/長方形 202"/>
            <p:cNvSpPr/>
            <p:nvPr/>
          </p:nvSpPr>
          <p:spPr bwMode="auto">
            <a:xfrm>
              <a:off x="7620000" y="1905000"/>
              <a:ext cx="457200" cy="304800"/>
            </a:xfrm>
            <a:prstGeom prst="rect">
              <a:avLst/>
            </a:prstGeom>
            <a:solidFill>
              <a:srgbClr val="0000FF"/>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4" name="正方形/長方形 203"/>
            <p:cNvSpPr/>
            <p:nvPr/>
          </p:nvSpPr>
          <p:spPr bwMode="auto">
            <a:xfrm>
              <a:off x="65532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5" name="正方形/長方形 204"/>
            <p:cNvSpPr/>
            <p:nvPr/>
          </p:nvSpPr>
          <p:spPr bwMode="auto">
            <a:xfrm>
              <a:off x="70866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6" name="正方形/長方形 205"/>
            <p:cNvSpPr/>
            <p:nvPr/>
          </p:nvSpPr>
          <p:spPr bwMode="auto">
            <a:xfrm>
              <a:off x="7620000" y="2743200"/>
              <a:ext cx="457200" cy="304800"/>
            </a:xfrm>
            <a:prstGeom prst="rect">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 name="上矢印 7"/>
            <p:cNvSpPr/>
            <p:nvPr/>
          </p:nvSpPr>
          <p:spPr bwMode="auto">
            <a:xfrm>
              <a:off x="5181600" y="3581400"/>
              <a:ext cx="914400" cy="5334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7" name="上矢印 206"/>
            <p:cNvSpPr/>
            <p:nvPr/>
          </p:nvSpPr>
          <p:spPr bwMode="auto">
            <a:xfrm>
              <a:off x="3429000" y="3581400"/>
              <a:ext cx="914400" cy="5334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8" name="上矢印 207"/>
            <p:cNvSpPr/>
            <p:nvPr/>
          </p:nvSpPr>
          <p:spPr bwMode="auto">
            <a:xfrm>
              <a:off x="6934200" y="3581400"/>
              <a:ext cx="914400" cy="533400"/>
            </a:xfrm>
            <a:prstGeom prst="upArrow">
              <a:avLst/>
            </a:prstGeom>
            <a:solidFill>
              <a:srgbClr val="FFFF99"/>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cxnSp>
          <p:nvCxnSpPr>
            <p:cNvPr id="10" name="直線コネクタ 9"/>
            <p:cNvCxnSpPr/>
            <p:nvPr/>
          </p:nvCxnSpPr>
          <p:spPr bwMode="auto">
            <a:xfrm flipV="1">
              <a:off x="1981200" y="1905000"/>
              <a:ext cx="1143000" cy="121920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9" name="直線コネクタ 208"/>
            <p:cNvCxnSpPr/>
            <p:nvPr/>
          </p:nvCxnSpPr>
          <p:spPr bwMode="auto">
            <a:xfrm>
              <a:off x="1981200" y="5791200"/>
              <a:ext cx="1143000" cy="0"/>
            </a:xfrm>
            <a:prstGeom prst="line">
              <a:avLst/>
            </a:prstGeom>
            <a:solidFill>
              <a:schemeClr val="bg1"/>
            </a:solidFill>
            <a:ln w="38100" cap="flat" cmpd="sng" algn="ctr">
              <a:solidFill>
                <a:srgbClr val="FFFFFF"/>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 name="テキスト ボックス 14"/>
            <p:cNvSpPr txBox="1"/>
            <p:nvPr/>
          </p:nvSpPr>
          <p:spPr>
            <a:xfrm>
              <a:off x="2971800" y="3653135"/>
              <a:ext cx="5349047" cy="400110"/>
            </a:xfrm>
            <a:prstGeom prst="rect">
              <a:avLst/>
            </a:prstGeom>
            <a:noFill/>
          </p:spPr>
          <p:txBody>
            <a:bodyPr wrap="square" rtlCol="0">
              <a:spAutoFit/>
            </a:bodyPr>
            <a:lstStyle/>
            <a:p>
              <a:pPr algn="ctr"/>
              <a:r>
                <a:rPr kumimoji="1" lang="ja-JP" altLang="en-US" sz="2000" dirty="0" smtClean="0">
                  <a:solidFill>
                    <a:schemeClr val="bg1"/>
                  </a:solidFill>
                  <a:effectLst>
                    <a:glow rad="228600">
                      <a:schemeClr val="accent2">
                        <a:satMod val="175000"/>
                        <a:alpha val="40000"/>
                      </a:schemeClr>
                    </a:glow>
                  </a:effectLst>
                  <a:latin typeface="Arial Black"/>
                  <a:ea typeface="ＤＦＰ太丸ゴシック体"/>
                  <a:cs typeface="Arial Black"/>
                </a:rPr>
                <a:t>クラウド</a:t>
              </a:r>
              <a:r>
                <a:rPr kumimoji="1" lang="en-US" altLang="ja-JP" sz="2000" dirty="0" smtClean="0">
                  <a:solidFill>
                    <a:schemeClr val="bg1"/>
                  </a:solidFill>
                  <a:effectLst>
                    <a:glow rad="228600">
                      <a:schemeClr val="accent2">
                        <a:satMod val="175000"/>
                        <a:alpha val="40000"/>
                      </a:schemeClr>
                    </a:glow>
                  </a:effectLst>
                  <a:latin typeface="Arial Black"/>
                  <a:ea typeface="ＤＦＰ太丸ゴシック体"/>
                  <a:cs typeface="Arial Black"/>
                </a:rPr>
                <a:t>OS</a:t>
              </a:r>
              <a:r>
                <a:rPr kumimoji="1" lang="ja-JP" altLang="en-US" sz="2000" dirty="0" smtClean="0">
                  <a:solidFill>
                    <a:schemeClr val="bg1"/>
                  </a:solidFill>
                  <a:effectLst>
                    <a:glow rad="228600">
                      <a:schemeClr val="accent2">
                        <a:satMod val="175000"/>
                        <a:alpha val="40000"/>
                      </a:schemeClr>
                    </a:glow>
                  </a:effectLst>
                  <a:latin typeface="Arial Black"/>
                  <a:ea typeface="ＤＦＰ太丸ゴシック体"/>
                  <a:cs typeface="Arial Black"/>
                </a:rPr>
                <a:t>（仮想資源の一元管理）</a:t>
              </a:r>
              <a:r>
                <a:rPr kumimoji="1" lang="en-US" altLang="ja-JP" sz="2000" dirty="0" smtClean="0">
                  <a:solidFill>
                    <a:schemeClr val="bg1"/>
                  </a:solidFill>
                  <a:effectLst>
                    <a:glow rad="228600">
                      <a:schemeClr val="accent2">
                        <a:satMod val="175000"/>
                        <a:alpha val="40000"/>
                      </a:schemeClr>
                    </a:glow>
                  </a:effectLst>
                  <a:latin typeface="Arial Black"/>
                  <a:ea typeface="ＤＦＰ太丸ゴシック体"/>
                  <a:cs typeface="Arial Black"/>
                </a:rPr>
                <a:t>= </a:t>
              </a:r>
              <a:r>
                <a:rPr kumimoji="1" lang="en-US" altLang="ja-JP" sz="2000" dirty="0" err="1" smtClean="0">
                  <a:solidFill>
                    <a:schemeClr val="bg1"/>
                  </a:solidFill>
                  <a:effectLst>
                    <a:glow rad="228600">
                      <a:schemeClr val="accent2">
                        <a:satMod val="175000"/>
                        <a:alpha val="40000"/>
                      </a:schemeClr>
                    </a:glow>
                  </a:effectLst>
                  <a:latin typeface="Arial Black"/>
                  <a:ea typeface="ＤＦＰ太丸ゴシック体"/>
                  <a:cs typeface="Arial Black"/>
                </a:rPr>
                <a:t>IaaS</a:t>
              </a:r>
              <a:endParaRPr kumimoji="1" lang="ja-JP" altLang="en-US" sz="2000" dirty="0">
                <a:solidFill>
                  <a:schemeClr val="bg1"/>
                </a:solidFill>
                <a:effectLst>
                  <a:glow rad="228600">
                    <a:schemeClr val="accent2">
                      <a:satMod val="175000"/>
                      <a:alpha val="40000"/>
                    </a:schemeClr>
                  </a:glow>
                </a:effectLst>
                <a:latin typeface="Arial Black"/>
                <a:ea typeface="ＤＦＰ太丸ゴシック体"/>
                <a:cs typeface="Arial Black"/>
              </a:endParaRPr>
            </a:p>
          </p:txBody>
        </p:sp>
      </p:grpSp>
      <p:sp>
        <p:nvSpPr>
          <p:cNvPr id="16" name="角丸四角形吹き出し 15"/>
          <p:cNvSpPr/>
          <p:nvPr/>
        </p:nvSpPr>
        <p:spPr bwMode="auto">
          <a:xfrm>
            <a:off x="457200" y="1066800"/>
            <a:ext cx="2362200" cy="838200"/>
          </a:xfrm>
          <a:prstGeom prst="wedgeRoundRectCallout">
            <a:avLst>
              <a:gd name="adj1" fmla="val 60519"/>
              <a:gd name="adj2" fmla="val 45833"/>
              <a:gd name="adj3" fmla="val 16667"/>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rPr>
              <a:t>システム資源全体を仮想化し</a:t>
            </a:r>
            <a:endParaRPr kumimoji="0" lang="en-US" altLang="ja-JP" sz="1100" b="0" i="0" u="none" strike="noStrike" cap="none" normalizeH="0" baseline="0" dirty="0" smtClean="0">
              <a:ln>
                <a:noFill/>
              </a:ln>
              <a:solidFill>
                <a:srgbClr val="FFFFFF"/>
              </a:solidFill>
              <a:effectLst/>
              <a:latin typeface="HG丸ｺﾞｼｯｸM-PRO"/>
              <a:ea typeface="HG丸ｺﾞｼｯｸM-PRO"/>
              <a:cs typeface="HG丸ｺﾞｼｯｸM-PRO"/>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100" dirty="0" smtClean="0">
                <a:solidFill>
                  <a:srgbClr val="FFFFFF"/>
                </a:solidFill>
                <a:latin typeface="HG丸ｺﾞｼｯｸM-PRO"/>
                <a:ea typeface="HG丸ｺﾞｼｯｸM-PRO"/>
                <a:cs typeface="HG丸ｺﾞｼｯｸM-PRO"/>
              </a:rPr>
              <a:t>それらの組合せを動的に定義</a:t>
            </a:r>
            <a:endParaRPr lang="en-US" altLang="ja-JP" sz="1100" dirty="0" smtClean="0">
              <a:solidFill>
                <a:srgbClr val="FFFFFF"/>
              </a:solidFill>
              <a:latin typeface="HG丸ｺﾞｼｯｸM-PRO"/>
              <a:ea typeface="HG丸ｺﾞｼｯｸM-PRO"/>
              <a:cs typeface="HG丸ｺﾞｼｯｸM-PRO"/>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baseline="0" dirty="0" err="1" smtClean="0">
                <a:ln>
                  <a:noFill/>
                </a:ln>
                <a:solidFill>
                  <a:srgbClr val="FFFFFF"/>
                </a:solidFill>
                <a:effectLst/>
                <a:latin typeface="Arial Black"/>
                <a:ea typeface="HG丸ｺﾞｼｯｸM-PRO"/>
                <a:cs typeface="Arial Black"/>
              </a:rPr>
              <a:t>SDx</a:t>
            </a:r>
            <a:r>
              <a:rPr kumimoji="0" lang="en-US" altLang="ja-JP" sz="1400" b="0" i="0" u="none" strike="noStrike" cap="none" normalizeH="0" baseline="0" dirty="0" smtClean="0">
                <a:ln>
                  <a:noFill/>
                </a:ln>
                <a:solidFill>
                  <a:srgbClr val="FFFFFF"/>
                </a:solidFill>
                <a:effectLst/>
                <a:latin typeface="Arial Black"/>
                <a:ea typeface="HG丸ｺﾞｼｯｸM-PRO"/>
                <a:cs typeface="Arial Black"/>
              </a:rPr>
              <a:t> </a:t>
            </a:r>
            <a:r>
              <a:rPr kumimoji="0" lang="en-US" altLang="ja-JP" sz="1400" b="0" i="0" u="none" strike="noStrike" cap="none" normalizeH="0" baseline="0" dirty="0" smtClean="0">
                <a:ln>
                  <a:noFill/>
                </a:ln>
                <a:solidFill>
                  <a:srgbClr val="FFFFFF"/>
                </a:solidFill>
                <a:effectLst/>
                <a:latin typeface="Arial"/>
                <a:ea typeface="HG丸ｺﾞｼｯｸM-PRO"/>
                <a:cs typeface="Arial"/>
              </a:rPr>
              <a:t>(</a:t>
            </a:r>
            <a:r>
              <a:rPr kumimoji="0" lang="en-US" altLang="ja-JP" sz="1400" b="0" i="0" u="none" strike="noStrike" cap="none" normalizeH="0" baseline="0" dirty="0" smtClean="0">
                <a:ln>
                  <a:noFill/>
                </a:ln>
                <a:solidFill>
                  <a:srgbClr val="FFFFFF"/>
                </a:solidFill>
                <a:effectLst/>
                <a:latin typeface="Arial Black"/>
                <a:ea typeface="HG丸ｺﾞｼｯｸM-PRO"/>
                <a:cs typeface="Arial Black"/>
              </a:rPr>
              <a:t>S</a:t>
            </a:r>
            <a:r>
              <a:rPr kumimoji="0" lang="en-US" altLang="ja-JP" sz="1400" b="0" i="0" u="none" strike="noStrike" cap="none" normalizeH="0" baseline="0" dirty="0" smtClean="0">
                <a:ln>
                  <a:noFill/>
                </a:ln>
                <a:solidFill>
                  <a:srgbClr val="FFFFFF"/>
                </a:solidFill>
                <a:effectLst/>
                <a:latin typeface="Arial"/>
                <a:ea typeface="HG丸ｺﾞｼｯｸM-PRO"/>
                <a:cs typeface="Arial"/>
              </a:rPr>
              <a:t>oftware</a:t>
            </a:r>
            <a:r>
              <a:rPr kumimoji="0" lang="en-US" altLang="ja-JP" sz="1400" b="0" i="0" u="none" strike="noStrike" cap="none" normalizeH="0" baseline="0" dirty="0" smtClean="0">
                <a:ln>
                  <a:noFill/>
                </a:ln>
                <a:solidFill>
                  <a:srgbClr val="FFFFFF"/>
                </a:solidFill>
                <a:effectLst/>
                <a:latin typeface="Arial Black"/>
                <a:ea typeface="HG丸ｺﾞｼｯｸM-PRO"/>
                <a:cs typeface="Arial Black"/>
              </a:rPr>
              <a:t>-D</a:t>
            </a:r>
            <a:r>
              <a:rPr kumimoji="0" lang="en-US" altLang="ja-JP" sz="1400" b="0" i="0" u="none" strike="noStrike" cap="none" normalizeH="0" baseline="0" dirty="0" smtClean="0">
                <a:ln>
                  <a:noFill/>
                </a:ln>
                <a:solidFill>
                  <a:srgbClr val="FFFFFF"/>
                </a:solidFill>
                <a:effectLst/>
                <a:latin typeface="Arial"/>
                <a:ea typeface="HG丸ｺﾞｼｯｸM-PRO"/>
                <a:cs typeface="Arial"/>
              </a:rPr>
              <a:t>efined)</a:t>
            </a:r>
            <a:endParaRPr kumimoji="0" lang="ja-JP" altLang="en-US" sz="1400" b="0" i="0" u="none" strike="noStrike" cap="none" normalizeH="0" baseline="0" dirty="0" smtClean="0">
              <a:ln>
                <a:noFill/>
              </a:ln>
              <a:solidFill>
                <a:srgbClr val="FFFFFF"/>
              </a:solidFill>
              <a:effectLst/>
              <a:latin typeface="Arial"/>
              <a:ea typeface="HG丸ｺﾞｼｯｸM-PRO"/>
              <a:cs typeface="Arial"/>
            </a:endParaRPr>
          </a:p>
        </p:txBody>
      </p:sp>
      <p:sp>
        <p:nvSpPr>
          <p:cNvPr id="210" name="角丸四角形吹き出し 209"/>
          <p:cNvSpPr/>
          <p:nvPr/>
        </p:nvSpPr>
        <p:spPr bwMode="auto">
          <a:xfrm>
            <a:off x="457200" y="2133600"/>
            <a:ext cx="2362200" cy="685800"/>
          </a:xfrm>
          <a:prstGeom prst="wedgeRoundRectCallout">
            <a:avLst>
              <a:gd name="adj1" fmla="val -19051"/>
              <a:gd name="adj2" fmla="val 81018"/>
              <a:gd name="adj3" fmla="val 16667"/>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rPr>
              <a:t>単一のシステム資源を仮想化し</a:t>
            </a:r>
            <a:endParaRPr kumimoji="0" lang="en-US" altLang="ja-JP" sz="1100" b="0" i="0" u="none" strike="noStrike" cap="none" normalizeH="0" baseline="0" dirty="0" smtClean="0">
              <a:ln>
                <a:noFill/>
              </a:ln>
              <a:solidFill>
                <a:srgbClr val="FFFFFF"/>
              </a:solidFill>
              <a:effectLst/>
              <a:latin typeface="HG丸ｺﾞｼｯｸM-PRO"/>
              <a:ea typeface="HG丸ｺﾞｼｯｸM-PRO"/>
              <a:cs typeface="HG丸ｺﾞｼｯｸM-PRO"/>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100" dirty="0" smtClean="0">
                <a:solidFill>
                  <a:srgbClr val="FFFFFF"/>
                </a:solidFill>
                <a:latin typeface="HG丸ｺﾞｼｯｸM-PRO"/>
                <a:ea typeface="HG丸ｺﾞｼｯｸM-PRO"/>
                <a:cs typeface="HG丸ｺﾞｼｯｸM-PRO"/>
              </a:rPr>
              <a:t>その組合せを動的に定義</a:t>
            </a:r>
            <a:endParaRPr kumimoji="0" lang="ja-JP" altLang="en-US" sz="1100" b="0" i="0" u="none" strike="noStrike" cap="none" normalizeH="0" baseline="0" dirty="0" smtClean="0">
              <a:ln>
                <a:noFill/>
              </a:ln>
              <a:solidFill>
                <a:srgbClr val="FFFFFF"/>
              </a:solidFill>
              <a:effectLst/>
              <a:latin typeface="HG丸ｺﾞｼｯｸM-PRO"/>
              <a:ea typeface="HG丸ｺﾞｼｯｸM-PRO"/>
              <a:cs typeface="HG丸ｺﾞｼｯｸM-PRO"/>
            </a:endParaRPr>
          </a:p>
        </p:txBody>
      </p:sp>
    </p:spTree>
    <p:extLst>
      <p:ext uri="{BB962C8B-B14F-4D97-AF65-F5344CB8AC3E}">
        <p14:creationId xmlns:p14="http://schemas.microsoft.com/office/powerpoint/2010/main" val="40578623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down)">
                                      <p:cBhvr>
                                        <p:cTn id="7" dur="500"/>
                                        <p:tgtEl>
                                          <p:spTgt spid="210"/>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p:tgtEl>
                                          <p:spTgt spid="3"/>
                                        </p:tgtEl>
                                        <p:attrNameLst>
                                          <p:attrName>ppt_x</p:attrName>
                                        </p:attrNameLst>
                                      </p:cBhvr>
                                      <p:tavLst>
                                        <p:tav tm="0">
                                          <p:val>
                                            <p:strVal val="#ppt_x-#ppt_w*1.125000"/>
                                          </p:val>
                                        </p:tav>
                                        <p:tav tm="100000">
                                          <p:val>
                                            <p:strVal val="#ppt_x"/>
                                          </p:val>
                                        </p:tav>
                                      </p:tavLst>
                                    </p:anim>
                                    <p:animEffect transition="in" filter="wipe(right)">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ipe(down)">
                                      <p:cBhvr>
                                        <p:cTn id="1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MPj04392570000[1]"/>
          <p:cNvPicPr>
            <a:picLocks noChangeAspect="1" noChangeArrowheads="1"/>
          </p:cNvPicPr>
          <p:nvPr/>
        </p:nvPicPr>
        <p:blipFill>
          <a:blip r:embed="rId3"/>
          <a:srcRect/>
          <a:stretch>
            <a:fillRect/>
          </a:stretch>
        </p:blipFill>
        <p:spPr bwMode="auto">
          <a:xfrm>
            <a:off x="6248400" y="3581400"/>
            <a:ext cx="2667000" cy="2667000"/>
          </a:xfrm>
          <a:prstGeom prst="rect">
            <a:avLst/>
          </a:prstGeom>
          <a:noFill/>
          <a:ln w="9525">
            <a:noFill/>
            <a:miter lim="800000"/>
            <a:headEnd/>
            <a:tailEnd/>
          </a:ln>
        </p:spPr>
      </p:pic>
      <p:sp>
        <p:nvSpPr>
          <p:cNvPr id="5" name="Text Box 3"/>
          <p:cNvSpPr txBox="1">
            <a:spLocks noChangeArrowheads="1"/>
          </p:cNvSpPr>
          <p:nvPr/>
        </p:nvSpPr>
        <p:spPr bwMode="auto">
          <a:xfrm>
            <a:off x="6771182" y="4953000"/>
            <a:ext cx="1659429" cy="904863"/>
          </a:xfrm>
          <a:prstGeom prst="rect">
            <a:avLst/>
          </a:prstGeom>
          <a:noFill/>
          <a:ln w="9525">
            <a:noFill/>
            <a:miter lim="800000"/>
            <a:headEnd/>
            <a:tailEnd/>
          </a:ln>
        </p:spPr>
        <p:txBody>
          <a:bodyPr wrap="none">
            <a:spAutoFit/>
          </a:bodyPr>
          <a:lstStyle/>
          <a:p>
            <a:pPr algn="ctr"/>
            <a:r>
              <a:rPr lang="ja-JP" altLang="en-US" sz="2400" dirty="0" smtClean="0">
                <a:solidFill>
                  <a:srgbClr val="0000CC"/>
                </a:solidFill>
                <a:latin typeface="Arial" pitchFamily="34" charset="0"/>
                <a:ea typeface="HGP創英角ｺﾞｼｯｸUB" pitchFamily="50" charset="-128"/>
                <a:cs typeface="Arial" pitchFamily="34" charset="0"/>
              </a:rPr>
              <a:t>仮想化から</a:t>
            </a:r>
            <a:endParaRPr lang="en-US" altLang="ja-JP" sz="2400" dirty="0" smtClean="0">
              <a:solidFill>
                <a:srgbClr val="0000CC"/>
              </a:solidFill>
              <a:latin typeface="Arial" pitchFamily="34" charset="0"/>
              <a:ea typeface="HGP創英角ｺﾞｼｯｸUB" pitchFamily="50" charset="-128"/>
              <a:cs typeface="Arial" pitchFamily="34" charset="0"/>
            </a:endParaRPr>
          </a:p>
          <a:p>
            <a:pPr algn="ctr"/>
            <a:r>
              <a:rPr lang="en-US" altLang="ja-JP" sz="2400" dirty="0" smtClean="0">
                <a:solidFill>
                  <a:srgbClr val="0000CC"/>
                </a:solidFill>
                <a:latin typeface="Arial" pitchFamily="34" charset="0"/>
                <a:ea typeface="HGP創英角ｺﾞｼｯｸUB" pitchFamily="50" charset="-128"/>
                <a:cs typeface="Arial" pitchFamily="34" charset="0"/>
              </a:rPr>
              <a:t>SD</a:t>
            </a:r>
            <a:r>
              <a:rPr lang="ja-JP" altLang="en-US" sz="2400" dirty="0" smtClean="0">
                <a:solidFill>
                  <a:srgbClr val="0000CC"/>
                </a:solidFill>
                <a:latin typeface="Arial" pitchFamily="34" charset="0"/>
                <a:ea typeface="HGP創英角ｺﾞｼｯｸUB" pitchFamily="50" charset="-128"/>
                <a:cs typeface="Arial" pitchFamily="34" charset="0"/>
              </a:rPr>
              <a:t>へ</a:t>
            </a:r>
            <a:endParaRPr lang="ja-JP" altLang="en-US" sz="2400" dirty="0">
              <a:solidFill>
                <a:srgbClr val="0000CC"/>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356567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spDef>
    <a:lnDef>
      <a:spPr bwMode="auto">
        <a:xfrm>
          <a:off x="0" y="0"/>
          <a:ext cx="1" cy="1"/>
        </a:xfrm>
        <a:custGeom>
          <a:avLst/>
          <a:gdLst/>
          <a:ahLst/>
          <a:cxnLst/>
          <a:rect l="0" t="0" r="0" b="0"/>
          <a:pathLst/>
        </a:cu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0" lang="en-US" sz="1200" b="0" i="0" u="none" strike="noStrike" cap="none" normalizeH="0" baseline="0" smtClean="0">
            <a:ln>
              <a:noFill/>
            </a:ln>
            <a:solidFill>
              <a:srgbClr val="484848"/>
            </a:solidFill>
            <a:effectLst/>
            <a:latin typeface="Arial" charset="0"/>
            <a:ea typeface="HG丸ｺﾞｼｯｸM-PRO" pitchFamily="50"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29387</TotalTime>
  <Words>2470</Words>
  <Application>Microsoft Macintosh PowerPoint</Application>
  <PresentationFormat>画面に合わせる (4:3)</PresentationFormat>
  <Paragraphs>841</Paragraphs>
  <Slides>30</Slides>
  <Notes>24</Notes>
  <HiddenSlides>0</HiddenSlides>
  <MMClips>0</MMClips>
  <ScaleCrop>false</ScaleCrop>
  <HeadingPairs>
    <vt:vector size="4" baseType="variant">
      <vt:variant>
        <vt:lpstr>テーマ</vt:lpstr>
      </vt:variant>
      <vt:variant>
        <vt:i4>1</vt:i4>
      </vt:variant>
      <vt:variant>
        <vt:lpstr>スライド タイトル</vt:lpstr>
      </vt:variant>
      <vt:variant>
        <vt:i4>30</vt:i4>
      </vt:variant>
    </vt:vector>
  </HeadingPairs>
  <TitlesOfParts>
    <vt:vector size="31" baseType="lpstr">
      <vt:lpstr>Default Design</vt:lpstr>
      <vt:lpstr>仮想化とSDx</vt:lpstr>
      <vt:lpstr>PowerPoint プレゼンテーション</vt:lpstr>
      <vt:lpstr>PowerPoint プレゼンテーション</vt:lpstr>
      <vt:lpstr>仮想化の3つのタイプ</vt:lpstr>
      <vt:lpstr>仮想化の誕生(1)　コンピューターを共同利用する技術</vt:lpstr>
      <vt:lpstr>仮想化の誕生(2) コンピューターを共同利用する技術</vt:lpstr>
      <vt:lpstr>仮想化の歴史</vt:lpstr>
      <vt:lpstr>仮想化とSDx</vt:lpstr>
      <vt:lpstr>PowerPoint プレゼンテーション</vt:lpstr>
      <vt:lpstr>仮想化ついての一般的理解(1)</vt:lpstr>
      <vt:lpstr>仮想化についての一般的理解(2)</vt:lpstr>
      <vt:lpstr>Software-defined Infrastructureとは</vt:lpstr>
      <vt:lpstr>Software-defined Infrastructureとは</vt:lpstr>
      <vt:lpstr>PowerPoint プレゼンテーション</vt:lpstr>
      <vt:lpstr>仮想化の種類(システム資源の構成要素から考える)</vt:lpstr>
      <vt:lpstr>サーバーの仮想化 1</vt:lpstr>
      <vt:lpstr>サーバーの仮想化 2</vt:lpstr>
      <vt:lpstr>サーバーの仮想化 3</vt:lpstr>
      <vt:lpstr>デスクトップの仮想化</vt:lpstr>
      <vt:lpstr>アプリケーションの仮想化</vt:lpstr>
      <vt:lpstr>クライアントの仮想化</vt:lpstr>
      <vt:lpstr>ストレージの仮想化　1</vt:lpstr>
      <vt:lpstr>ストレージの仮想化 2</vt:lpstr>
      <vt:lpstr>ネットワークの仮想化</vt:lpstr>
      <vt:lpstr>PowerPoint プレゼンテーション</vt:lpstr>
      <vt:lpstr>サーバーの仮想化／必要性（１）</vt:lpstr>
      <vt:lpstr>サーバーの仮想化／必要性（２）</vt:lpstr>
      <vt:lpstr>サーバーの仮想化／必要性（２）</vt:lpstr>
      <vt:lpstr>サーバーの仮想化 / BCP対策・仮想マシン・レプリケーション</vt:lpstr>
      <vt:lpstr>サーバーの仮想化／課題</vt:lpstr>
    </vt:vector>
  </TitlesOfParts>
  <Company>NetCommerce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クラウドコンピューティング</dc:title>
  <dc:subject>ソリューション営業塾</dc:subject>
  <dc:creator>NetCommerce</dc:creator>
  <cp:lastModifiedBy>Saito Masanori</cp:lastModifiedBy>
  <cp:revision>753</cp:revision>
  <dcterms:created xsi:type="dcterms:W3CDTF">2006-10-24T19:43:17Z</dcterms:created>
  <dcterms:modified xsi:type="dcterms:W3CDTF">2014-06-04T09:26:08Z</dcterms:modified>
</cp:coreProperties>
</file>