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4" r:id="rId1"/>
    <p:sldMasterId id="2147484413" r:id="rId2"/>
  </p:sldMasterIdLst>
  <p:notesMasterIdLst>
    <p:notesMasterId r:id="rId74"/>
  </p:notesMasterIdLst>
  <p:handoutMasterIdLst>
    <p:handoutMasterId r:id="rId75"/>
  </p:handoutMasterIdLst>
  <p:sldIdLst>
    <p:sldId id="776" r:id="rId3"/>
    <p:sldId id="777" r:id="rId4"/>
    <p:sldId id="854" r:id="rId5"/>
    <p:sldId id="778" r:id="rId6"/>
    <p:sldId id="779" r:id="rId7"/>
    <p:sldId id="870" r:id="rId8"/>
    <p:sldId id="780" r:id="rId9"/>
    <p:sldId id="781" r:id="rId10"/>
    <p:sldId id="782" r:id="rId11"/>
    <p:sldId id="783" r:id="rId12"/>
    <p:sldId id="784" r:id="rId13"/>
    <p:sldId id="785" r:id="rId14"/>
    <p:sldId id="786" r:id="rId15"/>
    <p:sldId id="787" r:id="rId16"/>
    <p:sldId id="788" r:id="rId17"/>
    <p:sldId id="789" r:id="rId18"/>
    <p:sldId id="790" r:id="rId19"/>
    <p:sldId id="791" r:id="rId20"/>
    <p:sldId id="860" r:id="rId21"/>
    <p:sldId id="792" r:id="rId22"/>
    <p:sldId id="793" r:id="rId23"/>
    <p:sldId id="794" r:id="rId24"/>
    <p:sldId id="795" r:id="rId25"/>
    <p:sldId id="796" r:id="rId26"/>
    <p:sldId id="798" r:id="rId27"/>
    <p:sldId id="800" r:id="rId28"/>
    <p:sldId id="802" r:id="rId29"/>
    <p:sldId id="865" r:id="rId30"/>
    <p:sldId id="801" r:id="rId31"/>
    <p:sldId id="799" r:id="rId32"/>
    <p:sldId id="806" r:id="rId33"/>
    <p:sldId id="853" r:id="rId34"/>
    <p:sldId id="808" r:id="rId35"/>
    <p:sldId id="809" r:id="rId36"/>
    <p:sldId id="810" r:id="rId37"/>
    <p:sldId id="812" r:id="rId38"/>
    <p:sldId id="813" r:id="rId39"/>
    <p:sldId id="816" r:id="rId40"/>
    <p:sldId id="817" r:id="rId41"/>
    <p:sldId id="818" r:id="rId42"/>
    <p:sldId id="819" r:id="rId43"/>
    <p:sldId id="820" r:id="rId44"/>
    <p:sldId id="821" r:id="rId45"/>
    <p:sldId id="822" r:id="rId46"/>
    <p:sldId id="823" r:id="rId47"/>
    <p:sldId id="824" r:id="rId48"/>
    <p:sldId id="825" r:id="rId49"/>
    <p:sldId id="826" r:id="rId50"/>
    <p:sldId id="827" r:id="rId51"/>
    <p:sldId id="828" r:id="rId52"/>
    <p:sldId id="829" r:id="rId53"/>
    <p:sldId id="830" r:id="rId54"/>
    <p:sldId id="831" r:id="rId55"/>
    <p:sldId id="833" r:id="rId56"/>
    <p:sldId id="838" r:id="rId57"/>
    <p:sldId id="839" r:id="rId58"/>
    <p:sldId id="840" r:id="rId59"/>
    <p:sldId id="841" r:id="rId60"/>
    <p:sldId id="842" r:id="rId61"/>
    <p:sldId id="846" r:id="rId62"/>
    <p:sldId id="843" r:id="rId63"/>
    <p:sldId id="844" r:id="rId64"/>
    <p:sldId id="845" r:id="rId65"/>
    <p:sldId id="847" r:id="rId66"/>
    <p:sldId id="867" r:id="rId67"/>
    <p:sldId id="864" r:id="rId68"/>
    <p:sldId id="863" r:id="rId69"/>
    <p:sldId id="804" r:id="rId70"/>
    <p:sldId id="832" r:id="rId71"/>
    <p:sldId id="869" r:id="rId72"/>
    <p:sldId id="868" r:id="rId73"/>
  </p:sldIdLst>
  <p:sldSz cx="9144000" cy="6858000" type="screen4x3"/>
  <p:notesSz cx="6735763" cy="97996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84C1"/>
    <a:srgbClr val="FF9933"/>
    <a:srgbClr val="C4E59F"/>
    <a:srgbClr val="FFE389"/>
    <a:srgbClr val="4168A7"/>
    <a:srgbClr val="CC3300"/>
    <a:srgbClr val="FF3300"/>
    <a:srgbClr val="83A0CF"/>
    <a:srgbClr val="FFA893"/>
    <a:srgbClr val="BED3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濃色スタイル 1 - アクセント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334" autoAdjust="0"/>
    <p:restoredTop sz="83812" autoAdjust="0"/>
  </p:normalViewPr>
  <p:slideViewPr>
    <p:cSldViewPr>
      <p:cViewPr>
        <p:scale>
          <a:sx n="70" d="100"/>
          <a:sy n="70" d="100"/>
        </p:scale>
        <p:origin x="-822" y="-72"/>
      </p:cViewPr>
      <p:guideLst>
        <p:guide orient="horz" pos="2160"/>
        <p:guide pos="2880"/>
      </p:guideLst>
    </p:cSldViewPr>
  </p:slideViewPr>
  <p:notesTextViewPr>
    <p:cViewPr>
      <p:scale>
        <a:sx n="100" d="100"/>
        <a:sy n="100" d="100"/>
      </p:scale>
      <p:origin x="0" y="630"/>
    </p:cViewPr>
  </p:notesTextViewPr>
  <p:sorterViewPr>
    <p:cViewPr>
      <p:scale>
        <a:sx n="80" d="100"/>
        <a:sy n="80" d="100"/>
      </p:scale>
      <p:origin x="0" y="123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734A3F-1CEB-4797-B01B-4A5897F4795C}" type="doc">
      <dgm:prSet loTypeId="urn:microsoft.com/office/officeart/2005/8/layout/venn2" loCatId="relationship" qsTypeId="urn:microsoft.com/office/officeart/2005/8/quickstyle/simple1" qsCatId="simple" csTypeId="urn:microsoft.com/office/officeart/2005/8/colors/colorful5" csCatId="colorful" phldr="1"/>
      <dgm:spPr/>
    </dgm:pt>
    <dgm:pt modelId="{01A94393-253D-45AA-9644-B52BA1984C17}">
      <dgm:prSet phldrT="[テキスト]" custT="1"/>
      <dgm:spPr/>
      <dgm:t>
        <a:bodyPr/>
        <a:lstStyle/>
        <a:p>
          <a:r>
            <a:rPr kumimoji="1" lang="ja-JP" altLang="en-US" sz="1200" b="1" baseline="0" dirty="0" smtClean="0">
              <a:latin typeface="Century Gothic" pitchFamily="34" charset="0"/>
              <a:ea typeface="HG丸ｺﾞｼｯｸM-PRO" pitchFamily="50" charset="-128"/>
            </a:rPr>
            <a:t>インストーラ</a:t>
          </a:r>
          <a:endParaRPr kumimoji="1" lang="en-US" altLang="ja-JP" sz="1200" b="1" baseline="0" dirty="0" smtClean="0">
            <a:latin typeface="Century Gothic" pitchFamily="34" charset="0"/>
            <a:ea typeface="HG丸ｺﾞｼｯｸM-PRO" pitchFamily="50" charset="-128"/>
          </a:endParaRPr>
        </a:p>
      </dgm:t>
    </dgm:pt>
    <dgm:pt modelId="{4864636B-332C-4917-8D6E-CBCD1BF5B8D3}" type="parTrans" cxnId="{D09F21BC-87D2-4B3D-AE78-00EB58FAEE07}">
      <dgm:prSet/>
      <dgm:spPr/>
      <dgm:t>
        <a:bodyPr/>
        <a:lstStyle/>
        <a:p>
          <a:endParaRPr kumimoji="1" lang="ja-JP" altLang="en-US" sz="2800" b="1" baseline="0">
            <a:latin typeface="Century Gothic" pitchFamily="34" charset="0"/>
            <a:ea typeface="HG丸ｺﾞｼｯｸM-PRO" pitchFamily="50" charset="-128"/>
          </a:endParaRPr>
        </a:p>
      </dgm:t>
    </dgm:pt>
    <dgm:pt modelId="{2C52AB49-6E0A-4919-BD3A-1C98159E1EA0}" type="sibTrans" cxnId="{D09F21BC-87D2-4B3D-AE78-00EB58FAEE07}">
      <dgm:prSet/>
      <dgm:spPr/>
      <dgm:t>
        <a:bodyPr/>
        <a:lstStyle/>
        <a:p>
          <a:endParaRPr kumimoji="1" lang="ja-JP" altLang="en-US" sz="2800" b="1" baseline="0">
            <a:latin typeface="Century Gothic" pitchFamily="34" charset="0"/>
            <a:ea typeface="HG丸ｺﾞｼｯｸM-PRO" pitchFamily="50" charset="-128"/>
          </a:endParaRPr>
        </a:p>
      </dgm:t>
    </dgm:pt>
    <dgm:pt modelId="{1AD3B09F-7E61-46AC-81AE-980CB9E9D246}">
      <dgm:prSet phldrT="[テキスト]" custT="1"/>
      <dgm:spPr/>
      <dgm:t>
        <a:bodyPr/>
        <a:lstStyle/>
        <a:p>
          <a:r>
            <a:rPr kumimoji="1" lang="ja-JP" altLang="en-US" sz="1200" b="1" baseline="0" dirty="0" smtClean="0">
              <a:latin typeface="Century Gothic" pitchFamily="34" charset="0"/>
              <a:ea typeface="HG丸ｺﾞｼｯｸM-PRO" pitchFamily="50" charset="-128"/>
            </a:rPr>
            <a:t>アプリケーション</a:t>
          </a:r>
          <a:endParaRPr kumimoji="1" lang="en-US" altLang="ja-JP" sz="1200" b="1" baseline="0" dirty="0" smtClean="0">
            <a:latin typeface="Century Gothic" pitchFamily="34" charset="0"/>
            <a:ea typeface="HG丸ｺﾞｼｯｸM-PRO" pitchFamily="50" charset="-128"/>
          </a:endParaRPr>
        </a:p>
      </dgm:t>
    </dgm:pt>
    <dgm:pt modelId="{E8A744B8-DB01-41B8-A692-46A58492FD82}" type="parTrans" cxnId="{9623CC64-46CC-487D-A928-8C8629A8C71E}">
      <dgm:prSet/>
      <dgm:spPr/>
      <dgm:t>
        <a:bodyPr/>
        <a:lstStyle/>
        <a:p>
          <a:endParaRPr kumimoji="1" lang="ja-JP" altLang="en-US" sz="2800" b="1" baseline="0">
            <a:latin typeface="Century Gothic" pitchFamily="34" charset="0"/>
            <a:ea typeface="HG丸ｺﾞｼｯｸM-PRO" pitchFamily="50" charset="-128"/>
          </a:endParaRPr>
        </a:p>
      </dgm:t>
    </dgm:pt>
    <dgm:pt modelId="{0219613F-A236-4BE1-82BE-64ECA596BE0B}" type="sibTrans" cxnId="{9623CC64-46CC-487D-A928-8C8629A8C71E}">
      <dgm:prSet/>
      <dgm:spPr/>
      <dgm:t>
        <a:bodyPr/>
        <a:lstStyle/>
        <a:p>
          <a:endParaRPr kumimoji="1" lang="ja-JP" altLang="en-US" sz="2800" b="1" baseline="0">
            <a:latin typeface="Century Gothic" pitchFamily="34" charset="0"/>
            <a:ea typeface="HG丸ｺﾞｼｯｸM-PRO" pitchFamily="50" charset="-128"/>
          </a:endParaRPr>
        </a:p>
      </dgm:t>
    </dgm:pt>
    <dgm:pt modelId="{339C62BC-0B15-4BC7-B44C-7198BA82620E}">
      <dgm:prSet phldrT="[テキスト]" custT="1"/>
      <dgm:spPr/>
      <dgm:t>
        <a:bodyPr/>
        <a:lstStyle/>
        <a:p>
          <a:r>
            <a:rPr kumimoji="1" lang="ja-JP" altLang="en-US" sz="1200" b="1" baseline="0" dirty="0" smtClean="0">
              <a:latin typeface="Century Gothic" pitchFamily="34" charset="0"/>
              <a:ea typeface="HG丸ｺﾞｼｯｸM-PRO" pitchFamily="50" charset="-128"/>
            </a:rPr>
            <a:t>システムソフトウェア</a:t>
          </a:r>
          <a:endParaRPr kumimoji="1" lang="en-US" altLang="ja-JP" sz="1200" b="1" baseline="0" dirty="0" smtClean="0">
            <a:latin typeface="Century Gothic" pitchFamily="34" charset="0"/>
            <a:ea typeface="HG丸ｺﾞｼｯｸM-PRO" pitchFamily="50" charset="-128"/>
          </a:endParaRPr>
        </a:p>
      </dgm:t>
    </dgm:pt>
    <dgm:pt modelId="{932727D5-EB84-4F70-A112-A7F5D52B285A}" type="parTrans" cxnId="{B3E07464-AF65-497B-A3AA-7814E2D2F376}">
      <dgm:prSet/>
      <dgm:spPr/>
      <dgm:t>
        <a:bodyPr/>
        <a:lstStyle/>
        <a:p>
          <a:endParaRPr kumimoji="1" lang="ja-JP" altLang="en-US" sz="2800" b="1" baseline="0">
            <a:latin typeface="Century Gothic" pitchFamily="34" charset="0"/>
            <a:ea typeface="HG丸ｺﾞｼｯｸM-PRO" pitchFamily="50" charset="-128"/>
          </a:endParaRPr>
        </a:p>
      </dgm:t>
    </dgm:pt>
    <dgm:pt modelId="{9C7BC589-CB04-4344-876D-E22C858C1F34}" type="sibTrans" cxnId="{B3E07464-AF65-497B-A3AA-7814E2D2F376}">
      <dgm:prSet/>
      <dgm:spPr/>
      <dgm:t>
        <a:bodyPr/>
        <a:lstStyle/>
        <a:p>
          <a:endParaRPr kumimoji="1" lang="ja-JP" altLang="en-US" sz="2800" b="1" baseline="0">
            <a:latin typeface="Century Gothic" pitchFamily="34" charset="0"/>
            <a:ea typeface="HG丸ｺﾞｼｯｸM-PRO" pitchFamily="50" charset="-128"/>
          </a:endParaRPr>
        </a:p>
      </dgm:t>
    </dgm:pt>
    <dgm:pt modelId="{F8BF9914-6822-4176-B337-C01092450D79}">
      <dgm:prSet phldrT="[テキスト]" custT="1"/>
      <dgm:spPr/>
      <dgm:t>
        <a:bodyPr/>
        <a:lstStyle/>
        <a:p>
          <a:r>
            <a:rPr kumimoji="1" lang="ja-JP" altLang="en-US" sz="1200" b="1" baseline="0" dirty="0" smtClean="0">
              <a:latin typeface="Century Gothic" pitchFamily="34" charset="0"/>
              <a:ea typeface="HG丸ｺﾞｼｯｸM-PRO" pitchFamily="50" charset="-128"/>
            </a:rPr>
            <a:t>ライブラリ</a:t>
          </a:r>
          <a:endParaRPr kumimoji="1" lang="en-US" altLang="ja-JP" sz="1200" b="1" baseline="0" dirty="0" smtClean="0">
            <a:latin typeface="Century Gothic" pitchFamily="34" charset="0"/>
            <a:ea typeface="HG丸ｺﾞｼｯｸM-PRO" pitchFamily="50" charset="-128"/>
          </a:endParaRPr>
        </a:p>
      </dgm:t>
    </dgm:pt>
    <dgm:pt modelId="{CA031FBC-A02B-4C35-AF28-A7CA2A7077A6}" type="parTrans" cxnId="{4339111E-4E44-42E4-9F38-25FA992E5922}">
      <dgm:prSet/>
      <dgm:spPr/>
      <dgm:t>
        <a:bodyPr/>
        <a:lstStyle/>
        <a:p>
          <a:endParaRPr kumimoji="1" lang="ja-JP" altLang="en-US" sz="2800" b="1" baseline="0">
            <a:latin typeface="Century Gothic" pitchFamily="34" charset="0"/>
            <a:ea typeface="HG丸ｺﾞｼｯｸM-PRO" pitchFamily="50" charset="-128"/>
          </a:endParaRPr>
        </a:p>
      </dgm:t>
    </dgm:pt>
    <dgm:pt modelId="{33165745-9A9F-4C74-808D-D49D47A56C04}" type="sibTrans" cxnId="{4339111E-4E44-42E4-9F38-25FA992E5922}">
      <dgm:prSet/>
      <dgm:spPr/>
      <dgm:t>
        <a:bodyPr/>
        <a:lstStyle/>
        <a:p>
          <a:endParaRPr kumimoji="1" lang="ja-JP" altLang="en-US" sz="2800" b="1" baseline="0">
            <a:latin typeface="Century Gothic" pitchFamily="34" charset="0"/>
            <a:ea typeface="HG丸ｺﾞｼｯｸM-PRO" pitchFamily="50" charset="-128"/>
          </a:endParaRPr>
        </a:p>
      </dgm:t>
    </dgm:pt>
    <dgm:pt modelId="{E57535F1-7ED2-4274-B20D-9F57D6BE41AA}">
      <dgm:prSet phldrT="[テキスト]" custT="1"/>
      <dgm:spPr/>
      <dgm:t>
        <a:bodyPr/>
        <a:lstStyle/>
        <a:p>
          <a:r>
            <a:rPr kumimoji="1" lang="ja-JP" altLang="en-US" sz="1200" b="1" baseline="0" dirty="0" smtClean="0">
              <a:latin typeface="Century Gothic" pitchFamily="34" charset="0"/>
              <a:ea typeface="HG丸ｺﾞｼｯｸM-PRO" pitchFamily="50" charset="-128"/>
            </a:rPr>
            <a:t>カーネル</a:t>
          </a:r>
          <a:endParaRPr kumimoji="1" lang="en-US" altLang="ja-JP" sz="1200" b="1" baseline="0" dirty="0" smtClean="0">
            <a:latin typeface="Century Gothic" pitchFamily="34" charset="0"/>
            <a:ea typeface="HG丸ｺﾞｼｯｸM-PRO" pitchFamily="50" charset="-128"/>
          </a:endParaRPr>
        </a:p>
      </dgm:t>
    </dgm:pt>
    <dgm:pt modelId="{86BAF16C-E854-4AEF-8832-BDF311EF65B5}" type="parTrans" cxnId="{C2BAFDE4-23BA-46C5-B0AD-35CB03543B2D}">
      <dgm:prSet/>
      <dgm:spPr/>
      <dgm:t>
        <a:bodyPr/>
        <a:lstStyle/>
        <a:p>
          <a:endParaRPr kumimoji="1" lang="ja-JP" altLang="en-US" sz="2800" b="1" baseline="0">
            <a:latin typeface="Century Gothic" pitchFamily="34" charset="0"/>
            <a:ea typeface="HG丸ｺﾞｼｯｸM-PRO" pitchFamily="50" charset="-128"/>
          </a:endParaRPr>
        </a:p>
      </dgm:t>
    </dgm:pt>
    <dgm:pt modelId="{8D7802FE-7766-488D-BE14-943A1563BE7F}" type="sibTrans" cxnId="{C2BAFDE4-23BA-46C5-B0AD-35CB03543B2D}">
      <dgm:prSet/>
      <dgm:spPr/>
      <dgm:t>
        <a:bodyPr/>
        <a:lstStyle/>
        <a:p>
          <a:endParaRPr kumimoji="1" lang="ja-JP" altLang="en-US" sz="2800" b="1" baseline="0">
            <a:latin typeface="Century Gothic" pitchFamily="34" charset="0"/>
            <a:ea typeface="HG丸ｺﾞｼｯｸM-PRO" pitchFamily="50" charset="-128"/>
          </a:endParaRPr>
        </a:p>
      </dgm:t>
    </dgm:pt>
    <dgm:pt modelId="{E06EFBAA-2EE0-4324-BB20-DAC7EB3291A5}" type="pres">
      <dgm:prSet presAssocID="{8B734A3F-1CEB-4797-B01B-4A5897F4795C}" presName="Name0" presStyleCnt="0">
        <dgm:presLayoutVars>
          <dgm:chMax val="7"/>
          <dgm:resizeHandles val="exact"/>
        </dgm:presLayoutVars>
      </dgm:prSet>
      <dgm:spPr/>
    </dgm:pt>
    <dgm:pt modelId="{73CFA2E0-DF4F-488E-817A-8C833F3B0680}" type="pres">
      <dgm:prSet presAssocID="{8B734A3F-1CEB-4797-B01B-4A5897F4795C}" presName="comp1" presStyleCnt="0"/>
      <dgm:spPr/>
    </dgm:pt>
    <dgm:pt modelId="{E0D6A14E-4EAF-4881-AAE8-74CCC69FB1DF}" type="pres">
      <dgm:prSet presAssocID="{8B734A3F-1CEB-4797-B01B-4A5897F4795C}" presName="circle1" presStyleLbl="node1" presStyleIdx="0" presStyleCnt="5"/>
      <dgm:spPr/>
      <dgm:t>
        <a:bodyPr/>
        <a:lstStyle/>
        <a:p>
          <a:endParaRPr kumimoji="1" lang="ja-JP" altLang="en-US"/>
        </a:p>
      </dgm:t>
    </dgm:pt>
    <dgm:pt modelId="{DC39603E-0151-4161-B867-784239303AB6}" type="pres">
      <dgm:prSet presAssocID="{8B734A3F-1CEB-4797-B01B-4A5897F4795C}" presName="c1text" presStyleLbl="node1" presStyleIdx="0" presStyleCnt="5">
        <dgm:presLayoutVars>
          <dgm:bulletEnabled val="1"/>
        </dgm:presLayoutVars>
      </dgm:prSet>
      <dgm:spPr/>
      <dgm:t>
        <a:bodyPr/>
        <a:lstStyle/>
        <a:p>
          <a:endParaRPr kumimoji="1" lang="ja-JP" altLang="en-US"/>
        </a:p>
      </dgm:t>
    </dgm:pt>
    <dgm:pt modelId="{91B099EC-C583-4A2F-A265-A519A6802D00}" type="pres">
      <dgm:prSet presAssocID="{8B734A3F-1CEB-4797-B01B-4A5897F4795C}" presName="comp2" presStyleCnt="0"/>
      <dgm:spPr/>
    </dgm:pt>
    <dgm:pt modelId="{1DCE8C2C-A5D6-42CC-AF58-CB8FB391E689}" type="pres">
      <dgm:prSet presAssocID="{8B734A3F-1CEB-4797-B01B-4A5897F4795C}" presName="circle2" presStyleLbl="node1" presStyleIdx="1" presStyleCnt="5"/>
      <dgm:spPr/>
      <dgm:t>
        <a:bodyPr/>
        <a:lstStyle/>
        <a:p>
          <a:endParaRPr kumimoji="1" lang="ja-JP" altLang="en-US"/>
        </a:p>
      </dgm:t>
    </dgm:pt>
    <dgm:pt modelId="{8DCCB135-373B-407A-9B98-F66769FFE7D9}" type="pres">
      <dgm:prSet presAssocID="{8B734A3F-1CEB-4797-B01B-4A5897F4795C}" presName="c2text" presStyleLbl="node1" presStyleIdx="1" presStyleCnt="5">
        <dgm:presLayoutVars>
          <dgm:bulletEnabled val="1"/>
        </dgm:presLayoutVars>
      </dgm:prSet>
      <dgm:spPr/>
      <dgm:t>
        <a:bodyPr/>
        <a:lstStyle/>
        <a:p>
          <a:endParaRPr kumimoji="1" lang="ja-JP" altLang="en-US"/>
        </a:p>
      </dgm:t>
    </dgm:pt>
    <dgm:pt modelId="{D8DF2890-2F7B-45E2-ADFD-D637F20FC44B}" type="pres">
      <dgm:prSet presAssocID="{8B734A3F-1CEB-4797-B01B-4A5897F4795C}" presName="comp3" presStyleCnt="0"/>
      <dgm:spPr/>
    </dgm:pt>
    <dgm:pt modelId="{ABA47677-6A22-4385-A7B4-4A8B91629B96}" type="pres">
      <dgm:prSet presAssocID="{8B734A3F-1CEB-4797-B01B-4A5897F4795C}" presName="circle3" presStyleLbl="node1" presStyleIdx="2" presStyleCnt="5"/>
      <dgm:spPr/>
      <dgm:t>
        <a:bodyPr/>
        <a:lstStyle/>
        <a:p>
          <a:endParaRPr kumimoji="1" lang="ja-JP" altLang="en-US"/>
        </a:p>
      </dgm:t>
    </dgm:pt>
    <dgm:pt modelId="{993331BA-136F-44A2-B7A8-1DA384DE456E}" type="pres">
      <dgm:prSet presAssocID="{8B734A3F-1CEB-4797-B01B-4A5897F4795C}" presName="c3text" presStyleLbl="node1" presStyleIdx="2" presStyleCnt="5">
        <dgm:presLayoutVars>
          <dgm:bulletEnabled val="1"/>
        </dgm:presLayoutVars>
      </dgm:prSet>
      <dgm:spPr/>
      <dgm:t>
        <a:bodyPr/>
        <a:lstStyle/>
        <a:p>
          <a:endParaRPr kumimoji="1" lang="ja-JP" altLang="en-US"/>
        </a:p>
      </dgm:t>
    </dgm:pt>
    <dgm:pt modelId="{AE63820E-A748-446D-B272-3149A7DD62FC}" type="pres">
      <dgm:prSet presAssocID="{8B734A3F-1CEB-4797-B01B-4A5897F4795C}" presName="comp4" presStyleCnt="0"/>
      <dgm:spPr/>
    </dgm:pt>
    <dgm:pt modelId="{4027BDE4-10CB-41D0-82AA-A8C97A8E85B2}" type="pres">
      <dgm:prSet presAssocID="{8B734A3F-1CEB-4797-B01B-4A5897F4795C}" presName="circle4" presStyleLbl="node1" presStyleIdx="3" presStyleCnt="5"/>
      <dgm:spPr/>
      <dgm:t>
        <a:bodyPr/>
        <a:lstStyle/>
        <a:p>
          <a:endParaRPr kumimoji="1" lang="ja-JP" altLang="en-US"/>
        </a:p>
      </dgm:t>
    </dgm:pt>
    <dgm:pt modelId="{DA5C0B5F-913F-4904-8179-590F3B3157A0}" type="pres">
      <dgm:prSet presAssocID="{8B734A3F-1CEB-4797-B01B-4A5897F4795C}" presName="c4text" presStyleLbl="node1" presStyleIdx="3" presStyleCnt="5">
        <dgm:presLayoutVars>
          <dgm:bulletEnabled val="1"/>
        </dgm:presLayoutVars>
      </dgm:prSet>
      <dgm:spPr/>
      <dgm:t>
        <a:bodyPr/>
        <a:lstStyle/>
        <a:p>
          <a:endParaRPr kumimoji="1" lang="ja-JP" altLang="en-US"/>
        </a:p>
      </dgm:t>
    </dgm:pt>
    <dgm:pt modelId="{8961D9BC-669A-423B-88F5-37321B645093}" type="pres">
      <dgm:prSet presAssocID="{8B734A3F-1CEB-4797-B01B-4A5897F4795C}" presName="comp5" presStyleCnt="0"/>
      <dgm:spPr/>
    </dgm:pt>
    <dgm:pt modelId="{6136BF93-0FCC-47F3-BED7-CE9B942FD678}" type="pres">
      <dgm:prSet presAssocID="{8B734A3F-1CEB-4797-B01B-4A5897F4795C}" presName="circle5" presStyleLbl="node1" presStyleIdx="4" presStyleCnt="5"/>
      <dgm:spPr/>
      <dgm:t>
        <a:bodyPr/>
        <a:lstStyle/>
        <a:p>
          <a:endParaRPr kumimoji="1" lang="ja-JP" altLang="en-US"/>
        </a:p>
      </dgm:t>
    </dgm:pt>
    <dgm:pt modelId="{0BE52D4D-FFC6-43BE-A684-B65AE94D995E}" type="pres">
      <dgm:prSet presAssocID="{8B734A3F-1CEB-4797-B01B-4A5897F4795C}" presName="c5text" presStyleLbl="node1" presStyleIdx="4" presStyleCnt="5">
        <dgm:presLayoutVars>
          <dgm:bulletEnabled val="1"/>
        </dgm:presLayoutVars>
      </dgm:prSet>
      <dgm:spPr/>
      <dgm:t>
        <a:bodyPr/>
        <a:lstStyle/>
        <a:p>
          <a:endParaRPr kumimoji="1" lang="ja-JP" altLang="en-US"/>
        </a:p>
      </dgm:t>
    </dgm:pt>
  </dgm:ptLst>
  <dgm:cxnLst>
    <dgm:cxn modelId="{1372C7E3-23A7-48F2-9B35-B32F4481C0AE}" type="presOf" srcId="{01A94393-253D-45AA-9644-B52BA1984C17}" destId="{E0D6A14E-4EAF-4881-AAE8-74CCC69FB1DF}" srcOrd="0" destOrd="0" presId="urn:microsoft.com/office/officeart/2005/8/layout/venn2"/>
    <dgm:cxn modelId="{9623CC64-46CC-487D-A928-8C8629A8C71E}" srcId="{8B734A3F-1CEB-4797-B01B-4A5897F4795C}" destId="{1AD3B09F-7E61-46AC-81AE-980CB9E9D246}" srcOrd="1" destOrd="0" parTransId="{E8A744B8-DB01-41B8-A692-46A58492FD82}" sibTransId="{0219613F-A236-4BE1-82BE-64ECA596BE0B}"/>
    <dgm:cxn modelId="{8FCC1856-60D5-4031-88D4-1DA07741740F}" type="presOf" srcId="{8B734A3F-1CEB-4797-B01B-4A5897F4795C}" destId="{E06EFBAA-2EE0-4324-BB20-DAC7EB3291A5}" srcOrd="0" destOrd="0" presId="urn:microsoft.com/office/officeart/2005/8/layout/venn2"/>
    <dgm:cxn modelId="{4409E29C-D95C-4F33-B816-F532A6B2FA18}" type="presOf" srcId="{F8BF9914-6822-4176-B337-C01092450D79}" destId="{4027BDE4-10CB-41D0-82AA-A8C97A8E85B2}" srcOrd="0" destOrd="0" presId="urn:microsoft.com/office/officeart/2005/8/layout/venn2"/>
    <dgm:cxn modelId="{EFF0D15D-D56F-42D5-969A-FEAF66C5DC56}" type="presOf" srcId="{E57535F1-7ED2-4274-B20D-9F57D6BE41AA}" destId="{6136BF93-0FCC-47F3-BED7-CE9B942FD678}" srcOrd="0" destOrd="0" presId="urn:microsoft.com/office/officeart/2005/8/layout/venn2"/>
    <dgm:cxn modelId="{B3E07464-AF65-497B-A3AA-7814E2D2F376}" srcId="{8B734A3F-1CEB-4797-B01B-4A5897F4795C}" destId="{339C62BC-0B15-4BC7-B44C-7198BA82620E}" srcOrd="2" destOrd="0" parTransId="{932727D5-EB84-4F70-A112-A7F5D52B285A}" sibTransId="{9C7BC589-CB04-4344-876D-E22C858C1F34}"/>
    <dgm:cxn modelId="{41813889-6E6F-475D-85F6-DE5C595605B0}" type="presOf" srcId="{339C62BC-0B15-4BC7-B44C-7198BA82620E}" destId="{993331BA-136F-44A2-B7A8-1DA384DE456E}" srcOrd="1" destOrd="0" presId="urn:microsoft.com/office/officeart/2005/8/layout/venn2"/>
    <dgm:cxn modelId="{7A07DFD7-7F59-4CBA-90D4-0FC935C30FBC}" type="presOf" srcId="{339C62BC-0B15-4BC7-B44C-7198BA82620E}" destId="{ABA47677-6A22-4385-A7B4-4A8B91629B96}" srcOrd="0" destOrd="0" presId="urn:microsoft.com/office/officeart/2005/8/layout/venn2"/>
    <dgm:cxn modelId="{D9176699-FD8B-47A6-ABF5-892358B9D077}" type="presOf" srcId="{1AD3B09F-7E61-46AC-81AE-980CB9E9D246}" destId="{8DCCB135-373B-407A-9B98-F66769FFE7D9}" srcOrd="1" destOrd="0" presId="urn:microsoft.com/office/officeart/2005/8/layout/venn2"/>
    <dgm:cxn modelId="{33654985-8D04-4991-ADDF-F2569F58BBCC}" type="presOf" srcId="{01A94393-253D-45AA-9644-B52BA1984C17}" destId="{DC39603E-0151-4161-B867-784239303AB6}" srcOrd="1" destOrd="0" presId="urn:microsoft.com/office/officeart/2005/8/layout/venn2"/>
    <dgm:cxn modelId="{57CF0275-745C-4774-A1A0-F869D77879DA}" type="presOf" srcId="{E57535F1-7ED2-4274-B20D-9F57D6BE41AA}" destId="{0BE52D4D-FFC6-43BE-A684-B65AE94D995E}" srcOrd="1" destOrd="0" presId="urn:microsoft.com/office/officeart/2005/8/layout/venn2"/>
    <dgm:cxn modelId="{C2BAFDE4-23BA-46C5-B0AD-35CB03543B2D}" srcId="{8B734A3F-1CEB-4797-B01B-4A5897F4795C}" destId="{E57535F1-7ED2-4274-B20D-9F57D6BE41AA}" srcOrd="4" destOrd="0" parTransId="{86BAF16C-E854-4AEF-8832-BDF311EF65B5}" sibTransId="{8D7802FE-7766-488D-BE14-943A1563BE7F}"/>
    <dgm:cxn modelId="{4339111E-4E44-42E4-9F38-25FA992E5922}" srcId="{8B734A3F-1CEB-4797-B01B-4A5897F4795C}" destId="{F8BF9914-6822-4176-B337-C01092450D79}" srcOrd="3" destOrd="0" parTransId="{CA031FBC-A02B-4C35-AF28-A7CA2A7077A6}" sibTransId="{33165745-9A9F-4C74-808D-D49D47A56C04}"/>
    <dgm:cxn modelId="{90237B85-F1A1-4D2D-AC95-EFC00BFED737}" type="presOf" srcId="{1AD3B09F-7E61-46AC-81AE-980CB9E9D246}" destId="{1DCE8C2C-A5D6-42CC-AF58-CB8FB391E689}" srcOrd="0" destOrd="0" presId="urn:microsoft.com/office/officeart/2005/8/layout/venn2"/>
    <dgm:cxn modelId="{D09F21BC-87D2-4B3D-AE78-00EB58FAEE07}" srcId="{8B734A3F-1CEB-4797-B01B-4A5897F4795C}" destId="{01A94393-253D-45AA-9644-B52BA1984C17}" srcOrd="0" destOrd="0" parTransId="{4864636B-332C-4917-8D6E-CBCD1BF5B8D3}" sibTransId="{2C52AB49-6E0A-4919-BD3A-1C98159E1EA0}"/>
    <dgm:cxn modelId="{2FBB1639-D687-47BF-A72A-538163FBF79A}" type="presOf" srcId="{F8BF9914-6822-4176-B337-C01092450D79}" destId="{DA5C0B5F-913F-4904-8179-590F3B3157A0}" srcOrd="1" destOrd="0" presId="urn:microsoft.com/office/officeart/2005/8/layout/venn2"/>
    <dgm:cxn modelId="{EFDD4C9C-870B-42B9-A49F-27464CEA229B}" type="presParOf" srcId="{E06EFBAA-2EE0-4324-BB20-DAC7EB3291A5}" destId="{73CFA2E0-DF4F-488E-817A-8C833F3B0680}" srcOrd="0" destOrd="0" presId="urn:microsoft.com/office/officeart/2005/8/layout/venn2"/>
    <dgm:cxn modelId="{E4F46227-DE8B-4F50-BAFB-B8F274A4CE60}" type="presParOf" srcId="{73CFA2E0-DF4F-488E-817A-8C833F3B0680}" destId="{E0D6A14E-4EAF-4881-AAE8-74CCC69FB1DF}" srcOrd="0" destOrd="0" presId="urn:microsoft.com/office/officeart/2005/8/layout/venn2"/>
    <dgm:cxn modelId="{A051C1C7-349E-41EA-917D-BFA12755F7E1}" type="presParOf" srcId="{73CFA2E0-DF4F-488E-817A-8C833F3B0680}" destId="{DC39603E-0151-4161-B867-784239303AB6}" srcOrd="1" destOrd="0" presId="urn:microsoft.com/office/officeart/2005/8/layout/venn2"/>
    <dgm:cxn modelId="{A33FF1BE-CE7B-4F57-BF53-01F441B9C0DC}" type="presParOf" srcId="{E06EFBAA-2EE0-4324-BB20-DAC7EB3291A5}" destId="{91B099EC-C583-4A2F-A265-A519A6802D00}" srcOrd="1" destOrd="0" presId="urn:microsoft.com/office/officeart/2005/8/layout/venn2"/>
    <dgm:cxn modelId="{10A5FFF0-396B-43A0-A554-10E088EBA4B9}" type="presParOf" srcId="{91B099EC-C583-4A2F-A265-A519A6802D00}" destId="{1DCE8C2C-A5D6-42CC-AF58-CB8FB391E689}" srcOrd="0" destOrd="0" presId="urn:microsoft.com/office/officeart/2005/8/layout/venn2"/>
    <dgm:cxn modelId="{3E3331C9-373B-42C9-A46C-41F8B76C7C3D}" type="presParOf" srcId="{91B099EC-C583-4A2F-A265-A519A6802D00}" destId="{8DCCB135-373B-407A-9B98-F66769FFE7D9}" srcOrd="1" destOrd="0" presId="urn:microsoft.com/office/officeart/2005/8/layout/venn2"/>
    <dgm:cxn modelId="{E41734B3-4782-4730-9DF6-E754388F66F2}" type="presParOf" srcId="{E06EFBAA-2EE0-4324-BB20-DAC7EB3291A5}" destId="{D8DF2890-2F7B-45E2-ADFD-D637F20FC44B}" srcOrd="2" destOrd="0" presId="urn:microsoft.com/office/officeart/2005/8/layout/venn2"/>
    <dgm:cxn modelId="{A571CB6A-1BE3-46AE-9B56-3F1AE3AD2D60}" type="presParOf" srcId="{D8DF2890-2F7B-45E2-ADFD-D637F20FC44B}" destId="{ABA47677-6A22-4385-A7B4-4A8B91629B96}" srcOrd="0" destOrd="0" presId="urn:microsoft.com/office/officeart/2005/8/layout/venn2"/>
    <dgm:cxn modelId="{EA0DE0EE-B228-406B-A4C8-DE76A88B56C9}" type="presParOf" srcId="{D8DF2890-2F7B-45E2-ADFD-D637F20FC44B}" destId="{993331BA-136F-44A2-B7A8-1DA384DE456E}" srcOrd="1" destOrd="0" presId="urn:microsoft.com/office/officeart/2005/8/layout/venn2"/>
    <dgm:cxn modelId="{A3449696-4154-4C65-80E5-B67329FF75ED}" type="presParOf" srcId="{E06EFBAA-2EE0-4324-BB20-DAC7EB3291A5}" destId="{AE63820E-A748-446D-B272-3149A7DD62FC}" srcOrd="3" destOrd="0" presId="urn:microsoft.com/office/officeart/2005/8/layout/venn2"/>
    <dgm:cxn modelId="{928E0EC7-87AA-4657-AE21-E9FDAB8F04F6}" type="presParOf" srcId="{AE63820E-A748-446D-B272-3149A7DD62FC}" destId="{4027BDE4-10CB-41D0-82AA-A8C97A8E85B2}" srcOrd="0" destOrd="0" presId="urn:microsoft.com/office/officeart/2005/8/layout/venn2"/>
    <dgm:cxn modelId="{47D508A0-2A20-4A6C-9C46-27D20C826378}" type="presParOf" srcId="{AE63820E-A748-446D-B272-3149A7DD62FC}" destId="{DA5C0B5F-913F-4904-8179-590F3B3157A0}" srcOrd="1" destOrd="0" presId="urn:microsoft.com/office/officeart/2005/8/layout/venn2"/>
    <dgm:cxn modelId="{257A7378-2C97-4A81-8D2A-019A1177ADB2}" type="presParOf" srcId="{E06EFBAA-2EE0-4324-BB20-DAC7EB3291A5}" destId="{8961D9BC-669A-423B-88F5-37321B645093}" srcOrd="4" destOrd="0" presId="urn:microsoft.com/office/officeart/2005/8/layout/venn2"/>
    <dgm:cxn modelId="{EA9028A4-43AB-43E4-9AFD-4380FF417ED6}" type="presParOf" srcId="{8961D9BC-669A-423B-88F5-37321B645093}" destId="{6136BF93-0FCC-47F3-BED7-CE9B942FD678}" srcOrd="0" destOrd="0" presId="urn:microsoft.com/office/officeart/2005/8/layout/venn2"/>
    <dgm:cxn modelId="{1F0E17C1-BF15-4C8F-8B95-5231D3665A7B}" type="presParOf" srcId="{8961D9BC-669A-423B-88F5-37321B645093}" destId="{0BE52D4D-FFC6-43BE-A684-B65AE94D995E}"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734A3F-1CEB-4797-B01B-4A5897F4795C}" type="doc">
      <dgm:prSet loTypeId="urn:microsoft.com/office/officeart/2005/8/layout/venn2" loCatId="relationship" qsTypeId="urn:microsoft.com/office/officeart/2005/8/quickstyle/simple1" qsCatId="simple" csTypeId="urn:microsoft.com/office/officeart/2005/8/colors/colorful5" csCatId="colorful" phldr="1"/>
      <dgm:spPr/>
    </dgm:pt>
    <dgm:pt modelId="{01A94393-253D-45AA-9644-B52BA1984C17}">
      <dgm:prSet phldrT="[テキスト]" custT="1"/>
      <dgm:spPr/>
      <dgm:t>
        <a:bodyPr/>
        <a:lstStyle/>
        <a:p>
          <a:r>
            <a:rPr kumimoji="1" lang="ja-JP" altLang="en-US" sz="1200" b="1" baseline="0" dirty="0" smtClean="0">
              <a:latin typeface="Century Gothic" pitchFamily="34" charset="0"/>
              <a:ea typeface="HG丸ｺﾞｼｯｸM-PRO" pitchFamily="50" charset="-128"/>
            </a:rPr>
            <a:t>インストーラ</a:t>
          </a:r>
          <a:endParaRPr kumimoji="1" lang="en-US" altLang="ja-JP" sz="1200" b="1" baseline="0" dirty="0" smtClean="0">
            <a:latin typeface="Century Gothic" pitchFamily="34" charset="0"/>
            <a:ea typeface="HG丸ｺﾞｼｯｸM-PRO" pitchFamily="50" charset="-128"/>
          </a:endParaRPr>
        </a:p>
      </dgm:t>
    </dgm:pt>
    <dgm:pt modelId="{4864636B-332C-4917-8D6E-CBCD1BF5B8D3}" type="parTrans" cxnId="{D09F21BC-87D2-4B3D-AE78-00EB58FAEE07}">
      <dgm:prSet/>
      <dgm:spPr/>
      <dgm:t>
        <a:bodyPr/>
        <a:lstStyle/>
        <a:p>
          <a:endParaRPr kumimoji="1" lang="ja-JP" altLang="en-US" sz="2800" b="1" baseline="0">
            <a:latin typeface="Century Gothic" pitchFamily="34" charset="0"/>
            <a:ea typeface="HG丸ｺﾞｼｯｸM-PRO" pitchFamily="50" charset="-128"/>
          </a:endParaRPr>
        </a:p>
      </dgm:t>
    </dgm:pt>
    <dgm:pt modelId="{2C52AB49-6E0A-4919-BD3A-1C98159E1EA0}" type="sibTrans" cxnId="{D09F21BC-87D2-4B3D-AE78-00EB58FAEE07}">
      <dgm:prSet/>
      <dgm:spPr/>
      <dgm:t>
        <a:bodyPr/>
        <a:lstStyle/>
        <a:p>
          <a:endParaRPr kumimoji="1" lang="ja-JP" altLang="en-US" sz="2800" b="1" baseline="0">
            <a:latin typeface="Century Gothic" pitchFamily="34" charset="0"/>
            <a:ea typeface="HG丸ｺﾞｼｯｸM-PRO" pitchFamily="50" charset="-128"/>
          </a:endParaRPr>
        </a:p>
      </dgm:t>
    </dgm:pt>
    <dgm:pt modelId="{1AD3B09F-7E61-46AC-81AE-980CB9E9D246}">
      <dgm:prSet phldrT="[テキスト]" custT="1"/>
      <dgm:spPr/>
      <dgm:t>
        <a:bodyPr/>
        <a:lstStyle/>
        <a:p>
          <a:r>
            <a:rPr kumimoji="1" lang="ja-JP" altLang="en-US" sz="1200" b="1" baseline="0" dirty="0" smtClean="0">
              <a:latin typeface="Century Gothic" pitchFamily="34" charset="0"/>
              <a:ea typeface="HG丸ｺﾞｼｯｸM-PRO" pitchFamily="50" charset="-128"/>
            </a:rPr>
            <a:t>アプリケーション</a:t>
          </a:r>
          <a:endParaRPr kumimoji="1" lang="en-US" altLang="ja-JP" sz="1200" b="1" baseline="0" dirty="0" smtClean="0">
            <a:latin typeface="Century Gothic" pitchFamily="34" charset="0"/>
            <a:ea typeface="HG丸ｺﾞｼｯｸM-PRO" pitchFamily="50" charset="-128"/>
          </a:endParaRPr>
        </a:p>
      </dgm:t>
    </dgm:pt>
    <dgm:pt modelId="{E8A744B8-DB01-41B8-A692-46A58492FD82}" type="parTrans" cxnId="{9623CC64-46CC-487D-A928-8C8629A8C71E}">
      <dgm:prSet/>
      <dgm:spPr/>
      <dgm:t>
        <a:bodyPr/>
        <a:lstStyle/>
        <a:p>
          <a:endParaRPr kumimoji="1" lang="ja-JP" altLang="en-US" sz="2800" b="1" baseline="0">
            <a:latin typeface="Century Gothic" pitchFamily="34" charset="0"/>
            <a:ea typeface="HG丸ｺﾞｼｯｸM-PRO" pitchFamily="50" charset="-128"/>
          </a:endParaRPr>
        </a:p>
      </dgm:t>
    </dgm:pt>
    <dgm:pt modelId="{0219613F-A236-4BE1-82BE-64ECA596BE0B}" type="sibTrans" cxnId="{9623CC64-46CC-487D-A928-8C8629A8C71E}">
      <dgm:prSet/>
      <dgm:spPr/>
      <dgm:t>
        <a:bodyPr/>
        <a:lstStyle/>
        <a:p>
          <a:endParaRPr kumimoji="1" lang="ja-JP" altLang="en-US" sz="2800" b="1" baseline="0">
            <a:latin typeface="Century Gothic" pitchFamily="34" charset="0"/>
            <a:ea typeface="HG丸ｺﾞｼｯｸM-PRO" pitchFamily="50" charset="-128"/>
          </a:endParaRPr>
        </a:p>
      </dgm:t>
    </dgm:pt>
    <dgm:pt modelId="{339C62BC-0B15-4BC7-B44C-7198BA82620E}">
      <dgm:prSet phldrT="[テキスト]" custT="1"/>
      <dgm:spPr/>
      <dgm:t>
        <a:bodyPr/>
        <a:lstStyle/>
        <a:p>
          <a:r>
            <a:rPr kumimoji="1" lang="ja-JP" altLang="en-US" sz="1200" b="1" baseline="0" dirty="0" smtClean="0">
              <a:latin typeface="Century Gothic" pitchFamily="34" charset="0"/>
              <a:ea typeface="HG丸ｺﾞｼｯｸM-PRO" pitchFamily="50" charset="-128"/>
            </a:rPr>
            <a:t>システムソフトウェア</a:t>
          </a:r>
          <a:endParaRPr kumimoji="1" lang="en-US" altLang="ja-JP" sz="1200" b="1" baseline="0" dirty="0" smtClean="0">
            <a:latin typeface="Century Gothic" pitchFamily="34" charset="0"/>
            <a:ea typeface="HG丸ｺﾞｼｯｸM-PRO" pitchFamily="50" charset="-128"/>
          </a:endParaRPr>
        </a:p>
      </dgm:t>
    </dgm:pt>
    <dgm:pt modelId="{932727D5-EB84-4F70-A112-A7F5D52B285A}" type="parTrans" cxnId="{B3E07464-AF65-497B-A3AA-7814E2D2F376}">
      <dgm:prSet/>
      <dgm:spPr/>
      <dgm:t>
        <a:bodyPr/>
        <a:lstStyle/>
        <a:p>
          <a:endParaRPr kumimoji="1" lang="ja-JP" altLang="en-US" sz="2800" b="1" baseline="0">
            <a:latin typeface="Century Gothic" pitchFamily="34" charset="0"/>
            <a:ea typeface="HG丸ｺﾞｼｯｸM-PRO" pitchFamily="50" charset="-128"/>
          </a:endParaRPr>
        </a:p>
      </dgm:t>
    </dgm:pt>
    <dgm:pt modelId="{9C7BC589-CB04-4344-876D-E22C858C1F34}" type="sibTrans" cxnId="{B3E07464-AF65-497B-A3AA-7814E2D2F376}">
      <dgm:prSet/>
      <dgm:spPr/>
      <dgm:t>
        <a:bodyPr/>
        <a:lstStyle/>
        <a:p>
          <a:endParaRPr kumimoji="1" lang="ja-JP" altLang="en-US" sz="2800" b="1" baseline="0">
            <a:latin typeface="Century Gothic" pitchFamily="34" charset="0"/>
            <a:ea typeface="HG丸ｺﾞｼｯｸM-PRO" pitchFamily="50" charset="-128"/>
          </a:endParaRPr>
        </a:p>
      </dgm:t>
    </dgm:pt>
    <dgm:pt modelId="{F8BF9914-6822-4176-B337-C01092450D79}">
      <dgm:prSet phldrT="[テキスト]" custT="1"/>
      <dgm:spPr/>
      <dgm:t>
        <a:bodyPr/>
        <a:lstStyle/>
        <a:p>
          <a:r>
            <a:rPr kumimoji="1" lang="ja-JP" altLang="en-US" sz="1200" b="1" baseline="0" dirty="0" smtClean="0">
              <a:latin typeface="Century Gothic" pitchFamily="34" charset="0"/>
              <a:ea typeface="HG丸ｺﾞｼｯｸM-PRO" pitchFamily="50" charset="-128"/>
            </a:rPr>
            <a:t>ライブラリ</a:t>
          </a:r>
          <a:endParaRPr kumimoji="1" lang="en-US" altLang="ja-JP" sz="1200" b="1" baseline="0" dirty="0" smtClean="0">
            <a:latin typeface="Century Gothic" pitchFamily="34" charset="0"/>
            <a:ea typeface="HG丸ｺﾞｼｯｸM-PRO" pitchFamily="50" charset="-128"/>
          </a:endParaRPr>
        </a:p>
      </dgm:t>
    </dgm:pt>
    <dgm:pt modelId="{CA031FBC-A02B-4C35-AF28-A7CA2A7077A6}" type="parTrans" cxnId="{4339111E-4E44-42E4-9F38-25FA992E5922}">
      <dgm:prSet/>
      <dgm:spPr/>
      <dgm:t>
        <a:bodyPr/>
        <a:lstStyle/>
        <a:p>
          <a:endParaRPr kumimoji="1" lang="ja-JP" altLang="en-US" sz="2800" b="1" baseline="0">
            <a:latin typeface="Century Gothic" pitchFamily="34" charset="0"/>
            <a:ea typeface="HG丸ｺﾞｼｯｸM-PRO" pitchFamily="50" charset="-128"/>
          </a:endParaRPr>
        </a:p>
      </dgm:t>
    </dgm:pt>
    <dgm:pt modelId="{33165745-9A9F-4C74-808D-D49D47A56C04}" type="sibTrans" cxnId="{4339111E-4E44-42E4-9F38-25FA992E5922}">
      <dgm:prSet/>
      <dgm:spPr/>
      <dgm:t>
        <a:bodyPr/>
        <a:lstStyle/>
        <a:p>
          <a:endParaRPr kumimoji="1" lang="ja-JP" altLang="en-US" sz="2800" b="1" baseline="0">
            <a:latin typeface="Century Gothic" pitchFamily="34" charset="0"/>
            <a:ea typeface="HG丸ｺﾞｼｯｸM-PRO" pitchFamily="50" charset="-128"/>
          </a:endParaRPr>
        </a:p>
      </dgm:t>
    </dgm:pt>
    <dgm:pt modelId="{E57535F1-7ED2-4274-B20D-9F57D6BE41AA}">
      <dgm:prSet phldrT="[テキスト]" custT="1"/>
      <dgm:spPr/>
      <dgm:t>
        <a:bodyPr/>
        <a:lstStyle/>
        <a:p>
          <a:r>
            <a:rPr kumimoji="1" lang="ja-JP" altLang="en-US" sz="1200" b="1" baseline="0" dirty="0" smtClean="0">
              <a:latin typeface="Century Gothic" pitchFamily="34" charset="0"/>
              <a:ea typeface="HG丸ｺﾞｼｯｸM-PRO" pitchFamily="50" charset="-128"/>
            </a:rPr>
            <a:t>カーネル</a:t>
          </a:r>
          <a:endParaRPr kumimoji="1" lang="en-US" altLang="ja-JP" sz="1200" b="1" baseline="0" dirty="0" smtClean="0">
            <a:latin typeface="Century Gothic" pitchFamily="34" charset="0"/>
            <a:ea typeface="HG丸ｺﾞｼｯｸM-PRO" pitchFamily="50" charset="-128"/>
          </a:endParaRPr>
        </a:p>
      </dgm:t>
    </dgm:pt>
    <dgm:pt modelId="{86BAF16C-E854-4AEF-8832-BDF311EF65B5}" type="parTrans" cxnId="{C2BAFDE4-23BA-46C5-B0AD-35CB03543B2D}">
      <dgm:prSet/>
      <dgm:spPr/>
      <dgm:t>
        <a:bodyPr/>
        <a:lstStyle/>
        <a:p>
          <a:endParaRPr kumimoji="1" lang="ja-JP" altLang="en-US" sz="2800" b="1" baseline="0">
            <a:latin typeface="Century Gothic" pitchFamily="34" charset="0"/>
            <a:ea typeface="HG丸ｺﾞｼｯｸM-PRO" pitchFamily="50" charset="-128"/>
          </a:endParaRPr>
        </a:p>
      </dgm:t>
    </dgm:pt>
    <dgm:pt modelId="{8D7802FE-7766-488D-BE14-943A1563BE7F}" type="sibTrans" cxnId="{C2BAFDE4-23BA-46C5-B0AD-35CB03543B2D}">
      <dgm:prSet/>
      <dgm:spPr/>
      <dgm:t>
        <a:bodyPr/>
        <a:lstStyle/>
        <a:p>
          <a:endParaRPr kumimoji="1" lang="ja-JP" altLang="en-US" sz="2800" b="1" baseline="0">
            <a:latin typeface="Century Gothic" pitchFamily="34" charset="0"/>
            <a:ea typeface="HG丸ｺﾞｼｯｸM-PRO" pitchFamily="50" charset="-128"/>
          </a:endParaRPr>
        </a:p>
      </dgm:t>
    </dgm:pt>
    <dgm:pt modelId="{E06EFBAA-2EE0-4324-BB20-DAC7EB3291A5}" type="pres">
      <dgm:prSet presAssocID="{8B734A3F-1CEB-4797-B01B-4A5897F4795C}" presName="Name0" presStyleCnt="0">
        <dgm:presLayoutVars>
          <dgm:chMax val="7"/>
          <dgm:resizeHandles val="exact"/>
        </dgm:presLayoutVars>
      </dgm:prSet>
      <dgm:spPr/>
    </dgm:pt>
    <dgm:pt modelId="{73CFA2E0-DF4F-488E-817A-8C833F3B0680}" type="pres">
      <dgm:prSet presAssocID="{8B734A3F-1CEB-4797-B01B-4A5897F4795C}" presName="comp1" presStyleCnt="0"/>
      <dgm:spPr/>
    </dgm:pt>
    <dgm:pt modelId="{E0D6A14E-4EAF-4881-AAE8-74CCC69FB1DF}" type="pres">
      <dgm:prSet presAssocID="{8B734A3F-1CEB-4797-B01B-4A5897F4795C}" presName="circle1" presStyleLbl="node1" presStyleIdx="0" presStyleCnt="5"/>
      <dgm:spPr/>
      <dgm:t>
        <a:bodyPr/>
        <a:lstStyle/>
        <a:p>
          <a:endParaRPr kumimoji="1" lang="ja-JP" altLang="en-US"/>
        </a:p>
      </dgm:t>
    </dgm:pt>
    <dgm:pt modelId="{DC39603E-0151-4161-B867-784239303AB6}" type="pres">
      <dgm:prSet presAssocID="{8B734A3F-1CEB-4797-B01B-4A5897F4795C}" presName="c1text" presStyleLbl="node1" presStyleIdx="0" presStyleCnt="5">
        <dgm:presLayoutVars>
          <dgm:bulletEnabled val="1"/>
        </dgm:presLayoutVars>
      </dgm:prSet>
      <dgm:spPr/>
      <dgm:t>
        <a:bodyPr/>
        <a:lstStyle/>
        <a:p>
          <a:endParaRPr kumimoji="1" lang="ja-JP" altLang="en-US"/>
        </a:p>
      </dgm:t>
    </dgm:pt>
    <dgm:pt modelId="{91B099EC-C583-4A2F-A265-A519A6802D00}" type="pres">
      <dgm:prSet presAssocID="{8B734A3F-1CEB-4797-B01B-4A5897F4795C}" presName="comp2" presStyleCnt="0"/>
      <dgm:spPr/>
    </dgm:pt>
    <dgm:pt modelId="{1DCE8C2C-A5D6-42CC-AF58-CB8FB391E689}" type="pres">
      <dgm:prSet presAssocID="{8B734A3F-1CEB-4797-B01B-4A5897F4795C}" presName="circle2" presStyleLbl="node1" presStyleIdx="1" presStyleCnt="5"/>
      <dgm:spPr/>
      <dgm:t>
        <a:bodyPr/>
        <a:lstStyle/>
        <a:p>
          <a:endParaRPr kumimoji="1" lang="ja-JP" altLang="en-US"/>
        </a:p>
      </dgm:t>
    </dgm:pt>
    <dgm:pt modelId="{8DCCB135-373B-407A-9B98-F66769FFE7D9}" type="pres">
      <dgm:prSet presAssocID="{8B734A3F-1CEB-4797-B01B-4A5897F4795C}" presName="c2text" presStyleLbl="node1" presStyleIdx="1" presStyleCnt="5">
        <dgm:presLayoutVars>
          <dgm:bulletEnabled val="1"/>
        </dgm:presLayoutVars>
      </dgm:prSet>
      <dgm:spPr/>
      <dgm:t>
        <a:bodyPr/>
        <a:lstStyle/>
        <a:p>
          <a:endParaRPr kumimoji="1" lang="ja-JP" altLang="en-US"/>
        </a:p>
      </dgm:t>
    </dgm:pt>
    <dgm:pt modelId="{D8DF2890-2F7B-45E2-ADFD-D637F20FC44B}" type="pres">
      <dgm:prSet presAssocID="{8B734A3F-1CEB-4797-B01B-4A5897F4795C}" presName="comp3" presStyleCnt="0"/>
      <dgm:spPr/>
    </dgm:pt>
    <dgm:pt modelId="{ABA47677-6A22-4385-A7B4-4A8B91629B96}" type="pres">
      <dgm:prSet presAssocID="{8B734A3F-1CEB-4797-B01B-4A5897F4795C}" presName="circle3" presStyleLbl="node1" presStyleIdx="2" presStyleCnt="5"/>
      <dgm:spPr/>
      <dgm:t>
        <a:bodyPr/>
        <a:lstStyle/>
        <a:p>
          <a:endParaRPr kumimoji="1" lang="ja-JP" altLang="en-US"/>
        </a:p>
      </dgm:t>
    </dgm:pt>
    <dgm:pt modelId="{993331BA-136F-44A2-B7A8-1DA384DE456E}" type="pres">
      <dgm:prSet presAssocID="{8B734A3F-1CEB-4797-B01B-4A5897F4795C}" presName="c3text" presStyleLbl="node1" presStyleIdx="2" presStyleCnt="5">
        <dgm:presLayoutVars>
          <dgm:bulletEnabled val="1"/>
        </dgm:presLayoutVars>
      </dgm:prSet>
      <dgm:spPr/>
      <dgm:t>
        <a:bodyPr/>
        <a:lstStyle/>
        <a:p>
          <a:endParaRPr kumimoji="1" lang="ja-JP" altLang="en-US"/>
        </a:p>
      </dgm:t>
    </dgm:pt>
    <dgm:pt modelId="{AE63820E-A748-446D-B272-3149A7DD62FC}" type="pres">
      <dgm:prSet presAssocID="{8B734A3F-1CEB-4797-B01B-4A5897F4795C}" presName="comp4" presStyleCnt="0"/>
      <dgm:spPr/>
    </dgm:pt>
    <dgm:pt modelId="{4027BDE4-10CB-41D0-82AA-A8C97A8E85B2}" type="pres">
      <dgm:prSet presAssocID="{8B734A3F-1CEB-4797-B01B-4A5897F4795C}" presName="circle4" presStyleLbl="node1" presStyleIdx="3" presStyleCnt="5"/>
      <dgm:spPr/>
      <dgm:t>
        <a:bodyPr/>
        <a:lstStyle/>
        <a:p>
          <a:endParaRPr kumimoji="1" lang="ja-JP" altLang="en-US"/>
        </a:p>
      </dgm:t>
    </dgm:pt>
    <dgm:pt modelId="{DA5C0B5F-913F-4904-8179-590F3B3157A0}" type="pres">
      <dgm:prSet presAssocID="{8B734A3F-1CEB-4797-B01B-4A5897F4795C}" presName="c4text" presStyleLbl="node1" presStyleIdx="3" presStyleCnt="5">
        <dgm:presLayoutVars>
          <dgm:bulletEnabled val="1"/>
        </dgm:presLayoutVars>
      </dgm:prSet>
      <dgm:spPr/>
      <dgm:t>
        <a:bodyPr/>
        <a:lstStyle/>
        <a:p>
          <a:endParaRPr kumimoji="1" lang="ja-JP" altLang="en-US"/>
        </a:p>
      </dgm:t>
    </dgm:pt>
    <dgm:pt modelId="{8961D9BC-669A-423B-88F5-37321B645093}" type="pres">
      <dgm:prSet presAssocID="{8B734A3F-1CEB-4797-B01B-4A5897F4795C}" presName="comp5" presStyleCnt="0"/>
      <dgm:spPr/>
    </dgm:pt>
    <dgm:pt modelId="{6136BF93-0FCC-47F3-BED7-CE9B942FD678}" type="pres">
      <dgm:prSet presAssocID="{8B734A3F-1CEB-4797-B01B-4A5897F4795C}" presName="circle5" presStyleLbl="node1" presStyleIdx="4" presStyleCnt="5"/>
      <dgm:spPr/>
      <dgm:t>
        <a:bodyPr/>
        <a:lstStyle/>
        <a:p>
          <a:endParaRPr kumimoji="1" lang="ja-JP" altLang="en-US"/>
        </a:p>
      </dgm:t>
    </dgm:pt>
    <dgm:pt modelId="{0BE52D4D-FFC6-43BE-A684-B65AE94D995E}" type="pres">
      <dgm:prSet presAssocID="{8B734A3F-1CEB-4797-B01B-4A5897F4795C}" presName="c5text" presStyleLbl="node1" presStyleIdx="4" presStyleCnt="5">
        <dgm:presLayoutVars>
          <dgm:bulletEnabled val="1"/>
        </dgm:presLayoutVars>
      </dgm:prSet>
      <dgm:spPr/>
      <dgm:t>
        <a:bodyPr/>
        <a:lstStyle/>
        <a:p>
          <a:endParaRPr kumimoji="1" lang="ja-JP" altLang="en-US"/>
        </a:p>
      </dgm:t>
    </dgm:pt>
  </dgm:ptLst>
  <dgm:cxnLst>
    <dgm:cxn modelId="{D6C8C136-AECE-4322-874B-4D5790868D16}" type="presOf" srcId="{339C62BC-0B15-4BC7-B44C-7198BA82620E}" destId="{993331BA-136F-44A2-B7A8-1DA384DE456E}" srcOrd="1" destOrd="0" presId="urn:microsoft.com/office/officeart/2005/8/layout/venn2"/>
    <dgm:cxn modelId="{2C43F770-D02F-4B92-B16C-0C1B5A4B5FCC}" type="presOf" srcId="{1AD3B09F-7E61-46AC-81AE-980CB9E9D246}" destId="{1DCE8C2C-A5D6-42CC-AF58-CB8FB391E689}" srcOrd="0" destOrd="0" presId="urn:microsoft.com/office/officeart/2005/8/layout/venn2"/>
    <dgm:cxn modelId="{63E3C9CF-586C-445E-BFC7-6298E57F10B2}" type="presOf" srcId="{E57535F1-7ED2-4274-B20D-9F57D6BE41AA}" destId="{6136BF93-0FCC-47F3-BED7-CE9B942FD678}" srcOrd="0" destOrd="0" presId="urn:microsoft.com/office/officeart/2005/8/layout/venn2"/>
    <dgm:cxn modelId="{9623CC64-46CC-487D-A928-8C8629A8C71E}" srcId="{8B734A3F-1CEB-4797-B01B-4A5897F4795C}" destId="{1AD3B09F-7E61-46AC-81AE-980CB9E9D246}" srcOrd="1" destOrd="0" parTransId="{E8A744B8-DB01-41B8-A692-46A58492FD82}" sibTransId="{0219613F-A236-4BE1-82BE-64ECA596BE0B}"/>
    <dgm:cxn modelId="{BA919287-CE10-4FBD-ADE8-D18020CCCC48}" type="presOf" srcId="{F8BF9914-6822-4176-B337-C01092450D79}" destId="{DA5C0B5F-913F-4904-8179-590F3B3157A0}" srcOrd="1" destOrd="0" presId="urn:microsoft.com/office/officeart/2005/8/layout/venn2"/>
    <dgm:cxn modelId="{66528627-0A64-4805-897E-00F5B7C6E02B}" type="presOf" srcId="{339C62BC-0B15-4BC7-B44C-7198BA82620E}" destId="{ABA47677-6A22-4385-A7B4-4A8B91629B96}" srcOrd="0" destOrd="0" presId="urn:microsoft.com/office/officeart/2005/8/layout/venn2"/>
    <dgm:cxn modelId="{96419EEF-DF85-4BCD-9BDC-E100153A1685}" type="presOf" srcId="{F8BF9914-6822-4176-B337-C01092450D79}" destId="{4027BDE4-10CB-41D0-82AA-A8C97A8E85B2}" srcOrd="0" destOrd="0" presId="urn:microsoft.com/office/officeart/2005/8/layout/venn2"/>
    <dgm:cxn modelId="{D8D65774-269D-4DC3-9A3A-0625DCB9EA7A}" type="presOf" srcId="{8B734A3F-1CEB-4797-B01B-4A5897F4795C}" destId="{E06EFBAA-2EE0-4324-BB20-DAC7EB3291A5}" srcOrd="0" destOrd="0" presId="urn:microsoft.com/office/officeart/2005/8/layout/venn2"/>
    <dgm:cxn modelId="{2C0D33CD-BB63-4837-9937-A6C6653C26DD}" type="presOf" srcId="{01A94393-253D-45AA-9644-B52BA1984C17}" destId="{E0D6A14E-4EAF-4881-AAE8-74CCC69FB1DF}" srcOrd="0" destOrd="0" presId="urn:microsoft.com/office/officeart/2005/8/layout/venn2"/>
    <dgm:cxn modelId="{B3E07464-AF65-497B-A3AA-7814E2D2F376}" srcId="{8B734A3F-1CEB-4797-B01B-4A5897F4795C}" destId="{339C62BC-0B15-4BC7-B44C-7198BA82620E}" srcOrd="2" destOrd="0" parTransId="{932727D5-EB84-4F70-A112-A7F5D52B285A}" sibTransId="{9C7BC589-CB04-4344-876D-E22C858C1F34}"/>
    <dgm:cxn modelId="{F7A198C8-0944-40C0-9501-863502B9E3C0}" type="presOf" srcId="{01A94393-253D-45AA-9644-B52BA1984C17}" destId="{DC39603E-0151-4161-B867-784239303AB6}" srcOrd="1" destOrd="0" presId="urn:microsoft.com/office/officeart/2005/8/layout/venn2"/>
    <dgm:cxn modelId="{C2BAFDE4-23BA-46C5-B0AD-35CB03543B2D}" srcId="{8B734A3F-1CEB-4797-B01B-4A5897F4795C}" destId="{E57535F1-7ED2-4274-B20D-9F57D6BE41AA}" srcOrd="4" destOrd="0" parTransId="{86BAF16C-E854-4AEF-8832-BDF311EF65B5}" sibTransId="{8D7802FE-7766-488D-BE14-943A1563BE7F}"/>
    <dgm:cxn modelId="{4339111E-4E44-42E4-9F38-25FA992E5922}" srcId="{8B734A3F-1CEB-4797-B01B-4A5897F4795C}" destId="{F8BF9914-6822-4176-B337-C01092450D79}" srcOrd="3" destOrd="0" parTransId="{CA031FBC-A02B-4C35-AF28-A7CA2A7077A6}" sibTransId="{33165745-9A9F-4C74-808D-D49D47A56C04}"/>
    <dgm:cxn modelId="{B97060E2-83E4-46A3-891D-62DAF352F857}" type="presOf" srcId="{E57535F1-7ED2-4274-B20D-9F57D6BE41AA}" destId="{0BE52D4D-FFC6-43BE-A684-B65AE94D995E}" srcOrd="1" destOrd="0" presId="urn:microsoft.com/office/officeart/2005/8/layout/venn2"/>
    <dgm:cxn modelId="{D09F21BC-87D2-4B3D-AE78-00EB58FAEE07}" srcId="{8B734A3F-1CEB-4797-B01B-4A5897F4795C}" destId="{01A94393-253D-45AA-9644-B52BA1984C17}" srcOrd="0" destOrd="0" parTransId="{4864636B-332C-4917-8D6E-CBCD1BF5B8D3}" sibTransId="{2C52AB49-6E0A-4919-BD3A-1C98159E1EA0}"/>
    <dgm:cxn modelId="{57F2AC71-48F3-495C-B0A9-E3AF78E2E6D1}" type="presOf" srcId="{1AD3B09F-7E61-46AC-81AE-980CB9E9D246}" destId="{8DCCB135-373B-407A-9B98-F66769FFE7D9}" srcOrd="1" destOrd="0" presId="urn:microsoft.com/office/officeart/2005/8/layout/venn2"/>
    <dgm:cxn modelId="{2F632E4F-4D08-4392-84EA-294CF3083C34}" type="presParOf" srcId="{E06EFBAA-2EE0-4324-BB20-DAC7EB3291A5}" destId="{73CFA2E0-DF4F-488E-817A-8C833F3B0680}" srcOrd="0" destOrd="0" presId="urn:microsoft.com/office/officeart/2005/8/layout/venn2"/>
    <dgm:cxn modelId="{83DBB047-19A8-4A82-9807-FCCE481D939E}" type="presParOf" srcId="{73CFA2E0-DF4F-488E-817A-8C833F3B0680}" destId="{E0D6A14E-4EAF-4881-AAE8-74CCC69FB1DF}" srcOrd="0" destOrd="0" presId="urn:microsoft.com/office/officeart/2005/8/layout/venn2"/>
    <dgm:cxn modelId="{B7D2B9B8-719C-4785-BD85-A887B0C91D41}" type="presParOf" srcId="{73CFA2E0-DF4F-488E-817A-8C833F3B0680}" destId="{DC39603E-0151-4161-B867-784239303AB6}" srcOrd="1" destOrd="0" presId="urn:microsoft.com/office/officeart/2005/8/layout/venn2"/>
    <dgm:cxn modelId="{F0BD77DB-E24B-4AA6-8B8F-AE4AF2551265}" type="presParOf" srcId="{E06EFBAA-2EE0-4324-BB20-DAC7EB3291A5}" destId="{91B099EC-C583-4A2F-A265-A519A6802D00}" srcOrd="1" destOrd="0" presId="urn:microsoft.com/office/officeart/2005/8/layout/venn2"/>
    <dgm:cxn modelId="{B8F8ADCA-F8CC-4FA0-B04E-CC55CA3CDF8A}" type="presParOf" srcId="{91B099EC-C583-4A2F-A265-A519A6802D00}" destId="{1DCE8C2C-A5D6-42CC-AF58-CB8FB391E689}" srcOrd="0" destOrd="0" presId="urn:microsoft.com/office/officeart/2005/8/layout/venn2"/>
    <dgm:cxn modelId="{C72B10F4-1162-49EA-8CBA-641B154423C0}" type="presParOf" srcId="{91B099EC-C583-4A2F-A265-A519A6802D00}" destId="{8DCCB135-373B-407A-9B98-F66769FFE7D9}" srcOrd="1" destOrd="0" presId="urn:microsoft.com/office/officeart/2005/8/layout/venn2"/>
    <dgm:cxn modelId="{ABCDDE2D-8228-4737-9877-4C38A0DCDB88}" type="presParOf" srcId="{E06EFBAA-2EE0-4324-BB20-DAC7EB3291A5}" destId="{D8DF2890-2F7B-45E2-ADFD-D637F20FC44B}" srcOrd="2" destOrd="0" presId="urn:microsoft.com/office/officeart/2005/8/layout/venn2"/>
    <dgm:cxn modelId="{F10CB8E1-685B-4509-81EE-D1489A77DA24}" type="presParOf" srcId="{D8DF2890-2F7B-45E2-ADFD-D637F20FC44B}" destId="{ABA47677-6A22-4385-A7B4-4A8B91629B96}" srcOrd="0" destOrd="0" presId="urn:microsoft.com/office/officeart/2005/8/layout/venn2"/>
    <dgm:cxn modelId="{FB2E7D0C-9912-4560-8532-16CEF78549A7}" type="presParOf" srcId="{D8DF2890-2F7B-45E2-ADFD-D637F20FC44B}" destId="{993331BA-136F-44A2-B7A8-1DA384DE456E}" srcOrd="1" destOrd="0" presId="urn:microsoft.com/office/officeart/2005/8/layout/venn2"/>
    <dgm:cxn modelId="{C1664B4D-4B9F-4D6E-9E32-6680D7B43563}" type="presParOf" srcId="{E06EFBAA-2EE0-4324-BB20-DAC7EB3291A5}" destId="{AE63820E-A748-446D-B272-3149A7DD62FC}" srcOrd="3" destOrd="0" presId="urn:microsoft.com/office/officeart/2005/8/layout/venn2"/>
    <dgm:cxn modelId="{AA2B38E8-223A-401B-BAF1-5F5E758D92E5}" type="presParOf" srcId="{AE63820E-A748-446D-B272-3149A7DD62FC}" destId="{4027BDE4-10CB-41D0-82AA-A8C97A8E85B2}" srcOrd="0" destOrd="0" presId="urn:microsoft.com/office/officeart/2005/8/layout/venn2"/>
    <dgm:cxn modelId="{B5465493-8A0C-4DD3-8051-ABF61D7710BB}" type="presParOf" srcId="{AE63820E-A748-446D-B272-3149A7DD62FC}" destId="{DA5C0B5F-913F-4904-8179-590F3B3157A0}" srcOrd="1" destOrd="0" presId="urn:microsoft.com/office/officeart/2005/8/layout/venn2"/>
    <dgm:cxn modelId="{4EF96F74-6E01-4F38-8553-F23CF2E35799}" type="presParOf" srcId="{E06EFBAA-2EE0-4324-BB20-DAC7EB3291A5}" destId="{8961D9BC-669A-423B-88F5-37321B645093}" srcOrd="4" destOrd="0" presId="urn:microsoft.com/office/officeart/2005/8/layout/venn2"/>
    <dgm:cxn modelId="{C2F17197-1EB4-47F9-A16D-45916608F0C0}" type="presParOf" srcId="{8961D9BC-669A-423B-88F5-37321B645093}" destId="{6136BF93-0FCC-47F3-BED7-CE9B942FD678}" srcOrd="0" destOrd="0" presId="urn:microsoft.com/office/officeart/2005/8/layout/venn2"/>
    <dgm:cxn modelId="{3110E6CA-D211-4CA9-B027-016E65ACEFDD}" type="presParOf" srcId="{8961D9BC-669A-423B-88F5-37321B645093}" destId="{0BE52D4D-FFC6-43BE-A684-B65AE94D995E}"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F4AFC9-7202-4F03-939F-EEC2CEAA2BE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kumimoji="1" lang="ja-JP" altLang="en-US"/>
        </a:p>
      </dgm:t>
    </dgm:pt>
    <dgm:pt modelId="{6F4E032B-0C02-4594-9CDC-F0B3F5EB2950}">
      <dgm:prSet phldrT="[テキスト]" custT="1"/>
      <dgm:spPr/>
      <dgm:t>
        <a:bodyPr/>
        <a:lstStyle/>
        <a:p>
          <a:pPr algn="ctr"/>
          <a:r>
            <a:rPr kumimoji="1" lang="ja-JP" altLang="en-US" sz="1600" baseline="0" smtClean="0">
              <a:latin typeface="Century Gothic" pitchFamily="34" charset="0"/>
              <a:ea typeface="HG丸ｺﾞｼｯｸM-PRO" pitchFamily="50" charset="-128"/>
            </a:rPr>
            <a:t>サポート</a:t>
          </a:r>
          <a:endParaRPr kumimoji="1" lang="ja-JP" altLang="en-US" sz="1600" baseline="0" dirty="0">
            <a:latin typeface="Century Gothic" pitchFamily="34" charset="0"/>
            <a:ea typeface="HG丸ｺﾞｼｯｸM-PRO" pitchFamily="50" charset="-128"/>
          </a:endParaRPr>
        </a:p>
      </dgm:t>
    </dgm:pt>
    <dgm:pt modelId="{FE73B2D4-148B-4DB7-B99E-1618C0458B66}" type="parTrans" cxnId="{FA54381B-779D-4992-A052-DE0F4BAC437F}">
      <dgm:prSet/>
      <dgm:spPr/>
      <dgm:t>
        <a:bodyPr/>
        <a:lstStyle/>
        <a:p>
          <a:pPr algn="ctr"/>
          <a:endParaRPr kumimoji="1" lang="ja-JP" altLang="en-US" sz="600" baseline="0">
            <a:solidFill>
              <a:schemeClr val="bg1"/>
            </a:solidFill>
            <a:latin typeface="Century Gothic" pitchFamily="34" charset="0"/>
            <a:ea typeface="HG丸ｺﾞｼｯｸM-PRO" pitchFamily="50" charset="-128"/>
          </a:endParaRPr>
        </a:p>
      </dgm:t>
    </dgm:pt>
    <dgm:pt modelId="{93E89050-86ED-4133-A962-6FEF0586F453}" type="sibTrans" cxnId="{FA54381B-779D-4992-A052-DE0F4BAC437F}">
      <dgm:prSet/>
      <dgm:spPr/>
      <dgm:t>
        <a:bodyPr/>
        <a:lstStyle/>
        <a:p>
          <a:pPr algn="ctr"/>
          <a:endParaRPr kumimoji="1" lang="ja-JP" altLang="en-US" sz="600" baseline="0">
            <a:solidFill>
              <a:schemeClr val="bg1"/>
            </a:solidFill>
            <a:latin typeface="Century Gothic" pitchFamily="34" charset="0"/>
            <a:ea typeface="HG丸ｺﾞｼｯｸM-PRO" pitchFamily="50" charset="-128"/>
          </a:endParaRPr>
        </a:p>
      </dgm:t>
    </dgm:pt>
    <dgm:pt modelId="{63B1F446-E052-44CA-9D6B-77E0AF7B512E}">
      <dgm:prSet phldrT="[テキスト]" custT="1"/>
      <dgm:spPr/>
      <dgm:t>
        <a:bodyPr/>
        <a:lstStyle/>
        <a:p>
          <a:pPr algn="ctr"/>
          <a:r>
            <a:rPr kumimoji="1" lang="ja-JP" altLang="en-US" sz="1600" baseline="0" smtClean="0">
              <a:latin typeface="Century Gothic" pitchFamily="34" charset="0"/>
              <a:ea typeface="HG丸ｺﾞｼｯｸM-PRO" pitchFamily="50" charset="-128"/>
            </a:rPr>
            <a:t>アップデート</a:t>
          </a:r>
          <a:endParaRPr kumimoji="1" lang="ja-JP" altLang="en-US" sz="1600" baseline="0" dirty="0">
            <a:latin typeface="Century Gothic" pitchFamily="34" charset="0"/>
            <a:ea typeface="HG丸ｺﾞｼｯｸM-PRO" pitchFamily="50" charset="-128"/>
          </a:endParaRPr>
        </a:p>
      </dgm:t>
    </dgm:pt>
    <dgm:pt modelId="{22A6FF17-2000-4305-8D46-80C6B7B6EA72}" type="parTrans" cxnId="{A48AD6B9-953D-444B-AFC1-886CAA13DC40}">
      <dgm:prSet/>
      <dgm:spPr/>
      <dgm:t>
        <a:bodyPr/>
        <a:lstStyle/>
        <a:p>
          <a:pPr algn="ctr"/>
          <a:endParaRPr kumimoji="1" lang="ja-JP" altLang="en-US" sz="600" baseline="0">
            <a:solidFill>
              <a:schemeClr val="bg1"/>
            </a:solidFill>
            <a:latin typeface="Century Gothic" pitchFamily="34" charset="0"/>
            <a:ea typeface="HG丸ｺﾞｼｯｸM-PRO" pitchFamily="50" charset="-128"/>
          </a:endParaRPr>
        </a:p>
      </dgm:t>
    </dgm:pt>
    <dgm:pt modelId="{2D27E0B5-9D7D-4E71-BB0A-3F9571A35330}" type="sibTrans" cxnId="{A48AD6B9-953D-444B-AFC1-886CAA13DC40}">
      <dgm:prSet/>
      <dgm:spPr/>
      <dgm:t>
        <a:bodyPr/>
        <a:lstStyle/>
        <a:p>
          <a:pPr algn="ctr"/>
          <a:endParaRPr kumimoji="1" lang="ja-JP" altLang="en-US" sz="600" baseline="0">
            <a:solidFill>
              <a:schemeClr val="bg1"/>
            </a:solidFill>
            <a:latin typeface="Century Gothic" pitchFamily="34" charset="0"/>
            <a:ea typeface="HG丸ｺﾞｼｯｸM-PRO" pitchFamily="50" charset="-128"/>
          </a:endParaRPr>
        </a:p>
      </dgm:t>
    </dgm:pt>
    <dgm:pt modelId="{B1E6DC25-F0BB-47B4-B8FE-C6627C7F77FC}">
      <dgm:prSet phldrT="[テキスト]" custT="1"/>
      <dgm:spPr/>
      <dgm:t>
        <a:bodyPr/>
        <a:lstStyle/>
        <a:p>
          <a:pPr algn="ctr"/>
          <a:r>
            <a:rPr kumimoji="1" lang="ja-JP" altLang="en-US" sz="1100" baseline="0" smtClean="0">
              <a:latin typeface="Century Gothic" pitchFamily="34" charset="0"/>
              <a:ea typeface="HG丸ｺﾞｼｯｸM-PRO" pitchFamily="50" charset="-128"/>
            </a:rPr>
            <a:t>セキュリティパッチ</a:t>
          </a:r>
          <a:endParaRPr kumimoji="1" lang="ja-JP" altLang="en-US" sz="1100" baseline="0" dirty="0">
            <a:latin typeface="Century Gothic" pitchFamily="34" charset="0"/>
            <a:ea typeface="HG丸ｺﾞｼｯｸM-PRO" pitchFamily="50" charset="-128"/>
          </a:endParaRPr>
        </a:p>
      </dgm:t>
    </dgm:pt>
    <dgm:pt modelId="{19CC2F58-A81D-4F3E-81D2-BE2EF5E967DF}" type="parTrans" cxnId="{6FEB77FA-E74A-4005-BC7B-E554675F5FF5}">
      <dgm:prSet/>
      <dgm:spPr/>
      <dgm:t>
        <a:bodyPr/>
        <a:lstStyle/>
        <a:p>
          <a:pPr algn="ctr"/>
          <a:endParaRPr kumimoji="1" lang="ja-JP" altLang="en-US" sz="600"/>
        </a:p>
      </dgm:t>
    </dgm:pt>
    <dgm:pt modelId="{452B8CCC-AF75-4F33-99D4-5A51A4537C4D}" type="sibTrans" cxnId="{6FEB77FA-E74A-4005-BC7B-E554675F5FF5}">
      <dgm:prSet/>
      <dgm:spPr/>
      <dgm:t>
        <a:bodyPr/>
        <a:lstStyle/>
        <a:p>
          <a:pPr algn="ctr"/>
          <a:endParaRPr kumimoji="1" lang="ja-JP" altLang="en-US" sz="600"/>
        </a:p>
      </dgm:t>
    </dgm:pt>
    <dgm:pt modelId="{AAB2FA01-E717-4A74-AA6E-B7122C9C6D6C}">
      <dgm:prSet phldrT="[テキスト]" custT="1"/>
      <dgm:spPr/>
      <dgm:t>
        <a:bodyPr/>
        <a:lstStyle/>
        <a:p>
          <a:pPr algn="ctr"/>
          <a:r>
            <a:rPr kumimoji="1" lang="ja-JP" altLang="en-US" sz="1600" baseline="0" smtClean="0">
              <a:latin typeface="Century Gothic" pitchFamily="34" charset="0"/>
              <a:ea typeface="HG丸ｺﾞｼｯｸM-PRO" pitchFamily="50" charset="-128"/>
            </a:rPr>
            <a:t>ドキュメント</a:t>
          </a:r>
          <a:endParaRPr kumimoji="1" lang="ja-JP" altLang="en-US" sz="1600" baseline="0" dirty="0">
            <a:latin typeface="Century Gothic" pitchFamily="34" charset="0"/>
            <a:ea typeface="HG丸ｺﾞｼｯｸM-PRO" pitchFamily="50" charset="-128"/>
          </a:endParaRPr>
        </a:p>
      </dgm:t>
    </dgm:pt>
    <dgm:pt modelId="{431A148A-C4A8-46D9-9242-9AB966257652}" type="parTrans" cxnId="{0EEF278E-3411-42F9-9118-E403641D5E55}">
      <dgm:prSet/>
      <dgm:spPr/>
      <dgm:t>
        <a:bodyPr/>
        <a:lstStyle/>
        <a:p>
          <a:endParaRPr kumimoji="1" lang="ja-JP" altLang="en-US"/>
        </a:p>
      </dgm:t>
    </dgm:pt>
    <dgm:pt modelId="{BE865682-C4B1-4820-97D6-1E1EFBB91F13}" type="sibTrans" cxnId="{0EEF278E-3411-42F9-9118-E403641D5E55}">
      <dgm:prSet/>
      <dgm:spPr/>
      <dgm:t>
        <a:bodyPr/>
        <a:lstStyle/>
        <a:p>
          <a:endParaRPr kumimoji="1" lang="ja-JP" altLang="en-US"/>
        </a:p>
      </dgm:t>
    </dgm:pt>
    <dgm:pt modelId="{27BF14EE-FA1E-41F2-BC98-23D02ABD6F44}">
      <dgm:prSet phldrT="[テキスト]" custT="1"/>
      <dgm:spPr/>
      <dgm:t>
        <a:bodyPr/>
        <a:lstStyle/>
        <a:p>
          <a:pPr algn="ctr"/>
          <a:r>
            <a:rPr kumimoji="1" lang="ja-JP" altLang="en-US" sz="1100" baseline="0" dirty="0" smtClean="0">
              <a:latin typeface="Century Gothic" pitchFamily="34" charset="0"/>
              <a:ea typeface="HG丸ｺﾞｼｯｸM-PRO" pitchFamily="50" charset="-128"/>
            </a:rPr>
            <a:t>バグフィックス</a:t>
          </a:r>
          <a:endParaRPr kumimoji="1" lang="ja-JP" altLang="en-US" sz="1600" baseline="0" dirty="0">
            <a:solidFill>
              <a:schemeClr val="bg1"/>
            </a:solidFill>
            <a:latin typeface="Century Gothic" pitchFamily="34" charset="0"/>
            <a:ea typeface="HG丸ｺﾞｼｯｸM-PRO" pitchFamily="50" charset="-128"/>
          </a:endParaRPr>
        </a:p>
      </dgm:t>
    </dgm:pt>
    <dgm:pt modelId="{617C5D92-79EA-495F-B4EA-2DA9AA301080}" type="parTrans" cxnId="{D0D8D50A-4E83-450C-8C3C-F3FB2F0B016B}">
      <dgm:prSet/>
      <dgm:spPr/>
      <dgm:t>
        <a:bodyPr/>
        <a:lstStyle/>
        <a:p>
          <a:endParaRPr kumimoji="1" lang="ja-JP" altLang="en-US"/>
        </a:p>
      </dgm:t>
    </dgm:pt>
    <dgm:pt modelId="{22B4D796-6CFD-43B6-8442-146DE3E8B1BD}" type="sibTrans" cxnId="{D0D8D50A-4E83-450C-8C3C-F3FB2F0B016B}">
      <dgm:prSet/>
      <dgm:spPr/>
      <dgm:t>
        <a:bodyPr/>
        <a:lstStyle/>
        <a:p>
          <a:endParaRPr kumimoji="1" lang="ja-JP" altLang="en-US"/>
        </a:p>
      </dgm:t>
    </dgm:pt>
    <dgm:pt modelId="{31C1C47F-327A-4F1B-858D-BC86A55C9257}" type="pres">
      <dgm:prSet presAssocID="{48F4AFC9-7202-4F03-939F-EEC2CEAA2BE6}" presName="linear" presStyleCnt="0">
        <dgm:presLayoutVars>
          <dgm:animLvl val="lvl"/>
          <dgm:resizeHandles val="exact"/>
        </dgm:presLayoutVars>
      </dgm:prSet>
      <dgm:spPr/>
      <dgm:t>
        <a:bodyPr/>
        <a:lstStyle/>
        <a:p>
          <a:endParaRPr kumimoji="1" lang="ja-JP" altLang="en-US"/>
        </a:p>
      </dgm:t>
    </dgm:pt>
    <dgm:pt modelId="{8ABD513F-3EC0-4B89-AB62-C721E1969FFC}" type="pres">
      <dgm:prSet presAssocID="{6F4E032B-0C02-4594-9CDC-F0B3F5EB2950}" presName="parentText" presStyleLbl="node1" presStyleIdx="0" presStyleCnt="3">
        <dgm:presLayoutVars>
          <dgm:chMax val="0"/>
          <dgm:bulletEnabled val="1"/>
        </dgm:presLayoutVars>
      </dgm:prSet>
      <dgm:spPr/>
      <dgm:t>
        <a:bodyPr/>
        <a:lstStyle/>
        <a:p>
          <a:endParaRPr kumimoji="1" lang="ja-JP" altLang="en-US"/>
        </a:p>
      </dgm:t>
    </dgm:pt>
    <dgm:pt modelId="{0D0EE672-2C90-4323-960F-C6AD7A1997DB}" type="pres">
      <dgm:prSet presAssocID="{93E89050-86ED-4133-A962-6FEF0586F453}" presName="spacer" presStyleCnt="0"/>
      <dgm:spPr/>
      <dgm:t>
        <a:bodyPr/>
        <a:lstStyle/>
        <a:p>
          <a:endParaRPr kumimoji="1" lang="ja-JP" altLang="en-US"/>
        </a:p>
      </dgm:t>
    </dgm:pt>
    <dgm:pt modelId="{EE3D9802-22A9-41B2-9283-31ED954410E1}" type="pres">
      <dgm:prSet presAssocID="{AAB2FA01-E717-4A74-AA6E-B7122C9C6D6C}" presName="parentText" presStyleLbl="node1" presStyleIdx="1" presStyleCnt="3">
        <dgm:presLayoutVars>
          <dgm:chMax val="0"/>
          <dgm:bulletEnabled val="1"/>
        </dgm:presLayoutVars>
      </dgm:prSet>
      <dgm:spPr/>
      <dgm:t>
        <a:bodyPr/>
        <a:lstStyle/>
        <a:p>
          <a:endParaRPr kumimoji="1" lang="ja-JP" altLang="en-US"/>
        </a:p>
      </dgm:t>
    </dgm:pt>
    <dgm:pt modelId="{8551D9D4-FF61-4746-A694-0ABF46BA46C8}" type="pres">
      <dgm:prSet presAssocID="{BE865682-C4B1-4820-97D6-1E1EFBB91F13}" presName="spacer" presStyleCnt="0"/>
      <dgm:spPr/>
      <dgm:t>
        <a:bodyPr/>
        <a:lstStyle/>
        <a:p>
          <a:endParaRPr kumimoji="1" lang="ja-JP" altLang="en-US"/>
        </a:p>
      </dgm:t>
    </dgm:pt>
    <dgm:pt modelId="{67070BA0-78FE-48AA-BE12-CE72FA6443F8}" type="pres">
      <dgm:prSet presAssocID="{63B1F446-E052-44CA-9D6B-77E0AF7B512E}" presName="parentText" presStyleLbl="node1" presStyleIdx="2" presStyleCnt="3">
        <dgm:presLayoutVars>
          <dgm:chMax val="0"/>
          <dgm:bulletEnabled val="1"/>
        </dgm:presLayoutVars>
      </dgm:prSet>
      <dgm:spPr/>
      <dgm:t>
        <a:bodyPr/>
        <a:lstStyle/>
        <a:p>
          <a:endParaRPr kumimoji="1" lang="ja-JP" altLang="en-US"/>
        </a:p>
      </dgm:t>
    </dgm:pt>
    <dgm:pt modelId="{DD877F42-5D86-4851-8D56-9902DCE9EE1A}" type="pres">
      <dgm:prSet presAssocID="{63B1F446-E052-44CA-9D6B-77E0AF7B512E}" presName="childText" presStyleLbl="revTx" presStyleIdx="0" presStyleCnt="1">
        <dgm:presLayoutVars>
          <dgm:bulletEnabled val="1"/>
        </dgm:presLayoutVars>
      </dgm:prSet>
      <dgm:spPr/>
      <dgm:t>
        <a:bodyPr/>
        <a:lstStyle/>
        <a:p>
          <a:endParaRPr kumimoji="1" lang="ja-JP" altLang="en-US"/>
        </a:p>
      </dgm:t>
    </dgm:pt>
  </dgm:ptLst>
  <dgm:cxnLst>
    <dgm:cxn modelId="{616DEB54-3C7B-4B4B-8789-CB8188D3D49A}" type="presOf" srcId="{AAB2FA01-E717-4A74-AA6E-B7122C9C6D6C}" destId="{EE3D9802-22A9-41B2-9283-31ED954410E1}" srcOrd="0" destOrd="0" presId="urn:microsoft.com/office/officeart/2005/8/layout/vList2"/>
    <dgm:cxn modelId="{0EEF278E-3411-42F9-9118-E403641D5E55}" srcId="{48F4AFC9-7202-4F03-939F-EEC2CEAA2BE6}" destId="{AAB2FA01-E717-4A74-AA6E-B7122C9C6D6C}" srcOrd="1" destOrd="0" parTransId="{431A148A-C4A8-46D9-9242-9AB966257652}" sibTransId="{BE865682-C4B1-4820-97D6-1E1EFBB91F13}"/>
    <dgm:cxn modelId="{FA54381B-779D-4992-A052-DE0F4BAC437F}" srcId="{48F4AFC9-7202-4F03-939F-EEC2CEAA2BE6}" destId="{6F4E032B-0C02-4594-9CDC-F0B3F5EB2950}" srcOrd="0" destOrd="0" parTransId="{FE73B2D4-148B-4DB7-B99E-1618C0458B66}" sibTransId="{93E89050-86ED-4133-A962-6FEF0586F453}"/>
    <dgm:cxn modelId="{C756FB2C-85F7-4F3D-9327-63261F822965}" type="presOf" srcId="{48F4AFC9-7202-4F03-939F-EEC2CEAA2BE6}" destId="{31C1C47F-327A-4F1B-858D-BC86A55C9257}" srcOrd="0" destOrd="0" presId="urn:microsoft.com/office/officeart/2005/8/layout/vList2"/>
    <dgm:cxn modelId="{51AFD32B-C485-43E4-8EF4-991E5B37941D}" type="presOf" srcId="{63B1F446-E052-44CA-9D6B-77E0AF7B512E}" destId="{67070BA0-78FE-48AA-BE12-CE72FA6443F8}" srcOrd="0" destOrd="0" presId="urn:microsoft.com/office/officeart/2005/8/layout/vList2"/>
    <dgm:cxn modelId="{6FEB77FA-E74A-4005-BC7B-E554675F5FF5}" srcId="{63B1F446-E052-44CA-9D6B-77E0AF7B512E}" destId="{B1E6DC25-F0BB-47B4-B8FE-C6627C7F77FC}" srcOrd="1" destOrd="0" parTransId="{19CC2F58-A81D-4F3E-81D2-BE2EF5E967DF}" sibTransId="{452B8CCC-AF75-4F33-99D4-5A51A4537C4D}"/>
    <dgm:cxn modelId="{38656D48-7992-4E9A-BA58-C5A86633D5B8}" type="presOf" srcId="{27BF14EE-FA1E-41F2-BC98-23D02ABD6F44}" destId="{DD877F42-5D86-4851-8D56-9902DCE9EE1A}" srcOrd="0" destOrd="0" presId="urn:microsoft.com/office/officeart/2005/8/layout/vList2"/>
    <dgm:cxn modelId="{A48AD6B9-953D-444B-AFC1-886CAA13DC40}" srcId="{48F4AFC9-7202-4F03-939F-EEC2CEAA2BE6}" destId="{63B1F446-E052-44CA-9D6B-77E0AF7B512E}" srcOrd="2" destOrd="0" parTransId="{22A6FF17-2000-4305-8D46-80C6B7B6EA72}" sibTransId="{2D27E0B5-9D7D-4E71-BB0A-3F9571A35330}"/>
    <dgm:cxn modelId="{27C25EE3-4A55-455E-AB76-382D5CC3E763}" type="presOf" srcId="{6F4E032B-0C02-4594-9CDC-F0B3F5EB2950}" destId="{8ABD513F-3EC0-4B89-AB62-C721E1969FFC}" srcOrd="0" destOrd="0" presId="urn:microsoft.com/office/officeart/2005/8/layout/vList2"/>
    <dgm:cxn modelId="{5C7FBF51-53F4-4C4D-9D27-49B46A945CD5}" type="presOf" srcId="{B1E6DC25-F0BB-47B4-B8FE-C6627C7F77FC}" destId="{DD877F42-5D86-4851-8D56-9902DCE9EE1A}" srcOrd="0" destOrd="1" presId="urn:microsoft.com/office/officeart/2005/8/layout/vList2"/>
    <dgm:cxn modelId="{D0D8D50A-4E83-450C-8C3C-F3FB2F0B016B}" srcId="{63B1F446-E052-44CA-9D6B-77E0AF7B512E}" destId="{27BF14EE-FA1E-41F2-BC98-23D02ABD6F44}" srcOrd="0" destOrd="0" parTransId="{617C5D92-79EA-495F-B4EA-2DA9AA301080}" sibTransId="{22B4D796-6CFD-43B6-8442-146DE3E8B1BD}"/>
    <dgm:cxn modelId="{2DE0433F-932E-4AC7-9121-020FC13E5CDB}" type="presParOf" srcId="{31C1C47F-327A-4F1B-858D-BC86A55C9257}" destId="{8ABD513F-3EC0-4B89-AB62-C721E1969FFC}" srcOrd="0" destOrd="0" presId="urn:microsoft.com/office/officeart/2005/8/layout/vList2"/>
    <dgm:cxn modelId="{276B106E-59C8-4BAF-AF04-C66DBD00CE72}" type="presParOf" srcId="{31C1C47F-327A-4F1B-858D-BC86A55C9257}" destId="{0D0EE672-2C90-4323-960F-C6AD7A1997DB}" srcOrd="1" destOrd="0" presId="urn:microsoft.com/office/officeart/2005/8/layout/vList2"/>
    <dgm:cxn modelId="{DEA58745-8A2F-4343-A5D0-E9952008C8FC}" type="presParOf" srcId="{31C1C47F-327A-4F1B-858D-BC86A55C9257}" destId="{EE3D9802-22A9-41B2-9283-31ED954410E1}" srcOrd="2" destOrd="0" presId="urn:microsoft.com/office/officeart/2005/8/layout/vList2"/>
    <dgm:cxn modelId="{51373DA0-0EF6-4AC6-A486-3BE87B56E799}" type="presParOf" srcId="{31C1C47F-327A-4F1B-858D-BC86A55C9257}" destId="{8551D9D4-FF61-4746-A694-0ABF46BA46C8}" srcOrd="3" destOrd="0" presId="urn:microsoft.com/office/officeart/2005/8/layout/vList2"/>
    <dgm:cxn modelId="{4AD78C4A-CFFB-4AD1-BC76-8879B1CF3BC5}" type="presParOf" srcId="{31C1C47F-327A-4F1B-858D-BC86A55C9257}" destId="{67070BA0-78FE-48AA-BE12-CE72FA6443F8}" srcOrd="4" destOrd="0" presId="urn:microsoft.com/office/officeart/2005/8/layout/vList2"/>
    <dgm:cxn modelId="{04515D01-1173-46E8-A6F7-EB9D97D5BFCA}" type="presParOf" srcId="{31C1C47F-327A-4F1B-858D-BC86A55C9257}" destId="{DD877F42-5D86-4851-8D56-9902DCE9EE1A}" srcOrd="5"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6A14E-4EAF-4881-AAE8-74CCC69FB1DF}">
      <dsp:nvSpPr>
        <dsp:cNvPr id="0" name=""/>
        <dsp:cNvSpPr/>
      </dsp:nvSpPr>
      <dsp:spPr>
        <a:xfrm>
          <a:off x="1016000" y="0"/>
          <a:ext cx="4064000" cy="406400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kumimoji="1" lang="ja-JP" altLang="en-US" sz="1200" b="1" kern="1200" baseline="0" dirty="0" smtClean="0">
              <a:latin typeface="Century Gothic" pitchFamily="34" charset="0"/>
              <a:ea typeface="HG丸ｺﾞｼｯｸM-PRO" pitchFamily="50" charset="-128"/>
            </a:rPr>
            <a:t>インストーラ</a:t>
          </a:r>
          <a:endParaRPr kumimoji="1" lang="en-US" altLang="ja-JP" sz="1200" b="1" kern="1200" baseline="0" dirty="0" smtClean="0">
            <a:latin typeface="Century Gothic" pitchFamily="34" charset="0"/>
            <a:ea typeface="HG丸ｺﾞｼｯｸM-PRO" pitchFamily="50" charset="-128"/>
          </a:endParaRPr>
        </a:p>
      </dsp:txBody>
      <dsp:txXfrm>
        <a:off x="2286000" y="203200"/>
        <a:ext cx="1524000" cy="406400"/>
      </dsp:txXfrm>
    </dsp:sp>
    <dsp:sp modelId="{1DCE8C2C-A5D6-42CC-AF58-CB8FB391E689}">
      <dsp:nvSpPr>
        <dsp:cNvPr id="0" name=""/>
        <dsp:cNvSpPr/>
      </dsp:nvSpPr>
      <dsp:spPr>
        <a:xfrm>
          <a:off x="1320800" y="609599"/>
          <a:ext cx="3454400" cy="3454400"/>
        </a:xfrm>
        <a:prstGeom prst="ellipse">
          <a:avLst/>
        </a:prstGeom>
        <a:solidFill>
          <a:schemeClr val="accent5">
            <a:hueOff val="1679638"/>
            <a:satOff val="2370"/>
            <a:lumOff val="-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kumimoji="1" lang="ja-JP" altLang="en-US" sz="1200" b="1" kern="1200" baseline="0" dirty="0" smtClean="0">
              <a:latin typeface="Century Gothic" pitchFamily="34" charset="0"/>
              <a:ea typeface="HG丸ｺﾞｼｯｸM-PRO" pitchFamily="50" charset="-128"/>
            </a:rPr>
            <a:t>アプリケーション</a:t>
          </a:r>
          <a:endParaRPr kumimoji="1" lang="en-US" altLang="ja-JP" sz="1200" b="1" kern="1200" baseline="0" dirty="0" smtClean="0">
            <a:latin typeface="Century Gothic" pitchFamily="34" charset="0"/>
            <a:ea typeface="HG丸ｺﾞｼｯｸM-PRO" pitchFamily="50" charset="-128"/>
          </a:endParaRPr>
        </a:p>
      </dsp:txBody>
      <dsp:txXfrm>
        <a:off x="2303145" y="808227"/>
        <a:ext cx="1489710" cy="397256"/>
      </dsp:txXfrm>
    </dsp:sp>
    <dsp:sp modelId="{ABA47677-6A22-4385-A7B4-4A8B91629B96}">
      <dsp:nvSpPr>
        <dsp:cNvPr id="0" name=""/>
        <dsp:cNvSpPr/>
      </dsp:nvSpPr>
      <dsp:spPr>
        <a:xfrm>
          <a:off x="1625600" y="1219199"/>
          <a:ext cx="2844800" cy="2844800"/>
        </a:xfrm>
        <a:prstGeom prst="ellipse">
          <a:avLst/>
        </a:prstGeom>
        <a:solidFill>
          <a:schemeClr val="accent5">
            <a:hueOff val="3359277"/>
            <a:satOff val="4740"/>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kumimoji="1" lang="ja-JP" altLang="en-US" sz="1200" b="1" kern="1200" baseline="0" dirty="0" smtClean="0">
              <a:latin typeface="Century Gothic" pitchFamily="34" charset="0"/>
              <a:ea typeface="HG丸ｺﾞｼｯｸM-PRO" pitchFamily="50" charset="-128"/>
            </a:rPr>
            <a:t>システムソフトウェア</a:t>
          </a:r>
          <a:endParaRPr kumimoji="1" lang="en-US" altLang="ja-JP" sz="1200" b="1" kern="1200" baseline="0" dirty="0" smtClean="0">
            <a:latin typeface="Century Gothic" pitchFamily="34" charset="0"/>
            <a:ea typeface="HG丸ｺﾞｼｯｸM-PRO" pitchFamily="50" charset="-128"/>
          </a:endParaRPr>
        </a:p>
      </dsp:txBody>
      <dsp:txXfrm>
        <a:off x="2311908" y="1415491"/>
        <a:ext cx="1472184" cy="392582"/>
      </dsp:txXfrm>
    </dsp:sp>
    <dsp:sp modelId="{4027BDE4-10CB-41D0-82AA-A8C97A8E85B2}">
      <dsp:nvSpPr>
        <dsp:cNvPr id="0" name=""/>
        <dsp:cNvSpPr/>
      </dsp:nvSpPr>
      <dsp:spPr>
        <a:xfrm>
          <a:off x="1930400" y="1828799"/>
          <a:ext cx="2235200" cy="2235200"/>
        </a:xfrm>
        <a:prstGeom prst="ellipse">
          <a:avLst/>
        </a:prstGeom>
        <a:solidFill>
          <a:schemeClr val="accent5">
            <a:hueOff val="5038915"/>
            <a:satOff val="7109"/>
            <a:lumOff val="-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kumimoji="1" lang="ja-JP" altLang="en-US" sz="1200" b="1" kern="1200" baseline="0" dirty="0" smtClean="0">
              <a:latin typeface="Century Gothic" pitchFamily="34" charset="0"/>
              <a:ea typeface="HG丸ｺﾞｼｯｸM-PRO" pitchFamily="50" charset="-128"/>
            </a:rPr>
            <a:t>ライブラリ</a:t>
          </a:r>
          <a:endParaRPr kumimoji="1" lang="en-US" altLang="ja-JP" sz="1200" b="1" kern="1200" baseline="0" dirty="0" smtClean="0">
            <a:latin typeface="Century Gothic" pitchFamily="34" charset="0"/>
            <a:ea typeface="HG丸ｺﾞｼｯｸM-PRO" pitchFamily="50" charset="-128"/>
          </a:endParaRPr>
        </a:p>
      </dsp:txBody>
      <dsp:txXfrm>
        <a:off x="2444496" y="2029967"/>
        <a:ext cx="1207008" cy="402336"/>
      </dsp:txXfrm>
    </dsp:sp>
    <dsp:sp modelId="{6136BF93-0FCC-47F3-BED7-CE9B942FD678}">
      <dsp:nvSpPr>
        <dsp:cNvPr id="0" name=""/>
        <dsp:cNvSpPr/>
      </dsp:nvSpPr>
      <dsp:spPr>
        <a:xfrm>
          <a:off x="2235200" y="2438399"/>
          <a:ext cx="1625600" cy="1625600"/>
        </a:xfrm>
        <a:prstGeom prst="ellipse">
          <a:avLst/>
        </a:prstGeom>
        <a:solidFill>
          <a:schemeClr val="accent5">
            <a:hueOff val="6718553"/>
            <a:satOff val="9479"/>
            <a:lumOff val="-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kumimoji="1" lang="ja-JP" altLang="en-US" sz="1200" b="1" kern="1200" baseline="0" dirty="0" smtClean="0">
              <a:latin typeface="Century Gothic" pitchFamily="34" charset="0"/>
              <a:ea typeface="HG丸ｺﾞｼｯｸM-PRO" pitchFamily="50" charset="-128"/>
            </a:rPr>
            <a:t>カーネル</a:t>
          </a:r>
          <a:endParaRPr kumimoji="1" lang="en-US" altLang="ja-JP" sz="1200" b="1" kern="1200" baseline="0" dirty="0" smtClean="0">
            <a:latin typeface="Century Gothic" pitchFamily="34" charset="0"/>
            <a:ea typeface="HG丸ｺﾞｼｯｸM-PRO" pitchFamily="50" charset="-128"/>
          </a:endParaRPr>
        </a:p>
      </dsp:txBody>
      <dsp:txXfrm>
        <a:off x="2473263" y="2844799"/>
        <a:ext cx="1149472" cy="812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6A14E-4EAF-4881-AAE8-74CCC69FB1DF}">
      <dsp:nvSpPr>
        <dsp:cNvPr id="0" name=""/>
        <dsp:cNvSpPr/>
      </dsp:nvSpPr>
      <dsp:spPr>
        <a:xfrm>
          <a:off x="1016000" y="0"/>
          <a:ext cx="4064000" cy="406400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kumimoji="1" lang="ja-JP" altLang="en-US" sz="1200" b="1" kern="1200" baseline="0" dirty="0" smtClean="0">
              <a:latin typeface="Century Gothic" pitchFamily="34" charset="0"/>
              <a:ea typeface="HG丸ｺﾞｼｯｸM-PRO" pitchFamily="50" charset="-128"/>
            </a:rPr>
            <a:t>インストーラ</a:t>
          </a:r>
          <a:endParaRPr kumimoji="1" lang="en-US" altLang="ja-JP" sz="1200" b="1" kern="1200" baseline="0" dirty="0" smtClean="0">
            <a:latin typeface="Century Gothic" pitchFamily="34" charset="0"/>
            <a:ea typeface="HG丸ｺﾞｼｯｸM-PRO" pitchFamily="50" charset="-128"/>
          </a:endParaRPr>
        </a:p>
      </dsp:txBody>
      <dsp:txXfrm>
        <a:off x="2286000" y="203200"/>
        <a:ext cx="1524000" cy="406400"/>
      </dsp:txXfrm>
    </dsp:sp>
    <dsp:sp modelId="{1DCE8C2C-A5D6-42CC-AF58-CB8FB391E689}">
      <dsp:nvSpPr>
        <dsp:cNvPr id="0" name=""/>
        <dsp:cNvSpPr/>
      </dsp:nvSpPr>
      <dsp:spPr>
        <a:xfrm>
          <a:off x="1320800" y="609599"/>
          <a:ext cx="3454400" cy="3454400"/>
        </a:xfrm>
        <a:prstGeom prst="ellipse">
          <a:avLst/>
        </a:prstGeom>
        <a:solidFill>
          <a:schemeClr val="accent5">
            <a:hueOff val="1679638"/>
            <a:satOff val="2370"/>
            <a:lumOff val="-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kumimoji="1" lang="ja-JP" altLang="en-US" sz="1200" b="1" kern="1200" baseline="0" dirty="0" smtClean="0">
              <a:latin typeface="Century Gothic" pitchFamily="34" charset="0"/>
              <a:ea typeface="HG丸ｺﾞｼｯｸM-PRO" pitchFamily="50" charset="-128"/>
            </a:rPr>
            <a:t>アプリケーション</a:t>
          </a:r>
          <a:endParaRPr kumimoji="1" lang="en-US" altLang="ja-JP" sz="1200" b="1" kern="1200" baseline="0" dirty="0" smtClean="0">
            <a:latin typeface="Century Gothic" pitchFamily="34" charset="0"/>
            <a:ea typeface="HG丸ｺﾞｼｯｸM-PRO" pitchFamily="50" charset="-128"/>
          </a:endParaRPr>
        </a:p>
      </dsp:txBody>
      <dsp:txXfrm>
        <a:off x="2303145" y="808227"/>
        <a:ext cx="1489710" cy="397256"/>
      </dsp:txXfrm>
    </dsp:sp>
    <dsp:sp modelId="{ABA47677-6A22-4385-A7B4-4A8B91629B96}">
      <dsp:nvSpPr>
        <dsp:cNvPr id="0" name=""/>
        <dsp:cNvSpPr/>
      </dsp:nvSpPr>
      <dsp:spPr>
        <a:xfrm>
          <a:off x="1625600" y="1219199"/>
          <a:ext cx="2844800" cy="2844800"/>
        </a:xfrm>
        <a:prstGeom prst="ellipse">
          <a:avLst/>
        </a:prstGeom>
        <a:solidFill>
          <a:schemeClr val="accent5">
            <a:hueOff val="3359277"/>
            <a:satOff val="4740"/>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kumimoji="1" lang="ja-JP" altLang="en-US" sz="1200" b="1" kern="1200" baseline="0" dirty="0" smtClean="0">
              <a:latin typeface="Century Gothic" pitchFamily="34" charset="0"/>
              <a:ea typeface="HG丸ｺﾞｼｯｸM-PRO" pitchFamily="50" charset="-128"/>
            </a:rPr>
            <a:t>システムソフトウェア</a:t>
          </a:r>
          <a:endParaRPr kumimoji="1" lang="en-US" altLang="ja-JP" sz="1200" b="1" kern="1200" baseline="0" dirty="0" smtClean="0">
            <a:latin typeface="Century Gothic" pitchFamily="34" charset="0"/>
            <a:ea typeface="HG丸ｺﾞｼｯｸM-PRO" pitchFamily="50" charset="-128"/>
          </a:endParaRPr>
        </a:p>
      </dsp:txBody>
      <dsp:txXfrm>
        <a:off x="2311908" y="1415491"/>
        <a:ext cx="1472184" cy="392582"/>
      </dsp:txXfrm>
    </dsp:sp>
    <dsp:sp modelId="{4027BDE4-10CB-41D0-82AA-A8C97A8E85B2}">
      <dsp:nvSpPr>
        <dsp:cNvPr id="0" name=""/>
        <dsp:cNvSpPr/>
      </dsp:nvSpPr>
      <dsp:spPr>
        <a:xfrm>
          <a:off x="1930400" y="1828799"/>
          <a:ext cx="2235200" cy="2235200"/>
        </a:xfrm>
        <a:prstGeom prst="ellipse">
          <a:avLst/>
        </a:prstGeom>
        <a:solidFill>
          <a:schemeClr val="accent5">
            <a:hueOff val="5038915"/>
            <a:satOff val="7109"/>
            <a:lumOff val="-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kumimoji="1" lang="ja-JP" altLang="en-US" sz="1200" b="1" kern="1200" baseline="0" dirty="0" smtClean="0">
              <a:latin typeface="Century Gothic" pitchFamily="34" charset="0"/>
              <a:ea typeface="HG丸ｺﾞｼｯｸM-PRO" pitchFamily="50" charset="-128"/>
            </a:rPr>
            <a:t>ライブラリ</a:t>
          </a:r>
          <a:endParaRPr kumimoji="1" lang="en-US" altLang="ja-JP" sz="1200" b="1" kern="1200" baseline="0" dirty="0" smtClean="0">
            <a:latin typeface="Century Gothic" pitchFamily="34" charset="0"/>
            <a:ea typeface="HG丸ｺﾞｼｯｸM-PRO" pitchFamily="50" charset="-128"/>
          </a:endParaRPr>
        </a:p>
      </dsp:txBody>
      <dsp:txXfrm>
        <a:off x="2444496" y="2029967"/>
        <a:ext cx="1207008" cy="402336"/>
      </dsp:txXfrm>
    </dsp:sp>
    <dsp:sp modelId="{6136BF93-0FCC-47F3-BED7-CE9B942FD678}">
      <dsp:nvSpPr>
        <dsp:cNvPr id="0" name=""/>
        <dsp:cNvSpPr/>
      </dsp:nvSpPr>
      <dsp:spPr>
        <a:xfrm>
          <a:off x="2235200" y="2438399"/>
          <a:ext cx="1625600" cy="1625600"/>
        </a:xfrm>
        <a:prstGeom prst="ellipse">
          <a:avLst/>
        </a:prstGeom>
        <a:solidFill>
          <a:schemeClr val="accent5">
            <a:hueOff val="6718553"/>
            <a:satOff val="9479"/>
            <a:lumOff val="-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kumimoji="1" lang="ja-JP" altLang="en-US" sz="1200" b="1" kern="1200" baseline="0" dirty="0" smtClean="0">
              <a:latin typeface="Century Gothic" pitchFamily="34" charset="0"/>
              <a:ea typeface="HG丸ｺﾞｼｯｸM-PRO" pitchFamily="50" charset="-128"/>
            </a:rPr>
            <a:t>カーネル</a:t>
          </a:r>
          <a:endParaRPr kumimoji="1" lang="en-US" altLang="ja-JP" sz="1200" b="1" kern="1200" baseline="0" dirty="0" smtClean="0">
            <a:latin typeface="Century Gothic" pitchFamily="34" charset="0"/>
            <a:ea typeface="HG丸ｺﾞｼｯｸM-PRO" pitchFamily="50" charset="-128"/>
          </a:endParaRPr>
        </a:p>
      </dsp:txBody>
      <dsp:txXfrm>
        <a:off x="2473263" y="2844799"/>
        <a:ext cx="1149472" cy="812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D513F-3EC0-4B89-AB62-C721E1969FFC}">
      <dsp:nvSpPr>
        <dsp:cNvPr id="0" name=""/>
        <dsp:cNvSpPr/>
      </dsp:nvSpPr>
      <dsp:spPr>
        <a:xfrm>
          <a:off x="0" y="12875"/>
          <a:ext cx="2547931" cy="50544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kern="1200" baseline="0" smtClean="0">
              <a:latin typeface="Century Gothic" pitchFamily="34" charset="0"/>
              <a:ea typeface="HG丸ｺﾞｼｯｸM-PRO" pitchFamily="50" charset="-128"/>
            </a:rPr>
            <a:t>サポート</a:t>
          </a:r>
          <a:endParaRPr kumimoji="1" lang="ja-JP" altLang="en-US" sz="1600" kern="1200" baseline="0" dirty="0">
            <a:latin typeface="Century Gothic" pitchFamily="34" charset="0"/>
            <a:ea typeface="HG丸ｺﾞｼｯｸM-PRO" pitchFamily="50" charset="-128"/>
          </a:endParaRPr>
        </a:p>
      </dsp:txBody>
      <dsp:txXfrm>
        <a:off x="24674" y="37549"/>
        <a:ext cx="2498583" cy="456092"/>
      </dsp:txXfrm>
    </dsp:sp>
    <dsp:sp modelId="{EE3D9802-22A9-41B2-9283-31ED954410E1}">
      <dsp:nvSpPr>
        <dsp:cNvPr id="0" name=""/>
        <dsp:cNvSpPr/>
      </dsp:nvSpPr>
      <dsp:spPr>
        <a:xfrm>
          <a:off x="0" y="596076"/>
          <a:ext cx="2547931" cy="505440"/>
        </a:xfrm>
        <a:prstGeom prst="roundRect">
          <a:avLst/>
        </a:prstGeom>
        <a:solidFill>
          <a:schemeClr val="accent5">
            <a:hueOff val="3359277"/>
            <a:satOff val="4740"/>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kern="1200" baseline="0" smtClean="0">
              <a:latin typeface="Century Gothic" pitchFamily="34" charset="0"/>
              <a:ea typeface="HG丸ｺﾞｼｯｸM-PRO" pitchFamily="50" charset="-128"/>
            </a:rPr>
            <a:t>ドキュメント</a:t>
          </a:r>
          <a:endParaRPr kumimoji="1" lang="ja-JP" altLang="en-US" sz="1600" kern="1200" baseline="0" dirty="0">
            <a:latin typeface="Century Gothic" pitchFamily="34" charset="0"/>
            <a:ea typeface="HG丸ｺﾞｼｯｸM-PRO" pitchFamily="50" charset="-128"/>
          </a:endParaRPr>
        </a:p>
      </dsp:txBody>
      <dsp:txXfrm>
        <a:off x="24674" y="620750"/>
        <a:ext cx="2498583" cy="456092"/>
      </dsp:txXfrm>
    </dsp:sp>
    <dsp:sp modelId="{67070BA0-78FE-48AA-BE12-CE72FA6443F8}">
      <dsp:nvSpPr>
        <dsp:cNvPr id="0" name=""/>
        <dsp:cNvSpPr/>
      </dsp:nvSpPr>
      <dsp:spPr>
        <a:xfrm>
          <a:off x="0" y="1179276"/>
          <a:ext cx="2547931" cy="505440"/>
        </a:xfrm>
        <a:prstGeom prst="roundRect">
          <a:avLst/>
        </a:prstGeom>
        <a:solidFill>
          <a:schemeClr val="accent5">
            <a:hueOff val="6718553"/>
            <a:satOff val="9479"/>
            <a:lumOff val="-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kern="1200" baseline="0" smtClean="0">
              <a:latin typeface="Century Gothic" pitchFamily="34" charset="0"/>
              <a:ea typeface="HG丸ｺﾞｼｯｸM-PRO" pitchFamily="50" charset="-128"/>
            </a:rPr>
            <a:t>アップデート</a:t>
          </a:r>
          <a:endParaRPr kumimoji="1" lang="ja-JP" altLang="en-US" sz="1600" kern="1200" baseline="0" dirty="0">
            <a:latin typeface="Century Gothic" pitchFamily="34" charset="0"/>
            <a:ea typeface="HG丸ｺﾞｼｯｸM-PRO" pitchFamily="50" charset="-128"/>
          </a:endParaRPr>
        </a:p>
      </dsp:txBody>
      <dsp:txXfrm>
        <a:off x="24674" y="1203950"/>
        <a:ext cx="2498583" cy="456092"/>
      </dsp:txXfrm>
    </dsp:sp>
    <dsp:sp modelId="{DD877F42-5D86-4851-8D56-9902DCE9EE1A}">
      <dsp:nvSpPr>
        <dsp:cNvPr id="0" name=""/>
        <dsp:cNvSpPr/>
      </dsp:nvSpPr>
      <dsp:spPr>
        <a:xfrm>
          <a:off x="0" y="1684716"/>
          <a:ext cx="2547931"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97" tIns="13970" rIns="78232" bIns="13970" numCol="1" spcCol="1270" anchor="t" anchorCtr="0">
          <a:noAutofit/>
        </a:bodyPr>
        <a:lstStyle/>
        <a:p>
          <a:pPr marL="57150" lvl="1" indent="-57150" algn="ctr" defTabSz="488950">
            <a:lnSpc>
              <a:spcPct val="90000"/>
            </a:lnSpc>
            <a:spcBef>
              <a:spcPct val="0"/>
            </a:spcBef>
            <a:spcAft>
              <a:spcPct val="20000"/>
            </a:spcAft>
            <a:buChar char="••"/>
          </a:pPr>
          <a:r>
            <a:rPr kumimoji="1" lang="ja-JP" altLang="en-US" sz="1100" kern="1200" baseline="0" dirty="0" smtClean="0">
              <a:latin typeface="Century Gothic" pitchFamily="34" charset="0"/>
              <a:ea typeface="HG丸ｺﾞｼｯｸM-PRO" pitchFamily="50" charset="-128"/>
            </a:rPr>
            <a:t>バグフィックス</a:t>
          </a:r>
          <a:endParaRPr kumimoji="1" lang="ja-JP" altLang="en-US" sz="1600" kern="1200" baseline="0" dirty="0">
            <a:solidFill>
              <a:schemeClr val="bg1"/>
            </a:solidFill>
            <a:latin typeface="Century Gothic" pitchFamily="34" charset="0"/>
            <a:ea typeface="HG丸ｺﾞｼｯｸM-PRO" pitchFamily="50" charset="-128"/>
          </a:endParaRPr>
        </a:p>
        <a:p>
          <a:pPr marL="57150" lvl="1" indent="-57150" algn="ctr" defTabSz="488950">
            <a:lnSpc>
              <a:spcPct val="90000"/>
            </a:lnSpc>
            <a:spcBef>
              <a:spcPct val="0"/>
            </a:spcBef>
            <a:spcAft>
              <a:spcPct val="20000"/>
            </a:spcAft>
            <a:buChar char="••"/>
          </a:pPr>
          <a:r>
            <a:rPr kumimoji="1" lang="ja-JP" altLang="en-US" sz="1100" kern="1200" baseline="0" smtClean="0">
              <a:latin typeface="Century Gothic" pitchFamily="34" charset="0"/>
              <a:ea typeface="HG丸ｺﾞｼｯｸM-PRO" pitchFamily="50" charset="-128"/>
            </a:rPr>
            <a:t>セキュリティパッチ</a:t>
          </a:r>
          <a:endParaRPr kumimoji="1" lang="ja-JP" altLang="en-US" sz="1100" kern="1200" baseline="0" dirty="0">
            <a:latin typeface="Century Gothic" pitchFamily="34" charset="0"/>
            <a:ea typeface="HG丸ｺﾞｼｯｸM-PRO" pitchFamily="50" charset="-128"/>
          </a:endParaRPr>
        </a:p>
      </dsp:txBody>
      <dsp:txXfrm>
        <a:off x="0" y="1684716"/>
        <a:ext cx="2547931" cy="44712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0538"/>
          </a:xfrm>
          <a:prstGeom prst="rect">
            <a:avLst/>
          </a:prstGeom>
        </p:spPr>
        <p:txBody>
          <a:bodyPr vert="horz" lIns="91440" tIns="45720" rIns="91440" bIns="45720" rtlCol="0"/>
          <a:lstStyle>
            <a:lvl1pPr algn="l">
              <a:defRPr sz="1200">
                <a:ea typeface="ＭＳ Ｐゴシック" pitchFamily="50" charset="-128"/>
              </a:defRPr>
            </a:lvl1pPr>
          </a:lstStyle>
          <a:p>
            <a:pPr>
              <a:defRPr/>
            </a:pPr>
            <a:endParaRPr lang="ja-JP" altLang="en-US"/>
          </a:p>
        </p:txBody>
      </p:sp>
      <p:sp>
        <p:nvSpPr>
          <p:cNvPr id="3" name="日付プレースホルダ 2"/>
          <p:cNvSpPr>
            <a:spLocks noGrp="1"/>
          </p:cNvSpPr>
          <p:nvPr>
            <p:ph type="dt" sz="quarter" idx="1"/>
          </p:nvPr>
        </p:nvSpPr>
        <p:spPr>
          <a:xfrm>
            <a:off x="3814763" y="0"/>
            <a:ext cx="2919412" cy="490538"/>
          </a:xfrm>
          <a:prstGeom prst="rect">
            <a:avLst/>
          </a:prstGeom>
        </p:spPr>
        <p:txBody>
          <a:bodyPr vert="horz" lIns="91440" tIns="45720" rIns="91440" bIns="45720" rtlCol="0"/>
          <a:lstStyle>
            <a:lvl1pPr algn="r">
              <a:defRPr sz="1200">
                <a:ea typeface="ＭＳ Ｐゴシック" pitchFamily="50" charset="-128"/>
              </a:defRPr>
            </a:lvl1pPr>
          </a:lstStyle>
          <a:p>
            <a:pPr>
              <a:defRPr/>
            </a:pPr>
            <a:fld id="{0AA14E4A-D519-4207-AB9F-25D9B750305D}" type="datetimeFigureOut">
              <a:rPr lang="ja-JP" altLang="en-US"/>
              <a:pPr>
                <a:defRPr/>
              </a:pPr>
              <a:t>2014/6/18</a:t>
            </a:fld>
            <a:endParaRPr lang="ja-JP" altLang="en-US"/>
          </a:p>
        </p:txBody>
      </p:sp>
      <p:sp>
        <p:nvSpPr>
          <p:cNvPr id="4" name="フッター プレースホルダ 3"/>
          <p:cNvSpPr>
            <a:spLocks noGrp="1"/>
          </p:cNvSpPr>
          <p:nvPr>
            <p:ph type="ftr" sz="quarter" idx="2"/>
          </p:nvPr>
        </p:nvSpPr>
        <p:spPr>
          <a:xfrm>
            <a:off x="0" y="9307513"/>
            <a:ext cx="2919413" cy="490537"/>
          </a:xfrm>
          <a:prstGeom prst="rect">
            <a:avLst/>
          </a:prstGeom>
        </p:spPr>
        <p:txBody>
          <a:bodyPr vert="horz" lIns="91440" tIns="45720" rIns="91440" bIns="45720" rtlCol="0" anchor="b"/>
          <a:lstStyle>
            <a:lvl1pPr algn="l">
              <a:defRPr sz="1200">
                <a:ea typeface="ＭＳ Ｐゴシック" pitchFamily="50" charset="-128"/>
              </a:defRPr>
            </a:lvl1pPr>
          </a:lstStyle>
          <a:p>
            <a:pPr>
              <a:defRPr/>
            </a:pPr>
            <a:endParaRPr lang="ja-JP" altLang="en-US"/>
          </a:p>
        </p:txBody>
      </p:sp>
      <p:sp>
        <p:nvSpPr>
          <p:cNvPr id="5" name="スライド番号プレースホルダ 4"/>
          <p:cNvSpPr>
            <a:spLocks noGrp="1"/>
          </p:cNvSpPr>
          <p:nvPr>
            <p:ph type="sldNum" sz="quarter" idx="3"/>
          </p:nvPr>
        </p:nvSpPr>
        <p:spPr>
          <a:xfrm>
            <a:off x="3814763" y="9307513"/>
            <a:ext cx="2919412" cy="490537"/>
          </a:xfrm>
          <a:prstGeom prst="rect">
            <a:avLst/>
          </a:prstGeom>
        </p:spPr>
        <p:txBody>
          <a:bodyPr vert="horz" lIns="91440" tIns="45720" rIns="91440" bIns="45720" rtlCol="0" anchor="b"/>
          <a:lstStyle>
            <a:lvl1pPr algn="r">
              <a:defRPr sz="1200">
                <a:ea typeface="ＭＳ Ｐゴシック" pitchFamily="50" charset="-128"/>
              </a:defRPr>
            </a:lvl1pPr>
          </a:lstStyle>
          <a:p>
            <a:pPr>
              <a:defRPr/>
            </a:pPr>
            <a:fld id="{9E656511-CDE8-4CA9-BEA6-D2871B19B697}" type="slidenum">
              <a:rPr lang="ja-JP" altLang="en-US"/>
              <a:pPr>
                <a:defRPr/>
              </a:pPr>
              <a:t>‹#›</a:t>
            </a:fld>
            <a:endParaRPr lang="ja-JP" altLang="en-US"/>
          </a:p>
        </p:txBody>
      </p:sp>
    </p:spTree>
    <p:extLst>
      <p:ext uri="{BB962C8B-B14F-4D97-AF65-F5344CB8AC3E}">
        <p14:creationId xmlns:p14="http://schemas.microsoft.com/office/powerpoint/2010/main" val="578478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0538"/>
          </a:xfrm>
          <a:prstGeom prst="rect">
            <a:avLst/>
          </a:prstGeom>
        </p:spPr>
        <p:txBody>
          <a:bodyPr vert="horz" lIns="91440" tIns="45720" rIns="91440" bIns="45720" rtlCol="0"/>
          <a:lstStyle>
            <a:lvl1pPr algn="l">
              <a:defRPr sz="1200">
                <a:ea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14763" y="0"/>
            <a:ext cx="2919412" cy="490538"/>
          </a:xfrm>
          <a:prstGeom prst="rect">
            <a:avLst/>
          </a:prstGeom>
        </p:spPr>
        <p:txBody>
          <a:bodyPr vert="horz" lIns="91440" tIns="45720" rIns="91440" bIns="45720" rtlCol="0"/>
          <a:lstStyle>
            <a:lvl1pPr algn="r">
              <a:defRPr sz="1200">
                <a:ea typeface="ＭＳ Ｐゴシック" charset="-128"/>
              </a:defRPr>
            </a:lvl1pPr>
          </a:lstStyle>
          <a:p>
            <a:pPr>
              <a:defRPr/>
            </a:pPr>
            <a:fld id="{3B6DFC2A-5616-47D2-9589-8F842B3FCC91}" type="datetimeFigureOut">
              <a:rPr lang="ja-JP" altLang="en-US"/>
              <a:pPr>
                <a:defRPr/>
              </a:pPr>
              <a:t>2014/6/18</a:t>
            </a:fld>
            <a:endParaRPr lang="ja-JP" altLang="en-US"/>
          </a:p>
        </p:txBody>
      </p:sp>
      <p:sp>
        <p:nvSpPr>
          <p:cNvPr id="4" name="スライド イメージ プレースホルダ 3"/>
          <p:cNvSpPr>
            <a:spLocks noGrp="1" noRot="1" noChangeAspect="1"/>
          </p:cNvSpPr>
          <p:nvPr>
            <p:ph type="sldImg" idx="2"/>
          </p:nvPr>
        </p:nvSpPr>
        <p:spPr>
          <a:xfrm>
            <a:off x="919163" y="735013"/>
            <a:ext cx="4897437" cy="3675062"/>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a:xfrm>
            <a:off x="673100" y="4654550"/>
            <a:ext cx="5389563" cy="4410075"/>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9307513"/>
            <a:ext cx="2919413" cy="490537"/>
          </a:xfrm>
          <a:prstGeom prst="rect">
            <a:avLst/>
          </a:prstGeom>
        </p:spPr>
        <p:txBody>
          <a:bodyPr vert="horz" lIns="91440" tIns="45720" rIns="91440" bIns="45720" rtlCol="0" anchor="b"/>
          <a:lstStyle>
            <a:lvl1pPr algn="l">
              <a:defRPr sz="120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14763" y="9307513"/>
            <a:ext cx="2919412" cy="490537"/>
          </a:xfrm>
          <a:prstGeom prst="rect">
            <a:avLst/>
          </a:prstGeom>
        </p:spPr>
        <p:txBody>
          <a:bodyPr vert="horz" lIns="91440" tIns="45720" rIns="91440" bIns="45720" rtlCol="0" anchor="b"/>
          <a:lstStyle>
            <a:lvl1pPr algn="r">
              <a:defRPr sz="1200">
                <a:ea typeface="ＭＳ Ｐゴシック" charset="-128"/>
              </a:defRPr>
            </a:lvl1pPr>
          </a:lstStyle>
          <a:p>
            <a:pPr>
              <a:defRPr/>
            </a:pPr>
            <a:fld id="{176AC7E5-8118-4582-812F-16B79581149B}" type="slidenum">
              <a:rPr lang="ja-JP" altLang="en-US"/>
              <a:pPr>
                <a:defRPr/>
              </a:pPr>
              <a:t>‹#›</a:t>
            </a:fld>
            <a:endParaRPr lang="ja-JP" altLang="en-US"/>
          </a:p>
        </p:txBody>
      </p:sp>
    </p:spTree>
    <p:extLst>
      <p:ext uri="{BB962C8B-B14F-4D97-AF65-F5344CB8AC3E}">
        <p14:creationId xmlns:p14="http://schemas.microsoft.com/office/powerpoint/2010/main" val="725371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6042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90B18D3F-269F-4971-BC47-6C75E5AA44F3}" type="slidenum">
              <a:rPr lang="ja-JP" altLang="en-US" smtClean="0"/>
              <a:pPr eaLnBrk="1" hangingPunct="1"/>
              <a:t>1</a:t>
            </a:fld>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さて、それまで趣味の世界と思われていた</a:t>
            </a:r>
            <a:r>
              <a:rPr kumimoji="1" lang="en-US" altLang="ja-JP" dirty="0" smtClean="0"/>
              <a:t>PC</a:t>
            </a:r>
            <a:r>
              <a:rPr kumimoji="1" lang="ja-JP" altLang="en-US" dirty="0" smtClean="0"/>
              <a:t>のビジネス利用のきっかけとなったとされるソフトが</a:t>
            </a:r>
            <a:r>
              <a:rPr kumimoji="1" lang="en-US" altLang="ja-JP" dirty="0" smtClean="0"/>
              <a:t>1979</a:t>
            </a:r>
            <a:r>
              <a:rPr kumimoji="1" lang="ja-JP" altLang="en-US" dirty="0" smtClean="0"/>
              <a:t>年に発売されました。</a:t>
            </a:r>
            <a:endParaRPr kumimoji="1" lang="en-US" altLang="ja-JP" dirty="0" smtClean="0"/>
          </a:p>
          <a:p>
            <a:r>
              <a:rPr kumimoji="1" lang="en-US" altLang="ja-JP" dirty="0" smtClean="0"/>
              <a:t>VISICALC</a:t>
            </a:r>
            <a:r>
              <a:rPr kumimoji="1" lang="ja-JP" altLang="en-US" dirty="0" smtClean="0"/>
              <a:t>という表計算ソフトです。</a:t>
            </a:r>
            <a:r>
              <a:rPr kumimoji="1" lang="en-US" altLang="ja-JP" dirty="0" smtClean="0"/>
              <a:t>Excel</a:t>
            </a:r>
            <a:r>
              <a:rPr kumimoji="1" lang="ja-JP" altLang="en-US" dirty="0" smtClean="0"/>
              <a:t>のご先祖様のようなものです。</a:t>
            </a:r>
            <a:endParaRPr kumimoji="1" lang="en-US" altLang="ja-JP" dirty="0" smtClean="0"/>
          </a:p>
          <a:p>
            <a:r>
              <a:rPr kumimoji="1" lang="ja-JP" altLang="en-US" dirty="0" smtClean="0"/>
              <a:t>アメリカではサラリーマンも確定申告をしなければなりません。このソフトに、ビジネスマンが飛びつき、</a:t>
            </a:r>
            <a:r>
              <a:rPr kumimoji="1" lang="en-US" altLang="ja-JP" dirty="0" smtClean="0"/>
              <a:t>Apple</a:t>
            </a:r>
            <a:r>
              <a:rPr kumimoji="1" lang="ja-JP" altLang="en-US" dirty="0" smtClean="0"/>
              <a:t>が躍進する原動力となりました。</a:t>
            </a:r>
            <a:endParaRPr kumimoji="1" lang="en-US" altLang="ja-JP" dirty="0" smtClean="0"/>
          </a:p>
          <a:p>
            <a:endParaRPr kumimoji="1" lang="en-US" altLang="ja-JP" dirty="0" smtClean="0"/>
          </a:p>
          <a:p>
            <a:r>
              <a:rPr kumimoji="1" lang="ja-JP" altLang="en-US" dirty="0" smtClean="0"/>
              <a:t>一方で、それまで</a:t>
            </a:r>
            <a:r>
              <a:rPr kumimoji="1" lang="en-US" altLang="ja-JP" dirty="0" smtClean="0"/>
              <a:t>PC</a:t>
            </a:r>
            <a:r>
              <a:rPr kumimoji="1" lang="ja-JP" altLang="en-US" dirty="0" smtClean="0"/>
              <a:t>にあまり関心を示さなかった</a:t>
            </a:r>
            <a:r>
              <a:rPr kumimoji="1" lang="en-US" altLang="ja-JP" dirty="0" smtClean="0"/>
              <a:t>IBM</a:t>
            </a:r>
            <a:r>
              <a:rPr kumimoji="1" lang="ja-JP" altLang="en-US" dirty="0" smtClean="0"/>
              <a:t>が</a:t>
            </a:r>
            <a:r>
              <a:rPr kumimoji="1" lang="en-US" altLang="ja-JP" dirty="0" smtClean="0"/>
              <a:t>PC</a:t>
            </a:r>
            <a:r>
              <a:rPr kumimoji="1" lang="ja-JP" altLang="en-US" dirty="0" err="1" smtClean="0"/>
              <a:t>への</a:t>
            </a:r>
            <a:r>
              <a:rPr kumimoji="1" lang="ja-JP" altLang="en-US" dirty="0" smtClean="0"/>
              <a:t>参入を決めたのもこのソフトが原因かもしれません。</a:t>
            </a:r>
            <a:r>
              <a:rPr kumimoji="1" lang="en-US" altLang="ja-JP" dirty="0" smtClean="0"/>
              <a:t>PC</a:t>
            </a:r>
            <a:r>
              <a:rPr kumimoji="1" lang="ja-JP" altLang="en-US" dirty="0" smtClean="0"/>
              <a:t>のビジネス利用の可能性を開いたソフトウェアと言えるでしょう。</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11</a:t>
            </a:fld>
            <a:endParaRPr lang="ja-JP" altLang="en-US"/>
          </a:p>
        </p:txBody>
      </p:sp>
    </p:spTree>
    <p:extLst>
      <p:ext uri="{BB962C8B-B14F-4D97-AF65-F5344CB8AC3E}">
        <p14:creationId xmlns:p14="http://schemas.microsoft.com/office/powerpoint/2010/main" val="451827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en-US" altLang="ja-JP" dirty="0" smtClean="0"/>
              <a:t>PC</a:t>
            </a:r>
            <a:r>
              <a:rPr kumimoji="1" lang="ja-JP" altLang="en-US" dirty="0" smtClean="0"/>
              <a:t>の可能性に気がついた</a:t>
            </a:r>
            <a:r>
              <a:rPr kumimoji="1" lang="en-US" altLang="ja-JP" dirty="0" smtClean="0"/>
              <a:t>IBM</a:t>
            </a:r>
            <a:r>
              <a:rPr kumimoji="1" lang="ja-JP" altLang="en-US" dirty="0" smtClean="0"/>
              <a:t>は、突貫工事で</a:t>
            </a:r>
            <a:r>
              <a:rPr kumimoji="1" lang="en-US" altLang="ja-JP" dirty="0" smtClean="0"/>
              <a:t>PC</a:t>
            </a:r>
            <a:r>
              <a:rPr kumimoji="1" lang="ja-JP" altLang="en-US" dirty="0" smtClean="0"/>
              <a:t>を開発します。開発期間は</a:t>
            </a:r>
            <a:r>
              <a:rPr kumimoji="1" lang="en-US" altLang="ja-JP" dirty="0" smtClean="0"/>
              <a:t>1</a:t>
            </a:r>
            <a:r>
              <a:rPr kumimoji="1" lang="ja-JP" altLang="en-US" dirty="0" smtClean="0"/>
              <a:t>年。</a:t>
            </a:r>
            <a:endParaRPr kumimoji="1" lang="en-US" altLang="ja-JP" dirty="0" smtClean="0"/>
          </a:p>
          <a:p>
            <a:r>
              <a:rPr kumimoji="1" lang="ja-JP" altLang="en-US" dirty="0" smtClean="0"/>
              <a:t>あまりに急いだため、それまでの</a:t>
            </a:r>
            <a:r>
              <a:rPr kumimoji="1" lang="en-US" altLang="ja-JP" dirty="0" smtClean="0"/>
              <a:t>IBM</a:t>
            </a:r>
            <a:r>
              <a:rPr kumimoji="1" lang="ja-JP" altLang="en-US" dirty="0" smtClean="0"/>
              <a:t>とは開発手法がまったく違っていました。</a:t>
            </a:r>
            <a:endParaRPr kumimoji="1" lang="en-US" altLang="ja-JP" dirty="0" smtClean="0"/>
          </a:p>
          <a:p>
            <a:r>
              <a:rPr kumimoji="1" lang="ja-JP" altLang="en-US" dirty="0" smtClean="0"/>
              <a:t>まず、ディスクやメモリなどの部品は市場に流通している汎用品を使う。さらには</a:t>
            </a:r>
            <a:r>
              <a:rPr kumimoji="1" lang="en-US" altLang="ja-JP" dirty="0" smtClean="0"/>
              <a:t>OS</a:t>
            </a:r>
            <a:r>
              <a:rPr kumimoji="1" lang="ja-JP" altLang="en-US" dirty="0" smtClean="0"/>
              <a:t>も、</a:t>
            </a:r>
            <a:r>
              <a:rPr kumimoji="1" lang="en-US" altLang="ja-JP" dirty="0" smtClean="0"/>
              <a:t>Microsoft</a:t>
            </a:r>
            <a:r>
              <a:rPr kumimoji="1" lang="ja-JP" altLang="en-US" dirty="0" smtClean="0"/>
              <a:t>から</a:t>
            </a:r>
            <a:r>
              <a:rPr kumimoji="1" lang="en-US" altLang="ja-JP" dirty="0" smtClean="0"/>
              <a:t>MS-DOS</a:t>
            </a:r>
            <a:r>
              <a:rPr kumimoji="1" lang="ja-JP" altLang="en-US" dirty="0" smtClean="0"/>
              <a:t>を調達したのです。自前主義があたりまえだった</a:t>
            </a:r>
            <a:r>
              <a:rPr kumimoji="1" lang="en-US" altLang="ja-JP" dirty="0" smtClean="0"/>
              <a:t>IBM</a:t>
            </a:r>
            <a:r>
              <a:rPr kumimoji="1" lang="ja-JP" altLang="en-US" dirty="0" smtClean="0"/>
              <a:t>としては思い切った判断です。それだけ急いでいた、ということもできるでしょう。</a:t>
            </a:r>
            <a:endParaRPr kumimoji="1" lang="en-US" altLang="ja-JP" dirty="0" smtClean="0"/>
          </a:p>
          <a:p>
            <a:r>
              <a:rPr kumimoji="1" lang="ja-JP" altLang="en-US" dirty="0" smtClean="0"/>
              <a:t>また、回路図や基本的な制御ソフトのソースコードも公開しました。自社開発している余裕など無かったため、</a:t>
            </a:r>
            <a:r>
              <a:rPr kumimoji="1" lang="en-US" altLang="ja-JP" dirty="0" smtClean="0"/>
              <a:t>System360</a:t>
            </a:r>
            <a:r>
              <a:rPr kumimoji="1" lang="ja-JP" altLang="en-US" dirty="0" smtClean="0"/>
              <a:t>のときと同様、サードパーティの力を借りようという考えだったのでしょう。この方針はうまくいきますが、最終的には</a:t>
            </a:r>
            <a:r>
              <a:rPr kumimoji="1" lang="en-US" altLang="ja-JP" dirty="0" smtClean="0"/>
              <a:t>IBM</a:t>
            </a:r>
            <a:r>
              <a:rPr kumimoji="1" lang="ja-JP" altLang="en-US" dirty="0" smtClean="0"/>
              <a:t>にとっては最悪の結果をもたらすことになります。</a:t>
            </a:r>
            <a:endParaRPr kumimoji="1" lang="en-US" altLang="ja-JP" dirty="0" smtClean="0"/>
          </a:p>
          <a:p>
            <a:endParaRPr kumimoji="1" lang="en-US" altLang="ja-JP" dirty="0" smtClean="0"/>
          </a:p>
          <a:p>
            <a:r>
              <a:rPr kumimoji="1" lang="ja-JP" altLang="en-US" dirty="0" smtClean="0"/>
              <a:t>できあがった初代</a:t>
            </a:r>
            <a:r>
              <a:rPr kumimoji="1" lang="en-US" altLang="ja-JP" dirty="0" smtClean="0"/>
              <a:t>IBM PC</a:t>
            </a:r>
            <a:r>
              <a:rPr kumimoji="1" lang="ja-JP" altLang="en-US" dirty="0" smtClean="0"/>
              <a:t>は、先行する</a:t>
            </a:r>
            <a:r>
              <a:rPr kumimoji="1" lang="en-US" altLang="ja-JP" dirty="0" err="1" smtClean="0"/>
              <a:t>AppleII</a:t>
            </a:r>
            <a:r>
              <a:rPr kumimoji="1" lang="ja-JP" altLang="en-US" dirty="0" smtClean="0"/>
              <a:t>に比べて機能的には劣る上に高価なものでしたが、企業を中心に</a:t>
            </a:r>
            <a:r>
              <a:rPr kumimoji="1" lang="en-US" altLang="ja-JP" dirty="0" smtClean="0"/>
              <a:t>1</a:t>
            </a:r>
            <a:r>
              <a:rPr kumimoji="1" lang="ja-JP" altLang="en-US" dirty="0" smtClean="0"/>
              <a:t>年で</a:t>
            </a:r>
            <a:r>
              <a:rPr kumimoji="1" lang="en-US" altLang="ja-JP" dirty="0" smtClean="0"/>
              <a:t>20</a:t>
            </a:r>
            <a:r>
              <a:rPr kumimoji="1" lang="ja-JP" altLang="en-US" dirty="0" smtClean="0"/>
              <a:t>万台を販売し、一応の成功を収めました。</a:t>
            </a:r>
            <a:r>
              <a:rPr kumimoji="1" lang="en-US" altLang="ja-JP" dirty="0" smtClean="0"/>
              <a:t>IBM</a:t>
            </a:r>
            <a:r>
              <a:rPr kumimoji="1" lang="ja-JP" altLang="en-US" dirty="0" smtClean="0"/>
              <a:t>のネームバリューが企業にとっては大事だったと言うことでしょう。</a:t>
            </a:r>
            <a:endParaRPr kumimoji="1" lang="en-US" altLang="ja-JP" dirty="0" smtClean="0"/>
          </a:p>
          <a:p>
            <a:r>
              <a:rPr kumimoji="1" lang="ja-JP" altLang="en-US" dirty="0" smtClean="0"/>
              <a:t>しかし、発売半年後の１９８２年２月</a:t>
            </a:r>
            <a:r>
              <a:rPr kumimoji="1" lang="ja-JP" altLang="en-US" smtClean="0"/>
              <a:t>には、早くも互換機</a:t>
            </a:r>
            <a:r>
              <a:rPr kumimoji="1" lang="ja-JP" altLang="en-US" dirty="0" smtClean="0"/>
              <a:t>メーカーであるコンパックが設立されます。１年後、コンパックは安価な互換機を発売し、その後互換機は</a:t>
            </a:r>
            <a:r>
              <a:rPr kumimoji="1" lang="en-US" altLang="ja-JP" dirty="0" smtClean="0"/>
              <a:t>PC</a:t>
            </a:r>
            <a:r>
              <a:rPr kumimoji="1" lang="ja-JP" altLang="en-US" dirty="0" smtClean="0"/>
              <a:t>市場を席巻していきます。</a:t>
            </a:r>
            <a:endParaRPr kumimoji="1" lang="en-US" altLang="ja-JP" dirty="0" smtClean="0"/>
          </a:p>
          <a:p>
            <a:endParaRPr kumimoji="1" lang="en-US" altLang="ja-JP" dirty="0" smtClean="0"/>
          </a:p>
          <a:p>
            <a:r>
              <a:rPr kumimoji="1" lang="ja-JP" altLang="en-US" dirty="0" smtClean="0"/>
              <a:t>余談ですが、当時</a:t>
            </a:r>
            <a:r>
              <a:rPr kumimoji="1" lang="en-US" altLang="ja-JP" dirty="0" smtClean="0"/>
              <a:t>IBM</a:t>
            </a:r>
            <a:r>
              <a:rPr kumimoji="1" lang="ja-JP" altLang="en-US" dirty="0" smtClean="0"/>
              <a:t>からの</a:t>
            </a:r>
            <a:r>
              <a:rPr kumimoji="1" lang="en-US" altLang="ja-JP" dirty="0" smtClean="0"/>
              <a:t>OS</a:t>
            </a:r>
            <a:r>
              <a:rPr kumimoji="1" lang="ja-JP" altLang="en-US" dirty="0" smtClean="0"/>
              <a:t>提供の打診を速攻で受諾した</a:t>
            </a:r>
            <a:r>
              <a:rPr kumimoji="1" lang="en-US" altLang="ja-JP" dirty="0" smtClean="0"/>
              <a:t>Microsoft</a:t>
            </a:r>
            <a:r>
              <a:rPr kumimoji="1" lang="ja-JP" altLang="en-US" dirty="0" smtClean="0"/>
              <a:t>には、当時</a:t>
            </a:r>
            <a:r>
              <a:rPr kumimoji="1" lang="en-US" altLang="ja-JP" dirty="0" smtClean="0"/>
              <a:t>OS</a:t>
            </a:r>
            <a:r>
              <a:rPr kumimoji="1" lang="ja-JP" altLang="en-US" dirty="0" smtClean="0"/>
              <a:t>はありませんでした。注文を受けてから、</a:t>
            </a:r>
            <a:r>
              <a:rPr kumimoji="1" lang="en-US" altLang="ja-JP" dirty="0" smtClean="0"/>
              <a:t>OS</a:t>
            </a:r>
            <a:r>
              <a:rPr kumimoji="1" lang="ja-JP" altLang="en-US" dirty="0" smtClean="0"/>
              <a:t>を開発していた企業から</a:t>
            </a:r>
            <a:r>
              <a:rPr kumimoji="1" lang="en-US" altLang="ja-JP" dirty="0" smtClean="0"/>
              <a:t>MS-DOS</a:t>
            </a:r>
            <a:r>
              <a:rPr kumimoji="1" lang="ja-JP" altLang="en-US" dirty="0" smtClean="0"/>
              <a:t>の元になるコードを買収し、納期に間に合わせたとされています。</a:t>
            </a:r>
            <a:endParaRPr kumimoji="1" lang="en-US" altLang="ja-JP" dirty="0" smtClean="0"/>
          </a:p>
          <a:p>
            <a:r>
              <a:rPr kumimoji="1" lang="ja-JP" altLang="en-US" dirty="0" smtClean="0"/>
              <a:t>もう一つ余談ですが、当時絶好調だった</a:t>
            </a:r>
            <a:r>
              <a:rPr kumimoji="1" lang="en-US" altLang="ja-JP" dirty="0" smtClean="0"/>
              <a:t>Apple</a:t>
            </a:r>
            <a:r>
              <a:rPr kumimoji="1" lang="ja-JP" altLang="en-US" dirty="0" smtClean="0"/>
              <a:t>は「</a:t>
            </a:r>
            <a:r>
              <a:rPr kumimoji="1" lang="en-US" altLang="ja-JP" dirty="0" smtClean="0"/>
              <a:t>IBM</a:t>
            </a:r>
            <a:r>
              <a:rPr kumimoji="1" lang="ja-JP" altLang="en-US" dirty="0" smtClean="0"/>
              <a:t>の参入を歓迎する」という余裕たっぷりの広告を出しました。</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12</a:t>
            </a:fld>
            <a:endParaRPr lang="ja-JP" altLang="en-US"/>
          </a:p>
        </p:txBody>
      </p:sp>
    </p:spTree>
    <p:extLst>
      <p:ext uri="{BB962C8B-B14F-4D97-AF65-F5344CB8AC3E}">
        <p14:creationId xmlns:p14="http://schemas.microsoft.com/office/powerpoint/2010/main" val="2941302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Apple</a:t>
            </a:r>
            <a:r>
              <a:rPr kumimoji="1" lang="ja-JP" altLang="en-US" dirty="0" smtClean="0"/>
              <a:t>は</a:t>
            </a:r>
            <a:r>
              <a:rPr kumimoji="1" lang="en-US" altLang="ja-JP" dirty="0" smtClean="0"/>
              <a:t>1984</a:t>
            </a:r>
            <a:r>
              <a:rPr kumimoji="1" lang="ja-JP" altLang="en-US" dirty="0" smtClean="0"/>
              <a:t>年、</a:t>
            </a:r>
            <a:r>
              <a:rPr kumimoji="1" lang="en-US" altLang="ja-JP" dirty="0" smtClean="0"/>
              <a:t>Macintosh</a:t>
            </a:r>
            <a:r>
              <a:rPr kumimoji="1" lang="ja-JP" altLang="en-US" dirty="0" smtClean="0"/>
              <a:t>を発売しました。</a:t>
            </a:r>
            <a:r>
              <a:rPr kumimoji="1" lang="en-US" altLang="ja-JP" dirty="0" smtClean="0"/>
              <a:t>MS-DOS</a:t>
            </a:r>
            <a:r>
              <a:rPr kumimoji="1" lang="ja-JP" altLang="en-US" dirty="0" err="1" smtClean="0"/>
              <a:t>には</a:t>
            </a:r>
            <a:r>
              <a:rPr kumimoji="1" lang="ja-JP" altLang="en-US" dirty="0" smtClean="0"/>
              <a:t>無い斬新な</a:t>
            </a:r>
            <a:r>
              <a:rPr kumimoji="1" lang="en-US" altLang="ja-JP" dirty="0" smtClean="0"/>
              <a:t>UI</a:t>
            </a:r>
            <a:r>
              <a:rPr kumimoji="1" lang="ja-JP" altLang="en-US" dirty="0" smtClean="0"/>
              <a:t>を実現した</a:t>
            </a:r>
            <a:r>
              <a:rPr kumimoji="1" lang="en-US" altLang="ja-JP" dirty="0" smtClean="0"/>
              <a:t>Mac</a:t>
            </a:r>
            <a:r>
              <a:rPr kumimoji="1" lang="ja-JP" altLang="en-US" dirty="0" smtClean="0"/>
              <a:t>は、技術的には</a:t>
            </a:r>
            <a:r>
              <a:rPr kumimoji="1" lang="en-US" altLang="ja-JP" dirty="0" smtClean="0"/>
              <a:t>IBM PC</a:t>
            </a:r>
            <a:r>
              <a:rPr kumimoji="1" lang="ja-JP" altLang="en-US" dirty="0" smtClean="0"/>
              <a:t>とは別の次元に達していたと考えられます。しかし、この後に出る</a:t>
            </a:r>
            <a:r>
              <a:rPr kumimoji="1" lang="en-US" altLang="ja-JP" dirty="0" smtClean="0"/>
              <a:t>PC/AT</a:t>
            </a:r>
            <a:r>
              <a:rPr kumimoji="1" lang="ja-JP" altLang="en-US" dirty="0" smtClean="0"/>
              <a:t>とその互換機により、</a:t>
            </a:r>
            <a:r>
              <a:rPr kumimoji="1" lang="en-US" altLang="ja-JP" dirty="0" smtClean="0"/>
              <a:t>Apple</a:t>
            </a:r>
            <a:r>
              <a:rPr kumimoji="1" lang="ja-JP" altLang="en-US" dirty="0" smtClean="0"/>
              <a:t>は苦境に立たされることになります。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13</a:t>
            </a:fld>
            <a:endParaRPr lang="ja-JP" altLang="en-US"/>
          </a:p>
        </p:txBody>
      </p:sp>
    </p:spTree>
    <p:extLst>
      <p:ext uri="{BB962C8B-B14F-4D97-AF65-F5344CB8AC3E}">
        <p14:creationId xmlns:p14="http://schemas.microsoft.com/office/powerpoint/2010/main" val="3795904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Macintosh</a:t>
            </a:r>
            <a:r>
              <a:rPr kumimoji="1" lang="ja-JP" altLang="en-US" dirty="0" smtClean="0"/>
              <a:t>と同じ</a:t>
            </a:r>
            <a:r>
              <a:rPr kumimoji="1" lang="en-US" altLang="ja-JP" dirty="0" smtClean="0"/>
              <a:t>1984</a:t>
            </a:r>
            <a:r>
              <a:rPr kumimoji="1" lang="ja-JP" altLang="en-US" dirty="0" smtClean="0"/>
              <a:t>年、</a:t>
            </a:r>
            <a:r>
              <a:rPr kumimoji="1" lang="en-US" altLang="ja-JP" dirty="0" smtClean="0"/>
              <a:t>IBM</a:t>
            </a:r>
            <a:r>
              <a:rPr kumimoji="1" lang="ja-JP" altLang="en-US" dirty="0" smtClean="0"/>
              <a:t>はやっとカラーグラフィックスを持つ</a:t>
            </a:r>
            <a:r>
              <a:rPr kumimoji="1" lang="en-US" altLang="ja-JP" dirty="0" smtClean="0"/>
              <a:t>IBM PC/AT</a:t>
            </a:r>
            <a:r>
              <a:rPr kumimoji="1" lang="ja-JP" altLang="en-US" dirty="0" smtClean="0"/>
              <a:t>を発売します。これが、現在の</a:t>
            </a:r>
            <a:r>
              <a:rPr kumimoji="1" lang="en-US" altLang="ja-JP" dirty="0" smtClean="0"/>
              <a:t>Windows PC</a:t>
            </a:r>
            <a:r>
              <a:rPr kumimoji="1" lang="ja-JP" altLang="en-US" dirty="0" smtClean="0"/>
              <a:t>のご先祖様です。これ以降、基本的には同じアーキテクチャのままで、互換性を保ちつつ、様々な新技術を吸収しながら現在まで進化し続けて来ています。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14</a:t>
            </a:fld>
            <a:endParaRPr lang="ja-JP" altLang="en-US"/>
          </a:p>
        </p:txBody>
      </p:sp>
    </p:spTree>
    <p:extLst>
      <p:ext uri="{BB962C8B-B14F-4D97-AF65-F5344CB8AC3E}">
        <p14:creationId xmlns:p14="http://schemas.microsoft.com/office/powerpoint/2010/main" val="1360119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IBM</a:t>
            </a:r>
            <a:r>
              <a:rPr kumimoji="1" lang="ja-JP" altLang="en-US" dirty="0" smtClean="0"/>
              <a:t>は</a:t>
            </a:r>
            <a:r>
              <a:rPr kumimoji="1" lang="en-US" altLang="ja-JP" dirty="0" smtClean="0"/>
              <a:t>Apple</a:t>
            </a:r>
            <a:r>
              <a:rPr kumimoji="1" lang="ja-JP" altLang="en-US" dirty="0" smtClean="0"/>
              <a:t>に対抗して周辺機器やアプリケーションソフトを増やすために、</a:t>
            </a:r>
            <a:r>
              <a:rPr kumimoji="1" lang="en-US" altLang="ja-JP" dirty="0" smtClean="0"/>
              <a:t>OS</a:t>
            </a:r>
            <a:r>
              <a:rPr kumimoji="1" lang="ja-JP" altLang="en-US" dirty="0" smtClean="0"/>
              <a:t>の</a:t>
            </a:r>
            <a:r>
              <a:rPr kumimoji="1" lang="en-US" altLang="ja-JP" dirty="0" smtClean="0"/>
              <a:t>API</a:t>
            </a:r>
            <a:r>
              <a:rPr kumimoji="1" lang="ja-JP" altLang="en-US" dirty="0" smtClean="0"/>
              <a:t>やハードウェアの回路図を公開していました。さらに、</a:t>
            </a:r>
            <a:r>
              <a:rPr kumimoji="1" lang="en-US" altLang="ja-JP" dirty="0" smtClean="0"/>
              <a:t>BIOS</a:t>
            </a:r>
            <a:r>
              <a:rPr kumimoji="1" lang="ja-JP" altLang="en-US" dirty="0" smtClean="0"/>
              <a:t>と呼ばれるハードウェアを制御するソフトウェアのソースも公開していたのです。</a:t>
            </a:r>
            <a:endParaRPr kumimoji="1" lang="en-US" altLang="ja-JP" dirty="0" smtClean="0"/>
          </a:p>
          <a:p>
            <a:endParaRPr kumimoji="1" lang="en-US" altLang="ja-JP" dirty="0" smtClean="0"/>
          </a:p>
          <a:p>
            <a:r>
              <a:rPr kumimoji="1" lang="ja-JP" altLang="en-US" dirty="0" smtClean="0"/>
              <a:t>回路図が公開され、汎用の部品で作られていた</a:t>
            </a:r>
            <a:r>
              <a:rPr kumimoji="1" lang="en-US" altLang="ja-JP" dirty="0" smtClean="0"/>
              <a:t>IBM PC</a:t>
            </a:r>
            <a:r>
              <a:rPr kumimoji="1" lang="ja-JP" altLang="en-US" dirty="0" smtClean="0"/>
              <a:t>は、誰もが同じ物をつくることができたのです。</a:t>
            </a:r>
            <a:r>
              <a:rPr kumimoji="1" lang="en-US" altLang="ja-JP" dirty="0" smtClean="0"/>
              <a:t>BIOS</a:t>
            </a:r>
            <a:r>
              <a:rPr kumimoji="1" lang="ja-JP" altLang="en-US" dirty="0" smtClean="0"/>
              <a:t>は著作権で保護されていましたが、コンパックは</a:t>
            </a:r>
            <a:r>
              <a:rPr kumimoji="1" lang="en-US" altLang="ja-JP" dirty="0" smtClean="0"/>
              <a:t>IBM</a:t>
            </a:r>
            <a:r>
              <a:rPr kumimoji="1" lang="ja-JP" altLang="en-US" dirty="0" smtClean="0"/>
              <a:t>の著作権に触れない</a:t>
            </a:r>
            <a:r>
              <a:rPr kumimoji="1" lang="en-US" altLang="ja-JP" dirty="0" smtClean="0"/>
              <a:t>BIOS</a:t>
            </a:r>
            <a:r>
              <a:rPr kumimoji="1" lang="ja-JP" altLang="en-US" dirty="0" smtClean="0"/>
              <a:t>を独自開発しました。これにより、合法的に</a:t>
            </a:r>
            <a:r>
              <a:rPr kumimoji="1" lang="en-US" altLang="ja-JP" dirty="0" smtClean="0"/>
              <a:t>IBM</a:t>
            </a:r>
            <a:r>
              <a:rPr kumimoji="1" lang="ja-JP" altLang="en-US" dirty="0" smtClean="0"/>
              <a:t>　</a:t>
            </a:r>
            <a:r>
              <a:rPr kumimoji="1" lang="en-US" altLang="ja-JP" dirty="0" smtClean="0"/>
              <a:t>PC</a:t>
            </a:r>
            <a:r>
              <a:rPr kumimoji="1" lang="ja-JP" altLang="en-US" dirty="0" smtClean="0"/>
              <a:t>互換機の製造が可能になったのです。</a:t>
            </a:r>
            <a:endParaRPr kumimoji="1" lang="en-US" altLang="ja-JP" dirty="0" smtClean="0"/>
          </a:p>
          <a:p>
            <a:r>
              <a:rPr kumimoji="1" lang="ja-JP" altLang="en-US" dirty="0" smtClean="0"/>
              <a:t>ここで利益を得ることになるのが</a:t>
            </a:r>
            <a:r>
              <a:rPr kumimoji="1" lang="en-US" altLang="ja-JP" dirty="0" smtClean="0"/>
              <a:t>Intel</a:t>
            </a:r>
            <a:r>
              <a:rPr kumimoji="1" lang="ja-JP" altLang="en-US" dirty="0" smtClean="0"/>
              <a:t>と</a:t>
            </a:r>
            <a:r>
              <a:rPr kumimoji="1" lang="en-US" altLang="ja-JP" dirty="0" smtClean="0"/>
              <a:t>Microsoft</a:t>
            </a:r>
            <a:r>
              <a:rPr kumimoji="1" lang="ja-JP" altLang="en-US" dirty="0" smtClean="0"/>
              <a:t>です。</a:t>
            </a:r>
            <a:r>
              <a:rPr kumimoji="1" lang="en-US" altLang="ja-JP" dirty="0" smtClean="0"/>
              <a:t>Intel</a:t>
            </a:r>
            <a:r>
              <a:rPr kumimoji="1" lang="ja-JP" altLang="en-US" dirty="0" smtClean="0"/>
              <a:t>の</a:t>
            </a:r>
            <a:r>
              <a:rPr kumimoji="1" lang="en-US" altLang="ja-JP" dirty="0" smtClean="0"/>
              <a:t>CPU</a:t>
            </a:r>
            <a:r>
              <a:rPr kumimoji="1" lang="ja-JP" altLang="en-US" dirty="0" smtClean="0"/>
              <a:t>は他のチップでは代替が効かず、</a:t>
            </a:r>
            <a:r>
              <a:rPr kumimoji="1" lang="en-US" altLang="ja-JP" dirty="0" smtClean="0"/>
              <a:t>Intel</a:t>
            </a:r>
            <a:r>
              <a:rPr kumimoji="1" lang="ja-JP" altLang="en-US" dirty="0" smtClean="0"/>
              <a:t>から買うしかありません。</a:t>
            </a:r>
            <a:r>
              <a:rPr kumimoji="1" lang="en-US" altLang="ja-JP" dirty="0" smtClean="0"/>
              <a:t>Microsoft</a:t>
            </a:r>
            <a:r>
              <a:rPr kumimoji="1" lang="ja-JP" altLang="en-US" dirty="0" smtClean="0"/>
              <a:t>は</a:t>
            </a:r>
            <a:r>
              <a:rPr kumimoji="1" lang="en-US" altLang="ja-JP" dirty="0" smtClean="0"/>
              <a:t>IBM</a:t>
            </a:r>
            <a:r>
              <a:rPr kumimoji="1" lang="ja-JP" altLang="en-US" dirty="0" smtClean="0"/>
              <a:t>以外に</a:t>
            </a:r>
            <a:r>
              <a:rPr kumimoji="1" lang="en-US" altLang="ja-JP" dirty="0" smtClean="0"/>
              <a:t>MS-DOS</a:t>
            </a:r>
            <a:r>
              <a:rPr kumimoji="1" lang="ja-JP" altLang="en-US" dirty="0" smtClean="0"/>
              <a:t>を販売する権利を保持していました。つまり、互換機を買った顧客が</a:t>
            </a:r>
            <a:r>
              <a:rPr kumimoji="1" lang="en-US" altLang="ja-JP" dirty="0" smtClean="0"/>
              <a:t>Microsoft</a:t>
            </a:r>
            <a:r>
              <a:rPr kumimoji="1" lang="ja-JP" altLang="en-US" dirty="0" smtClean="0"/>
              <a:t>から</a:t>
            </a:r>
            <a:r>
              <a:rPr kumimoji="1" lang="en-US" altLang="ja-JP" dirty="0" smtClean="0"/>
              <a:t>MS-DOS</a:t>
            </a:r>
            <a:r>
              <a:rPr kumimoji="1" lang="ja-JP" altLang="en-US" dirty="0" smtClean="0"/>
              <a:t>を買えば、</a:t>
            </a:r>
            <a:r>
              <a:rPr kumimoji="1" lang="en-US" altLang="ja-JP" dirty="0" smtClean="0"/>
              <a:t>IBM PC</a:t>
            </a:r>
            <a:r>
              <a:rPr kumimoji="1" lang="ja-JP" altLang="en-US" dirty="0" smtClean="0"/>
              <a:t>用のソフトウェアをそのまま使えるのです。</a:t>
            </a:r>
            <a:endParaRPr kumimoji="1" lang="en-US" altLang="ja-JP" dirty="0" smtClean="0"/>
          </a:p>
          <a:p>
            <a:endParaRPr kumimoji="1" lang="en-US" altLang="ja-JP" dirty="0" smtClean="0"/>
          </a:p>
          <a:p>
            <a:r>
              <a:rPr kumimoji="1" lang="ja-JP" altLang="en-US" dirty="0" smtClean="0"/>
              <a:t>互換機はコストパフォーマンスに優れ、</a:t>
            </a:r>
            <a:r>
              <a:rPr kumimoji="1" lang="en-US" altLang="ja-JP" dirty="0" smtClean="0"/>
              <a:t>IBM</a:t>
            </a:r>
            <a:r>
              <a:rPr kumimoji="1" lang="ja-JP" altLang="en-US" dirty="0" smtClean="0"/>
              <a:t>は市場でシェアを落としていき、ついには</a:t>
            </a:r>
            <a:r>
              <a:rPr kumimoji="1" lang="en-US" altLang="ja-JP" dirty="0" smtClean="0"/>
              <a:t>PC</a:t>
            </a:r>
            <a:r>
              <a:rPr kumimoji="1" lang="ja-JP" altLang="en-US" dirty="0" smtClean="0"/>
              <a:t>事業から撤退してしまいます。</a:t>
            </a:r>
            <a:r>
              <a:rPr kumimoji="1" lang="en-US" altLang="ja-JP" dirty="0" smtClean="0"/>
              <a:t>IBM</a:t>
            </a:r>
            <a:r>
              <a:rPr kumimoji="1" lang="ja-JP" altLang="en-US" dirty="0" smtClean="0"/>
              <a:t>のオープン戦略は、</a:t>
            </a:r>
            <a:r>
              <a:rPr kumimoji="1" lang="en-US" altLang="ja-JP" dirty="0" smtClean="0"/>
              <a:t>IBM PC</a:t>
            </a:r>
            <a:r>
              <a:rPr kumimoji="1" lang="ja-JP" altLang="en-US" dirty="0" smtClean="0"/>
              <a:t>をプラットフォーム化し、巨大なマーケットを送出しましたが、</a:t>
            </a:r>
            <a:r>
              <a:rPr kumimoji="1" lang="en-US" altLang="ja-JP" dirty="0" smtClean="0"/>
              <a:t>IBM</a:t>
            </a:r>
            <a:r>
              <a:rPr kumimoji="1" lang="ja-JP" altLang="en-US" dirty="0" smtClean="0"/>
              <a:t>自身にとってはうまく機能しなかったのです。技術を公開しなかった</a:t>
            </a:r>
            <a:r>
              <a:rPr kumimoji="1" lang="en-US" altLang="ja-JP" dirty="0" smtClean="0"/>
              <a:t>Intel</a:t>
            </a:r>
            <a:r>
              <a:rPr kumimoji="1" lang="ja-JP" altLang="en-US" dirty="0" smtClean="0"/>
              <a:t>と</a:t>
            </a:r>
            <a:r>
              <a:rPr kumimoji="1" lang="en-US" altLang="ja-JP" dirty="0" smtClean="0"/>
              <a:t>Microsoft</a:t>
            </a:r>
            <a:r>
              <a:rPr kumimoji="1" lang="ja-JP" altLang="en-US" dirty="0" smtClean="0"/>
              <a:t>が</a:t>
            </a:r>
            <a:r>
              <a:rPr kumimoji="1" lang="en-US" altLang="ja-JP" dirty="0" smtClean="0"/>
              <a:t>Wintel</a:t>
            </a:r>
            <a:r>
              <a:rPr kumimoji="1" lang="ja-JP" altLang="en-US" dirty="0" smtClean="0"/>
              <a:t>としてその後の利益を独占したのは皮肉と言えます。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15</a:t>
            </a:fld>
            <a:endParaRPr lang="ja-JP" altLang="en-US"/>
          </a:p>
        </p:txBody>
      </p:sp>
    </p:spTree>
    <p:extLst>
      <p:ext uri="{BB962C8B-B14F-4D97-AF65-F5344CB8AC3E}">
        <p14:creationId xmlns:p14="http://schemas.microsoft.com/office/powerpoint/2010/main" val="3774121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29" indent="-285742" eaLnBrk="0" hangingPunct="0">
              <a:defRPr kumimoji="1">
                <a:solidFill>
                  <a:schemeClr val="tx1"/>
                </a:solidFill>
                <a:latin typeface="Arial" charset="0"/>
                <a:ea typeface="ＭＳ Ｐゴシック" pitchFamily="50" charset="-128"/>
              </a:defRPr>
            </a:lvl2pPr>
            <a:lvl3pPr marL="1142967" indent="-228593" eaLnBrk="0" hangingPunct="0">
              <a:defRPr kumimoji="1">
                <a:solidFill>
                  <a:schemeClr val="tx1"/>
                </a:solidFill>
                <a:latin typeface="Arial" charset="0"/>
                <a:ea typeface="ＭＳ Ｐゴシック" pitchFamily="50" charset="-128"/>
              </a:defRPr>
            </a:lvl3pPr>
            <a:lvl4pPr marL="1600154" indent="-228593" eaLnBrk="0" hangingPunct="0">
              <a:defRPr kumimoji="1">
                <a:solidFill>
                  <a:schemeClr val="tx1"/>
                </a:solidFill>
                <a:latin typeface="Arial" charset="0"/>
                <a:ea typeface="ＭＳ Ｐゴシック" pitchFamily="50" charset="-128"/>
              </a:defRPr>
            </a:lvl4pPr>
            <a:lvl5pPr marL="2057340" indent="-228593" eaLnBrk="0" hangingPunct="0">
              <a:defRPr kumimoji="1">
                <a:solidFill>
                  <a:schemeClr val="tx1"/>
                </a:solidFill>
                <a:latin typeface="Arial" charset="0"/>
                <a:ea typeface="ＭＳ Ｐゴシック" pitchFamily="50" charset="-128"/>
              </a:defRPr>
            </a:lvl5pPr>
            <a:lvl6pPr marL="2514527" indent="-228593" eaLnBrk="0" fontAlgn="base" hangingPunct="0">
              <a:spcBef>
                <a:spcPct val="0"/>
              </a:spcBef>
              <a:spcAft>
                <a:spcPct val="0"/>
              </a:spcAft>
              <a:defRPr kumimoji="1">
                <a:solidFill>
                  <a:schemeClr val="tx1"/>
                </a:solidFill>
                <a:latin typeface="Arial" charset="0"/>
                <a:ea typeface="ＭＳ Ｐゴシック" pitchFamily="50" charset="-128"/>
              </a:defRPr>
            </a:lvl6pPr>
            <a:lvl7pPr marL="2971715" indent="-228593" eaLnBrk="0" fontAlgn="base" hangingPunct="0">
              <a:spcBef>
                <a:spcPct val="0"/>
              </a:spcBef>
              <a:spcAft>
                <a:spcPct val="0"/>
              </a:spcAft>
              <a:defRPr kumimoji="1">
                <a:solidFill>
                  <a:schemeClr val="tx1"/>
                </a:solidFill>
                <a:latin typeface="Arial" charset="0"/>
                <a:ea typeface="ＭＳ Ｐゴシック" pitchFamily="50" charset="-128"/>
              </a:defRPr>
            </a:lvl7pPr>
            <a:lvl8pPr marL="3428902" indent="-228593" eaLnBrk="0" fontAlgn="base" hangingPunct="0">
              <a:spcBef>
                <a:spcPct val="0"/>
              </a:spcBef>
              <a:spcAft>
                <a:spcPct val="0"/>
              </a:spcAft>
              <a:defRPr kumimoji="1">
                <a:solidFill>
                  <a:schemeClr val="tx1"/>
                </a:solidFill>
                <a:latin typeface="Arial" charset="0"/>
                <a:ea typeface="ＭＳ Ｐゴシック" pitchFamily="50" charset="-128"/>
              </a:defRPr>
            </a:lvl8pPr>
            <a:lvl9pPr marL="3886088" indent="-22859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8495A7-E75F-4B28-B386-626347E65C5F}" type="slidenum">
              <a:rPr lang="ja-JP" altLang="en-US" smtClean="0"/>
              <a:pPr eaLnBrk="1" hangingPunct="1"/>
              <a:t>16</a:t>
            </a:fld>
            <a:endParaRPr lang="en-US" altLang="ja-JP"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オープンといったときに誰もが思い浮かべるのはオープンソースソフトウェアでは無いでしょうか。</a:t>
            </a:r>
            <a:endParaRPr lang="en-US" altLang="ja-JP" dirty="0" smtClean="0"/>
          </a:p>
          <a:p>
            <a:endParaRPr lang="en-US" altLang="ja-JP" dirty="0" smtClean="0"/>
          </a:p>
          <a:p>
            <a:r>
              <a:rPr lang="ja-JP" altLang="en-US" dirty="0" smtClean="0"/>
              <a:t>実はオープンソースにも種類があり、厳密に言うと</a:t>
            </a:r>
            <a:r>
              <a:rPr lang="en-US" altLang="ja-JP" dirty="0" smtClean="0"/>
              <a:t>OSS</a:t>
            </a:r>
            <a:r>
              <a:rPr lang="ja-JP" altLang="en-US" dirty="0" smtClean="0"/>
              <a:t>はそのひとつなのですが、その説明は後でします。</a:t>
            </a:r>
            <a:endParaRPr lang="en-US" altLang="ja-JP" dirty="0" smtClean="0"/>
          </a:p>
          <a:p>
            <a:r>
              <a:rPr lang="ja-JP" altLang="en-US" dirty="0" smtClean="0"/>
              <a:t>ここではソースが公開されているソフトウェアという意味で、</a:t>
            </a:r>
            <a:r>
              <a:rPr lang="en-US" altLang="ja-JP" dirty="0" smtClean="0"/>
              <a:t>OSS</a:t>
            </a:r>
            <a:r>
              <a:rPr lang="ja-JP" altLang="en-US" dirty="0" smtClean="0"/>
              <a:t>を使っています。</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これまでの塾の講義でもお話ししてきたように、現在、世の中にはオープンソースのソフトウェアが溢れています。</a:t>
            </a:r>
            <a:r>
              <a:rPr kumimoji="1" lang="en-US" altLang="ja-JP" dirty="0" smtClean="0"/>
              <a:t>OSS</a:t>
            </a:r>
            <a:r>
              <a:rPr kumimoji="1" lang="ja-JP" altLang="en-US" dirty="0" smtClean="0"/>
              <a:t>が無ければクラウドは全く機能しないでしょう。少し前まで、「</a:t>
            </a:r>
            <a:r>
              <a:rPr kumimoji="1" lang="en-US" altLang="ja-JP" dirty="0" smtClean="0"/>
              <a:t>OSS</a:t>
            </a:r>
            <a:r>
              <a:rPr kumimoji="1" lang="ja-JP" altLang="en-US" dirty="0" smtClean="0"/>
              <a:t>なんか業務に使って大丈夫なの？」といって敬遠する企業も多かったのですが（日本ではまだ多いようですが）、</a:t>
            </a:r>
            <a:r>
              <a:rPr kumimoji="1" lang="en-US" altLang="ja-JP" dirty="0" smtClean="0"/>
              <a:t>OSS</a:t>
            </a:r>
            <a:r>
              <a:rPr kumimoji="1" lang="ja-JP" altLang="en-US" dirty="0" smtClean="0"/>
              <a:t>を取り巻く環境は以前とは全く代わってきています。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17</a:t>
            </a:fld>
            <a:endParaRPr lang="ja-JP" altLang="en-US"/>
          </a:p>
        </p:txBody>
      </p:sp>
    </p:spTree>
    <p:extLst>
      <p:ext uri="{BB962C8B-B14F-4D97-AF65-F5344CB8AC3E}">
        <p14:creationId xmlns:p14="http://schemas.microsoft.com/office/powerpoint/2010/main" val="3917232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多くの基幹システムでも</a:t>
            </a:r>
            <a:r>
              <a:rPr kumimoji="1" lang="en-US" altLang="ja-JP" dirty="0" smtClean="0"/>
              <a:t>Linux</a:t>
            </a:r>
            <a:r>
              <a:rPr kumimoji="1" lang="ja-JP" altLang="en-US" dirty="0" smtClean="0"/>
              <a:t>が採用されるようになってきています。今や信頼性でも商用</a:t>
            </a:r>
            <a:r>
              <a:rPr kumimoji="1" lang="en-US" altLang="ja-JP" dirty="0" smtClean="0"/>
              <a:t>OS</a:t>
            </a:r>
            <a:r>
              <a:rPr kumimoji="1" lang="ja-JP" altLang="en-US" dirty="0" smtClean="0"/>
              <a:t>と遜色ないのです。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18</a:t>
            </a:fld>
            <a:endParaRPr lang="ja-JP" altLang="en-US"/>
          </a:p>
        </p:txBody>
      </p:sp>
    </p:spTree>
    <p:extLst>
      <p:ext uri="{BB962C8B-B14F-4D97-AF65-F5344CB8AC3E}">
        <p14:creationId xmlns:p14="http://schemas.microsoft.com/office/powerpoint/2010/main" val="1047162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一般的な</a:t>
            </a:r>
            <a:r>
              <a:rPr kumimoji="1" lang="en-US" altLang="ja-JP" dirty="0" smtClean="0"/>
              <a:t>OSS</a:t>
            </a:r>
            <a:r>
              <a:rPr kumimoji="1" lang="ja-JP" altLang="en-US" dirty="0" smtClean="0"/>
              <a:t>のイメージは、「ボランティアが開発している無償ソフト」というものでしょう。</a:t>
            </a:r>
            <a:endParaRPr kumimoji="1" lang="en-US" altLang="ja-JP" dirty="0" smtClean="0"/>
          </a:p>
          <a:p>
            <a:r>
              <a:rPr kumimoji="1" lang="ja-JP" altLang="en-US" dirty="0" smtClean="0"/>
              <a:t>そう言われれば、誰でも「サポートは大丈夫なの？」「いきなり開発が止まったりするんじゃないの？」「どうせバグだらけでしょ？」といった心配をするでしょう。そういった心配があれば誰も企業システムで採用しようなどとは思いません。</a:t>
            </a:r>
            <a:endParaRPr kumimoji="1" lang="en-US" altLang="ja-JP" dirty="0" smtClean="0"/>
          </a:p>
          <a:p>
            <a:endParaRPr kumimoji="1" lang="en-US" altLang="ja-JP" dirty="0" smtClean="0"/>
          </a:p>
          <a:p>
            <a:r>
              <a:rPr kumimoji="1" lang="en-US" altLang="ja-JP" dirty="0" smtClean="0"/>
              <a:t>OSS</a:t>
            </a:r>
            <a:r>
              <a:rPr kumimoji="1" lang="ja-JP" altLang="en-US" dirty="0" smtClean="0"/>
              <a:t>に対する考え方は海外と日本では大きく違います。海外、特にアメリカのユーザーは自分で問題を解決しようという指向が強く、そもそもブラックボックスを嫌います。ブラックボックス化されたシステムを採用するとそのベンダーの製品を買い続けなければならず、そういったベンダー支配（ベンダーロックインといいます）から逃れたいと常に考えています。</a:t>
            </a:r>
            <a:r>
              <a:rPr kumimoji="1" lang="en-US" altLang="ja-JP" dirty="0" smtClean="0"/>
              <a:t>OSS</a:t>
            </a:r>
            <a:r>
              <a:rPr kumimoji="1" lang="ja-JP" altLang="en-US" dirty="0" smtClean="0"/>
              <a:t>などのプロジェクトも、人任せでは無く、自ら参加してどんどん関与していこうという考え方が強いのです。</a:t>
            </a:r>
            <a:endParaRPr kumimoji="1" lang="en-US" altLang="ja-JP" dirty="0" smtClean="0"/>
          </a:p>
          <a:p>
            <a:endParaRPr kumimoji="1" lang="en-US" altLang="ja-JP" dirty="0" smtClean="0"/>
          </a:p>
          <a:p>
            <a:r>
              <a:rPr kumimoji="1" lang="ja-JP" altLang="en-US" dirty="0" smtClean="0"/>
              <a:t>一方で日本では、社内に</a:t>
            </a:r>
            <a:r>
              <a:rPr kumimoji="1" lang="en-US" altLang="ja-JP" dirty="0" smtClean="0"/>
              <a:t>IT</a:t>
            </a:r>
            <a:r>
              <a:rPr kumimoji="1" lang="ja-JP" altLang="en-US" dirty="0" smtClean="0"/>
              <a:t>エンジニアを抱えている例は少なく、</a:t>
            </a:r>
            <a:r>
              <a:rPr kumimoji="1" lang="en-US" altLang="ja-JP" dirty="0" err="1" smtClean="0"/>
              <a:t>Sier</a:t>
            </a:r>
            <a:r>
              <a:rPr kumimoji="1" lang="ja-JP" altLang="en-US" dirty="0" smtClean="0"/>
              <a:t>やベンダーに依存しがちです。問題なく稼働しているシステムに手を入れてシステムが不安定になったら困るなど、安定志向です。</a:t>
            </a:r>
            <a:r>
              <a:rPr kumimoji="1" lang="en-US" altLang="ja-JP" dirty="0" smtClean="0"/>
              <a:t>OSS</a:t>
            </a:r>
            <a:r>
              <a:rPr kumimoji="1" lang="ja-JP" altLang="en-US" dirty="0" smtClean="0"/>
              <a:t>のような、将来がコミットされていない技術に積極的に関与しようという発想に乏しいと言えます。</a:t>
            </a:r>
            <a:endParaRPr kumimoji="1" lang="en-US" altLang="ja-JP" dirty="0" smtClean="0"/>
          </a:p>
          <a:p>
            <a:r>
              <a:rPr kumimoji="1" lang="ja-JP" altLang="en-US" dirty="0" smtClean="0"/>
              <a:t>また</a:t>
            </a:r>
            <a:r>
              <a:rPr kumimoji="1" lang="en-US" altLang="ja-JP" dirty="0" err="1" smtClean="0"/>
              <a:t>Sier</a:t>
            </a:r>
            <a:r>
              <a:rPr kumimoji="1" lang="ja-JP" altLang="en-US" dirty="0" smtClean="0"/>
              <a:t>も、</a:t>
            </a:r>
            <a:r>
              <a:rPr kumimoji="1" lang="en-US" altLang="ja-JP" dirty="0" smtClean="0"/>
              <a:t>OSS</a:t>
            </a:r>
            <a:r>
              <a:rPr kumimoji="1" lang="ja-JP" altLang="en-US" dirty="0" smtClean="0"/>
              <a:t>を採用するとなると最終的には自社でリスクをとらなければなりません。どうしてもサポートしてくれるベンダーに依存することになります。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19</a:t>
            </a:fld>
            <a:endParaRPr lang="ja-JP" altLang="en-US"/>
          </a:p>
        </p:txBody>
      </p:sp>
    </p:spTree>
    <p:extLst>
      <p:ext uri="{BB962C8B-B14F-4D97-AF65-F5344CB8AC3E}">
        <p14:creationId xmlns:p14="http://schemas.microsoft.com/office/powerpoint/2010/main" val="283062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 2"/>
          <p:cNvSpPr>
            <a:spLocks noGrp="1"/>
          </p:cNvSpPr>
          <p:nvPr>
            <p:ph type="body" idx="1"/>
          </p:nvPr>
        </p:nvSpPr>
        <p:spPr/>
        <p:txBody>
          <a:bodyPr>
            <a:normAutofit lnSpcReduction="10000"/>
          </a:bodyPr>
          <a:lstStyle/>
          <a:p>
            <a:pPr>
              <a:defRPr/>
            </a:pPr>
            <a:r>
              <a:rPr lang="ja-JP" altLang="en-US" dirty="0" smtClean="0">
                <a:solidFill>
                  <a:srgbClr val="4168A7"/>
                </a:solidFill>
                <a:latin typeface="Century Gothic" pitchFamily="34" charset="0"/>
                <a:ea typeface="HG丸ｺﾞｼｯｸM-PRO" pitchFamily="50" charset="-128"/>
              </a:rPr>
              <a:t>エンドユーザーから見た場合、</a:t>
            </a:r>
            <a:r>
              <a:rPr lang="en-US" altLang="ja-JP" dirty="0" smtClean="0">
                <a:solidFill>
                  <a:srgbClr val="4168A7"/>
                </a:solidFill>
                <a:latin typeface="Century Gothic" pitchFamily="34" charset="0"/>
                <a:ea typeface="HG丸ｺﾞｼｯｸM-PRO" pitchFamily="50" charset="-128"/>
              </a:rPr>
              <a:t>OSS</a:t>
            </a:r>
            <a:r>
              <a:rPr lang="ja-JP" altLang="en-US" dirty="0" err="1" smtClean="0">
                <a:solidFill>
                  <a:srgbClr val="4168A7"/>
                </a:solidFill>
                <a:latin typeface="Century Gothic" pitchFamily="34" charset="0"/>
                <a:ea typeface="HG丸ｺﾞｼｯｸM-PRO" pitchFamily="50" charset="-128"/>
              </a:rPr>
              <a:t>には</a:t>
            </a:r>
            <a:r>
              <a:rPr lang="ja-JP" altLang="en-US" dirty="0" smtClean="0">
                <a:solidFill>
                  <a:srgbClr val="4168A7"/>
                </a:solidFill>
                <a:latin typeface="Century Gothic" pitchFamily="34" charset="0"/>
                <a:ea typeface="HG丸ｺﾞｼｯｸM-PRO" pitchFamily="50" charset="-128"/>
              </a:rPr>
              <a:t>様々なメリットがあります。しかし一方で、ユーザーも開発に積極的に参加し、貢献することが求められます。もちろんリスクもあります。</a:t>
            </a:r>
            <a:endParaRPr lang="en-US" altLang="ja-JP" dirty="0" smtClean="0">
              <a:solidFill>
                <a:srgbClr val="4168A7"/>
              </a:solidFill>
              <a:latin typeface="Century Gothic" pitchFamily="34" charset="0"/>
              <a:ea typeface="HG丸ｺﾞｼｯｸM-PRO" pitchFamily="50" charset="-128"/>
            </a:endParaRPr>
          </a:p>
          <a:p>
            <a:pPr>
              <a:defRPr/>
            </a:pPr>
            <a:endParaRPr lang="en-US" altLang="ja-JP" dirty="0" smtClean="0">
              <a:solidFill>
                <a:srgbClr val="4168A7"/>
              </a:solidFill>
              <a:latin typeface="Century Gothic" pitchFamily="34" charset="0"/>
              <a:ea typeface="HG丸ｺﾞｼｯｸM-PRO" pitchFamily="50" charset="-128"/>
            </a:endParaRPr>
          </a:p>
          <a:p>
            <a:pPr>
              <a:defRPr/>
            </a:pPr>
            <a:r>
              <a:rPr lang="ja-JP" altLang="en-US" dirty="0" smtClean="0">
                <a:solidFill>
                  <a:srgbClr val="4168A7"/>
                </a:solidFill>
                <a:latin typeface="Century Gothic" pitchFamily="34" charset="0"/>
                <a:ea typeface="HG丸ｺﾞｼｯｸM-PRO" pitchFamily="50" charset="-128"/>
              </a:rPr>
              <a:t>海外ではこのメリットのために自らのリソースを使い、リスクをとろうと思い、日本ではメリットよりもリソースの節約やリスクの回避を優先させていると言うことでしょう。</a:t>
            </a:r>
          </a:p>
        </p:txBody>
      </p:sp>
      <p:sp>
        <p:nvSpPr>
          <p:cNvPr id="5222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34540" indent="-282515" eaLnBrk="0" hangingPunct="0">
              <a:defRPr kumimoji="1">
                <a:solidFill>
                  <a:schemeClr val="tx1"/>
                </a:solidFill>
                <a:latin typeface="Arial" charset="0"/>
                <a:ea typeface="ＭＳ Ｐゴシック" pitchFamily="50" charset="-128"/>
              </a:defRPr>
            </a:lvl2pPr>
            <a:lvl3pPr marL="1130061" indent="-226013" eaLnBrk="0" hangingPunct="0">
              <a:defRPr kumimoji="1">
                <a:solidFill>
                  <a:schemeClr val="tx1"/>
                </a:solidFill>
                <a:latin typeface="Arial" charset="0"/>
                <a:ea typeface="ＭＳ Ｐゴシック" pitchFamily="50" charset="-128"/>
              </a:defRPr>
            </a:lvl3pPr>
            <a:lvl4pPr marL="1582086" indent="-226013" eaLnBrk="0" hangingPunct="0">
              <a:defRPr kumimoji="1">
                <a:solidFill>
                  <a:schemeClr val="tx1"/>
                </a:solidFill>
                <a:latin typeface="Arial" charset="0"/>
                <a:ea typeface="ＭＳ Ｐゴシック" pitchFamily="50" charset="-128"/>
              </a:defRPr>
            </a:lvl4pPr>
            <a:lvl5pPr marL="2034111" indent="-226013" eaLnBrk="0" hangingPunct="0">
              <a:defRPr kumimoji="1">
                <a:solidFill>
                  <a:schemeClr val="tx1"/>
                </a:solidFill>
                <a:latin typeface="Arial" charset="0"/>
                <a:ea typeface="ＭＳ Ｐゴシック" pitchFamily="50" charset="-128"/>
              </a:defRPr>
            </a:lvl5pPr>
            <a:lvl6pPr marL="2486136" indent="-226013" eaLnBrk="0" fontAlgn="base" hangingPunct="0">
              <a:spcBef>
                <a:spcPct val="0"/>
              </a:spcBef>
              <a:spcAft>
                <a:spcPct val="0"/>
              </a:spcAft>
              <a:defRPr kumimoji="1">
                <a:solidFill>
                  <a:schemeClr val="tx1"/>
                </a:solidFill>
                <a:latin typeface="Arial" charset="0"/>
                <a:ea typeface="ＭＳ Ｐゴシック" pitchFamily="50" charset="-128"/>
              </a:defRPr>
            </a:lvl6pPr>
            <a:lvl7pPr marL="2938160" indent="-226013" eaLnBrk="0" fontAlgn="base" hangingPunct="0">
              <a:spcBef>
                <a:spcPct val="0"/>
              </a:spcBef>
              <a:spcAft>
                <a:spcPct val="0"/>
              </a:spcAft>
              <a:defRPr kumimoji="1">
                <a:solidFill>
                  <a:schemeClr val="tx1"/>
                </a:solidFill>
                <a:latin typeface="Arial" charset="0"/>
                <a:ea typeface="ＭＳ Ｐゴシック" pitchFamily="50" charset="-128"/>
              </a:defRPr>
            </a:lvl7pPr>
            <a:lvl8pPr marL="3390185" indent="-226013" eaLnBrk="0" fontAlgn="base" hangingPunct="0">
              <a:spcBef>
                <a:spcPct val="0"/>
              </a:spcBef>
              <a:spcAft>
                <a:spcPct val="0"/>
              </a:spcAft>
              <a:defRPr kumimoji="1">
                <a:solidFill>
                  <a:schemeClr val="tx1"/>
                </a:solidFill>
                <a:latin typeface="Arial" charset="0"/>
                <a:ea typeface="ＭＳ Ｐゴシック" pitchFamily="50" charset="-128"/>
              </a:defRPr>
            </a:lvl8pPr>
            <a:lvl9pPr marL="3842209" indent="-2260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81382A2A-6005-4AC0-BE62-6F6B75212CA4}" type="slidenum">
              <a:rPr lang="ja-JP" altLang="en-US" smtClean="0"/>
              <a:pPr eaLnBrk="1" hangingPunct="1"/>
              <a:t>20</a:t>
            </a:fld>
            <a:endParaRPr lang="en-US"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「オープン」というと、オープンソースを思い出す人も多いでしょうが、これはプログラムのソースコードを公開することです。</a:t>
            </a:r>
            <a:endParaRPr kumimoji="1" lang="en-US" altLang="ja-JP" dirty="0" smtClean="0"/>
          </a:p>
          <a:p>
            <a:r>
              <a:rPr kumimoji="1" lang="en-US" altLang="ja-JP" dirty="0" smtClean="0"/>
              <a:t>IT</a:t>
            </a:r>
            <a:r>
              <a:rPr kumimoji="1" lang="ja-JP" altLang="en-US" dirty="0" smtClean="0"/>
              <a:t>業界では、オープンソースの他にもいろいろなオープンがあります。基本的には、技術やノウハウを公開することです。</a:t>
            </a:r>
            <a:endParaRPr kumimoji="1" lang="en-US" altLang="ja-JP" dirty="0" smtClean="0"/>
          </a:p>
          <a:p>
            <a:r>
              <a:rPr kumimoji="1" lang="ja-JP" altLang="en-US" dirty="0" smtClean="0"/>
              <a:t>一般的な常識から考えると、自社の技術を見返りも無く外部に公開してしまうことは、競合他社に利することになり、あまり良いことでは無いようにも思えます。しかし、</a:t>
            </a:r>
            <a:r>
              <a:rPr kumimoji="1" lang="en-US" altLang="ja-JP" dirty="0" smtClean="0"/>
              <a:t>IT</a:t>
            </a:r>
            <a:r>
              <a:rPr kumimoji="1" lang="ja-JP" altLang="en-US" dirty="0" smtClean="0"/>
              <a:t>業界では、技術を公開する事が自社の利益に結び着くことがあり、様々な試みが昔から行われてきました。</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a:t>
            </a:fld>
            <a:endParaRPr lang="ja-JP" altLang="en-US"/>
          </a:p>
        </p:txBody>
      </p:sp>
    </p:spTree>
    <p:extLst>
      <p:ext uri="{BB962C8B-B14F-4D97-AF65-F5344CB8AC3E}">
        <p14:creationId xmlns:p14="http://schemas.microsoft.com/office/powerpoint/2010/main" val="2450659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43856"/>
            <a:fld id="{891BF3F3-59E7-4536-AAC4-888C84177443}" type="slidenum">
              <a:rPr lang="ja-JP" altLang="en-US" smtClean="0"/>
              <a:pPr defTabSz="943856"/>
              <a:t>21</a:t>
            </a:fld>
            <a:endParaRPr lang="en-US" altLang="ja-JP" smtClean="0"/>
          </a:p>
        </p:txBody>
      </p:sp>
      <p:sp>
        <p:nvSpPr>
          <p:cNvPr id="30722" name="Rectangle 2"/>
          <p:cNvSpPr>
            <a:spLocks noGrp="1" noRot="1" noChangeAspect="1" noChangeArrowheads="1" noTextEdit="1"/>
          </p:cNvSpPr>
          <p:nvPr>
            <p:ph type="sldImg"/>
          </p:nvPr>
        </p:nvSpPr>
        <p:spPr>
          <a:xfrm>
            <a:off x="919163" y="736600"/>
            <a:ext cx="4897437" cy="3671888"/>
          </a:xfrm>
          <a:ln/>
        </p:spPr>
      </p:sp>
      <p:sp>
        <p:nvSpPr>
          <p:cNvPr id="30723" name="Rectangle 3"/>
          <p:cNvSpPr>
            <a:spLocks noGrp="1" noChangeArrowheads="1"/>
          </p:cNvSpPr>
          <p:nvPr>
            <p:ph type="body" idx="1"/>
          </p:nvPr>
        </p:nvSpPr>
        <p:spPr>
          <a:xfrm>
            <a:off x="673732" y="4654519"/>
            <a:ext cx="5388300" cy="4409216"/>
          </a:xfrm>
          <a:noFill/>
          <a:ln/>
        </p:spPr>
        <p:txBody>
          <a:bodyPr/>
          <a:lstStyle/>
          <a:p>
            <a:pPr eaLnBrk="1" hangingPunct="1"/>
            <a:r>
              <a:rPr lang="ja-JP" altLang="en-US" dirty="0" smtClean="0"/>
              <a:t>以前斎藤さんからのお話にもあったように、日本ではそもそも社内にエンジニアがおらず、自らリソースを提供したり、リスクをとっていくことができません。</a:t>
            </a:r>
            <a:endParaRPr lang="en-US" altLang="ja-JP" dirty="0" smtClean="0"/>
          </a:p>
          <a:p>
            <a:pPr eaLnBrk="1" hangingPunct="1"/>
            <a:endParaRPr lang="en-US" altLang="ja-JP" dirty="0" smtClean="0"/>
          </a:p>
          <a:p>
            <a:pPr eaLnBrk="1" hangingPunct="1"/>
            <a:r>
              <a:rPr lang="ja-JP" altLang="en-US" dirty="0" smtClean="0"/>
              <a:t>海外と日本の</a:t>
            </a:r>
            <a:r>
              <a:rPr lang="en-US" altLang="ja-JP" dirty="0" smtClean="0"/>
              <a:t>OSS</a:t>
            </a:r>
            <a:r>
              <a:rPr lang="ja-JP" altLang="en-US" dirty="0" smtClean="0"/>
              <a:t>に纏わる環境が大きく違うことがわかります。しかし、海外の動きは必ず日本にやってきます。いつまで日本だけ特別でいられるのでしょうか？</a:t>
            </a:r>
            <a:r>
              <a:rPr lang="en-US" altLang="ja-JP" dirty="0" smtClean="0"/>
              <a:t>IT</a:t>
            </a:r>
            <a:r>
              <a:rPr lang="ja-JP" altLang="en-US" dirty="0" smtClean="0"/>
              <a:t>コストの違いが国際競争力に影響しはじめれば、大きな問題となるでしょう。</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29" indent="-285742" eaLnBrk="0" hangingPunct="0">
              <a:defRPr kumimoji="1">
                <a:solidFill>
                  <a:schemeClr val="tx1"/>
                </a:solidFill>
                <a:latin typeface="Arial" charset="0"/>
                <a:ea typeface="ＭＳ Ｐゴシック" pitchFamily="50" charset="-128"/>
              </a:defRPr>
            </a:lvl2pPr>
            <a:lvl3pPr marL="1142967" indent="-228593" eaLnBrk="0" hangingPunct="0">
              <a:defRPr kumimoji="1">
                <a:solidFill>
                  <a:schemeClr val="tx1"/>
                </a:solidFill>
                <a:latin typeface="Arial" charset="0"/>
                <a:ea typeface="ＭＳ Ｐゴシック" pitchFamily="50" charset="-128"/>
              </a:defRPr>
            </a:lvl3pPr>
            <a:lvl4pPr marL="1600154" indent="-228593" eaLnBrk="0" hangingPunct="0">
              <a:defRPr kumimoji="1">
                <a:solidFill>
                  <a:schemeClr val="tx1"/>
                </a:solidFill>
                <a:latin typeface="Arial" charset="0"/>
                <a:ea typeface="ＭＳ Ｐゴシック" pitchFamily="50" charset="-128"/>
              </a:defRPr>
            </a:lvl4pPr>
            <a:lvl5pPr marL="2057340" indent="-228593" eaLnBrk="0" hangingPunct="0">
              <a:defRPr kumimoji="1">
                <a:solidFill>
                  <a:schemeClr val="tx1"/>
                </a:solidFill>
                <a:latin typeface="Arial" charset="0"/>
                <a:ea typeface="ＭＳ Ｐゴシック" pitchFamily="50" charset="-128"/>
              </a:defRPr>
            </a:lvl5pPr>
            <a:lvl6pPr marL="2514527" indent="-228593" eaLnBrk="0" fontAlgn="base" hangingPunct="0">
              <a:spcBef>
                <a:spcPct val="0"/>
              </a:spcBef>
              <a:spcAft>
                <a:spcPct val="0"/>
              </a:spcAft>
              <a:defRPr kumimoji="1">
                <a:solidFill>
                  <a:schemeClr val="tx1"/>
                </a:solidFill>
                <a:latin typeface="Arial" charset="0"/>
                <a:ea typeface="ＭＳ Ｐゴシック" pitchFamily="50" charset="-128"/>
              </a:defRPr>
            </a:lvl6pPr>
            <a:lvl7pPr marL="2971715" indent="-228593" eaLnBrk="0" fontAlgn="base" hangingPunct="0">
              <a:spcBef>
                <a:spcPct val="0"/>
              </a:spcBef>
              <a:spcAft>
                <a:spcPct val="0"/>
              </a:spcAft>
              <a:defRPr kumimoji="1">
                <a:solidFill>
                  <a:schemeClr val="tx1"/>
                </a:solidFill>
                <a:latin typeface="Arial" charset="0"/>
                <a:ea typeface="ＭＳ Ｐゴシック" pitchFamily="50" charset="-128"/>
              </a:defRPr>
            </a:lvl7pPr>
            <a:lvl8pPr marL="3428902" indent="-228593" eaLnBrk="0" fontAlgn="base" hangingPunct="0">
              <a:spcBef>
                <a:spcPct val="0"/>
              </a:spcBef>
              <a:spcAft>
                <a:spcPct val="0"/>
              </a:spcAft>
              <a:defRPr kumimoji="1">
                <a:solidFill>
                  <a:schemeClr val="tx1"/>
                </a:solidFill>
                <a:latin typeface="Arial" charset="0"/>
                <a:ea typeface="ＭＳ Ｐゴシック" pitchFamily="50" charset="-128"/>
              </a:defRPr>
            </a:lvl8pPr>
            <a:lvl9pPr marL="3886088" indent="-22859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8495A7-E75F-4B28-B386-626347E65C5F}" type="slidenum">
              <a:rPr lang="ja-JP" altLang="en-US" smtClean="0"/>
              <a:pPr eaLnBrk="1" hangingPunct="1"/>
              <a:t>22</a:t>
            </a:fld>
            <a:endParaRPr lang="en-US" altLang="ja-JP"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さて、先ほどちょっとお話ししましたが、オープンソースにも種類があります。歴史的にはもう少しありますが、ここでは現在主流の２つについてお話しします。</a:t>
            </a:r>
            <a:endParaRPr kumimoji="1" lang="en-US" altLang="ja-JP" dirty="0" smtClean="0"/>
          </a:p>
          <a:p>
            <a:endParaRPr kumimoji="1" lang="en-US" altLang="ja-JP" dirty="0" smtClean="0"/>
          </a:p>
          <a:p>
            <a:r>
              <a:rPr kumimoji="1" lang="ja-JP" altLang="en-US" dirty="0" smtClean="0"/>
              <a:t>ひとつは、オープンであることが目的のオープンソース。もうひとつはオープンであることがメリットになるオープンソースです。これだけでは何のことかわかりませんね。</a:t>
            </a:r>
            <a:endParaRPr kumimoji="1" lang="en-US" altLang="ja-JP" dirty="0" smtClean="0"/>
          </a:p>
          <a:p>
            <a:endParaRPr kumimoji="1" lang="en-US" altLang="ja-JP" dirty="0" smtClean="0"/>
          </a:p>
          <a:p>
            <a:r>
              <a:rPr kumimoji="1" lang="ja-JP" altLang="en-US" dirty="0" smtClean="0"/>
              <a:t>オープンであることが目的のオープンソースは、１９８０年代に登場したフリーソフトウェアです。フリーは無料という意味ではなく、自由の意味です。</a:t>
            </a:r>
            <a:endParaRPr kumimoji="1" lang="en-US" altLang="ja-JP" dirty="0" smtClean="0"/>
          </a:p>
          <a:p>
            <a:r>
              <a:rPr kumimoji="1" lang="ja-JP" altLang="en-US" dirty="0" smtClean="0"/>
              <a:t>もう一つのオープンソースソフトウェア（</a:t>
            </a:r>
            <a:r>
              <a:rPr kumimoji="1" lang="en-US" altLang="ja-JP" dirty="0" smtClean="0"/>
              <a:t>OSS</a:t>
            </a:r>
            <a:r>
              <a:rPr kumimoji="1" lang="ja-JP" altLang="en-US" dirty="0" smtClean="0"/>
              <a:t>）は、１９９０年代末になってからでてきたものです。この二つは、プログラムのソースを公開するという手段は同じですが、目的も成り立ちも全く違うものなのです。</a:t>
            </a:r>
            <a:endParaRPr kumimoji="1" lang="en-US" altLang="ja-JP" dirty="0" smtClean="0"/>
          </a:p>
          <a:p>
            <a:endParaRPr kumimoji="1" lang="en-US" altLang="ja-JP" dirty="0" smtClean="0"/>
          </a:p>
          <a:p>
            <a:r>
              <a:rPr kumimoji="1" lang="ja-JP" altLang="en-US" dirty="0" smtClean="0"/>
              <a:t>しかし、両方ともオープンソースであることに変わりはありません。両方をひっくるめて</a:t>
            </a:r>
            <a:r>
              <a:rPr kumimoji="1" lang="en-US" altLang="ja-JP" dirty="0" smtClean="0"/>
              <a:t>OSS</a:t>
            </a:r>
            <a:r>
              <a:rPr kumimoji="1" lang="ja-JP" altLang="en-US" dirty="0" smtClean="0"/>
              <a:t>と呼んでしまっている場合も多いのですが、</a:t>
            </a:r>
            <a:r>
              <a:rPr kumimoji="1" lang="en-US" altLang="ja-JP" dirty="0" smtClean="0"/>
              <a:t>FLOSS</a:t>
            </a:r>
            <a:r>
              <a:rPr kumimoji="1" lang="ja-JP" altLang="en-US" dirty="0" smtClean="0"/>
              <a:t>や</a:t>
            </a:r>
            <a:r>
              <a:rPr kumimoji="1" lang="en-US" altLang="ja-JP" dirty="0" smtClean="0"/>
              <a:t>FOSS</a:t>
            </a:r>
            <a:r>
              <a:rPr kumimoji="1" lang="ja-JP" altLang="en-US" dirty="0" smtClean="0"/>
              <a:t>と呼ぼうという呼びかけが行われています。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23</a:t>
            </a:fld>
            <a:endParaRPr lang="ja-JP" altLang="en-US"/>
          </a:p>
        </p:txBody>
      </p:sp>
    </p:spTree>
    <p:extLst>
      <p:ext uri="{BB962C8B-B14F-4D97-AF65-F5344CB8AC3E}">
        <p14:creationId xmlns:p14="http://schemas.microsoft.com/office/powerpoint/2010/main" val="4199746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t>１９８０年代、ソフトウェアを著作権によって保護し、ソースコードの配布を止めて商用化しようという動きに反発した米国のプログラマであるリチャードストールマンを中心に、フリーソフトウェア運動が起きました。このようにフリーソフトウェア運動は、ソフトウェアの商業主義への反発から生まれた動きであり、非常に思想的な側面を持っています。</a:t>
            </a:r>
            <a:endParaRPr lang="en-US" altLang="ja-JP" dirty="0" smtClean="0"/>
          </a:p>
          <a:p>
            <a:endParaRPr lang="en-US" altLang="ja-JP" dirty="0" smtClean="0"/>
          </a:p>
          <a:p>
            <a:r>
              <a:rPr lang="ja-JP" altLang="en-US" dirty="0" smtClean="0"/>
              <a:t>ストールマンはその後、「ソフトウェアの流通・利用の自由」を目指し、</a:t>
            </a:r>
            <a:r>
              <a:rPr lang="en-US" altLang="ja-JP" dirty="0" smtClean="0"/>
              <a:t>GNU Project</a:t>
            </a:r>
            <a:r>
              <a:rPr lang="ja-JP" altLang="en-US" dirty="0" smtClean="0"/>
              <a:t>を創設しました。</a:t>
            </a:r>
            <a:endParaRPr lang="en-US" altLang="ja-JP" dirty="0" smtClean="0"/>
          </a:p>
          <a:p>
            <a:r>
              <a:rPr lang="en-US" altLang="ja-JP" dirty="0" smtClean="0"/>
              <a:t>GNU Project</a:t>
            </a:r>
            <a:r>
              <a:rPr lang="ja-JP" altLang="en-US" dirty="0" smtClean="0"/>
              <a:t>は今でも広く使われている多くの有用なソフトウェアを産み出しました。</a:t>
            </a:r>
            <a:r>
              <a:rPr lang="en-US" altLang="ja-JP" dirty="0" smtClean="0"/>
              <a:t>Linux</a:t>
            </a:r>
            <a:r>
              <a:rPr lang="ja-JP" altLang="en-US" dirty="0" smtClean="0"/>
              <a:t>も</a:t>
            </a:r>
            <a:r>
              <a:rPr lang="en-US" altLang="ja-JP" dirty="0" smtClean="0"/>
              <a:t>GNU</a:t>
            </a:r>
            <a:r>
              <a:rPr lang="ja-JP" altLang="en-US" dirty="0" smtClean="0"/>
              <a:t>のツールを使って開発されています。</a:t>
            </a:r>
            <a:endParaRPr lang="en-US" altLang="ja-JP" dirty="0" smtClean="0"/>
          </a:p>
          <a:p>
            <a:endParaRPr lang="en-US" altLang="ja-JP" dirty="0" smtClean="0"/>
          </a:p>
          <a:p>
            <a:r>
              <a:rPr lang="en-US" altLang="ja-JP" dirty="0" smtClean="0"/>
              <a:t>GNU Project</a:t>
            </a:r>
            <a:r>
              <a:rPr lang="ja-JP" altLang="en-US" dirty="0" smtClean="0"/>
              <a:t>のソフトウェアのライセンス条件として、</a:t>
            </a:r>
            <a:r>
              <a:rPr lang="en-US" altLang="ja-JP" dirty="0" smtClean="0"/>
              <a:t>GPL</a:t>
            </a:r>
            <a:r>
              <a:rPr lang="ja-JP" altLang="en-US" dirty="0" smtClean="0"/>
              <a:t>が制定されました。</a:t>
            </a:r>
            <a:r>
              <a:rPr lang="en-US" altLang="ja-JP" dirty="0" smtClean="0"/>
              <a:t>GPL</a:t>
            </a:r>
            <a:r>
              <a:rPr lang="ja-JP" altLang="en-US" dirty="0" smtClean="0"/>
              <a:t>は著作権者の権利を認める一方で、ソフトウェアの自由な流通・利用を目指しています。具体的には、ソースコードの公開を半ば強制するような内容になっています。</a:t>
            </a:r>
            <a:endParaRPr lang="en-US" altLang="ja-JP" dirty="0" smtClean="0"/>
          </a:p>
          <a:p>
            <a:r>
              <a:rPr lang="ja-JP" altLang="en-US" dirty="0" smtClean="0"/>
              <a:t>しかし</a:t>
            </a:r>
            <a:r>
              <a:rPr lang="en-US" altLang="ja-JP" dirty="0" smtClean="0"/>
              <a:t>GPL</a:t>
            </a:r>
            <a:r>
              <a:rPr lang="ja-JP" altLang="en-US" dirty="0" smtClean="0"/>
              <a:t>の規定は過激すぎ、オープンソースのビジネス利用の道を阻んできました。その反省に立って、</a:t>
            </a:r>
            <a:r>
              <a:rPr lang="en-US" altLang="ja-JP" dirty="0" smtClean="0"/>
              <a:t>OSS</a:t>
            </a:r>
            <a:r>
              <a:rPr lang="ja-JP" altLang="en-US" dirty="0" smtClean="0"/>
              <a:t>が作られたのです。</a:t>
            </a:r>
            <a:endParaRPr lang="en-US" altLang="ja-JP" dirty="0" smtClean="0"/>
          </a:p>
        </p:txBody>
      </p:sp>
      <p:sp>
        <p:nvSpPr>
          <p:cNvPr id="6451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34555" indent="-282521" eaLnBrk="0" hangingPunct="0">
              <a:defRPr kumimoji="1">
                <a:solidFill>
                  <a:schemeClr val="tx1"/>
                </a:solidFill>
                <a:latin typeface="Arial" charset="0"/>
                <a:ea typeface="ＭＳ Ｐゴシック" pitchFamily="50" charset="-128"/>
              </a:defRPr>
            </a:lvl2pPr>
            <a:lvl3pPr marL="1130084" indent="-226017" eaLnBrk="0" hangingPunct="0">
              <a:defRPr kumimoji="1">
                <a:solidFill>
                  <a:schemeClr val="tx1"/>
                </a:solidFill>
                <a:latin typeface="Arial" charset="0"/>
                <a:ea typeface="ＭＳ Ｐゴシック" pitchFamily="50" charset="-128"/>
              </a:defRPr>
            </a:lvl3pPr>
            <a:lvl4pPr marL="1582118" indent="-226017" eaLnBrk="0" hangingPunct="0">
              <a:defRPr kumimoji="1">
                <a:solidFill>
                  <a:schemeClr val="tx1"/>
                </a:solidFill>
                <a:latin typeface="Arial" charset="0"/>
                <a:ea typeface="ＭＳ Ｐゴシック" pitchFamily="50" charset="-128"/>
              </a:defRPr>
            </a:lvl4pPr>
            <a:lvl5pPr marL="2034151" indent="-226017" eaLnBrk="0" hangingPunct="0">
              <a:defRPr kumimoji="1">
                <a:solidFill>
                  <a:schemeClr val="tx1"/>
                </a:solidFill>
                <a:latin typeface="Arial" charset="0"/>
                <a:ea typeface="ＭＳ Ｐゴシック" pitchFamily="50" charset="-128"/>
              </a:defRPr>
            </a:lvl5pPr>
            <a:lvl6pPr marL="2486185" indent="-226017" eaLnBrk="0" fontAlgn="base" hangingPunct="0">
              <a:spcBef>
                <a:spcPct val="0"/>
              </a:spcBef>
              <a:spcAft>
                <a:spcPct val="0"/>
              </a:spcAft>
              <a:defRPr kumimoji="1">
                <a:solidFill>
                  <a:schemeClr val="tx1"/>
                </a:solidFill>
                <a:latin typeface="Arial" charset="0"/>
                <a:ea typeface="ＭＳ Ｐゴシック" pitchFamily="50" charset="-128"/>
              </a:defRPr>
            </a:lvl6pPr>
            <a:lvl7pPr marL="2938219" indent="-226017" eaLnBrk="0" fontAlgn="base" hangingPunct="0">
              <a:spcBef>
                <a:spcPct val="0"/>
              </a:spcBef>
              <a:spcAft>
                <a:spcPct val="0"/>
              </a:spcAft>
              <a:defRPr kumimoji="1">
                <a:solidFill>
                  <a:schemeClr val="tx1"/>
                </a:solidFill>
                <a:latin typeface="Arial" charset="0"/>
                <a:ea typeface="ＭＳ Ｐゴシック" pitchFamily="50" charset="-128"/>
              </a:defRPr>
            </a:lvl7pPr>
            <a:lvl8pPr marL="3390252" indent="-226017" eaLnBrk="0" fontAlgn="base" hangingPunct="0">
              <a:spcBef>
                <a:spcPct val="0"/>
              </a:spcBef>
              <a:spcAft>
                <a:spcPct val="0"/>
              </a:spcAft>
              <a:defRPr kumimoji="1">
                <a:solidFill>
                  <a:schemeClr val="tx1"/>
                </a:solidFill>
                <a:latin typeface="Arial" charset="0"/>
                <a:ea typeface="ＭＳ Ｐゴシック" pitchFamily="50" charset="-128"/>
              </a:defRPr>
            </a:lvl8pPr>
            <a:lvl9pPr marL="3842286" indent="-226017"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26904B8A-4177-4159-991F-F93FA43FD084}" type="slidenum">
              <a:rPr lang="ja-JP" altLang="en-US" smtClean="0"/>
              <a:pPr eaLnBrk="1" hangingPunct="1"/>
              <a:t>24</a:t>
            </a:fld>
            <a:endParaRPr lang="en-US" altLang="ja-JP"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フリーソフトウェアの定義では、ソフトウェアの自由としてこの４つが謳われています。</a:t>
            </a:r>
            <a:endParaRPr kumimoji="1" lang="en-US" altLang="ja-JP" dirty="0" smtClean="0"/>
          </a:p>
          <a:p>
            <a:r>
              <a:rPr kumimoji="1" lang="ja-JP" altLang="en-US" dirty="0" smtClean="0"/>
              <a:t>この頃、ソフトウェアを著作物と考えて権利を守り、ビジネスにつなげようという動きが活発になっていました。</a:t>
            </a:r>
            <a:endParaRPr kumimoji="1" lang="en-US" altLang="ja-JP" dirty="0" smtClean="0"/>
          </a:p>
          <a:p>
            <a:r>
              <a:rPr kumimoji="1" lang="ja-JP" altLang="en-US" dirty="0" smtClean="0"/>
              <a:t>フリーソフトウェア運動は、この動きに反発して始まったものです。著作権者がそれを作ったという事実はもちろん尊重するが、著作者は自らの権利によってソフトウェアに自由を与えなければならない、という考え方です。</a:t>
            </a:r>
            <a:endParaRPr kumimoji="1" lang="en-US" altLang="ja-JP" dirty="0" smtClean="0"/>
          </a:p>
          <a:p>
            <a:r>
              <a:rPr kumimoji="1" lang="ja-JP" altLang="en-US" dirty="0" smtClean="0"/>
              <a:t>これを、著作権を現わす</a:t>
            </a:r>
            <a:r>
              <a:rPr kumimoji="1" lang="en-US" altLang="ja-JP" dirty="0" smtClean="0"/>
              <a:t>Copyright</a:t>
            </a:r>
            <a:r>
              <a:rPr kumimoji="1" lang="ja-JP" altLang="en-US" dirty="0" smtClean="0"/>
              <a:t>に対抗する思想として、</a:t>
            </a:r>
            <a:r>
              <a:rPr kumimoji="1" lang="en-US" altLang="ja-JP" dirty="0" err="1" smtClean="0"/>
              <a:t>Copyleft</a:t>
            </a:r>
            <a:r>
              <a:rPr kumimoji="1" lang="ja-JP" altLang="en-US" dirty="0" smtClean="0"/>
              <a:t>と呼んでいます。（</a:t>
            </a:r>
            <a:r>
              <a:rPr kumimoji="1" lang="en-US" altLang="ja-JP" dirty="0" smtClean="0"/>
              <a:t>right</a:t>
            </a:r>
            <a:r>
              <a:rPr kumimoji="1" lang="ja-JP" altLang="en-US" dirty="0" smtClean="0"/>
              <a:t>に対して</a:t>
            </a:r>
            <a:r>
              <a:rPr kumimoji="1" lang="en-US" altLang="ja-JP" dirty="0" smtClean="0"/>
              <a:t>left</a:t>
            </a:r>
            <a:r>
              <a:rPr kumimoji="1" lang="ja-JP" altLang="en-US" dirty="0" smtClean="0"/>
              <a:t>）これを具体化したのが</a:t>
            </a:r>
            <a:r>
              <a:rPr kumimoji="1" lang="en-US" altLang="ja-JP" dirty="0" smtClean="0"/>
              <a:t>GPL</a:t>
            </a:r>
            <a:r>
              <a:rPr kumimoji="1" lang="ja-JP" altLang="en-US" dirty="0" smtClean="0"/>
              <a:t>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25</a:t>
            </a:fld>
            <a:endParaRPr lang="ja-JP" altLang="en-US"/>
          </a:p>
        </p:txBody>
      </p:sp>
    </p:spTree>
    <p:extLst>
      <p:ext uri="{BB962C8B-B14F-4D97-AF65-F5344CB8AC3E}">
        <p14:creationId xmlns:p14="http://schemas.microsoft.com/office/powerpoint/2010/main" val="1573815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では、</a:t>
            </a:r>
            <a:r>
              <a:rPr lang="en-US" altLang="ja-JP" dirty="0" smtClean="0"/>
              <a:t>GPL</a:t>
            </a:r>
            <a:r>
              <a:rPr lang="ja-JP" altLang="en-US" dirty="0" smtClean="0"/>
              <a:t>の何が問題なのでしょうか？</a:t>
            </a:r>
            <a:endParaRPr lang="en-US" altLang="ja-JP" dirty="0" smtClean="0"/>
          </a:p>
          <a:p>
            <a:endParaRPr lang="en-US" altLang="ja-JP" dirty="0" smtClean="0"/>
          </a:p>
          <a:p>
            <a:r>
              <a:rPr lang="en-US" altLang="ja-JP" dirty="0" smtClean="0"/>
              <a:t>GPL</a:t>
            </a:r>
            <a:r>
              <a:rPr lang="ja-JP" altLang="en-US" dirty="0" smtClean="0"/>
              <a:t>の元で公開されているソフトウェアを利用して作ったソフトウェアは、再配布の際に同じライセンス（</a:t>
            </a:r>
            <a:r>
              <a:rPr lang="en-US" altLang="ja-JP" dirty="0" smtClean="0"/>
              <a:t>GPL</a:t>
            </a:r>
            <a:r>
              <a:rPr lang="ja-JP" altLang="en-US" dirty="0" smtClean="0"/>
              <a:t>）を適用しなければならない、という規定があります。</a:t>
            </a:r>
            <a:endParaRPr lang="en-US" altLang="ja-JP" dirty="0" smtClean="0"/>
          </a:p>
          <a:p>
            <a:endParaRPr lang="en-US" altLang="ja-JP" dirty="0" smtClean="0"/>
          </a:p>
          <a:p>
            <a:r>
              <a:rPr lang="ja-JP" altLang="en-US" dirty="0" smtClean="0"/>
              <a:t>実例を使って説明すると、以下の様になります。</a:t>
            </a:r>
            <a:endParaRPr lang="en-US" altLang="ja-JP" dirty="0" smtClean="0"/>
          </a:p>
          <a:p>
            <a:endParaRPr lang="en-US" altLang="ja-JP" dirty="0" smtClean="0"/>
          </a:p>
          <a:p>
            <a:r>
              <a:rPr lang="en-US" altLang="ja-JP" dirty="0" smtClean="0"/>
              <a:t>Linux</a:t>
            </a:r>
            <a:r>
              <a:rPr lang="ja-JP" altLang="en-US" dirty="0" smtClean="0"/>
              <a:t>のカーネルは</a:t>
            </a:r>
            <a:r>
              <a:rPr lang="en-US" altLang="ja-JP" dirty="0" smtClean="0"/>
              <a:t>GPL</a:t>
            </a:r>
            <a:r>
              <a:rPr lang="ja-JP" altLang="en-US" dirty="0" smtClean="0"/>
              <a:t>で公開されています。もし</a:t>
            </a:r>
            <a:r>
              <a:rPr lang="en-US" altLang="ja-JP" dirty="0" smtClean="0"/>
              <a:t>Oracle</a:t>
            </a:r>
            <a:r>
              <a:rPr lang="ja-JP" altLang="en-US" dirty="0" smtClean="0"/>
              <a:t>が</a:t>
            </a:r>
            <a:r>
              <a:rPr lang="en-US" altLang="ja-JP" dirty="0" smtClean="0"/>
              <a:t>Linux</a:t>
            </a:r>
            <a:r>
              <a:rPr lang="ja-JP" altLang="en-US" dirty="0" smtClean="0"/>
              <a:t>用の</a:t>
            </a:r>
            <a:r>
              <a:rPr lang="en-US" altLang="ja-JP" dirty="0" err="1" smtClean="0"/>
              <a:t>OracleDB</a:t>
            </a:r>
            <a:r>
              <a:rPr lang="ja-JP" altLang="en-US" dirty="0" smtClean="0"/>
              <a:t>を開発して販売しようとする場合、</a:t>
            </a:r>
            <a:r>
              <a:rPr lang="en-US" altLang="ja-JP" dirty="0" smtClean="0"/>
              <a:t>Linux</a:t>
            </a:r>
            <a:r>
              <a:rPr lang="ja-JP" altLang="en-US" dirty="0" smtClean="0"/>
              <a:t>を利用していると見なされれば、</a:t>
            </a:r>
            <a:r>
              <a:rPr lang="en-US" altLang="ja-JP" dirty="0" err="1" smtClean="0"/>
              <a:t>OracleDB</a:t>
            </a:r>
            <a:r>
              <a:rPr lang="ja-JP" altLang="en-US" dirty="0" smtClean="0"/>
              <a:t>に</a:t>
            </a:r>
            <a:r>
              <a:rPr lang="en-US" altLang="ja-JP" dirty="0" smtClean="0"/>
              <a:t>GPL</a:t>
            </a:r>
            <a:r>
              <a:rPr lang="ja-JP" altLang="en-US" dirty="0" smtClean="0"/>
              <a:t>を適用しなければならなくなります。つまり、ソース公開です。商用ベンダーとして、</a:t>
            </a:r>
            <a:r>
              <a:rPr lang="en-US" altLang="ja-JP" dirty="0" smtClean="0"/>
              <a:t>Oracle</a:t>
            </a:r>
            <a:r>
              <a:rPr lang="ja-JP" altLang="en-US" dirty="0" smtClean="0"/>
              <a:t>はこの条件を呑むことはできないでしょう。</a:t>
            </a:r>
            <a:endParaRPr lang="en-US" altLang="ja-JP" dirty="0" smtClean="0"/>
          </a:p>
          <a:p>
            <a:endParaRPr lang="en-US" altLang="ja-JP" dirty="0" smtClean="0"/>
          </a:p>
          <a:p>
            <a:r>
              <a:rPr lang="ja-JP" altLang="en-US" dirty="0" smtClean="0"/>
              <a:t>すると、</a:t>
            </a:r>
            <a:r>
              <a:rPr lang="en-US" altLang="ja-JP" dirty="0" smtClean="0"/>
              <a:t>Oracle</a:t>
            </a:r>
            <a:r>
              <a:rPr lang="ja-JP" altLang="en-US" dirty="0" smtClean="0"/>
              <a:t>はビジネスの機会を失いますが、</a:t>
            </a:r>
            <a:r>
              <a:rPr lang="en-US" altLang="ja-JP" dirty="0" smtClean="0"/>
              <a:t>Linux</a:t>
            </a:r>
            <a:r>
              <a:rPr lang="ja-JP" altLang="en-US" dirty="0" err="1" smtClean="0"/>
              <a:t>のほうも</a:t>
            </a:r>
            <a:r>
              <a:rPr lang="ja-JP" altLang="en-US" dirty="0" smtClean="0"/>
              <a:t>困ります。</a:t>
            </a:r>
            <a:r>
              <a:rPr lang="en-US" altLang="ja-JP" dirty="0" err="1" smtClean="0"/>
              <a:t>OracleDB</a:t>
            </a:r>
            <a:r>
              <a:rPr lang="ja-JP" altLang="en-US" dirty="0" smtClean="0"/>
              <a:t>を提供できなければ、企業で</a:t>
            </a:r>
            <a:r>
              <a:rPr lang="en-US" altLang="ja-JP" dirty="0" smtClean="0"/>
              <a:t>Linux</a:t>
            </a:r>
            <a:r>
              <a:rPr lang="ja-JP" altLang="en-US" dirty="0" smtClean="0"/>
              <a:t>を採用する可能性が非常に低くなってしまいます。</a:t>
            </a:r>
            <a:endParaRPr lang="en-US" altLang="ja-JP" dirty="0" smtClean="0"/>
          </a:p>
          <a:p>
            <a:endParaRPr lang="en-US" altLang="ja-JP" dirty="0" smtClean="0"/>
          </a:p>
          <a:p>
            <a:r>
              <a:rPr lang="ja-JP" altLang="en-US" dirty="0" smtClean="0"/>
              <a:t>これが、</a:t>
            </a:r>
            <a:r>
              <a:rPr lang="en-US" altLang="ja-JP" dirty="0" smtClean="0"/>
              <a:t>GPL</a:t>
            </a:r>
            <a:r>
              <a:rPr lang="ja-JP" altLang="en-US" dirty="0" smtClean="0"/>
              <a:t>の伝播、あるいは汚染問題とされるものです。このままでは、商用のソフトは</a:t>
            </a:r>
            <a:r>
              <a:rPr lang="en-US" altLang="ja-JP" dirty="0" smtClean="0"/>
              <a:t>Linux</a:t>
            </a:r>
            <a:r>
              <a:rPr lang="ja-JP" altLang="en-US" dirty="0" err="1" smtClean="0"/>
              <a:t>には</a:t>
            </a:r>
            <a:r>
              <a:rPr lang="ja-JP" altLang="en-US" dirty="0" smtClean="0"/>
              <a:t>乗らなくなってしまいます。（</a:t>
            </a:r>
            <a:r>
              <a:rPr lang="en-US" altLang="ja-JP" dirty="0" smtClean="0"/>
              <a:t>Microsoft</a:t>
            </a:r>
            <a:r>
              <a:rPr lang="ja-JP" altLang="en-US" dirty="0" smtClean="0"/>
              <a:t>は</a:t>
            </a:r>
            <a:r>
              <a:rPr lang="en-US" altLang="ja-JP" dirty="0" smtClean="0"/>
              <a:t>GPL</a:t>
            </a:r>
            <a:r>
              <a:rPr lang="ja-JP" altLang="en-US" dirty="0" smtClean="0"/>
              <a:t>のこの性質を「ウイルス的」と呼び、物議を醸しました）</a:t>
            </a:r>
            <a:endParaRPr lang="en-US" altLang="ja-JP" dirty="0" smtClean="0"/>
          </a:p>
          <a:p>
            <a:endParaRPr lang="en-US" altLang="ja-JP" dirty="0" smtClean="0"/>
          </a:p>
          <a:p>
            <a:r>
              <a:rPr lang="ja-JP" altLang="en-US" dirty="0" smtClean="0"/>
              <a:t>１９９０年代末以降、</a:t>
            </a:r>
            <a:r>
              <a:rPr lang="en-US" altLang="ja-JP" dirty="0" smtClean="0"/>
              <a:t>IBM</a:t>
            </a:r>
            <a:r>
              <a:rPr lang="ja-JP" altLang="en-US" dirty="0" smtClean="0"/>
              <a:t>を初めとして</a:t>
            </a:r>
            <a:r>
              <a:rPr lang="en-US" altLang="ja-JP" dirty="0" smtClean="0"/>
              <a:t>Linux</a:t>
            </a:r>
            <a:r>
              <a:rPr lang="ja-JP" altLang="en-US" dirty="0" smtClean="0"/>
              <a:t>を商用利用しようという動きが加速しましたが、この問題がネックになっていました。そこで、様々な回避策がとられ、</a:t>
            </a:r>
            <a:r>
              <a:rPr lang="en-US" altLang="ja-JP" dirty="0" smtClean="0"/>
              <a:t>GPL</a:t>
            </a:r>
            <a:r>
              <a:rPr lang="ja-JP" altLang="en-US" dirty="0" smtClean="0"/>
              <a:t>以外のライセンスが生まれてきたのです。</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このため、１９９０年代以降、</a:t>
            </a:r>
            <a:r>
              <a:rPr kumimoji="1" lang="en-US" altLang="ja-JP" dirty="0" smtClean="0"/>
              <a:t>GPL</a:t>
            </a:r>
            <a:r>
              <a:rPr kumimoji="1" lang="ja-JP" altLang="en-US" dirty="0" smtClean="0"/>
              <a:t>に代表されるコピーレフト型のライセンス条件を緩和したライセンスが作られるようになりました。</a:t>
            </a:r>
            <a:endParaRPr kumimoji="1" lang="en-US" altLang="ja-JP" dirty="0" smtClean="0"/>
          </a:p>
          <a:p>
            <a:endParaRPr kumimoji="1" lang="en-US" altLang="ja-JP" dirty="0" smtClean="0"/>
          </a:p>
          <a:p>
            <a:r>
              <a:rPr kumimoji="1" lang="en-US" altLang="ja-JP" dirty="0" smtClean="0"/>
              <a:t>Linux</a:t>
            </a:r>
            <a:r>
              <a:rPr kumimoji="1" lang="ja-JP" altLang="en-US" dirty="0" smtClean="0"/>
              <a:t>のカーネル以外のモジュールには、準コピーレフト型というライセンスが適用されており、これを使ってもソース公開の義務は発生しません。</a:t>
            </a:r>
            <a:endParaRPr kumimoji="1" lang="en-US" altLang="ja-JP" dirty="0" smtClean="0"/>
          </a:p>
          <a:p>
            <a:r>
              <a:rPr kumimoji="1" lang="ja-JP" altLang="en-US" dirty="0" smtClean="0"/>
              <a:t>これによって、</a:t>
            </a:r>
            <a:r>
              <a:rPr kumimoji="1" lang="en-US" altLang="ja-JP" dirty="0" err="1" smtClean="0"/>
              <a:t>OracleDB</a:t>
            </a:r>
            <a:r>
              <a:rPr kumimoji="1" lang="ja-JP" altLang="en-US" dirty="0" smtClean="0"/>
              <a:t>などの商用ソフトを</a:t>
            </a:r>
            <a:r>
              <a:rPr kumimoji="1" lang="en-US" altLang="ja-JP" dirty="0" smtClean="0"/>
              <a:t>Linux</a:t>
            </a:r>
            <a:r>
              <a:rPr kumimoji="1" lang="ja-JP" altLang="en-US" dirty="0" smtClean="0"/>
              <a:t>に載せることができるようになりました。</a:t>
            </a:r>
            <a:endParaRPr kumimoji="1" lang="en-US" altLang="ja-JP" dirty="0" smtClean="0"/>
          </a:p>
          <a:p>
            <a:endParaRPr kumimoji="1" lang="en-US" altLang="ja-JP" dirty="0" smtClean="0"/>
          </a:p>
          <a:p>
            <a:r>
              <a:rPr kumimoji="1" lang="ja-JP" altLang="en-US" dirty="0" smtClean="0"/>
              <a:t>さらに、最近では非コピーレフト型が増えています。これはさらに条件を緩和したもので、ソースを改変した際にもソース公開の義務はありません。このカテゴリに属するものを、オープンソースソフトウェア（</a:t>
            </a:r>
            <a:r>
              <a:rPr kumimoji="1" lang="en-US" altLang="ja-JP" dirty="0" smtClean="0"/>
              <a:t>OSS</a:t>
            </a:r>
            <a:r>
              <a:rPr kumimoji="1" lang="ja-JP" altLang="en-US" dirty="0" smtClean="0"/>
              <a:t>）と呼んでいます。（この分類にはいまだ論争があります）</a:t>
            </a:r>
            <a:endParaRPr kumimoji="1" lang="en-US" altLang="ja-JP" dirty="0" smtClean="0"/>
          </a:p>
          <a:p>
            <a:r>
              <a:rPr kumimoji="1" lang="ja-JP" altLang="en-US" dirty="0" smtClean="0"/>
              <a:t>非コピーレフト型ライセンスは今、大変な勢いで増えており、１００種類以上あると言われています。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27</a:t>
            </a:fld>
            <a:endParaRPr lang="ja-JP" altLang="en-US"/>
          </a:p>
        </p:txBody>
      </p:sp>
    </p:spTree>
    <p:extLst>
      <p:ext uri="{BB962C8B-B14F-4D97-AF65-F5344CB8AC3E}">
        <p14:creationId xmlns:p14="http://schemas.microsoft.com/office/powerpoint/2010/main" val="41474801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Open Source Initiative</a:t>
            </a:r>
            <a:r>
              <a:rPr kumimoji="1" lang="ja-JP" altLang="en-US" dirty="0" smtClean="0"/>
              <a:t>が定義したオープンソースソフトウェアの定義です。</a:t>
            </a:r>
            <a:endParaRPr kumimoji="1" lang="en-US" altLang="ja-JP" dirty="0" smtClean="0"/>
          </a:p>
          <a:p>
            <a:endParaRPr kumimoji="1" lang="en-US" altLang="ja-JP" dirty="0" smtClean="0"/>
          </a:p>
          <a:p>
            <a:r>
              <a:rPr kumimoji="1" lang="ja-JP" altLang="en-US" dirty="0" smtClean="0"/>
              <a:t>この定義によると、フリーソフトウェアも</a:t>
            </a:r>
            <a:r>
              <a:rPr kumimoji="1" lang="en-US" altLang="ja-JP" dirty="0" smtClean="0"/>
              <a:t>OSS</a:t>
            </a:r>
            <a:r>
              <a:rPr kumimoji="1" lang="ja-JP" altLang="en-US" dirty="0" smtClean="0"/>
              <a:t>の範疇に入りますが、ストールマンはフリーソフトを</a:t>
            </a:r>
            <a:r>
              <a:rPr kumimoji="1" lang="en-US" altLang="ja-JP" dirty="0" smtClean="0"/>
              <a:t>OSS</a:t>
            </a:r>
            <a:r>
              <a:rPr kumimoji="1" lang="ja-JP" altLang="en-US" dirty="0" smtClean="0"/>
              <a:t>と呼ぶことに反対しているとされます。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28</a:t>
            </a:fld>
            <a:endParaRPr lang="ja-JP" altLang="en-US"/>
          </a:p>
        </p:txBody>
      </p:sp>
    </p:spTree>
    <p:extLst>
      <p:ext uri="{BB962C8B-B14F-4D97-AF65-F5344CB8AC3E}">
        <p14:creationId xmlns:p14="http://schemas.microsoft.com/office/powerpoint/2010/main" val="31232171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具体例を挙げて整理します。</a:t>
            </a:r>
            <a:endParaRPr lang="en-US" altLang="ja-JP" dirty="0" smtClean="0"/>
          </a:p>
          <a:p>
            <a:endParaRPr lang="en-US" altLang="ja-JP" dirty="0" smtClean="0"/>
          </a:p>
          <a:p>
            <a:r>
              <a:rPr lang="ja-JP" altLang="en-US" dirty="0" smtClean="0"/>
              <a:t>この塾で使っているプレゼンテーションは、</a:t>
            </a:r>
            <a:r>
              <a:rPr lang="en-US" altLang="ja-JP" dirty="0" smtClean="0"/>
              <a:t>PDF</a:t>
            </a:r>
            <a:r>
              <a:rPr lang="ja-JP" altLang="en-US" dirty="0" smtClean="0"/>
              <a:t>等では無く、パワーポイントそのままで配布しています。改変などが自由に行える、いわばソースコードの状態です。この資料を改変してどこかで使って頂くことは自由であり、むしろそれを推奨しています。何の制限もありません。著作権も主張しません。これは、フリーソフト以前のフリーウェア（無償ソフト）や</a:t>
            </a:r>
            <a:r>
              <a:rPr lang="en-US" altLang="ja-JP" dirty="0" smtClean="0"/>
              <a:t>PDS</a:t>
            </a:r>
            <a:r>
              <a:rPr lang="ja-JP" altLang="en-US" dirty="0" smtClean="0"/>
              <a:t>に相当します。</a:t>
            </a:r>
            <a:endParaRPr lang="en-US" altLang="ja-JP" dirty="0" smtClean="0"/>
          </a:p>
          <a:p>
            <a:r>
              <a:rPr lang="ja-JP" altLang="en-US" dirty="0" smtClean="0"/>
              <a:t>これに対して、普通のセミナーで配られるのは、紙にプリントアウトしたものか、良くても</a:t>
            </a:r>
            <a:r>
              <a:rPr lang="en-US" altLang="ja-JP" dirty="0" smtClean="0"/>
              <a:t>PDF</a:t>
            </a:r>
            <a:r>
              <a:rPr lang="ja-JP" altLang="en-US" dirty="0" smtClean="0"/>
              <a:t>でしょう。著作権表示を消すことはできませんし、改変も再配布もできません。これは商用ソフトにあたると考えられます。</a:t>
            </a:r>
            <a:endParaRPr lang="en-US" altLang="ja-JP" dirty="0" smtClean="0"/>
          </a:p>
          <a:p>
            <a:r>
              <a:rPr lang="ja-JP" altLang="en-US" dirty="0" smtClean="0"/>
              <a:t>フリーソフトと</a:t>
            </a:r>
            <a:r>
              <a:rPr lang="en-US" altLang="ja-JP" dirty="0" smtClean="0"/>
              <a:t>OSS</a:t>
            </a:r>
            <a:r>
              <a:rPr lang="ja-JP" altLang="en-US" dirty="0" smtClean="0"/>
              <a:t>は、ソースコードで配布し、改変が可能であること、著作権は保持するところまでは同じですが、再配布の時の条件が違います。</a:t>
            </a:r>
            <a:endParaRPr lang="en-US" altLang="ja-JP" dirty="0" smtClean="0"/>
          </a:p>
          <a:p>
            <a:r>
              <a:rPr lang="ja-JP" altLang="en-US" dirty="0" smtClean="0"/>
              <a:t>フリーソフトは、</a:t>
            </a:r>
            <a:r>
              <a:rPr lang="en-US" altLang="ja-JP" dirty="0" smtClean="0"/>
              <a:t>GPL</a:t>
            </a:r>
            <a:r>
              <a:rPr lang="ja-JP" altLang="en-US" dirty="0" smtClean="0"/>
              <a:t>のところでお話ししたように、元のファイルと同じ条件で配布すること、と言うのが条件です。</a:t>
            </a:r>
            <a:endParaRPr lang="en-US" altLang="ja-JP" dirty="0" smtClean="0"/>
          </a:p>
          <a:p>
            <a:endParaRPr lang="en-US" altLang="ja-JP" dirty="0" smtClean="0"/>
          </a:p>
          <a:p>
            <a:r>
              <a:rPr lang="ja-JP" altLang="en-US" dirty="0" smtClean="0"/>
              <a:t>つまり、皆さんがこの塾のプレゼンテーションを元にして改変してお客様にプレゼンした場合、皆さんもお客様に対してパワーポイントファイルで資料を提供しなければならない、ということです。それはちょっと嫌だな、という方もおられるでしょう。それなら使わないでおこう、と思うかもしれません。</a:t>
            </a:r>
            <a:endParaRPr lang="en-US" altLang="ja-JP" dirty="0" smtClean="0"/>
          </a:p>
          <a:p>
            <a:endParaRPr lang="en-US" altLang="ja-JP" dirty="0" smtClean="0"/>
          </a:p>
          <a:p>
            <a:r>
              <a:rPr lang="en-US" altLang="ja-JP" dirty="0" smtClean="0"/>
              <a:t>OSS</a:t>
            </a:r>
            <a:r>
              <a:rPr lang="ja-JP" altLang="en-US" dirty="0" smtClean="0"/>
              <a:t>は、この点を緩和しています。塾のプレゼンを元にお客様向けのプレゼンを作った場合でも、お客様への配布は紙や</a:t>
            </a:r>
            <a:r>
              <a:rPr lang="en-US" altLang="ja-JP" dirty="0" smtClean="0"/>
              <a:t>PDF</a:t>
            </a:r>
            <a:r>
              <a:rPr lang="ja-JP" altLang="en-US" dirty="0" smtClean="0"/>
              <a:t>で良いのです。これだとだいぶ使いやすくなるでしょう。</a:t>
            </a:r>
          </a:p>
        </p:txBody>
      </p:sp>
      <p:sp>
        <p:nvSpPr>
          <p:cNvPr id="6656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34555" indent="-282521" eaLnBrk="0" hangingPunct="0">
              <a:defRPr kumimoji="1">
                <a:solidFill>
                  <a:schemeClr val="tx1"/>
                </a:solidFill>
                <a:latin typeface="Arial" charset="0"/>
                <a:ea typeface="ＭＳ Ｐゴシック" pitchFamily="50" charset="-128"/>
              </a:defRPr>
            </a:lvl2pPr>
            <a:lvl3pPr marL="1130084" indent="-226017" eaLnBrk="0" hangingPunct="0">
              <a:defRPr kumimoji="1">
                <a:solidFill>
                  <a:schemeClr val="tx1"/>
                </a:solidFill>
                <a:latin typeface="Arial" charset="0"/>
                <a:ea typeface="ＭＳ Ｐゴシック" pitchFamily="50" charset="-128"/>
              </a:defRPr>
            </a:lvl3pPr>
            <a:lvl4pPr marL="1582118" indent="-226017" eaLnBrk="0" hangingPunct="0">
              <a:defRPr kumimoji="1">
                <a:solidFill>
                  <a:schemeClr val="tx1"/>
                </a:solidFill>
                <a:latin typeface="Arial" charset="0"/>
                <a:ea typeface="ＭＳ Ｐゴシック" pitchFamily="50" charset="-128"/>
              </a:defRPr>
            </a:lvl4pPr>
            <a:lvl5pPr marL="2034151" indent="-226017" eaLnBrk="0" hangingPunct="0">
              <a:defRPr kumimoji="1">
                <a:solidFill>
                  <a:schemeClr val="tx1"/>
                </a:solidFill>
                <a:latin typeface="Arial" charset="0"/>
                <a:ea typeface="ＭＳ Ｐゴシック" pitchFamily="50" charset="-128"/>
              </a:defRPr>
            </a:lvl5pPr>
            <a:lvl6pPr marL="2486185" indent="-226017" eaLnBrk="0" fontAlgn="base" hangingPunct="0">
              <a:spcBef>
                <a:spcPct val="0"/>
              </a:spcBef>
              <a:spcAft>
                <a:spcPct val="0"/>
              </a:spcAft>
              <a:defRPr kumimoji="1">
                <a:solidFill>
                  <a:schemeClr val="tx1"/>
                </a:solidFill>
                <a:latin typeface="Arial" charset="0"/>
                <a:ea typeface="ＭＳ Ｐゴシック" pitchFamily="50" charset="-128"/>
              </a:defRPr>
            </a:lvl6pPr>
            <a:lvl7pPr marL="2938219" indent="-226017" eaLnBrk="0" fontAlgn="base" hangingPunct="0">
              <a:spcBef>
                <a:spcPct val="0"/>
              </a:spcBef>
              <a:spcAft>
                <a:spcPct val="0"/>
              </a:spcAft>
              <a:defRPr kumimoji="1">
                <a:solidFill>
                  <a:schemeClr val="tx1"/>
                </a:solidFill>
                <a:latin typeface="Arial" charset="0"/>
                <a:ea typeface="ＭＳ Ｐゴシック" pitchFamily="50" charset="-128"/>
              </a:defRPr>
            </a:lvl7pPr>
            <a:lvl8pPr marL="3390252" indent="-226017" eaLnBrk="0" fontAlgn="base" hangingPunct="0">
              <a:spcBef>
                <a:spcPct val="0"/>
              </a:spcBef>
              <a:spcAft>
                <a:spcPct val="0"/>
              </a:spcAft>
              <a:defRPr kumimoji="1">
                <a:solidFill>
                  <a:schemeClr val="tx1"/>
                </a:solidFill>
                <a:latin typeface="Arial" charset="0"/>
                <a:ea typeface="ＭＳ Ｐゴシック" pitchFamily="50" charset="-128"/>
              </a:defRPr>
            </a:lvl8pPr>
            <a:lvl9pPr marL="3842286" indent="-226017"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D609D9E-2876-4350-A771-54E8EA112797}" type="slidenum">
              <a:rPr lang="ja-JP" altLang="en-US" smtClean="0"/>
              <a:pPr eaLnBrk="1" hangingPunct="1"/>
              <a:t>29</a:t>
            </a:fld>
            <a:endParaRPr lang="en-US" altLang="ja-JP"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ja-JP" altLang="en-US" dirty="0" smtClean="0"/>
              <a:t>ここまでの話をまとめると、以下の様になります。</a:t>
            </a:r>
            <a:endParaRPr kumimoji="1" lang="en-US" altLang="ja-JP" dirty="0" smtClean="0"/>
          </a:p>
          <a:p>
            <a:endParaRPr kumimoji="1" lang="en-US" altLang="ja-JP" dirty="0" smtClean="0"/>
          </a:p>
          <a:p>
            <a:r>
              <a:rPr kumimoji="1" lang="ja-JP" altLang="en-US" dirty="0" smtClean="0"/>
              <a:t>コンピュータが普及し、学生や研究者が自由に使えるようになると、皆、自分で作ったプログラムを流通させるようになりました。この頃は、ソフトウェアを販売するとか権利を主張するといった考えはまだありませんでした。</a:t>
            </a:r>
            <a:endParaRPr kumimoji="1" lang="en-US" altLang="ja-JP" dirty="0" smtClean="0"/>
          </a:p>
          <a:p>
            <a:r>
              <a:rPr kumimoji="1" lang="ja-JP" altLang="en-US" dirty="0" smtClean="0"/>
              <a:t>しかし、ソフトウェアがビジネスとして成り立つようになると、何らかの方法で違法コピーや無断使用を止めさせる必要が出てきます。</a:t>
            </a:r>
            <a:endParaRPr kumimoji="1" lang="en-US" altLang="ja-JP" dirty="0" smtClean="0"/>
          </a:p>
          <a:p>
            <a:r>
              <a:rPr kumimoji="1" lang="ja-JP" altLang="en-US" dirty="0" smtClean="0"/>
              <a:t>一方で、無償で配布しているソフトウェアの中にも、人のソフトを自分のものと偽って流通させたりするようになるなど、一定の歯止めが必要になります。</a:t>
            </a:r>
            <a:endParaRPr kumimoji="1" lang="en-US" altLang="ja-JP" dirty="0" smtClean="0"/>
          </a:p>
          <a:p>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そこで、ソフトウェアを書籍や音楽と同じ「著作物」として取扱うということになり、著作権者（開発者）が条件を設定して使用を許諾するという仕組みがとられることになったのです。ソフトウェアの使用許諾の条件は、開発者（著作権者）が決めることができます。</a:t>
            </a:r>
            <a:endParaRPr kumimoji="1" lang="en-US" altLang="ja-JP" dirty="0" smtClean="0"/>
          </a:p>
          <a:p>
            <a:endParaRPr kumimoji="1" lang="en-US" altLang="ja-JP" dirty="0" smtClean="0"/>
          </a:p>
          <a:p>
            <a:r>
              <a:rPr kumimoji="1" lang="ja-JP" altLang="en-US" dirty="0" smtClean="0"/>
              <a:t>この仕組みを使って、商用ソフトウェアでは、使用者の制限、複製の禁止などの条件を付けられるようになりました。</a:t>
            </a:r>
            <a:endParaRPr kumimoji="1" lang="en-US" altLang="ja-JP" dirty="0" smtClean="0"/>
          </a:p>
          <a:p>
            <a:endParaRPr kumimoji="1" lang="en-US" altLang="ja-JP" dirty="0" smtClean="0"/>
          </a:p>
          <a:p>
            <a:r>
              <a:rPr kumimoji="1" lang="ja-JP" altLang="en-US" dirty="0" smtClean="0"/>
              <a:t>フリーソフトウェアよりも前に一般的だった</a:t>
            </a:r>
            <a:r>
              <a:rPr kumimoji="1" lang="en-US" altLang="ja-JP" dirty="0" smtClean="0"/>
              <a:t>PDS</a:t>
            </a:r>
            <a:r>
              <a:rPr kumimoji="1" lang="ja-JP" altLang="en-US" dirty="0" smtClean="0"/>
              <a:t>（パブリックドメインソフト）は、著作権者明記しながらも権利を放棄して、自由に使って欲しいという意志を明示するものです。</a:t>
            </a:r>
            <a:endParaRPr kumimoji="1" lang="en-US" altLang="ja-JP" dirty="0" smtClean="0"/>
          </a:p>
          <a:p>
            <a:r>
              <a:rPr kumimoji="1" lang="ja-JP" altLang="en-US" dirty="0" smtClean="0"/>
              <a:t>フリーソフトウェアは、著作権者の権利をソフトウェアの自由を守る為に使う、と言う考え方です。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30</a:t>
            </a:fld>
            <a:endParaRPr lang="ja-JP" altLang="en-US"/>
          </a:p>
        </p:txBody>
      </p:sp>
    </p:spTree>
    <p:extLst>
      <p:ext uri="{BB962C8B-B14F-4D97-AF65-F5344CB8AC3E}">
        <p14:creationId xmlns:p14="http://schemas.microsoft.com/office/powerpoint/2010/main" val="3248005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ja-JP" altLang="en-US" dirty="0" smtClean="0"/>
              <a:t>技術を公開する場合に一番心配なのが、自社がコストをかけて開発した技術を他社に真似されてしまい、価格競争に持ち込まれて利益が出なくなる、といったことでしょう。競合は開発費負担がありませんから、低価格で提供できるわけです。</a:t>
            </a:r>
            <a:endParaRPr kumimoji="1" lang="en-US" altLang="ja-JP" dirty="0" smtClean="0"/>
          </a:p>
          <a:p>
            <a:r>
              <a:rPr kumimoji="1" lang="ja-JP" altLang="en-US" dirty="0" smtClean="0"/>
              <a:t>逆に、複数の企業で一斉に作った方が、コストが下がったり、バラエティのある製品を短期間に生み出せる、という側面もあります。自社だけでは手が回らないところを他社に任せることができれば、効率は上がります。</a:t>
            </a:r>
            <a:endParaRPr kumimoji="1" lang="en-US" altLang="ja-JP" dirty="0" smtClean="0"/>
          </a:p>
          <a:p>
            <a:endParaRPr kumimoji="1" lang="en-US" altLang="ja-JP" dirty="0" smtClean="0"/>
          </a:p>
          <a:p>
            <a:r>
              <a:rPr kumimoji="1" lang="en-US" altLang="ja-JP" dirty="0" smtClean="0"/>
              <a:t>IBM</a:t>
            </a:r>
            <a:r>
              <a:rPr kumimoji="1" lang="ja-JP" altLang="en-US" dirty="0" smtClean="0"/>
              <a:t>が</a:t>
            </a:r>
            <a:r>
              <a:rPr kumimoji="1" lang="en-US" altLang="ja-JP" dirty="0" smtClean="0"/>
              <a:t>System360</a:t>
            </a:r>
            <a:r>
              <a:rPr kumimoji="1" lang="ja-JP" altLang="en-US" dirty="0" smtClean="0"/>
              <a:t>でアーキテクチャを公開したときのことを考えてみましょう。第</a:t>
            </a:r>
            <a:r>
              <a:rPr kumimoji="1" lang="en-US" altLang="ja-JP" dirty="0" smtClean="0"/>
              <a:t>1</a:t>
            </a:r>
            <a:r>
              <a:rPr kumimoji="1" lang="ja-JP" altLang="en-US" dirty="0" smtClean="0"/>
              <a:t>回の講義で斎藤さんからお話しがあったように、</a:t>
            </a:r>
            <a:r>
              <a:rPr kumimoji="1" lang="en-US" altLang="ja-JP" dirty="0" smtClean="0"/>
              <a:t>Sysmte360</a:t>
            </a:r>
            <a:r>
              <a:rPr kumimoji="1" lang="ja-JP" altLang="en-US" dirty="0" smtClean="0"/>
              <a:t>以前は個別業務向けのコンピュータをいちいち開発していました。システムが変われば周辺機器は使えず、プログラムも動かなかったわけです。</a:t>
            </a:r>
            <a:endParaRPr kumimoji="1" lang="en-US" altLang="ja-JP" dirty="0" smtClean="0"/>
          </a:p>
          <a:p>
            <a:r>
              <a:rPr kumimoji="1" lang="en-US" altLang="ja-JP" dirty="0" smtClean="0"/>
              <a:t>System360</a:t>
            </a:r>
            <a:r>
              <a:rPr kumimoji="1" lang="ja-JP" altLang="en-US" dirty="0" smtClean="0"/>
              <a:t>は世界初の「汎用」コンピュータで、様々な業務に対応できる柔軟性を持っていました。プログラムさえ入れ替えれば、どんな業務でもこなせるのです。このとき</a:t>
            </a:r>
            <a:r>
              <a:rPr kumimoji="1" lang="en-US" altLang="ja-JP" dirty="0" smtClean="0"/>
              <a:t>IBM</a:t>
            </a:r>
            <a:r>
              <a:rPr kumimoji="1" lang="ja-JP" altLang="en-US" dirty="0" smtClean="0"/>
              <a:t>は技術仕様を標準化し、「アーキテクチャ」として公開しました。</a:t>
            </a:r>
            <a:endParaRPr kumimoji="1" lang="en-US" altLang="ja-JP" dirty="0" smtClean="0"/>
          </a:p>
          <a:p>
            <a:r>
              <a:rPr kumimoji="1" lang="ja-JP" altLang="en-US" dirty="0" smtClean="0"/>
              <a:t>「アーキテクチャ」は、ハードウェアの設計図やソフトウェアのソースコードではなく、プログラミングやハードウェア接続についての標準化された決まり事です。この決まりを守って作られたプログラムや周辺機器は、同じアーキテクチャを持つコンピュータシステムであればどれでも利用することができたのです。</a:t>
            </a:r>
            <a:endParaRPr kumimoji="1" lang="en-US" altLang="ja-JP" dirty="0" smtClean="0"/>
          </a:p>
          <a:p>
            <a:r>
              <a:rPr kumimoji="1" lang="ja-JP" altLang="en-US" dirty="0" smtClean="0"/>
              <a:t>これを公開する事によって、</a:t>
            </a:r>
            <a:r>
              <a:rPr kumimoji="1" lang="en-US" altLang="ja-JP" dirty="0" smtClean="0"/>
              <a:t>IBM</a:t>
            </a:r>
            <a:r>
              <a:rPr kumimoji="1" lang="ja-JP" altLang="en-US" dirty="0" smtClean="0"/>
              <a:t>以外のメーカーが</a:t>
            </a:r>
            <a:r>
              <a:rPr kumimoji="1" lang="en-US" altLang="ja-JP" dirty="0" smtClean="0"/>
              <a:t>System360</a:t>
            </a:r>
            <a:r>
              <a:rPr kumimoji="1" lang="ja-JP" altLang="en-US" dirty="0" smtClean="0"/>
              <a:t>用の周辺機器を開発・供給することができるようになりました。</a:t>
            </a:r>
            <a:r>
              <a:rPr kumimoji="1" lang="en-US" altLang="ja-JP" dirty="0" smtClean="0"/>
              <a:t>IBM</a:t>
            </a:r>
            <a:r>
              <a:rPr kumimoji="1" lang="ja-JP" altLang="en-US" dirty="0" smtClean="0"/>
              <a:t>は自社で周辺機器を作らなくても、他のメーカーが作ってくれるため、開発リソースを本体に振り向けることができました。</a:t>
            </a:r>
            <a:endParaRPr kumimoji="1" lang="en-US" altLang="ja-JP" dirty="0" smtClean="0"/>
          </a:p>
          <a:p>
            <a:r>
              <a:rPr kumimoji="1" lang="ja-JP" altLang="en-US" dirty="0" smtClean="0"/>
              <a:t>全てを公開したわけではないので、本体まで真似されることは無く、技術の「一部」のみを公開したことで、</a:t>
            </a:r>
            <a:r>
              <a:rPr kumimoji="1" lang="en-US" altLang="ja-JP" dirty="0" smtClean="0"/>
              <a:t>IBM</a:t>
            </a:r>
            <a:r>
              <a:rPr kumimoji="1" lang="ja-JP" altLang="en-US" dirty="0" smtClean="0"/>
              <a:t>が「手伝って欲しい」部分のみを手伝ってもらえたわけです。一部というのが、インターフェース仕様であり、</a:t>
            </a:r>
            <a:r>
              <a:rPr kumimoji="1" lang="en-US" altLang="ja-JP" dirty="0" smtClean="0"/>
              <a:t>API</a:t>
            </a:r>
            <a:r>
              <a:rPr kumimoji="1" lang="ja-JP" altLang="en-US" dirty="0" smtClean="0"/>
              <a:t>であったわけです。このように公開範囲を工夫することにより、リスクを回避しながらメリットのみを享受できることが示されました。</a:t>
            </a:r>
            <a:endParaRPr kumimoji="1" lang="en-US" altLang="ja-JP" dirty="0" smtClean="0"/>
          </a:p>
          <a:p>
            <a:r>
              <a:rPr kumimoji="1" lang="ja-JP" altLang="en-US" dirty="0" smtClean="0"/>
              <a:t>（</a:t>
            </a:r>
            <a:r>
              <a:rPr kumimoji="1" lang="en-US" altLang="ja-JP" dirty="0" smtClean="0"/>
              <a:t>IBM</a:t>
            </a:r>
            <a:r>
              <a:rPr kumimoji="1" lang="ja-JP" altLang="en-US" dirty="0" smtClean="0"/>
              <a:t>互換機の問題はこれとはまた別です）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3</a:t>
            </a:fld>
            <a:endParaRPr lang="ja-JP" altLang="en-US"/>
          </a:p>
        </p:txBody>
      </p:sp>
    </p:spTree>
    <p:extLst>
      <p:ext uri="{BB962C8B-B14F-4D97-AF65-F5344CB8AC3E}">
        <p14:creationId xmlns:p14="http://schemas.microsoft.com/office/powerpoint/2010/main" val="7141383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29" indent="-285742" eaLnBrk="0" hangingPunct="0">
              <a:defRPr kumimoji="1">
                <a:solidFill>
                  <a:schemeClr val="tx1"/>
                </a:solidFill>
                <a:latin typeface="Arial" charset="0"/>
                <a:ea typeface="ＭＳ Ｐゴシック" pitchFamily="50" charset="-128"/>
              </a:defRPr>
            </a:lvl2pPr>
            <a:lvl3pPr marL="1142967" indent="-228593" eaLnBrk="0" hangingPunct="0">
              <a:defRPr kumimoji="1">
                <a:solidFill>
                  <a:schemeClr val="tx1"/>
                </a:solidFill>
                <a:latin typeface="Arial" charset="0"/>
                <a:ea typeface="ＭＳ Ｐゴシック" pitchFamily="50" charset="-128"/>
              </a:defRPr>
            </a:lvl3pPr>
            <a:lvl4pPr marL="1600154" indent="-228593" eaLnBrk="0" hangingPunct="0">
              <a:defRPr kumimoji="1">
                <a:solidFill>
                  <a:schemeClr val="tx1"/>
                </a:solidFill>
                <a:latin typeface="Arial" charset="0"/>
                <a:ea typeface="ＭＳ Ｐゴシック" pitchFamily="50" charset="-128"/>
              </a:defRPr>
            </a:lvl4pPr>
            <a:lvl5pPr marL="2057340" indent="-228593" eaLnBrk="0" hangingPunct="0">
              <a:defRPr kumimoji="1">
                <a:solidFill>
                  <a:schemeClr val="tx1"/>
                </a:solidFill>
                <a:latin typeface="Arial" charset="0"/>
                <a:ea typeface="ＭＳ Ｐゴシック" pitchFamily="50" charset="-128"/>
              </a:defRPr>
            </a:lvl5pPr>
            <a:lvl6pPr marL="2514527" indent="-228593" eaLnBrk="0" fontAlgn="base" hangingPunct="0">
              <a:spcBef>
                <a:spcPct val="0"/>
              </a:spcBef>
              <a:spcAft>
                <a:spcPct val="0"/>
              </a:spcAft>
              <a:defRPr kumimoji="1">
                <a:solidFill>
                  <a:schemeClr val="tx1"/>
                </a:solidFill>
                <a:latin typeface="Arial" charset="0"/>
                <a:ea typeface="ＭＳ Ｐゴシック" pitchFamily="50" charset="-128"/>
              </a:defRPr>
            </a:lvl6pPr>
            <a:lvl7pPr marL="2971715" indent="-228593" eaLnBrk="0" fontAlgn="base" hangingPunct="0">
              <a:spcBef>
                <a:spcPct val="0"/>
              </a:spcBef>
              <a:spcAft>
                <a:spcPct val="0"/>
              </a:spcAft>
              <a:defRPr kumimoji="1">
                <a:solidFill>
                  <a:schemeClr val="tx1"/>
                </a:solidFill>
                <a:latin typeface="Arial" charset="0"/>
                <a:ea typeface="ＭＳ Ｐゴシック" pitchFamily="50" charset="-128"/>
              </a:defRPr>
            </a:lvl7pPr>
            <a:lvl8pPr marL="3428902" indent="-228593" eaLnBrk="0" fontAlgn="base" hangingPunct="0">
              <a:spcBef>
                <a:spcPct val="0"/>
              </a:spcBef>
              <a:spcAft>
                <a:spcPct val="0"/>
              </a:spcAft>
              <a:defRPr kumimoji="1">
                <a:solidFill>
                  <a:schemeClr val="tx1"/>
                </a:solidFill>
                <a:latin typeface="Arial" charset="0"/>
                <a:ea typeface="ＭＳ Ｐゴシック" pitchFamily="50" charset="-128"/>
              </a:defRPr>
            </a:lvl8pPr>
            <a:lvl9pPr marL="3886088" indent="-22859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8495A7-E75F-4B28-B386-626347E65C5F}" type="slidenum">
              <a:rPr lang="ja-JP" altLang="en-US" smtClean="0"/>
              <a:pPr eaLnBrk="1" hangingPunct="1"/>
              <a:t>31</a:t>
            </a:fld>
            <a:endParaRPr lang="en-US" altLang="ja-JP"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報道などで出てくる「</a:t>
            </a:r>
            <a:r>
              <a:rPr lang="en-US" altLang="ja-JP" dirty="0" smtClean="0"/>
              <a:t>Linux</a:t>
            </a:r>
            <a:r>
              <a:rPr lang="ja-JP" altLang="en-US" dirty="0" smtClean="0"/>
              <a:t>コミュニティ」は、ほとんどの場合、</a:t>
            </a:r>
            <a:r>
              <a:rPr lang="en-US" altLang="ja-JP" dirty="0" smtClean="0"/>
              <a:t>Linux</a:t>
            </a:r>
            <a:r>
              <a:rPr lang="ja-JP" altLang="en-US" dirty="0" smtClean="0"/>
              <a:t>のカーネルを開発しているコミュニティのことです。</a:t>
            </a:r>
            <a:endParaRPr lang="en-US" altLang="ja-JP" dirty="0" smtClean="0"/>
          </a:p>
          <a:p>
            <a:endParaRPr lang="en-US" altLang="ja-JP" dirty="0" smtClean="0"/>
          </a:p>
          <a:p>
            <a:r>
              <a:rPr lang="ja-JP" altLang="en-US" dirty="0" smtClean="0"/>
              <a:t>しかし、</a:t>
            </a:r>
            <a:r>
              <a:rPr lang="en-US" altLang="ja-JP" dirty="0" smtClean="0"/>
              <a:t>Linux</a:t>
            </a:r>
            <a:r>
              <a:rPr lang="ja-JP" altLang="en-US" dirty="0" smtClean="0"/>
              <a:t>に限らず、</a:t>
            </a:r>
            <a:r>
              <a:rPr lang="en-US" altLang="ja-JP" dirty="0" smtClean="0"/>
              <a:t>OS</a:t>
            </a:r>
            <a:r>
              <a:rPr lang="ja-JP" altLang="en-US" dirty="0" smtClean="0"/>
              <a:t>はカーネルだけでは成立しません。ライブラリやインストーラなど、様々な部品が必要です。</a:t>
            </a:r>
            <a:endParaRPr lang="en-US" altLang="ja-JP" dirty="0" smtClean="0"/>
          </a:p>
          <a:p>
            <a:r>
              <a:rPr lang="ja-JP" altLang="en-US" dirty="0" smtClean="0"/>
              <a:t>これを一般ユーザーがネットから集めてきて、動くシステムを作り上げるのは至難の業です。</a:t>
            </a:r>
            <a:r>
              <a:rPr lang="en-US" altLang="ja-JP" dirty="0" smtClean="0"/>
              <a:t>Linux</a:t>
            </a:r>
            <a:r>
              <a:rPr lang="ja-JP" altLang="en-US" dirty="0" smtClean="0"/>
              <a:t>のユーザーの裾野が広がるにつれ、「そのまま動くパッケージが欲しい」という要望が多くなってきました。</a:t>
            </a:r>
            <a:endParaRPr lang="en-US" altLang="ja-JP" dirty="0" smtClean="0"/>
          </a:p>
          <a:p>
            <a:endParaRPr lang="en-US" altLang="ja-JP" dirty="0" smtClean="0"/>
          </a:p>
          <a:p>
            <a:r>
              <a:rPr lang="ja-JP" altLang="en-US" dirty="0" smtClean="0"/>
              <a:t>これを受けて、一般ユーザー向けにパッケージを作って配布する業者が出てきました。これをディストリビューションと呼び、業者をディストリビュータと呼びます。</a:t>
            </a:r>
            <a:r>
              <a:rPr lang="en-US" altLang="ja-JP" dirty="0" err="1" smtClean="0"/>
              <a:t>RedHat</a:t>
            </a:r>
            <a:r>
              <a:rPr lang="ja-JP" altLang="en-US" dirty="0" smtClean="0"/>
              <a:t>や</a:t>
            </a:r>
            <a:r>
              <a:rPr lang="en-US" altLang="ja-JP" dirty="0" err="1" smtClean="0"/>
              <a:t>Devian</a:t>
            </a:r>
            <a:r>
              <a:rPr lang="ja-JP" altLang="en-US" dirty="0" smtClean="0"/>
              <a:t>などが有名です。しかし、なんといっても商用が禁止されていますから、配布コストは実費程度とされていました。数十ドルから数百ドル程度です。当然、サポートなどはありません。自己責任が基本なのです。</a:t>
            </a:r>
          </a:p>
        </p:txBody>
      </p:sp>
      <p:sp>
        <p:nvSpPr>
          <p:cNvPr id="6349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34540" indent="-282515" eaLnBrk="0" hangingPunct="0">
              <a:defRPr kumimoji="1">
                <a:solidFill>
                  <a:schemeClr val="tx1"/>
                </a:solidFill>
                <a:latin typeface="Arial" charset="0"/>
                <a:ea typeface="ＭＳ Ｐゴシック" pitchFamily="50" charset="-128"/>
              </a:defRPr>
            </a:lvl2pPr>
            <a:lvl3pPr marL="1130061" indent="-226013" eaLnBrk="0" hangingPunct="0">
              <a:defRPr kumimoji="1">
                <a:solidFill>
                  <a:schemeClr val="tx1"/>
                </a:solidFill>
                <a:latin typeface="Arial" charset="0"/>
                <a:ea typeface="ＭＳ Ｐゴシック" pitchFamily="50" charset="-128"/>
              </a:defRPr>
            </a:lvl3pPr>
            <a:lvl4pPr marL="1582086" indent="-226013" eaLnBrk="0" hangingPunct="0">
              <a:defRPr kumimoji="1">
                <a:solidFill>
                  <a:schemeClr val="tx1"/>
                </a:solidFill>
                <a:latin typeface="Arial" charset="0"/>
                <a:ea typeface="ＭＳ Ｐゴシック" pitchFamily="50" charset="-128"/>
              </a:defRPr>
            </a:lvl4pPr>
            <a:lvl5pPr marL="2034111" indent="-226013" eaLnBrk="0" hangingPunct="0">
              <a:defRPr kumimoji="1">
                <a:solidFill>
                  <a:schemeClr val="tx1"/>
                </a:solidFill>
                <a:latin typeface="Arial" charset="0"/>
                <a:ea typeface="ＭＳ Ｐゴシック" pitchFamily="50" charset="-128"/>
              </a:defRPr>
            </a:lvl5pPr>
            <a:lvl6pPr marL="2486136" indent="-226013" eaLnBrk="0" fontAlgn="base" hangingPunct="0">
              <a:spcBef>
                <a:spcPct val="0"/>
              </a:spcBef>
              <a:spcAft>
                <a:spcPct val="0"/>
              </a:spcAft>
              <a:defRPr kumimoji="1">
                <a:solidFill>
                  <a:schemeClr val="tx1"/>
                </a:solidFill>
                <a:latin typeface="Arial" charset="0"/>
                <a:ea typeface="ＭＳ Ｐゴシック" pitchFamily="50" charset="-128"/>
              </a:defRPr>
            </a:lvl6pPr>
            <a:lvl7pPr marL="2938160" indent="-226013" eaLnBrk="0" fontAlgn="base" hangingPunct="0">
              <a:spcBef>
                <a:spcPct val="0"/>
              </a:spcBef>
              <a:spcAft>
                <a:spcPct val="0"/>
              </a:spcAft>
              <a:defRPr kumimoji="1">
                <a:solidFill>
                  <a:schemeClr val="tx1"/>
                </a:solidFill>
                <a:latin typeface="Arial" charset="0"/>
                <a:ea typeface="ＭＳ Ｐゴシック" pitchFamily="50" charset="-128"/>
              </a:defRPr>
            </a:lvl7pPr>
            <a:lvl8pPr marL="3390185" indent="-226013" eaLnBrk="0" fontAlgn="base" hangingPunct="0">
              <a:spcBef>
                <a:spcPct val="0"/>
              </a:spcBef>
              <a:spcAft>
                <a:spcPct val="0"/>
              </a:spcAft>
              <a:defRPr kumimoji="1">
                <a:solidFill>
                  <a:schemeClr val="tx1"/>
                </a:solidFill>
                <a:latin typeface="Arial" charset="0"/>
                <a:ea typeface="ＭＳ Ｐゴシック" pitchFamily="50" charset="-128"/>
              </a:defRPr>
            </a:lvl8pPr>
            <a:lvl9pPr marL="3842209" indent="-2260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C8FB9FCA-CF28-4674-9D9E-B50E039C615B}" type="slidenum">
              <a:rPr lang="ja-JP" altLang="en-US" smtClean="0"/>
              <a:pPr eaLnBrk="1" hangingPunct="1"/>
              <a:t>32</a:t>
            </a:fld>
            <a:endParaRPr lang="en-US" altLang="ja-JP"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しかし、これがきっかけで、商用利用が禁止されていたフリーソフトウェアの流通において、金銭のやりとりが生まれたのです。</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１９９９年、</a:t>
            </a:r>
            <a:r>
              <a:rPr kumimoji="1" lang="en-US" altLang="ja-JP" dirty="0" smtClean="0"/>
              <a:t>Linux</a:t>
            </a:r>
            <a:r>
              <a:rPr kumimoji="1" lang="ja-JP" altLang="en-US" dirty="0" smtClean="0"/>
              <a:t>に大きな転機が訪れます。</a:t>
            </a:r>
            <a:r>
              <a:rPr kumimoji="1" lang="en-US" altLang="ja-JP" dirty="0" smtClean="0"/>
              <a:t>IBM</a:t>
            </a:r>
            <a:r>
              <a:rPr kumimoji="1" lang="ja-JP" altLang="en-US" dirty="0" smtClean="0"/>
              <a:t>が</a:t>
            </a:r>
            <a:r>
              <a:rPr kumimoji="1" lang="en-US" altLang="ja-JP" dirty="0" smtClean="0"/>
              <a:t>Linux</a:t>
            </a:r>
            <a:r>
              <a:rPr kumimoji="1" lang="ja-JP" altLang="en-US" dirty="0" smtClean="0"/>
              <a:t>の正式サポートを発表したのです。同社製の全てのハードウェアで、自社製</a:t>
            </a:r>
            <a:r>
              <a:rPr kumimoji="1" lang="en-US" altLang="ja-JP" dirty="0" smtClean="0"/>
              <a:t>OS</a:t>
            </a:r>
            <a:r>
              <a:rPr kumimoji="1" lang="ja-JP" altLang="en-US" dirty="0" smtClean="0"/>
              <a:t>と同じレベルのサポートを提供するということです。これによって、世の中の</a:t>
            </a:r>
            <a:r>
              <a:rPr kumimoji="1" lang="en-US" altLang="ja-JP" dirty="0" smtClean="0"/>
              <a:t>Linux</a:t>
            </a:r>
            <a:r>
              <a:rPr kumimoji="1" lang="ja-JP" altLang="en-US" dirty="0" smtClean="0"/>
              <a:t>を見る目が一気に変わり、ビジネス利用への道が開けたのです。</a:t>
            </a:r>
            <a:endParaRPr kumimoji="1" lang="en-US" altLang="ja-JP" dirty="0" smtClean="0"/>
          </a:p>
          <a:p>
            <a:endParaRPr kumimoji="1" lang="en-US" altLang="ja-JP" dirty="0" smtClean="0"/>
          </a:p>
          <a:p>
            <a:r>
              <a:rPr kumimoji="1" lang="en-US" altLang="ja-JP" dirty="0" smtClean="0"/>
              <a:t>Linux</a:t>
            </a:r>
            <a:r>
              <a:rPr kumimoji="1" lang="ja-JP" altLang="en-US" dirty="0" smtClean="0"/>
              <a:t>の採用について、</a:t>
            </a:r>
            <a:r>
              <a:rPr kumimoji="1" lang="en-US" altLang="ja-JP" dirty="0" smtClean="0"/>
              <a:t>IBM</a:t>
            </a:r>
            <a:r>
              <a:rPr kumimoji="1" lang="ja-JP" altLang="en-US" dirty="0" smtClean="0"/>
              <a:t>は日経</a:t>
            </a:r>
            <a:r>
              <a:rPr kumimoji="1" lang="en-US" altLang="ja-JP" dirty="0" smtClean="0"/>
              <a:t>BP</a:t>
            </a:r>
            <a:r>
              <a:rPr kumimoji="1" lang="ja-JP" altLang="en-US" dirty="0" smtClean="0"/>
              <a:t>のインタビューの中で、</a:t>
            </a:r>
            <a:endParaRPr kumimoji="1" lang="en-US" altLang="ja-JP" dirty="0" smtClean="0"/>
          </a:p>
          <a:p>
            <a:r>
              <a:rPr kumimoji="1" lang="ja-JP" altLang="en-US" dirty="0" smtClean="0"/>
              <a:t>・顧客がオープンスタンダードを求めている</a:t>
            </a:r>
            <a:endParaRPr kumimoji="1" lang="en-US" altLang="ja-JP" dirty="0" smtClean="0"/>
          </a:p>
          <a:p>
            <a:r>
              <a:rPr kumimoji="1" lang="ja-JP" altLang="en-US" dirty="0" smtClean="0"/>
              <a:t>・オープンソースといえども非常に高品質である</a:t>
            </a:r>
            <a:endParaRPr kumimoji="1" lang="en-US" altLang="ja-JP" dirty="0" smtClean="0"/>
          </a:p>
          <a:p>
            <a:r>
              <a:rPr kumimoji="1" lang="ja-JP" altLang="en-US" dirty="0" smtClean="0"/>
              <a:t>・アプリケーションの移植性が高い</a:t>
            </a:r>
            <a:endParaRPr kumimoji="1" lang="en-US" altLang="ja-JP" dirty="0" smtClean="0"/>
          </a:p>
          <a:p>
            <a:r>
              <a:rPr kumimoji="1" lang="ja-JP" altLang="en-US" dirty="0" smtClean="0"/>
              <a:t>ということを挙げています。</a:t>
            </a:r>
            <a:endParaRPr kumimoji="1" lang="en-US" altLang="ja-JP" dirty="0" smtClean="0"/>
          </a:p>
          <a:p>
            <a:endParaRPr kumimoji="1" lang="en-US" altLang="ja-JP" dirty="0" smtClean="0"/>
          </a:p>
          <a:p>
            <a:r>
              <a:rPr kumimoji="1" lang="ja-JP" altLang="en-US" dirty="0" smtClean="0"/>
              <a:t>オープンソースについて回っていた「誰が責任を持つのか」という議論へのひとつの答えでもあります。</a:t>
            </a:r>
            <a:endParaRPr kumimoji="1" lang="en-US" altLang="ja-JP" dirty="0" smtClean="0"/>
          </a:p>
          <a:p>
            <a:endParaRPr kumimoji="1" lang="en-US" altLang="ja-JP" dirty="0" smtClean="0"/>
          </a:p>
          <a:p>
            <a:r>
              <a:rPr kumimoji="1" lang="ja-JP" altLang="en-US" dirty="0" smtClean="0"/>
              <a:t>＃富士通も</a:t>
            </a:r>
            <a:r>
              <a:rPr kumimoji="1" lang="en-US" altLang="ja-JP" dirty="0" smtClean="0"/>
              <a:t>1999</a:t>
            </a:r>
            <a:r>
              <a:rPr kumimoji="1" lang="ja-JP" altLang="en-US" dirty="0" smtClean="0"/>
              <a:t>年、</a:t>
            </a:r>
            <a:r>
              <a:rPr kumimoji="1" lang="en-US" altLang="ja-JP" dirty="0" smtClean="0"/>
              <a:t>IA</a:t>
            </a:r>
            <a:r>
              <a:rPr kumimoji="1" lang="ja-JP" altLang="en-US" dirty="0" smtClean="0"/>
              <a:t>サーバーで</a:t>
            </a:r>
            <a:r>
              <a:rPr kumimoji="1" lang="en-US" altLang="ja-JP" dirty="0" smtClean="0"/>
              <a:t>Linux</a:t>
            </a:r>
            <a:r>
              <a:rPr kumimoji="1" lang="ja-JP" altLang="en-US" dirty="0" smtClean="0"/>
              <a:t>をサポートしています</a:t>
            </a:r>
            <a:endParaRPr kumimoji="1" lang="en-US" altLang="ja-JP" dirty="0" smtClean="0"/>
          </a:p>
          <a:p>
            <a:r>
              <a:rPr kumimoji="1" lang="ja-JP" altLang="en-US" dirty="0" smtClean="0"/>
              <a:t>＃</a:t>
            </a:r>
            <a:r>
              <a:rPr kumimoji="1" lang="en-US" altLang="ja-JP" dirty="0" smtClean="0"/>
              <a:t>Oracle</a:t>
            </a:r>
            <a:r>
              <a:rPr kumimoji="1" lang="ja-JP" altLang="en-US" dirty="0" smtClean="0"/>
              <a:t>も</a:t>
            </a:r>
            <a:r>
              <a:rPr kumimoji="1" lang="en-US" altLang="ja-JP" dirty="0" smtClean="0"/>
              <a:t>1999</a:t>
            </a:r>
            <a:r>
              <a:rPr kumimoji="1" lang="ja-JP" altLang="en-US" dirty="0" smtClean="0"/>
              <a:t>年に</a:t>
            </a:r>
            <a:r>
              <a:rPr kumimoji="1" lang="en-US" altLang="ja-JP" dirty="0" smtClean="0"/>
              <a:t>Linux</a:t>
            </a:r>
            <a:r>
              <a:rPr kumimoji="1" lang="ja-JP" altLang="en-US" dirty="0" smtClean="0"/>
              <a:t>版をリリースしています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34</a:t>
            </a:fld>
            <a:endParaRPr lang="ja-JP" altLang="en-US"/>
          </a:p>
        </p:txBody>
      </p:sp>
    </p:spTree>
    <p:extLst>
      <p:ext uri="{BB962C8B-B14F-4D97-AF65-F5344CB8AC3E}">
        <p14:creationId xmlns:p14="http://schemas.microsoft.com/office/powerpoint/2010/main" val="8152301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ここで大きな問題になるのが、バグフィックスやセキュリティアップデートなどのサポートです。当時のディストリビューションにはサポートが付属しておらず、企業では採用しにくい状況でした。</a:t>
            </a:r>
            <a:endParaRPr lang="en-US" altLang="ja-JP" dirty="0" smtClean="0"/>
          </a:p>
          <a:p>
            <a:endParaRPr lang="en-US" altLang="ja-JP" dirty="0" smtClean="0"/>
          </a:p>
          <a:p>
            <a:r>
              <a:rPr lang="ja-JP" altLang="en-US" dirty="0" smtClean="0"/>
              <a:t>そこで、従来のディストリビューションにサポートやドキュメントなどを組み合わせた「サブスクリプション」モデルが考案されます。サブスクリプションとは、雑誌の定期購読などを指す言葉です。</a:t>
            </a:r>
            <a:endParaRPr lang="en-US" altLang="ja-JP" dirty="0" smtClean="0"/>
          </a:p>
          <a:p>
            <a:r>
              <a:rPr lang="en-US" altLang="ja-JP" dirty="0" smtClean="0"/>
              <a:t>1</a:t>
            </a:r>
            <a:r>
              <a:rPr lang="ja-JP" altLang="en-US" dirty="0" smtClean="0"/>
              <a:t>年単位でサブスクリプションを購入すれば、有効期間中は無償で最新版のダウンロードやサポート・アップデートが受けられます。また、企業向けを意識して、同じバージョンを長期間（</a:t>
            </a:r>
            <a:r>
              <a:rPr lang="en-US" altLang="ja-JP" dirty="0" smtClean="0"/>
              <a:t>RHEL</a:t>
            </a:r>
            <a:r>
              <a:rPr lang="ja-JP" altLang="en-US" dirty="0" smtClean="0"/>
              <a:t>では最長</a:t>
            </a:r>
            <a:r>
              <a:rPr lang="en-US" altLang="ja-JP" dirty="0" smtClean="0"/>
              <a:t>10</a:t>
            </a:r>
            <a:r>
              <a:rPr lang="ja-JP" altLang="en-US" dirty="0" smtClean="0"/>
              <a:t>年間）サポートすることをコミットしています。</a:t>
            </a:r>
            <a:endParaRPr lang="en-US" altLang="ja-JP" dirty="0" smtClean="0"/>
          </a:p>
          <a:p>
            <a:endParaRPr lang="en-US" altLang="ja-JP" dirty="0" smtClean="0"/>
          </a:p>
          <a:p>
            <a:r>
              <a:rPr lang="en-US" altLang="ja-JP" dirty="0" err="1" smtClean="0"/>
              <a:t>RedHat</a:t>
            </a:r>
            <a:r>
              <a:rPr lang="ja-JP" altLang="en-US" dirty="0" smtClean="0"/>
              <a:t>が</a:t>
            </a:r>
            <a:r>
              <a:rPr lang="en-US" altLang="ja-JP" dirty="0" smtClean="0"/>
              <a:t>2000</a:t>
            </a:r>
            <a:r>
              <a:rPr lang="ja-JP" altLang="en-US" dirty="0" smtClean="0"/>
              <a:t>年、</a:t>
            </a:r>
            <a:r>
              <a:rPr lang="en-US" altLang="ja-JP" dirty="0" err="1" smtClean="0"/>
              <a:t>RedHat</a:t>
            </a:r>
            <a:r>
              <a:rPr lang="en-US" altLang="ja-JP" dirty="0" smtClean="0"/>
              <a:t> Linux6.2</a:t>
            </a:r>
            <a:r>
              <a:rPr lang="ja-JP" altLang="en-US" dirty="0" smtClean="0"/>
              <a:t>をベースにして企業向けに</a:t>
            </a:r>
            <a:r>
              <a:rPr lang="en-US" altLang="ja-JP" dirty="0" err="1" smtClean="0"/>
              <a:t>RedHat</a:t>
            </a:r>
            <a:r>
              <a:rPr lang="en-US" altLang="ja-JP" dirty="0" smtClean="0"/>
              <a:t> Linux6.2E</a:t>
            </a:r>
            <a:r>
              <a:rPr lang="ja-JP" altLang="en-US" dirty="0" err="1" smtClean="0"/>
              <a:t>をリ</a:t>
            </a:r>
            <a:r>
              <a:rPr lang="ja-JP" altLang="en-US" dirty="0" smtClean="0"/>
              <a:t>リース、その後</a:t>
            </a:r>
            <a:r>
              <a:rPr lang="en-US" altLang="ja-JP" dirty="0" err="1" smtClean="0"/>
              <a:t>RedHat</a:t>
            </a:r>
            <a:r>
              <a:rPr lang="en-US" altLang="ja-JP" dirty="0" smtClean="0"/>
              <a:t> Enterprise Linux</a:t>
            </a:r>
            <a:r>
              <a:rPr lang="ja-JP" altLang="en-US" dirty="0" smtClean="0"/>
              <a:t>として継続しています。</a:t>
            </a:r>
          </a:p>
        </p:txBody>
      </p:sp>
      <p:sp>
        <p:nvSpPr>
          <p:cNvPr id="6349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34540" indent="-282515" eaLnBrk="0" hangingPunct="0">
              <a:defRPr kumimoji="1">
                <a:solidFill>
                  <a:schemeClr val="tx1"/>
                </a:solidFill>
                <a:latin typeface="Arial" charset="0"/>
                <a:ea typeface="ＭＳ Ｐゴシック" pitchFamily="50" charset="-128"/>
              </a:defRPr>
            </a:lvl2pPr>
            <a:lvl3pPr marL="1130061" indent="-226013" eaLnBrk="0" hangingPunct="0">
              <a:defRPr kumimoji="1">
                <a:solidFill>
                  <a:schemeClr val="tx1"/>
                </a:solidFill>
                <a:latin typeface="Arial" charset="0"/>
                <a:ea typeface="ＭＳ Ｐゴシック" pitchFamily="50" charset="-128"/>
              </a:defRPr>
            </a:lvl3pPr>
            <a:lvl4pPr marL="1582086" indent="-226013" eaLnBrk="0" hangingPunct="0">
              <a:defRPr kumimoji="1">
                <a:solidFill>
                  <a:schemeClr val="tx1"/>
                </a:solidFill>
                <a:latin typeface="Arial" charset="0"/>
                <a:ea typeface="ＭＳ Ｐゴシック" pitchFamily="50" charset="-128"/>
              </a:defRPr>
            </a:lvl4pPr>
            <a:lvl5pPr marL="2034111" indent="-226013" eaLnBrk="0" hangingPunct="0">
              <a:defRPr kumimoji="1">
                <a:solidFill>
                  <a:schemeClr val="tx1"/>
                </a:solidFill>
                <a:latin typeface="Arial" charset="0"/>
                <a:ea typeface="ＭＳ Ｐゴシック" pitchFamily="50" charset="-128"/>
              </a:defRPr>
            </a:lvl5pPr>
            <a:lvl6pPr marL="2486136" indent="-226013" eaLnBrk="0" fontAlgn="base" hangingPunct="0">
              <a:spcBef>
                <a:spcPct val="0"/>
              </a:spcBef>
              <a:spcAft>
                <a:spcPct val="0"/>
              </a:spcAft>
              <a:defRPr kumimoji="1">
                <a:solidFill>
                  <a:schemeClr val="tx1"/>
                </a:solidFill>
                <a:latin typeface="Arial" charset="0"/>
                <a:ea typeface="ＭＳ Ｐゴシック" pitchFamily="50" charset="-128"/>
              </a:defRPr>
            </a:lvl6pPr>
            <a:lvl7pPr marL="2938160" indent="-226013" eaLnBrk="0" fontAlgn="base" hangingPunct="0">
              <a:spcBef>
                <a:spcPct val="0"/>
              </a:spcBef>
              <a:spcAft>
                <a:spcPct val="0"/>
              </a:spcAft>
              <a:defRPr kumimoji="1">
                <a:solidFill>
                  <a:schemeClr val="tx1"/>
                </a:solidFill>
                <a:latin typeface="Arial" charset="0"/>
                <a:ea typeface="ＭＳ Ｐゴシック" pitchFamily="50" charset="-128"/>
              </a:defRPr>
            </a:lvl7pPr>
            <a:lvl8pPr marL="3390185" indent="-226013" eaLnBrk="0" fontAlgn="base" hangingPunct="0">
              <a:spcBef>
                <a:spcPct val="0"/>
              </a:spcBef>
              <a:spcAft>
                <a:spcPct val="0"/>
              </a:spcAft>
              <a:defRPr kumimoji="1">
                <a:solidFill>
                  <a:schemeClr val="tx1"/>
                </a:solidFill>
                <a:latin typeface="Arial" charset="0"/>
                <a:ea typeface="ＭＳ Ｐゴシック" pitchFamily="50" charset="-128"/>
              </a:defRPr>
            </a:lvl8pPr>
            <a:lvl9pPr marL="3842209" indent="-2260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C8FB9FCA-CF28-4674-9D9E-B50E039C615B}" type="slidenum">
              <a:rPr lang="ja-JP" altLang="en-US" smtClean="0"/>
              <a:pPr eaLnBrk="1" hangingPunct="1"/>
              <a:t>35</a:t>
            </a:fld>
            <a:endParaRPr lang="en-US" altLang="ja-JP"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ところで、</a:t>
            </a:r>
            <a:r>
              <a:rPr lang="en-US" altLang="ja-JP" dirty="0" smtClean="0"/>
              <a:t>Linux</a:t>
            </a:r>
            <a:r>
              <a:rPr lang="ja-JP" altLang="en-US" dirty="0" smtClean="0"/>
              <a:t>の開発は、本当にボランティアプログラマによって行われているのでしょうか？それだけで、これだけの巨大なプロジェクトが回るのでしょうか？将来のサポートをコミットなどできるのでしょうか？</a:t>
            </a:r>
            <a:endParaRPr lang="en-US" altLang="ja-JP" dirty="0" smtClean="0"/>
          </a:p>
          <a:p>
            <a:endParaRPr lang="en-US" altLang="ja-JP" dirty="0" smtClean="0"/>
          </a:p>
          <a:p>
            <a:r>
              <a:rPr lang="ja-JP" altLang="en-US" dirty="0" smtClean="0"/>
              <a:t>少し古い記事ですが、</a:t>
            </a:r>
            <a:r>
              <a:rPr lang="en-US" altLang="ja-JP" dirty="0" err="1" smtClean="0"/>
              <a:t>Itpro</a:t>
            </a:r>
            <a:r>
              <a:rPr lang="ja-JP" altLang="en-US" dirty="0" smtClean="0"/>
              <a:t>にこんな記事が出ていました。赤い部分にご注目下さい。</a:t>
            </a:r>
            <a:endParaRPr lang="en-US" altLang="ja-JP" dirty="0" smtClean="0"/>
          </a:p>
          <a:p>
            <a:endParaRPr lang="en-US" altLang="ja-JP" dirty="0" smtClean="0"/>
          </a:p>
          <a:p>
            <a:r>
              <a:rPr lang="ja-JP" altLang="en-US" sz="1200" dirty="0" smtClean="0">
                <a:solidFill>
                  <a:srgbClr val="FF3300"/>
                </a:solidFill>
                <a:latin typeface="+mn-lt"/>
                <a:ea typeface="+mn-ea"/>
              </a:rPr>
              <a:t>「カーネルの開発に携わる開発者の</a:t>
            </a:r>
            <a:r>
              <a:rPr lang="en-US" altLang="ja-JP" sz="1200" dirty="0" smtClean="0">
                <a:solidFill>
                  <a:srgbClr val="FF3300"/>
                </a:solidFill>
                <a:latin typeface="+mn-lt"/>
                <a:ea typeface="+mn-ea"/>
              </a:rPr>
              <a:t>70</a:t>
            </a:r>
            <a:r>
              <a:rPr lang="ja-JP" altLang="en-US" sz="1200" dirty="0" smtClean="0">
                <a:solidFill>
                  <a:srgbClr val="FF3300"/>
                </a:solidFill>
                <a:latin typeface="+mn-lt"/>
                <a:ea typeface="+mn-ea"/>
              </a:rPr>
              <a:t>～</a:t>
            </a:r>
            <a:r>
              <a:rPr lang="en-US" altLang="ja-JP" sz="1200" dirty="0" smtClean="0">
                <a:solidFill>
                  <a:srgbClr val="FF3300"/>
                </a:solidFill>
                <a:latin typeface="+mn-lt"/>
                <a:ea typeface="+mn-ea"/>
              </a:rPr>
              <a:t>95</a:t>
            </a:r>
            <a:r>
              <a:rPr lang="ja-JP" altLang="en-US" sz="1200" dirty="0" smtClean="0">
                <a:solidFill>
                  <a:srgbClr val="FF3300"/>
                </a:solidFill>
                <a:latin typeface="+mn-lt"/>
                <a:ea typeface="+mn-ea"/>
              </a:rPr>
              <a:t>％は，開発作業に対して支払いを受けている。カーネルへのコントリビューションの</a:t>
            </a:r>
            <a:r>
              <a:rPr lang="en-US" altLang="ja-JP" sz="1200" dirty="0" smtClean="0">
                <a:solidFill>
                  <a:srgbClr val="FF3300"/>
                </a:solidFill>
                <a:latin typeface="+mn-lt"/>
                <a:ea typeface="+mn-ea"/>
              </a:rPr>
              <a:t>70</a:t>
            </a:r>
            <a:r>
              <a:rPr lang="ja-JP" altLang="en-US" sz="1200" dirty="0" smtClean="0">
                <a:solidFill>
                  <a:srgbClr val="FF3300"/>
                </a:solidFill>
                <a:latin typeface="+mn-lt"/>
                <a:ea typeface="+mn-ea"/>
              </a:rPr>
              <a:t>％以上は，米 </a:t>
            </a:r>
            <a:r>
              <a:rPr lang="en-US" altLang="ja-JP" sz="1200" dirty="0" smtClean="0">
                <a:solidFill>
                  <a:srgbClr val="FF3300"/>
                </a:solidFill>
                <a:latin typeface="+mn-lt"/>
                <a:ea typeface="+mn-ea"/>
              </a:rPr>
              <a:t>Red Hat</a:t>
            </a:r>
            <a:r>
              <a:rPr lang="ja-JP" altLang="en-US" sz="1200" dirty="0" err="1" smtClean="0">
                <a:solidFill>
                  <a:srgbClr val="FF3300"/>
                </a:solidFill>
                <a:latin typeface="+mn-lt"/>
                <a:ea typeface="+mn-ea"/>
              </a:rPr>
              <a:t>，</a:t>
            </a:r>
            <a:r>
              <a:rPr lang="ja-JP" altLang="en-US" sz="1200" dirty="0" smtClean="0">
                <a:solidFill>
                  <a:srgbClr val="FF3300"/>
                </a:solidFill>
                <a:latin typeface="+mn-lt"/>
                <a:ea typeface="+mn-ea"/>
              </a:rPr>
              <a:t>米</a:t>
            </a:r>
            <a:r>
              <a:rPr lang="en-US" altLang="ja-JP" sz="1200" dirty="0" smtClean="0">
                <a:solidFill>
                  <a:srgbClr val="FF3300"/>
                </a:solidFill>
                <a:latin typeface="+mn-lt"/>
                <a:ea typeface="+mn-ea"/>
              </a:rPr>
              <a:t>Novell</a:t>
            </a:r>
            <a:r>
              <a:rPr lang="ja-JP" altLang="en-US" sz="1200" dirty="0" err="1" smtClean="0">
                <a:solidFill>
                  <a:srgbClr val="FF3300"/>
                </a:solidFill>
                <a:latin typeface="+mn-lt"/>
                <a:ea typeface="+mn-ea"/>
              </a:rPr>
              <a:t>，</a:t>
            </a:r>
            <a:r>
              <a:rPr lang="ja-JP" altLang="en-US" sz="1200" dirty="0" smtClean="0">
                <a:solidFill>
                  <a:srgbClr val="FF3300"/>
                </a:solidFill>
                <a:latin typeface="+mn-lt"/>
                <a:ea typeface="+mn-ea"/>
              </a:rPr>
              <a:t>米</a:t>
            </a:r>
            <a:r>
              <a:rPr lang="en-US" altLang="ja-JP" sz="1200" dirty="0" smtClean="0">
                <a:solidFill>
                  <a:srgbClr val="FF3300"/>
                </a:solidFill>
                <a:latin typeface="+mn-lt"/>
                <a:ea typeface="+mn-ea"/>
              </a:rPr>
              <a:t>IBM</a:t>
            </a:r>
            <a:r>
              <a:rPr lang="ja-JP" altLang="en-US" sz="1200" dirty="0" err="1" smtClean="0">
                <a:solidFill>
                  <a:srgbClr val="FF3300"/>
                </a:solidFill>
                <a:latin typeface="+mn-lt"/>
                <a:ea typeface="+mn-ea"/>
              </a:rPr>
              <a:t>，</a:t>
            </a:r>
            <a:r>
              <a:rPr lang="ja-JP" altLang="en-US" sz="1200" dirty="0" smtClean="0">
                <a:solidFill>
                  <a:srgbClr val="FF3300"/>
                </a:solidFill>
                <a:latin typeface="+mn-lt"/>
                <a:ea typeface="+mn-ea"/>
              </a:rPr>
              <a:t>米</a:t>
            </a:r>
            <a:r>
              <a:rPr lang="en-US" altLang="ja-JP" sz="1200" dirty="0" smtClean="0">
                <a:solidFill>
                  <a:srgbClr val="FF3300"/>
                </a:solidFill>
                <a:latin typeface="+mn-lt"/>
                <a:ea typeface="+mn-ea"/>
              </a:rPr>
              <a:t>Intel</a:t>
            </a:r>
            <a:r>
              <a:rPr lang="ja-JP" altLang="en-US" sz="1200" dirty="0" smtClean="0">
                <a:solidFill>
                  <a:srgbClr val="FF3300"/>
                </a:solidFill>
                <a:latin typeface="+mn-lt"/>
                <a:ea typeface="+mn-ea"/>
              </a:rPr>
              <a:t>などに勤務する開発者によって提供されたものだった。」</a:t>
            </a:r>
            <a:endParaRPr lang="en-US" altLang="ja-JP" sz="1200" dirty="0" smtClean="0">
              <a:solidFill>
                <a:srgbClr val="FF3300"/>
              </a:solidFill>
              <a:latin typeface="+mn-lt"/>
              <a:ea typeface="+mn-ea"/>
            </a:endParaRPr>
          </a:p>
          <a:p>
            <a:endParaRPr lang="en-US" altLang="ja-JP" sz="1200" dirty="0" smtClean="0">
              <a:solidFill>
                <a:srgbClr val="FF3300"/>
              </a:solidFill>
              <a:latin typeface="+mn-lt"/>
              <a:ea typeface="+mn-ea"/>
            </a:endParaRPr>
          </a:p>
          <a:p>
            <a:r>
              <a:rPr lang="ja-JP" altLang="en-US" sz="1200" dirty="0" smtClean="0">
                <a:solidFill>
                  <a:srgbClr val="FF3300"/>
                </a:solidFill>
                <a:latin typeface="+mn-lt"/>
                <a:ea typeface="+mn-ea"/>
              </a:rPr>
              <a:t>これらの開発者は、所属企業から普通に給料を貰いながら、自らの業務として</a:t>
            </a:r>
            <a:r>
              <a:rPr lang="en-US" altLang="ja-JP" sz="1200" dirty="0" smtClean="0">
                <a:solidFill>
                  <a:srgbClr val="FF3300"/>
                </a:solidFill>
                <a:latin typeface="+mn-lt"/>
                <a:ea typeface="+mn-ea"/>
              </a:rPr>
              <a:t>Linux</a:t>
            </a:r>
            <a:r>
              <a:rPr lang="ja-JP" altLang="en-US" sz="1200" dirty="0" smtClean="0">
                <a:solidFill>
                  <a:srgbClr val="FF3300"/>
                </a:solidFill>
                <a:latin typeface="+mn-lt"/>
                <a:ea typeface="+mn-ea"/>
              </a:rPr>
              <a:t>の開発を行っているのです。カーネルへのコントリビューションのほとんどが、こういった開発者によって支えられているのです。</a:t>
            </a:r>
            <a:endParaRPr lang="en-US" altLang="ja-JP" sz="1200" dirty="0" smtClean="0">
              <a:solidFill>
                <a:srgbClr val="FF3300"/>
              </a:solidFill>
              <a:latin typeface="+mn-lt"/>
              <a:ea typeface="+mn-ea"/>
            </a:endParaRPr>
          </a:p>
          <a:p>
            <a:r>
              <a:rPr lang="ja-JP" altLang="en-US" sz="1200" dirty="0" smtClean="0">
                <a:solidFill>
                  <a:srgbClr val="FF3300"/>
                </a:solidFill>
                <a:latin typeface="+mn-lt"/>
                <a:ea typeface="+mn-ea"/>
              </a:rPr>
              <a:t>もちろん、ボランティアで参加しているプログラマもいますが、それだけではとうてい回らないほどに</a:t>
            </a:r>
            <a:r>
              <a:rPr lang="en-US" altLang="ja-JP" sz="1200" dirty="0" smtClean="0">
                <a:solidFill>
                  <a:srgbClr val="FF3300"/>
                </a:solidFill>
                <a:latin typeface="+mn-lt"/>
                <a:ea typeface="+mn-ea"/>
              </a:rPr>
              <a:t>Linux</a:t>
            </a:r>
            <a:r>
              <a:rPr lang="ja-JP" altLang="en-US" sz="1200" dirty="0" smtClean="0">
                <a:solidFill>
                  <a:srgbClr val="FF3300"/>
                </a:solidFill>
                <a:latin typeface="+mn-lt"/>
                <a:ea typeface="+mn-ea"/>
              </a:rPr>
              <a:t>は巨大化してしまっています。こういった企業からの見えないサポートが、</a:t>
            </a:r>
            <a:r>
              <a:rPr lang="en-US" altLang="ja-JP" sz="1200" dirty="0" smtClean="0">
                <a:solidFill>
                  <a:srgbClr val="FF3300"/>
                </a:solidFill>
                <a:latin typeface="+mn-lt"/>
                <a:ea typeface="+mn-ea"/>
              </a:rPr>
              <a:t>Linux</a:t>
            </a:r>
            <a:r>
              <a:rPr lang="ja-JP" altLang="en-US" sz="1200" dirty="0" smtClean="0">
                <a:solidFill>
                  <a:srgbClr val="FF3300"/>
                </a:solidFill>
                <a:latin typeface="+mn-lt"/>
                <a:ea typeface="+mn-ea"/>
              </a:rPr>
              <a:t>を支えていたのです。</a:t>
            </a:r>
            <a:endParaRPr lang="en-US" altLang="ja-JP" sz="1200" dirty="0" smtClean="0">
              <a:solidFill>
                <a:srgbClr val="FF3300"/>
              </a:solidFill>
              <a:latin typeface="+mn-lt"/>
              <a:ea typeface="+mn-ea"/>
            </a:endParaRPr>
          </a:p>
          <a:p>
            <a:endParaRPr lang="en-US" altLang="ja-JP" sz="1200" dirty="0" smtClean="0">
              <a:solidFill>
                <a:srgbClr val="FF3300"/>
              </a:solidFill>
              <a:latin typeface="+mn-lt"/>
              <a:ea typeface="+mn-ea"/>
            </a:endParaRPr>
          </a:p>
          <a:p>
            <a:r>
              <a:rPr lang="ja-JP" altLang="en-US" sz="1200" dirty="0" smtClean="0">
                <a:solidFill>
                  <a:srgbClr val="FF3300"/>
                </a:solidFill>
                <a:latin typeface="+mn-lt"/>
                <a:ea typeface="+mn-ea"/>
              </a:rPr>
              <a:t>「商用ソフトを作っているのと同じではないか」という見方もできますが、組織を超えた協業ができる分、一社で作るよりも良いこともあるのではないでしょうか？この話は、また後で致します。</a:t>
            </a:r>
            <a:endParaRPr lang="en-US" altLang="ja-JP" sz="1200" dirty="0" smtClean="0">
              <a:solidFill>
                <a:srgbClr val="FF3300"/>
              </a:solidFill>
              <a:latin typeface="+mn-lt"/>
              <a:ea typeface="+mn-ea"/>
            </a:endParaRPr>
          </a:p>
          <a:p>
            <a:endParaRPr lang="en-US" altLang="ja-JP" sz="1200" dirty="0" smtClean="0">
              <a:solidFill>
                <a:srgbClr val="FF3300"/>
              </a:solidFill>
              <a:latin typeface="+mn-lt"/>
              <a:ea typeface="+mn-ea"/>
            </a:endParaRPr>
          </a:p>
          <a:p>
            <a:r>
              <a:rPr lang="ja-JP" altLang="en-US" sz="1200" dirty="0" smtClean="0">
                <a:solidFill>
                  <a:srgbClr val="FF3300"/>
                </a:solidFill>
                <a:latin typeface="+mn-lt"/>
                <a:ea typeface="+mn-ea"/>
              </a:rPr>
              <a:t>「</a:t>
            </a:r>
            <a:r>
              <a:rPr lang="en-US" altLang="ja-JP" sz="1200" dirty="0" smtClean="0">
                <a:solidFill>
                  <a:srgbClr val="FF3300"/>
                </a:solidFill>
                <a:latin typeface="+mn-lt"/>
                <a:ea typeface="+mn-ea"/>
              </a:rPr>
              <a:t>Linux</a:t>
            </a:r>
            <a:r>
              <a:rPr lang="ja-JP" altLang="en-US" sz="1200" dirty="0" smtClean="0">
                <a:solidFill>
                  <a:srgbClr val="FF3300"/>
                </a:solidFill>
                <a:latin typeface="+mn-lt"/>
                <a:ea typeface="+mn-ea"/>
              </a:rPr>
              <a:t>なんて、どこかの学生が作ってるんだろ？」という問いには、「いいや、</a:t>
            </a:r>
            <a:r>
              <a:rPr lang="en-US" altLang="ja-JP" sz="1200" dirty="0" smtClean="0">
                <a:solidFill>
                  <a:srgbClr val="FF3300"/>
                </a:solidFill>
                <a:latin typeface="+mn-lt"/>
                <a:ea typeface="+mn-ea"/>
              </a:rPr>
              <a:t>IBM</a:t>
            </a:r>
            <a:r>
              <a:rPr lang="ja-JP" altLang="en-US" sz="1200" dirty="0" smtClean="0">
                <a:solidFill>
                  <a:srgbClr val="FF3300"/>
                </a:solidFill>
                <a:latin typeface="+mn-lt"/>
                <a:ea typeface="+mn-ea"/>
              </a:rPr>
              <a:t>や</a:t>
            </a:r>
            <a:r>
              <a:rPr lang="en-US" altLang="ja-JP" sz="1200" dirty="0" smtClean="0">
                <a:solidFill>
                  <a:srgbClr val="FF3300"/>
                </a:solidFill>
                <a:latin typeface="+mn-lt"/>
                <a:ea typeface="+mn-ea"/>
              </a:rPr>
              <a:t>Intel</a:t>
            </a:r>
            <a:r>
              <a:rPr lang="ja-JP" altLang="en-US" sz="1200" dirty="0" smtClean="0">
                <a:solidFill>
                  <a:srgbClr val="FF3300"/>
                </a:solidFill>
                <a:latin typeface="+mn-lt"/>
                <a:ea typeface="+mn-ea"/>
              </a:rPr>
              <a:t>のエンジニアが作ってるんだよ」と答えることができるわけです。これは、大きな信頼感に繋がると思いませんか？</a:t>
            </a:r>
            <a:endParaRPr lang="en-US" altLang="ja-JP" sz="1200" dirty="0" smtClean="0">
              <a:solidFill>
                <a:srgbClr val="FF3300"/>
              </a:solidFill>
              <a:latin typeface="+mn-lt"/>
              <a:ea typeface="+mn-ea"/>
            </a:endParaRPr>
          </a:p>
          <a:p>
            <a:endParaRPr lang="ja-JP"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このように、現在の</a:t>
            </a:r>
            <a:r>
              <a:rPr lang="en-US" altLang="ja-JP" dirty="0" smtClean="0"/>
              <a:t>Linux</a:t>
            </a:r>
            <a:r>
              <a:rPr lang="ja-JP" altLang="en-US" dirty="0" smtClean="0"/>
              <a:t>のビジネスモデルでは、</a:t>
            </a:r>
            <a:r>
              <a:rPr lang="en-US" altLang="ja-JP" dirty="0" smtClean="0"/>
              <a:t>Linux</a:t>
            </a:r>
            <a:r>
              <a:rPr lang="ja-JP" altLang="en-US" dirty="0" smtClean="0"/>
              <a:t>関連ベンダの参加が非常に大きな部分を占めています。</a:t>
            </a:r>
            <a:endParaRPr lang="en-US" altLang="ja-JP" dirty="0" smtClean="0"/>
          </a:p>
          <a:p>
            <a:endParaRPr lang="en-US" altLang="ja-JP" dirty="0" smtClean="0"/>
          </a:p>
          <a:p>
            <a:r>
              <a:rPr lang="en-US" altLang="ja-JP" dirty="0" smtClean="0"/>
              <a:t>Linux</a:t>
            </a:r>
            <a:r>
              <a:rPr lang="ja-JP" altLang="en-US" dirty="0" smtClean="0"/>
              <a:t>関連ベンダは、</a:t>
            </a:r>
            <a:r>
              <a:rPr lang="en-US" altLang="ja-JP" dirty="0" smtClean="0"/>
              <a:t>Linux</a:t>
            </a:r>
            <a:r>
              <a:rPr lang="ja-JP" altLang="en-US" dirty="0" smtClean="0"/>
              <a:t>の開発に貢献することによって</a:t>
            </a:r>
            <a:r>
              <a:rPr lang="en-US" altLang="ja-JP" dirty="0" smtClean="0"/>
              <a:t>Linux</a:t>
            </a:r>
            <a:r>
              <a:rPr lang="ja-JP" altLang="en-US" dirty="0" smtClean="0"/>
              <a:t>の知識も増え、サポートも容易になります。自社製品と</a:t>
            </a:r>
            <a:r>
              <a:rPr lang="en-US" altLang="ja-JP" dirty="0" smtClean="0"/>
              <a:t>Linux</a:t>
            </a:r>
            <a:r>
              <a:rPr lang="ja-JP" altLang="en-US" dirty="0" smtClean="0"/>
              <a:t>を組み合わせてビジネスを行う事により、利益を確保できます。</a:t>
            </a:r>
            <a:r>
              <a:rPr lang="en-US" altLang="ja-JP" dirty="0" smtClean="0"/>
              <a:t>Linux</a:t>
            </a:r>
            <a:r>
              <a:rPr lang="ja-JP" altLang="en-US" dirty="0" smtClean="0"/>
              <a:t>の知識が多ければ、他社との差別化もできます。</a:t>
            </a:r>
            <a:r>
              <a:rPr lang="en-US" altLang="ja-JP" dirty="0" smtClean="0"/>
              <a:t>Linux</a:t>
            </a:r>
            <a:r>
              <a:rPr lang="ja-JP" altLang="en-US" dirty="0" smtClean="0"/>
              <a:t>自身をカスタマイズして自社仕様にすることも簡単でしょう。</a:t>
            </a:r>
            <a:endParaRPr lang="en-US" altLang="ja-JP" dirty="0" smtClean="0"/>
          </a:p>
          <a:p>
            <a:endParaRPr lang="en-US" altLang="ja-JP" dirty="0" smtClean="0"/>
          </a:p>
          <a:p>
            <a:r>
              <a:rPr lang="en-US" altLang="ja-JP" dirty="0" smtClean="0"/>
              <a:t>Linux</a:t>
            </a:r>
            <a:r>
              <a:rPr lang="ja-JP" altLang="en-US" dirty="0" smtClean="0"/>
              <a:t>コミュニティは、強力で安定的な開発リソースを確保できます。</a:t>
            </a:r>
            <a:endParaRPr lang="en-US" altLang="ja-JP" dirty="0" smtClean="0"/>
          </a:p>
          <a:p>
            <a:endParaRPr lang="en-US" altLang="ja-JP" dirty="0" smtClean="0"/>
          </a:p>
          <a:p>
            <a:r>
              <a:rPr lang="ja-JP" altLang="en-US" dirty="0" smtClean="0"/>
              <a:t>顧客は、安価に高性能なソリューションを活用できます。皆にメリットがある仕組みなのです。</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しかし</a:t>
            </a:r>
            <a:r>
              <a:rPr kumimoji="1" lang="en-US" altLang="ja-JP" dirty="0" smtClean="0"/>
              <a:t>IBM</a:t>
            </a:r>
            <a:r>
              <a:rPr kumimoji="1" lang="ja-JP" altLang="en-US" dirty="0" smtClean="0"/>
              <a:t>も、最初のうちはオープンソースコミュニティとのコミュニケーションがうまく行かなかったようです。こういったことを乗り越えて、今のオープンソースへのコミットがあるのでしょう。</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38</a:t>
            </a:fld>
            <a:endParaRPr lang="ja-JP" altLang="en-US"/>
          </a:p>
        </p:txBody>
      </p:sp>
    </p:spTree>
    <p:extLst>
      <p:ext uri="{BB962C8B-B14F-4D97-AF65-F5344CB8AC3E}">
        <p14:creationId xmlns:p14="http://schemas.microsoft.com/office/powerpoint/2010/main" val="17643097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29" indent="-285742" eaLnBrk="0" hangingPunct="0">
              <a:defRPr kumimoji="1">
                <a:solidFill>
                  <a:schemeClr val="tx1"/>
                </a:solidFill>
                <a:latin typeface="Arial" charset="0"/>
                <a:ea typeface="ＭＳ Ｐゴシック" pitchFamily="50" charset="-128"/>
              </a:defRPr>
            </a:lvl2pPr>
            <a:lvl3pPr marL="1142967" indent="-228593" eaLnBrk="0" hangingPunct="0">
              <a:defRPr kumimoji="1">
                <a:solidFill>
                  <a:schemeClr val="tx1"/>
                </a:solidFill>
                <a:latin typeface="Arial" charset="0"/>
                <a:ea typeface="ＭＳ Ｐゴシック" pitchFamily="50" charset="-128"/>
              </a:defRPr>
            </a:lvl3pPr>
            <a:lvl4pPr marL="1600154" indent="-228593" eaLnBrk="0" hangingPunct="0">
              <a:defRPr kumimoji="1">
                <a:solidFill>
                  <a:schemeClr val="tx1"/>
                </a:solidFill>
                <a:latin typeface="Arial" charset="0"/>
                <a:ea typeface="ＭＳ Ｐゴシック" pitchFamily="50" charset="-128"/>
              </a:defRPr>
            </a:lvl4pPr>
            <a:lvl5pPr marL="2057340" indent="-228593" eaLnBrk="0" hangingPunct="0">
              <a:defRPr kumimoji="1">
                <a:solidFill>
                  <a:schemeClr val="tx1"/>
                </a:solidFill>
                <a:latin typeface="Arial" charset="0"/>
                <a:ea typeface="ＭＳ Ｐゴシック" pitchFamily="50" charset="-128"/>
              </a:defRPr>
            </a:lvl5pPr>
            <a:lvl6pPr marL="2514527" indent="-228593" eaLnBrk="0" fontAlgn="base" hangingPunct="0">
              <a:spcBef>
                <a:spcPct val="0"/>
              </a:spcBef>
              <a:spcAft>
                <a:spcPct val="0"/>
              </a:spcAft>
              <a:defRPr kumimoji="1">
                <a:solidFill>
                  <a:schemeClr val="tx1"/>
                </a:solidFill>
                <a:latin typeface="Arial" charset="0"/>
                <a:ea typeface="ＭＳ Ｐゴシック" pitchFamily="50" charset="-128"/>
              </a:defRPr>
            </a:lvl6pPr>
            <a:lvl7pPr marL="2971715" indent="-228593" eaLnBrk="0" fontAlgn="base" hangingPunct="0">
              <a:spcBef>
                <a:spcPct val="0"/>
              </a:spcBef>
              <a:spcAft>
                <a:spcPct val="0"/>
              </a:spcAft>
              <a:defRPr kumimoji="1">
                <a:solidFill>
                  <a:schemeClr val="tx1"/>
                </a:solidFill>
                <a:latin typeface="Arial" charset="0"/>
                <a:ea typeface="ＭＳ Ｐゴシック" pitchFamily="50" charset="-128"/>
              </a:defRPr>
            </a:lvl7pPr>
            <a:lvl8pPr marL="3428902" indent="-228593" eaLnBrk="0" fontAlgn="base" hangingPunct="0">
              <a:spcBef>
                <a:spcPct val="0"/>
              </a:spcBef>
              <a:spcAft>
                <a:spcPct val="0"/>
              </a:spcAft>
              <a:defRPr kumimoji="1">
                <a:solidFill>
                  <a:schemeClr val="tx1"/>
                </a:solidFill>
                <a:latin typeface="Arial" charset="0"/>
                <a:ea typeface="ＭＳ Ｐゴシック" pitchFamily="50" charset="-128"/>
              </a:defRPr>
            </a:lvl8pPr>
            <a:lvl9pPr marL="3886088" indent="-22859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8495A7-E75F-4B28-B386-626347E65C5F}" type="slidenum">
              <a:rPr lang="ja-JP" altLang="en-US" smtClean="0"/>
              <a:pPr eaLnBrk="1" hangingPunct="1"/>
              <a:t>39</a:t>
            </a:fld>
            <a:endParaRPr lang="en-US" altLang="ja-JP"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ja-JP" altLang="en-US" dirty="0" smtClean="0"/>
              <a:t>ファイアウォールやアンチウイルスは、サーバーにインストールして使うのが一般的ですが、それだとインストールやアップデートの手間がかかります。そこで、ソフトウェアをあらかじめハードウェアに実装し、設置すればすぐに使える形式の製品が出てきました。アプライアンスです。</a:t>
            </a:r>
            <a:endParaRPr kumimoji="1" lang="en-US" altLang="ja-JP" dirty="0" smtClean="0"/>
          </a:p>
          <a:p>
            <a:r>
              <a:rPr kumimoji="1" lang="ja-JP" altLang="en-US" dirty="0" smtClean="0"/>
              <a:t>アプライアンスは、元々「家電」を意味する言葉で、電源入れればすぐに使える、という意味で使われています。</a:t>
            </a:r>
            <a:endParaRPr kumimoji="1" lang="en-US" altLang="ja-JP" dirty="0" smtClean="0"/>
          </a:p>
          <a:p>
            <a:endParaRPr kumimoji="1" lang="en-US" altLang="ja-JP" dirty="0" smtClean="0"/>
          </a:p>
          <a:p>
            <a:r>
              <a:rPr kumimoji="1" lang="ja-JP" altLang="en-US" dirty="0" smtClean="0"/>
              <a:t>アプライアンスで使われているハードウェアは、</a:t>
            </a:r>
            <a:r>
              <a:rPr kumimoji="1" lang="en-US" altLang="ja-JP" dirty="0" err="1" smtClean="0"/>
              <a:t>WindowsPC</a:t>
            </a:r>
            <a:r>
              <a:rPr kumimoji="1" lang="ja-JP" altLang="en-US" dirty="0" smtClean="0"/>
              <a:t>と同じです。台湾で大量生産されており、これに自社のロゴを貼れば一丁上がりです。それに、</a:t>
            </a:r>
            <a:r>
              <a:rPr kumimoji="1" lang="en-US" altLang="ja-JP" dirty="0" smtClean="0"/>
              <a:t>Windows</a:t>
            </a:r>
            <a:r>
              <a:rPr kumimoji="1" lang="ja-JP" altLang="en-US" dirty="0" smtClean="0"/>
              <a:t>や</a:t>
            </a:r>
            <a:r>
              <a:rPr kumimoji="1" lang="en-US" altLang="ja-JP" dirty="0" smtClean="0"/>
              <a:t>Linux</a:t>
            </a:r>
            <a:r>
              <a:rPr kumimoji="1" lang="ja-JP" altLang="en-US" dirty="0" smtClean="0"/>
              <a:t>等の</a:t>
            </a:r>
            <a:r>
              <a:rPr kumimoji="1" lang="en-US" altLang="ja-JP" dirty="0" smtClean="0"/>
              <a:t>OS</a:t>
            </a:r>
            <a:r>
              <a:rPr kumimoji="1" lang="ja-JP" altLang="en-US" dirty="0" smtClean="0"/>
              <a:t>を載せ、ファイアウォールのソフトをインストールして管理用のソフトを入れればアプライアンスが完成します。</a:t>
            </a:r>
            <a:endParaRPr kumimoji="1" lang="en-US" altLang="ja-JP" dirty="0" smtClean="0"/>
          </a:p>
          <a:p>
            <a:endParaRPr kumimoji="1" lang="en-US" altLang="ja-JP" dirty="0" smtClean="0"/>
          </a:p>
          <a:p>
            <a:r>
              <a:rPr kumimoji="1" lang="ja-JP" altLang="en-US" dirty="0" smtClean="0"/>
              <a:t>この中で、セキュリティベンダーの差別化点はファイアウォールソフトの部分です。ハードウェアは汎用品ですし、</a:t>
            </a:r>
            <a:r>
              <a:rPr kumimoji="1" lang="en-US" altLang="ja-JP" dirty="0" smtClean="0"/>
              <a:t>OS</a:t>
            </a:r>
            <a:r>
              <a:rPr kumimoji="1" lang="ja-JP" altLang="en-US" dirty="0" smtClean="0"/>
              <a:t>など何でも良いのです。</a:t>
            </a:r>
            <a:endParaRPr kumimoji="1" lang="en-US" altLang="ja-JP" dirty="0" smtClean="0"/>
          </a:p>
          <a:p>
            <a:r>
              <a:rPr kumimoji="1" lang="en-US" altLang="ja-JP" dirty="0" smtClean="0"/>
              <a:t>Windows</a:t>
            </a:r>
            <a:r>
              <a:rPr kumimoji="1" lang="ja-JP" altLang="en-US" dirty="0" smtClean="0"/>
              <a:t>を買っても良いですが、コストがかかります。では、自社で</a:t>
            </a:r>
            <a:r>
              <a:rPr kumimoji="1" lang="en-US" altLang="ja-JP" dirty="0" smtClean="0"/>
              <a:t>OS</a:t>
            </a:r>
            <a:r>
              <a:rPr kumimoji="1" lang="ja-JP" altLang="en-US" dirty="0" smtClean="0"/>
              <a:t>を作るか？というと、それは大変すぎます。</a:t>
            </a:r>
            <a:endParaRPr kumimoji="1" lang="en-US" altLang="ja-JP" dirty="0" smtClean="0"/>
          </a:p>
          <a:p>
            <a:endParaRPr kumimoji="1" lang="en-US" altLang="ja-JP" dirty="0" smtClean="0"/>
          </a:p>
          <a:p>
            <a:r>
              <a:rPr kumimoji="1" lang="ja-JP" altLang="en-US" dirty="0" smtClean="0"/>
              <a:t>そこに、オープンソースで配布されている</a:t>
            </a:r>
            <a:r>
              <a:rPr kumimoji="1" lang="en-US" altLang="ja-JP" dirty="0" smtClean="0"/>
              <a:t>OS</a:t>
            </a:r>
            <a:r>
              <a:rPr kumimoji="1" lang="ja-JP" altLang="en-US" dirty="0" smtClean="0"/>
              <a:t>があったらどうでしょう？そのままは使えなくても、ちょっと手を加えてセキュリティを強化すれば問題ありません。そもそも、</a:t>
            </a:r>
            <a:r>
              <a:rPr kumimoji="1" lang="en-US" altLang="ja-JP" dirty="0" smtClean="0"/>
              <a:t>OS</a:t>
            </a:r>
            <a:r>
              <a:rPr kumimoji="1" lang="ja-JP" altLang="en-US" dirty="0" smtClean="0"/>
              <a:t>を作るのがセキュリティ企業の目標ではありません。うまく使えるものがあればそれを使うのが賢いやり方です。</a:t>
            </a:r>
            <a:endParaRPr kumimoji="1" lang="en-US" altLang="ja-JP" dirty="0" smtClean="0"/>
          </a:p>
          <a:p>
            <a:endParaRPr kumimoji="1" lang="en-US" altLang="ja-JP" dirty="0" smtClean="0"/>
          </a:p>
          <a:p>
            <a:r>
              <a:rPr kumimoji="1" lang="ja-JP" altLang="en-US" dirty="0" smtClean="0"/>
              <a:t>こうして、アプライアンス製品では</a:t>
            </a:r>
            <a:r>
              <a:rPr kumimoji="1" lang="en-US" altLang="ja-JP" dirty="0" smtClean="0"/>
              <a:t>Linux</a:t>
            </a:r>
            <a:r>
              <a:rPr kumimoji="1" lang="ja-JP" altLang="en-US" dirty="0" smtClean="0"/>
              <a:t>の活用が進んでいます。そうすると、セキュリティベンダーが集まって、セキュリティ強化した</a:t>
            </a:r>
            <a:r>
              <a:rPr kumimoji="1" lang="en-US" altLang="ja-JP" dirty="0" smtClean="0"/>
              <a:t>Linux</a:t>
            </a:r>
            <a:r>
              <a:rPr kumimoji="1" lang="ja-JP" altLang="en-US" dirty="0" smtClean="0"/>
              <a:t>を一緒に作ろう、という動きにもなります。</a:t>
            </a:r>
            <a:r>
              <a:rPr kumimoji="1" lang="en-US" altLang="ja-JP" dirty="0" err="1" smtClean="0"/>
              <a:t>SElinux</a:t>
            </a:r>
            <a:r>
              <a:rPr kumimoji="1" lang="ja-JP" altLang="en-US" dirty="0" smtClean="0"/>
              <a:t>です。自分で作るよりも遙かに楽で、良いものができるでしょう。差別化は、ファイアウォールの部分でやれば良いのです。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40</a:t>
            </a:fld>
            <a:endParaRPr lang="ja-JP" altLang="en-US"/>
          </a:p>
        </p:txBody>
      </p:sp>
    </p:spTree>
    <p:extLst>
      <p:ext uri="{BB962C8B-B14F-4D97-AF65-F5344CB8AC3E}">
        <p14:creationId xmlns:p14="http://schemas.microsoft.com/office/powerpoint/2010/main" val="3986970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IT</a:t>
            </a:r>
            <a:r>
              <a:rPr kumimoji="1" lang="ja-JP" altLang="en-US" dirty="0" smtClean="0"/>
              <a:t>業界の歴史を見てみると、もちろん、技術を公開せずに成功した事例のほうが多いのですが、意外にも技術を公開して成功に結びついている例も多いのです。</a:t>
            </a:r>
            <a:r>
              <a:rPr kumimoji="1" lang="en-US" altLang="ja-JP" dirty="0" smtClean="0"/>
              <a:t>IBM</a:t>
            </a:r>
            <a:r>
              <a:rPr kumimoji="1" lang="ja-JP" altLang="en-US" dirty="0" smtClean="0"/>
              <a:t>の事例はこの後でお話ししますが、オープンは昔から「使いようによってはメリットがある」というものであったと言えるでしょう。しかし、今世紀に入ってからは事態は大きく変わり、「オープンをうまく使わないと成功できない」というフェーズに移行しつつあるように思います。今日のメインテーマはこれです。</a:t>
            </a:r>
            <a:endParaRPr kumimoji="1" lang="en-US" altLang="ja-JP" dirty="0" smtClean="0"/>
          </a:p>
          <a:p>
            <a:endParaRPr kumimoji="1" lang="en-US" altLang="ja-JP" dirty="0" smtClean="0"/>
          </a:p>
          <a:p>
            <a:r>
              <a:rPr kumimoji="1" lang="ja-JP" altLang="en-US" dirty="0" smtClean="0"/>
              <a:t>昔、研究者や学生が開発していたソフトなどは、ほとんど全てがオープンソースです。ソースのまま流通させることによって、有用なアドバイスをもらえたり、誰かがバグを見つけて直してくれたりという実利的な面もあったでしょうが、「人に貢献できる」という喜びも大きかったのでは無いでしょうか。</a:t>
            </a:r>
            <a:endParaRPr kumimoji="1" lang="en-US" altLang="ja-JP" dirty="0" smtClean="0"/>
          </a:p>
          <a:p>
            <a:r>
              <a:rPr kumimoji="1" lang="ja-JP" altLang="en-US" dirty="0" smtClean="0"/>
              <a:t>アドラー心理学においては、人が幸福を感じる条件のひとつとして「貢献できていること」が挙げられていますし、マズローの「承認欲求」も同じ物と考えられます。</a:t>
            </a:r>
            <a:endParaRPr kumimoji="1" lang="en-US" altLang="ja-JP" dirty="0" smtClean="0"/>
          </a:p>
          <a:p>
            <a:endParaRPr kumimoji="1" lang="en-US" altLang="ja-JP" dirty="0" smtClean="0"/>
          </a:p>
          <a:p>
            <a:r>
              <a:rPr kumimoji="1" lang="ja-JP" altLang="en-US" dirty="0" smtClean="0"/>
              <a:t>組織的に開発された大規模なプログラムが広く公開されたのは、</a:t>
            </a:r>
            <a:r>
              <a:rPr kumimoji="1" lang="en-US" altLang="ja-JP" dirty="0" smtClean="0"/>
              <a:t>UNIX</a:t>
            </a:r>
            <a:r>
              <a:rPr kumimoji="1" lang="ja-JP" altLang="en-US" dirty="0" smtClean="0"/>
              <a:t>が初めてでしょう。</a:t>
            </a:r>
            <a:r>
              <a:rPr kumimoji="1" lang="en-US" altLang="ja-JP" dirty="0" smtClean="0"/>
              <a:t>UNIX</a:t>
            </a:r>
            <a:r>
              <a:rPr kumimoji="1" lang="ja-JP" altLang="en-US" dirty="0" smtClean="0"/>
              <a:t>を開発したのは</a:t>
            </a:r>
            <a:r>
              <a:rPr kumimoji="1" lang="en-US" altLang="ja-JP" dirty="0" smtClean="0"/>
              <a:t>AT&amp;T</a:t>
            </a:r>
            <a:r>
              <a:rPr kumimoji="1" lang="ja-JP" altLang="en-US" dirty="0" smtClean="0"/>
              <a:t>傘下のベル研究所でしたが、当時独占禁止法により、</a:t>
            </a:r>
            <a:r>
              <a:rPr kumimoji="1" lang="en-US" altLang="ja-JP" dirty="0" smtClean="0"/>
              <a:t>AT&amp;T</a:t>
            </a:r>
            <a:r>
              <a:rPr kumimoji="1" lang="ja-JP" altLang="en-US" dirty="0" smtClean="0"/>
              <a:t>はコンピュータ産業への進出を禁止されており、ベル研は研究成果を広く公開するよう義務づけられていたと言います。（</a:t>
            </a:r>
            <a:r>
              <a:rPr kumimoji="1" lang="en-US" altLang="ja-JP" dirty="0" smtClean="0"/>
              <a:t>Wikipedia</a:t>
            </a:r>
            <a:r>
              <a:rPr kumimoji="1" lang="ja-JP" altLang="en-US" dirty="0" smtClean="0"/>
              <a:t>）</a:t>
            </a:r>
            <a:endParaRPr kumimoji="1" lang="en-US" altLang="ja-JP" dirty="0" smtClean="0"/>
          </a:p>
          <a:p>
            <a:r>
              <a:rPr kumimoji="1" lang="ja-JP" altLang="en-US" dirty="0" smtClean="0"/>
              <a:t>そこでベル研では</a:t>
            </a:r>
            <a:r>
              <a:rPr kumimoji="1" lang="en-US" altLang="ja-JP" dirty="0" smtClean="0"/>
              <a:t>UNIX</a:t>
            </a:r>
            <a:r>
              <a:rPr kumimoji="1" lang="ja-JP" altLang="en-US" dirty="0" smtClean="0"/>
              <a:t>のソースコードを大学や研究機関に配布し、世界中で開発が行われました。</a:t>
            </a:r>
            <a:endParaRPr kumimoji="1" lang="en-US" altLang="ja-JP" dirty="0" smtClean="0"/>
          </a:p>
          <a:p>
            <a:endParaRPr kumimoji="1" lang="en-US" altLang="ja-JP" dirty="0" smtClean="0"/>
          </a:p>
          <a:p>
            <a:r>
              <a:rPr kumimoji="1" lang="ja-JP" altLang="en-US" dirty="0" smtClean="0"/>
              <a:t>フリーソフト以降についてもこの後でお話しします。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a:t>
            </a:fld>
            <a:endParaRPr lang="ja-JP" altLang="en-US"/>
          </a:p>
        </p:txBody>
      </p:sp>
    </p:spTree>
    <p:extLst>
      <p:ext uri="{BB962C8B-B14F-4D97-AF65-F5344CB8AC3E}">
        <p14:creationId xmlns:p14="http://schemas.microsoft.com/office/powerpoint/2010/main" val="17602011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 2"/>
          <p:cNvSpPr>
            <a:spLocks noGrp="1"/>
          </p:cNvSpPr>
          <p:nvPr>
            <p:ph type="body" idx="1"/>
          </p:nvPr>
        </p:nvSpPr>
        <p:spPr/>
        <p:txBody>
          <a:bodyPr>
            <a:normAutofit lnSpcReduction="10000"/>
          </a:bodyPr>
          <a:lstStyle/>
          <a:p>
            <a:pPr>
              <a:defRPr/>
            </a:pPr>
            <a:r>
              <a:rPr lang="ja-JP" altLang="en-US" dirty="0" smtClean="0">
                <a:solidFill>
                  <a:srgbClr val="4168A7"/>
                </a:solidFill>
                <a:latin typeface="Century Gothic" pitchFamily="34" charset="0"/>
                <a:ea typeface="HG丸ｺﾞｼｯｸM-PRO" pitchFamily="50" charset="-128"/>
              </a:rPr>
              <a:t>いかがでしょうか？これまでユーザーにとってのメリットばかりにフォーカスが当たってきたオープンソースですが、ベンダーにもメリットがあることがわかってきたのです。それは、開発コストの削減です。</a:t>
            </a:r>
            <a:endParaRPr lang="en-US" altLang="ja-JP" dirty="0" smtClean="0">
              <a:solidFill>
                <a:srgbClr val="4168A7"/>
              </a:solidFill>
              <a:latin typeface="Century Gothic" pitchFamily="34" charset="0"/>
              <a:ea typeface="HG丸ｺﾞｼｯｸM-PRO" pitchFamily="50" charset="-128"/>
            </a:endParaRPr>
          </a:p>
          <a:p>
            <a:pPr>
              <a:defRPr/>
            </a:pPr>
            <a:endParaRPr lang="en-US" altLang="ja-JP" dirty="0" smtClean="0">
              <a:solidFill>
                <a:srgbClr val="4168A7"/>
              </a:solidFill>
              <a:latin typeface="Century Gothic" pitchFamily="34" charset="0"/>
              <a:ea typeface="HG丸ｺﾞｼｯｸM-PRO" pitchFamily="50" charset="-128"/>
            </a:endParaRPr>
          </a:p>
          <a:p>
            <a:pPr>
              <a:defRPr/>
            </a:pPr>
            <a:r>
              <a:rPr lang="ja-JP" altLang="en-US" dirty="0" smtClean="0">
                <a:solidFill>
                  <a:srgbClr val="4168A7"/>
                </a:solidFill>
                <a:latin typeface="Century Gothic" pitchFamily="34" charset="0"/>
                <a:ea typeface="HG丸ｺﾞｼｯｸM-PRO" pitchFamily="50" charset="-128"/>
              </a:rPr>
              <a:t>本業で無い部分については、なるべく公共のものを使う、その開発には自社のエンジニアを参加させ、ノウハウを蓄積する。製品としての差別化は、自社の得意分野で行ったり、カスタマイズ部分で勝負する、といったことが可能になるのです。様々なベンダーが同じ物をつくるのでは効率が悪いことはすぐにわかるでしょう。オープンソースという仕組みが、ベンダー間の協力関係を生み出したのです。</a:t>
            </a:r>
            <a:endParaRPr lang="en-US" altLang="ja-JP" dirty="0" smtClean="0">
              <a:solidFill>
                <a:srgbClr val="4168A7"/>
              </a:solidFill>
              <a:latin typeface="Century Gothic" pitchFamily="34" charset="0"/>
              <a:ea typeface="HG丸ｺﾞｼｯｸM-PRO" pitchFamily="50" charset="-128"/>
            </a:endParaRPr>
          </a:p>
          <a:p>
            <a:pPr>
              <a:defRPr/>
            </a:pPr>
            <a:endParaRPr lang="en-US" altLang="ja-JP" dirty="0" smtClean="0">
              <a:solidFill>
                <a:srgbClr val="4168A7"/>
              </a:solidFill>
              <a:latin typeface="Century Gothic" pitchFamily="34" charset="0"/>
              <a:ea typeface="HG丸ｺﾞｼｯｸM-PRO" pitchFamily="50" charset="-128"/>
            </a:endParaRPr>
          </a:p>
          <a:p>
            <a:pPr>
              <a:defRPr/>
            </a:pPr>
            <a:r>
              <a:rPr lang="ja-JP" altLang="en-US" dirty="0" smtClean="0">
                <a:solidFill>
                  <a:srgbClr val="4168A7"/>
                </a:solidFill>
                <a:latin typeface="Century Gothic" pitchFamily="34" charset="0"/>
                <a:ea typeface="HG丸ｺﾞｼｯｸM-PRO" pitchFamily="50" charset="-128"/>
              </a:rPr>
              <a:t>オープンソースコミュニティにエンジニアを参加させることで、社外のいろいろな知見に触れ、エンジニア自身の成長にも繋がります。</a:t>
            </a:r>
            <a:endParaRPr lang="en-US" altLang="ja-JP" dirty="0" smtClean="0">
              <a:solidFill>
                <a:srgbClr val="4168A7"/>
              </a:solidFill>
              <a:latin typeface="Century Gothic" pitchFamily="34" charset="0"/>
              <a:ea typeface="HG丸ｺﾞｼｯｸM-PRO" pitchFamily="50" charset="-128"/>
            </a:endParaRPr>
          </a:p>
        </p:txBody>
      </p:sp>
      <p:sp>
        <p:nvSpPr>
          <p:cNvPr id="5222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34540" indent="-282515" eaLnBrk="0" hangingPunct="0">
              <a:defRPr kumimoji="1">
                <a:solidFill>
                  <a:schemeClr val="tx1"/>
                </a:solidFill>
                <a:latin typeface="Arial" charset="0"/>
                <a:ea typeface="ＭＳ Ｐゴシック" pitchFamily="50" charset="-128"/>
              </a:defRPr>
            </a:lvl2pPr>
            <a:lvl3pPr marL="1130061" indent="-226013" eaLnBrk="0" hangingPunct="0">
              <a:defRPr kumimoji="1">
                <a:solidFill>
                  <a:schemeClr val="tx1"/>
                </a:solidFill>
                <a:latin typeface="Arial" charset="0"/>
                <a:ea typeface="ＭＳ Ｐゴシック" pitchFamily="50" charset="-128"/>
              </a:defRPr>
            </a:lvl3pPr>
            <a:lvl4pPr marL="1582086" indent="-226013" eaLnBrk="0" hangingPunct="0">
              <a:defRPr kumimoji="1">
                <a:solidFill>
                  <a:schemeClr val="tx1"/>
                </a:solidFill>
                <a:latin typeface="Arial" charset="0"/>
                <a:ea typeface="ＭＳ Ｐゴシック" pitchFamily="50" charset="-128"/>
              </a:defRPr>
            </a:lvl4pPr>
            <a:lvl5pPr marL="2034111" indent="-226013" eaLnBrk="0" hangingPunct="0">
              <a:defRPr kumimoji="1">
                <a:solidFill>
                  <a:schemeClr val="tx1"/>
                </a:solidFill>
                <a:latin typeface="Arial" charset="0"/>
                <a:ea typeface="ＭＳ Ｐゴシック" pitchFamily="50" charset="-128"/>
              </a:defRPr>
            </a:lvl5pPr>
            <a:lvl6pPr marL="2486136" indent="-226013" eaLnBrk="0" fontAlgn="base" hangingPunct="0">
              <a:spcBef>
                <a:spcPct val="0"/>
              </a:spcBef>
              <a:spcAft>
                <a:spcPct val="0"/>
              </a:spcAft>
              <a:defRPr kumimoji="1">
                <a:solidFill>
                  <a:schemeClr val="tx1"/>
                </a:solidFill>
                <a:latin typeface="Arial" charset="0"/>
                <a:ea typeface="ＭＳ Ｐゴシック" pitchFamily="50" charset="-128"/>
              </a:defRPr>
            </a:lvl6pPr>
            <a:lvl7pPr marL="2938160" indent="-226013" eaLnBrk="0" fontAlgn="base" hangingPunct="0">
              <a:spcBef>
                <a:spcPct val="0"/>
              </a:spcBef>
              <a:spcAft>
                <a:spcPct val="0"/>
              </a:spcAft>
              <a:defRPr kumimoji="1">
                <a:solidFill>
                  <a:schemeClr val="tx1"/>
                </a:solidFill>
                <a:latin typeface="Arial" charset="0"/>
                <a:ea typeface="ＭＳ Ｐゴシック" pitchFamily="50" charset="-128"/>
              </a:defRPr>
            </a:lvl7pPr>
            <a:lvl8pPr marL="3390185" indent="-226013" eaLnBrk="0" fontAlgn="base" hangingPunct="0">
              <a:spcBef>
                <a:spcPct val="0"/>
              </a:spcBef>
              <a:spcAft>
                <a:spcPct val="0"/>
              </a:spcAft>
              <a:defRPr kumimoji="1">
                <a:solidFill>
                  <a:schemeClr val="tx1"/>
                </a:solidFill>
                <a:latin typeface="Arial" charset="0"/>
                <a:ea typeface="ＭＳ Ｐゴシック" pitchFamily="50" charset="-128"/>
              </a:defRPr>
            </a:lvl8pPr>
            <a:lvl9pPr marL="3842209" indent="-2260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81382A2A-6005-4AC0-BE62-6F6B75212CA4}" type="slidenum">
              <a:rPr lang="ja-JP" altLang="en-US" smtClean="0"/>
              <a:pPr eaLnBrk="1" hangingPunct="1"/>
              <a:t>41</a:t>
            </a:fld>
            <a:endParaRPr lang="en-US" altLang="ja-JP"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ja-JP" altLang="en-US" dirty="0" smtClean="0">
                <a:solidFill>
                  <a:srgbClr val="4168A7"/>
                </a:solidFill>
                <a:latin typeface="Century Gothic" pitchFamily="34" charset="0"/>
                <a:ea typeface="HG丸ｺﾞｼｯｸM-PRO" pitchFamily="50" charset="-128"/>
              </a:rPr>
              <a:t>また、自社技術をオープンソース化するという動きも増えています。それまでにかけた開発コストは無駄になるように思えますが、オープン化後は開発負担が減ります。また、その技術については自社が最も精通しているわけで、オープンの結果その技術が広まれば、ビジネスチャンスが広がります。なにより、人から感謝されます。</a:t>
            </a:r>
            <a:endParaRPr lang="en-US" altLang="ja-JP" dirty="0" smtClean="0">
              <a:solidFill>
                <a:srgbClr val="4168A7"/>
              </a:solidFill>
              <a:latin typeface="Century Gothic" pitchFamily="34" charset="0"/>
              <a:ea typeface="HG丸ｺﾞｼｯｸM-PRO" pitchFamily="50" charset="-128"/>
            </a:endParaRPr>
          </a:p>
          <a:p>
            <a:pPr>
              <a:defRPr/>
            </a:pPr>
            <a:endParaRPr lang="en-US" altLang="ja-JP" dirty="0" smtClean="0">
              <a:solidFill>
                <a:srgbClr val="4168A7"/>
              </a:solidFill>
              <a:latin typeface="Century Gothic" pitchFamily="34" charset="0"/>
              <a:ea typeface="HG丸ｺﾞｼｯｸM-PRO" pitchFamily="50" charset="-128"/>
            </a:endParaRPr>
          </a:p>
          <a:p>
            <a:pPr>
              <a:defRPr/>
            </a:pPr>
            <a:r>
              <a:rPr lang="ja-JP" altLang="en-US" dirty="0" smtClean="0">
                <a:solidFill>
                  <a:srgbClr val="4168A7"/>
                </a:solidFill>
                <a:latin typeface="Century Gothic" pitchFamily="34" charset="0"/>
                <a:ea typeface="HG丸ｺﾞｼｯｸM-PRO" pitchFamily="50" charset="-128"/>
              </a:rPr>
              <a:t>オープンソースによる共同開発を最も嫌うのは、その業界の</a:t>
            </a:r>
            <a:r>
              <a:rPr lang="en-US" altLang="ja-JP" dirty="0" smtClean="0">
                <a:solidFill>
                  <a:srgbClr val="4168A7"/>
                </a:solidFill>
                <a:latin typeface="Century Gothic" pitchFamily="34" charset="0"/>
                <a:ea typeface="HG丸ｺﾞｼｯｸM-PRO" pitchFamily="50" charset="-128"/>
              </a:rPr>
              <a:t>No.1</a:t>
            </a:r>
            <a:r>
              <a:rPr lang="ja-JP" altLang="en-US" dirty="0" smtClean="0">
                <a:solidFill>
                  <a:srgbClr val="4168A7"/>
                </a:solidFill>
                <a:latin typeface="Century Gothic" pitchFamily="34" charset="0"/>
                <a:ea typeface="HG丸ｺﾞｼｯｸM-PRO" pitchFamily="50" charset="-128"/>
              </a:rPr>
              <a:t>企業です。</a:t>
            </a:r>
            <a:r>
              <a:rPr lang="en-US" altLang="ja-JP" dirty="0" smtClean="0">
                <a:solidFill>
                  <a:srgbClr val="4168A7"/>
                </a:solidFill>
                <a:latin typeface="Century Gothic" pitchFamily="34" charset="0"/>
                <a:ea typeface="HG丸ｺﾞｼｯｸM-PRO" pitchFamily="50" charset="-128"/>
              </a:rPr>
              <a:t>No.1</a:t>
            </a:r>
            <a:r>
              <a:rPr lang="ja-JP" altLang="en-US" dirty="0" smtClean="0">
                <a:solidFill>
                  <a:srgbClr val="4168A7"/>
                </a:solidFill>
                <a:latin typeface="Century Gothic" pitchFamily="34" charset="0"/>
                <a:ea typeface="HG丸ｺﾞｼｯｸM-PRO" pitchFamily="50" charset="-128"/>
              </a:rPr>
              <a:t>企業は、シェアを武器に顧客の囲い込みをするのが基本戦略ですから、オープン化は好ましくありません。逆に言えば、絶対的</a:t>
            </a:r>
            <a:r>
              <a:rPr lang="en-US" altLang="ja-JP" dirty="0" smtClean="0">
                <a:solidFill>
                  <a:srgbClr val="4168A7"/>
                </a:solidFill>
                <a:latin typeface="Century Gothic" pitchFamily="34" charset="0"/>
                <a:ea typeface="HG丸ｺﾞｼｯｸM-PRO" pitchFamily="50" charset="-128"/>
              </a:rPr>
              <a:t>No.1</a:t>
            </a:r>
            <a:r>
              <a:rPr lang="ja-JP" altLang="en-US" dirty="0" smtClean="0">
                <a:solidFill>
                  <a:srgbClr val="4168A7"/>
                </a:solidFill>
                <a:latin typeface="Century Gothic" pitchFamily="34" charset="0"/>
                <a:ea typeface="HG丸ｺﾞｼｯｸM-PRO" pitchFamily="50" charset="-128"/>
              </a:rPr>
              <a:t>企業を追い落とすために</a:t>
            </a:r>
            <a:r>
              <a:rPr lang="en-US" altLang="ja-JP" dirty="0" smtClean="0">
                <a:solidFill>
                  <a:srgbClr val="4168A7"/>
                </a:solidFill>
                <a:latin typeface="Century Gothic" pitchFamily="34" charset="0"/>
                <a:ea typeface="HG丸ｺﾞｼｯｸM-PRO" pitchFamily="50" charset="-128"/>
              </a:rPr>
              <a:t>2</a:t>
            </a:r>
            <a:r>
              <a:rPr lang="ja-JP" altLang="en-US" dirty="0" smtClean="0">
                <a:solidFill>
                  <a:srgbClr val="4168A7"/>
                </a:solidFill>
                <a:latin typeface="Century Gothic" pitchFamily="34" charset="0"/>
                <a:ea typeface="HG丸ｺﾞｼｯｸM-PRO" pitchFamily="50" charset="-128"/>
              </a:rPr>
              <a:t>位以下の企業が協力することができるというのもオープンソースの一面でしょう。</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42</a:t>
            </a:fld>
            <a:endParaRPr lang="ja-JP" altLang="en-US"/>
          </a:p>
        </p:txBody>
      </p:sp>
    </p:spTree>
    <p:extLst>
      <p:ext uri="{BB962C8B-B14F-4D97-AF65-F5344CB8AC3E}">
        <p14:creationId xmlns:p14="http://schemas.microsoft.com/office/powerpoint/2010/main" val="29070541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このように、オープンソースはベンダーにも大きなメリットをもたらす可能性が出てきました。</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43</a:t>
            </a:fld>
            <a:endParaRPr lang="ja-JP" altLang="en-US"/>
          </a:p>
        </p:txBody>
      </p:sp>
    </p:spTree>
    <p:extLst>
      <p:ext uri="{BB962C8B-B14F-4D97-AF65-F5344CB8AC3E}">
        <p14:creationId xmlns:p14="http://schemas.microsoft.com/office/powerpoint/2010/main" val="22873275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29" indent="-285742" eaLnBrk="0" hangingPunct="0">
              <a:defRPr kumimoji="1">
                <a:solidFill>
                  <a:schemeClr val="tx1"/>
                </a:solidFill>
                <a:latin typeface="Arial" charset="0"/>
                <a:ea typeface="ＭＳ Ｐゴシック" pitchFamily="50" charset="-128"/>
              </a:defRPr>
            </a:lvl2pPr>
            <a:lvl3pPr marL="1142967" indent="-228593" eaLnBrk="0" hangingPunct="0">
              <a:defRPr kumimoji="1">
                <a:solidFill>
                  <a:schemeClr val="tx1"/>
                </a:solidFill>
                <a:latin typeface="Arial" charset="0"/>
                <a:ea typeface="ＭＳ Ｐゴシック" pitchFamily="50" charset="-128"/>
              </a:defRPr>
            </a:lvl3pPr>
            <a:lvl4pPr marL="1600154" indent="-228593" eaLnBrk="0" hangingPunct="0">
              <a:defRPr kumimoji="1">
                <a:solidFill>
                  <a:schemeClr val="tx1"/>
                </a:solidFill>
                <a:latin typeface="Arial" charset="0"/>
                <a:ea typeface="ＭＳ Ｐゴシック" pitchFamily="50" charset="-128"/>
              </a:defRPr>
            </a:lvl4pPr>
            <a:lvl5pPr marL="2057340" indent="-228593" eaLnBrk="0" hangingPunct="0">
              <a:defRPr kumimoji="1">
                <a:solidFill>
                  <a:schemeClr val="tx1"/>
                </a:solidFill>
                <a:latin typeface="Arial" charset="0"/>
                <a:ea typeface="ＭＳ Ｐゴシック" pitchFamily="50" charset="-128"/>
              </a:defRPr>
            </a:lvl5pPr>
            <a:lvl6pPr marL="2514527" indent="-228593" eaLnBrk="0" fontAlgn="base" hangingPunct="0">
              <a:spcBef>
                <a:spcPct val="0"/>
              </a:spcBef>
              <a:spcAft>
                <a:spcPct val="0"/>
              </a:spcAft>
              <a:defRPr kumimoji="1">
                <a:solidFill>
                  <a:schemeClr val="tx1"/>
                </a:solidFill>
                <a:latin typeface="Arial" charset="0"/>
                <a:ea typeface="ＭＳ Ｐゴシック" pitchFamily="50" charset="-128"/>
              </a:defRPr>
            </a:lvl6pPr>
            <a:lvl7pPr marL="2971715" indent="-228593" eaLnBrk="0" fontAlgn="base" hangingPunct="0">
              <a:spcBef>
                <a:spcPct val="0"/>
              </a:spcBef>
              <a:spcAft>
                <a:spcPct val="0"/>
              </a:spcAft>
              <a:defRPr kumimoji="1">
                <a:solidFill>
                  <a:schemeClr val="tx1"/>
                </a:solidFill>
                <a:latin typeface="Arial" charset="0"/>
                <a:ea typeface="ＭＳ Ｐゴシック" pitchFamily="50" charset="-128"/>
              </a:defRPr>
            </a:lvl7pPr>
            <a:lvl8pPr marL="3428902" indent="-228593" eaLnBrk="0" fontAlgn="base" hangingPunct="0">
              <a:spcBef>
                <a:spcPct val="0"/>
              </a:spcBef>
              <a:spcAft>
                <a:spcPct val="0"/>
              </a:spcAft>
              <a:defRPr kumimoji="1">
                <a:solidFill>
                  <a:schemeClr val="tx1"/>
                </a:solidFill>
                <a:latin typeface="Arial" charset="0"/>
                <a:ea typeface="ＭＳ Ｐゴシック" pitchFamily="50" charset="-128"/>
              </a:defRPr>
            </a:lvl8pPr>
            <a:lvl9pPr marL="3886088" indent="-22859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8495A7-E75F-4B28-B386-626347E65C5F}" type="slidenum">
              <a:rPr lang="ja-JP" altLang="en-US" smtClean="0"/>
              <a:pPr eaLnBrk="1" hangingPunct="1"/>
              <a:t>44</a:t>
            </a:fld>
            <a:endParaRPr lang="en-US" altLang="ja-JP"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オープンソースに企業が参入し、活性化してくると、様々なオープンソースの開発コミュニティが生まれました。</a:t>
            </a:r>
            <a:endParaRPr kumimoji="1" lang="en-US" altLang="ja-JP" dirty="0" smtClean="0"/>
          </a:p>
          <a:p>
            <a:r>
              <a:rPr kumimoji="1" lang="ja-JP" altLang="en-US" dirty="0" smtClean="0"/>
              <a:t>このコミュニティの中心は、そのソフトのディストリビューションを行うディストリビュータの社員や、そのソフトを活用したい企業のエンジニアです。</a:t>
            </a:r>
            <a:r>
              <a:rPr kumimoji="1" lang="en-US" altLang="ja-JP" dirty="0" smtClean="0"/>
              <a:t>Linux</a:t>
            </a:r>
            <a:r>
              <a:rPr kumimoji="1" lang="ja-JP" altLang="en-US" dirty="0" smtClean="0"/>
              <a:t>と同じモデルが採用されることが多いです。</a:t>
            </a:r>
            <a:endParaRPr kumimoji="1" lang="en-US" altLang="ja-JP" dirty="0" smtClean="0"/>
          </a:p>
          <a:p>
            <a:r>
              <a:rPr kumimoji="1" lang="ja-JP" altLang="en-US" dirty="0" smtClean="0"/>
              <a:t>しかし、コミュニティが多くなり、オーバーラップする部分がでてくると、全体の交通整理をする必要が出てきました。そこでできたのが、ファウンデーション（財団）です。ファウンデーションには、</a:t>
            </a:r>
            <a:r>
              <a:rPr kumimoji="1" lang="en-US" altLang="ja-JP" dirty="0" smtClean="0"/>
              <a:t>Linux</a:t>
            </a:r>
            <a:r>
              <a:rPr kumimoji="1" lang="ja-JP" altLang="en-US" dirty="0" smtClean="0"/>
              <a:t>ファウンデーションや</a:t>
            </a:r>
            <a:r>
              <a:rPr kumimoji="1" lang="en-US" altLang="ja-JP" dirty="0" err="1" smtClean="0"/>
              <a:t>OpenStack</a:t>
            </a:r>
            <a:r>
              <a:rPr kumimoji="1" lang="ja-JP" altLang="en-US" dirty="0" smtClean="0"/>
              <a:t>ファウンデーションといった、特定のソフトウェア群を扱うものと、</a:t>
            </a:r>
            <a:r>
              <a:rPr kumimoji="1" lang="en-US" altLang="ja-JP" dirty="0" smtClean="0"/>
              <a:t>Apache</a:t>
            </a:r>
            <a:r>
              <a:rPr kumimoji="1" lang="ja-JP" altLang="en-US" dirty="0" smtClean="0"/>
              <a:t>ファウンデーションのようにいろいろな</a:t>
            </a:r>
            <a:r>
              <a:rPr kumimoji="1" lang="en-US" altLang="ja-JP" dirty="0" smtClean="0"/>
              <a:t>OSS</a:t>
            </a:r>
            <a:r>
              <a:rPr kumimoji="1" lang="ja-JP" altLang="en-US" dirty="0" smtClean="0"/>
              <a:t>をプロジェクトとして抱えるものがあります。そして、このファウンデーションにもまた、企業から協賛金が支払われ、様々な活動が行われています。</a:t>
            </a:r>
            <a:endParaRPr kumimoji="1" lang="en-US" altLang="ja-JP" dirty="0" smtClean="0"/>
          </a:p>
          <a:p>
            <a:endParaRPr kumimoji="1" lang="en-US" altLang="ja-JP" dirty="0" smtClean="0"/>
          </a:p>
          <a:p>
            <a:r>
              <a:rPr kumimoji="1" lang="ja-JP" altLang="en-US" dirty="0" smtClean="0"/>
              <a:t>非常にしっかりした開発支援と資金のバックアップの仕組みができている、ということになります。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45</a:t>
            </a:fld>
            <a:endParaRPr lang="ja-JP" altLang="en-US"/>
          </a:p>
        </p:txBody>
      </p:sp>
    </p:spTree>
    <p:extLst>
      <p:ext uri="{BB962C8B-B14F-4D97-AF65-F5344CB8AC3E}">
        <p14:creationId xmlns:p14="http://schemas.microsoft.com/office/powerpoint/2010/main" val="41538144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各々のファウンデーションのサイトを見ると、会員企業のリストがあります。これをみていると、面白いです。スポンサーは非常に多いので、ここではプラチナメンバーだけ表示しています。</a:t>
            </a:r>
            <a:endParaRPr kumimoji="1" lang="en-US" altLang="ja-JP" dirty="0" smtClean="0"/>
          </a:p>
          <a:p>
            <a:endParaRPr kumimoji="1" lang="en-US" altLang="ja-JP" dirty="0" smtClean="0"/>
          </a:p>
          <a:p>
            <a:r>
              <a:rPr kumimoji="1" lang="en-US" altLang="ja-JP" dirty="0" smtClean="0"/>
              <a:t>Linux</a:t>
            </a:r>
            <a:r>
              <a:rPr kumimoji="1" lang="ja-JP" altLang="en-US" dirty="0" smtClean="0"/>
              <a:t>ファウンデーションのプラチナメンバーには、ハードウェアベンダー、半導体ベンダーが並んでいます。（</a:t>
            </a:r>
            <a:r>
              <a:rPr kumimoji="1" lang="en-US" altLang="ja-JP" dirty="0" smtClean="0"/>
              <a:t>Oracle</a:t>
            </a:r>
            <a:r>
              <a:rPr kumimoji="1" lang="ja-JP" altLang="en-US" dirty="0" smtClean="0"/>
              <a:t>はちょっと異質ですが、ハードウェアベンダーでもあります）しかし、</a:t>
            </a:r>
            <a:r>
              <a:rPr kumimoji="1" lang="en-US" altLang="ja-JP" dirty="0" smtClean="0"/>
              <a:t>Microsoft</a:t>
            </a:r>
            <a:r>
              <a:rPr kumimoji="1" lang="ja-JP" altLang="en-US" dirty="0" smtClean="0"/>
              <a:t>は入っていません。あたりまえですね。</a:t>
            </a:r>
            <a:endParaRPr kumimoji="1" lang="en-US" altLang="ja-JP" dirty="0" smtClean="0"/>
          </a:p>
          <a:p>
            <a:r>
              <a:rPr kumimoji="1" lang="ja-JP" altLang="en-US" dirty="0" smtClean="0"/>
              <a:t>自社のコア事業と競合する</a:t>
            </a:r>
            <a:r>
              <a:rPr kumimoji="1" lang="en-US" altLang="ja-JP" dirty="0" smtClean="0"/>
              <a:t>OSS</a:t>
            </a:r>
            <a:r>
              <a:rPr kumimoji="1" lang="ja-JP" altLang="en-US" dirty="0" err="1" smtClean="0"/>
              <a:t>には投</a:t>
            </a:r>
            <a:r>
              <a:rPr kumimoji="1" lang="ja-JP" altLang="en-US" dirty="0" smtClean="0"/>
              <a:t>資しないというのは、ある意味当然でしょう。しかし、</a:t>
            </a:r>
            <a:r>
              <a:rPr kumimoji="1" lang="en-US" altLang="ja-JP" dirty="0" smtClean="0"/>
              <a:t>Apache</a:t>
            </a:r>
            <a:r>
              <a:rPr kumimoji="1" lang="ja-JP" altLang="en-US" dirty="0" smtClean="0"/>
              <a:t>のスポンサーにはなっています。</a:t>
            </a:r>
            <a:endParaRPr kumimoji="1" lang="en-US" altLang="ja-JP" dirty="0" smtClean="0"/>
          </a:p>
          <a:p>
            <a:r>
              <a:rPr kumimoji="1" lang="en-US" altLang="ja-JP" dirty="0" smtClean="0"/>
              <a:t>Apache</a:t>
            </a:r>
            <a:r>
              <a:rPr kumimoji="1" lang="ja-JP" altLang="en-US" dirty="0" smtClean="0"/>
              <a:t>のスポンサーは、</a:t>
            </a:r>
            <a:r>
              <a:rPr kumimoji="1" lang="en-US" altLang="ja-JP" dirty="0" smtClean="0"/>
              <a:t>Web</a:t>
            </a:r>
            <a:r>
              <a:rPr kumimoji="1" lang="ja-JP" altLang="en-US" dirty="0" smtClean="0"/>
              <a:t>サービス事業者が多いです。</a:t>
            </a:r>
            <a:r>
              <a:rPr kumimoji="1" lang="en-US" altLang="ja-JP" dirty="0" smtClean="0"/>
              <a:t>Apache</a:t>
            </a:r>
            <a:r>
              <a:rPr kumimoji="1" lang="ja-JP" altLang="en-US" dirty="0" smtClean="0"/>
              <a:t>のプラチナスポンサーは年間</a:t>
            </a:r>
            <a:r>
              <a:rPr kumimoji="1" lang="en-US" altLang="ja-JP" dirty="0" smtClean="0"/>
              <a:t>10</a:t>
            </a:r>
            <a:r>
              <a:rPr kumimoji="1" lang="ja-JP" altLang="en-US" dirty="0" smtClean="0"/>
              <a:t>万ドルです。</a:t>
            </a:r>
            <a:endParaRPr kumimoji="1" lang="en-US" altLang="ja-JP" dirty="0" smtClean="0"/>
          </a:p>
          <a:p>
            <a:endParaRPr kumimoji="1" lang="en-US" altLang="ja-JP" dirty="0" smtClean="0"/>
          </a:p>
          <a:p>
            <a:r>
              <a:rPr kumimoji="1" lang="ja-JP" altLang="en-US" dirty="0" smtClean="0"/>
              <a:t>面白いのは、</a:t>
            </a:r>
            <a:r>
              <a:rPr kumimoji="1" lang="en-US" altLang="ja-JP" dirty="0" err="1" smtClean="0"/>
              <a:t>FireFox</a:t>
            </a:r>
            <a:r>
              <a:rPr kumimoji="1" lang="ja-JP" altLang="en-US" dirty="0" smtClean="0"/>
              <a:t>を作っている</a:t>
            </a:r>
            <a:r>
              <a:rPr kumimoji="1" lang="en-US" altLang="ja-JP" dirty="0" smtClean="0"/>
              <a:t>Mozilla Foundation</a:t>
            </a:r>
            <a:r>
              <a:rPr kumimoji="1" lang="ja-JP" altLang="en-US" dirty="0" smtClean="0"/>
              <a:t>です。</a:t>
            </a:r>
            <a:r>
              <a:rPr kumimoji="1" lang="en-US" altLang="ja-JP" dirty="0" smtClean="0"/>
              <a:t>Wikipedia</a:t>
            </a:r>
            <a:r>
              <a:rPr kumimoji="1" lang="ja-JP" altLang="en-US" dirty="0" smtClean="0"/>
              <a:t>によると、</a:t>
            </a:r>
            <a:r>
              <a:rPr kumimoji="1" lang="en-US" altLang="ja-JP" dirty="0" smtClean="0"/>
              <a:t>Mozilla</a:t>
            </a:r>
            <a:r>
              <a:rPr kumimoji="1" lang="ja-JP" altLang="en-US" dirty="0" err="1" smtClean="0"/>
              <a:t>の収</a:t>
            </a:r>
            <a:r>
              <a:rPr kumimoji="1" lang="ja-JP" altLang="en-US" dirty="0" smtClean="0"/>
              <a:t>益源はほとんどが</a:t>
            </a:r>
            <a:r>
              <a:rPr kumimoji="1" lang="en-US" altLang="ja-JP" dirty="0" smtClean="0"/>
              <a:t>Google</a:t>
            </a:r>
            <a:r>
              <a:rPr kumimoji="1" lang="ja-JP" altLang="en-US" dirty="0" smtClean="0"/>
              <a:t>からのものである、いうことです。</a:t>
            </a:r>
            <a:endParaRPr kumimoji="1" lang="en-US" altLang="ja-JP" dirty="0" smtClean="0"/>
          </a:p>
          <a:p>
            <a:r>
              <a:rPr kumimoji="1" lang="en-US" altLang="ja-JP" dirty="0" err="1" smtClean="0"/>
              <a:t>FireFox</a:t>
            </a:r>
            <a:r>
              <a:rPr kumimoji="1" lang="ja-JP" altLang="en-US" dirty="0" smtClean="0"/>
              <a:t>のデフォルト検索エンジンを</a:t>
            </a:r>
            <a:r>
              <a:rPr kumimoji="1" lang="en-US" altLang="ja-JP" dirty="0" smtClean="0"/>
              <a:t>Google</a:t>
            </a:r>
            <a:r>
              <a:rPr kumimoji="1" lang="ja-JP" altLang="en-US" dirty="0" smtClean="0"/>
              <a:t>にしてもらうために支払っているのです。</a:t>
            </a:r>
            <a:endParaRPr kumimoji="1" lang="en-US" altLang="ja-JP" dirty="0" smtClean="0"/>
          </a:p>
          <a:p>
            <a:r>
              <a:rPr kumimoji="1" lang="ja-JP" altLang="en-US" dirty="0" smtClean="0"/>
              <a:t>（</a:t>
            </a:r>
            <a:r>
              <a:rPr kumimoji="1" lang="en-US" altLang="ja-JP" dirty="0" smtClean="0"/>
              <a:t>Google</a:t>
            </a:r>
            <a:r>
              <a:rPr kumimoji="1" lang="ja-JP" altLang="en-US" dirty="0" smtClean="0"/>
              <a:t>が</a:t>
            </a:r>
            <a:r>
              <a:rPr kumimoji="1" lang="en-US" altLang="ja-JP" dirty="0" smtClean="0"/>
              <a:t>Apple</a:t>
            </a:r>
            <a:r>
              <a:rPr kumimoji="1" lang="ja-JP" altLang="en-US" dirty="0" smtClean="0"/>
              <a:t>に同じように支払いを行っているお話しは以前しましたね）</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46</a:t>
            </a:fld>
            <a:endParaRPr lang="ja-JP" altLang="en-US"/>
          </a:p>
        </p:txBody>
      </p:sp>
    </p:spTree>
    <p:extLst>
      <p:ext uri="{BB962C8B-B14F-4D97-AF65-F5344CB8AC3E}">
        <p14:creationId xmlns:p14="http://schemas.microsoft.com/office/powerpoint/2010/main" val="13235590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a:bodyPr>
          <a:lstStyle/>
          <a:p>
            <a:r>
              <a:rPr kumimoji="1" lang="en-US" altLang="ja-JP" dirty="0" smtClean="0"/>
              <a:t>Google</a:t>
            </a:r>
            <a:r>
              <a:rPr kumimoji="1" lang="ja-JP" altLang="en-US" dirty="0" smtClean="0"/>
              <a:t>は、昔は唯一</a:t>
            </a:r>
            <a:r>
              <a:rPr kumimoji="1" lang="en-US" altLang="ja-JP" dirty="0" smtClean="0"/>
              <a:t>IE</a:t>
            </a:r>
            <a:r>
              <a:rPr kumimoji="1" lang="ja-JP" altLang="en-US" dirty="0" smtClean="0"/>
              <a:t>に対抗できるブラウザだった</a:t>
            </a:r>
            <a:r>
              <a:rPr kumimoji="1" lang="en-US" altLang="ja-JP" dirty="0" err="1" smtClean="0"/>
              <a:t>ForeFox</a:t>
            </a:r>
            <a:r>
              <a:rPr kumimoji="1" lang="ja-JP" altLang="en-US" dirty="0" smtClean="0"/>
              <a:t>のデフォルト検索エンジンにしてもらうために広告費としての支払いをはじめたのでしょうが、</a:t>
            </a:r>
            <a:r>
              <a:rPr kumimoji="1" lang="en-US" altLang="ja-JP" dirty="0" smtClean="0"/>
              <a:t>2011</a:t>
            </a:r>
            <a:r>
              <a:rPr kumimoji="1" lang="ja-JP" altLang="en-US" dirty="0" smtClean="0"/>
              <a:t>年に一度契約の更改が遅れたことがあります。この年は、</a:t>
            </a:r>
            <a:r>
              <a:rPr kumimoji="1" lang="en-US" altLang="ja-JP" dirty="0" smtClean="0"/>
              <a:t>Chrome</a:t>
            </a:r>
            <a:r>
              <a:rPr kumimoji="1" lang="ja-JP" altLang="en-US" dirty="0" smtClean="0"/>
              <a:t>のシェアが</a:t>
            </a:r>
            <a:r>
              <a:rPr kumimoji="1" lang="en-US" altLang="ja-JP" dirty="0" err="1" smtClean="0"/>
              <a:t>FireFox</a:t>
            </a:r>
            <a:r>
              <a:rPr kumimoji="1" lang="ja-JP" altLang="en-US" dirty="0" smtClean="0"/>
              <a:t>を逆転した年です。</a:t>
            </a:r>
            <a:endParaRPr kumimoji="1" lang="en-US" altLang="ja-JP" dirty="0" smtClean="0"/>
          </a:p>
          <a:p>
            <a:endParaRPr kumimoji="1" lang="en-US" altLang="ja-JP" dirty="0" smtClean="0"/>
          </a:p>
          <a:p>
            <a:r>
              <a:rPr kumimoji="1" lang="ja-JP" altLang="en-US" dirty="0" smtClean="0"/>
              <a:t>結果としては契約は更新され、</a:t>
            </a:r>
            <a:r>
              <a:rPr kumimoji="1" lang="en-US" altLang="ja-JP" dirty="0" smtClean="0"/>
              <a:t>2014</a:t>
            </a:r>
            <a:r>
              <a:rPr kumimoji="1" lang="ja-JP" altLang="en-US" dirty="0" smtClean="0"/>
              <a:t>年末までは継続されるようですが、その先はいまのところわかりません。</a:t>
            </a:r>
            <a:endParaRPr kumimoji="1" lang="en-US" altLang="ja-JP" dirty="0" smtClean="0"/>
          </a:p>
          <a:p>
            <a:endParaRPr kumimoji="1" lang="en-US" altLang="ja-JP" dirty="0" smtClean="0"/>
          </a:p>
          <a:p>
            <a:r>
              <a:rPr kumimoji="1" lang="ja-JP" altLang="en-US" dirty="0" smtClean="0"/>
              <a:t>先日、クライアントの回で、</a:t>
            </a:r>
            <a:r>
              <a:rPr kumimoji="1" lang="en-US" altLang="ja-JP" dirty="0" smtClean="0"/>
              <a:t>Mozilla</a:t>
            </a:r>
            <a:r>
              <a:rPr kumimoji="1" lang="ja-JP" altLang="en-US" dirty="0" smtClean="0"/>
              <a:t>が</a:t>
            </a:r>
            <a:r>
              <a:rPr kumimoji="1" lang="en-US" altLang="ja-JP" dirty="0" smtClean="0"/>
              <a:t>$25</a:t>
            </a:r>
            <a:r>
              <a:rPr kumimoji="1" lang="ja-JP" altLang="en-US" dirty="0" smtClean="0"/>
              <a:t>スマホ用の</a:t>
            </a:r>
            <a:r>
              <a:rPr kumimoji="1" lang="en-US" altLang="ja-JP" dirty="0" smtClean="0"/>
              <a:t>OS</a:t>
            </a:r>
            <a:r>
              <a:rPr kumimoji="1" lang="ja-JP" altLang="en-US" dirty="0" smtClean="0"/>
              <a:t>を発表したことについてお話ししました。覚えておいででしょうか？</a:t>
            </a:r>
            <a:endParaRPr kumimoji="1" lang="en-US" altLang="ja-JP" dirty="0" smtClean="0"/>
          </a:p>
          <a:p>
            <a:r>
              <a:rPr kumimoji="1" lang="ja-JP" altLang="en-US" dirty="0" smtClean="0"/>
              <a:t>あのとき、なんで</a:t>
            </a:r>
            <a:r>
              <a:rPr kumimoji="1" lang="en-US" altLang="ja-JP" dirty="0" smtClean="0"/>
              <a:t>Mozilla</a:t>
            </a:r>
            <a:r>
              <a:rPr kumimoji="1" lang="ja-JP" altLang="en-US" dirty="0" smtClean="0"/>
              <a:t>は、こんな儲かりそうに無い</a:t>
            </a:r>
            <a:r>
              <a:rPr kumimoji="1" lang="en-US" altLang="ja-JP" dirty="0" smtClean="0"/>
              <a:t>OS</a:t>
            </a:r>
            <a:r>
              <a:rPr kumimoji="1" lang="ja-JP" altLang="en-US" dirty="0" smtClean="0"/>
              <a:t>を出すのか、不思議ですよね、というお話をしました。</a:t>
            </a:r>
            <a:endParaRPr kumimoji="1" lang="en-US" altLang="ja-JP" dirty="0" smtClean="0"/>
          </a:p>
          <a:p>
            <a:endParaRPr kumimoji="1" lang="en-US" altLang="ja-JP" dirty="0" smtClean="0"/>
          </a:p>
          <a:p>
            <a:r>
              <a:rPr kumimoji="1" lang="en-US" altLang="ja-JP" dirty="0" smtClean="0"/>
              <a:t>$25</a:t>
            </a:r>
            <a:r>
              <a:rPr kumimoji="1" lang="ja-JP" altLang="en-US" dirty="0" smtClean="0"/>
              <a:t>で販売するスマホの</a:t>
            </a:r>
            <a:r>
              <a:rPr kumimoji="1" lang="en-US" altLang="ja-JP" dirty="0" smtClean="0"/>
              <a:t>OS</a:t>
            </a:r>
            <a:r>
              <a:rPr kumimoji="1" lang="ja-JP" altLang="en-US" dirty="0" smtClean="0"/>
              <a:t>なんて、ほとんどタダでしょう。</a:t>
            </a:r>
            <a:r>
              <a:rPr kumimoji="1" lang="en-US" altLang="ja-JP" dirty="0" smtClean="0"/>
              <a:t>Google</a:t>
            </a:r>
            <a:r>
              <a:rPr kumimoji="1" lang="ja-JP" altLang="en-US" dirty="0" smtClean="0"/>
              <a:t>は</a:t>
            </a:r>
            <a:r>
              <a:rPr kumimoji="1" lang="en-US" altLang="ja-JP" dirty="0" smtClean="0"/>
              <a:t>Android</a:t>
            </a:r>
            <a:r>
              <a:rPr kumimoji="1" lang="ja-JP" altLang="en-US" dirty="0" smtClean="0"/>
              <a:t>を無償で配布していますが、それは広告費を見込んでいるからです。</a:t>
            </a:r>
            <a:endParaRPr kumimoji="1" lang="en-US" altLang="ja-JP" dirty="0" smtClean="0"/>
          </a:p>
          <a:p>
            <a:endParaRPr kumimoji="1" lang="en-US" altLang="ja-JP" dirty="0" smtClean="0"/>
          </a:p>
          <a:p>
            <a:r>
              <a:rPr kumimoji="1" lang="ja-JP" altLang="en-US" dirty="0" smtClean="0"/>
              <a:t>しかし、</a:t>
            </a:r>
            <a:r>
              <a:rPr kumimoji="1" lang="en-US" altLang="ja-JP" dirty="0" smtClean="0"/>
              <a:t>Mozilla</a:t>
            </a:r>
            <a:r>
              <a:rPr kumimoji="1" lang="ja-JP" altLang="en-US" dirty="0" smtClean="0"/>
              <a:t>の収益が</a:t>
            </a:r>
            <a:r>
              <a:rPr kumimoji="1" lang="en-US" altLang="ja-JP" dirty="0" smtClean="0"/>
              <a:t>Google</a:t>
            </a:r>
            <a:r>
              <a:rPr kumimoji="1" lang="ja-JP" altLang="en-US" dirty="0" smtClean="0"/>
              <a:t>からだとすると、</a:t>
            </a:r>
            <a:r>
              <a:rPr kumimoji="1" lang="en-US" altLang="ja-JP" dirty="0" smtClean="0"/>
              <a:t>OS</a:t>
            </a:r>
            <a:r>
              <a:rPr kumimoji="1" lang="ja-JP" altLang="en-US" dirty="0" smtClean="0"/>
              <a:t>で儲けなくても良いわけです。</a:t>
            </a:r>
            <a:r>
              <a:rPr kumimoji="1" lang="en-US" altLang="ja-JP" dirty="0" err="1" smtClean="0"/>
              <a:t>FireFoxOS</a:t>
            </a:r>
            <a:r>
              <a:rPr kumimoji="1" lang="ja-JP" altLang="en-US" dirty="0" smtClean="0"/>
              <a:t>が出回れば、デフォルトの検索エンジンである</a:t>
            </a:r>
            <a:r>
              <a:rPr kumimoji="1" lang="en-US" altLang="ja-JP" dirty="0" smtClean="0"/>
              <a:t>Google</a:t>
            </a:r>
            <a:r>
              <a:rPr kumimoji="1" lang="ja-JP" altLang="en-US" dirty="0" smtClean="0"/>
              <a:t>が潤うわけで、スポンサーを喜ばせることができます。あるいは、</a:t>
            </a:r>
            <a:r>
              <a:rPr kumimoji="1" lang="en-US" altLang="ja-JP" dirty="0" smtClean="0"/>
              <a:t>Google</a:t>
            </a:r>
            <a:r>
              <a:rPr kumimoji="1" lang="ja-JP" altLang="en-US" dirty="0" smtClean="0"/>
              <a:t>が</a:t>
            </a:r>
            <a:r>
              <a:rPr kumimoji="1" lang="en-US" altLang="ja-JP" dirty="0" smtClean="0"/>
              <a:t>Mozilla</a:t>
            </a:r>
            <a:r>
              <a:rPr kumimoji="1" lang="ja-JP" altLang="en-US" dirty="0" smtClean="0"/>
              <a:t>に低価格マーケットをまかせた、と見ることもできるかもしれません。</a:t>
            </a:r>
            <a:endParaRPr kumimoji="1" lang="en-US" altLang="ja-JP" dirty="0" smtClean="0"/>
          </a:p>
          <a:p>
            <a:endParaRPr kumimoji="1" lang="en-US" altLang="ja-JP" dirty="0" smtClean="0"/>
          </a:p>
          <a:p>
            <a:r>
              <a:rPr kumimoji="1" lang="ja-JP" altLang="en-US" dirty="0" smtClean="0"/>
              <a:t>確証があるわけではありませんし、私が何かを知っているわけでもないのですが、背景を知るとこういった予想もできるようになるわけです。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47</a:t>
            </a:fld>
            <a:endParaRPr lang="ja-JP" altLang="en-US"/>
          </a:p>
        </p:txBody>
      </p:sp>
    </p:spTree>
    <p:extLst>
      <p:ext uri="{BB962C8B-B14F-4D97-AF65-F5344CB8AC3E}">
        <p14:creationId xmlns:p14="http://schemas.microsoft.com/office/powerpoint/2010/main" val="16144284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オープンソースのビジネスモデルは、以前のボランティアに頼るコミュニティ中心モデルから、より組織化され安定性の高いファウンデーションモデルに移行しています。</a:t>
            </a:r>
            <a:endParaRPr kumimoji="1" lang="en-US" altLang="ja-JP" dirty="0" smtClean="0"/>
          </a:p>
          <a:p>
            <a:endParaRPr kumimoji="1" lang="en-US" altLang="ja-JP" dirty="0" smtClean="0"/>
          </a:p>
          <a:p>
            <a:pPr marL="0" marR="0" indent="0" algn="l" defTabSz="914400" rtl="0" eaLnBrk="1" fontAlgn="base" latinLnBrk="0" hangingPunct="1">
              <a:lnSpc>
                <a:spcPct val="100000"/>
              </a:lnSpc>
              <a:spcBef>
                <a:spcPct val="20000"/>
              </a:spcBef>
              <a:spcAft>
                <a:spcPct val="0"/>
              </a:spcAft>
              <a:buClrTx/>
              <a:buSzTx/>
              <a:buFontTx/>
              <a:buNone/>
              <a:tabLst/>
            </a:pPr>
            <a:r>
              <a:rPr kumimoji="1" lang="ja-JP" altLang="en-US" dirty="0" smtClean="0"/>
              <a:t>もう一つの形態は、コミュニティの中心メンバーが会社を設立し、開発とサポートを行う形態です。</a:t>
            </a:r>
            <a:r>
              <a:rPr kumimoji="0" lang="ja-JP" altLang="en-US" sz="1200" b="0" i="0" u="none" strike="noStrike" cap="none" normalizeH="0" dirty="0" smtClean="0">
                <a:ln>
                  <a:noFill/>
                </a:ln>
                <a:solidFill>
                  <a:schemeClr val="bg1"/>
                </a:solidFill>
                <a:effectLst/>
                <a:latin typeface="+mn-lt"/>
                <a:ea typeface="+mn-ea"/>
              </a:rPr>
              <a:t>一つのソフトウェアをオープンソースと商用</a:t>
            </a:r>
            <a:r>
              <a:rPr kumimoji="0" lang="en-US" altLang="ja-JP" sz="1200" b="0" i="0" u="none" strike="noStrike" cap="none" normalizeH="0" dirty="0" smtClean="0">
                <a:ln>
                  <a:noFill/>
                </a:ln>
                <a:solidFill>
                  <a:schemeClr val="bg1"/>
                </a:solidFill>
                <a:effectLst/>
                <a:latin typeface="+mn-lt"/>
                <a:ea typeface="+mn-ea"/>
              </a:rPr>
              <a:t>/</a:t>
            </a:r>
            <a:r>
              <a:rPr kumimoji="0" lang="ja-JP" altLang="en-US" sz="1200" b="0" i="0" u="none" strike="noStrike" cap="none" normalizeH="0" dirty="0" smtClean="0">
                <a:ln>
                  <a:noFill/>
                </a:ln>
                <a:solidFill>
                  <a:schemeClr val="bg1"/>
                </a:solidFill>
                <a:effectLst/>
                <a:latin typeface="+mn-lt"/>
                <a:ea typeface="+mn-ea"/>
              </a:rPr>
              <a:t>有償サブスクリプションなどの複数の方式で提供し、収益を上げる方法です。</a:t>
            </a:r>
            <a:endParaRPr kumimoji="0" lang="en-US" altLang="ja-JP" sz="1200" b="0" i="0" u="none" strike="noStrike" cap="none" normalizeH="0" dirty="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US" altLang="ja-JP" sz="1200" b="0" i="0" u="none" strike="noStrike" cap="none" normalizeH="0" dirty="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企業が自社技術をオープンソース化する際にも、この二つの形態のどちらかに移行するケースが多いようです。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48</a:t>
            </a:fld>
            <a:endParaRPr lang="ja-JP" altLang="en-US"/>
          </a:p>
        </p:txBody>
      </p:sp>
    </p:spTree>
    <p:extLst>
      <p:ext uri="{BB962C8B-B14F-4D97-AF65-F5344CB8AC3E}">
        <p14:creationId xmlns:p14="http://schemas.microsoft.com/office/powerpoint/2010/main" val="20044995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Fondation</a:t>
            </a:r>
            <a:r>
              <a:rPr kumimoji="1" lang="ja-JP" altLang="en-US" dirty="0" smtClean="0"/>
              <a:t>モデルが確立し、様々なオープンソースプロジェクトがファウンデーション化されています。</a:t>
            </a:r>
            <a:endParaRPr kumimoji="1" lang="en-US" altLang="ja-JP" dirty="0" smtClean="0"/>
          </a:p>
          <a:p>
            <a:endParaRPr kumimoji="1" lang="en-US" altLang="ja-JP" dirty="0" smtClean="0"/>
          </a:p>
          <a:p>
            <a:r>
              <a:rPr kumimoji="1" lang="ja-JP" altLang="en-US" dirty="0" smtClean="0"/>
              <a:t>ファウンデーション化は、特定の企業の関与を弱め、公共性を担保して開発体制を安定させるのに役立ちます。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49</a:t>
            </a:fld>
            <a:endParaRPr lang="ja-JP" altLang="en-US"/>
          </a:p>
        </p:txBody>
      </p:sp>
    </p:spTree>
    <p:extLst>
      <p:ext uri="{BB962C8B-B14F-4D97-AF65-F5344CB8AC3E}">
        <p14:creationId xmlns:p14="http://schemas.microsoft.com/office/powerpoint/2010/main" val="34707925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Foundation</a:t>
            </a:r>
            <a:r>
              <a:rPr kumimoji="1" lang="ja-JP" altLang="en-US" dirty="0" smtClean="0"/>
              <a:t>方式への移行の他に、既存の</a:t>
            </a:r>
            <a:r>
              <a:rPr kumimoji="1" lang="en-US" altLang="ja-JP" dirty="0" smtClean="0"/>
              <a:t>Foundation</a:t>
            </a:r>
            <a:r>
              <a:rPr kumimoji="1" lang="ja-JP" altLang="en-US" dirty="0" smtClean="0"/>
              <a:t>にリソースを寄贈するというやり方があります。シトリックスは</a:t>
            </a:r>
            <a:r>
              <a:rPr kumimoji="1" lang="en-US" altLang="ja-JP" dirty="0" err="1" smtClean="0"/>
              <a:t>CloudStack</a:t>
            </a:r>
            <a:r>
              <a:rPr kumimoji="1" lang="ja-JP" altLang="en-US" dirty="0" smtClean="0"/>
              <a:t>を</a:t>
            </a:r>
            <a:r>
              <a:rPr kumimoji="1" lang="en-US" altLang="ja-JP" dirty="0" smtClean="0"/>
              <a:t>Apache Foundation</a:t>
            </a:r>
            <a:r>
              <a:rPr kumimoji="1" lang="ja-JP" altLang="en-US" dirty="0" smtClean="0"/>
              <a:t>に寄贈し、開発を移行させたのです。</a:t>
            </a:r>
            <a:endParaRPr kumimoji="1" lang="en-US" altLang="ja-JP" dirty="0" smtClean="0"/>
          </a:p>
          <a:p>
            <a:endParaRPr kumimoji="1" lang="en-US" altLang="ja-JP" dirty="0" smtClean="0"/>
          </a:p>
          <a:p>
            <a:r>
              <a:rPr kumimoji="1" lang="ja-JP" altLang="en-US" dirty="0" smtClean="0"/>
              <a:t>いずれの動きも、ソフトウェアから企業の「色」を排除しようとするものでしょう。オープンソースとはいえ、特定の企業が「所有」しているソフトウェアにコントリビューとはしにくいのです。</a:t>
            </a:r>
            <a:endParaRPr kumimoji="1" lang="en-US" altLang="ja-JP" dirty="0" smtClean="0"/>
          </a:p>
          <a:p>
            <a:r>
              <a:rPr kumimoji="1" lang="ja-JP" altLang="en-US" dirty="0" smtClean="0"/>
              <a:t>寄贈する側（この場合はシトリックス）としても、自社の開発成果を無償で寄贈するわけですが、寄贈によって外部からのコントリビューションが増えれば自社だけで開発するよりも開発速度が上がりますし、開発コストも削減</a:t>
            </a:r>
            <a:r>
              <a:rPr kumimoji="1" lang="ja-JP" altLang="en-US" smtClean="0"/>
              <a:t>できます。、</a:t>
            </a:r>
            <a:r>
              <a:rPr kumimoji="1" lang="ja-JP" altLang="en-US" dirty="0" smtClean="0"/>
              <a:t>元は自分が作ったソフトウェアですから、ノウハウは自社が一番握っています。広く使われるようになれば、その中で強みを発揮できる可能性が高いのです。まさに「損して得を取る」戦略です。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50</a:t>
            </a:fld>
            <a:endParaRPr lang="ja-JP" altLang="en-US"/>
          </a:p>
        </p:txBody>
      </p:sp>
    </p:spTree>
    <p:extLst>
      <p:ext uri="{BB962C8B-B14F-4D97-AF65-F5344CB8AC3E}">
        <p14:creationId xmlns:p14="http://schemas.microsoft.com/office/powerpoint/2010/main" val="1273964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29" indent="-285742" eaLnBrk="0" hangingPunct="0">
              <a:defRPr kumimoji="1">
                <a:solidFill>
                  <a:schemeClr val="tx1"/>
                </a:solidFill>
                <a:latin typeface="Arial" charset="0"/>
                <a:ea typeface="ＭＳ Ｐゴシック" pitchFamily="50" charset="-128"/>
              </a:defRPr>
            </a:lvl2pPr>
            <a:lvl3pPr marL="1142967" indent="-228593" eaLnBrk="0" hangingPunct="0">
              <a:defRPr kumimoji="1">
                <a:solidFill>
                  <a:schemeClr val="tx1"/>
                </a:solidFill>
                <a:latin typeface="Arial" charset="0"/>
                <a:ea typeface="ＭＳ Ｐゴシック" pitchFamily="50" charset="-128"/>
              </a:defRPr>
            </a:lvl3pPr>
            <a:lvl4pPr marL="1600154" indent="-228593" eaLnBrk="0" hangingPunct="0">
              <a:defRPr kumimoji="1">
                <a:solidFill>
                  <a:schemeClr val="tx1"/>
                </a:solidFill>
                <a:latin typeface="Arial" charset="0"/>
                <a:ea typeface="ＭＳ Ｐゴシック" pitchFamily="50" charset="-128"/>
              </a:defRPr>
            </a:lvl4pPr>
            <a:lvl5pPr marL="2057340" indent="-228593" eaLnBrk="0" hangingPunct="0">
              <a:defRPr kumimoji="1">
                <a:solidFill>
                  <a:schemeClr val="tx1"/>
                </a:solidFill>
                <a:latin typeface="Arial" charset="0"/>
                <a:ea typeface="ＭＳ Ｐゴシック" pitchFamily="50" charset="-128"/>
              </a:defRPr>
            </a:lvl5pPr>
            <a:lvl6pPr marL="2514527" indent="-228593" eaLnBrk="0" fontAlgn="base" hangingPunct="0">
              <a:spcBef>
                <a:spcPct val="0"/>
              </a:spcBef>
              <a:spcAft>
                <a:spcPct val="0"/>
              </a:spcAft>
              <a:defRPr kumimoji="1">
                <a:solidFill>
                  <a:schemeClr val="tx1"/>
                </a:solidFill>
                <a:latin typeface="Arial" charset="0"/>
                <a:ea typeface="ＭＳ Ｐゴシック" pitchFamily="50" charset="-128"/>
              </a:defRPr>
            </a:lvl6pPr>
            <a:lvl7pPr marL="2971715" indent="-228593" eaLnBrk="0" fontAlgn="base" hangingPunct="0">
              <a:spcBef>
                <a:spcPct val="0"/>
              </a:spcBef>
              <a:spcAft>
                <a:spcPct val="0"/>
              </a:spcAft>
              <a:defRPr kumimoji="1">
                <a:solidFill>
                  <a:schemeClr val="tx1"/>
                </a:solidFill>
                <a:latin typeface="Arial" charset="0"/>
                <a:ea typeface="ＭＳ Ｐゴシック" pitchFamily="50" charset="-128"/>
              </a:defRPr>
            </a:lvl7pPr>
            <a:lvl8pPr marL="3428902" indent="-228593" eaLnBrk="0" fontAlgn="base" hangingPunct="0">
              <a:spcBef>
                <a:spcPct val="0"/>
              </a:spcBef>
              <a:spcAft>
                <a:spcPct val="0"/>
              </a:spcAft>
              <a:defRPr kumimoji="1">
                <a:solidFill>
                  <a:schemeClr val="tx1"/>
                </a:solidFill>
                <a:latin typeface="Arial" charset="0"/>
                <a:ea typeface="ＭＳ Ｐゴシック" pitchFamily="50" charset="-128"/>
              </a:defRPr>
            </a:lvl8pPr>
            <a:lvl9pPr marL="3886088" indent="-22859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8495A7-E75F-4B28-B386-626347E65C5F}" type="slidenum">
              <a:rPr lang="ja-JP" altLang="en-US" smtClean="0"/>
              <a:pPr eaLnBrk="1" hangingPunct="1"/>
              <a:t>5</a:t>
            </a:fld>
            <a:endParaRPr lang="en-US" altLang="ja-JP"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このような時代に、ソフトウェアビジネスはどうなっていくのでしょうか？オープンがあたりまえになったら、現在のようにライセンスとメンテナンスの組合せで利益を上げるモデルは成立しにくくなるでしょう。今後はサービス提供型のビジネスモデルになっていくと考えられます。</a:t>
            </a:r>
            <a:endParaRPr kumimoji="1" lang="en-US" altLang="ja-JP" dirty="0" smtClean="0"/>
          </a:p>
          <a:p>
            <a:endParaRPr kumimoji="1" lang="en-US" altLang="ja-JP" dirty="0" smtClean="0"/>
          </a:p>
          <a:p>
            <a:r>
              <a:rPr kumimoji="1" lang="ja-JP" altLang="en-US" dirty="0" smtClean="0"/>
              <a:t>また、日本企業にとっては、今後はオープンソースに積極的に関わっていく姿勢が大事になると考えられます。</a:t>
            </a:r>
            <a:endParaRPr kumimoji="1" lang="en-US" altLang="ja-JP" dirty="0" smtClean="0"/>
          </a:p>
          <a:p>
            <a:endParaRPr kumimoji="1" lang="en-US" altLang="ja-JP" dirty="0" smtClean="0"/>
          </a:p>
          <a:p>
            <a:r>
              <a:rPr kumimoji="1" lang="ja-JP" altLang="en-US" dirty="0" smtClean="0"/>
              <a:t>この続きは、塾の最終回で斎藤さんからお話しがあると思います。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51</a:t>
            </a:fld>
            <a:endParaRPr lang="ja-JP" altLang="en-US"/>
          </a:p>
        </p:txBody>
      </p:sp>
    </p:spTree>
    <p:extLst>
      <p:ext uri="{BB962C8B-B14F-4D97-AF65-F5344CB8AC3E}">
        <p14:creationId xmlns:p14="http://schemas.microsoft.com/office/powerpoint/2010/main" val="11780920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29" indent="-285742" eaLnBrk="0" hangingPunct="0">
              <a:defRPr kumimoji="1">
                <a:solidFill>
                  <a:schemeClr val="tx1"/>
                </a:solidFill>
                <a:latin typeface="Arial" charset="0"/>
                <a:ea typeface="ＭＳ Ｐゴシック" pitchFamily="50" charset="-128"/>
              </a:defRPr>
            </a:lvl2pPr>
            <a:lvl3pPr marL="1142967" indent="-228593" eaLnBrk="0" hangingPunct="0">
              <a:defRPr kumimoji="1">
                <a:solidFill>
                  <a:schemeClr val="tx1"/>
                </a:solidFill>
                <a:latin typeface="Arial" charset="0"/>
                <a:ea typeface="ＭＳ Ｐゴシック" pitchFamily="50" charset="-128"/>
              </a:defRPr>
            </a:lvl3pPr>
            <a:lvl4pPr marL="1600154" indent="-228593" eaLnBrk="0" hangingPunct="0">
              <a:defRPr kumimoji="1">
                <a:solidFill>
                  <a:schemeClr val="tx1"/>
                </a:solidFill>
                <a:latin typeface="Arial" charset="0"/>
                <a:ea typeface="ＭＳ Ｐゴシック" pitchFamily="50" charset="-128"/>
              </a:defRPr>
            </a:lvl4pPr>
            <a:lvl5pPr marL="2057340" indent="-228593" eaLnBrk="0" hangingPunct="0">
              <a:defRPr kumimoji="1">
                <a:solidFill>
                  <a:schemeClr val="tx1"/>
                </a:solidFill>
                <a:latin typeface="Arial" charset="0"/>
                <a:ea typeface="ＭＳ Ｐゴシック" pitchFamily="50" charset="-128"/>
              </a:defRPr>
            </a:lvl5pPr>
            <a:lvl6pPr marL="2514527" indent="-228593" eaLnBrk="0" fontAlgn="base" hangingPunct="0">
              <a:spcBef>
                <a:spcPct val="0"/>
              </a:spcBef>
              <a:spcAft>
                <a:spcPct val="0"/>
              </a:spcAft>
              <a:defRPr kumimoji="1">
                <a:solidFill>
                  <a:schemeClr val="tx1"/>
                </a:solidFill>
                <a:latin typeface="Arial" charset="0"/>
                <a:ea typeface="ＭＳ Ｐゴシック" pitchFamily="50" charset="-128"/>
              </a:defRPr>
            </a:lvl6pPr>
            <a:lvl7pPr marL="2971715" indent="-228593" eaLnBrk="0" fontAlgn="base" hangingPunct="0">
              <a:spcBef>
                <a:spcPct val="0"/>
              </a:spcBef>
              <a:spcAft>
                <a:spcPct val="0"/>
              </a:spcAft>
              <a:defRPr kumimoji="1">
                <a:solidFill>
                  <a:schemeClr val="tx1"/>
                </a:solidFill>
                <a:latin typeface="Arial" charset="0"/>
                <a:ea typeface="ＭＳ Ｐゴシック" pitchFamily="50" charset="-128"/>
              </a:defRPr>
            </a:lvl7pPr>
            <a:lvl8pPr marL="3428902" indent="-228593" eaLnBrk="0" fontAlgn="base" hangingPunct="0">
              <a:spcBef>
                <a:spcPct val="0"/>
              </a:spcBef>
              <a:spcAft>
                <a:spcPct val="0"/>
              </a:spcAft>
              <a:defRPr kumimoji="1">
                <a:solidFill>
                  <a:schemeClr val="tx1"/>
                </a:solidFill>
                <a:latin typeface="Arial" charset="0"/>
                <a:ea typeface="ＭＳ Ｐゴシック" pitchFamily="50" charset="-128"/>
              </a:defRPr>
            </a:lvl8pPr>
            <a:lvl9pPr marL="3886088" indent="-22859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8495A7-E75F-4B28-B386-626347E65C5F}" type="slidenum">
              <a:rPr lang="ja-JP" altLang="en-US" smtClean="0"/>
              <a:pPr eaLnBrk="1" hangingPunct="1"/>
              <a:t>52</a:t>
            </a:fld>
            <a:endParaRPr lang="en-US" altLang="ja-JP"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29" indent="-285742" eaLnBrk="0" hangingPunct="0">
              <a:defRPr kumimoji="1">
                <a:solidFill>
                  <a:schemeClr val="tx1"/>
                </a:solidFill>
                <a:latin typeface="Arial" charset="0"/>
                <a:ea typeface="ＭＳ Ｐゴシック" pitchFamily="50" charset="-128"/>
              </a:defRPr>
            </a:lvl2pPr>
            <a:lvl3pPr marL="1142967" indent="-228593" eaLnBrk="0" hangingPunct="0">
              <a:defRPr kumimoji="1">
                <a:solidFill>
                  <a:schemeClr val="tx1"/>
                </a:solidFill>
                <a:latin typeface="Arial" charset="0"/>
                <a:ea typeface="ＭＳ Ｐゴシック" pitchFamily="50" charset="-128"/>
              </a:defRPr>
            </a:lvl3pPr>
            <a:lvl4pPr marL="1600154" indent="-228593" eaLnBrk="0" hangingPunct="0">
              <a:defRPr kumimoji="1">
                <a:solidFill>
                  <a:schemeClr val="tx1"/>
                </a:solidFill>
                <a:latin typeface="Arial" charset="0"/>
                <a:ea typeface="ＭＳ Ｐゴシック" pitchFamily="50" charset="-128"/>
              </a:defRPr>
            </a:lvl4pPr>
            <a:lvl5pPr marL="2057340" indent="-228593" eaLnBrk="0" hangingPunct="0">
              <a:defRPr kumimoji="1">
                <a:solidFill>
                  <a:schemeClr val="tx1"/>
                </a:solidFill>
                <a:latin typeface="Arial" charset="0"/>
                <a:ea typeface="ＭＳ Ｐゴシック" pitchFamily="50" charset="-128"/>
              </a:defRPr>
            </a:lvl5pPr>
            <a:lvl6pPr marL="2514527" indent="-228593" eaLnBrk="0" fontAlgn="base" hangingPunct="0">
              <a:spcBef>
                <a:spcPct val="0"/>
              </a:spcBef>
              <a:spcAft>
                <a:spcPct val="0"/>
              </a:spcAft>
              <a:defRPr kumimoji="1">
                <a:solidFill>
                  <a:schemeClr val="tx1"/>
                </a:solidFill>
                <a:latin typeface="Arial" charset="0"/>
                <a:ea typeface="ＭＳ Ｐゴシック" pitchFamily="50" charset="-128"/>
              </a:defRPr>
            </a:lvl6pPr>
            <a:lvl7pPr marL="2971715" indent="-228593" eaLnBrk="0" fontAlgn="base" hangingPunct="0">
              <a:spcBef>
                <a:spcPct val="0"/>
              </a:spcBef>
              <a:spcAft>
                <a:spcPct val="0"/>
              </a:spcAft>
              <a:defRPr kumimoji="1">
                <a:solidFill>
                  <a:schemeClr val="tx1"/>
                </a:solidFill>
                <a:latin typeface="Arial" charset="0"/>
                <a:ea typeface="ＭＳ Ｐゴシック" pitchFamily="50" charset="-128"/>
              </a:defRPr>
            </a:lvl7pPr>
            <a:lvl8pPr marL="3428902" indent="-228593" eaLnBrk="0" fontAlgn="base" hangingPunct="0">
              <a:spcBef>
                <a:spcPct val="0"/>
              </a:spcBef>
              <a:spcAft>
                <a:spcPct val="0"/>
              </a:spcAft>
              <a:defRPr kumimoji="1">
                <a:solidFill>
                  <a:schemeClr val="tx1"/>
                </a:solidFill>
                <a:latin typeface="Arial" charset="0"/>
                <a:ea typeface="ＭＳ Ｐゴシック" pitchFamily="50" charset="-128"/>
              </a:defRPr>
            </a:lvl8pPr>
            <a:lvl9pPr marL="3886088" indent="-22859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8495A7-E75F-4B28-B386-626347E65C5F}" type="slidenum">
              <a:rPr lang="ja-JP" altLang="en-US" smtClean="0"/>
              <a:pPr eaLnBrk="1" hangingPunct="1"/>
              <a:t>61</a:t>
            </a:fld>
            <a:endParaRPr lang="en-US" altLang="ja-JP"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err="1" smtClean="0"/>
              <a:t>ゆる</a:t>
            </a:r>
            <a:r>
              <a:rPr kumimoji="1" lang="ja-JP" altLang="en-US" dirty="0" smtClean="0"/>
              <a:t>キャラでブレイク中の「くまモン」ですが、成功の一因として、利用のハードルを引き下げたことが挙げられています。利用を厳しく制限したり、利用料を徴収するよりも、使いやすさを優先した結果と言えるでしょう。</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62</a:t>
            </a:fld>
            <a:endParaRPr lang="ja-JP" altLang="en-US"/>
          </a:p>
        </p:txBody>
      </p:sp>
    </p:spTree>
    <p:extLst>
      <p:ext uri="{BB962C8B-B14F-4D97-AF65-F5344CB8AC3E}">
        <p14:creationId xmlns:p14="http://schemas.microsoft.com/office/powerpoint/2010/main" val="22826490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もうひとつの例として、グレイトフルデッドがあります。</a:t>
            </a:r>
            <a:endParaRPr kumimoji="1" lang="en-US" altLang="ja-JP" dirty="0" smtClean="0"/>
          </a:p>
          <a:p>
            <a:endParaRPr kumimoji="1" lang="en-US" altLang="ja-JP" dirty="0" smtClean="0"/>
          </a:p>
          <a:p>
            <a:r>
              <a:rPr kumimoji="1" lang="ja-JP" altLang="en-US" dirty="0" smtClean="0"/>
              <a:t>普通、コンサートを録音するのは禁止ですが、グレイトフルデッドはそれを許可し、友人間での配布を推奨しました。</a:t>
            </a:r>
            <a:endParaRPr kumimoji="1" lang="en-US" altLang="ja-JP" dirty="0" smtClean="0"/>
          </a:p>
          <a:p>
            <a:r>
              <a:rPr kumimoji="1" lang="ja-JP" altLang="en-US" dirty="0" smtClean="0"/>
              <a:t>レコードの売上には悪影響があるでしょうが、これによってファンが増え、コンサートへの動員が増えた結果、高い収益を上げたと言うことです。これも損して得取るモデルと言えるでしょう。</a:t>
            </a:r>
            <a:endParaRPr kumimoji="1" lang="en-US" altLang="ja-JP" dirty="0" smtClean="0"/>
          </a:p>
          <a:p>
            <a:r>
              <a:rPr kumimoji="1" lang="ja-JP" altLang="en-US" dirty="0" smtClean="0"/>
              <a:t>また、レコードやテープはコピーできますが、コンサートは自分の体験をコピーできません。ユーザー体験を重視すると言う意味でも、今に繋がる興味深い試みです。</a:t>
            </a:r>
            <a:endParaRPr kumimoji="1" lang="en-US" altLang="ja-JP" dirty="0" smtClean="0"/>
          </a:p>
          <a:p>
            <a:endParaRPr kumimoji="1" lang="en-US" altLang="ja-JP" dirty="0" smtClean="0"/>
          </a:p>
          <a:p>
            <a:r>
              <a:rPr kumimoji="1" lang="ja-JP" altLang="en-US" dirty="0" smtClean="0"/>
              <a:t>詳しいことは、「グレイトフルデッドにマーケティングを学ぶ」をご覧ください。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63</a:t>
            </a:fld>
            <a:endParaRPr lang="ja-JP" altLang="en-US"/>
          </a:p>
        </p:txBody>
      </p:sp>
    </p:spTree>
    <p:extLst>
      <p:ext uri="{BB962C8B-B14F-4D97-AF65-F5344CB8AC3E}">
        <p14:creationId xmlns:p14="http://schemas.microsoft.com/office/powerpoint/2010/main" val="36385319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こうして見てくると、産業革命後の利益追求型ビジネスモデルが転換期を迎えていると言うことなのかもしれません。</a:t>
            </a:r>
            <a:endParaRPr kumimoji="1" lang="en-US" altLang="ja-JP" dirty="0" smtClean="0"/>
          </a:p>
          <a:p>
            <a:endParaRPr kumimoji="1" lang="en-US" altLang="ja-JP" dirty="0" smtClean="0"/>
          </a:p>
          <a:p>
            <a:r>
              <a:rPr kumimoji="1" lang="ja-JP" altLang="en-US" dirty="0" smtClean="0"/>
              <a:t>技術を囲い込み、</a:t>
            </a:r>
            <a:r>
              <a:rPr kumimoji="1" lang="en-US" altLang="ja-JP" dirty="0" smtClean="0"/>
              <a:t>1</a:t>
            </a:r>
            <a:r>
              <a:rPr kumimoji="1" lang="ja-JP" altLang="en-US" dirty="0" smtClean="0"/>
              <a:t>社だけが桁違いの利益を手にする時代は終わりを告げ、共有できるところは共有し、皆が皆のために貢献し合いながら、リソースを節約し、自社の強みを活かしていくという方向性です。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64</a:t>
            </a:fld>
            <a:endParaRPr lang="ja-JP" altLang="en-US"/>
          </a:p>
        </p:txBody>
      </p:sp>
    </p:spTree>
    <p:extLst>
      <p:ext uri="{BB962C8B-B14F-4D97-AF65-F5344CB8AC3E}">
        <p14:creationId xmlns:p14="http://schemas.microsoft.com/office/powerpoint/2010/main" val="15672518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29" indent="-285742" eaLnBrk="0" hangingPunct="0">
              <a:defRPr kumimoji="1">
                <a:solidFill>
                  <a:schemeClr val="tx1"/>
                </a:solidFill>
                <a:latin typeface="Arial" charset="0"/>
                <a:ea typeface="ＭＳ Ｐゴシック" pitchFamily="50" charset="-128"/>
              </a:defRPr>
            </a:lvl2pPr>
            <a:lvl3pPr marL="1142967" indent="-228593" eaLnBrk="0" hangingPunct="0">
              <a:defRPr kumimoji="1">
                <a:solidFill>
                  <a:schemeClr val="tx1"/>
                </a:solidFill>
                <a:latin typeface="Arial" charset="0"/>
                <a:ea typeface="ＭＳ Ｐゴシック" pitchFamily="50" charset="-128"/>
              </a:defRPr>
            </a:lvl3pPr>
            <a:lvl4pPr marL="1600154" indent="-228593" eaLnBrk="0" hangingPunct="0">
              <a:defRPr kumimoji="1">
                <a:solidFill>
                  <a:schemeClr val="tx1"/>
                </a:solidFill>
                <a:latin typeface="Arial" charset="0"/>
                <a:ea typeface="ＭＳ Ｐゴシック" pitchFamily="50" charset="-128"/>
              </a:defRPr>
            </a:lvl4pPr>
            <a:lvl5pPr marL="2057340" indent="-228593" eaLnBrk="0" hangingPunct="0">
              <a:defRPr kumimoji="1">
                <a:solidFill>
                  <a:schemeClr val="tx1"/>
                </a:solidFill>
                <a:latin typeface="Arial" charset="0"/>
                <a:ea typeface="ＭＳ Ｐゴシック" pitchFamily="50" charset="-128"/>
              </a:defRPr>
            </a:lvl5pPr>
            <a:lvl6pPr marL="2514527" indent="-228593" eaLnBrk="0" fontAlgn="base" hangingPunct="0">
              <a:spcBef>
                <a:spcPct val="0"/>
              </a:spcBef>
              <a:spcAft>
                <a:spcPct val="0"/>
              </a:spcAft>
              <a:defRPr kumimoji="1">
                <a:solidFill>
                  <a:schemeClr val="tx1"/>
                </a:solidFill>
                <a:latin typeface="Arial" charset="0"/>
                <a:ea typeface="ＭＳ Ｐゴシック" pitchFamily="50" charset="-128"/>
              </a:defRPr>
            </a:lvl6pPr>
            <a:lvl7pPr marL="2971715" indent="-228593" eaLnBrk="0" fontAlgn="base" hangingPunct="0">
              <a:spcBef>
                <a:spcPct val="0"/>
              </a:spcBef>
              <a:spcAft>
                <a:spcPct val="0"/>
              </a:spcAft>
              <a:defRPr kumimoji="1">
                <a:solidFill>
                  <a:schemeClr val="tx1"/>
                </a:solidFill>
                <a:latin typeface="Arial" charset="0"/>
                <a:ea typeface="ＭＳ Ｐゴシック" pitchFamily="50" charset="-128"/>
              </a:defRPr>
            </a:lvl7pPr>
            <a:lvl8pPr marL="3428902" indent="-228593" eaLnBrk="0" fontAlgn="base" hangingPunct="0">
              <a:spcBef>
                <a:spcPct val="0"/>
              </a:spcBef>
              <a:spcAft>
                <a:spcPct val="0"/>
              </a:spcAft>
              <a:defRPr kumimoji="1">
                <a:solidFill>
                  <a:schemeClr val="tx1"/>
                </a:solidFill>
                <a:latin typeface="Arial" charset="0"/>
                <a:ea typeface="ＭＳ Ｐゴシック" pitchFamily="50" charset="-128"/>
              </a:defRPr>
            </a:lvl8pPr>
            <a:lvl9pPr marL="3886088" indent="-22859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8495A7-E75F-4B28-B386-626347E65C5F}" type="slidenum">
              <a:rPr lang="ja-JP" altLang="en-US" smtClean="0"/>
              <a:pPr eaLnBrk="1" hangingPunct="1"/>
              <a:t>65</a:t>
            </a:fld>
            <a:endParaRPr lang="en-US" altLang="ja-JP"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6349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34555" indent="-282521" eaLnBrk="0" hangingPunct="0">
              <a:defRPr kumimoji="1">
                <a:solidFill>
                  <a:schemeClr val="tx1"/>
                </a:solidFill>
                <a:latin typeface="Arial" charset="0"/>
                <a:ea typeface="ＭＳ Ｐゴシック" pitchFamily="50" charset="-128"/>
              </a:defRPr>
            </a:lvl2pPr>
            <a:lvl3pPr marL="1130084" indent="-226017" eaLnBrk="0" hangingPunct="0">
              <a:defRPr kumimoji="1">
                <a:solidFill>
                  <a:schemeClr val="tx1"/>
                </a:solidFill>
                <a:latin typeface="Arial" charset="0"/>
                <a:ea typeface="ＭＳ Ｐゴシック" pitchFamily="50" charset="-128"/>
              </a:defRPr>
            </a:lvl3pPr>
            <a:lvl4pPr marL="1582118" indent="-226017" eaLnBrk="0" hangingPunct="0">
              <a:defRPr kumimoji="1">
                <a:solidFill>
                  <a:schemeClr val="tx1"/>
                </a:solidFill>
                <a:latin typeface="Arial" charset="0"/>
                <a:ea typeface="ＭＳ Ｐゴシック" pitchFamily="50" charset="-128"/>
              </a:defRPr>
            </a:lvl4pPr>
            <a:lvl5pPr marL="2034151" indent="-226017" eaLnBrk="0" hangingPunct="0">
              <a:defRPr kumimoji="1">
                <a:solidFill>
                  <a:schemeClr val="tx1"/>
                </a:solidFill>
                <a:latin typeface="Arial" charset="0"/>
                <a:ea typeface="ＭＳ Ｐゴシック" pitchFamily="50" charset="-128"/>
              </a:defRPr>
            </a:lvl5pPr>
            <a:lvl6pPr marL="2486185" indent="-226017" eaLnBrk="0" fontAlgn="base" hangingPunct="0">
              <a:spcBef>
                <a:spcPct val="0"/>
              </a:spcBef>
              <a:spcAft>
                <a:spcPct val="0"/>
              </a:spcAft>
              <a:defRPr kumimoji="1">
                <a:solidFill>
                  <a:schemeClr val="tx1"/>
                </a:solidFill>
                <a:latin typeface="Arial" charset="0"/>
                <a:ea typeface="ＭＳ Ｐゴシック" pitchFamily="50" charset="-128"/>
              </a:defRPr>
            </a:lvl6pPr>
            <a:lvl7pPr marL="2938219" indent="-226017" eaLnBrk="0" fontAlgn="base" hangingPunct="0">
              <a:spcBef>
                <a:spcPct val="0"/>
              </a:spcBef>
              <a:spcAft>
                <a:spcPct val="0"/>
              </a:spcAft>
              <a:defRPr kumimoji="1">
                <a:solidFill>
                  <a:schemeClr val="tx1"/>
                </a:solidFill>
                <a:latin typeface="Arial" charset="0"/>
                <a:ea typeface="ＭＳ Ｐゴシック" pitchFamily="50" charset="-128"/>
              </a:defRPr>
            </a:lvl7pPr>
            <a:lvl8pPr marL="3390252" indent="-226017" eaLnBrk="0" fontAlgn="base" hangingPunct="0">
              <a:spcBef>
                <a:spcPct val="0"/>
              </a:spcBef>
              <a:spcAft>
                <a:spcPct val="0"/>
              </a:spcAft>
              <a:defRPr kumimoji="1">
                <a:solidFill>
                  <a:schemeClr val="tx1"/>
                </a:solidFill>
                <a:latin typeface="Arial" charset="0"/>
                <a:ea typeface="ＭＳ Ｐゴシック" pitchFamily="50" charset="-128"/>
              </a:defRPr>
            </a:lvl8pPr>
            <a:lvl9pPr marL="3842286" indent="-226017"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E81B572C-F083-4C0F-9B31-383767605154}" type="slidenum">
              <a:rPr lang="ja-JP" altLang="en-US" smtClean="0"/>
              <a:pPr eaLnBrk="1" hangingPunct="1"/>
              <a:t>66</a:t>
            </a:fld>
            <a:endParaRPr lang="en-US" altLang="ja-JP"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GNU</a:t>
            </a:r>
            <a:r>
              <a:rPr kumimoji="1" lang="ja-JP" altLang="en-US" dirty="0" smtClean="0"/>
              <a:t>について、オープンソースライターの風穴さんのコラムがありますので、興味のある方はご覧ください。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67</a:t>
            </a:fld>
            <a:endParaRPr lang="ja-JP" altLang="en-US"/>
          </a:p>
        </p:txBody>
      </p:sp>
    </p:spTree>
    <p:extLst>
      <p:ext uri="{BB962C8B-B14F-4D97-AF65-F5344CB8AC3E}">
        <p14:creationId xmlns:p14="http://schemas.microsoft.com/office/powerpoint/2010/main" val="2872583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Linux</a:t>
            </a:r>
            <a:r>
              <a:rPr kumimoji="1" lang="ja-JP" altLang="en-US" dirty="0" smtClean="0"/>
              <a:t>を皮切りに、</a:t>
            </a:r>
            <a:r>
              <a:rPr kumimoji="1" lang="en-US" altLang="ja-JP" dirty="0" smtClean="0"/>
              <a:t>IBM</a:t>
            </a:r>
            <a:r>
              <a:rPr kumimoji="1" lang="ja-JP" altLang="en-US" dirty="0" smtClean="0"/>
              <a:t>はオープンソースへの関与を深めています。最近だけでも、多くの発表がありました。</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70</a:t>
            </a:fld>
            <a:endParaRPr lang="ja-JP" altLang="en-US"/>
          </a:p>
        </p:txBody>
      </p:sp>
    </p:spTree>
    <p:extLst>
      <p:ext uri="{BB962C8B-B14F-4D97-AF65-F5344CB8AC3E}">
        <p14:creationId xmlns:p14="http://schemas.microsoft.com/office/powerpoint/2010/main" val="468417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en-US" altLang="ja-JP" dirty="0" smtClean="0"/>
              <a:t>IBM</a:t>
            </a:r>
            <a:r>
              <a:rPr kumimoji="1" lang="ja-JP" altLang="en-US" dirty="0" smtClean="0"/>
              <a:t>は、中身非公開のバリバリの囲い込みビジネスで成功している会社ですが、</a:t>
            </a:r>
            <a:r>
              <a:rPr kumimoji="1" lang="ja-JP" altLang="en-US" dirty="0" smtClean="0"/>
              <a:t>その歴史の中で、オープンを上手に活用してもいます。</a:t>
            </a:r>
            <a:endParaRPr kumimoji="1" lang="en-US" altLang="ja-JP" dirty="0" smtClean="0"/>
          </a:p>
          <a:p>
            <a:endParaRPr kumimoji="1" lang="en-US" altLang="ja-JP" dirty="0" smtClean="0"/>
          </a:p>
          <a:p>
            <a:r>
              <a:rPr kumimoji="1" lang="ja-JP" altLang="en-US" dirty="0" smtClean="0"/>
              <a:t>自社技術で顧客を囲い込む一方で、技術の一部をうまく公開する事により、自社のリソースを節約しているのです。その例として、</a:t>
            </a:r>
            <a:r>
              <a:rPr kumimoji="1" lang="en-US" altLang="ja-JP" dirty="0" smtClean="0"/>
              <a:t>System360</a:t>
            </a:r>
            <a:r>
              <a:rPr kumimoji="1" lang="ja-JP" altLang="en-US" dirty="0" err="1" smtClean="0"/>
              <a:t>での</a:t>
            </a:r>
            <a:r>
              <a:rPr kumimoji="1" lang="ja-JP" altLang="en-US" dirty="0" smtClean="0"/>
              <a:t>アーキテクチャ公開があります。一方で失敗例もあり、</a:t>
            </a:r>
            <a:r>
              <a:rPr kumimoji="1" lang="en-US" altLang="ja-JP" dirty="0" smtClean="0"/>
              <a:t>IBM PC</a:t>
            </a:r>
            <a:r>
              <a:rPr kumimoji="1" lang="ja-JP" altLang="en-US" dirty="0" smtClean="0"/>
              <a:t>のアーキテクチャ公開は、</a:t>
            </a:r>
            <a:r>
              <a:rPr kumimoji="1" lang="en-US" altLang="ja-JP" dirty="0" smtClean="0"/>
              <a:t>IBM</a:t>
            </a:r>
            <a:r>
              <a:rPr kumimoji="1" lang="ja-JP" altLang="en-US" dirty="0" smtClean="0"/>
              <a:t>にとっては良い結果を生みませんでした。</a:t>
            </a:r>
            <a:endParaRPr kumimoji="1" lang="en-US" altLang="ja-JP" dirty="0" smtClean="0"/>
          </a:p>
          <a:p>
            <a:r>
              <a:rPr kumimoji="1" lang="en-US" altLang="ja-JP" dirty="0" smtClean="0"/>
              <a:t>OSS</a:t>
            </a:r>
            <a:r>
              <a:rPr kumimoji="1" lang="ja-JP" altLang="en-US" dirty="0" smtClean="0"/>
              <a:t>については、</a:t>
            </a:r>
            <a:r>
              <a:rPr kumimoji="1" lang="en-US" altLang="ja-JP" dirty="0" smtClean="0"/>
              <a:t>Linux</a:t>
            </a:r>
            <a:r>
              <a:rPr kumimoji="1" lang="ja-JP" altLang="en-US" dirty="0" err="1" smtClean="0"/>
              <a:t>への</a:t>
            </a:r>
            <a:r>
              <a:rPr kumimoji="1" lang="ja-JP" altLang="en-US" dirty="0" smtClean="0"/>
              <a:t>コミットを発表することにより、</a:t>
            </a:r>
            <a:r>
              <a:rPr kumimoji="1" lang="en-US" altLang="ja-JP" dirty="0" smtClean="0"/>
              <a:t>Linux</a:t>
            </a:r>
            <a:r>
              <a:rPr kumimoji="1" lang="ja-JP" altLang="en-US" dirty="0" smtClean="0"/>
              <a:t>の商用利用へ弾みを付けたり、その後、様々な</a:t>
            </a:r>
            <a:r>
              <a:rPr kumimoji="1" lang="en-US" altLang="ja-JP" dirty="0" smtClean="0"/>
              <a:t>OSS</a:t>
            </a:r>
            <a:r>
              <a:rPr kumimoji="1" lang="ja-JP" altLang="en-US" dirty="0" smtClean="0"/>
              <a:t>を採用して自社のソリューションに組込んでいます。自社技術を積極的にオープンソース化することもしています。さらに、オープンスタンダードへのコミットも積極的に行っています。</a:t>
            </a:r>
            <a:endParaRPr kumimoji="1" lang="en-US" altLang="ja-JP" dirty="0" smtClean="0"/>
          </a:p>
          <a:p>
            <a:endParaRPr kumimoji="1" lang="en-US" altLang="ja-JP" dirty="0" smtClean="0"/>
          </a:p>
          <a:p>
            <a:r>
              <a:rPr kumimoji="1" lang="en-US" altLang="ja-JP" dirty="0" smtClean="0"/>
              <a:t>IBM</a:t>
            </a:r>
            <a:r>
              <a:rPr kumimoji="1" lang="ja-JP" altLang="en-US" dirty="0" smtClean="0"/>
              <a:t>のこうした動きの背景には、外部のリソースをうまく活用して開発効率を上げようという考え方があるでしょう。オープン化がどのように開発コストを下げるのかについては、この後説明します。</a:t>
            </a:r>
            <a:endParaRPr kumimoji="1" lang="en-US" altLang="ja-JP" dirty="0" smtClean="0"/>
          </a:p>
          <a:p>
            <a:r>
              <a:rPr kumimoji="1" lang="ja-JP" altLang="en-US" dirty="0" smtClean="0"/>
              <a:t>また、昔独均法で苦しめられた体験から、過度の囲い込みを避け、オープンな姿勢をアピールしようという考えもあるのではないでしょうか。</a:t>
            </a:r>
            <a:endParaRPr kumimoji="1" lang="en-US" altLang="ja-JP" dirty="0" smtClean="0"/>
          </a:p>
          <a:p>
            <a:r>
              <a:rPr kumimoji="1" lang="ja-JP" altLang="en-US" dirty="0" smtClean="0"/>
              <a:t>そして、他社のプロプライエタリな技術への過度の依存を回避したいという考えもあると思われます。</a:t>
            </a:r>
            <a:r>
              <a:rPr kumimoji="1" lang="en-US" altLang="ja-JP" dirty="0" smtClean="0"/>
              <a:t>IBM</a:t>
            </a:r>
            <a:r>
              <a:rPr kumimoji="1" lang="ja-JP" altLang="en-US" dirty="0" smtClean="0"/>
              <a:t>が</a:t>
            </a:r>
            <a:r>
              <a:rPr kumimoji="1" lang="en-US" altLang="ja-JP" dirty="0" smtClean="0"/>
              <a:t>Linux</a:t>
            </a:r>
            <a:r>
              <a:rPr kumimoji="1" lang="ja-JP" altLang="en-US" dirty="0" smtClean="0"/>
              <a:t>のサポートを発表したとき、まさに</a:t>
            </a:r>
            <a:r>
              <a:rPr kumimoji="1" lang="en-US" altLang="ja-JP" dirty="0" smtClean="0"/>
              <a:t>Windows</a:t>
            </a:r>
            <a:r>
              <a:rPr kumimoji="1" lang="ja-JP" altLang="en-US" dirty="0" smtClean="0"/>
              <a:t>が破竹の勢いで伸びており、オープンで中立的な対抗軸を育てようという考え方もあったのではないでしょうか。</a:t>
            </a:r>
            <a:endParaRPr kumimoji="1" lang="en-US" altLang="ja-JP" dirty="0" smtClean="0"/>
          </a:p>
          <a:p>
            <a:endParaRPr kumimoji="1" lang="en-US" altLang="ja-JP" dirty="0" smtClean="0"/>
          </a:p>
          <a:p>
            <a:r>
              <a:rPr kumimoji="1" lang="ja-JP" altLang="en-US" dirty="0" smtClean="0"/>
              <a:t>これらの</a:t>
            </a:r>
            <a:r>
              <a:rPr kumimoji="1" lang="en-US" altLang="ja-JP" dirty="0" smtClean="0"/>
              <a:t>IBM</a:t>
            </a:r>
            <a:r>
              <a:rPr kumimoji="1" lang="ja-JP" altLang="en-US" dirty="0" smtClean="0"/>
              <a:t>の動きを中心に、オープンのメリットとデメリットについて考えて行きたいと思います。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6</a:t>
            </a:fld>
            <a:endParaRPr lang="ja-JP" altLang="en-US"/>
          </a:p>
        </p:txBody>
      </p:sp>
    </p:spTree>
    <p:extLst>
      <p:ext uri="{BB962C8B-B14F-4D97-AF65-F5344CB8AC3E}">
        <p14:creationId xmlns:p14="http://schemas.microsoft.com/office/powerpoint/2010/main" val="8701604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電気自動車ベンチャーのテスラが、同社の持つ特許を開放し、無料で使用できるようにするというニュースが大きく報じられました。オープン化のひとつです。</a:t>
            </a:r>
            <a:endParaRPr kumimoji="1" lang="en-US" altLang="ja-JP" dirty="0" smtClean="0"/>
          </a:p>
          <a:p>
            <a:endParaRPr kumimoji="1" lang="en-US" altLang="ja-JP" dirty="0" smtClean="0"/>
          </a:p>
          <a:p>
            <a:r>
              <a:rPr kumimoji="1" lang="ja-JP" altLang="en-US" dirty="0" smtClean="0"/>
              <a:t>テスラの狙いは、特許の開放によって市場参入者を増やし、まずは電気自動車を増やす、ということのようです。普及しないと充電スタンドなどの整備が進まず、結局自社の利益にならないという判断でしょう。</a:t>
            </a:r>
            <a:endParaRPr kumimoji="1" lang="en-US" altLang="ja-JP" dirty="0" smtClean="0"/>
          </a:p>
          <a:p>
            <a:endParaRPr kumimoji="1" lang="en-US" altLang="ja-JP" dirty="0" smtClean="0"/>
          </a:p>
          <a:p>
            <a:r>
              <a:rPr kumimoji="1" lang="ja-JP" altLang="en-US" dirty="0" smtClean="0"/>
              <a:t>また、特許に関する紛争を未然に防ぐという狙いもあるそうです。アメリカでは特許が産業の育成を阻んでいるという批判がでており、一石を投じる意味があるでしょう。実際、特許問題は先端産業にとって頭の痛い問題です。</a:t>
            </a:r>
            <a:r>
              <a:rPr kumimoji="1" lang="en-US" altLang="ja-JP" dirty="0" smtClean="0"/>
              <a:t>Apple</a:t>
            </a:r>
            <a:r>
              <a:rPr kumimoji="1" lang="ja-JP" altLang="en-US" dirty="0" smtClean="0"/>
              <a:t>や</a:t>
            </a:r>
            <a:r>
              <a:rPr kumimoji="1" lang="en-US" altLang="ja-JP" dirty="0" smtClean="0"/>
              <a:t>Samsung</a:t>
            </a:r>
            <a:r>
              <a:rPr kumimoji="1" lang="ja-JP" altLang="en-US" dirty="0" smtClean="0"/>
              <a:t>の特許紛争は、最終的に何も産み出さず、弁護士が儲かっただけ、とも言われています。</a:t>
            </a:r>
            <a:endParaRPr kumimoji="1" lang="en-US" altLang="ja-JP" dirty="0" smtClean="0"/>
          </a:p>
          <a:p>
            <a:endParaRPr kumimoji="1" lang="en-US" altLang="ja-JP" dirty="0" smtClean="0"/>
          </a:p>
          <a:p>
            <a:r>
              <a:rPr kumimoji="1" lang="ja-JP" altLang="en-US" dirty="0" smtClean="0"/>
              <a:t>特許は</a:t>
            </a:r>
            <a:r>
              <a:rPr kumimoji="1" lang="en-US" altLang="ja-JP" dirty="0" smtClean="0"/>
              <a:t>OSS</a:t>
            </a:r>
            <a:r>
              <a:rPr kumimoji="1" lang="ja-JP" altLang="en-US" dirty="0" smtClean="0"/>
              <a:t>でも大きな問題となっており、今後この方面ではこういった動きが相次ぐかもしれません。</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71</a:t>
            </a:fld>
            <a:endParaRPr lang="ja-JP" altLang="en-US"/>
          </a:p>
        </p:txBody>
      </p:sp>
    </p:spTree>
    <p:extLst>
      <p:ext uri="{BB962C8B-B14F-4D97-AF65-F5344CB8AC3E}">
        <p14:creationId xmlns:p14="http://schemas.microsoft.com/office/powerpoint/2010/main" val="2518955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7</a:t>
            </a:fld>
            <a:endParaRPr lang="en-US" altLang="ja-JP"/>
          </a:p>
        </p:txBody>
      </p:sp>
      <p:sp>
        <p:nvSpPr>
          <p:cNvPr id="761858" name="Rectangle 2"/>
          <p:cNvSpPr>
            <a:spLocks noGrp="1" noRot="1" noChangeAspect="1" noChangeArrowheads="1" noTextEdit="1"/>
          </p:cNvSpPr>
          <p:nvPr>
            <p:ph type="sldImg"/>
          </p:nvPr>
        </p:nvSpPr>
        <p:spPr>
          <a:xfrm>
            <a:off x="915988" y="733425"/>
            <a:ext cx="4905375" cy="3678238"/>
          </a:xfrm>
          <a:ln/>
        </p:spPr>
      </p:sp>
      <p:sp>
        <p:nvSpPr>
          <p:cNvPr id="761859" name="Rectangle 3"/>
          <p:cNvSpPr>
            <a:spLocks noGrp="1" noChangeArrowheads="1"/>
          </p:cNvSpPr>
          <p:nvPr>
            <p:ph type="body" idx="1"/>
          </p:nvPr>
        </p:nvSpPr>
        <p:spPr>
          <a:xfrm>
            <a:off x="672477" y="4654869"/>
            <a:ext cx="5390810" cy="4410698"/>
          </a:xfrm>
        </p:spPr>
        <p:txBody>
          <a:bodyPr/>
          <a:lstStyle/>
          <a:p>
            <a:r>
              <a:rPr lang="ja-JP" altLang="en-US" dirty="0" smtClean="0"/>
              <a:t>技術を公開して成功した最初の例が、</a:t>
            </a:r>
            <a:r>
              <a:rPr lang="en-US" altLang="ja-JP" dirty="0" smtClean="0"/>
              <a:t>IBM</a:t>
            </a:r>
            <a:r>
              <a:rPr lang="ja-JP" altLang="en-US" dirty="0" smtClean="0"/>
              <a:t>の</a:t>
            </a:r>
            <a:r>
              <a:rPr lang="en-US" altLang="ja-JP" dirty="0" smtClean="0"/>
              <a:t>System360</a:t>
            </a:r>
            <a:r>
              <a:rPr lang="ja-JP" altLang="en-US" dirty="0" smtClean="0"/>
              <a:t>でしょう。斎藤さんからのお話しにもあったように、</a:t>
            </a:r>
            <a:r>
              <a:rPr lang="en-US" altLang="ja-JP" dirty="0" smtClean="0"/>
              <a:t>IBM</a:t>
            </a:r>
            <a:r>
              <a:rPr lang="ja-JP" altLang="en-US" dirty="0" smtClean="0"/>
              <a:t>はそれまでブラックボックスだったコンピュータの設計情報をアーキテクチャとして公開したのです。</a:t>
            </a:r>
            <a:endParaRPr lang="en-US" altLang="ja-JP" dirty="0" smtClean="0"/>
          </a:p>
          <a:p>
            <a:r>
              <a:rPr lang="ja-JP" altLang="en-US" dirty="0" smtClean="0"/>
              <a:t>ハードウェアの設計図やソフトウェアのソースコードまでを公開したわけではありませんが、アプリケーションを作成するための仕様や、周辺機器を作るための接続情報などが公開されたのです。これにより、それまではメーカー自らが作らなければならなかったアプリケーションや周辺機器を第</a:t>
            </a:r>
            <a:r>
              <a:rPr lang="en-US" altLang="ja-JP" dirty="0" smtClean="0"/>
              <a:t>3</a:t>
            </a:r>
            <a:r>
              <a:rPr lang="ja-JP" altLang="en-US" dirty="0" smtClean="0"/>
              <a:t>者（サードパーティ）が作ることができるようになりました。</a:t>
            </a:r>
            <a:endParaRPr lang="en-US" altLang="ja-JP" dirty="0" smtClean="0"/>
          </a:p>
          <a:p>
            <a:r>
              <a:rPr lang="en-US" altLang="ja-JP" dirty="0" smtClean="0"/>
              <a:t>IBM</a:t>
            </a:r>
            <a:r>
              <a:rPr lang="ja-JP" altLang="en-US" dirty="0" smtClean="0"/>
              <a:t>にとっては、自社製の周辺機器が売れなくなりますが、反面、自社で全ての品揃えを開発しなくても良いというメリットもあります。周辺機器市場は活性化し、顧客の選択肢は増え、結果として</a:t>
            </a:r>
            <a:r>
              <a:rPr lang="en-US" altLang="ja-JP" dirty="0" smtClean="0"/>
              <a:t>IBM</a:t>
            </a:r>
            <a:r>
              <a:rPr lang="ja-JP" altLang="en-US" dirty="0" smtClean="0"/>
              <a:t>の利益になったのです。</a:t>
            </a:r>
            <a:endParaRPr lang="en-US" altLang="ja-JP" dirty="0" smtClean="0"/>
          </a:p>
          <a:p>
            <a:endParaRPr lang="en-US" altLang="ja-JP" dirty="0" smtClean="0"/>
          </a:p>
          <a:p>
            <a:r>
              <a:rPr lang="ja-JP" altLang="en-US" dirty="0" smtClean="0"/>
              <a:t>その反面、技術の公開は互換機を産み出し、</a:t>
            </a:r>
            <a:r>
              <a:rPr lang="en-US" altLang="ja-JP" dirty="0" smtClean="0"/>
              <a:t>IBM</a:t>
            </a:r>
            <a:r>
              <a:rPr lang="ja-JP" altLang="en-US" dirty="0" smtClean="0"/>
              <a:t>のシェアを低下させました。</a:t>
            </a:r>
            <a:r>
              <a:rPr lang="en-US" altLang="ja-JP" dirty="0" smtClean="0"/>
              <a:t>IBM</a:t>
            </a:r>
            <a:r>
              <a:rPr lang="ja-JP" altLang="en-US" dirty="0" smtClean="0"/>
              <a:t>はこの後、</a:t>
            </a:r>
            <a:r>
              <a:rPr lang="en-US" altLang="ja-JP" dirty="0" smtClean="0"/>
              <a:t>OS</a:t>
            </a:r>
            <a:r>
              <a:rPr lang="ja-JP" altLang="en-US" dirty="0" smtClean="0"/>
              <a:t>の一部をファームウェア化したり、互換機メーカーを特許で訴えるなどして、互換機対策を行います。現在の結果を見れば、</a:t>
            </a:r>
            <a:r>
              <a:rPr lang="en-US" altLang="ja-JP" dirty="0" smtClean="0"/>
              <a:t>IBM</a:t>
            </a:r>
            <a:r>
              <a:rPr lang="ja-JP" altLang="en-US" dirty="0" smtClean="0"/>
              <a:t>はメインフレーム事業でほぼ唯一利益を上げている企業となり、アーキテクチャ公開の損得勘定としては、メリットが大きかったと言うことができるでしょう。</a:t>
            </a:r>
            <a:endParaRPr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もう一つの例として</a:t>
            </a:r>
            <a:r>
              <a:rPr kumimoji="1" lang="en-US" altLang="ja-JP" dirty="0" smtClean="0"/>
              <a:t>PC</a:t>
            </a:r>
            <a:r>
              <a:rPr kumimoji="1" lang="ja-JP" altLang="en-US" dirty="0" smtClean="0"/>
              <a:t>を挙げます。その前に、</a:t>
            </a:r>
            <a:r>
              <a:rPr kumimoji="1" lang="en-US" altLang="ja-JP" dirty="0" smtClean="0"/>
              <a:t>PC</a:t>
            </a:r>
            <a:r>
              <a:rPr kumimoji="1" lang="ja-JP" altLang="en-US" dirty="0" smtClean="0"/>
              <a:t>の歴史を振り返ってみましょう。</a:t>
            </a:r>
            <a:endParaRPr kumimoji="1" lang="en-US" altLang="ja-JP" dirty="0" smtClean="0"/>
          </a:p>
          <a:p>
            <a:endParaRPr kumimoji="1" lang="en-US" altLang="ja-JP" dirty="0" smtClean="0"/>
          </a:p>
          <a:p>
            <a:r>
              <a:rPr kumimoji="1" lang="en-US" altLang="ja-JP" dirty="0" smtClean="0"/>
              <a:t>1970</a:t>
            </a:r>
            <a:r>
              <a:rPr kumimoji="1" lang="ja-JP" altLang="en-US" dirty="0" smtClean="0"/>
              <a:t>年代になって、パーソナルコンピュータが誕生します。</a:t>
            </a:r>
            <a:r>
              <a:rPr kumimoji="1" lang="en-US" altLang="ja-JP" dirty="0" smtClean="0"/>
              <a:t>PC</a:t>
            </a:r>
            <a:r>
              <a:rPr kumimoji="1" lang="ja-JP" altLang="en-US" dirty="0" smtClean="0"/>
              <a:t>はそもそも工作好きのエンジニアの趣味という色彩が強く、初期のコンピュータは回路図から基本ソフトまで、全てが完全に公開されていました。</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8</a:t>
            </a:fld>
            <a:endParaRPr lang="ja-JP" altLang="en-US"/>
          </a:p>
        </p:txBody>
      </p:sp>
    </p:spTree>
    <p:extLst>
      <p:ext uri="{BB962C8B-B14F-4D97-AF65-F5344CB8AC3E}">
        <p14:creationId xmlns:p14="http://schemas.microsoft.com/office/powerpoint/2010/main" val="2798960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1977</a:t>
            </a:r>
            <a:r>
              <a:rPr kumimoji="1" lang="ja-JP" altLang="en-US" dirty="0" smtClean="0"/>
              <a:t>年に発売された</a:t>
            </a:r>
            <a:r>
              <a:rPr kumimoji="1" lang="en-US" altLang="ja-JP" dirty="0" err="1" smtClean="0"/>
              <a:t>AppleII</a:t>
            </a:r>
            <a:r>
              <a:rPr kumimoji="1" lang="ja-JP" altLang="en-US" dirty="0" smtClean="0"/>
              <a:t>は</a:t>
            </a:r>
            <a:r>
              <a:rPr kumimoji="1" lang="en-US" altLang="ja-JP" dirty="0" smtClean="0"/>
              <a:t>PC</a:t>
            </a:r>
            <a:r>
              <a:rPr kumimoji="1" lang="ja-JP" altLang="en-US" dirty="0" smtClean="0"/>
              <a:t>として最初の大成功を収めます。ハードウェア仕様やソフトウェアの</a:t>
            </a:r>
            <a:r>
              <a:rPr kumimoji="1" lang="en-US" altLang="ja-JP" dirty="0" smtClean="0"/>
              <a:t>API</a:t>
            </a:r>
            <a:r>
              <a:rPr kumimoji="1" lang="ja-JP" altLang="en-US" dirty="0" smtClean="0"/>
              <a:t>も公開されており、様々な周辺機器やゲームソフトなどがサードパーティによって開発されました。当時まだまだ小さかった</a:t>
            </a:r>
            <a:r>
              <a:rPr kumimoji="1" lang="en-US" altLang="ja-JP" dirty="0" smtClean="0"/>
              <a:t>Apple</a:t>
            </a:r>
            <a:r>
              <a:rPr kumimoji="1" lang="ja-JP" altLang="en-US" dirty="0" smtClean="0"/>
              <a:t>が自社で全てを開発することはできなかったでしょう。</a:t>
            </a:r>
            <a:endParaRPr kumimoji="1" lang="en-US" altLang="ja-JP" dirty="0" smtClean="0"/>
          </a:p>
          <a:p>
            <a:r>
              <a:rPr kumimoji="1" lang="en-US" altLang="ja-JP" dirty="0" smtClean="0"/>
              <a:t>Apple</a:t>
            </a:r>
            <a:r>
              <a:rPr kumimoji="1" lang="ja-JP" altLang="en-US" dirty="0" smtClean="0"/>
              <a:t>は様々な情報を公開することによって、外部の力をうまく活用し、自社の成功に結びつけたのです。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10</a:t>
            </a:fld>
            <a:endParaRPr lang="ja-JP" altLang="en-US"/>
          </a:p>
        </p:txBody>
      </p:sp>
    </p:spTree>
    <p:extLst>
      <p:ext uri="{BB962C8B-B14F-4D97-AF65-F5344CB8AC3E}">
        <p14:creationId xmlns:p14="http://schemas.microsoft.com/office/powerpoint/2010/main" val="4058751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正方形/長方形 1"/>
          <p:cNvSpPr/>
          <p:nvPr userDrawn="1"/>
        </p:nvSpPr>
        <p:spPr bwMode="auto">
          <a:xfrm>
            <a:off x="755576" y="717472"/>
            <a:ext cx="7632848" cy="5400600"/>
          </a:xfrm>
          <a:prstGeom prst="rect">
            <a:avLst/>
          </a:prstGeom>
          <a:solidFill>
            <a:schemeClr val="accent4">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0" name="Text Box 13"/>
          <p:cNvSpPr txBox="1">
            <a:spLocks noChangeArrowheads="1"/>
          </p:cNvSpPr>
          <p:nvPr/>
        </p:nvSpPr>
        <p:spPr bwMode="auto">
          <a:xfrm>
            <a:off x="6588224" y="-1"/>
            <a:ext cx="2555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en-US" altLang="ja-JP" sz="1200" baseline="0" dirty="0" smtClean="0">
                <a:latin typeface="+mn-lt"/>
                <a:ea typeface="+mn-ea"/>
              </a:rPr>
              <a:t>IT</a:t>
            </a:r>
            <a:r>
              <a:rPr lang="ja-JP" altLang="en-US" sz="1200" baseline="0" dirty="0" smtClean="0">
                <a:latin typeface="+mn-lt"/>
                <a:ea typeface="+mn-ea"/>
              </a:rPr>
              <a:t>ソリューション塾　講義資料</a:t>
            </a:r>
          </a:p>
        </p:txBody>
      </p:sp>
      <p:sp>
        <p:nvSpPr>
          <p:cNvPr id="13" name="Line 17"/>
          <p:cNvSpPr>
            <a:spLocks noChangeShapeType="1"/>
          </p:cNvSpPr>
          <p:nvPr/>
        </p:nvSpPr>
        <p:spPr bwMode="auto">
          <a:xfrm>
            <a:off x="457200" y="3352800"/>
            <a:ext cx="13716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 name="正方形/長方形 14"/>
          <p:cNvSpPr/>
          <p:nvPr userDrawn="1"/>
        </p:nvSpPr>
        <p:spPr bwMode="auto">
          <a:xfrm>
            <a:off x="755576" y="1916832"/>
            <a:ext cx="7632848" cy="315730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468996" name="Rectangle 4"/>
          <p:cNvSpPr>
            <a:spLocks noGrp="1" noChangeArrowheads="1"/>
          </p:cNvSpPr>
          <p:nvPr>
            <p:ph type="ctrTitle"/>
          </p:nvPr>
        </p:nvSpPr>
        <p:spPr>
          <a:xfrm>
            <a:off x="1" y="2960572"/>
            <a:ext cx="9143999" cy="914400"/>
          </a:xfrm>
        </p:spPr>
        <p:txBody>
          <a:bodyPr/>
          <a:lstStyle>
            <a:lvl1pPr algn="ctr">
              <a:defRPr>
                <a:solidFill>
                  <a:schemeClr val="bg1"/>
                </a:solidFill>
              </a:defRPr>
            </a:lvl1pPr>
          </a:lstStyle>
          <a:p>
            <a:r>
              <a:rPr lang="ja-JP" altLang="en-US" dirty="0" smtClean="0"/>
              <a:t>マスタ タイトルの書式設定</a:t>
            </a:r>
            <a:endParaRPr lang="ja-JP" altLang="en-US" dirty="0"/>
          </a:p>
        </p:txBody>
      </p:sp>
      <p:sp>
        <p:nvSpPr>
          <p:cNvPr id="14" name="Text Box 24"/>
          <p:cNvSpPr txBox="1">
            <a:spLocks noChangeArrowheads="1"/>
          </p:cNvSpPr>
          <p:nvPr userDrawn="1"/>
        </p:nvSpPr>
        <p:spPr bwMode="auto">
          <a:xfrm>
            <a:off x="5868144" y="6638066"/>
            <a:ext cx="31133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defRPr/>
            </a:pPr>
            <a:r>
              <a:rPr lang="en-US" altLang="ja-JP" sz="800" baseline="0" dirty="0" smtClean="0">
                <a:latin typeface="+mn-lt"/>
                <a:ea typeface="+mn-ea"/>
              </a:rPr>
              <a:t>© 2009-14,all rights reserved by </a:t>
            </a:r>
            <a:r>
              <a:rPr lang="en-US" altLang="ja-JP" sz="800" baseline="0" dirty="0" err="1" smtClean="0">
                <a:latin typeface="+mn-lt"/>
                <a:ea typeface="+mn-ea"/>
              </a:rPr>
              <a:t>NetCommerce</a:t>
            </a:r>
            <a:r>
              <a:rPr lang="en-US" altLang="ja-JP" sz="800" baseline="0" dirty="0" smtClean="0">
                <a:latin typeface="+mn-lt"/>
                <a:ea typeface="+mn-ea"/>
              </a:rPr>
              <a:t> &amp; applied marketing</a:t>
            </a:r>
          </a:p>
        </p:txBody>
      </p:sp>
      <p:sp>
        <p:nvSpPr>
          <p:cNvPr id="8" name="正方形/長方形 7"/>
          <p:cNvSpPr/>
          <p:nvPr userDrawn="1"/>
        </p:nvSpPr>
        <p:spPr bwMode="auto">
          <a:xfrm>
            <a:off x="7496752" y="1916832"/>
            <a:ext cx="891671" cy="216024"/>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9" name="正方形/長方形 8"/>
          <p:cNvSpPr/>
          <p:nvPr userDrawn="1"/>
        </p:nvSpPr>
        <p:spPr bwMode="auto">
          <a:xfrm>
            <a:off x="6605081" y="1916832"/>
            <a:ext cx="891671" cy="216024"/>
          </a:xfrm>
          <a:prstGeom prst="rect">
            <a:avLst/>
          </a:prstGeom>
          <a:solidFill>
            <a:schemeClr val="accent1">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Tree>
    <p:extLst>
      <p:ext uri="{BB962C8B-B14F-4D97-AF65-F5344CB8AC3E}">
        <p14:creationId xmlns:p14="http://schemas.microsoft.com/office/powerpoint/2010/main" val="38097688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正方形/長方形 1"/>
          <p:cNvSpPr/>
          <p:nvPr userDrawn="1"/>
        </p:nvSpPr>
        <p:spPr bwMode="auto">
          <a:xfrm>
            <a:off x="6612305" y="6584137"/>
            <a:ext cx="1200055" cy="27622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3" name="正方形/長方形 2"/>
          <p:cNvSpPr/>
          <p:nvPr userDrawn="1"/>
        </p:nvSpPr>
        <p:spPr bwMode="auto">
          <a:xfrm>
            <a:off x="7812360" y="6583363"/>
            <a:ext cx="1331640" cy="276225"/>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4" name="正方形/長方形 3"/>
          <p:cNvSpPr/>
          <p:nvPr userDrawn="1"/>
        </p:nvSpPr>
        <p:spPr bwMode="auto">
          <a:xfrm>
            <a:off x="-4744" y="6583363"/>
            <a:ext cx="6617048" cy="276225"/>
          </a:xfrm>
          <a:prstGeom prst="rect">
            <a:avLst/>
          </a:pr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 name="Text Box 22"/>
          <p:cNvSpPr txBox="1">
            <a:spLocks noChangeArrowheads="1"/>
          </p:cNvSpPr>
          <p:nvPr userDrawn="1"/>
        </p:nvSpPr>
        <p:spPr bwMode="auto">
          <a:xfrm>
            <a:off x="6612305" y="6583363"/>
            <a:ext cx="25555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defRPr/>
            </a:pPr>
            <a:r>
              <a:rPr lang="en-US" altLang="ja-JP" sz="1200" dirty="0" err="1" smtClean="0">
                <a:solidFill>
                  <a:schemeClr val="bg1"/>
                </a:solidFill>
              </a:rPr>
              <a:t>NetCommerce</a:t>
            </a:r>
            <a:r>
              <a:rPr lang="ja-JP" altLang="en-US" sz="1200" baseline="0" dirty="0" smtClean="0">
                <a:solidFill>
                  <a:schemeClr val="bg1"/>
                </a:solidFill>
              </a:rPr>
              <a:t>  </a:t>
            </a:r>
            <a:r>
              <a:rPr lang="ja-JP" altLang="en-US" sz="1200" dirty="0" smtClean="0">
                <a:solidFill>
                  <a:schemeClr val="bg1"/>
                </a:solidFill>
              </a:rPr>
              <a:t> </a:t>
            </a:r>
            <a:r>
              <a:rPr lang="en-US" altLang="ja-JP" sz="1200" dirty="0" smtClean="0">
                <a:solidFill>
                  <a:schemeClr val="bg1"/>
                </a:solidFill>
              </a:rPr>
              <a:t> applied marketing</a:t>
            </a:r>
          </a:p>
        </p:txBody>
      </p:sp>
      <p:sp>
        <p:nvSpPr>
          <p:cNvPr id="6" name="Text Box 24"/>
          <p:cNvSpPr txBox="1">
            <a:spLocks noChangeArrowheads="1"/>
          </p:cNvSpPr>
          <p:nvPr userDrawn="1"/>
        </p:nvSpPr>
        <p:spPr bwMode="auto">
          <a:xfrm>
            <a:off x="-4744" y="6644144"/>
            <a:ext cx="32944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defRPr/>
            </a:pPr>
            <a:r>
              <a:rPr lang="en-US" altLang="ja-JP" sz="800" smtClean="0"/>
              <a:t>© 2009-13,all rights reserved by NetCommerce &amp; applied marketing</a:t>
            </a:r>
          </a:p>
        </p:txBody>
      </p:sp>
    </p:spTree>
    <p:extLst>
      <p:ext uri="{BB962C8B-B14F-4D97-AF65-F5344CB8AC3E}">
        <p14:creationId xmlns:p14="http://schemas.microsoft.com/office/powerpoint/2010/main" val="67099326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7" name="正方形/長方形 6"/>
          <p:cNvSpPr/>
          <p:nvPr userDrawn="1"/>
        </p:nvSpPr>
        <p:spPr bwMode="auto">
          <a:xfrm>
            <a:off x="-4744" y="0"/>
            <a:ext cx="9148744" cy="6860362"/>
          </a:xfrm>
          <a:prstGeom prst="rect">
            <a:avLst/>
          </a:prstGeom>
          <a:solidFill>
            <a:schemeClr val="tx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2" name="正方形/長方形 1"/>
          <p:cNvSpPr/>
          <p:nvPr userDrawn="1"/>
        </p:nvSpPr>
        <p:spPr bwMode="auto">
          <a:xfrm>
            <a:off x="6612305" y="6584137"/>
            <a:ext cx="1200055" cy="27622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3" name="正方形/長方形 2"/>
          <p:cNvSpPr/>
          <p:nvPr userDrawn="1"/>
        </p:nvSpPr>
        <p:spPr bwMode="auto">
          <a:xfrm>
            <a:off x="7812360" y="6583363"/>
            <a:ext cx="1331640" cy="276225"/>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 name="Text Box 22"/>
          <p:cNvSpPr txBox="1">
            <a:spLocks noChangeArrowheads="1"/>
          </p:cNvSpPr>
          <p:nvPr userDrawn="1"/>
        </p:nvSpPr>
        <p:spPr bwMode="auto">
          <a:xfrm>
            <a:off x="6612305" y="6583363"/>
            <a:ext cx="25555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defRPr/>
            </a:pPr>
            <a:r>
              <a:rPr lang="en-US" altLang="ja-JP" sz="1200" dirty="0" err="1" smtClean="0">
                <a:solidFill>
                  <a:schemeClr val="bg1"/>
                </a:solidFill>
              </a:rPr>
              <a:t>NetCommerce</a:t>
            </a:r>
            <a:r>
              <a:rPr lang="ja-JP" altLang="en-US" sz="1200" baseline="0" dirty="0" smtClean="0">
                <a:solidFill>
                  <a:schemeClr val="bg1"/>
                </a:solidFill>
              </a:rPr>
              <a:t>  </a:t>
            </a:r>
            <a:r>
              <a:rPr lang="ja-JP" altLang="en-US" sz="1200" dirty="0" smtClean="0">
                <a:solidFill>
                  <a:schemeClr val="bg1"/>
                </a:solidFill>
              </a:rPr>
              <a:t> </a:t>
            </a:r>
            <a:r>
              <a:rPr lang="en-US" altLang="ja-JP" sz="1200" dirty="0" smtClean="0">
                <a:solidFill>
                  <a:schemeClr val="bg1"/>
                </a:solidFill>
              </a:rPr>
              <a:t> applied marketing</a:t>
            </a:r>
          </a:p>
        </p:txBody>
      </p:sp>
      <p:sp>
        <p:nvSpPr>
          <p:cNvPr id="6" name="Text Box 24"/>
          <p:cNvSpPr txBox="1">
            <a:spLocks noChangeArrowheads="1"/>
          </p:cNvSpPr>
          <p:nvPr userDrawn="1"/>
        </p:nvSpPr>
        <p:spPr bwMode="auto">
          <a:xfrm>
            <a:off x="-4744" y="6644144"/>
            <a:ext cx="32944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defRPr/>
            </a:pPr>
            <a:r>
              <a:rPr lang="en-US" altLang="ja-JP" sz="800" dirty="0" smtClean="0">
                <a:solidFill>
                  <a:schemeClr val="bg1"/>
                </a:solidFill>
              </a:rPr>
              <a:t>© 2009-13,all rights reserved by </a:t>
            </a:r>
            <a:r>
              <a:rPr lang="en-US" altLang="ja-JP" sz="800" dirty="0" err="1" smtClean="0">
                <a:solidFill>
                  <a:schemeClr val="bg1"/>
                </a:solidFill>
              </a:rPr>
              <a:t>NetCommerce</a:t>
            </a:r>
            <a:r>
              <a:rPr lang="en-US" altLang="ja-JP" sz="800" dirty="0" smtClean="0">
                <a:solidFill>
                  <a:schemeClr val="bg1"/>
                </a:solidFill>
              </a:rPr>
              <a:t> &amp; applied marketing</a:t>
            </a:r>
          </a:p>
        </p:txBody>
      </p:sp>
    </p:spTree>
    <p:extLst>
      <p:ext uri="{BB962C8B-B14F-4D97-AF65-F5344CB8AC3E}">
        <p14:creationId xmlns:p14="http://schemas.microsoft.com/office/powerpoint/2010/main" val="10831242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189053"/>
            <a:ext cx="8229600" cy="4525963"/>
          </a:xfrm>
          <a:prstGeom prst="rect">
            <a:avLst/>
          </a:prstGeom>
        </p:spPr>
        <p:txBody>
          <a:bodyPr/>
          <a:lstStyle>
            <a:lvl1pPr>
              <a:defRPr sz="2400" baseline="0">
                <a:solidFill>
                  <a:schemeClr val="accent4"/>
                </a:solidFill>
                <a:ea typeface="+mn-ea"/>
              </a:defRPr>
            </a:lvl1pPr>
            <a:lvl2pPr>
              <a:defRPr sz="2000" baseline="0">
                <a:solidFill>
                  <a:schemeClr val="accent4"/>
                </a:solidFill>
                <a:ea typeface="+mn-ea"/>
              </a:defRPr>
            </a:lvl2pPr>
            <a:lvl3pPr>
              <a:defRPr sz="2000" baseline="0">
                <a:solidFill>
                  <a:schemeClr val="accent4"/>
                </a:solidFill>
                <a:ea typeface="+mn-ea"/>
              </a:defRPr>
            </a:lvl3pPr>
            <a:lvl4pPr>
              <a:defRPr sz="1800" baseline="0">
                <a:solidFill>
                  <a:schemeClr val="accent4"/>
                </a:solidFill>
                <a:ea typeface="+mn-ea"/>
              </a:defRPr>
            </a:lvl4pPr>
            <a:lvl5pPr>
              <a:defRPr sz="1800" baseline="0">
                <a:solidFill>
                  <a:schemeClr val="accent4"/>
                </a:solidFill>
                <a:ea typeface="+mn-ea"/>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Tree>
    <p:extLst>
      <p:ext uri="{BB962C8B-B14F-4D97-AF65-F5344CB8AC3E}">
        <p14:creationId xmlns:p14="http://schemas.microsoft.com/office/powerpoint/2010/main" val="14405921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340185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21889066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78246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370638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889074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91589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53200" y="152400"/>
            <a:ext cx="2133600" cy="59737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52400" y="152400"/>
            <a:ext cx="6248400" cy="59737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782472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正方形/長方形 8"/>
          <p:cNvSpPr/>
          <p:nvPr userDrawn="1"/>
        </p:nvSpPr>
        <p:spPr bwMode="auto">
          <a:xfrm>
            <a:off x="6612305" y="6584137"/>
            <a:ext cx="1200055" cy="27622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8" name="正方形/長方形 7"/>
          <p:cNvSpPr/>
          <p:nvPr userDrawn="1"/>
        </p:nvSpPr>
        <p:spPr bwMode="auto">
          <a:xfrm>
            <a:off x="7812360" y="6583363"/>
            <a:ext cx="1331640" cy="276225"/>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 name="正方形/長方形 1"/>
          <p:cNvSpPr/>
          <p:nvPr userDrawn="1"/>
        </p:nvSpPr>
        <p:spPr bwMode="auto">
          <a:xfrm>
            <a:off x="-4744" y="6583363"/>
            <a:ext cx="6617048" cy="276225"/>
          </a:xfrm>
          <a:prstGeom prst="rect">
            <a:avLst/>
          </a:pr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026" name="Rectangle 16"/>
          <p:cNvSpPr>
            <a:spLocks noChangeArrowheads="1"/>
          </p:cNvSpPr>
          <p:nvPr/>
        </p:nvSpPr>
        <p:spPr bwMode="auto">
          <a:xfrm>
            <a:off x="0" y="0"/>
            <a:ext cx="9144000" cy="838200"/>
          </a:xfrm>
          <a:prstGeom prst="rect">
            <a:avLst/>
          </a:prstGeom>
          <a:solidFill>
            <a:schemeClr val="accent4"/>
          </a:solidFill>
          <a:ln>
            <a:noFill/>
          </a:ln>
          <a:extLst/>
        </p:spPr>
        <p:txBody>
          <a:bodyPr wrap="none" anchor="ctr"/>
          <a:lstStyle/>
          <a:p>
            <a:endParaRPr lang="ja-JP" altLang="en-US"/>
          </a:p>
        </p:txBody>
      </p:sp>
      <p:sp>
        <p:nvSpPr>
          <p:cNvPr id="1027" name="Rectangle 2"/>
          <p:cNvSpPr>
            <a:spLocks noGrp="1" noChangeArrowheads="1"/>
          </p:cNvSpPr>
          <p:nvPr>
            <p:ph type="title"/>
          </p:nvPr>
        </p:nvSpPr>
        <p:spPr bwMode="auto">
          <a:xfrm>
            <a:off x="152400" y="1524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endParaRPr lang="en-US" altLang="ja-JP" smtClean="0"/>
          </a:p>
        </p:txBody>
      </p:sp>
      <p:sp>
        <p:nvSpPr>
          <p:cNvPr id="1028" name="AutoShape 20" descr="netcomm_logo.p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29" name="Text Box 22"/>
          <p:cNvSpPr txBox="1">
            <a:spLocks noChangeArrowheads="1"/>
          </p:cNvSpPr>
          <p:nvPr/>
        </p:nvSpPr>
        <p:spPr bwMode="auto">
          <a:xfrm>
            <a:off x="6615063" y="6583363"/>
            <a:ext cx="25527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defRPr/>
            </a:pPr>
            <a:r>
              <a:rPr lang="en-US" altLang="ja-JP" sz="1200" dirty="0" err="1" smtClean="0">
                <a:solidFill>
                  <a:schemeClr val="bg1"/>
                </a:solidFill>
                <a:latin typeface="+mn-lt"/>
                <a:ea typeface="+mn-ea"/>
              </a:rPr>
              <a:t>NetCommerce</a:t>
            </a:r>
            <a:r>
              <a:rPr lang="en-US" altLang="ja-JP" sz="1200" dirty="0" smtClean="0">
                <a:solidFill>
                  <a:schemeClr val="bg1"/>
                </a:solidFill>
                <a:latin typeface="+mn-lt"/>
                <a:ea typeface="+mn-ea"/>
              </a:rPr>
              <a:t>   applied marketing</a:t>
            </a:r>
          </a:p>
        </p:txBody>
      </p:sp>
      <p:sp>
        <p:nvSpPr>
          <p:cNvPr id="1030" name="Text Box 24"/>
          <p:cNvSpPr txBox="1">
            <a:spLocks noChangeArrowheads="1"/>
          </p:cNvSpPr>
          <p:nvPr/>
        </p:nvSpPr>
        <p:spPr bwMode="auto">
          <a:xfrm>
            <a:off x="-4744" y="6644144"/>
            <a:ext cx="31133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defRPr/>
            </a:pPr>
            <a:r>
              <a:rPr lang="en-US" altLang="ja-JP" sz="800" dirty="0" smtClean="0">
                <a:latin typeface="+mn-lt"/>
                <a:ea typeface="+mn-ea"/>
              </a:rPr>
              <a:t>© 2009-14,all rights reserved by </a:t>
            </a:r>
            <a:r>
              <a:rPr lang="en-US" altLang="ja-JP" sz="800" dirty="0" err="1" smtClean="0">
                <a:latin typeface="+mn-lt"/>
                <a:ea typeface="+mn-ea"/>
              </a:rPr>
              <a:t>NetCommerce</a:t>
            </a:r>
            <a:r>
              <a:rPr lang="en-US" altLang="ja-JP" sz="800" dirty="0" smtClean="0">
                <a:latin typeface="+mn-lt"/>
                <a:ea typeface="+mn-ea"/>
              </a:rPr>
              <a:t> &amp; applied marketing</a:t>
            </a:r>
          </a:p>
        </p:txBody>
      </p:sp>
    </p:spTree>
  </p:cSld>
  <p:clrMap bg1="lt1" tx1="dk1" bg2="lt2" tx2="dk2" accent1="accent1" accent2="accent2" accent3="accent3" accent4="accent4" accent5="accent5" accent6="accent6" hlink="hlink" folHlink="folHlink"/>
  <p:sldLayoutIdLst>
    <p:sldLayoutId id="2147484411" r:id="rId1"/>
    <p:sldLayoutId id="2147484401" r:id="rId2"/>
    <p:sldLayoutId id="2147484404" r:id="rId3"/>
    <p:sldLayoutId id="2147484405" r:id="rId4"/>
    <p:sldLayoutId id="2147484406" r:id="rId5"/>
    <p:sldLayoutId id="2147484407" r:id="rId6"/>
    <p:sldLayoutId id="2147484408" r:id="rId7"/>
    <p:sldLayoutId id="2147484409" r:id="rId8"/>
    <p:sldLayoutId id="2147484410" r:id="rId9"/>
  </p:sldLayoutIdLst>
  <p:timing>
    <p:tnLst>
      <p:par>
        <p:cTn id="1" dur="indefinite" restart="never" nodeType="tmRoot"/>
      </p:par>
    </p:tnLst>
  </p:timing>
  <p:txStyles>
    <p:titleStyle>
      <a:lvl1pPr algn="l" rtl="0" eaLnBrk="0" fontAlgn="base" hangingPunct="0">
        <a:spcBef>
          <a:spcPct val="0"/>
        </a:spcBef>
        <a:spcAft>
          <a:spcPct val="0"/>
        </a:spcAft>
        <a:defRPr kumimoji="1" sz="3200">
          <a:solidFill>
            <a:schemeClr val="bg1"/>
          </a:solidFill>
          <a:latin typeface="+mj-lt"/>
          <a:ea typeface="+mj-ea"/>
          <a:cs typeface="+mj-cs"/>
        </a:defRPr>
      </a:lvl1pPr>
      <a:lvl2pPr algn="l" rtl="0" eaLnBrk="0" fontAlgn="base" hangingPunct="0">
        <a:spcBef>
          <a:spcPct val="0"/>
        </a:spcBef>
        <a:spcAft>
          <a:spcPct val="0"/>
        </a:spcAft>
        <a:defRPr kumimoji="1" sz="3200">
          <a:solidFill>
            <a:schemeClr val="bg1"/>
          </a:solidFill>
          <a:latin typeface="Calibri" pitchFamily="34" charset="0"/>
          <a:ea typeface="ＭＳ Ｐゴシック" charset="-128"/>
        </a:defRPr>
      </a:lvl2pPr>
      <a:lvl3pPr algn="l" rtl="0" eaLnBrk="0" fontAlgn="base" hangingPunct="0">
        <a:spcBef>
          <a:spcPct val="0"/>
        </a:spcBef>
        <a:spcAft>
          <a:spcPct val="0"/>
        </a:spcAft>
        <a:defRPr kumimoji="1" sz="3200">
          <a:solidFill>
            <a:schemeClr val="bg1"/>
          </a:solidFill>
          <a:latin typeface="Calibri" pitchFamily="34" charset="0"/>
          <a:ea typeface="ＭＳ Ｐゴシック" charset="-128"/>
        </a:defRPr>
      </a:lvl3pPr>
      <a:lvl4pPr algn="l" rtl="0" eaLnBrk="0" fontAlgn="base" hangingPunct="0">
        <a:spcBef>
          <a:spcPct val="0"/>
        </a:spcBef>
        <a:spcAft>
          <a:spcPct val="0"/>
        </a:spcAft>
        <a:defRPr kumimoji="1" sz="3200">
          <a:solidFill>
            <a:schemeClr val="bg1"/>
          </a:solidFill>
          <a:latin typeface="Calibri" pitchFamily="34" charset="0"/>
          <a:ea typeface="ＭＳ Ｐゴシック" charset="-128"/>
        </a:defRPr>
      </a:lvl4pPr>
      <a:lvl5pPr algn="l" rtl="0" eaLnBrk="0" fontAlgn="base" hangingPunct="0">
        <a:spcBef>
          <a:spcPct val="0"/>
        </a:spcBef>
        <a:spcAft>
          <a:spcPct val="0"/>
        </a:spcAft>
        <a:defRPr kumimoji="1" sz="3200">
          <a:solidFill>
            <a:schemeClr val="bg1"/>
          </a:solidFill>
          <a:latin typeface="Calibri" pitchFamily="34" charset="0"/>
          <a:ea typeface="ＭＳ Ｐゴシック" charset="-128"/>
        </a:defRPr>
      </a:lvl5pPr>
      <a:lvl6pPr marL="457200" algn="l" rtl="0" eaLnBrk="1" fontAlgn="base" hangingPunct="1">
        <a:spcBef>
          <a:spcPct val="0"/>
        </a:spcBef>
        <a:spcAft>
          <a:spcPct val="0"/>
        </a:spcAft>
        <a:defRPr kumimoji="1" sz="3200">
          <a:solidFill>
            <a:schemeClr val="bg1"/>
          </a:solidFill>
          <a:latin typeface="Arial" charset="0"/>
        </a:defRPr>
      </a:lvl6pPr>
      <a:lvl7pPr marL="914400" algn="l" rtl="0" eaLnBrk="1" fontAlgn="base" hangingPunct="1">
        <a:spcBef>
          <a:spcPct val="0"/>
        </a:spcBef>
        <a:spcAft>
          <a:spcPct val="0"/>
        </a:spcAft>
        <a:defRPr kumimoji="1" sz="3200">
          <a:solidFill>
            <a:schemeClr val="bg1"/>
          </a:solidFill>
          <a:latin typeface="Arial" charset="0"/>
        </a:defRPr>
      </a:lvl7pPr>
      <a:lvl8pPr marL="1371600" algn="l" rtl="0" eaLnBrk="1" fontAlgn="base" hangingPunct="1">
        <a:spcBef>
          <a:spcPct val="0"/>
        </a:spcBef>
        <a:spcAft>
          <a:spcPct val="0"/>
        </a:spcAft>
        <a:defRPr kumimoji="1" sz="3200">
          <a:solidFill>
            <a:schemeClr val="bg1"/>
          </a:solidFill>
          <a:latin typeface="Arial" charset="0"/>
        </a:defRPr>
      </a:lvl8pPr>
      <a:lvl9pPr marL="1828800" algn="l" rtl="0" eaLnBrk="1" fontAlgn="base" hangingPunct="1">
        <a:spcBef>
          <a:spcPct val="0"/>
        </a:spcBef>
        <a:spcAft>
          <a:spcPct val="0"/>
        </a:spcAft>
        <a:defRPr kumimoji="1"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kumimoji="1">
          <a:solidFill>
            <a:srgbClr val="0073A3"/>
          </a:solidFill>
          <a:latin typeface="+mn-lt"/>
          <a:ea typeface="+mn-ea"/>
          <a:cs typeface="+mn-cs"/>
        </a:defRPr>
      </a:lvl1pPr>
      <a:lvl2pPr marL="742950" indent="-28575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2pPr>
      <a:lvl3pPr marL="1143000" indent="-22860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3pPr>
      <a:lvl4pPr marL="16002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4pPr>
      <a:lvl5pPr marL="20574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5pPr>
      <a:lvl6pPr marL="2514600" indent="-228600" algn="l" rtl="0" eaLnBrk="1" fontAlgn="base" hangingPunct="1">
        <a:spcBef>
          <a:spcPct val="20000"/>
        </a:spcBef>
        <a:spcAft>
          <a:spcPct val="0"/>
        </a:spcAft>
        <a:buChar char="»"/>
        <a:defRPr kumimoji="1" sz="1400">
          <a:solidFill>
            <a:srgbClr val="484848"/>
          </a:solidFill>
          <a:latin typeface="+mn-lt"/>
        </a:defRPr>
      </a:lvl6pPr>
      <a:lvl7pPr marL="2971800" indent="-228600" algn="l" rtl="0" eaLnBrk="1" fontAlgn="base" hangingPunct="1">
        <a:spcBef>
          <a:spcPct val="20000"/>
        </a:spcBef>
        <a:spcAft>
          <a:spcPct val="0"/>
        </a:spcAft>
        <a:buChar char="»"/>
        <a:defRPr kumimoji="1" sz="1400">
          <a:solidFill>
            <a:srgbClr val="484848"/>
          </a:solidFill>
          <a:latin typeface="+mn-lt"/>
        </a:defRPr>
      </a:lvl7pPr>
      <a:lvl8pPr marL="3429000" indent="-228600" algn="l" rtl="0" eaLnBrk="1" fontAlgn="base" hangingPunct="1">
        <a:spcBef>
          <a:spcPct val="20000"/>
        </a:spcBef>
        <a:spcAft>
          <a:spcPct val="0"/>
        </a:spcAft>
        <a:buChar char="»"/>
        <a:defRPr kumimoji="1" sz="1400">
          <a:solidFill>
            <a:srgbClr val="484848"/>
          </a:solidFill>
          <a:latin typeface="+mn-lt"/>
        </a:defRPr>
      </a:lvl8pPr>
      <a:lvl9pPr marL="3886200" indent="-228600" algn="l" rtl="0" eaLnBrk="1" fontAlgn="base" hangingPunct="1">
        <a:spcBef>
          <a:spcPct val="20000"/>
        </a:spcBef>
        <a:spcAft>
          <a:spcPct val="0"/>
        </a:spcAft>
        <a:buChar char="»"/>
        <a:defRPr kumimoji="1" sz="1400">
          <a:solidFill>
            <a:srgbClr val="484848"/>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AutoShape 20" descr="netcomm_logo.p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Tree>
    <p:extLst>
      <p:ext uri="{BB962C8B-B14F-4D97-AF65-F5344CB8AC3E}">
        <p14:creationId xmlns:p14="http://schemas.microsoft.com/office/powerpoint/2010/main" val="3365978793"/>
      </p:ext>
    </p:extLst>
  </p:cSld>
  <p:clrMap bg1="lt1" tx1="dk1" bg2="lt2" tx2="dk2" accent1="accent1" accent2="accent2" accent3="accent3" accent4="accent4" accent5="accent5" accent6="accent6" hlink="hlink" folHlink="folHlink"/>
  <p:sldLayoutIdLst>
    <p:sldLayoutId id="2147484418" r:id="rId1"/>
    <p:sldLayoutId id="2147484419" r:id="rId2"/>
  </p:sldLayoutIdLst>
  <p:timing>
    <p:tnLst>
      <p:par>
        <p:cTn id="1" dur="indefinite" restart="never" nodeType="tmRoot"/>
      </p:par>
    </p:tnLst>
  </p:timing>
  <p:txStyles>
    <p:titleStyle>
      <a:lvl1pPr algn="l" rtl="0" eaLnBrk="0" fontAlgn="base" hangingPunct="0">
        <a:spcBef>
          <a:spcPct val="0"/>
        </a:spcBef>
        <a:spcAft>
          <a:spcPct val="0"/>
        </a:spcAft>
        <a:defRPr kumimoji="1" sz="3200">
          <a:solidFill>
            <a:schemeClr val="bg1"/>
          </a:solidFill>
          <a:latin typeface="+mj-lt"/>
          <a:ea typeface="+mj-ea"/>
          <a:cs typeface="+mj-cs"/>
        </a:defRPr>
      </a:lvl1pPr>
      <a:lvl2pPr algn="l" rtl="0" eaLnBrk="0" fontAlgn="base" hangingPunct="0">
        <a:spcBef>
          <a:spcPct val="0"/>
        </a:spcBef>
        <a:spcAft>
          <a:spcPct val="0"/>
        </a:spcAft>
        <a:defRPr kumimoji="1" sz="3200">
          <a:solidFill>
            <a:schemeClr val="bg1"/>
          </a:solidFill>
          <a:latin typeface="Calibri" pitchFamily="34" charset="0"/>
          <a:ea typeface="ＭＳ Ｐゴシック" charset="-128"/>
        </a:defRPr>
      </a:lvl2pPr>
      <a:lvl3pPr algn="l" rtl="0" eaLnBrk="0" fontAlgn="base" hangingPunct="0">
        <a:spcBef>
          <a:spcPct val="0"/>
        </a:spcBef>
        <a:spcAft>
          <a:spcPct val="0"/>
        </a:spcAft>
        <a:defRPr kumimoji="1" sz="3200">
          <a:solidFill>
            <a:schemeClr val="bg1"/>
          </a:solidFill>
          <a:latin typeface="Calibri" pitchFamily="34" charset="0"/>
          <a:ea typeface="ＭＳ Ｐゴシック" charset="-128"/>
        </a:defRPr>
      </a:lvl3pPr>
      <a:lvl4pPr algn="l" rtl="0" eaLnBrk="0" fontAlgn="base" hangingPunct="0">
        <a:spcBef>
          <a:spcPct val="0"/>
        </a:spcBef>
        <a:spcAft>
          <a:spcPct val="0"/>
        </a:spcAft>
        <a:defRPr kumimoji="1" sz="3200">
          <a:solidFill>
            <a:schemeClr val="bg1"/>
          </a:solidFill>
          <a:latin typeface="Calibri" pitchFamily="34" charset="0"/>
          <a:ea typeface="ＭＳ Ｐゴシック" charset="-128"/>
        </a:defRPr>
      </a:lvl4pPr>
      <a:lvl5pPr algn="l" rtl="0" eaLnBrk="0" fontAlgn="base" hangingPunct="0">
        <a:spcBef>
          <a:spcPct val="0"/>
        </a:spcBef>
        <a:spcAft>
          <a:spcPct val="0"/>
        </a:spcAft>
        <a:defRPr kumimoji="1" sz="3200">
          <a:solidFill>
            <a:schemeClr val="bg1"/>
          </a:solidFill>
          <a:latin typeface="Calibri" pitchFamily="34" charset="0"/>
          <a:ea typeface="ＭＳ Ｐゴシック" charset="-128"/>
        </a:defRPr>
      </a:lvl5pPr>
      <a:lvl6pPr marL="457200" algn="l" rtl="0" eaLnBrk="1" fontAlgn="base" hangingPunct="1">
        <a:spcBef>
          <a:spcPct val="0"/>
        </a:spcBef>
        <a:spcAft>
          <a:spcPct val="0"/>
        </a:spcAft>
        <a:defRPr kumimoji="1" sz="3200">
          <a:solidFill>
            <a:schemeClr val="bg1"/>
          </a:solidFill>
          <a:latin typeface="Arial" charset="0"/>
        </a:defRPr>
      </a:lvl6pPr>
      <a:lvl7pPr marL="914400" algn="l" rtl="0" eaLnBrk="1" fontAlgn="base" hangingPunct="1">
        <a:spcBef>
          <a:spcPct val="0"/>
        </a:spcBef>
        <a:spcAft>
          <a:spcPct val="0"/>
        </a:spcAft>
        <a:defRPr kumimoji="1" sz="3200">
          <a:solidFill>
            <a:schemeClr val="bg1"/>
          </a:solidFill>
          <a:latin typeface="Arial" charset="0"/>
        </a:defRPr>
      </a:lvl7pPr>
      <a:lvl8pPr marL="1371600" algn="l" rtl="0" eaLnBrk="1" fontAlgn="base" hangingPunct="1">
        <a:spcBef>
          <a:spcPct val="0"/>
        </a:spcBef>
        <a:spcAft>
          <a:spcPct val="0"/>
        </a:spcAft>
        <a:defRPr kumimoji="1" sz="3200">
          <a:solidFill>
            <a:schemeClr val="bg1"/>
          </a:solidFill>
          <a:latin typeface="Arial" charset="0"/>
        </a:defRPr>
      </a:lvl8pPr>
      <a:lvl9pPr marL="1828800" algn="l" rtl="0" eaLnBrk="1" fontAlgn="base" hangingPunct="1">
        <a:spcBef>
          <a:spcPct val="0"/>
        </a:spcBef>
        <a:spcAft>
          <a:spcPct val="0"/>
        </a:spcAft>
        <a:defRPr kumimoji="1"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kumimoji="1">
          <a:solidFill>
            <a:srgbClr val="0073A3"/>
          </a:solidFill>
          <a:latin typeface="+mn-lt"/>
          <a:ea typeface="+mn-ea"/>
          <a:cs typeface="+mn-cs"/>
        </a:defRPr>
      </a:lvl1pPr>
      <a:lvl2pPr marL="742950" indent="-28575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2pPr>
      <a:lvl3pPr marL="1143000" indent="-22860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3pPr>
      <a:lvl4pPr marL="16002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4pPr>
      <a:lvl5pPr marL="20574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5pPr>
      <a:lvl6pPr marL="2514600" indent="-228600" algn="l" rtl="0" eaLnBrk="1" fontAlgn="base" hangingPunct="1">
        <a:spcBef>
          <a:spcPct val="20000"/>
        </a:spcBef>
        <a:spcAft>
          <a:spcPct val="0"/>
        </a:spcAft>
        <a:buChar char="»"/>
        <a:defRPr kumimoji="1" sz="1400">
          <a:solidFill>
            <a:srgbClr val="484848"/>
          </a:solidFill>
          <a:latin typeface="+mn-lt"/>
        </a:defRPr>
      </a:lvl6pPr>
      <a:lvl7pPr marL="2971800" indent="-228600" algn="l" rtl="0" eaLnBrk="1" fontAlgn="base" hangingPunct="1">
        <a:spcBef>
          <a:spcPct val="20000"/>
        </a:spcBef>
        <a:spcAft>
          <a:spcPct val="0"/>
        </a:spcAft>
        <a:buChar char="»"/>
        <a:defRPr kumimoji="1" sz="1400">
          <a:solidFill>
            <a:srgbClr val="484848"/>
          </a:solidFill>
          <a:latin typeface="+mn-lt"/>
        </a:defRPr>
      </a:lvl7pPr>
      <a:lvl8pPr marL="3429000" indent="-228600" algn="l" rtl="0" eaLnBrk="1" fontAlgn="base" hangingPunct="1">
        <a:spcBef>
          <a:spcPct val="20000"/>
        </a:spcBef>
        <a:spcAft>
          <a:spcPct val="0"/>
        </a:spcAft>
        <a:buChar char="»"/>
        <a:defRPr kumimoji="1" sz="1400">
          <a:solidFill>
            <a:srgbClr val="484848"/>
          </a:solidFill>
          <a:latin typeface="+mn-lt"/>
        </a:defRPr>
      </a:lvl8pPr>
      <a:lvl9pPr marL="3886200" indent="-228600" algn="l" rtl="0" eaLnBrk="1" fontAlgn="base" hangingPunct="1">
        <a:spcBef>
          <a:spcPct val="20000"/>
        </a:spcBef>
        <a:spcAft>
          <a:spcPct val="0"/>
        </a:spcAft>
        <a:buChar char="»"/>
        <a:defRPr kumimoji="1" sz="1400">
          <a:solidFill>
            <a:srgbClr val="484848"/>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gif"/><Relationship Id="rId12"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6.gif"/><Relationship Id="rId11" Type="http://schemas.openxmlformats.org/officeDocument/2006/relationships/image" Target="../media/image21.gif"/><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4.wmf"/><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4.xml"/><Relationship Id="rId5" Type="http://schemas.openxmlformats.org/officeDocument/2006/relationships/image" Target="../media/image55.png"/><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5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9.xml"/><Relationship Id="rId1" Type="http://schemas.openxmlformats.org/officeDocument/2006/relationships/slideLayout" Target="../slideLayouts/slideLayout4.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7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ctrTitle"/>
          </p:nvPr>
        </p:nvSpPr>
        <p:spPr/>
        <p:txBody>
          <a:bodyPr/>
          <a:lstStyle/>
          <a:p>
            <a:r>
              <a:rPr lang="en-US" altLang="ja-JP" dirty="0"/>
              <a:t>"</a:t>
            </a:r>
            <a:r>
              <a:rPr lang="ja-JP" altLang="en-US" dirty="0"/>
              <a:t>オープン</a:t>
            </a:r>
            <a:r>
              <a:rPr lang="en-US" altLang="ja-JP" dirty="0"/>
              <a:t>"</a:t>
            </a:r>
            <a:r>
              <a:rPr lang="ja-JP" altLang="en-US" dirty="0"/>
              <a:t>のトレンドとビジネス戦略</a:t>
            </a:r>
            <a:endParaRPr lang="ja-JP" altLang="en-US" dirty="0" smtClean="0"/>
          </a:p>
        </p:txBody>
      </p:sp>
    </p:spTree>
    <p:extLst>
      <p:ext uri="{BB962C8B-B14F-4D97-AF65-F5344CB8AC3E}">
        <p14:creationId xmlns:p14="http://schemas.microsoft.com/office/powerpoint/2010/main" val="3109724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Apple II (1977)</a:t>
            </a:r>
            <a:endParaRPr kumimoji="1" lang="ja-JP" altLang="en-US"/>
          </a:p>
        </p:txBody>
      </p:sp>
      <p:sp>
        <p:nvSpPr>
          <p:cNvPr id="3" name="コンテンツ プレースホルダー 2"/>
          <p:cNvSpPr>
            <a:spLocks noGrp="1"/>
          </p:cNvSpPr>
          <p:nvPr>
            <p:ph idx="1"/>
          </p:nvPr>
        </p:nvSpPr>
        <p:spPr>
          <a:xfrm>
            <a:off x="3491880" y="1189053"/>
            <a:ext cx="5544616" cy="4832235"/>
          </a:xfrm>
        </p:spPr>
        <p:txBody>
          <a:bodyPr/>
          <a:lstStyle/>
          <a:p>
            <a:r>
              <a:rPr kumimoji="1" lang="ja-JP" altLang="en-US" dirty="0" smtClean="0"/>
              <a:t>オールインワンパッケージ</a:t>
            </a:r>
            <a:endParaRPr kumimoji="1" lang="en-US" altLang="ja-JP" dirty="0" smtClean="0"/>
          </a:p>
          <a:p>
            <a:r>
              <a:rPr lang="ja-JP" altLang="en-US" dirty="0" smtClean="0"/>
              <a:t>標準でカラーグラフィックスを装備</a:t>
            </a:r>
            <a:endParaRPr lang="en-US" altLang="ja-JP" dirty="0" smtClean="0"/>
          </a:p>
          <a:p>
            <a:pPr lvl="1"/>
            <a:r>
              <a:rPr kumimoji="1" lang="en-US" altLang="ja-JP" dirty="0" smtClean="0"/>
              <a:t>280x192 (6</a:t>
            </a:r>
            <a:r>
              <a:rPr kumimoji="1" lang="ja-JP" altLang="en-US" dirty="0" smtClean="0"/>
              <a:t>色</a:t>
            </a:r>
            <a:r>
              <a:rPr kumimoji="1" lang="en-US" altLang="ja-JP" dirty="0" smtClean="0"/>
              <a:t>)</a:t>
            </a:r>
          </a:p>
          <a:p>
            <a:r>
              <a:rPr lang="en-US" altLang="ja-JP" dirty="0" err="1" smtClean="0"/>
              <a:t>Woz</a:t>
            </a:r>
            <a:r>
              <a:rPr lang="en-US" altLang="ja-JP" dirty="0" smtClean="0"/>
              <a:t> Integer BASIC (6K BASIC)</a:t>
            </a:r>
          </a:p>
          <a:p>
            <a:r>
              <a:rPr lang="en-US" altLang="ja-JP" dirty="0" smtClean="0"/>
              <a:t>Microsoft BASIC (10K BASIC)</a:t>
            </a:r>
          </a:p>
          <a:p>
            <a:r>
              <a:rPr kumimoji="1" lang="ja-JP" altLang="en-US" dirty="0" smtClean="0"/>
              <a:t>拡張</a:t>
            </a:r>
            <a:r>
              <a:rPr lang="ja-JP" altLang="en-US" dirty="0" smtClean="0"/>
              <a:t>スロット、ゲームポート</a:t>
            </a:r>
            <a:endParaRPr kumimoji="1" lang="en-US" altLang="ja-JP" dirty="0" smtClean="0"/>
          </a:p>
          <a:p>
            <a:r>
              <a:rPr lang="en-US" altLang="ja-JP" dirty="0" smtClean="0"/>
              <a:t>MOS 6502 (1MHz)</a:t>
            </a:r>
          </a:p>
          <a:p>
            <a:r>
              <a:rPr kumimoji="1" lang="en-US" altLang="ja-JP" dirty="0" smtClean="0"/>
              <a:t>RAM 4KB-48KB</a:t>
            </a:r>
            <a:endParaRPr kumimoji="1" lang="en-US" altLang="ja-JP" dirty="0"/>
          </a:p>
          <a:p>
            <a:r>
              <a:rPr lang="en-US" altLang="ja-JP" dirty="0" smtClean="0"/>
              <a:t>$1,298 (4KB RAM)</a:t>
            </a:r>
          </a:p>
        </p:txBody>
      </p:sp>
      <p:pic>
        <p:nvPicPr>
          <p:cNvPr id="7170" name="Picture 2" descr="subLOGIC Flight Simulator II for Apple II - Chicago Meigs Field 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412776"/>
            <a:ext cx="2520280" cy="173269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pple II computer syst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429000"/>
            <a:ext cx="2541458" cy="1728192"/>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 5"/>
          <p:cNvSpPr/>
          <p:nvPr/>
        </p:nvSpPr>
        <p:spPr bwMode="auto">
          <a:xfrm>
            <a:off x="251520" y="5589240"/>
            <a:ext cx="2952328" cy="720080"/>
          </a:xfrm>
          <a:prstGeom prst="roundRect">
            <a:avLst/>
          </a:prstGeom>
          <a:solidFill>
            <a:schemeClr val="bg1"/>
          </a:solidFill>
          <a:ln w="38100" cap="flat" cmpd="sng" algn="ctr">
            <a:solidFill>
              <a:srgbClr val="4168A7"/>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smtClean="0">
                <a:ln>
                  <a:noFill/>
                </a:ln>
                <a:solidFill>
                  <a:srgbClr val="484848"/>
                </a:solidFill>
                <a:effectLst/>
                <a:latin typeface="Arial" charset="0"/>
                <a:ea typeface="HG丸ｺﾞｼｯｸM-PRO" pitchFamily="50" charset="-128"/>
              </a:rPr>
              <a:t>1982</a:t>
            </a:r>
            <a:r>
              <a:rPr kumimoji="0" lang="ja-JP" altLang="en-US" sz="1400" b="0" i="0" u="none" strike="noStrike" cap="none" normalizeH="0" baseline="0" smtClean="0">
                <a:ln>
                  <a:noFill/>
                </a:ln>
                <a:solidFill>
                  <a:srgbClr val="484848"/>
                </a:solidFill>
                <a:effectLst/>
                <a:latin typeface="Arial" charset="0"/>
                <a:ea typeface="HG丸ｺﾞｼｯｸM-PRO" pitchFamily="50" charset="-128"/>
              </a:rPr>
              <a:t>年までに累計</a:t>
            </a:r>
            <a:r>
              <a:rPr kumimoji="0" lang="en-US" altLang="ja-JP" sz="1400" b="0" i="0" u="none" strike="noStrike" cap="none" normalizeH="0" baseline="0" smtClean="0">
                <a:ln>
                  <a:noFill/>
                </a:ln>
                <a:solidFill>
                  <a:srgbClr val="484848"/>
                </a:solidFill>
                <a:effectLst/>
                <a:latin typeface="Arial" charset="0"/>
                <a:ea typeface="HG丸ｺﾞｼｯｸM-PRO" pitchFamily="50" charset="-128"/>
              </a:rPr>
              <a:t>75</a:t>
            </a:r>
            <a:r>
              <a:rPr kumimoji="0" lang="ja-JP" altLang="en-US" sz="1400" b="0" i="0" u="none" strike="noStrike" cap="none" normalizeH="0" baseline="0" smtClean="0">
                <a:ln>
                  <a:noFill/>
                </a:ln>
                <a:solidFill>
                  <a:srgbClr val="484848"/>
                </a:solidFill>
                <a:effectLst/>
                <a:latin typeface="Arial" charset="0"/>
                <a:ea typeface="HG丸ｺﾞｼｯｸM-PRO" pitchFamily="50" charset="-128"/>
              </a:rPr>
              <a:t>万台を出荷</a:t>
            </a:r>
            <a:endParaRPr kumimoji="0" lang="en-US" altLang="ja-JP" sz="1400" b="0" i="0" u="none" strike="noStrike" cap="none" normalizeH="0" baseline="0" smtClean="0">
              <a:ln>
                <a:noFill/>
              </a:ln>
              <a:solidFill>
                <a:srgbClr val="484848"/>
              </a:solidFill>
              <a:effectLst/>
              <a:latin typeface="Arial" charset="0"/>
              <a:ea typeface="HG丸ｺﾞｼｯｸM-PRO" pitchFamily="50" charset="-128"/>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a:solidFill>
                  <a:srgbClr val="484848"/>
                </a:solidFill>
                <a:ea typeface="HG丸ｺﾞｼｯｸM-PRO" pitchFamily="50" charset="-128"/>
              </a:rPr>
              <a:t>1984</a:t>
            </a:r>
            <a:r>
              <a:rPr kumimoji="0" lang="ja-JP" altLang="en-US" sz="1400">
                <a:solidFill>
                  <a:srgbClr val="484848"/>
                </a:solidFill>
                <a:ea typeface="HG丸ｺﾞｼｯｸM-PRO" pitchFamily="50" charset="-128"/>
              </a:rPr>
              <a:t>年末まで</a:t>
            </a:r>
            <a:r>
              <a:rPr kumimoji="0" lang="ja-JP" altLang="en-US" sz="1400" smtClean="0">
                <a:solidFill>
                  <a:srgbClr val="484848"/>
                </a:solidFill>
                <a:ea typeface="HG丸ｺﾞｼｯｸM-PRO" pitchFamily="50" charset="-128"/>
              </a:rPr>
              <a:t>に類型</a:t>
            </a:r>
            <a:r>
              <a:rPr kumimoji="0" lang="en-US" altLang="ja-JP" sz="1400" smtClean="0">
                <a:solidFill>
                  <a:srgbClr val="484848"/>
                </a:solidFill>
                <a:ea typeface="HG丸ｺﾞｼｯｸM-PRO" pitchFamily="50" charset="-128"/>
              </a:rPr>
              <a:t>200</a:t>
            </a:r>
            <a:r>
              <a:rPr kumimoji="0" lang="ja-JP" altLang="en-US" sz="1400">
                <a:solidFill>
                  <a:srgbClr val="484848"/>
                </a:solidFill>
                <a:ea typeface="HG丸ｺﾞｼｯｸM-PRO" pitchFamily="50" charset="-128"/>
              </a:rPr>
              <a:t>万台</a:t>
            </a: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 name="正方形/長方形 3"/>
          <p:cNvSpPr/>
          <p:nvPr/>
        </p:nvSpPr>
        <p:spPr bwMode="auto">
          <a:xfrm>
            <a:off x="3563888" y="5301208"/>
            <a:ext cx="5328592" cy="79208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回路図、</a:t>
            </a:r>
            <a:r>
              <a:rPr kumimoji="0" lang="en-US" altLang="ja-JP" sz="2000" dirty="0" smtClean="0">
                <a:solidFill>
                  <a:schemeClr val="bg1"/>
                </a:solidFill>
                <a:latin typeface="+mn-lt"/>
                <a:ea typeface="+mn-ea"/>
              </a:rPr>
              <a:t>OS API</a:t>
            </a:r>
            <a:r>
              <a:rPr kumimoji="0" lang="ja-JP" altLang="en-US" sz="2000" dirty="0" smtClean="0">
                <a:solidFill>
                  <a:schemeClr val="bg1"/>
                </a:solidFill>
                <a:latin typeface="+mn-lt"/>
                <a:ea typeface="+mn-ea"/>
              </a:rPr>
              <a:t>を公開してサードパーティソフトや周辺機器の開発を推奨</a:t>
            </a:r>
            <a:endParaRPr kumimoji="0" lang="ja-JP" altLang="en-US" sz="2000" dirty="0">
              <a:solidFill>
                <a:schemeClr val="bg1"/>
              </a:solidFill>
              <a:latin typeface="+mn-lt"/>
              <a:ea typeface="+mn-ea"/>
            </a:endParaRPr>
          </a:p>
        </p:txBody>
      </p:sp>
    </p:spTree>
    <p:extLst>
      <p:ext uri="{BB962C8B-B14F-4D97-AF65-F5344CB8AC3E}">
        <p14:creationId xmlns:p14="http://schemas.microsoft.com/office/powerpoint/2010/main" val="3144077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ビジネス向けキラーアプリ </a:t>
            </a:r>
            <a:r>
              <a:rPr kumimoji="1" lang="en-US" altLang="ja-JP" smtClean="0"/>
              <a:t>- Visicalc (1979)</a:t>
            </a:r>
            <a:endParaRPr kumimoji="1" lang="ja-JP" altLang="en-US"/>
          </a:p>
        </p:txBody>
      </p:sp>
      <p:sp>
        <p:nvSpPr>
          <p:cNvPr id="3" name="コンテンツ プレースホルダー 2"/>
          <p:cNvSpPr>
            <a:spLocks noGrp="1"/>
          </p:cNvSpPr>
          <p:nvPr>
            <p:ph idx="1"/>
          </p:nvPr>
        </p:nvSpPr>
        <p:spPr>
          <a:xfrm>
            <a:off x="2987824" y="1958447"/>
            <a:ext cx="5904656" cy="3270753"/>
          </a:xfrm>
        </p:spPr>
        <p:txBody>
          <a:bodyPr/>
          <a:lstStyle/>
          <a:p>
            <a:r>
              <a:rPr kumimoji="1" lang="ja-JP" altLang="en-US" dirty="0" smtClean="0"/>
              <a:t>世界初のパソコン用表計算ソフト</a:t>
            </a:r>
            <a:endParaRPr kumimoji="1" lang="en-US" altLang="ja-JP" dirty="0" smtClean="0"/>
          </a:p>
          <a:p>
            <a:r>
              <a:rPr lang="en-US" altLang="ja-JP" dirty="0" smtClean="0"/>
              <a:t>Apple II</a:t>
            </a:r>
            <a:r>
              <a:rPr lang="ja-JP" altLang="en-US" dirty="0" smtClean="0"/>
              <a:t>用に開発</a:t>
            </a:r>
            <a:endParaRPr lang="en-US" altLang="ja-JP" dirty="0" smtClean="0"/>
          </a:p>
          <a:p>
            <a:pPr lvl="1"/>
            <a:r>
              <a:rPr kumimoji="1" lang="ja-JP" altLang="en-US" dirty="0"/>
              <a:t>米国ビジネスマン</a:t>
            </a:r>
            <a:r>
              <a:rPr kumimoji="1" lang="ja-JP" altLang="en-US" dirty="0" smtClean="0"/>
              <a:t>の確定申告用に大ヒット</a:t>
            </a:r>
            <a:endParaRPr kumimoji="1" lang="en-US" altLang="ja-JP" dirty="0" smtClean="0"/>
          </a:p>
          <a:p>
            <a:pPr lvl="1"/>
            <a:r>
              <a:rPr lang="ja-JP" altLang="en-US" dirty="0" smtClean="0"/>
              <a:t>それまでホビー用途が主流だった</a:t>
            </a:r>
            <a:r>
              <a:rPr lang="en-US" altLang="ja-JP" dirty="0" smtClean="0"/>
              <a:t>Apple II</a:t>
            </a:r>
            <a:r>
              <a:rPr lang="ja-JP" altLang="en-US" dirty="0" smtClean="0"/>
              <a:t>のビジネス分野での活用が始まる</a:t>
            </a:r>
            <a:endParaRPr lang="en-US" altLang="ja-JP" dirty="0" smtClean="0"/>
          </a:p>
          <a:p>
            <a:endParaRPr kumimoji="1" lang="en-US" altLang="ja-JP" dirty="0" smtClean="0"/>
          </a:p>
          <a:p>
            <a:r>
              <a:rPr kumimoji="1" lang="en-US" altLang="ja-JP" dirty="0" smtClean="0"/>
              <a:t>IBM</a:t>
            </a:r>
            <a:r>
              <a:rPr kumimoji="1" lang="ja-JP" altLang="en-US" dirty="0" smtClean="0"/>
              <a:t>が</a:t>
            </a:r>
            <a:r>
              <a:rPr kumimoji="1" lang="en-US" altLang="ja-JP" dirty="0" smtClean="0"/>
              <a:t>PC</a:t>
            </a:r>
            <a:r>
              <a:rPr lang="ja-JP" altLang="en-US" dirty="0" err="1"/>
              <a:t>への</a:t>
            </a:r>
            <a:r>
              <a:rPr kumimoji="1" lang="ja-JP" altLang="en-US" dirty="0" smtClean="0"/>
              <a:t>参入を本格的に検討するきっかけとなったとされる</a:t>
            </a:r>
            <a:endParaRPr kumimoji="1" lang="ja-JP" altLang="en-US" dirty="0"/>
          </a:p>
        </p:txBody>
      </p:sp>
      <p:pic>
        <p:nvPicPr>
          <p:cNvPr id="12290" name="Picture 2" descr="http://iland.ua/images/v1/postimg/image/articles/2006/visical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988840"/>
            <a:ext cx="2381250"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346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IBM PC (1981)</a:t>
            </a:r>
            <a:endParaRPr kumimoji="1" lang="ja-JP" altLang="en-US"/>
          </a:p>
        </p:txBody>
      </p:sp>
      <p:sp>
        <p:nvSpPr>
          <p:cNvPr id="3" name="コンテンツ プレースホルダー 2"/>
          <p:cNvSpPr>
            <a:spLocks noGrp="1"/>
          </p:cNvSpPr>
          <p:nvPr>
            <p:ph idx="1"/>
          </p:nvPr>
        </p:nvSpPr>
        <p:spPr>
          <a:xfrm>
            <a:off x="3779912" y="1189053"/>
            <a:ext cx="4906888" cy="4525963"/>
          </a:xfrm>
        </p:spPr>
        <p:txBody>
          <a:bodyPr/>
          <a:lstStyle/>
          <a:p>
            <a:r>
              <a:rPr kumimoji="1" lang="en-US" altLang="ja-JP" smtClean="0"/>
              <a:t>5</a:t>
            </a:r>
            <a:r>
              <a:rPr kumimoji="1" lang="ja-JP" altLang="en-US" smtClean="0"/>
              <a:t>インチ</a:t>
            </a:r>
            <a:r>
              <a:rPr kumimoji="1" lang="en-US" altLang="ja-JP" smtClean="0"/>
              <a:t>FDD</a:t>
            </a:r>
          </a:p>
          <a:p>
            <a:r>
              <a:rPr lang="ja-JP" altLang="en-US" smtClean="0"/>
              <a:t>ディスプレイ</a:t>
            </a:r>
            <a:endParaRPr lang="en-US" altLang="ja-JP" smtClean="0"/>
          </a:p>
          <a:p>
            <a:pPr lvl="1"/>
            <a:r>
              <a:rPr kumimoji="1" lang="ja-JP" altLang="en-US" smtClean="0"/>
              <a:t>キャラクタのみ </a:t>
            </a:r>
            <a:r>
              <a:rPr kumimoji="1" lang="en-US" altLang="ja-JP" smtClean="0"/>
              <a:t>(80x24</a:t>
            </a:r>
            <a:r>
              <a:rPr lang="en-US" altLang="ja-JP"/>
              <a:t>)</a:t>
            </a:r>
            <a:endParaRPr kumimoji="1" lang="en-US" altLang="ja-JP" smtClean="0"/>
          </a:p>
          <a:p>
            <a:r>
              <a:rPr lang="en-US" altLang="ja-JP" smtClean="0"/>
              <a:t>Intel 8088 (4.77MHz)</a:t>
            </a:r>
          </a:p>
          <a:p>
            <a:r>
              <a:rPr kumimoji="1" lang="en-US" altLang="ja-JP" smtClean="0"/>
              <a:t>RAM 16-640KB</a:t>
            </a:r>
          </a:p>
          <a:p>
            <a:r>
              <a:rPr lang="ja-JP" altLang="en-US"/>
              <a:t>拡張</a:t>
            </a:r>
            <a:r>
              <a:rPr lang="ja-JP" altLang="en-US" smtClean="0"/>
              <a:t>スロット</a:t>
            </a:r>
            <a:r>
              <a:rPr lang="en-US" altLang="ja-JP" smtClean="0"/>
              <a:t>x5</a:t>
            </a:r>
            <a:endParaRPr kumimoji="1" lang="en-US" altLang="ja-JP" smtClean="0"/>
          </a:p>
          <a:p>
            <a:r>
              <a:rPr lang="en-US" altLang="ja-JP"/>
              <a:t>$</a:t>
            </a:r>
            <a:r>
              <a:rPr lang="en-US" altLang="ja-JP" smtClean="0"/>
              <a:t>1,565</a:t>
            </a:r>
          </a:p>
          <a:p>
            <a:endParaRPr lang="en-US" altLang="ja-JP" smtClean="0"/>
          </a:p>
          <a:p>
            <a:r>
              <a:rPr lang="ja-JP" altLang="en-US"/>
              <a:t>オプション</a:t>
            </a:r>
            <a:endParaRPr lang="en-US" altLang="ja-JP"/>
          </a:p>
          <a:p>
            <a:pPr lvl="1"/>
            <a:r>
              <a:rPr kumimoji="1" lang="ja-JP" altLang="en-US" smtClean="0"/>
              <a:t>グラフィックス</a:t>
            </a:r>
            <a:endParaRPr kumimoji="1" lang="en-US" altLang="ja-JP" smtClean="0"/>
          </a:p>
          <a:p>
            <a:pPr lvl="2"/>
            <a:r>
              <a:rPr lang="en-US" altLang="ja-JP" smtClean="0"/>
              <a:t>640x200 (</a:t>
            </a:r>
            <a:r>
              <a:rPr lang="ja-JP" altLang="en-US" smtClean="0"/>
              <a:t>モノクロ</a:t>
            </a:r>
            <a:r>
              <a:rPr lang="en-US" altLang="ja-JP" smtClean="0"/>
              <a:t>)</a:t>
            </a:r>
          </a:p>
          <a:p>
            <a:pPr lvl="2"/>
            <a:r>
              <a:rPr kumimoji="1" lang="en-US" altLang="ja-JP" smtClean="0"/>
              <a:t>320x200 (4</a:t>
            </a:r>
            <a:r>
              <a:rPr kumimoji="1" lang="ja-JP" altLang="en-US" smtClean="0"/>
              <a:t>色</a:t>
            </a:r>
            <a:r>
              <a:rPr kumimoji="1" lang="en-US" altLang="ja-JP" smtClean="0"/>
              <a:t>)</a:t>
            </a:r>
          </a:p>
        </p:txBody>
      </p:sp>
      <p:pic>
        <p:nvPicPr>
          <p:cNvPr id="2052" name="Picture 4" descr="http://img.tfd.com/cde/_IBMP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28800"/>
            <a:ext cx="3352800" cy="3438526"/>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 3"/>
          <p:cNvSpPr/>
          <p:nvPr/>
        </p:nvSpPr>
        <p:spPr bwMode="auto">
          <a:xfrm>
            <a:off x="1403648" y="5517232"/>
            <a:ext cx="2376264" cy="720080"/>
          </a:xfrm>
          <a:prstGeom prst="roundRect">
            <a:avLst/>
          </a:prstGeom>
          <a:solidFill>
            <a:schemeClr val="bg1"/>
          </a:solidFill>
          <a:ln w="38100" cap="flat" cmpd="sng" algn="ctr">
            <a:solidFill>
              <a:srgbClr val="4168A7"/>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a:solidFill>
                  <a:srgbClr val="484848"/>
                </a:solidFill>
                <a:ea typeface="HG丸ｺﾞｼｯｸM-PRO" pitchFamily="50" charset="-128"/>
              </a:rPr>
              <a:t>発売</a:t>
            </a:r>
            <a:r>
              <a:rPr kumimoji="0" lang="ja-JP" altLang="en-US" sz="1400" b="0" i="0" u="none" strike="noStrike" cap="none" normalizeH="0" baseline="0" smtClean="0">
                <a:ln>
                  <a:noFill/>
                </a:ln>
                <a:solidFill>
                  <a:srgbClr val="484848"/>
                </a:solidFill>
                <a:effectLst/>
                <a:latin typeface="Arial" charset="0"/>
                <a:ea typeface="HG丸ｺﾞｼｯｸM-PRO" pitchFamily="50" charset="-128"/>
              </a:rPr>
              <a:t>後</a:t>
            </a:r>
            <a:r>
              <a:rPr kumimoji="0" lang="en-US" altLang="ja-JP" sz="1400" b="0" i="0" u="none" strike="noStrike" cap="none" normalizeH="0" baseline="0" smtClean="0">
                <a:ln>
                  <a:noFill/>
                </a:ln>
                <a:solidFill>
                  <a:srgbClr val="484848"/>
                </a:solidFill>
                <a:effectLst/>
                <a:latin typeface="Arial" charset="0"/>
                <a:ea typeface="HG丸ｺﾞｼｯｸM-PRO" pitchFamily="50" charset="-128"/>
              </a:rPr>
              <a:t>1</a:t>
            </a:r>
            <a:r>
              <a:rPr kumimoji="0" lang="ja-JP" altLang="en-US" sz="1400" b="0" i="0" u="none" strike="noStrike" cap="none" normalizeH="0" baseline="0" smtClean="0">
                <a:ln>
                  <a:noFill/>
                </a:ln>
                <a:solidFill>
                  <a:srgbClr val="484848"/>
                </a:solidFill>
                <a:effectLst/>
                <a:latin typeface="Arial" charset="0"/>
                <a:ea typeface="HG丸ｺﾞｼｯｸM-PRO" pitchFamily="50" charset="-128"/>
              </a:rPr>
              <a:t>年</a:t>
            </a:r>
            <a:r>
              <a:rPr kumimoji="0" lang="ja-JP" altLang="en-US" sz="1400" smtClean="0">
                <a:solidFill>
                  <a:srgbClr val="484848"/>
                </a:solidFill>
                <a:ea typeface="HG丸ｺﾞｼｯｸM-PRO" pitchFamily="50" charset="-128"/>
              </a:rPr>
              <a:t>で</a:t>
            </a:r>
            <a:r>
              <a:rPr kumimoji="0" lang="en-US" altLang="ja-JP" sz="1400" smtClean="0">
                <a:solidFill>
                  <a:srgbClr val="484848"/>
                </a:solidFill>
                <a:ea typeface="HG丸ｺﾞｼｯｸM-PRO" pitchFamily="50" charset="-128"/>
              </a:rPr>
              <a:t>20</a:t>
            </a:r>
            <a:r>
              <a:rPr kumimoji="0" lang="ja-JP" altLang="en-US" sz="1400" smtClean="0">
                <a:solidFill>
                  <a:srgbClr val="484848"/>
                </a:solidFill>
                <a:ea typeface="HG丸ｺﾞｼｯｸM-PRO" pitchFamily="50" charset="-128"/>
              </a:rPr>
              <a:t>万台を出荷</a:t>
            </a: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Tree>
    <p:extLst>
      <p:ext uri="{BB962C8B-B14F-4D97-AF65-F5344CB8AC3E}">
        <p14:creationId xmlns:p14="http://schemas.microsoft.com/office/powerpoint/2010/main" val="3990722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Macintosh (1984)</a:t>
            </a:r>
            <a:endParaRPr kumimoji="1" lang="ja-JP" altLang="en-US"/>
          </a:p>
        </p:txBody>
      </p:sp>
      <p:sp>
        <p:nvSpPr>
          <p:cNvPr id="3" name="コンテンツ プレースホルダー 2"/>
          <p:cNvSpPr>
            <a:spLocks noGrp="1"/>
          </p:cNvSpPr>
          <p:nvPr>
            <p:ph idx="1"/>
          </p:nvPr>
        </p:nvSpPr>
        <p:spPr>
          <a:xfrm>
            <a:off x="3347864" y="1268760"/>
            <a:ext cx="5338936" cy="4525963"/>
          </a:xfrm>
        </p:spPr>
        <p:txBody>
          <a:bodyPr/>
          <a:lstStyle/>
          <a:p>
            <a:r>
              <a:rPr lang="ja-JP" altLang="en-US" smtClean="0"/>
              <a:t>オールインワンパッケージ</a:t>
            </a:r>
            <a:endParaRPr lang="en-US" altLang="ja-JP" smtClean="0"/>
          </a:p>
          <a:p>
            <a:r>
              <a:rPr lang="ja-JP" altLang="en-US" smtClean="0"/>
              <a:t>ビットマップディスプレイ </a:t>
            </a:r>
            <a:r>
              <a:rPr lang="en-US" altLang="ja-JP" smtClean="0"/>
              <a:t>(512x342)</a:t>
            </a:r>
          </a:p>
          <a:p>
            <a:pPr lvl="1"/>
            <a:r>
              <a:rPr lang="ja-JP" altLang="en-US" smtClean="0"/>
              <a:t>ディスプレイの背景を白に</a:t>
            </a:r>
            <a:endParaRPr lang="en-US" altLang="ja-JP" smtClean="0"/>
          </a:p>
          <a:p>
            <a:r>
              <a:rPr kumimoji="1" lang="ja-JP" altLang="en-US" smtClean="0"/>
              <a:t>ワンボタンマウス</a:t>
            </a:r>
            <a:endParaRPr kumimoji="1" lang="en-US" altLang="ja-JP" smtClean="0"/>
          </a:p>
          <a:p>
            <a:r>
              <a:rPr lang="ja-JP" altLang="en-US" smtClean="0"/>
              <a:t>プロポーショナルフォント</a:t>
            </a:r>
            <a:endParaRPr lang="en-US" altLang="ja-JP" smtClean="0"/>
          </a:p>
          <a:p>
            <a:pPr lvl="1"/>
            <a:r>
              <a:rPr kumimoji="1" lang="ja-JP" altLang="en-US" smtClean="0"/>
              <a:t>オプションで</a:t>
            </a:r>
            <a:r>
              <a:rPr kumimoji="1" lang="en-US" altLang="ja-JP" smtClean="0"/>
              <a:t>Postscript</a:t>
            </a:r>
            <a:r>
              <a:rPr kumimoji="1" lang="ja-JP" altLang="en-US" smtClean="0"/>
              <a:t>プリンタ</a:t>
            </a:r>
            <a:endParaRPr kumimoji="1" lang="en-US" altLang="ja-JP" smtClean="0"/>
          </a:p>
          <a:p>
            <a:r>
              <a:rPr lang="ja-JP" altLang="en-US" smtClean="0"/>
              <a:t>ビルトインネットワーク</a:t>
            </a:r>
            <a:r>
              <a:rPr lang="en-US" altLang="ja-JP" smtClean="0"/>
              <a:t>(AppleTalk)</a:t>
            </a:r>
          </a:p>
          <a:p>
            <a:r>
              <a:rPr lang="ja-JP" altLang="en-US" smtClean="0"/>
              <a:t>サウンド出力</a:t>
            </a:r>
            <a:r>
              <a:rPr lang="en-US" altLang="ja-JP" smtClean="0"/>
              <a:t>(4</a:t>
            </a:r>
            <a:r>
              <a:rPr lang="ja-JP" altLang="en-US" smtClean="0"/>
              <a:t>音声同時</a:t>
            </a:r>
            <a:r>
              <a:rPr lang="en-US" altLang="ja-JP" smtClean="0"/>
              <a:t>)</a:t>
            </a:r>
          </a:p>
          <a:p>
            <a:r>
              <a:rPr kumimoji="1" lang="en-US" altLang="ja-JP" smtClean="0"/>
              <a:t>Motorola 68000 (8MHz)</a:t>
            </a:r>
          </a:p>
          <a:p>
            <a:r>
              <a:rPr lang="en-US" altLang="ja-JP" smtClean="0"/>
              <a:t>RAM 128KB</a:t>
            </a:r>
          </a:p>
          <a:p>
            <a:r>
              <a:rPr lang="en-US" altLang="ja-JP" smtClean="0"/>
              <a:t>$</a:t>
            </a:r>
            <a:r>
              <a:rPr kumimoji="1" lang="en-US" altLang="ja-JP" smtClean="0"/>
              <a:t>2,600</a:t>
            </a:r>
            <a:endParaRPr kumimoji="1" lang="ja-JP" altLang="en-US"/>
          </a:p>
        </p:txBody>
      </p:sp>
      <p:pic>
        <p:nvPicPr>
          <p:cNvPr id="1026" name="Picture 2" descr="Macinto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988840"/>
            <a:ext cx="2419350" cy="2609851"/>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 4"/>
          <p:cNvSpPr/>
          <p:nvPr/>
        </p:nvSpPr>
        <p:spPr bwMode="auto">
          <a:xfrm>
            <a:off x="251520" y="5733256"/>
            <a:ext cx="2952328" cy="576064"/>
          </a:xfrm>
          <a:prstGeom prst="roundRect">
            <a:avLst/>
          </a:prstGeom>
          <a:solidFill>
            <a:schemeClr val="bg1"/>
          </a:solidFill>
          <a:ln w="38100" cap="flat" cmpd="sng" algn="ctr">
            <a:solidFill>
              <a:srgbClr val="4168A7"/>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smtClean="0">
                <a:ln>
                  <a:noFill/>
                </a:ln>
                <a:solidFill>
                  <a:srgbClr val="484848"/>
                </a:solidFill>
                <a:effectLst/>
                <a:latin typeface="Arial" charset="0"/>
                <a:ea typeface="HG丸ｺﾞｼｯｸM-PRO" pitchFamily="50" charset="-128"/>
              </a:rPr>
              <a:t>1987</a:t>
            </a:r>
            <a:r>
              <a:rPr kumimoji="0" lang="ja-JP" altLang="en-US" sz="1400" b="0" i="0" u="none" strike="noStrike" cap="none" normalizeH="0" baseline="0" smtClean="0">
                <a:ln>
                  <a:noFill/>
                </a:ln>
                <a:solidFill>
                  <a:srgbClr val="484848"/>
                </a:solidFill>
                <a:effectLst/>
                <a:latin typeface="Arial" charset="0"/>
                <a:ea typeface="HG丸ｺﾞｼｯｸM-PRO" pitchFamily="50" charset="-128"/>
              </a:rPr>
              <a:t>年までに累計</a:t>
            </a:r>
            <a:r>
              <a:rPr kumimoji="0" lang="en-US" altLang="ja-JP" sz="1400">
                <a:solidFill>
                  <a:srgbClr val="484848"/>
                </a:solidFill>
                <a:ea typeface="HG丸ｺﾞｼｯｸM-PRO" pitchFamily="50" charset="-128"/>
              </a:rPr>
              <a:t>100</a:t>
            </a:r>
            <a:r>
              <a:rPr kumimoji="0" lang="ja-JP" altLang="en-US" sz="1400" b="0" i="0" u="none" strike="noStrike" cap="none" normalizeH="0" baseline="0" smtClean="0">
                <a:ln>
                  <a:noFill/>
                </a:ln>
                <a:solidFill>
                  <a:srgbClr val="484848"/>
                </a:solidFill>
                <a:effectLst/>
                <a:latin typeface="Arial" charset="0"/>
                <a:ea typeface="HG丸ｺﾞｼｯｸM-PRO" pitchFamily="50" charset="-128"/>
              </a:rPr>
              <a:t>万台を出荷</a:t>
            </a:r>
          </a:p>
        </p:txBody>
      </p:sp>
    </p:spTree>
    <p:extLst>
      <p:ext uri="{BB962C8B-B14F-4D97-AF65-F5344CB8AC3E}">
        <p14:creationId xmlns:p14="http://schemas.microsoft.com/office/powerpoint/2010/main" val="6353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IBM PC/AT (1984)</a:t>
            </a:r>
            <a:endParaRPr kumimoji="1" lang="ja-JP" altLang="en-US"/>
          </a:p>
        </p:txBody>
      </p:sp>
      <p:sp>
        <p:nvSpPr>
          <p:cNvPr id="3" name="コンテンツ プレースホルダー 2"/>
          <p:cNvSpPr>
            <a:spLocks noGrp="1"/>
          </p:cNvSpPr>
          <p:nvPr>
            <p:ph idx="1"/>
          </p:nvPr>
        </p:nvSpPr>
        <p:spPr>
          <a:xfrm>
            <a:off x="3347864" y="1916832"/>
            <a:ext cx="5338936" cy="4525963"/>
          </a:xfrm>
        </p:spPr>
        <p:txBody>
          <a:bodyPr/>
          <a:lstStyle/>
          <a:p>
            <a:r>
              <a:rPr kumimoji="1" lang="ja-JP" altLang="en-US" smtClean="0"/>
              <a:t>ディスプレイ</a:t>
            </a:r>
            <a:endParaRPr kumimoji="1" lang="en-US" altLang="ja-JP" smtClean="0"/>
          </a:p>
          <a:p>
            <a:pPr lvl="1"/>
            <a:r>
              <a:rPr kumimoji="1" lang="en-US" altLang="ja-JP" smtClean="0"/>
              <a:t>640x350 (16</a:t>
            </a:r>
            <a:r>
              <a:rPr lang="ja-JP" altLang="en-US" smtClean="0"/>
              <a:t>色</a:t>
            </a:r>
            <a:r>
              <a:rPr lang="en-US" altLang="ja-JP" smtClean="0"/>
              <a:t>)</a:t>
            </a:r>
            <a:endParaRPr lang="en-US" altLang="ja-JP"/>
          </a:p>
          <a:p>
            <a:pPr lvl="1"/>
            <a:r>
              <a:rPr kumimoji="1" lang="en-US" altLang="ja-JP" smtClean="0"/>
              <a:t>320x200 (256</a:t>
            </a:r>
            <a:r>
              <a:rPr kumimoji="1" lang="ja-JP" altLang="en-US" smtClean="0"/>
              <a:t>色</a:t>
            </a:r>
            <a:r>
              <a:rPr kumimoji="1" lang="en-US" altLang="ja-JP" smtClean="0"/>
              <a:t>)</a:t>
            </a:r>
          </a:p>
          <a:p>
            <a:r>
              <a:rPr lang="ja-JP" altLang="en-US"/>
              <a:t>拡張</a:t>
            </a:r>
            <a:r>
              <a:rPr lang="ja-JP" altLang="en-US" smtClean="0"/>
              <a:t>バス </a:t>
            </a:r>
            <a:r>
              <a:rPr lang="en-US" altLang="ja-JP" smtClean="0"/>
              <a:t>(AT</a:t>
            </a:r>
            <a:r>
              <a:rPr lang="ja-JP" altLang="en-US" smtClean="0"/>
              <a:t>バス</a:t>
            </a:r>
            <a:r>
              <a:rPr lang="en-US" altLang="ja-JP" smtClean="0"/>
              <a:t>=ISA)</a:t>
            </a:r>
          </a:p>
          <a:p>
            <a:r>
              <a:rPr kumimoji="1" lang="en-US" altLang="ja-JP" smtClean="0"/>
              <a:t>Intel 80286 (6MHz)</a:t>
            </a:r>
          </a:p>
          <a:p>
            <a:r>
              <a:rPr lang="en-US" altLang="ja-JP" smtClean="0"/>
              <a:t>RAM 256/512KB</a:t>
            </a:r>
          </a:p>
          <a:p>
            <a:r>
              <a:rPr kumimoji="1" lang="en-US" altLang="ja-JP"/>
              <a:t>$4,000</a:t>
            </a:r>
            <a:endParaRPr kumimoji="1" lang="ja-JP" altLang="en-US"/>
          </a:p>
        </p:txBody>
      </p:sp>
      <p:pic>
        <p:nvPicPr>
          <p:cNvPr id="6146" name="Picture 2" descr="http://www.eonet.ne.jp/~building-pc/pc/IBM%20PC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276872"/>
            <a:ext cx="2562225"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508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直線コネクタ 48"/>
          <p:cNvCxnSpPr/>
          <p:nvPr/>
        </p:nvCxnSpPr>
        <p:spPr bwMode="auto">
          <a:xfrm>
            <a:off x="2551970" y="3359764"/>
            <a:ext cx="4036254" cy="0"/>
          </a:xfrm>
          <a:prstGeom prst="line">
            <a:avLst/>
          </a:prstGeom>
          <a:solidFill>
            <a:schemeClr val="bg1"/>
          </a:solidFill>
          <a:ln w="38100" cap="flat" cmpd="sng" algn="ctr">
            <a:solidFill>
              <a:srgbClr val="4168A7"/>
            </a:solidFill>
            <a:prstDash val="solid"/>
            <a:round/>
            <a:headEnd type="none" w="med" len="med"/>
            <a:tailEnd type="triangle" w="med" len="med"/>
          </a:ln>
          <a:effectLst/>
        </p:spPr>
      </p:cxnSp>
      <p:cxnSp>
        <p:nvCxnSpPr>
          <p:cNvPr id="46" name="直線コネクタ 45"/>
          <p:cNvCxnSpPr>
            <a:stCxn id="17" idx="3"/>
            <a:endCxn id="33" idx="1"/>
          </p:cNvCxnSpPr>
          <p:nvPr/>
        </p:nvCxnSpPr>
        <p:spPr bwMode="auto">
          <a:xfrm>
            <a:off x="2551970" y="2798930"/>
            <a:ext cx="4036254" cy="0"/>
          </a:xfrm>
          <a:prstGeom prst="line">
            <a:avLst/>
          </a:prstGeom>
          <a:solidFill>
            <a:schemeClr val="bg1"/>
          </a:solidFill>
          <a:ln w="38100" cap="flat" cmpd="sng" algn="ctr">
            <a:solidFill>
              <a:srgbClr val="4168A7"/>
            </a:solidFill>
            <a:prstDash val="solid"/>
            <a:round/>
            <a:headEnd type="none" w="med" len="med"/>
            <a:tailEnd type="triangle" w="med" len="med"/>
          </a:ln>
          <a:effectLst/>
        </p:spPr>
      </p:cxnSp>
      <p:sp>
        <p:nvSpPr>
          <p:cNvPr id="2" name="タイトル 1"/>
          <p:cNvSpPr>
            <a:spLocks noGrp="1"/>
          </p:cNvSpPr>
          <p:nvPr>
            <p:ph type="title"/>
          </p:nvPr>
        </p:nvSpPr>
        <p:spPr/>
        <p:txBody>
          <a:bodyPr/>
          <a:lstStyle/>
          <a:p>
            <a:r>
              <a:rPr kumimoji="1" lang="en-US" altLang="ja-JP" smtClean="0"/>
              <a:t>IBM</a:t>
            </a:r>
            <a:r>
              <a:rPr lang="ja-JP" altLang="en-US"/>
              <a:t> </a:t>
            </a:r>
            <a:r>
              <a:rPr kumimoji="1" lang="en-US" altLang="ja-JP" smtClean="0"/>
              <a:t>PC/AT</a:t>
            </a:r>
            <a:r>
              <a:rPr kumimoji="1" lang="ja-JP" altLang="en-US" smtClean="0"/>
              <a:t>と互換機</a:t>
            </a:r>
            <a:endParaRPr kumimoji="1" lang="ja-JP" altLang="en-US"/>
          </a:p>
        </p:txBody>
      </p:sp>
      <p:sp>
        <p:nvSpPr>
          <p:cNvPr id="4" name="正方形/長方形 3"/>
          <p:cNvSpPr/>
          <p:nvPr/>
        </p:nvSpPr>
        <p:spPr bwMode="auto">
          <a:xfrm>
            <a:off x="1043608" y="3392996"/>
            <a:ext cx="1076314" cy="360040"/>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CPU(Intel)</a:t>
            </a:r>
            <a:endParaRPr kumimoji="0" lang="ja-JP" altLang="en-US" sz="1400" b="0" i="0" u="none" strike="noStrike" cap="none" normalizeH="0" smtClean="0">
              <a:ln>
                <a:noFill/>
              </a:ln>
              <a:solidFill>
                <a:schemeClr val="bg1"/>
              </a:solidFill>
              <a:effectLst/>
              <a:latin typeface="+mn-lt"/>
              <a:ea typeface="+mn-ea"/>
            </a:endParaRPr>
          </a:p>
        </p:txBody>
      </p:sp>
      <p:sp>
        <p:nvSpPr>
          <p:cNvPr id="13" name="正方形/長方形 12"/>
          <p:cNvSpPr/>
          <p:nvPr/>
        </p:nvSpPr>
        <p:spPr bwMode="auto">
          <a:xfrm>
            <a:off x="611560" y="2960948"/>
            <a:ext cx="1940410" cy="360040"/>
          </a:xfrm>
          <a:prstGeom prst="rect">
            <a:avLst/>
          </a:prstGeom>
          <a:solidFill>
            <a:schemeClr val="accent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Logic Board</a:t>
            </a:r>
            <a:endParaRPr kumimoji="0" lang="ja-JP" altLang="en-US" sz="1400" b="0" i="0" u="none" strike="noStrike" cap="none" normalizeH="0" smtClean="0">
              <a:ln>
                <a:noFill/>
              </a:ln>
              <a:solidFill>
                <a:schemeClr val="bg1"/>
              </a:solidFill>
              <a:effectLst/>
              <a:latin typeface="+mn-lt"/>
              <a:ea typeface="+mn-ea"/>
            </a:endParaRPr>
          </a:p>
        </p:txBody>
      </p:sp>
      <p:sp>
        <p:nvSpPr>
          <p:cNvPr id="14" name="正方形/長方形 13"/>
          <p:cNvSpPr/>
          <p:nvPr/>
        </p:nvSpPr>
        <p:spPr bwMode="auto">
          <a:xfrm>
            <a:off x="611560" y="3320988"/>
            <a:ext cx="360040" cy="432048"/>
          </a:xfrm>
          <a:prstGeom prst="rect">
            <a:avLst/>
          </a:prstGeom>
          <a:solidFill>
            <a:schemeClr val="accent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15" name="正方形/長方形 14"/>
          <p:cNvSpPr/>
          <p:nvPr/>
        </p:nvSpPr>
        <p:spPr bwMode="auto">
          <a:xfrm>
            <a:off x="2191930" y="3320988"/>
            <a:ext cx="360040" cy="432048"/>
          </a:xfrm>
          <a:prstGeom prst="rect">
            <a:avLst/>
          </a:prstGeom>
          <a:solidFill>
            <a:schemeClr val="accent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16" name="円柱 15"/>
          <p:cNvSpPr/>
          <p:nvPr/>
        </p:nvSpPr>
        <p:spPr bwMode="auto">
          <a:xfrm>
            <a:off x="179512" y="2960948"/>
            <a:ext cx="360040" cy="792088"/>
          </a:xfrm>
          <a:prstGeom prst="can">
            <a:avLst/>
          </a:prstGeom>
          <a:solidFill>
            <a:schemeClr val="bg1"/>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1" i="0" u="none" strike="noStrike" cap="none" normalizeH="0" smtClean="0">
                <a:ln>
                  <a:noFill/>
                </a:ln>
                <a:solidFill>
                  <a:schemeClr val="accent1">
                    <a:lumMod val="75000"/>
                  </a:schemeClr>
                </a:solidFill>
                <a:effectLst/>
                <a:latin typeface="+mn-lt"/>
                <a:ea typeface="+mn-ea"/>
              </a:rPr>
              <a:t>汎用部品</a:t>
            </a:r>
          </a:p>
        </p:txBody>
      </p:sp>
      <p:sp>
        <p:nvSpPr>
          <p:cNvPr id="17" name="正方形/長方形 16"/>
          <p:cNvSpPr/>
          <p:nvPr/>
        </p:nvSpPr>
        <p:spPr bwMode="auto">
          <a:xfrm>
            <a:off x="611560" y="2708920"/>
            <a:ext cx="1940410" cy="180020"/>
          </a:xfrm>
          <a:prstGeom prst="rect">
            <a:avLst/>
          </a:prstGeom>
          <a:solidFill>
            <a:schemeClr val="accent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smtClean="0">
                <a:ln>
                  <a:noFill/>
                </a:ln>
                <a:solidFill>
                  <a:schemeClr val="bg1"/>
                </a:solidFill>
                <a:effectLst/>
                <a:latin typeface="+mn-lt"/>
                <a:ea typeface="+mn-ea"/>
              </a:rPr>
              <a:t>BIOS</a:t>
            </a:r>
            <a:endParaRPr kumimoji="0" lang="ja-JP" altLang="en-US" sz="1050" b="0" i="0" u="none" strike="noStrike" cap="none" normalizeH="0" smtClean="0">
              <a:ln>
                <a:noFill/>
              </a:ln>
              <a:solidFill>
                <a:schemeClr val="bg1"/>
              </a:solidFill>
              <a:effectLst/>
              <a:latin typeface="+mn-lt"/>
              <a:ea typeface="+mn-ea"/>
            </a:endParaRPr>
          </a:p>
        </p:txBody>
      </p:sp>
      <p:sp>
        <p:nvSpPr>
          <p:cNvPr id="18" name="正方形/長方形 17"/>
          <p:cNvSpPr/>
          <p:nvPr/>
        </p:nvSpPr>
        <p:spPr bwMode="auto">
          <a:xfrm>
            <a:off x="611560" y="2312876"/>
            <a:ext cx="1940410" cy="324036"/>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OS</a:t>
            </a:r>
            <a:r>
              <a:rPr kumimoji="0" lang="en-US" altLang="ja-JP" sz="1400" smtClean="0">
                <a:solidFill>
                  <a:schemeClr val="bg1"/>
                </a:solidFill>
                <a:latin typeface="+mn-lt"/>
                <a:ea typeface="+mn-ea"/>
              </a:rPr>
              <a:t>(</a:t>
            </a:r>
            <a:r>
              <a:rPr kumimoji="0" lang="en-US" altLang="ja-JP" sz="1400" b="0" i="0" u="none" strike="noStrike" cap="none" normalizeH="0" smtClean="0">
                <a:ln>
                  <a:noFill/>
                </a:ln>
                <a:solidFill>
                  <a:schemeClr val="bg1"/>
                </a:solidFill>
                <a:effectLst/>
                <a:latin typeface="+mn-lt"/>
                <a:ea typeface="+mn-ea"/>
              </a:rPr>
              <a:t>MS-DOS</a:t>
            </a:r>
            <a:r>
              <a:rPr kumimoji="0" lang="en-US" altLang="ja-JP" sz="1400">
                <a:solidFill>
                  <a:schemeClr val="bg1"/>
                </a:solidFill>
                <a:latin typeface="+mn-lt"/>
                <a:ea typeface="+mn-ea"/>
              </a:rPr>
              <a:t>)</a:t>
            </a:r>
            <a:endParaRPr kumimoji="0" lang="ja-JP" altLang="en-US" sz="1400" b="0" i="0" u="none" strike="noStrike" cap="none" normalizeH="0" smtClean="0">
              <a:ln>
                <a:noFill/>
              </a:ln>
              <a:solidFill>
                <a:schemeClr val="bg1"/>
              </a:solidFill>
              <a:effectLst/>
              <a:latin typeface="+mn-lt"/>
              <a:ea typeface="+mn-ea"/>
            </a:endParaRPr>
          </a:p>
        </p:txBody>
      </p:sp>
      <p:sp>
        <p:nvSpPr>
          <p:cNvPr id="19" name="正方形/長方形 18"/>
          <p:cNvSpPr/>
          <p:nvPr/>
        </p:nvSpPr>
        <p:spPr bwMode="auto">
          <a:xfrm>
            <a:off x="611560" y="1933963"/>
            <a:ext cx="432048" cy="324036"/>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20" name="正方形/長方形 19"/>
          <p:cNvSpPr/>
          <p:nvPr/>
        </p:nvSpPr>
        <p:spPr bwMode="auto">
          <a:xfrm>
            <a:off x="1115616" y="1933963"/>
            <a:ext cx="432048" cy="324036"/>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21" name="正方形/長方形 20"/>
          <p:cNvSpPr/>
          <p:nvPr/>
        </p:nvSpPr>
        <p:spPr bwMode="auto">
          <a:xfrm>
            <a:off x="1619672" y="1933963"/>
            <a:ext cx="432048" cy="324036"/>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22" name="正方形/長方形 21"/>
          <p:cNvSpPr/>
          <p:nvPr/>
        </p:nvSpPr>
        <p:spPr bwMode="auto">
          <a:xfrm>
            <a:off x="2119922" y="1933169"/>
            <a:ext cx="432048" cy="324036"/>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23" name="テキスト ボックス 22"/>
          <p:cNvSpPr txBox="1"/>
          <p:nvPr/>
        </p:nvSpPr>
        <p:spPr>
          <a:xfrm>
            <a:off x="708561" y="1910521"/>
            <a:ext cx="1754006" cy="369332"/>
          </a:xfrm>
          <a:prstGeom prst="rect">
            <a:avLst/>
          </a:prstGeom>
          <a:noFill/>
        </p:spPr>
        <p:txBody>
          <a:bodyPr wrap="none" rtlCol="0">
            <a:spAutoFit/>
          </a:bodyPr>
          <a:lstStyle/>
          <a:p>
            <a:pPr algn="ctr"/>
            <a:r>
              <a:rPr lang="ja-JP" altLang="en-US" smtClean="0">
                <a:solidFill>
                  <a:schemeClr val="bg1"/>
                </a:solidFill>
                <a:effectLst>
                  <a:outerShdw blurRad="38100" dist="38100" dir="2700000" algn="tl">
                    <a:srgbClr val="000000">
                      <a:alpha val="43137"/>
                    </a:srgbClr>
                  </a:outerShdw>
                </a:effectLst>
              </a:rPr>
              <a:t>アプリケーション</a:t>
            </a:r>
            <a:endParaRPr kumimoji="1" lang="en-US" altLang="ja-JP" smtClean="0">
              <a:solidFill>
                <a:schemeClr val="bg1"/>
              </a:solidFill>
              <a:effectLst>
                <a:outerShdw blurRad="38100" dist="38100" dir="2700000" algn="tl">
                  <a:srgbClr val="000000">
                    <a:alpha val="43137"/>
                  </a:srgbClr>
                </a:outerShdw>
              </a:effectLst>
            </a:endParaRPr>
          </a:p>
        </p:txBody>
      </p:sp>
      <p:sp>
        <p:nvSpPr>
          <p:cNvPr id="25" name="正方形/長方形 24"/>
          <p:cNvSpPr/>
          <p:nvPr/>
        </p:nvSpPr>
        <p:spPr bwMode="auto">
          <a:xfrm>
            <a:off x="2843808" y="2708920"/>
            <a:ext cx="1656184" cy="180020"/>
          </a:xfrm>
          <a:prstGeom prst="rect">
            <a:avLst/>
          </a:prstGeom>
          <a:solidFill>
            <a:schemeClr val="accent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smtClean="0">
                <a:ln>
                  <a:noFill/>
                </a:ln>
                <a:solidFill>
                  <a:schemeClr val="bg1"/>
                </a:solidFill>
                <a:effectLst/>
                <a:latin typeface="+mn-lt"/>
                <a:ea typeface="+mn-ea"/>
              </a:rPr>
              <a:t>公開（</a:t>
            </a:r>
            <a:r>
              <a:rPr kumimoji="0" lang="ja-JP" altLang="en-US" sz="1050">
                <a:solidFill>
                  <a:schemeClr val="bg1"/>
                </a:solidFill>
                <a:latin typeface="+mn-lt"/>
                <a:ea typeface="+mn-ea"/>
              </a:rPr>
              <a:t>著作権で保護</a:t>
            </a:r>
            <a:r>
              <a:rPr kumimoji="0" lang="ja-JP" altLang="en-US" sz="1050" b="0" i="0" u="none" strike="noStrike" cap="none" normalizeH="0" smtClean="0">
                <a:ln>
                  <a:noFill/>
                </a:ln>
                <a:solidFill>
                  <a:schemeClr val="bg1"/>
                </a:solidFill>
                <a:effectLst/>
                <a:latin typeface="+mn-lt"/>
                <a:ea typeface="+mn-ea"/>
              </a:rPr>
              <a:t>）</a:t>
            </a:r>
          </a:p>
        </p:txBody>
      </p:sp>
      <p:sp>
        <p:nvSpPr>
          <p:cNvPr id="26" name="正方形/長方形 25"/>
          <p:cNvSpPr/>
          <p:nvPr/>
        </p:nvSpPr>
        <p:spPr bwMode="auto">
          <a:xfrm>
            <a:off x="2843808" y="2960948"/>
            <a:ext cx="1656184" cy="792088"/>
          </a:xfrm>
          <a:prstGeom prst="rect">
            <a:avLst/>
          </a:prstGeom>
          <a:solidFill>
            <a:schemeClr val="accent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smtClean="0">
                <a:ln>
                  <a:noFill/>
                </a:ln>
                <a:solidFill>
                  <a:schemeClr val="bg1"/>
                </a:solidFill>
                <a:effectLst/>
                <a:latin typeface="+mn-lt"/>
                <a:ea typeface="+mn-ea"/>
              </a:rPr>
              <a:t>公開</a:t>
            </a:r>
          </a:p>
        </p:txBody>
      </p:sp>
      <p:sp>
        <p:nvSpPr>
          <p:cNvPr id="29" name="正方形/長方形 28"/>
          <p:cNvSpPr/>
          <p:nvPr/>
        </p:nvSpPr>
        <p:spPr bwMode="auto">
          <a:xfrm>
            <a:off x="6588224" y="2960948"/>
            <a:ext cx="1940410" cy="360040"/>
          </a:xfrm>
          <a:prstGeom prst="rect">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smtClean="0">
                <a:ln>
                  <a:noFill/>
                </a:ln>
                <a:solidFill>
                  <a:schemeClr val="bg1"/>
                </a:solidFill>
                <a:effectLst/>
                <a:latin typeface="+mn-lt"/>
                <a:ea typeface="+mn-ea"/>
              </a:rPr>
              <a:t>互換</a:t>
            </a:r>
            <a:r>
              <a:rPr kumimoji="0" lang="en-US" altLang="ja-JP" sz="1400" b="0" i="0" u="none" strike="noStrike" cap="none" normalizeH="0" smtClean="0">
                <a:ln>
                  <a:noFill/>
                </a:ln>
                <a:solidFill>
                  <a:schemeClr val="bg1"/>
                </a:solidFill>
                <a:effectLst/>
                <a:latin typeface="+mn-lt"/>
                <a:ea typeface="+mn-ea"/>
              </a:rPr>
              <a:t>Logic Board</a:t>
            </a:r>
            <a:endParaRPr kumimoji="0" lang="ja-JP" altLang="en-US" sz="1400" b="0" i="0" u="none" strike="noStrike" cap="none" normalizeH="0" smtClean="0">
              <a:ln>
                <a:noFill/>
              </a:ln>
              <a:solidFill>
                <a:schemeClr val="bg1"/>
              </a:solidFill>
              <a:effectLst/>
              <a:latin typeface="+mn-lt"/>
              <a:ea typeface="+mn-ea"/>
            </a:endParaRPr>
          </a:p>
        </p:txBody>
      </p:sp>
      <p:sp>
        <p:nvSpPr>
          <p:cNvPr id="30" name="正方形/長方形 29"/>
          <p:cNvSpPr/>
          <p:nvPr/>
        </p:nvSpPr>
        <p:spPr bwMode="auto">
          <a:xfrm>
            <a:off x="6588224" y="3320988"/>
            <a:ext cx="360040" cy="432048"/>
          </a:xfrm>
          <a:prstGeom prst="rect">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31" name="正方形/長方形 30"/>
          <p:cNvSpPr/>
          <p:nvPr/>
        </p:nvSpPr>
        <p:spPr bwMode="auto">
          <a:xfrm>
            <a:off x="8168594" y="3320988"/>
            <a:ext cx="360040" cy="432048"/>
          </a:xfrm>
          <a:prstGeom prst="rect">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32" name="円柱 31"/>
          <p:cNvSpPr/>
          <p:nvPr/>
        </p:nvSpPr>
        <p:spPr bwMode="auto">
          <a:xfrm>
            <a:off x="8604448" y="2960948"/>
            <a:ext cx="360040" cy="792088"/>
          </a:xfrm>
          <a:prstGeom prst="can">
            <a:avLst/>
          </a:prstGeom>
          <a:solidFill>
            <a:schemeClr val="bg1"/>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1" i="0" u="none" strike="noStrike" cap="none" normalizeH="0" smtClean="0">
                <a:ln>
                  <a:noFill/>
                </a:ln>
                <a:solidFill>
                  <a:schemeClr val="accent1">
                    <a:lumMod val="75000"/>
                  </a:schemeClr>
                </a:solidFill>
                <a:effectLst/>
                <a:latin typeface="+mn-lt"/>
                <a:ea typeface="+mn-ea"/>
              </a:rPr>
              <a:t>汎用部品</a:t>
            </a:r>
          </a:p>
        </p:txBody>
      </p:sp>
      <p:sp>
        <p:nvSpPr>
          <p:cNvPr id="33" name="正方形/長方形 32"/>
          <p:cNvSpPr/>
          <p:nvPr/>
        </p:nvSpPr>
        <p:spPr bwMode="auto">
          <a:xfrm>
            <a:off x="6588224" y="2708920"/>
            <a:ext cx="1940410" cy="180020"/>
          </a:xfrm>
          <a:prstGeom prst="rect">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smtClean="0">
                <a:ln>
                  <a:noFill/>
                </a:ln>
                <a:solidFill>
                  <a:schemeClr val="bg1"/>
                </a:solidFill>
                <a:effectLst/>
                <a:latin typeface="+mn-lt"/>
                <a:ea typeface="+mn-ea"/>
              </a:rPr>
              <a:t>互換</a:t>
            </a:r>
            <a:r>
              <a:rPr kumimoji="0" lang="en-US" altLang="ja-JP" sz="1050" b="0" i="0" u="none" strike="noStrike" cap="none" normalizeH="0" smtClean="0">
                <a:ln>
                  <a:noFill/>
                </a:ln>
                <a:solidFill>
                  <a:schemeClr val="bg1"/>
                </a:solidFill>
                <a:effectLst/>
                <a:latin typeface="+mn-lt"/>
                <a:ea typeface="+mn-ea"/>
              </a:rPr>
              <a:t>BIOS</a:t>
            </a:r>
            <a:endParaRPr kumimoji="0" lang="ja-JP" altLang="en-US" sz="1050" b="0" i="0" u="none" strike="noStrike" cap="none" normalizeH="0" smtClean="0">
              <a:ln>
                <a:noFill/>
              </a:ln>
              <a:solidFill>
                <a:schemeClr val="bg1"/>
              </a:solidFill>
              <a:effectLst/>
              <a:latin typeface="+mn-lt"/>
              <a:ea typeface="+mn-ea"/>
            </a:endParaRPr>
          </a:p>
        </p:txBody>
      </p:sp>
      <p:grpSp>
        <p:nvGrpSpPr>
          <p:cNvPr id="11" name="グループ化 10"/>
          <p:cNvGrpSpPr/>
          <p:nvPr/>
        </p:nvGrpSpPr>
        <p:grpSpPr>
          <a:xfrm>
            <a:off x="2551970" y="2312876"/>
            <a:ext cx="5976664" cy="324036"/>
            <a:chOff x="2551970" y="2384884"/>
            <a:chExt cx="5976664" cy="324036"/>
          </a:xfrm>
        </p:grpSpPr>
        <p:cxnSp>
          <p:nvCxnSpPr>
            <p:cNvPr id="42" name="直線コネクタ 41"/>
            <p:cNvCxnSpPr>
              <a:stCxn id="18" idx="3"/>
              <a:endCxn id="34" idx="1"/>
            </p:cNvCxnSpPr>
            <p:nvPr/>
          </p:nvCxnSpPr>
          <p:spPr bwMode="auto">
            <a:xfrm>
              <a:off x="2551970" y="2546902"/>
              <a:ext cx="4036254" cy="0"/>
            </a:xfrm>
            <a:prstGeom prst="line">
              <a:avLst/>
            </a:prstGeom>
            <a:solidFill>
              <a:schemeClr val="bg1"/>
            </a:solidFill>
            <a:ln w="38100" cap="flat" cmpd="sng" algn="ctr">
              <a:solidFill>
                <a:srgbClr val="4168A7"/>
              </a:solidFill>
              <a:prstDash val="solid"/>
              <a:round/>
              <a:headEnd type="none" w="med" len="med"/>
              <a:tailEnd type="triangle" w="med" len="med"/>
            </a:ln>
            <a:effectLst/>
          </p:spPr>
        </p:cxnSp>
        <p:sp>
          <p:nvSpPr>
            <p:cNvPr id="24" name="正方形/長方形 23"/>
            <p:cNvSpPr/>
            <p:nvPr/>
          </p:nvSpPr>
          <p:spPr bwMode="auto">
            <a:xfrm>
              <a:off x="2843808" y="2384884"/>
              <a:ext cx="1656184" cy="324036"/>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smtClean="0">
                  <a:ln>
                    <a:noFill/>
                  </a:ln>
                  <a:solidFill>
                    <a:schemeClr val="bg1"/>
                  </a:solidFill>
                  <a:effectLst/>
                  <a:latin typeface="+mn-lt"/>
                  <a:ea typeface="+mn-ea"/>
                </a:rPr>
                <a:t>非公開（</a:t>
              </a:r>
              <a:r>
                <a:rPr kumimoji="0" lang="en-US" altLang="ja-JP" sz="1100" b="0" i="0" u="none" strike="noStrike" cap="none" normalizeH="0" smtClean="0">
                  <a:ln>
                    <a:noFill/>
                  </a:ln>
                  <a:solidFill>
                    <a:schemeClr val="bg1"/>
                  </a:solidFill>
                  <a:effectLst/>
                  <a:latin typeface="+mn-lt"/>
                  <a:ea typeface="+mn-ea"/>
                </a:rPr>
                <a:t>MS</a:t>
              </a:r>
              <a:r>
                <a:rPr kumimoji="0" lang="ja-JP" altLang="en-US" sz="1100" b="0" i="0" u="none" strike="noStrike" cap="none" normalizeH="0" smtClean="0">
                  <a:ln>
                    <a:noFill/>
                  </a:ln>
                  <a:solidFill>
                    <a:schemeClr val="bg1"/>
                  </a:solidFill>
                  <a:effectLst/>
                  <a:latin typeface="+mn-lt"/>
                  <a:ea typeface="+mn-ea"/>
                </a:rPr>
                <a:t>から販売）</a:t>
              </a:r>
            </a:p>
          </p:txBody>
        </p:sp>
        <p:sp>
          <p:nvSpPr>
            <p:cNvPr id="34" name="正方形/長方形 33"/>
            <p:cNvSpPr/>
            <p:nvPr/>
          </p:nvSpPr>
          <p:spPr bwMode="auto">
            <a:xfrm>
              <a:off x="6588224" y="2384884"/>
              <a:ext cx="1940410" cy="324036"/>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OS</a:t>
              </a:r>
              <a:r>
                <a:rPr kumimoji="0" lang="en-US" altLang="ja-JP" sz="1400" smtClean="0">
                  <a:solidFill>
                    <a:schemeClr val="bg1"/>
                  </a:solidFill>
                  <a:latin typeface="+mn-lt"/>
                  <a:ea typeface="+mn-ea"/>
                </a:rPr>
                <a:t>(</a:t>
              </a:r>
              <a:r>
                <a:rPr kumimoji="0" lang="en-US" altLang="ja-JP" sz="1400" b="0" i="0" u="none" strike="noStrike" cap="none" normalizeH="0" smtClean="0">
                  <a:ln>
                    <a:noFill/>
                  </a:ln>
                  <a:solidFill>
                    <a:schemeClr val="bg1"/>
                  </a:solidFill>
                  <a:effectLst/>
                  <a:latin typeface="+mn-lt"/>
                  <a:ea typeface="+mn-ea"/>
                </a:rPr>
                <a:t>MS-DOS</a:t>
              </a:r>
              <a:r>
                <a:rPr kumimoji="0" lang="en-US" altLang="ja-JP" sz="1400">
                  <a:solidFill>
                    <a:schemeClr val="bg1"/>
                  </a:solidFill>
                  <a:latin typeface="+mn-lt"/>
                  <a:ea typeface="+mn-ea"/>
                </a:rPr>
                <a:t>)</a:t>
              </a:r>
              <a:endParaRPr kumimoji="0" lang="ja-JP" altLang="en-US" sz="1400" b="0" i="0" u="none" strike="noStrike" cap="none" normalizeH="0" smtClean="0">
                <a:ln>
                  <a:noFill/>
                </a:ln>
                <a:solidFill>
                  <a:schemeClr val="bg1"/>
                </a:solidFill>
                <a:effectLst/>
                <a:latin typeface="+mn-lt"/>
                <a:ea typeface="+mn-ea"/>
              </a:endParaRPr>
            </a:p>
          </p:txBody>
        </p:sp>
      </p:grpSp>
      <p:sp>
        <p:nvSpPr>
          <p:cNvPr id="40" name="正方形/長方形 39"/>
          <p:cNvSpPr/>
          <p:nvPr/>
        </p:nvSpPr>
        <p:spPr bwMode="auto">
          <a:xfrm>
            <a:off x="4652392" y="2708920"/>
            <a:ext cx="1656184" cy="180020"/>
          </a:xfrm>
          <a:prstGeom prst="rect">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smtClean="0">
                <a:ln>
                  <a:noFill/>
                </a:ln>
                <a:solidFill>
                  <a:schemeClr val="bg1"/>
                </a:solidFill>
                <a:effectLst/>
                <a:latin typeface="+mn-lt"/>
                <a:ea typeface="+mn-ea"/>
              </a:rPr>
              <a:t>リバースエンジニアリング</a:t>
            </a:r>
          </a:p>
        </p:txBody>
      </p:sp>
      <p:grpSp>
        <p:nvGrpSpPr>
          <p:cNvPr id="41" name="グループ化 40"/>
          <p:cNvGrpSpPr/>
          <p:nvPr/>
        </p:nvGrpSpPr>
        <p:grpSpPr>
          <a:xfrm>
            <a:off x="2551970" y="1916832"/>
            <a:ext cx="5976664" cy="369332"/>
            <a:chOff x="2551970" y="1988840"/>
            <a:chExt cx="5976664" cy="369332"/>
          </a:xfrm>
        </p:grpSpPr>
        <p:sp>
          <p:nvSpPr>
            <p:cNvPr id="35" name="正方形/長方形 34"/>
            <p:cNvSpPr/>
            <p:nvPr/>
          </p:nvSpPr>
          <p:spPr bwMode="auto">
            <a:xfrm>
              <a:off x="6588224" y="2005971"/>
              <a:ext cx="432048" cy="324036"/>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36" name="正方形/長方形 35"/>
            <p:cNvSpPr/>
            <p:nvPr/>
          </p:nvSpPr>
          <p:spPr bwMode="auto">
            <a:xfrm>
              <a:off x="7092280" y="2005971"/>
              <a:ext cx="432048" cy="324036"/>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37" name="正方形/長方形 36"/>
            <p:cNvSpPr/>
            <p:nvPr/>
          </p:nvSpPr>
          <p:spPr bwMode="auto">
            <a:xfrm>
              <a:off x="7596336" y="2005971"/>
              <a:ext cx="432048" cy="324036"/>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38" name="正方形/長方形 37"/>
            <p:cNvSpPr/>
            <p:nvPr/>
          </p:nvSpPr>
          <p:spPr bwMode="auto">
            <a:xfrm>
              <a:off x="8096586" y="2005177"/>
              <a:ext cx="432048" cy="324036"/>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39" name="テキスト ボックス 38"/>
            <p:cNvSpPr txBox="1"/>
            <p:nvPr/>
          </p:nvSpPr>
          <p:spPr>
            <a:xfrm>
              <a:off x="6660232" y="1988840"/>
              <a:ext cx="1754006" cy="369332"/>
            </a:xfrm>
            <a:prstGeom prst="rect">
              <a:avLst/>
            </a:prstGeom>
            <a:noFill/>
          </p:spPr>
          <p:txBody>
            <a:bodyPr wrap="none" rtlCol="0">
              <a:spAutoFit/>
            </a:bodyPr>
            <a:lstStyle/>
            <a:p>
              <a:pPr algn="ctr"/>
              <a:r>
                <a:rPr lang="ja-JP" altLang="en-US" smtClean="0">
                  <a:solidFill>
                    <a:schemeClr val="bg1"/>
                  </a:solidFill>
                  <a:effectLst>
                    <a:outerShdw blurRad="38100" dist="38100" dir="2700000" algn="tl">
                      <a:srgbClr val="000000">
                        <a:alpha val="43137"/>
                      </a:srgbClr>
                    </a:outerShdw>
                  </a:effectLst>
                </a:rPr>
                <a:t>アプリケーション</a:t>
              </a:r>
              <a:endParaRPr kumimoji="1" lang="en-US" altLang="ja-JP" smtClean="0">
                <a:solidFill>
                  <a:schemeClr val="bg1"/>
                </a:solidFill>
                <a:effectLst>
                  <a:outerShdw blurRad="38100" dist="38100" dir="2700000" algn="tl">
                    <a:srgbClr val="000000">
                      <a:alpha val="43137"/>
                    </a:srgbClr>
                  </a:outerShdw>
                </a:effectLst>
              </a:endParaRPr>
            </a:p>
          </p:txBody>
        </p:sp>
        <p:cxnSp>
          <p:nvCxnSpPr>
            <p:cNvPr id="43" name="直線コネクタ 42"/>
            <p:cNvCxnSpPr>
              <a:stCxn id="22" idx="3"/>
              <a:endCxn id="35" idx="1"/>
            </p:cNvCxnSpPr>
            <p:nvPr/>
          </p:nvCxnSpPr>
          <p:spPr bwMode="auto">
            <a:xfrm>
              <a:off x="2551970" y="2167195"/>
              <a:ext cx="4036254" cy="794"/>
            </a:xfrm>
            <a:prstGeom prst="line">
              <a:avLst/>
            </a:prstGeom>
            <a:solidFill>
              <a:schemeClr val="bg1"/>
            </a:solidFill>
            <a:ln w="38100" cap="flat" cmpd="sng" algn="ctr">
              <a:solidFill>
                <a:srgbClr val="4168A7"/>
              </a:solidFill>
              <a:prstDash val="solid"/>
              <a:round/>
              <a:headEnd type="none" w="med" len="med"/>
              <a:tailEnd type="triangle" w="med" len="med"/>
            </a:ln>
            <a:effectLst/>
          </p:spPr>
        </p:cxnSp>
      </p:grpSp>
      <p:grpSp>
        <p:nvGrpSpPr>
          <p:cNvPr id="12" name="グループ化 11"/>
          <p:cNvGrpSpPr/>
          <p:nvPr/>
        </p:nvGrpSpPr>
        <p:grpSpPr>
          <a:xfrm>
            <a:off x="1581060" y="3392996"/>
            <a:ext cx="6515526" cy="756084"/>
            <a:chOff x="1581060" y="3465004"/>
            <a:chExt cx="6515526" cy="756084"/>
          </a:xfrm>
        </p:grpSpPr>
        <p:sp>
          <p:nvSpPr>
            <p:cNvPr id="28" name="正方形/長方形 27"/>
            <p:cNvSpPr/>
            <p:nvPr/>
          </p:nvSpPr>
          <p:spPr bwMode="auto">
            <a:xfrm>
              <a:off x="7020272" y="3465004"/>
              <a:ext cx="1076314" cy="360040"/>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CPU(Intel)</a:t>
              </a:r>
              <a:endParaRPr kumimoji="0" lang="ja-JP" altLang="en-US" sz="1400" b="0" i="0" u="none" strike="noStrike" cap="none" normalizeH="0" smtClean="0">
                <a:ln>
                  <a:noFill/>
                </a:ln>
                <a:solidFill>
                  <a:schemeClr val="bg1"/>
                </a:solidFill>
                <a:effectLst/>
                <a:latin typeface="+mn-lt"/>
                <a:ea typeface="+mn-ea"/>
              </a:endParaRPr>
            </a:p>
          </p:txBody>
        </p:sp>
        <p:cxnSp>
          <p:nvCxnSpPr>
            <p:cNvPr id="50" name="直線コネクタ 49"/>
            <p:cNvCxnSpPr/>
            <p:nvPr/>
          </p:nvCxnSpPr>
          <p:spPr bwMode="auto">
            <a:xfrm>
              <a:off x="1581060" y="4059070"/>
              <a:ext cx="5977369"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51" name="直線コネクタ 50"/>
            <p:cNvCxnSpPr>
              <a:stCxn id="4" idx="2"/>
            </p:cNvCxnSpPr>
            <p:nvPr/>
          </p:nvCxnSpPr>
          <p:spPr bwMode="auto">
            <a:xfrm flipH="1">
              <a:off x="1581060" y="3825044"/>
              <a:ext cx="705" cy="234026"/>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57" name="直線コネクタ 56"/>
            <p:cNvCxnSpPr>
              <a:endCxn id="28" idx="2"/>
            </p:cNvCxnSpPr>
            <p:nvPr/>
          </p:nvCxnSpPr>
          <p:spPr bwMode="auto">
            <a:xfrm flipH="1" flipV="1">
              <a:off x="7558429" y="3825044"/>
              <a:ext cx="3799" cy="234026"/>
            </a:xfrm>
            <a:prstGeom prst="line">
              <a:avLst/>
            </a:prstGeom>
            <a:solidFill>
              <a:schemeClr val="bg1"/>
            </a:solidFill>
            <a:ln w="38100" cap="rnd" cmpd="sng" algn="ctr">
              <a:solidFill>
                <a:srgbClr val="4168A7"/>
              </a:solidFill>
              <a:prstDash val="solid"/>
              <a:round/>
              <a:headEnd type="none" w="med" len="med"/>
              <a:tailEnd type="triangle" w="med" len="med"/>
            </a:ln>
            <a:effectLst/>
          </p:spPr>
        </p:cxnSp>
        <p:sp>
          <p:nvSpPr>
            <p:cNvPr id="27" name="正方形/長方形 26"/>
            <p:cNvSpPr/>
            <p:nvPr/>
          </p:nvSpPr>
          <p:spPr bwMode="auto">
            <a:xfrm>
              <a:off x="2843808" y="3897052"/>
              <a:ext cx="1656184" cy="324036"/>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dirty="0" smtClean="0">
                  <a:ln>
                    <a:noFill/>
                  </a:ln>
                  <a:solidFill>
                    <a:schemeClr val="bg1"/>
                  </a:solidFill>
                  <a:effectLst/>
                  <a:latin typeface="+mn-lt"/>
                  <a:ea typeface="+mn-ea"/>
                </a:rPr>
                <a:t>非公開（</a:t>
              </a:r>
              <a:r>
                <a:rPr kumimoji="0" lang="en-US" altLang="ja-JP" sz="1050" b="0" i="0" u="none" strike="noStrike" cap="none" normalizeH="0" dirty="0" smtClean="0">
                  <a:ln>
                    <a:noFill/>
                  </a:ln>
                  <a:solidFill>
                    <a:schemeClr val="bg1"/>
                  </a:solidFill>
                  <a:effectLst/>
                  <a:latin typeface="+mn-lt"/>
                  <a:ea typeface="+mn-ea"/>
                </a:rPr>
                <a:t>Intel</a:t>
              </a:r>
              <a:r>
                <a:rPr kumimoji="0" lang="ja-JP" altLang="en-US" sz="1050" b="0" i="0" u="none" strike="noStrike" cap="none" normalizeH="0" dirty="0" smtClean="0">
                  <a:ln>
                    <a:noFill/>
                  </a:ln>
                  <a:solidFill>
                    <a:schemeClr val="bg1"/>
                  </a:solidFill>
                  <a:effectLst/>
                  <a:latin typeface="+mn-lt"/>
                  <a:ea typeface="+mn-ea"/>
                </a:rPr>
                <a:t>から販売）</a:t>
              </a:r>
            </a:p>
          </p:txBody>
        </p:sp>
      </p:grpSp>
      <p:sp>
        <p:nvSpPr>
          <p:cNvPr id="60" name="テキスト ボックス 59"/>
          <p:cNvSpPr txBox="1"/>
          <p:nvPr/>
        </p:nvSpPr>
        <p:spPr>
          <a:xfrm>
            <a:off x="246175" y="1196753"/>
            <a:ext cx="2669770" cy="461665"/>
          </a:xfrm>
          <a:prstGeom prst="rect">
            <a:avLst/>
          </a:prstGeom>
          <a:noFill/>
        </p:spPr>
        <p:txBody>
          <a:bodyPr wrap="none" rtlCol="0">
            <a:spAutoFit/>
          </a:bodyPr>
          <a:lstStyle/>
          <a:p>
            <a:pPr algn="ctr"/>
            <a:r>
              <a:rPr kumimoji="1" lang="en-US" altLang="ja-JP" sz="2400" smtClean="0">
                <a:solidFill>
                  <a:srgbClr val="4168A7"/>
                </a:solidFill>
              </a:rPr>
              <a:t>IBM PC/AT (1984)</a:t>
            </a:r>
            <a:endParaRPr kumimoji="1" lang="ja-JP" altLang="en-US" sz="2400">
              <a:solidFill>
                <a:srgbClr val="4168A7"/>
              </a:solidFill>
            </a:endParaRPr>
          </a:p>
        </p:txBody>
      </p:sp>
      <p:sp>
        <p:nvSpPr>
          <p:cNvPr id="61" name="テキスト ボックス 60"/>
          <p:cNvSpPr txBox="1"/>
          <p:nvPr/>
        </p:nvSpPr>
        <p:spPr>
          <a:xfrm>
            <a:off x="6566795" y="1196752"/>
            <a:ext cx="1990865" cy="461665"/>
          </a:xfrm>
          <a:prstGeom prst="rect">
            <a:avLst/>
          </a:prstGeom>
          <a:noFill/>
        </p:spPr>
        <p:txBody>
          <a:bodyPr wrap="none" rtlCol="0">
            <a:spAutoFit/>
          </a:bodyPr>
          <a:lstStyle/>
          <a:p>
            <a:pPr algn="ctr"/>
            <a:r>
              <a:rPr kumimoji="1" lang="en-US" altLang="ja-JP" sz="2400" smtClean="0">
                <a:solidFill>
                  <a:srgbClr val="4168A7"/>
                </a:solidFill>
              </a:rPr>
              <a:t>PC/AT</a:t>
            </a:r>
            <a:r>
              <a:rPr kumimoji="1" lang="ja-JP" altLang="en-US" sz="2400" smtClean="0">
                <a:solidFill>
                  <a:srgbClr val="4168A7"/>
                </a:solidFill>
              </a:rPr>
              <a:t>互換機</a:t>
            </a:r>
            <a:endParaRPr kumimoji="1" lang="ja-JP" altLang="en-US" sz="2400">
              <a:solidFill>
                <a:srgbClr val="4168A7"/>
              </a:solidFill>
            </a:endParaRPr>
          </a:p>
        </p:txBody>
      </p:sp>
      <p:sp>
        <p:nvSpPr>
          <p:cNvPr id="62" name="正方形/長方形 61"/>
          <p:cNvSpPr/>
          <p:nvPr/>
        </p:nvSpPr>
        <p:spPr bwMode="auto">
          <a:xfrm>
            <a:off x="4652392" y="2960948"/>
            <a:ext cx="1656184" cy="792088"/>
          </a:xfrm>
          <a:prstGeom prst="rect">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smtClean="0">
                <a:ln>
                  <a:noFill/>
                </a:ln>
                <a:solidFill>
                  <a:schemeClr val="bg1"/>
                </a:solidFill>
                <a:effectLst/>
                <a:latin typeface="+mn-lt"/>
                <a:ea typeface="+mn-ea"/>
              </a:rPr>
              <a:t>そのまま（クローン）</a:t>
            </a:r>
            <a:endParaRPr kumimoji="0" lang="en-US" altLang="ja-JP" sz="1100" b="0" i="0" u="none" strike="noStrike" cap="none" normalizeH="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smtClean="0">
                <a:solidFill>
                  <a:schemeClr val="bg1"/>
                </a:solidFill>
                <a:latin typeface="+mn-lt"/>
                <a:ea typeface="+mn-ea"/>
              </a:rPr>
              <a:t>改変（互換機）</a:t>
            </a:r>
            <a:endParaRPr kumimoji="0" lang="ja-JP" altLang="en-US" sz="1100" b="0" i="0" u="none" strike="noStrike" cap="none" normalizeH="0" smtClean="0">
              <a:ln>
                <a:noFill/>
              </a:ln>
              <a:solidFill>
                <a:schemeClr val="bg1"/>
              </a:solidFill>
              <a:effectLst/>
              <a:latin typeface="+mn-lt"/>
              <a:ea typeface="+mn-ea"/>
            </a:endParaRPr>
          </a:p>
        </p:txBody>
      </p:sp>
      <p:sp>
        <p:nvSpPr>
          <p:cNvPr id="45" name="角丸四角形 44"/>
          <p:cNvSpPr/>
          <p:nvPr/>
        </p:nvSpPr>
        <p:spPr bwMode="auto">
          <a:xfrm>
            <a:off x="611560" y="4581128"/>
            <a:ext cx="4392488" cy="936104"/>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80975" marR="0" indent="-180975" defTabSz="914400" rtl="0" eaLnBrk="1" fontAlgn="base" latinLnBrk="0" hangingPunct="1">
              <a:lnSpc>
                <a:spcPct val="100000"/>
              </a:lnSpc>
              <a:spcBef>
                <a:spcPct val="20000"/>
              </a:spcBef>
              <a:spcAft>
                <a:spcPct val="0"/>
              </a:spcAft>
              <a:buClrTx/>
              <a:buSzTx/>
              <a:buFontTx/>
              <a:buNone/>
              <a:tabLst/>
            </a:pPr>
            <a:r>
              <a:rPr kumimoji="0" lang="ja-JP" altLang="en-US" sz="1300" b="0" i="0" u="none" strike="noStrike" cap="none" normalizeH="0" dirty="0" smtClean="0">
                <a:ln>
                  <a:noFill/>
                </a:ln>
                <a:solidFill>
                  <a:schemeClr val="bg1"/>
                </a:solidFill>
                <a:effectLst/>
                <a:latin typeface="+mn-lt"/>
                <a:ea typeface="+mn-ea"/>
              </a:rPr>
              <a:t>・ベンダ間で互換性のある単一プラットフォームの誕生</a:t>
            </a:r>
            <a:endParaRPr kumimoji="0" lang="en-US" altLang="ja-JP" sz="1300" b="0" i="0" u="none" strike="noStrike" cap="none" normalizeH="0" dirty="0" smtClean="0">
              <a:ln>
                <a:noFill/>
              </a:ln>
              <a:solidFill>
                <a:schemeClr val="bg1"/>
              </a:solidFill>
              <a:effectLst/>
              <a:latin typeface="+mn-lt"/>
              <a:ea typeface="+mn-ea"/>
            </a:endParaRPr>
          </a:p>
          <a:p>
            <a:pPr marL="180975" marR="0" indent="-180975" defTabSz="914400" rtl="0" eaLnBrk="1" fontAlgn="base" latinLnBrk="0" hangingPunct="1">
              <a:lnSpc>
                <a:spcPct val="100000"/>
              </a:lnSpc>
              <a:spcBef>
                <a:spcPct val="20000"/>
              </a:spcBef>
              <a:spcAft>
                <a:spcPct val="0"/>
              </a:spcAft>
              <a:buClrTx/>
              <a:buSzTx/>
              <a:buFontTx/>
              <a:buNone/>
              <a:tabLst/>
            </a:pPr>
            <a:r>
              <a:rPr kumimoji="0" lang="ja-JP" altLang="en-US" sz="1300" dirty="0" smtClean="0">
                <a:solidFill>
                  <a:schemeClr val="bg1"/>
                </a:solidFill>
                <a:latin typeface="+mn-lt"/>
                <a:ea typeface="+mn-ea"/>
              </a:rPr>
              <a:t>・マルチベンダによるコスト低減による爆発的な普及</a:t>
            </a:r>
            <a:endParaRPr kumimoji="0" lang="en-US" altLang="ja-JP" sz="1300" dirty="0" smtClean="0">
              <a:solidFill>
                <a:schemeClr val="bg1"/>
              </a:solidFill>
              <a:latin typeface="+mn-lt"/>
              <a:ea typeface="+mn-ea"/>
            </a:endParaRPr>
          </a:p>
          <a:p>
            <a:pPr marL="180975" marR="0" indent="-180975" defTabSz="914400" rtl="0" eaLnBrk="1" fontAlgn="base" latinLnBrk="0" hangingPunct="1">
              <a:lnSpc>
                <a:spcPct val="100000"/>
              </a:lnSpc>
              <a:spcBef>
                <a:spcPct val="20000"/>
              </a:spcBef>
              <a:spcAft>
                <a:spcPct val="0"/>
              </a:spcAft>
              <a:buClrTx/>
              <a:buSzTx/>
              <a:buFontTx/>
              <a:buNone/>
              <a:tabLst/>
            </a:pPr>
            <a:r>
              <a:rPr kumimoji="0" lang="ja-JP" altLang="en-US" sz="1300" b="0" i="0" u="none" strike="noStrike" cap="none" normalizeH="0" dirty="0" smtClean="0">
                <a:ln>
                  <a:noFill/>
                </a:ln>
                <a:solidFill>
                  <a:schemeClr val="bg1"/>
                </a:solidFill>
                <a:effectLst/>
                <a:latin typeface="+mn-lt"/>
                <a:ea typeface="+mn-ea"/>
              </a:rPr>
              <a:t>・アプリケーション・周辺機器の充実</a:t>
            </a:r>
          </a:p>
        </p:txBody>
      </p:sp>
      <p:grpSp>
        <p:nvGrpSpPr>
          <p:cNvPr id="6" name="グループ化 5"/>
          <p:cNvGrpSpPr/>
          <p:nvPr/>
        </p:nvGrpSpPr>
        <p:grpSpPr>
          <a:xfrm>
            <a:off x="5004048" y="4581128"/>
            <a:ext cx="3524586" cy="936104"/>
            <a:chOff x="5004048" y="4581128"/>
            <a:chExt cx="3524586" cy="936104"/>
          </a:xfrm>
        </p:grpSpPr>
        <p:sp>
          <p:nvSpPr>
            <p:cNvPr id="47" name="角丸四角形 46"/>
            <p:cNvSpPr/>
            <p:nvPr/>
          </p:nvSpPr>
          <p:spPr bwMode="auto">
            <a:xfrm>
              <a:off x="5480484" y="4581128"/>
              <a:ext cx="3048150" cy="936104"/>
            </a:xfrm>
            <a:prstGeom prst="roundRect">
              <a:avLst>
                <a:gd name="adj" fmla="val 0"/>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80975" marR="0" indent="-180975" defTabSz="914400" rtl="0" eaLnBrk="1" fontAlgn="base" latinLnBrk="0" hangingPunct="1">
                <a:lnSpc>
                  <a:spcPct val="100000"/>
                </a:lnSpc>
                <a:spcBef>
                  <a:spcPct val="20000"/>
                </a:spcBef>
                <a:spcAft>
                  <a:spcPct val="0"/>
                </a:spcAft>
                <a:buClrTx/>
                <a:buSzTx/>
                <a:buFontTx/>
                <a:buNone/>
                <a:tabLst/>
              </a:pPr>
              <a:r>
                <a:rPr kumimoji="0" lang="ja-JP" altLang="en-US" sz="1300" b="0" i="0" u="none" strike="noStrike" cap="none" normalizeH="0" dirty="0" smtClean="0">
                  <a:ln>
                    <a:noFill/>
                  </a:ln>
                  <a:solidFill>
                    <a:schemeClr val="bg1"/>
                  </a:solidFill>
                  <a:effectLst/>
                  <a:latin typeface="+mn-lt"/>
                  <a:ea typeface="+mn-ea"/>
                </a:rPr>
                <a:t>・コモディティ化によって利益が減少</a:t>
              </a:r>
              <a:endParaRPr kumimoji="0" lang="en-US" altLang="ja-JP" sz="1300" b="0" i="0" u="none" strike="noStrike" cap="none" normalizeH="0" dirty="0" smtClean="0">
                <a:ln>
                  <a:noFill/>
                </a:ln>
                <a:solidFill>
                  <a:schemeClr val="bg1"/>
                </a:solidFill>
                <a:effectLst/>
                <a:latin typeface="+mn-lt"/>
                <a:ea typeface="+mn-ea"/>
              </a:endParaRPr>
            </a:p>
            <a:p>
              <a:pPr marL="180975" marR="0" indent="-180975" defTabSz="914400" rtl="0" eaLnBrk="1" fontAlgn="base" latinLnBrk="0" hangingPunct="1">
                <a:lnSpc>
                  <a:spcPct val="100000"/>
                </a:lnSpc>
                <a:spcBef>
                  <a:spcPct val="20000"/>
                </a:spcBef>
                <a:spcAft>
                  <a:spcPct val="0"/>
                </a:spcAft>
                <a:buClrTx/>
                <a:buSzTx/>
                <a:buFontTx/>
                <a:buNone/>
                <a:tabLst/>
              </a:pPr>
              <a:r>
                <a:rPr kumimoji="0" lang="ja-JP" altLang="en-US" sz="1300" dirty="0" smtClean="0">
                  <a:solidFill>
                    <a:schemeClr val="bg1"/>
                  </a:solidFill>
                  <a:latin typeface="+mn-lt"/>
                  <a:ea typeface="+mn-ea"/>
                </a:rPr>
                <a:t>・製品の差別化が困難</a:t>
              </a:r>
              <a:endParaRPr kumimoji="0" lang="en-US" altLang="ja-JP" sz="1300" b="0" i="0" u="none" strike="noStrike" cap="none" normalizeH="0" dirty="0" smtClean="0">
                <a:ln>
                  <a:noFill/>
                </a:ln>
                <a:solidFill>
                  <a:schemeClr val="bg1"/>
                </a:solidFill>
                <a:effectLst/>
                <a:latin typeface="+mn-lt"/>
                <a:ea typeface="+mn-ea"/>
              </a:endParaRPr>
            </a:p>
            <a:p>
              <a:pPr marL="180975" marR="0" indent="-180975" defTabSz="914400" rtl="0" eaLnBrk="1" fontAlgn="base" latinLnBrk="0" hangingPunct="1">
                <a:lnSpc>
                  <a:spcPct val="100000"/>
                </a:lnSpc>
                <a:spcBef>
                  <a:spcPct val="20000"/>
                </a:spcBef>
                <a:spcAft>
                  <a:spcPct val="0"/>
                </a:spcAft>
                <a:buClrTx/>
                <a:buSzTx/>
                <a:buFontTx/>
                <a:buNone/>
                <a:tabLst/>
              </a:pPr>
              <a:r>
                <a:rPr kumimoji="0" lang="ja-JP" altLang="en-US" sz="1300" dirty="0" smtClean="0">
                  <a:solidFill>
                    <a:schemeClr val="bg1"/>
                  </a:solidFill>
                  <a:latin typeface="+mn-lt"/>
                  <a:ea typeface="+mn-ea"/>
                </a:rPr>
                <a:t>・最終的に技術を公開していないベンダーが市場を支配</a:t>
              </a:r>
              <a:r>
                <a:rPr kumimoji="0" lang="en-US" altLang="ja-JP" sz="1300" dirty="0" smtClean="0">
                  <a:solidFill>
                    <a:schemeClr val="bg1"/>
                  </a:solidFill>
                  <a:latin typeface="+mn-lt"/>
                  <a:ea typeface="+mn-ea"/>
                </a:rPr>
                <a:t>(Wintel)</a:t>
              </a:r>
              <a:endParaRPr kumimoji="0" lang="ja-JP" altLang="en-US" sz="1300" b="0" i="0" u="none" strike="noStrike" cap="none" normalizeH="0" dirty="0" smtClean="0">
                <a:ln>
                  <a:noFill/>
                </a:ln>
                <a:solidFill>
                  <a:schemeClr val="bg1"/>
                </a:solidFill>
                <a:effectLst/>
                <a:latin typeface="+mn-lt"/>
                <a:ea typeface="+mn-ea"/>
              </a:endParaRPr>
            </a:p>
          </p:txBody>
        </p:sp>
        <p:sp>
          <p:nvSpPr>
            <p:cNvPr id="3" name="右矢印 2"/>
            <p:cNvSpPr/>
            <p:nvPr/>
          </p:nvSpPr>
          <p:spPr bwMode="auto">
            <a:xfrm>
              <a:off x="5004048" y="4581128"/>
              <a:ext cx="476436" cy="936104"/>
            </a:xfrm>
            <a:prstGeom prst="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grpSp>
      <p:sp>
        <p:nvSpPr>
          <p:cNvPr id="5" name="正方形/長方形 4"/>
          <p:cNvSpPr/>
          <p:nvPr/>
        </p:nvSpPr>
        <p:spPr bwMode="auto">
          <a:xfrm>
            <a:off x="611560" y="5589240"/>
            <a:ext cx="7917074" cy="79208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プラットフォームとしては成功</a:t>
            </a:r>
            <a:endParaRPr kumimoji="0" lang="en-US" altLang="ja-JP" sz="2000" dirty="0" smtClean="0">
              <a:solidFill>
                <a:schemeClr val="bg1"/>
              </a:solidFill>
              <a:latin typeface="+mn-lt"/>
              <a:ea typeface="+mn-ea"/>
            </a:endParaRPr>
          </a:p>
          <a:p>
            <a:pPr algn="ctr">
              <a:spcBef>
                <a:spcPct val="20000"/>
              </a:spcBef>
            </a:pPr>
            <a:r>
              <a:rPr kumimoji="0" lang="en-US" altLang="ja-JP" sz="2000" dirty="0" smtClean="0">
                <a:solidFill>
                  <a:schemeClr val="bg1"/>
                </a:solidFill>
                <a:latin typeface="+mn-lt"/>
                <a:ea typeface="+mn-ea"/>
              </a:rPr>
              <a:t>IBM</a:t>
            </a:r>
            <a:r>
              <a:rPr kumimoji="0" lang="ja-JP" altLang="en-US" sz="2000" dirty="0" smtClean="0">
                <a:solidFill>
                  <a:schemeClr val="bg1"/>
                </a:solidFill>
                <a:latin typeface="+mn-lt"/>
                <a:ea typeface="+mn-ea"/>
              </a:rPr>
              <a:t>は撤退</a:t>
            </a:r>
            <a:endParaRPr kumimoji="0" lang="ja-JP" altLang="en-US" sz="2000" dirty="0">
              <a:solidFill>
                <a:schemeClr val="bg1"/>
              </a:solidFill>
              <a:latin typeface="+mn-lt"/>
              <a:ea typeface="+mn-ea"/>
            </a:endParaRPr>
          </a:p>
        </p:txBody>
      </p:sp>
    </p:spTree>
    <p:extLst>
      <p:ext uri="{BB962C8B-B14F-4D97-AF65-F5344CB8AC3E}">
        <p14:creationId xmlns:p14="http://schemas.microsoft.com/office/powerpoint/2010/main" val="78782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500"/>
                                        <p:tgtEl>
                                          <p:spTgt spid="46"/>
                                        </p:tgtEl>
                                      </p:cBhvr>
                                    </p:animEffect>
                                  </p:childTnLst>
                                </p:cTn>
                              </p:par>
                              <p:par>
                                <p:cTn id="24" presetID="22" presetClass="entr" presetSubtype="8" fill="hold"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wipe(left)">
                                      <p:cBhvr>
                                        <p:cTn id="26" dur="500"/>
                                        <p:tgtEl>
                                          <p:spTgt spid="49"/>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left)">
                                      <p:cBhvr>
                                        <p:cTn id="60" dur="500"/>
                                        <p:tgtEl>
                                          <p:spTgt spid="41"/>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wipe(left)">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p:cTn id="77" dur="500" fill="hold"/>
                                        <p:tgtEl>
                                          <p:spTgt spid="5"/>
                                        </p:tgtEl>
                                        <p:attrNameLst>
                                          <p:attrName>ppt_w</p:attrName>
                                        </p:attrNameLst>
                                      </p:cBhvr>
                                      <p:tavLst>
                                        <p:tav tm="0">
                                          <p:val>
                                            <p:fltVal val="0"/>
                                          </p:val>
                                        </p:tav>
                                        <p:tav tm="100000">
                                          <p:val>
                                            <p:strVal val="#ppt_w"/>
                                          </p:val>
                                        </p:tav>
                                      </p:tavLst>
                                    </p:anim>
                                    <p:anim calcmode="lin" valueType="num">
                                      <p:cBhvr>
                                        <p:cTn id="78" dur="500" fill="hold"/>
                                        <p:tgtEl>
                                          <p:spTgt spid="5"/>
                                        </p:tgtEl>
                                        <p:attrNameLst>
                                          <p:attrName>ppt_h</p:attrName>
                                        </p:attrNameLst>
                                      </p:cBhvr>
                                      <p:tavLst>
                                        <p:tav tm="0">
                                          <p:val>
                                            <p:fltVal val="0"/>
                                          </p:val>
                                        </p:tav>
                                        <p:tav tm="100000">
                                          <p:val>
                                            <p:strVal val="#ppt_h"/>
                                          </p:val>
                                        </p:tav>
                                      </p:tavLst>
                                    </p:anim>
                                    <p:animEffect transition="in" filter="fade">
                                      <p:cBhvr>
                                        <p:cTn id="7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9" grpId="0" animBg="1"/>
      <p:bldP spid="30" grpId="0" animBg="1"/>
      <p:bldP spid="31" grpId="0" animBg="1"/>
      <p:bldP spid="32" grpId="0" animBg="1"/>
      <p:bldP spid="33" grpId="0" animBg="1"/>
      <p:bldP spid="40" grpId="0" animBg="1"/>
      <p:bldP spid="61" grpId="0"/>
      <p:bldP spid="62" grpId="0" animBg="1"/>
      <p:bldP spid="45"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オープンソースソフトウェア </a:t>
            </a:r>
            <a:r>
              <a:rPr lang="en-US" altLang="ja-JP" dirty="0" smtClean="0"/>
              <a:t>(OSS)</a:t>
            </a:r>
            <a:endParaRPr lang="ja-JP" altLang="en-US" dirty="0"/>
          </a:p>
        </p:txBody>
      </p:sp>
    </p:spTree>
    <p:extLst>
      <p:ext uri="{BB962C8B-B14F-4D97-AF65-F5344CB8AC3E}">
        <p14:creationId xmlns:p14="http://schemas.microsoft.com/office/powerpoint/2010/main" val="2557720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2"/>
          <p:cNvSpPr>
            <a:spLocks noGrp="1"/>
          </p:cNvSpPr>
          <p:nvPr>
            <p:ph type="title"/>
          </p:nvPr>
        </p:nvSpPr>
        <p:spPr/>
        <p:txBody>
          <a:bodyPr/>
          <a:lstStyle/>
          <a:p>
            <a:r>
              <a:rPr lang="en-US" altLang="ja-JP" smtClean="0">
                <a:latin typeface="+mn-lt"/>
                <a:ea typeface="+mn-ea"/>
              </a:rPr>
              <a:t>OSS</a:t>
            </a:r>
            <a:r>
              <a:rPr lang="ja-JP" altLang="en-US" smtClean="0">
                <a:latin typeface="+mn-lt"/>
                <a:ea typeface="+mn-ea"/>
              </a:rPr>
              <a:t>は「十分使える」</a:t>
            </a:r>
          </a:p>
        </p:txBody>
      </p:sp>
      <p:sp>
        <p:nvSpPr>
          <p:cNvPr id="7" name="正方形/長方形 6"/>
          <p:cNvSpPr/>
          <p:nvPr/>
        </p:nvSpPr>
        <p:spPr bwMode="auto">
          <a:xfrm>
            <a:off x="1259632" y="4775688"/>
            <a:ext cx="6624736" cy="648072"/>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2000" dirty="0" smtClean="0">
                <a:solidFill>
                  <a:schemeClr val="bg1"/>
                </a:solidFill>
                <a:cs typeface="Arial" pitchFamily="34" charset="0"/>
              </a:rPr>
              <a:t>クラウド構築基盤</a:t>
            </a:r>
            <a:endParaRPr kumimoji="0" lang="en-US" altLang="ja-JP" sz="2000" dirty="0" smtClean="0">
              <a:solidFill>
                <a:schemeClr val="bg1"/>
              </a:solidFill>
              <a:cs typeface="Arial" pitchFamily="34" charset="0"/>
            </a:endParaRPr>
          </a:p>
          <a:p>
            <a:pPr algn="ctr">
              <a:spcBef>
                <a:spcPts val="0"/>
              </a:spcBef>
            </a:pPr>
            <a:r>
              <a:rPr kumimoji="0" lang="en-US" altLang="ja-JP" sz="1200" dirty="0" err="1" smtClean="0">
                <a:solidFill>
                  <a:schemeClr val="bg1"/>
                </a:solidFill>
                <a:cs typeface="Arial" pitchFamily="34" charset="0"/>
              </a:rPr>
              <a:t>OpenStack</a:t>
            </a:r>
            <a:r>
              <a:rPr kumimoji="0" lang="ja-JP" altLang="en-US" sz="1200" dirty="0" err="1">
                <a:solidFill>
                  <a:schemeClr val="bg1"/>
                </a:solidFill>
                <a:cs typeface="Arial" pitchFamily="34" charset="0"/>
              </a:rPr>
              <a:t>、</a:t>
            </a:r>
            <a:r>
              <a:rPr kumimoji="0" lang="en-US" altLang="ja-JP" sz="1200" dirty="0" err="1">
                <a:solidFill>
                  <a:schemeClr val="bg1"/>
                </a:solidFill>
                <a:cs typeface="Arial" pitchFamily="34" charset="0"/>
              </a:rPr>
              <a:t>CloudStack</a:t>
            </a:r>
            <a:r>
              <a:rPr kumimoji="0" lang="ja-JP" altLang="en-US" sz="1200" dirty="0" err="1">
                <a:solidFill>
                  <a:schemeClr val="bg1"/>
                </a:solidFill>
                <a:cs typeface="Arial" pitchFamily="34" charset="0"/>
              </a:rPr>
              <a:t>、</a:t>
            </a:r>
            <a:r>
              <a:rPr kumimoji="0" lang="en-US" altLang="ja-JP" sz="1200" dirty="0" err="1">
                <a:solidFill>
                  <a:schemeClr val="bg1"/>
                </a:solidFill>
                <a:cs typeface="Arial" pitchFamily="34" charset="0"/>
              </a:rPr>
              <a:t>CloudFoundry</a:t>
            </a:r>
            <a:r>
              <a:rPr kumimoji="0" lang="ja-JP" altLang="en-US" sz="1200" dirty="0" err="1">
                <a:solidFill>
                  <a:schemeClr val="bg1"/>
                </a:solidFill>
                <a:cs typeface="Arial" pitchFamily="34" charset="0"/>
              </a:rPr>
              <a:t>、</a:t>
            </a:r>
            <a:r>
              <a:rPr kumimoji="0" lang="en-US" altLang="ja-JP" sz="1200" dirty="0" err="1">
                <a:solidFill>
                  <a:schemeClr val="bg1"/>
                </a:solidFill>
                <a:cs typeface="Arial" pitchFamily="34" charset="0"/>
              </a:rPr>
              <a:t>Openshift</a:t>
            </a:r>
            <a:r>
              <a:rPr kumimoji="0" lang="ja-JP" altLang="en-US" sz="1200" dirty="0" err="1">
                <a:solidFill>
                  <a:schemeClr val="bg1"/>
                </a:solidFill>
                <a:cs typeface="Arial" pitchFamily="34" charset="0"/>
              </a:rPr>
              <a:t>、</a:t>
            </a:r>
            <a:r>
              <a:rPr kumimoji="0" lang="en-US" altLang="ja-JP" sz="1200" dirty="0" err="1">
                <a:solidFill>
                  <a:schemeClr val="bg1"/>
                </a:solidFill>
                <a:cs typeface="Arial" pitchFamily="34" charset="0"/>
              </a:rPr>
              <a:t>OpenFlow</a:t>
            </a:r>
            <a:endParaRPr kumimoji="0" lang="en-US" altLang="ja-JP" sz="1200" dirty="0">
              <a:solidFill>
                <a:schemeClr val="bg1"/>
              </a:solidFill>
              <a:cs typeface="Arial" pitchFamily="34" charset="0"/>
            </a:endParaRPr>
          </a:p>
        </p:txBody>
      </p:sp>
      <p:sp>
        <p:nvSpPr>
          <p:cNvPr id="17" name="正方形/長方形 16"/>
          <p:cNvSpPr/>
          <p:nvPr/>
        </p:nvSpPr>
        <p:spPr bwMode="auto">
          <a:xfrm>
            <a:off x="1259632" y="3842556"/>
            <a:ext cx="3312368" cy="936104"/>
          </a:xfrm>
          <a:prstGeom prst="rect">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r>
              <a:rPr lang="ja-JP" altLang="en-US" sz="1200" dirty="0">
                <a:solidFill>
                  <a:schemeClr val="bg1"/>
                </a:solidFill>
                <a:cs typeface="Arial" pitchFamily="34" charset="0"/>
              </a:rPr>
              <a:t>オペレーティング・システム</a:t>
            </a:r>
            <a:endParaRPr lang="en-US" altLang="ja-JP" sz="1200" dirty="0" smtClean="0">
              <a:solidFill>
                <a:schemeClr val="bg1"/>
              </a:solidFill>
              <a:cs typeface="Arial" pitchFamily="34" charset="0"/>
            </a:endParaRPr>
          </a:p>
          <a:p>
            <a:pPr>
              <a:spcBef>
                <a:spcPts val="0"/>
              </a:spcBef>
            </a:pPr>
            <a:r>
              <a:rPr lang="en-US" altLang="ja-JP" sz="1200" dirty="0" smtClean="0">
                <a:solidFill>
                  <a:schemeClr val="bg1"/>
                </a:solidFill>
                <a:cs typeface="Arial" pitchFamily="34" charset="0"/>
              </a:rPr>
              <a:t>Red Hat Enterprise </a:t>
            </a:r>
            <a:r>
              <a:rPr lang="en-US" altLang="ja-JP" sz="1200" dirty="0" err="1" smtClean="0">
                <a:solidFill>
                  <a:schemeClr val="bg1"/>
                </a:solidFill>
                <a:cs typeface="Arial" pitchFamily="34" charset="0"/>
              </a:rPr>
              <a:t>Linux,</a:t>
            </a:r>
            <a:r>
              <a:rPr kumimoji="0" lang="en-US" altLang="ja-JP" sz="1200" b="0" i="0" u="none" strike="noStrike" cap="none" normalizeH="0" dirty="0" err="1" smtClean="0">
                <a:ln>
                  <a:noFill/>
                </a:ln>
                <a:solidFill>
                  <a:schemeClr val="bg1"/>
                </a:solidFill>
                <a:effectLst/>
                <a:cs typeface="Arial" pitchFamily="34" charset="0"/>
              </a:rPr>
              <a:t>IBM</a:t>
            </a:r>
            <a:r>
              <a:rPr kumimoji="0" lang="en-US" altLang="ja-JP" sz="1200" b="0" i="0" u="none" strike="noStrike" cap="none" normalizeH="0" dirty="0" smtClean="0">
                <a:ln>
                  <a:noFill/>
                </a:ln>
                <a:solidFill>
                  <a:schemeClr val="bg1"/>
                </a:solidFill>
                <a:effectLst/>
                <a:cs typeface="Arial" pitchFamily="34" charset="0"/>
              </a:rPr>
              <a:t> Z/Linux</a:t>
            </a:r>
            <a:endParaRPr kumimoji="0" lang="ja-JP" altLang="en-US" sz="1200" b="0" i="0" u="none" strike="noStrike" cap="none" normalizeH="0" dirty="0" smtClean="0">
              <a:ln>
                <a:noFill/>
              </a:ln>
              <a:solidFill>
                <a:schemeClr val="bg1"/>
              </a:solidFill>
              <a:effectLst/>
              <a:cs typeface="Arial" pitchFamily="34" charset="0"/>
            </a:endParaRPr>
          </a:p>
        </p:txBody>
      </p:sp>
      <p:sp>
        <p:nvSpPr>
          <p:cNvPr id="18" name="正方形/長方形 17"/>
          <p:cNvSpPr/>
          <p:nvPr/>
        </p:nvSpPr>
        <p:spPr bwMode="auto">
          <a:xfrm>
            <a:off x="1259632" y="2906452"/>
            <a:ext cx="3312368" cy="936104"/>
          </a:xfrm>
          <a:prstGeom prst="rect">
            <a:avLst/>
          </a:prstGeom>
          <a:solidFill>
            <a:schemeClr val="accent1">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r>
              <a:rPr kumimoji="0" lang="ja-JP" altLang="en-US" sz="1200" dirty="0" smtClean="0">
                <a:solidFill>
                  <a:schemeClr val="bg1"/>
                </a:solidFill>
                <a:cs typeface="Arial" pitchFamily="34" charset="0"/>
              </a:rPr>
              <a:t>データベース　</a:t>
            </a:r>
            <a:r>
              <a:rPr kumimoji="0" lang="en-US" altLang="ja-JP" sz="1200" dirty="0" err="1" smtClean="0">
                <a:solidFill>
                  <a:schemeClr val="bg1"/>
                </a:solidFill>
                <a:cs typeface="Arial" pitchFamily="34" charset="0"/>
              </a:rPr>
              <a:t>MySQL,PostgreSQL,NoSQL</a:t>
            </a:r>
            <a:endParaRPr kumimoji="0" lang="ja-JP" altLang="en-US" sz="1200" dirty="0" smtClean="0">
              <a:solidFill>
                <a:schemeClr val="bg1"/>
              </a:solidFill>
              <a:cs typeface="Arial" pitchFamily="34" charset="0"/>
            </a:endParaRPr>
          </a:p>
          <a:p>
            <a:pPr>
              <a:spcBef>
                <a:spcPts val="0"/>
              </a:spcBef>
            </a:pPr>
            <a:r>
              <a:rPr kumimoji="0" lang="ja-JP" altLang="en-US" sz="1200" dirty="0" smtClean="0">
                <a:solidFill>
                  <a:schemeClr val="bg1"/>
                </a:solidFill>
                <a:cs typeface="Arial" pitchFamily="34" charset="0"/>
              </a:rPr>
              <a:t>分散トランザクション処理　</a:t>
            </a:r>
            <a:r>
              <a:rPr kumimoji="0" lang="en-US" altLang="ja-JP" sz="1200" dirty="0" err="1" smtClean="0">
                <a:solidFill>
                  <a:schemeClr val="bg1"/>
                </a:solidFill>
                <a:cs typeface="Arial" pitchFamily="34" charset="0"/>
              </a:rPr>
              <a:t>Hadoop</a:t>
            </a:r>
            <a:r>
              <a:rPr kumimoji="0" lang="en-US" altLang="ja-JP" sz="1200" dirty="0" smtClean="0">
                <a:solidFill>
                  <a:schemeClr val="bg1"/>
                </a:solidFill>
                <a:cs typeface="Arial" pitchFamily="34" charset="0"/>
              </a:rPr>
              <a:t>,</a:t>
            </a:r>
          </a:p>
          <a:p>
            <a:pPr>
              <a:spcBef>
                <a:spcPts val="0"/>
              </a:spcBef>
            </a:pPr>
            <a:r>
              <a:rPr kumimoji="0" lang="ja-JP" altLang="en-US" sz="1200" dirty="0" smtClean="0">
                <a:solidFill>
                  <a:schemeClr val="bg1"/>
                </a:solidFill>
                <a:cs typeface="Arial" pitchFamily="34" charset="0"/>
              </a:rPr>
              <a:t>フレームワーク　</a:t>
            </a:r>
            <a:r>
              <a:rPr kumimoji="0" lang="en-US" altLang="ja-JP" sz="1200" dirty="0" smtClean="0">
                <a:solidFill>
                  <a:schemeClr val="bg1"/>
                </a:solidFill>
                <a:cs typeface="Arial" pitchFamily="34" charset="0"/>
              </a:rPr>
              <a:t>Java, Ruby, Spring, </a:t>
            </a:r>
            <a:r>
              <a:rPr kumimoji="0" lang="en-US" altLang="ja-JP" sz="1200" dirty="0" err="1" smtClean="0">
                <a:solidFill>
                  <a:schemeClr val="bg1"/>
                </a:solidFill>
                <a:cs typeface="Arial" pitchFamily="34" charset="0"/>
              </a:rPr>
              <a:t>Jboss</a:t>
            </a:r>
            <a:endParaRPr kumimoji="0" lang="ja-JP" altLang="en-US" sz="1200" dirty="0" smtClean="0">
              <a:solidFill>
                <a:schemeClr val="bg1"/>
              </a:solidFill>
              <a:cs typeface="Arial" pitchFamily="34" charset="0"/>
            </a:endParaRPr>
          </a:p>
          <a:p>
            <a:pPr>
              <a:spcBef>
                <a:spcPts val="0"/>
              </a:spcBef>
            </a:pPr>
            <a:r>
              <a:rPr kumimoji="0" lang="ja-JP" altLang="en-US" sz="1200" dirty="0">
                <a:solidFill>
                  <a:schemeClr val="bg1"/>
                </a:solidFill>
                <a:cs typeface="Arial" pitchFamily="34" charset="0"/>
              </a:rPr>
              <a:t>運用</a:t>
            </a:r>
            <a:r>
              <a:rPr kumimoji="0" lang="ja-JP" altLang="en-US" sz="1200" dirty="0" smtClean="0">
                <a:solidFill>
                  <a:schemeClr val="bg1"/>
                </a:solidFill>
                <a:cs typeface="Arial" pitchFamily="34" charset="0"/>
              </a:rPr>
              <a:t>管理　</a:t>
            </a:r>
            <a:r>
              <a:rPr kumimoji="0" lang="en-US" altLang="ja-JP" sz="1200" dirty="0" err="1">
                <a:solidFill>
                  <a:schemeClr val="bg1"/>
                </a:solidFill>
                <a:cs typeface="Arial" pitchFamily="34" charset="0"/>
              </a:rPr>
              <a:t>Hinemos</a:t>
            </a:r>
            <a:endParaRPr kumimoji="0" lang="en-US" altLang="ja-JP" sz="1200" dirty="0">
              <a:solidFill>
                <a:schemeClr val="bg1"/>
              </a:solidFill>
              <a:cs typeface="Arial" pitchFamily="34" charset="0"/>
            </a:endParaRPr>
          </a:p>
        </p:txBody>
      </p:sp>
      <p:sp>
        <p:nvSpPr>
          <p:cNvPr id="19" name="正方形/長方形 18"/>
          <p:cNvSpPr/>
          <p:nvPr/>
        </p:nvSpPr>
        <p:spPr bwMode="auto">
          <a:xfrm>
            <a:off x="1259632" y="1970348"/>
            <a:ext cx="3312368" cy="936104"/>
          </a:xfrm>
          <a:prstGeom prst="rect">
            <a:avLst/>
          </a:prstGeom>
          <a:solidFill>
            <a:schemeClr val="accent1">
              <a:lumMod val="60000"/>
              <a:lumOff val="40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r>
              <a:rPr kumimoji="0" lang="en-US" altLang="ja-JP" sz="1200" b="0" i="0" u="none" strike="noStrike" cap="none" normalizeH="0" dirty="0" smtClean="0">
                <a:ln>
                  <a:noFill/>
                </a:ln>
                <a:solidFill>
                  <a:schemeClr val="bg1"/>
                </a:solidFill>
                <a:effectLst/>
                <a:cs typeface="Arial" pitchFamily="34" charset="0"/>
              </a:rPr>
              <a:t>BI R</a:t>
            </a:r>
            <a:r>
              <a:rPr kumimoji="0" lang="en-US" altLang="ja-JP" sz="1200" dirty="0" smtClean="0">
                <a:solidFill>
                  <a:schemeClr val="bg1"/>
                </a:solidFill>
                <a:cs typeface="Arial" pitchFamily="34" charset="0"/>
              </a:rPr>
              <a:t>, </a:t>
            </a:r>
            <a:r>
              <a:rPr kumimoji="0" lang="en-US" altLang="ja-JP" sz="1200" dirty="0" err="1" smtClean="0">
                <a:solidFill>
                  <a:schemeClr val="bg1"/>
                </a:solidFill>
                <a:cs typeface="Arial" pitchFamily="34" charset="0"/>
              </a:rPr>
              <a:t>Pentaho</a:t>
            </a:r>
            <a:r>
              <a:rPr kumimoji="0" lang="en-US" altLang="ja-JP" sz="1200" dirty="0" smtClean="0">
                <a:solidFill>
                  <a:schemeClr val="bg1"/>
                </a:solidFill>
                <a:cs typeface="Arial" pitchFamily="34" charset="0"/>
              </a:rPr>
              <a:t>,</a:t>
            </a:r>
            <a:r>
              <a:rPr kumimoji="0" lang="ja-JP" altLang="en-US" sz="1200" dirty="0">
                <a:solidFill>
                  <a:schemeClr val="bg1"/>
                </a:solidFill>
                <a:cs typeface="Arial" pitchFamily="34" charset="0"/>
              </a:rPr>
              <a:t> </a:t>
            </a:r>
            <a:r>
              <a:rPr kumimoji="0" lang="en-US" altLang="ja-JP" sz="1200" dirty="0" smtClean="0">
                <a:solidFill>
                  <a:schemeClr val="bg1"/>
                </a:solidFill>
                <a:cs typeface="Arial" pitchFamily="34" charset="0"/>
              </a:rPr>
              <a:t>JASPEERSOFT </a:t>
            </a:r>
          </a:p>
          <a:p>
            <a:pPr>
              <a:spcBef>
                <a:spcPts val="0"/>
              </a:spcBef>
            </a:pPr>
            <a:r>
              <a:rPr lang="en-US" altLang="ja-JP" sz="1200" dirty="0" smtClean="0">
                <a:solidFill>
                  <a:schemeClr val="bg1"/>
                </a:solidFill>
                <a:cs typeface="Arial" pitchFamily="34" charset="0"/>
              </a:rPr>
              <a:t>ERP </a:t>
            </a:r>
            <a:r>
              <a:rPr lang="en-US" altLang="ja-JP" sz="1200" dirty="0" err="1" smtClean="0">
                <a:solidFill>
                  <a:schemeClr val="bg1"/>
                </a:solidFill>
                <a:cs typeface="Arial" pitchFamily="34" charset="0"/>
              </a:rPr>
              <a:t>Compiere</a:t>
            </a:r>
            <a:r>
              <a:rPr lang="en-US" altLang="ja-JP" sz="1200" dirty="0">
                <a:solidFill>
                  <a:schemeClr val="bg1"/>
                </a:solidFill>
                <a:cs typeface="Arial" pitchFamily="34" charset="0"/>
              </a:rPr>
              <a:t>, </a:t>
            </a:r>
            <a:r>
              <a:rPr lang="en-US" altLang="ja-JP" sz="1200" dirty="0" err="1" smtClean="0">
                <a:solidFill>
                  <a:schemeClr val="bg1"/>
                </a:solidFill>
                <a:cs typeface="Arial" pitchFamily="34" charset="0"/>
              </a:rPr>
              <a:t>Adempiere</a:t>
            </a:r>
            <a:endParaRPr lang="en-US" altLang="ja-JP" sz="1200" dirty="0" smtClean="0">
              <a:solidFill>
                <a:schemeClr val="bg1"/>
              </a:solidFill>
              <a:cs typeface="Arial" pitchFamily="34" charset="0"/>
            </a:endParaRPr>
          </a:p>
          <a:p>
            <a:pPr>
              <a:spcBef>
                <a:spcPts val="0"/>
              </a:spcBef>
            </a:pPr>
            <a:r>
              <a:rPr lang="en-US" altLang="ja-JP" sz="1200" dirty="0" smtClean="0">
                <a:solidFill>
                  <a:schemeClr val="bg1"/>
                </a:solidFill>
                <a:cs typeface="Arial" pitchFamily="34" charset="0"/>
              </a:rPr>
              <a:t>CRM </a:t>
            </a:r>
            <a:r>
              <a:rPr lang="en-US" altLang="ja-JP" sz="1200" dirty="0" err="1" smtClean="0">
                <a:solidFill>
                  <a:schemeClr val="bg1"/>
                </a:solidFill>
                <a:cs typeface="Arial" pitchFamily="34" charset="0"/>
              </a:rPr>
              <a:t>SugarCRM</a:t>
            </a:r>
            <a:r>
              <a:rPr lang="en-US" altLang="ja-JP" sz="1200" dirty="0">
                <a:solidFill>
                  <a:schemeClr val="bg1"/>
                </a:solidFill>
                <a:cs typeface="Arial" pitchFamily="34" charset="0"/>
              </a:rPr>
              <a:t>, </a:t>
            </a:r>
            <a:r>
              <a:rPr lang="en-US" altLang="ja-JP" sz="1200" dirty="0" err="1">
                <a:solidFill>
                  <a:schemeClr val="bg1"/>
                </a:solidFill>
                <a:cs typeface="Arial" pitchFamily="34" charset="0"/>
              </a:rPr>
              <a:t>vtiger</a:t>
            </a:r>
            <a:r>
              <a:rPr lang="en-US" altLang="ja-JP" sz="1200" dirty="0">
                <a:solidFill>
                  <a:schemeClr val="bg1"/>
                </a:solidFill>
                <a:cs typeface="Arial" pitchFamily="34" charset="0"/>
              </a:rPr>
              <a:t> CRM</a:t>
            </a:r>
            <a:endParaRPr lang="en-US" altLang="ja-JP" sz="1200" dirty="0" smtClean="0">
              <a:solidFill>
                <a:schemeClr val="bg1"/>
              </a:solidFill>
              <a:cs typeface="Arial" pitchFamily="34" charset="0"/>
            </a:endParaRPr>
          </a:p>
        </p:txBody>
      </p:sp>
      <p:sp>
        <p:nvSpPr>
          <p:cNvPr id="21" name="正方形/長方形 20"/>
          <p:cNvSpPr/>
          <p:nvPr/>
        </p:nvSpPr>
        <p:spPr bwMode="auto">
          <a:xfrm>
            <a:off x="4572000" y="3842556"/>
            <a:ext cx="3312368" cy="936104"/>
          </a:xfrm>
          <a:prstGeom prst="rect">
            <a:avLst/>
          </a:prstGeom>
          <a:solidFill>
            <a:schemeClr val="accent3"/>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r>
              <a:rPr kumimoji="0" lang="ja-JP" altLang="en-US" sz="1200" dirty="0" smtClean="0">
                <a:solidFill>
                  <a:schemeClr val="bg1"/>
                </a:solidFill>
                <a:cs typeface="Arial" pitchFamily="34" charset="0"/>
              </a:rPr>
              <a:t>オペレーティング・システム</a:t>
            </a:r>
          </a:p>
          <a:p>
            <a:pPr>
              <a:spcBef>
                <a:spcPts val="0"/>
              </a:spcBef>
            </a:pPr>
            <a:r>
              <a:rPr kumimoji="0" lang="en-US" altLang="ja-JP" sz="1200" dirty="0" err="1" smtClean="0">
                <a:solidFill>
                  <a:schemeClr val="bg1"/>
                </a:solidFill>
                <a:cs typeface="Arial" pitchFamily="34" charset="0"/>
              </a:rPr>
              <a:t>Android,</a:t>
            </a:r>
            <a:r>
              <a:rPr kumimoji="0" lang="en-US" altLang="ja-JP" sz="1200" b="0" i="0" u="none" strike="noStrike" cap="none" normalizeH="0" dirty="0" err="1" smtClean="0">
                <a:ln>
                  <a:noFill/>
                </a:ln>
                <a:solidFill>
                  <a:schemeClr val="bg1"/>
                </a:solidFill>
                <a:effectLst/>
                <a:cs typeface="Arial" pitchFamily="34" charset="0"/>
              </a:rPr>
              <a:t>Chrome</a:t>
            </a:r>
            <a:r>
              <a:rPr kumimoji="0" lang="en-US" altLang="ja-JP" sz="1200" b="0" i="0" u="none" strike="noStrike" cap="none" normalizeH="0" dirty="0" smtClean="0">
                <a:ln>
                  <a:noFill/>
                </a:ln>
                <a:solidFill>
                  <a:schemeClr val="bg1"/>
                </a:solidFill>
                <a:effectLst/>
                <a:cs typeface="Arial" pitchFamily="34" charset="0"/>
              </a:rPr>
              <a:t> </a:t>
            </a:r>
            <a:r>
              <a:rPr kumimoji="0" lang="en-US" altLang="ja-JP" sz="1200" b="0" i="0" u="none" strike="noStrike" cap="none" normalizeH="0" dirty="0" err="1" smtClean="0">
                <a:ln>
                  <a:noFill/>
                </a:ln>
                <a:solidFill>
                  <a:schemeClr val="bg1"/>
                </a:solidFill>
                <a:effectLst/>
                <a:cs typeface="Arial" pitchFamily="34" charset="0"/>
              </a:rPr>
              <a:t>OS,</a:t>
            </a:r>
            <a:r>
              <a:rPr lang="en-US" altLang="ja-JP" sz="1200" dirty="0" err="1" smtClean="0">
                <a:solidFill>
                  <a:schemeClr val="bg1"/>
                </a:solidFill>
                <a:cs typeface="Arial" pitchFamily="34" charset="0"/>
              </a:rPr>
              <a:t>Ubuntu</a:t>
            </a:r>
            <a:r>
              <a:rPr lang="en-US" altLang="ja-JP" sz="1200" dirty="0" smtClean="0">
                <a:solidFill>
                  <a:schemeClr val="bg1"/>
                </a:solidFill>
                <a:cs typeface="Arial" pitchFamily="34" charset="0"/>
              </a:rPr>
              <a:t> Linux</a:t>
            </a:r>
            <a:endParaRPr kumimoji="0" lang="ja-JP" altLang="en-US" sz="1200" b="0" i="0" u="none" strike="noStrike" cap="none" normalizeH="0" dirty="0" smtClean="0">
              <a:ln>
                <a:noFill/>
              </a:ln>
              <a:solidFill>
                <a:schemeClr val="bg1"/>
              </a:solidFill>
              <a:effectLst/>
              <a:cs typeface="Arial" pitchFamily="34" charset="0"/>
            </a:endParaRPr>
          </a:p>
        </p:txBody>
      </p:sp>
      <p:sp>
        <p:nvSpPr>
          <p:cNvPr id="22" name="正方形/長方形 21"/>
          <p:cNvSpPr/>
          <p:nvPr/>
        </p:nvSpPr>
        <p:spPr bwMode="auto">
          <a:xfrm>
            <a:off x="4572000" y="2906452"/>
            <a:ext cx="3312368" cy="936104"/>
          </a:xfrm>
          <a:prstGeom prst="rect">
            <a:avLst/>
          </a:prstGeom>
          <a:solidFill>
            <a:schemeClr val="accent3">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r>
              <a:rPr kumimoji="0" lang="ja-JP" altLang="en-US" sz="1200" dirty="0" smtClean="0">
                <a:solidFill>
                  <a:schemeClr val="bg1"/>
                </a:solidFill>
                <a:cs typeface="Arial" pitchFamily="34" charset="0"/>
              </a:rPr>
              <a:t>ブラウザー </a:t>
            </a:r>
            <a:endParaRPr kumimoji="0" lang="en-US" altLang="ja-JP" sz="1200" dirty="0" smtClean="0">
              <a:solidFill>
                <a:schemeClr val="bg1"/>
              </a:solidFill>
              <a:cs typeface="Arial" pitchFamily="34" charset="0"/>
            </a:endParaRPr>
          </a:p>
          <a:p>
            <a:pPr>
              <a:spcBef>
                <a:spcPts val="0"/>
              </a:spcBef>
            </a:pPr>
            <a:r>
              <a:rPr kumimoji="0" lang="en-US" altLang="ja-JP" sz="1200" dirty="0" err="1" smtClean="0">
                <a:solidFill>
                  <a:schemeClr val="bg1"/>
                </a:solidFill>
                <a:cs typeface="Arial" pitchFamily="34" charset="0"/>
              </a:rPr>
              <a:t>Webkit</a:t>
            </a:r>
            <a:r>
              <a:rPr kumimoji="0" lang="en-US" altLang="ja-JP" sz="1200" dirty="0" smtClean="0">
                <a:solidFill>
                  <a:schemeClr val="bg1"/>
                </a:solidFill>
                <a:cs typeface="Arial" pitchFamily="34" charset="0"/>
              </a:rPr>
              <a:t> (</a:t>
            </a:r>
            <a:r>
              <a:rPr kumimoji="0" lang="en-US" altLang="ja-JP" sz="1200" dirty="0" err="1" smtClean="0">
                <a:solidFill>
                  <a:schemeClr val="bg1"/>
                </a:solidFill>
                <a:cs typeface="Arial" pitchFamily="34" charset="0"/>
              </a:rPr>
              <a:t>Chrome,Safari</a:t>
            </a:r>
            <a:r>
              <a:rPr kumimoji="0" lang="en-US" altLang="ja-JP" sz="1200" dirty="0" smtClean="0">
                <a:solidFill>
                  <a:schemeClr val="bg1"/>
                </a:solidFill>
                <a:cs typeface="Arial" pitchFamily="34" charset="0"/>
              </a:rPr>
              <a:t>)</a:t>
            </a:r>
          </a:p>
          <a:p>
            <a:pPr>
              <a:spcBef>
                <a:spcPts val="0"/>
              </a:spcBef>
            </a:pPr>
            <a:r>
              <a:rPr kumimoji="0" lang="en-US" altLang="ja-JP" sz="1200" dirty="0" smtClean="0">
                <a:solidFill>
                  <a:schemeClr val="bg1"/>
                </a:solidFill>
                <a:cs typeface="Arial" pitchFamily="34" charset="0"/>
              </a:rPr>
              <a:t>Gecko</a:t>
            </a:r>
            <a:r>
              <a:rPr kumimoji="0" lang="ja-JP" altLang="en-US" sz="1200" dirty="0">
                <a:solidFill>
                  <a:schemeClr val="bg1"/>
                </a:solidFill>
                <a:cs typeface="Arial" pitchFamily="34" charset="0"/>
              </a:rPr>
              <a:t> </a:t>
            </a:r>
            <a:r>
              <a:rPr kumimoji="0" lang="en-US" altLang="ja-JP" sz="1200" dirty="0" smtClean="0">
                <a:solidFill>
                  <a:schemeClr val="bg1"/>
                </a:solidFill>
                <a:cs typeface="Arial" pitchFamily="34" charset="0"/>
              </a:rPr>
              <a:t>(Firefox)</a:t>
            </a:r>
            <a:endParaRPr kumimoji="0" lang="en-US" altLang="ja-JP" sz="1200" dirty="0">
              <a:solidFill>
                <a:schemeClr val="bg1"/>
              </a:solidFill>
              <a:cs typeface="Arial" pitchFamily="34" charset="0"/>
            </a:endParaRPr>
          </a:p>
        </p:txBody>
      </p:sp>
      <p:sp>
        <p:nvSpPr>
          <p:cNvPr id="23" name="正方形/長方形 22"/>
          <p:cNvSpPr/>
          <p:nvPr/>
        </p:nvSpPr>
        <p:spPr bwMode="auto">
          <a:xfrm>
            <a:off x="4572000" y="1970348"/>
            <a:ext cx="3312368" cy="936104"/>
          </a:xfrm>
          <a:prstGeom prst="rect">
            <a:avLst/>
          </a:prstGeom>
          <a:solidFill>
            <a:srgbClr val="EC8B42"/>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ja-JP" altLang="en-US" sz="1200" dirty="0" smtClean="0">
                <a:solidFill>
                  <a:schemeClr val="bg1"/>
                </a:solidFill>
                <a:cs typeface="Arial" pitchFamily="34" charset="0"/>
              </a:rPr>
              <a:t>オフィス　</a:t>
            </a:r>
            <a:r>
              <a:rPr kumimoji="0" lang="en-US" altLang="ja-JP" sz="1200" b="0" i="0" u="none" strike="noStrike" cap="none" normalizeH="0" dirty="0" smtClean="0">
                <a:ln>
                  <a:noFill/>
                </a:ln>
                <a:solidFill>
                  <a:schemeClr val="bg1"/>
                </a:solidFill>
                <a:effectLst/>
                <a:cs typeface="Arial" pitchFamily="34" charset="0"/>
              </a:rPr>
              <a:t>Open Office</a:t>
            </a:r>
            <a:endParaRPr kumimoji="0" lang="ja-JP" altLang="en-US" sz="1200" b="0" i="0" u="none" strike="noStrike" cap="none" normalizeH="0" dirty="0" smtClean="0">
              <a:ln>
                <a:noFill/>
              </a:ln>
              <a:solidFill>
                <a:schemeClr val="bg1"/>
              </a:solidFill>
              <a:effectLst/>
              <a:cs typeface="Arial" pitchFamily="34" charset="0"/>
            </a:endParaRPr>
          </a:p>
          <a:p>
            <a:pPr>
              <a:spcBef>
                <a:spcPts val="0"/>
              </a:spcBef>
            </a:pPr>
            <a:r>
              <a:rPr kumimoji="0" lang="ja-JP" altLang="en-US" sz="1200" dirty="0">
                <a:solidFill>
                  <a:schemeClr val="bg1"/>
                </a:solidFill>
                <a:cs typeface="Arial" pitchFamily="34" charset="0"/>
              </a:rPr>
              <a:t>開発</a:t>
            </a:r>
            <a:r>
              <a:rPr kumimoji="0" lang="ja-JP" altLang="en-US" sz="1200" dirty="0" smtClean="0">
                <a:solidFill>
                  <a:schemeClr val="bg1"/>
                </a:solidFill>
                <a:cs typeface="Arial" pitchFamily="34" charset="0"/>
              </a:rPr>
              <a:t>環境</a:t>
            </a:r>
            <a:r>
              <a:rPr kumimoji="0" lang="ja-JP" altLang="en-US" sz="1200" dirty="0">
                <a:solidFill>
                  <a:schemeClr val="bg1"/>
                </a:solidFill>
                <a:cs typeface="Arial" pitchFamily="34" charset="0"/>
              </a:rPr>
              <a:t>　</a:t>
            </a:r>
            <a:r>
              <a:rPr kumimoji="0" lang="en-US" altLang="ja-JP" sz="1200" dirty="0" err="1" smtClean="0">
                <a:solidFill>
                  <a:schemeClr val="bg1"/>
                </a:solidFill>
                <a:cs typeface="Arial" pitchFamily="34" charset="0"/>
              </a:rPr>
              <a:t>Eclips</a:t>
            </a:r>
            <a:endParaRPr kumimoji="0" lang="ja-JP" altLang="en-US" sz="1200" b="0" i="0" u="none" strike="noStrike" cap="none" normalizeH="0" dirty="0" smtClean="0">
              <a:ln>
                <a:noFill/>
              </a:ln>
              <a:solidFill>
                <a:schemeClr val="bg1"/>
              </a:solidFill>
              <a:effectLst/>
              <a:cs typeface="Arial" pitchFamily="34" charset="0"/>
            </a:endParaRPr>
          </a:p>
        </p:txBody>
      </p:sp>
      <p:pic>
        <p:nvPicPr>
          <p:cNvPr id="24" name="Picture 2" descr="WebK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7740" y="3118136"/>
            <a:ext cx="736716" cy="64807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adoop"/>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974" y="3640826"/>
            <a:ext cx="889143" cy="22872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openoffice-c937e.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8779" y="2234467"/>
            <a:ext cx="817552" cy="55496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http://matsu.tymy.net/blog/wp-content/uploads/2010/07/logomysql.gif"/>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8809" y="2566136"/>
            <a:ext cx="967471" cy="64422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http://www.ashleyangell.com/wp-content/uploads/2009/04/logopg70.gif"/>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427" y="2283615"/>
            <a:ext cx="629301" cy="49840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0" descr="http://3.bp.blogspot.com/__7ilm2ZJcxc/SGD_lE5sIOI/AAAAAAAABPM/g6k6rc3UFXQ/s320/android.pn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65845" y="3824064"/>
            <a:ext cx="871963" cy="8719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http://images.startupsearch.org/company/jbos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6955" y="3210358"/>
            <a:ext cx="631179" cy="36924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descr="http://t0.gstatic.com/images?q=tbn:ANd9GcSAtivDvrC-zWvSMUdnSGBmFCmlF3lLYQQpBtY8DujW9c1jK_sv"/>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232" y="4120325"/>
            <a:ext cx="682885" cy="4059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Jaspersoft BI"/>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427" y="1970348"/>
            <a:ext cx="738189" cy="27622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sanori\AppData\Local\Microsoft\Windows\Temporary Internet Files\Content.IE5\D2FM6I18\MP900410084[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66350" y="1196752"/>
            <a:ext cx="650466" cy="69023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asanori\AppData\Local\Microsoft\Windows\Temporary Internet Files\Content.IE5\NYKY5OTT\MC900434845[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1403648" y="1196752"/>
            <a:ext cx="690235" cy="690235"/>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2325238" y="1280259"/>
            <a:ext cx="1620957" cy="523220"/>
          </a:xfrm>
          <a:prstGeom prst="rect">
            <a:avLst/>
          </a:prstGeom>
          <a:noFill/>
        </p:spPr>
        <p:txBody>
          <a:bodyPr wrap="none" rtlCol="0">
            <a:spAutoFit/>
          </a:bodyPr>
          <a:lstStyle/>
          <a:p>
            <a:r>
              <a:rPr kumimoji="1" lang="ja-JP" altLang="en-US" sz="2800" dirty="0" smtClean="0">
                <a:solidFill>
                  <a:srgbClr val="006600"/>
                </a:solidFill>
                <a:latin typeface="+mn-lt"/>
                <a:ea typeface="+mn-ea"/>
              </a:rPr>
              <a:t>サーバー</a:t>
            </a:r>
            <a:endParaRPr kumimoji="1" lang="ja-JP" altLang="en-US" sz="2800" dirty="0">
              <a:solidFill>
                <a:srgbClr val="006600"/>
              </a:solidFill>
              <a:latin typeface="+mn-lt"/>
              <a:ea typeface="+mn-ea"/>
            </a:endParaRPr>
          </a:p>
        </p:txBody>
      </p:sp>
      <p:sp>
        <p:nvSpPr>
          <p:cNvPr id="37" name="テキスト ボックス 36"/>
          <p:cNvSpPr txBox="1"/>
          <p:nvPr/>
        </p:nvSpPr>
        <p:spPr>
          <a:xfrm>
            <a:off x="5496335" y="1280259"/>
            <a:ext cx="2339102" cy="523220"/>
          </a:xfrm>
          <a:prstGeom prst="rect">
            <a:avLst/>
          </a:prstGeom>
          <a:noFill/>
        </p:spPr>
        <p:txBody>
          <a:bodyPr wrap="none" rtlCol="0">
            <a:spAutoFit/>
          </a:bodyPr>
          <a:lstStyle/>
          <a:p>
            <a:r>
              <a:rPr kumimoji="1" lang="ja-JP" altLang="en-US" sz="2800" dirty="0" smtClean="0">
                <a:solidFill>
                  <a:srgbClr val="C00000"/>
                </a:solidFill>
                <a:latin typeface="+mn-lt"/>
                <a:ea typeface="+mn-ea"/>
              </a:rPr>
              <a:t>クライアント</a:t>
            </a:r>
            <a:endParaRPr kumimoji="1" lang="ja-JP" altLang="en-US" sz="2800" dirty="0">
              <a:solidFill>
                <a:srgbClr val="C00000"/>
              </a:solidFill>
              <a:latin typeface="+mn-lt"/>
              <a:ea typeface="+mn-ea"/>
            </a:endParaRPr>
          </a:p>
        </p:txBody>
      </p:sp>
      <p:sp>
        <p:nvSpPr>
          <p:cNvPr id="32" name="正方形/長方形 31"/>
          <p:cNvSpPr/>
          <p:nvPr/>
        </p:nvSpPr>
        <p:spPr bwMode="auto">
          <a:xfrm>
            <a:off x="1259632" y="5420274"/>
            <a:ext cx="6624736" cy="648072"/>
          </a:xfrm>
          <a:prstGeom prst="rect">
            <a:avLst/>
          </a:prstGeom>
          <a:solidFill>
            <a:schemeClr val="accent1">
              <a:lumMod val="50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2000" dirty="0" smtClean="0">
                <a:solidFill>
                  <a:schemeClr val="bg1"/>
                </a:solidFill>
                <a:cs typeface="Arial" pitchFamily="34" charset="0"/>
              </a:rPr>
              <a:t>管理・運用基盤</a:t>
            </a:r>
            <a:endParaRPr kumimoji="0" lang="en-US" altLang="ja-JP" sz="2000" dirty="0" smtClean="0">
              <a:solidFill>
                <a:schemeClr val="bg1"/>
              </a:solidFill>
              <a:cs typeface="Arial" pitchFamily="34" charset="0"/>
            </a:endParaRPr>
          </a:p>
          <a:p>
            <a:pPr algn="ctr">
              <a:spcBef>
                <a:spcPts val="0"/>
              </a:spcBef>
            </a:pPr>
            <a:r>
              <a:rPr kumimoji="0" lang="en-US" altLang="ja-JP" sz="1200" dirty="0" err="1" smtClean="0">
                <a:solidFill>
                  <a:schemeClr val="bg1"/>
                </a:solidFill>
                <a:cs typeface="Arial" pitchFamily="34" charset="0"/>
              </a:rPr>
              <a:t>Hinemos</a:t>
            </a:r>
            <a:r>
              <a:rPr kumimoji="0" lang="en-US" altLang="ja-JP" sz="1200" dirty="0" smtClean="0">
                <a:solidFill>
                  <a:schemeClr val="bg1"/>
                </a:solidFill>
                <a:cs typeface="Arial" pitchFamily="34" charset="0"/>
              </a:rPr>
              <a:t>, </a:t>
            </a:r>
            <a:r>
              <a:rPr kumimoji="0" lang="en-US" altLang="ja-JP" sz="1200" dirty="0" err="1" smtClean="0">
                <a:solidFill>
                  <a:schemeClr val="bg1"/>
                </a:solidFill>
                <a:cs typeface="Arial" pitchFamily="34" charset="0"/>
              </a:rPr>
              <a:t>Hyperic</a:t>
            </a:r>
            <a:r>
              <a:rPr kumimoji="0" lang="en-US" altLang="ja-JP" sz="1200" dirty="0" smtClean="0">
                <a:solidFill>
                  <a:schemeClr val="bg1"/>
                </a:solidFill>
                <a:cs typeface="Arial" pitchFamily="34" charset="0"/>
              </a:rPr>
              <a:t> HQ, </a:t>
            </a:r>
            <a:r>
              <a:rPr kumimoji="0" lang="en-US" altLang="ja-JP" sz="1200" dirty="0" err="1" smtClean="0">
                <a:solidFill>
                  <a:schemeClr val="bg1"/>
                </a:solidFill>
                <a:cs typeface="Arial" pitchFamily="34" charset="0"/>
              </a:rPr>
              <a:t>Zabbix</a:t>
            </a:r>
            <a:r>
              <a:rPr kumimoji="0" lang="en-US" altLang="ja-JP" sz="1200" dirty="0" smtClean="0">
                <a:solidFill>
                  <a:schemeClr val="bg1"/>
                </a:solidFill>
                <a:cs typeface="Arial" pitchFamily="34" charset="0"/>
              </a:rPr>
              <a:t>, </a:t>
            </a:r>
            <a:r>
              <a:rPr kumimoji="0" lang="en-US" altLang="ja-JP" sz="1200" dirty="0" err="1" smtClean="0">
                <a:solidFill>
                  <a:schemeClr val="bg1"/>
                </a:solidFill>
                <a:cs typeface="Arial" pitchFamily="34" charset="0"/>
              </a:rPr>
              <a:t>Scalr</a:t>
            </a:r>
            <a:r>
              <a:rPr kumimoji="0" lang="en-US" altLang="ja-JP" sz="1200" dirty="0" smtClean="0">
                <a:solidFill>
                  <a:schemeClr val="bg1"/>
                </a:solidFill>
                <a:cs typeface="Arial" pitchFamily="34" charset="0"/>
              </a:rPr>
              <a:t>, Aeolus, Puppet, Chef</a:t>
            </a:r>
            <a:endParaRPr kumimoji="0" lang="en-US" altLang="ja-JP" sz="1200" dirty="0">
              <a:solidFill>
                <a:schemeClr val="bg1"/>
              </a:solidFill>
              <a:cs typeface="Arial" pitchFamily="34" charset="0"/>
            </a:endParaRPr>
          </a:p>
        </p:txBody>
      </p:sp>
    </p:spTree>
    <p:extLst>
      <p:ext uri="{BB962C8B-B14F-4D97-AF65-F5344CB8AC3E}">
        <p14:creationId xmlns:p14="http://schemas.microsoft.com/office/powerpoint/2010/main" val="830037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r>
              <a:rPr lang="en-US" altLang="ja-JP" smtClean="0"/>
              <a:t>Linux</a:t>
            </a:r>
            <a:r>
              <a:rPr lang="ja-JP" altLang="en-US" smtClean="0"/>
              <a:t>は今や基幹業務にも採用</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117600"/>
            <a:ext cx="220027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0" name="Picture 4"/>
          <p:cNvPicPr>
            <a:picLocks noChangeAspect="1" noChangeArrowheads="1"/>
          </p:cNvPicPr>
          <p:nvPr/>
        </p:nvPicPr>
        <p:blipFill>
          <a:blip r:embed="rId4"/>
          <a:srcRect/>
          <a:stretch>
            <a:fillRect/>
          </a:stretch>
        </p:blipFill>
        <p:spPr bwMode="auto">
          <a:xfrm>
            <a:off x="3131840" y="1121487"/>
            <a:ext cx="4371975" cy="17526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421" name="Picture 5"/>
          <p:cNvPicPr>
            <a:picLocks noChangeAspect="1" noChangeArrowheads="1"/>
          </p:cNvPicPr>
          <p:nvPr/>
        </p:nvPicPr>
        <p:blipFill>
          <a:blip r:embed="rId5"/>
          <a:srcRect/>
          <a:stretch>
            <a:fillRect/>
          </a:stretch>
        </p:blipFill>
        <p:spPr bwMode="auto">
          <a:xfrm>
            <a:off x="948088" y="1628800"/>
            <a:ext cx="3360738" cy="2170112"/>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422" name="Picture 6"/>
          <p:cNvPicPr>
            <a:picLocks noChangeAspect="1" noChangeArrowheads="1"/>
          </p:cNvPicPr>
          <p:nvPr/>
        </p:nvPicPr>
        <p:blipFill>
          <a:blip r:embed="rId6"/>
          <a:srcRect/>
          <a:stretch>
            <a:fillRect/>
          </a:stretch>
        </p:blipFill>
        <p:spPr bwMode="auto">
          <a:xfrm>
            <a:off x="3363943" y="4005064"/>
            <a:ext cx="4717045" cy="1152128"/>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4740" y="5477426"/>
            <a:ext cx="4305300" cy="75247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大和ネクスト銀行　Daiwa Next Ban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0077" y="5728556"/>
            <a:ext cx="2200275" cy="38100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東京証券取引所"/>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20272" y="3542977"/>
            <a:ext cx="922066" cy="922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714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smtClean="0">
                <a:latin typeface="+mn-lt"/>
                <a:ea typeface="+mn-ea"/>
              </a:rPr>
              <a:t>OSS</a:t>
            </a:r>
            <a:r>
              <a:rPr lang="ja-JP" altLang="en-US" dirty="0" err="1" smtClean="0">
                <a:latin typeface="+mn-lt"/>
                <a:ea typeface="+mn-ea"/>
              </a:rPr>
              <a:t>への</a:t>
            </a:r>
            <a:r>
              <a:rPr lang="ja-JP" altLang="en-US" dirty="0" smtClean="0">
                <a:latin typeface="+mn-lt"/>
                <a:ea typeface="+mn-ea"/>
              </a:rPr>
              <a:t>不安と対応</a:t>
            </a:r>
            <a:endParaRPr lang="ja-JP" altLang="en-US" dirty="0">
              <a:latin typeface="+mn-lt"/>
              <a:ea typeface="+mn-ea"/>
            </a:endParaRPr>
          </a:p>
        </p:txBody>
      </p:sp>
      <p:sp>
        <p:nvSpPr>
          <p:cNvPr id="3" name="正方形/長方形 2"/>
          <p:cNvSpPr/>
          <p:nvPr/>
        </p:nvSpPr>
        <p:spPr bwMode="auto">
          <a:xfrm>
            <a:off x="395536" y="1340768"/>
            <a:ext cx="8352928" cy="720080"/>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オープンソース＝ボランティアが開発している無償ソフト</a:t>
            </a:r>
          </a:p>
        </p:txBody>
      </p:sp>
      <p:sp>
        <p:nvSpPr>
          <p:cNvPr id="5" name="正方形/長方形 4"/>
          <p:cNvSpPr/>
          <p:nvPr/>
        </p:nvSpPr>
        <p:spPr bwMode="auto">
          <a:xfrm>
            <a:off x="395536" y="2147451"/>
            <a:ext cx="2736304" cy="72008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サポートは</a:t>
            </a:r>
            <a:r>
              <a:rPr kumimoji="0" lang="en-US" altLang="ja-JP" sz="2400" dirty="0" smtClean="0">
                <a:solidFill>
                  <a:schemeClr val="bg1"/>
                </a:solidFill>
                <a:latin typeface="+mn-lt"/>
                <a:ea typeface="+mn-ea"/>
              </a:rPr>
              <a:t>?</a:t>
            </a:r>
            <a:endParaRPr kumimoji="0" lang="ja-JP" altLang="en-US" sz="2400" dirty="0">
              <a:solidFill>
                <a:schemeClr val="bg1"/>
              </a:solidFill>
              <a:latin typeface="+mn-lt"/>
              <a:ea typeface="+mn-ea"/>
            </a:endParaRPr>
          </a:p>
        </p:txBody>
      </p:sp>
      <p:sp>
        <p:nvSpPr>
          <p:cNvPr id="8" name="正方形/長方形 7"/>
          <p:cNvSpPr/>
          <p:nvPr/>
        </p:nvSpPr>
        <p:spPr bwMode="auto">
          <a:xfrm>
            <a:off x="3203848" y="2147451"/>
            <a:ext cx="2736304" cy="72008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開発継続性は</a:t>
            </a:r>
            <a:r>
              <a:rPr kumimoji="0" lang="en-US" altLang="ja-JP" sz="2400" dirty="0" smtClean="0">
                <a:solidFill>
                  <a:schemeClr val="bg1"/>
                </a:solidFill>
                <a:latin typeface="+mn-lt"/>
                <a:ea typeface="+mn-ea"/>
              </a:rPr>
              <a:t>?</a:t>
            </a:r>
            <a:endParaRPr kumimoji="0" lang="ja-JP" altLang="en-US" sz="2400" dirty="0">
              <a:solidFill>
                <a:schemeClr val="bg1"/>
              </a:solidFill>
              <a:latin typeface="+mn-lt"/>
              <a:ea typeface="+mn-ea"/>
            </a:endParaRPr>
          </a:p>
        </p:txBody>
      </p:sp>
      <p:sp>
        <p:nvSpPr>
          <p:cNvPr id="9" name="正方形/長方形 8"/>
          <p:cNvSpPr/>
          <p:nvPr/>
        </p:nvSpPr>
        <p:spPr bwMode="auto">
          <a:xfrm>
            <a:off x="6012160" y="2147451"/>
            <a:ext cx="2736304" cy="72008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品質</a:t>
            </a:r>
            <a:r>
              <a:rPr kumimoji="0" lang="ja-JP" altLang="en-US" sz="2400" dirty="0" smtClean="0">
                <a:solidFill>
                  <a:schemeClr val="bg1"/>
                </a:solidFill>
                <a:latin typeface="+mn-lt"/>
                <a:ea typeface="+mn-ea"/>
              </a:rPr>
              <a:t>は</a:t>
            </a:r>
            <a:r>
              <a:rPr kumimoji="0" lang="en-US" altLang="ja-JP" sz="2400" dirty="0" smtClean="0">
                <a:solidFill>
                  <a:schemeClr val="bg1"/>
                </a:solidFill>
                <a:latin typeface="+mn-lt"/>
                <a:ea typeface="+mn-ea"/>
              </a:rPr>
              <a:t>?</a:t>
            </a:r>
            <a:endParaRPr kumimoji="0" lang="ja-JP" altLang="en-US" sz="2400" dirty="0">
              <a:solidFill>
                <a:schemeClr val="bg1"/>
              </a:solidFill>
              <a:latin typeface="+mn-lt"/>
              <a:ea typeface="+mn-ea"/>
            </a:endParaRPr>
          </a:p>
        </p:txBody>
      </p:sp>
      <p:sp>
        <p:nvSpPr>
          <p:cNvPr id="10" name="正方形/長方形 9"/>
          <p:cNvSpPr/>
          <p:nvPr/>
        </p:nvSpPr>
        <p:spPr bwMode="auto">
          <a:xfrm>
            <a:off x="395536" y="3212976"/>
            <a:ext cx="4104456"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海外</a:t>
            </a:r>
          </a:p>
        </p:txBody>
      </p:sp>
      <p:sp>
        <p:nvSpPr>
          <p:cNvPr id="11" name="正方形/長方形 10"/>
          <p:cNvSpPr/>
          <p:nvPr/>
        </p:nvSpPr>
        <p:spPr bwMode="auto">
          <a:xfrm>
            <a:off x="4629777" y="3212976"/>
            <a:ext cx="4104456"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日本</a:t>
            </a:r>
            <a:endParaRPr kumimoji="0" lang="ja-JP" altLang="en-US" sz="2400" dirty="0">
              <a:solidFill>
                <a:schemeClr val="bg1"/>
              </a:solidFill>
              <a:latin typeface="+mn-lt"/>
              <a:ea typeface="+mn-ea"/>
            </a:endParaRPr>
          </a:p>
        </p:txBody>
      </p:sp>
      <p:sp>
        <p:nvSpPr>
          <p:cNvPr id="12" name="正方形/長方形 11"/>
          <p:cNvSpPr/>
          <p:nvPr/>
        </p:nvSpPr>
        <p:spPr bwMode="auto">
          <a:xfrm>
            <a:off x="395536" y="3825467"/>
            <a:ext cx="410445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自己責任</a:t>
            </a:r>
            <a:endParaRPr kumimoji="0" lang="ja-JP" altLang="en-US" sz="2400" dirty="0">
              <a:solidFill>
                <a:schemeClr val="bg1"/>
              </a:solidFill>
              <a:latin typeface="+mn-lt"/>
              <a:ea typeface="+mn-ea"/>
            </a:endParaRPr>
          </a:p>
        </p:txBody>
      </p:sp>
      <p:sp>
        <p:nvSpPr>
          <p:cNvPr id="13" name="正方形/長方形 12"/>
          <p:cNvSpPr/>
          <p:nvPr/>
        </p:nvSpPr>
        <p:spPr bwMode="auto">
          <a:xfrm>
            <a:off x="4629777" y="3825467"/>
            <a:ext cx="410445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ベンダー</a:t>
            </a:r>
            <a:r>
              <a:rPr kumimoji="0" lang="en-US" altLang="ja-JP" sz="2400" dirty="0" smtClean="0">
                <a:solidFill>
                  <a:schemeClr val="bg1"/>
                </a:solidFill>
                <a:latin typeface="+mn-lt"/>
                <a:ea typeface="+mn-ea"/>
              </a:rPr>
              <a:t>/SI</a:t>
            </a:r>
            <a:r>
              <a:rPr kumimoji="0" lang="ja-JP" altLang="en-US" sz="2400" dirty="0">
                <a:solidFill>
                  <a:schemeClr val="bg1"/>
                </a:solidFill>
                <a:latin typeface="+mn-lt"/>
                <a:ea typeface="+mn-ea"/>
              </a:rPr>
              <a:t>依存</a:t>
            </a:r>
          </a:p>
        </p:txBody>
      </p:sp>
      <p:sp>
        <p:nvSpPr>
          <p:cNvPr id="14" name="正方形/長方形 13"/>
          <p:cNvSpPr/>
          <p:nvPr/>
        </p:nvSpPr>
        <p:spPr bwMode="auto">
          <a:xfrm>
            <a:off x="395601" y="4437112"/>
            <a:ext cx="410445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ベンダー支配からの脱却</a:t>
            </a:r>
            <a:endParaRPr kumimoji="0" lang="ja-JP" altLang="en-US" sz="2400" dirty="0">
              <a:solidFill>
                <a:schemeClr val="bg1"/>
              </a:solidFill>
              <a:latin typeface="+mn-lt"/>
              <a:ea typeface="+mn-ea"/>
            </a:endParaRPr>
          </a:p>
        </p:txBody>
      </p:sp>
      <p:sp>
        <p:nvSpPr>
          <p:cNvPr id="15" name="正方形/長方形 14"/>
          <p:cNvSpPr/>
          <p:nvPr/>
        </p:nvSpPr>
        <p:spPr bwMode="auto">
          <a:xfrm>
            <a:off x="4629842" y="4437112"/>
            <a:ext cx="410445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安定志向</a:t>
            </a:r>
            <a:endParaRPr kumimoji="0" lang="ja-JP" altLang="en-US" sz="2400" dirty="0">
              <a:solidFill>
                <a:schemeClr val="bg1"/>
              </a:solidFill>
              <a:latin typeface="+mn-lt"/>
              <a:ea typeface="+mn-ea"/>
            </a:endParaRPr>
          </a:p>
        </p:txBody>
      </p:sp>
      <p:sp>
        <p:nvSpPr>
          <p:cNvPr id="18" name="正方形/長方形 17"/>
          <p:cNvSpPr/>
          <p:nvPr/>
        </p:nvSpPr>
        <p:spPr bwMode="auto">
          <a:xfrm>
            <a:off x="395536" y="5085184"/>
            <a:ext cx="410445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開発に積極的に関与</a:t>
            </a:r>
            <a:endParaRPr kumimoji="0" lang="ja-JP" altLang="en-US" sz="2400" dirty="0">
              <a:solidFill>
                <a:schemeClr val="bg1"/>
              </a:solidFill>
              <a:latin typeface="+mn-lt"/>
              <a:ea typeface="+mn-ea"/>
            </a:endParaRPr>
          </a:p>
        </p:txBody>
      </p:sp>
      <p:sp>
        <p:nvSpPr>
          <p:cNvPr id="19" name="正方形/長方形 18"/>
          <p:cNvSpPr/>
          <p:nvPr/>
        </p:nvSpPr>
        <p:spPr bwMode="auto">
          <a:xfrm>
            <a:off x="4629777" y="5085184"/>
            <a:ext cx="410445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社内</a:t>
            </a:r>
            <a:r>
              <a:rPr kumimoji="0" lang="ja-JP" altLang="en-US" sz="2400" dirty="0" smtClean="0">
                <a:solidFill>
                  <a:schemeClr val="bg1"/>
                </a:solidFill>
                <a:latin typeface="+mn-lt"/>
                <a:ea typeface="+mn-ea"/>
              </a:rPr>
              <a:t>エンジニアの不足</a:t>
            </a:r>
            <a:endParaRPr kumimoji="0" lang="ja-JP" altLang="en-US" sz="2400" dirty="0">
              <a:solidFill>
                <a:schemeClr val="bg1"/>
              </a:solidFill>
              <a:latin typeface="+mn-lt"/>
              <a:ea typeface="+mn-ea"/>
            </a:endParaRPr>
          </a:p>
        </p:txBody>
      </p:sp>
    </p:spTree>
    <p:extLst>
      <p:ext uri="{BB962C8B-B14F-4D97-AF65-F5344CB8AC3E}">
        <p14:creationId xmlns:p14="http://schemas.microsoft.com/office/powerpoint/2010/main" val="155622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9" grpId="0" animBg="1"/>
      <p:bldP spid="10" grpId="0" animBg="1"/>
      <p:bldP spid="11" grpId="0" animBg="1"/>
      <p:bldP spid="12" grpId="0" animBg="1"/>
      <p:bldP spid="13" grpId="0" animBg="1"/>
      <p:bldP spid="14" grpId="0" animBg="1"/>
      <p:bldP spid="15"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Agenda</a:t>
            </a:r>
            <a:endParaRPr kumimoji="1" lang="ja-JP" altLang="en-US" dirty="0"/>
          </a:p>
        </p:txBody>
      </p:sp>
      <p:sp>
        <p:nvSpPr>
          <p:cNvPr id="3" name="正方形/長方形 2"/>
          <p:cNvSpPr/>
          <p:nvPr/>
        </p:nvSpPr>
        <p:spPr bwMode="auto">
          <a:xfrm>
            <a:off x="611560" y="1268760"/>
            <a:ext cx="7920880" cy="1080120"/>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dirty="0" smtClean="0">
                <a:latin typeface="+mn-lt"/>
                <a:ea typeface="+mn-ea"/>
              </a:rPr>
              <a:t>IT</a:t>
            </a:r>
            <a:r>
              <a:rPr kumimoji="0" lang="ja-JP" altLang="en-US" sz="2400" dirty="0" smtClean="0">
                <a:latin typeface="+mn-lt"/>
                <a:ea typeface="+mn-ea"/>
              </a:rPr>
              <a:t>における「オープン</a:t>
            </a:r>
            <a:r>
              <a:rPr kumimoji="0" lang="ja-JP" altLang="en-US" sz="2400" dirty="0" smtClean="0">
                <a:latin typeface="+mn-lt"/>
                <a:ea typeface="+mn-ea"/>
              </a:rPr>
              <a:t>」の損得勘定</a:t>
            </a:r>
            <a:endParaRPr kumimoji="0" lang="ja-JP" altLang="en-US" sz="2400" dirty="0">
              <a:latin typeface="+mn-lt"/>
              <a:ea typeface="+mn-ea"/>
            </a:endParaRPr>
          </a:p>
        </p:txBody>
      </p:sp>
      <p:sp>
        <p:nvSpPr>
          <p:cNvPr id="4" name="正方形/長方形 3"/>
          <p:cNvSpPr/>
          <p:nvPr/>
        </p:nvSpPr>
        <p:spPr bwMode="auto">
          <a:xfrm>
            <a:off x="611560" y="2501280"/>
            <a:ext cx="7920880" cy="1080120"/>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latin typeface="+mn-lt"/>
                <a:ea typeface="+mn-ea"/>
              </a:rPr>
              <a:t>オープンソース</a:t>
            </a:r>
            <a:endParaRPr kumimoji="0" lang="ja-JP" altLang="en-US" sz="2400" dirty="0">
              <a:latin typeface="+mn-lt"/>
              <a:ea typeface="+mn-ea"/>
            </a:endParaRPr>
          </a:p>
        </p:txBody>
      </p:sp>
      <p:sp>
        <p:nvSpPr>
          <p:cNvPr id="5" name="正方形/長方形 4"/>
          <p:cNvSpPr/>
          <p:nvPr/>
        </p:nvSpPr>
        <p:spPr bwMode="auto">
          <a:xfrm>
            <a:off x="611560" y="3716507"/>
            <a:ext cx="7920880" cy="1080120"/>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latin typeface="+mn-lt"/>
                <a:ea typeface="+mn-ea"/>
              </a:rPr>
              <a:t>その他のオープン</a:t>
            </a:r>
          </a:p>
        </p:txBody>
      </p:sp>
      <p:sp>
        <p:nvSpPr>
          <p:cNvPr id="6" name="正方形/長方形 5"/>
          <p:cNvSpPr/>
          <p:nvPr/>
        </p:nvSpPr>
        <p:spPr bwMode="auto">
          <a:xfrm>
            <a:off x="611560" y="4949027"/>
            <a:ext cx="7920880" cy="1080120"/>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latin typeface="+mn-lt"/>
                <a:ea typeface="+mn-ea"/>
              </a:rPr>
              <a:t>オープン</a:t>
            </a:r>
            <a:r>
              <a:rPr kumimoji="0" lang="ja-JP" altLang="en-US" sz="2400" dirty="0">
                <a:latin typeface="+mn-lt"/>
                <a:ea typeface="+mn-ea"/>
              </a:rPr>
              <a:t>時代の</a:t>
            </a:r>
            <a:r>
              <a:rPr kumimoji="0" lang="en-US" altLang="ja-JP" sz="2400" dirty="0">
                <a:latin typeface="+mn-lt"/>
                <a:ea typeface="+mn-ea"/>
              </a:rPr>
              <a:t>IT</a:t>
            </a:r>
            <a:r>
              <a:rPr kumimoji="0" lang="ja-JP" altLang="en-US" sz="2400" dirty="0" smtClean="0">
                <a:latin typeface="+mn-lt"/>
                <a:ea typeface="+mn-ea"/>
              </a:rPr>
              <a:t>ビジネス</a:t>
            </a:r>
            <a:endParaRPr kumimoji="0" lang="ja-JP" altLang="en-US" sz="2400" dirty="0">
              <a:latin typeface="+mn-lt"/>
              <a:ea typeface="+mn-ea"/>
            </a:endParaRPr>
          </a:p>
        </p:txBody>
      </p:sp>
    </p:spTree>
    <p:extLst>
      <p:ext uri="{BB962C8B-B14F-4D97-AF65-F5344CB8AC3E}">
        <p14:creationId xmlns:p14="http://schemas.microsoft.com/office/powerpoint/2010/main" val="4164818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p:txBody>
          <a:bodyPr/>
          <a:lstStyle/>
          <a:p>
            <a:r>
              <a:rPr lang="ja-JP" altLang="en-US" smtClean="0"/>
              <a:t>ユーザーにとっての</a:t>
            </a:r>
            <a:r>
              <a:rPr lang="en-US" altLang="ja-JP" smtClean="0"/>
              <a:t>OSS</a:t>
            </a:r>
            <a:r>
              <a:rPr lang="ja-JP" altLang="en-US" smtClean="0"/>
              <a:t>のメリット</a:t>
            </a:r>
            <a:endParaRPr lang="ja-JP" altLang="en-US" dirty="0" smtClean="0"/>
          </a:p>
        </p:txBody>
      </p:sp>
      <p:sp>
        <p:nvSpPr>
          <p:cNvPr id="6160" name="正方形/長方形 3"/>
          <p:cNvSpPr>
            <a:spLocks noChangeArrowheads="1"/>
          </p:cNvSpPr>
          <p:nvPr/>
        </p:nvSpPr>
        <p:spPr bwMode="auto">
          <a:xfrm>
            <a:off x="971600" y="4980997"/>
            <a:ext cx="1857375" cy="1099764"/>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400" dirty="0">
                <a:solidFill>
                  <a:schemeClr val="bg1"/>
                </a:solidFill>
                <a:cs typeface="Arial" pitchFamily="34" charset="0"/>
              </a:rPr>
              <a:t>集合知の活用に</a:t>
            </a:r>
            <a:r>
              <a:rPr lang="ja-JP" altLang="en-US" sz="1400" dirty="0" smtClean="0">
                <a:solidFill>
                  <a:schemeClr val="bg1"/>
                </a:solidFill>
                <a:cs typeface="Arial" pitchFamily="34" charset="0"/>
              </a:rPr>
              <a:t>よる</a:t>
            </a:r>
          </a:p>
          <a:p>
            <a:pPr algn="ctr">
              <a:spcBef>
                <a:spcPct val="20000"/>
              </a:spcBef>
              <a:defRPr/>
            </a:pPr>
            <a:r>
              <a:rPr lang="ja-JP" altLang="en-US" sz="1400" dirty="0" smtClean="0">
                <a:solidFill>
                  <a:schemeClr val="bg1"/>
                </a:solidFill>
                <a:cs typeface="Arial" pitchFamily="34" charset="0"/>
              </a:rPr>
              <a:t>クオリティ</a:t>
            </a:r>
            <a:r>
              <a:rPr lang="ja-JP" altLang="en-US" sz="1400" dirty="0">
                <a:solidFill>
                  <a:schemeClr val="bg1"/>
                </a:solidFill>
                <a:cs typeface="Arial" pitchFamily="34" charset="0"/>
              </a:rPr>
              <a:t>の向上</a:t>
            </a:r>
            <a:endParaRPr kumimoji="0" lang="ja-JP" altLang="en-US" sz="1400" dirty="0">
              <a:solidFill>
                <a:schemeClr val="bg1"/>
              </a:solidFill>
              <a:cs typeface="Arial" pitchFamily="34" charset="0"/>
            </a:endParaRPr>
          </a:p>
        </p:txBody>
      </p:sp>
      <p:sp>
        <p:nvSpPr>
          <p:cNvPr id="6161" name="正方形/長方形 7"/>
          <p:cNvSpPr>
            <a:spLocks noChangeArrowheads="1"/>
          </p:cNvSpPr>
          <p:nvPr/>
        </p:nvSpPr>
        <p:spPr bwMode="auto">
          <a:xfrm>
            <a:off x="2893217" y="4980997"/>
            <a:ext cx="5452088" cy="1099764"/>
          </a:xfrm>
          <a:prstGeom prst="rect">
            <a:avLst/>
          </a:prstGeom>
          <a:solidFill>
            <a:schemeClr val="accent4"/>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200">
                <a:solidFill>
                  <a:schemeClr val="bg1"/>
                </a:solidFill>
                <a:cs typeface="Arial" pitchFamily="34" charset="0"/>
              </a:rPr>
              <a:t>様々な立場からの知見、アイデアが寄せられるため、商用ソフトよりも新機能の導入が早い。また、まだ研究段階にある技術などがどんどん盛り込まれるため、最先端の技術に触れられる。</a:t>
            </a:r>
          </a:p>
          <a:p>
            <a:pPr>
              <a:spcBef>
                <a:spcPct val="20000"/>
              </a:spcBef>
              <a:defRPr/>
            </a:pPr>
            <a:r>
              <a:rPr lang="ja-JP" altLang="en-US" sz="1200">
                <a:solidFill>
                  <a:schemeClr val="bg1"/>
                </a:solidFill>
                <a:cs typeface="Arial" pitchFamily="34" charset="0"/>
              </a:rPr>
              <a:t>世界中のプログラマが開発・テストに参加することから、開発速度やバグフィックスの速度が速くなる。</a:t>
            </a:r>
            <a:endParaRPr lang="en-US" altLang="ja-JP" sz="1200">
              <a:solidFill>
                <a:schemeClr val="bg1"/>
              </a:solidFill>
              <a:cs typeface="Arial" pitchFamily="34" charset="0"/>
            </a:endParaRPr>
          </a:p>
        </p:txBody>
      </p:sp>
      <p:sp>
        <p:nvSpPr>
          <p:cNvPr id="6156" name="正方形/長方形 5"/>
          <p:cNvSpPr>
            <a:spLocks noChangeArrowheads="1"/>
          </p:cNvSpPr>
          <p:nvPr/>
        </p:nvSpPr>
        <p:spPr bwMode="auto">
          <a:xfrm>
            <a:off x="971600" y="4051150"/>
            <a:ext cx="1857375" cy="869554"/>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400" dirty="0" smtClean="0">
                <a:solidFill>
                  <a:schemeClr val="bg1"/>
                </a:solidFill>
                <a:cs typeface="Arial" pitchFamily="34" charset="0"/>
              </a:rPr>
              <a:t>透明性の確保</a:t>
            </a:r>
            <a:endParaRPr lang="ja-JP" altLang="en-US" sz="1400" dirty="0">
              <a:solidFill>
                <a:schemeClr val="bg1"/>
              </a:solidFill>
              <a:cs typeface="Arial" pitchFamily="34" charset="0"/>
            </a:endParaRPr>
          </a:p>
        </p:txBody>
      </p:sp>
      <p:sp>
        <p:nvSpPr>
          <p:cNvPr id="6157" name="正方形/長方形 9"/>
          <p:cNvSpPr>
            <a:spLocks noChangeArrowheads="1"/>
          </p:cNvSpPr>
          <p:nvPr/>
        </p:nvSpPr>
        <p:spPr bwMode="auto">
          <a:xfrm>
            <a:off x="2901279" y="4051150"/>
            <a:ext cx="5452088" cy="869554"/>
          </a:xfrm>
          <a:prstGeom prst="rect">
            <a:avLst/>
          </a:prstGeom>
          <a:solidFill>
            <a:schemeClr val="accent4"/>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200">
                <a:solidFill>
                  <a:schemeClr val="bg1"/>
                </a:solidFill>
                <a:cs typeface="Arial" pitchFamily="34" charset="0"/>
              </a:rPr>
              <a:t>「それは仕様です」問題を回避できる。商用ソフトでは、ソースや仕様、決定過程が公開されていないため、「直せない」あるいは「直すのが大変な」バグなのか、本来の仕様なのかが外部からは特定できず、ベンダーの主張に従わざるを得ない。</a:t>
            </a:r>
          </a:p>
        </p:txBody>
      </p:sp>
      <p:sp>
        <p:nvSpPr>
          <p:cNvPr id="6154" name="正方形/長方形 6"/>
          <p:cNvSpPr>
            <a:spLocks noChangeArrowheads="1"/>
          </p:cNvSpPr>
          <p:nvPr/>
        </p:nvSpPr>
        <p:spPr bwMode="auto">
          <a:xfrm>
            <a:off x="971600" y="2167005"/>
            <a:ext cx="1857375" cy="1024046"/>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400" dirty="0">
                <a:solidFill>
                  <a:schemeClr val="bg1"/>
                </a:solidFill>
                <a:cs typeface="Arial" pitchFamily="34" charset="0"/>
              </a:rPr>
              <a:t>ベンダーロックインの排除</a:t>
            </a:r>
          </a:p>
        </p:txBody>
      </p:sp>
      <p:sp>
        <p:nvSpPr>
          <p:cNvPr id="6155" name="正方形/長方形 10"/>
          <p:cNvSpPr>
            <a:spLocks noChangeArrowheads="1"/>
          </p:cNvSpPr>
          <p:nvPr/>
        </p:nvSpPr>
        <p:spPr bwMode="auto">
          <a:xfrm>
            <a:off x="2893217" y="2167005"/>
            <a:ext cx="5452088" cy="1024046"/>
          </a:xfrm>
          <a:prstGeom prst="rect">
            <a:avLst/>
          </a:prstGeom>
          <a:solidFill>
            <a:schemeClr val="accent4"/>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200" dirty="0">
                <a:solidFill>
                  <a:schemeClr val="bg1"/>
                </a:solidFill>
                <a:cs typeface="Arial" pitchFamily="34" charset="0"/>
              </a:rPr>
              <a:t>ハードウェアと</a:t>
            </a:r>
            <a:r>
              <a:rPr lang="en-US" altLang="ja-JP" sz="1200" dirty="0">
                <a:solidFill>
                  <a:schemeClr val="bg1"/>
                </a:solidFill>
                <a:cs typeface="Arial" pitchFamily="34" charset="0"/>
              </a:rPr>
              <a:t>OS</a:t>
            </a:r>
            <a:r>
              <a:rPr lang="ja-JP" altLang="en-US" sz="1200" dirty="0">
                <a:solidFill>
                  <a:schemeClr val="bg1"/>
                </a:solidFill>
                <a:cs typeface="Arial" pitchFamily="34" charset="0"/>
              </a:rPr>
              <a:t>・アプリケーションが密接に連携している場合、いったんソリューションを選ぶと、その後そのベンダーからの乗り換えは非常に難しくなる。この結果、独自ハードウェアおよび独自ソフトの購入を続けなければならない。また、多くの場合、そういったハード・ソフトはコストパフォーマンスが悪く、割高な場合が多い。</a:t>
            </a:r>
          </a:p>
        </p:txBody>
      </p:sp>
      <p:sp>
        <p:nvSpPr>
          <p:cNvPr id="6152" name="正方形/長方形 4"/>
          <p:cNvSpPr>
            <a:spLocks noChangeArrowheads="1"/>
          </p:cNvSpPr>
          <p:nvPr/>
        </p:nvSpPr>
        <p:spPr bwMode="auto">
          <a:xfrm>
            <a:off x="971600" y="3250524"/>
            <a:ext cx="1857375" cy="732017"/>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400" dirty="0" smtClean="0">
                <a:solidFill>
                  <a:schemeClr val="bg1"/>
                </a:solidFill>
                <a:cs typeface="Arial" pitchFamily="34" charset="0"/>
              </a:rPr>
              <a:t>カスタマイズ</a:t>
            </a:r>
            <a:endParaRPr lang="ja-JP" altLang="en-US" sz="1400" dirty="0">
              <a:solidFill>
                <a:schemeClr val="bg1"/>
              </a:solidFill>
              <a:cs typeface="Arial" pitchFamily="34" charset="0"/>
            </a:endParaRPr>
          </a:p>
        </p:txBody>
      </p:sp>
      <p:sp>
        <p:nvSpPr>
          <p:cNvPr id="6153" name="正方形/長方形 12"/>
          <p:cNvSpPr>
            <a:spLocks noChangeArrowheads="1"/>
          </p:cNvSpPr>
          <p:nvPr/>
        </p:nvSpPr>
        <p:spPr bwMode="auto">
          <a:xfrm>
            <a:off x="2893217" y="3247125"/>
            <a:ext cx="5452088" cy="732017"/>
          </a:xfrm>
          <a:prstGeom prst="rect">
            <a:avLst/>
          </a:prstGeom>
          <a:solidFill>
            <a:schemeClr val="accent4"/>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200" dirty="0" smtClean="0">
                <a:solidFill>
                  <a:schemeClr val="bg1"/>
                </a:solidFill>
                <a:cs typeface="Arial" pitchFamily="34" charset="0"/>
              </a:rPr>
              <a:t>自社仕様にあわせて自由にカスタマイズできる。</a:t>
            </a:r>
            <a:r>
              <a:rPr lang="en-US" altLang="ja-JP" sz="1200" dirty="0" smtClean="0">
                <a:solidFill>
                  <a:schemeClr val="bg1"/>
                </a:solidFill>
                <a:cs typeface="Arial" pitchFamily="34" charset="0"/>
              </a:rPr>
              <a:t>(</a:t>
            </a:r>
            <a:r>
              <a:rPr lang="ja-JP" altLang="en-US" sz="1200" dirty="0" smtClean="0">
                <a:solidFill>
                  <a:schemeClr val="bg1"/>
                </a:solidFill>
                <a:cs typeface="Arial" pitchFamily="34" charset="0"/>
              </a:rPr>
              <a:t>特にアプリケーション</a:t>
            </a:r>
            <a:r>
              <a:rPr lang="en-US" altLang="ja-JP" sz="1200" dirty="0" smtClean="0">
                <a:solidFill>
                  <a:schemeClr val="bg1"/>
                </a:solidFill>
                <a:cs typeface="Arial" pitchFamily="34" charset="0"/>
              </a:rPr>
              <a:t>)</a:t>
            </a:r>
          </a:p>
          <a:p>
            <a:pPr>
              <a:spcBef>
                <a:spcPct val="20000"/>
              </a:spcBef>
              <a:defRPr/>
            </a:pPr>
            <a:r>
              <a:rPr lang="ja-JP" altLang="en-US" sz="1200" dirty="0" smtClean="0">
                <a:solidFill>
                  <a:schemeClr val="bg1"/>
                </a:solidFill>
                <a:cs typeface="Arial" pitchFamily="34" charset="0"/>
              </a:rPr>
              <a:t>コミュニティ</a:t>
            </a:r>
            <a:r>
              <a:rPr lang="ja-JP" altLang="en-US" sz="1200" dirty="0">
                <a:solidFill>
                  <a:schemeClr val="bg1"/>
                </a:solidFill>
                <a:cs typeface="Arial" pitchFamily="34" charset="0"/>
              </a:rPr>
              <a:t>による開発が何らかの理由で中止されたとしても、自分でバグフィックスや機能拡張を続けること</a:t>
            </a:r>
            <a:r>
              <a:rPr lang="ja-JP" altLang="en-US" sz="1200" dirty="0" smtClean="0">
                <a:solidFill>
                  <a:schemeClr val="bg1"/>
                </a:solidFill>
                <a:cs typeface="Arial" pitchFamily="34" charset="0"/>
              </a:rPr>
              <a:t>が可能</a:t>
            </a:r>
            <a:r>
              <a:rPr lang="ja-JP" altLang="en-US" sz="1200" dirty="0">
                <a:solidFill>
                  <a:schemeClr val="bg1"/>
                </a:solidFill>
                <a:cs typeface="Arial" pitchFamily="34" charset="0"/>
              </a:rPr>
              <a:t>。</a:t>
            </a:r>
          </a:p>
        </p:txBody>
      </p:sp>
      <p:sp>
        <p:nvSpPr>
          <p:cNvPr id="17" name="正方形/長方形 6"/>
          <p:cNvSpPr>
            <a:spLocks noChangeArrowheads="1"/>
          </p:cNvSpPr>
          <p:nvPr/>
        </p:nvSpPr>
        <p:spPr bwMode="auto">
          <a:xfrm>
            <a:off x="971600" y="1268760"/>
            <a:ext cx="1857375" cy="826740"/>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400" dirty="0">
                <a:solidFill>
                  <a:schemeClr val="bg1"/>
                </a:solidFill>
                <a:cs typeface="Arial" pitchFamily="34" charset="0"/>
              </a:rPr>
              <a:t>導入コストの低減</a:t>
            </a:r>
          </a:p>
        </p:txBody>
      </p:sp>
      <p:sp>
        <p:nvSpPr>
          <p:cNvPr id="20" name="正方形/長方形 10"/>
          <p:cNvSpPr>
            <a:spLocks noChangeArrowheads="1"/>
          </p:cNvSpPr>
          <p:nvPr/>
        </p:nvSpPr>
        <p:spPr bwMode="auto">
          <a:xfrm>
            <a:off x="2893217" y="1268760"/>
            <a:ext cx="5452088" cy="826740"/>
          </a:xfrm>
          <a:prstGeom prst="rect">
            <a:avLst/>
          </a:prstGeom>
          <a:solidFill>
            <a:schemeClr val="accent4"/>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200" dirty="0">
                <a:solidFill>
                  <a:schemeClr val="bg1"/>
                </a:solidFill>
                <a:cs typeface="Arial" pitchFamily="34" charset="0"/>
              </a:rPr>
              <a:t>ほとんどの</a:t>
            </a:r>
            <a:r>
              <a:rPr lang="en-US" altLang="ja-JP" sz="1200" dirty="0">
                <a:solidFill>
                  <a:schemeClr val="bg1"/>
                </a:solidFill>
                <a:cs typeface="Arial" pitchFamily="34" charset="0"/>
              </a:rPr>
              <a:t>OSS</a:t>
            </a:r>
            <a:r>
              <a:rPr lang="ja-JP" altLang="en-US" sz="1200" dirty="0">
                <a:solidFill>
                  <a:schemeClr val="bg1"/>
                </a:solidFill>
                <a:cs typeface="Arial" pitchFamily="34" charset="0"/>
              </a:rPr>
              <a:t>はライセンス料が無料で、サポートが必要なければ無償で利用することが可能。必要に応じて有償でサポートを購入</a:t>
            </a:r>
            <a:r>
              <a:rPr lang="ja-JP" altLang="en-US" sz="1200" dirty="0" smtClean="0">
                <a:solidFill>
                  <a:schemeClr val="bg1"/>
                </a:solidFill>
                <a:cs typeface="Arial" pitchFamily="34" charset="0"/>
              </a:rPr>
              <a:t>。ベンダー都合の無理なバージョンアップも無い。</a:t>
            </a:r>
            <a:endParaRPr lang="ja-JP" altLang="en-US" sz="1200" dirty="0">
              <a:solidFill>
                <a:schemeClr val="bg1"/>
              </a:solidFill>
              <a:cs typeface="Arial" pitchFamily="34" charset="0"/>
            </a:endParaRPr>
          </a:p>
        </p:txBody>
      </p:sp>
    </p:spTree>
    <p:extLst>
      <p:ext uri="{BB962C8B-B14F-4D97-AF65-F5344CB8AC3E}">
        <p14:creationId xmlns:p14="http://schemas.microsoft.com/office/powerpoint/2010/main" val="327690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6154"/>
                                        </p:tgtEl>
                                        <p:attrNameLst>
                                          <p:attrName>style.visibility</p:attrName>
                                        </p:attrNameLst>
                                      </p:cBhvr>
                                      <p:to>
                                        <p:strVal val="visible"/>
                                      </p:to>
                                    </p:set>
                                    <p:anim calcmode="lin" valueType="num">
                                      <p:cBhvr additive="base">
                                        <p:cTn id="17" dur="500" fill="hold"/>
                                        <p:tgtEl>
                                          <p:spTgt spid="6154"/>
                                        </p:tgtEl>
                                        <p:attrNameLst>
                                          <p:attrName>ppt_x</p:attrName>
                                        </p:attrNameLst>
                                      </p:cBhvr>
                                      <p:tavLst>
                                        <p:tav tm="0">
                                          <p:val>
                                            <p:strVal val="0-#ppt_w/2"/>
                                          </p:val>
                                        </p:tav>
                                        <p:tav tm="100000">
                                          <p:val>
                                            <p:strVal val="#ppt_x"/>
                                          </p:val>
                                        </p:tav>
                                      </p:tavLst>
                                    </p:anim>
                                    <p:anim calcmode="lin" valueType="num">
                                      <p:cBhvr additive="base">
                                        <p:cTn id="18" dur="500" fill="hold"/>
                                        <p:tgtEl>
                                          <p:spTgt spid="6154"/>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6155"/>
                                        </p:tgtEl>
                                        <p:attrNameLst>
                                          <p:attrName>style.visibility</p:attrName>
                                        </p:attrNameLst>
                                      </p:cBhvr>
                                      <p:to>
                                        <p:strVal val="visible"/>
                                      </p:to>
                                    </p:set>
                                    <p:anim calcmode="lin" valueType="num">
                                      <p:cBhvr additive="base">
                                        <p:cTn id="21" dur="500" fill="hold"/>
                                        <p:tgtEl>
                                          <p:spTgt spid="6155"/>
                                        </p:tgtEl>
                                        <p:attrNameLst>
                                          <p:attrName>ppt_x</p:attrName>
                                        </p:attrNameLst>
                                      </p:cBhvr>
                                      <p:tavLst>
                                        <p:tav tm="0">
                                          <p:val>
                                            <p:strVal val="0-#ppt_w/2"/>
                                          </p:val>
                                        </p:tav>
                                        <p:tav tm="100000">
                                          <p:val>
                                            <p:strVal val="#ppt_x"/>
                                          </p:val>
                                        </p:tav>
                                      </p:tavLst>
                                    </p:anim>
                                    <p:anim calcmode="lin" valueType="num">
                                      <p:cBhvr additive="base">
                                        <p:cTn id="22" dur="500" fill="hold"/>
                                        <p:tgtEl>
                                          <p:spTgt spid="6155"/>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additive="base">
                                        <p:cTn id="27" dur="500" fill="hold"/>
                                        <p:tgtEl>
                                          <p:spTgt spid="6152"/>
                                        </p:tgtEl>
                                        <p:attrNameLst>
                                          <p:attrName>ppt_x</p:attrName>
                                        </p:attrNameLst>
                                      </p:cBhvr>
                                      <p:tavLst>
                                        <p:tav tm="0">
                                          <p:val>
                                            <p:strVal val="0-#ppt_w/2"/>
                                          </p:val>
                                        </p:tav>
                                        <p:tav tm="100000">
                                          <p:val>
                                            <p:strVal val="#ppt_x"/>
                                          </p:val>
                                        </p:tav>
                                      </p:tavLst>
                                    </p:anim>
                                    <p:anim calcmode="lin" valueType="num">
                                      <p:cBhvr additive="base">
                                        <p:cTn id="28" dur="500" fill="hold"/>
                                        <p:tgtEl>
                                          <p:spTgt spid="6152"/>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6153"/>
                                        </p:tgtEl>
                                        <p:attrNameLst>
                                          <p:attrName>style.visibility</p:attrName>
                                        </p:attrNameLst>
                                      </p:cBhvr>
                                      <p:to>
                                        <p:strVal val="visible"/>
                                      </p:to>
                                    </p:set>
                                    <p:anim calcmode="lin" valueType="num">
                                      <p:cBhvr additive="base">
                                        <p:cTn id="31" dur="500" fill="hold"/>
                                        <p:tgtEl>
                                          <p:spTgt spid="6153"/>
                                        </p:tgtEl>
                                        <p:attrNameLst>
                                          <p:attrName>ppt_x</p:attrName>
                                        </p:attrNameLst>
                                      </p:cBhvr>
                                      <p:tavLst>
                                        <p:tav tm="0">
                                          <p:val>
                                            <p:strVal val="0-#ppt_w/2"/>
                                          </p:val>
                                        </p:tav>
                                        <p:tav tm="100000">
                                          <p:val>
                                            <p:strVal val="#ppt_x"/>
                                          </p:val>
                                        </p:tav>
                                      </p:tavLst>
                                    </p:anim>
                                    <p:anim calcmode="lin" valueType="num">
                                      <p:cBhvr additive="base">
                                        <p:cTn id="32" dur="500" fill="hold"/>
                                        <p:tgtEl>
                                          <p:spTgt spid="6153"/>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6156"/>
                                        </p:tgtEl>
                                        <p:attrNameLst>
                                          <p:attrName>style.visibility</p:attrName>
                                        </p:attrNameLst>
                                      </p:cBhvr>
                                      <p:to>
                                        <p:strVal val="visible"/>
                                      </p:to>
                                    </p:set>
                                    <p:anim calcmode="lin" valueType="num">
                                      <p:cBhvr additive="base">
                                        <p:cTn id="37" dur="500" fill="hold"/>
                                        <p:tgtEl>
                                          <p:spTgt spid="6156"/>
                                        </p:tgtEl>
                                        <p:attrNameLst>
                                          <p:attrName>ppt_x</p:attrName>
                                        </p:attrNameLst>
                                      </p:cBhvr>
                                      <p:tavLst>
                                        <p:tav tm="0">
                                          <p:val>
                                            <p:strVal val="0-#ppt_w/2"/>
                                          </p:val>
                                        </p:tav>
                                        <p:tav tm="100000">
                                          <p:val>
                                            <p:strVal val="#ppt_x"/>
                                          </p:val>
                                        </p:tav>
                                      </p:tavLst>
                                    </p:anim>
                                    <p:anim calcmode="lin" valueType="num">
                                      <p:cBhvr additive="base">
                                        <p:cTn id="38" dur="500" fill="hold"/>
                                        <p:tgtEl>
                                          <p:spTgt spid="6156"/>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6157"/>
                                        </p:tgtEl>
                                        <p:attrNameLst>
                                          <p:attrName>style.visibility</p:attrName>
                                        </p:attrNameLst>
                                      </p:cBhvr>
                                      <p:to>
                                        <p:strVal val="visible"/>
                                      </p:to>
                                    </p:set>
                                    <p:anim calcmode="lin" valueType="num">
                                      <p:cBhvr additive="base">
                                        <p:cTn id="41" dur="500" fill="hold"/>
                                        <p:tgtEl>
                                          <p:spTgt spid="6157"/>
                                        </p:tgtEl>
                                        <p:attrNameLst>
                                          <p:attrName>ppt_x</p:attrName>
                                        </p:attrNameLst>
                                      </p:cBhvr>
                                      <p:tavLst>
                                        <p:tav tm="0">
                                          <p:val>
                                            <p:strVal val="0-#ppt_w/2"/>
                                          </p:val>
                                        </p:tav>
                                        <p:tav tm="100000">
                                          <p:val>
                                            <p:strVal val="#ppt_x"/>
                                          </p:val>
                                        </p:tav>
                                      </p:tavLst>
                                    </p:anim>
                                    <p:anim calcmode="lin" valueType="num">
                                      <p:cBhvr additive="base">
                                        <p:cTn id="42" dur="500" fill="hold"/>
                                        <p:tgtEl>
                                          <p:spTgt spid="6157"/>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nodeType="clickEffect">
                                  <p:stCondLst>
                                    <p:cond delay="0"/>
                                  </p:stCondLst>
                                  <p:childTnLst>
                                    <p:set>
                                      <p:cBhvr>
                                        <p:cTn id="46" dur="1" fill="hold">
                                          <p:stCondLst>
                                            <p:cond delay="0"/>
                                          </p:stCondLst>
                                        </p:cTn>
                                        <p:tgtEl>
                                          <p:spTgt spid="6160"/>
                                        </p:tgtEl>
                                        <p:attrNameLst>
                                          <p:attrName>style.visibility</p:attrName>
                                        </p:attrNameLst>
                                      </p:cBhvr>
                                      <p:to>
                                        <p:strVal val="visible"/>
                                      </p:to>
                                    </p:set>
                                    <p:anim calcmode="lin" valueType="num">
                                      <p:cBhvr additive="base">
                                        <p:cTn id="47" dur="500" fill="hold"/>
                                        <p:tgtEl>
                                          <p:spTgt spid="6160"/>
                                        </p:tgtEl>
                                        <p:attrNameLst>
                                          <p:attrName>ppt_x</p:attrName>
                                        </p:attrNameLst>
                                      </p:cBhvr>
                                      <p:tavLst>
                                        <p:tav tm="0">
                                          <p:val>
                                            <p:strVal val="0-#ppt_w/2"/>
                                          </p:val>
                                        </p:tav>
                                        <p:tav tm="100000">
                                          <p:val>
                                            <p:strVal val="#ppt_x"/>
                                          </p:val>
                                        </p:tav>
                                      </p:tavLst>
                                    </p:anim>
                                    <p:anim calcmode="lin" valueType="num">
                                      <p:cBhvr additive="base">
                                        <p:cTn id="48" dur="500" fill="hold"/>
                                        <p:tgtEl>
                                          <p:spTgt spid="6160"/>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6161"/>
                                        </p:tgtEl>
                                        <p:attrNameLst>
                                          <p:attrName>style.visibility</p:attrName>
                                        </p:attrNameLst>
                                      </p:cBhvr>
                                      <p:to>
                                        <p:strVal val="visible"/>
                                      </p:to>
                                    </p:set>
                                    <p:anim calcmode="lin" valueType="num">
                                      <p:cBhvr additive="base">
                                        <p:cTn id="51" dur="500" fill="hold"/>
                                        <p:tgtEl>
                                          <p:spTgt spid="6161"/>
                                        </p:tgtEl>
                                        <p:attrNameLst>
                                          <p:attrName>ppt_x</p:attrName>
                                        </p:attrNameLst>
                                      </p:cBhvr>
                                      <p:tavLst>
                                        <p:tav tm="0">
                                          <p:val>
                                            <p:strVal val="0-#ppt_w/2"/>
                                          </p:val>
                                        </p:tav>
                                        <p:tav tm="100000">
                                          <p:val>
                                            <p:strVal val="#ppt_x"/>
                                          </p:val>
                                        </p:tav>
                                      </p:tavLst>
                                    </p:anim>
                                    <p:anim calcmode="lin" valueType="num">
                                      <p:cBhvr additive="base">
                                        <p:cTn id="52" dur="500" fill="hold"/>
                                        <p:tgtEl>
                                          <p:spTgt spid="61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3"/>
          <a:stretch>
            <a:fillRect/>
          </a:stretch>
        </p:blipFill>
        <p:spPr>
          <a:xfrm>
            <a:off x="-1587" y="838200"/>
            <a:ext cx="9144000" cy="6093619"/>
          </a:xfrm>
          <a:prstGeom prst="rect">
            <a:avLst/>
          </a:prstGeom>
        </p:spPr>
      </p:pic>
      <p:sp>
        <p:nvSpPr>
          <p:cNvPr id="53" name="角丸四角形 52"/>
          <p:cNvSpPr/>
          <p:nvPr/>
        </p:nvSpPr>
        <p:spPr bwMode="auto">
          <a:xfrm>
            <a:off x="990600" y="2057400"/>
            <a:ext cx="7162800" cy="914400"/>
          </a:xfrm>
          <a:prstGeom prst="roundRect">
            <a:avLst>
              <a:gd name="adj" fmla="val 50000"/>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rgbClr val="3366FF"/>
                </a:solidFill>
                <a:effectLst/>
                <a:latin typeface="Arial"/>
                <a:ea typeface="HGP創英角ｺﾞｼｯｸUB"/>
                <a:cs typeface="Arial"/>
              </a:rPr>
              <a:t>IT</a:t>
            </a:r>
            <a:r>
              <a:rPr kumimoji="0" lang="ja-JP" altLang="en-US" sz="2000" b="0" i="0" u="none" strike="noStrike" cap="none" normalizeH="0" baseline="0" dirty="0" smtClean="0">
                <a:ln>
                  <a:noFill/>
                </a:ln>
                <a:solidFill>
                  <a:srgbClr val="3366FF"/>
                </a:solidFill>
                <a:effectLst/>
                <a:latin typeface="Arial"/>
                <a:ea typeface="HGP創英角ｺﾞｼｯｸUB"/>
                <a:cs typeface="Arial"/>
              </a:rPr>
              <a:t>エンジニア</a:t>
            </a:r>
            <a:endParaRPr kumimoji="0" lang="en-US" altLang="ja-JP" sz="2000" b="0" i="0" u="none" strike="noStrike" cap="none" normalizeH="0" baseline="0" dirty="0" smtClean="0">
              <a:ln>
                <a:noFill/>
              </a:ln>
              <a:solidFill>
                <a:srgbClr val="3366FF"/>
              </a:solidFill>
              <a:effectLst/>
              <a:latin typeface="Arial"/>
              <a:ea typeface="HGP創英角ｺﾞｼｯｸUB"/>
              <a:cs typeface="Aria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smtClean="0">
                <a:solidFill>
                  <a:srgbClr val="3366FF"/>
                </a:solidFill>
                <a:latin typeface="Arial"/>
                <a:ea typeface="HGP創英角ｺﾞｼｯｸUB"/>
                <a:cs typeface="Arial"/>
              </a:rPr>
              <a:t>の人数</a:t>
            </a:r>
            <a:endParaRPr kumimoji="0" lang="ja-JP" altLang="en-US" sz="2000" b="0" i="0" u="none" strike="noStrike" cap="none" normalizeH="0" baseline="0" dirty="0" smtClean="0">
              <a:ln>
                <a:noFill/>
              </a:ln>
              <a:solidFill>
                <a:srgbClr val="3366FF"/>
              </a:solidFill>
              <a:effectLst/>
              <a:latin typeface="Arial"/>
              <a:ea typeface="HGP創英角ｺﾞｼｯｸUB"/>
              <a:cs typeface="Arial"/>
            </a:endParaRPr>
          </a:p>
        </p:txBody>
      </p:sp>
      <p:sp>
        <p:nvSpPr>
          <p:cNvPr id="29699" name="Rectangle 6"/>
          <p:cNvSpPr>
            <a:spLocks noGrp="1" noChangeArrowheads="1"/>
          </p:cNvSpPr>
          <p:nvPr>
            <p:ph type="title"/>
          </p:nvPr>
        </p:nvSpPr>
        <p:spPr>
          <a:xfrm>
            <a:off x="152400" y="152400"/>
            <a:ext cx="8991600" cy="533400"/>
          </a:xfrm>
        </p:spPr>
        <p:txBody>
          <a:bodyPr/>
          <a:lstStyle/>
          <a:p>
            <a:pPr eaLnBrk="1" hangingPunct="1"/>
            <a:r>
              <a:rPr lang="ja-JP" altLang="en-US" sz="2800" dirty="0" smtClean="0">
                <a:ea typeface="ＭＳ Ｐゴシック" charset="-128"/>
              </a:rPr>
              <a:t>クラウドに期待される価値の違い</a:t>
            </a:r>
            <a:endParaRPr lang="ja-JP" altLang="en-US" sz="1800" dirty="0" smtClean="0">
              <a:ea typeface="ＭＳ Ｐゴシック" charset="-128"/>
            </a:endParaRPr>
          </a:p>
        </p:txBody>
      </p:sp>
      <p:pic>
        <p:nvPicPr>
          <p:cNvPr id="7" name="図 6"/>
          <p:cNvPicPr>
            <a:picLocks noChangeAspect="1"/>
          </p:cNvPicPr>
          <p:nvPr/>
        </p:nvPicPr>
        <p:blipFill>
          <a:blip r:embed="rId4">
            <a:clrChange>
              <a:clrFrom>
                <a:srgbClr val="FFFFFF"/>
              </a:clrFrom>
              <a:clrTo>
                <a:srgbClr val="FFFFFF">
                  <a:alpha val="0"/>
                </a:srgbClr>
              </a:clrTo>
            </a:clrChange>
          </a:blip>
          <a:stretch>
            <a:fillRect/>
          </a:stretch>
        </p:blipFill>
        <p:spPr>
          <a:xfrm>
            <a:off x="381000" y="1066800"/>
            <a:ext cx="4572000" cy="2743200"/>
          </a:xfrm>
          <a:prstGeom prst="rect">
            <a:avLst/>
          </a:prstGeom>
        </p:spPr>
      </p:pic>
      <p:pic>
        <p:nvPicPr>
          <p:cNvPr id="10" name="図 9"/>
          <p:cNvPicPr>
            <a:picLocks noChangeAspect="1"/>
          </p:cNvPicPr>
          <p:nvPr/>
        </p:nvPicPr>
        <p:blipFill>
          <a:blip r:embed="rId5">
            <a:clrChange>
              <a:clrFrom>
                <a:srgbClr val="FFFFFF"/>
              </a:clrFrom>
              <a:clrTo>
                <a:srgbClr val="FFFFFF">
                  <a:alpha val="0"/>
                </a:srgbClr>
              </a:clrTo>
            </a:clrChange>
          </a:blip>
          <a:stretch>
            <a:fillRect/>
          </a:stretch>
        </p:blipFill>
        <p:spPr>
          <a:xfrm>
            <a:off x="4191000" y="1066800"/>
            <a:ext cx="4572000" cy="2743200"/>
          </a:xfrm>
          <a:prstGeom prst="rect">
            <a:avLst/>
          </a:prstGeom>
        </p:spPr>
      </p:pic>
      <p:pic>
        <p:nvPicPr>
          <p:cNvPr id="44" name="Picture 8" descr="C:\Users\Masanori\AppData\Local\Microsoft\Windows\Temporary Internet Files\Content.IE5\R1YKRXA0\MC90030984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9000" y="1371600"/>
            <a:ext cx="910155" cy="6264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5" name="Picture 10" descr="C:\Users\Masanori\AppData\Local\Microsoft\Windows\Temporary Internet Files\Content.IE5\R1YKRXA0\MP90036271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600" y="1371600"/>
            <a:ext cx="897134" cy="6264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2895853" y="1595735"/>
            <a:ext cx="723275" cy="461665"/>
          </a:xfrm>
          <a:prstGeom prst="rect">
            <a:avLst/>
          </a:prstGeom>
          <a:noFill/>
        </p:spPr>
        <p:txBody>
          <a:bodyPr wrap="none" rtlCol="0">
            <a:spAutoFit/>
          </a:bodyPr>
          <a:lstStyle/>
          <a:p>
            <a:pPr algn="ctr"/>
            <a:r>
              <a:rPr lang="ja-JP" altLang="en-US" dirty="0" smtClean="0">
                <a:solidFill>
                  <a:schemeClr val="bg1"/>
                </a:solidFill>
                <a:latin typeface="Arial"/>
                <a:ea typeface="HGP創英角ｺﾞｼｯｸUB"/>
                <a:cs typeface="Arial"/>
              </a:rPr>
              <a:t>ユーザー</a:t>
            </a:r>
            <a:endParaRPr lang="en-US" altLang="ja-JP" dirty="0" smtClean="0">
              <a:solidFill>
                <a:schemeClr val="bg1"/>
              </a:solidFill>
              <a:latin typeface="Arial"/>
              <a:ea typeface="HGP創英角ｺﾞｼｯｸUB"/>
              <a:cs typeface="Arial"/>
            </a:endParaRPr>
          </a:p>
          <a:p>
            <a:pPr algn="ctr"/>
            <a:r>
              <a:rPr lang="ja-JP" altLang="en-US" dirty="0" smtClean="0">
                <a:solidFill>
                  <a:schemeClr val="bg1"/>
                </a:solidFill>
                <a:latin typeface="Arial"/>
                <a:ea typeface="HGP創英角ｺﾞｼｯｸUB"/>
                <a:cs typeface="Arial"/>
              </a:rPr>
              <a:t>企業</a:t>
            </a:r>
            <a:endParaRPr kumimoji="1" lang="ja-JP" altLang="en-US" dirty="0">
              <a:solidFill>
                <a:schemeClr val="bg1"/>
              </a:solidFill>
              <a:latin typeface="Arial"/>
              <a:ea typeface="HGP創英角ｺﾞｼｯｸUB"/>
              <a:cs typeface="Arial"/>
            </a:endParaRPr>
          </a:p>
        </p:txBody>
      </p:sp>
      <p:sp>
        <p:nvSpPr>
          <p:cNvPr id="46" name="テキスト ボックス 45"/>
          <p:cNvSpPr txBox="1"/>
          <p:nvPr/>
        </p:nvSpPr>
        <p:spPr>
          <a:xfrm>
            <a:off x="2074499" y="2738735"/>
            <a:ext cx="857627" cy="461665"/>
          </a:xfrm>
          <a:prstGeom prst="rect">
            <a:avLst/>
          </a:prstGeom>
          <a:noFill/>
        </p:spPr>
        <p:txBody>
          <a:bodyPr wrap="none" rtlCol="0">
            <a:spAutoFit/>
          </a:bodyPr>
          <a:lstStyle/>
          <a:p>
            <a:pPr algn="ctr"/>
            <a:r>
              <a:rPr lang="en-US" altLang="ja-JP" dirty="0" smtClean="0">
                <a:solidFill>
                  <a:schemeClr val="bg1"/>
                </a:solidFill>
                <a:latin typeface="Arial"/>
                <a:ea typeface="HGP創英角ｺﾞｼｯｸUB"/>
                <a:cs typeface="Arial"/>
              </a:rPr>
              <a:t>IT</a:t>
            </a:r>
            <a:r>
              <a:rPr lang="ja-JP" altLang="en-US" dirty="0" smtClean="0">
                <a:solidFill>
                  <a:schemeClr val="bg1"/>
                </a:solidFill>
                <a:latin typeface="Arial"/>
                <a:ea typeface="HGP創英角ｺﾞｼｯｸUB"/>
                <a:cs typeface="Arial"/>
              </a:rPr>
              <a:t>ベンダー</a:t>
            </a:r>
            <a:endParaRPr lang="en-US" altLang="ja-JP" dirty="0" smtClean="0">
              <a:solidFill>
                <a:schemeClr val="bg1"/>
              </a:solidFill>
              <a:latin typeface="Arial"/>
              <a:ea typeface="HGP創英角ｺﾞｼｯｸUB"/>
              <a:cs typeface="Arial"/>
            </a:endParaRPr>
          </a:p>
          <a:p>
            <a:pPr algn="ctr"/>
            <a:r>
              <a:rPr lang="ja-JP" altLang="en-US" dirty="0" smtClean="0">
                <a:solidFill>
                  <a:schemeClr val="bg1"/>
                </a:solidFill>
                <a:latin typeface="Arial"/>
                <a:ea typeface="HGP創英角ｺﾞｼｯｸUB"/>
                <a:cs typeface="Arial"/>
              </a:rPr>
              <a:t>企業</a:t>
            </a:r>
            <a:endParaRPr kumimoji="1" lang="ja-JP" altLang="en-US" dirty="0">
              <a:solidFill>
                <a:schemeClr val="bg1"/>
              </a:solidFill>
              <a:latin typeface="Arial"/>
              <a:ea typeface="HGP創英角ｺﾞｼｯｸUB"/>
              <a:cs typeface="Arial"/>
            </a:endParaRPr>
          </a:p>
        </p:txBody>
      </p:sp>
      <p:sp>
        <p:nvSpPr>
          <p:cNvPr id="47" name="テキスト ボックス 46"/>
          <p:cNvSpPr txBox="1"/>
          <p:nvPr/>
        </p:nvSpPr>
        <p:spPr>
          <a:xfrm>
            <a:off x="6668125" y="2514600"/>
            <a:ext cx="723275" cy="461665"/>
          </a:xfrm>
          <a:prstGeom prst="rect">
            <a:avLst/>
          </a:prstGeom>
          <a:noFill/>
        </p:spPr>
        <p:txBody>
          <a:bodyPr wrap="none" rtlCol="0">
            <a:spAutoFit/>
          </a:bodyPr>
          <a:lstStyle/>
          <a:p>
            <a:pPr algn="ctr"/>
            <a:r>
              <a:rPr lang="ja-JP" altLang="en-US" dirty="0" smtClean="0">
                <a:solidFill>
                  <a:schemeClr val="bg1"/>
                </a:solidFill>
                <a:latin typeface="Arial"/>
                <a:ea typeface="HGP創英角ｺﾞｼｯｸUB"/>
                <a:cs typeface="Arial"/>
              </a:rPr>
              <a:t>ユーザー</a:t>
            </a:r>
            <a:endParaRPr lang="en-US" altLang="ja-JP" dirty="0" smtClean="0">
              <a:solidFill>
                <a:schemeClr val="bg1"/>
              </a:solidFill>
              <a:latin typeface="Arial"/>
              <a:ea typeface="HGP創英角ｺﾞｼｯｸUB"/>
              <a:cs typeface="Arial"/>
            </a:endParaRPr>
          </a:p>
          <a:p>
            <a:pPr algn="ctr"/>
            <a:r>
              <a:rPr lang="ja-JP" altLang="en-US" dirty="0" smtClean="0">
                <a:solidFill>
                  <a:schemeClr val="bg1"/>
                </a:solidFill>
                <a:latin typeface="Arial"/>
                <a:ea typeface="HGP創英角ｺﾞｼｯｸUB"/>
                <a:cs typeface="Arial"/>
              </a:rPr>
              <a:t>企業</a:t>
            </a:r>
            <a:endParaRPr kumimoji="1" lang="ja-JP" altLang="en-US" dirty="0">
              <a:solidFill>
                <a:schemeClr val="bg1"/>
              </a:solidFill>
              <a:latin typeface="Arial"/>
              <a:ea typeface="HGP創英角ｺﾞｼｯｸUB"/>
              <a:cs typeface="Arial"/>
            </a:endParaRPr>
          </a:p>
        </p:txBody>
      </p:sp>
      <p:sp>
        <p:nvSpPr>
          <p:cNvPr id="48" name="テキスト ボックス 47"/>
          <p:cNvSpPr txBox="1"/>
          <p:nvPr/>
        </p:nvSpPr>
        <p:spPr>
          <a:xfrm>
            <a:off x="5466973" y="1676400"/>
            <a:ext cx="857627" cy="461665"/>
          </a:xfrm>
          <a:prstGeom prst="rect">
            <a:avLst/>
          </a:prstGeom>
          <a:noFill/>
        </p:spPr>
        <p:txBody>
          <a:bodyPr wrap="none" rtlCol="0">
            <a:spAutoFit/>
          </a:bodyPr>
          <a:lstStyle/>
          <a:p>
            <a:pPr algn="ctr"/>
            <a:r>
              <a:rPr lang="en-US" altLang="ja-JP" dirty="0" smtClean="0">
                <a:solidFill>
                  <a:schemeClr val="bg1"/>
                </a:solidFill>
                <a:latin typeface="Arial"/>
                <a:ea typeface="HGP創英角ｺﾞｼｯｸUB"/>
                <a:cs typeface="Arial"/>
              </a:rPr>
              <a:t>IT</a:t>
            </a:r>
            <a:r>
              <a:rPr lang="ja-JP" altLang="en-US" dirty="0" smtClean="0">
                <a:solidFill>
                  <a:schemeClr val="bg1"/>
                </a:solidFill>
                <a:latin typeface="Arial"/>
                <a:ea typeface="HGP創英角ｺﾞｼｯｸUB"/>
                <a:cs typeface="Arial"/>
              </a:rPr>
              <a:t>ベンダー</a:t>
            </a:r>
            <a:endParaRPr lang="en-US" altLang="ja-JP" dirty="0" smtClean="0">
              <a:solidFill>
                <a:schemeClr val="bg1"/>
              </a:solidFill>
              <a:latin typeface="Arial"/>
              <a:ea typeface="HGP創英角ｺﾞｼｯｸUB"/>
              <a:cs typeface="Arial"/>
            </a:endParaRPr>
          </a:p>
          <a:p>
            <a:pPr algn="ctr"/>
            <a:r>
              <a:rPr lang="ja-JP" altLang="en-US" dirty="0" smtClean="0">
                <a:solidFill>
                  <a:schemeClr val="bg1"/>
                </a:solidFill>
                <a:latin typeface="Arial"/>
                <a:ea typeface="HGP創英角ｺﾞｼｯｸUB"/>
                <a:cs typeface="Arial"/>
              </a:rPr>
              <a:t>企業</a:t>
            </a:r>
            <a:endParaRPr kumimoji="1" lang="ja-JP" altLang="en-US" dirty="0">
              <a:solidFill>
                <a:schemeClr val="bg1"/>
              </a:solidFill>
              <a:latin typeface="Arial"/>
              <a:ea typeface="HGP創英角ｺﾞｼｯｸUB"/>
              <a:cs typeface="Arial"/>
            </a:endParaRPr>
          </a:p>
        </p:txBody>
      </p:sp>
      <p:grpSp>
        <p:nvGrpSpPr>
          <p:cNvPr id="2" name="図形グループ 1"/>
          <p:cNvGrpSpPr/>
          <p:nvPr/>
        </p:nvGrpSpPr>
        <p:grpSpPr>
          <a:xfrm>
            <a:off x="990600" y="3581400"/>
            <a:ext cx="3048000" cy="2895600"/>
            <a:chOff x="990600" y="3581400"/>
            <a:chExt cx="3048000" cy="2895600"/>
          </a:xfrm>
        </p:grpSpPr>
        <p:sp>
          <p:nvSpPr>
            <p:cNvPr id="50" name="角丸四角形 49"/>
            <p:cNvSpPr/>
            <p:nvPr/>
          </p:nvSpPr>
          <p:spPr bwMode="auto">
            <a:xfrm>
              <a:off x="990600" y="5562600"/>
              <a:ext cx="3048000" cy="914400"/>
            </a:xfrm>
            <a:prstGeom prst="roundRect">
              <a:avLst>
                <a:gd name="adj" fmla="val 50000"/>
              </a:avLst>
            </a:prstGeom>
            <a:solidFill>
              <a:srgbClr val="FF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1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IT</a:t>
              </a:r>
              <a:r>
                <a:rPr kumimoji="0" lang="ja-JP" altLang="en-US" sz="11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ベンダー企業の生産性向上</a:t>
              </a:r>
              <a:endParaRPr kumimoji="0" lang="en-US" altLang="ja-JP" sz="11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marL="342900" indent="-342900">
                <a:spcBef>
                  <a:spcPts val="0"/>
                </a:spcBef>
                <a:buFont typeface="Wingdings" charset="2"/>
                <a:buChar char="l"/>
              </a:pPr>
              <a:r>
                <a:rPr kumimoji="0" lang="ja-JP" altLang="en-US" sz="1200" dirty="0">
                  <a:solidFill>
                    <a:srgbClr val="FFFFFF"/>
                  </a:solidFill>
                  <a:latin typeface="HGP創英角ｺﾞｼｯｸUB"/>
                  <a:ea typeface="HGP創英角ｺﾞｼｯｸUB"/>
                  <a:cs typeface="HGP創英角ｺﾞｼｯｸUB"/>
                </a:rPr>
                <a:t>ベンダーがリスクを背負わされる</a:t>
              </a:r>
            </a:p>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FFFF"/>
                  </a:solidFill>
                  <a:latin typeface="HGP創英角ｺﾞｼｯｸUB"/>
                  <a:ea typeface="HGP創英角ｺﾞｼｯｸUB"/>
                  <a:cs typeface="HGP創英角ｺﾞｼｯｸUB"/>
                </a:rPr>
                <a:t>受注単価の縮小</a:t>
              </a:r>
              <a:endParaRPr kumimoji="0" lang="en-US" altLang="ja-JP" sz="1200" dirty="0" smtClean="0">
                <a:solidFill>
                  <a:srgbClr val="FFFFFF"/>
                </a:solidFill>
                <a:latin typeface="HGP創英角ｺﾞｼｯｸUB"/>
                <a:ea typeface="HGP創英角ｺﾞｼｯｸUB"/>
                <a:cs typeface="HGP創英角ｺﾞｼｯｸUB"/>
              </a:endParaRPr>
            </a:p>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FFFF"/>
                  </a:solidFill>
                  <a:latin typeface="HGP創英角ｺﾞｼｯｸUB"/>
                  <a:ea typeface="HGP創英角ｺﾞｼｯｸUB"/>
                  <a:cs typeface="HGP創英角ｺﾞｼｯｸUB"/>
                </a:rPr>
                <a:t>人材のだぶつき</a:t>
              </a:r>
              <a:endParaRPr kumimoji="0" lang="en-US" altLang="ja-JP" sz="1200" dirty="0" smtClean="0">
                <a:solidFill>
                  <a:srgbClr val="FFFFFF"/>
                </a:solidFill>
                <a:latin typeface="HGP創英角ｺﾞｼｯｸUB"/>
                <a:ea typeface="HGP創英角ｺﾞｼｯｸUB"/>
                <a:cs typeface="HGP創英角ｺﾞｼｯｸUB"/>
              </a:endParaRPr>
            </a:p>
          </p:txBody>
        </p:sp>
        <p:sp>
          <p:nvSpPr>
            <p:cNvPr id="18" name="下矢印 17"/>
            <p:cNvSpPr/>
            <p:nvPr/>
          </p:nvSpPr>
          <p:spPr bwMode="auto">
            <a:xfrm>
              <a:off x="1752600" y="3581400"/>
              <a:ext cx="1524000" cy="2057400"/>
            </a:xfrm>
            <a:prstGeom prst="downArrow">
              <a:avLst>
                <a:gd name="adj1" fmla="val 50000"/>
                <a:gd name="adj2" fmla="val 45139"/>
              </a:avLst>
            </a:prstGeom>
            <a:solidFill>
              <a:srgbClr val="FF9900"/>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3" name="図形グループ 2"/>
          <p:cNvGrpSpPr/>
          <p:nvPr/>
        </p:nvGrpSpPr>
        <p:grpSpPr>
          <a:xfrm>
            <a:off x="5181600" y="3581400"/>
            <a:ext cx="3048000" cy="2895600"/>
            <a:chOff x="5181600" y="3581400"/>
            <a:chExt cx="3048000" cy="2895600"/>
          </a:xfrm>
        </p:grpSpPr>
        <p:sp>
          <p:nvSpPr>
            <p:cNvPr id="52" name="角丸四角形 51"/>
            <p:cNvSpPr/>
            <p:nvPr/>
          </p:nvSpPr>
          <p:spPr bwMode="auto">
            <a:xfrm>
              <a:off x="5181600" y="5562600"/>
              <a:ext cx="3048000" cy="914400"/>
            </a:xfrm>
            <a:prstGeom prst="roundRect">
              <a:avLst>
                <a:gd name="adj" fmla="val 5000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1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ユーザー企業の生産性向上</a:t>
              </a:r>
              <a:endParaRPr kumimoji="0" lang="en-US" altLang="ja-JP" sz="11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marL="342900" indent="-342900">
                <a:spcBef>
                  <a:spcPts val="0"/>
                </a:spcBef>
                <a:buFont typeface="Wingdings" charset="2"/>
                <a:buChar char="l"/>
              </a:pPr>
              <a:r>
                <a:rPr kumimoji="0" lang="ja-JP" altLang="en-US" sz="1200" dirty="0">
                  <a:solidFill>
                    <a:srgbClr val="FFFFFF"/>
                  </a:solidFill>
                  <a:latin typeface="HGP創英角ｺﾞｼｯｸUB"/>
                  <a:ea typeface="HGP創英角ｺﾞｼｯｸUB"/>
                  <a:cs typeface="HGP創英角ｺﾞｼｯｸUB"/>
                </a:rPr>
                <a:t>ユーザーが自らリスクを担保</a:t>
              </a:r>
            </a:p>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FFFF"/>
                  </a:solidFill>
                  <a:latin typeface="HGP創英角ｺﾞｼｯｸUB"/>
                  <a:ea typeface="HGP創英角ｺﾞｼｯｸUB"/>
                  <a:cs typeface="HGP創英角ｺﾞｼｯｸUB"/>
                </a:rPr>
                <a:t>プロジェクト単価の削減</a:t>
              </a:r>
              <a:endParaRPr kumimoji="0" lang="en-US" altLang="ja-JP" sz="1200" dirty="0" smtClean="0">
                <a:solidFill>
                  <a:srgbClr val="FFFFFF"/>
                </a:solidFill>
                <a:latin typeface="HGP創英角ｺﾞｼｯｸUB"/>
                <a:ea typeface="HGP創英角ｺﾞｼｯｸUB"/>
                <a:cs typeface="HGP創英角ｺﾞｼｯｸUB"/>
              </a:endParaRPr>
            </a:p>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FFFF"/>
                  </a:solidFill>
                  <a:latin typeface="HGP創英角ｺﾞｼｯｸUB"/>
                  <a:ea typeface="HGP創英角ｺﾞｼｯｸUB"/>
                  <a:cs typeface="HGP創英角ｺﾞｼｯｸUB"/>
                </a:rPr>
                <a:t>人件費の削減</a:t>
              </a:r>
              <a:endParaRPr kumimoji="0" lang="en-US" altLang="ja-JP" sz="1200" dirty="0" smtClean="0">
                <a:solidFill>
                  <a:srgbClr val="FFFFFF"/>
                </a:solidFill>
                <a:latin typeface="HGP創英角ｺﾞｼｯｸUB"/>
                <a:ea typeface="HGP創英角ｺﾞｼｯｸUB"/>
                <a:cs typeface="HGP創英角ｺﾞｼｯｸUB"/>
              </a:endParaRPr>
            </a:p>
          </p:txBody>
        </p:sp>
        <p:sp>
          <p:nvSpPr>
            <p:cNvPr id="49" name="下矢印 48"/>
            <p:cNvSpPr/>
            <p:nvPr/>
          </p:nvSpPr>
          <p:spPr bwMode="auto">
            <a:xfrm>
              <a:off x="5943600" y="3581400"/>
              <a:ext cx="1524000" cy="2057400"/>
            </a:xfrm>
            <a:prstGeom prst="downArrow">
              <a:avLst>
                <a:gd name="adj1" fmla="val 50000"/>
                <a:gd name="adj2" fmla="val 45139"/>
              </a:avLst>
            </a:prstGeom>
            <a:solidFill>
              <a:srgbClr val="3366FF"/>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grpSp>
      <p:sp>
        <p:nvSpPr>
          <p:cNvPr id="16" name="角丸四角形 15"/>
          <p:cNvSpPr/>
          <p:nvPr/>
        </p:nvSpPr>
        <p:spPr bwMode="auto">
          <a:xfrm>
            <a:off x="990600" y="3886200"/>
            <a:ext cx="7162800" cy="914400"/>
          </a:xfrm>
          <a:prstGeom prst="roundRect">
            <a:avLst>
              <a:gd name="adj" fmla="val 50000"/>
            </a:avLst>
          </a:prstGeom>
          <a:solidFill>
            <a:srgbClr val="008000"/>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a:ea typeface="HGP創英角ｺﾞｼｯｸUB"/>
                <a:cs typeface="Arial"/>
              </a:rPr>
              <a:t>セルフ・サービス・ポータルによる調達の自動化</a:t>
            </a:r>
            <a:endParaRPr kumimoji="0" lang="en-US" altLang="ja-JP" sz="2000" b="0" i="0" u="none" strike="noStrike" cap="none" normalizeH="0" baseline="0" dirty="0" smtClean="0">
              <a:ln>
                <a:noFill/>
              </a:ln>
              <a:solidFill>
                <a:schemeClr val="bg1"/>
              </a:solidFill>
              <a:effectLst/>
              <a:latin typeface="Arial"/>
              <a:ea typeface="HGP創英角ｺﾞｼｯｸUB"/>
              <a:cs typeface="Aria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chemeClr val="bg1"/>
                </a:solidFill>
                <a:latin typeface="Arial"/>
                <a:ea typeface="HGP創英角ｺﾞｼｯｸUB"/>
                <a:cs typeface="Arial"/>
              </a:rPr>
              <a:t>クラウド・リソースの調達や構成の変更を自ら行うことができる仕組み</a:t>
            </a:r>
            <a:endParaRPr kumimoji="0" lang="ja-JP" altLang="en-US" sz="1600" b="0" i="0" u="none" strike="noStrike" cap="none" normalizeH="0" baseline="0" dirty="0" smtClean="0">
              <a:ln>
                <a:noFill/>
              </a:ln>
              <a:solidFill>
                <a:schemeClr val="bg1"/>
              </a:solidFill>
              <a:effectLst/>
              <a:latin typeface="Arial"/>
              <a:ea typeface="HGP創英角ｺﾞｼｯｸUB"/>
              <a:cs typeface="Arial"/>
            </a:endParaRPr>
          </a:p>
        </p:txBody>
      </p:sp>
      <p:sp>
        <p:nvSpPr>
          <p:cNvPr id="21" name="テキスト ボックス 20"/>
          <p:cNvSpPr txBox="1"/>
          <p:nvPr/>
        </p:nvSpPr>
        <p:spPr>
          <a:xfrm>
            <a:off x="4724400" y="515779"/>
            <a:ext cx="4419600" cy="246221"/>
          </a:xfrm>
          <a:prstGeom prst="rect">
            <a:avLst/>
          </a:prstGeom>
          <a:noFill/>
        </p:spPr>
        <p:txBody>
          <a:bodyPr wrap="square" rtlCol="0">
            <a:spAutoFit/>
          </a:bodyPr>
          <a:lstStyle/>
          <a:p>
            <a:pPr algn="r"/>
            <a:r>
              <a:rPr kumimoji="1" lang="en-US" altLang="ja-JP" sz="1000" dirty="0" smtClean="0">
                <a:solidFill>
                  <a:schemeClr val="bg1"/>
                </a:solidFill>
              </a:rPr>
              <a:t>IPA</a:t>
            </a:r>
            <a:r>
              <a:rPr kumimoji="1" lang="ja-JP" altLang="en-US" sz="1000" dirty="0" smtClean="0">
                <a:solidFill>
                  <a:schemeClr val="bg1"/>
                </a:solidFill>
              </a:rPr>
              <a:t>人材白書・</a:t>
            </a:r>
            <a:r>
              <a:rPr kumimoji="1" lang="en-US" altLang="ja-JP" sz="1000" dirty="0" smtClean="0">
                <a:solidFill>
                  <a:schemeClr val="bg1"/>
                </a:solidFill>
              </a:rPr>
              <a:t>2012</a:t>
            </a:r>
            <a:r>
              <a:rPr kumimoji="1" lang="ja-JP" altLang="en-US" sz="1000" dirty="0" smtClean="0">
                <a:solidFill>
                  <a:schemeClr val="bg1"/>
                </a:solidFill>
              </a:rPr>
              <a:t>／</a:t>
            </a:r>
            <a:r>
              <a:rPr lang="ja-JP" altLang="en-US" sz="1000" dirty="0" smtClean="0">
                <a:solidFill>
                  <a:schemeClr val="bg1"/>
                </a:solidFill>
              </a:rPr>
              <a:t>日経</a:t>
            </a:r>
            <a:r>
              <a:rPr lang="en-US" altLang="ja-JP" sz="1000" dirty="0" smtClean="0">
                <a:solidFill>
                  <a:schemeClr val="bg1"/>
                </a:solidFill>
              </a:rPr>
              <a:t>SYSTEMS 2012/8</a:t>
            </a:r>
            <a:r>
              <a:rPr lang="ja-JP" altLang="en-US" sz="1000" dirty="0" smtClean="0">
                <a:solidFill>
                  <a:schemeClr val="bg1"/>
                </a:solidFill>
              </a:rPr>
              <a:t>を参考に作成</a:t>
            </a:r>
            <a:endParaRPr kumimoji="1" lang="ja-JP" altLang="en-US" sz="1000" dirty="0">
              <a:solidFill>
                <a:schemeClr val="bg1"/>
              </a:solidFill>
            </a:endParaRPr>
          </a:p>
        </p:txBody>
      </p:sp>
    </p:spTree>
    <p:extLst>
      <p:ext uri="{BB962C8B-B14F-4D97-AF65-F5344CB8AC3E}">
        <p14:creationId xmlns:p14="http://schemas.microsoft.com/office/powerpoint/2010/main" val="345432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２つの</a:t>
            </a:r>
            <a:r>
              <a:rPr lang="ja-JP" altLang="en-US" dirty="0" smtClean="0"/>
              <a:t>オープンソース</a:t>
            </a:r>
            <a:endParaRPr kumimoji="1" lang="ja-JP" altLang="en-US" dirty="0"/>
          </a:p>
        </p:txBody>
      </p:sp>
    </p:spTree>
    <p:extLst>
      <p:ext uri="{BB962C8B-B14F-4D97-AF65-F5344CB8AC3E}">
        <p14:creationId xmlns:p14="http://schemas.microsoft.com/office/powerpoint/2010/main" val="1968430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bwMode="auto">
          <a:xfrm>
            <a:off x="696296" y="1124744"/>
            <a:ext cx="7764136" cy="5256584"/>
          </a:xfrm>
          <a:prstGeom prst="roundRect">
            <a:avLst>
              <a:gd name="adj" fmla="val 0"/>
            </a:avLst>
          </a:prstGeom>
          <a:solidFill>
            <a:schemeClr val="accent4"/>
          </a:solidFill>
          <a:ln w="38100" cap="flat" cmpd="sng" algn="ctr">
            <a:noFill/>
            <a:prstDash val="solid"/>
            <a:round/>
            <a:headEnd type="none" w="med" len="med"/>
            <a:tailEnd type="none" w="med" len="med"/>
          </a:ln>
          <a:effectLst/>
          <a:scene3d>
            <a:camera prst="orthographicFront"/>
            <a:lightRig rig="threePt" dir="t"/>
          </a:scene3d>
          <a:sp3d/>
        </p:spPr>
        <p:txBody>
          <a:bodyPr anchor="t" anchorCtr="0"/>
          <a:lstStyle/>
          <a:p>
            <a:pPr algn="ctr">
              <a:spcBef>
                <a:spcPct val="20000"/>
              </a:spcBef>
              <a:defRPr/>
            </a:pPr>
            <a:r>
              <a:rPr kumimoji="0" lang="en-US" altLang="ja-JP" sz="2400" dirty="0" smtClean="0">
                <a:solidFill>
                  <a:schemeClr val="bg1"/>
                </a:solidFill>
                <a:latin typeface="+mn-lt"/>
                <a:ea typeface="+mn-ea"/>
                <a:cs typeface="Arial" pitchFamily="34" charset="0"/>
              </a:rPr>
              <a:t>FLOSS </a:t>
            </a:r>
            <a:r>
              <a:rPr kumimoji="0" lang="en-US" altLang="ja-JP" sz="2400" dirty="0">
                <a:solidFill>
                  <a:schemeClr val="bg1"/>
                </a:solidFill>
                <a:latin typeface="+mn-lt"/>
                <a:ea typeface="+mn-ea"/>
                <a:cs typeface="Arial" pitchFamily="34" charset="0"/>
              </a:rPr>
              <a:t>(</a:t>
            </a:r>
            <a:r>
              <a:rPr kumimoji="0" lang="en-US" altLang="ja-JP" sz="2400" dirty="0" smtClean="0">
                <a:solidFill>
                  <a:schemeClr val="bg1"/>
                </a:solidFill>
                <a:latin typeface="+mn-lt"/>
                <a:ea typeface="+mn-ea"/>
                <a:cs typeface="Arial" pitchFamily="34" charset="0"/>
              </a:rPr>
              <a:t>Free/</a:t>
            </a:r>
            <a:r>
              <a:rPr kumimoji="0" lang="en-US" altLang="ja-JP" sz="2400" dirty="0" err="1" smtClean="0">
                <a:solidFill>
                  <a:schemeClr val="bg1"/>
                </a:solidFill>
                <a:latin typeface="+mn-lt"/>
                <a:ea typeface="+mn-ea"/>
                <a:cs typeface="Arial" pitchFamily="34" charset="0"/>
              </a:rPr>
              <a:t>Libre</a:t>
            </a:r>
            <a:r>
              <a:rPr kumimoji="0" lang="en-US" altLang="ja-JP" sz="2400" dirty="0" smtClean="0">
                <a:solidFill>
                  <a:schemeClr val="bg1"/>
                </a:solidFill>
                <a:latin typeface="+mn-lt"/>
                <a:ea typeface="+mn-ea"/>
                <a:cs typeface="Arial" pitchFamily="34" charset="0"/>
              </a:rPr>
              <a:t> and </a:t>
            </a:r>
            <a:r>
              <a:rPr kumimoji="0" lang="en-US" altLang="ja-JP" sz="2400" dirty="0">
                <a:solidFill>
                  <a:schemeClr val="bg1"/>
                </a:solidFill>
                <a:latin typeface="+mn-lt"/>
                <a:ea typeface="+mn-ea"/>
                <a:cs typeface="Arial" pitchFamily="34" charset="0"/>
              </a:rPr>
              <a:t>Open Source Software</a:t>
            </a:r>
            <a:r>
              <a:rPr kumimoji="0" lang="en-US" altLang="ja-JP" sz="2400" dirty="0" smtClean="0">
                <a:solidFill>
                  <a:schemeClr val="bg1"/>
                </a:solidFill>
                <a:latin typeface="+mn-lt"/>
                <a:ea typeface="+mn-ea"/>
                <a:cs typeface="Arial" pitchFamily="34" charset="0"/>
              </a:rPr>
              <a:t>)</a:t>
            </a:r>
          </a:p>
          <a:p>
            <a:pPr algn="ctr">
              <a:spcBef>
                <a:spcPct val="20000"/>
              </a:spcBef>
              <a:defRPr/>
            </a:pPr>
            <a:r>
              <a:rPr kumimoji="0" lang="en-US" altLang="ja-JP" sz="2400" dirty="0" smtClean="0">
                <a:solidFill>
                  <a:schemeClr val="bg1"/>
                </a:solidFill>
                <a:latin typeface="+mn-lt"/>
                <a:ea typeface="+mn-ea"/>
                <a:cs typeface="Arial" pitchFamily="34" charset="0"/>
              </a:rPr>
              <a:t>FOSS (Free/Open Source Software)</a:t>
            </a:r>
            <a:endParaRPr kumimoji="0" lang="ja-JP" altLang="en-US" sz="2400" dirty="0">
              <a:solidFill>
                <a:schemeClr val="bg1"/>
              </a:solidFill>
              <a:latin typeface="+mn-lt"/>
              <a:ea typeface="+mn-ea"/>
              <a:cs typeface="Arial" pitchFamily="34" charset="0"/>
            </a:endParaRPr>
          </a:p>
        </p:txBody>
      </p:sp>
      <p:sp>
        <p:nvSpPr>
          <p:cNvPr id="13314" name="タイトル 1"/>
          <p:cNvSpPr>
            <a:spLocks noGrp="1"/>
          </p:cNvSpPr>
          <p:nvPr>
            <p:ph type="title"/>
          </p:nvPr>
        </p:nvSpPr>
        <p:spPr/>
        <p:txBody>
          <a:bodyPr/>
          <a:lstStyle/>
          <a:p>
            <a:r>
              <a:rPr lang="ja-JP" altLang="en-US" smtClean="0">
                <a:latin typeface="Arial" charset="0"/>
              </a:rPr>
              <a:t>２つのオープンソース</a:t>
            </a:r>
          </a:p>
        </p:txBody>
      </p:sp>
      <p:sp>
        <p:nvSpPr>
          <p:cNvPr id="3" name="角丸四角形 2"/>
          <p:cNvSpPr/>
          <p:nvPr/>
        </p:nvSpPr>
        <p:spPr bwMode="auto">
          <a:xfrm>
            <a:off x="822857" y="2204864"/>
            <a:ext cx="3672408" cy="4032448"/>
          </a:xfrm>
          <a:prstGeom prst="roundRect">
            <a:avLst>
              <a:gd name="adj" fmla="val 0"/>
            </a:avLst>
          </a:prstGeom>
          <a:solidFill>
            <a:schemeClr val="accent3"/>
          </a:solidFill>
          <a:ln w="38100" cap="flat" cmpd="sng" algn="ctr">
            <a:noFill/>
            <a:prstDash val="solid"/>
            <a:round/>
            <a:headEnd type="none" w="med" len="med"/>
            <a:tailEnd type="none" w="med" len="med"/>
          </a:ln>
          <a:effectLst/>
          <a:scene3d>
            <a:camera prst="orthographicFront"/>
            <a:lightRig rig="threePt" dir="t"/>
          </a:scene3d>
          <a:sp3d/>
        </p:spPr>
        <p:txBody>
          <a:bodyPr anchorCtr="1"/>
          <a:lstStyle/>
          <a:p>
            <a:pPr algn="ctr">
              <a:spcBef>
                <a:spcPct val="20000"/>
              </a:spcBef>
              <a:defRPr/>
            </a:pPr>
            <a:endParaRPr kumimoji="0" lang="ja-JP" altLang="en-US" dirty="0" smtClean="0">
              <a:solidFill>
                <a:schemeClr val="bg1"/>
              </a:solidFill>
              <a:latin typeface="+mn-lt"/>
              <a:ea typeface="+mn-ea"/>
              <a:cs typeface="Arial" pitchFamily="34" charset="0"/>
            </a:endParaRPr>
          </a:p>
          <a:p>
            <a:pPr algn="ctr">
              <a:spcBef>
                <a:spcPct val="20000"/>
              </a:spcBef>
              <a:defRPr/>
            </a:pPr>
            <a:r>
              <a:rPr kumimoji="0" lang="ja-JP" altLang="en-US" dirty="0" smtClean="0">
                <a:solidFill>
                  <a:schemeClr val="bg1"/>
                </a:solidFill>
                <a:latin typeface="+mn-lt"/>
                <a:ea typeface="+mn-ea"/>
                <a:cs typeface="Arial" pitchFamily="34" charset="0"/>
              </a:rPr>
              <a:t>オープン</a:t>
            </a:r>
            <a:r>
              <a:rPr kumimoji="0" lang="ja-JP" altLang="en-US" dirty="0">
                <a:solidFill>
                  <a:schemeClr val="bg1"/>
                </a:solidFill>
                <a:latin typeface="+mn-lt"/>
                <a:ea typeface="+mn-ea"/>
                <a:cs typeface="Arial" pitchFamily="34" charset="0"/>
              </a:rPr>
              <a:t>であることが「目的」のオープンソース</a:t>
            </a:r>
          </a:p>
        </p:txBody>
      </p:sp>
      <p:sp>
        <p:nvSpPr>
          <p:cNvPr id="5" name="角丸四角形 4"/>
          <p:cNvSpPr/>
          <p:nvPr/>
        </p:nvSpPr>
        <p:spPr bwMode="auto">
          <a:xfrm>
            <a:off x="4644008" y="2215104"/>
            <a:ext cx="3672408" cy="4032448"/>
          </a:xfrm>
          <a:prstGeom prst="roundRect">
            <a:avLst>
              <a:gd name="adj" fmla="val 0"/>
            </a:avLst>
          </a:prstGeom>
          <a:solidFill>
            <a:schemeClr val="accent1"/>
          </a:solidFill>
          <a:ln w="38100" cap="flat" cmpd="sng" algn="ctr">
            <a:noFill/>
            <a:prstDash val="solid"/>
            <a:round/>
            <a:headEnd type="none" w="med" len="med"/>
            <a:tailEnd type="none" w="med" len="med"/>
          </a:ln>
          <a:effectLst/>
          <a:scene3d>
            <a:camera prst="orthographicFront"/>
            <a:lightRig rig="threePt" dir="t"/>
          </a:scene3d>
          <a:sp3d/>
        </p:spPr>
        <p:txBody>
          <a:bodyPr anchorCtr="1"/>
          <a:lstStyle/>
          <a:p>
            <a:pPr algn="ctr">
              <a:spcBef>
                <a:spcPct val="20000"/>
              </a:spcBef>
              <a:defRPr/>
            </a:pPr>
            <a:endParaRPr kumimoji="0" lang="ja-JP" altLang="en-US" dirty="0" smtClean="0">
              <a:solidFill>
                <a:schemeClr val="bg1"/>
              </a:solidFill>
              <a:latin typeface="+mn-lt"/>
              <a:ea typeface="+mn-ea"/>
              <a:cs typeface="Arial" pitchFamily="34" charset="0"/>
            </a:endParaRPr>
          </a:p>
          <a:p>
            <a:pPr algn="ctr">
              <a:spcBef>
                <a:spcPct val="20000"/>
              </a:spcBef>
              <a:defRPr/>
            </a:pPr>
            <a:r>
              <a:rPr kumimoji="0" lang="ja-JP" altLang="en-US" dirty="0" smtClean="0">
                <a:solidFill>
                  <a:schemeClr val="bg1"/>
                </a:solidFill>
                <a:latin typeface="+mn-lt"/>
                <a:ea typeface="+mn-ea"/>
                <a:cs typeface="Arial" pitchFamily="34" charset="0"/>
              </a:rPr>
              <a:t>オープン</a:t>
            </a:r>
            <a:r>
              <a:rPr kumimoji="0" lang="ja-JP" altLang="en-US" dirty="0">
                <a:solidFill>
                  <a:schemeClr val="bg1"/>
                </a:solidFill>
                <a:latin typeface="+mn-lt"/>
                <a:ea typeface="+mn-ea"/>
                <a:cs typeface="Arial" pitchFamily="34" charset="0"/>
              </a:rPr>
              <a:t>であることが「メリット」になるオープンソース</a:t>
            </a:r>
          </a:p>
        </p:txBody>
      </p:sp>
      <p:sp>
        <p:nvSpPr>
          <p:cNvPr id="6" name="角丸四角形 5"/>
          <p:cNvSpPr/>
          <p:nvPr/>
        </p:nvSpPr>
        <p:spPr bwMode="auto">
          <a:xfrm>
            <a:off x="968701" y="3583256"/>
            <a:ext cx="3380719" cy="2418143"/>
          </a:xfrm>
          <a:prstGeom prst="roundRect">
            <a:avLst>
              <a:gd name="adj" fmla="val 0"/>
            </a:avLst>
          </a:prstGeom>
          <a:solidFill>
            <a:schemeClr val="accent3">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dirty="0">
                <a:solidFill>
                  <a:schemeClr val="bg1"/>
                </a:solidFill>
                <a:cs typeface="Arial" pitchFamily="34" charset="0"/>
              </a:rPr>
              <a:t>フリーソフトウェア</a:t>
            </a:r>
            <a:endParaRPr kumimoji="0" lang="en-US" altLang="ja-JP" dirty="0">
              <a:solidFill>
                <a:schemeClr val="bg1"/>
              </a:solidFill>
              <a:cs typeface="Arial" pitchFamily="34" charset="0"/>
            </a:endParaRPr>
          </a:p>
          <a:p>
            <a:pPr algn="ctr">
              <a:spcBef>
                <a:spcPct val="20000"/>
              </a:spcBef>
              <a:defRPr/>
            </a:pPr>
            <a:r>
              <a:rPr kumimoji="0" lang="en-US" altLang="ja-JP" dirty="0" smtClean="0">
                <a:solidFill>
                  <a:schemeClr val="bg1"/>
                </a:solidFill>
                <a:cs typeface="Arial" pitchFamily="34" charset="0"/>
              </a:rPr>
              <a:t>Free Software</a:t>
            </a:r>
            <a:endParaRPr kumimoji="0" lang="en-US" altLang="ja-JP" dirty="0">
              <a:solidFill>
                <a:schemeClr val="bg1"/>
              </a:solidFill>
              <a:cs typeface="Arial" pitchFamily="34" charset="0"/>
            </a:endParaRPr>
          </a:p>
          <a:p>
            <a:pPr algn="ctr">
              <a:spcBef>
                <a:spcPct val="20000"/>
              </a:spcBef>
              <a:defRPr/>
            </a:pPr>
            <a:endParaRPr kumimoji="0" lang="en-US" altLang="ja-JP" dirty="0">
              <a:solidFill>
                <a:schemeClr val="bg1"/>
              </a:solidFill>
              <a:cs typeface="Arial" pitchFamily="34" charset="0"/>
            </a:endParaRPr>
          </a:p>
          <a:p>
            <a:pPr algn="ctr">
              <a:spcBef>
                <a:spcPct val="20000"/>
              </a:spcBef>
              <a:defRPr/>
            </a:pPr>
            <a:r>
              <a:rPr kumimoji="0" lang="ja-JP" altLang="en-US" dirty="0" smtClean="0">
                <a:solidFill>
                  <a:schemeClr val="bg1"/>
                </a:solidFill>
                <a:cs typeface="Arial" pitchFamily="34" charset="0"/>
              </a:rPr>
              <a:t>「自由」なソフトウェア</a:t>
            </a:r>
            <a:endParaRPr kumimoji="0" lang="en-US" altLang="ja-JP" dirty="0" smtClean="0">
              <a:solidFill>
                <a:schemeClr val="bg1"/>
              </a:solidFill>
              <a:cs typeface="Arial" pitchFamily="34" charset="0"/>
            </a:endParaRPr>
          </a:p>
          <a:p>
            <a:pPr algn="ctr">
              <a:spcBef>
                <a:spcPct val="20000"/>
              </a:spcBef>
              <a:defRPr/>
            </a:pPr>
            <a:endParaRPr kumimoji="0" lang="ja-JP" altLang="en-US" dirty="0">
              <a:solidFill>
                <a:schemeClr val="bg1"/>
              </a:solidFill>
              <a:cs typeface="Arial" pitchFamily="34" charset="0"/>
            </a:endParaRPr>
          </a:p>
        </p:txBody>
      </p:sp>
      <p:sp>
        <p:nvSpPr>
          <p:cNvPr id="7" name="角丸四角形 6"/>
          <p:cNvSpPr/>
          <p:nvPr/>
        </p:nvSpPr>
        <p:spPr bwMode="auto">
          <a:xfrm>
            <a:off x="4789852" y="3583256"/>
            <a:ext cx="3380719" cy="2418143"/>
          </a:xfrm>
          <a:prstGeom prst="roundRect">
            <a:avLst>
              <a:gd name="adj" fmla="val 0"/>
            </a:avLst>
          </a:prstGeom>
          <a:solidFill>
            <a:schemeClr val="accent1">
              <a:lumMod val="50000"/>
            </a:schemeClr>
          </a:solidFill>
          <a:ln w="38100" cap="flat" cmpd="sng" algn="ctr">
            <a:noFill/>
            <a:prstDash val="solid"/>
            <a:round/>
            <a:headEnd type="none" w="med" len="med"/>
            <a:tailEnd type="none" w="med" len="med"/>
          </a:ln>
          <a:effectLst/>
          <a:scene3d>
            <a:camera prst="orthographicFront"/>
            <a:lightRig rig="threePt" dir="t"/>
          </a:scene3d>
          <a:sp3d/>
        </p:spPr>
        <p:txBody>
          <a:bodyPr anchor="ctr"/>
          <a:lstStyle/>
          <a:p>
            <a:pPr algn="ctr">
              <a:spcBef>
                <a:spcPct val="20000"/>
              </a:spcBef>
              <a:defRPr/>
            </a:pPr>
            <a:r>
              <a:rPr kumimoji="0" lang="ja-JP" altLang="en-US" dirty="0" smtClean="0">
                <a:solidFill>
                  <a:schemeClr val="bg1"/>
                </a:solidFill>
                <a:latin typeface="+mn-lt"/>
                <a:ea typeface="+mn-ea"/>
                <a:cs typeface="Arial" pitchFamily="34" charset="0"/>
              </a:rPr>
              <a:t>オープンソースソフトウェア</a:t>
            </a:r>
            <a:endParaRPr kumimoji="0" lang="en-US" altLang="ja-JP" dirty="0" smtClean="0">
              <a:solidFill>
                <a:schemeClr val="bg1"/>
              </a:solidFill>
              <a:latin typeface="+mn-lt"/>
              <a:ea typeface="+mn-ea"/>
              <a:cs typeface="Arial" pitchFamily="34" charset="0"/>
            </a:endParaRPr>
          </a:p>
          <a:p>
            <a:pPr algn="ctr">
              <a:spcBef>
                <a:spcPct val="20000"/>
              </a:spcBef>
              <a:defRPr/>
            </a:pPr>
            <a:r>
              <a:rPr kumimoji="0" lang="en-US" altLang="ja-JP" dirty="0" smtClean="0">
                <a:solidFill>
                  <a:schemeClr val="bg1"/>
                </a:solidFill>
                <a:latin typeface="+mn-lt"/>
                <a:ea typeface="+mn-ea"/>
                <a:cs typeface="Arial" pitchFamily="34" charset="0"/>
              </a:rPr>
              <a:t>Open Source Software</a:t>
            </a:r>
          </a:p>
          <a:p>
            <a:pPr algn="ctr">
              <a:spcBef>
                <a:spcPct val="20000"/>
              </a:spcBef>
              <a:defRPr/>
            </a:pPr>
            <a:endParaRPr kumimoji="0" lang="en-US" altLang="ja-JP" dirty="0">
              <a:solidFill>
                <a:schemeClr val="bg1"/>
              </a:solidFill>
              <a:latin typeface="+mn-lt"/>
              <a:ea typeface="+mn-ea"/>
              <a:cs typeface="Arial" pitchFamily="34" charset="0"/>
            </a:endParaRPr>
          </a:p>
          <a:p>
            <a:pPr algn="ctr">
              <a:spcBef>
                <a:spcPct val="20000"/>
              </a:spcBef>
              <a:defRPr/>
            </a:pPr>
            <a:r>
              <a:rPr kumimoji="0" lang="ja-JP" altLang="en-US" dirty="0" smtClean="0">
                <a:solidFill>
                  <a:schemeClr val="bg1"/>
                </a:solidFill>
                <a:latin typeface="+mn-lt"/>
                <a:ea typeface="+mn-ea"/>
                <a:cs typeface="Arial" pitchFamily="34" charset="0"/>
              </a:rPr>
              <a:t>ソースを公開している</a:t>
            </a:r>
          </a:p>
          <a:p>
            <a:pPr algn="ctr">
              <a:spcBef>
                <a:spcPct val="20000"/>
              </a:spcBef>
              <a:defRPr/>
            </a:pPr>
            <a:r>
              <a:rPr kumimoji="0" lang="ja-JP" altLang="en-US" dirty="0" smtClean="0">
                <a:solidFill>
                  <a:schemeClr val="bg1"/>
                </a:solidFill>
                <a:latin typeface="+mn-lt"/>
                <a:ea typeface="+mn-ea"/>
                <a:cs typeface="Arial" pitchFamily="34" charset="0"/>
              </a:rPr>
              <a:t>ソフトウェア</a:t>
            </a:r>
            <a:endParaRPr kumimoji="0" lang="en-US" altLang="ja-JP" dirty="0">
              <a:solidFill>
                <a:schemeClr val="bg1"/>
              </a:solidFill>
              <a:latin typeface="+mn-lt"/>
              <a:ea typeface="+mn-ea"/>
              <a:cs typeface="Arial" pitchFamily="34" charset="0"/>
            </a:endParaRPr>
          </a:p>
        </p:txBody>
      </p:sp>
    </p:spTree>
    <p:extLst>
      <p:ext uri="{BB962C8B-B14F-4D97-AF65-F5344CB8AC3E}">
        <p14:creationId xmlns:p14="http://schemas.microsoft.com/office/powerpoint/2010/main" val="496760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p:txBody>
          <a:bodyPr/>
          <a:lstStyle/>
          <a:p>
            <a:r>
              <a:rPr lang="ja-JP" altLang="en-US" smtClean="0">
                <a:latin typeface="Arial" charset="0"/>
              </a:rPr>
              <a:t>リチャード・ストールマン</a:t>
            </a:r>
          </a:p>
        </p:txBody>
      </p:sp>
      <p:sp>
        <p:nvSpPr>
          <p:cNvPr id="15363" name="コンテンツ プレースホルダ 2"/>
          <p:cNvSpPr>
            <a:spLocks noGrp="1"/>
          </p:cNvSpPr>
          <p:nvPr>
            <p:ph idx="1"/>
          </p:nvPr>
        </p:nvSpPr>
        <p:spPr bwMode="auto">
          <a:xfrm>
            <a:off x="323528" y="1279302"/>
            <a:ext cx="835292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ja-JP" altLang="en-US" sz="2000" dirty="0" smtClean="0">
                <a:latin typeface="Arial" charset="0"/>
              </a:rPr>
              <a:t>フリーソフトウェア運動の中心</a:t>
            </a:r>
            <a:endParaRPr lang="en-US" altLang="ja-JP" sz="2000" dirty="0" smtClean="0">
              <a:latin typeface="Arial" charset="0"/>
            </a:endParaRPr>
          </a:p>
          <a:p>
            <a:pPr lvl="1"/>
            <a:r>
              <a:rPr lang="ja-JP" altLang="en-US" sz="1600" dirty="0" smtClean="0">
                <a:latin typeface="Arial" charset="0"/>
              </a:rPr>
              <a:t>「ソフトウェアは自由であるべき」</a:t>
            </a:r>
            <a:endParaRPr lang="en-US" altLang="ja-JP" sz="1600" dirty="0" smtClean="0">
              <a:latin typeface="Arial" charset="0"/>
            </a:endParaRPr>
          </a:p>
          <a:p>
            <a:pPr lvl="1"/>
            <a:r>
              <a:rPr lang="ja-JP" altLang="en-US" sz="1600" dirty="0" smtClean="0">
                <a:latin typeface="Arial" charset="0"/>
              </a:rPr>
              <a:t>自由な流通や自由な利用を妨げない</a:t>
            </a:r>
            <a:endParaRPr lang="en-US" altLang="ja-JP" sz="1600" dirty="0" smtClean="0">
              <a:latin typeface="Arial" charset="0"/>
            </a:endParaRPr>
          </a:p>
          <a:p>
            <a:pPr lvl="1"/>
            <a:r>
              <a:rPr lang="ja-JP" altLang="en-US" sz="1600" dirty="0" smtClean="0">
                <a:latin typeface="Arial" charset="0"/>
              </a:rPr>
              <a:t>フリーソフトウェアは、ムーブメントであり「理念」</a:t>
            </a:r>
            <a:endParaRPr lang="en-US" altLang="ja-JP" sz="1600" dirty="0" smtClean="0">
              <a:latin typeface="Arial" charset="0"/>
            </a:endParaRPr>
          </a:p>
          <a:p>
            <a:r>
              <a:rPr lang="en-US" altLang="ja-JP" sz="2000" dirty="0" smtClean="0">
                <a:latin typeface="Arial" charset="0"/>
              </a:rPr>
              <a:t>1983</a:t>
            </a:r>
            <a:r>
              <a:rPr lang="ja-JP" altLang="en-US" sz="2000" dirty="0" smtClean="0">
                <a:latin typeface="Arial" charset="0"/>
              </a:rPr>
              <a:t>年、</a:t>
            </a:r>
            <a:r>
              <a:rPr lang="en-US" altLang="ja-JP" sz="2000" dirty="0" smtClean="0">
                <a:latin typeface="Arial" charset="0"/>
              </a:rPr>
              <a:t>GNU</a:t>
            </a:r>
            <a:r>
              <a:rPr lang="ja-JP" altLang="en-US" sz="2000" dirty="0" smtClean="0">
                <a:latin typeface="Arial" charset="0"/>
              </a:rPr>
              <a:t> </a:t>
            </a:r>
            <a:r>
              <a:rPr lang="en-US" altLang="ja-JP" sz="2000" dirty="0" smtClean="0">
                <a:latin typeface="Arial" charset="0"/>
              </a:rPr>
              <a:t>Project</a:t>
            </a:r>
            <a:r>
              <a:rPr lang="ja-JP" altLang="en-US" sz="2000" dirty="0" smtClean="0">
                <a:latin typeface="Arial" charset="0"/>
              </a:rPr>
              <a:t> を創設</a:t>
            </a:r>
            <a:endParaRPr lang="en-US" altLang="ja-JP" sz="2000" dirty="0">
              <a:latin typeface="Arial" charset="0"/>
            </a:endParaRPr>
          </a:p>
          <a:p>
            <a:pPr lvl="1"/>
            <a:r>
              <a:rPr lang="ja-JP" altLang="en-US" sz="1600" dirty="0" smtClean="0">
                <a:latin typeface="Arial" charset="0"/>
              </a:rPr>
              <a:t>自由な</a:t>
            </a:r>
            <a:r>
              <a:rPr lang="en-US" altLang="ja-JP" sz="1600" dirty="0" smtClean="0">
                <a:latin typeface="Arial" charset="0"/>
              </a:rPr>
              <a:t>UNIX</a:t>
            </a:r>
            <a:r>
              <a:rPr lang="ja-JP" altLang="en-US" sz="1600" dirty="0" smtClean="0">
                <a:latin typeface="Arial" charset="0"/>
              </a:rPr>
              <a:t>互換</a:t>
            </a:r>
            <a:r>
              <a:rPr lang="en-US" altLang="ja-JP" sz="1600" dirty="0" smtClean="0">
                <a:latin typeface="Arial" charset="0"/>
              </a:rPr>
              <a:t>OS</a:t>
            </a:r>
            <a:r>
              <a:rPr lang="ja-JP" altLang="en-US" sz="1600" dirty="0" smtClean="0">
                <a:latin typeface="Arial" charset="0"/>
              </a:rPr>
              <a:t>の開発を目指す</a:t>
            </a:r>
            <a:endParaRPr lang="en-US" altLang="ja-JP" sz="1600" dirty="0" smtClean="0">
              <a:latin typeface="Arial" charset="0"/>
            </a:endParaRPr>
          </a:p>
          <a:p>
            <a:pPr lvl="1"/>
            <a:r>
              <a:rPr lang="ja-JP" altLang="en-US" sz="1600" dirty="0">
                <a:latin typeface="Arial" charset="0"/>
              </a:rPr>
              <a:t>数々</a:t>
            </a:r>
            <a:r>
              <a:rPr lang="ja-JP" altLang="en-US" sz="1600" dirty="0" smtClean="0">
                <a:latin typeface="Arial" charset="0"/>
              </a:rPr>
              <a:t>のソフトウェアを産み出す </a:t>
            </a:r>
            <a:r>
              <a:rPr lang="en-US" altLang="ja-JP" sz="1600" dirty="0" smtClean="0">
                <a:latin typeface="Arial" charset="0"/>
              </a:rPr>
              <a:t>(</a:t>
            </a:r>
            <a:r>
              <a:rPr lang="en-US" altLang="ja-JP" sz="1600" dirty="0" err="1" smtClean="0">
                <a:latin typeface="Arial" charset="0"/>
              </a:rPr>
              <a:t>gcc</a:t>
            </a:r>
            <a:r>
              <a:rPr lang="en-US" altLang="ja-JP" sz="1600" dirty="0" smtClean="0">
                <a:latin typeface="Arial" charset="0"/>
              </a:rPr>
              <a:t>, </a:t>
            </a:r>
            <a:r>
              <a:rPr lang="en-US" altLang="ja-JP" sz="1600" dirty="0" err="1" smtClean="0">
                <a:latin typeface="Arial" charset="0"/>
              </a:rPr>
              <a:t>emacs</a:t>
            </a:r>
            <a:r>
              <a:rPr lang="ja-JP" altLang="en-US" sz="1600" dirty="0" smtClean="0">
                <a:latin typeface="Arial" charset="0"/>
              </a:rPr>
              <a:t>など</a:t>
            </a:r>
            <a:r>
              <a:rPr lang="en-US" altLang="ja-JP" sz="1600" dirty="0" smtClean="0">
                <a:latin typeface="Arial" charset="0"/>
              </a:rPr>
              <a:t>)</a:t>
            </a:r>
          </a:p>
          <a:p>
            <a:r>
              <a:rPr lang="en-US" altLang="ja-JP" sz="2000" dirty="0" smtClean="0">
                <a:latin typeface="Arial" charset="0"/>
              </a:rPr>
              <a:t>1985</a:t>
            </a:r>
            <a:r>
              <a:rPr lang="ja-JP" altLang="en-US" sz="2000" dirty="0" smtClean="0">
                <a:latin typeface="Arial" charset="0"/>
              </a:rPr>
              <a:t>年、フリーソフトウェア財団 を設立</a:t>
            </a:r>
            <a:endParaRPr lang="en-US" altLang="ja-JP" sz="2000" dirty="0" smtClean="0">
              <a:latin typeface="Arial" charset="0"/>
            </a:endParaRPr>
          </a:p>
          <a:p>
            <a:r>
              <a:rPr lang="en-US" altLang="ja-JP" sz="2000" dirty="0" smtClean="0">
                <a:latin typeface="Arial" charset="0"/>
              </a:rPr>
              <a:t>GNU</a:t>
            </a:r>
            <a:r>
              <a:rPr lang="ja-JP" altLang="en-US" sz="2000" dirty="0" smtClean="0">
                <a:latin typeface="Arial" charset="0"/>
              </a:rPr>
              <a:t> </a:t>
            </a:r>
            <a:r>
              <a:rPr lang="en-US" altLang="ja-JP" sz="2000" dirty="0" smtClean="0">
                <a:latin typeface="Arial" charset="0"/>
              </a:rPr>
              <a:t>Public License (GPL)</a:t>
            </a:r>
            <a:r>
              <a:rPr lang="ja-JP" altLang="en-US" sz="2000" dirty="0" smtClean="0">
                <a:latin typeface="Arial" charset="0"/>
              </a:rPr>
              <a:t> の生みの親</a:t>
            </a:r>
            <a:endParaRPr lang="en-US" altLang="ja-JP" sz="2000" dirty="0" smtClean="0">
              <a:latin typeface="Arial" charset="0"/>
            </a:endParaRPr>
          </a:p>
          <a:p>
            <a:pPr lvl="1"/>
            <a:r>
              <a:rPr lang="ja-JP" altLang="en-US" sz="1600" dirty="0" smtClean="0">
                <a:latin typeface="Arial" charset="0"/>
              </a:rPr>
              <a:t>著作者が著作物に対する権利（著作権）を保有したまま、著作物の配布条件として、利⽤者に著作物を複写・改変・再配布する⾃由を与える⼀⽅で、複写・改変・再配布された派⽣物（⼆次的著作物）の配布者に対しても、全く同じ条件で派⽣物を配布することを義務付ける</a:t>
            </a:r>
            <a:endParaRPr lang="en-US" altLang="ja-JP" sz="1600" dirty="0" smtClean="0">
              <a:latin typeface="Arial" charset="0"/>
            </a:endParaRPr>
          </a:p>
          <a:p>
            <a:r>
              <a:rPr lang="en-US" altLang="ja-JP" sz="2000" dirty="0" smtClean="0">
                <a:latin typeface="Arial" charset="0"/>
              </a:rPr>
              <a:t>GPL</a:t>
            </a:r>
            <a:r>
              <a:rPr lang="ja-JP" altLang="en-US" sz="2000" dirty="0" smtClean="0">
                <a:latin typeface="Arial" charset="0"/>
              </a:rPr>
              <a:t> の過激さへの反省が </a:t>
            </a:r>
            <a:r>
              <a:rPr lang="en-US" altLang="ja-JP" sz="2000" dirty="0" smtClean="0">
                <a:latin typeface="Arial" charset="0"/>
              </a:rPr>
              <a:t>OSS</a:t>
            </a:r>
            <a:r>
              <a:rPr lang="ja-JP" altLang="en-US" sz="2000" dirty="0" smtClean="0">
                <a:latin typeface="Arial" charset="0"/>
              </a:rPr>
              <a:t> へとつながる</a:t>
            </a:r>
            <a:endParaRPr lang="en-US" altLang="ja-JP" sz="2000" dirty="0" smtClean="0">
              <a:latin typeface="Arial" charset="0"/>
            </a:endParaRPr>
          </a:p>
        </p:txBody>
      </p:sp>
      <p:pic>
        <p:nvPicPr>
          <p:cNvPr id="153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1538" y="1052736"/>
            <a:ext cx="17145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テキスト ボックス 7"/>
          <p:cNvSpPr txBox="1">
            <a:spLocks noChangeArrowheads="1"/>
          </p:cNvSpPr>
          <p:nvPr/>
        </p:nvSpPr>
        <p:spPr bwMode="auto">
          <a:xfrm>
            <a:off x="7935913" y="2338611"/>
            <a:ext cx="10048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200"/>
              <a:t>® Wikipedia</a:t>
            </a:r>
            <a:endParaRPr lang="ja-JP" altLang="en-US" sz="1200"/>
          </a:p>
        </p:txBody>
      </p:sp>
    </p:spTree>
    <p:extLst>
      <p:ext uri="{BB962C8B-B14F-4D97-AF65-F5344CB8AC3E}">
        <p14:creationId xmlns:p14="http://schemas.microsoft.com/office/powerpoint/2010/main" val="36386058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auto">
          <a:xfrm>
            <a:off x="251520" y="1123390"/>
            <a:ext cx="4104456" cy="309634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ja-JP" altLang="en-US" sz="2000" dirty="0">
                <a:solidFill>
                  <a:schemeClr val="bg1"/>
                </a:solidFill>
                <a:latin typeface="+mn-lt"/>
                <a:ea typeface="+mn-ea"/>
              </a:rPr>
              <a:t>フリー</a:t>
            </a:r>
            <a:r>
              <a:rPr lang="ja-JP" altLang="en-US" sz="2000" dirty="0" smtClean="0">
                <a:solidFill>
                  <a:schemeClr val="bg1"/>
                </a:solidFill>
                <a:latin typeface="+mn-lt"/>
                <a:ea typeface="+mn-ea"/>
              </a:rPr>
              <a:t>ソフトウェアの定義</a:t>
            </a:r>
            <a:endParaRPr lang="ja-JP" altLang="en-US" sz="2000" dirty="0">
              <a:solidFill>
                <a:schemeClr val="bg1"/>
              </a:solidFill>
              <a:latin typeface="+mn-lt"/>
              <a:ea typeface="+mn-ea"/>
            </a:endParaRPr>
          </a:p>
        </p:txBody>
      </p:sp>
      <p:sp>
        <p:nvSpPr>
          <p:cNvPr id="2" name="タイトル 1"/>
          <p:cNvSpPr>
            <a:spLocks noGrp="1"/>
          </p:cNvSpPr>
          <p:nvPr>
            <p:ph type="title"/>
          </p:nvPr>
        </p:nvSpPr>
        <p:spPr/>
        <p:txBody>
          <a:bodyPr/>
          <a:lstStyle/>
          <a:p>
            <a:r>
              <a:rPr kumimoji="1" lang="ja-JP" altLang="en-US" dirty="0" smtClean="0"/>
              <a:t>フリー</a:t>
            </a:r>
            <a:r>
              <a:rPr kumimoji="1" lang="en-US" altLang="ja-JP" dirty="0" smtClean="0"/>
              <a:t>(</a:t>
            </a:r>
            <a:r>
              <a:rPr kumimoji="1" lang="ja-JP" altLang="en-US" dirty="0" smtClean="0"/>
              <a:t>自由</a:t>
            </a:r>
            <a:r>
              <a:rPr kumimoji="1" lang="en-US" altLang="ja-JP" dirty="0" smtClean="0"/>
              <a:t>)</a:t>
            </a:r>
            <a:r>
              <a:rPr kumimoji="1" lang="ja-JP" altLang="en-US" dirty="0" smtClean="0"/>
              <a:t>ソフトウェアとは</a:t>
            </a:r>
            <a:endParaRPr kumimoji="1" lang="ja-JP" altLang="en-US" dirty="0"/>
          </a:p>
        </p:txBody>
      </p:sp>
      <p:sp>
        <p:nvSpPr>
          <p:cNvPr id="4" name="正方形/長方形 3"/>
          <p:cNvSpPr/>
          <p:nvPr/>
        </p:nvSpPr>
        <p:spPr bwMode="auto">
          <a:xfrm>
            <a:off x="395536" y="1663450"/>
            <a:ext cx="3816424" cy="54006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solidFill>
                  <a:schemeClr val="bg1"/>
                </a:solidFill>
                <a:latin typeface="+mn-lt"/>
                <a:ea typeface="+mn-ea"/>
              </a:rPr>
              <a:t>実行する自由</a:t>
            </a:r>
          </a:p>
        </p:txBody>
      </p:sp>
      <p:sp>
        <p:nvSpPr>
          <p:cNvPr id="5" name="正方形/長方形 4"/>
          <p:cNvSpPr/>
          <p:nvPr/>
        </p:nvSpPr>
        <p:spPr bwMode="auto">
          <a:xfrm>
            <a:off x="395536" y="2299521"/>
            <a:ext cx="3816424" cy="54006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solidFill>
                  <a:schemeClr val="bg1"/>
                </a:solidFill>
                <a:latin typeface="+mn-lt"/>
                <a:ea typeface="+mn-ea"/>
              </a:rPr>
              <a:t>動作を研究し、改変する自由</a:t>
            </a:r>
          </a:p>
        </p:txBody>
      </p:sp>
      <p:sp>
        <p:nvSpPr>
          <p:cNvPr id="6" name="正方形/長方形 5"/>
          <p:cNvSpPr/>
          <p:nvPr/>
        </p:nvSpPr>
        <p:spPr bwMode="auto">
          <a:xfrm>
            <a:off x="392163" y="2935592"/>
            <a:ext cx="3816424" cy="54006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solidFill>
                  <a:schemeClr val="bg1"/>
                </a:solidFill>
                <a:latin typeface="+mn-lt"/>
                <a:ea typeface="+mn-ea"/>
              </a:rPr>
              <a:t>再配布する自由</a:t>
            </a:r>
          </a:p>
        </p:txBody>
      </p:sp>
      <p:sp>
        <p:nvSpPr>
          <p:cNvPr id="7" name="正方形/長方形 6"/>
          <p:cNvSpPr/>
          <p:nvPr/>
        </p:nvSpPr>
        <p:spPr bwMode="auto">
          <a:xfrm>
            <a:off x="379111" y="3571662"/>
            <a:ext cx="3816424" cy="54006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solidFill>
                  <a:schemeClr val="bg1"/>
                </a:solidFill>
                <a:latin typeface="+mn-lt"/>
                <a:ea typeface="+mn-ea"/>
              </a:rPr>
              <a:t>改変したものを配布する自由</a:t>
            </a:r>
          </a:p>
        </p:txBody>
      </p:sp>
      <p:sp>
        <p:nvSpPr>
          <p:cNvPr id="14" name="正方形/長方形 13"/>
          <p:cNvSpPr/>
          <p:nvPr/>
        </p:nvSpPr>
        <p:spPr bwMode="auto">
          <a:xfrm>
            <a:off x="379111" y="5085183"/>
            <a:ext cx="3816424" cy="117613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ja-JP" sz="2000" dirty="0" smtClean="0">
                <a:solidFill>
                  <a:schemeClr val="bg1"/>
                </a:solidFill>
                <a:latin typeface="+mn-lt"/>
                <a:ea typeface="+mn-ea"/>
              </a:rPr>
              <a:t>Free Software =</a:t>
            </a:r>
          </a:p>
          <a:p>
            <a:pPr algn="ctr"/>
            <a:r>
              <a:rPr lang="ja-JP" altLang="en-US" sz="2000" dirty="0" smtClean="0">
                <a:solidFill>
                  <a:schemeClr val="bg1"/>
                </a:solidFill>
                <a:latin typeface="+mn-lt"/>
                <a:ea typeface="+mn-ea"/>
              </a:rPr>
              <a:t>ソフトウェアは自由であるべき</a:t>
            </a:r>
            <a:endParaRPr lang="ja-JP" altLang="en-US" sz="2000" dirty="0">
              <a:solidFill>
                <a:schemeClr val="bg1"/>
              </a:solidFill>
              <a:latin typeface="+mn-lt"/>
              <a:ea typeface="+mn-ea"/>
            </a:endParaRPr>
          </a:p>
        </p:txBody>
      </p:sp>
      <p:grpSp>
        <p:nvGrpSpPr>
          <p:cNvPr id="9" name="グループ化 8"/>
          <p:cNvGrpSpPr/>
          <p:nvPr/>
        </p:nvGrpSpPr>
        <p:grpSpPr>
          <a:xfrm>
            <a:off x="4355976" y="1123390"/>
            <a:ext cx="4536504" cy="3096344"/>
            <a:chOff x="4355976" y="1123390"/>
            <a:chExt cx="4536504" cy="3096344"/>
          </a:xfrm>
        </p:grpSpPr>
        <p:sp>
          <p:nvSpPr>
            <p:cNvPr id="10" name="正方形/長方形 9"/>
            <p:cNvSpPr/>
            <p:nvPr/>
          </p:nvSpPr>
          <p:spPr bwMode="auto">
            <a:xfrm>
              <a:off x="4788024" y="1123390"/>
              <a:ext cx="4104456" cy="3096344"/>
            </a:xfrm>
            <a:prstGeom prst="rect">
              <a:avLst/>
            </a:prstGeom>
            <a:solidFill>
              <a:schemeClr val="accent3">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ja-JP" altLang="en-US" sz="2000" dirty="0" smtClean="0">
                  <a:solidFill>
                    <a:schemeClr val="bg1"/>
                  </a:solidFill>
                  <a:latin typeface="+mn-lt"/>
                  <a:ea typeface="+mn-ea"/>
                </a:rPr>
                <a:t>コピーレフトの提唱</a:t>
              </a:r>
              <a:endParaRPr lang="ja-JP" altLang="en-US" sz="2000" dirty="0">
                <a:solidFill>
                  <a:schemeClr val="bg1"/>
                </a:solidFill>
                <a:latin typeface="+mn-lt"/>
                <a:ea typeface="+mn-ea"/>
              </a:endParaRPr>
            </a:p>
          </p:txBody>
        </p:sp>
        <p:sp>
          <p:nvSpPr>
            <p:cNvPr id="3" name="右矢印 2"/>
            <p:cNvSpPr/>
            <p:nvPr/>
          </p:nvSpPr>
          <p:spPr bwMode="auto">
            <a:xfrm>
              <a:off x="4355976" y="1987486"/>
              <a:ext cx="432048" cy="1368152"/>
            </a:xfrm>
            <a:prstGeom prst="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grpSp>
      <p:sp>
        <p:nvSpPr>
          <p:cNvPr id="11" name="正方形/長方形 10"/>
          <p:cNvSpPr/>
          <p:nvPr/>
        </p:nvSpPr>
        <p:spPr bwMode="auto">
          <a:xfrm>
            <a:off x="4932040" y="1663449"/>
            <a:ext cx="3816424" cy="1176131"/>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ja-JP" sz="2000" dirty="0" smtClean="0">
                <a:solidFill>
                  <a:schemeClr val="bg1"/>
                </a:solidFill>
                <a:latin typeface="+mn-lt"/>
                <a:ea typeface="+mn-ea"/>
              </a:rPr>
              <a:t>Copyright</a:t>
            </a:r>
            <a:r>
              <a:rPr lang="ja-JP" altLang="en-US" sz="2000" dirty="0">
                <a:solidFill>
                  <a:schemeClr val="bg1"/>
                </a:solidFill>
                <a:latin typeface="+mn-lt"/>
                <a:ea typeface="+mn-ea"/>
              </a:rPr>
              <a:t> </a:t>
            </a:r>
            <a:r>
              <a:rPr lang="en-US" altLang="ja-JP" sz="2000" dirty="0" smtClean="0">
                <a:solidFill>
                  <a:schemeClr val="bg1"/>
                </a:solidFill>
                <a:latin typeface="+mn-lt"/>
                <a:ea typeface="+mn-ea"/>
              </a:rPr>
              <a:t>=</a:t>
            </a:r>
          </a:p>
          <a:p>
            <a:pPr algn="ctr"/>
            <a:r>
              <a:rPr lang="ja-JP" altLang="en-US" sz="2000" dirty="0" smtClean="0">
                <a:solidFill>
                  <a:schemeClr val="bg1"/>
                </a:solidFill>
                <a:latin typeface="+mn-lt"/>
                <a:ea typeface="+mn-ea"/>
              </a:rPr>
              <a:t>著作権者の権利を守る</a:t>
            </a:r>
            <a:endParaRPr lang="ja-JP" altLang="en-US" sz="2000" dirty="0">
              <a:solidFill>
                <a:schemeClr val="bg1"/>
              </a:solidFill>
              <a:latin typeface="+mn-lt"/>
              <a:ea typeface="+mn-ea"/>
            </a:endParaRPr>
          </a:p>
        </p:txBody>
      </p:sp>
      <p:sp>
        <p:nvSpPr>
          <p:cNvPr id="12" name="正方形/長方形 11"/>
          <p:cNvSpPr/>
          <p:nvPr/>
        </p:nvSpPr>
        <p:spPr bwMode="auto">
          <a:xfrm>
            <a:off x="4932040" y="2935591"/>
            <a:ext cx="3816424" cy="1176131"/>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ja-JP" sz="2000" dirty="0" err="1" smtClean="0">
                <a:solidFill>
                  <a:schemeClr val="bg1"/>
                </a:solidFill>
                <a:latin typeface="+mn-lt"/>
                <a:ea typeface="+mn-ea"/>
              </a:rPr>
              <a:t>Copyleft</a:t>
            </a:r>
            <a:r>
              <a:rPr lang="ja-JP" altLang="en-US" sz="2000" dirty="0" smtClean="0">
                <a:solidFill>
                  <a:schemeClr val="bg1"/>
                </a:solidFill>
                <a:latin typeface="+mn-lt"/>
                <a:ea typeface="+mn-ea"/>
              </a:rPr>
              <a:t> </a:t>
            </a:r>
            <a:r>
              <a:rPr lang="en-US" altLang="ja-JP" sz="2000" dirty="0" smtClean="0">
                <a:solidFill>
                  <a:schemeClr val="bg1"/>
                </a:solidFill>
                <a:latin typeface="+mn-lt"/>
                <a:ea typeface="+mn-ea"/>
              </a:rPr>
              <a:t>=</a:t>
            </a:r>
            <a:endParaRPr lang="en-US" altLang="ja-JP" sz="2000" dirty="0">
              <a:solidFill>
                <a:schemeClr val="bg1"/>
              </a:solidFill>
              <a:latin typeface="+mn-lt"/>
              <a:ea typeface="+mn-ea"/>
            </a:endParaRPr>
          </a:p>
          <a:p>
            <a:pPr algn="ctr"/>
            <a:r>
              <a:rPr lang="ja-JP" altLang="en-US" sz="2000" dirty="0" smtClean="0">
                <a:solidFill>
                  <a:schemeClr val="bg1"/>
                </a:solidFill>
                <a:latin typeface="+mn-lt"/>
                <a:ea typeface="+mn-ea"/>
              </a:rPr>
              <a:t>著作者の権利をソフトウェアの自由を守る為に使う</a:t>
            </a:r>
            <a:endParaRPr lang="en-US" altLang="ja-JP" sz="2000" dirty="0" smtClean="0">
              <a:solidFill>
                <a:schemeClr val="bg1"/>
              </a:solidFill>
              <a:latin typeface="+mn-lt"/>
              <a:ea typeface="+mn-ea"/>
            </a:endParaRPr>
          </a:p>
        </p:txBody>
      </p:sp>
      <p:grpSp>
        <p:nvGrpSpPr>
          <p:cNvPr id="16" name="グループ化 15"/>
          <p:cNvGrpSpPr/>
          <p:nvPr/>
        </p:nvGrpSpPr>
        <p:grpSpPr>
          <a:xfrm>
            <a:off x="4932040" y="4293096"/>
            <a:ext cx="3816424" cy="1968219"/>
            <a:chOff x="4932040" y="4293096"/>
            <a:chExt cx="3816424" cy="1968219"/>
          </a:xfrm>
        </p:grpSpPr>
        <p:sp>
          <p:nvSpPr>
            <p:cNvPr id="13" name="正方形/長方形 12"/>
            <p:cNvSpPr/>
            <p:nvPr/>
          </p:nvSpPr>
          <p:spPr bwMode="auto">
            <a:xfrm>
              <a:off x="4932040" y="5085184"/>
              <a:ext cx="3816424" cy="1176131"/>
            </a:xfrm>
            <a:prstGeom prst="rect">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ja-JP" sz="2000" dirty="0" smtClean="0">
                  <a:solidFill>
                    <a:schemeClr val="bg1"/>
                  </a:solidFill>
                  <a:latin typeface="+mn-lt"/>
                  <a:ea typeface="+mn-ea"/>
                </a:rPr>
                <a:t>GNU Public License (GPL)</a:t>
              </a:r>
              <a:endParaRPr lang="ja-JP" altLang="en-US" sz="2000" dirty="0">
                <a:solidFill>
                  <a:schemeClr val="bg1"/>
                </a:solidFill>
                <a:latin typeface="+mn-lt"/>
                <a:ea typeface="+mn-ea"/>
              </a:endParaRPr>
            </a:p>
          </p:txBody>
        </p:sp>
        <p:sp>
          <p:nvSpPr>
            <p:cNvPr id="15" name="下矢印 14"/>
            <p:cNvSpPr/>
            <p:nvPr/>
          </p:nvSpPr>
          <p:spPr bwMode="auto">
            <a:xfrm>
              <a:off x="6300192" y="4293096"/>
              <a:ext cx="1080120" cy="648072"/>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grpSp>
    </p:spTree>
    <p:extLst>
      <p:ext uri="{BB962C8B-B14F-4D97-AF65-F5344CB8AC3E}">
        <p14:creationId xmlns:p14="http://schemas.microsoft.com/office/powerpoint/2010/main" val="223800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up)">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5" grpId="0" animBg="1"/>
      <p:bldP spid="6" grpId="0" animBg="1"/>
      <p:bldP spid="7" grpId="0" animBg="1"/>
      <p:bldP spid="14"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p:cNvSpPr>
            <a:spLocks noGrp="1"/>
          </p:cNvSpPr>
          <p:nvPr>
            <p:ph type="title"/>
          </p:nvPr>
        </p:nvSpPr>
        <p:spPr/>
        <p:txBody>
          <a:bodyPr/>
          <a:lstStyle/>
          <a:p>
            <a:pPr eaLnBrk="1" hangingPunct="1"/>
            <a:r>
              <a:rPr lang="en-US" altLang="ja-JP" smtClean="0">
                <a:latin typeface="Arial" charset="0"/>
              </a:rPr>
              <a:t>GPL</a:t>
            </a:r>
            <a:r>
              <a:rPr lang="ja-JP" altLang="en-US" smtClean="0">
                <a:latin typeface="Arial" charset="0"/>
              </a:rPr>
              <a:t> の何が問題なのか？</a:t>
            </a:r>
          </a:p>
        </p:txBody>
      </p:sp>
      <p:sp>
        <p:nvSpPr>
          <p:cNvPr id="20483" name="コンテンツ プレースホルダ 2"/>
          <p:cNvSpPr>
            <a:spLocks noGrp="1"/>
          </p:cNvSpPr>
          <p:nvPr>
            <p:ph idx="1"/>
          </p:nvPr>
        </p:nvSpPr>
        <p:spPr bwMode="auto">
          <a:xfrm>
            <a:off x="179512" y="1046937"/>
            <a:ext cx="3286125" cy="51674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ja-JP" sz="1400" dirty="0" smtClean="0">
                <a:latin typeface="Arial" charset="0"/>
              </a:rPr>
              <a:t>GPL</a:t>
            </a:r>
            <a:r>
              <a:rPr lang="ja-JP" altLang="en-US" sz="1400" dirty="0" smtClean="0">
                <a:latin typeface="Arial" charset="0"/>
              </a:rPr>
              <a:t>には、</a:t>
            </a:r>
            <a:r>
              <a:rPr lang="en-US" altLang="ja-JP" sz="1400" dirty="0" smtClean="0">
                <a:latin typeface="Arial" charset="0"/>
              </a:rPr>
              <a:t>GPL</a:t>
            </a:r>
            <a:r>
              <a:rPr lang="ja-JP" altLang="en-US" sz="1400" dirty="0" smtClean="0">
                <a:latin typeface="Arial" charset="0"/>
              </a:rPr>
              <a:t>を利用・改変</a:t>
            </a:r>
            <a:r>
              <a:rPr lang="en-US" altLang="ja-JP" sz="1400" dirty="0" smtClean="0">
                <a:latin typeface="Arial" charset="0"/>
              </a:rPr>
              <a:t>(</a:t>
            </a:r>
            <a:r>
              <a:rPr lang="ja-JP" altLang="en-US" sz="1400" dirty="0" smtClean="0">
                <a:latin typeface="Arial" charset="0"/>
              </a:rPr>
              <a:t>「リンク」と解される</a:t>
            </a:r>
            <a:r>
              <a:rPr lang="en-US" altLang="ja-JP" sz="1400" dirty="0" smtClean="0">
                <a:latin typeface="Arial" charset="0"/>
              </a:rPr>
              <a:t>)</a:t>
            </a:r>
            <a:r>
              <a:rPr lang="ja-JP" altLang="en-US" sz="1400" dirty="0" smtClean="0">
                <a:latin typeface="Arial" charset="0"/>
              </a:rPr>
              <a:t>したプログラムを頒布する場合は</a:t>
            </a:r>
            <a:r>
              <a:rPr lang="en-US" altLang="ja-JP" sz="1400" dirty="0" smtClean="0">
                <a:latin typeface="Arial" charset="0"/>
              </a:rPr>
              <a:t>GPL</a:t>
            </a:r>
            <a:r>
              <a:rPr lang="ja-JP" altLang="en-US" sz="1400" dirty="0" smtClean="0">
                <a:latin typeface="Arial" charset="0"/>
              </a:rPr>
              <a:t>ライセンスで公開しなければならないという規定がある。</a:t>
            </a:r>
            <a:endParaRPr lang="en-US" altLang="ja-JP" sz="1400" dirty="0" smtClean="0">
              <a:latin typeface="Arial" charset="0"/>
            </a:endParaRPr>
          </a:p>
          <a:p>
            <a:pPr eaLnBrk="1" hangingPunct="1"/>
            <a:r>
              <a:rPr lang="ja-JP" altLang="en-US" sz="1400" dirty="0" smtClean="0">
                <a:latin typeface="Arial" charset="0"/>
              </a:rPr>
              <a:t>伝播あるいは汚染問題と呼ばれ、商用ソフトベンダーが</a:t>
            </a:r>
            <a:r>
              <a:rPr lang="en-US" altLang="ja-JP" sz="1400" dirty="0" smtClean="0">
                <a:latin typeface="Arial" charset="0"/>
              </a:rPr>
              <a:t>Linux</a:t>
            </a:r>
            <a:r>
              <a:rPr lang="ja-JP" altLang="en-US" sz="1400" dirty="0" smtClean="0">
                <a:latin typeface="Arial" charset="0"/>
              </a:rPr>
              <a:t>用のソフトウェアを開発・販売する際の障害になっている。</a:t>
            </a:r>
            <a:endParaRPr lang="en-US" altLang="ja-JP" sz="1400" dirty="0" smtClean="0">
              <a:latin typeface="Arial" charset="0"/>
            </a:endParaRPr>
          </a:p>
          <a:p>
            <a:pPr eaLnBrk="1" hangingPunct="1"/>
            <a:r>
              <a:rPr lang="ja-JP" altLang="en-US" sz="1400" dirty="0" smtClean="0">
                <a:latin typeface="Arial" charset="0"/>
              </a:rPr>
              <a:t>たとえば、</a:t>
            </a:r>
            <a:r>
              <a:rPr lang="en-US" altLang="ja-JP" sz="1400" dirty="0" smtClean="0">
                <a:latin typeface="Arial" charset="0"/>
              </a:rPr>
              <a:t>Oracle</a:t>
            </a:r>
            <a:r>
              <a:rPr lang="ja-JP" altLang="en-US" sz="1400" dirty="0" smtClean="0">
                <a:latin typeface="Arial" charset="0"/>
              </a:rPr>
              <a:t>を</a:t>
            </a:r>
            <a:r>
              <a:rPr lang="en-US" altLang="ja-JP" sz="1400" dirty="0" smtClean="0">
                <a:latin typeface="Arial" charset="0"/>
              </a:rPr>
              <a:t>Linux</a:t>
            </a:r>
            <a:r>
              <a:rPr lang="ja-JP" altLang="en-US" sz="1400" dirty="0" smtClean="0">
                <a:latin typeface="Arial" charset="0"/>
              </a:rPr>
              <a:t>に移植した場合、</a:t>
            </a:r>
            <a:r>
              <a:rPr lang="en-US" altLang="ja-JP" sz="1400" dirty="0" smtClean="0">
                <a:latin typeface="Arial" charset="0"/>
              </a:rPr>
              <a:t>Oracle</a:t>
            </a:r>
            <a:r>
              <a:rPr lang="ja-JP" altLang="en-US" sz="1400" dirty="0" smtClean="0">
                <a:latin typeface="Arial" charset="0"/>
              </a:rPr>
              <a:t>の頒布の際にも</a:t>
            </a:r>
            <a:r>
              <a:rPr lang="en-US" altLang="ja-JP" sz="1400" dirty="0" smtClean="0">
                <a:latin typeface="Arial" charset="0"/>
              </a:rPr>
              <a:t>GPL</a:t>
            </a:r>
            <a:r>
              <a:rPr lang="ja-JP" altLang="en-US" sz="1400" dirty="0" smtClean="0">
                <a:latin typeface="Arial" charset="0"/>
              </a:rPr>
              <a:t>の条件で頒布しなければならない。これは、</a:t>
            </a:r>
            <a:r>
              <a:rPr lang="en-US" altLang="ja-JP" sz="1400" dirty="0" smtClean="0">
                <a:latin typeface="Arial" charset="0"/>
              </a:rPr>
              <a:t>Oracle</a:t>
            </a:r>
            <a:r>
              <a:rPr lang="ja-JP" altLang="en-US" sz="1400" dirty="0" smtClean="0">
                <a:latin typeface="Arial" charset="0"/>
              </a:rPr>
              <a:t>のソースコードを公開しなければならないことを意味する。</a:t>
            </a:r>
            <a:r>
              <a:rPr lang="en-US" altLang="ja-JP" sz="1400" dirty="0" smtClean="0">
                <a:latin typeface="Arial" charset="0"/>
              </a:rPr>
              <a:t>Oracle</a:t>
            </a:r>
            <a:r>
              <a:rPr lang="ja-JP" altLang="en-US" sz="1400" dirty="0" smtClean="0">
                <a:latin typeface="Arial" charset="0"/>
              </a:rPr>
              <a:t>にとってはとんでもない話。</a:t>
            </a:r>
            <a:endParaRPr lang="en-US" altLang="ja-JP" sz="1400" dirty="0" smtClean="0">
              <a:latin typeface="Arial" charset="0"/>
            </a:endParaRPr>
          </a:p>
          <a:p>
            <a:pPr eaLnBrk="1" hangingPunct="1"/>
            <a:r>
              <a:rPr lang="ja-JP" altLang="en-US" sz="1400" dirty="0" smtClean="0">
                <a:latin typeface="Arial" charset="0"/>
              </a:rPr>
              <a:t>これでは、</a:t>
            </a:r>
            <a:r>
              <a:rPr lang="en-US" altLang="ja-JP" sz="1400" dirty="0" smtClean="0">
                <a:latin typeface="Arial" charset="0"/>
              </a:rPr>
              <a:t>Linux</a:t>
            </a:r>
            <a:r>
              <a:rPr lang="ja-JP" altLang="en-US" sz="1400" dirty="0" smtClean="0">
                <a:latin typeface="Arial" charset="0"/>
              </a:rPr>
              <a:t>用のアプリケーションは</a:t>
            </a:r>
            <a:r>
              <a:rPr lang="en-US" altLang="ja-JP" sz="1400" dirty="0" smtClean="0">
                <a:latin typeface="Arial" charset="0"/>
              </a:rPr>
              <a:t>OSS</a:t>
            </a:r>
            <a:r>
              <a:rPr lang="ja-JP" altLang="en-US" sz="1400" dirty="0" smtClean="0">
                <a:latin typeface="Arial" charset="0"/>
              </a:rPr>
              <a:t>以外には出てこなくなる。</a:t>
            </a:r>
            <a:endParaRPr lang="en-US" altLang="ja-JP" sz="1400" dirty="0" smtClean="0">
              <a:latin typeface="Arial" charset="0"/>
            </a:endParaRPr>
          </a:p>
          <a:p>
            <a:pPr eaLnBrk="1" hangingPunct="1"/>
            <a:r>
              <a:rPr lang="ja-JP" altLang="en-US" sz="1400" dirty="0" smtClean="0">
                <a:latin typeface="Arial" charset="0"/>
              </a:rPr>
              <a:t>このため、ライセンス条件を見直した</a:t>
            </a:r>
            <a:r>
              <a:rPr lang="en-US" altLang="ja-JP" sz="1400" dirty="0" smtClean="0">
                <a:latin typeface="Arial" charset="0"/>
              </a:rPr>
              <a:t>OSS</a:t>
            </a:r>
            <a:r>
              <a:rPr lang="ja-JP" altLang="en-US" sz="1400" dirty="0" smtClean="0">
                <a:latin typeface="Arial" charset="0"/>
              </a:rPr>
              <a:t>ライセンスも出てきているが、</a:t>
            </a:r>
            <a:r>
              <a:rPr lang="en-US" altLang="ja-JP" sz="1400" dirty="0" smtClean="0">
                <a:latin typeface="Arial" charset="0"/>
              </a:rPr>
              <a:t>Linux</a:t>
            </a:r>
            <a:r>
              <a:rPr lang="ja-JP" altLang="en-US" sz="1400" dirty="0" smtClean="0">
                <a:latin typeface="Arial" charset="0"/>
              </a:rPr>
              <a:t>カーネル自身は依然として</a:t>
            </a:r>
            <a:r>
              <a:rPr lang="en-US" altLang="ja-JP" sz="1400" dirty="0" smtClean="0">
                <a:latin typeface="Arial" charset="0"/>
              </a:rPr>
              <a:t>GPL</a:t>
            </a:r>
            <a:r>
              <a:rPr lang="ja-JP" altLang="en-US" sz="1400" dirty="0" smtClean="0">
                <a:latin typeface="Arial" charset="0"/>
              </a:rPr>
              <a:t>のため、</a:t>
            </a:r>
            <a:r>
              <a:rPr lang="en-US" altLang="ja-JP" sz="1400" dirty="0" smtClean="0">
                <a:latin typeface="Arial" charset="0"/>
              </a:rPr>
              <a:t>Linux</a:t>
            </a:r>
            <a:r>
              <a:rPr lang="ja-JP" altLang="en-US" sz="1400" dirty="0" smtClean="0">
                <a:latin typeface="Arial" charset="0"/>
              </a:rPr>
              <a:t>アプリ開発に際しては、十分な検討が必要。</a:t>
            </a:r>
            <a:endParaRPr lang="en-US" altLang="ja-JP" sz="1400" dirty="0" smtClean="0">
              <a:latin typeface="Arial" charset="0"/>
            </a:endParaRPr>
          </a:p>
        </p:txBody>
      </p:sp>
      <p:sp>
        <p:nvSpPr>
          <p:cNvPr id="5" name="角丸四角形 4"/>
          <p:cNvSpPr/>
          <p:nvPr/>
        </p:nvSpPr>
        <p:spPr>
          <a:xfrm>
            <a:off x="3857625" y="1214438"/>
            <a:ext cx="4786313" cy="1500187"/>
          </a:xfrm>
          <a:prstGeom prst="roundRect">
            <a:avLst>
              <a:gd name="adj" fmla="val 0"/>
            </a:avLst>
          </a:prstGeom>
          <a:solidFill>
            <a:srgbClr val="4168A7"/>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defRPr/>
            </a:pPr>
            <a:r>
              <a:rPr lang="ja-JP" altLang="en-US" sz="2000" dirty="0">
                <a:latin typeface="Arial" pitchFamily="34" charset="0"/>
              </a:rPr>
              <a:t>たとえば、「</a:t>
            </a:r>
            <a:r>
              <a:rPr lang="en-US" altLang="ja-JP" sz="2000" dirty="0">
                <a:latin typeface="Arial" pitchFamily="34" charset="0"/>
              </a:rPr>
              <a:t>Linux</a:t>
            </a:r>
            <a:r>
              <a:rPr lang="ja-JP" altLang="en-US" sz="2000" dirty="0">
                <a:latin typeface="Arial" pitchFamily="34" charset="0"/>
              </a:rPr>
              <a:t>上のアプリケーションを頒布する場合は、すべてソースを公開し、無制限の配布・利用を認めなければならない」ということ</a:t>
            </a:r>
          </a:p>
        </p:txBody>
      </p:sp>
      <p:sp>
        <p:nvSpPr>
          <p:cNvPr id="8" name="角丸四角形 7"/>
          <p:cNvSpPr/>
          <p:nvPr/>
        </p:nvSpPr>
        <p:spPr>
          <a:xfrm>
            <a:off x="3857625" y="2928938"/>
            <a:ext cx="4786313" cy="1500187"/>
          </a:xfrm>
          <a:prstGeom prst="roundRect">
            <a:avLst>
              <a:gd name="adj" fmla="val 0"/>
            </a:avLst>
          </a:prstGeom>
          <a:solidFill>
            <a:srgbClr val="FF6600"/>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rgbClr val="FFFFFF"/>
                </a:solidFill>
                <a:latin typeface="Arial" pitchFamily="34" charset="0"/>
              </a:rPr>
              <a:t>しかし、これでは商用の有力ソフトは</a:t>
            </a:r>
            <a:r>
              <a:rPr lang="en-US" altLang="ja-JP" sz="2000" dirty="0">
                <a:solidFill>
                  <a:srgbClr val="FFFFFF"/>
                </a:solidFill>
                <a:latin typeface="Arial" pitchFamily="34" charset="0"/>
              </a:rPr>
              <a:t>Linux</a:t>
            </a:r>
            <a:r>
              <a:rPr lang="ja-JP" altLang="en-US" sz="2000" dirty="0">
                <a:solidFill>
                  <a:srgbClr val="FFFFFF"/>
                </a:solidFill>
                <a:latin typeface="Arial" pitchFamily="34" charset="0"/>
              </a:rPr>
              <a:t>に対応しなくなる</a:t>
            </a:r>
            <a:endParaRPr lang="en-US" altLang="ja-JP" sz="2000" dirty="0">
              <a:solidFill>
                <a:srgbClr val="FFFFFF"/>
              </a:solidFill>
              <a:latin typeface="Arial" pitchFamily="34" charset="0"/>
            </a:endParaRPr>
          </a:p>
          <a:p>
            <a:pPr algn="ctr">
              <a:defRPr/>
            </a:pPr>
            <a:r>
              <a:rPr lang="ja-JP" altLang="en-US" sz="2000" dirty="0">
                <a:solidFill>
                  <a:srgbClr val="FFFFFF"/>
                </a:solidFill>
                <a:latin typeface="Arial" pitchFamily="34" charset="0"/>
              </a:rPr>
              <a:t>（商用ソフトウェアベンダーにとって、ソース公開は自殺行為）</a:t>
            </a:r>
          </a:p>
        </p:txBody>
      </p:sp>
      <p:grpSp>
        <p:nvGrpSpPr>
          <p:cNvPr id="2" name="グループ化 8"/>
          <p:cNvGrpSpPr>
            <a:grpSpLocks/>
          </p:cNvGrpSpPr>
          <p:nvPr/>
        </p:nvGrpSpPr>
        <p:grpSpPr bwMode="auto">
          <a:xfrm>
            <a:off x="3857625" y="4357688"/>
            <a:ext cx="4786313" cy="1928812"/>
            <a:chOff x="3857625" y="4357688"/>
            <a:chExt cx="4786313" cy="1928812"/>
          </a:xfrm>
        </p:grpSpPr>
        <p:sp>
          <p:nvSpPr>
            <p:cNvPr id="6" name="角丸四角形 5"/>
            <p:cNvSpPr/>
            <p:nvPr/>
          </p:nvSpPr>
          <p:spPr>
            <a:xfrm>
              <a:off x="3857625" y="5286375"/>
              <a:ext cx="4786313" cy="1000125"/>
            </a:xfrm>
            <a:prstGeom prst="roundRect">
              <a:avLst>
                <a:gd name="adj" fmla="val 0"/>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latin typeface="Arial" pitchFamily="34" charset="0"/>
                </a:rPr>
                <a:t>回避策：より規定の緩いライセンス</a:t>
              </a:r>
              <a:endParaRPr lang="en-US" altLang="ja-JP" sz="2000" dirty="0">
                <a:latin typeface="Arial" pitchFamily="34" charset="0"/>
              </a:endParaRPr>
            </a:p>
            <a:p>
              <a:pPr algn="ctr">
                <a:defRPr/>
              </a:pPr>
              <a:r>
                <a:rPr lang="ja-JP" altLang="en-US" sz="1400" dirty="0">
                  <a:latin typeface="Arial" pitchFamily="34" charset="0"/>
                </a:rPr>
                <a:t>（</a:t>
              </a:r>
              <a:r>
                <a:rPr lang="en-US" altLang="ja-JP" sz="1400" dirty="0">
                  <a:latin typeface="Arial" pitchFamily="34" charset="0"/>
                </a:rPr>
                <a:t>LGPL</a:t>
              </a:r>
              <a:r>
                <a:rPr lang="ja-JP" altLang="en-US" sz="1400" dirty="0" err="1">
                  <a:latin typeface="Arial" pitchFamily="34" charset="0"/>
                </a:rPr>
                <a:t>、</a:t>
              </a:r>
              <a:r>
                <a:rPr lang="en-US" altLang="ja-JP" sz="1400" dirty="0">
                  <a:latin typeface="Arial" pitchFamily="34" charset="0"/>
                </a:rPr>
                <a:t>BSD</a:t>
              </a:r>
              <a:r>
                <a:rPr lang="ja-JP" altLang="en-US" sz="1400" dirty="0">
                  <a:latin typeface="Arial" pitchFamily="34" charset="0"/>
                </a:rPr>
                <a:t>ライセンスなどの</a:t>
              </a:r>
              <a:r>
                <a:rPr lang="en-US" altLang="ja-JP" sz="1400" dirty="0">
                  <a:latin typeface="Arial" pitchFamily="34" charset="0"/>
                </a:rPr>
                <a:t>OSS</a:t>
              </a:r>
              <a:r>
                <a:rPr lang="ja-JP" altLang="en-US" sz="1400" dirty="0">
                  <a:latin typeface="Arial" pitchFamily="34" charset="0"/>
                </a:rPr>
                <a:t>ライセンス）</a:t>
              </a:r>
            </a:p>
          </p:txBody>
        </p:sp>
        <p:sp>
          <p:nvSpPr>
            <p:cNvPr id="13320" name="右矢印 6"/>
            <p:cNvSpPr>
              <a:spLocks noChangeArrowheads="1"/>
            </p:cNvSpPr>
            <p:nvPr/>
          </p:nvSpPr>
          <p:spPr bwMode="auto">
            <a:xfrm rot="5400000">
              <a:off x="5715001" y="4286250"/>
              <a:ext cx="1071562" cy="1214437"/>
            </a:xfrm>
            <a:prstGeom prst="rightArrow">
              <a:avLst>
                <a:gd name="adj1" fmla="val 50000"/>
                <a:gd name="adj2" fmla="val 50000"/>
              </a:avLst>
            </a:prstGeom>
            <a:solidFill>
              <a:srgbClr val="CBD7EB"/>
            </a:solidFill>
            <a:ln w="38100" algn="ctr">
              <a:noFill/>
              <a:round/>
              <a:headEnd/>
              <a:tailEnd/>
            </a:ln>
            <a:scene3d>
              <a:camera prst="orthographicFront"/>
              <a:lightRig rig="threePt" dir="t"/>
            </a:scene3d>
            <a:sp3d/>
          </p:spPr>
          <p:txBody>
            <a:bodyPr anchor="ctr"/>
            <a:lstStyle/>
            <a:p>
              <a:pPr>
                <a:spcBef>
                  <a:spcPct val="20000"/>
                </a:spcBef>
                <a:defRPr/>
              </a:pPr>
              <a:endParaRPr kumimoji="0" lang="ja-JP" altLang="en-US" sz="1400">
                <a:solidFill>
                  <a:srgbClr val="484848"/>
                </a:solidFill>
                <a:ea typeface="ＭＳ Ｐゴシック" charset="-128"/>
              </a:endParaRPr>
            </a:p>
          </p:txBody>
        </p:sp>
      </p:grpSp>
    </p:spTree>
    <p:extLst>
      <p:ext uri="{BB962C8B-B14F-4D97-AF65-F5344CB8AC3E}">
        <p14:creationId xmlns:p14="http://schemas.microsoft.com/office/powerpoint/2010/main" val="3763691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smtClean="0"/>
              <a:t>「ビジネスで使いやすい」オープンソースとは</a:t>
            </a:r>
            <a:endParaRPr kumimoji="1" lang="ja-JP" altLang="en-US" sz="2800" dirty="0"/>
          </a:p>
        </p:txBody>
      </p:sp>
      <p:graphicFrame>
        <p:nvGraphicFramePr>
          <p:cNvPr id="8" name="表 7"/>
          <p:cNvGraphicFramePr>
            <a:graphicFrameLocks noGrp="1"/>
          </p:cNvGraphicFramePr>
          <p:nvPr>
            <p:extLst>
              <p:ext uri="{D42A27DB-BD31-4B8C-83A1-F6EECF244321}">
                <p14:modId xmlns:p14="http://schemas.microsoft.com/office/powerpoint/2010/main" val="3093780531"/>
              </p:ext>
            </p:extLst>
          </p:nvPr>
        </p:nvGraphicFramePr>
        <p:xfrm>
          <a:off x="539552" y="1268760"/>
          <a:ext cx="8136905" cy="4104455"/>
        </p:xfrm>
        <a:graphic>
          <a:graphicData uri="http://schemas.openxmlformats.org/drawingml/2006/table">
            <a:tbl>
              <a:tblPr firstRow="1" bandRow="1">
                <a:tableStyleId>{00A15C55-8517-42AA-B614-E9B94910E393}</a:tableStyleId>
              </a:tblPr>
              <a:tblGrid>
                <a:gridCol w="1800200"/>
                <a:gridCol w="1454562"/>
                <a:gridCol w="1627381"/>
                <a:gridCol w="1627381"/>
                <a:gridCol w="1627381"/>
              </a:tblGrid>
              <a:tr h="759625">
                <a:tc>
                  <a:txBody>
                    <a:bodyPr/>
                    <a:lstStyle/>
                    <a:p>
                      <a:endParaRPr kumimoji="1" lang="ja-JP" altLang="en-US" sz="1600" dirty="0"/>
                    </a:p>
                  </a:txBody>
                  <a:tcPr marL="91425" marR="91425" marT="45731" marB="45731" anchor="ctr"/>
                </a:tc>
                <a:tc>
                  <a:txBody>
                    <a:bodyPr/>
                    <a:lstStyle/>
                    <a:p>
                      <a:pPr algn="ctr"/>
                      <a:r>
                        <a:rPr kumimoji="1" lang="ja-JP" altLang="en-US" sz="1200" smtClean="0"/>
                        <a:t>著作権の保有</a:t>
                      </a:r>
                      <a:endParaRPr kumimoji="1" lang="ja-JP" altLang="en-US" sz="1200"/>
                    </a:p>
                  </a:txBody>
                  <a:tcPr marL="91425" marR="91425" marT="45731" marB="45731" anchor="ctr"/>
                </a:tc>
                <a:tc>
                  <a:txBody>
                    <a:bodyPr/>
                    <a:lstStyle/>
                    <a:p>
                      <a:pPr algn="ctr"/>
                      <a:r>
                        <a:rPr kumimoji="1" lang="ja-JP" altLang="en-US" sz="1200" dirty="0" smtClean="0"/>
                        <a:t>ソースを改変した場合のソース公開</a:t>
                      </a:r>
                      <a:endParaRPr kumimoji="1" lang="ja-JP" altLang="en-US" sz="1200" dirty="0"/>
                    </a:p>
                  </a:txBody>
                  <a:tcPr marL="91425" marR="91425" marT="45731" marB="45731" anchor="ctr"/>
                </a:tc>
                <a:tc>
                  <a:txBody>
                    <a:bodyPr/>
                    <a:lstStyle/>
                    <a:p>
                      <a:pPr algn="ctr"/>
                      <a:r>
                        <a:rPr kumimoji="1" lang="ja-JP" altLang="en-US" sz="1200" smtClean="0"/>
                        <a:t>組み合わせたソフトウェアのソース公開</a:t>
                      </a:r>
                      <a:endParaRPr kumimoji="1" lang="ja-JP" altLang="en-US" sz="1200"/>
                    </a:p>
                  </a:txBody>
                  <a:tcPr marL="91425" marR="91425" marT="45731" marB="45731" anchor="ctr"/>
                </a:tc>
                <a:tc>
                  <a:txBody>
                    <a:bodyPr/>
                    <a:lstStyle/>
                    <a:p>
                      <a:pPr algn="ctr"/>
                      <a:r>
                        <a:rPr kumimoji="1" lang="ja-JP" altLang="en-US" sz="1200" smtClean="0"/>
                        <a:t>代表的なライセンス</a:t>
                      </a:r>
                      <a:endParaRPr kumimoji="1" lang="ja-JP" altLang="en-US" sz="1200"/>
                    </a:p>
                  </a:txBody>
                  <a:tcPr marL="91425" marR="91425" marT="45731" marB="45731" anchor="ctr"/>
                </a:tc>
              </a:tr>
              <a:tr h="1208202">
                <a:tc>
                  <a:txBody>
                    <a:bodyPr/>
                    <a:lstStyle/>
                    <a:p>
                      <a:r>
                        <a:rPr kumimoji="1" lang="ja-JP" altLang="en-US" sz="1400" smtClean="0"/>
                        <a:t>コピーレフト型</a:t>
                      </a:r>
                      <a:endParaRPr kumimoji="1" lang="ja-JP" altLang="en-US" sz="1400"/>
                    </a:p>
                  </a:txBody>
                  <a:tcPr marL="91425" marR="91425" marT="45731" marB="45731" anchor="ctr"/>
                </a:tc>
                <a:tc>
                  <a:txBody>
                    <a:bodyPr/>
                    <a:lstStyle/>
                    <a:p>
                      <a:pPr algn="ctr"/>
                      <a:r>
                        <a:rPr kumimoji="1" lang="ja-JP" altLang="en-US" sz="1600" smtClean="0"/>
                        <a:t>○</a:t>
                      </a:r>
                      <a:endParaRPr kumimoji="1" lang="ja-JP" altLang="en-US" sz="1600"/>
                    </a:p>
                  </a:txBody>
                  <a:tcPr marL="91425" marR="91425" marT="45731" marB="45731" anchor="ctr"/>
                </a:tc>
                <a:tc>
                  <a:txBody>
                    <a:bodyPr/>
                    <a:lstStyle/>
                    <a:p>
                      <a:pPr algn="ctr"/>
                      <a:r>
                        <a:rPr kumimoji="1" lang="ja-JP" altLang="en-US" sz="1600" smtClean="0"/>
                        <a:t>要</a:t>
                      </a:r>
                      <a:endParaRPr kumimoji="1" lang="ja-JP" altLang="en-US" sz="1600"/>
                    </a:p>
                  </a:txBody>
                  <a:tcPr marL="91425" marR="91425" marT="45731" marB="45731" anchor="ctr"/>
                </a:tc>
                <a:tc>
                  <a:txBody>
                    <a:bodyPr/>
                    <a:lstStyle/>
                    <a:p>
                      <a:pPr algn="ctr"/>
                      <a:r>
                        <a:rPr kumimoji="1" lang="ja-JP" altLang="en-US" sz="1600" smtClean="0"/>
                        <a:t>要</a:t>
                      </a:r>
                      <a:endParaRPr kumimoji="1" lang="ja-JP" altLang="en-US" sz="1600"/>
                    </a:p>
                  </a:txBody>
                  <a:tcPr marL="91425" marR="91425" marT="45731" marB="45731" anchor="ctr"/>
                </a:tc>
                <a:tc>
                  <a:txBody>
                    <a:bodyPr/>
                    <a:lstStyle/>
                    <a:p>
                      <a:r>
                        <a:rPr kumimoji="1" lang="en-US" altLang="ja-JP" sz="1600" smtClean="0"/>
                        <a:t>GPL</a:t>
                      </a:r>
                    </a:p>
                    <a:p>
                      <a:r>
                        <a:rPr kumimoji="1" lang="en-US" altLang="ja-JP" sz="1600" smtClean="0"/>
                        <a:t>AGPL</a:t>
                      </a:r>
                    </a:p>
                    <a:p>
                      <a:r>
                        <a:rPr kumimoji="1" lang="en-US" altLang="ja-JP" sz="1600" smtClean="0"/>
                        <a:t>EUPL</a:t>
                      </a:r>
                      <a:endParaRPr kumimoji="1" lang="ja-JP" altLang="en-US" sz="1600"/>
                    </a:p>
                  </a:txBody>
                  <a:tcPr marL="91425" marR="91425" marT="45731" marB="45731" anchor="ctr"/>
                </a:tc>
              </a:tr>
              <a:tr h="928426">
                <a:tc>
                  <a:txBody>
                    <a:bodyPr/>
                    <a:lstStyle/>
                    <a:p>
                      <a:r>
                        <a:rPr kumimoji="1" lang="ja-JP" altLang="en-US" sz="1400" smtClean="0"/>
                        <a:t>準コピーレフト型</a:t>
                      </a:r>
                      <a:endParaRPr kumimoji="1" lang="ja-JP" altLang="en-US" sz="1400"/>
                    </a:p>
                  </a:txBody>
                  <a:tcPr marL="91425" marR="91425" marT="45731" marB="45731" anchor="ctr"/>
                </a:tc>
                <a:tc>
                  <a:txBody>
                    <a:bodyPr/>
                    <a:lstStyle/>
                    <a:p>
                      <a:pPr algn="ctr"/>
                      <a:r>
                        <a:rPr kumimoji="1" lang="ja-JP" altLang="en-US" sz="1600" smtClean="0"/>
                        <a:t>○</a:t>
                      </a:r>
                      <a:endParaRPr kumimoji="1" lang="ja-JP" altLang="en-US" sz="1600"/>
                    </a:p>
                  </a:txBody>
                  <a:tcPr marL="91425" marR="91425" marT="45731" marB="45731" anchor="ctr"/>
                </a:tc>
                <a:tc>
                  <a:txBody>
                    <a:bodyPr/>
                    <a:lstStyle/>
                    <a:p>
                      <a:pPr algn="ctr"/>
                      <a:r>
                        <a:rPr kumimoji="1" lang="ja-JP" altLang="en-US" sz="1600" smtClean="0"/>
                        <a:t>要</a:t>
                      </a:r>
                      <a:endParaRPr kumimoji="1" lang="ja-JP" altLang="en-US" sz="1600"/>
                    </a:p>
                  </a:txBody>
                  <a:tcPr marL="91425" marR="91425" marT="45731" marB="45731" anchor="ctr"/>
                </a:tc>
                <a:tc>
                  <a:txBody>
                    <a:bodyPr/>
                    <a:lstStyle/>
                    <a:p>
                      <a:pPr algn="ctr"/>
                      <a:r>
                        <a:rPr kumimoji="1" lang="ja-JP" altLang="en-US" sz="1600" smtClean="0"/>
                        <a:t>不要</a:t>
                      </a:r>
                      <a:endParaRPr kumimoji="1" lang="ja-JP" altLang="en-US" sz="1600"/>
                    </a:p>
                  </a:txBody>
                  <a:tcPr marL="91425" marR="91425" marT="45731" marB="45731" anchor="ctr"/>
                </a:tc>
                <a:tc>
                  <a:txBody>
                    <a:bodyPr/>
                    <a:lstStyle/>
                    <a:p>
                      <a:r>
                        <a:rPr kumimoji="1" lang="en-US" altLang="ja-JP" sz="1600" smtClean="0"/>
                        <a:t>LGPL</a:t>
                      </a:r>
                    </a:p>
                    <a:p>
                      <a:r>
                        <a:rPr kumimoji="1" lang="en-US" altLang="ja-JP" sz="1600" smtClean="0"/>
                        <a:t>MPL (Mozilla)</a:t>
                      </a:r>
                      <a:endParaRPr kumimoji="1" lang="ja-JP" altLang="en-US" sz="1600"/>
                    </a:p>
                  </a:txBody>
                  <a:tcPr marL="91425" marR="91425" marT="45731" marB="45731" anchor="ctr"/>
                </a:tc>
              </a:tr>
              <a:tr h="1208202">
                <a:tc>
                  <a:txBody>
                    <a:bodyPr/>
                    <a:lstStyle/>
                    <a:p>
                      <a:r>
                        <a:rPr kumimoji="1" lang="ja-JP" altLang="en-US" sz="1400" smtClean="0"/>
                        <a:t>非コピーレフト型</a:t>
                      </a:r>
                      <a:endParaRPr kumimoji="1" lang="ja-JP" altLang="en-US" sz="1400"/>
                    </a:p>
                  </a:txBody>
                  <a:tcPr marL="91425" marR="91425" marT="45731" marB="45731" anchor="ctr"/>
                </a:tc>
                <a:tc>
                  <a:txBody>
                    <a:bodyPr/>
                    <a:lstStyle/>
                    <a:p>
                      <a:pPr algn="ctr"/>
                      <a:r>
                        <a:rPr kumimoji="1" lang="ja-JP" altLang="en-US" sz="1600" smtClean="0"/>
                        <a:t>○</a:t>
                      </a:r>
                      <a:endParaRPr kumimoji="1" lang="ja-JP" altLang="en-US" sz="1600"/>
                    </a:p>
                  </a:txBody>
                  <a:tcPr marL="91425" marR="91425" marT="45731" marB="45731" anchor="ctr"/>
                </a:tc>
                <a:tc>
                  <a:txBody>
                    <a:bodyPr/>
                    <a:lstStyle/>
                    <a:p>
                      <a:pPr algn="ctr"/>
                      <a:r>
                        <a:rPr kumimoji="1" lang="ja-JP" altLang="en-US" sz="1600" smtClean="0"/>
                        <a:t>不要</a:t>
                      </a:r>
                      <a:endParaRPr kumimoji="1" lang="ja-JP" altLang="en-US" sz="1600"/>
                    </a:p>
                  </a:txBody>
                  <a:tcPr marL="91425" marR="91425" marT="45731" marB="45731" anchor="ctr"/>
                </a:tc>
                <a:tc>
                  <a:txBody>
                    <a:bodyPr/>
                    <a:lstStyle/>
                    <a:p>
                      <a:pPr algn="ctr"/>
                      <a:r>
                        <a:rPr kumimoji="1" lang="ja-JP" altLang="en-US" sz="1600" smtClean="0"/>
                        <a:t>不要</a:t>
                      </a:r>
                      <a:endParaRPr kumimoji="1" lang="ja-JP" altLang="en-US" sz="1600"/>
                    </a:p>
                  </a:txBody>
                  <a:tcPr marL="91425" marR="91425" marT="45731" marB="45731" anchor="ctr"/>
                </a:tc>
                <a:tc>
                  <a:txBody>
                    <a:bodyPr/>
                    <a:lstStyle/>
                    <a:p>
                      <a:r>
                        <a:rPr kumimoji="1" lang="en-US" altLang="ja-JP" sz="1600" dirty="0" smtClean="0"/>
                        <a:t>BSD</a:t>
                      </a:r>
                    </a:p>
                    <a:p>
                      <a:r>
                        <a:rPr kumimoji="1" lang="en-US" altLang="ja-JP" sz="1600" dirty="0" smtClean="0"/>
                        <a:t>Apache</a:t>
                      </a:r>
                    </a:p>
                    <a:p>
                      <a:r>
                        <a:rPr kumimoji="1" lang="en-US" altLang="ja-JP" sz="1600" dirty="0" smtClean="0"/>
                        <a:t>MIT</a:t>
                      </a:r>
                      <a:endParaRPr kumimoji="1" lang="ja-JP" altLang="en-US" sz="1600" dirty="0"/>
                    </a:p>
                  </a:txBody>
                  <a:tcPr marL="91425" marR="91425" marT="45731" marB="45731" anchor="ctr"/>
                </a:tc>
              </a:tr>
            </a:tbl>
          </a:graphicData>
        </a:graphic>
      </p:graphicFrame>
      <p:sp>
        <p:nvSpPr>
          <p:cNvPr id="9" name="正方形/長方形 4"/>
          <p:cNvSpPr>
            <a:spLocks noChangeArrowheads="1"/>
          </p:cNvSpPr>
          <p:nvPr/>
        </p:nvSpPr>
        <p:spPr bwMode="auto">
          <a:xfrm>
            <a:off x="4283968" y="6094457"/>
            <a:ext cx="40991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ja-JP" sz="1100" b="1" dirty="0">
                <a:latin typeface="+mn-lt"/>
                <a:ea typeface="+mn-ea"/>
              </a:rPr>
              <a:t>IPA:OSS</a:t>
            </a:r>
            <a:r>
              <a:rPr lang="ja-JP" altLang="en-US" sz="1100" b="1" dirty="0">
                <a:latin typeface="+mn-lt"/>
                <a:ea typeface="+mn-ea"/>
              </a:rPr>
              <a:t>ライセンスの比較、利用動向および係争に関する調査</a:t>
            </a:r>
          </a:p>
          <a:p>
            <a:pPr algn="r"/>
            <a:r>
              <a:rPr lang="en-US" altLang="ja-JP" sz="1100" dirty="0">
                <a:latin typeface="+mn-lt"/>
                <a:ea typeface="+mn-ea"/>
              </a:rPr>
              <a:t>http://ossipedia.ipa.go.jp/doc/203</a:t>
            </a:r>
            <a:endParaRPr lang="ja-JP" altLang="en-US" sz="1100" dirty="0">
              <a:latin typeface="+mn-lt"/>
              <a:ea typeface="+mn-ea"/>
            </a:endParaRPr>
          </a:p>
        </p:txBody>
      </p:sp>
      <p:sp>
        <p:nvSpPr>
          <p:cNvPr id="10" name="角丸四角形 9"/>
          <p:cNvSpPr/>
          <p:nvPr/>
        </p:nvSpPr>
        <p:spPr bwMode="auto">
          <a:xfrm>
            <a:off x="539552" y="5517232"/>
            <a:ext cx="3240360" cy="692150"/>
          </a:xfrm>
          <a:prstGeom prst="roundRect">
            <a:avLst>
              <a:gd name="adj" fmla="val 0"/>
            </a:avLst>
          </a:prstGeom>
          <a:solidFill>
            <a:srgbClr val="0066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en-US" altLang="ja-JP" sz="1600" dirty="0">
                <a:solidFill>
                  <a:schemeClr val="bg1"/>
                </a:solidFill>
                <a:latin typeface="+mn-lt"/>
                <a:ea typeface="+mn-ea"/>
              </a:rPr>
              <a:t>100</a:t>
            </a:r>
            <a:r>
              <a:rPr kumimoji="0" lang="ja-JP" altLang="en-US" sz="1600" dirty="0">
                <a:solidFill>
                  <a:schemeClr val="bg1"/>
                </a:solidFill>
                <a:latin typeface="+mn-lt"/>
                <a:ea typeface="+mn-ea"/>
              </a:rPr>
              <a:t>種類以上の</a:t>
            </a:r>
            <a:r>
              <a:rPr kumimoji="0" lang="en-US" altLang="ja-JP" sz="1600" dirty="0">
                <a:solidFill>
                  <a:schemeClr val="bg1"/>
                </a:solidFill>
                <a:latin typeface="+mn-lt"/>
                <a:ea typeface="+mn-ea"/>
              </a:rPr>
              <a:t>OSS</a:t>
            </a:r>
            <a:r>
              <a:rPr kumimoji="0" lang="ja-JP" altLang="en-US" sz="1600" dirty="0" smtClean="0">
                <a:solidFill>
                  <a:schemeClr val="bg1"/>
                </a:solidFill>
                <a:latin typeface="+mn-lt"/>
                <a:ea typeface="+mn-ea"/>
              </a:rPr>
              <a:t>ライセンス</a:t>
            </a:r>
            <a:endParaRPr kumimoji="0" lang="en-US" altLang="ja-JP" sz="1600" dirty="0">
              <a:solidFill>
                <a:schemeClr val="bg1"/>
              </a:solidFill>
              <a:latin typeface="+mn-lt"/>
              <a:ea typeface="+mn-ea"/>
            </a:endParaRPr>
          </a:p>
        </p:txBody>
      </p:sp>
      <p:sp>
        <p:nvSpPr>
          <p:cNvPr id="3" name="正方形/長方形 2"/>
          <p:cNvSpPr/>
          <p:nvPr/>
        </p:nvSpPr>
        <p:spPr bwMode="auto">
          <a:xfrm>
            <a:off x="539552" y="4149080"/>
            <a:ext cx="8136904" cy="1224136"/>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4" name="テキスト ボックス 3"/>
          <p:cNvSpPr txBox="1"/>
          <p:nvPr/>
        </p:nvSpPr>
        <p:spPr>
          <a:xfrm>
            <a:off x="4067944" y="5332566"/>
            <a:ext cx="4620462" cy="461665"/>
          </a:xfrm>
          <a:prstGeom prst="rect">
            <a:avLst/>
          </a:prstGeom>
          <a:noFill/>
        </p:spPr>
        <p:txBody>
          <a:bodyPr wrap="square" rtlCol="0">
            <a:spAutoFit/>
          </a:bodyPr>
          <a:lstStyle/>
          <a:p>
            <a:pPr algn="r"/>
            <a:r>
              <a:rPr kumimoji="1" lang="en-US" altLang="ja-JP" sz="2400" dirty="0" smtClean="0">
                <a:solidFill>
                  <a:srgbClr val="C00000"/>
                </a:solidFill>
                <a:latin typeface="+mn-lt"/>
                <a:ea typeface="+mn-ea"/>
              </a:rPr>
              <a:t>Open Source Software</a:t>
            </a:r>
            <a:endParaRPr kumimoji="1" lang="ja-JP" altLang="en-US" sz="2400" dirty="0" smtClean="0">
              <a:solidFill>
                <a:srgbClr val="C00000"/>
              </a:solidFill>
              <a:latin typeface="+mn-lt"/>
              <a:ea typeface="+mn-ea"/>
            </a:endParaRPr>
          </a:p>
        </p:txBody>
      </p:sp>
    </p:spTree>
    <p:extLst>
      <p:ext uri="{BB962C8B-B14F-4D97-AF65-F5344CB8AC3E}">
        <p14:creationId xmlns:p14="http://schemas.microsoft.com/office/powerpoint/2010/main" val="87522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3" grpId="0" animBg="1"/>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オープンソースソフトウェアの定義</a:t>
            </a:r>
            <a:endParaRPr kumimoji="1" lang="ja-JP" altLang="en-US" dirty="0"/>
          </a:p>
        </p:txBody>
      </p:sp>
      <p:sp>
        <p:nvSpPr>
          <p:cNvPr id="4" name="正方形/長方形 3"/>
          <p:cNvSpPr/>
          <p:nvPr/>
        </p:nvSpPr>
        <p:spPr bwMode="auto">
          <a:xfrm>
            <a:off x="264058" y="1474771"/>
            <a:ext cx="8568952" cy="481444"/>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smtClean="0"/>
              <a:t>ソースコードを含むこと</a:t>
            </a:r>
            <a:endParaRPr lang="ja-JP" altLang="en-US" sz="2000" dirty="0"/>
          </a:p>
        </p:txBody>
      </p:sp>
      <p:sp>
        <p:nvSpPr>
          <p:cNvPr id="8" name="正方形/長方形 7"/>
          <p:cNvSpPr/>
          <p:nvPr/>
        </p:nvSpPr>
        <p:spPr bwMode="auto">
          <a:xfrm>
            <a:off x="264058" y="2007679"/>
            <a:ext cx="8568952" cy="481444"/>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t>派生</a:t>
            </a:r>
            <a:r>
              <a:rPr lang="ja-JP" altLang="en-US" sz="2000" dirty="0" smtClean="0"/>
              <a:t>ソフトウェアの頒布の許可</a:t>
            </a:r>
            <a:endParaRPr lang="ja-JP" altLang="en-US" sz="2000" dirty="0"/>
          </a:p>
        </p:txBody>
      </p:sp>
      <p:sp>
        <p:nvSpPr>
          <p:cNvPr id="9" name="正方形/長方形 8"/>
          <p:cNvSpPr/>
          <p:nvPr/>
        </p:nvSpPr>
        <p:spPr bwMode="auto">
          <a:xfrm>
            <a:off x="264058" y="2540587"/>
            <a:ext cx="8568952" cy="481444"/>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t>作者のソースコードの</a:t>
            </a:r>
            <a:r>
              <a:rPr lang="ja-JP" altLang="en-US" sz="2000" dirty="0" smtClean="0"/>
              <a:t>完全性の保証</a:t>
            </a:r>
            <a:endParaRPr lang="ja-JP" altLang="en-US" sz="2000" dirty="0"/>
          </a:p>
        </p:txBody>
      </p:sp>
      <p:sp>
        <p:nvSpPr>
          <p:cNvPr id="10" name="正方形/長方形 9"/>
          <p:cNvSpPr/>
          <p:nvPr/>
        </p:nvSpPr>
        <p:spPr bwMode="auto">
          <a:xfrm>
            <a:off x="264058" y="3073495"/>
            <a:ext cx="8568952" cy="481444"/>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t>個人やグループに対する差別の禁止</a:t>
            </a:r>
          </a:p>
        </p:txBody>
      </p:sp>
      <p:sp>
        <p:nvSpPr>
          <p:cNvPr id="11" name="正方形/長方形 10"/>
          <p:cNvSpPr/>
          <p:nvPr/>
        </p:nvSpPr>
        <p:spPr bwMode="auto">
          <a:xfrm>
            <a:off x="264058" y="3606403"/>
            <a:ext cx="8568952" cy="481444"/>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t>利用する</a:t>
            </a:r>
            <a:r>
              <a:rPr lang="ja-JP" altLang="en-US" sz="2000" dirty="0" smtClean="0"/>
              <a:t>分野に</a:t>
            </a:r>
            <a:r>
              <a:rPr lang="ja-JP" altLang="en-US" sz="2000" dirty="0"/>
              <a:t>対する差別の禁止</a:t>
            </a:r>
          </a:p>
        </p:txBody>
      </p:sp>
      <p:sp>
        <p:nvSpPr>
          <p:cNvPr id="12" name="正方形/長方形 11"/>
          <p:cNvSpPr/>
          <p:nvPr/>
        </p:nvSpPr>
        <p:spPr bwMode="auto">
          <a:xfrm>
            <a:off x="264058" y="4139311"/>
            <a:ext cx="8568952" cy="481444"/>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t>ライセンスの分配</a:t>
            </a:r>
          </a:p>
        </p:txBody>
      </p:sp>
      <p:sp>
        <p:nvSpPr>
          <p:cNvPr id="13" name="正方形/長方形 12"/>
          <p:cNvSpPr/>
          <p:nvPr/>
        </p:nvSpPr>
        <p:spPr bwMode="auto">
          <a:xfrm>
            <a:off x="264058" y="4672219"/>
            <a:ext cx="8568952" cy="481444"/>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t>特定製品でのみ有効なライセンスの禁止</a:t>
            </a:r>
          </a:p>
        </p:txBody>
      </p:sp>
      <p:sp>
        <p:nvSpPr>
          <p:cNvPr id="14" name="正方形/長方形 13"/>
          <p:cNvSpPr/>
          <p:nvPr/>
        </p:nvSpPr>
        <p:spPr bwMode="auto">
          <a:xfrm>
            <a:off x="264058" y="5205127"/>
            <a:ext cx="8568952" cy="481444"/>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t>他のソフトウェアを制限するライセンスの禁止</a:t>
            </a:r>
          </a:p>
        </p:txBody>
      </p:sp>
      <p:sp>
        <p:nvSpPr>
          <p:cNvPr id="15" name="正方形/長方形 14"/>
          <p:cNvSpPr/>
          <p:nvPr/>
        </p:nvSpPr>
        <p:spPr bwMode="auto">
          <a:xfrm>
            <a:off x="264058" y="5738036"/>
            <a:ext cx="8568952" cy="481444"/>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t>ライセンスは技術中立的でなければならない</a:t>
            </a:r>
          </a:p>
        </p:txBody>
      </p:sp>
      <p:sp>
        <p:nvSpPr>
          <p:cNvPr id="16" name="正方形/長方形 15"/>
          <p:cNvSpPr/>
          <p:nvPr/>
        </p:nvSpPr>
        <p:spPr bwMode="auto">
          <a:xfrm>
            <a:off x="264058" y="941863"/>
            <a:ext cx="8568952" cy="481444"/>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t>再頒布の自由</a:t>
            </a:r>
          </a:p>
        </p:txBody>
      </p:sp>
      <p:sp>
        <p:nvSpPr>
          <p:cNvPr id="17" name="正方形/長方形 16"/>
          <p:cNvSpPr/>
          <p:nvPr/>
        </p:nvSpPr>
        <p:spPr>
          <a:xfrm>
            <a:off x="4242604" y="6289575"/>
            <a:ext cx="4572000" cy="307777"/>
          </a:xfrm>
          <a:prstGeom prst="rect">
            <a:avLst/>
          </a:prstGeom>
        </p:spPr>
        <p:txBody>
          <a:bodyPr>
            <a:spAutoFit/>
          </a:bodyPr>
          <a:lstStyle/>
          <a:p>
            <a:pPr algn="r"/>
            <a:r>
              <a:rPr lang="en-US" altLang="ja-JP" sz="1400" dirty="0"/>
              <a:t>http://www.opensource.jp/osd/osd-japanese.html</a:t>
            </a:r>
            <a:endParaRPr lang="ja-JP" altLang="en-US" sz="1400" dirty="0"/>
          </a:p>
        </p:txBody>
      </p:sp>
    </p:spTree>
    <p:extLst>
      <p:ext uri="{BB962C8B-B14F-4D97-AF65-F5344CB8AC3E}">
        <p14:creationId xmlns:p14="http://schemas.microsoft.com/office/powerpoint/2010/main" val="65674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0-#ppt_w/2"/>
                                          </p:val>
                                        </p:tav>
                                        <p:tav tm="100000">
                                          <p:val>
                                            <p:strVal val="#ppt_x"/>
                                          </p:val>
                                        </p:tav>
                                      </p:tavLst>
                                    </p:anim>
                                    <p:anim calcmode="lin" valueType="num">
                                      <p:cBhvr additive="base">
                                        <p:cTn id="4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7358063" y="5429250"/>
            <a:ext cx="1500187" cy="4286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solidFill>
                  <a:schemeClr val="bg1"/>
                </a:solidFill>
              </a:rPr>
              <a:t>OSS</a:t>
            </a:r>
            <a:endParaRPr lang="ja-JP" altLang="en-US" sz="1200" dirty="0">
              <a:solidFill>
                <a:schemeClr val="bg1"/>
              </a:solidFill>
            </a:endParaRPr>
          </a:p>
        </p:txBody>
      </p:sp>
      <p:sp>
        <p:nvSpPr>
          <p:cNvPr id="19" name="角丸四角形 18"/>
          <p:cNvSpPr/>
          <p:nvPr/>
        </p:nvSpPr>
        <p:spPr>
          <a:xfrm>
            <a:off x="7358063" y="4357688"/>
            <a:ext cx="1500187" cy="4286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bg1"/>
                </a:solidFill>
              </a:rPr>
              <a:t>フリーソフト</a:t>
            </a:r>
          </a:p>
        </p:txBody>
      </p:sp>
      <p:grpSp>
        <p:nvGrpSpPr>
          <p:cNvPr id="2" name="グループ化 38"/>
          <p:cNvGrpSpPr>
            <a:grpSpLocks/>
          </p:cNvGrpSpPr>
          <p:nvPr/>
        </p:nvGrpSpPr>
        <p:grpSpPr bwMode="auto">
          <a:xfrm>
            <a:off x="857250" y="3143250"/>
            <a:ext cx="8001000" cy="571500"/>
            <a:chOff x="857250" y="3143250"/>
            <a:chExt cx="8001000" cy="571500"/>
          </a:xfrm>
        </p:grpSpPr>
        <p:sp>
          <p:nvSpPr>
            <p:cNvPr id="13" name="角丸四角形 12"/>
            <p:cNvSpPr/>
            <p:nvPr/>
          </p:nvSpPr>
          <p:spPr>
            <a:xfrm>
              <a:off x="7358063" y="3214688"/>
              <a:ext cx="1500187" cy="4286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bg1"/>
                  </a:solidFill>
                </a:rPr>
                <a:t>フリーウェア</a:t>
              </a:r>
              <a:r>
                <a:rPr lang="en-US" altLang="ja-JP" sz="1200" dirty="0">
                  <a:solidFill>
                    <a:schemeClr val="bg1"/>
                  </a:solidFill>
                </a:rPr>
                <a:t>/PDS</a:t>
              </a:r>
              <a:endParaRPr lang="ja-JP" altLang="en-US" sz="1200" dirty="0">
                <a:solidFill>
                  <a:schemeClr val="bg1"/>
                </a:solidFill>
              </a:endParaRPr>
            </a:p>
          </p:txBody>
        </p:sp>
        <p:sp>
          <p:nvSpPr>
            <p:cNvPr id="13352" name="右矢印 66"/>
            <p:cNvSpPr>
              <a:spLocks noChangeArrowheads="1"/>
            </p:cNvSpPr>
            <p:nvPr/>
          </p:nvSpPr>
          <p:spPr bwMode="auto">
            <a:xfrm>
              <a:off x="857250" y="3143250"/>
              <a:ext cx="6572250" cy="571500"/>
            </a:xfrm>
            <a:prstGeom prst="rightArrow">
              <a:avLst>
                <a:gd name="adj1" fmla="val 75343"/>
                <a:gd name="adj2" fmla="val 48609"/>
              </a:avLst>
            </a:prstGeom>
            <a:solidFill>
              <a:srgbClr val="CBD7EB"/>
            </a:solidFill>
            <a:ln w="38100" algn="ctr">
              <a:solidFill>
                <a:schemeClr val="bg1"/>
              </a:solid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grpSp>
      <p:sp>
        <p:nvSpPr>
          <p:cNvPr id="12295" name="右矢印 67"/>
          <p:cNvSpPr>
            <a:spLocks noChangeArrowheads="1"/>
          </p:cNvSpPr>
          <p:nvPr/>
        </p:nvSpPr>
        <p:spPr bwMode="auto">
          <a:xfrm>
            <a:off x="857250" y="4286250"/>
            <a:ext cx="6572250" cy="571500"/>
          </a:xfrm>
          <a:prstGeom prst="rightArrow">
            <a:avLst>
              <a:gd name="adj1" fmla="val 75343"/>
              <a:gd name="adj2" fmla="val 48609"/>
            </a:avLst>
          </a:prstGeom>
          <a:solidFill>
            <a:srgbClr val="CBD7EB"/>
          </a:solidFill>
          <a:ln w="38100" algn="ctr">
            <a:solidFill>
              <a:schemeClr val="bg1"/>
            </a:solid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sp>
        <p:nvSpPr>
          <p:cNvPr id="12296" name="右矢印 68"/>
          <p:cNvSpPr>
            <a:spLocks noChangeArrowheads="1"/>
          </p:cNvSpPr>
          <p:nvPr/>
        </p:nvSpPr>
        <p:spPr bwMode="auto">
          <a:xfrm>
            <a:off x="857250" y="5357813"/>
            <a:ext cx="6572250" cy="571500"/>
          </a:xfrm>
          <a:prstGeom prst="rightArrow">
            <a:avLst>
              <a:gd name="adj1" fmla="val 75343"/>
              <a:gd name="adj2" fmla="val 48609"/>
            </a:avLst>
          </a:prstGeom>
          <a:solidFill>
            <a:srgbClr val="CBD7EB"/>
          </a:solidFill>
          <a:ln w="38100" algn="ctr">
            <a:solidFill>
              <a:schemeClr val="bg1"/>
            </a:solid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grpSp>
        <p:nvGrpSpPr>
          <p:cNvPr id="3" name="グループ化 39"/>
          <p:cNvGrpSpPr>
            <a:grpSpLocks/>
          </p:cNvGrpSpPr>
          <p:nvPr/>
        </p:nvGrpSpPr>
        <p:grpSpPr bwMode="auto">
          <a:xfrm>
            <a:off x="857250" y="2071688"/>
            <a:ext cx="8001000" cy="500062"/>
            <a:chOff x="857250" y="2071688"/>
            <a:chExt cx="8001000" cy="500062"/>
          </a:xfrm>
        </p:grpSpPr>
        <p:sp>
          <p:nvSpPr>
            <p:cNvPr id="7" name="角丸四角形 6"/>
            <p:cNvSpPr/>
            <p:nvPr/>
          </p:nvSpPr>
          <p:spPr>
            <a:xfrm>
              <a:off x="7358063" y="2098675"/>
              <a:ext cx="1500187" cy="4286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bg1"/>
                  </a:solidFill>
                </a:rPr>
                <a:t>商用ソフト</a:t>
              </a:r>
            </a:p>
          </p:txBody>
        </p:sp>
        <p:sp>
          <p:nvSpPr>
            <p:cNvPr id="13350" name="右矢印 65"/>
            <p:cNvSpPr>
              <a:spLocks noChangeArrowheads="1"/>
            </p:cNvSpPr>
            <p:nvPr/>
          </p:nvSpPr>
          <p:spPr bwMode="auto">
            <a:xfrm>
              <a:off x="857250" y="2071688"/>
              <a:ext cx="6572250" cy="500062"/>
            </a:xfrm>
            <a:prstGeom prst="rightArrow">
              <a:avLst>
                <a:gd name="adj1" fmla="val 75343"/>
                <a:gd name="adj2" fmla="val 48616"/>
              </a:avLst>
            </a:prstGeom>
            <a:solidFill>
              <a:srgbClr val="CBD7EB"/>
            </a:solidFill>
            <a:ln w="38100" algn="ctr">
              <a:solidFill>
                <a:schemeClr val="bg1"/>
              </a:solid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grpSp>
      <p:sp>
        <p:nvSpPr>
          <p:cNvPr id="17424" name="タイトル 1"/>
          <p:cNvSpPr>
            <a:spLocks noGrp="1"/>
          </p:cNvSpPr>
          <p:nvPr>
            <p:ph type="title"/>
          </p:nvPr>
        </p:nvSpPr>
        <p:spPr/>
        <p:txBody>
          <a:bodyPr/>
          <a:lstStyle/>
          <a:p>
            <a:r>
              <a:rPr lang="ja-JP" altLang="en-US" smtClean="0">
                <a:latin typeface="Arial" charset="0"/>
              </a:rPr>
              <a:t>たとえば、本</a:t>
            </a:r>
            <a:r>
              <a:rPr lang="en-US" altLang="ja-JP" smtClean="0">
                <a:latin typeface="Arial" charset="0"/>
              </a:rPr>
              <a:t>IT</a:t>
            </a:r>
            <a:r>
              <a:rPr lang="ja-JP" altLang="en-US" smtClean="0">
                <a:latin typeface="Arial" charset="0"/>
              </a:rPr>
              <a:t>塾の</a:t>
            </a:r>
            <a:r>
              <a:rPr lang="en-US" altLang="ja-JP" smtClean="0">
                <a:latin typeface="Arial" charset="0"/>
              </a:rPr>
              <a:t>PPT</a:t>
            </a:r>
            <a:r>
              <a:rPr lang="ja-JP" altLang="en-US" smtClean="0">
                <a:latin typeface="Arial" charset="0"/>
              </a:rPr>
              <a:t>ファイルは</a:t>
            </a:r>
          </a:p>
        </p:txBody>
      </p:sp>
      <p:pic>
        <p:nvPicPr>
          <p:cNvPr id="1229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 y="2030413"/>
            <a:ext cx="541338"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角丸四角形 8"/>
          <p:cNvSpPr/>
          <p:nvPr/>
        </p:nvSpPr>
        <p:spPr>
          <a:xfrm>
            <a:off x="357158" y="1285875"/>
            <a:ext cx="1071562" cy="285750"/>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bg1"/>
                </a:solidFill>
              </a:rPr>
              <a:t>配布形態</a:t>
            </a:r>
          </a:p>
        </p:txBody>
      </p:sp>
      <p:sp>
        <p:nvSpPr>
          <p:cNvPr id="10" name="角丸四角形 9"/>
          <p:cNvSpPr/>
          <p:nvPr/>
        </p:nvSpPr>
        <p:spPr>
          <a:xfrm>
            <a:off x="2996382" y="1285875"/>
            <a:ext cx="1071562" cy="285750"/>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bg1"/>
                </a:solidFill>
              </a:rPr>
              <a:t>再配布</a:t>
            </a:r>
          </a:p>
        </p:txBody>
      </p:sp>
      <p:sp>
        <p:nvSpPr>
          <p:cNvPr id="11" name="角丸四角形 10"/>
          <p:cNvSpPr/>
          <p:nvPr/>
        </p:nvSpPr>
        <p:spPr>
          <a:xfrm>
            <a:off x="4283968" y="1285875"/>
            <a:ext cx="1071562" cy="285750"/>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bg1"/>
                </a:solidFill>
              </a:rPr>
              <a:t>条件</a:t>
            </a:r>
          </a:p>
        </p:txBody>
      </p:sp>
      <p:pic>
        <p:nvPicPr>
          <p:cNvPr id="1230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3178175"/>
            <a:ext cx="5000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5394325"/>
            <a:ext cx="500062"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4322763"/>
            <a:ext cx="5000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角丸四角形 26"/>
          <p:cNvSpPr/>
          <p:nvPr/>
        </p:nvSpPr>
        <p:spPr>
          <a:xfrm>
            <a:off x="1700238" y="1285875"/>
            <a:ext cx="1071562" cy="285750"/>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bg1"/>
                </a:solidFill>
              </a:rPr>
              <a:t>改変</a:t>
            </a:r>
          </a:p>
        </p:txBody>
      </p:sp>
      <p:sp>
        <p:nvSpPr>
          <p:cNvPr id="12307" name="テキスト ボックス 27"/>
          <p:cNvSpPr txBox="1">
            <a:spLocks noChangeArrowheads="1"/>
          </p:cNvSpPr>
          <p:nvPr/>
        </p:nvSpPr>
        <p:spPr bwMode="auto">
          <a:xfrm>
            <a:off x="5519108" y="3151188"/>
            <a:ext cx="108234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000">
                <a:latin typeface="+mn-lt"/>
                <a:ea typeface="+mn-ea"/>
              </a:rPr>
              <a:t>著作権を放棄</a:t>
            </a:r>
            <a:endParaRPr lang="en-US" altLang="ja-JP" sz="1000">
              <a:latin typeface="+mn-lt"/>
              <a:ea typeface="+mn-ea"/>
            </a:endParaRPr>
          </a:p>
          <a:p>
            <a:pPr algn="ctr" eaLnBrk="1" hangingPunct="1"/>
            <a:r>
              <a:rPr lang="ja-JP" altLang="en-US" sz="1000">
                <a:latin typeface="+mn-lt"/>
                <a:ea typeface="+mn-ea"/>
              </a:rPr>
              <a:t>（主張しない）</a:t>
            </a:r>
            <a:endParaRPr lang="en-US" altLang="ja-JP" sz="1000">
              <a:latin typeface="+mn-lt"/>
              <a:ea typeface="+mn-ea"/>
            </a:endParaRPr>
          </a:p>
          <a:p>
            <a:pPr algn="ctr" eaLnBrk="1" hangingPunct="1"/>
            <a:r>
              <a:rPr lang="ja-JP" altLang="en-US" sz="1000">
                <a:latin typeface="+mn-lt"/>
                <a:ea typeface="+mn-ea"/>
              </a:rPr>
              <a:t>または規定なし</a:t>
            </a:r>
          </a:p>
        </p:txBody>
      </p:sp>
      <p:sp>
        <p:nvSpPr>
          <p:cNvPr id="12308" name="テキスト ボックス 32"/>
          <p:cNvSpPr txBox="1">
            <a:spLocks noChangeArrowheads="1"/>
          </p:cNvSpPr>
          <p:nvPr/>
        </p:nvSpPr>
        <p:spPr bwMode="auto">
          <a:xfrm>
            <a:off x="4421625" y="3305175"/>
            <a:ext cx="6976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000">
                <a:latin typeface="+mn-lt"/>
                <a:ea typeface="+mn-ea"/>
              </a:rPr>
              <a:t>制限なし</a:t>
            </a:r>
          </a:p>
        </p:txBody>
      </p:sp>
      <p:sp>
        <p:nvSpPr>
          <p:cNvPr id="12309" name="テキスト ボックス 38"/>
          <p:cNvSpPr txBox="1">
            <a:spLocks noChangeArrowheads="1"/>
          </p:cNvSpPr>
          <p:nvPr/>
        </p:nvSpPr>
        <p:spPr bwMode="auto">
          <a:xfrm>
            <a:off x="4314815" y="5443538"/>
            <a:ext cx="9541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000">
                <a:latin typeface="+mn-lt"/>
                <a:ea typeface="+mn-ea"/>
              </a:rPr>
              <a:t>著作権を表示</a:t>
            </a:r>
            <a:endParaRPr lang="en-US" altLang="ja-JP" sz="1000">
              <a:latin typeface="+mn-lt"/>
              <a:ea typeface="+mn-ea"/>
            </a:endParaRPr>
          </a:p>
          <a:p>
            <a:pPr algn="ctr" eaLnBrk="1" hangingPunct="1"/>
            <a:r>
              <a:rPr lang="ja-JP" altLang="en-US" sz="1000">
                <a:latin typeface="+mn-lt"/>
                <a:ea typeface="+mn-ea"/>
              </a:rPr>
              <a:t>再配布可</a:t>
            </a:r>
            <a:endParaRPr lang="en-US" altLang="ja-JP" sz="1000">
              <a:latin typeface="+mn-lt"/>
              <a:ea typeface="+mn-ea"/>
            </a:endParaRPr>
          </a:p>
        </p:txBody>
      </p:sp>
      <p:sp>
        <p:nvSpPr>
          <p:cNvPr id="12310" name="テキスト ボックス 41"/>
          <p:cNvSpPr txBox="1">
            <a:spLocks noChangeArrowheads="1"/>
          </p:cNvSpPr>
          <p:nvPr/>
        </p:nvSpPr>
        <p:spPr bwMode="auto">
          <a:xfrm>
            <a:off x="4249738" y="4371975"/>
            <a:ext cx="1082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000">
                <a:latin typeface="+mn-lt"/>
                <a:ea typeface="+mn-ea"/>
              </a:rPr>
              <a:t>著作権を表示</a:t>
            </a:r>
            <a:endParaRPr lang="en-US" altLang="ja-JP" sz="1000">
              <a:latin typeface="+mn-lt"/>
              <a:ea typeface="+mn-ea"/>
            </a:endParaRPr>
          </a:p>
          <a:p>
            <a:pPr algn="ctr" eaLnBrk="1" hangingPunct="1"/>
            <a:r>
              <a:rPr lang="ja-JP" altLang="en-US" sz="1000">
                <a:solidFill>
                  <a:srgbClr val="C00000"/>
                </a:solidFill>
                <a:latin typeface="+mn-lt"/>
                <a:ea typeface="+mn-ea"/>
              </a:rPr>
              <a:t>同条件で再配布</a:t>
            </a:r>
          </a:p>
        </p:txBody>
      </p:sp>
      <p:sp>
        <p:nvSpPr>
          <p:cNvPr id="47" name="ドーナツ 46"/>
          <p:cNvSpPr/>
          <p:nvPr/>
        </p:nvSpPr>
        <p:spPr bwMode="auto">
          <a:xfrm>
            <a:off x="1928813" y="3178175"/>
            <a:ext cx="500062" cy="501650"/>
          </a:xfrm>
          <a:prstGeom prst="donut">
            <a:avLst/>
          </a:prstGeom>
          <a:noFill/>
          <a:ln w="88900" cap="flat" cmpd="sng" algn="ctr">
            <a:solidFill>
              <a:srgbClr val="4168A7"/>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312" name="円/楕円 47"/>
          <p:cNvSpPr>
            <a:spLocks noChangeArrowheads="1"/>
          </p:cNvSpPr>
          <p:nvPr/>
        </p:nvSpPr>
        <p:spPr bwMode="auto">
          <a:xfrm>
            <a:off x="3214688" y="5394325"/>
            <a:ext cx="500062" cy="500063"/>
          </a:xfrm>
          <a:prstGeom prst="ellipse">
            <a:avLst/>
          </a:prstGeom>
          <a:noFill/>
          <a:ln w="88900" algn="ctr">
            <a:solidFill>
              <a:srgbClr val="4168A7"/>
            </a:solid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grpSp>
        <p:nvGrpSpPr>
          <p:cNvPr id="4" name="グループ化 52"/>
          <p:cNvGrpSpPr>
            <a:grpSpLocks/>
          </p:cNvGrpSpPr>
          <p:nvPr/>
        </p:nvGrpSpPr>
        <p:grpSpPr bwMode="auto">
          <a:xfrm>
            <a:off x="1928813" y="2063750"/>
            <a:ext cx="500062" cy="500063"/>
            <a:chOff x="2857488" y="1857364"/>
            <a:chExt cx="500066" cy="500066"/>
          </a:xfrm>
        </p:grpSpPr>
        <p:cxnSp>
          <p:nvCxnSpPr>
            <p:cNvPr id="13347" name="直線コネクタ 49"/>
            <p:cNvCxnSpPr>
              <a:cxnSpLocks noChangeShapeType="1"/>
            </p:cNvCxnSpPr>
            <p:nvPr/>
          </p:nvCxnSpPr>
          <p:spPr bwMode="auto">
            <a:xfrm rot="5400000" flipH="1" flipV="1">
              <a:off x="2857488" y="1857364"/>
              <a:ext cx="500066" cy="500066"/>
            </a:xfrm>
            <a:prstGeom prst="line">
              <a:avLst/>
            </a:prstGeom>
            <a:noFill/>
            <a:ln w="88900" algn="ctr">
              <a:solidFill>
                <a:srgbClr val="4168A7"/>
              </a:solidFill>
              <a:round/>
              <a:headEnd/>
              <a:tailEnd/>
            </a:ln>
            <a:scene3d>
              <a:camera prst="orthographicFront"/>
              <a:lightRig rig="threePt" dir="t"/>
            </a:scene3d>
            <a:sp3d/>
          </p:spPr>
        </p:cxnSp>
        <p:cxnSp>
          <p:nvCxnSpPr>
            <p:cNvPr id="13348" name="直線コネクタ 50"/>
            <p:cNvCxnSpPr>
              <a:cxnSpLocks noChangeShapeType="1"/>
            </p:cNvCxnSpPr>
            <p:nvPr/>
          </p:nvCxnSpPr>
          <p:spPr bwMode="auto">
            <a:xfrm rot="16200000" flipV="1">
              <a:off x="2857488" y="1857364"/>
              <a:ext cx="490542" cy="490542"/>
            </a:xfrm>
            <a:prstGeom prst="line">
              <a:avLst/>
            </a:prstGeom>
            <a:noFill/>
            <a:ln w="88900" algn="ctr">
              <a:solidFill>
                <a:srgbClr val="4168A7"/>
              </a:solidFill>
              <a:round/>
              <a:headEnd/>
              <a:tailEnd/>
            </a:ln>
            <a:scene3d>
              <a:camera prst="orthographicFront"/>
              <a:lightRig rig="threePt" dir="t"/>
            </a:scene3d>
            <a:sp3d/>
          </p:spPr>
        </p:cxnSp>
      </p:grpSp>
      <p:sp>
        <p:nvSpPr>
          <p:cNvPr id="54" name="ドーナツ 53"/>
          <p:cNvSpPr/>
          <p:nvPr/>
        </p:nvSpPr>
        <p:spPr bwMode="auto">
          <a:xfrm>
            <a:off x="3214688" y="3178175"/>
            <a:ext cx="500062" cy="501650"/>
          </a:xfrm>
          <a:prstGeom prst="donut">
            <a:avLst/>
          </a:prstGeom>
          <a:noFill/>
          <a:ln w="88900" cap="flat" cmpd="sng" algn="ctr">
            <a:solidFill>
              <a:srgbClr val="4168A7"/>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grpSp>
        <p:nvGrpSpPr>
          <p:cNvPr id="5" name="グループ化 55"/>
          <p:cNvGrpSpPr>
            <a:grpSpLocks/>
          </p:cNvGrpSpPr>
          <p:nvPr/>
        </p:nvGrpSpPr>
        <p:grpSpPr bwMode="auto">
          <a:xfrm>
            <a:off x="3214688" y="2063750"/>
            <a:ext cx="500062" cy="500063"/>
            <a:chOff x="2857488" y="1857364"/>
            <a:chExt cx="500066" cy="500066"/>
          </a:xfrm>
        </p:grpSpPr>
        <p:cxnSp>
          <p:nvCxnSpPr>
            <p:cNvPr id="13345" name="直線コネクタ 56"/>
            <p:cNvCxnSpPr>
              <a:cxnSpLocks noChangeShapeType="1"/>
            </p:cNvCxnSpPr>
            <p:nvPr/>
          </p:nvCxnSpPr>
          <p:spPr bwMode="auto">
            <a:xfrm rot="5400000" flipH="1" flipV="1">
              <a:off x="2857488" y="1857364"/>
              <a:ext cx="500066" cy="500066"/>
            </a:xfrm>
            <a:prstGeom prst="line">
              <a:avLst/>
            </a:prstGeom>
            <a:noFill/>
            <a:ln w="88900" algn="ctr">
              <a:solidFill>
                <a:srgbClr val="4168A7"/>
              </a:solidFill>
              <a:round/>
              <a:headEnd/>
              <a:tailEnd/>
            </a:ln>
            <a:scene3d>
              <a:camera prst="orthographicFront"/>
              <a:lightRig rig="threePt" dir="t"/>
            </a:scene3d>
            <a:sp3d/>
          </p:spPr>
        </p:cxnSp>
        <p:cxnSp>
          <p:nvCxnSpPr>
            <p:cNvPr id="13346" name="直線コネクタ 57"/>
            <p:cNvCxnSpPr>
              <a:cxnSpLocks noChangeShapeType="1"/>
            </p:cNvCxnSpPr>
            <p:nvPr/>
          </p:nvCxnSpPr>
          <p:spPr bwMode="auto">
            <a:xfrm rot="16200000" flipV="1">
              <a:off x="2857488" y="1857364"/>
              <a:ext cx="490542" cy="490542"/>
            </a:xfrm>
            <a:prstGeom prst="line">
              <a:avLst/>
            </a:prstGeom>
            <a:noFill/>
            <a:ln w="88900" algn="ctr">
              <a:solidFill>
                <a:srgbClr val="4168A7"/>
              </a:solidFill>
              <a:round/>
              <a:headEnd/>
              <a:tailEnd/>
            </a:ln>
            <a:scene3d>
              <a:camera prst="orthographicFront"/>
              <a:lightRig rig="threePt" dir="t"/>
            </a:scene3d>
            <a:sp3d/>
          </p:spPr>
        </p:cxnSp>
      </p:grpSp>
      <p:sp>
        <p:nvSpPr>
          <p:cNvPr id="59" name="ドーナツ 58"/>
          <p:cNvSpPr/>
          <p:nvPr/>
        </p:nvSpPr>
        <p:spPr bwMode="auto">
          <a:xfrm>
            <a:off x="1928813" y="5394325"/>
            <a:ext cx="500062" cy="500063"/>
          </a:xfrm>
          <a:prstGeom prst="donut">
            <a:avLst/>
          </a:prstGeom>
          <a:noFill/>
          <a:ln w="88900" cap="flat" cmpd="sng" algn="ctr">
            <a:solidFill>
              <a:srgbClr val="4168A7"/>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1" name="ドーナツ 60"/>
          <p:cNvSpPr/>
          <p:nvPr/>
        </p:nvSpPr>
        <p:spPr bwMode="auto">
          <a:xfrm>
            <a:off x="1928813" y="4322763"/>
            <a:ext cx="500062" cy="500062"/>
          </a:xfrm>
          <a:prstGeom prst="donut">
            <a:avLst/>
          </a:prstGeom>
          <a:noFill/>
          <a:ln w="88900" cap="flat" cmpd="sng" algn="ctr">
            <a:solidFill>
              <a:srgbClr val="4168A7"/>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2" name="角丸四角形 61"/>
          <p:cNvSpPr/>
          <p:nvPr/>
        </p:nvSpPr>
        <p:spPr>
          <a:xfrm>
            <a:off x="5516662" y="1285875"/>
            <a:ext cx="1071562" cy="285750"/>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bg1"/>
                </a:solidFill>
              </a:rPr>
              <a:t>著作権</a:t>
            </a:r>
          </a:p>
        </p:txBody>
      </p:sp>
      <p:sp>
        <p:nvSpPr>
          <p:cNvPr id="12320" name="テキスト ボックス 62"/>
          <p:cNvSpPr txBox="1">
            <a:spLocks noChangeArrowheads="1"/>
          </p:cNvSpPr>
          <p:nvPr/>
        </p:nvSpPr>
        <p:spPr bwMode="auto">
          <a:xfrm>
            <a:off x="5575300" y="5519738"/>
            <a:ext cx="9540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000">
                <a:latin typeface="+mn-lt"/>
                <a:ea typeface="+mn-ea"/>
              </a:rPr>
              <a:t>著作権は保持</a:t>
            </a:r>
            <a:endParaRPr lang="en-US" altLang="ja-JP" sz="1000">
              <a:latin typeface="+mn-lt"/>
              <a:ea typeface="+mn-ea"/>
            </a:endParaRPr>
          </a:p>
        </p:txBody>
      </p:sp>
      <p:sp>
        <p:nvSpPr>
          <p:cNvPr id="12321" name="テキスト ボックス 63"/>
          <p:cNvSpPr txBox="1">
            <a:spLocks noChangeArrowheads="1"/>
          </p:cNvSpPr>
          <p:nvPr/>
        </p:nvSpPr>
        <p:spPr bwMode="auto">
          <a:xfrm>
            <a:off x="5575300" y="4448175"/>
            <a:ext cx="9540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000">
                <a:latin typeface="+mn-lt"/>
                <a:ea typeface="+mn-ea"/>
              </a:rPr>
              <a:t>著作権は保持</a:t>
            </a:r>
            <a:endParaRPr lang="en-US" altLang="ja-JP" sz="1000">
              <a:latin typeface="+mn-lt"/>
              <a:ea typeface="+mn-ea"/>
            </a:endParaRPr>
          </a:p>
        </p:txBody>
      </p:sp>
      <p:sp>
        <p:nvSpPr>
          <p:cNvPr id="12322" name="テキスト ボックス 64"/>
          <p:cNvSpPr txBox="1">
            <a:spLocks noChangeArrowheads="1"/>
          </p:cNvSpPr>
          <p:nvPr/>
        </p:nvSpPr>
        <p:spPr bwMode="auto">
          <a:xfrm>
            <a:off x="571500" y="2571750"/>
            <a:ext cx="6969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000">
                <a:latin typeface="+mn-lt"/>
                <a:ea typeface="+mn-ea"/>
              </a:rPr>
              <a:t>または紙</a:t>
            </a:r>
          </a:p>
        </p:txBody>
      </p:sp>
      <p:sp>
        <p:nvSpPr>
          <p:cNvPr id="41" name="二等辺三角形 40"/>
          <p:cNvSpPr>
            <a:spLocks noChangeArrowheads="1"/>
          </p:cNvSpPr>
          <p:nvPr/>
        </p:nvSpPr>
        <p:spPr bwMode="auto">
          <a:xfrm>
            <a:off x="3214688" y="4357688"/>
            <a:ext cx="500062" cy="428625"/>
          </a:xfrm>
          <a:prstGeom prst="triangle">
            <a:avLst>
              <a:gd name="adj" fmla="val 50000"/>
            </a:avLst>
          </a:prstGeom>
          <a:noFill/>
          <a:ln w="88900" algn="ctr">
            <a:solidFill>
              <a:srgbClr val="4168A7"/>
            </a:solid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sp>
        <p:nvSpPr>
          <p:cNvPr id="43" name="テキスト ボックス 63"/>
          <p:cNvSpPr txBox="1">
            <a:spLocks noChangeArrowheads="1"/>
          </p:cNvSpPr>
          <p:nvPr/>
        </p:nvSpPr>
        <p:spPr bwMode="auto">
          <a:xfrm>
            <a:off x="5575300" y="2189163"/>
            <a:ext cx="9540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000">
                <a:latin typeface="+mn-lt"/>
                <a:ea typeface="+mn-ea"/>
              </a:rPr>
              <a:t>著作権は保持</a:t>
            </a:r>
            <a:endParaRPr lang="en-US" altLang="ja-JP" sz="1000">
              <a:latin typeface="+mn-lt"/>
              <a:ea typeface="+mn-ea"/>
            </a:endParaRPr>
          </a:p>
        </p:txBody>
      </p:sp>
      <p:sp>
        <p:nvSpPr>
          <p:cNvPr id="44" name="テキスト ボックス 63"/>
          <p:cNvSpPr txBox="1">
            <a:spLocks noChangeArrowheads="1"/>
          </p:cNvSpPr>
          <p:nvPr/>
        </p:nvSpPr>
        <p:spPr bwMode="auto">
          <a:xfrm>
            <a:off x="4342597" y="2132856"/>
            <a:ext cx="9541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000" dirty="0" smtClean="0">
                <a:latin typeface="+mn-lt"/>
                <a:ea typeface="+mn-ea"/>
              </a:rPr>
              <a:t>著作権を表示</a:t>
            </a:r>
            <a:endParaRPr lang="en-US" altLang="ja-JP" sz="1000" dirty="0" smtClean="0">
              <a:latin typeface="+mn-lt"/>
              <a:ea typeface="+mn-ea"/>
            </a:endParaRPr>
          </a:p>
          <a:p>
            <a:pPr algn="ctr" eaLnBrk="1" hangingPunct="1"/>
            <a:r>
              <a:rPr lang="ja-JP" altLang="en-US" sz="1000" dirty="0" smtClean="0">
                <a:latin typeface="+mn-lt"/>
                <a:ea typeface="+mn-ea"/>
              </a:rPr>
              <a:t>再配布</a:t>
            </a:r>
            <a:r>
              <a:rPr lang="ja-JP" altLang="en-US" sz="1000" dirty="0">
                <a:latin typeface="+mn-lt"/>
                <a:ea typeface="+mn-ea"/>
              </a:rPr>
              <a:t>禁止</a:t>
            </a:r>
            <a:endParaRPr lang="en-US" altLang="ja-JP" sz="1000" dirty="0">
              <a:latin typeface="+mn-lt"/>
              <a:ea typeface="+mn-ea"/>
            </a:endParaRPr>
          </a:p>
        </p:txBody>
      </p:sp>
      <p:sp>
        <p:nvSpPr>
          <p:cNvPr id="6" name="正方形/長方形 5"/>
          <p:cNvSpPr/>
          <p:nvPr/>
        </p:nvSpPr>
        <p:spPr bwMode="auto">
          <a:xfrm>
            <a:off x="357158" y="3714750"/>
            <a:ext cx="1046490" cy="218306"/>
          </a:xfrm>
          <a:prstGeom prst="rect">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100" dirty="0" smtClean="0">
                <a:solidFill>
                  <a:schemeClr val="bg1"/>
                </a:solidFill>
                <a:latin typeface="+mn-lt"/>
                <a:ea typeface="+mn-ea"/>
              </a:rPr>
              <a:t>この塾の資料</a:t>
            </a:r>
            <a:endParaRPr kumimoji="0" lang="ja-JP" altLang="en-US" sz="1100" dirty="0">
              <a:solidFill>
                <a:schemeClr val="bg1"/>
              </a:solidFill>
              <a:latin typeface="+mn-lt"/>
              <a:ea typeface="+mn-ea"/>
            </a:endParaRPr>
          </a:p>
        </p:txBody>
      </p:sp>
    </p:spTree>
    <p:extLst>
      <p:ext uri="{BB962C8B-B14F-4D97-AF65-F5344CB8AC3E}">
        <p14:creationId xmlns:p14="http://schemas.microsoft.com/office/powerpoint/2010/main" val="324939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303"/>
                                        </p:tgtEl>
                                        <p:attrNameLst>
                                          <p:attrName>style.visibility</p:attrName>
                                        </p:attrNameLst>
                                      </p:cBhvr>
                                      <p:to>
                                        <p:strVal val="visible"/>
                                      </p:to>
                                    </p:set>
                                    <p:animEffect transition="in" filter="fade">
                                      <p:cBhvr>
                                        <p:cTn id="7" dur="500"/>
                                        <p:tgtEl>
                                          <p:spTgt spid="1230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2307"/>
                                        </p:tgtEl>
                                        <p:attrNameLst>
                                          <p:attrName>style.visibility</p:attrName>
                                        </p:attrNameLst>
                                      </p:cBhvr>
                                      <p:to>
                                        <p:strVal val="visible"/>
                                      </p:to>
                                    </p:set>
                                    <p:anim calcmode="lin" valueType="num">
                                      <p:cBhvr additive="base">
                                        <p:cTn id="15" dur="500" fill="hold"/>
                                        <p:tgtEl>
                                          <p:spTgt spid="12307"/>
                                        </p:tgtEl>
                                        <p:attrNameLst>
                                          <p:attrName>ppt_x</p:attrName>
                                        </p:attrNameLst>
                                      </p:cBhvr>
                                      <p:tavLst>
                                        <p:tav tm="0">
                                          <p:val>
                                            <p:strVal val="0-#ppt_w/2"/>
                                          </p:val>
                                        </p:tav>
                                        <p:tav tm="100000">
                                          <p:val>
                                            <p:strVal val="#ppt_x"/>
                                          </p:val>
                                        </p:tav>
                                      </p:tavLst>
                                    </p:anim>
                                    <p:anim calcmode="lin" valueType="num">
                                      <p:cBhvr additive="base">
                                        <p:cTn id="16" dur="500" fill="hold"/>
                                        <p:tgtEl>
                                          <p:spTgt spid="1230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308"/>
                                        </p:tgtEl>
                                        <p:attrNameLst>
                                          <p:attrName>style.visibility</p:attrName>
                                        </p:attrNameLst>
                                      </p:cBhvr>
                                      <p:to>
                                        <p:strVal val="visible"/>
                                      </p:to>
                                    </p:set>
                                    <p:anim calcmode="lin" valueType="num">
                                      <p:cBhvr additive="base">
                                        <p:cTn id="19" dur="500" fill="hold"/>
                                        <p:tgtEl>
                                          <p:spTgt spid="12308"/>
                                        </p:tgtEl>
                                        <p:attrNameLst>
                                          <p:attrName>ppt_x</p:attrName>
                                        </p:attrNameLst>
                                      </p:cBhvr>
                                      <p:tavLst>
                                        <p:tav tm="0">
                                          <p:val>
                                            <p:strVal val="0-#ppt_w/2"/>
                                          </p:val>
                                        </p:tav>
                                        <p:tav tm="100000">
                                          <p:val>
                                            <p:strVal val="#ppt_x"/>
                                          </p:val>
                                        </p:tav>
                                      </p:tavLst>
                                    </p:anim>
                                    <p:anim calcmode="lin" valueType="num">
                                      <p:cBhvr additive="base">
                                        <p:cTn id="20" dur="500" fill="hold"/>
                                        <p:tgtEl>
                                          <p:spTgt spid="1230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0-#ppt_w/2"/>
                                          </p:val>
                                        </p:tav>
                                        <p:tav tm="100000">
                                          <p:val>
                                            <p:strVal val="#ppt_x"/>
                                          </p:val>
                                        </p:tav>
                                      </p:tavLst>
                                    </p:anim>
                                    <p:anim calcmode="lin" valueType="num">
                                      <p:cBhvr additive="base">
                                        <p:cTn id="24" dur="500" fill="hold"/>
                                        <p:tgtEl>
                                          <p:spTgt spid="47"/>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500" fill="hold"/>
                                        <p:tgtEl>
                                          <p:spTgt spid="54"/>
                                        </p:tgtEl>
                                        <p:attrNameLst>
                                          <p:attrName>ppt_x</p:attrName>
                                        </p:attrNameLst>
                                      </p:cBhvr>
                                      <p:tavLst>
                                        <p:tav tm="0">
                                          <p:val>
                                            <p:strVal val="0-#ppt_w/2"/>
                                          </p:val>
                                        </p:tav>
                                        <p:tav tm="100000">
                                          <p:val>
                                            <p:strVal val="#ppt_x"/>
                                          </p:val>
                                        </p:tav>
                                      </p:tavLst>
                                    </p:anim>
                                    <p:anim calcmode="lin" valueType="num">
                                      <p:cBhvr additive="base">
                                        <p:cTn id="28"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nodeType="clickEffect">
                                  <p:stCondLst>
                                    <p:cond delay="0"/>
                                  </p:stCondLst>
                                  <p:childTnLst>
                                    <p:set>
                                      <p:cBhvr>
                                        <p:cTn id="37" dur="1" fill="hold">
                                          <p:stCondLst>
                                            <p:cond delay="0"/>
                                          </p:stCondLst>
                                        </p:cTn>
                                        <p:tgtEl>
                                          <p:spTgt spid="12299"/>
                                        </p:tgtEl>
                                        <p:attrNameLst>
                                          <p:attrName>style.visibility</p:attrName>
                                        </p:attrNameLst>
                                      </p:cBhvr>
                                      <p:to>
                                        <p:strVal val="visible"/>
                                      </p:to>
                                    </p:set>
                                    <p:anim calcmode="lin" valueType="num">
                                      <p:cBhvr additive="base">
                                        <p:cTn id="38" dur="500" fill="hold"/>
                                        <p:tgtEl>
                                          <p:spTgt spid="12299"/>
                                        </p:tgtEl>
                                        <p:attrNameLst>
                                          <p:attrName>ppt_x</p:attrName>
                                        </p:attrNameLst>
                                      </p:cBhvr>
                                      <p:tavLst>
                                        <p:tav tm="0">
                                          <p:val>
                                            <p:strVal val="0-#ppt_w/2"/>
                                          </p:val>
                                        </p:tav>
                                        <p:tav tm="100000">
                                          <p:val>
                                            <p:strVal val="#ppt_x"/>
                                          </p:val>
                                        </p:tav>
                                      </p:tavLst>
                                    </p:anim>
                                    <p:anim calcmode="lin" valueType="num">
                                      <p:cBhvr additive="base">
                                        <p:cTn id="39" dur="500" fill="hold"/>
                                        <p:tgtEl>
                                          <p:spTgt spid="12299"/>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0-#ppt_w/2"/>
                                          </p:val>
                                        </p:tav>
                                        <p:tav tm="100000">
                                          <p:val>
                                            <p:strVal val="#ppt_x"/>
                                          </p:val>
                                        </p:tav>
                                      </p:tavLst>
                                    </p:anim>
                                    <p:anim calcmode="lin" valueType="num">
                                      <p:cBhvr additive="base">
                                        <p:cTn id="43" dur="500" fill="hold"/>
                                        <p:tgtEl>
                                          <p:spTgt spid="4"/>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0-#ppt_w/2"/>
                                          </p:val>
                                        </p:tav>
                                        <p:tav tm="100000">
                                          <p:val>
                                            <p:strVal val="#ppt_x"/>
                                          </p:val>
                                        </p:tav>
                                      </p:tavLst>
                                    </p:anim>
                                    <p:anim calcmode="lin" valueType="num">
                                      <p:cBhvr additive="base">
                                        <p:cTn id="47" dur="500" fill="hold"/>
                                        <p:tgtEl>
                                          <p:spTgt spid="5"/>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 calcmode="lin" valueType="num">
                                      <p:cBhvr additive="base">
                                        <p:cTn id="50" dur="500" fill="hold"/>
                                        <p:tgtEl>
                                          <p:spTgt spid="44"/>
                                        </p:tgtEl>
                                        <p:attrNameLst>
                                          <p:attrName>ppt_x</p:attrName>
                                        </p:attrNameLst>
                                      </p:cBhvr>
                                      <p:tavLst>
                                        <p:tav tm="0">
                                          <p:val>
                                            <p:strVal val="0-#ppt_w/2"/>
                                          </p:val>
                                        </p:tav>
                                        <p:tav tm="100000">
                                          <p:val>
                                            <p:strVal val="#ppt_x"/>
                                          </p:val>
                                        </p:tav>
                                      </p:tavLst>
                                    </p:anim>
                                    <p:anim calcmode="lin" valueType="num">
                                      <p:cBhvr additive="base">
                                        <p:cTn id="51" dur="500" fill="hold"/>
                                        <p:tgtEl>
                                          <p:spTgt spid="44"/>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additive="base">
                                        <p:cTn id="54" dur="500" fill="hold"/>
                                        <p:tgtEl>
                                          <p:spTgt spid="43"/>
                                        </p:tgtEl>
                                        <p:attrNameLst>
                                          <p:attrName>ppt_x</p:attrName>
                                        </p:attrNameLst>
                                      </p:cBhvr>
                                      <p:tavLst>
                                        <p:tav tm="0">
                                          <p:val>
                                            <p:strVal val="0-#ppt_w/2"/>
                                          </p:val>
                                        </p:tav>
                                        <p:tav tm="100000">
                                          <p:val>
                                            <p:strVal val="#ppt_x"/>
                                          </p:val>
                                        </p:tav>
                                      </p:tavLst>
                                    </p:anim>
                                    <p:anim calcmode="lin" valueType="num">
                                      <p:cBhvr additive="base">
                                        <p:cTn id="55" dur="500" fill="hold"/>
                                        <p:tgtEl>
                                          <p:spTgt spid="43"/>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12322"/>
                                        </p:tgtEl>
                                        <p:attrNameLst>
                                          <p:attrName>style.visibility</p:attrName>
                                        </p:attrNameLst>
                                      </p:cBhvr>
                                      <p:to>
                                        <p:strVal val="visible"/>
                                      </p:to>
                                    </p:set>
                                    <p:anim calcmode="lin" valueType="num">
                                      <p:cBhvr additive="base">
                                        <p:cTn id="58" dur="500" fill="hold"/>
                                        <p:tgtEl>
                                          <p:spTgt spid="12322"/>
                                        </p:tgtEl>
                                        <p:attrNameLst>
                                          <p:attrName>ppt_x</p:attrName>
                                        </p:attrNameLst>
                                      </p:cBhvr>
                                      <p:tavLst>
                                        <p:tav tm="0">
                                          <p:val>
                                            <p:strVal val="0-#ppt_w/2"/>
                                          </p:val>
                                        </p:tav>
                                        <p:tav tm="100000">
                                          <p:val>
                                            <p:strVal val="#ppt_x"/>
                                          </p:val>
                                        </p:tav>
                                      </p:tavLst>
                                    </p:anim>
                                    <p:anim calcmode="lin" valueType="num">
                                      <p:cBhvr additive="base">
                                        <p:cTn id="59" dur="500" fill="hold"/>
                                        <p:tgtEl>
                                          <p:spTgt spid="12322"/>
                                        </p:tgtEl>
                                        <p:attrNameLst>
                                          <p:attrName>ppt_y</p:attrName>
                                        </p:attrNameLst>
                                      </p:cBhvr>
                                      <p:tavLst>
                                        <p:tav tm="0">
                                          <p:val>
                                            <p:strVal val="#ppt_y"/>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ipe(left)">
                                      <p:cBhvr>
                                        <p:cTn id="64" dur="500"/>
                                        <p:tgtEl>
                                          <p:spTgt spid="3"/>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3" presetClass="entr" presetSubtype="16" fill="hold"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500" fill="hold"/>
                                        <p:tgtEl>
                                          <p:spTgt spid="19"/>
                                        </p:tgtEl>
                                        <p:attrNameLst>
                                          <p:attrName>ppt_w</p:attrName>
                                        </p:attrNameLst>
                                      </p:cBhvr>
                                      <p:tavLst>
                                        <p:tav tm="0">
                                          <p:val>
                                            <p:fltVal val="0"/>
                                          </p:val>
                                        </p:tav>
                                        <p:tav tm="100000">
                                          <p:val>
                                            <p:strVal val="#ppt_w"/>
                                          </p:val>
                                        </p:tav>
                                      </p:tavLst>
                                    </p:anim>
                                    <p:anim calcmode="lin" valueType="num">
                                      <p:cBhvr>
                                        <p:cTn id="70" dur="500" fill="hold"/>
                                        <p:tgtEl>
                                          <p:spTgt spid="19"/>
                                        </p:tgtEl>
                                        <p:attrNameLst>
                                          <p:attrName>ppt_h</p:attrName>
                                        </p:attrNameLst>
                                      </p:cBhvr>
                                      <p:tavLst>
                                        <p:tav tm="0">
                                          <p:val>
                                            <p:fltVal val="0"/>
                                          </p:val>
                                        </p:tav>
                                        <p:tav tm="100000">
                                          <p:val>
                                            <p:strVal val="#ppt_h"/>
                                          </p:val>
                                        </p:tav>
                                      </p:tavLst>
                                    </p:anim>
                                  </p:childTnLst>
                                </p:cTn>
                              </p:par>
                              <p:par>
                                <p:cTn id="71" presetID="23" presetClass="entr" presetSubtype="16" fill="hold" nodeType="with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nodeType="clickEffect">
                                  <p:stCondLst>
                                    <p:cond delay="0"/>
                                  </p:stCondLst>
                                  <p:childTnLst>
                                    <p:set>
                                      <p:cBhvr>
                                        <p:cTn id="78" dur="1" fill="hold">
                                          <p:stCondLst>
                                            <p:cond delay="0"/>
                                          </p:stCondLst>
                                        </p:cTn>
                                        <p:tgtEl>
                                          <p:spTgt spid="12295"/>
                                        </p:tgtEl>
                                        <p:attrNameLst>
                                          <p:attrName>style.visibility</p:attrName>
                                        </p:attrNameLst>
                                      </p:cBhvr>
                                      <p:to>
                                        <p:strVal val="visible"/>
                                      </p:to>
                                    </p:set>
                                    <p:anim calcmode="lin" valueType="num">
                                      <p:cBhvr additive="base">
                                        <p:cTn id="79" dur="500" fill="hold"/>
                                        <p:tgtEl>
                                          <p:spTgt spid="12295"/>
                                        </p:tgtEl>
                                        <p:attrNameLst>
                                          <p:attrName>ppt_x</p:attrName>
                                        </p:attrNameLst>
                                      </p:cBhvr>
                                      <p:tavLst>
                                        <p:tav tm="0">
                                          <p:val>
                                            <p:strVal val="0-#ppt_w/2"/>
                                          </p:val>
                                        </p:tav>
                                        <p:tav tm="100000">
                                          <p:val>
                                            <p:strVal val="#ppt_x"/>
                                          </p:val>
                                        </p:tav>
                                      </p:tavLst>
                                    </p:anim>
                                    <p:anim calcmode="lin" valueType="num">
                                      <p:cBhvr additive="base">
                                        <p:cTn id="80" dur="500" fill="hold"/>
                                        <p:tgtEl>
                                          <p:spTgt spid="12295"/>
                                        </p:tgtEl>
                                        <p:attrNameLst>
                                          <p:attrName>ppt_y</p:attrName>
                                        </p:attrNameLst>
                                      </p:cBhvr>
                                      <p:tavLst>
                                        <p:tav tm="0">
                                          <p:val>
                                            <p:strVal val="#ppt_y"/>
                                          </p:val>
                                        </p:tav>
                                        <p:tav tm="100000">
                                          <p:val>
                                            <p:strVal val="#ppt_y"/>
                                          </p:val>
                                        </p:tav>
                                      </p:tavLst>
                                    </p:anim>
                                  </p:childTnLst>
                                </p:cTn>
                              </p:par>
                              <p:par>
                                <p:cTn id="81" presetID="2" presetClass="entr" presetSubtype="8" fill="hold" nodeType="withEffect">
                                  <p:stCondLst>
                                    <p:cond delay="0"/>
                                  </p:stCondLst>
                                  <p:childTnLst>
                                    <p:set>
                                      <p:cBhvr>
                                        <p:cTn id="82" dur="1" fill="hold">
                                          <p:stCondLst>
                                            <p:cond delay="0"/>
                                          </p:stCondLst>
                                        </p:cTn>
                                        <p:tgtEl>
                                          <p:spTgt spid="12296"/>
                                        </p:tgtEl>
                                        <p:attrNameLst>
                                          <p:attrName>style.visibility</p:attrName>
                                        </p:attrNameLst>
                                      </p:cBhvr>
                                      <p:to>
                                        <p:strVal val="visible"/>
                                      </p:to>
                                    </p:set>
                                    <p:anim calcmode="lin" valueType="num">
                                      <p:cBhvr additive="base">
                                        <p:cTn id="83" dur="500" fill="hold"/>
                                        <p:tgtEl>
                                          <p:spTgt spid="12296"/>
                                        </p:tgtEl>
                                        <p:attrNameLst>
                                          <p:attrName>ppt_x</p:attrName>
                                        </p:attrNameLst>
                                      </p:cBhvr>
                                      <p:tavLst>
                                        <p:tav tm="0">
                                          <p:val>
                                            <p:strVal val="0-#ppt_w/2"/>
                                          </p:val>
                                        </p:tav>
                                        <p:tav tm="100000">
                                          <p:val>
                                            <p:strVal val="#ppt_x"/>
                                          </p:val>
                                        </p:tav>
                                      </p:tavLst>
                                    </p:anim>
                                    <p:anim calcmode="lin" valueType="num">
                                      <p:cBhvr additive="base">
                                        <p:cTn id="84" dur="500" fill="hold"/>
                                        <p:tgtEl>
                                          <p:spTgt spid="12296"/>
                                        </p:tgtEl>
                                        <p:attrNameLst>
                                          <p:attrName>ppt_y</p:attrName>
                                        </p:attrNameLst>
                                      </p:cBhvr>
                                      <p:tavLst>
                                        <p:tav tm="0">
                                          <p:val>
                                            <p:strVal val="#ppt_y"/>
                                          </p:val>
                                        </p:tav>
                                        <p:tav tm="100000">
                                          <p:val>
                                            <p:strVal val="#ppt_y"/>
                                          </p:val>
                                        </p:tav>
                                      </p:tavLst>
                                    </p:anim>
                                  </p:childTnLst>
                                </p:cTn>
                              </p:par>
                              <p:par>
                                <p:cTn id="85" presetID="2" presetClass="entr" presetSubtype="8" fill="hold" nodeType="withEffect">
                                  <p:stCondLst>
                                    <p:cond delay="0"/>
                                  </p:stCondLst>
                                  <p:childTnLst>
                                    <p:set>
                                      <p:cBhvr>
                                        <p:cTn id="86" dur="1" fill="hold">
                                          <p:stCondLst>
                                            <p:cond delay="0"/>
                                          </p:stCondLst>
                                        </p:cTn>
                                        <p:tgtEl>
                                          <p:spTgt spid="12304"/>
                                        </p:tgtEl>
                                        <p:attrNameLst>
                                          <p:attrName>style.visibility</p:attrName>
                                        </p:attrNameLst>
                                      </p:cBhvr>
                                      <p:to>
                                        <p:strVal val="visible"/>
                                      </p:to>
                                    </p:set>
                                    <p:anim calcmode="lin" valueType="num">
                                      <p:cBhvr additive="base">
                                        <p:cTn id="87" dur="500" fill="hold"/>
                                        <p:tgtEl>
                                          <p:spTgt spid="12304"/>
                                        </p:tgtEl>
                                        <p:attrNameLst>
                                          <p:attrName>ppt_x</p:attrName>
                                        </p:attrNameLst>
                                      </p:cBhvr>
                                      <p:tavLst>
                                        <p:tav tm="0">
                                          <p:val>
                                            <p:strVal val="0-#ppt_w/2"/>
                                          </p:val>
                                        </p:tav>
                                        <p:tav tm="100000">
                                          <p:val>
                                            <p:strVal val="#ppt_x"/>
                                          </p:val>
                                        </p:tav>
                                      </p:tavLst>
                                    </p:anim>
                                    <p:anim calcmode="lin" valueType="num">
                                      <p:cBhvr additive="base">
                                        <p:cTn id="88" dur="500" fill="hold"/>
                                        <p:tgtEl>
                                          <p:spTgt spid="12304"/>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0"/>
                                  </p:stCondLst>
                                  <p:childTnLst>
                                    <p:set>
                                      <p:cBhvr>
                                        <p:cTn id="90" dur="1" fill="hold">
                                          <p:stCondLst>
                                            <p:cond delay="0"/>
                                          </p:stCondLst>
                                        </p:cTn>
                                        <p:tgtEl>
                                          <p:spTgt spid="12305"/>
                                        </p:tgtEl>
                                        <p:attrNameLst>
                                          <p:attrName>style.visibility</p:attrName>
                                        </p:attrNameLst>
                                      </p:cBhvr>
                                      <p:to>
                                        <p:strVal val="visible"/>
                                      </p:to>
                                    </p:set>
                                    <p:anim calcmode="lin" valueType="num">
                                      <p:cBhvr additive="base">
                                        <p:cTn id="91" dur="500" fill="hold"/>
                                        <p:tgtEl>
                                          <p:spTgt spid="12305"/>
                                        </p:tgtEl>
                                        <p:attrNameLst>
                                          <p:attrName>ppt_x</p:attrName>
                                        </p:attrNameLst>
                                      </p:cBhvr>
                                      <p:tavLst>
                                        <p:tav tm="0">
                                          <p:val>
                                            <p:strVal val="0-#ppt_w/2"/>
                                          </p:val>
                                        </p:tav>
                                        <p:tav tm="100000">
                                          <p:val>
                                            <p:strVal val="#ppt_x"/>
                                          </p:val>
                                        </p:tav>
                                      </p:tavLst>
                                    </p:anim>
                                    <p:anim calcmode="lin" valueType="num">
                                      <p:cBhvr additive="base">
                                        <p:cTn id="92" dur="500" fill="hold"/>
                                        <p:tgtEl>
                                          <p:spTgt spid="12305"/>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12309"/>
                                        </p:tgtEl>
                                        <p:attrNameLst>
                                          <p:attrName>style.visibility</p:attrName>
                                        </p:attrNameLst>
                                      </p:cBhvr>
                                      <p:to>
                                        <p:strVal val="visible"/>
                                      </p:to>
                                    </p:set>
                                    <p:anim calcmode="lin" valueType="num">
                                      <p:cBhvr additive="base">
                                        <p:cTn id="95" dur="500" fill="hold"/>
                                        <p:tgtEl>
                                          <p:spTgt spid="12309"/>
                                        </p:tgtEl>
                                        <p:attrNameLst>
                                          <p:attrName>ppt_x</p:attrName>
                                        </p:attrNameLst>
                                      </p:cBhvr>
                                      <p:tavLst>
                                        <p:tav tm="0">
                                          <p:val>
                                            <p:strVal val="0-#ppt_w/2"/>
                                          </p:val>
                                        </p:tav>
                                        <p:tav tm="100000">
                                          <p:val>
                                            <p:strVal val="#ppt_x"/>
                                          </p:val>
                                        </p:tav>
                                      </p:tavLst>
                                    </p:anim>
                                    <p:anim calcmode="lin" valueType="num">
                                      <p:cBhvr additive="base">
                                        <p:cTn id="96" dur="500" fill="hold"/>
                                        <p:tgtEl>
                                          <p:spTgt spid="12309"/>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0"/>
                                  </p:stCondLst>
                                  <p:childTnLst>
                                    <p:set>
                                      <p:cBhvr>
                                        <p:cTn id="98" dur="1" fill="hold">
                                          <p:stCondLst>
                                            <p:cond delay="0"/>
                                          </p:stCondLst>
                                        </p:cTn>
                                        <p:tgtEl>
                                          <p:spTgt spid="12310"/>
                                        </p:tgtEl>
                                        <p:attrNameLst>
                                          <p:attrName>style.visibility</p:attrName>
                                        </p:attrNameLst>
                                      </p:cBhvr>
                                      <p:to>
                                        <p:strVal val="visible"/>
                                      </p:to>
                                    </p:set>
                                    <p:anim calcmode="lin" valueType="num">
                                      <p:cBhvr additive="base">
                                        <p:cTn id="99" dur="500" fill="hold"/>
                                        <p:tgtEl>
                                          <p:spTgt spid="12310"/>
                                        </p:tgtEl>
                                        <p:attrNameLst>
                                          <p:attrName>ppt_x</p:attrName>
                                        </p:attrNameLst>
                                      </p:cBhvr>
                                      <p:tavLst>
                                        <p:tav tm="0">
                                          <p:val>
                                            <p:strVal val="0-#ppt_w/2"/>
                                          </p:val>
                                        </p:tav>
                                        <p:tav tm="100000">
                                          <p:val>
                                            <p:strVal val="#ppt_x"/>
                                          </p:val>
                                        </p:tav>
                                      </p:tavLst>
                                    </p:anim>
                                    <p:anim calcmode="lin" valueType="num">
                                      <p:cBhvr additive="base">
                                        <p:cTn id="100" dur="500" fill="hold"/>
                                        <p:tgtEl>
                                          <p:spTgt spid="12310"/>
                                        </p:tgtEl>
                                        <p:attrNameLst>
                                          <p:attrName>ppt_y</p:attrName>
                                        </p:attrNameLst>
                                      </p:cBhvr>
                                      <p:tavLst>
                                        <p:tav tm="0">
                                          <p:val>
                                            <p:strVal val="#ppt_y"/>
                                          </p:val>
                                        </p:tav>
                                        <p:tav tm="100000">
                                          <p:val>
                                            <p:strVal val="#ppt_y"/>
                                          </p:val>
                                        </p:tav>
                                      </p:tavLst>
                                    </p:anim>
                                  </p:childTnLst>
                                </p:cTn>
                              </p:par>
                              <p:par>
                                <p:cTn id="101" presetID="2" presetClass="entr" presetSubtype="8" fill="hold" nodeType="withEffect">
                                  <p:stCondLst>
                                    <p:cond delay="0"/>
                                  </p:stCondLst>
                                  <p:childTnLst>
                                    <p:set>
                                      <p:cBhvr>
                                        <p:cTn id="102" dur="1" fill="hold">
                                          <p:stCondLst>
                                            <p:cond delay="0"/>
                                          </p:stCondLst>
                                        </p:cTn>
                                        <p:tgtEl>
                                          <p:spTgt spid="12312"/>
                                        </p:tgtEl>
                                        <p:attrNameLst>
                                          <p:attrName>style.visibility</p:attrName>
                                        </p:attrNameLst>
                                      </p:cBhvr>
                                      <p:to>
                                        <p:strVal val="visible"/>
                                      </p:to>
                                    </p:set>
                                    <p:anim calcmode="lin" valueType="num">
                                      <p:cBhvr additive="base">
                                        <p:cTn id="103" dur="500" fill="hold"/>
                                        <p:tgtEl>
                                          <p:spTgt spid="12312"/>
                                        </p:tgtEl>
                                        <p:attrNameLst>
                                          <p:attrName>ppt_x</p:attrName>
                                        </p:attrNameLst>
                                      </p:cBhvr>
                                      <p:tavLst>
                                        <p:tav tm="0">
                                          <p:val>
                                            <p:strVal val="0-#ppt_w/2"/>
                                          </p:val>
                                        </p:tav>
                                        <p:tav tm="100000">
                                          <p:val>
                                            <p:strVal val="#ppt_x"/>
                                          </p:val>
                                        </p:tav>
                                      </p:tavLst>
                                    </p:anim>
                                    <p:anim calcmode="lin" valueType="num">
                                      <p:cBhvr additive="base">
                                        <p:cTn id="104" dur="500" fill="hold"/>
                                        <p:tgtEl>
                                          <p:spTgt spid="12312"/>
                                        </p:tgtEl>
                                        <p:attrNameLst>
                                          <p:attrName>ppt_y</p:attrName>
                                        </p:attrNameLst>
                                      </p:cBhvr>
                                      <p:tavLst>
                                        <p:tav tm="0">
                                          <p:val>
                                            <p:strVal val="#ppt_y"/>
                                          </p:val>
                                        </p:tav>
                                        <p:tav tm="100000">
                                          <p:val>
                                            <p:strVal val="#ppt_y"/>
                                          </p:val>
                                        </p:tav>
                                      </p:tavLst>
                                    </p:anim>
                                  </p:childTnLst>
                                </p:cTn>
                              </p:par>
                              <p:par>
                                <p:cTn id="105" presetID="2" presetClass="entr" presetSubtype="8" fill="hold" nodeType="with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par>
                                <p:cTn id="109" presetID="2" presetClass="entr" presetSubtype="8" fill="hold" nodeType="withEffect">
                                  <p:stCondLst>
                                    <p:cond delay="0"/>
                                  </p:stCondLst>
                                  <p:childTnLst>
                                    <p:set>
                                      <p:cBhvr>
                                        <p:cTn id="110" dur="1" fill="hold">
                                          <p:stCondLst>
                                            <p:cond delay="0"/>
                                          </p:stCondLst>
                                        </p:cTn>
                                        <p:tgtEl>
                                          <p:spTgt spid="59"/>
                                        </p:tgtEl>
                                        <p:attrNameLst>
                                          <p:attrName>style.visibility</p:attrName>
                                        </p:attrNameLst>
                                      </p:cBhvr>
                                      <p:to>
                                        <p:strVal val="visible"/>
                                      </p:to>
                                    </p:set>
                                    <p:anim calcmode="lin" valueType="num">
                                      <p:cBhvr additive="base">
                                        <p:cTn id="111" dur="500" fill="hold"/>
                                        <p:tgtEl>
                                          <p:spTgt spid="59"/>
                                        </p:tgtEl>
                                        <p:attrNameLst>
                                          <p:attrName>ppt_x</p:attrName>
                                        </p:attrNameLst>
                                      </p:cBhvr>
                                      <p:tavLst>
                                        <p:tav tm="0">
                                          <p:val>
                                            <p:strVal val="0-#ppt_w/2"/>
                                          </p:val>
                                        </p:tav>
                                        <p:tav tm="100000">
                                          <p:val>
                                            <p:strVal val="#ppt_x"/>
                                          </p:val>
                                        </p:tav>
                                      </p:tavLst>
                                    </p:anim>
                                    <p:anim calcmode="lin" valueType="num">
                                      <p:cBhvr additive="base">
                                        <p:cTn id="112" dur="500" fill="hold"/>
                                        <p:tgtEl>
                                          <p:spTgt spid="59"/>
                                        </p:tgtEl>
                                        <p:attrNameLst>
                                          <p:attrName>ppt_y</p:attrName>
                                        </p:attrNameLst>
                                      </p:cBhvr>
                                      <p:tavLst>
                                        <p:tav tm="0">
                                          <p:val>
                                            <p:strVal val="#ppt_y"/>
                                          </p:val>
                                        </p:tav>
                                        <p:tav tm="100000">
                                          <p:val>
                                            <p:strVal val="#ppt_y"/>
                                          </p:val>
                                        </p:tav>
                                      </p:tavLst>
                                    </p:anim>
                                  </p:childTnLst>
                                </p:cTn>
                              </p:par>
                              <p:par>
                                <p:cTn id="113" presetID="2" presetClass="entr" presetSubtype="8" fill="hold" nodeType="with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additive="base">
                                        <p:cTn id="115" dur="500" fill="hold"/>
                                        <p:tgtEl>
                                          <p:spTgt spid="61"/>
                                        </p:tgtEl>
                                        <p:attrNameLst>
                                          <p:attrName>ppt_x</p:attrName>
                                        </p:attrNameLst>
                                      </p:cBhvr>
                                      <p:tavLst>
                                        <p:tav tm="0">
                                          <p:val>
                                            <p:strVal val="0-#ppt_w/2"/>
                                          </p:val>
                                        </p:tav>
                                        <p:tav tm="100000">
                                          <p:val>
                                            <p:strVal val="#ppt_x"/>
                                          </p:val>
                                        </p:tav>
                                      </p:tavLst>
                                    </p:anim>
                                    <p:anim calcmode="lin" valueType="num">
                                      <p:cBhvr additive="base">
                                        <p:cTn id="116" dur="500" fill="hold"/>
                                        <p:tgtEl>
                                          <p:spTgt spid="61"/>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0"/>
                                  </p:stCondLst>
                                  <p:childTnLst>
                                    <p:set>
                                      <p:cBhvr>
                                        <p:cTn id="118" dur="1" fill="hold">
                                          <p:stCondLst>
                                            <p:cond delay="0"/>
                                          </p:stCondLst>
                                        </p:cTn>
                                        <p:tgtEl>
                                          <p:spTgt spid="12320"/>
                                        </p:tgtEl>
                                        <p:attrNameLst>
                                          <p:attrName>style.visibility</p:attrName>
                                        </p:attrNameLst>
                                      </p:cBhvr>
                                      <p:to>
                                        <p:strVal val="visible"/>
                                      </p:to>
                                    </p:set>
                                    <p:anim calcmode="lin" valueType="num">
                                      <p:cBhvr additive="base">
                                        <p:cTn id="119" dur="500" fill="hold"/>
                                        <p:tgtEl>
                                          <p:spTgt spid="12320"/>
                                        </p:tgtEl>
                                        <p:attrNameLst>
                                          <p:attrName>ppt_x</p:attrName>
                                        </p:attrNameLst>
                                      </p:cBhvr>
                                      <p:tavLst>
                                        <p:tav tm="0">
                                          <p:val>
                                            <p:strVal val="0-#ppt_w/2"/>
                                          </p:val>
                                        </p:tav>
                                        <p:tav tm="100000">
                                          <p:val>
                                            <p:strVal val="#ppt_x"/>
                                          </p:val>
                                        </p:tav>
                                      </p:tavLst>
                                    </p:anim>
                                    <p:anim calcmode="lin" valueType="num">
                                      <p:cBhvr additive="base">
                                        <p:cTn id="120" dur="500" fill="hold"/>
                                        <p:tgtEl>
                                          <p:spTgt spid="12320"/>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0"/>
                                  </p:stCondLst>
                                  <p:childTnLst>
                                    <p:set>
                                      <p:cBhvr>
                                        <p:cTn id="122" dur="1" fill="hold">
                                          <p:stCondLst>
                                            <p:cond delay="0"/>
                                          </p:stCondLst>
                                        </p:cTn>
                                        <p:tgtEl>
                                          <p:spTgt spid="12321"/>
                                        </p:tgtEl>
                                        <p:attrNameLst>
                                          <p:attrName>style.visibility</p:attrName>
                                        </p:attrNameLst>
                                      </p:cBhvr>
                                      <p:to>
                                        <p:strVal val="visible"/>
                                      </p:to>
                                    </p:set>
                                    <p:anim calcmode="lin" valueType="num">
                                      <p:cBhvr additive="base">
                                        <p:cTn id="123" dur="500" fill="hold"/>
                                        <p:tgtEl>
                                          <p:spTgt spid="12321"/>
                                        </p:tgtEl>
                                        <p:attrNameLst>
                                          <p:attrName>ppt_x</p:attrName>
                                        </p:attrNameLst>
                                      </p:cBhvr>
                                      <p:tavLst>
                                        <p:tav tm="0">
                                          <p:val>
                                            <p:strVal val="0-#ppt_w/2"/>
                                          </p:val>
                                        </p:tav>
                                        <p:tav tm="100000">
                                          <p:val>
                                            <p:strVal val="#ppt_x"/>
                                          </p:val>
                                        </p:tav>
                                      </p:tavLst>
                                    </p:anim>
                                    <p:anim calcmode="lin" valueType="num">
                                      <p:cBhvr additive="base">
                                        <p:cTn id="124" dur="500" fill="hold"/>
                                        <p:tgtEl>
                                          <p:spTgt spid="123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7" grpId="0"/>
      <p:bldP spid="12308" grpId="0"/>
      <p:bldP spid="12309" grpId="0"/>
      <p:bldP spid="12310" grpId="0"/>
      <p:bldP spid="12320" grpId="0"/>
      <p:bldP spid="12321" grpId="0"/>
      <p:bldP spid="12322" grpId="0"/>
      <p:bldP spid="43" grpId="0"/>
      <p:bldP spid="44"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「オープン」は損か、得か</a:t>
            </a:r>
            <a:endParaRPr kumimoji="1" lang="ja-JP" altLang="en-US" dirty="0"/>
          </a:p>
        </p:txBody>
      </p:sp>
      <p:sp>
        <p:nvSpPr>
          <p:cNvPr id="4" name="正方形/長方形 3"/>
          <p:cNvSpPr/>
          <p:nvPr/>
        </p:nvSpPr>
        <p:spPr bwMode="auto">
          <a:xfrm>
            <a:off x="611560" y="4221088"/>
            <a:ext cx="3996444" cy="201622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アーキテクチャを公開してプラットフォームを握る</a:t>
            </a:r>
          </a:p>
        </p:txBody>
      </p:sp>
      <p:sp>
        <p:nvSpPr>
          <p:cNvPr id="5" name="正方形/長方形 4"/>
          <p:cNvSpPr/>
          <p:nvPr/>
        </p:nvSpPr>
        <p:spPr bwMode="auto">
          <a:xfrm>
            <a:off x="4788024" y="4221088"/>
            <a:ext cx="3816424" cy="201622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000" dirty="0" smtClean="0">
                <a:solidFill>
                  <a:schemeClr val="bg1"/>
                </a:solidFill>
                <a:latin typeface="+mn-lt"/>
                <a:ea typeface="+mn-ea"/>
              </a:rPr>
              <a:t>成功例</a:t>
            </a:r>
            <a:endParaRPr kumimoji="0" lang="en-US" altLang="ja-JP" sz="2000" dirty="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latin typeface="+mn-lt"/>
                <a:ea typeface="+mn-ea"/>
              </a:rPr>
              <a:t>・</a:t>
            </a:r>
            <a:r>
              <a:rPr kumimoji="0" lang="en-US" altLang="ja-JP" sz="1400" dirty="0" smtClean="0">
                <a:solidFill>
                  <a:schemeClr val="bg1"/>
                </a:solidFill>
                <a:latin typeface="+mn-lt"/>
                <a:ea typeface="+mn-ea"/>
              </a:rPr>
              <a:t>System360</a:t>
            </a: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latin typeface="+mn-lt"/>
                <a:ea typeface="+mn-ea"/>
              </a:rPr>
              <a:t>・プラットフォームと</a:t>
            </a:r>
            <a:r>
              <a:rPr kumimoji="0" lang="ja-JP" altLang="en-US" sz="1400" dirty="0">
                <a:solidFill>
                  <a:schemeClr val="bg1"/>
                </a:solidFill>
                <a:latin typeface="+mn-lt"/>
                <a:ea typeface="+mn-ea"/>
              </a:rPr>
              <a:t>しての</a:t>
            </a:r>
            <a:r>
              <a:rPr kumimoji="0" lang="en-US" altLang="ja-JP" sz="1400" dirty="0" smtClean="0">
                <a:solidFill>
                  <a:schemeClr val="bg1"/>
                </a:solidFill>
                <a:latin typeface="+mn-lt"/>
                <a:ea typeface="+mn-ea"/>
              </a:rPr>
              <a:t>IBM PC/AT</a:t>
            </a: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000" dirty="0" smtClean="0">
                <a:solidFill>
                  <a:schemeClr val="bg1"/>
                </a:solidFill>
                <a:latin typeface="+mn-lt"/>
                <a:ea typeface="+mn-ea"/>
              </a:rPr>
              <a:t>失敗例</a:t>
            </a:r>
            <a:endParaRPr kumimoji="0" lang="en-US" altLang="ja-JP" sz="2000" dirty="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000" dirty="0" smtClean="0">
                <a:solidFill>
                  <a:schemeClr val="bg1"/>
                </a:solidFill>
                <a:latin typeface="+mn-lt"/>
                <a:ea typeface="+mn-ea"/>
              </a:rPr>
              <a:t>・</a:t>
            </a:r>
            <a:r>
              <a:rPr kumimoji="0" lang="en-US" altLang="ja-JP" sz="1400" dirty="0" smtClean="0">
                <a:solidFill>
                  <a:schemeClr val="bg1"/>
                </a:solidFill>
                <a:latin typeface="+mn-lt"/>
                <a:ea typeface="+mn-ea"/>
              </a:rPr>
              <a:t>IBM</a:t>
            </a:r>
            <a:r>
              <a:rPr kumimoji="0" lang="ja-JP" altLang="en-US" sz="1400" dirty="0" smtClean="0">
                <a:solidFill>
                  <a:schemeClr val="bg1"/>
                </a:solidFill>
                <a:latin typeface="+mn-lt"/>
                <a:ea typeface="+mn-ea"/>
              </a:rPr>
              <a:t>にとっての</a:t>
            </a:r>
            <a:r>
              <a:rPr kumimoji="0" lang="en-US" altLang="ja-JP" sz="1400" dirty="0" smtClean="0">
                <a:solidFill>
                  <a:schemeClr val="bg1"/>
                </a:solidFill>
                <a:latin typeface="+mn-lt"/>
                <a:ea typeface="+mn-ea"/>
              </a:rPr>
              <a:t>PC/AT</a:t>
            </a:r>
          </a:p>
        </p:txBody>
      </p:sp>
      <p:sp>
        <p:nvSpPr>
          <p:cNvPr id="7" name="正方形/長方形 6"/>
          <p:cNvSpPr/>
          <p:nvPr/>
        </p:nvSpPr>
        <p:spPr bwMode="auto">
          <a:xfrm>
            <a:off x="611560" y="3429000"/>
            <a:ext cx="7992888" cy="648072"/>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a:solidFill>
                  <a:schemeClr val="bg1"/>
                </a:solidFill>
                <a:latin typeface="+mn-lt"/>
                <a:ea typeface="+mn-ea"/>
              </a:rPr>
              <a:t>独自仕様</a:t>
            </a:r>
            <a:r>
              <a:rPr kumimoji="0" lang="ja-JP" altLang="en-US" sz="2800" dirty="0" smtClean="0">
                <a:solidFill>
                  <a:schemeClr val="bg1"/>
                </a:solidFill>
                <a:latin typeface="+mn-lt"/>
                <a:ea typeface="+mn-ea"/>
              </a:rPr>
              <a:t>のブラックボックスとは反対の戦略</a:t>
            </a:r>
            <a:endParaRPr kumimoji="0" lang="en-US" altLang="ja-JP" sz="2800" dirty="0" smtClean="0">
              <a:solidFill>
                <a:schemeClr val="bg1"/>
              </a:solidFill>
              <a:latin typeface="+mn-lt"/>
              <a:ea typeface="+mn-ea"/>
            </a:endParaRPr>
          </a:p>
        </p:txBody>
      </p:sp>
      <p:sp>
        <p:nvSpPr>
          <p:cNvPr id="9" name="正方形/長方形 8"/>
          <p:cNvSpPr/>
          <p:nvPr/>
        </p:nvSpPr>
        <p:spPr bwMode="auto">
          <a:xfrm>
            <a:off x="611560" y="1124744"/>
            <a:ext cx="7992888" cy="100811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オープン</a:t>
            </a:r>
            <a:endParaRPr kumimoji="0" lang="en-US" altLang="ja-JP" sz="24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自社技術や仕様・特許などを広く一般に無償または低価格で公開すること</a:t>
            </a:r>
          </a:p>
        </p:txBody>
      </p:sp>
      <p:sp>
        <p:nvSpPr>
          <p:cNvPr id="10" name="正方形/長方形 9"/>
          <p:cNvSpPr/>
          <p:nvPr/>
        </p:nvSpPr>
        <p:spPr bwMode="auto">
          <a:xfrm>
            <a:off x="4788024" y="2300697"/>
            <a:ext cx="3816424" cy="100811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他社が周辺機器、アプリを開発してくれる</a:t>
            </a:r>
          </a:p>
        </p:txBody>
      </p:sp>
      <p:sp>
        <p:nvSpPr>
          <p:cNvPr id="13" name="正方形/長方形 12"/>
          <p:cNvSpPr/>
          <p:nvPr/>
        </p:nvSpPr>
        <p:spPr bwMode="auto">
          <a:xfrm>
            <a:off x="611560" y="2297197"/>
            <a:ext cx="3996444" cy="100811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互換製品によってシェアや利益を落とすリスクがある</a:t>
            </a:r>
          </a:p>
        </p:txBody>
      </p:sp>
    </p:spTree>
    <p:extLst>
      <p:ext uri="{BB962C8B-B14F-4D97-AF65-F5344CB8AC3E}">
        <p14:creationId xmlns:p14="http://schemas.microsoft.com/office/powerpoint/2010/main" val="30367546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ソフトウェアのライセンス</a:t>
            </a:r>
            <a:r>
              <a:rPr kumimoji="1" lang="en-US" altLang="ja-JP" dirty="0" smtClean="0"/>
              <a:t>(</a:t>
            </a:r>
            <a:r>
              <a:rPr kumimoji="1" lang="ja-JP" altLang="en-US" dirty="0" smtClean="0"/>
              <a:t>使用許諾</a:t>
            </a:r>
            <a:r>
              <a:rPr kumimoji="1" lang="en-US" altLang="ja-JP" dirty="0" smtClean="0"/>
              <a:t>)</a:t>
            </a:r>
            <a:endParaRPr kumimoji="1" lang="ja-JP" altLang="en-US" dirty="0"/>
          </a:p>
        </p:txBody>
      </p:sp>
      <p:sp>
        <p:nvSpPr>
          <p:cNvPr id="3" name="角丸四角形 2"/>
          <p:cNvSpPr/>
          <p:nvPr/>
        </p:nvSpPr>
        <p:spPr bwMode="auto">
          <a:xfrm>
            <a:off x="539552" y="1052736"/>
            <a:ext cx="8064896" cy="864096"/>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昔は研究者やユーザー同士が自作のソフトウェアを交換・流通させており、</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smtClean="0">
                <a:solidFill>
                  <a:schemeClr val="bg1"/>
                </a:solidFill>
                <a:latin typeface="+mn-lt"/>
                <a:ea typeface="+mn-ea"/>
              </a:rPr>
              <a:t>無償での利用が広く行われていた </a:t>
            </a:r>
            <a:r>
              <a:rPr kumimoji="0" lang="en-US" altLang="ja-JP" dirty="0" smtClean="0">
                <a:solidFill>
                  <a:schemeClr val="bg1"/>
                </a:solidFill>
                <a:latin typeface="+mn-lt"/>
                <a:ea typeface="+mn-ea"/>
              </a:rPr>
              <a:t>(</a:t>
            </a:r>
            <a:r>
              <a:rPr kumimoji="0" lang="ja-JP" altLang="en-US" dirty="0" smtClean="0">
                <a:solidFill>
                  <a:schemeClr val="bg1"/>
                </a:solidFill>
                <a:latin typeface="+mn-lt"/>
                <a:ea typeface="+mn-ea"/>
              </a:rPr>
              <a:t>フリーウェア</a:t>
            </a:r>
            <a:r>
              <a:rPr kumimoji="0" lang="en-US" altLang="ja-JP" dirty="0" smtClean="0">
                <a:solidFill>
                  <a:schemeClr val="bg1"/>
                </a:solidFill>
                <a:latin typeface="+mn-lt"/>
                <a:ea typeface="+mn-ea"/>
              </a:rPr>
              <a:t>)</a:t>
            </a:r>
            <a:endParaRPr kumimoji="0" lang="ja-JP" altLang="en-US" b="0" i="0" u="none" strike="noStrike" cap="none" normalizeH="0" dirty="0" smtClean="0">
              <a:ln>
                <a:noFill/>
              </a:ln>
              <a:solidFill>
                <a:schemeClr val="bg1"/>
              </a:solidFill>
              <a:effectLst/>
              <a:latin typeface="+mn-lt"/>
              <a:ea typeface="+mn-ea"/>
            </a:endParaRPr>
          </a:p>
        </p:txBody>
      </p:sp>
      <p:sp>
        <p:nvSpPr>
          <p:cNvPr id="14" name="角丸四角形 13"/>
          <p:cNvSpPr/>
          <p:nvPr/>
        </p:nvSpPr>
        <p:spPr bwMode="auto">
          <a:xfrm>
            <a:off x="4620921" y="5612800"/>
            <a:ext cx="3960440" cy="336480"/>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dirty="0">
                <a:solidFill>
                  <a:schemeClr val="bg1"/>
                </a:solidFill>
                <a:latin typeface="+mn-lt"/>
                <a:ea typeface="+mn-ea"/>
              </a:rPr>
              <a:t>PDS</a:t>
            </a:r>
            <a:r>
              <a:rPr kumimoji="0" lang="ja-JP" altLang="en-US" sz="1600" b="0" i="0" u="none" strike="noStrike" cap="none" normalizeH="0" dirty="0" err="1" smtClean="0">
                <a:ln>
                  <a:noFill/>
                </a:ln>
                <a:solidFill>
                  <a:schemeClr val="bg1"/>
                </a:solidFill>
                <a:effectLst/>
                <a:latin typeface="+mn-lt"/>
                <a:ea typeface="+mn-ea"/>
              </a:rPr>
              <a:t>、</a:t>
            </a:r>
            <a:r>
              <a:rPr kumimoji="0" lang="ja-JP" altLang="en-US" sz="1600" b="0" i="0" u="none" strike="noStrike" cap="none" normalizeH="0" dirty="0" smtClean="0">
                <a:ln>
                  <a:noFill/>
                </a:ln>
                <a:solidFill>
                  <a:schemeClr val="bg1"/>
                </a:solidFill>
                <a:effectLst/>
                <a:latin typeface="+mn-lt"/>
                <a:ea typeface="+mn-ea"/>
              </a:rPr>
              <a:t>フリーソフトウェア、</a:t>
            </a:r>
            <a:r>
              <a:rPr kumimoji="0" lang="en-US" altLang="ja-JP" sz="1600" b="0" i="0" u="none" strike="noStrike" cap="none" normalizeH="0" dirty="0" smtClean="0">
                <a:ln>
                  <a:noFill/>
                </a:ln>
                <a:solidFill>
                  <a:schemeClr val="bg1"/>
                </a:solidFill>
                <a:effectLst/>
                <a:latin typeface="+mn-lt"/>
                <a:ea typeface="+mn-ea"/>
              </a:rPr>
              <a:t>OSS</a:t>
            </a:r>
            <a:endParaRPr kumimoji="0" lang="ja-JP" altLang="en-US" sz="1600" b="0" i="0" u="none" strike="noStrike" cap="none" normalizeH="0" dirty="0" smtClean="0">
              <a:ln>
                <a:noFill/>
              </a:ln>
              <a:solidFill>
                <a:schemeClr val="bg1"/>
              </a:solidFill>
              <a:effectLst/>
              <a:latin typeface="+mn-lt"/>
              <a:ea typeface="+mn-ea"/>
            </a:endParaRPr>
          </a:p>
        </p:txBody>
      </p:sp>
      <p:grpSp>
        <p:nvGrpSpPr>
          <p:cNvPr id="4" name="グループ化 3"/>
          <p:cNvGrpSpPr/>
          <p:nvPr/>
        </p:nvGrpSpPr>
        <p:grpSpPr>
          <a:xfrm>
            <a:off x="539552" y="1916832"/>
            <a:ext cx="8049240" cy="1152128"/>
            <a:chOff x="539552" y="2132856"/>
            <a:chExt cx="8049240" cy="1152128"/>
          </a:xfrm>
        </p:grpSpPr>
        <p:sp>
          <p:nvSpPr>
            <p:cNvPr id="5" name="角丸四角形 4"/>
            <p:cNvSpPr/>
            <p:nvPr/>
          </p:nvSpPr>
          <p:spPr bwMode="auto">
            <a:xfrm>
              <a:off x="539552" y="2564904"/>
              <a:ext cx="3960440" cy="720080"/>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商用ソフトウェアの誕生と権利保護</a:t>
              </a:r>
            </a:p>
          </p:txBody>
        </p:sp>
        <p:sp>
          <p:nvSpPr>
            <p:cNvPr id="11" name="角丸四角形 10"/>
            <p:cNvSpPr/>
            <p:nvPr/>
          </p:nvSpPr>
          <p:spPr bwMode="auto">
            <a:xfrm>
              <a:off x="4628352" y="2564904"/>
              <a:ext cx="3960440" cy="720080"/>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chemeClr val="bg1"/>
                  </a:solidFill>
                  <a:effectLst/>
                  <a:latin typeface="+mn-lt"/>
                  <a:ea typeface="+mn-ea"/>
                </a:rPr>
                <a:t>ソフトウェアおよび開発者の保護</a:t>
              </a:r>
              <a:endParaRPr kumimoji="0" lang="en-US" altLang="ja-JP" sz="16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chemeClr val="bg1"/>
                  </a:solidFill>
                  <a:latin typeface="+mn-lt"/>
                  <a:ea typeface="+mn-ea"/>
                </a:rPr>
                <a:t>（流通の阻害、コードの盗用など）</a:t>
              </a:r>
              <a:endParaRPr kumimoji="0" lang="ja-JP" altLang="en-US" sz="1600" b="0" i="0" u="none" strike="noStrike" cap="none" normalizeH="0" dirty="0" smtClean="0">
                <a:ln>
                  <a:noFill/>
                </a:ln>
                <a:solidFill>
                  <a:schemeClr val="bg1"/>
                </a:solidFill>
                <a:effectLst/>
                <a:latin typeface="+mn-lt"/>
                <a:ea typeface="+mn-ea"/>
              </a:endParaRPr>
            </a:p>
          </p:txBody>
        </p:sp>
        <p:sp>
          <p:nvSpPr>
            <p:cNvPr id="15" name="下矢印 14"/>
            <p:cNvSpPr/>
            <p:nvPr/>
          </p:nvSpPr>
          <p:spPr bwMode="auto">
            <a:xfrm>
              <a:off x="1943708" y="2132856"/>
              <a:ext cx="1152128" cy="432048"/>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6" name="下矢印 15"/>
            <p:cNvSpPr/>
            <p:nvPr/>
          </p:nvSpPr>
          <p:spPr bwMode="auto">
            <a:xfrm>
              <a:off x="6032508" y="2132856"/>
              <a:ext cx="1152128" cy="432048"/>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pSp>
      <p:grpSp>
        <p:nvGrpSpPr>
          <p:cNvPr id="7" name="グループ化 6"/>
          <p:cNvGrpSpPr/>
          <p:nvPr/>
        </p:nvGrpSpPr>
        <p:grpSpPr>
          <a:xfrm>
            <a:off x="539552" y="3068960"/>
            <a:ext cx="8049240" cy="1296144"/>
            <a:chOff x="539552" y="3284984"/>
            <a:chExt cx="8049240" cy="1296144"/>
          </a:xfrm>
        </p:grpSpPr>
        <p:sp>
          <p:nvSpPr>
            <p:cNvPr id="6" name="角丸四角形 5"/>
            <p:cNvSpPr/>
            <p:nvPr/>
          </p:nvSpPr>
          <p:spPr bwMode="auto">
            <a:xfrm>
              <a:off x="539552" y="3717032"/>
              <a:ext cx="8049240" cy="864096"/>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ソフトウェアを書籍や音楽と同じ「著作物」として取り扱い、著作権者が</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rgbClr val="FFC000"/>
                  </a:solidFill>
                  <a:effectLst/>
                  <a:latin typeface="+mn-lt"/>
                  <a:ea typeface="+mn-ea"/>
                </a:rPr>
                <a:t>一定の条件下で</a:t>
              </a:r>
              <a:r>
                <a:rPr kumimoji="0" lang="ja-JP" altLang="en-US" b="0" i="0" u="none" strike="noStrike" cap="none" normalizeH="0" dirty="0" smtClean="0">
                  <a:ln>
                    <a:noFill/>
                  </a:ln>
                  <a:solidFill>
                    <a:schemeClr val="bg1"/>
                  </a:solidFill>
                  <a:effectLst/>
                  <a:latin typeface="+mn-lt"/>
                  <a:ea typeface="+mn-ea"/>
                </a:rPr>
                <a:t>ユーザー</a:t>
              </a:r>
              <a:r>
                <a:rPr kumimoji="0" lang="ja-JP" altLang="en-US" dirty="0" smtClean="0">
                  <a:solidFill>
                    <a:schemeClr val="bg1"/>
                  </a:solidFill>
                  <a:latin typeface="+mn-lt"/>
                  <a:ea typeface="+mn-ea"/>
                </a:rPr>
                <a:t>に使用を許諾する</a:t>
              </a:r>
              <a:endParaRPr kumimoji="0" lang="en-US" altLang="ja-JP" dirty="0" smtClean="0">
                <a:solidFill>
                  <a:schemeClr val="bg1"/>
                </a:solidFill>
                <a:latin typeface="+mn-lt"/>
                <a:ea typeface="+mn-ea"/>
              </a:endParaRPr>
            </a:p>
          </p:txBody>
        </p:sp>
        <p:sp>
          <p:nvSpPr>
            <p:cNvPr id="17" name="下矢印 16"/>
            <p:cNvSpPr/>
            <p:nvPr/>
          </p:nvSpPr>
          <p:spPr bwMode="auto">
            <a:xfrm>
              <a:off x="1943708" y="3284984"/>
              <a:ext cx="1152128" cy="432048"/>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8" name="下矢印 17"/>
            <p:cNvSpPr/>
            <p:nvPr/>
          </p:nvSpPr>
          <p:spPr bwMode="auto">
            <a:xfrm>
              <a:off x="6032508" y="3284984"/>
              <a:ext cx="1152128" cy="432048"/>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pSp>
      <p:grpSp>
        <p:nvGrpSpPr>
          <p:cNvPr id="8" name="グループ化 7"/>
          <p:cNvGrpSpPr/>
          <p:nvPr/>
        </p:nvGrpSpPr>
        <p:grpSpPr>
          <a:xfrm>
            <a:off x="539552" y="4365104"/>
            <a:ext cx="8049240" cy="1168417"/>
            <a:chOff x="539552" y="4581128"/>
            <a:chExt cx="8049240" cy="1168417"/>
          </a:xfrm>
        </p:grpSpPr>
        <p:sp>
          <p:nvSpPr>
            <p:cNvPr id="12" name="角丸四角形 11"/>
            <p:cNvSpPr/>
            <p:nvPr/>
          </p:nvSpPr>
          <p:spPr bwMode="auto">
            <a:xfrm>
              <a:off x="539552" y="5029465"/>
              <a:ext cx="3960440" cy="72008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chemeClr val="bg1"/>
                  </a:solidFill>
                  <a:effectLst/>
                  <a:latin typeface="+mn-lt"/>
                  <a:ea typeface="+mn-ea"/>
                </a:rPr>
                <a:t>商用ソフトウェアの使用許諾契約</a:t>
              </a:r>
              <a:endParaRPr kumimoji="0" lang="en-US" altLang="ja-JP" sz="16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chemeClr val="bg1"/>
                  </a:solidFill>
                  <a:latin typeface="+mn-lt"/>
                  <a:ea typeface="+mn-ea"/>
                </a:rPr>
                <a:t>（人数・台数の制限、複製の禁止など）</a:t>
              </a:r>
              <a:endParaRPr kumimoji="0" lang="ja-JP" altLang="en-US" sz="1600" b="0" i="0" u="none" strike="noStrike" cap="none" normalizeH="0" dirty="0" smtClean="0">
                <a:ln>
                  <a:noFill/>
                </a:ln>
                <a:solidFill>
                  <a:schemeClr val="bg1"/>
                </a:solidFill>
                <a:effectLst/>
                <a:latin typeface="+mn-lt"/>
                <a:ea typeface="+mn-ea"/>
              </a:endParaRPr>
            </a:p>
          </p:txBody>
        </p:sp>
        <p:sp>
          <p:nvSpPr>
            <p:cNvPr id="13" name="角丸四角形 12"/>
            <p:cNvSpPr/>
            <p:nvPr/>
          </p:nvSpPr>
          <p:spPr bwMode="auto">
            <a:xfrm>
              <a:off x="4628352" y="5029465"/>
              <a:ext cx="3960440" cy="72008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a:solidFill>
                    <a:schemeClr val="bg1"/>
                  </a:solidFill>
                  <a:latin typeface="+mn-lt"/>
                  <a:ea typeface="+mn-ea"/>
                </a:rPr>
                <a:t>著作権</a:t>
              </a:r>
              <a:r>
                <a:rPr kumimoji="0" lang="ja-JP" altLang="en-US" sz="1600" dirty="0" smtClean="0">
                  <a:solidFill>
                    <a:schemeClr val="bg1"/>
                  </a:solidFill>
                  <a:latin typeface="+mn-lt"/>
                  <a:ea typeface="+mn-ea"/>
                </a:rPr>
                <a:t>の放棄 </a:t>
              </a:r>
              <a:r>
                <a:rPr kumimoji="0" lang="en-US" altLang="ja-JP" sz="1600" dirty="0" smtClean="0">
                  <a:solidFill>
                    <a:schemeClr val="bg1"/>
                  </a:solidFill>
                  <a:latin typeface="+mn-lt"/>
                  <a:ea typeface="+mn-ea"/>
                </a:rPr>
                <a:t>(PDS)</a:t>
              </a:r>
              <a:r>
                <a:rPr kumimoji="0" lang="ja-JP" altLang="en-US" sz="1600" dirty="0" err="1" smtClean="0">
                  <a:solidFill>
                    <a:schemeClr val="bg1"/>
                  </a:solidFill>
                  <a:latin typeface="+mn-lt"/>
                  <a:ea typeface="+mn-ea"/>
                </a:rPr>
                <a:t>、</a:t>
              </a:r>
              <a:r>
                <a:rPr kumimoji="0" lang="ja-JP" altLang="en-US" sz="1600" dirty="0" smtClean="0">
                  <a:solidFill>
                    <a:schemeClr val="bg1"/>
                  </a:solidFill>
                  <a:latin typeface="+mn-lt"/>
                  <a:ea typeface="+mn-ea"/>
                </a:rPr>
                <a:t>自由な利用の許諾</a:t>
              </a:r>
              <a:endParaRPr kumimoji="0" lang="en-US" altLang="ja-JP" sz="1600" dirty="0" smtClean="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a:ln>
                    <a:noFill/>
                  </a:ln>
                  <a:solidFill>
                    <a:schemeClr val="bg1"/>
                  </a:solidFill>
                  <a:effectLst/>
                  <a:latin typeface="+mn-lt"/>
                  <a:ea typeface="+mn-ea"/>
                </a:rPr>
                <a:t>ソースでの</a:t>
              </a:r>
              <a:r>
                <a:rPr kumimoji="0" lang="ja-JP" altLang="en-US" sz="1600" b="0" i="0" u="none" strike="noStrike" cap="none" normalizeH="0" dirty="0" smtClean="0">
                  <a:ln>
                    <a:noFill/>
                  </a:ln>
                  <a:solidFill>
                    <a:schemeClr val="bg1"/>
                  </a:solidFill>
                  <a:effectLst/>
                  <a:latin typeface="+mn-lt"/>
                  <a:ea typeface="+mn-ea"/>
                </a:rPr>
                <a:t>配布、著作者の明示</a:t>
              </a:r>
            </a:p>
          </p:txBody>
        </p:sp>
        <p:sp>
          <p:nvSpPr>
            <p:cNvPr id="19" name="下矢印 18"/>
            <p:cNvSpPr/>
            <p:nvPr/>
          </p:nvSpPr>
          <p:spPr bwMode="auto">
            <a:xfrm>
              <a:off x="1943708" y="4581128"/>
              <a:ext cx="1152128" cy="432048"/>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0" name="下矢印 19"/>
            <p:cNvSpPr/>
            <p:nvPr/>
          </p:nvSpPr>
          <p:spPr bwMode="auto">
            <a:xfrm>
              <a:off x="6032508" y="4581128"/>
              <a:ext cx="1152128" cy="432048"/>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pSp>
      <p:sp>
        <p:nvSpPr>
          <p:cNvPr id="24" name="星 12 23"/>
          <p:cNvSpPr/>
          <p:nvPr/>
        </p:nvSpPr>
        <p:spPr bwMode="auto">
          <a:xfrm rot="21025208">
            <a:off x="7230286" y="3944172"/>
            <a:ext cx="1851860" cy="703791"/>
          </a:xfrm>
          <a:prstGeom prst="star12">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rgbClr val="FFFF00"/>
                </a:solidFill>
                <a:effectLst/>
                <a:latin typeface="+mn-lt"/>
                <a:ea typeface="+mn-ea"/>
              </a:rPr>
              <a:t>Copy Right</a:t>
            </a:r>
            <a:endParaRPr kumimoji="0" lang="ja-JP" altLang="en-US" sz="1400" b="0" i="0" u="none" strike="noStrike" cap="none" normalizeH="0" dirty="0" smtClean="0">
              <a:ln>
                <a:noFill/>
              </a:ln>
              <a:solidFill>
                <a:srgbClr val="FFFF00"/>
              </a:solidFill>
              <a:effectLst/>
              <a:latin typeface="+mn-lt"/>
              <a:ea typeface="+mn-ea"/>
            </a:endParaRPr>
          </a:p>
        </p:txBody>
      </p:sp>
      <p:sp>
        <p:nvSpPr>
          <p:cNvPr id="21" name="角丸四角形 20"/>
          <p:cNvSpPr/>
          <p:nvPr/>
        </p:nvSpPr>
        <p:spPr bwMode="auto">
          <a:xfrm>
            <a:off x="539552" y="6021288"/>
            <a:ext cx="8049240" cy="336480"/>
          </a:xfrm>
          <a:prstGeom prst="roundRect">
            <a:avLst>
              <a:gd name="adj" fmla="val 0"/>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chemeClr val="bg1"/>
                </a:solidFill>
                <a:effectLst/>
                <a:latin typeface="+mn-lt"/>
                <a:ea typeface="+mn-ea"/>
              </a:rPr>
              <a:t>ソフトウェアの使用許諾条件は開発者が決める</a:t>
            </a:r>
          </a:p>
        </p:txBody>
      </p:sp>
    </p:spTree>
    <p:extLst>
      <p:ext uri="{BB962C8B-B14F-4D97-AF65-F5344CB8AC3E}">
        <p14:creationId xmlns:p14="http://schemas.microsoft.com/office/powerpoint/2010/main" val="185795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24" grpId="0"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smtClean="0"/>
              <a:t>Linux</a:t>
            </a:r>
            <a:r>
              <a:rPr lang="ja-JP" altLang="en-US" smtClean="0"/>
              <a:t>のビジネスモデル</a:t>
            </a:r>
            <a:endParaRPr lang="ja-JP" altLang="en-US" dirty="0"/>
          </a:p>
        </p:txBody>
      </p:sp>
    </p:spTree>
    <p:extLst>
      <p:ext uri="{BB962C8B-B14F-4D97-AF65-F5344CB8AC3E}">
        <p14:creationId xmlns:p14="http://schemas.microsoft.com/office/powerpoint/2010/main" val="17992331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p:cNvSpPr>
          <p:nvPr>
            <p:ph type="title"/>
          </p:nvPr>
        </p:nvSpPr>
        <p:spPr/>
        <p:txBody>
          <a:bodyPr/>
          <a:lstStyle/>
          <a:p>
            <a:r>
              <a:rPr lang="ja-JP" altLang="en-US" smtClean="0"/>
              <a:t>ディストリビューション</a:t>
            </a:r>
            <a:endParaRPr lang="ja-JP" altLang="en-US" dirty="0" smtClean="0"/>
          </a:p>
        </p:txBody>
      </p:sp>
      <p:graphicFrame>
        <p:nvGraphicFramePr>
          <p:cNvPr id="3" name="図表 2"/>
          <p:cNvGraphicFramePr/>
          <p:nvPr>
            <p:extLst>
              <p:ext uri="{D42A27DB-BD31-4B8C-83A1-F6EECF244321}">
                <p14:modId xmlns:p14="http://schemas.microsoft.com/office/powerpoint/2010/main" val="3658262921"/>
              </p:ext>
            </p:extLst>
          </p:nvPr>
        </p:nvGraphicFramePr>
        <p:xfrm>
          <a:off x="-443880" y="105273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角丸四角形 4"/>
          <p:cNvSpPr>
            <a:spLocks noChangeArrowheads="1"/>
          </p:cNvSpPr>
          <p:nvPr/>
        </p:nvSpPr>
        <p:spPr bwMode="auto">
          <a:xfrm>
            <a:off x="5214937" y="1268760"/>
            <a:ext cx="3500437" cy="3527475"/>
          </a:xfrm>
          <a:prstGeom prst="roundRect">
            <a:avLst>
              <a:gd name="adj" fmla="val 5944"/>
            </a:avLst>
          </a:prstGeom>
          <a:solidFill>
            <a:schemeClr val="bg1"/>
          </a:solidFill>
          <a:ln w="38100" algn="ctr">
            <a:solidFill>
              <a:srgbClr val="00B050"/>
            </a:solidFill>
            <a:prstDash val="sysDash"/>
            <a:round/>
            <a:headEnd/>
            <a:tailEnd/>
          </a:ln>
        </p:spPr>
        <p:txBody>
          <a:bodyPr anchor="ctr"/>
          <a:lstStyle/>
          <a:p>
            <a:pPr algn="ctr">
              <a:defRPr/>
            </a:pPr>
            <a:r>
              <a:rPr lang="en-US" altLang="ja-JP" dirty="0">
                <a:solidFill>
                  <a:srgbClr val="00B050"/>
                </a:solidFill>
                <a:latin typeface="+mn-lt"/>
                <a:ea typeface="+mn-ea"/>
                <a:cs typeface="Arial" pitchFamily="34" charset="0"/>
              </a:rPr>
              <a:t>Linux</a:t>
            </a:r>
            <a:r>
              <a:rPr lang="ja-JP" altLang="en-US" dirty="0">
                <a:solidFill>
                  <a:srgbClr val="00B050"/>
                </a:solidFill>
                <a:latin typeface="+mn-lt"/>
                <a:ea typeface="+mn-ea"/>
                <a:cs typeface="Arial" pitchFamily="34" charset="0"/>
              </a:rPr>
              <a:t>のカーネルコミュニティ</a:t>
            </a:r>
            <a:r>
              <a:rPr lang="ja-JP" altLang="en-US" dirty="0" smtClean="0">
                <a:solidFill>
                  <a:srgbClr val="00B050"/>
                </a:solidFill>
                <a:latin typeface="+mn-lt"/>
                <a:ea typeface="+mn-ea"/>
                <a:cs typeface="Arial" pitchFamily="34" charset="0"/>
              </a:rPr>
              <a:t>はカーネル</a:t>
            </a:r>
            <a:r>
              <a:rPr lang="ja-JP" altLang="en-US" dirty="0">
                <a:solidFill>
                  <a:srgbClr val="00B050"/>
                </a:solidFill>
                <a:latin typeface="+mn-lt"/>
                <a:ea typeface="+mn-ea"/>
                <a:cs typeface="Arial" pitchFamily="34" charset="0"/>
              </a:rPr>
              <a:t>の開発しかしない</a:t>
            </a:r>
            <a:r>
              <a:rPr lang="ja-JP" altLang="en-US" dirty="0" smtClean="0">
                <a:solidFill>
                  <a:srgbClr val="00B050"/>
                </a:solidFill>
                <a:latin typeface="+mn-lt"/>
                <a:ea typeface="+mn-ea"/>
                <a:cs typeface="Arial" pitchFamily="34" charset="0"/>
              </a:rPr>
              <a:t>。</a:t>
            </a:r>
            <a:endParaRPr lang="en-US" altLang="ja-JP" dirty="0" smtClean="0">
              <a:solidFill>
                <a:srgbClr val="00B050"/>
              </a:solidFill>
              <a:latin typeface="+mn-lt"/>
              <a:ea typeface="+mn-ea"/>
              <a:cs typeface="Arial" pitchFamily="34" charset="0"/>
            </a:endParaRPr>
          </a:p>
          <a:p>
            <a:pPr algn="ctr">
              <a:defRPr/>
            </a:pPr>
            <a:endParaRPr lang="en-US" altLang="ja-JP" dirty="0">
              <a:solidFill>
                <a:srgbClr val="00B050"/>
              </a:solidFill>
              <a:latin typeface="+mn-lt"/>
              <a:ea typeface="+mn-ea"/>
              <a:cs typeface="Arial" pitchFamily="34" charset="0"/>
            </a:endParaRPr>
          </a:p>
          <a:p>
            <a:pPr algn="ctr">
              <a:defRPr/>
            </a:pPr>
            <a:r>
              <a:rPr lang="ja-JP" altLang="en-US" dirty="0">
                <a:solidFill>
                  <a:srgbClr val="00B050"/>
                </a:solidFill>
                <a:latin typeface="+mn-lt"/>
                <a:ea typeface="+mn-ea"/>
                <a:cs typeface="Arial" pitchFamily="34" charset="0"/>
              </a:rPr>
              <a:t>しかし、</a:t>
            </a:r>
            <a:r>
              <a:rPr lang="en-US" altLang="ja-JP" dirty="0">
                <a:solidFill>
                  <a:srgbClr val="00B050"/>
                </a:solidFill>
                <a:latin typeface="+mn-lt"/>
                <a:ea typeface="+mn-ea"/>
                <a:cs typeface="Arial" pitchFamily="34" charset="0"/>
              </a:rPr>
              <a:t>OS</a:t>
            </a:r>
            <a:r>
              <a:rPr lang="ja-JP" altLang="en-US" dirty="0">
                <a:solidFill>
                  <a:srgbClr val="00B050"/>
                </a:solidFill>
                <a:latin typeface="+mn-lt"/>
                <a:ea typeface="+mn-ea"/>
                <a:cs typeface="Arial" pitchFamily="34" charset="0"/>
              </a:rPr>
              <a:t>はカーネルだけで</a:t>
            </a:r>
            <a:r>
              <a:rPr lang="ja-JP" altLang="en-US" dirty="0" smtClean="0">
                <a:solidFill>
                  <a:srgbClr val="00B050"/>
                </a:solidFill>
                <a:latin typeface="+mn-lt"/>
                <a:ea typeface="+mn-ea"/>
                <a:cs typeface="Arial" pitchFamily="34" charset="0"/>
              </a:rPr>
              <a:t>は成立</a:t>
            </a:r>
            <a:r>
              <a:rPr lang="ja-JP" altLang="en-US" dirty="0">
                <a:solidFill>
                  <a:srgbClr val="00B050"/>
                </a:solidFill>
                <a:latin typeface="+mn-lt"/>
                <a:ea typeface="+mn-ea"/>
                <a:cs typeface="Arial" pitchFamily="34" charset="0"/>
              </a:rPr>
              <a:t>しない</a:t>
            </a:r>
            <a:r>
              <a:rPr lang="ja-JP" altLang="en-US" dirty="0" smtClean="0">
                <a:solidFill>
                  <a:srgbClr val="00B050"/>
                </a:solidFill>
                <a:latin typeface="+mn-lt"/>
                <a:ea typeface="+mn-ea"/>
                <a:cs typeface="Arial" pitchFamily="34" charset="0"/>
              </a:rPr>
              <a:t>。</a:t>
            </a:r>
            <a:r>
              <a:rPr lang="en-US" altLang="ja-JP" dirty="0" smtClean="0">
                <a:solidFill>
                  <a:srgbClr val="00B050"/>
                </a:solidFill>
                <a:latin typeface="+mn-lt"/>
                <a:ea typeface="+mn-ea"/>
                <a:cs typeface="Arial" pitchFamily="34" charset="0"/>
              </a:rPr>
              <a:t>Linux</a:t>
            </a:r>
            <a:r>
              <a:rPr lang="ja-JP" altLang="en-US" dirty="0">
                <a:solidFill>
                  <a:srgbClr val="00B050"/>
                </a:solidFill>
                <a:latin typeface="+mn-lt"/>
                <a:ea typeface="+mn-ea"/>
                <a:cs typeface="Arial" pitchFamily="34" charset="0"/>
              </a:rPr>
              <a:t>と</a:t>
            </a:r>
            <a:r>
              <a:rPr lang="ja-JP" altLang="en-US" dirty="0" smtClean="0">
                <a:solidFill>
                  <a:srgbClr val="00B050"/>
                </a:solidFill>
                <a:latin typeface="+mn-lt"/>
                <a:ea typeface="+mn-ea"/>
                <a:cs typeface="Arial" pitchFamily="34" charset="0"/>
              </a:rPr>
              <a:t>して使うためには様々なツールやインストーラなどが必要。</a:t>
            </a:r>
            <a:endParaRPr lang="en-US" altLang="ja-JP" dirty="0" smtClean="0">
              <a:solidFill>
                <a:srgbClr val="00B050"/>
              </a:solidFill>
              <a:latin typeface="+mn-lt"/>
              <a:ea typeface="+mn-ea"/>
              <a:cs typeface="Arial" pitchFamily="34" charset="0"/>
            </a:endParaRPr>
          </a:p>
          <a:p>
            <a:pPr algn="ctr">
              <a:defRPr/>
            </a:pPr>
            <a:endParaRPr lang="en-US" altLang="ja-JP" dirty="0">
              <a:solidFill>
                <a:srgbClr val="00B050"/>
              </a:solidFill>
              <a:latin typeface="+mn-lt"/>
              <a:ea typeface="+mn-ea"/>
              <a:cs typeface="Arial" pitchFamily="34" charset="0"/>
            </a:endParaRPr>
          </a:p>
          <a:p>
            <a:pPr algn="ctr">
              <a:defRPr/>
            </a:pPr>
            <a:r>
              <a:rPr lang="ja-JP" altLang="en-US" dirty="0" smtClean="0">
                <a:solidFill>
                  <a:srgbClr val="00B050"/>
                </a:solidFill>
                <a:latin typeface="+mn-lt"/>
                <a:ea typeface="+mn-ea"/>
                <a:cs typeface="Arial" pitchFamily="34" charset="0"/>
              </a:rPr>
              <a:t>これらのツールを用意するのは一般利用者にはハードルが高い。</a:t>
            </a:r>
            <a:endParaRPr lang="ja-JP" altLang="en-US" dirty="0">
              <a:solidFill>
                <a:srgbClr val="00B050"/>
              </a:solidFill>
              <a:latin typeface="+mn-lt"/>
              <a:ea typeface="+mn-ea"/>
              <a:cs typeface="Arial" pitchFamily="34" charset="0"/>
            </a:endParaRPr>
          </a:p>
        </p:txBody>
      </p:sp>
      <p:sp>
        <p:nvSpPr>
          <p:cNvPr id="14" name="角丸四角形 13"/>
          <p:cNvSpPr/>
          <p:nvPr/>
        </p:nvSpPr>
        <p:spPr bwMode="auto">
          <a:xfrm>
            <a:off x="811036" y="5339016"/>
            <a:ext cx="3569620" cy="642942"/>
          </a:xfrm>
          <a:prstGeom prst="roundRect">
            <a:avLst/>
          </a:prstGeom>
          <a:solidFill>
            <a:srgbClr val="4168A7"/>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1600" dirty="0">
                <a:solidFill>
                  <a:schemeClr val="bg1"/>
                </a:solidFill>
                <a:latin typeface="+mn-lt"/>
                <a:ea typeface="+mn-ea"/>
                <a:cs typeface="Arial" pitchFamily="34" charset="0"/>
              </a:rPr>
              <a:t>使いやすくパッケージする</a:t>
            </a:r>
            <a:endParaRPr kumimoji="0" lang="en-US" altLang="ja-JP" sz="1600" dirty="0">
              <a:solidFill>
                <a:schemeClr val="bg1"/>
              </a:solidFill>
              <a:latin typeface="+mn-lt"/>
              <a:ea typeface="+mn-ea"/>
              <a:cs typeface="Arial" pitchFamily="34" charset="0"/>
            </a:endParaRPr>
          </a:p>
          <a:p>
            <a:pPr algn="ctr">
              <a:spcBef>
                <a:spcPct val="20000"/>
              </a:spcBef>
              <a:defRPr/>
            </a:pPr>
            <a:r>
              <a:rPr kumimoji="0" lang="en-US" altLang="ja-JP" sz="1600" dirty="0" smtClean="0">
                <a:solidFill>
                  <a:schemeClr val="bg1"/>
                </a:solidFill>
                <a:latin typeface="+mn-lt"/>
                <a:ea typeface="+mn-ea"/>
                <a:cs typeface="Arial" pitchFamily="34" charset="0"/>
              </a:rPr>
              <a:t>=</a:t>
            </a:r>
            <a:r>
              <a:rPr kumimoji="0" lang="ja-JP" altLang="en-US" sz="1600" dirty="0" smtClean="0">
                <a:solidFill>
                  <a:schemeClr val="bg1"/>
                </a:solidFill>
                <a:latin typeface="+mn-lt"/>
                <a:ea typeface="+mn-ea"/>
                <a:cs typeface="Arial" pitchFamily="34" charset="0"/>
              </a:rPr>
              <a:t> ディストリビューション</a:t>
            </a:r>
            <a:endParaRPr kumimoji="0" lang="ja-JP" altLang="en-US" sz="1600" dirty="0">
              <a:solidFill>
                <a:schemeClr val="bg1"/>
              </a:solidFill>
              <a:latin typeface="+mn-lt"/>
              <a:ea typeface="+mn-ea"/>
              <a:cs typeface="Arial" pitchFamily="34" charset="0"/>
            </a:endParaRPr>
          </a:p>
        </p:txBody>
      </p:sp>
      <p:sp>
        <p:nvSpPr>
          <p:cNvPr id="15" name="角丸四角形 14"/>
          <p:cNvSpPr/>
          <p:nvPr/>
        </p:nvSpPr>
        <p:spPr bwMode="auto">
          <a:xfrm>
            <a:off x="812364" y="6075056"/>
            <a:ext cx="3568292" cy="357190"/>
          </a:xfrm>
          <a:prstGeom prst="roundRect">
            <a:avLst/>
          </a:prstGeom>
          <a:solidFill>
            <a:srgbClr val="C000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1600" dirty="0" smtClean="0">
                <a:solidFill>
                  <a:schemeClr val="bg1"/>
                </a:solidFill>
                <a:latin typeface="+mn-lt"/>
                <a:ea typeface="+mn-ea"/>
                <a:cs typeface="Arial" pitchFamily="34" charset="0"/>
              </a:rPr>
              <a:t>サポートは</a:t>
            </a:r>
            <a:r>
              <a:rPr kumimoji="0" lang="ja-JP" altLang="en-US" sz="1600" dirty="0" err="1" smtClean="0">
                <a:solidFill>
                  <a:schemeClr val="bg1"/>
                </a:solidFill>
                <a:latin typeface="+mn-lt"/>
                <a:ea typeface="+mn-ea"/>
                <a:cs typeface="Arial" pitchFamily="34" charset="0"/>
              </a:rPr>
              <a:t>無し</a:t>
            </a:r>
            <a:endParaRPr kumimoji="0" lang="ja-JP" altLang="en-US" sz="1600" dirty="0">
              <a:solidFill>
                <a:schemeClr val="bg1"/>
              </a:solidFill>
              <a:latin typeface="+mn-lt"/>
              <a:ea typeface="+mn-ea"/>
              <a:cs typeface="Arial" pitchFamily="34" charset="0"/>
            </a:endParaRPr>
          </a:p>
        </p:txBody>
      </p:sp>
      <p:sp>
        <p:nvSpPr>
          <p:cNvPr id="16" name="角丸四角形 4"/>
          <p:cNvSpPr>
            <a:spLocks noChangeArrowheads="1"/>
          </p:cNvSpPr>
          <p:nvPr/>
        </p:nvSpPr>
        <p:spPr bwMode="auto">
          <a:xfrm>
            <a:off x="5214936" y="4941168"/>
            <a:ext cx="3500437" cy="1402731"/>
          </a:xfrm>
          <a:prstGeom prst="roundRect">
            <a:avLst>
              <a:gd name="adj" fmla="val 9472"/>
            </a:avLst>
          </a:prstGeom>
          <a:solidFill>
            <a:schemeClr val="bg1"/>
          </a:solidFill>
          <a:ln w="38100" algn="ctr">
            <a:solidFill>
              <a:schemeClr val="accent3"/>
            </a:solidFill>
            <a:prstDash val="sysDash"/>
            <a:round/>
            <a:headEnd/>
            <a:tailEnd/>
          </a:ln>
        </p:spPr>
        <p:txBody>
          <a:bodyPr anchor="ctr"/>
          <a:lstStyle/>
          <a:p>
            <a:pPr algn="ctr">
              <a:defRPr/>
            </a:pPr>
            <a:r>
              <a:rPr lang="ja-JP" altLang="en-US" dirty="0" smtClean="0">
                <a:solidFill>
                  <a:schemeClr val="accent3"/>
                </a:solidFill>
                <a:latin typeface="+mn-lt"/>
                <a:ea typeface="+mn-ea"/>
                <a:cs typeface="Arial" pitchFamily="34" charset="0"/>
              </a:rPr>
              <a:t>一般利用者でも使いやすいよう、パッケージしたものを手数料程度で販売する形態が誕生した。</a:t>
            </a:r>
            <a:endParaRPr lang="ja-JP" altLang="en-US" dirty="0">
              <a:solidFill>
                <a:schemeClr val="accent3"/>
              </a:solidFill>
              <a:latin typeface="+mn-lt"/>
              <a:ea typeface="+mn-ea"/>
              <a:cs typeface="Arial" pitchFamily="34" charset="0"/>
            </a:endParaRPr>
          </a:p>
        </p:txBody>
      </p:sp>
    </p:spTree>
    <p:extLst>
      <p:ext uri="{BB962C8B-B14F-4D97-AF65-F5344CB8AC3E}">
        <p14:creationId xmlns:p14="http://schemas.microsoft.com/office/powerpoint/2010/main" val="322670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3">
                                            <p:graphicEl>
                                              <a:dgm id="{6136BF93-0FCC-47F3-BED7-CE9B942FD678}"/>
                                            </p:graphicEl>
                                          </p:spTgt>
                                        </p:tgtEl>
                                        <p:attrNameLst>
                                          <p:attrName>style.visibility</p:attrName>
                                        </p:attrNameLst>
                                      </p:cBhvr>
                                      <p:to>
                                        <p:strVal val="visible"/>
                                      </p:to>
                                    </p:set>
                                    <p:animEffect transition="in" filter="wipe(down)">
                                      <p:cBhvr>
                                        <p:cTn id="11" dur="500"/>
                                        <p:tgtEl>
                                          <p:spTgt spid="3">
                                            <p:graphicEl>
                                              <a:dgm id="{6136BF93-0FCC-47F3-BED7-CE9B942FD678}"/>
                                            </p:graphicEl>
                                          </p:spTgt>
                                        </p:tgtEl>
                                      </p:cBhvr>
                                    </p:animEffect>
                                  </p:child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3">
                                            <p:graphicEl>
                                              <a:dgm id="{4027BDE4-10CB-41D0-82AA-A8C97A8E85B2}"/>
                                            </p:graphicEl>
                                          </p:spTgt>
                                        </p:tgtEl>
                                        <p:attrNameLst>
                                          <p:attrName>style.visibility</p:attrName>
                                        </p:attrNameLst>
                                      </p:cBhvr>
                                      <p:to>
                                        <p:strVal val="visible"/>
                                      </p:to>
                                    </p:set>
                                    <p:animEffect transition="in" filter="wipe(down)">
                                      <p:cBhvr>
                                        <p:cTn id="15" dur="500"/>
                                        <p:tgtEl>
                                          <p:spTgt spid="3">
                                            <p:graphicEl>
                                              <a:dgm id="{4027BDE4-10CB-41D0-82AA-A8C97A8E85B2}"/>
                                            </p:graphicEl>
                                          </p:spTgt>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3">
                                            <p:graphicEl>
                                              <a:dgm id="{ABA47677-6A22-4385-A7B4-4A8B91629B96}"/>
                                            </p:graphicEl>
                                          </p:spTgt>
                                        </p:tgtEl>
                                        <p:attrNameLst>
                                          <p:attrName>style.visibility</p:attrName>
                                        </p:attrNameLst>
                                      </p:cBhvr>
                                      <p:to>
                                        <p:strVal val="visible"/>
                                      </p:to>
                                    </p:set>
                                    <p:animEffect transition="in" filter="wipe(down)">
                                      <p:cBhvr>
                                        <p:cTn id="19" dur="500"/>
                                        <p:tgtEl>
                                          <p:spTgt spid="3">
                                            <p:graphicEl>
                                              <a:dgm id="{ABA47677-6A22-4385-A7B4-4A8B91629B96}"/>
                                            </p:graphicEl>
                                          </p:spTgt>
                                        </p:tgtEl>
                                      </p:cBhvr>
                                    </p:animEffect>
                                  </p:childTnLst>
                                </p:cTn>
                              </p:par>
                            </p:childTnLst>
                          </p:cTn>
                        </p:par>
                        <p:par>
                          <p:cTn id="20" fill="hold">
                            <p:stCondLst>
                              <p:cond delay="3500"/>
                            </p:stCondLst>
                            <p:childTnLst>
                              <p:par>
                                <p:cTn id="21" presetID="22" presetClass="entr" presetSubtype="4" fill="hold" grpId="0" nodeType="afterEffect">
                                  <p:stCondLst>
                                    <p:cond delay="0"/>
                                  </p:stCondLst>
                                  <p:childTnLst>
                                    <p:set>
                                      <p:cBhvr>
                                        <p:cTn id="22" dur="1" fill="hold">
                                          <p:stCondLst>
                                            <p:cond delay="0"/>
                                          </p:stCondLst>
                                        </p:cTn>
                                        <p:tgtEl>
                                          <p:spTgt spid="3">
                                            <p:graphicEl>
                                              <a:dgm id="{1DCE8C2C-A5D6-42CC-AF58-CB8FB391E689}"/>
                                            </p:graphicEl>
                                          </p:spTgt>
                                        </p:tgtEl>
                                        <p:attrNameLst>
                                          <p:attrName>style.visibility</p:attrName>
                                        </p:attrNameLst>
                                      </p:cBhvr>
                                      <p:to>
                                        <p:strVal val="visible"/>
                                      </p:to>
                                    </p:set>
                                    <p:animEffect transition="in" filter="wipe(down)">
                                      <p:cBhvr>
                                        <p:cTn id="23" dur="500"/>
                                        <p:tgtEl>
                                          <p:spTgt spid="3">
                                            <p:graphicEl>
                                              <a:dgm id="{1DCE8C2C-A5D6-42CC-AF58-CB8FB391E689}"/>
                                            </p:graphicEl>
                                          </p:spTgt>
                                        </p:tgtEl>
                                      </p:cBhvr>
                                    </p:animEffect>
                                  </p:childTnLst>
                                </p:cTn>
                              </p:par>
                            </p:childTnLst>
                          </p:cTn>
                        </p:par>
                        <p:par>
                          <p:cTn id="24" fill="hold">
                            <p:stCondLst>
                              <p:cond delay="4000"/>
                            </p:stCondLst>
                            <p:childTnLst>
                              <p:par>
                                <p:cTn id="25" presetID="22" presetClass="entr" presetSubtype="4" fill="hold" grpId="0" nodeType="afterEffect">
                                  <p:stCondLst>
                                    <p:cond delay="0"/>
                                  </p:stCondLst>
                                  <p:childTnLst>
                                    <p:set>
                                      <p:cBhvr>
                                        <p:cTn id="26" dur="1" fill="hold">
                                          <p:stCondLst>
                                            <p:cond delay="0"/>
                                          </p:stCondLst>
                                        </p:cTn>
                                        <p:tgtEl>
                                          <p:spTgt spid="3">
                                            <p:graphicEl>
                                              <a:dgm id="{E0D6A14E-4EAF-4881-AAE8-74CCC69FB1DF}"/>
                                            </p:graphicEl>
                                          </p:spTgt>
                                        </p:tgtEl>
                                        <p:attrNameLst>
                                          <p:attrName>style.visibility</p:attrName>
                                        </p:attrNameLst>
                                      </p:cBhvr>
                                      <p:to>
                                        <p:strVal val="visible"/>
                                      </p:to>
                                    </p:set>
                                    <p:animEffect transition="in" filter="wipe(down)">
                                      <p:cBhvr>
                                        <p:cTn id="27" dur="500"/>
                                        <p:tgtEl>
                                          <p:spTgt spid="3">
                                            <p:graphicEl>
                                              <a:dgm id="{E0D6A14E-4EAF-4881-AAE8-74CCC69FB1D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rev="1"/>
        </p:bldSub>
      </p:bldGraphic>
      <p:bldP spid="13" grpId="0" animBg="1"/>
      <p:bldP spid="15"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p:cNvSpPr>
          <p:nvPr>
            <p:ph type="title" idx="4294967295"/>
          </p:nvPr>
        </p:nvSpPr>
        <p:spPr/>
        <p:txBody>
          <a:bodyPr/>
          <a:lstStyle/>
          <a:p>
            <a:pPr eaLnBrk="1" hangingPunct="1"/>
            <a:r>
              <a:rPr lang="en-US" altLang="ja-JP" smtClean="0">
                <a:latin typeface="Arial" charset="0"/>
              </a:rPr>
              <a:t>Linux</a:t>
            </a:r>
            <a:r>
              <a:rPr lang="ja-JP" altLang="en-US" smtClean="0">
                <a:latin typeface="Arial" charset="0"/>
              </a:rPr>
              <a:t>ディストリビューションの誕生</a:t>
            </a:r>
          </a:p>
        </p:txBody>
      </p:sp>
      <p:sp>
        <p:nvSpPr>
          <p:cNvPr id="17461" name="角丸四角形 6"/>
          <p:cNvSpPr>
            <a:spLocks noChangeArrowheads="1"/>
          </p:cNvSpPr>
          <p:nvPr/>
        </p:nvSpPr>
        <p:spPr bwMode="auto">
          <a:xfrm>
            <a:off x="971550" y="2640013"/>
            <a:ext cx="3313113" cy="787400"/>
          </a:xfrm>
          <a:prstGeom prst="roundRect">
            <a:avLst>
              <a:gd name="adj" fmla="val 16667"/>
            </a:avLst>
          </a:prstGeom>
          <a:solidFill>
            <a:schemeClr val="accent1"/>
          </a:solidFill>
          <a:ln w="25400" algn="ctr">
            <a:noFill/>
            <a:round/>
            <a:headEnd/>
            <a:tailEnd/>
          </a:ln>
        </p:spPr>
        <p:txBody>
          <a:bodyPr anchor="ctr"/>
          <a:lstStyle/>
          <a:p>
            <a:pPr algn="ctr">
              <a:defRPr/>
            </a:pPr>
            <a:r>
              <a:rPr lang="ja-JP" altLang="en-US" sz="2000">
                <a:solidFill>
                  <a:schemeClr val="bg1"/>
                </a:solidFill>
                <a:latin typeface="+mn-lt"/>
                <a:ea typeface="+mn-ea"/>
                <a:cs typeface="Arial" pitchFamily="34" charset="0"/>
              </a:rPr>
              <a:t>ディストリビュータ</a:t>
            </a:r>
          </a:p>
        </p:txBody>
      </p:sp>
      <p:grpSp>
        <p:nvGrpSpPr>
          <p:cNvPr id="5" name="グループ化 4"/>
          <p:cNvGrpSpPr/>
          <p:nvPr/>
        </p:nvGrpSpPr>
        <p:grpSpPr>
          <a:xfrm>
            <a:off x="971550" y="3931598"/>
            <a:ext cx="2879725" cy="2448565"/>
            <a:chOff x="971550" y="3931598"/>
            <a:chExt cx="2879725" cy="2448565"/>
          </a:xfrm>
        </p:grpSpPr>
        <p:sp>
          <p:nvSpPr>
            <p:cNvPr id="17457" name="AutoShape 76"/>
            <p:cNvSpPr>
              <a:spLocks noChangeArrowheads="1"/>
            </p:cNvSpPr>
            <p:nvPr/>
          </p:nvSpPr>
          <p:spPr bwMode="auto">
            <a:xfrm>
              <a:off x="971550" y="4364038"/>
              <a:ext cx="2016125" cy="2016125"/>
            </a:xfrm>
            <a:prstGeom prst="roundRect">
              <a:avLst>
                <a:gd name="adj" fmla="val 5356"/>
              </a:avLst>
            </a:prstGeom>
            <a:solidFill>
              <a:schemeClr val="bg1"/>
            </a:solidFill>
            <a:ln w="38100">
              <a:solidFill>
                <a:srgbClr val="FF9933"/>
              </a:solidFill>
              <a:prstDash val="sysDot"/>
              <a:round/>
              <a:headEnd/>
              <a:tailEnd/>
            </a:ln>
          </p:spPr>
          <p:txBody>
            <a:bodyPr wrap="none" anchor="ctr"/>
            <a:lstStyle/>
            <a:p>
              <a:pPr>
                <a:defRPr/>
              </a:pPr>
              <a:endParaRPr lang="ja-JP" altLang="en-US">
                <a:latin typeface="+mn-lt"/>
                <a:ea typeface="+mn-ea"/>
                <a:cs typeface="Arial" pitchFamily="34" charset="0"/>
              </a:endParaRPr>
            </a:p>
          </p:txBody>
        </p:sp>
        <p:pic>
          <p:nvPicPr>
            <p:cNvPr id="24581"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4364038"/>
              <a:ext cx="72866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4364038"/>
              <a:ext cx="72866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138" y="4364038"/>
              <a:ext cx="72866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2" name="テキスト ボックス 31"/>
            <p:cNvSpPr txBox="1">
              <a:spLocks noChangeArrowheads="1"/>
            </p:cNvSpPr>
            <p:nvPr/>
          </p:nvSpPr>
          <p:spPr bwMode="auto">
            <a:xfrm>
              <a:off x="1116013" y="6092825"/>
              <a:ext cx="1723549" cy="246221"/>
            </a:xfrm>
            <a:prstGeom prst="rect">
              <a:avLst/>
            </a:prstGeom>
            <a:noFill/>
            <a:ln w="9525">
              <a:noFill/>
              <a:miter lim="800000"/>
              <a:headEnd/>
              <a:tailEnd/>
            </a:ln>
          </p:spPr>
          <p:txBody>
            <a:bodyPr wrap="none">
              <a:spAutoFit/>
            </a:bodyPr>
            <a:lstStyle/>
            <a:p>
              <a:pPr>
                <a:defRPr/>
              </a:pPr>
              <a:r>
                <a:rPr lang="ja-JP" altLang="en-US" sz="1000">
                  <a:latin typeface="+mn-lt"/>
                  <a:ea typeface="+mn-ea"/>
                  <a:cs typeface="Arial" pitchFamily="34" charset="0"/>
                </a:rPr>
                <a:t>ボランティア・プログラマ</a:t>
              </a:r>
            </a:p>
          </p:txBody>
        </p:sp>
        <p:pic>
          <p:nvPicPr>
            <p:cNvPr id="24588"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4868863"/>
              <a:ext cx="72866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5372100"/>
              <a:ext cx="728663"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4868863"/>
              <a:ext cx="72866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5372100"/>
              <a:ext cx="72866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138" y="4868863"/>
              <a:ext cx="72866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5372100"/>
              <a:ext cx="728663"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3" name="Line 72"/>
            <p:cNvSpPr>
              <a:spLocks noChangeShapeType="1"/>
            </p:cNvSpPr>
            <p:nvPr/>
          </p:nvSpPr>
          <p:spPr bwMode="auto">
            <a:xfrm>
              <a:off x="2987675" y="5300663"/>
              <a:ext cx="863600" cy="0"/>
            </a:xfrm>
            <a:prstGeom prst="line">
              <a:avLst/>
            </a:prstGeom>
            <a:noFill/>
            <a:ln w="76200">
              <a:solidFill>
                <a:srgbClr val="4168A7"/>
              </a:solidFill>
              <a:round/>
              <a:headEnd/>
              <a:tailEnd type="triangle" w="med" len="med"/>
            </a:ln>
          </p:spPr>
          <p:txBody>
            <a:bodyPr/>
            <a:lstStyle/>
            <a:p>
              <a:pPr>
                <a:defRPr/>
              </a:pPr>
              <a:endParaRPr lang="ja-JP" altLang="en-US">
                <a:latin typeface="+mn-lt"/>
                <a:ea typeface="+mn-ea"/>
                <a:cs typeface="Arial" pitchFamily="34" charset="0"/>
              </a:endParaRPr>
            </a:p>
          </p:txBody>
        </p:sp>
        <p:sp>
          <p:nvSpPr>
            <p:cNvPr id="78925" name="AutoShape 77"/>
            <p:cNvSpPr>
              <a:spLocks noChangeArrowheads="1"/>
            </p:cNvSpPr>
            <p:nvPr/>
          </p:nvSpPr>
          <p:spPr bwMode="auto">
            <a:xfrm>
              <a:off x="971550" y="3931598"/>
              <a:ext cx="1528748" cy="288925"/>
            </a:xfrm>
            <a:prstGeom prst="wedgeRoundRectCallout">
              <a:avLst>
                <a:gd name="adj1" fmla="val -10528"/>
                <a:gd name="adj2" fmla="val 112639"/>
                <a:gd name="adj3" fmla="val 16667"/>
              </a:avLst>
            </a:prstGeom>
            <a:solidFill>
              <a:srgbClr val="4168A7"/>
            </a:solidFill>
            <a:ln w="28575">
              <a:noFill/>
              <a:miter lim="800000"/>
              <a:headEnd/>
              <a:tailEnd/>
            </a:ln>
            <a:scene3d>
              <a:camera prst="orthographicFront"/>
              <a:lightRig rig="threePt" dir="t"/>
            </a:scene3d>
            <a:sp3d>
              <a:bevelT/>
            </a:sp3d>
          </p:spPr>
          <p:txBody>
            <a:bodyPr wrap="none" anchor="ctr"/>
            <a:lstStyle/>
            <a:p>
              <a:pPr algn="ctr">
                <a:defRPr/>
              </a:pPr>
              <a:r>
                <a:rPr lang="ja-JP" altLang="en-US" sz="1400">
                  <a:solidFill>
                    <a:schemeClr val="bg1"/>
                  </a:solidFill>
                  <a:latin typeface="+mn-lt"/>
                  <a:ea typeface="+mn-ea"/>
                  <a:cs typeface="Arial" pitchFamily="34" charset="0"/>
                </a:rPr>
                <a:t>無償で貢献</a:t>
              </a:r>
            </a:p>
          </p:txBody>
        </p:sp>
      </p:grpSp>
      <p:sp>
        <p:nvSpPr>
          <p:cNvPr id="17455" name="Line 81"/>
          <p:cNvSpPr>
            <a:spLocks noChangeShapeType="1"/>
          </p:cNvSpPr>
          <p:nvPr/>
        </p:nvSpPr>
        <p:spPr bwMode="auto">
          <a:xfrm>
            <a:off x="3132138" y="1844675"/>
            <a:ext cx="0" cy="792163"/>
          </a:xfrm>
          <a:prstGeom prst="line">
            <a:avLst/>
          </a:prstGeom>
          <a:noFill/>
          <a:ln w="57150">
            <a:solidFill>
              <a:srgbClr val="C00000"/>
            </a:solidFill>
            <a:prstDash val="sysDot"/>
            <a:round/>
            <a:headEnd/>
            <a:tailEnd type="triangle" w="med" len="med"/>
          </a:ln>
        </p:spPr>
        <p:txBody>
          <a:bodyPr/>
          <a:lstStyle/>
          <a:p>
            <a:pPr>
              <a:defRPr/>
            </a:pPr>
            <a:endParaRPr lang="ja-JP" altLang="en-US">
              <a:latin typeface="+mn-lt"/>
              <a:ea typeface="+mn-ea"/>
              <a:cs typeface="Arial" pitchFamily="34" charset="0"/>
            </a:endParaRPr>
          </a:p>
        </p:txBody>
      </p:sp>
      <p:sp>
        <p:nvSpPr>
          <p:cNvPr id="17456" name="Text Box 82"/>
          <p:cNvSpPr txBox="1">
            <a:spLocks noChangeArrowheads="1"/>
          </p:cNvSpPr>
          <p:nvPr/>
        </p:nvSpPr>
        <p:spPr bwMode="auto">
          <a:xfrm>
            <a:off x="826483" y="2019448"/>
            <a:ext cx="1569660" cy="461665"/>
          </a:xfrm>
          <a:prstGeom prst="rect">
            <a:avLst/>
          </a:prstGeom>
          <a:noFill/>
          <a:ln w="9525">
            <a:noFill/>
            <a:miter lim="800000"/>
            <a:headEnd/>
            <a:tailEnd/>
          </a:ln>
        </p:spPr>
        <p:txBody>
          <a:bodyPr wrap="none">
            <a:spAutoFit/>
          </a:bodyPr>
          <a:lstStyle/>
          <a:p>
            <a:pPr>
              <a:defRPr/>
            </a:pPr>
            <a:r>
              <a:rPr lang="en-US" altLang="ja-JP" sz="1200" dirty="0">
                <a:solidFill>
                  <a:srgbClr val="C00000"/>
                </a:solidFill>
                <a:latin typeface="+mn-lt"/>
                <a:ea typeface="+mn-ea"/>
                <a:cs typeface="Arial" pitchFamily="34" charset="0"/>
              </a:rPr>
              <a:t>【</a:t>
            </a:r>
            <a:r>
              <a:rPr lang="ja-JP" altLang="en-US" sz="1200" dirty="0">
                <a:solidFill>
                  <a:srgbClr val="C00000"/>
                </a:solidFill>
                <a:latin typeface="+mn-lt"/>
                <a:ea typeface="+mn-ea"/>
                <a:cs typeface="Arial" pitchFamily="34" charset="0"/>
              </a:rPr>
              <a:t>パッケージ費用</a:t>
            </a:r>
            <a:r>
              <a:rPr lang="en-US" altLang="ja-JP" sz="1200" dirty="0">
                <a:solidFill>
                  <a:srgbClr val="C00000"/>
                </a:solidFill>
                <a:latin typeface="+mn-lt"/>
                <a:ea typeface="+mn-ea"/>
                <a:cs typeface="Arial" pitchFamily="34" charset="0"/>
              </a:rPr>
              <a:t>】</a:t>
            </a:r>
          </a:p>
          <a:p>
            <a:pPr>
              <a:defRPr/>
            </a:pPr>
            <a:r>
              <a:rPr lang="ja-JP" altLang="en-US" sz="1200" dirty="0">
                <a:solidFill>
                  <a:srgbClr val="C00000"/>
                </a:solidFill>
                <a:latin typeface="+mn-lt"/>
                <a:ea typeface="+mn-ea"/>
                <a:cs typeface="Arial" pitchFamily="34" charset="0"/>
              </a:rPr>
              <a:t>＊ただし、実費</a:t>
            </a:r>
            <a:endParaRPr lang="en-US" altLang="ja-JP" sz="1200" dirty="0">
              <a:solidFill>
                <a:srgbClr val="C00000"/>
              </a:solidFill>
              <a:latin typeface="+mn-lt"/>
              <a:ea typeface="+mn-ea"/>
              <a:cs typeface="Arial" pitchFamily="34" charset="0"/>
            </a:endParaRPr>
          </a:p>
        </p:txBody>
      </p:sp>
      <p:pic>
        <p:nvPicPr>
          <p:cNvPr id="24600" name="Picture 8" descr="C:\Users\shoji\AppData\Local\Microsoft\Windows\Temporary Internet Files\Content.IE5\1QVYB00S\MCj0437849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3363" y="4514850"/>
            <a:ext cx="1519237"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8" name="角丸四角形 27"/>
          <p:cNvSpPr>
            <a:spLocks noChangeArrowheads="1"/>
          </p:cNvSpPr>
          <p:nvPr/>
        </p:nvSpPr>
        <p:spPr bwMode="auto">
          <a:xfrm>
            <a:off x="971550" y="1266825"/>
            <a:ext cx="7200874" cy="571500"/>
          </a:xfrm>
          <a:prstGeom prst="roundRect">
            <a:avLst>
              <a:gd name="adj" fmla="val 16667"/>
            </a:avLst>
          </a:prstGeom>
          <a:solidFill>
            <a:srgbClr val="4168A7"/>
          </a:solidFill>
          <a:ln w="25400" algn="ctr">
            <a:solidFill>
              <a:srgbClr val="4168A7"/>
            </a:solidFill>
            <a:round/>
            <a:headEnd/>
            <a:tailEnd/>
          </a:ln>
        </p:spPr>
        <p:txBody>
          <a:bodyPr anchor="ctr"/>
          <a:lstStyle/>
          <a:p>
            <a:pPr algn="ctr">
              <a:defRPr/>
            </a:pPr>
            <a:r>
              <a:rPr lang="en-US" altLang="ja-JP" sz="2400">
                <a:solidFill>
                  <a:schemeClr val="bg1"/>
                </a:solidFill>
                <a:latin typeface="+mn-lt"/>
                <a:ea typeface="+mn-ea"/>
                <a:cs typeface="Arial" pitchFamily="34" charset="0"/>
              </a:rPr>
              <a:t>Linux</a:t>
            </a:r>
            <a:r>
              <a:rPr lang="ja-JP" altLang="en-US" sz="2400">
                <a:solidFill>
                  <a:schemeClr val="bg1"/>
                </a:solidFill>
                <a:latin typeface="+mn-lt"/>
                <a:ea typeface="+mn-ea"/>
                <a:cs typeface="Arial" pitchFamily="34" charset="0"/>
              </a:rPr>
              <a:t>利用者</a:t>
            </a:r>
          </a:p>
        </p:txBody>
      </p:sp>
      <p:pic>
        <p:nvPicPr>
          <p:cNvPr id="24608"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750" y="90805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5" name="Line 83"/>
          <p:cNvSpPr>
            <a:spLocks noChangeShapeType="1"/>
          </p:cNvSpPr>
          <p:nvPr/>
        </p:nvSpPr>
        <p:spPr bwMode="auto">
          <a:xfrm flipV="1">
            <a:off x="6875463" y="1860550"/>
            <a:ext cx="0" cy="2654300"/>
          </a:xfrm>
          <a:prstGeom prst="line">
            <a:avLst/>
          </a:prstGeom>
          <a:noFill/>
          <a:ln w="76200" cap="rnd">
            <a:solidFill>
              <a:schemeClr val="accent4"/>
            </a:solidFill>
            <a:round/>
            <a:headEnd/>
            <a:tailEnd type="triangle" w="med" len="med"/>
          </a:ln>
        </p:spPr>
        <p:txBody>
          <a:bodyPr/>
          <a:lstStyle/>
          <a:p>
            <a:pPr>
              <a:defRPr/>
            </a:pPr>
            <a:endParaRPr lang="ja-JP" altLang="en-US">
              <a:latin typeface="+mn-lt"/>
              <a:ea typeface="+mn-ea"/>
              <a:cs typeface="Arial" pitchFamily="34" charset="0"/>
            </a:endParaRPr>
          </a:p>
        </p:txBody>
      </p:sp>
      <p:pic>
        <p:nvPicPr>
          <p:cNvPr id="24611" name="Picture 54" descr="C:\Users\shoji\AppData\Local\Microsoft\Windows\Temporary Internet Files\Content.IE5\KWF1NIFK\MCj0431516000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4563" y="1857375"/>
            <a:ext cx="785812"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2"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908050"/>
            <a:ext cx="7921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3"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90805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AutoShape 78"/>
          <p:cNvSpPr>
            <a:spLocks noChangeArrowheads="1"/>
          </p:cNvSpPr>
          <p:nvPr/>
        </p:nvSpPr>
        <p:spPr bwMode="auto">
          <a:xfrm>
            <a:off x="4028951" y="3644260"/>
            <a:ext cx="1957380" cy="648836"/>
          </a:xfrm>
          <a:prstGeom prst="wedgeRoundRectCallout">
            <a:avLst>
              <a:gd name="adj1" fmla="val -55857"/>
              <a:gd name="adj2" fmla="val -106381"/>
              <a:gd name="adj3" fmla="val 16667"/>
            </a:avLst>
          </a:prstGeom>
          <a:solidFill>
            <a:srgbClr val="FF9900"/>
          </a:solidFill>
          <a:ln w="28575">
            <a:noFill/>
            <a:miter lim="800000"/>
            <a:headEnd/>
            <a:tailEnd/>
          </a:ln>
        </p:spPr>
        <p:txBody>
          <a:bodyPr wrap="none" anchor="ctr"/>
          <a:lstStyle/>
          <a:p>
            <a:pPr algn="ctr">
              <a:lnSpc>
                <a:spcPct val="95000"/>
              </a:lnSpc>
              <a:defRPr/>
            </a:pPr>
            <a:r>
              <a:rPr lang="ja-JP" altLang="en-US" sz="1400" dirty="0">
                <a:solidFill>
                  <a:schemeClr val="bg1"/>
                </a:solidFill>
                <a:latin typeface="+mn-lt"/>
                <a:ea typeface="+mn-ea"/>
                <a:cs typeface="Arial" pitchFamily="34" charset="0"/>
              </a:rPr>
              <a:t>再パッケージ</a:t>
            </a:r>
          </a:p>
          <a:p>
            <a:pPr algn="ctr">
              <a:lnSpc>
                <a:spcPct val="95000"/>
              </a:lnSpc>
              <a:defRPr/>
            </a:pPr>
            <a:r>
              <a:rPr lang="ja-JP" altLang="en-US" sz="1000" dirty="0">
                <a:solidFill>
                  <a:schemeClr val="bg1"/>
                </a:solidFill>
                <a:latin typeface="+mn-lt"/>
                <a:ea typeface="+mn-ea"/>
                <a:cs typeface="Arial" pitchFamily="34" charset="0"/>
              </a:rPr>
              <a:t>インストーラーやマニュアルなど</a:t>
            </a:r>
          </a:p>
        </p:txBody>
      </p:sp>
      <p:sp>
        <p:nvSpPr>
          <p:cNvPr id="17425" name="Line 79"/>
          <p:cNvSpPr>
            <a:spLocks noChangeShapeType="1"/>
          </p:cNvSpPr>
          <p:nvPr/>
        </p:nvSpPr>
        <p:spPr bwMode="auto">
          <a:xfrm flipV="1">
            <a:off x="3419475" y="1843088"/>
            <a:ext cx="0" cy="793750"/>
          </a:xfrm>
          <a:prstGeom prst="line">
            <a:avLst/>
          </a:prstGeom>
          <a:noFill/>
          <a:ln w="76200">
            <a:solidFill>
              <a:schemeClr val="accent1"/>
            </a:solidFill>
            <a:round/>
            <a:headEnd/>
            <a:tailEnd type="triangle" w="med" len="med"/>
          </a:ln>
        </p:spPr>
        <p:txBody>
          <a:bodyPr/>
          <a:lstStyle/>
          <a:p>
            <a:pPr>
              <a:defRPr/>
            </a:pPr>
            <a:endParaRPr lang="ja-JP" altLang="en-US">
              <a:latin typeface="+mn-lt"/>
              <a:ea typeface="+mn-ea"/>
              <a:cs typeface="Arial" pitchFamily="34" charset="0"/>
            </a:endParaRPr>
          </a:p>
        </p:txBody>
      </p:sp>
      <p:sp>
        <p:nvSpPr>
          <p:cNvPr id="17426" name="AutoShape 80"/>
          <p:cNvSpPr>
            <a:spLocks noChangeArrowheads="1"/>
          </p:cNvSpPr>
          <p:nvPr/>
        </p:nvSpPr>
        <p:spPr bwMode="auto">
          <a:xfrm>
            <a:off x="3635380" y="1916113"/>
            <a:ext cx="1692278" cy="431800"/>
          </a:xfrm>
          <a:prstGeom prst="wedgeRoundRectCallout">
            <a:avLst>
              <a:gd name="adj1" fmla="val -58912"/>
              <a:gd name="adj2" fmla="val 50736"/>
              <a:gd name="adj3" fmla="val 16667"/>
            </a:avLst>
          </a:prstGeom>
          <a:solidFill>
            <a:srgbClr val="FF9900"/>
          </a:solidFill>
          <a:ln w="28575">
            <a:noFill/>
            <a:miter lim="800000"/>
            <a:headEnd/>
            <a:tailEnd/>
          </a:ln>
        </p:spPr>
        <p:txBody>
          <a:bodyPr wrap="none" anchor="ctr"/>
          <a:lstStyle/>
          <a:p>
            <a:pPr algn="ctr">
              <a:lnSpc>
                <a:spcPct val="85000"/>
              </a:lnSpc>
              <a:defRPr/>
            </a:pPr>
            <a:r>
              <a:rPr lang="ja-JP" altLang="en-US" sz="1400">
                <a:solidFill>
                  <a:schemeClr val="bg1"/>
                </a:solidFill>
                <a:latin typeface="+mn-lt"/>
                <a:ea typeface="+mn-ea"/>
                <a:cs typeface="Arial" pitchFamily="34" charset="0"/>
              </a:rPr>
              <a:t>パッケージ提供</a:t>
            </a:r>
          </a:p>
        </p:txBody>
      </p:sp>
      <p:grpSp>
        <p:nvGrpSpPr>
          <p:cNvPr id="3" name="グループ化 2"/>
          <p:cNvGrpSpPr/>
          <p:nvPr/>
        </p:nvGrpSpPr>
        <p:grpSpPr>
          <a:xfrm>
            <a:off x="4429125" y="3286125"/>
            <a:ext cx="2108200" cy="1228725"/>
            <a:chOff x="4429125" y="3286125"/>
            <a:chExt cx="2108200" cy="1228725"/>
          </a:xfrm>
        </p:grpSpPr>
        <p:sp>
          <p:nvSpPr>
            <p:cNvPr id="17427" name="Line 75"/>
            <p:cNvSpPr>
              <a:spLocks noChangeShapeType="1"/>
            </p:cNvSpPr>
            <p:nvPr/>
          </p:nvSpPr>
          <p:spPr bwMode="auto">
            <a:xfrm flipH="1" flipV="1">
              <a:off x="4429125" y="3286125"/>
              <a:ext cx="2100263" cy="0"/>
            </a:xfrm>
            <a:prstGeom prst="line">
              <a:avLst/>
            </a:prstGeom>
            <a:noFill/>
            <a:ln w="76200" cap="rnd">
              <a:solidFill>
                <a:schemeClr val="accent1"/>
              </a:solidFill>
              <a:round/>
              <a:headEnd/>
              <a:tailEnd type="triangle" w="med" len="med"/>
            </a:ln>
          </p:spPr>
          <p:txBody>
            <a:bodyPr/>
            <a:lstStyle/>
            <a:p>
              <a:pPr>
                <a:defRPr/>
              </a:pPr>
              <a:endParaRPr lang="ja-JP" altLang="en-US">
                <a:latin typeface="+mn-lt"/>
                <a:ea typeface="+mn-ea"/>
                <a:cs typeface="Arial" pitchFamily="34" charset="0"/>
              </a:endParaRPr>
            </a:p>
          </p:txBody>
        </p:sp>
        <p:sp>
          <p:nvSpPr>
            <p:cNvPr id="17428" name="Line 75"/>
            <p:cNvSpPr>
              <a:spLocks noChangeShapeType="1"/>
            </p:cNvSpPr>
            <p:nvPr/>
          </p:nvSpPr>
          <p:spPr bwMode="auto">
            <a:xfrm>
              <a:off x="6537325" y="3305175"/>
              <a:ext cx="0" cy="1209675"/>
            </a:xfrm>
            <a:prstGeom prst="line">
              <a:avLst/>
            </a:prstGeom>
            <a:noFill/>
            <a:ln w="76200" cap="rnd">
              <a:solidFill>
                <a:schemeClr val="accent1"/>
              </a:solidFill>
              <a:round/>
              <a:headEnd/>
              <a:tailEnd/>
            </a:ln>
          </p:spPr>
          <p:txBody>
            <a:bodyPr/>
            <a:lstStyle/>
            <a:p>
              <a:pPr>
                <a:defRPr/>
              </a:pPr>
              <a:endParaRPr lang="ja-JP" altLang="en-US">
                <a:latin typeface="+mn-lt"/>
                <a:ea typeface="+mn-ea"/>
                <a:cs typeface="Arial" pitchFamily="34" charset="0"/>
              </a:endParaRPr>
            </a:p>
          </p:txBody>
        </p:sp>
      </p:grpSp>
      <p:grpSp>
        <p:nvGrpSpPr>
          <p:cNvPr id="9" name="グループ化 8"/>
          <p:cNvGrpSpPr/>
          <p:nvPr/>
        </p:nvGrpSpPr>
        <p:grpSpPr>
          <a:xfrm>
            <a:off x="3706813" y="2492375"/>
            <a:ext cx="720725" cy="717550"/>
            <a:chOff x="3706813" y="2492375"/>
            <a:chExt cx="720725" cy="717550"/>
          </a:xfrm>
        </p:grpSpPr>
        <p:grpSp>
          <p:nvGrpSpPr>
            <p:cNvPr id="24614" name="Group 63"/>
            <p:cNvGrpSpPr>
              <a:grpSpLocks/>
            </p:cNvGrpSpPr>
            <p:nvPr/>
          </p:nvGrpSpPr>
          <p:grpSpPr bwMode="auto">
            <a:xfrm>
              <a:off x="3706813" y="2635250"/>
              <a:ext cx="576262" cy="574675"/>
              <a:chOff x="3375" y="2835"/>
              <a:chExt cx="495" cy="495"/>
            </a:xfrm>
          </p:grpSpPr>
          <p:sp>
            <p:nvSpPr>
              <p:cNvPr id="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sp>
            <p:nvSpPr>
              <p:cNvPr id="17435"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grpSp>
        <p:grpSp>
          <p:nvGrpSpPr>
            <p:cNvPr id="24615" name="Group 66"/>
            <p:cNvGrpSpPr>
              <a:grpSpLocks/>
            </p:cNvGrpSpPr>
            <p:nvPr/>
          </p:nvGrpSpPr>
          <p:grpSpPr bwMode="auto">
            <a:xfrm>
              <a:off x="3778250" y="2563813"/>
              <a:ext cx="576263" cy="574675"/>
              <a:chOff x="3375" y="2835"/>
              <a:chExt cx="495" cy="495"/>
            </a:xfrm>
          </p:grpSpPr>
          <p:sp>
            <p:nvSpPr>
              <p:cNvPr id="8"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sp>
            <p:nvSpPr>
              <p:cNvPr id="17433"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grpSp>
        <p:grpSp>
          <p:nvGrpSpPr>
            <p:cNvPr id="24625" name="Group 69"/>
            <p:cNvGrpSpPr>
              <a:grpSpLocks/>
            </p:cNvGrpSpPr>
            <p:nvPr/>
          </p:nvGrpSpPr>
          <p:grpSpPr bwMode="auto">
            <a:xfrm>
              <a:off x="3851275" y="2492375"/>
              <a:ext cx="576263" cy="574675"/>
              <a:chOff x="3375" y="2835"/>
              <a:chExt cx="495" cy="495"/>
            </a:xfrm>
          </p:grpSpPr>
          <p:sp>
            <p:nvSpPr>
              <p:cNvPr id="2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sp>
            <p:nvSpPr>
              <p:cNvPr id="17431"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grpSp>
      </p:grpSp>
      <p:grpSp>
        <p:nvGrpSpPr>
          <p:cNvPr id="7" name="グループ化 6"/>
          <p:cNvGrpSpPr/>
          <p:nvPr/>
        </p:nvGrpSpPr>
        <p:grpSpPr>
          <a:xfrm>
            <a:off x="7061200" y="2422488"/>
            <a:ext cx="1928733" cy="1226877"/>
            <a:chOff x="7061200" y="2422488"/>
            <a:chExt cx="1928733" cy="1226877"/>
          </a:xfrm>
        </p:grpSpPr>
        <p:sp>
          <p:nvSpPr>
            <p:cNvPr id="17439" name="テキスト ボックス 33"/>
            <p:cNvSpPr>
              <a:spLocks noChangeArrowheads="1"/>
            </p:cNvSpPr>
            <p:nvPr/>
          </p:nvSpPr>
          <p:spPr bwMode="auto">
            <a:xfrm>
              <a:off x="7239019" y="2422488"/>
              <a:ext cx="1428755" cy="571504"/>
            </a:xfrm>
            <a:prstGeom prst="wedgeRoundRectCallout">
              <a:avLst>
                <a:gd name="adj1" fmla="val -69128"/>
                <a:gd name="adj2" fmla="val -101443"/>
                <a:gd name="adj3" fmla="val 16667"/>
              </a:avLst>
            </a:prstGeom>
            <a:solidFill>
              <a:srgbClr val="C00000"/>
            </a:solidFill>
            <a:ln w="28575" algn="ctr">
              <a:noFill/>
              <a:miter lim="800000"/>
              <a:headEnd/>
              <a:tailEnd/>
            </a:ln>
          </p:spPr>
          <p:txBody>
            <a:bodyPr wrap="none" anchor="ctr"/>
            <a:lstStyle/>
            <a:p>
              <a:pPr algn="ctr">
                <a:lnSpc>
                  <a:spcPct val="95000"/>
                </a:lnSpc>
                <a:defRPr/>
              </a:pPr>
              <a:r>
                <a:rPr lang="ja-JP" altLang="en-US" sz="1400">
                  <a:solidFill>
                    <a:schemeClr val="bg1"/>
                  </a:solidFill>
                  <a:latin typeface="+mn-lt"/>
                  <a:ea typeface="+mn-ea"/>
                  <a:cs typeface="Arial" pitchFamily="34" charset="0"/>
                </a:rPr>
                <a:t>無償で利用</a:t>
              </a:r>
            </a:p>
            <a:p>
              <a:pPr algn="ctr">
                <a:lnSpc>
                  <a:spcPct val="95000"/>
                </a:lnSpc>
                <a:defRPr/>
              </a:pPr>
              <a:r>
                <a:rPr lang="ja-JP" altLang="en-US" sz="1400">
                  <a:solidFill>
                    <a:schemeClr val="bg1"/>
                  </a:solidFill>
                  <a:latin typeface="+mn-lt"/>
                  <a:ea typeface="+mn-ea"/>
                  <a:cs typeface="Arial" pitchFamily="34" charset="0"/>
                </a:rPr>
                <a:t>（自己責任）</a:t>
              </a:r>
            </a:p>
          </p:txBody>
        </p:sp>
        <p:sp>
          <p:nvSpPr>
            <p:cNvPr id="24626" name="テキスト ボックス 6"/>
            <p:cNvSpPr txBox="1">
              <a:spLocks noChangeArrowheads="1"/>
            </p:cNvSpPr>
            <p:nvPr/>
          </p:nvSpPr>
          <p:spPr bwMode="auto">
            <a:xfrm>
              <a:off x="7061200" y="3187700"/>
              <a:ext cx="19287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800">
                  <a:solidFill>
                    <a:srgbClr val="C00000"/>
                  </a:solidFill>
                  <a:latin typeface="+mn-lt"/>
                  <a:ea typeface="+mn-ea"/>
                  <a:cs typeface="Arial" pitchFamily="34" charset="0"/>
                </a:rPr>
                <a:t>ソースコードのままでは使いにくい</a:t>
              </a:r>
              <a:endParaRPr lang="en-US" altLang="ja-JP" sz="800">
                <a:solidFill>
                  <a:srgbClr val="C00000"/>
                </a:solidFill>
                <a:latin typeface="+mn-lt"/>
                <a:ea typeface="+mn-ea"/>
                <a:cs typeface="Arial" pitchFamily="34" charset="0"/>
              </a:endParaRPr>
            </a:p>
            <a:p>
              <a:pPr eaLnBrk="1" hangingPunct="1"/>
              <a:r>
                <a:rPr lang="ja-JP" altLang="en-US" sz="800">
                  <a:solidFill>
                    <a:srgbClr val="C00000"/>
                  </a:solidFill>
                  <a:latin typeface="+mn-lt"/>
                  <a:ea typeface="+mn-ea"/>
                  <a:cs typeface="Arial" pitchFamily="34" charset="0"/>
                </a:rPr>
                <a:t>カーネル以外にもライブラリ等が必要</a:t>
              </a:r>
              <a:endParaRPr lang="en-US" altLang="ja-JP" sz="800">
                <a:solidFill>
                  <a:srgbClr val="C00000"/>
                </a:solidFill>
                <a:latin typeface="+mn-lt"/>
                <a:ea typeface="+mn-ea"/>
                <a:cs typeface="Arial" pitchFamily="34" charset="0"/>
              </a:endParaRPr>
            </a:p>
            <a:p>
              <a:pPr eaLnBrk="1" hangingPunct="1"/>
              <a:r>
                <a:rPr lang="ja-JP" altLang="en-US" sz="800">
                  <a:solidFill>
                    <a:srgbClr val="C00000"/>
                  </a:solidFill>
                  <a:latin typeface="+mn-lt"/>
                  <a:ea typeface="+mn-ea"/>
                  <a:cs typeface="Arial" pitchFamily="34" charset="0"/>
                </a:rPr>
                <a:t>動作する</a:t>
              </a:r>
              <a:r>
                <a:rPr lang="en-US" altLang="ja-JP" sz="800">
                  <a:solidFill>
                    <a:srgbClr val="C00000"/>
                  </a:solidFill>
                  <a:latin typeface="+mn-lt"/>
                  <a:ea typeface="+mn-ea"/>
                  <a:cs typeface="Arial" pitchFamily="34" charset="0"/>
                </a:rPr>
                <a:t>HW</a:t>
              </a:r>
              <a:r>
                <a:rPr lang="ja-JP" altLang="en-US" sz="800">
                  <a:solidFill>
                    <a:srgbClr val="C00000"/>
                  </a:solidFill>
                  <a:latin typeface="+mn-lt"/>
                  <a:ea typeface="+mn-ea"/>
                  <a:cs typeface="Arial" pitchFamily="34" charset="0"/>
                </a:rPr>
                <a:t>が不明確</a:t>
              </a:r>
            </a:p>
          </p:txBody>
        </p:sp>
      </p:grpSp>
      <p:sp>
        <p:nvSpPr>
          <p:cNvPr id="10" name="テキスト ボックス 9"/>
          <p:cNvSpPr txBox="1"/>
          <p:nvPr/>
        </p:nvSpPr>
        <p:spPr>
          <a:xfrm>
            <a:off x="3993297" y="5010150"/>
            <a:ext cx="1620957" cy="523220"/>
          </a:xfrm>
          <a:prstGeom prst="rect">
            <a:avLst/>
          </a:prstGeom>
          <a:solidFill>
            <a:schemeClr val="bg1">
              <a:alpha val="70000"/>
            </a:schemeClr>
          </a:solidFill>
        </p:spPr>
        <p:txBody>
          <a:bodyPr wrap="none">
            <a:spAutoFit/>
          </a:bodyPr>
          <a:lstStyle/>
          <a:p>
            <a:pPr algn="ctr">
              <a:defRPr/>
            </a:pPr>
            <a:r>
              <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rPr>
              <a:t>Linux</a:t>
            </a: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カーネル</a:t>
            </a:r>
            <a:endPar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endParaRPr>
          </a:p>
          <a:p>
            <a:pPr algn="ctr">
              <a:defRPr/>
            </a:pP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開発コミュニティ</a:t>
            </a:r>
          </a:p>
        </p:txBody>
      </p:sp>
      <p:grpSp>
        <p:nvGrpSpPr>
          <p:cNvPr id="6" name="グループ化 5"/>
          <p:cNvGrpSpPr/>
          <p:nvPr/>
        </p:nvGrpSpPr>
        <p:grpSpPr>
          <a:xfrm>
            <a:off x="5724525" y="4745038"/>
            <a:ext cx="1826640" cy="1073150"/>
            <a:chOff x="5724525" y="4745038"/>
            <a:chExt cx="1826640" cy="1073150"/>
          </a:xfrm>
        </p:grpSpPr>
        <p:sp>
          <p:nvSpPr>
            <p:cNvPr id="17411" name="テキスト ボックス 28"/>
            <p:cNvSpPr txBox="1">
              <a:spLocks noChangeArrowheads="1"/>
            </p:cNvSpPr>
            <p:nvPr/>
          </p:nvSpPr>
          <p:spPr bwMode="auto">
            <a:xfrm>
              <a:off x="6529388" y="4816475"/>
              <a:ext cx="717550" cy="304800"/>
            </a:xfrm>
            <a:prstGeom prst="rect">
              <a:avLst/>
            </a:prstGeom>
            <a:noFill/>
            <a:ln w="9525">
              <a:noFill/>
              <a:miter lim="800000"/>
              <a:headEnd/>
              <a:tailEnd/>
            </a:ln>
          </p:spPr>
          <p:txBody>
            <a:bodyPr wrap="none">
              <a:spAutoFit/>
            </a:bodyPr>
            <a:lstStyle/>
            <a:p>
              <a:pPr>
                <a:defRPr/>
              </a:pPr>
              <a:r>
                <a:rPr lang="ja-JP" altLang="en-US" sz="1400">
                  <a:solidFill>
                    <a:schemeClr val="bg1"/>
                  </a:solidFill>
                  <a:latin typeface="+mn-lt"/>
                  <a:ea typeface="+mn-ea"/>
                  <a:cs typeface="Arial" pitchFamily="34" charset="0"/>
                </a:rPr>
                <a:t>成果物</a:t>
              </a:r>
            </a:p>
          </p:txBody>
        </p:sp>
        <p:grpSp>
          <p:nvGrpSpPr>
            <p:cNvPr id="24601" name="Group 59"/>
            <p:cNvGrpSpPr>
              <a:grpSpLocks/>
            </p:cNvGrpSpPr>
            <p:nvPr/>
          </p:nvGrpSpPr>
          <p:grpSpPr bwMode="auto">
            <a:xfrm>
              <a:off x="6330950" y="4745038"/>
              <a:ext cx="1114425" cy="1073150"/>
              <a:chOff x="3375" y="2835"/>
              <a:chExt cx="495" cy="495"/>
            </a:xfrm>
          </p:grpSpPr>
          <p:sp>
            <p:nvSpPr>
              <p:cNvPr id="2"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rgbClr val="83A0CF"/>
                </a:solidFill>
                <a:round/>
                <a:headEnd/>
                <a:tailEnd/>
              </a:ln>
            </p:spPr>
            <p:txBody>
              <a:bodyPr anchor="ctr"/>
              <a:lstStyle/>
              <a:p>
                <a:pPr algn="ctr">
                  <a:defRPr/>
                </a:pPr>
                <a:endParaRPr lang="ja-JP" altLang="en-US">
                  <a:latin typeface="+mn-lt"/>
                  <a:ea typeface="+mn-ea"/>
                  <a:cs typeface="Arial" pitchFamily="34" charset="0"/>
                </a:endParaRPr>
              </a:p>
            </p:txBody>
          </p:sp>
          <p:sp>
            <p:nvSpPr>
              <p:cNvPr id="17454" name="円/楕円 24"/>
              <p:cNvSpPr>
                <a:spLocks noChangeArrowheads="1"/>
              </p:cNvSpPr>
              <p:nvPr/>
            </p:nvSpPr>
            <p:spPr bwMode="auto">
              <a:xfrm>
                <a:off x="3555" y="3015"/>
                <a:ext cx="129" cy="129"/>
              </a:xfrm>
              <a:prstGeom prst="ellipse">
                <a:avLst/>
              </a:prstGeom>
              <a:solidFill>
                <a:schemeClr val="bg1"/>
              </a:solidFill>
              <a:ln w="25400" algn="ctr">
                <a:solidFill>
                  <a:srgbClr val="83A0CF"/>
                </a:solidFill>
                <a:round/>
                <a:headEnd/>
                <a:tailEnd/>
              </a:ln>
            </p:spPr>
            <p:txBody>
              <a:bodyPr anchor="ctr"/>
              <a:lstStyle/>
              <a:p>
                <a:pPr algn="ctr">
                  <a:defRPr/>
                </a:pPr>
                <a:endParaRPr lang="ja-JP" altLang="en-US">
                  <a:latin typeface="+mn-lt"/>
                  <a:ea typeface="+mn-ea"/>
                  <a:cs typeface="Arial" pitchFamily="34" charset="0"/>
                </a:endParaRPr>
              </a:p>
            </p:txBody>
          </p:sp>
        </p:grpSp>
        <p:sp>
          <p:nvSpPr>
            <p:cNvPr id="17444" name="Line 75"/>
            <p:cNvSpPr>
              <a:spLocks noChangeShapeType="1"/>
            </p:cNvSpPr>
            <p:nvPr/>
          </p:nvSpPr>
          <p:spPr bwMode="auto">
            <a:xfrm flipV="1">
              <a:off x="5724525" y="5260975"/>
              <a:ext cx="360363" cy="0"/>
            </a:xfrm>
            <a:prstGeom prst="line">
              <a:avLst/>
            </a:prstGeom>
            <a:noFill/>
            <a:ln w="76200">
              <a:solidFill>
                <a:srgbClr val="4168A7"/>
              </a:solidFill>
              <a:round/>
              <a:headEnd/>
              <a:tailEnd type="triangle" w="med" len="med"/>
            </a:ln>
          </p:spPr>
          <p:txBody>
            <a:bodyPr/>
            <a:lstStyle/>
            <a:p>
              <a:pPr>
                <a:defRPr/>
              </a:pPr>
              <a:endParaRPr lang="ja-JP" altLang="en-US">
                <a:latin typeface="+mn-lt"/>
                <a:ea typeface="+mn-ea"/>
                <a:cs typeface="Arial" pitchFamily="34" charset="0"/>
              </a:endParaRPr>
            </a:p>
          </p:txBody>
        </p:sp>
        <p:sp>
          <p:nvSpPr>
            <p:cNvPr id="71" name="テキスト ボックス 70"/>
            <p:cNvSpPr txBox="1"/>
            <p:nvPr/>
          </p:nvSpPr>
          <p:spPr>
            <a:xfrm>
              <a:off x="6225160" y="5013325"/>
              <a:ext cx="1326005" cy="523220"/>
            </a:xfrm>
            <a:prstGeom prst="rect">
              <a:avLst/>
            </a:prstGeom>
            <a:solidFill>
              <a:schemeClr val="bg1">
                <a:alpha val="70000"/>
              </a:schemeClr>
            </a:solidFill>
          </p:spPr>
          <p:txBody>
            <a:bodyPr wrap="none">
              <a:spAutoFit/>
            </a:bodyPr>
            <a:lstStyle/>
            <a:p>
              <a:pPr algn="ctr">
                <a:defRPr/>
              </a:pPr>
              <a:r>
                <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rPr>
                <a:t>Linux</a:t>
              </a: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カーネル</a:t>
              </a:r>
              <a:endPar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endParaRPr>
            </a:p>
            <a:p>
              <a:pPr algn="ctr">
                <a:defRPr/>
              </a:pP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ソースコード</a:t>
              </a:r>
            </a:p>
          </p:txBody>
        </p:sp>
      </p:grpSp>
    </p:spTree>
    <p:extLst>
      <p:ext uri="{BB962C8B-B14F-4D97-AF65-F5344CB8AC3E}">
        <p14:creationId xmlns:p14="http://schemas.microsoft.com/office/powerpoint/2010/main" val="375220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00"/>
                                        </p:tgtEl>
                                        <p:attrNameLst>
                                          <p:attrName>style.visibility</p:attrName>
                                        </p:attrNameLst>
                                      </p:cBhvr>
                                      <p:to>
                                        <p:strVal val="visible"/>
                                      </p:to>
                                    </p:set>
                                    <p:animEffect transition="in" filter="fade">
                                      <p:cBhvr>
                                        <p:cTn id="7" dur="500"/>
                                        <p:tgtEl>
                                          <p:spTgt spid="246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438"/>
                                        </p:tgtEl>
                                        <p:attrNameLst>
                                          <p:attrName>style.visibility</p:attrName>
                                        </p:attrNameLst>
                                      </p:cBhvr>
                                      <p:to>
                                        <p:strVal val="visible"/>
                                      </p:to>
                                    </p:set>
                                    <p:animEffect transition="in" filter="fade">
                                      <p:cBhvr>
                                        <p:cTn id="25" dur="500"/>
                                        <p:tgtEl>
                                          <p:spTgt spid="17438"/>
                                        </p:tgtEl>
                                      </p:cBhvr>
                                    </p:animEffect>
                                  </p:childTnLst>
                                </p:cTn>
                              </p:par>
                              <p:par>
                                <p:cTn id="26" presetID="10" presetClass="entr" presetSubtype="0" fill="hold" nodeType="withEffect">
                                  <p:stCondLst>
                                    <p:cond delay="0"/>
                                  </p:stCondLst>
                                  <p:childTnLst>
                                    <p:set>
                                      <p:cBhvr>
                                        <p:cTn id="27" dur="1" fill="hold">
                                          <p:stCondLst>
                                            <p:cond delay="0"/>
                                          </p:stCondLst>
                                        </p:cTn>
                                        <p:tgtEl>
                                          <p:spTgt spid="24608"/>
                                        </p:tgtEl>
                                        <p:attrNameLst>
                                          <p:attrName>style.visibility</p:attrName>
                                        </p:attrNameLst>
                                      </p:cBhvr>
                                      <p:to>
                                        <p:strVal val="visible"/>
                                      </p:to>
                                    </p:set>
                                    <p:animEffect transition="in" filter="fade">
                                      <p:cBhvr>
                                        <p:cTn id="28" dur="500"/>
                                        <p:tgtEl>
                                          <p:spTgt spid="24608"/>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17445"/>
                                        </p:tgtEl>
                                        <p:attrNameLst>
                                          <p:attrName>style.visibility</p:attrName>
                                        </p:attrNameLst>
                                      </p:cBhvr>
                                      <p:to>
                                        <p:strVal val="visible"/>
                                      </p:to>
                                    </p:set>
                                    <p:animEffect transition="in" filter="wipe(down)">
                                      <p:cBhvr>
                                        <p:cTn id="32" dur="500"/>
                                        <p:tgtEl>
                                          <p:spTgt spid="17445"/>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461"/>
                                        </p:tgtEl>
                                        <p:attrNameLst>
                                          <p:attrName>style.visibility</p:attrName>
                                        </p:attrNameLst>
                                      </p:cBhvr>
                                      <p:to>
                                        <p:strVal val="visible"/>
                                      </p:to>
                                    </p:set>
                                    <p:animEffect transition="in" filter="fade">
                                      <p:cBhvr>
                                        <p:cTn id="41" dur="500"/>
                                        <p:tgtEl>
                                          <p:spTgt spid="17461"/>
                                        </p:tgtEl>
                                      </p:cBhvr>
                                    </p:animEffect>
                                  </p:childTnLst>
                                </p:cTn>
                              </p:par>
                            </p:childTnLst>
                          </p:cTn>
                        </p:par>
                        <p:par>
                          <p:cTn id="42" fill="hold">
                            <p:stCondLst>
                              <p:cond delay="500"/>
                            </p:stCondLst>
                            <p:childTnLst>
                              <p:par>
                                <p:cTn id="43" presetID="22" presetClass="entr" presetSubtype="2"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right)">
                                      <p:cBhvr>
                                        <p:cTn id="45" dur="500"/>
                                        <p:tgtEl>
                                          <p:spTgt spid="3"/>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7424"/>
                                        </p:tgtEl>
                                        <p:attrNameLst>
                                          <p:attrName>style.visibility</p:attrName>
                                        </p:attrNameLst>
                                      </p:cBhvr>
                                      <p:to>
                                        <p:strVal val="visible"/>
                                      </p:to>
                                    </p:set>
                                    <p:animEffect transition="in" filter="fade">
                                      <p:cBhvr>
                                        <p:cTn id="49" dur="500"/>
                                        <p:tgtEl>
                                          <p:spTgt spid="17424"/>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4612"/>
                                        </p:tgtEl>
                                        <p:attrNameLst>
                                          <p:attrName>style.visibility</p:attrName>
                                        </p:attrNameLst>
                                      </p:cBhvr>
                                      <p:to>
                                        <p:strVal val="visible"/>
                                      </p:to>
                                    </p:set>
                                    <p:animEffect transition="in" filter="fade">
                                      <p:cBhvr>
                                        <p:cTn id="58" dur="500"/>
                                        <p:tgtEl>
                                          <p:spTgt spid="24612"/>
                                        </p:tgtEl>
                                      </p:cBhvr>
                                    </p:animEffect>
                                  </p:childTnLst>
                                </p:cTn>
                              </p:par>
                              <p:par>
                                <p:cTn id="59" presetID="10" presetClass="entr" presetSubtype="0" fill="hold" nodeType="withEffect">
                                  <p:stCondLst>
                                    <p:cond delay="0"/>
                                  </p:stCondLst>
                                  <p:childTnLst>
                                    <p:set>
                                      <p:cBhvr>
                                        <p:cTn id="60" dur="1" fill="hold">
                                          <p:stCondLst>
                                            <p:cond delay="0"/>
                                          </p:stCondLst>
                                        </p:cTn>
                                        <p:tgtEl>
                                          <p:spTgt spid="24613"/>
                                        </p:tgtEl>
                                        <p:attrNameLst>
                                          <p:attrName>style.visibility</p:attrName>
                                        </p:attrNameLst>
                                      </p:cBhvr>
                                      <p:to>
                                        <p:strVal val="visible"/>
                                      </p:to>
                                    </p:set>
                                    <p:animEffect transition="in" filter="fade">
                                      <p:cBhvr>
                                        <p:cTn id="61" dur="500"/>
                                        <p:tgtEl>
                                          <p:spTgt spid="24613"/>
                                        </p:tgtEl>
                                      </p:cBhvr>
                                    </p:animEffect>
                                  </p:childTnLst>
                                </p:cTn>
                              </p:par>
                            </p:childTnLst>
                          </p:cTn>
                        </p:par>
                        <p:par>
                          <p:cTn id="62" fill="hold">
                            <p:stCondLst>
                              <p:cond delay="500"/>
                            </p:stCondLst>
                            <p:childTnLst>
                              <p:par>
                                <p:cTn id="63" presetID="22" presetClass="entr" presetSubtype="4" fill="hold" grpId="0" nodeType="afterEffect">
                                  <p:stCondLst>
                                    <p:cond delay="0"/>
                                  </p:stCondLst>
                                  <p:childTnLst>
                                    <p:set>
                                      <p:cBhvr>
                                        <p:cTn id="64" dur="1" fill="hold">
                                          <p:stCondLst>
                                            <p:cond delay="0"/>
                                          </p:stCondLst>
                                        </p:cTn>
                                        <p:tgtEl>
                                          <p:spTgt spid="17425"/>
                                        </p:tgtEl>
                                        <p:attrNameLst>
                                          <p:attrName>style.visibility</p:attrName>
                                        </p:attrNameLst>
                                      </p:cBhvr>
                                      <p:to>
                                        <p:strVal val="visible"/>
                                      </p:to>
                                    </p:set>
                                    <p:animEffect transition="in" filter="wipe(down)">
                                      <p:cBhvr>
                                        <p:cTn id="65" dur="500"/>
                                        <p:tgtEl>
                                          <p:spTgt spid="17425"/>
                                        </p:tgtEl>
                                      </p:cBhvr>
                                    </p:animEffec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17426"/>
                                        </p:tgtEl>
                                        <p:attrNameLst>
                                          <p:attrName>style.visibility</p:attrName>
                                        </p:attrNameLst>
                                      </p:cBhvr>
                                      <p:to>
                                        <p:strVal val="visible"/>
                                      </p:to>
                                    </p:set>
                                    <p:animEffect transition="in" filter="fade">
                                      <p:cBhvr>
                                        <p:cTn id="69" dur="500"/>
                                        <p:tgtEl>
                                          <p:spTgt spid="1742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17455"/>
                                        </p:tgtEl>
                                        <p:attrNameLst>
                                          <p:attrName>style.visibility</p:attrName>
                                        </p:attrNameLst>
                                      </p:cBhvr>
                                      <p:to>
                                        <p:strVal val="visible"/>
                                      </p:to>
                                    </p:set>
                                    <p:animEffect transition="in" filter="wipe(up)">
                                      <p:cBhvr>
                                        <p:cTn id="74" dur="500"/>
                                        <p:tgtEl>
                                          <p:spTgt spid="17455"/>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17456"/>
                                        </p:tgtEl>
                                        <p:attrNameLst>
                                          <p:attrName>style.visibility</p:attrName>
                                        </p:attrNameLst>
                                      </p:cBhvr>
                                      <p:to>
                                        <p:strVal val="visible"/>
                                      </p:to>
                                    </p:set>
                                    <p:animEffect transition="in" filter="fade">
                                      <p:cBhvr>
                                        <p:cTn id="78" dur="500"/>
                                        <p:tgtEl>
                                          <p:spTgt spid="17456"/>
                                        </p:tgtEl>
                                      </p:cBhvr>
                                    </p:animEffect>
                                  </p:childTnLst>
                                </p:cTn>
                              </p:par>
                              <p:par>
                                <p:cTn id="79" presetID="10" presetClass="entr" presetSubtype="0" fill="hold" nodeType="withEffect">
                                  <p:stCondLst>
                                    <p:cond delay="0"/>
                                  </p:stCondLst>
                                  <p:childTnLst>
                                    <p:set>
                                      <p:cBhvr>
                                        <p:cTn id="80" dur="1" fill="hold">
                                          <p:stCondLst>
                                            <p:cond delay="0"/>
                                          </p:stCondLst>
                                        </p:cTn>
                                        <p:tgtEl>
                                          <p:spTgt spid="24611"/>
                                        </p:tgtEl>
                                        <p:attrNameLst>
                                          <p:attrName>style.visibility</p:attrName>
                                        </p:attrNameLst>
                                      </p:cBhvr>
                                      <p:to>
                                        <p:strVal val="visible"/>
                                      </p:to>
                                    </p:set>
                                    <p:animEffect transition="in" filter="fade">
                                      <p:cBhvr>
                                        <p:cTn id="81" dur="500"/>
                                        <p:tgtEl>
                                          <p:spTgt spid="24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61" grpId="0" animBg="1"/>
      <p:bldP spid="17455" grpId="0" animBg="1"/>
      <p:bldP spid="17456" grpId="0"/>
      <p:bldP spid="17438" grpId="0" animBg="1"/>
      <p:bldP spid="17445" grpId="0" animBg="1"/>
      <p:bldP spid="17424" grpId="0" animBg="1"/>
      <p:bldP spid="17425" grpId="0" animBg="1"/>
      <p:bldP spid="17426"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3"/>
          <p:cNvSpPr>
            <a:spLocks noGrp="1"/>
          </p:cNvSpPr>
          <p:nvPr>
            <p:ph type="title"/>
          </p:nvPr>
        </p:nvSpPr>
        <p:spPr/>
        <p:txBody>
          <a:bodyPr/>
          <a:lstStyle/>
          <a:p>
            <a:r>
              <a:rPr lang="en-US" altLang="ja-JP" dirty="0" smtClean="0">
                <a:latin typeface="Arial" charset="0"/>
              </a:rPr>
              <a:t>Linux</a:t>
            </a:r>
            <a:r>
              <a:rPr lang="ja-JP" altLang="en-US" dirty="0" smtClean="0">
                <a:latin typeface="Arial" charset="0"/>
              </a:rPr>
              <a:t>の転機／</a:t>
            </a:r>
            <a:r>
              <a:rPr lang="en-US" altLang="ja-JP" dirty="0" smtClean="0">
                <a:latin typeface="Arial" charset="0"/>
              </a:rPr>
              <a:t>IBM</a:t>
            </a:r>
            <a:r>
              <a:rPr lang="ja-JP" altLang="en-US" dirty="0" smtClean="0">
                <a:latin typeface="Arial" charset="0"/>
              </a:rPr>
              <a:t>によるコミットメント</a:t>
            </a:r>
          </a:p>
        </p:txBody>
      </p:sp>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32" y="1308194"/>
            <a:ext cx="5105400" cy="45434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角丸四角形 4"/>
          <p:cNvSpPr/>
          <p:nvPr/>
        </p:nvSpPr>
        <p:spPr bwMode="auto">
          <a:xfrm>
            <a:off x="5428928" y="5332245"/>
            <a:ext cx="3384376" cy="1080120"/>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en-US" altLang="ja-JP" sz="2400" dirty="0">
                <a:solidFill>
                  <a:schemeClr val="bg1"/>
                </a:solidFill>
                <a:latin typeface="+mn-lt"/>
                <a:ea typeface="+mn-ea"/>
              </a:rPr>
              <a:t>Linux</a:t>
            </a:r>
            <a:r>
              <a:rPr kumimoji="0" lang="ja-JP" altLang="en-US" sz="2400" dirty="0">
                <a:solidFill>
                  <a:schemeClr val="bg1"/>
                </a:solidFill>
                <a:latin typeface="+mn-lt"/>
                <a:ea typeface="+mn-ea"/>
              </a:rPr>
              <a:t>の商用利用に道</a:t>
            </a:r>
          </a:p>
        </p:txBody>
      </p:sp>
      <p:sp>
        <p:nvSpPr>
          <p:cNvPr id="2" name="正方形/長方形 1"/>
          <p:cNvSpPr/>
          <p:nvPr/>
        </p:nvSpPr>
        <p:spPr>
          <a:xfrm>
            <a:off x="467069" y="5949280"/>
            <a:ext cx="4572000" cy="276999"/>
          </a:xfrm>
          <a:prstGeom prst="rect">
            <a:avLst/>
          </a:prstGeom>
        </p:spPr>
        <p:txBody>
          <a:bodyPr>
            <a:spAutoFit/>
          </a:bodyPr>
          <a:lstStyle/>
          <a:p>
            <a:r>
              <a:rPr lang="en-US" altLang="ja-JP" sz="1200" dirty="0"/>
              <a:t>http://www-03.ibm.com/press/us/en/pressrelease/2262.wss</a:t>
            </a:r>
            <a:endParaRPr lang="ja-JP" altLang="en-US" sz="1200" dirty="0"/>
          </a:p>
        </p:txBody>
      </p:sp>
      <p:sp>
        <p:nvSpPr>
          <p:cNvPr id="6" name="正方形/長方形 5"/>
          <p:cNvSpPr/>
          <p:nvPr/>
        </p:nvSpPr>
        <p:spPr>
          <a:xfrm>
            <a:off x="5577683" y="4696892"/>
            <a:ext cx="3456384" cy="261610"/>
          </a:xfrm>
          <a:prstGeom prst="rect">
            <a:avLst/>
          </a:prstGeom>
        </p:spPr>
        <p:txBody>
          <a:bodyPr wrap="square">
            <a:spAutoFit/>
          </a:bodyPr>
          <a:lstStyle/>
          <a:p>
            <a:r>
              <a:rPr lang="en-US" altLang="ja-JP" sz="1100" dirty="0"/>
              <a:t>http://www.nikkeibp.co.jp/archives/189/189148.html</a:t>
            </a:r>
            <a:endParaRPr lang="ja-JP" altLang="en-US" sz="1100"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908720"/>
            <a:ext cx="4280663" cy="36096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1150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p:cNvSpPr>
          <p:nvPr>
            <p:ph type="title"/>
          </p:nvPr>
        </p:nvSpPr>
        <p:spPr/>
        <p:txBody>
          <a:bodyPr/>
          <a:lstStyle/>
          <a:p>
            <a:r>
              <a:rPr lang="ja-JP" altLang="en-US" sz="2400" dirty="0" smtClean="0"/>
              <a:t>「ディストリビューション」と「サブスクリプション」</a:t>
            </a:r>
          </a:p>
        </p:txBody>
      </p:sp>
      <p:graphicFrame>
        <p:nvGraphicFramePr>
          <p:cNvPr id="3" name="図表 2"/>
          <p:cNvGraphicFramePr/>
          <p:nvPr>
            <p:extLst>
              <p:ext uri="{D42A27DB-BD31-4B8C-83A1-F6EECF244321}">
                <p14:modId xmlns:p14="http://schemas.microsoft.com/office/powerpoint/2010/main" val="3514507773"/>
              </p:ext>
            </p:extLst>
          </p:nvPr>
        </p:nvGraphicFramePr>
        <p:xfrm>
          <a:off x="-540568" y="114298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グループ化 6"/>
          <p:cNvGrpSpPr>
            <a:grpSpLocks/>
          </p:cNvGrpSpPr>
          <p:nvPr/>
        </p:nvGrpSpPr>
        <p:grpSpPr bwMode="auto">
          <a:xfrm>
            <a:off x="5002228" y="3141663"/>
            <a:ext cx="3617897" cy="2144712"/>
            <a:chOff x="5216545" y="4143380"/>
            <a:chExt cx="3617901" cy="1285884"/>
          </a:xfrm>
        </p:grpSpPr>
        <p:graphicFrame>
          <p:nvGraphicFramePr>
            <p:cNvPr id="5" name="図表 4"/>
            <p:cNvGraphicFramePr/>
            <p:nvPr>
              <p:extLst>
                <p:ext uri="{D42A27DB-BD31-4B8C-83A1-F6EECF244321}">
                  <p14:modId xmlns:p14="http://schemas.microsoft.com/office/powerpoint/2010/main" val="2587817713"/>
                </p:ext>
              </p:extLst>
            </p:nvPr>
          </p:nvGraphicFramePr>
          <p:xfrm>
            <a:off x="6286512" y="4143380"/>
            <a:ext cx="2547934" cy="12858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正方形/長方形 5"/>
            <p:cNvSpPr/>
            <p:nvPr/>
          </p:nvSpPr>
          <p:spPr>
            <a:xfrm>
              <a:off x="5216545" y="4143380"/>
              <a:ext cx="877164" cy="553592"/>
            </a:xfrm>
            <a:prstGeom prst="rect">
              <a:avLst/>
            </a:prstGeom>
            <a:noFill/>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ja-JP" altLang="en-US" sz="5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a typeface="+mn-ea"/>
                  <a:cs typeface="Arial" pitchFamily="34" charset="0"/>
                </a:rPr>
                <a:t>＋</a:t>
              </a:r>
            </a:p>
          </p:txBody>
        </p:sp>
      </p:grpSp>
      <p:sp>
        <p:nvSpPr>
          <p:cNvPr id="8" name="角丸四角形 4"/>
          <p:cNvSpPr>
            <a:spLocks noChangeArrowheads="1"/>
          </p:cNvSpPr>
          <p:nvPr/>
        </p:nvSpPr>
        <p:spPr bwMode="auto">
          <a:xfrm>
            <a:off x="5214938" y="1143000"/>
            <a:ext cx="3500437" cy="1643063"/>
          </a:xfrm>
          <a:prstGeom prst="roundRect">
            <a:avLst>
              <a:gd name="adj" fmla="val 9472"/>
            </a:avLst>
          </a:prstGeom>
          <a:solidFill>
            <a:schemeClr val="bg1"/>
          </a:solidFill>
          <a:ln w="38100" algn="ctr">
            <a:solidFill>
              <a:srgbClr val="C00000"/>
            </a:solidFill>
            <a:prstDash val="sysDash"/>
            <a:round/>
            <a:headEnd/>
            <a:tailEnd/>
          </a:ln>
        </p:spPr>
        <p:txBody>
          <a:bodyPr anchor="ctr"/>
          <a:lstStyle/>
          <a:p>
            <a:pPr algn="ctr">
              <a:defRPr/>
            </a:pPr>
            <a:r>
              <a:rPr lang="ja-JP" altLang="en-US" dirty="0" smtClean="0">
                <a:solidFill>
                  <a:srgbClr val="C00000"/>
                </a:solidFill>
                <a:latin typeface="+mn-lt"/>
                <a:ea typeface="+mn-ea"/>
                <a:cs typeface="Arial" pitchFamily="34" charset="0"/>
              </a:rPr>
              <a:t>顧客のサポートへ・品質保証への不安に応えるために一定期間（</a:t>
            </a:r>
            <a:r>
              <a:rPr lang="en-US" altLang="ja-JP" dirty="0" smtClean="0">
                <a:solidFill>
                  <a:srgbClr val="C00000"/>
                </a:solidFill>
                <a:latin typeface="+mn-lt"/>
                <a:ea typeface="+mn-ea"/>
                <a:cs typeface="Arial" pitchFamily="34" charset="0"/>
              </a:rPr>
              <a:t>RHEL</a:t>
            </a:r>
            <a:r>
              <a:rPr lang="ja-JP" altLang="en-US" dirty="0" smtClean="0">
                <a:solidFill>
                  <a:srgbClr val="C00000"/>
                </a:solidFill>
                <a:latin typeface="+mn-lt"/>
                <a:ea typeface="+mn-ea"/>
                <a:cs typeface="Arial" pitchFamily="34" charset="0"/>
              </a:rPr>
              <a:t>では</a:t>
            </a:r>
            <a:r>
              <a:rPr lang="en-US" altLang="ja-JP" dirty="0">
                <a:solidFill>
                  <a:srgbClr val="C00000"/>
                </a:solidFill>
                <a:latin typeface="+mn-lt"/>
                <a:ea typeface="+mn-ea"/>
                <a:cs typeface="Arial" pitchFamily="34" charset="0"/>
              </a:rPr>
              <a:t>10</a:t>
            </a:r>
            <a:r>
              <a:rPr lang="ja-JP" altLang="en-US" dirty="0" smtClean="0">
                <a:solidFill>
                  <a:srgbClr val="C00000"/>
                </a:solidFill>
                <a:latin typeface="+mn-lt"/>
                <a:ea typeface="+mn-ea"/>
                <a:cs typeface="Arial" pitchFamily="34" charset="0"/>
              </a:rPr>
              <a:t>年）のサポート継続をコミット</a:t>
            </a:r>
            <a:endParaRPr lang="ja-JP" altLang="en-US" dirty="0">
              <a:solidFill>
                <a:srgbClr val="C00000"/>
              </a:solidFill>
              <a:latin typeface="+mn-lt"/>
              <a:ea typeface="+mn-ea"/>
              <a:cs typeface="Arial" pitchFamily="34" charset="0"/>
            </a:endParaRPr>
          </a:p>
        </p:txBody>
      </p:sp>
      <p:sp>
        <p:nvSpPr>
          <p:cNvPr id="9" name="角丸四角形 8"/>
          <p:cNvSpPr/>
          <p:nvPr/>
        </p:nvSpPr>
        <p:spPr bwMode="auto">
          <a:xfrm>
            <a:off x="715676" y="5367747"/>
            <a:ext cx="3642225" cy="642942"/>
          </a:xfrm>
          <a:prstGeom prst="roundRect">
            <a:avLst/>
          </a:prstGeom>
          <a:solidFill>
            <a:srgbClr val="4168A7"/>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1600" dirty="0">
                <a:solidFill>
                  <a:schemeClr val="bg1"/>
                </a:solidFill>
                <a:latin typeface="+mn-lt"/>
                <a:ea typeface="+mn-ea"/>
                <a:cs typeface="Arial" pitchFamily="34" charset="0"/>
              </a:rPr>
              <a:t>使いやすくパッケージする</a:t>
            </a:r>
            <a:endParaRPr kumimoji="0" lang="en-US" altLang="ja-JP" sz="1600" dirty="0">
              <a:solidFill>
                <a:schemeClr val="bg1"/>
              </a:solidFill>
              <a:latin typeface="+mn-lt"/>
              <a:ea typeface="+mn-ea"/>
              <a:cs typeface="Arial" pitchFamily="34" charset="0"/>
            </a:endParaRPr>
          </a:p>
          <a:p>
            <a:pPr algn="ctr">
              <a:spcBef>
                <a:spcPct val="20000"/>
              </a:spcBef>
              <a:defRPr/>
            </a:pPr>
            <a:r>
              <a:rPr kumimoji="0" lang="en-US" altLang="ja-JP" sz="1600" dirty="0" smtClean="0">
                <a:solidFill>
                  <a:schemeClr val="bg1"/>
                </a:solidFill>
                <a:latin typeface="+mn-lt"/>
                <a:ea typeface="+mn-ea"/>
                <a:cs typeface="Arial" pitchFamily="34" charset="0"/>
              </a:rPr>
              <a:t>=</a:t>
            </a:r>
            <a:r>
              <a:rPr kumimoji="0" lang="ja-JP" altLang="en-US" sz="1600" dirty="0" smtClean="0">
                <a:solidFill>
                  <a:schemeClr val="bg1"/>
                </a:solidFill>
                <a:latin typeface="+mn-lt"/>
                <a:ea typeface="+mn-ea"/>
                <a:cs typeface="Arial" pitchFamily="34" charset="0"/>
              </a:rPr>
              <a:t> ディストリビューション</a:t>
            </a:r>
            <a:endParaRPr kumimoji="0" lang="ja-JP" altLang="en-US" sz="1600" dirty="0">
              <a:solidFill>
                <a:schemeClr val="bg1"/>
              </a:solidFill>
              <a:latin typeface="+mn-lt"/>
              <a:ea typeface="+mn-ea"/>
              <a:cs typeface="Arial" pitchFamily="34" charset="0"/>
            </a:endParaRPr>
          </a:p>
        </p:txBody>
      </p:sp>
      <p:sp>
        <p:nvSpPr>
          <p:cNvPr id="10" name="角丸四角形 9"/>
          <p:cNvSpPr/>
          <p:nvPr/>
        </p:nvSpPr>
        <p:spPr bwMode="auto">
          <a:xfrm>
            <a:off x="5143504" y="5373216"/>
            <a:ext cx="3643338" cy="642942"/>
          </a:xfrm>
          <a:prstGeom prst="roundRect">
            <a:avLst/>
          </a:prstGeom>
          <a:solidFill>
            <a:srgbClr val="4168A7"/>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1600" dirty="0">
                <a:solidFill>
                  <a:schemeClr val="bg1"/>
                </a:solidFill>
                <a:latin typeface="+mn-lt"/>
                <a:ea typeface="+mn-ea"/>
                <a:cs typeface="Arial" pitchFamily="34" charset="0"/>
              </a:rPr>
              <a:t>継続的なサポートを提供</a:t>
            </a:r>
            <a:endParaRPr kumimoji="0" lang="en-US" altLang="ja-JP" sz="1600" dirty="0">
              <a:solidFill>
                <a:schemeClr val="bg1"/>
              </a:solidFill>
              <a:latin typeface="+mn-lt"/>
              <a:ea typeface="+mn-ea"/>
              <a:cs typeface="Arial" pitchFamily="34" charset="0"/>
            </a:endParaRPr>
          </a:p>
          <a:p>
            <a:pPr algn="ctr">
              <a:spcBef>
                <a:spcPct val="20000"/>
              </a:spcBef>
              <a:defRPr/>
            </a:pPr>
            <a:r>
              <a:rPr kumimoji="0" lang="en-US" altLang="ja-JP" sz="1600" dirty="0" smtClean="0">
                <a:solidFill>
                  <a:schemeClr val="bg1"/>
                </a:solidFill>
                <a:latin typeface="+mn-lt"/>
                <a:ea typeface="+mn-ea"/>
                <a:cs typeface="Arial" pitchFamily="34" charset="0"/>
              </a:rPr>
              <a:t>=</a:t>
            </a:r>
            <a:r>
              <a:rPr kumimoji="0" lang="ja-JP" altLang="en-US" sz="1600" dirty="0" smtClean="0">
                <a:solidFill>
                  <a:schemeClr val="bg1"/>
                </a:solidFill>
                <a:latin typeface="+mn-lt"/>
                <a:ea typeface="+mn-ea"/>
                <a:cs typeface="Arial" pitchFamily="34" charset="0"/>
              </a:rPr>
              <a:t> サブスクリプション</a:t>
            </a:r>
            <a:endParaRPr kumimoji="0" lang="ja-JP" altLang="en-US" sz="1600" dirty="0">
              <a:solidFill>
                <a:schemeClr val="bg1"/>
              </a:solidFill>
              <a:latin typeface="+mn-lt"/>
              <a:ea typeface="+mn-ea"/>
              <a:cs typeface="Arial" pitchFamily="34" charset="0"/>
            </a:endParaRPr>
          </a:p>
        </p:txBody>
      </p:sp>
      <p:sp>
        <p:nvSpPr>
          <p:cNvPr id="11" name="角丸四角形 10"/>
          <p:cNvSpPr/>
          <p:nvPr/>
        </p:nvSpPr>
        <p:spPr bwMode="auto">
          <a:xfrm>
            <a:off x="5143504" y="6087596"/>
            <a:ext cx="3643338" cy="357190"/>
          </a:xfrm>
          <a:prstGeom prst="roundRect">
            <a:avLst/>
          </a:prstGeom>
          <a:solidFill>
            <a:srgbClr val="C000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1600" dirty="0" smtClean="0">
                <a:solidFill>
                  <a:schemeClr val="bg1"/>
                </a:solidFill>
                <a:latin typeface="+mn-lt"/>
                <a:ea typeface="+mn-ea"/>
                <a:cs typeface="Arial" pitchFamily="34" charset="0"/>
              </a:rPr>
              <a:t>ビジネス利用に道</a:t>
            </a:r>
            <a:endParaRPr kumimoji="0" lang="ja-JP" altLang="en-US" sz="1600" dirty="0">
              <a:solidFill>
                <a:schemeClr val="bg1"/>
              </a:solidFill>
              <a:latin typeface="+mn-lt"/>
              <a:ea typeface="+mn-ea"/>
              <a:cs typeface="Arial" pitchFamily="34" charset="0"/>
            </a:endParaRPr>
          </a:p>
        </p:txBody>
      </p:sp>
      <p:sp>
        <p:nvSpPr>
          <p:cNvPr id="12" name="角丸四角形 11"/>
          <p:cNvSpPr/>
          <p:nvPr/>
        </p:nvSpPr>
        <p:spPr bwMode="auto">
          <a:xfrm>
            <a:off x="715676" y="6087596"/>
            <a:ext cx="3643338" cy="357190"/>
          </a:xfrm>
          <a:prstGeom prst="roundRect">
            <a:avLst/>
          </a:prstGeom>
          <a:solidFill>
            <a:srgbClr val="C000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1600" dirty="0" smtClean="0">
                <a:solidFill>
                  <a:schemeClr val="bg1"/>
                </a:solidFill>
                <a:latin typeface="+mn-lt"/>
                <a:ea typeface="+mn-ea"/>
                <a:cs typeface="Arial" pitchFamily="34" charset="0"/>
              </a:rPr>
              <a:t>サポートは</a:t>
            </a:r>
            <a:r>
              <a:rPr kumimoji="0" lang="ja-JP" altLang="en-US" sz="1600" dirty="0" err="1" smtClean="0">
                <a:solidFill>
                  <a:schemeClr val="bg1"/>
                </a:solidFill>
                <a:latin typeface="+mn-lt"/>
                <a:ea typeface="+mn-ea"/>
                <a:cs typeface="Arial" pitchFamily="34" charset="0"/>
              </a:rPr>
              <a:t>無し</a:t>
            </a:r>
            <a:endParaRPr kumimoji="0" lang="ja-JP" altLang="en-US" sz="1600" dirty="0">
              <a:solidFill>
                <a:schemeClr val="bg1"/>
              </a:solidFill>
              <a:latin typeface="+mn-lt"/>
              <a:ea typeface="+mn-ea"/>
              <a:cs typeface="Arial" pitchFamily="34" charset="0"/>
            </a:endParaRPr>
          </a:p>
        </p:txBody>
      </p:sp>
    </p:spTree>
    <p:extLst>
      <p:ext uri="{BB962C8B-B14F-4D97-AF65-F5344CB8AC3E}">
        <p14:creationId xmlns:p14="http://schemas.microsoft.com/office/powerpoint/2010/main" val="135180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p:txBody>
          <a:bodyPr/>
          <a:lstStyle/>
          <a:p>
            <a:pPr eaLnBrk="1" hangingPunct="1"/>
            <a:r>
              <a:rPr lang="ja-JP" altLang="en-US" dirty="0" smtClean="0">
                <a:latin typeface="Arial" charset="0"/>
              </a:rPr>
              <a:t>オープンソース開発の実際</a:t>
            </a:r>
          </a:p>
        </p:txBody>
      </p:sp>
      <p:sp>
        <p:nvSpPr>
          <p:cNvPr id="4" name="角丸四角形 3"/>
          <p:cNvSpPr/>
          <p:nvPr/>
        </p:nvSpPr>
        <p:spPr bwMode="auto">
          <a:xfrm>
            <a:off x="642938" y="3143250"/>
            <a:ext cx="8001000" cy="3143250"/>
          </a:xfrm>
          <a:prstGeom prst="roundRect">
            <a:avLst>
              <a:gd name="adj" fmla="val 6377"/>
            </a:avLst>
          </a:prstGeom>
          <a:solidFill>
            <a:schemeClr val="bg1"/>
          </a:solidFill>
          <a:ln w="38100" cap="flat" cmpd="sng" algn="ctr">
            <a:solidFill>
              <a:schemeClr val="accent5">
                <a:lumMod val="50000"/>
              </a:schemeClr>
            </a:solidFill>
            <a:prstDash val="solid"/>
            <a:round/>
            <a:headEnd type="none" w="med" len="med"/>
            <a:tailEnd type="none" w="med" len="med"/>
          </a:ln>
          <a:effectLst/>
        </p:spPr>
        <p:txBody>
          <a:bodyPr anchor="ctr"/>
          <a:lstStyle/>
          <a:p>
            <a:pPr>
              <a:defRPr/>
            </a:pPr>
            <a:r>
              <a:rPr lang="en-US" altLang="ja-JP" sz="1200" dirty="0">
                <a:solidFill>
                  <a:schemeClr val="accent1">
                    <a:lumMod val="50000"/>
                  </a:schemeClr>
                </a:solidFill>
                <a:latin typeface="+mn-lt"/>
                <a:ea typeface="+mn-ea"/>
              </a:rPr>
              <a:t>2008.4.2</a:t>
            </a:r>
            <a:r>
              <a:rPr lang="ja-JP" altLang="en-US" sz="1200" dirty="0">
                <a:solidFill>
                  <a:schemeClr val="accent1">
                    <a:lumMod val="50000"/>
                  </a:schemeClr>
                </a:solidFill>
                <a:latin typeface="+mn-lt"/>
                <a:ea typeface="+mn-ea"/>
              </a:rPr>
              <a:t> 付け </a:t>
            </a:r>
            <a:r>
              <a:rPr lang="en-US" altLang="ja-JP" sz="1200" dirty="0" err="1">
                <a:solidFill>
                  <a:schemeClr val="accent1">
                    <a:lumMod val="50000"/>
                  </a:schemeClr>
                </a:solidFill>
                <a:latin typeface="+mn-lt"/>
                <a:ea typeface="+mn-ea"/>
              </a:rPr>
              <a:t>ITpro</a:t>
            </a:r>
            <a:endParaRPr lang="en-US" altLang="ja-JP" sz="1200" dirty="0">
              <a:solidFill>
                <a:schemeClr val="accent1">
                  <a:lumMod val="50000"/>
                </a:schemeClr>
              </a:solidFill>
              <a:latin typeface="+mn-lt"/>
              <a:ea typeface="+mn-ea"/>
            </a:endParaRPr>
          </a:p>
          <a:p>
            <a:pPr>
              <a:defRPr/>
            </a:pPr>
            <a:endParaRPr lang="en-US" altLang="ja-JP" sz="1200" dirty="0">
              <a:solidFill>
                <a:schemeClr val="accent1">
                  <a:lumMod val="50000"/>
                </a:schemeClr>
              </a:solidFill>
              <a:latin typeface="+mn-lt"/>
              <a:ea typeface="+mn-ea"/>
            </a:endParaRPr>
          </a:p>
          <a:p>
            <a:pPr>
              <a:defRPr/>
            </a:pPr>
            <a:r>
              <a:rPr lang="ja-JP" altLang="en-US" sz="1200" dirty="0">
                <a:solidFill>
                  <a:schemeClr val="accent1">
                    <a:lumMod val="50000"/>
                  </a:schemeClr>
                </a:solidFill>
                <a:latin typeface="+mn-lt"/>
                <a:ea typeface="+mn-ea"/>
              </a:rPr>
              <a:t>　</a:t>
            </a:r>
            <a:r>
              <a:rPr lang="en-US" altLang="ja-JP" sz="1200" dirty="0">
                <a:solidFill>
                  <a:schemeClr val="accent1">
                    <a:lumMod val="50000"/>
                  </a:schemeClr>
                </a:solidFill>
                <a:latin typeface="+mn-lt"/>
                <a:ea typeface="+mn-ea"/>
              </a:rPr>
              <a:t>Linux</a:t>
            </a:r>
            <a:r>
              <a:rPr lang="ja-JP" altLang="en-US" sz="1200" dirty="0">
                <a:solidFill>
                  <a:schemeClr val="accent1">
                    <a:lumMod val="50000"/>
                  </a:schemeClr>
                </a:solidFill>
                <a:latin typeface="+mn-lt"/>
                <a:ea typeface="+mn-ea"/>
              </a:rPr>
              <a:t>推進団体の</a:t>
            </a:r>
            <a:r>
              <a:rPr lang="en-US" altLang="ja-JP" sz="1200" dirty="0">
                <a:solidFill>
                  <a:schemeClr val="accent1">
                    <a:lumMod val="50000"/>
                  </a:schemeClr>
                </a:solidFill>
                <a:latin typeface="+mn-lt"/>
                <a:ea typeface="+mn-ea"/>
              </a:rPr>
              <a:t>Linux Foundation</a:t>
            </a:r>
            <a:r>
              <a:rPr lang="ja-JP" altLang="en-US" sz="1200" dirty="0">
                <a:solidFill>
                  <a:schemeClr val="accent1">
                    <a:lumMod val="50000"/>
                  </a:schemeClr>
                </a:solidFill>
                <a:latin typeface="+mn-lt"/>
                <a:ea typeface="+mn-ea"/>
              </a:rPr>
              <a:t>は米国時間</a:t>
            </a:r>
            <a:r>
              <a:rPr lang="en-US" altLang="ja-JP" sz="1200" dirty="0">
                <a:solidFill>
                  <a:schemeClr val="accent1">
                    <a:lumMod val="50000"/>
                  </a:schemeClr>
                </a:solidFill>
                <a:latin typeface="+mn-lt"/>
                <a:ea typeface="+mn-ea"/>
              </a:rPr>
              <a:t>2008</a:t>
            </a:r>
            <a:r>
              <a:rPr lang="ja-JP" altLang="en-US" sz="1200" dirty="0">
                <a:solidFill>
                  <a:schemeClr val="accent1">
                    <a:lumMod val="50000"/>
                  </a:schemeClr>
                </a:solidFill>
                <a:latin typeface="+mn-lt"/>
                <a:ea typeface="+mn-ea"/>
              </a:rPr>
              <a:t>年</a:t>
            </a:r>
            <a:r>
              <a:rPr lang="en-US" altLang="ja-JP" sz="1200" dirty="0">
                <a:solidFill>
                  <a:schemeClr val="accent1">
                    <a:lumMod val="50000"/>
                  </a:schemeClr>
                </a:solidFill>
                <a:latin typeface="+mn-lt"/>
                <a:ea typeface="+mn-ea"/>
              </a:rPr>
              <a:t>4</a:t>
            </a:r>
            <a:r>
              <a:rPr lang="ja-JP" altLang="en-US" sz="1200" dirty="0">
                <a:solidFill>
                  <a:schemeClr val="accent1">
                    <a:lumMod val="50000"/>
                  </a:schemeClr>
                </a:solidFill>
                <a:latin typeface="+mn-lt"/>
                <a:ea typeface="+mn-ea"/>
              </a:rPr>
              <a:t>月</a:t>
            </a:r>
            <a:r>
              <a:rPr lang="en-US" altLang="ja-JP" sz="1200" dirty="0">
                <a:solidFill>
                  <a:schemeClr val="accent1">
                    <a:lumMod val="50000"/>
                  </a:schemeClr>
                </a:solidFill>
                <a:latin typeface="+mn-lt"/>
                <a:ea typeface="+mn-ea"/>
              </a:rPr>
              <a:t>1</a:t>
            </a:r>
            <a:r>
              <a:rPr lang="ja-JP" altLang="en-US" sz="1200" dirty="0">
                <a:solidFill>
                  <a:schemeClr val="accent1">
                    <a:lumMod val="50000"/>
                  </a:schemeClr>
                </a:solidFill>
                <a:latin typeface="+mn-lt"/>
                <a:ea typeface="+mn-ea"/>
              </a:rPr>
              <a:t>日，</a:t>
            </a:r>
            <a:r>
              <a:rPr lang="en-US" altLang="ja-JP" sz="1200" dirty="0">
                <a:solidFill>
                  <a:schemeClr val="accent1">
                    <a:lumMod val="50000"/>
                  </a:schemeClr>
                </a:solidFill>
                <a:latin typeface="+mn-lt"/>
                <a:ea typeface="+mn-ea"/>
              </a:rPr>
              <a:t>Linux</a:t>
            </a:r>
            <a:r>
              <a:rPr lang="ja-JP" altLang="en-US" sz="1200" dirty="0">
                <a:solidFill>
                  <a:schemeClr val="accent1">
                    <a:lumMod val="50000"/>
                  </a:schemeClr>
                </a:solidFill>
                <a:latin typeface="+mn-lt"/>
                <a:ea typeface="+mn-ea"/>
              </a:rPr>
              <a:t>カーネルの開発について調査した結果を発表した。それによると，過去</a:t>
            </a:r>
            <a:r>
              <a:rPr lang="en-US" altLang="ja-JP" sz="1200" dirty="0">
                <a:solidFill>
                  <a:schemeClr val="accent1">
                    <a:lumMod val="50000"/>
                  </a:schemeClr>
                </a:solidFill>
                <a:latin typeface="+mn-lt"/>
                <a:ea typeface="+mn-ea"/>
              </a:rPr>
              <a:t>3</a:t>
            </a:r>
            <a:r>
              <a:rPr lang="ja-JP" altLang="en-US" sz="1200" dirty="0">
                <a:solidFill>
                  <a:schemeClr val="accent1">
                    <a:lumMod val="50000"/>
                  </a:schemeClr>
                </a:solidFill>
                <a:latin typeface="+mn-lt"/>
                <a:ea typeface="+mn-ea"/>
              </a:rPr>
              <a:t>年間でカーネルの開発に携わる開発者数は</a:t>
            </a:r>
            <a:r>
              <a:rPr lang="en-US" altLang="ja-JP" sz="1200" dirty="0">
                <a:solidFill>
                  <a:schemeClr val="accent1">
                    <a:lumMod val="50000"/>
                  </a:schemeClr>
                </a:solidFill>
                <a:latin typeface="+mn-lt"/>
                <a:ea typeface="+mn-ea"/>
              </a:rPr>
              <a:t>3</a:t>
            </a:r>
            <a:r>
              <a:rPr lang="ja-JP" altLang="en-US" sz="1200" dirty="0">
                <a:solidFill>
                  <a:schemeClr val="accent1">
                    <a:lumMod val="50000"/>
                  </a:schemeClr>
                </a:solidFill>
                <a:latin typeface="+mn-lt"/>
                <a:ea typeface="+mn-ea"/>
              </a:rPr>
              <a:t>倍に増えており，サポート企業も増加しているという。</a:t>
            </a:r>
          </a:p>
          <a:p>
            <a:pPr>
              <a:defRPr/>
            </a:pPr>
            <a:r>
              <a:rPr lang="ja-JP" altLang="en-US" sz="1200" dirty="0">
                <a:solidFill>
                  <a:schemeClr val="accent1">
                    <a:lumMod val="50000"/>
                  </a:schemeClr>
                </a:solidFill>
                <a:latin typeface="+mn-lt"/>
                <a:ea typeface="+mn-ea"/>
              </a:rPr>
              <a:t>　今回のレポートは，カーネル</a:t>
            </a:r>
            <a:r>
              <a:rPr lang="en-US" altLang="ja-JP" sz="1200" dirty="0">
                <a:solidFill>
                  <a:schemeClr val="accent1">
                    <a:lumMod val="50000"/>
                  </a:schemeClr>
                </a:solidFill>
                <a:latin typeface="+mn-lt"/>
                <a:ea typeface="+mn-ea"/>
              </a:rPr>
              <a:t>2.6.11</a:t>
            </a:r>
            <a:r>
              <a:rPr lang="ja-JP" altLang="en-US" sz="1200" dirty="0">
                <a:solidFill>
                  <a:schemeClr val="accent1">
                    <a:lumMod val="50000"/>
                  </a:schemeClr>
                </a:solidFill>
                <a:latin typeface="+mn-lt"/>
                <a:ea typeface="+mn-ea"/>
              </a:rPr>
              <a:t>～</a:t>
            </a:r>
            <a:r>
              <a:rPr lang="en-US" altLang="ja-JP" sz="1200" dirty="0">
                <a:solidFill>
                  <a:schemeClr val="accent1">
                    <a:lumMod val="50000"/>
                  </a:schemeClr>
                </a:solidFill>
                <a:latin typeface="+mn-lt"/>
                <a:ea typeface="+mn-ea"/>
              </a:rPr>
              <a:t>2.6.24</a:t>
            </a:r>
            <a:r>
              <a:rPr lang="ja-JP" altLang="en-US" sz="1200" dirty="0" err="1">
                <a:solidFill>
                  <a:schemeClr val="accent1">
                    <a:lumMod val="50000"/>
                  </a:schemeClr>
                </a:solidFill>
                <a:latin typeface="+mn-lt"/>
                <a:ea typeface="+mn-ea"/>
              </a:rPr>
              <a:t>までの</a:t>
            </a:r>
            <a:r>
              <a:rPr lang="ja-JP" altLang="en-US" sz="1200" dirty="0">
                <a:solidFill>
                  <a:schemeClr val="accent1">
                    <a:lumMod val="50000"/>
                  </a:schemeClr>
                </a:solidFill>
                <a:latin typeface="+mn-lt"/>
                <a:ea typeface="+mn-ea"/>
              </a:rPr>
              <a:t>約</a:t>
            </a:r>
            <a:r>
              <a:rPr lang="en-US" altLang="ja-JP" sz="1200" dirty="0">
                <a:solidFill>
                  <a:schemeClr val="accent1">
                    <a:lumMod val="50000"/>
                  </a:schemeClr>
                </a:solidFill>
                <a:latin typeface="+mn-lt"/>
                <a:ea typeface="+mn-ea"/>
              </a:rPr>
              <a:t>3</a:t>
            </a:r>
            <a:r>
              <a:rPr lang="ja-JP" altLang="en-US" sz="1200" dirty="0">
                <a:solidFill>
                  <a:schemeClr val="accent1">
                    <a:lumMod val="50000"/>
                  </a:schemeClr>
                </a:solidFill>
                <a:latin typeface="+mn-lt"/>
                <a:ea typeface="+mn-ea"/>
              </a:rPr>
              <a:t>年間の統計をまとめたもの。</a:t>
            </a:r>
            <a:r>
              <a:rPr lang="en-US" altLang="ja-JP" sz="1200" dirty="0">
                <a:solidFill>
                  <a:schemeClr val="accent1">
                    <a:lumMod val="50000"/>
                  </a:schemeClr>
                </a:solidFill>
                <a:latin typeface="+mn-lt"/>
                <a:ea typeface="+mn-ea"/>
              </a:rPr>
              <a:t>Linux</a:t>
            </a:r>
            <a:r>
              <a:rPr lang="ja-JP" altLang="en-US" sz="1200" dirty="0">
                <a:solidFill>
                  <a:schemeClr val="accent1">
                    <a:lumMod val="50000"/>
                  </a:schemeClr>
                </a:solidFill>
                <a:latin typeface="+mn-lt"/>
                <a:ea typeface="+mn-ea"/>
              </a:rPr>
              <a:t>カーネルの開発には，</a:t>
            </a:r>
            <a:r>
              <a:rPr lang="en-US" altLang="ja-JP" sz="1200" dirty="0">
                <a:solidFill>
                  <a:schemeClr val="accent1">
                    <a:lumMod val="50000"/>
                  </a:schemeClr>
                </a:solidFill>
                <a:latin typeface="+mn-lt"/>
                <a:ea typeface="+mn-ea"/>
              </a:rPr>
              <a:t>100</a:t>
            </a:r>
            <a:r>
              <a:rPr lang="ja-JP" altLang="en-US" sz="1200" dirty="0">
                <a:solidFill>
                  <a:schemeClr val="accent1">
                    <a:lumMod val="50000"/>
                  </a:schemeClr>
                </a:solidFill>
                <a:latin typeface="+mn-lt"/>
                <a:ea typeface="+mn-ea"/>
              </a:rPr>
              <a:t>社を超える企業に所属する</a:t>
            </a:r>
            <a:r>
              <a:rPr lang="en-US" altLang="ja-JP" sz="1200" dirty="0">
                <a:solidFill>
                  <a:schemeClr val="accent1">
                    <a:lumMod val="50000"/>
                  </a:schemeClr>
                </a:solidFill>
                <a:latin typeface="+mn-lt"/>
                <a:ea typeface="+mn-ea"/>
              </a:rPr>
              <a:t>1000</a:t>
            </a:r>
            <a:r>
              <a:rPr lang="ja-JP" altLang="en-US" sz="1200" dirty="0">
                <a:solidFill>
                  <a:schemeClr val="accent1">
                    <a:lumMod val="50000"/>
                  </a:schemeClr>
                </a:solidFill>
                <a:latin typeface="+mn-lt"/>
                <a:ea typeface="+mn-ea"/>
              </a:rPr>
              <a:t>人近い開発者が関わっているという。レポートでは，</a:t>
            </a:r>
            <a:r>
              <a:rPr lang="en-US" altLang="ja-JP" sz="1200" dirty="0">
                <a:solidFill>
                  <a:schemeClr val="accent1">
                    <a:lumMod val="50000"/>
                  </a:schemeClr>
                </a:solidFill>
                <a:latin typeface="+mn-lt"/>
                <a:ea typeface="+mn-ea"/>
              </a:rPr>
              <a:t>2005</a:t>
            </a:r>
            <a:r>
              <a:rPr lang="ja-JP" altLang="en-US" sz="1200" dirty="0">
                <a:solidFill>
                  <a:schemeClr val="accent1">
                    <a:lumMod val="50000"/>
                  </a:schemeClr>
                </a:solidFill>
                <a:latin typeface="+mn-lt"/>
                <a:ea typeface="+mn-ea"/>
              </a:rPr>
              <a:t>年以降カーネル開発者数が</a:t>
            </a:r>
            <a:r>
              <a:rPr lang="en-US" altLang="ja-JP" sz="1200" dirty="0">
                <a:solidFill>
                  <a:schemeClr val="accent1">
                    <a:lumMod val="50000"/>
                  </a:schemeClr>
                </a:solidFill>
                <a:latin typeface="+mn-lt"/>
                <a:ea typeface="+mn-ea"/>
              </a:rPr>
              <a:t>3</a:t>
            </a:r>
            <a:r>
              <a:rPr lang="ja-JP" altLang="en-US" sz="1200" dirty="0">
                <a:solidFill>
                  <a:schemeClr val="accent1">
                    <a:lumMod val="50000"/>
                  </a:schemeClr>
                </a:solidFill>
                <a:latin typeface="+mn-lt"/>
                <a:ea typeface="+mn-ea"/>
              </a:rPr>
              <a:t>倍に増えた理由として，組み込みシステム，サーバー，デスクトップ市場における</a:t>
            </a:r>
            <a:r>
              <a:rPr lang="en-US" altLang="ja-JP" sz="1200" dirty="0">
                <a:solidFill>
                  <a:schemeClr val="accent1">
                    <a:lumMod val="50000"/>
                  </a:schemeClr>
                </a:solidFill>
                <a:latin typeface="+mn-lt"/>
                <a:ea typeface="+mn-ea"/>
              </a:rPr>
              <a:t>Linux</a:t>
            </a:r>
            <a:r>
              <a:rPr lang="ja-JP" altLang="en-US" sz="1200" dirty="0">
                <a:solidFill>
                  <a:schemeClr val="accent1">
                    <a:lumMod val="50000"/>
                  </a:schemeClr>
                </a:solidFill>
                <a:latin typeface="+mn-lt"/>
                <a:ea typeface="+mn-ea"/>
              </a:rPr>
              <a:t>の重要性が増したことを受け挙げている。</a:t>
            </a:r>
            <a:r>
              <a:rPr lang="ja-JP" altLang="en-US" sz="1200" dirty="0">
                <a:solidFill>
                  <a:srgbClr val="FF3300"/>
                </a:solidFill>
                <a:latin typeface="+mn-lt"/>
                <a:ea typeface="+mn-ea"/>
              </a:rPr>
              <a:t>カーネルの開発に携わる開発者の</a:t>
            </a:r>
            <a:r>
              <a:rPr lang="en-US" altLang="ja-JP" sz="1200" dirty="0">
                <a:solidFill>
                  <a:srgbClr val="FF3300"/>
                </a:solidFill>
                <a:latin typeface="+mn-lt"/>
                <a:ea typeface="+mn-ea"/>
              </a:rPr>
              <a:t>70</a:t>
            </a:r>
            <a:r>
              <a:rPr lang="ja-JP" altLang="en-US" sz="1200" dirty="0">
                <a:solidFill>
                  <a:srgbClr val="FF3300"/>
                </a:solidFill>
                <a:latin typeface="+mn-lt"/>
                <a:ea typeface="+mn-ea"/>
              </a:rPr>
              <a:t>～</a:t>
            </a:r>
            <a:r>
              <a:rPr lang="en-US" altLang="ja-JP" sz="1200" dirty="0">
                <a:solidFill>
                  <a:srgbClr val="FF3300"/>
                </a:solidFill>
                <a:latin typeface="+mn-lt"/>
                <a:ea typeface="+mn-ea"/>
              </a:rPr>
              <a:t>95</a:t>
            </a:r>
            <a:r>
              <a:rPr lang="ja-JP" altLang="en-US" sz="1200" dirty="0">
                <a:solidFill>
                  <a:srgbClr val="FF3300"/>
                </a:solidFill>
                <a:latin typeface="+mn-lt"/>
                <a:ea typeface="+mn-ea"/>
              </a:rPr>
              <a:t>％は，開発作業に対して支払いを受けている。カーネルへのコントリビューションの</a:t>
            </a:r>
            <a:r>
              <a:rPr lang="en-US" altLang="ja-JP" sz="1200" dirty="0">
                <a:solidFill>
                  <a:srgbClr val="FF3300"/>
                </a:solidFill>
                <a:latin typeface="+mn-lt"/>
                <a:ea typeface="+mn-ea"/>
              </a:rPr>
              <a:t>70</a:t>
            </a:r>
            <a:r>
              <a:rPr lang="ja-JP" altLang="en-US" sz="1200" dirty="0">
                <a:solidFill>
                  <a:srgbClr val="FF3300"/>
                </a:solidFill>
                <a:latin typeface="+mn-lt"/>
                <a:ea typeface="+mn-ea"/>
              </a:rPr>
              <a:t>％以上は，米 </a:t>
            </a:r>
            <a:r>
              <a:rPr lang="en-US" altLang="ja-JP" sz="1200" dirty="0">
                <a:solidFill>
                  <a:srgbClr val="FF3300"/>
                </a:solidFill>
                <a:latin typeface="+mn-lt"/>
                <a:ea typeface="+mn-ea"/>
              </a:rPr>
              <a:t>Red Hat</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Novell</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IBM</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Intel</a:t>
            </a:r>
            <a:r>
              <a:rPr lang="ja-JP" altLang="en-US" sz="1200" dirty="0">
                <a:solidFill>
                  <a:srgbClr val="FF3300"/>
                </a:solidFill>
                <a:latin typeface="+mn-lt"/>
                <a:ea typeface="+mn-ea"/>
              </a:rPr>
              <a:t>などに勤務する開発者によって提供されたものだった。</a:t>
            </a:r>
            <a:r>
              <a:rPr lang="ja-JP" altLang="en-US" sz="1200" dirty="0">
                <a:solidFill>
                  <a:schemeClr val="accent1">
                    <a:lumMod val="50000"/>
                  </a:schemeClr>
                </a:solidFill>
                <a:latin typeface="+mn-lt"/>
                <a:ea typeface="+mn-ea"/>
              </a:rPr>
              <a:t>これらの企業は，カーネルを向上させることで，市場における競争力が得られると考えているという。また，加えられた変更の</a:t>
            </a:r>
            <a:r>
              <a:rPr lang="en-US" altLang="ja-JP" sz="1200" dirty="0">
                <a:solidFill>
                  <a:schemeClr val="accent1">
                    <a:lumMod val="50000"/>
                  </a:schemeClr>
                </a:solidFill>
                <a:latin typeface="+mn-lt"/>
                <a:ea typeface="+mn-ea"/>
              </a:rPr>
              <a:t>13.9</a:t>
            </a:r>
            <a:r>
              <a:rPr lang="ja-JP" altLang="en-US" sz="1200" dirty="0">
                <a:solidFill>
                  <a:schemeClr val="accent1">
                    <a:lumMod val="50000"/>
                  </a:schemeClr>
                </a:solidFill>
                <a:latin typeface="+mn-lt"/>
                <a:ea typeface="+mn-ea"/>
              </a:rPr>
              <a:t>％は企業に属さない個人開発者によるものだった。</a:t>
            </a:r>
          </a:p>
          <a:p>
            <a:pPr>
              <a:defRPr/>
            </a:pPr>
            <a:r>
              <a:rPr lang="ja-JP" altLang="en-US" sz="1200" dirty="0">
                <a:solidFill>
                  <a:schemeClr val="accent1">
                    <a:lumMod val="50000"/>
                  </a:schemeClr>
                </a:solidFill>
                <a:latin typeface="+mn-lt"/>
                <a:ea typeface="+mn-ea"/>
              </a:rPr>
              <a:t>　開発ペースについては，</a:t>
            </a:r>
            <a:r>
              <a:rPr lang="en-US" altLang="ja-JP" sz="1200" dirty="0">
                <a:solidFill>
                  <a:schemeClr val="accent1">
                    <a:lumMod val="50000"/>
                  </a:schemeClr>
                </a:solidFill>
                <a:latin typeface="+mn-lt"/>
                <a:ea typeface="+mn-ea"/>
              </a:rPr>
              <a:t>1</a:t>
            </a:r>
            <a:r>
              <a:rPr lang="ja-JP" altLang="en-US" sz="1200" dirty="0">
                <a:solidFill>
                  <a:schemeClr val="accent1">
                    <a:lumMod val="50000"/>
                  </a:schemeClr>
                </a:solidFill>
                <a:latin typeface="+mn-lt"/>
                <a:ea typeface="+mn-ea"/>
              </a:rPr>
              <a:t>日平均</a:t>
            </a:r>
            <a:r>
              <a:rPr lang="en-US" altLang="ja-JP" sz="1200" dirty="0">
                <a:solidFill>
                  <a:schemeClr val="accent1">
                    <a:lumMod val="50000"/>
                  </a:schemeClr>
                </a:solidFill>
                <a:latin typeface="+mn-lt"/>
                <a:ea typeface="+mn-ea"/>
              </a:rPr>
              <a:t>3621</a:t>
            </a:r>
            <a:r>
              <a:rPr lang="ja-JP" altLang="en-US" sz="1200" dirty="0">
                <a:solidFill>
                  <a:schemeClr val="accent1">
                    <a:lumMod val="50000"/>
                  </a:schemeClr>
                </a:solidFill>
                <a:latin typeface="+mn-lt"/>
                <a:ea typeface="+mn-ea"/>
              </a:rPr>
              <a:t>行のコードがカーネル・ツリーに追加されており，ほぼ</a:t>
            </a:r>
            <a:r>
              <a:rPr lang="en-US" altLang="ja-JP" sz="1200" dirty="0">
                <a:solidFill>
                  <a:schemeClr val="accent1">
                    <a:lumMod val="50000"/>
                  </a:schemeClr>
                </a:solidFill>
                <a:latin typeface="+mn-lt"/>
                <a:ea typeface="+mn-ea"/>
              </a:rPr>
              <a:t>2.7</a:t>
            </a:r>
            <a:r>
              <a:rPr lang="ja-JP" altLang="en-US" sz="1200" dirty="0">
                <a:solidFill>
                  <a:schemeClr val="accent1">
                    <a:lumMod val="50000"/>
                  </a:schemeClr>
                </a:solidFill>
                <a:latin typeface="+mn-lt"/>
                <a:ea typeface="+mn-ea"/>
              </a:rPr>
              <a:t>カ月ごとに新しいカーネルがリリースされているという。 」</a:t>
            </a:r>
            <a:endParaRPr lang="en-US" altLang="ja-JP" sz="1200" dirty="0">
              <a:solidFill>
                <a:schemeClr val="accent1">
                  <a:lumMod val="50000"/>
                </a:schemeClr>
              </a:solidFill>
              <a:latin typeface="+mn-lt"/>
              <a:ea typeface="+mn-ea"/>
            </a:endParaRPr>
          </a:p>
          <a:p>
            <a:pPr>
              <a:defRPr/>
            </a:pPr>
            <a:endParaRPr lang="en-US" altLang="ja-JP" sz="1200" dirty="0">
              <a:solidFill>
                <a:schemeClr val="accent1">
                  <a:lumMod val="50000"/>
                </a:schemeClr>
              </a:solidFill>
              <a:latin typeface="+mn-lt"/>
              <a:ea typeface="+mn-ea"/>
            </a:endParaRPr>
          </a:p>
          <a:p>
            <a:pPr>
              <a:defRPr/>
            </a:pPr>
            <a:r>
              <a:rPr lang="en-US" altLang="ja-JP" sz="1200" dirty="0">
                <a:solidFill>
                  <a:schemeClr val="accent1">
                    <a:lumMod val="50000"/>
                  </a:schemeClr>
                </a:solidFill>
                <a:latin typeface="+mn-lt"/>
                <a:ea typeface="+mn-ea"/>
              </a:rPr>
              <a:t>http://itpro.nikkeibp.co.jp/article/Research/20080402/297751/</a:t>
            </a:r>
            <a:endParaRPr lang="ja-JP" altLang="en-US" sz="1200" dirty="0">
              <a:solidFill>
                <a:schemeClr val="accent1">
                  <a:lumMod val="50000"/>
                </a:schemeClr>
              </a:solidFill>
              <a:latin typeface="+mn-lt"/>
              <a:ea typeface="+mn-ea"/>
            </a:endParaRPr>
          </a:p>
        </p:txBody>
      </p:sp>
      <p:sp>
        <p:nvSpPr>
          <p:cNvPr id="15364" name="角丸四角形 4"/>
          <p:cNvSpPr>
            <a:spLocks noChangeArrowheads="1"/>
          </p:cNvSpPr>
          <p:nvPr/>
        </p:nvSpPr>
        <p:spPr bwMode="auto">
          <a:xfrm>
            <a:off x="642938" y="1214438"/>
            <a:ext cx="4500562" cy="1785937"/>
          </a:xfrm>
          <a:prstGeom prst="roundRect">
            <a:avLst>
              <a:gd name="adj" fmla="val 11282"/>
            </a:avLst>
          </a:prstGeom>
          <a:solidFill>
            <a:schemeClr val="bg1"/>
          </a:solidFill>
          <a:ln w="38100" algn="ctr">
            <a:solidFill>
              <a:srgbClr val="00B050"/>
            </a:solidFill>
            <a:prstDash val="sysDash"/>
            <a:round/>
            <a:headEnd/>
            <a:tailEnd/>
          </a:ln>
        </p:spPr>
        <p:txBody>
          <a:bodyPr anchor="ctr"/>
          <a:lstStyle/>
          <a:p>
            <a:pPr algn="ctr"/>
            <a:r>
              <a:rPr lang="ja-JP" altLang="en-US" sz="2400">
                <a:solidFill>
                  <a:srgbClr val="00B050"/>
                </a:solidFill>
                <a:latin typeface="+mn-lt"/>
                <a:ea typeface="+mn-ea"/>
              </a:rPr>
              <a:t>「</a:t>
            </a:r>
            <a:r>
              <a:rPr lang="en-US" altLang="ja-JP" sz="2400">
                <a:solidFill>
                  <a:srgbClr val="00B050"/>
                </a:solidFill>
                <a:latin typeface="+mn-lt"/>
                <a:ea typeface="+mn-ea"/>
              </a:rPr>
              <a:t>Linux </a:t>
            </a:r>
            <a:r>
              <a:rPr lang="ja-JP" altLang="en-US" sz="2400">
                <a:solidFill>
                  <a:srgbClr val="00B050"/>
                </a:solidFill>
                <a:latin typeface="+mn-lt"/>
                <a:ea typeface="+mn-ea"/>
              </a:rPr>
              <a:t>カーネルの開発に携わる開発者の</a:t>
            </a:r>
            <a:r>
              <a:rPr lang="en-US" altLang="ja-JP" sz="2400">
                <a:solidFill>
                  <a:srgbClr val="00B050"/>
                </a:solidFill>
                <a:latin typeface="+mn-lt"/>
                <a:ea typeface="+mn-ea"/>
              </a:rPr>
              <a:t>70</a:t>
            </a:r>
            <a:r>
              <a:rPr lang="ja-JP" altLang="en-US" sz="2400">
                <a:solidFill>
                  <a:srgbClr val="00B050"/>
                </a:solidFill>
                <a:latin typeface="+mn-lt"/>
                <a:ea typeface="+mn-ea"/>
              </a:rPr>
              <a:t>～</a:t>
            </a:r>
            <a:r>
              <a:rPr lang="en-US" altLang="ja-JP" sz="2400">
                <a:solidFill>
                  <a:srgbClr val="00B050"/>
                </a:solidFill>
                <a:latin typeface="+mn-lt"/>
                <a:ea typeface="+mn-ea"/>
              </a:rPr>
              <a:t>95</a:t>
            </a:r>
            <a:r>
              <a:rPr lang="ja-JP" altLang="en-US" sz="2400">
                <a:solidFill>
                  <a:srgbClr val="00B050"/>
                </a:solidFill>
                <a:latin typeface="+mn-lt"/>
                <a:ea typeface="+mn-ea"/>
              </a:rPr>
              <a:t>％は，開発作業に対して支払いを受けている。」という事実</a:t>
            </a:r>
          </a:p>
        </p:txBody>
      </p:sp>
      <p:grpSp>
        <p:nvGrpSpPr>
          <p:cNvPr id="2" name="グループ化 6"/>
          <p:cNvGrpSpPr>
            <a:grpSpLocks/>
          </p:cNvGrpSpPr>
          <p:nvPr/>
        </p:nvGrpSpPr>
        <p:grpSpPr bwMode="auto">
          <a:xfrm>
            <a:off x="5072063" y="1214438"/>
            <a:ext cx="3571875" cy="1785937"/>
            <a:chOff x="5072063" y="1214438"/>
            <a:chExt cx="3571875" cy="1785937"/>
          </a:xfrm>
        </p:grpSpPr>
        <p:sp>
          <p:nvSpPr>
            <p:cNvPr id="32774" name="角丸四角形 5"/>
            <p:cNvSpPr>
              <a:spLocks noChangeArrowheads="1"/>
            </p:cNvSpPr>
            <p:nvPr/>
          </p:nvSpPr>
          <p:spPr bwMode="auto">
            <a:xfrm>
              <a:off x="6072188" y="1214438"/>
              <a:ext cx="2571750" cy="1785937"/>
            </a:xfrm>
            <a:prstGeom prst="roundRect">
              <a:avLst>
                <a:gd name="adj" fmla="val 10333"/>
              </a:avLst>
            </a:prstGeom>
            <a:solidFill>
              <a:schemeClr val="bg1"/>
            </a:solidFill>
            <a:ln w="38100" algn="ctr">
              <a:solidFill>
                <a:srgbClr val="FF3300"/>
              </a:solidFill>
              <a:prstDash val="sysDash"/>
              <a:round/>
              <a:headEnd/>
              <a:tailEnd/>
            </a:ln>
          </p:spPr>
          <p:txBody>
            <a:bodyPr anchor="ctr"/>
            <a:lstStyle/>
            <a:p>
              <a:pPr algn="ctr"/>
              <a:r>
                <a:rPr lang="en-US" altLang="ja-JP" sz="1400">
                  <a:solidFill>
                    <a:srgbClr val="FF3300"/>
                  </a:solidFill>
                  <a:latin typeface="+mn-lt"/>
                  <a:ea typeface="+mn-ea"/>
                </a:rPr>
                <a:t>Linux </a:t>
              </a:r>
              <a:r>
                <a:rPr lang="ja-JP" altLang="en-US" sz="1400">
                  <a:solidFill>
                    <a:srgbClr val="FF3300"/>
                  </a:solidFill>
                  <a:latin typeface="+mn-lt"/>
                  <a:ea typeface="+mn-ea"/>
                </a:rPr>
                <a:t>ビジネスを手がける企業が資金を提供してコミュニティを維持しているということ</a:t>
              </a:r>
              <a:endParaRPr lang="en-US" altLang="ja-JP" sz="1400">
                <a:solidFill>
                  <a:srgbClr val="FF3300"/>
                </a:solidFill>
                <a:latin typeface="+mn-lt"/>
                <a:ea typeface="+mn-ea"/>
              </a:endParaRPr>
            </a:p>
            <a:p>
              <a:pPr algn="ctr"/>
              <a:r>
                <a:rPr lang="ja-JP" altLang="en-US" sz="1400">
                  <a:solidFill>
                    <a:srgbClr val="FF3300"/>
                  </a:solidFill>
                  <a:latin typeface="+mn-lt"/>
                  <a:ea typeface="+mn-ea"/>
                </a:rPr>
                <a:t>＝</a:t>
              </a:r>
              <a:endParaRPr lang="en-US" altLang="ja-JP" sz="1400">
                <a:solidFill>
                  <a:srgbClr val="FF3300"/>
                </a:solidFill>
                <a:latin typeface="+mn-lt"/>
                <a:ea typeface="+mn-ea"/>
              </a:endParaRPr>
            </a:p>
            <a:p>
              <a:pPr algn="ctr"/>
              <a:r>
                <a:rPr lang="ja-JP" altLang="en-US" sz="1400">
                  <a:solidFill>
                    <a:srgbClr val="FF3300"/>
                  </a:solidFill>
                  <a:latin typeface="+mn-lt"/>
                  <a:ea typeface="+mn-ea"/>
                </a:rPr>
                <a:t>開発の実体は商用ソフトと変わりがないとも言える</a:t>
              </a:r>
            </a:p>
          </p:txBody>
        </p:sp>
        <p:sp>
          <p:nvSpPr>
            <p:cNvPr id="18439" name="右矢印 6"/>
            <p:cNvSpPr>
              <a:spLocks noChangeArrowheads="1"/>
            </p:cNvSpPr>
            <p:nvPr/>
          </p:nvSpPr>
          <p:spPr bwMode="auto">
            <a:xfrm>
              <a:off x="5072063" y="1500188"/>
              <a:ext cx="1143000" cy="1143000"/>
            </a:xfrm>
            <a:prstGeom prst="rightArrow">
              <a:avLst>
                <a:gd name="adj1" fmla="val 50000"/>
                <a:gd name="adj2" fmla="val 50000"/>
              </a:avLst>
            </a:prstGeom>
            <a:solidFill>
              <a:schemeClr val="accent1"/>
            </a:solidFill>
            <a:ln w="38100" algn="ctr">
              <a:no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grpSp>
    </p:spTree>
    <p:extLst>
      <p:ext uri="{BB962C8B-B14F-4D97-AF65-F5344CB8AC3E}">
        <p14:creationId xmlns:p14="http://schemas.microsoft.com/office/powerpoint/2010/main" val="3292986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4"/>
                                        </p:tgtEl>
                                        <p:attrNameLst>
                                          <p:attrName>style.visibility</p:attrName>
                                        </p:attrNameLst>
                                      </p:cBhvr>
                                      <p:to>
                                        <p:strVal val="visible"/>
                                      </p:to>
                                    </p:set>
                                    <p:anim calcmode="lin" valueType="num">
                                      <p:cBhvr additive="base">
                                        <p:cTn id="13" dur="500" fill="hold"/>
                                        <p:tgtEl>
                                          <p:spTgt spid="15364"/>
                                        </p:tgtEl>
                                        <p:attrNameLst>
                                          <p:attrName>ppt_x</p:attrName>
                                        </p:attrNameLst>
                                      </p:cBhvr>
                                      <p:tavLst>
                                        <p:tav tm="0">
                                          <p:val>
                                            <p:strVal val="0-#ppt_w/2"/>
                                          </p:val>
                                        </p:tav>
                                        <p:tav tm="100000">
                                          <p:val>
                                            <p:strVal val="#ppt_x"/>
                                          </p:val>
                                        </p:tav>
                                      </p:tavLst>
                                    </p:anim>
                                    <p:anim calcmode="lin" valueType="num">
                                      <p:cBhvr additive="base">
                                        <p:cTn id="14" dur="500" fill="hold"/>
                                        <p:tgtEl>
                                          <p:spTgt spid="1536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36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タイトル 1"/>
          <p:cNvSpPr>
            <a:spLocks noGrp="1"/>
          </p:cNvSpPr>
          <p:nvPr>
            <p:ph type="title" idx="4294967295"/>
          </p:nvPr>
        </p:nvSpPr>
        <p:spPr/>
        <p:txBody>
          <a:bodyPr/>
          <a:lstStyle/>
          <a:p>
            <a:pPr eaLnBrk="1" hangingPunct="1"/>
            <a:r>
              <a:rPr lang="en-US" altLang="ja-JP" dirty="0" smtClean="0">
                <a:latin typeface="Arial" charset="0"/>
              </a:rPr>
              <a:t>Linux</a:t>
            </a:r>
            <a:r>
              <a:rPr lang="ja-JP" altLang="en-US" dirty="0" smtClean="0">
                <a:latin typeface="Arial" charset="0"/>
              </a:rPr>
              <a:t>の開発・ビジネスモデル</a:t>
            </a:r>
          </a:p>
        </p:txBody>
      </p:sp>
      <p:sp>
        <p:nvSpPr>
          <p:cNvPr id="17411" name="テキスト ボックス 28"/>
          <p:cNvSpPr txBox="1">
            <a:spLocks noChangeArrowheads="1"/>
          </p:cNvSpPr>
          <p:nvPr/>
        </p:nvSpPr>
        <p:spPr bwMode="auto">
          <a:xfrm>
            <a:off x="5919788" y="4981575"/>
            <a:ext cx="717550" cy="304800"/>
          </a:xfrm>
          <a:prstGeom prst="rect">
            <a:avLst/>
          </a:prstGeom>
          <a:noFill/>
          <a:ln w="9525">
            <a:noFill/>
            <a:miter lim="800000"/>
            <a:headEnd/>
            <a:tailEnd/>
          </a:ln>
        </p:spPr>
        <p:txBody>
          <a:bodyPr wrap="none">
            <a:spAutoFit/>
          </a:bodyPr>
          <a:lstStyle/>
          <a:p>
            <a:pPr>
              <a:defRPr/>
            </a:pPr>
            <a:r>
              <a:rPr lang="ja-JP" altLang="en-US" sz="1400">
                <a:solidFill>
                  <a:schemeClr val="bg1"/>
                </a:solidFill>
                <a:latin typeface="+mj-ea"/>
                <a:ea typeface="+mj-ea"/>
              </a:rPr>
              <a:t>成果物</a:t>
            </a:r>
          </a:p>
        </p:txBody>
      </p:sp>
      <p:sp>
        <p:nvSpPr>
          <p:cNvPr id="17457" name="AutoShape 76"/>
          <p:cNvSpPr>
            <a:spLocks noChangeArrowheads="1"/>
          </p:cNvSpPr>
          <p:nvPr/>
        </p:nvSpPr>
        <p:spPr bwMode="auto">
          <a:xfrm>
            <a:off x="554038" y="4921250"/>
            <a:ext cx="2016125" cy="1008063"/>
          </a:xfrm>
          <a:prstGeom prst="roundRect">
            <a:avLst>
              <a:gd name="adj" fmla="val 5356"/>
            </a:avLst>
          </a:prstGeom>
          <a:solidFill>
            <a:schemeClr val="bg1"/>
          </a:solidFill>
          <a:ln w="38100">
            <a:solidFill>
              <a:srgbClr val="FF9933"/>
            </a:solidFill>
            <a:prstDash val="sysDot"/>
            <a:round/>
            <a:headEnd/>
            <a:tailEnd/>
          </a:ln>
        </p:spPr>
        <p:txBody>
          <a:bodyPr wrap="none" anchor="ctr"/>
          <a:lstStyle/>
          <a:p>
            <a:pPr>
              <a:defRPr/>
            </a:pPr>
            <a:endParaRPr lang="ja-JP" altLang="en-US">
              <a:latin typeface="+mj-ea"/>
              <a:ea typeface="+mj-ea"/>
            </a:endParaRPr>
          </a:p>
        </p:txBody>
      </p:sp>
      <p:sp>
        <p:nvSpPr>
          <p:cNvPr id="17462" name="テキスト ボックス 31"/>
          <p:cNvSpPr txBox="1">
            <a:spLocks noChangeArrowheads="1"/>
          </p:cNvSpPr>
          <p:nvPr/>
        </p:nvSpPr>
        <p:spPr bwMode="auto">
          <a:xfrm>
            <a:off x="698500" y="5641975"/>
            <a:ext cx="1462088" cy="246063"/>
          </a:xfrm>
          <a:prstGeom prst="rect">
            <a:avLst/>
          </a:prstGeom>
          <a:noFill/>
          <a:ln w="9525">
            <a:noFill/>
            <a:miter lim="800000"/>
            <a:headEnd/>
            <a:tailEnd/>
          </a:ln>
        </p:spPr>
        <p:txBody>
          <a:bodyPr wrap="none">
            <a:spAutoFit/>
          </a:bodyPr>
          <a:lstStyle/>
          <a:p>
            <a:pPr>
              <a:defRPr/>
            </a:pPr>
            <a:r>
              <a:rPr lang="ja-JP" altLang="en-US" sz="1000">
                <a:latin typeface="+mj-ea"/>
                <a:ea typeface="+mj-ea"/>
              </a:rPr>
              <a:t>ボランティア・プログラマ</a:t>
            </a:r>
          </a:p>
        </p:txBody>
      </p:sp>
      <p:pic>
        <p:nvPicPr>
          <p:cNvPr id="2766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3" y="4921250"/>
            <a:ext cx="72866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4921250"/>
            <a:ext cx="728663"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563" y="4921250"/>
            <a:ext cx="72866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3" name="Line 72"/>
          <p:cNvSpPr>
            <a:spLocks noChangeShapeType="1"/>
          </p:cNvSpPr>
          <p:nvPr/>
        </p:nvSpPr>
        <p:spPr bwMode="auto">
          <a:xfrm>
            <a:off x="2714625" y="5435600"/>
            <a:ext cx="576263" cy="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8925" name="AutoShape 77"/>
          <p:cNvSpPr>
            <a:spLocks noChangeArrowheads="1"/>
          </p:cNvSpPr>
          <p:nvPr/>
        </p:nvSpPr>
        <p:spPr bwMode="auto">
          <a:xfrm>
            <a:off x="542340" y="4525462"/>
            <a:ext cx="1528748" cy="288925"/>
          </a:xfrm>
          <a:prstGeom prst="wedgeRoundRectCallout">
            <a:avLst>
              <a:gd name="adj1" fmla="val -10528"/>
              <a:gd name="adj2" fmla="val 112639"/>
              <a:gd name="adj3" fmla="val 16667"/>
            </a:avLst>
          </a:prstGeom>
          <a:solidFill>
            <a:srgbClr val="4168A7"/>
          </a:solidFill>
          <a:ln w="28575">
            <a:noFill/>
            <a:miter lim="800000"/>
            <a:headEnd/>
            <a:tailEnd/>
          </a:ln>
        </p:spPr>
        <p:txBody>
          <a:bodyPr wrap="none" anchor="ctr"/>
          <a:lstStyle/>
          <a:p>
            <a:pPr algn="ctr">
              <a:defRPr/>
            </a:pPr>
            <a:r>
              <a:rPr lang="ja-JP" altLang="en-US" sz="1400" b="1">
                <a:solidFill>
                  <a:schemeClr val="bg1"/>
                </a:solidFill>
                <a:latin typeface="+mj-ea"/>
                <a:ea typeface="+mj-ea"/>
              </a:rPr>
              <a:t>無償で貢献</a:t>
            </a:r>
          </a:p>
        </p:txBody>
      </p:sp>
      <p:sp>
        <p:nvSpPr>
          <p:cNvPr id="17455" name="Line 81"/>
          <p:cNvSpPr>
            <a:spLocks noChangeShapeType="1"/>
          </p:cNvSpPr>
          <p:nvPr/>
        </p:nvSpPr>
        <p:spPr bwMode="auto">
          <a:xfrm>
            <a:off x="4826000" y="1900238"/>
            <a:ext cx="0" cy="792162"/>
          </a:xfrm>
          <a:prstGeom prst="line">
            <a:avLst/>
          </a:prstGeom>
          <a:noFill/>
          <a:ln w="57150">
            <a:solidFill>
              <a:srgbClr val="C00000"/>
            </a:solidFill>
            <a:prstDash val="sysDot"/>
            <a:round/>
            <a:headEnd/>
            <a:tailEnd type="triangle" w="med" len="med"/>
          </a:ln>
        </p:spPr>
        <p:txBody>
          <a:bodyPr/>
          <a:lstStyle/>
          <a:p>
            <a:pPr>
              <a:defRPr/>
            </a:pPr>
            <a:endParaRPr lang="ja-JP" altLang="en-US">
              <a:latin typeface="+mj-ea"/>
              <a:ea typeface="+mj-ea"/>
            </a:endParaRPr>
          </a:p>
        </p:txBody>
      </p:sp>
      <p:sp>
        <p:nvSpPr>
          <p:cNvPr id="17456" name="Text Box 82"/>
          <p:cNvSpPr txBox="1">
            <a:spLocks noChangeArrowheads="1"/>
          </p:cNvSpPr>
          <p:nvPr/>
        </p:nvSpPr>
        <p:spPr bwMode="auto">
          <a:xfrm>
            <a:off x="3508514" y="1924050"/>
            <a:ext cx="1415772" cy="276999"/>
          </a:xfrm>
          <a:prstGeom prst="rect">
            <a:avLst/>
          </a:prstGeom>
          <a:noFill/>
          <a:ln w="9525">
            <a:noFill/>
            <a:miter lim="800000"/>
            <a:headEnd/>
            <a:tailEnd/>
          </a:ln>
        </p:spPr>
        <p:txBody>
          <a:bodyPr wrap="none">
            <a:spAutoFit/>
          </a:bodyPr>
          <a:lstStyle/>
          <a:p>
            <a:pPr algn="ctr">
              <a:defRPr/>
            </a:pPr>
            <a:r>
              <a:rPr lang="en-US" altLang="ja-JP" sz="1200" dirty="0">
                <a:solidFill>
                  <a:srgbClr val="C00000"/>
                </a:solidFill>
                <a:latin typeface="+mj-ea"/>
                <a:ea typeface="+mj-ea"/>
              </a:rPr>
              <a:t>【</a:t>
            </a:r>
            <a:r>
              <a:rPr lang="ja-JP" altLang="en-US" sz="1200" dirty="0">
                <a:solidFill>
                  <a:srgbClr val="C00000"/>
                </a:solidFill>
                <a:latin typeface="+mj-ea"/>
                <a:ea typeface="+mj-ea"/>
              </a:rPr>
              <a:t>サポート費用</a:t>
            </a:r>
            <a:r>
              <a:rPr lang="en-US" altLang="ja-JP" sz="1200" dirty="0">
                <a:solidFill>
                  <a:srgbClr val="C00000"/>
                </a:solidFill>
                <a:latin typeface="+mj-ea"/>
                <a:ea typeface="+mj-ea"/>
              </a:rPr>
              <a:t>】</a:t>
            </a:r>
          </a:p>
        </p:txBody>
      </p:sp>
      <p:pic>
        <p:nvPicPr>
          <p:cNvPr id="27673" name="Picture 8" descr="C:\Users\shoji\AppData\Local\Microsoft\Windows\Temporary Internet Files\Content.IE5\1QVYB00S\MCj0437849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738" y="4722813"/>
            <a:ext cx="1519237"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75" name="Group 59"/>
          <p:cNvGrpSpPr>
            <a:grpSpLocks/>
          </p:cNvGrpSpPr>
          <p:nvPr/>
        </p:nvGrpSpPr>
        <p:grpSpPr bwMode="auto">
          <a:xfrm>
            <a:off x="5721350" y="4910138"/>
            <a:ext cx="1114425" cy="1073150"/>
            <a:chOff x="3375" y="2835"/>
            <a:chExt cx="495" cy="495"/>
          </a:xfrm>
        </p:grpSpPr>
        <p:sp>
          <p:nvSpPr>
            <p:cNvPr id="2"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rgbClr val="83A0CF"/>
              </a:solidFill>
              <a:round/>
              <a:headEnd/>
              <a:tailEnd/>
            </a:ln>
          </p:spPr>
          <p:txBody>
            <a:bodyPr anchor="ctr"/>
            <a:lstStyle/>
            <a:p>
              <a:pPr algn="ctr">
                <a:defRPr/>
              </a:pPr>
              <a:endParaRPr lang="ja-JP" altLang="en-US">
                <a:latin typeface="+mj-ea"/>
                <a:ea typeface="+mj-ea"/>
              </a:endParaRPr>
            </a:p>
          </p:txBody>
        </p:sp>
        <p:sp>
          <p:nvSpPr>
            <p:cNvPr id="17454" name="円/楕円 24"/>
            <p:cNvSpPr>
              <a:spLocks noChangeArrowheads="1"/>
            </p:cNvSpPr>
            <p:nvPr/>
          </p:nvSpPr>
          <p:spPr bwMode="auto">
            <a:xfrm>
              <a:off x="3555" y="3015"/>
              <a:ext cx="129" cy="129"/>
            </a:xfrm>
            <a:prstGeom prst="ellipse">
              <a:avLst/>
            </a:prstGeom>
            <a:solidFill>
              <a:schemeClr val="bg1"/>
            </a:solidFill>
            <a:ln w="25400" algn="ctr">
              <a:solidFill>
                <a:srgbClr val="83A0CF"/>
              </a:solidFill>
              <a:round/>
              <a:headEnd/>
              <a:tailEnd/>
            </a:ln>
          </p:spPr>
          <p:txBody>
            <a:bodyPr anchor="ctr"/>
            <a:lstStyle/>
            <a:p>
              <a:pPr algn="ctr">
                <a:defRPr/>
              </a:pPr>
              <a:endParaRPr lang="ja-JP" altLang="en-US">
                <a:latin typeface="+mj-ea"/>
                <a:ea typeface="+mj-ea"/>
              </a:endParaRPr>
            </a:p>
          </p:txBody>
        </p:sp>
      </p:grpSp>
      <p:sp>
        <p:nvSpPr>
          <p:cNvPr id="17438" name="角丸四角形 27"/>
          <p:cNvSpPr>
            <a:spLocks noChangeArrowheads="1"/>
          </p:cNvSpPr>
          <p:nvPr/>
        </p:nvSpPr>
        <p:spPr bwMode="auto">
          <a:xfrm>
            <a:off x="971550" y="1266825"/>
            <a:ext cx="7200874" cy="571500"/>
          </a:xfrm>
          <a:prstGeom prst="roundRect">
            <a:avLst>
              <a:gd name="adj" fmla="val 16667"/>
            </a:avLst>
          </a:prstGeom>
          <a:solidFill>
            <a:srgbClr val="4168A7"/>
          </a:solidFill>
          <a:ln w="25400" algn="ctr">
            <a:solidFill>
              <a:srgbClr val="4168A7"/>
            </a:solidFill>
            <a:round/>
            <a:headEnd/>
            <a:tailEnd/>
          </a:ln>
        </p:spPr>
        <p:txBody>
          <a:bodyPr anchor="ctr"/>
          <a:lstStyle/>
          <a:p>
            <a:pPr algn="ctr">
              <a:defRPr/>
            </a:pPr>
            <a:r>
              <a:rPr lang="en-US" altLang="ja-JP" sz="2400">
                <a:solidFill>
                  <a:schemeClr val="bg1"/>
                </a:solidFill>
                <a:latin typeface="+mj-ea"/>
                <a:ea typeface="+mj-ea"/>
              </a:rPr>
              <a:t>Linux</a:t>
            </a:r>
            <a:r>
              <a:rPr lang="ja-JP" altLang="en-US" sz="2400">
                <a:solidFill>
                  <a:schemeClr val="bg1"/>
                </a:solidFill>
                <a:latin typeface="+mj-ea"/>
                <a:ea typeface="+mj-ea"/>
              </a:rPr>
              <a:t>利用企業</a:t>
            </a:r>
          </a:p>
        </p:txBody>
      </p:sp>
      <p:sp>
        <p:nvSpPr>
          <p:cNvPr id="17444" name="Line 75"/>
          <p:cNvSpPr>
            <a:spLocks noChangeShapeType="1"/>
          </p:cNvSpPr>
          <p:nvPr/>
        </p:nvSpPr>
        <p:spPr bwMode="auto">
          <a:xfrm flipV="1">
            <a:off x="5251450" y="5449888"/>
            <a:ext cx="334963" cy="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pic>
        <p:nvPicPr>
          <p:cNvPr id="27687"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908050"/>
            <a:ext cx="7921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8"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90805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89" name="Group 63"/>
          <p:cNvGrpSpPr>
            <a:grpSpLocks/>
          </p:cNvGrpSpPr>
          <p:nvPr/>
        </p:nvGrpSpPr>
        <p:grpSpPr bwMode="auto">
          <a:xfrm>
            <a:off x="5220072" y="2998341"/>
            <a:ext cx="576262" cy="574675"/>
            <a:chOff x="3375" y="2835"/>
            <a:chExt cx="495" cy="495"/>
          </a:xfrm>
        </p:grpSpPr>
        <p:sp>
          <p:nvSpPr>
            <p:cNvPr id="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j-ea"/>
                <a:ea typeface="+mj-ea"/>
              </a:endParaRPr>
            </a:p>
          </p:txBody>
        </p:sp>
        <p:sp>
          <p:nvSpPr>
            <p:cNvPr id="17435"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j-ea"/>
                <a:ea typeface="+mj-ea"/>
              </a:endParaRPr>
            </a:p>
          </p:txBody>
        </p:sp>
      </p:grpSp>
      <p:grpSp>
        <p:nvGrpSpPr>
          <p:cNvPr id="27690" name="Group 66"/>
          <p:cNvGrpSpPr>
            <a:grpSpLocks/>
          </p:cNvGrpSpPr>
          <p:nvPr/>
        </p:nvGrpSpPr>
        <p:grpSpPr bwMode="auto">
          <a:xfrm>
            <a:off x="5291509" y="2926903"/>
            <a:ext cx="576263" cy="574675"/>
            <a:chOff x="3375" y="2835"/>
            <a:chExt cx="495" cy="495"/>
          </a:xfrm>
        </p:grpSpPr>
        <p:sp>
          <p:nvSpPr>
            <p:cNvPr id="8"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j-ea"/>
                <a:ea typeface="+mj-ea"/>
              </a:endParaRPr>
            </a:p>
          </p:txBody>
        </p:sp>
        <p:sp>
          <p:nvSpPr>
            <p:cNvPr id="17433"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j-ea"/>
                <a:ea typeface="+mj-ea"/>
              </a:endParaRPr>
            </a:p>
          </p:txBody>
        </p:sp>
      </p:grpSp>
      <p:sp>
        <p:nvSpPr>
          <p:cNvPr id="17425" name="Line 79"/>
          <p:cNvSpPr>
            <a:spLocks noChangeShapeType="1"/>
          </p:cNvSpPr>
          <p:nvPr/>
        </p:nvSpPr>
        <p:spPr bwMode="auto">
          <a:xfrm flipV="1">
            <a:off x="5113338" y="1898650"/>
            <a:ext cx="0" cy="79375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grpSp>
        <p:nvGrpSpPr>
          <p:cNvPr id="27696" name="Group 69"/>
          <p:cNvGrpSpPr>
            <a:grpSpLocks/>
          </p:cNvGrpSpPr>
          <p:nvPr/>
        </p:nvGrpSpPr>
        <p:grpSpPr bwMode="auto">
          <a:xfrm>
            <a:off x="5364534" y="2855466"/>
            <a:ext cx="576263" cy="574675"/>
            <a:chOff x="3375" y="2835"/>
            <a:chExt cx="495" cy="495"/>
          </a:xfrm>
        </p:grpSpPr>
        <p:sp>
          <p:nvSpPr>
            <p:cNvPr id="2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b="1">
                <a:latin typeface="+mj-ea"/>
                <a:ea typeface="+mj-ea"/>
              </a:endParaRPr>
            </a:p>
          </p:txBody>
        </p:sp>
        <p:sp>
          <p:nvSpPr>
            <p:cNvPr id="17431"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b="1">
                <a:latin typeface="+mj-ea"/>
                <a:ea typeface="+mj-ea"/>
              </a:endParaRPr>
            </a:p>
          </p:txBody>
        </p:sp>
      </p:grpSp>
      <p:sp>
        <p:nvSpPr>
          <p:cNvPr id="68" name="テキスト ボックス 67"/>
          <p:cNvSpPr txBox="1"/>
          <p:nvPr/>
        </p:nvSpPr>
        <p:spPr>
          <a:xfrm>
            <a:off x="3509963" y="5216525"/>
            <a:ext cx="1397000" cy="523875"/>
          </a:xfrm>
          <a:prstGeom prst="rect">
            <a:avLst/>
          </a:prstGeom>
          <a:solidFill>
            <a:schemeClr val="bg1">
              <a:alpha val="70000"/>
            </a:schemeClr>
          </a:solidFill>
        </p:spPr>
        <p:txBody>
          <a:bodyPr wrap="none">
            <a:spAutoFit/>
          </a:bodyPr>
          <a:lstStyle/>
          <a:p>
            <a:pPr algn="ctr">
              <a:defRPr/>
            </a:pPr>
            <a:r>
              <a:rPr lang="en-US" altLang="ja-JP" sz="1400" b="1">
                <a:solidFill>
                  <a:srgbClr val="C00000"/>
                </a:solidFill>
                <a:effectLst>
                  <a:outerShdw blurRad="38100" dist="38100" dir="2700000" algn="tl">
                    <a:srgbClr val="000000">
                      <a:alpha val="43137"/>
                    </a:srgbClr>
                  </a:outerShdw>
                </a:effectLst>
                <a:latin typeface="+mj-ea"/>
                <a:ea typeface="+mj-ea"/>
              </a:rPr>
              <a:t>Linux</a:t>
            </a:r>
            <a:r>
              <a:rPr lang="ja-JP" altLang="en-US" sz="1400" b="1">
                <a:solidFill>
                  <a:srgbClr val="C00000"/>
                </a:solidFill>
                <a:effectLst>
                  <a:outerShdw blurRad="38100" dist="38100" dir="2700000" algn="tl">
                    <a:srgbClr val="000000">
                      <a:alpha val="43137"/>
                    </a:srgbClr>
                  </a:outerShdw>
                </a:effectLst>
                <a:latin typeface="+mj-ea"/>
                <a:ea typeface="+mj-ea"/>
              </a:rPr>
              <a:t>カーネル</a:t>
            </a:r>
            <a:endParaRPr lang="en-US" altLang="ja-JP" sz="1400" b="1">
              <a:solidFill>
                <a:srgbClr val="C00000"/>
              </a:solidFill>
              <a:effectLst>
                <a:outerShdw blurRad="38100" dist="38100" dir="2700000" algn="tl">
                  <a:srgbClr val="000000">
                    <a:alpha val="43137"/>
                  </a:srgbClr>
                </a:outerShdw>
              </a:effectLst>
              <a:latin typeface="+mj-ea"/>
              <a:ea typeface="+mj-ea"/>
            </a:endParaRPr>
          </a:p>
          <a:p>
            <a:pPr algn="ctr">
              <a:defRPr/>
            </a:pPr>
            <a:r>
              <a:rPr lang="ja-JP" altLang="en-US" sz="1400" b="1">
                <a:solidFill>
                  <a:srgbClr val="C00000"/>
                </a:solidFill>
                <a:effectLst>
                  <a:outerShdw blurRad="38100" dist="38100" dir="2700000" algn="tl">
                    <a:srgbClr val="000000">
                      <a:alpha val="43137"/>
                    </a:srgbClr>
                  </a:outerShdw>
                </a:effectLst>
                <a:latin typeface="+mj-ea"/>
                <a:ea typeface="+mj-ea"/>
              </a:rPr>
              <a:t>開発コミュニティ</a:t>
            </a:r>
          </a:p>
        </p:txBody>
      </p:sp>
      <p:sp>
        <p:nvSpPr>
          <p:cNvPr id="69" name="テキスト ボックス 68"/>
          <p:cNvSpPr txBox="1"/>
          <p:nvPr/>
        </p:nvSpPr>
        <p:spPr>
          <a:xfrm>
            <a:off x="5645150" y="5178425"/>
            <a:ext cx="1254125" cy="522288"/>
          </a:xfrm>
          <a:prstGeom prst="rect">
            <a:avLst/>
          </a:prstGeom>
          <a:solidFill>
            <a:schemeClr val="bg1">
              <a:alpha val="70000"/>
            </a:schemeClr>
          </a:solidFill>
        </p:spPr>
        <p:txBody>
          <a:bodyPr wrap="none">
            <a:spAutoFit/>
          </a:bodyPr>
          <a:lstStyle/>
          <a:p>
            <a:pPr algn="ctr">
              <a:defRPr/>
            </a:pPr>
            <a:r>
              <a:rPr lang="en-US" altLang="ja-JP" sz="1400" b="1">
                <a:solidFill>
                  <a:srgbClr val="C00000"/>
                </a:solidFill>
                <a:effectLst>
                  <a:outerShdw blurRad="38100" dist="38100" dir="2700000" algn="tl">
                    <a:srgbClr val="000000">
                      <a:alpha val="43137"/>
                    </a:srgbClr>
                  </a:outerShdw>
                </a:effectLst>
                <a:latin typeface="+mj-ea"/>
                <a:ea typeface="+mj-ea"/>
              </a:rPr>
              <a:t>Linux</a:t>
            </a:r>
            <a:r>
              <a:rPr lang="ja-JP" altLang="en-US" sz="1400" b="1">
                <a:solidFill>
                  <a:srgbClr val="C00000"/>
                </a:solidFill>
                <a:effectLst>
                  <a:outerShdw blurRad="38100" dist="38100" dir="2700000" algn="tl">
                    <a:srgbClr val="000000">
                      <a:alpha val="43137"/>
                    </a:srgbClr>
                  </a:outerShdw>
                </a:effectLst>
                <a:latin typeface="+mj-ea"/>
                <a:ea typeface="+mj-ea"/>
              </a:rPr>
              <a:t>カーネル</a:t>
            </a:r>
            <a:endParaRPr lang="en-US" altLang="ja-JP" sz="1400" b="1">
              <a:solidFill>
                <a:srgbClr val="C00000"/>
              </a:solidFill>
              <a:effectLst>
                <a:outerShdw blurRad="38100" dist="38100" dir="2700000" algn="tl">
                  <a:srgbClr val="000000">
                    <a:alpha val="43137"/>
                  </a:srgbClr>
                </a:outerShdw>
              </a:effectLst>
              <a:latin typeface="+mj-ea"/>
              <a:ea typeface="+mj-ea"/>
            </a:endParaRPr>
          </a:p>
          <a:p>
            <a:pPr algn="ctr">
              <a:defRPr/>
            </a:pPr>
            <a:r>
              <a:rPr lang="ja-JP" altLang="en-US" sz="1400" b="1">
                <a:solidFill>
                  <a:srgbClr val="C00000"/>
                </a:solidFill>
                <a:effectLst>
                  <a:outerShdw blurRad="38100" dist="38100" dir="2700000" algn="tl">
                    <a:srgbClr val="000000">
                      <a:alpha val="43137"/>
                    </a:srgbClr>
                  </a:outerShdw>
                </a:effectLst>
                <a:latin typeface="+mj-ea"/>
                <a:ea typeface="+mj-ea"/>
              </a:rPr>
              <a:t>ソースコード</a:t>
            </a:r>
          </a:p>
        </p:txBody>
      </p:sp>
      <p:sp>
        <p:nvSpPr>
          <p:cNvPr id="71" name="角丸四角形 6"/>
          <p:cNvSpPr>
            <a:spLocks noChangeArrowheads="1"/>
          </p:cNvSpPr>
          <p:nvPr/>
        </p:nvSpPr>
        <p:spPr bwMode="auto">
          <a:xfrm>
            <a:off x="3822311" y="2739988"/>
            <a:ext cx="2189849" cy="977044"/>
          </a:xfrm>
          <a:prstGeom prst="roundRect">
            <a:avLst>
              <a:gd name="adj" fmla="val 16667"/>
            </a:avLst>
          </a:prstGeom>
          <a:noFill/>
          <a:ln w="25400" algn="ctr">
            <a:solidFill>
              <a:srgbClr val="4168A7"/>
            </a:solidFill>
            <a:round/>
            <a:headEnd/>
            <a:tailEnd/>
          </a:ln>
          <a:scene3d>
            <a:camera prst="orthographicFront"/>
            <a:lightRig rig="threePt" dir="t"/>
          </a:scene3d>
          <a:sp3d>
            <a:bevelT/>
          </a:sp3d>
        </p:spPr>
        <p:txBody>
          <a:bodyPr anchor="ctr"/>
          <a:lstStyle/>
          <a:p>
            <a:pPr>
              <a:defRPr/>
            </a:pPr>
            <a:endParaRPr lang="ja-JP" altLang="en-US" sz="1000">
              <a:solidFill>
                <a:srgbClr val="4168A7"/>
              </a:solidFill>
              <a:latin typeface="+mj-ea"/>
              <a:ea typeface="+mj-ea"/>
            </a:endParaRPr>
          </a:p>
        </p:txBody>
      </p:sp>
      <p:sp>
        <p:nvSpPr>
          <p:cNvPr id="72" name="テキスト ボックス 31"/>
          <p:cNvSpPr txBox="1">
            <a:spLocks noChangeArrowheads="1"/>
          </p:cNvSpPr>
          <p:nvPr/>
        </p:nvSpPr>
        <p:spPr bwMode="auto">
          <a:xfrm>
            <a:off x="4035425" y="4157663"/>
            <a:ext cx="777875" cy="254000"/>
          </a:xfrm>
          <a:prstGeom prst="rect">
            <a:avLst/>
          </a:prstGeom>
          <a:noFill/>
          <a:ln w="9525">
            <a:noFill/>
            <a:miter lim="800000"/>
            <a:headEnd/>
            <a:tailEnd/>
          </a:ln>
        </p:spPr>
        <p:txBody>
          <a:bodyPr wrap="none">
            <a:spAutoFit/>
          </a:bodyPr>
          <a:lstStyle/>
          <a:p>
            <a:pPr>
              <a:defRPr/>
            </a:pPr>
            <a:r>
              <a:rPr lang="ja-JP" altLang="en-US" sz="1050" dirty="0">
                <a:latin typeface="+mj-ea"/>
                <a:ea typeface="+mj-ea"/>
              </a:rPr>
              <a:t>プログラマ</a:t>
            </a:r>
          </a:p>
        </p:txBody>
      </p:sp>
      <p:pic>
        <p:nvPicPr>
          <p:cNvPr id="27704"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050" y="3494088"/>
            <a:ext cx="7286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5"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288" y="3494088"/>
            <a:ext cx="72866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6"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4113" y="3494088"/>
            <a:ext cx="72866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Line 79"/>
          <p:cNvSpPr>
            <a:spLocks noChangeShapeType="1"/>
          </p:cNvSpPr>
          <p:nvPr/>
        </p:nvSpPr>
        <p:spPr bwMode="auto">
          <a:xfrm>
            <a:off x="4035425" y="4224338"/>
            <a:ext cx="0" cy="436562"/>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grpSp>
        <p:nvGrpSpPr>
          <p:cNvPr id="3" name="グループ化 2"/>
          <p:cNvGrpSpPr/>
          <p:nvPr/>
        </p:nvGrpSpPr>
        <p:grpSpPr>
          <a:xfrm>
            <a:off x="266349" y="1897063"/>
            <a:ext cx="3732425" cy="2898775"/>
            <a:chOff x="266349" y="1897063"/>
            <a:chExt cx="3732425" cy="2898775"/>
          </a:xfrm>
        </p:grpSpPr>
        <p:sp>
          <p:nvSpPr>
            <p:cNvPr id="17461" name="角丸四角形 6"/>
            <p:cNvSpPr>
              <a:spLocks noChangeArrowheads="1"/>
            </p:cNvSpPr>
            <p:nvPr/>
          </p:nvSpPr>
          <p:spPr bwMode="auto">
            <a:xfrm>
              <a:off x="266349" y="2761926"/>
              <a:ext cx="2448471" cy="584778"/>
            </a:xfrm>
            <a:prstGeom prst="roundRect">
              <a:avLst>
                <a:gd name="adj" fmla="val 16667"/>
              </a:avLst>
            </a:prstGeom>
            <a:solidFill>
              <a:schemeClr val="accent1"/>
            </a:solidFill>
            <a:ln w="25400" algn="ctr">
              <a:noFill/>
              <a:round/>
              <a:headEnd/>
              <a:tailEnd/>
            </a:ln>
          </p:spPr>
          <p:txBody>
            <a:bodyPr anchor="ctr"/>
            <a:lstStyle/>
            <a:p>
              <a:pPr algn="ctr">
                <a:defRPr/>
              </a:pPr>
              <a:r>
                <a:rPr lang="en-US" altLang="ja-JP" dirty="0" smtClean="0">
                  <a:solidFill>
                    <a:schemeClr val="bg1"/>
                  </a:solidFill>
                  <a:latin typeface="+mj-ea"/>
                  <a:ea typeface="+mj-ea"/>
                </a:rPr>
                <a:t>Linux</a:t>
              </a:r>
              <a:r>
                <a:rPr lang="ja-JP" altLang="en-US" dirty="0" smtClean="0">
                  <a:solidFill>
                    <a:schemeClr val="bg1"/>
                  </a:solidFill>
                  <a:latin typeface="+mj-ea"/>
                  <a:ea typeface="+mj-ea"/>
                </a:rPr>
                <a:t>関連ベンダ</a:t>
              </a:r>
              <a:endParaRPr lang="en-US" altLang="ja-JP" dirty="0">
                <a:solidFill>
                  <a:schemeClr val="bg1"/>
                </a:solidFill>
                <a:latin typeface="+mj-ea"/>
                <a:ea typeface="+mj-ea"/>
              </a:endParaRPr>
            </a:p>
          </p:txBody>
        </p:sp>
        <p:sp>
          <p:nvSpPr>
            <p:cNvPr id="55" name="テキスト ボックス 31"/>
            <p:cNvSpPr txBox="1">
              <a:spLocks noChangeArrowheads="1"/>
            </p:cNvSpPr>
            <p:nvPr/>
          </p:nvSpPr>
          <p:spPr bwMode="auto">
            <a:xfrm>
              <a:off x="554038" y="3859213"/>
              <a:ext cx="777875" cy="254000"/>
            </a:xfrm>
            <a:prstGeom prst="rect">
              <a:avLst/>
            </a:prstGeom>
            <a:noFill/>
            <a:ln w="9525">
              <a:noFill/>
              <a:miter lim="800000"/>
              <a:headEnd/>
              <a:tailEnd/>
            </a:ln>
          </p:spPr>
          <p:txBody>
            <a:bodyPr wrap="none">
              <a:spAutoFit/>
            </a:bodyPr>
            <a:lstStyle/>
            <a:p>
              <a:pPr>
                <a:defRPr/>
              </a:pPr>
              <a:r>
                <a:rPr lang="ja-JP" altLang="en-US" sz="1050">
                  <a:latin typeface="+mj-ea"/>
                  <a:ea typeface="+mj-ea"/>
                </a:rPr>
                <a:t>プログラマ</a:t>
              </a:r>
            </a:p>
          </p:txBody>
        </p:sp>
        <p:pic>
          <p:nvPicPr>
            <p:cNvPr id="27661"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3" y="3195638"/>
              <a:ext cx="72866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195638"/>
              <a:ext cx="72866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725" y="3195638"/>
              <a:ext cx="72866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6" name="AutoShape 80"/>
            <p:cNvSpPr>
              <a:spLocks noChangeArrowheads="1"/>
            </p:cNvSpPr>
            <p:nvPr/>
          </p:nvSpPr>
          <p:spPr bwMode="auto">
            <a:xfrm>
              <a:off x="2292671" y="2258972"/>
              <a:ext cx="1692278" cy="431800"/>
            </a:xfrm>
            <a:prstGeom prst="wedgeRoundRectCallout">
              <a:avLst>
                <a:gd name="adj1" fmla="val 5149"/>
                <a:gd name="adj2" fmla="val 85666"/>
                <a:gd name="adj3" fmla="val 16667"/>
              </a:avLst>
            </a:prstGeom>
            <a:solidFill>
              <a:srgbClr val="4168A7"/>
            </a:solidFill>
            <a:ln w="28575">
              <a:noFill/>
              <a:miter lim="800000"/>
              <a:headEnd/>
              <a:tailEnd/>
            </a:ln>
          </p:spPr>
          <p:txBody>
            <a:bodyPr wrap="none" anchor="ctr"/>
            <a:lstStyle/>
            <a:p>
              <a:pPr algn="ctr">
                <a:lnSpc>
                  <a:spcPct val="85000"/>
                </a:lnSpc>
                <a:defRPr/>
              </a:pPr>
              <a:endParaRPr lang="ja-JP" altLang="en-US" sz="1200">
                <a:solidFill>
                  <a:schemeClr val="bg1"/>
                </a:solidFill>
                <a:latin typeface="+mj-ea"/>
                <a:ea typeface="+mj-ea"/>
              </a:endParaRPr>
            </a:p>
          </p:txBody>
        </p:sp>
        <p:sp>
          <p:nvSpPr>
            <p:cNvPr id="17427" name="Line 75"/>
            <p:cNvSpPr>
              <a:spLocks noChangeShapeType="1"/>
            </p:cNvSpPr>
            <p:nvPr/>
          </p:nvSpPr>
          <p:spPr bwMode="auto">
            <a:xfrm flipH="1" flipV="1">
              <a:off x="2847975" y="2954338"/>
              <a:ext cx="785813" cy="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6" name="Line 79"/>
            <p:cNvSpPr>
              <a:spLocks noChangeShapeType="1"/>
            </p:cNvSpPr>
            <p:nvPr/>
          </p:nvSpPr>
          <p:spPr bwMode="auto">
            <a:xfrm>
              <a:off x="2214563" y="3986213"/>
              <a:ext cx="1147762" cy="809625"/>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8" name="Line 79"/>
            <p:cNvSpPr>
              <a:spLocks noChangeShapeType="1"/>
            </p:cNvSpPr>
            <p:nvPr/>
          </p:nvSpPr>
          <p:spPr bwMode="auto">
            <a:xfrm flipV="1">
              <a:off x="1587500" y="1897063"/>
              <a:ext cx="0" cy="79375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9" name="Text Box 82"/>
            <p:cNvSpPr txBox="1">
              <a:spLocks noChangeArrowheads="1"/>
            </p:cNvSpPr>
            <p:nvPr/>
          </p:nvSpPr>
          <p:spPr bwMode="auto">
            <a:xfrm>
              <a:off x="322649" y="2163763"/>
              <a:ext cx="1225015" cy="461665"/>
            </a:xfrm>
            <a:prstGeom prst="rect">
              <a:avLst/>
            </a:prstGeom>
            <a:noFill/>
            <a:ln w="9525">
              <a:noFill/>
              <a:miter lim="800000"/>
              <a:headEnd/>
              <a:tailEnd/>
            </a:ln>
          </p:spPr>
          <p:txBody>
            <a:bodyPr wrap="none">
              <a:spAutoFit/>
            </a:bodyPr>
            <a:lstStyle/>
            <a:p>
              <a:pPr>
                <a:defRPr/>
              </a:pPr>
              <a:r>
                <a:rPr lang="en-US" altLang="ja-JP" sz="1200" dirty="0" smtClean="0">
                  <a:solidFill>
                    <a:srgbClr val="C00000"/>
                  </a:solidFill>
                  <a:latin typeface="+mj-ea"/>
                  <a:ea typeface="+mj-ea"/>
                </a:rPr>
                <a:t>Linux</a:t>
              </a:r>
              <a:r>
                <a:rPr lang="ja-JP" altLang="en-US" sz="1200" dirty="0" smtClean="0">
                  <a:solidFill>
                    <a:srgbClr val="C00000"/>
                  </a:solidFill>
                  <a:latin typeface="+mj-ea"/>
                  <a:ea typeface="+mj-ea"/>
                </a:rPr>
                <a:t>を使った</a:t>
              </a:r>
              <a:endParaRPr lang="en-US" altLang="ja-JP" sz="1200" dirty="0" smtClean="0">
                <a:solidFill>
                  <a:srgbClr val="C00000"/>
                </a:solidFill>
                <a:latin typeface="+mj-ea"/>
                <a:ea typeface="+mj-ea"/>
              </a:endParaRPr>
            </a:p>
            <a:p>
              <a:pPr>
                <a:defRPr/>
              </a:pPr>
              <a:r>
                <a:rPr lang="ja-JP" altLang="en-US" sz="1200" dirty="0" smtClean="0">
                  <a:solidFill>
                    <a:srgbClr val="C00000"/>
                  </a:solidFill>
                  <a:latin typeface="+mj-ea"/>
                  <a:ea typeface="+mj-ea"/>
                </a:rPr>
                <a:t>ビジネス</a:t>
              </a:r>
              <a:endParaRPr lang="en-US" altLang="ja-JP" sz="1200" dirty="0">
                <a:solidFill>
                  <a:srgbClr val="C00000"/>
                </a:solidFill>
                <a:latin typeface="+mj-ea"/>
                <a:ea typeface="+mj-ea"/>
              </a:endParaRPr>
            </a:p>
          </p:txBody>
        </p:sp>
        <p:sp>
          <p:nvSpPr>
            <p:cNvPr id="80" name="Line 81"/>
            <p:cNvSpPr>
              <a:spLocks noChangeShapeType="1"/>
            </p:cNvSpPr>
            <p:nvPr/>
          </p:nvSpPr>
          <p:spPr bwMode="auto">
            <a:xfrm>
              <a:off x="2851150" y="3189288"/>
              <a:ext cx="782638" cy="11112"/>
            </a:xfrm>
            <a:prstGeom prst="line">
              <a:avLst/>
            </a:prstGeom>
            <a:noFill/>
            <a:ln w="57150">
              <a:solidFill>
                <a:srgbClr val="C00000"/>
              </a:solidFill>
              <a:prstDash val="sysDot"/>
              <a:round/>
              <a:headEnd/>
              <a:tailEnd type="triangle" w="med" len="med"/>
            </a:ln>
          </p:spPr>
          <p:txBody>
            <a:bodyPr/>
            <a:lstStyle/>
            <a:p>
              <a:pPr>
                <a:defRPr/>
              </a:pPr>
              <a:endParaRPr lang="ja-JP" altLang="en-US">
                <a:latin typeface="+mj-ea"/>
                <a:ea typeface="+mj-ea"/>
              </a:endParaRPr>
            </a:p>
          </p:txBody>
        </p:sp>
        <p:sp>
          <p:nvSpPr>
            <p:cNvPr id="81" name="Text Box 82"/>
            <p:cNvSpPr txBox="1">
              <a:spLocks noChangeArrowheads="1"/>
            </p:cNvSpPr>
            <p:nvPr/>
          </p:nvSpPr>
          <p:spPr bwMode="auto">
            <a:xfrm>
              <a:off x="2583002" y="3319463"/>
              <a:ext cx="1415772" cy="276999"/>
            </a:xfrm>
            <a:prstGeom prst="rect">
              <a:avLst/>
            </a:prstGeom>
            <a:noFill/>
            <a:ln w="9525">
              <a:noFill/>
              <a:miter lim="800000"/>
              <a:headEnd/>
              <a:tailEnd/>
            </a:ln>
          </p:spPr>
          <p:txBody>
            <a:bodyPr wrap="none">
              <a:spAutoFit/>
            </a:bodyPr>
            <a:lstStyle/>
            <a:p>
              <a:pPr algn="ctr">
                <a:defRPr/>
              </a:pPr>
              <a:r>
                <a:rPr lang="en-US" altLang="ja-JP" sz="1200" dirty="0">
                  <a:solidFill>
                    <a:srgbClr val="C00000"/>
                  </a:solidFill>
                  <a:latin typeface="+mj-ea"/>
                  <a:ea typeface="+mj-ea"/>
                </a:rPr>
                <a:t>【</a:t>
              </a:r>
              <a:r>
                <a:rPr lang="ja-JP" altLang="en-US" sz="1200" dirty="0">
                  <a:solidFill>
                    <a:srgbClr val="C00000"/>
                  </a:solidFill>
                  <a:latin typeface="+mj-ea"/>
                  <a:ea typeface="+mj-ea"/>
                </a:rPr>
                <a:t>サポート費用</a:t>
              </a:r>
              <a:r>
                <a:rPr lang="en-US" altLang="ja-JP" sz="1200" dirty="0">
                  <a:solidFill>
                    <a:srgbClr val="C00000"/>
                  </a:solidFill>
                  <a:latin typeface="+mj-ea"/>
                  <a:ea typeface="+mj-ea"/>
                </a:rPr>
                <a:t>】</a:t>
              </a:r>
            </a:p>
          </p:txBody>
        </p:sp>
      </p:grpSp>
      <p:sp>
        <p:nvSpPr>
          <p:cNvPr id="82" name="Freeform 101"/>
          <p:cNvSpPr>
            <a:spLocks/>
          </p:cNvSpPr>
          <p:nvPr/>
        </p:nvSpPr>
        <p:spPr bwMode="auto">
          <a:xfrm rot="16200000" flipV="1">
            <a:off x="5623719" y="3921919"/>
            <a:ext cx="1182687" cy="314325"/>
          </a:xfrm>
          <a:custGeom>
            <a:avLst/>
            <a:gdLst>
              <a:gd name="T0" fmla="*/ 0 w 635"/>
              <a:gd name="T1" fmla="*/ 0 h 862"/>
              <a:gd name="T2" fmla="*/ 2147483647 w 635"/>
              <a:gd name="T3" fmla="*/ 0 h 862"/>
              <a:gd name="T4" fmla="*/ 2147483647 w 635"/>
              <a:gd name="T5" fmla="*/ 2147483647 h 862"/>
              <a:gd name="T6" fmla="*/ 0 60000 65536"/>
              <a:gd name="T7" fmla="*/ 0 60000 65536"/>
              <a:gd name="T8" fmla="*/ 0 60000 65536"/>
              <a:gd name="T9" fmla="*/ 0 w 635"/>
              <a:gd name="T10" fmla="*/ 0 h 862"/>
              <a:gd name="T11" fmla="*/ 635 w 635"/>
              <a:gd name="T12" fmla="*/ 862 h 862"/>
            </a:gdLst>
            <a:ahLst/>
            <a:cxnLst>
              <a:cxn ang="T6">
                <a:pos x="T0" y="T1"/>
              </a:cxn>
              <a:cxn ang="T7">
                <a:pos x="T2" y="T3"/>
              </a:cxn>
              <a:cxn ang="T8">
                <a:pos x="T4" y="T5"/>
              </a:cxn>
            </a:cxnLst>
            <a:rect l="T9" t="T10" r="T11" b="T12"/>
            <a:pathLst>
              <a:path w="635" h="862">
                <a:moveTo>
                  <a:pt x="0" y="0"/>
                </a:moveTo>
                <a:lnTo>
                  <a:pt x="635" y="0"/>
                </a:lnTo>
                <a:lnTo>
                  <a:pt x="635" y="862"/>
                </a:lnTo>
              </a:path>
            </a:pathLst>
          </a:custGeom>
          <a:noFill/>
          <a:ln w="76200" cap="rnd">
            <a:solidFill>
              <a:srgbClr val="4168A7"/>
            </a:solidFill>
            <a:round/>
            <a:headEnd/>
            <a:tailEnd type="triangle" w="med" len="med"/>
          </a:ln>
        </p:spPr>
        <p:txBody>
          <a:bodyPr/>
          <a:lstStyle/>
          <a:p>
            <a:pPr>
              <a:defRPr/>
            </a:pPr>
            <a:endParaRPr lang="ja-JP" altLang="en-US">
              <a:latin typeface="+mj-ea"/>
              <a:ea typeface="+mj-ea"/>
            </a:endParaRPr>
          </a:p>
        </p:txBody>
      </p:sp>
      <p:sp>
        <p:nvSpPr>
          <p:cNvPr id="17424" name="AutoShape 78"/>
          <p:cNvSpPr>
            <a:spLocks noChangeArrowheads="1"/>
          </p:cNvSpPr>
          <p:nvPr/>
        </p:nvSpPr>
        <p:spPr bwMode="auto">
          <a:xfrm>
            <a:off x="5586258" y="2086727"/>
            <a:ext cx="1957380" cy="431800"/>
          </a:xfrm>
          <a:prstGeom prst="wedgeRoundRectCallout">
            <a:avLst>
              <a:gd name="adj1" fmla="val -39482"/>
              <a:gd name="adj2" fmla="val 122879"/>
              <a:gd name="adj3" fmla="val 16667"/>
            </a:avLst>
          </a:prstGeom>
          <a:solidFill>
            <a:srgbClr val="4168A7"/>
          </a:solidFill>
          <a:ln w="28575">
            <a:noFill/>
            <a:miter lim="800000"/>
            <a:headEnd/>
            <a:tailEnd/>
          </a:ln>
        </p:spPr>
        <p:txBody>
          <a:bodyPr wrap="none" anchor="ctr"/>
          <a:lstStyle/>
          <a:p>
            <a:pPr algn="ctr">
              <a:lnSpc>
                <a:spcPct val="95000"/>
              </a:lnSpc>
              <a:defRPr/>
            </a:pPr>
            <a:r>
              <a:rPr lang="ja-JP" altLang="en-US" sz="1200">
                <a:solidFill>
                  <a:schemeClr val="bg1"/>
                </a:solidFill>
                <a:latin typeface="+mj-ea"/>
                <a:ea typeface="+mj-ea"/>
              </a:rPr>
              <a:t>再パッケージ</a:t>
            </a:r>
          </a:p>
          <a:p>
            <a:pPr algn="ctr">
              <a:lnSpc>
                <a:spcPct val="95000"/>
              </a:lnSpc>
              <a:defRPr/>
            </a:pPr>
            <a:r>
              <a:rPr lang="ja-JP" altLang="en-US" sz="900">
                <a:solidFill>
                  <a:schemeClr val="bg1"/>
                </a:solidFill>
                <a:latin typeface="+mj-ea"/>
                <a:ea typeface="+mj-ea"/>
              </a:rPr>
              <a:t>インストーラーやマニュアルなど</a:t>
            </a:r>
          </a:p>
        </p:txBody>
      </p:sp>
      <p:sp>
        <p:nvSpPr>
          <p:cNvPr id="84" name="AutoShape 80"/>
          <p:cNvSpPr>
            <a:spLocks noChangeArrowheads="1"/>
          </p:cNvSpPr>
          <p:nvPr/>
        </p:nvSpPr>
        <p:spPr bwMode="auto">
          <a:xfrm>
            <a:off x="2292671" y="2262129"/>
            <a:ext cx="1692278" cy="431800"/>
          </a:xfrm>
          <a:prstGeom prst="wedgeRoundRectCallout">
            <a:avLst>
              <a:gd name="adj1" fmla="val 109874"/>
              <a:gd name="adj2" fmla="val -38773"/>
              <a:gd name="adj3" fmla="val 16667"/>
            </a:avLst>
          </a:prstGeom>
          <a:solidFill>
            <a:srgbClr val="4168A7"/>
          </a:solidFill>
          <a:ln w="28575">
            <a:noFill/>
            <a:miter lim="800000"/>
            <a:headEnd/>
            <a:tailEnd/>
          </a:ln>
        </p:spPr>
        <p:txBody>
          <a:bodyPr wrap="none" anchor="ctr"/>
          <a:lstStyle/>
          <a:p>
            <a:pPr algn="ctr">
              <a:lnSpc>
                <a:spcPct val="85000"/>
              </a:lnSpc>
              <a:defRPr/>
            </a:pPr>
            <a:r>
              <a:rPr lang="ja-JP" altLang="en-US" sz="1200">
                <a:solidFill>
                  <a:schemeClr val="bg1"/>
                </a:solidFill>
                <a:latin typeface="+mj-ea"/>
                <a:ea typeface="+mj-ea"/>
              </a:rPr>
              <a:t>パッケージ提供</a:t>
            </a:r>
          </a:p>
          <a:p>
            <a:pPr algn="ctr">
              <a:lnSpc>
                <a:spcPct val="85000"/>
              </a:lnSpc>
              <a:defRPr/>
            </a:pPr>
            <a:r>
              <a:rPr lang="ja-JP" altLang="en-US" sz="1200">
                <a:solidFill>
                  <a:schemeClr val="bg1"/>
                </a:solidFill>
                <a:latin typeface="+mj-ea"/>
                <a:ea typeface="+mj-ea"/>
              </a:rPr>
              <a:t>サポート提供</a:t>
            </a:r>
          </a:p>
        </p:txBody>
      </p:sp>
      <p:sp>
        <p:nvSpPr>
          <p:cNvPr id="70" name="テキスト ボックス 31"/>
          <p:cNvSpPr txBox="1">
            <a:spLocks noChangeArrowheads="1"/>
          </p:cNvSpPr>
          <p:nvPr/>
        </p:nvSpPr>
        <p:spPr bwMode="auto">
          <a:xfrm>
            <a:off x="3899014" y="2795877"/>
            <a:ext cx="1396536" cy="253916"/>
          </a:xfrm>
          <a:prstGeom prst="rect">
            <a:avLst/>
          </a:prstGeom>
          <a:noFill/>
          <a:ln w="9525">
            <a:noFill/>
            <a:miter lim="800000"/>
            <a:headEnd/>
            <a:tailEnd/>
          </a:ln>
        </p:spPr>
        <p:txBody>
          <a:bodyPr wrap="none">
            <a:spAutoFit/>
          </a:bodyPr>
          <a:lstStyle/>
          <a:p>
            <a:pPr>
              <a:defRPr/>
            </a:pPr>
            <a:r>
              <a:rPr lang="ja-JP" altLang="en-US" sz="1050" dirty="0" smtClean="0">
                <a:solidFill>
                  <a:schemeClr val="accent4"/>
                </a:solidFill>
                <a:latin typeface="+mj-ea"/>
                <a:ea typeface="+mj-ea"/>
              </a:rPr>
              <a:t>ディストリビュータ</a:t>
            </a:r>
            <a:endParaRPr lang="ja-JP" altLang="en-US" sz="1050" dirty="0">
              <a:solidFill>
                <a:schemeClr val="accent4"/>
              </a:solidFill>
              <a:latin typeface="+mj-ea"/>
              <a:ea typeface="+mj-ea"/>
            </a:endParaRPr>
          </a:p>
        </p:txBody>
      </p:sp>
    </p:spTree>
    <p:extLst>
      <p:ext uri="{BB962C8B-B14F-4D97-AF65-F5344CB8AC3E}">
        <p14:creationId xmlns:p14="http://schemas.microsoft.com/office/powerpoint/2010/main" val="357788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000" dirty="0" smtClean="0"/>
              <a:t>IBM</a:t>
            </a:r>
            <a:r>
              <a:rPr lang="ja-JP" altLang="en-US" sz="2000" dirty="0" smtClean="0"/>
              <a:t>社内の開発者同士でコミュニケーションを取ることを禁止</a:t>
            </a:r>
            <a:endParaRPr lang="ja-JP" alt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052736"/>
            <a:ext cx="5705475"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4470101" y="6309320"/>
            <a:ext cx="4572000" cy="276999"/>
          </a:xfrm>
          <a:prstGeom prst="rect">
            <a:avLst/>
          </a:prstGeom>
        </p:spPr>
        <p:txBody>
          <a:bodyPr>
            <a:spAutoFit/>
          </a:bodyPr>
          <a:lstStyle/>
          <a:p>
            <a:pPr algn="r"/>
            <a:r>
              <a:rPr lang="en-US" altLang="ja-JP" sz="1200" dirty="0"/>
              <a:t>https://jp.linux.com/whats-new/interviews/322100</a:t>
            </a:r>
            <a:endParaRPr lang="ja-JP" altLang="en-US" sz="12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9746" y="2766020"/>
            <a:ext cx="5629275"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bwMode="auto">
          <a:xfrm>
            <a:off x="3320282" y="4293096"/>
            <a:ext cx="5628740" cy="720080"/>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Tree>
    <p:extLst>
      <p:ext uri="{BB962C8B-B14F-4D97-AF65-F5344CB8AC3E}">
        <p14:creationId xmlns:p14="http://schemas.microsoft.com/office/powerpoint/2010/main" val="47985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変わる</a:t>
            </a:r>
            <a:r>
              <a:rPr lang="ja-JP" altLang="en-US" dirty="0" smtClean="0"/>
              <a:t>オープンソース</a:t>
            </a:r>
            <a:endParaRPr kumimoji="1" lang="ja-JP" altLang="en-US" dirty="0"/>
          </a:p>
        </p:txBody>
      </p:sp>
    </p:spTree>
    <p:extLst>
      <p:ext uri="{BB962C8B-B14F-4D97-AF65-F5344CB8AC3E}">
        <p14:creationId xmlns:p14="http://schemas.microsoft.com/office/powerpoint/2010/main" val="3185478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IT</a:t>
            </a:r>
            <a:r>
              <a:rPr kumimoji="1" lang="ja-JP" altLang="en-US" dirty="0" smtClean="0"/>
              <a:t>における「オープン」の歴史</a:t>
            </a:r>
            <a:endParaRPr kumimoji="1" lang="ja-JP" altLang="en-US" dirty="0"/>
          </a:p>
        </p:txBody>
      </p:sp>
      <p:sp>
        <p:nvSpPr>
          <p:cNvPr id="5" name="下矢印 4"/>
          <p:cNvSpPr/>
          <p:nvPr/>
        </p:nvSpPr>
        <p:spPr bwMode="auto">
          <a:xfrm>
            <a:off x="179512" y="1124744"/>
            <a:ext cx="648072" cy="5400600"/>
          </a:xfrm>
          <a:prstGeom prst="downArrow">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6" name="角丸四角形 5"/>
          <p:cNvSpPr/>
          <p:nvPr/>
        </p:nvSpPr>
        <p:spPr bwMode="auto">
          <a:xfrm>
            <a:off x="1043608" y="1340768"/>
            <a:ext cx="2088232" cy="504056"/>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IBM System/360</a:t>
            </a:r>
            <a:endParaRPr kumimoji="0" lang="ja-JP" altLang="en-US" sz="1400" b="0" i="0" u="none" strike="noStrike" cap="none" normalizeH="0" smtClean="0">
              <a:ln>
                <a:noFill/>
              </a:ln>
              <a:solidFill>
                <a:schemeClr val="bg1"/>
              </a:solidFill>
              <a:effectLst/>
              <a:latin typeface="+mn-lt"/>
              <a:ea typeface="+mn-ea"/>
            </a:endParaRPr>
          </a:p>
        </p:txBody>
      </p:sp>
      <p:sp>
        <p:nvSpPr>
          <p:cNvPr id="7" name="角丸四角形 6"/>
          <p:cNvSpPr/>
          <p:nvPr/>
        </p:nvSpPr>
        <p:spPr bwMode="auto">
          <a:xfrm>
            <a:off x="1043608" y="2492896"/>
            <a:ext cx="2088232" cy="504056"/>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Apple II</a:t>
            </a:r>
            <a:endParaRPr kumimoji="0" lang="ja-JP" altLang="en-US" sz="1400" b="0" i="0" u="none" strike="noStrike" cap="none" normalizeH="0" smtClean="0">
              <a:ln>
                <a:noFill/>
              </a:ln>
              <a:solidFill>
                <a:schemeClr val="bg1"/>
              </a:solidFill>
              <a:effectLst/>
              <a:latin typeface="+mn-lt"/>
              <a:ea typeface="+mn-ea"/>
            </a:endParaRPr>
          </a:p>
        </p:txBody>
      </p:sp>
      <p:sp>
        <p:nvSpPr>
          <p:cNvPr id="8" name="角丸四角形 7"/>
          <p:cNvSpPr/>
          <p:nvPr/>
        </p:nvSpPr>
        <p:spPr bwMode="auto">
          <a:xfrm>
            <a:off x="1043608" y="3068960"/>
            <a:ext cx="2088232" cy="504056"/>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IBM</a:t>
            </a:r>
            <a:r>
              <a:rPr kumimoji="0" lang="ja-JP" altLang="en-US" sz="1400" dirty="0">
                <a:solidFill>
                  <a:schemeClr val="bg1"/>
                </a:solidFill>
                <a:latin typeface="+mn-lt"/>
                <a:ea typeface="+mn-ea"/>
              </a:rPr>
              <a:t> </a:t>
            </a:r>
            <a:r>
              <a:rPr kumimoji="0" lang="en-US" altLang="ja-JP" sz="1400" dirty="0" smtClean="0">
                <a:solidFill>
                  <a:schemeClr val="bg1"/>
                </a:solidFill>
                <a:latin typeface="+mn-lt"/>
                <a:ea typeface="+mn-ea"/>
              </a:rPr>
              <a:t>PC</a:t>
            </a:r>
            <a:endParaRPr kumimoji="0" lang="ja-JP" altLang="en-US" sz="1400" b="0" i="0" u="none" strike="noStrike" cap="none" normalizeH="0" dirty="0" smtClean="0">
              <a:ln>
                <a:noFill/>
              </a:ln>
              <a:solidFill>
                <a:schemeClr val="bg1"/>
              </a:solidFill>
              <a:effectLst/>
              <a:latin typeface="+mn-lt"/>
              <a:ea typeface="+mn-ea"/>
            </a:endParaRPr>
          </a:p>
        </p:txBody>
      </p:sp>
      <p:sp>
        <p:nvSpPr>
          <p:cNvPr id="9" name="角丸四角形 8"/>
          <p:cNvSpPr/>
          <p:nvPr/>
        </p:nvSpPr>
        <p:spPr bwMode="auto">
          <a:xfrm>
            <a:off x="1043608" y="3645024"/>
            <a:ext cx="2088232" cy="504056"/>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Free Software</a:t>
            </a:r>
            <a:endParaRPr kumimoji="0" lang="ja-JP" altLang="en-US" sz="1400" b="0" i="0" u="none" strike="noStrike" cap="none" normalizeH="0" dirty="0" smtClean="0">
              <a:ln>
                <a:noFill/>
              </a:ln>
              <a:solidFill>
                <a:schemeClr val="bg1"/>
              </a:solidFill>
              <a:effectLst/>
              <a:latin typeface="+mn-lt"/>
              <a:ea typeface="+mn-ea"/>
            </a:endParaRPr>
          </a:p>
        </p:txBody>
      </p:sp>
      <p:sp>
        <p:nvSpPr>
          <p:cNvPr id="10" name="角丸四角形 9"/>
          <p:cNvSpPr/>
          <p:nvPr/>
        </p:nvSpPr>
        <p:spPr bwMode="auto">
          <a:xfrm>
            <a:off x="1043608" y="4221088"/>
            <a:ext cx="2088232" cy="504056"/>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Open Source Software</a:t>
            </a:r>
            <a:endParaRPr kumimoji="0" lang="ja-JP" altLang="en-US" sz="1400" b="0" i="0" u="none" strike="noStrike" cap="none" normalizeH="0" dirty="0" smtClean="0">
              <a:ln>
                <a:noFill/>
              </a:ln>
              <a:solidFill>
                <a:schemeClr val="bg1"/>
              </a:solidFill>
              <a:effectLst/>
              <a:latin typeface="+mn-lt"/>
              <a:ea typeface="+mn-ea"/>
            </a:endParaRPr>
          </a:p>
        </p:txBody>
      </p:sp>
      <p:sp>
        <p:nvSpPr>
          <p:cNvPr id="11" name="角丸四角形 10"/>
          <p:cNvSpPr/>
          <p:nvPr/>
        </p:nvSpPr>
        <p:spPr bwMode="auto">
          <a:xfrm>
            <a:off x="1043608" y="4797152"/>
            <a:ext cx="2088232" cy="432048"/>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Open Source Hardware</a:t>
            </a:r>
            <a:endParaRPr kumimoji="0" lang="ja-JP" altLang="en-US" sz="1400" b="0" i="0" u="none" strike="noStrike" cap="none" normalizeH="0" smtClean="0">
              <a:ln>
                <a:noFill/>
              </a:ln>
              <a:solidFill>
                <a:schemeClr val="bg1"/>
              </a:solidFill>
              <a:effectLst/>
              <a:latin typeface="+mn-lt"/>
              <a:ea typeface="+mn-ea"/>
            </a:endParaRPr>
          </a:p>
        </p:txBody>
      </p:sp>
      <p:sp>
        <p:nvSpPr>
          <p:cNvPr id="12" name="テキスト ボックス 11"/>
          <p:cNvSpPr txBox="1"/>
          <p:nvPr/>
        </p:nvSpPr>
        <p:spPr>
          <a:xfrm>
            <a:off x="251520" y="1079158"/>
            <a:ext cx="498855" cy="5339923"/>
          </a:xfrm>
          <a:prstGeom prst="rect">
            <a:avLst/>
          </a:prstGeom>
          <a:noFill/>
        </p:spPr>
        <p:txBody>
          <a:bodyPr wrap="none" rtlCol="0">
            <a:spAutoFit/>
          </a:bodyPr>
          <a:lstStyle/>
          <a:p>
            <a:pPr algn="ctr"/>
            <a:r>
              <a:rPr kumimoji="1" lang="en-US" altLang="ja-JP" sz="1100" dirty="0" smtClean="0">
                <a:solidFill>
                  <a:schemeClr val="bg1"/>
                </a:solidFill>
                <a:latin typeface="+mn-lt"/>
                <a:ea typeface="+mn-ea"/>
              </a:rPr>
              <a:t>1960</a:t>
            </a:r>
          </a:p>
          <a:p>
            <a:pPr algn="ctr"/>
            <a:endParaRPr lang="en-US" altLang="ja-JP" sz="1100" dirty="0">
              <a:solidFill>
                <a:schemeClr val="bg1"/>
              </a:solidFill>
              <a:latin typeface="+mn-lt"/>
              <a:ea typeface="+mn-ea"/>
            </a:endParaRPr>
          </a:p>
          <a:p>
            <a:pPr algn="ctr"/>
            <a:endParaRPr kumimoji="1" lang="en-US" altLang="ja-JP" sz="1100" dirty="0" smtClean="0">
              <a:solidFill>
                <a:schemeClr val="bg1"/>
              </a:solidFill>
              <a:latin typeface="+mn-lt"/>
              <a:ea typeface="+mn-ea"/>
            </a:endParaRPr>
          </a:p>
          <a:p>
            <a:pPr algn="ctr"/>
            <a:endParaRPr lang="en-US" altLang="ja-JP" sz="1100" dirty="0" smtClean="0">
              <a:solidFill>
                <a:schemeClr val="bg1"/>
              </a:solidFill>
              <a:latin typeface="+mn-lt"/>
              <a:ea typeface="+mn-ea"/>
            </a:endParaRPr>
          </a:p>
          <a:p>
            <a:pPr algn="ctr"/>
            <a:endParaRPr lang="en-US" altLang="ja-JP" sz="1100" dirty="0">
              <a:solidFill>
                <a:schemeClr val="bg1"/>
              </a:solidFill>
              <a:latin typeface="+mn-lt"/>
              <a:ea typeface="+mn-ea"/>
            </a:endParaRPr>
          </a:p>
          <a:p>
            <a:pPr algn="ctr"/>
            <a:endParaRPr lang="en-US" altLang="ja-JP" sz="1100" dirty="0">
              <a:solidFill>
                <a:schemeClr val="bg1"/>
              </a:solidFill>
              <a:latin typeface="+mn-lt"/>
              <a:ea typeface="+mn-ea"/>
            </a:endParaRPr>
          </a:p>
          <a:p>
            <a:pPr algn="ctr"/>
            <a:r>
              <a:rPr kumimoji="1" lang="en-US" altLang="ja-JP" sz="1100" dirty="0" smtClean="0">
                <a:solidFill>
                  <a:schemeClr val="bg1"/>
                </a:solidFill>
                <a:latin typeface="+mn-lt"/>
                <a:ea typeface="+mn-ea"/>
              </a:rPr>
              <a:t>1970</a:t>
            </a:r>
          </a:p>
          <a:p>
            <a:pPr algn="ctr"/>
            <a:endParaRPr lang="en-US" altLang="ja-JP" sz="1100" dirty="0" smtClean="0">
              <a:solidFill>
                <a:schemeClr val="bg1"/>
              </a:solidFill>
              <a:latin typeface="+mn-lt"/>
              <a:ea typeface="+mn-ea"/>
            </a:endParaRPr>
          </a:p>
          <a:p>
            <a:pPr algn="ctr"/>
            <a:endParaRPr lang="en-US" altLang="ja-JP" sz="1100" dirty="0">
              <a:solidFill>
                <a:schemeClr val="bg1"/>
              </a:solidFill>
              <a:latin typeface="+mn-lt"/>
              <a:ea typeface="+mn-ea"/>
            </a:endParaRPr>
          </a:p>
          <a:p>
            <a:pPr algn="ctr"/>
            <a:endParaRPr lang="en-US" altLang="ja-JP" sz="1100" dirty="0">
              <a:solidFill>
                <a:schemeClr val="bg1"/>
              </a:solidFill>
              <a:latin typeface="+mn-lt"/>
              <a:ea typeface="+mn-ea"/>
            </a:endParaRPr>
          </a:p>
          <a:p>
            <a:pPr algn="ctr"/>
            <a:endParaRPr kumimoji="1" lang="en-US" altLang="ja-JP" sz="1100" dirty="0" smtClean="0">
              <a:solidFill>
                <a:schemeClr val="bg1"/>
              </a:solidFill>
              <a:latin typeface="+mn-lt"/>
              <a:ea typeface="+mn-ea"/>
            </a:endParaRPr>
          </a:p>
          <a:p>
            <a:pPr algn="ctr"/>
            <a:endParaRPr lang="en-US" altLang="ja-JP" sz="1100" dirty="0">
              <a:solidFill>
                <a:schemeClr val="bg1"/>
              </a:solidFill>
              <a:latin typeface="+mn-lt"/>
              <a:ea typeface="+mn-ea"/>
            </a:endParaRPr>
          </a:p>
          <a:p>
            <a:pPr algn="ctr"/>
            <a:r>
              <a:rPr kumimoji="1" lang="en-US" altLang="ja-JP" sz="1100" dirty="0" smtClean="0">
                <a:solidFill>
                  <a:schemeClr val="bg1"/>
                </a:solidFill>
                <a:latin typeface="+mn-lt"/>
                <a:ea typeface="+mn-ea"/>
              </a:rPr>
              <a:t>1980</a:t>
            </a:r>
          </a:p>
          <a:p>
            <a:pPr algn="ctr"/>
            <a:endParaRPr lang="en-US" altLang="ja-JP" sz="1100" dirty="0" smtClean="0">
              <a:solidFill>
                <a:schemeClr val="bg1"/>
              </a:solidFill>
              <a:latin typeface="+mn-lt"/>
              <a:ea typeface="+mn-ea"/>
            </a:endParaRPr>
          </a:p>
          <a:p>
            <a:pPr algn="ctr"/>
            <a:endParaRPr lang="en-US" altLang="ja-JP" sz="1100" dirty="0">
              <a:solidFill>
                <a:schemeClr val="bg1"/>
              </a:solidFill>
              <a:latin typeface="+mn-lt"/>
              <a:ea typeface="+mn-ea"/>
            </a:endParaRPr>
          </a:p>
          <a:p>
            <a:pPr algn="ctr"/>
            <a:endParaRPr lang="en-US" altLang="ja-JP" sz="1100" dirty="0">
              <a:solidFill>
                <a:schemeClr val="bg1"/>
              </a:solidFill>
              <a:latin typeface="+mn-lt"/>
              <a:ea typeface="+mn-ea"/>
            </a:endParaRPr>
          </a:p>
          <a:p>
            <a:pPr algn="ctr"/>
            <a:endParaRPr kumimoji="1" lang="en-US" altLang="ja-JP" sz="1100" dirty="0" smtClean="0">
              <a:solidFill>
                <a:schemeClr val="bg1"/>
              </a:solidFill>
              <a:latin typeface="+mn-lt"/>
              <a:ea typeface="+mn-ea"/>
            </a:endParaRPr>
          </a:p>
          <a:p>
            <a:pPr algn="ctr"/>
            <a:endParaRPr lang="en-US" altLang="ja-JP" sz="1100" dirty="0">
              <a:solidFill>
                <a:schemeClr val="bg1"/>
              </a:solidFill>
              <a:latin typeface="+mn-lt"/>
              <a:ea typeface="+mn-ea"/>
            </a:endParaRPr>
          </a:p>
          <a:p>
            <a:pPr algn="ctr"/>
            <a:r>
              <a:rPr kumimoji="1" lang="en-US" altLang="ja-JP" sz="1100" dirty="0" smtClean="0">
                <a:solidFill>
                  <a:schemeClr val="bg1"/>
                </a:solidFill>
                <a:latin typeface="+mn-lt"/>
                <a:ea typeface="+mn-ea"/>
              </a:rPr>
              <a:t>1990</a:t>
            </a:r>
          </a:p>
          <a:p>
            <a:pPr algn="ctr"/>
            <a:endParaRPr lang="en-US" altLang="ja-JP" sz="1100" dirty="0" smtClean="0">
              <a:solidFill>
                <a:schemeClr val="bg1"/>
              </a:solidFill>
              <a:latin typeface="+mn-lt"/>
              <a:ea typeface="+mn-ea"/>
            </a:endParaRPr>
          </a:p>
          <a:p>
            <a:pPr algn="ctr"/>
            <a:endParaRPr lang="en-US" altLang="ja-JP" sz="1100" dirty="0">
              <a:solidFill>
                <a:schemeClr val="bg1"/>
              </a:solidFill>
              <a:latin typeface="+mn-lt"/>
              <a:ea typeface="+mn-ea"/>
            </a:endParaRPr>
          </a:p>
          <a:p>
            <a:pPr algn="ctr"/>
            <a:endParaRPr lang="en-US" altLang="ja-JP" sz="1100" dirty="0">
              <a:solidFill>
                <a:schemeClr val="bg1"/>
              </a:solidFill>
              <a:latin typeface="+mn-lt"/>
              <a:ea typeface="+mn-ea"/>
            </a:endParaRPr>
          </a:p>
          <a:p>
            <a:pPr algn="ctr"/>
            <a:endParaRPr kumimoji="1" lang="en-US" altLang="ja-JP" sz="1100" dirty="0" smtClean="0">
              <a:solidFill>
                <a:schemeClr val="bg1"/>
              </a:solidFill>
              <a:latin typeface="+mn-lt"/>
              <a:ea typeface="+mn-ea"/>
            </a:endParaRPr>
          </a:p>
          <a:p>
            <a:pPr algn="ctr"/>
            <a:endParaRPr lang="en-US" altLang="ja-JP" sz="1100" dirty="0">
              <a:solidFill>
                <a:schemeClr val="bg1"/>
              </a:solidFill>
              <a:latin typeface="+mn-lt"/>
              <a:ea typeface="+mn-ea"/>
            </a:endParaRPr>
          </a:p>
          <a:p>
            <a:pPr algn="ctr"/>
            <a:r>
              <a:rPr kumimoji="1" lang="en-US" altLang="ja-JP" sz="1100" dirty="0" smtClean="0">
                <a:solidFill>
                  <a:schemeClr val="bg1"/>
                </a:solidFill>
                <a:latin typeface="+mn-lt"/>
                <a:ea typeface="+mn-ea"/>
              </a:rPr>
              <a:t>2000</a:t>
            </a:r>
          </a:p>
          <a:p>
            <a:pPr algn="ctr"/>
            <a:endParaRPr lang="en-US" altLang="ja-JP" sz="1100" dirty="0">
              <a:solidFill>
                <a:schemeClr val="bg1"/>
              </a:solidFill>
              <a:latin typeface="+mn-lt"/>
              <a:ea typeface="+mn-ea"/>
            </a:endParaRPr>
          </a:p>
          <a:p>
            <a:pPr algn="ctr"/>
            <a:endParaRPr kumimoji="1" lang="en-US" altLang="ja-JP" sz="1100" dirty="0" smtClean="0">
              <a:solidFill>
                <a:schemeClr val="bg1"/>
              </a:solidFill>
              <a:latin typeface="+mn-lt"/>
              <a:ea typeface="+mn-ea"/>
            </a:endParaRPr>
          </a:p>
          <a:p>
            <a:pPr algn="ctr"/>
            <a:endParaRPr lang="en-US" altLang="ja-JP" sz="1100" dirty="0" smtClean="0">
              <a:solidFill>
                <a:schemeClr val="bg1"/>
              </a:solidFill>
              <a:latin typeface="+mn-lt"/>
              <a:ea typeface="+mn-ea"/>
            </a:endParaRPr>
          </a:p>
          <a:p>
            <a:pPr algn="ctr"/>
            <a:endParaRPr kumimoji="1" lang="en-US" altLang="ja-JP" sz="1100" dirty="0" smtClean="0">
              <a:solidFill>
                <a:schemeClr val="bg1"/>
              </a:solidFill>
              <a:latin typeface="+mn-lt"/>
              <a:ea typeface="+mn-ea"/>
            </a:endParaRPr>
          </a:p>
          <a:p>
            <a:pPr algn="ctr"/>
            <a:endParaRPr lang="en-US" altLang="ja-JP" sz="1100" dirty="0">
              <a:solidFill>
                <a:schemeClr val="bg1"/>
              </a:solidFill>
              <a:latin typeface="+mn-lt"/>
              <a:ea typeface="+mn-ea"/>
            </a:endParaRPr>
          </a:p>
          <a:p>
            <a:pPr algn="ctr"/>
            <a:r>
              <a:rPr kumimoji="1" lang="en-US" altLang="ja-JP" sz="1100" dirty="0" smtClean="0">
                <a:solidFill>
                  <a:schemeClr val="bg1"/>
                </a:solidFill>
                <a:latin typeface="+mn-lt"/>
                <a:ea typeface="+mn-ea"/>
              </a:rPr>
              <a:t>2010</a:t>
            </a:r>
            <a:endParaRPr kumimoji="1" lang="ja-JP" altLang="en-US" sz="1100" dirty="0">
              <a:solidFill>
                <a:schemeClr val="bg1"/>
              </a:solidFill>
              <a:latin typeface="+mn-lt"/>
              <a:ea typeface="+mn-ea"/>
            </a:endParaRPr>
          </a:p>
        </p:txBody>
      </p:sp>
      <p:sp>
        <p:nvSpPr>
          <p:cNvPr id="13" name="角丸四角形 12"/>
          <p:cNvSpPr/>
          <p:nvPr/>
        </p:nvSpPr>
        <p:spPr bwMode="auto">
          <a:xfrm>
            <a:off x="3203848" y="1340768"/>
            <a:ext cx="2088232" cy="504056"/>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アーキテクチャの公開</a:t>
            </a:r>
          </a:p>
        </p:txBody>
      </p:sp>
      <p:sp>
        <p:nvSpPr>
          <p:cNvPr id="14" name="角丸四角形 13"/>
          <p:cNvSpPr/>
          <p:nvPr/>
        </p:nvSpPr>
        <p:spPr bwMode="auto">
          <a:xfrm>
            <a:off x="3203848" y="2492896"/>
            <a:ext cx="2088232" cy="1080120"/>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a:solidFill>
                  <a:schemeClr val="bg1"/>
                </a:solidFill>
                <a:latin typeface="+mn-lt"/>
                <a:ea typeface="+mn-ea"/>
              </a:rPr>
              <a:t>回路図</a:t>
            </a:r>
            <a:r>
              <a:rPr kumimoji="0" lang="en-US" altLang="ja-JP" sz="1200" b="0" i="0" u="none" strike="noStrike" cap="none" normalizeH="0" smtClean="0">
                <a:ln>
                  <a:noFill/>
                </a:ln>
                <a:solidFill>
                  <a:schemeClr val="bg1"/>
                </a:solidFill>
                <a:effectLst/>
                <a:latin typeface="+mn-lt"/>
                <a:ea typeface="+mn-ea"/>
              </a:rPr>
              <a:t>/OS API</a:t>
            </a:r>
            <a:r>
              <a:rPr kumimoji="0" lang="ja-JP" altLang="en-US" sz="1200" b="0" i="0" u="none" strike="noStrike" cap="none" normalizeH="0" smtClean="0">
                <a:ln>
                  <a:noFill/>
                </a:ln>
                <a:solidFill>
                  <a:schemeClr val="bg1"/>
                </a:solidFill>
                <a:effectLst/>
                <a:latin typeface="+mn-lt"/>
                <a:ea typeface="+mn-ea"/>
              </a:rPr>
              <a:t>の公開</a:t>
            </a:r>
          </a:p>
        </p:txBody>
      </p:sp>
      <p:sp>
        <p:nvSpPr>
          <p:cNvPr id="15" name="角丸四角形 14"/>
          <p:cNvSpPr/>
          <p:nvPr/>
        </p:nvSpPr>
        <p:spPr bwMode="auto">
          <a:xfrm>
            <a:off x="3203848" y="3645024"/>
            <a:ext cx="2088232" cy="1080120"/>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smtClean="0">
                <a:ln>
                  <a:noFill/>
                </a:ln>
                <a:solidFill>
                  <a:schemeClr val="bg1"/>
                </a:solidFill>
                <a:effectLst/>
                <a:latin typeface="+mn-lt"/>
                <a:ea typeface="+mn-ea"/>
              </a:rPr>
              <a:t>ソースコードの公開</a:t>
            </a:r>
          </a:p>
        </p:txBody>
      </p:sp>
      <p:sp>
        <p:nvSpPr>
          <p:cNvPr id="17" name="角丸四角形 16"/>
          <p:cNvSpPr/>
          <p:nvPr/>
        </p:nvSpPr>
        <p:spPr bwMode="auto">
          <a:xfrm>
            <a:off x="5364088" y="1340768"/>
            <a:ext cx="2088232" cy="504056"/>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bg1"/>
                </a:solidFill>
                <a:effectLst/>
                <a:latin typeface="+mn-lt"/>
                <a:ea typeface="+mn-ea"/>
              </a:rPr>
              <a:t>HW</a:t>
            </a:r>
            <a:r>
              <a:rPr kumimoji="0" lang="ja-JP" altLang="en-US" sz="1200" b="0" i="0" u="none" strike="noStrike" cap="none" normalizeH="0" dirty="0" smtClean="0">
                <a:ln>
                  <a:noFill/>
                </a:ln>
                <a:solidFill>
                  <a:schemeClr val="bg1"/>
                </a:solidFill>
                <a:effectLst/>
                <a:latin typeface="+mn-lt"/>
                <a:ea typeface="+mn-ea"/>
              </a:rPr>
              <a:t>のファミリー化</a:t>
            </a:r>
            <a:endParaRPr kumimoji="0" lang="en-US" altLang="ja-JP" sz="1200" b="0" i="0" u="none" strike="noStrike" cap="none" normalizeH="0" dirty="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a:solidFill>
                  <a:schemeClr val="bg1"/>
                </a:solidFill>
                <a:latin typeface="+mn-lt"/>
                <a:ea typeface="+mn-ea"/>
              </a:rPr>
              <a:t>周辺</a:t>
            </a:r>
            <a:r>
              <a:rPr kumimoji="0" lang="ja-JP" altLang="en-US" sz="1200" dirty="0" smtClean="0">
                <a:solidFill>
                  <a:schemeClr val="bg1"/>
                </a:solidFill>
                <a:latin typeface="+mn-lt"/>
                <a:ea typeface="+mn-ea"/>
              </a:rPr>
              <a:t>機器</a:t>
            </a:r>
            <a:r>
              <a:rPr kumimoji="0" lang="en-US" altLang="ja-JP" sz="1200" dirty="0" smtClean="0">
                <a:solidFill>
                  <a:schemeClr val="bg1"/>
                </a:solidFill>
                <a:latin typeface="+mn-lt"/>
                <a:ea typeface="+mn-ea"/>
              </a:rPr>
              <a:t>/SW</a:t>
            </a:r>
            <a:r>
              <a:rPr kumimoji="0" lang="ja-JP" altLang="en-US" sz="1200" dirty="0" smtClean="0">
                <a:solidFill>
                  <a:schemeClr val="bg1"/>
                </a:solidFill>
                <a:latin typeface="+mn-lt"/>
                <a:ea typeface="+mn-ea"/>
              </a:rPr>
              <a:t>の互換性</a:t>
            </a:r>
            <a:r>
              <a:rPr kumimoji="0" lang="ja-JP" altLang="en-US" sz="1200" dirty="0">
                <a:solidFill>
                  <a:schemeClr val="bg1"/>
                </a:solidFill>
                <a:latin typeface="+mn-lt"/>
                <a:ea typeface="+mn-ea"/>
              </a:rPr>
              <a:t>確保</a:t>
            </a:r>
            <a:endParaRPr kumimoji="0" lang="en-US" altLang="ja-JP" sz="1200" dirty="0" smtClean="0">
              <a:solidFill>
                <a:schemeClr val="bg1"/>
              </a:solidFill>
              <a:latin typeface="+mn-lt"/>
              <a:ea typeface="+mn-ea"/>
            </a:endParaRPr>
          </a:p>
        </p:txBody>
      </p:sp>
      <p:sp>
        <p:nvSpPr>
          <p:cNvPr id="18" name="角丸四角形 17"/>
          <p:cNvSpPr/>
          <p:nvPr/>
        </p:nvSpPr>
        <p:spPr bwMode="auto">
          <a:xfrm>
            <a:off x="5364088" y="2492896"/>
            <a:ext cx="2088232" cy="1080120"/>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latin typeface="+mn-lt"/>
                <a:ea typeface="+mn-ea"/>
              </a:rPr>
              <a:t>サードパーティの活用</a:t>
            </a:r>
            <a:endParaRPr kumimoji="0" lang="en-US" altLang="ja-JP" sz="1200" dirty="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a:solidFill>
                  <a:schemeClr val="bg1"/>
                </a:solidFill>
                <a:latin typeface="+mn-lt"/>
                <a:ea typeface="+mn-ea"/>
              </a:rPr>
              <a:t>・</a:t>
            </a:r>
            <a:r>
              <a:rPr kumimoji="0" lang="ja-JP" altLang="en-US" sz="1200" dirty="0" smtClean="0">
                <a:solidFill>
                  <a:schemeClr val="bg1"/>
                </a:solidFill>
                <a:latin typeface="+mn-lt"/>
                <a:ea typeface="+mn-ea"/>
              </a:rPr>
              <a:t>周辺機器</a:t>
            </a:r>
            <a:endParaRPr kumimoji="0" lang="en-US" altLang="ja-JP" sz="1200" dirty="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・アプリーケーション</a:t>
            </a:r>
          </a:p>
        </p:txBody>
      </p:sp>
      <p:sp>
        <p:nvSpPr>
          <p:cNvPr id="19" name="角丸四角形 18"/>
          <p:cNvSpPr/>
          <p:nvPr/>
        </p:nvSpPr>
        <p:spPr bwMode="auto">
          <a:xfrm>
            <a:off x="5364088" y="3645024"/>
            <a:ext cx="2088232" cy="1080120"/>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ベンダーロックインの回避</a:t>
            </a:r>
            <a:endParaRPr kumimoji="0" lang="en-US" altLang="ja-JP" sz="1200" b="0" i="0" u="none" strike="noStrike" cap="none" normalizeH="0" dirty="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開発効率の向上</a:t>
            </a:r>
            <a:endParaRPr kumimoji="0" lang="en-US" altLang="ja-JP" sz="1200" b="0" i="0" u="none" strike="noStrike" cap="none" normalizeH="0" dirty="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latin typeface="+mn-lt"/>
                <a:ea typeface="+mn-ea"/>
              </a:rPr>
              <a:t>ソフトウェアの民主化</a:t>
            </a:r>
            <a:endParaRPr kumimoji="0" lang="ja-JP" altLang="en-US" sz="1200" b="0" i="0" u="none" strike="noStrike" cap="none" normalizeH="0" dirty="0" smtClean="0">
              <a:ln>
                <a:noFill/>
              </a:ln>
              <a:solidFill>
                <a:schemeClr val="bg1"/>
              </a:solidFill>
              <a:effectLst/>
              <a:latin typeface="+mn-lt"/>
              <a:ea typeface="+mn-ea"/>
            </a:endParaRPr>
          </a:p>
        </p:txBody>
      </p:sp>
      <p:sp>
        <p:nvSpPr>
          <p:cNvPr id="20" name="角丸四角形 19"/>
          <p:cNvSpPr/>
          <p:nvPr/>
        </p:nvSpPr>
        <p:spPr bwMode="auto">
          <a:xfrm>
            <a:off x="3203848" y="4797152"/>
            <a:ext cx="2088232" cy="432048"/>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smtClean="0">
                <a:ln>
                  <a:noFill/>
                </a:ln>
                <a:solidFill>
                  <a:schemeClr val="bg1"/>
                </a:solidFill>
                <a:effectLst/>
                <a:latin typeface="+mn-lt"/>
                <a:ea typeface="+mn-ea"/>
              </a:rPr>
              <a:t>設計情報の公開</a:t>
            </a:r>
          </a:p>
        </p:txBody>
      </p:sp>
      <p:sp>
        <p:nvSpPr>
          <p:cNvPr id="21" name="角丸四角形 20"/>
          <p:cNvSpPr/>
          <p:nvPr/>
        </p:nvSpPr>
        <p:spPr bwMode="auto">
          <a:xfrm>
            <a:off x="5364088" y="4797152"/>
            <a:ext cx="2088232" cy="43204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コスト削減</a:t>
            </a:r>
          </a:p>
        </p:txBody>
      </p:sp>
      <p:sp>
        <p:nvSpPr>
          <p:cNvPr id="23" name="角丸四角形 22"/>
          <p:cNvSpPr/>
          <p:nvPr/>
        </p:nvSpPr>
        <p:spPr bwMode="auto">
          <a:xfrm>
            <a:off x="7524328" y="1340768"/>
            <a:ext cx="1440160" cy="504056"/>
          </a:xfrm>
          <a:prstGeom prst="roundRect">
            <a:avLst>
              <a:gd name="adj" fmla="val 0"/>
            </a:avLst>
          </a:prstGeom>
          <a:solidFill>
            <a:srgbClr val="EC8B4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互換機の誕生</a:t>
            </a:r>
          </a:p>
        </p:txBody>
      </p:sp>
      <p:sp>
        <p:nvSpPr>
          <p:cNvPr id="25" name="角丸四角形 24"/>
          <p:cNvSpPr/>
          <p:nvPr/>
        </p:nvSpPr>
        <p:spPr bwMode="auto">
          <a:xfrm>
            <a:off x="7524328" y="4221088"/>
            <a:ext cx="1440160" cy="504056"/>
          </a:xfrm>
          <a:prstGeom prst="roundRect">
            <a:avLst>
              <a:gd name="adj" fmla="val 0"/>
            </a:avLst>
          </a:prstGeom>
          <a:solidFill>
            <a:srgbClr val="EC8B4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a:solidFill>
                  <a:schemeClr val="bg1"/>
                </a:solidFill>
                <a:latin typeface="+mn-lt"/>
                <a:ea typeface="+mn-ea"/>
              </a:rPr>
              <a:t>新しいビジネスモデル</a:t>
            </a:r>
            <a:r>
              <a:rPr kumimoji="0" lang="ja-JP" altLang="en-US" sz="1200" dirty="0" smtClean="0">
                <a:solidFill>
                  <a:schemeClr val="bg1"/>
                </a:solidFill>
                <a:latin typeface="+mn-lt"/>
                <a:ea typeface="+mn-ea"/>
              </a:rPr>
              <a:t>の誕生</a:t>
            </a:r>
            <a:endParaRPr kumimoji="0" lang="ja-JP" altLang="en-US" sz="1200" b="0" i="0" u="none" strike="noStrike" cap="none" normalizeH="0" dirty="0" smtClean="0">
              <a:ln>
                <a:noFill/>
              </a:ln>
              <a:solidFill>
                <a:schemeClr val="bg1"/>
              </a:solidFill>
              <a:effectLst/>
              <a:latin typeface="+mn-lt"/>
              <a:ea typeface="+mn-ea"/>
            </a:endParaRPr>
          </a:p>
        </p:txBody>
      </p:sp>
      <p:sp>
        <p:nvSpPr>
          <p:cNvPr id="27" name="角丸四角形 26"/>
          <p:cNvSpPr/>
          <p:nvPr/>
        </p:nvSpPr>
        <p:spPr bwMode="auto">
          <a:xfrm>
            <a:off x="1043608" y="5301208"/>
            <a:ext cx="2088232" cy="432048"/>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Open Cloud</a:t>
            </a:r>
            <a:endParaRPr kumimoji="0" lang="ja-JP" altLang="en-US" sz="1400" b="0" i="0" u="none" strike="noStrike" cap="none" normalizeH="0" smtClean="0">
              <a:ln>
                <a:noFill/>
              </a:ln>
              <a:solidFill>
                <a:schemeClr val="bg1"/>
              </a:solidFill>
              <a:effectLst/>
              <a:latin typeface="+mn-lt"/>
              <a:ea typeface="+mn-ea"/>
            </a:endParaRPr>
          </a:p>
        </p:txBody>
      </p:sp>
      <p:sp>
        <p:nvSpPr>
          <p:cNvPr id="28" name="角丸四角形 27"/>
          <p:cNvSpPr/>
          <p:nvPr/>
        </p:nvSpPr>
        <p:spPr bwMode="auto">
          <a:xfrm>
            <a:off x="3203848" y="5301208"/>
            <a:ext cx="2088232" cy="432048"/>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bg1"/>
                </a:solidFill>
                <a:effectLst/>
                <a:latin typeface="+mn-lt"/>
                <a:ea typeface="+mn-ea"/>
              </a:rPr>
              <a:t>OSS</a:t>
            </a:r>
            <a:r>
              <a:rPr kumimoji="0" lang="ja-JP" altLang="en-US" sz="1200" b="0" i="0" u="none" strike="noStrike" cap="none" normalizeH="0" dirty="0" smtClean="0">
                <a:ln>
                  <a:noFill/>
                </a:ln>
                <a:solidFill>
                  <a:schemeClr val="bg1"/>
                </a:solidFill>
                <a:effectLst/>
                <a:latin typeface="+mn-lt"/>
                <a:ea typeface="+mn-ea"/>
              </a:rPr>
              <a:t>のクラウドインフラ</a:t>
            </a:r>
          </a:p>
        </p:txBody>
      </p:sp>
      <p:sp>
        <p:nvSpPr>
          <p:cNvPr id="29" name="角丸四角形 28"/>
          <p:cNvSpPr/>
          <p:nvPr/>
        </p:nvSpPr>
        <p:spPr bwMode="auto">
          <a:xfrm>
            <a:off x="5364088" y="5301208"/>
            <a:ext cx="2088232" cy="43204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smtClean="0">
                <a:ln>
                  <a:noFill/>
                </a:ln>
                <a:solidFill>
                  <a:schemeClr val="bg1"/>
                </a:solidFill>
                <a:effectLst/>
                <a:latin typeface="+mn-lt"/>
                <a:ea typeface="+mn-ea"/>
              </a:rPr>
              <a:t>インフラの標準化</a:t>
            </a:r>
          </a:p>
        </p:txBody>
      </p:sp>
      <p:sp>
        <p:nvSpPr>
          <p:cNvPr id="32" name="角丸四角形 31"/>
          <p:cNvSpPr/>
          <p:nvPr/>
        </p:nvSpPr>
        <p:spPr bwMode="auto">
          <a:xfrm>
            <a:off x="1043608" y="5805264"/>
            <a:ext cx="2088232" cy="432048"/>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Open </a:t>
            </a:r>
            <a:r>
              <a:rPr kumimoji="0" lang="en-US" altLang="ja-JP" sz="1400" dirty="0">
                <a:solidFill>
                  <a:schemeClr val="bg1"/>
                </a:solidFill>
                <a:latin typeface="+mn-lt"/>
                <a:ea typeface="+mn-ea"/>
              </a:rPr>
              <a:t>Data</a:t>
            </a:r>
            <a:endParaRPr kumimoji="0" lang="ja-JP" altLang="en-US" sz="1400" b="0" i="0" u="none" strike="noStrike" cap="none" normalizeH="0" dirty="0" smtClean="0">
              <a:ln>
                <a:noFill/>
              </a:ln>
              <a:solidFill>
                <a:schemeClr val="bg1"/>
              </a:solidFill>
              <a:effectLst/>
              <a:latin typeface="+mn-lt"/>
              <a:ea typeface="+mn-ea"/>
            </a:endParaRPr>
          </a:p>
        </p:txBody>
      </p:sp>
      <p:sp>
        <p:nvSpPr>
          <p:cNvPr id="33" name="角丸四角形 32"/>
          <p:cNvSpPr/>
          <p:nvPr/>
        </p:nvSpPr>
        <p:spPr bwMode="auto">
          <a:xfrm>
            <a:off x="3203848" y="5805264"/>
            <a:ext cx="2088232" cy="432048"/>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a:solidFill>
                  <a:schemeClr val="bg1"/>
                </a:solidFill>
                <a:latin typeface="+mn-lt"/>
                <a:ea typeface="+mn-ea"/>
              </a:rPr>
              <a:t>官公庁</a:t>
            </a:r>
            <a:r>
              <a:rPr kumimoji="0" lang="ja-JP" altLang="en-US" sz="1200" b="0" i="0" u="none" strike="noStrike" cap="none" normalizeH="0" dirty="0" smtClean="0">
                <a:ln>
                  <a:noFill/>
                </a:ln>
                <a:solidFill>
                  <a:schemeClr val="bg1"/>
                </a:solidFill>
                <a:effectLst/>
                <a:latin typeface="+mn-lt"/>
                <a:ea typeface="+mn-ea"/>
              </a:rPr>
              <a:t>データの公開</a:t>
            </a:r>
          </a:p>
        </p:txBody>
      </p:sp>
      <p:sp>
        <p:nvSpPr>
          <p:cNvPr id="34" name="角丸四角形 33"/>
          <p:cNvSpPr/>
          <p:nvPr/>
        </p:nvSpPr>
        <p:spPr bwMode="auto">
          <a:xfrm>
            <a:off x="5364088" y="5805264"/>
            <a:ext cx="2088232" cy="43204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ビッグデータの無償利用</a:t>
            </a:r>
          </a:p>
        </p:txBody>
      </p:sp>
      <p:sp>
        <p:nvSpPr>
          <p:cNvPr id="36" name="角丸四角形 35"/>
          <p:cNvSpPr/>
          <p:nvPr/>
        </p:nvSpPr>
        <p:spPr bwMode="auto">
          <a:xfrm>
            <a:off x="1050726" y="1916832"/>
            <a:ext cx="2088232" cy="504056"/>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UNIX</a:t>
            </a:r>
            <a:endParaRPr kumimoji="0" lang="ja-JP" altLang="en-US" sz="1400" b="0" i="0" u="none" strike="noStrike" cap="none" normalizeH="0" dirty="0" smtClean="0">
              <a:ln>
                <a:noFill/>
              </a:ln>
              <a:solidFill>
                <a:schemeClr val="bg1"/>
              </a:solidFill>
              <a:effectLst/>
              <a:latin typeface="+mn-lt"/>
              <a:ea typeface="+mn-ea"/>
            </a:endParaRPr>
          </a:p>
        </p:txBody>
      </p:sp>
      <p:sp>
        <p:nvSpPr>
          <p:cNvPr id="37" name="角丸四角形 36"/>
          <p:cNvSpPr/>
          <p:nvPr/>
        </p:nvSpPr>
        <p:spPr bwMode="auto">
          <a:xfrm>
            <a:off x="3210966" y="1916832"/>
            <a:ext cx="2088232" cy="504056"/>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ソース公開</a:t>
            </a:r>
            <a:endParaRPr kumimoji="0" lang="en-US" altLang="ja-JP" sz="1200" b="0" i="0" u="none" strike="noStrike" cap="none" normalizeH="0" dirty="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dirty="0" smtClean="0">
                <a:solidFill>
                  <a:schemeClr val="bg1"/>
                </a:solidFill>
                <a:latin typeface="+mn-lt"/>
                <a:ea typeface="+mn-ea"/>
              </a:rPr>
              <a:t>(</a:t>
            </a:r>
            <a:r>
              <a:rPr kumimoji="0" lang="ja-JP" altLang="en-US" sz="1200" dirty="0">
                <a:solidFill>
                  <a:schemeClr val="bg1"/>
                </a:solidFill>
                <a:latin typeface="+mn-lt"/>
                <a:ea typeface="+mn-ea"/>
              </a:rPr>
              <a:t>独禁</a:t>
            </a:r>
            <a:r>
              <a:rPr kumimoji="0" lang="ja-JP" altLang="en-US" sz="1200" dirty="0" smtClean="0">
                <a:solidFill>
                  <a:schemeClr val="bg1"/>
                </a:solidFill>
                <a:latin typeface="+mn-lt"/>
                <a:ea typeface="+mn-ea"/>
              </a:rPr>
              <a:t>法による販売禁止</a:t>
            </a:r>
            <a:r>
              <a:rPr kumimoji="0" lang="en-US" altLang="ja-JP" sz="1200" dirty="0" smtClean="0">
                <a:solidFill>
                  <a:schemeClr val="bg1"/>
                </a:solidFill>
                <a:latin typeface="+mn-lt"/>
                <a:ea typeface="+mn-ea"/>
              </a:rPr>
              <a:t>)</a:t>
            </a:r>
            <a:endParaRPr kumimoji="0" lang="ja-JP" altLang="en-US" sz="1200" b="0" i="0" u="none" strike="noStrike" cap="none" normalizeH="0" dirty="0" smtClean="0">
              <a:ln>
                <a:noFill/>
              </a:ln>
              <a:solidFill>
                <a:schemeClr val="bg1"/>
              </a:solidFill>
              <a:effectLst/>
              <a:latin typeface="+mn-lt"/>
              <a:ea typeface="+mn-ea"/>
            </a:endParaRPr>
          </a:p>
        </p:txBody>
      </p:sp>
      <p:sp>
        <p:nvSpPr>
          <p:cNvPr id="38" name="角丸四角形 37"/>
          <p:cNvSpPr/>
          <p:nvPr/>
        </p:nvSpPr>
        <p:spPr bwMode="auto">
          <a:xfrm>
            <a:off x="5364088" y="1916832"/>
            <a:ext cx="2088232" cy="504056"/>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latin typeface="+mn-lt"/>
                <a:ea typeface="+mn-ea"/>
              </a:rPr>
              <a:t>研究機関での普及</a:t>
            </a:r>
            <a:endParaRPr kumimoji="0" lang="en-US" altLang="ja-JP" sz="1200" dirty="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a:solidFill>
                  <a:schemeClr val="bg1"/>
                </a:solidFill>
                <a:latin typeface="+mn-lt"/>
                <a:ea typeface="+mn-ea"/>
              </a:rPr>
              <a:t>分散</a:t>
            </a:r>
            <a:r>
              <a:rPr kumimoji="0" lang="ja-JP" altLang="en-US" sz="1200" dirty="0" smtClean="0">
                <a:solidFill>
                  <a:schemeClr val="bg1"/>
                </a:solidFill>
                <a:latin typeface="+mn-lt"/>
                <a:ea typeface="+mn-ea"/>
              </a:rPr>
              <a:t>した共同開発</a:t>
            </a:r>
            <a:endParaRPr kumimoji="0" lang="en-US" altLang="ja-JP" sz="1200" dirty="0" smtClean="0">
              <a:solidFill>
                <a:schemeClr val="bg1"/>
              </a:solidFill>
              <a:latin typeface="+mn-lt"/>
              <a:ea typeface="+mn-ea"/>
            </a:endParaRPr>
          </a:p>
        </p:txBody>
      </p:sp>
      <p:sp>
        <p:nvSpPr>
          <p:cNvPr id="39" name="角丸四角形 38"/>
          <p:cNvSpPr/>
          <p:nvPr/>
        </p:nvSpPr>
        <p:spPr bwMode="auto">
          <a:xfrm>
            <a:off x="7524328" y="3068960"/>
            <a:ext cx="1440160" cy="504056"/>
          </a:xfrm>
          <a:prstGeom prst="roundRect">
            <a:avLst>
              <a:gd name="adj" fmla="val 0"/>
            </a:avLst>
          </a:prstGeom>
          <a:solidFill>
            <a:srgbClr val="EC8B4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互換機の誕生と</a:t>
            </a:r>
            <a:r>
              <a:rPr kumimoji="0" lang="en-US" altLang="ja-JP" sz="1200" b="0" i="0" u="none" strike="noStrike" cap="none" normalizeH="0" dirty="0" smtClean="0">
                <a:ln>
                  <a:noFill/>
                </a:ln>
                <a:solidFill>
                  <a:schemeClr val="bg1"/>
                </a:solidFill>
                <a:effectLst/>
                <a:latin typeface="+mn-lt"/>
                <a:ea typeface="+mn-ea"/>
              </a:rPr>
              <a:t>PC</a:t>
            </a:r>
            <a:r>
              <a:rPr kumimoji="0" lang="ja-JP" altLang="en-US" sz="1200" b="0" i="0" u="none" strike="noStrike" cap="none" normalizeH="0" dirty="0" smtClean="0">
                <a:ln>
                  <a:noFill/>
                </a:ln>
                <a:solidFill>
                  <a:schemeClr val="bg1"/>
                </a:solidFill>
                <a:effectLst/>
                <a:latin typeface="+mn-lt"/>
                <a:ea typeface="+mn-ea"/>
              </a:rPr>
              <a:t>事業らの撤退</a:t>
            </a:r>
          </a:p>
        </p:txBody>
      </p:sp>
      <p:sp>
        <p:nvSpPr>
          <p:cNvPr id="40" name="角丸四角形 39"/>
          <p:cNvSpPr/>
          <p:nvPr/>
        </p:nvSpPr>
        <p:spPr bwMode="auto">
          <a:xfrm>
            <a:off x="7524328" y="1916832"/>
            <a:ext cx="1440160" cy="504056"/>
          </a:xfrm>
          <a:prstGeom prst="roundRect">
            <a:avLst>
              <a:gd name="adj" fmla="val 0"/>
            </a:avLst>
          </a:prstGeom>
          <a:solidFill>
            <a:srgbClr val="EC8B4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世界中で機能拡張・バグ修正</a:t>
            </a:r>
          </a:p>
        </p:txBody>
      </p:sp>
      <p:sp>
        <p:nvSpPr>
          <p:cNvPr id="41" name="角丸四角形 40"/>
          <p:cNvSpPr/>
          <p:nvPr/>
        </p:nvSpPr>
        <p:spPr bwMode="auto">
          <a:xfrm>
            <a:off x="7524328" y="2492896"/>
            <a:ext cx="1440160" cy="504056"/>
          </a:xfrm>
          <a:prstGeom prst="roundRect">
            <a:avLst>
              <a:gd name="adj" fmla="val 0"/>
            </a:avLst>
          </a:prstGeom>
          <a:solidFill>
            <a:srgbClr val="EC8B4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豊富な周辺機器・アプリケーション</a:t>
            </a:r>
          </a:p>
        </p:txBody>
      </p:sp>
    </p:spTree>
    <p:extLst>
      <p:ext uri="{BB962C8B-B14F-4D97-AF65-F5344CB8AC3E}">
        <p14:creationId xmlns:p14="http://schemas.microsoft.com/office/powerpoint/2010/main" val="210663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1000" fill="hold"/>
                                        <p:tgtEl>
                                          <p:spTgt spid="13"/>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1000"/>
                                        <p:tgtEl>
                                          <p:spTgt spid="18"/>
                                        </p:tgtEl>
                                      </p:cBhvr>
                                    </p:animEffect>
                                    <p:anim calcmode="lin" valueType="num">
                                      <p:cBhvr>
                                        <p:cTn id="66" dur="1000" fill="hold"/>
                                        <p:tgtEl>
                                          <p:spTgt spid="18"/>
                                        </p:tgtEl>
                                        <p:attrNameLst>
                                          <p:attrName>ppt_x</p:attrName>
                                        </p:attrNameLst>
                                      </p:cBhvr>
                                      <p:tavLst>
                                        <p:tav tm="0">
                                          <p:val>
                                            <p:strVal val="#ppt_x"/>
                                          </p:val>
                                        </p:tav>
                                        <p:tav tm="100000">
                                          <p:val>
                                            <p:strVal val="#ppt_x"/>
                                          </p:val>
                                        </p:tav>
                                      </p:tavLst>
                                    </p:anim>
                                    <p:anim calcmode="lin" valueType="num">
                                      <p:cBhvr>
                                        <p:cTn id="67" dur="1000" fill="hold"/>
                                        <p:tgtEl>
                                          <p:spTgt spid="18"/>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1000"/>
                                        <p:tgtEl>
                                          <p:spTgt spid="21"/>
                                        </p:tgtEl>
                                      </p:cBhvr>
                                    </p:animEffect>
                                    <p:anim calcmode="lin" valueType="num">
                                      <p:cBhvr>
                                        <p:cTn id="81" dur="1000" fill="hold"/>
                                        <p:tgtEl>
                                          <p:spTgt spid="21"/>
                                        </p:tgtEl>
                                        <p:attrNameLst>
                                          <p:attrName>ppt_x</p:attrName>
                                        </p:attrNameLst>
                                      </p:cBhvr>
                                      <p:tavLst>
                                        <p:tav tm="0">
                                          <p:val>
                                            <p:strVal val="#ppt_x"/>
                                          </p:val>
                                        </p:tav>
                                        <p:tav tm="100000">
                                          <p:val>
                                            <p:strVal val="#ppt_x"/>
                                          </p:val>
                                        </p:tav>
                                      </p:tavLst>
                                    </p:anim>
                                    <p:anim calcmode="lin" valueType="num">
                                      <p:cBhvr>
                                        <p:cTn id="82" dur="1000" fill="hold"/>
                                        <p:tgtEl>
                                          <p:spTgt spid="2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1000"/>
                                        <p:tgtEl>
                                          <p:spTgt spid="28"/>
                                        </p:tgtEl>
                                      </p:cBhvr>
                                    </p:animEffect>
                                    <p:anim calcmode="lin" valueType="num">
                                      <p:cBhvr>
                                        <p:cTn id="91" dur="1000" fill="hold"/>
                                        <p:tgtEl>
                                          <p:spTgt spid="28"/>
                                        </p:tgtEl>
                                        <p:attrNameLst>
                                          <p:attrName>ppt_x</p:attrName>
                                        </p:attrNameLst>
                                      </p:cBhvr>
                                      <p:tavLst>
                                        <p:tav tm="0">
                                          <p:val>
                                            <p:strVal val="#ppt_x"/>
                                          </p:val>
                                        </p:tav>
                                        <p:tav tm="100000">
                                          <p:val>
                                            <p:strVal val="#ppt_x"/>
                                          </p:val>
                                        </p:tav>
                                      </p:tavLst>
                                    </p:anim>
                                    <p:anim calcmode="lin" valueType="num">
                                      <p:cBhvr>
                                        <p:cTn id="92" dur="1000" fill="hold"/>
                                        <p:tgtEl>
                                          <p:spTgt spid="28"/>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fade">
                                      <p:cBhvr>
                                        <p:cTn id="95" dur="1000"/>
                                        <p:tgtEl>
                                          <p:spTgt spid="29"/>
                                        </p:tgtEl>
                                      </p:cBhvr>
                                    </p:animEffect>
                                    <p:anim calcmode="lin" valueType="num">
                                      <p:cBhvr>
                                        <p:cTn id="96" dur="1000" fill="hold"/>
                                        <p:tgtEl>
                                          <p:spTgt spid="29"/>
                                        </p:tgtEl>
                                        <p:attrNameLst>
                                          <p:attrName>ppt_x</p:attrName>
                                        </p:attrNameLst>
                                      </p:cBhvr>
                                      <p:tavLst>
                                        <p:tav tm="0">
                                          <p:val>
                                            <p:strVal val="#ppt_x"/>
                                          </p:val>
                                        </p:tav>
                                        <p:tav tm="100000">
                                          <p:val>
                                            <p:strVal val="#ppt_x"/>
                                          </p:val>
                                        </p:tav>
                                      </p:tavLst>
                                    </p:anim>
                                    <p:anim calcmode="lin" valueType="num">
                                      <p:cBhvr>
                                        <p:cTn id="97" dur="1000" fill="hold"/>
                                        <p:tgtEl>
                                          <p:spTgt spid="2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fade">
                                      <p:cBhvr>
                                        <p:cTn id="100" dur="1000"/>
                                        <p:tgtEl>
                                          <p:spTgt spid="32"/>
                                        </p:tgtEl>
                                      </p:cBhvr>
                                    </p:animEffect>
                                    <p:anim calcmode="lin" valueType="num">
                                      <p:cBhvr>
                                        <p:cTn id="101" dur="1000" fill="hold"/>
                                        <p:tgtEl>
                                          <p:spTgt spid="32"/>
                                        </p:tgtEl>
                                        <p:attrNameLst>
                                          <p:attrName>ppt_x</p:attrName>
                                        </p:attrNameLst>
                                      </p:cBhvr>
                                      <p:tavLst>
                                        <p:tav tm="0">
                                          <p:val>
                                            <p:strVal val="#ppt_x"/>
                                          </p:val>
                                        </p:tav>
                                        <p:tav tm="100000">
                                          <p:val>
                                            <p:strVal val="#ppt_x"/>
                                          </p:val>
                                        </p:tav>
                                      </p:tavLst>
                                    </p:anim>
                                    <p:anim calcmode="lin" valueType="num">
                                      <p:cBhvr>
                                        <p:cTn id="102" dur="1000" fill="hold"/>
                                        <p:tgtEl>
                                          <p:spTgt spid="3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fade">
                                      <p:cBhvr>
                                        <p:cTn id="105" dur="1000"/>
                                        <p:tgtEl>
                                          <p:spTgt spid="33"/>
                                        </p:tgtEl>
                                      </p:cBhvr>
                                    </p:animEffect>
                                    <p:anim calcmode="lin" valueType="num">
                                      <p:cBhvr>
                                        <p:cTn id="106" dur="1000" fill="hold"/>
                                        <p:tgtEl>
                                          <p:spTgt spid="33"/>
                                        </p:tgtEl>
                                        <p:attrNameLst>
                                          <p:attrName>ppt_x</p:attrName>
                                        </p:attrNameLst>
                                      </p:cBhvr>
                                      <p:tavLst>
                                        <p:tav tm="0">
                                          <p:val>
                                            <p:strVal val="#ppt_x"/>
                                          </p:val>
                                        </p:tav>
                                        <p:tav tm="100000">
                                          <p:val>
                                            <p:strVal val="#ppt_x"/>
                                          </p:val>
                                        </p:tav>
                                      </p:tavLst>
                                    </p:anim>
                                    <p:anim calcmode="lin" valueType="num">
                                      <p:cBhvr>
                                        <p:cTn id="107" dur="1000" fill="hold"/>
                                        <p:tgtEl>
                                          <p:spTgt spid="33"/>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1000" fill="hold"/>
                                        <p:tgtEl>
                                          <p:spTgt spid="34"/>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Effect transition="in" filter="fade">
                                      <p:cBhvr>
                                        <p:cTn id="115" dur="1000"/>
                                        <p:tgtEl>
                                          <p:spTgt spid="36"/>
                                        </p:tgtEl>
                                      </p:cBhvr>
                                    </p:animEffect>
                                    <p:anim calcmode="lin" valueType="num">
                                      <p:cBhvr>
                                        <p:cTn id="116" dur="1000" fill="hold"/>
                                        <p:tgtEl>
                                          <p:spTgt spid="36"/>
                                        </p:tgtEl>
                                        <p:attrNameLst>
                                          <p:attrName>ppt_x</p:attrName>
                                        </p:attrNameLst>
                                      </p:cBhvr>
                                      <p:tavLst>
                                        <p:tav tm="0">
                                          <p:val>
                                            <p:strVal val="#ppt_x"/>
                                          </p:val>
                                        </p:tav>
                                        <p:tav tm="100000">
                                          <p:val>
                                            <p:strVal val="#ppt_x"/>
                                          </p:val>
                                        </p:tav>
                                      </p:tavLst>
                                    </p:anim>
                                    <p:anim calcmode="lin" valueType="num">
                                      <p:cBhvr>
                                        <p:cTn id="117" dur="1000" fill="hold"/>
                                        <p:tgtEl>
                                          <p:spTgt spid="36"/>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grpId="0" nodeType="clickEffect">
                                  <p:stCondLst>
                                    <p:cond delay="0"/>
                                  </p:stCondLst>
                                  <p:childTnLst>
                                    <p:set>
                                      <p:cBhvr>
                                        <p:cTn id="131" dur="1" fill="hold">
                                          <p:stCondLst>
                                            <p:cond delay="0"/>
                                          </p:stCondLst>
                                        </p:cTn>
                                        <p:tgtEl>
                                          <p:spTgt spid="23"/>
                                        </p:tgtEl>
                                        <p:attrNameLst>
                                          <p:attrName>style.visibility</p:attrName>
                                        </p:attrNameLst>
                                      </p:cBhvr>
                                      <p:to>
                                        <p:strVal val="visible"/>
                                      </p:to>
                                    </p:set>
                                    <p:anim calcmode="lin" valueType="num">
                                      <p:cBhvr>
                                        <p:cTn id="132" dur="500" fill="hold"/>
                                        <p:tgtEl>
                                          <p:spTgt spid="23"/>
                                        </p:tgtEl>
                                        <p:attrNameLst>
                                          <p:attrName>ppt_w</p:attrName>
                                        </p:attrNameLst>
                                      </p:cBhvr>
                                      <p:tavLst>
                                        <p:tav tm="0">
                                          <p:val>
                                            <p:fltVal val="0"/>
                                          </p:val>
                                        </p:tav>
                                        <p:tav tm="100000">
                                          <p:val>
                                            <p:strVal val="#ppt_w"/>
                                          </p:val>
                                        </p:tav>
                                      </p:tavLst>
                                    </p:anim>
                                    <p:anim calcmode="lin" valueType="num">
                                      <p:cBhvr>
                                        <p:cTn id="133" dur="500" fill="hold"/>
                                        <p:tgtEl>
                                          <p:spTgt spid="23"/>
                                        </p:tgtEl>
                                        <p:attrNameLst>
                                          <p:attrName>ppt_h</p:attrName>
                                        </p:attrNameLst>
                                      </p:cBhvr>
                                      <p:tavLst>
                                        <p:tav tm="0">
                                          <p:val>
                                            <p:fltVal val="0"/>
                                          </p:val>
                                        </p:tav>
                                        <p:tav tm="100000">
                                          <p:val>
                                            <p:strVal val="#ppt_h"/>
                                          </p:val>
                                        </p:tav>
                                      </p:tavLst>
                                    </p:anim>
                                    <p:animEffect transition="in" filter="fade">
                                      <p:cBhvr>
                                        <p:cTn id="134" dur="500"/>
                                        <p:tgtEl>
                                          <p:spTgt spid="23"/>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25"/>
                                        </p:tgtEl>
                                        <p:attrNameLst>
                                          <p:attrName>style.visibility</p:attrName>
                                        </p:attrNameLst>
                                      </p:cBhvr>
                                      <p:to>
                                        <p:strVal val="visible"/>
                                      </p:to>
                                    </p:set>
                                    <p:anim calcmode="lin" valueType="num">
                                      <p:cBhvr>
                                        <p:cTn id="137" dur="500" fill="hold"/>
                                        <p:tgtEl>
                                          <p:spTgt spid="25"/>
                                        </p:tgtEl>
                                        <p:attrNameLst>
                                          <p:attrName>ppt_w</p:attrName>
                                        </p:attrNameLst>
                                      </p:cBhvr>
                                      <p:tavLst>
                                        <p:tav tm="0">
                                          <p:val>
                                            <p:fltVal val="0"/>
                                          </p:val>
                                        </p:tav>
                                        <p:tav tm="100000">
                                          <p:val>
                                            <p:strVal val="#ppt_w"/>
                                          </p:val>
                                        </p:tav>
                                      </p:tavLst>
                                    </p:anim>
                                    <p:anim calcmode="lin" valueType="num">
                                      <p:cBhvr>
                                        <p:cTn id="138" dur="500" fill="hold"/>
                                        <p:tgtEl>
                                          <p:spTgt spid="25"/>
                                        </p:tgtEl>
                                        <p:attrNameLst>
                                          <p:attrName>ppt_h</p:attrName>
                                        </p:attrNameLst>
                                      </p:cBhvr>
                                      <p:tavLst>
                                        <p:tav tm="0">
                                          <p:val>
                                            <p:fltVal val="0"/>
                                          </p:val>
                                        </p:tav>
                                        <p:tav tm="100000">
                                          <p:val>
                                            <p:strVal val="#ppt_h"/>
                                          </p:val>
                                        </p:tav>
                                      </p:tavLst>
                                    </p:anim>
                                    <p:animEffect transition="in" filter="fade">
                                      <p:cBhvr>
                                        <p:cTn id="139" dur="500"/>
                                        <p:tgtEl>
                                          <p:spTgt spid="25"/>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39"/>
                                        </p:tgtEl>
                                        <p:attrNameLst>
                                          <p:attrName>style.visibility</p:attrName>
                                        </p:attrNameLst>
                                      </p:cBhvr>
                                      <p:to>
                                        <p:strVal val="visible"/>
                                      </p:to>
                                    </p:set>
                                    <p:anim calcmode="lin" valueType="num">
                                      <p:cBhvr>
                                        <p:cTn id="142" dur="500" fill="hold"/>
                                        <p:tgtEl>
                                          <p:spTgt spid="39"/>
                                        </p:tgtEl>
                                        <p:attrNameLst>
                                          <p:attrName>ppt_w</p:attrName>
                                        </p:attrNameLst>
                                      </p:cBhvr>
                                      <p:tavLst>
                                        <p:tav tm="0">
                                          <p:val>
                                            <p:fltVal val="0"/>
                                          </p:val>
                                        </p:tav>
                                        <p:tav tm="100000">
                                          <p:val>
                                            <p:strVal val="#ppt_w"/>
                                          </p:val>
                                        </p:tav>
                                      </p:tavLst>
                                    </p:anim>
                                    <p:anim calcmode="lin" valueType="num">
                                      <p:cBhvr>
                                        <p:cTn id="143" dur="500" fill="hold"/>
                                        <p:tgtEl>
                                          <p:spTgt spid="39"/>
                                        </p:tgtEl>
                                        <p:attrNameLst>
                                          <p:attrName>ppt_h</p:attrName>
                                        </p:attrNameLst>
                                      </p:cBhvr>
                                      <p:tavLst>
                                        <p:tav tm="0">
                                          <p:val>
                                            <p:fltVal val="0"/>
                                          </p:val>
                                        </p:tav>
                                        <p:tav tm="100000">
                                          <p:val>
                                            <p:strVal val="#ppt_h"/>
                                          </p:val>
                                        </p:tav>
                                      </p:tavLst>
                                    </p:anim>
                                    <p:animEffect transition="in" filter="fade">
                                      <p:cBhvr>
                                        <p:cTn id="144" dur="500"/>
                                        <p:tgtEl>
                                          <p:spTgt spid="39"/>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40"/>
                                        </p:tgtEl>
                                        <p:attrNameLst>
                                          <p:attrName>style.visibility</p:attrName>
                                        </p:attrNameLst>
                                      </p:cBhvr>
                                      <p:to>
                                        <p:strVal val="visible"/>
                                      </p:to>
                                    </p:set>
                                    <p:anim calcmode="lin" valueType="num">
                                      <p:cBhvr>
                                        <p:cTn id="147" dur="500" fill="hold"/>
                                        <p:tgtEl>
                                          <p:spTgt spid="40"/>
                                        </p:tgtEl>
                                        <p:attrNameLst>
                                          <p:attrName>ppt_w</p:attrName>
                                        </p:attrNameLst>
                                      </p:cBhvr>
                                      <p:tavLst>
                                        <p:tav tm="0">
                                          <p:val>
                                            <p:fltVal val="0"/>
                                          </p:val>
                                        </p:tav>
                                        <p:tav tm="100000">
                                          <p:val>
                                            <p:strVal val="#ppt_w"/>
                                          </p:val>
                                        </p:tav>
                                      </p:tavLst>
                                    </p:anim>
                                    <p:anim calcmode="lin" valueType="num">
                                      <p:cBhvr>
                                        <p:cTn id="148" dur="500" fill="hold"/>
                                        <p:tgtEl>
                                          <p:spTgt spid="40"/>
                                        </p:tgtEl>
                                        <p:attrNameLst>
                                          <p:attrName>ppt_h</p:attrName>
                                        </p:attrNameLst>
                                      </p:cBhvr>
                                      <p:tavLst>
                                        <p:tav tm="0">
                                          <p:val>
                                            <p:fltVal val="0"/>
                                          </p:val>
                                        </p:tav>
                                        <p:tav tm="100000">
                                          <p:val>
                                            <p:strVal val="#ppt_h"/>
                                          </p:val>
                                        </p:tav>
                                      </p:tavLst>
                                    </p:anim>
                                    <p:animEffect transition="in" filter="fade">
                                      <p:cBhvr>
                                        <p:cTn id="149" dur="500"/>
                                        <p:tgtEl>
                                          <p:spTgt spid="40"/>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41"/>
                                        </p:tgtEl>
                                        <p:attrNameLst>
                                          <p:attrName>style.visibility</p:attrName>
                                        </p:attrNameLst>
                                      </p:cBhvr>
                                      <p:to>
                                        <p:strVal val="visible"/>
                                      </p:to>
                                    </p:set>
                                    <p:anim calcmode="lin" valueType="num">
                                      <p:cBhvr>
                                        <p:cTn id="152" dur="500" fill="hold"/>
                                        <p:tgtEl>
                                          <p:spTgt spid="41"/>
                                        </p:tgtEl>
                                        <p:attrNameLst>
                                          <p:attrName>ppt_w</p:attrName>
                                        </p:attrNameLst>
                                      </p:cBhvr>
                                      <p:tavLst>
                                        <p:tav tm="0">
                                          <p:val>
                                            <p:fltVal val="0"/>
                                          </p:val>
                                        </p:tav>
                                        <p:tav tm="100000">
                                          <p:val>
                                            <p:strVal val="#ppt_w"/>
                                          </p:val>
                                        </p:tav>
                                      </p:tavLst>
                                    </p:anim>
                                    <p:anim calcmode="lin" valueType="num">
                                      <p:cBhvr>
                                        <p:cTn id="153" dur="500" fill="hold"/>
                                        <p:tgtEl>
                                          <p:spTgt spid="41"/>
                                        </p:tgtEl>
                                        <p:attrNameLst>
                                          <p:attrName>ppt_h</p:attrName>
                                        </p:attrNameLst>
                                      </p:cBhvr>
                                      <p:tavLst>
                                        <p:tav tm="0">
                                          <p:val>
                                            <p:fltVal val="0"/>
                                          </p:val>
                                        </p:tav>
                                        <p:tav tm="100000">
                                          <p:val>
                                            <p:strVal val="#ppt_h"/>
                                          </p:val>
                                        </p:tav>
                                      </p:tavLst>
                                    </p:anim>
                                    <p:animEffect transition="in" filter="fade">
                                      <p:cBhvr>
                                        <p:cTn id="15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p:bldP spid="13" grpId="0" animBg="1"/>
      <p:bldP spid="14" grpId="0" animBg="1"/>
      <p:bldP spid="15" grpId="0" animBg="1"/>
      <p:bldP spid="17" grpId="0" animBg="1"/>
      <p:bldP spid="18" grpId="0" animBg="1"/>
      <p:bldP spid="19" grpId="0" animBg="1"/>
      <p:bldP spid="20" grpId="0" animBg="1"/>
      <p:bldP spid="21" grpId="0" animBg="1"/>
      <p:bldP spid="23" grpId="0" animBg="1"/>
      <p:bldP spid="25" grpId="0" animBg="1"/>
      <p:bldP spid="27" grpId="0" animBg="1"/>
      <p:bldP spid="28" grpId="0" animBg="1"/>
      <p:bldP spid="29" grpId="0" animBg="1"/>
      <p:bldP spid="32" grpId="0" animBg="1"/>
      <p:bldP spid="33" grpId="0" animBg="1"/>
      <p:bldP spid="34" grpId="0" animBg="1"/>
      <p:bldP spid="36" grpId="0" animBg="1"/>
      <p:bldP spid="37" grpId="0" animBg="1"/>
      <p:bldP spid="38" grpId="0" animBg="1"/>
      <p:bldP spid="39" grpId="0" animBg="1"/>
      <p:bldP spid="40" grpId="0" animBg="1"/>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smtClean="0"/>
              <a:t>例えばセキュリティ・アプライアンスの場合</a:t>
            </a:r>
            <a:endParaRPr lang="ja-JP" altLang="en-US" sz="2800" dirty="0"/>
          </a:p>
        </p:txBody>
      </p:sp>
      <p:sp>
        <p:nvSpPr>
          <p:cNvPr id="3" name="角丸四角形 2"/>
          <p:cNvSpPr/>
          <p:nvPr/>
        </p:nvSpPr>
        <p:spPr bwMode="auto">
          <a:xfrm>
            <a:off x="755576" y="2564904"/>
            <a:ext cx="2952328" cy="432048"/>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ハードウェア</a:t>
            </a:r>
          </a:p>
        </p:txBody>
      </p:sp>
      <p:sp>
        <p:nvSpPr>
          <p:cNvPr id="4" name="角丸四角形 3"/>
          <p:cNvSpPr/>
          <p:nvPr/>
        </p:nvSpPr>
        <p:spPr bwMode="auto">
          <a:xfrm>
            <a:off x="755576" y="2057947"/>
            <a:ext cx="2952328" cy="432048"/>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オペレーティングシステム</a:t>
            </a:r>
          </a:p>
        </p:txBody>
      </p:sp>
      <p:sp>
        <p:nvSpPr>
          <p:cNvPr id="5" name="角丸四角形 4"/>
          <p:cNvSpPr/>
          <p:nvPr/>
        </p:nvSpPr>
        <p:spPr bwMode="auto">
          <a:xfrm>
            <a:off x="755576" y="1548288"/>
            <a:ext cx="2952328" cy="432048"/>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ファイアウォール</a:t>
            </a:r>
            <a:r>
              <a:rPr kumimoji="0" lang="en-US" altLang="ja-JP" sz="1200" b="0" i="0" u="none" strike="noStrike" cap="none" normalizeH="0" dirty="0" smtClean="0">
                <a:ln>
                  <a:noFill/>
                </a:ln>
                <a:solidFill>
                  <a:schemeClr val="bg1"/>
                </a:solidFill>
                <a:effectLst/>
                <a:latin typeface="+mn-lt"/>
                <a:ea typeface="+mn-ea"/>
              </a:rPr>
              <a:t>/</a:t>
            </a:r>
            <a:r>
              <a:rPr kumimoji="0" lang="ja-JP" altLang="en-US" sz="1200" dirty="0">
                <a:solidFill>
                  <a:schemeClr val="bg1"/>
                </a:solidFill>
                <a:latin typeface="+mn-lt"/>
                <a:ea typeface="+mn-ea"/>
              </a:rPr>
              <a:t>アンチウイルス</a:t>
            </a:r>
            <a:endParaRPr kumimoji="0" lang="ja-JP" altLang="en-US" sz="1200" b="0" i="0" u="none" strike="noStrike" cap="none" normalizeH="0" dirty="0" smtClean="0">
              <a:ln>
                <a:noFill/>
              </a:ln>
              <a:solidFill>
                <a:schemeClr val="bg1"/>
              </a:solidFill>
              <a:effectLst/>
              <a:latin typeface="+mn-lt"/>
              <a:ea typeface="+mn-ea"/>
            </a:endParaRPr>
          </a:p>
        </p:txBody>
      </p:sp>
      <p:sp>
        <p:nvSpPr>
          <p:cNvPr id="6" name="角丸四角形 5"/>
          <p:cNvSpPr/>
          <p:nvPr/>
        </p:nvSpPr>
        <p:spPr bwMode="auto">
          <a:xfrm>
            <a:off x="755576" y="1548532"/>
            <a:ext cx="2952328" cy="432048"/>
          </a:xfrm>
          <a:prstGeom prst="roundRect">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ファイアウォール</a:t>
            </a:r>
            <a:r>
              <a:rPr kumimoji="0" lang="en-US" altLang="ja-JP" sz="1200" b="0" i="0" u="none" strike="noStrike" cap="none" normalizeH="0" dirty="0" smtClean="0">
                <a:ln>
                  <a:noFill/>
                </a:ln>
                <a:solidFill>
                  <a:schemeClr val="bg1"/>
                </a:solidFill>
                <a:effectLst/>
                <a:latin typeface="+mn-lt"/>
                <a:ea typeface="+mn-ea"/>
              </a:rPr>
              <a:t>/</a:t>
            </a:r>
            <a:r>
              <a:rPr kumimoji="0" lang="ja-JP" altLang="en-US" sz="1200" dirty="0">
                <a:solidFill>
                  <a:schemeClr val="bg1"/>
                </a:solidFill>
                <a:latin typeface="+mn-lt"/>
                <a:ea typeface="+mn-ea"/>
              </a:rPr>
              <a:t>アンチウイルス</a:t>
            </a:r>
            <a:endParaRPr kumimoji="0" lang="ja-JP" altLang="en-US" sz="1200" b="0" i="0" u="none" strike="noStrike" cap="none" normalizeH="0" dirty="0" smtClean="0">
              <a:ln>
                <a:noFill/>
              </a:ln>
              <a:solidFill>
                <a:schemeClr val="bg1"/>
              </a:solidFill>
              <a:effectLst/>
              <a:latin typeface="+mn-lt"/>
              <a:ea typeface="+mn-ea"/>
            </a:endParaRPr>
          </a:p>
        </p:txBody>
      </p:sp>
      <p:grpSp>
        <p:nvGrpSpPr>
          <p:cNvPr id="9" name="グループ化 8"/>
          <p:cNvGrpSpPr/>
          <p:nvPr/>
        </p:nvGrpSpPr>
        <p:grpSpPr>
          <a:xfrm>
            <a:off x="3995936" y="1527175"/>
            <a:ext cx="4198536" cy="461665"/>
            <a:chOff x="3995936" y="1604786"/>
            <a:chExt cx="4198536" cy="461665"/>
          </a:xfrm>
        </p:grpSpPr>
        <p:sp>
          <p:nvSpPr>
            <p:cNvPr id="7" name="右矢印 6"/>
            <p:cNvSpPr/>
            <p:nvPr/>
          </p:nvSpPr>
          <p:spPr bwMode="auto">
            <a:xfrm>
              <a:off x="3995936" y="1625899"/>
              <a:ext cx="504056" cy="419441"/>
            </a:xfrm>
            <a:prstGeom prst="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8" name="テキスト ボックス 7"/>
            <p:cNvSpPr txBox="1"/>
            <p:nvPr/>
          </p:nvSpPr>
          <p:spPr>
            <a:xfrm>
              <a:off x="4932040" y="1604786"/>
              <a:ext cx="3262432" cy="461665"/>
            </a:xfrm>
            <a:prstGeom prst="rect">
              <a:avLst/>
            </a:prstGeom>
            <a:noFill/>
          </p:spPr>
          <p:txBody>
            <a:bodyPr wrap="none" rtlCol="0">
              <a:spAutoFit/>
            </a:bodyPr>
            <a:lstStyle/>
            <a:p>
              <a:r>
                <a:rPr lang="ja-JP" altLang="en-US" sz="2400" dirty="0" smtClean="0">
                  <a:solidFill>
                    <a:srgbClr val="C00000"/>
                  </a:solidFill>
                  <a:latin typeface="+mn-lt"/>
                  <a:ea typeface="+mn-ea"/>
                </a:rPr>
                <a:t>差別化要因＝最も重要</a:t>
              </a:r>
              <a:endParaRPr kumimoji="1" lang="ja-JP" altLang="en-US" sz="2400" dirty="0">
                <a:solidFill>
                  <a:srgbClr val="C00000"/>
                </a:solidFill>
                <a:latin typeface="+mn-lt"/>
                <a:ea typeface="+mn-ea"/>
              </a:endParaRPr>
            </a:p>
          </p:txBody>
        </p:sp>
      </p:grpSp>
      <p:grpSp>
        <p:nvGrpSpPr>
          <p:cNvPr id="10" name="グループ化 9"/>
          <p:cNvGrpSpPr/>
          <p:nvPr/>
        </p:nvGrpSpPr>
        <p:grpSpPr>
          <a:xfrm>
            <a:off x="3995936" y="2571208"/>
            <a:ext cx="3959689" cy="419441"/>
            <a:chOff x="3995936" y="1625899"/>
            <a:chExt cx="3959689" cy="419441"/>
          </a:xfrm>
        </p:grpSpPr>
        <p:sp>
          <p:nvSpPr>
            <p:cNvPr id="11" name="右矢印 10"/>
            <p:cNvSpPr/>
            <p:nvPr/>
          </p:nvSpPr>
          <p:spPr bwMode="auto">
            <a:xfrm>
              <a:off x="3995936" y="1625899"/>
              <a:ext cx="504056" cy="419441"/>
            </a:xfrm>
            <a:prstGeom prst="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2" name="テキスト ボックス 11"/>
            <p:cNvSpPr txBox="1"/>
            <p:nvPr/>
          </p:nvSpPr>
          <p:spPr>
            <a:xfrm>
              <a:off x="4932040" y="1650953"/>
              <a:ext cx="3023585" cy="369332"/>
            </a:xfrm>
            <a:prstGeom prst="rect">
              <a:avLst/>
            </a:prstGeom>
            <a:noFill/>
          </p:spPr>
          <p:txBody>
            <a:bodyPr wrap="none" rtlCol="0">
              <a:spAutoFit/>
            </a:bodyPr>
            <a:lstStyle/>
            <a:p>
              <a:r>
                <a:rPr kumimoji="1" lang="ja-JP" altLang="en-US" dirty="0" smtClean="0">
                  <a:latin typeface="+mn-lt"/>
                  <a:ea typeface="+mn-ea"/>
                </a:rPr>
                <a:t>既製品で充分 </a:t>
              </a:r>
              <a:r>
                <a:rPr kumimoji="1" lang="en-US" altLang="ja-JP" dirty="0" smtClean="0">
                  <a:latin typeface="+mn-lt"/>
                  <a:ea typeface="+mn-ea"/>
                </a:rPr>
                <a:t>(OEM/ODM)</a:t>
              </a:r>
              <a:endParaRPr kumimoji="1" lang="ja-JP" altLang="en-US" dirty="0">
                <a:latin typeface="+mn-lt"/>
                <a:ea typeface="+mn-ea"/>
              </a:endParaRPr>
            </a:p>
          </p:txBody>
        </p:sp>
      </p:grpSp>
      <p:grpSp>
        <p:nvGrpSpPr>
          <p:cNvPr id="13" name="グループ化 12"/>
          <p:cNvGrpSpPr/>
          <p:nvPr/>
        </p:nvGrpSpPr>
        <p:grpSpPr>
          <a:xfrm>
            <a:off x="3995936" y="2064251"/>
            <a:ext cx="5000037" cy="419441"/>
            <a:chOff x="3995936" y="1625899"/>
            <a:chExt cx="5000037" cy="419441"/>
          </a:xfrm>
        </p:grpSpPr>
        <p:sp>
          <p:nvSpPr>
            <p:cNvPr id="14" name="右矢印 13"/>
            <p:cNvSpPr/>
            <p:nvPr/>
          </p:nvSpPr>
          <p:spPr bwMode="auto">
            <a:xfrm>
              <a:off x="3995936" y="1625899"/>
              <a:ext cx="504056" cy="419441"/>
            </a:xfrm>
            <a:prstGeom prst="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5" name="テキスト ボックス 14"/>
            <p:cNvSpPr txBox="1"/>
            <p:nvPr/>
          </p:nvSpPr>
          <p:spPr>
            <a:xfrm>
              <a:off x="4932040" y="1666342"/>
              <a:ext cx="4063933" cy="369332"/>
            </a:xfrm>
            <a:prstGeom prst="rect">
              <a:avLst/>
            </a:prstGeom>
            <a:noFill/>
          </p:spPr>
          <p:txBody>
            <a:bodyPr wrap="none" rtlCol="0">
              <a:spAutoFit/>
            </a:bodyPr>
            <a:lstStyle/>
            <a:p>
              <a:r>
                <a:rPr lang="ja-JP" altLang="en-US" dirty="0">
                  <a:latin typeface="+mn-lt"/>
                  <a:ea typeface="+mn-ea"/>
                </a:rPr>
                <a:t>セキュリティ</a:t>
              </a:r>
              <a:r>
                <a:rPr lang="ja-JP" altLang="en-US" dirty="0" smtClean="0">
                  <a:latin typeface="+mn-lt"/>
                  <a:ea typeface="+mn-ea"/>
                </a:rPr>
                <a:t>強化</a:t>
              </a:r>
              <a:r>
                <a:rPr lang="en-US" altLang="ja-JP" dirty="0">
                  <a:latin typeface="+mn-lt"/>
                  <a:ea typeface="+mn-ea"/>
                </a:rPr>
                <a:t>OS</a:t>
              </a:r>
              <a:r>
                <a:rPr lang="ja-JP" altLang="en-US" dirty="0" smtClean="0">
                  <a:latin typeface="+mn-lt"/>
                  <a:ea typeface="+mn-ea"/>
                </a:rPr>
                <a:t>を自社開発</a:t>
              </a:r>
              <a:r>
                <a:rPr lang="en-US" altLang="ja-JP" dirty="0" smtClean="0">
                  <a:latin typeface="+mn-lt"/>
                  <a:ea typeface="+mn-ea"/>
                </a:rPr>
                <a:t>/</a:t>
              </a:r>
              <a:r>
                <a:rPr lang="ja-JP" altLang="en-US" dirty="0" smtClean="0">
                  <a:latin typeface="+mn-lt"/>
                  <a:ea typeface="+mn-ea"/>
                </a:rPr>
                <a:t>購入</a:t>
              </a:r>
              <a:endParaRPr kumimoji="1" lang="ja-JP" altLang="en-US" dirty="0">
                <a:latin typeface="+mn-lt"/>
                <a:ea typeface="+mn-ea"/>
              </a:endParaRPr>
            </a:p>
          </p:txBody>
        </p:sp>
      </p:grpSp>
      <p:sp>
        <p:nvSpPr>
          <p:cNvPr id="16" name="角丸四角形 15"/>
          <p:cNvSpPr/>
          <p:nvPr/>
        </p:nvSpPr>
        <p:spPr bwMode="auto">
          <a:xfrm>
            <a:off x="755576" y="3501008"/>
            <a:ext cx="8136904" cy="864096"/>
          </a:xfrm>
          <a:prstGeom prst="round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手軽に使えて改変可能で安価な</a:t>
            </a:r>
            <a:r>
              <a:rPr kumimoji="0" lang="en-US" altLang="ja-JP" sz="2000" b="0" i="0" u="none" strike="noStrike" cap="none" normalizeH="0" dirty="0" smtClean="0">
                <a:ln>
                  <a:noFill/>
                </a:ln>
                <a:solidFill>
                  <a:schemeClr val="bg1"/>
                </a:solidFill>
                <a:effectLst/>
                <a:latin typeface="+mn-lt"/>
                <a:ea typeface="+mn-ea"/>
              </a:rPr>
              <a:t>OS</a:t>
            </a:r>
            <a:r>
              <a:rPr kumimoji="0" lang="ja-JP" altLang="en-US" sz="2000" b="0" i="0" u="none" strike="noStrike" cap="none" normalizeH="0" dirty="0" smtClean="0">
                <a:ln>
                  <a:noFill/>
                </a:ln>
                <a:solidFill>
                  <a:schemeClr val="bg1"/>
                </a:solidFill>
                <a:effectLst/>
                <a:latin typeface="+mn-lt"/>
                <a:ea typeface="+mn-ea"/>
              </a:rPr>
              <a:t>があれば、それを強化して使うことにより開発コスト・調達コストを抑えられ、時間も節約できる</a:t>
            </a:r>
          </a:p>
        </p:txBody>
      </p:sp>
      <p:grpSp>
        <p:nvGrpSpPr>
          <p:cNvPr id="19" name="グループ化 18"/>
          <p:cNvGrpSpPr/>
          <p:nvPr/>
        </p:nvGrpSpPr>
        <p:grpSpPr>
          <a:xfrm>
            <a:off x="755575" y="4509120"/>
            <a:ext cx="8136904" cy="1872208"/>
            <a:chOff x="755575" y="4509120"/>
            <a:chExt cx="8136904" cy="1872208"/>
          </a:xfrm>
        </p:grpSpPr>
        <p:sp>
          <p:nvSpPr>
            <p:cNvPr id="17" name="下矢印 16"/>
            <p:cNvSpPr/>
            <p:nvPr/>
          </p:nvSpPr>
          <p:spPr bwMode="auto">
            <a:xfrm>
              <a:off x="3800836" y="4509120"/>
              <a:ext cx="2046383" cy="576064"/>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8" name="角丸四角形 17"/>
            <p:cNvSpPr/>
            <p:nvPr/>
          </p:nvSpPr>
          <p:spPr bwMode="auto">
            <a:xfrm>
              <a:off x="755575" y="5229200"/>
              <a:ext cx="8136904" cy="1152128"/>
            </a:xfrm>
            <a:prstGeom prst="round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smtClean="0">
                  <a:ln>
                    <a:noFill/>
                  </a:ln>
                  <a:solidFill>
                    <a:schemeClr val="bg1"/>
                  </a:solidFill>
                  <a:effectLst/>
                  <a:latin typeface="+mn-lt"/>
                  <a:ea typeface="+mn-ea"/>
                </a:rPr>
                <a:t>Linux</a:t>
              </a:r>
              <a:r>
                <a:rPr kumimoji="0" lang="ja-JP" altLang="en-US" b="0" i="0" u="none" strike="noStrike" cap="none" normalizeH="0" dirty="0" smtClean="0">
                  <a:ln>
                    <a:noFill/>
                  </a:ln>
                  <a:solidFill>
                    <a:schemeClr val="bg1"/>
                  </a:solidFill>
                  <a:effectLst/>
                  <a:latin typeface="+mn-lt"/>
                  <a:ea typeface="+mn-ea"/>
                </a:rPr>
                <a:t>のコミュニティに自社の開発者を参加させ、成果を得る</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a:solidFill>
                    <a:schemeClr val="bg1"/>
                  </a:solidFill>
                  <a:latin typeface="+mn-lt"/>
                  <a:ea typeface="+mn-ea"/>
                </a:rPr>
                <a:t>カスタマイズが容易になり</a:t>
              </a:r>
              <a:r>
                <a:rPr kumimoji="0" lang="ja-JP" altLang="en-US" dirty="0" smtClean="0">
                  <a:solidFill>
                    <a:schemeClr val="bg1"/>
                  </a:solidFill>
                  <a:latin typeface="+mn-lt"/>
                  <a:ea typeface="+mn-ea"/>
                </a:rPr>
                <a:t>、自社に有利な仕様も入れることができる</a:t>
              </a:r>
              <a:endParaRPr kumimoji="0" lang="en-US" altLang="ja-JP" dirty="0" smtClean="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単独で開発するよりも安価に、迅速に高品質の</a:t>
              </a:r>
              <a:r>
                <a:rPr kumimoji="0" lang="en-US" altLang="ja-JP" b="0" i="0" u="none" strike="noStrike" cap="none" normalizeH="0" dirty="0" smtClean="0">
                  <a:ln>
                    <a:noFill/>
                  </a:ln>
                  <a:solidFill>
                    <a:schemeClr val="bg1"/>
                  </a:solidFill>
                  <a:effectLst/>
                  <a:latin typeface="+mn-lt"/>
                  <a:ea typeface="+mn-ea"/>
                </a:rPr>
                <a:t>OS</a:t>
              </a:r>
              <a:r>
                <a:rPr kumimoji="0" lang="ja-JP" altLang="en-US" b="0" i="0" u="none" strike="noStrike" cap="none" normalizeH="0" dirty="0" smtClean="0">
                  <a:ln>
                    <a:noFill/>
                  </a:ln>
                  <a:solidFill>
                    <a:schemeClr val="bg1"/>
                  </a:solidFill>
                  <a:effectLst/>
                  <a:latin typeface="+mn-lt"/>
                  <a:ea typeface="+mn-ea"/>
                </a:rPr>
                <a:t>を開発できる</a:t>
              </a:r>
            </a:p>
          </p:txBody>
        </p:sp>
      </p:grpSp>
      <p:sp>
        <p:nvSpPr>
          <p:cNvPr id="20" name="四角形吹き出し 19"/>
          <p:cNvSpPr/>
          <p:nvPr/>
        </p:nvSpPr>
        <p:spPr bwMode="auto">
          <a:xfrm>
            <a:off x="7020272" y="980729"/>
            <a:ext cx="1872208" cy="432048"/>
          </a:xfrm>
          <a:prstGeom prst="wedgeRectCallout">
            <a:avLst>
              <a:gd name="adj1" fmla="val -64247"/>
              <a:gd name="adj2" fmla="val 100713"/>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ここに注力</a:t>
            </a:r>
            <a:endParaRPr kumimoji="0" lang="ja-JP" altLang="en-US" sz="2000" dirty="0">
              <a:solidFill>
                <a:schemeClr val="bg1"/>
              </a:solidFill>
              <a:latin typeface="+mn-lt"/>
              <a:ea typeface="+mn-ea"/>
            </a:endParaRPr>
          </a:p>
        </p:txBody>
      </p:sp>
    </p:spTree>
    <p:extLst>
      <p:ext uri="{BB962C8B-B14F-4D97-AF65-F5344CB8AC3E}">
        <p14:creationId xmlns:p14="http://schemas.microsoft.com/office/powerpoint/2010/main" val="355543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up)">
                                      <p:cBhvr>
                                        <p:cTn id="6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6" grpId="0" animBg="1"/>
      <p:bldP spid="2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p:txBody>
          <a:bodyPr/>
          <a:lstStyle/>
          <a:p>
            <a:r>
              <a:rPr lang="en-US" altLang="ja-JP" smtClean="0">
                <a:latin typeface="Arial" charset="0"/>
              </a:rPr>
              <a:t>OSS</a:t>
            </a:r>
            <a:r>
              <a:rPr lang="ja-JP" altLang="en-US" smtClean="0">
                <a:latin typeface="Arial" charset="0"/>
              </a:rPr>
              <a:t>はベンダーにとってもメリットがある</a:t>
            </a:r>
          </a:p>
        </p:txBody>
      </p:sp>
      <p:sp>
        <p:nvSpPr>
          <p:cNvPr id="6160" name="正方形/長方形 3"/>
          <p:cNvSpPr>
            <a:spLocks noChangeArrowheads="1"/>
          </p:cNvSpPr>
          <p:nvPr/>
        </p:nvSpPr>
        <p:spPr bwMode="auto">
          <a:xfrm>
            <a:off x="1515754" y="3820581"/>
            <a:ext cx="1857375" cy="811732"/>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a:solidFill>
                  <a:schemeClr val="bg1"/>
                </a:solidFill>
                <a:cs typeface="Arial" pitchFamily="34" charset="0"/>
              </a:rPr>
              <a:t>集合知の活用に</a:t>
            </a:r>
            <a:r>
              <a:rPr lang="ja-JP" altLang="en-US" sz="1200" dirty="0" smtClean="0">
                <a:solidFill>
                  <a:schemeClr val="bg1"/>
                </a:solidFill>
                <a:cs typeface="Arial" pitchFamily="34" charset="0"/>
              </a:rPr>
              <a:t>よる</a:t>
            </a:r>
          </a:p>
          <a:p>
            <a:pPr algn="ctr">
              <a:spcBef>
                <a:spcPct val="20000"/>
              </a:spcBef>
              <a:defRPr/>
            </a:pPr>
            <a:r>
              <a:rPr lang="ja-JP" altLang="en-US" sz="1200" dirty="0" smtClean="0">
                <a:solidFill>
                  <a:schemeClr val="bg1"/>
                </a:solidFill>
                <a:cs typeface="Arial" pitchFamily="34" charset="0"/>
              </a:rPr>
              <a:t>クオリティ</a:t>
            </a:r>
            <a:r>
              <a:rPr lang="ja-JP" altLang="en-US" sz="1200" dirty="0">
                <a:solidFill>
                  <a:schemeClr val="bg1"/>
                </a:solidFill>
                <a:cs typeface="Arial" pitchFamily="34" charset="0"/>
              </a:rPr>
              <a:t>の向上</a:t>
            </a:r>
            <a:endParaRPr kumimoji="0" lang="ja-JP" altLang="en-US" sz="1200" dirty="0">
              <a:solidFill>
                <a:schemeClr val="bg1"/>
              </a:solidFill>
              <a:cs typeface="Arial" pitchFamily="34" charset="0"/>
            </a:endParaRPr>
          </a:p>
        </p:txBody>
      </p:sp>
      <p:sp>
        <p:nvSpPr>
          <p:cNvPr id="6161" name="正方形/長方形 7"/>
          <p:cNvSpPr>
            <a:spLocks noChangeArrowheads="1"/>
          </p:cNvSpPr>
          <p:nvPr/>
        </p:nvSpPr>
        <p:spPr bwMode="auto">
          <a:xfrm>
            <a:off x="3454939" y="3820581"/>
            <a:ext cx="5452088" cy="811732"/>
          </a:xfrm>
          <a:prstGeom prst="rect">
            <a:avLst/>
          </a:prstGeom>
          <a:solidFill>
            <a:schemeClr val="accent4"/>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様々な立場からの知見、アイデアが寄せられるため、商用ソフトよりも新機能の導入が早い。また、まだ研究段階にある技術などがどんどん盛り込まれるため、最先端の技術に触れられる。</a:t>
            </a:r>
          </a:p>
          <a:p>
            <a:pPr>
              <a:spcBef>
                <a:spcPct val="20000"/>
              </a:spcBef>
              <a:defRPr/>
            </a:pPr>
            <a:r>
              <a:rPr lang="ja-JP" altLang="en-US" sz="1050">
                <a:solidFill>
                  <a:schemeClr val="bg1"/>
                </a:solidFill>
                <a:cs typeface="Arial" pitchFamily="34" charset="0"/>
              </a:rPr>
              <a:t>世界中のプログラマが開発・テストに参加することから、開発速度やバグフィックスの速度が速くなる。</a:t>
            </a:r>
            <a:endParaRPr lang="en-US" altLang="ja-JP" sz="1050">
              <a:solidFill>
                <a:schemeClr val="bg1"/>
              </a:solidFill>
              <a:cs typeface="Arial" pitchFamily="34" charset="0"/>
            </a:endParaRPr>
          </a:p>
        </p:txBody>
      </p:sp>
      <p:sp>
        <p:nvSpPr>
          <p:cNvPr id="6158" name="正方形/長方形 4"/>
          <p:cNvSpPr>
            <a:spLocks noChangeArrowheads="1"/>
          </p:cNvSpPr>
          <p:nvPr/>
        </p:nvSpPr>
        <p:spPr bwMode="auto">
          <a:xfrm>
            <a:off x="1515754" y="5739512"/>
            <a:ext cx="1857375" cy="64181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smtClean="0">
                <a:solidFill>
                  <a:schemeClr val="bg1"/>
                </a:solidFill>
                <a:cs typeface="Arial" pitchFamily="34" charset="0"/>
              </a:rPr>
              <a:t>自社技術の普及</a:t>
            </a:r>
            <a:endParaRPr lang="en-US" altLang="ja-JP" sz="1200" dirty="0" smtClean="0">
              <a:solidFill>
                <a:schemeClr val="bg1"/>
              </a:solidFill>
              <a:cs typeface="Arial" pitchFamily="34" charset="0"/>
            </a:endParaRPr>
          </a:p>
          <a:p>
            <a:pPr algn="ctr">
              <a:spcBef>
                <a:spcPct val="20000"/>
              </a:spcBef>
              <a:defRPr/>
            </a:pPr>
            <a:r>
              <a:rPr lang="ja-JP" altLang="en-US" sz="1200" dirty="0">
                <a:solidFill>
                  <a:schemeClr val="bg1"/>
                </a:solidFill>
                <a:cs typeface="Arial" pitchFamily="34" charset="0"/>
              </a:rPr>
              <a:t>知名度の向上</a:t>
            </a:r>
          </a:p>
        </p:txBody>
      </p:sp>
      <p:sp>
        <p:nvSpPr>
          <p:cNvPr id="6159" name="正方形/長方形 8"/>
          <p:cNvSpPr>
            <a:spLocks noChangeArrowheads="1"/>
          </p:cNvSpPr>
          <p:nvPr/>
        </p:nvSpPr>
        <p:spPr bwMode="auto">
          <a:xfrm>
            <a:off x="3454939" y="5739513"/>
            <a:ext cx="5452088" cy="641815"/>
          </a:xfrm>
          <a:prstGeom prst="rect">
            <a:avLst/>
          </a:prstGeom>
          <a:solidFill>
            <a:schemeClr val="accent4"/>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smtClean="0">
                <a:solidFill>
                  <a:schemeClr val="bg1"/>
                </a:solidFill>
                <a:cs typeface="Arial" pitchFamily="34" charset="0"/>
              </a:rPr>
              <a:t>自社技術が普及し、サポートや周辺製品でのビジネスチャンスにつながる</a:t>
            </a:r>
            <a:endParaRPr lang="en-US" altLang="ja-JP" sz="1050" dirty="0" smtClean="0">
              <a:solidFill>
                <a:schemeClr val="bg1"/>
              </a:solidFill>
              <a:cs typeface="Arial" pitchFamily="34" charset="0"/>
            </a:endParaRPr>
          </a:p>
          <a:p>
            <a:pPr>
              <a:spcBef>
                <a:spcPct val="20000"/>
              </a:spcBef>
              <a:defRPr/>
            </a:pPr>
            <a:r>
              <a:rPr lang="ja-JP" altLang="en-US" sz="1050" dirty="0">
                <a:solidFill>
                  <a:schemeClr val="bg1"/>
                </a:solidFill>
                <a:cs typeface="Arial" pitchFamily="34" charset="0"/>
              </a:rPr>
              <a:t>自社技術の中立性・オープン性をアピールできる</a:t>
            </a:r>
            <a:endParaRPr lang="en-US" altLang="ja-JP" sz="1050" dirty="0">
              <a:solidFill>
                <a:schemeClr val="bg1"/>
              </a:solidFill>
              <a:cs typeface="Arial" pitchFamily="34" charset="0"/>
            </a:endParaRPr>
          </a:p>
        </p:txBody>
      </p:sp>
      <p:sp>
        <p:nvSpPr>
          <p:cNvPr id="6156" name="正方形/長方形 5"/>
          <p:cNvSpPr>
            <a:spLocks noChangeArrowheads="1"/>
          </p:cNvSpPr>
          <p:nvPr/>
        </p:nvSpPr>
        <p:spPr bwMode="auto">
          <a:xfrm>
            <a:off x="1515754" y="3111042"/>
            <a:ext cx="1857375" cy="64181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a:solidFill>
                  <a:schemeClr val="bg1"/>
                </a:solidFill>
                <a:cs typeface="Arial" pitchFamily="34" charset="0"/>
              </a:rPr>
              <a:t>透明性を確保できる</a:t>
            </a:r>
          </a:p>
        </p:txBody>
      </p:sp>
      <p:sp>
        <p:nvSpPr>
          <p:cNvPr id="6157" name="正方形/長方形 9"/>
          <p:cNvSpPr>
            <a:spLocks noChangeArrowheads="1"/>
          </p:cNvSpPr>
          <p:nvPr/>
        </p:nvSpPr>
        <p:spPr bwMode="auto">
          <a:xfrm>
            <a:off x="3454939" y="3111042"/>
            <a:ext cx="5452088" cy="641815"/>
          </a:xfrm>
          <a:prstGeom prst="rect">
            <a:avLst/>
          </a:prstGeom>
          <a:solidFill>
            <a:schemeClr val="accent4"/>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それは仕様です」問題を回避できる。商用ソフトでは、ソースや仕様、決定過程が公開されていないため、「直せない」あるいは「直すのが大変な」バグなのか、本来の仕様なのかが外部からは特定できず、ベンダーの主張に従わざるを得ない。</a:t>
            </a:r>
          </a:p>
        </p:txBody>
      </p:sp>
      <p:sp>
        <p:nvSpPr>
          <p:cNvPr id="6154" name="正方形/長方形 6"/>
          <p:cNvSpPr>
            <a:spLocks noChangeArrowheads="1"/>
          </p:cNvSpPr>
          <p:nvPr/>
        </p:nvSpPr>
        <p:spPr bwMode="auto">
          <a:xfrm>
            <a:off x="1515754" y="1556792"/>
            <a:ext cx="1857375" cy="75584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a:solidFill>
                  <a:schemeClr val="bg1"/>
                </a:solidFill>
                <a:cs typeface="Arial" pitchFamily="34" charset="0"/>
              </a:rPr>
              <a:t>ベンダーロックインの排除</a:t>
            </a:r>
          </a:p>
        </p:txBody>
      </p:sp>
      <p:sp>
        <p:nvSpPr>
          <p:cNvPr id="6155" name="正方形/長方形 10"/>
          <p:cNvSpPr>
            <a:spLocks noChangeArrowheads="1"/>
          </p:cNvSpPr>
          <p:nvPr/>
        </p:nvSpPr>
        <p:spPr bwMode="auto">
          <a:xfrm>
            <a:off x="3454939" y="1556792"/>
            <a:ext cx="5452088" cy="755845"/>
          </a:xfrm>
          <a:prstGeom prst="rect">
            <a:avLst/>
          </a:prstGeom>
          <a:solidFill>
            <a:schemeClr val="accent4"/>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ハードウェアと</a:t>
            </a:r>
            <a:r>
              <a:rPr lang="en-US" altLang="ja-JP" sz="1050" dirty="0">
                <a:solidFill>
                  <a:schemeClr val="bg1"/>
                </a:solidFill>
                <a:cs typeface="Arial" pitchFamily="34" charset="0"/>
              </a:rPr>
              <a:t>OS</a:t>
            </a:r>
            <a:r>
              <a:rPr lang="ja-JP" altLang="en-US" sz="1050" dirty="0">
                <a:solidFill>
                  <a:schemeClr val="bg1"/>
                </a:solidFill>
                <a:cs typeface="Arial" pitchFamily="34" charset="0"/>
              </a:rPr>
              <a:t>・アプリケーションが密接に連携している場合、いったんソリューションを選ぶと、その後そのベンダーからの乗り換えは非常に難しくなる。この結果、独自ハードウェアおよび独自ソフトの購入を続けなければならない。また、多くの場合、そういったハード・ソフトはコストパフォーマンスが悪く、割高な場合が多い。</a:t>
            </a:r>
          </a:p>
        </p:txBody>
      </p:sp>
      <p:sp>
        <p:nvSpPr>
          <p:cNvPr id="6152" name="正方形/長方形 4"/>
          <p:cNvSpPr>
            <a:spLocks noChangeArrowheads="1"/>
          </p:cNvSpPr>
          <p:nvPr/>
        </p:nvSpPr>
        <p:spPr bwMode="auto">
          <a:xfrm>
            <a:off x="1515754" y="2378806"/>
            <a:ext cx="1857375" cy="690154"/>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smtClean="0">
                <a:solidFill>
                  <a:schemeClr val="bg1"/>
                </a:solidFill>
                <a:cs typeface="Arial" pitchFamily="34" charset="0"/>
              </a:rPr>
              <a:t>カスタマイズ</a:t>
            </a:r>
            <a:endParaRPr lang="ja-JP" altLang="en-US" sz="1200" dirty="0">
              <a:solidFill>
                <a:schemeClr val="bg1"/>
              </a:solidFill>
              <a:cs typeface="Arial" pitchFamily="34" charset="0"/>
            </a:endParaRPr>
          </a:p>
        </p:txBody>
      </p:sp>
      <p:sp>
        <p:nvSpPr>
          <p:cNvPr id="6153" name="正方形/長方形 12"/>
          <p:cNvSpPr>
            <a:spLocks noChangeArrowheads="1"/>
          </p:cNvSpPr>
          <p:nvPr/>
        </p:nvSpPr>
        <p:spPr bwMode="auto">
          <a:xfrm>
            <a:off x="3454939" y="2378806"/>
            <a:ext cx="5452088" cy="690154"/>
          </a:xfrm>
          <a:prstGeom prst="rect">
            <a:avLst/>
          </a:prstGeom>
          <a:solidFill>
            <a:schemeClr val="accent4"/>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自社仕様にあわせて自由にカスタマイズできる。</a:t>
            </a:r>
            <a:r>
              <a:rPr lang="en-US" altLang="ja-JP" sz="1050" dirty="0">
                <a:solidFill>
                  <a:schemeClr val="bg1"/>
                </a:solidFill>
                <a:cs typeface="Arial" pitchFamily="34" charset="0"/>
              </a:rPr>
              <a:t>(</a:t>
            </a:r>
            <a:r>
              <a:rPr lang="ja-JP" altLang="en-US" sz="1050" dirty="0">
                <a:solidFill>
                  <a:schemeClr val="bg1"/>
                </a:solidFill>
                <a:cs typeface="Arial" pitchFamily="34" charset="0"/>
              </a:rPr>
              <a:t>特にアプリケーション</a:t>
            </a:r>
            <a:r>
              <a:rPr lang="en-US" altLang="ja-JP" sz="1050" dirty="0">
                <a:solidFill>
                  <a:schemeClr val="bg1"/>
                </a:solidFill>
                <a:cs typeface="Arial" pitchFamily="34" charset="0"/>
              </a:rPr>
              <a:t>)</a:t>
            </a:r>
          </a:p>
          <a:p>
            <a:pPr>
              <a:spcBef>
                <a:spcPct val="20000"/>
              </a:spcBef>
              <a:defRPr/>
            </a:pPr>
            <a:r>
              <a:rPr lang="ja-JP" altLang="en-US" sz="1050" dirty="0">
                <a:solidFill>
                  <a:schemeClr val="bg1"/>
                </a:solidFill>
                <a:cs typeface="Arial" pitchFamily="34" charset="0"/>
              </a:rPr>
              <a:t>コミュニティによる開発が何らかの理由で中止されたとしても、自分でバグフィックスや機能拡張を続けることが可能。</a:t>
            </a:r>
          </a:p>
        </p:txBody>
      </p:sp>
      <p:sp>
        <p:nvSpPr>
          <p:cNvPr id="18" name="正方形/長方形 3"/>
          <p:cNvSpPr>
            <a:spLocks noChangeArrowheads="1"/>
          </p:cNvSpPr>
          <p:nvPr/>
        </p:nvSpPr>
        <p:spPr bwMode="auto">
          <a:xfrm>
            <a:off x="1515754" y="4700037"/>
            <a:ext cx="1857375" cy="51169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sz="1200">
                <a:solidFill>
                  <a:schemeClr val="bg1"/>
                </a:solidFill>
                <a:cs typeface="Arial" pitchFamily="34" charset="0"/>
              </a:rPr>
              <a:t>開発コストの削減</a:t>
            </a:r>
          </a:p>
        </p:txBody>
      </p:sp>
      <p:sp>
        <p:nvSpPr>
          <p:cNvPr id="19" name="正方形/長方形 7"/>
          <p:cNvSpPr>
            <a:spLocks noChangeArrowheads="1"/>
          </p:cNvSpPr>
          <p:nvPr/>
        </p:nvSpPr>
        <p:spPr bwMode="auto">
          <a:xfrm>
            <a:off x="3454939" y="4700037"/>
            <a:ext cx="5452088" cy="511695"/>
          </a:xfrm>
          <a:prstGeom prst="rect">
            <a:avLst/>
          </a:prstGeom>
          <a:solidFill>
            <a:schemeClr val="accent4"/>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ソフトウェアを最初から開発するコストを省ける</a:t>
            </a:r>
            <a:r>
              <a:rPr lang="ja-JP" altLang="en-US" sz="1050" dirty="0" smtClean="0">
                <a:solidFill>
                  <a:schemeClr val="bg1"/>
                </a:solidFill>
                <a:cs typeface="Arial" pitchFamily="34" charset="0"/>
              </a:rPr>
              <a:t>。</a:t>
            </a:r>
            <a:r>
              <a:rPr lang="en-US" altLang="ja-JP" sz="1050" dirty="0" smtClean="0">
                <a:solidFill>
                  <a:schemeClr val="bg1"/>
                </a:solidFill>
                <a:cs typeface="Arial" pitchFamily="34" charset="0"/>
              </a:rPr>
              <a:t>(</a:t>
            </a:r>
            <a:r>
              <a:rPr lang="ja-JP" altLang="en-US" sz="1050" dirty="0" smtClean="0">
                <a:solidFill>
                  <a:schemeClr val="bg1"/>
                </a:solidFill>
                <a:cs typeface="Arial" pitchFamily="34" charset="0"/>
              </a:rPr>
              <a:t>ベンダー間</a:t>
            </a:r>
            <a:r>
              <a:rPr lang="ja-JP" altLang="en-US" sz="1050" dirty="0">
                <a:solidFill>
                  <a:schemeClr val="bg1"/>
                </a:solidFill>
                <a:cs typeface="Arial" pitchFamily="34" charset="0"/>
              </a:rPr>
              <a:t>での</a:t>
            </a:r>
            <a:r>
              <a:rPr lang="en-US" altLang="ja-JP" sz="1050" dirty="0">
                <a:solidFill>
                  <a:schemeClr val="bg1"/>
                </a:solidFill>
                <a:cs typeface="Arial" pitchFamily="34" charset="0"/>
              </a:rPr>
              <a:t>2</a:t>
            </a:r>
            <a:r>
              <a:rPr lang="ja-JP" altLang="en-US" sz="1050" dirty="0">
                <a:solidFill>
                  <a:schemeClr val="bg1"/>
                </a:solidFill>
                <a:cs typeface="Arial" pitchFamily="34" charset="0"/>
              </a:rPr>
              <a:t>重投資の</a:t>
            </a:r>
            <a:r>
              <a:rPr lang="ja-JP" altLang="en-US" sz="1050" dirty="0" smtClean="0">
                <a:solidFill>
                  <a:schemeClr val="bg1"/>
                </a:solidFill>
                <a:cs typeface="Arial" pitchFamily="34" charset="0"/>
              </a:rPr>
              <a:t>回避</a:t>
            </a:r>
            <a:r>
              <a:rPr lang="en-US" altLang="ja-JP" sz="1050" dirty="0" smtClean="0">
                <a:solidFill>
                  <a:schemeClr val="bg1"/>
                </a:solidFill>
                <a:cs typeface="Arial" pitchFamily="34" charset="0"/>
              </a:rPr>
              <a:t>)</a:t>
            </a:r>
          </a:p>
          <a:p>
            <a:pPr>
              <a:spcBef>
                <a:spcPct val="20000"/>
              </a:spcBef>
              <a:defRPr/>
            </a:pPr>
            <a:r>
              <a:rPr lang="ja-JP" altLang="en-US" sz="1050" dirty="0">
                <a:solidFill>
                  <a:schemeClr val="bg1"/>
                </a:solidFill>
                <a:cs typeface="Arial" pitchFamily="34" charset="0"/>
              </a:rPr>
              <a:t>コミュニティの力を</a:t>
            </a:r>
            <a:r>
              <a:rPr lang="ja-JP" altLang="en-US" sz="1050" dirty="0" smtClean="0">
                <a:solidFill>
                  <a:schemeClr val="bg1"/>
                </a:solidFill>
                <a:cs typeface="Arial" pitchFamily="34" charset="0"/>
              </a:rPr>
              <a:t>借りて製品の品質を向上させることができる。</a:t>
            </a:r>
            <a:endParaRPr lang="ja-JP" altLang="en-US" sz="1050" dirty="0">
              <a:solidFill>
                <a:schemeClr val="bg1"/>
              </a:solidFill>
              <a:cs typeface="Arial" pitchFamily="34" charset="0"/>
            </a:endParaRPr>
          </a:p>
        </p:txBody>
      </p:sp>
      <p:sp>
        <p:nvSpPr>
          <p:cNvPr id="15" name="正方形/長方形 6"/>
          <p:cNvSpPr>
            <a:spLocks noChangeArrowheads="1"/>
          </p:cNvSpPr>
          <p:nvPr/>
        </p:nvSpPr>
        <p:spPr bwMode="auto">
          <a:xfrm>
            <a:off x="179512" y="1001513"/>
            <a:ext cx="1243728" cy="3147568"/>
          </a:xfrm>
          <a:prstGeom prst="rect">
            <a:avLst/>
          </a:prstGeom>
          <a:solidFill>
            <a:schemeClr val="accent3"/>
          </a:solidFill>
          <a:ln w="19050" algn="ctr">
            <a:noFill/>
            <a:round/>
            <a:headEnd/>
            <a:tailEnd/>
          </a:ln>
          <a:effectLst/>
          <a:scene3d>
            <a:camera prst="orthographicFront"/>
            <a:lightRig rig="threePt" dir="t"/>
          </a:scene3d>
          <a:sp3d/>
        </p:spPr>
        <p:txBody>
          <a:bodyPr anchor="ctr"/>
          <a:lstStyle/>
          <a:p>
            <a:pPr algn="ctr">
              <a:spcBef>
                <a:spcPct val="20000"/>
              </a:spcBef>
              <a:defRPr/>
            </a:pPr>
            <a:r>
              <a:rPr lang="ja-JP" altLang="en-US" sz="1400" dirty="0" smtClean="0">
                <a:solidFill>
                  <a:schemeClr val="bg1"/>
                </a:solidFill>
                <a:latin typeface="+mn-lt"/>
                <a:ea typeface="+mn-ea"/>
                <a:cs typeface="Arial" pitchFamily="34" charset="0"/>
              </a:rPr>
              <a:t>利用者</a:t>
            </a:r>
          </a:p>
          <a:p>
            <a:pPr algn="ctr">
              <a:spcBef>
                <a:spcPct val="20000"/>
              </a:spcBef>
              <a:defRPr/>
            </a:pPr>
            <a:r>
              <a:rPr lang="ja-JP" altLang="en-US" sz="1400" dirty="0" smtClean="0">
                <a:solidFill>
                  <a:schemeClr val="bg1"/>
                </a:solidFill>
                <a:latin typeface="+mn-lt"/>
                <a:ea typeface="+mn-ea"/>
                <a:cs typeface="Arial" pitchFamily="34" charset="0"/>
              </a:rPr>
              <a:t>に</a:t>
            </a:r>
            <a:r>
              <a:rPr lang="ja-JP" altLang="en-US" sz="1400" dirty="0">
                <a:solidFill>
                  <a:schemeClr val="bg1"/>
                </a:solidFill>
                <a:latin typeface="+mn-lt"/>
                <a:ea typeface="+mn-ea"/>
                <a:cs typeface="Arial" pitchFamily="34" charset="0"/>
              </a:rPr>
              <a:t>とって</a:t>
            </a:r>
            <a:r>
              <a:rPr lang="ja-JP" altLang="en-US" sz="1400" dirty="0" smtClean="0">
                <a:solidFill>
                  <a:schemeClr val="bg1"/>
                </a:solidFill>
                <a:latin typeface="+mn-lt"/>
                <a:ea typeface="+mn-ea"/>
                <a:cs typeface="Arial" pitchFamily="34" charset="0"/>
              </a:rPr>
              <a:t>の</a:t>
            </a:r>
          </a:p>
          <a:p>
            <a:pPr algn="ctr">
              <a:spcBef>
                <a:spcPct val="20000"/>
              </a:spcBef>
              <a:defRPr/>
            </a:pPr>
            <a:r>
              <a:rPr lang="ja-JP" altLang="en-US" sz="1400" dirty="0" smtClean="0">
                <a:solidFill>
                  <a:schemeClr val="bg1"/>
                </a:solidFill>
                <a:latin typeface="+mn-lt"/>
                <a:ea typeface="+mn-ea"/>
                <a:cs typeface="Arial" pitchFamily="34" charset="0"/>
              </a:rPr>
              <a:t>メリット</a:t>
            </a:r>
            <a:endParaRPr lang="ja-JP" altLang="en-US" sz="1400" dirty="0">
              <a:solidFill>
                <a:schemeClr val="bg1"/>
              </a:solidFill>
              <a:latin typeface="+mn-lt"/>
              <a:ea typeface="+mn-ea"/>
              <a:cs typeface="Arial" pitchFamily="34" charset="0"/>
            </a:endParaRPr>
          </a:p>
        </p:txBody>
      </p:sp>
      <p:sp>
        <p:nvSpPr>
          <p:cNvPr id="16" name="正方形/長方形 6"/>
          <p:cNvSpPr>
            <a:spLocks noChangeArrowheads="1"/>
          </p:cNvSpPr>
          <p:nvPr/>
        </p:nvSpPr>
        <p:spPr bwMode="auto">
          <a:xfrm>
            <a:off x="179512" y="4247271"/>
            <a:ext cx="1243728" cy="2134056"/>
          </a:xfrm>
          <a:prstGeom prst="rect">
            <a:avLst/>
          </a:prstGeom>
          <a:solidFill>
            <a:schemeClr val="accent3"/>
          </a:solidFill>
          <a:ln w="19050" algn="ctr">
            <a:noFill/>
            <a:round/>
            <a:headEnd/>
            <a:tailEnd/>
          </a:ln>
          <a:effectLst/>
          <a:scene3d>
            <a:camera prst="orthographicFront"/>
            <a:lightRig rig="threePt" dir="t"/>
          </a:scene3d>
          <a:sp3d/>
        </p:spPr>
        <p:txBody>
          <a:bodyPr anchor="ctr"/>
          <a:lstStyle/>
          <a:p>
            <a:pPr algn="ctr">
              <a:spcBef>
                <a:spcPct val="20000"/>
              </a:spcBef>
              <a:defRPr/>
            </a:pPr>
            <a:r>
              <a:rPr lang="ja-JP" altLang="en-US" sz="1400" dirty="0" smtClean="0">
                <a:solidFill>
                  <a:schemeClr val="bg1"/>
                </a:solidFill>
                <a:latin typeface="+mn-lt"/>
                <a:ea typeface="+mn-ea"/>
                <a:cs typeface="Arial" pitchFamily="34" charset="0"/>
              </a:rPr>
              <a:t>ベンダー</a:t>
            </a:r>
          </a:p>
          <a:p>
            <a:pPr algn="ctr">
              <a:spcBef>
                <a:spcPct val="20000"/>
              </a:spcBef>
              <a:defRPr/>
            </a:pPr>
            <a:r>
              <a:rPr lang="ja-JP" altLang="en-US" sz="1400" dirty="0" smtClean="0">
                <a:solidFill>
                  <a:schemeClr val="bg1"/>
                </a:solidFill>
                <a:latin typeface="+mn-lt"/>
                <a:ea typeface="+mn-ea"/>
                <a:cs typeface="Arial" pitchFamily="34" charset="0"/>
              </a:rPr>
              <a:t>に</a:t>
            </a:r>
            <a:r>
              <a:rPr lang="ja-JP" altLang="en-US" sz="1400" dirty="0">
                <a:solidFill>
                  <a:schemeClr val="bg1"/>
                </a:solidFill>
                <a:latin typeface="+mn-lt"/>
                <a:ea typeface="+mn-ea"/>
                <a:cs typeface="Arial" pitchFamily="34" charset="0"/>
              </a:rPr>
              <a:t>とって</a:t>
            </a:r>
            <a:r>
              <a:rPr lang="ja-JP" altLang="en-US" sz="1400" dirty="0" smtClean="0">
                <a:solidFill>
                  <a:schemeClr val="bg1"/>
                </a:solidFill>
                <a:latin typeface="+mn-lt"/>
                <a:ea typeface="+mn-ea"/>
                <a:cs typeface="Arial" pitchFamily="34" charset="0"/>
              </a:rPr>
              <a:t>の</a:t>
            </a:r>
          </a:p>
          <a:p>
            <a:pPr algn="ctr">
              <a:spcBef>
                <a:spcPct val="20000"/>
              </a:spcBef>
              <a:defRPr/>
            </a:pPr>
            <a:r>
              <a:rPr lang="ja-JP" altLang="en-US" sz="1400" dirty="0" smtClean="0">
                <a:solidFill>
                  <a:schemeClr val="bg1"/>
                </a:solidFill>
                <a:latin typeface="+mn-lt"/>
                <a:ea typeface="+mn-ea"/>
                <a:cs typeface="Arial" pitchFamily="34" charset="0"/>
              </a:rPr>
              <a:t>メリット</a:t>
            </a:r>
            <a:endParaRPr lang="ja-JP" altLang="en-US" sz="1400" dirty="0">
              <a:solidFill>
                <a:schemeClr val="bg1"/>
              </a:solidFill>
              <a:latin typeface="+mn-lt"/>
              <a:ea typeface="+mn-ea"/>
              <a:cs typeface="Arial" pitchFamily="34" charset="0"/>
            </a:endParaRPr>
          </a:p>
        </p:txBody>
      </p:sp>
      <p:sp>
        <p:nvSpPr>
          <p:cNvPr id="17" name="正方形/長方形 6"/>
          <p:cNvSpPr>
            <a:spLocks noChangeArrowheads="1"/>
          </p:cNvSpPr>
          <p:nvPr/>
        </p:nvSpPr>
        <p:spPr bwMode="auto">
          <a:xfrm>
            <a:off x="1515754" y="1001512"/>
            <a:ext cx="1857375" cy="483272"/>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a:solidFill>
                  <a:schemeClr val="bg1"/>
                </a:solidFill>
                <a:cs typeface="Arial" pitchFamily="34" charset="0"/>
              </a:rPr>
              <a:t>導入コストの低減</a:t>
            </a:r>
            <a:endParaRPr lang="ja-JP" altLang="en-US" sz="1200" dirty="0">
              <a:solidFill>
                <a:schemeClr val="bg1"/>
              </a:solidFill>
              <a:cs typeface="Arial" pitchFamily="34" charset="0"/>
            </a:endParaRPr>
          </a:p>
        </p:txBody>
      </p:sp>
      <p:sp>
        <p:nvSpPr>
          <p:cNvPr id="20" name="正方形/長方形 10"/>
          <p:cNvSpPr>
            <a:spLocks noChangeArrowheads="1"/>
          </p:cNvSpPr>
          <p:nvPr/>
        </p:nvSpPr>
        <p:spPr bwMode="auto">
          <a:xfrm>
            <a:off x="3454939" y="1001512"/>
            <a:ext cx="5452088" cy="483272"/>
          </a:xfrm>
          <a:prstGeom prst="rect">
            <a:avLst/>
          </a:prstGeom>
          <a:solidFill>
            <a:schemeClr val="accent4"/>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ほとんどの</a:t>
            </a:r>
            <a:r>
              <a:rPr lang="en-US" altLang="ja-JP" sz="1050">
                <a:solidFill>
                  <a:schemeClr val="bg1"/>
                </a:solidFill>
                <a:cs typeface="Arial" pitchFamily="34" charset="0"/>
              </a:rPr>
              <a:t>OSS</a:t>
            </a:r>
            <a:r>
              <a:rPr lang="ja-JP" altLang="en-US" sz="1050">
                <a:solidFill>
                  <a:schemeClr val="bg1"/>
                </a:solidFill>
                <a:cs typeface="Arial" pitchFamily="34" charset="0"/>
              </a:rPr>
              <a:t>はライセンス料が無料で、サポートが必要なければ無償で利用することが可能。必要に応じて有償でサポートを購入。</a:t>
            </a:r>
            <a:endParaRPr lang="ja-JP" altLang="en-US" sz="1050" dirty="0">
              <a:solidFill>
                <a:schemeClr val="bg1"/>
              </a:solidFill>
              <a:cs typeface="Arial" pitchFamily="34" charset="0"/>
            </a:endParaRPr>
          </a:p>
        </p:txBody>
      </p:sp>
      <p:sp>
        <p:nvSpPr>
          <p:cNvPr id="21" name="正方形/長方形 3"/>
          <p:cNvSpPr>
            <a:spLocks noChangeArrowheads="1"/>
          </p:cNvSpPr>
          <p:nvPr/>
        </p:nvSpPr>
        <p:spPr bwMode="auto">
          <a:xfrm>
            <a:off x="1515754" y="5279456"/>
            <a:ext cx="1871835" cy="392332"/>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sz="1200" dirty="0" smtClean="0">
                <a:solidFill>
                  <a:schemeClr val="bg1"/>
                </a:solidFill>
                <a:cs typeface="Arial" pitchFamily="34" charset="0"/>
              </a:rPr>
              <a:t>エンジニアの育成</a:t>
            </a:r>
            <a:endParaRPr kumimoji="0" lang="ja-JP" altLang="en-US" sz="1200" dirty="0">
              <a:solidFill>
                <a:schemeClr val="bg1"/>
              </a:solidFill>
              <a:cs typeface="Arial" pitchFamily="34" charset="0"/>
            </a:endParaRPr>
          </a:p>
        </p:txBody>
      </p:sp>
      <p:sp>
        <p:nvSpPr>
          <p:cNvPr id="22" name="正方形/長方形 7"/>
          <p:cNvSpPr>
            <a:spLocks noChangeArrowheads="1"/>
          </p:cNvSpPr>
          <p:nvPr/>
        </p:nvSpPr>
        <p:spPr bwMode="auto">
          <a:xfrm>
            <a:off x="3454939" y="5279456"/>
            <a:ext cx="5452088" cy="392332"/>
          </a:xfrm>
          <a:prstGeom prst="rect">
            <a:avLst/>
          </a:prstGeom>
          <a:solidFill>
            <a:schemeClr val="accent4"/>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smtClean="0">
                <a:solidFill>
                  <a:schemeClr val="bg1"/>
                </a:solidFill>
                <a:cs typeface="Arial" pitchFamily="34" charset="0"/>
              </a:rPr>
              <a:t>社外のプログラマと接することによるプログラミングスキルの向上</a:t>
            </a:r>
            <a:endParaRPr lang="ja-JP" altLang="en-US" sz="1050" dirty="0">
              <a:solidFill>
                <a:schemeClr val="bg1"/>
              </a:solidFill>
              <a:cs typeface="Arial" pitchFamily="34" charset="0"/>
            </a:endParaRPr>
          </a:p>
        </p:txBody>
      </p:sp>
    </p:spTree>
    <p:extLst>
      <p:ext uri="{BB962C8B-B14F-4D97-AF65-F5344CB8AC3E}">
        <p14:creationId xmlns:p14="http://schemas.microsoft.com/office/powerpoint/2010/main" val="2198250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nodeType="with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1+#ppt_w/2"/>
                                          </p:val>
                                        </p:tav>
                                        <p:tav tm="100000">
                                          <p:val>
                                            <p:strVal val="#ppt_x"/>
                                          </p:val>
                                        </p:tav>
                                      </p:tavLst>
                                    </p:anim>
                                    <p:anim calcmode="lin" valueType="num">
                                      <p:cBhvr additive="base">
                                        <p:cTn id="25" dur="50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6154"/>
                                        </p:tgtEl>
                                        <p:attrNameLst>
                                          <p:attrName>style.visibility</p:attrName>
                                        </p:attrNameLst>
                                      </p:cBhvr>
                                      <p:to>
                                        <p:strVal val="visible"/>
                                      </p:to>
                                    </p:set>
                                    <p:anim calcmode="lin" valueType="num">
                                      <p:cBhvr additive="base">
                                        <p:cTn id="28" dur="500" fill="hold"/>
                                        <p:tgtEl>
                                          <p:spTgt spid="6154"/>
                                        </p:tgtEl>
                                        <p:attrNameLst>
                                          <p:attrName>ppt_x</p:attrName>
                                        </p:attrNameLst>
                                      </p:cBhvr>
                                      <p:tavLst>
                                        <p:tav tm="0">
                                          <p:val>
                                            <p:strVal val="1+#ppt_w/2"/>
                                          </p:val>
                                        </p:tav>
                                        <p:tav tm="100000">
                                          <p:val>
                                            <p:strVal val="#ppt_x"/>
                                          </p:val>
                                        </p:tav>
                                      </p:tavLst>
                                    </p:anim>
                                    <p:anim calcmode="lin" valueType="num">
                                      <p:cBhvr additive="base">
                                        <p:cTn id="29" dur="500" fill="hold"/>
                                        <p:tgtEl>
                                          <p:spTgt spid="6154"/>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6155"/>
                                        </p:tgtEl>
                                        <p:attrNameLst>
                                          <p:attrName>style.visibility</p:attrName>
                                        </p:attrNameLst>
                                      </p:cBhvr>
                                      <p:to>
                                        <p:strVal val="visible"/>
                                      </p:to>
                                    </p:set>
                                    <p:anim calcmode="lin" valueType="num">
                                      <p:cBhvr additive="base">
                                        <p:cTn id="32" dur="500" fill="hold"/>
                                        <p:tgtEl>
                                          <p:spTgt spid="6155"/>
                                        </p:tgtEl>
                                        <p:attrNameLst>
                                          <p:attrName>ppt_x</p:attrName>
                                        </p:attrNameLst>
                                      </p:cBhvr>
                                      <p:tavLst>
                                        <p:tav tm="0">
                                          <p:val>
                                            <p:strVal val="1+#ppt_w/2"/>
                                          </p:val>
                                        </p:tav>
                                        <p:tav tm="100000">
                                          <p:val>
                                            <p:strVal val="#ppt_x"/>
                                          </p:val>
                                        </p:tav>
                                      </p:tavLst>
                                    </p:anim>
                                    <p:anim calcmode="lin" valueType="num">
                                      <p:cBhvr additive="base">
                                        <p:cTn id="33" dur="500" fill="hold"/>
                                        <p:tgtEl>
                                          <p:spTgt spid="6155"/>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6152"/>
                                        </p:tgtEl>
                                        <p:attrNameLst>
                                          <p:attrName>style.visibility</p:attrName>
                                        </p:attrNameLst>
                                      </p:cBhvr>
                                      <p:to>
                                        <p:strVal val="visible"/>
                                      </p:to>
                                    </p:set>
                                    <p:anim calcmode="lin" valueType="num">
                                      <p:cBhvr additive="base">
                                        <p:cTn id="36" dur="500" fill="hold"/>
                                        <p:tgtEl>
                                          <p:spTgt spid="6152"/>
                                        </p:tgtEl>
                                        <p:attrNameLst>
                                          <p:attrName>ppt_x</p:attrName>
                                        </p:attrNameLst>
                                      </p:cBhvr>
                                      <p:tavLst>
                                        <p:tav tm="0">
                                          <p:val>
                                            <p:strVal val="1+#ppt_w/2"/>
                                          </p:val>
                                        </p:tav>
                                        <p:tav tm="100000">
                                          <p:val>
                                            <p:strVal val="#ppt_x"/>
                                          </p:val>
                                        </p:tav>
                                      </p:tavLst>
                                    </p:anim>
                                    <p:anim calcmode="lin" valueType="num">
                                      <p:cBhvr additive="base">
                                        <p:cTn id="37" dur="500" fill="hold"/>
                                        <p:tgtEl>
                                          <p:spTgt spid="6152"/>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6153"/>
                                        </p:tgtEl>
                                        <p:attrNameLst>
                                          <p:attrName>style.visibility</p:attrName>
                                        </p:attrNameLst>
                                      </p:cBhvr>
                                      <p:to>
                                        <p:strVal val="visible"/>
                                      </p:to>
                                    </p:set>
                                    <p:anim calcmode="lin" valueType="num">
                                      <p:cBhvr additive="base">
                                        <p:cTn id="40" dur="500" fill="hold"/>
                                        <p:tgtEl>
                                          <p:spTgt spid="6153"/>
                                        </p:tgtEl>
                                        <p:attrNameLst>
                                          <p:attrName>ppt_x</p:attrName>
                                        </p:attrNameLst>
                                      </p:cBhvr>
                                      <p:tavLst>
                                        <p:tav tm="0">
                                          <p:val>
                                            <p:strVal val="1+#ppt_w/2"/>
                                          </p:val>
                                        </p:tav>
                                        <p:tav tm="100000">
                                          <p:val>
                                            <p:strVal val="#ppt_x"/>
                                          </p:val>
                                        </p:tav>
                                      </p:tavLst>
                                    </p:anim>
                                    <p:anim calcmode="lin" valueType="num">
                                      <p:cBhvr additive="base">
                                        <p:cTn id="41" dur="500" fill="hold"/>
                                        <p:tgtEl>
                                          <p:spTgt spid="6153"/>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6156"/>
                                        </p:tgtEl>
                                        <p:attrNameLst>
                                          <p:attrName>style.visibility</p:attrName>
                                        </p:attrNameLst>
                                      </p:cBhvr>
                                      <p:to>
                                        <p:strVal val="visible"/>
                                      </p:to>
                                    </p:set>
                                    <p:anim calcmode="lin" valueType="num">
                                      <p:cBhvr additive="base">
                                        <p:cTn id="44" dur="500" fill="hold"/>
                                        <p:tgtEl>
                                          <p:spTgt spid="6156"/>
                                        </p:tgtEl>
                                        <p:attrNameLst>
                                          <p:attrName>ppt_x</p:attrName>
                                        </p:attrNameLst>
                                      </p:cBhvr>
                                      <p:tavLst>
                                        <p:tav tm="0">
                                          <p:val>
                                            <p:strVal val="1+#ppt_w/2"/>
                                          </p:val>
                                        </p:tav>
                                        <p:tav tm="100000">
                                          <p:val>
                                            <p:strVal val="#ppt_x"/>
                                          </p:val>
                                        </p:tav>
                                      </p:tavLst>
                                    </p:anim>
                                    <p:anim calcmode="lin" valueType="num">
                                      <p:cBhvr additive="base">
                                        <p:cTn id="45" dur="500" fill="hold"/>
                                        <p:tgtEl>
                                          <p:spTgt spid="6156"/>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6157"/>
                                        </p:tgtEl>
                                        <p:attrNameLst>
                                          <p:attrName>style.visibility</p:attrName>
                                        </p:attrNameLst>
                                      </p:cBhvr>
                                      <p:to>
                                        <p:strVal val="visible"/>
                                      </p:to>
                                    </p:set>
                                    <p:anim calcmode="lin" valueType="num">
                                      <p:cBhvr additive="base">
                                        <p:cTn id="48" dur="500" fill="hold"/>
                                        <p:tgtEl>
                                          <p:spTgt spid="6157"/>
                                        </p:tgtEl>
                                        <p:attrNameLst>
                                          <p:attrName>ppt_x</p:attrName>
                                        </p:attrNameLst>
                                      </p:cBhvr>
                                      <p:tavLst>
                                        <p:tav tm="0">
                                          <p:val>
                                            <p:strVal val="1+#ppt_w/2"/>
                                          </p:val>
                                        </p:tav>
                                        <p:tav tm="100000">
                                          <p:val>
                                            <p:strVal val="#ppt_x"/>
                                          </p:val>
                                        </p:tav>
                                      </p:tavLst>
                                    </p:anim>
                                    <p:anim calcmode="lin" valueType="num">
                                      <p:cBhvr additive="base">
                                        <p:cTn id="49" dur="500" fill="hold"/>
                                        <p:tgtEl>
                                          <p:spTgt spid="6157"/>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6160"/>
                                        </p:tgtEl>
                                        <p:attrNameLst>
                                          <p:attrName>style.visibility</p:attrName>
                                        </p:attrNameLst>
                                      </p:cBhvr>
                                      <p:to>
                                        <p:strVal val="visible"/>
                                      </p:to>
                                    </p:set>
                                    <p:anim calcmode="lin" valueType="num">
                                      <p:cBhvr additive="base">
                                        <p:cTn id="52" dur="500" fill="hold"/>
                                        <p:tgtEl>
                                          <p:spTgt spid="6160"/>
                                        </p:tgtEl>
                                        <p:attrNameLst>
                                          <p:attrName>ppt_x</p:attrName>
                                        </p:attrNameLst>
                                      </p:cBhvr>
                                      <p:tavLst>
                                        <p:tav tm="0">
                                          <p:val>
                                            <p:strVal val="1+#ppt_w/2"/>
                                          </p:val>
                                        </p:tav>
                                        <p:tav tm="100000">
                                          <p:val>
                                            <p:strVal val="#ppt_x"/>
                                          </p:val>
                                        </p:tav>
                                      </p:tavLst>
                                    </p:anim>
                                    <p:anim calcmode="lin" valueType="num">
                                      <p:cBhvr additive="base">
                                        <p:cTn id="53" dur="500" fill="hold"/>
                                        <p:tgtEl>
                                          <p:spTgt spid="616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6161"/>
                                        </p:tgtEl>
                                        <p:attrNameLst>
                                          <p:attrName>style.visibility</p:attrName>
                                        </p:attrNameLst>
                                      </p:cBhvr>
                                      <p:to>
                                        <p:strVal val="visible"/>
                                      </p:to>
                                    </p:set>
                                    <p:anim calcmode="lin" valueType="num">
                                      <p:cBhvr additive="base">
                                        <p:cTn id="56" dur="500" fill="hold"/>
                                        <p:tgtEl>
                                          <p:spTgt spid="6161"/>
                                        </p:tgtEl>
                                        <p:attrNameLst>
                                          <p:attrName>ppt_x</p:attrName>
                                        </p:attrNameLst>
                                      </p:cBhvr>
                                      <p:tavLst>
                                        <p:tav tm="0">
                                          <p:val>
                                            <p:strVal val="1+#ppt_w/2"/>
                                          </p:val>
                                        </p:tav>
                                        <p:tav tm="100000">
                                          <p:val>
                                            <p:strVal val="#ppt_x"/>
                                          </p:val>
                                        </p:tav>
                                      </p:tavLst>
                                    </p:anim>
                                    <p:anim calcmode="lin" valueType="num">
                                      <p:cBhvr additive="base">
                                        <p:cTn id="57" dur="500" fill="hold"/>
                                        <p:tgtEl>
                                          <p:spTgt spid="6161"/>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1+#ppt_w/2"/>
                                          </p:val>
                                        </p:tav>
                                        <p:tav tm="100000">
                                          <p:val>
                                            <p:strVal val="#ppt_x"/>
                                          </p:val>
                                        </p:tav>
                                      </p:tavLst>
                                    </p:anim>
                                    <p:anim calcmode="lin" valueType="num">
                                      <p:cBhvr additive="base">
                                        <p:cTn id="61" dur="500" fill="hold"/>
                                        <p:tgtEl>
                                          <p:spTgt spid="18"/>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1+#ppt_w/2"/>
                                          </p:val>
                                        </p:tav>
                                        <p:tav tm="100000">
                                          <p:val>
                                            <p:strVal val="#ppt_x"/>
                                          </p:val>
                                        </p:tav>
                                      </p:tavLst>
                                    </p:anim>
                                    <p:anim calcmode="lin" valueType="num">
                                      <p:cBhvr additive="base">
                                        <p:cTn id="65" dur="500" fill="hold"/>
                                        <p:tgtEl>
                                          <p:spTgt spid="19"/>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fill="hold"/>
                                        <p:tgtEl>
                                          <p:spTgt spid="21"/>
                                        </p:tgtEl>
                                        <p:attrNameLst>
                                          <p:attrName>ppt_x</p:attrName>
                                        </p:attrNameLst>
                                      </p:cBhvr>
                                      <p:tavLst>
                                        <p:tav tm="0">
                                          <p:val>
                                            <p:strVal val="1+#ppt_w/2"/>
                                          </p:val>
                                        </p:tav>
                                        <p:tav tm="100000">
                                          <p:val>
                                            <p:strVal val="#ppt_x"/>
                                          </p:val>
                                        </p:tav>
                                      </p:tavLst>
                                    </p:anim>
                                    <p:anim calcmode="lin" valueType="num">
                                      <p:cBhvr additive="base">
                                        <p:cTn id="69" dur="500" fill="hold"/>
                                        <p:tgtEl>
                                          <p:spTgt spid="21"/>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additive="base">
                                        <p:cTn id="72" dur="500" fill="hold"/>
                                        <p:tgtEl>
                                          <p:spTgt spid="22"/>
                                        </p:tgtEl>
                                        <p:attrNameLst>
                                          <p:attrName>ppt_x</p:attrName>
                                        </p:attrNameLst>
                                      </p:cBhvr>
                                      <p:tavLst>
                                        <p:tav tm="0">
                                          <p:val>
                                            <p:strVal val="1+#ppt_w/2"/>
                                          </p:val>
                                        </p:tav>
                                        <p:tav tm="100000">
                                          <p:val>
                                            <p:strVal val="#ppt_x"/>
                                          </p:val>
                                        </p:tav>
                                      </p:tavLst>
                                    </p:anim>
                                    <p:anim calcmode="lin" valueType="num">
                                      <p:cBhvr additive="base">
                                        <p:cTn id="73" dur="500" fill="hold"/>
                                        <p:tgtEl>
                                          <p:spTgt spid="22"/>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6158"/>
                                        </p:tgtEl>
                                        <p:attrNameLst>
                                          <p:attrName>style.visibility</p:attrName>
                                        </p:attrNameLst>
                                      </p:cBhvr>
                                      <p:to>
                                        <p:strVal val="visible"/>
                                      </p:to>
                                    </p:set>
                                    <p:anim calcmode="lin" valueType="num">
                                      <p:cBhvr additive="base">
                                        <p:cTn id="76" dur="500" fill="hold"/>
                                        <p:tgtEl>
                                          <p:spTgt spid="6158"/>
                                        </p:tgtEl>
                                        <p:attrNameLst>
                                          <p:attrName>ppt_x</p:attrName>
                                        </p:attrNameLst>
                                      </p:cBhvr>
                                      <p:tavLst>
                                        <p:tav tm="0">
                                          <p:val>
                                            <p:strVal val="1+#ppt_w/2"/>
                                          </p:val>
                                        </p:tav>
                                        <p:tav tm="100000">
                                          <p:val>
                                            <p:strVal val="#ppt_x"/>
                                          </p:val>
                                        </p:tav>
                                      </p:tavLst>
                                    </p:anim>
                                    <p:anim calcmode="lin" valueType="num">
                                      <p:cBhvr additive="base">
                                        <p:cTn id="77" dur="500" fill="hold"/>
                                        <p:tgtEl>
                                          <p:spTgt spid="6158"/>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6159"/>
                                        </p:tgtEl>
                                        <p:attrNameLst>
                                          <p:attrName>style.visibility</p:attrName>
                                        </p:attrNameLst>
                                      </p:cBhvr>
                                      <p:to>
                                        <p:strVal val="visible"/>
                                      </p:to>
                                    </p:set>
                                    <p:anim calcmode="lin" valueType="num">
                                      <p:cBhvr additive="base">
                                        <p:cTn id="80" dur="500" fill="hold"/>
                                        <p:tgtEl>
                                          <p:spTgt spid="6159"/>
                                        </p:tgtEl>
                                        <p:attrNameLst>
                                          <p:attrName>ppt_x</p:attrName>
                                        </p:attrNameLst>
                                      </p:cBhvr>
                                      <p:tavLst>
                                        <p:tav tm="0">
                                          <p:val>
                                            <p:strVal val="1+#ppt_w/2"/>
                                          </p:val>
                                        </p:tav>
                                        <p:tav tm="100000">
                                          <p:val>
                                            <p:strVal val="#ppt_x"/>
                                          </p:val>
                                        </p:tav>
                                      </p:tavLst>
                                    </p:anim>
                                    <p:anim calcmode="lin" valueType="num">
                                      <p:cBhvr additive="base">
                                        <p:cTn id="81" dur="500" fill="hold"/>
                                        <p:tgtEl>
                                          <p:spTgt spid="61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0" grpId="0" animBg="1"/>
      <p:bldP spid="6161" grpId="0" animBg="1"/>
      <p:bldP spid="6158" grpId="0" animBg="1"/>
      <p:bldP spid="6159" grpId="0" animBg="1"/>
      <p:bldP spid="6156" grpId="0" animBg="1"/>
      <p:bldP spid="6157" grpId="0" animBg="1"/>
      <p:bldP spid="6154" grpId="0" animBg="1"/>
      <p:bldP spid="6155" grpId="0" animBg="1"/>
      <p:bldP spid="6152" grpId="0" animBg="1"/>
      <p:bldP spid="6153" grpId="0" animBg="1"/>
      <p:bldP spid="18" grpId="0" animBg="1"/>
      <p:bldP spid="19" grpId="0" animBg="1"/>
      <p:bldP spid="17" grpId="0" animBg="1"/>
      <p:bldP spid="20" grpId="0" animBg="1"/>
      <p:bldP spid="21" grpId="0" animBg="1"/>
      <p:bldP spid="2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OSS</a:t>
            </a:r>
            <a:r>
              <a:rPr lang="ja-JP" altLang="en-US" smtClean="0"/>
              <a:t>に参入するベンダーの思惑</a:t>
            </a:r>
            <a:endParaRPr lang="ja-JP" altLang="en-US" dirty="0"/>
          </a:p>
        </p:txBody>
      </p:sp>
      <p:sp>
        <p:nvSpPr>
          <p:cNvPr id="3" name="コンテンツ プレースホルダー 2"/>
          <p:cNvSpPr>
            <a:spLocks noGrp="1"/>
          </p:cNvSpPr>
          <p:nvPr>
            <p:ph idx="1"/>
          </p:nvPr>
        </p:nvSpPr>
        <p:spPr>
          <a:xfrm>
            <a:off x="457200" y="1052736"/>
            <a:ext cx="8229600" cy="4525963"/>
          </a:xfrm>
        </p:spPr>
        <p:txBody>
          <a:bodyPr/>
          <a:lstStyle/>
          <a:p>
            <a:r>
              <a:rPr lang="ja-JP" altLang="en-US" sz="2000" dirty="0" smtClean="0"/>
              <a:t>開発コストの低減</a:t>
            </a:r>
            <a:endParaRPr lang="en-US" altLang="ja-JP" sz="2000" dirty="0" smtClean="0"/>
          </a:p>
          <a:p>
            <a:pPr lvl="1"/>
            <a:r>
              <a:rPr lang="ja-JP" altLang="en-US" sz="1800" dirty="0" smtClean="0"/>
              <a:t>単独で開発するよりも安上がり</a:t>
            </a:r>
            <a:endParaRPr lang="en-US" altLang="ja-JP" sz="1800" dirty="0" smtClean="0"/>
          </a:p>
          <a:p>
            <a:pPr lvl="2"/>
            <a:r>
              <a:rPr lang="ja-JP" altLang="en-US" sz="1800" dirty="0" smtClean="0"/>
              <a:t>ハードウェアベンダーが</a:t>
            </a:r>
            <a:r>
              <a:rPr lang="en-US" altLang="ja-JP" sz="1800" dirty="0" smtClean="0"/>
              <a:t>Linux</a:t>
            </a:r>
            <a:r>
              <a:rPr lang="ja-JP" altLang="en-US" sz="1800" dirty="0" smtClean="0"/>
              <a:t>をサポートする理由</a:t>
            </a:r>
            <a:endParaRPr lang="en-US" altLang="ja-JP" sz="1800" dirty="0" smtClean="0"/>
          </a:p>
          <a:p>
            <a:pPr lvl="2"/>
            <a:r>
              <a:rPr lang="ja-JP" altLang="en-US" sz="1800" dirty="0" smtClean="0"/>
              <a:t>ソフトウェアベンダーが</a:t>
            </a:r>
            <a:r>
              <a:rPr lang="en-US" altLang="ja-JP" sz="1800" dirty="0" smtClean="0"/>
              <a:t>OSS</a:t>
            </a:r>
            <a:r>
              <a:rPr lang="ja-JP" altLang="en-US" sz="1800" dirty="0" smtClean="0"/>
              <a:t>ミドルウェアをサポートする理由</a:t>
            </a:r>
            <a:endParaRPr lang="en-US" altLang="ja-JP" sz="1800" dirty="0" smtClean="0"/>
          </a:p>
          <a:p>
            <a:pPr lvl="1"/>
            <a:r>
              <a:rPr lang="ja-JP" altLang="en-US" sz="1800" dirty="0"/>
              <a:t>共通部分</a:t>
            </a:r>
            <a:r>
              <a:rPr lang="ja-JP" altLang="en-US" sz="1800" dirty="0" smtClean="0"/>
              <a:t>は皆で作り、差別化部分に集中する</a:t>
            </a:r>
            <a:endParaRPr lang="en-US" altLang="ja-JP" sz="1800" dirty="0" smtClean="0"/>
          </a:p>
          <a:p>
            <a:r>
              <a:rPr lang="ja-JP" altLang="en-US" sz="2000" dirty="0" smtClean="0"/>
              <a:t>製品の中立・透明性</a:t>
            </a:r>
            <a:endParaRPr lang="en-US" altLang="ja-JP" sz="2000" dirty="0" smtClean="0"/>
          </a:p>
          <a:p>
            <a:pPr lvl="1"/>
            <a:r>
              <a:rPr lang="ja-JP" altLang="en-US" sz="1800" dirty="0" smtClean="0"/>
              <a:t>敵を作らない、皆が開発に参加しやすくなる</a:t>
            </a:r>
            <a:endParaRPr lang="en-US" altLang="ja-JP" sz="1800" dirty="0" smtClean="0"/>
          </a:p>
          <a:p>
            <a:pPr lvl="1"/>
            <a:r>
              <a:rPr lang="en-US" altLang="ja-JP" sz="1800" dirty="0" smtClean="0"/>
              <a:t>1</a:t>
            </a:r>
            <a:r>
              <a:rPr lang="ja-JP" altLang="en-US" sz="1800" dirty="0" smtClean="0"/>
              <a:t>位</a:t>
            </a:r>
            <a:r>
              <a:rPr lang="ja-JP" altLang="en-US" sz="1800" dirty="0"/>
              <a:t>企業</a:t>
            </a:r>
            <a:r>
              <a:rPr lang="ja-JP" altLang="en-US" sz="1800" dirty="0" smtClean="0"/>
              <a:t>の優位性を失わせる（技術のコモディティ化）</a:t>
            </a:r>
            <a:endParaRPr lang="en-US" altLang="ja-JP" sz="1800" dirty="0" smtClean="0"/>
          </a:p>
          <a:p>
            <a:r>
              <a:rPr lang="ja-JP" altLang="en-US" sz="2000" dirty="0" smtClean="0"/>
              <a:t>ソフトウェアの利用形態の変化への対応</a:t>
            </a:r>
            <a:endParaRPr lang="en-US" altLang="ja-JP" sz="2000" dirty="0" smtClean="0"/>
          </a:p>
          <a:p>
            <a:pPr lvl="1"/>
            <a:r>
              <a:rPr lang="ja-JP" altLang="en-US" sz="1800" dirty="0" smtClean="0"/>
              <a:t>クラウドの普及、仮想化、マルチコア化</a:t>
            </a:r>
            <a:endParaRPr lang="en-US" altLang="ja-JP" sz="1800" dirty="0" smtClean="0"/>
          </a:p>
          <a:p>
            <a:pPr lvl="1"/>
            <a:r>
              <a:rPr lang="ja-JP" altLang="en-US" sz="1800" dirty="0"/>
              <a:t>ライセンス</a:t>
            </a:r>
            <a:r>
              <a:rPr lang="ja-JP" altLang="en-US" sz="1800" dirty="0" smtClean="0"/>
              <a:t>からサブスクリプションへ</a:t>
            </a:r>
            <a:endParaRPr lang="en-US" altLang="ja-JP" sz="1800" dirty="0" smtClean="0"/>
          </a:p>
        </p:txBody>
      </p:sp>
      <p:pic>
        <p:nvPicPr>
          <p:cNvPr id="1026" name="Picture 2" descr="http://www.wkshop.net/WKSP_SLOT2/html/jav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975" y="4991106"/>
            <a:ext cx="1383705" cy="13878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_qTXvowecccE/SsX2TS8MbWI/AAAAAAAAAyI/qTbi8VujaBY/s200/Mozill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5041701"/>
            <a:ext cx="1368771" cy="12866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ime-az.com/images/2009/06/20090606Symbian_OS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9677" y="5804774"/>
            <a:ext cx="1447545" cy="5760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ebK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080" y="5085709"/>
            <a:ext cx="1597956" cy="12932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mobilecrunch.com/wp-content/uploads/2010/01/scaled.500px-android-logosv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96" y="5085709"/>
            <a:ext cx="1286644" cy="128664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data:image/jpg;base64,/9j/4AAQSkZJRgABAQAAAQABAAD/2wCEAAkGBhQREBQUEBQVFRUVFRUVFhUUFBUWEBQUFRQVFBQXFRQXHCYeGBkjGRUUHy8gIycpLC0tFR4xNTAqNSYrLCkBCQoKDgwOGg8PGiokHyQpLCwsLS8sLC0sKjAsKSwsLCwpLSwsKSwsLCwsLCwsKSwpLCksLC0pKSwsLCwpKS0sLP/AABEIAOEA4QMBIgACEQEDEQH/xAAcAAEAAgMBAQEAAAAAAAAAAAAABAUDBgcBAgj/xABEEAABAwEEBgYHBwIGAQUAAAABAAIDEQQFITEGEkFRYXEiMoGRobEHExRCUsHRIzNicpLh8IKiJEOywtLxUxVjc4OT/8QAGwEAAgMBAQEAAAAAAAAAAAAAAAUCAwQGAQf/xAAyEQACAgEEAAMGBQMFAAAAAAAAAQIDEQQSITEFQVETIjJhgZFxobHR8BQjwQYzQuHx/9oADAMBAAIRAxEAPwDuKIiACIiACIiACIiACIiACIiACLHLaGt6zmjmQPNRnX1AM5oh/wDYz6rzJJRb6RNRQhfcBymi/wD0Z9Vnitsbuq9juTgfIoygcJLtGZERekQiIgAiIgAiIgAiIgAiIgAiIgAiIgAiIgAiIgAiLU9ONOfYNRjGa8kgJGsaRtANKmmJx2Yc1GUlFZZbVVK2ShBcm0yyhoJcQ0DMkgAcyVrV5+kOzRYRkzO/B1P1nDuquXW6+p7W7XtMhpsGTB+Vgw+ayRhzW1jjJ4uoCeQKzu9voc1+Fxj/ALjy/RcL7m4T6c2qX7trIhvprO73YeCr57xlf99aXngHkDuFAtLmvx7s3U4BRzbq5lUuxsYw0MY9JL6f5NxM0AzdVfQtsC0r2xPbFHeXf03zZu3tMB2p6qJ2Th3rSfbF6LbxXu88/pn5Nm9xGVn3Mz28nkDuqpsOl9si6xbKPxNFe9tCudx3s5uTj3qfZ9KXDrYheqzBVPSN9pP6HTbv9JcLjS0MdEd46bPAaw7itqsV4RzN1oXte3e0g9+481xB+kELx0mqKL1ETtezSuY4biQf3HAq1Xtd8mGfhcZ/DmL+6P0Ci5fo56XaUZbW1GXrWDEfnYM+be5dJsVujmYJIXtex2TmmoP78FohOMuhPqNLbp3ia+vkZ0RFMzBERABERABERABERABERABRbxvOOBmvK6gyAzc47mjMlRb9v5lmb8UjuoyuJ4k7Gjeud3je75HmSR2s7IEZAfDGNjeKpstUeF2Zrr1Dhdnz6QfSLOxrY4CYS8a3R++DK0FXbCaHLIbVpE1smlhZLKZJnNc9tXudI5o6DhUmppiVJ00OtayTsjjpy1AfqpOjkRELici4OG+lNUnvAUZxzAZ+FT2Xxk+c5MGj0we10jyKg0xyaAPBYr10tzbDyL/+P1VZpJGG2h2rhUNJAyJoqqiwubXB3ENNGb3v7Gb2srz2pYqJRV5NXszL7UntS+I4C40aCTuAJPcFZQ6LWp/Vgf2jV/1UXqy+iEtsfiaRA9qT2pWp0Ltf/hP6mfVRLTo/aI+vDIBv1SR3he4foeKVb6kvuRfak9qWItSijks2GX2pPaliolEZDYZfairbRzTKewya8DsD143YxPH4m7+IxCpKJReqTXKIzpjOO2Syj9IaHacQXjHWM6krR04nHpt4j4m12jtotjX5Vu68JLPK2WF5Y9hq1zcx9RsIOBXftAdPGXjFR1GWhg+0ZscMtdn4d42E8iWFN+/h9nI+JeFvT/3K+Y/p/wBG2IiLSIwiIgAiIgAiIgAq++74bZoi92Ljgxm17tg5bSdgU6SQNBLiAACSTkAMSSuX33ezrXPrNqAatiB9yLa8je7PuGxVW2bF8yi+32ceOyLa7W6V7nyO1iT0iPeOyNm5oU6xWGgq4DWIpwaPhCq7LKHWhjG9RlacSBi49q2NoWOPPIuh73LNB0zsZpHJuBid+Zh6Pe0juUy76NDRsLQ08iM++hV/fN1iRj2HqyDP4ZB1T8u1azZKhga4Uc3oOG0FuBWyt5jhjLTWNJY7Rqt92j1k7zQih1aHPo4Y9oKg0V5pLY6SCQZSDH87cHd+B7V7o5oy+1v+GNp6T/k3efJKpRe9xPqVF1b08bs4jj+IrbuuqS0P1Ymlx27gN5OQW8XR6O42UNoPrHfC2ojHbmfBWttt1muyzitGj3WjGSR3zPE4Bc7vfSy1W4kNPqofhaSKj8Ts38slphSl3yxLqfEZS+F7Y/n/AD8DfrTpFYbGNUPjaR7kTdZ3bq/Mqpm9KkAPRildxOo35labY7hByBdzwarWLR6g9wchU+AWtUyYjnrak+my6b6VotsEnY5hU+yekmyPwcXx/mZUd7SVqUt2MyL467nNI8wo02jwIq0A8Y3A+CHTNHsdZU/ii0dKfY7JbW1AjlHxMI1h2jEdq1a+vR25tXWZ2sPgd1/6XZHwWmCCWzv14nOaRtaS145jat10X9JAeRHbKNJwEowafzj3eYw5LPOCfEkM9PqZxW6qWV6GmywlpLXAgjAgihB4hfFF1rSDRmO1trg2SnRkHgHbwuY2+73wyGOQUcO47iDtCyTg4HQ6XUw1C44foQ6JRZKJRVZNuwx0Uq67yks0zJYXFr2GoI8QRtBGBG0FYaJRep4PJVqSw1wfpDQ/Sll4WZsraB46MjK4sft/pOYO7iCrxfnz0daQmx2sGp1HjVe3Y4bDzGY7V+gIZQ9oc01BAIO8FNNPf7RYfaPnvimh/pLsR+F8r9vofaIi0ioIiIAIiIA1TTy9dWNsANPWVdJwibmP6jhyDloss2pCXnrzYN/DGFNv22G1Wp1MpH6reEMeAPbi7+pVN9WkPmIb1WdBvIJbbPLbE19m6Tl9F/P52YrBNqPa7cfDathtF9in2eJO0jALW4wpUYVcZNFMJNLCLmyXrWolxB3DFVN8xUeZWYtoA/DEgZP5gYHhjsWeMKTGFdCbTNFdkovJSvu4WkCMmms5pa7cR9WkjnRXt63lDdtk1qUa0arGDrPechzOZPNQLfcz7O1sg+6ecN8TicAfwnZuy3LVtL7PLaZmyylvqowGsjBNanNzqimJ8gFocNz3LzOp0utxRsk+Fyl+JRSyS2yUz2k1Luqz3Q3YANjeG3Mq1jhDaCms7Y0ZD8x+S8szN3/Svbnu0OqTg0YuO0ptptFlbpcIS6vxHMsLl/kjDYWGnSGsTkBg0dilyF4zIbwCnNtzA3oN6RwApg1uxRRAXGpTSEYw+FYE9k52czl+xAtMXrBR+PPNVcl1uaaxnxoQtlNjWCWCiJ1ws+JE6b7KPgf0fRWRREik9HcR1x27VS31cFOkzGuRGTue4rZHtUeR2rUEVBzCz36GucPd7LtN4ldVbuZ8aBaaGJws1pPQJ1Y3O/y3bGOPwnZu5ZblpVo8LTFVo+1YCWnfvaefmuX3xdOsasz8COPFSbJpfeMIDRIXAAABzI5MBgMSK+K5uyprMWjt9NrovFsHhkZzKGhzC8ovi1aQSve58sDCXGpIY9lTtOBovll8xHrRvb+Vwd4OA80vdE0dbX4pp5rl4MtEoskdohf1ZQ07pGlviKjxUg3e+ms0azfiYQ5ve1VOMl2jfXdTZ8MkRonlrgRmDVdz9Hl++sjEbjs1mcs3D5/qXDdVbroPeZYGkZxv7x1gO3pDtUPaupqxeXf4ef7/AEFHj2kVum3eaO4IviGUOaHNycARyIqF9roU88o+dBERegFWaSWwxWWVwz1dVv5n9Bvia9is1qnpCterBG3e8uPJjT/uc1QseItlVstsGzSrscA6aXZEzUbzoqFhqaq2B1Lvrtlk8Af2VTGlcvIRzfS/nJJjUuNRY1KjQgRKjUyyx6zgN5A7yocatbkbWZnMnuBVseWXwWXgk+kC0iK7pAPe1Ix2uB8mlc5t1q/wgc7Mhvf/AALdPSw//CxDfN5Md9Vzm/paQwN3tr4AfMphX3yMovGTNd+IBW0P6EAaM3Ur24latc2IA4rZLdJ1Qukre6uLEclibFliqriy2SqrbGVf2JwULG0XVpNnw+w4KstdnotkleKKktzlXXJtllkUka/OxfM8OvFX3m4cxsqs1pKxQuweOFVXr9yp9pF8xaf+GR0+HZtfTRSwxh0ga6oBqMN+xW0FwxuexlSC9wYCctZxo2tMhXaqG3S0NRmDVXlw3oXzQtdn62OhHB7cwlers3Q9pHvH6DXTR2+4/Jk+36BTQ114pKD3mESM8MR2hUslwg5OB4OGK77JkeRVJabMyT7xjX/maCe/NIL/ABN6dpSWUxjCnd0cOtOjP4Afy4HwVd/6SY3Vje+Nw4kHvFCu3WnRWB3VDoz+E1b+l31VHeOhLyOjqyjd1ZO4/IqyrxTTW8Phln9+vlNnO7PPanA68cdoaM3Ehkg/qFD3gqddekUcTxEInskdLGDrSNe0CtMCAPiVxHdnqS5pDgTmHChHYtBvOSlpeRm1wPa0D6LTdVXKGY+fBsr8R1E4uqT4P03olatezAfAS3s6zfA07FdLT9ArVUEbHMDh2H6OC3BeeGW+000c9rj7cCu+O2bCIiYFIXO/SjaaOa3dGT+t9P8AYuiLlfpSl+3I3MjHi8/NZ9Q8QMmseKmVd8dGyWVvAu8P3VRGVbaSH7Kzf/H8gqeMpfPsUWfF9v0JkZUqMqFGVKjKEeomRlW9xO+2Z2+RVNGVYXdPqyMO5w7tqui+S+Dw0ZfSlBrWNjvhlH9zXDzouXX8fs7OfwuHcQu16V3f6+xTMGLtXWb+Zh1x30p2rilubr2U0zieHf0uwPit0RjHtoz3O+hHYVfzyVIWpXTaa4bdi2KGWoT7w+1ThsfaFOsg4S3LpljZ5qK0s9soqFr1mZOtc4FUJmwPt6r7TaaqEbSsT5qqMa8EpT9RM+qwh1NbkjnLBbZdSM1zOP0WXxGahTs85Fmki527vJGuXlN06b1suhtn17dZx/7jT2NOsfJaiw+snHDE9n8C6V6Kbu17W6Q5RMP6n9EeGt3Ln73ipr+cj+tcnW3nA8lUEq0tL6NPLzVUVx3is/eivkMqFwzwr5K9JXyUikzUjFarO2QasjQ8bK5jkcx2Ln2knooEj3SWSUNLsTHLWlfwvaPAjtXRCV8Ocr9Pr9RS8VvPy7PHCPZF0NsboDCx+YbqHsZTzat5Wq2D72M/iHjgtqXVf6dudlE93e5/mkYNYsTX4BERdIYguU+lNn+IP5Yz/rHyXVlzb0rWbpNdviH9jz/zCz6lZrMetWama7pAa2eyu/BTwCpYyra1u17uhd8DqeY+ipY3JdPvInsfvZ+SJ0blJjcoMblKjchHqZOjcpMblAjcpMb1Yi1M3u6bX6yJp2jA8wuV6V3P7HbHCn2M2sW7tV3XbzaT3UW5XFeXq30d1XYHgdhVxpHcDLbAY34HrMfmWP2HkciNy2VyyhhXPck12j8/Wuzus8pbszadjmnIq2sF7b+1Zrzu0scbNahqPYeg7OlcqHawrXLTZnwu1Xim4+6RvB2rTXZKuW+BbOEbY4Zu8U4cKgrJrLSIbyI2qYy/nDam8PE449+LFc9BJP3WbXrLxz6ZrWmaROqsdvvgnCuG1aP6+twckVx0Vjkosv8A29oxOWwb+Ko72vQvKr324lSrHYTXWk7GnzP0SK2crZ75DuqqNcdsTLd1m1W1PWd4DYP5wXeNArgNksjQ8Ukk+0fvFR0W9g8SVqPo80JMjm2q0NowdKJhze7Y8j4Rs38s+nySaoqUs1dy6zwuzZXEi3hLkO0qCSvqSSpJK+CVwmqv9rY5DSEdqweFfJK9JXySsEpFqPCsLzif5s/dZSsBK8rfLBkm7vvWcXDvr8/lxW2rU7qFZmc/LFbYu4/08v7M5esv0SFmr+JL5BERdIYwtR9I9i14GO3Ocw8nt+rW9625V2kFh9dZpGDPVq38zek3xAHaoWR3RaKrY7oNHH7j+0sk8W1pqPPzCoo3K3uqb1VsLfdkGHbiFX3nZ/VTPbsrUcjilEul9jn5fCn6cH1G5SY3qAx6kMevEyKZPjepDHqAx6kMepplqZPY9bJcd94COQ8GuPkVqbJFnZIrYywXwm4vKNu0j0YhtserKKOHUkb12H5t3g+Ga5Zfmjk9jq20RiWCuDxUs782HgfFb/dmkJZRr+k3f7w+oV5LfMIjLnOBbkRmTw1dq1wnno3QsUuuzgjrgZIfsJKE+5Jn2OGaiTaOWhv+WT+Wh8l0S83QCR0scTIRl0RSvGmQJ4BV9jintsvqrM08TkAN73e6P5ir84WWbIpvs0uK5Zh/luHMUHeV9m5Hk9JzW9use5uHiuyWb0Qx6o9bPIXUx1GtDa8NaporWxejCxR4ua+T87zTuZRUvVwxgkqnnJxq6biL3hsEbpZOAqRxoMG8z3rqGinoxEZEtto5wxEQxYD+M+8eAw5rebHYI4W6sLGsbuY0NHbTNfU1qDee4LDfrMRy3hF0a+TISANwCrLVadY8Ni8ntJdn3LDVcnrdf7X3IfD+pvrq28sEr5JQlfJKTSkaUgSvCUJXyqJSJHjzgsS+3nw8z+1fBIY9Y071oqg8JLtkJMsrig6YPAn5fNbCq66IqAnsHIf9+CsV9G8Kp9jpor15E98t02EREzKQiIgDiPpDu/2a2HVwx9Yz8riTQcnaw7Ao19ATQsmbmB0uW3uK6L6TtGjarL6yMfaQVcN7mHrt8A7+niuW3BbKa0L8jWgO/aEquhsm15MQ6iv2dri+n0QWPUhj1httmMTyNmw8F8skWbox9cE9j1nZIoDJFmZIppk0ywZIszZFXiWmJXzHrS5VbHvyc/luCurg5vCL64ym8RJ5t1TSPEjN3ut+p4KPa7aIxVxLnHZtP0Cw2y3NiGowDWyAGQ5/RbBoxoEXkT2+tDi2I9Z24ybh+HvpktU51aaG6bHen023rllTo/orNeDvWSH1cIPXO3eIwczxy55LqV1WeGyxiOCPVaM/icd7icSULsAAAGgUAAoABkAF81XK6rxeyyXucIb16dJck43gNxXw68dw7yodV5VYJeI3v/l+SLVTH0M0lrcdvcsBKVXlVgsulN5k8lqil0CV4SvCV4Ss8pE8AleErwleKlyJYC8caL1Yi6vy+qK4bnz0DeBTZ/KqdBFqjifNfFmgpic/JWd2waz6nJvns+vcui0Okdk0vN/kjJbZhFnZ4tVoG4eO3xWREXfRiopJeQpbyERF6AREQAIXHNPdEDBPrwigd0mUyNM28x4ii7GoN8XU20xGN/NrtrXDIj+ZEqm6tWRwZ9RSrYY8zhkjxPHjg4Z7wVTmrTQ5ra73uR0UrgRqyNwI9142Ht2FUVugrmKOG/NKZxa7EFkWu+yMyRZmyKDWma+nv6JpuUY8tIqTLGxReuJJ6jTl8R48FNtc7qtjiaXSPwaAKndgFRXdb/VOr7pzHz5rr1w3MyBjZCAZXtrrfA12Oq35rfqdTXoqtz+nzOo0en91KP1K/RXQttmpLaKPnOIGbIz83ce7etlc+ua+CV5VcLq9dZqZ7pv6D2upQWEfVV5VeVXlVhci3B7VKr5qvKqDke4Pqq+aryq8qq3I9we1XhK8qiqcj0ISvl8gGf7nksRq7Pu+u9ShW5A3g9c/W5ef7KVZ7PtPcvYLNTE5qQnOn023mX2/czTn6HrWkkAZlXtmg1Ggd/EqNd1j1ek7M5DcPqpy7Tw7Seyjvl2/yQuus3PCCIiaFAREQAREQAREQBS6S6OttTKiglaOi7Yfwu4eXfXl94XbRxZK0tc3A/ED/OxdqVPpDo2y1Nr1ZAOi+n9rt48vPPbTu5XZj1Gn38rv9Tg95Xa6PHNvxD57lEgm1XA502HIjaO5b3eF3PgeWStof7XDe07QqO2XEx+LOgeHVPZs7EslW0+BLOlp8FDb7KGkOZix+LTu3tPELp+g9/i02YMcftYAGuG1zBgx47MDxHFc8dY3xgslaTGdrcQ07HDcVgsVsksc7ZIziMQc2Pacwd4O0KzU0rXUOt8S8ht4frfZyUZnaapVV1yX7HbIvWRYEdeMnpMPzadhU+q+e31zpm4TWGjrotSWUe1Sq+apVUORPB7VeVXi8JUMt8ID2qJQ7u+g88UDePY36n6KxUzffH4/t2ebkEWRlnO6nfVZ2WUDPHyVq0k2+OiPtEQWWauI5EnYRmOW0c1MhgDee9ZgNm8HvAJHke9eAVyTyGnisSS5f5P5GZzfR4rGwWD3n9g+ZX3Y7upi/PYNg58VPXSaLw/biy3vyX7mO23PEQiInRmCIiACIiACIiACIiACIiAIt43ZHOzUlaHDZ8TTvadhWh31oXLDV0VZWcB9o0cWjPmO4LoyKudcZ9lNlMbO+ziywy2GN7S17cDtbg5p3j+Yrrd6aNQWjF7KO+NnRf27D21WqXh6P5W4wubINzui/wCh7wsrplF5QvnpZx65OZvgnsEzZInUHuyDqOG1rx5tK6Lo7pG21tAcBHLuqDG/jG7/AGnHmqm03VNEC2WF2qcCHNJjPaMO1a3a9HyCXWV5af8Axl1D/S7b2rJq9HRrY7bliXr5mjT66zT8dr0OreyuXosh3hc0uzTu12QhlpaZWbpKiQD8Mn1qt3ufTay2mgbJ6t59yWjTXg7qu71zl/gbp5w5L1Q6o8Srt4zh+jLUWTivXWMEbVIRYo6euLykbHNsxNhbnT+bV9gL3+fuvtsDjkCVtjUn/tx+iRW3js+F6pcd2OPWIHiVOhsrW5DtOaY0+F3W/F7q+f7f+FMr4x65IFnsDiQTgBjjmexTrPZGsyz3nNZ0T/TaOvTrEeX6syzscwiIthWEREAEREAEREAEREAEREAEREAEREAEREAFFtN1xSfeRsdzaCe9SkRjJ40n2Usuh9lcKerpwDn0/TWngq+T0Z2F2cR/VTyW1IoqKXRB1Qfkigu7QuGD7l0zR8HrnOj/AEuqB2K1bdzBsJ5kqUiqlp6pPdKKb/BFsW4rC6MbIGjJoHYsiIrlFRWEjzOQiIvQCIiACIiACIiACIiACIiACIiACIiACIiACIiACIiACIiACIiACIiACIiACIiACIiACIiACIiACIiACIi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AutoShape 6" descr="data:image/jpg;base64,/9j/4AAQSkZJRgABAQAAAQABAAD/2wCEAAkGBhQREBQUEBQVFRUVFRUVFhUUFBUWEBQUFRQVFBQXFRQXHCYeGBkjGRUUHy8gIycpLC0tFR4xNTAqNSYrLCkBCQoKDgwOGg8PGiokHyQpLCwsLS8sLC0sKjAsKSwsLCwpLSwsKSwsLCwsLCwsKSwpLCksLC0pKSwsLCwpKS0sLP/AABEIAOEA4QMBIgACEQEDEQH/xAAcAAEAAgMBAQEAAAAAAAAAAAAABAUDBgcBAgj/xABEEAABAwEEBgYHBwIGAQUAAAABAAIDEQQFITEGEkFRYXEiMoGRobEHExRCUsHRIzNicpLh8IKiJEOywtLxUxVjc4OT/8QAGwEAAgMBAQEAAAAAAAAAAAAAAAUCAwQGAQf/xAAyEQACAgEEAAMGBQMFAAAAAAAAAQIDEQQSITEFQVETIjJhgZFxobHR8BQjwQYzQuHx/9oADAMBAAIRAxEAPwDuKIiACIiACIiACIiACIiACIiACLHLaGt6zmjmQPNRnX1AM5oh/wDYz6rzJJRb6RNRQhfcBymi/wD0Z9Vnitsbuq9juTgfIoygcJLtGZERekQiIgAiIgAiIgAiIgAiIgAiIgAiIgAiIgAiIgAiLU9ONOfYNRjGa8kgJGsaRtANKmmJx2Yc1GUlFZZbVVK2ShBcm0yyhoJcQ0DMkgAcyVrV5+kOzRYRkzO/B1P1nDuquXW6+p7W7XtMhpsGTB+Vgw+ayRhzW1jjJ4uoCeQKzu9voc1+Fxj/ALjy/RcL7m4T6c2qX7trIhvprO73YeCr57xlf99aXngHkDuFAtLmvx7s3U4BRzbq5lUuxsYw0MY9JL6f5NxM0AzdVfQtsC0r2xPbFHeXf03zZu3tMB2p6qJ2Th3rSfbF6LbxXu88/pn5Nm9xGVn3Mz28nkDuqpsOl9si6xbKPxNFe9tCudx3s5uTj3qfZ9KXDrYheqzBVPSN9pP6HTbv9JcLjS0MdEd46bPAaw7itqsV4RzN1oXte3e0g9+481xB+kELx0mqKL1ETtezSuY4biQf3HAq1Xtd8mGfhcZ/DmL+6P0Ci5fo56XaUZbW1GXrWDEfnYM+be5dJsVujmYJIXtex2TmmoP78FohOMuhPqNLbp3ia+vkZ0RFMzBERABERABERABERABERABRbxvOOBmvK6gyAzc47mjMlRb9v5lmb8UjuoyuJ4k7Gjeud3je75HmSR2s7IEZAfDGNjeKpstUeF2Zrr1Dhdnz6QfSLOxrY4CYS8a3R++DK0FXbCaHLIbVpE1smlhZLKZJnNc9tXudI5o6DhUmppiVJ00OtayTsjjpy1AfqpOjkRELici4OG+lNUnvAUZxzAZ+FT2Xxk+c5MGj0we10jyKg0xyaAPBYr10tzbDyL/+P1VZpJGG2h2rhUNJAyJoqqiwubXB3ENNGb3v7Gb2srz2pYqJRV5NXszL7UntS+I4C40aCTuAJPcFZQ6LWp/Vgf2jV/1UXqy+iEtsfiaRA9qT2pWp0Ltf/hP6mfVRLTo/aI+vDIBv1SR3he4foeKVb6kvuRfak9qWItSijks2GX2pPaliolEZDYZfairbRzTKewya8DsD143YxPH4m7+IxCpKJReqTXKIzpjOO2Syj9IaHacQXjHWM6krR04nHpt4j4m12jtotjX5Vu68JLPK2WF5Y9hq1zcx9RsIOBXftAdPGXjFR1GWhg+0ZscMtdn4d42E8iWFN+/h9nI+JeFvT/3K+Y/p/wBG2IiLSIwiIgAiIgAiIgAq++74bZoi92Ljgxm17tg5bSdgU6SQNBLiAACSTkAMSSuX33ezrXPrNqAatiB9yLa8je7PuGxVW2bF8yi+32ceOyLa7W6V7nyO1iT0iPeOyNm5oU6xWGgq4DWIpwaPhCq7LKHWhjG9RlacSBi49q2NoWOPPIuh73LNB0zsZpHJuBid+Zh6Pe0juUy76NDRsLQ08iM++hV/fN1iRj2HqyDP4ZB1T8u1azZKhga4Uc3oOG0FuBWyt5jhjLTWNJY7Rqt92j1k7zQih1aHPo4Y9oKg0V5pLY6SCQZSDH87cHd+B7V7o5oy+1v+GNp6T/k3efJKpRe9xPqVF1b08bs4jj+IrbuuqS0P1Ymlx27gN5OQW8XR6O42UNoPrHfC2ojHbmfBWttt1muyzitGj3WjGSR3zPE4Bc7vfSy1W4kNPqofhaSKj8Ts38slphSl3yxLqfEZS+F7Y/n/AD8DfrTpFYbGNUPjaR7kTdZ3bq/Mqpm9KkAPRildxOo35labY7hByBdzwarWLR6g9wchU+AWtUyYjnrak+my6b6VotsEnY5hU+yekmyPwcXx/mZUd7SVqUt2MyL467nNI8wo02jwIq0A8Y3A+CHTNHsdZU/ii0dKfY7JbW1AjlHxMI1h2jEdq1a+vR25tXWZ2sPgd1/6XZHwWmCCWzv14nOaRtaS145jat10X9JAeRHbKNJwEowafzj3eYw5LPOCfEkM9PqZxW6qWV6GmywlpLXAgjAgihB4hfFF1rSDRmO1trg2SnRkHgHbwuY2+73wyGOQUcO47iDtCyTg4HQ6XUw1C44foQ6JRZKJRVZNuwx0Uq67yks0zJYXFr2GoI8QRtBGBG0FYaJRep4PJVqSw1wfpDQ/Sll4WZsraB46MjK4sft/pOYO7iCrxfnz0daQmx2sGp1HjVe3Y4bDzGY7V+gIZQ9oc01BAIO8FNNPf7RYfaPnvimh/pLsR+F8r9vofaIi0ioIiIAIiIA1TTy9dWNsANPWVdJwibmP6jhyDloss2pCXnrzYN/DGFNv22G1Wp1MpH6reEMeAPbi7+pVN9WkPmIb1WdBvIJbbPLbE19m6Tl9F/P52YrBNqPa7cfDathtF9in2eJO0jALW4wpUYVcZNFMJNLCLmyXrWolxB3DFVN8xUeZWYtoA/DEgZP5gYHhjsWeMKTGFdCbTNFdkovJSvu4WkCMmms5pa7cR9WkjnRXt63lDdtk1qUa0arGDrPechzOZPNQLfcz7O1sg+6ecN8TicAfwnZuy3LVtL7PLaZmyylvqowGsjBNanNzqimJ8gFocNz3LzOp0utxRsk+Fyl+JRSyS2yUz2k1Luqz3Q3YANjeG3Mq1jhDaCms7Y0ZD8x+S8szN3/Svbnu0OqTg0YuO0ptptFlbpcIS6vxHMsLl/kjDYWGnSGsTkBg0dilyF4zIbwCnNtzA3oN6RwApg1uxRRAXGpTSEYw+FYE9k52czl+xAtMXrBR+PPNVcl1uaaxnxoQtlNjWCWCiJ1ws+JE6b7KPgf0fRWRREik9HcR1x27VS31cFOkzGuRGTue4rZHtUeR2rUEVBzCz36GucPd7LtN4ldVbuZ8aBaaGJws1pPQJ1Y3O/y3bGOPwnZu5ZblpVo8LTFVo+1YCWnfvaefmuX3xdOsasz8COPFSbJpfeMIDRIXAAABzI5MBgMSK+K5uyprMWjt9NrovFsHhkZzKGhzC8ovi1aQSve58sDCXGpIY9lTtOBovll8xHrRvb+Vwd4OA80vdE0dbX4pp5rl4MtEoskdohf1ZQ07pGlviKjxUg3e+ms0azfiYQ5ve1VOMl2jfXdTZ8MkRonlrgRmDVdz9Hl++sjEbjs1mcs3D5/qXDdVbroPeZYGkZxv7x1gO3pDtUPaupqxeXf4ef7/AEFHj2kVum3eaO4IviGUOaHNycARyIqF9roU88o+dBERegFWaSWwxWWVwz1dVv5n9Bvia9is1qnpCterBG3e8uPJjT/uc1QseItlVstsGzSrscA6aXZEzUbzoqFhqaq2B1Lvrtlk8Af2VTGlcvIRzfS/nJJjUuNRY1KjQgRKjUyyx6zgN5A7yocatbkbWZnMnuBVseWXwWXgk+kC0iK7pAPe1Ix2uB8mlc5t1q/wgc7Mhvf/AALdPSw//CxDfN5Md9Vzm/paQwN3tr4AfMphX3yMovGTNd+IBW0P6EAaM3Ur24latc2IA4rZLdJ1Qukre6uLEclibFliqriy2SqrbGVf2JwULG0XVpNnw+w4KstdnotkleKKktzlXXJtllkUka/OxfM8OvFX3m4cxsqs1pKxQuweOFVXr9yp9pF8xaf+GR0+HZtfTRSwxh0ga6oBqMN+xW0FwxuexlSC9wYCctZxo2tMhXaqG3S0NRmDVXlw3oXzQtdn62OhHB7cwlers3Q9pHvH6DXTR2+4/Jk+36BTQ114pKD3mESM8MR2hUslwg5OB4OGK77JkeRVJabMyT7xjX/maCe/NIL/ABN6dpSWUxjCnd0cOtOjP4Afy4HwVd/6SY3Vje+Nw4kHvFCu3WnRWB3VDoz+E1b+l31VHeOhLyOjqyjd1ZO4/IqyrxTTW8Phln9+vlNnO7PPanA68cdoaM3Ehkg/qFD3gqddekUcTxEInskdLGDrSNe0CtMCAPiVxHdnqS5pDgTmHChHYtBvOSlpeRm1wPa0D6LTdVXKGY+fBsr8R1E4uqT4P03olatezAfAS3s6zfA07FdLT9ArVUEbHMDh2H6OC3BeeGW+000c9rj7cCu+O2bCIiYFIXO/SjaaOa3dGT+t9P8AYuiLlfpSl+3I3MjHi8/NZ9Q8QMmseKmVd8dGyWVvAu8P3VRGVbaSH7Kzf/H8gqeMpfPsUWfF9v0JkZUqMqFGVKjKEeomRlW9xO+2Z2+RVNGVYXdPqyMO5w7tqui+S+Dw0ZfSlBrWNjvhlH9zXDzouXX8fs7OfwuHcQu16V3f6+xTMGLtXWb+Zh1x30p2rilubr2U0zieHf0uwPit0RjHtoz3O+hHYVfzyVIWpXTaa4bdi2KGWoT7w+1ThsfaFOsg4S3LpljZ5qK0s9soqFr1mZOtc4FUJmwPt6r7TaaqEbSsT5qqMa8EpT9RM+qwh1NbkjnLBbZdSM1zOP0WXxGahTs85Fmki527vJGuXlN06b1suhtn17dZx/7jT2NOsfJaiw+snHDE9n8C6V6Kbu17W6Q5RMP6n9EeGt3Ln73ipr+cj+tcnW3nA8lUEq0tL6NPLzVUVx3is/eivkMqFwzwr5K9JXyUikzUjFarO2QasjQ8bK5jkcx2Ln2knooEj3SWSUNLsTHLWlfwvaPAjtXRCV8Ocr9Pr9RS8VvPy7PHCPZF0NsboDCx+YbqHsZTzat5Wq2D72M/iHjgtqXVf6dudlE93e5/mkYNYsTX4BERdIYguU+lNn+IP5Yz/rHyXVlzb0rWbpNdviH9jz/zCz6lZrMetWama7pAa2eyu/BTwCpYyra1u17uhd8DqeY+ipY3JdPvInsfvZ+SJ0blJjcoMblKjchHqZOjcpMblAjcpMb1Yi1M3u6bX6yJp2jA8wuV6V3P7HbHCn2M2sW7tV3XbzaT3UW5XFeXq30d1XYHgdhVxpHcDLbAY34HrMfmWP2HkciNy2VyyhhXPck12j8/Wuzus8pbszadjmnIq2sF7b+1Zrzu0scbNahqPYeg7OlcqHawrXLTZnwu1Xim4+6RvB2rTXZKuW+BbOEbY4Zu8U4cKgrJrLSIbyI2qYy/nDam8PE449+LFc9BJP3WbXrLxz6ZrWmaROqsdvvgnCuG1aP6+twckVx0Vjkosv8A29oxOWwb+Ko72vQvKr324lSrHYTXWk7GnzP0SK2crZ75DuqqNcdsTLd1m1W1PWd4DYP5wXeNArgNksjQ8Ukk+0fvFR0W9g8SVqPo80JMjm2q0NowdKJhze7Y8j4Rs38s+nySaoqUs1dy6zwuzZXEi3hLkO0qCSvqSSpJK+CVwmqv9rY5DSEdqweFfJK9JXySsEpFqPCsLzif5s/dZSsBK8rfLBkm7vvWcXDvr8/lxW2rU7qFZmc/LFbYu4/08v7M5esv0SFmr+JL5BERdIYwtR9I9i14GO3Ocw8nt+rW9625V2kFh9dZpGDPVq38zek3xAHaoWR3RaKrY7oNHH7j+0sk8W1pqPPzCoo3K3uqb1VsLfdkGHbiFX3nZ/VTPbsrUcjilEul9jn5fCn6cH1G5SY3qAx6kMevEyKZPjepDHqAx6kMepplqZPY9bJcd94COQ8GuPkVqbJFnZIrYywXwm4vKNu0j0YhtserKKOHUkb12H5t3g+Ga5Zfmjk9jq20RiWCuDxUs782HgfFb/dmkJZRr+k3f7w+oV5LfMIjLnOBbkRmTw1dq1wnno3QsUuuzgjrgZIfsJKE+5Jn2OGaiTaOWhv+WT+Wh8l0S83QCR0scTIRl0RSvGmQJ4BV9jintsvqrM08TkAN73e6P5ir84WWbIpvs0uK5Zh/luHMUHeV9m5Hk9JzW9use5uHiuyWb0Qx6o9bPIXUx1GtDa8NaporWxejCxR4ua+T87zTuZRUvVwxgkqnnJxq6biL3hsEbpZOAqRxoMG8z3rqGinoxEZEtto5wxEQxYD+M+8eAw5rebHYI4W6sLGsbuY0NHbTNfU1qDee4LDfrMRy3hF0a+TISANwCrLVadY8Ni8ntJdn3LDVcnrdf7X3IfD+pvrq28sEr5JQlfJKTSkaUgSvCUJXyqJSJHjzgsS+3nw8z+1fBIY9Y071oqg8JLtkJMsrig6YPAn5fNbCq66IqAnsHIf9+CsV9G8Kp9jpor15E98t02EREzKQiIgDiPpDu/2a2HVwx9Yz8riTQcnaw7Ao19ATQsmbmB0uW3uK6L6TtGjarL6yMfaQVcN7mHrt8A7+niuW3BbKa0L8jWgO/aEquhsm15MQ6iv2dri+n0QWPUhj1httmMTyNmw8F8skWbox9cE9j1nZIoDJFmZIppk0ywZIszZFXiWmJXzHrS5VbHvyc/luCurg5vCL64ym8RJ5t1TSPEjN3ut+p4KPa7aIxVxLnHZtP0Cw2y3NiGowDWyAGQ5/RbBoxoEXkT2+tDi2I9Z24ybh+HvpktU51aaG6bHen023rllTo/orNeDvWSH1cIPXO3eIwczxy55LqV1WeGyxiOCPVaM/icd7icSULsAAAGgUAAoABkAF81XK6rxeyyXucIb16dJck43gNxXw68dw7yodV5VYJeI3v/l+SLVTH0M0lrcdvcsBKVXlVgsulN5k8lqil0CV4SvCV4Ss8pE8AleErwleKlyJYC8caL1Yi6vy+qK4bnz0DeBTZ/KqdBFqjifNfFmgpic/JWd2waz6nJvns+vcui0Okdk0vN/kjJbZhFnZ4tVoG4eO3xWREXfRiopJeQpbyERF6AREQAIXHNPdEDBPrwigd0mUyNM28x4ii7GoN8XU20xGN/NrtrXDIj+ZEqm6tWRwZ9RSrYY8zhkjxPHjg4Z7wVTmrTQ5ra73uR0UrgRqyNwI9142Ht2FUVugrmKOG/NKZxa7EFkWu+yMyRZmyKDWma+nv6JpuUY8tIqTLGxReuJJ6jTl8R48FNtc7qtjiaXSPwaAKndgFRXdb/VOr7pzHz5rr1w3MyBjZCAZXtrrfA12Oq35rfqdTXoqtz+nzOo0en91KP1K/RXQttmpLaKPnOIGbIz83ce7etlc+ua+CV5VcLq9dZqZ7pv6D2upQWEfVV5VeVXlVhci3B7VKr5qvKqDke4Pqq+aryq8qq3I9we1XhK8qiqcj0ISvl8gGf7nksRq7Pu+u9ShW5A3g9c/W5ef7KVZ7PtPcvYLNTE5qQnOn023mX2/czTn6HrWkkAZlXtmg1Ggd/EqNd1j1ek7M5DcPqpy7Tw7Seyjvl2/yQuus3PCCIiaFAREQAREQAREQBS6S6OttTKiglaOi7Yfwu4eXfXl94XbRxZK0tc3A/ED/OxdqVPpDo2y1Nr1ZAOi+n9rt48vPPbTu5XZj1Gn38rv9Tg95Xa6PHNvxD57lEgm1XA502HIjaO5b3eF3PgeWStof7XDe07QqO2XEx+LOgeHVPZs7EslW0+BLOlp8FDb7KGkOZix+LTu3tPELp+g9/i02YMcftYAGuG1zBgx47MDxHFc8dY3xgslaTGdrcQ07HDcVgsVsksc7ZIziMQc2Pacwd4O0KzU0rXUOt8S8ht4frfZyUZnaapVV1yX7HbIvWRYEdeMnpMPzadhU+q+e31zpm4TWGjrotSWUe1Sq+apVUORPB7VeVXi8JUMt8ID2qJQ7u+g88UDePY36n6KxUzffH4/t2ebkEWRlnO6nfVZ2WUDPHyVq0k2+OiPtEQWWauI5EnYRmOW0c1MhgDee9ZgNm8HvAJHke9eAVyTyGnisSS5f5P5GZzfR4rGwWD3n9g+ZX3Y7upi/PYNg58VPXSaLw/biy3vyX7mO23PEQiInRmCIiACIiACIiACIiACIiAIt43ZHOzUlaHDZ8TTvadhWh31oXLDV0VZWcB9o0cWjPmO4LoyKudcZ9lNlMbO+ziywy2GN7S17cDtbg5p3j+Yrrd6aNQWjF7KO+NnRf27D21WqXh6P5W4wubINzui/wCh7wsrplF5QvnpZx65OZvgnsEzZInUHuyDqOG1rx5tK6Lo7pG21tAcBHLuqDG/jG7/AGnHmqm03VNEC2WF2qcCHNJjPaMO1a3a9HyCXWV5af8Axl1D/S7b2rJq9HRrY7bliXr5mjT66zT8dr0OreyuXosh3hc0uzTu12QhlpaZWbpKiQD8Mn1qt3ufTay2mgbJ6t59yWjTXg7qu71zl/gbp5w5L1Q6o8Srt4zh+jLUWTivXWMEbVIRYo6euLykbHNsxNhbnT+bV9gL3+fuvtsDjkCVtjUn/tx+iRW3js+F6pcd2OPWIHiVOhsrW5DtOaY0+F3W/F7q+f7f+FMr4x65IFnsDiQTgBjjmexTrPZGsyz3nNZ0T/TaOvTrEeX6syzscwiIthWEREAEREAEREAEREAEREAEREAEREAEREAFFtN1xSfeRsdzaCe9SkRjJ40n2Usuh9lcKerpwDn0/TWngq+T0Z2F2cR/VTyW1IoqKXRB1Qfkigu7QuGD7l0zR8HrnOj/AEuqB2K1bdzBsJ5kqUiqlp6pPdKKb/BFsW4rC6MbIGjJoHYsiIrlFRWEjzOQiIvQCIiACIiACIiACIiACIiACIiACIiACIiACIiACIiACIiACIiACIiACIiACIiACIiACIiACIiACIiACIi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AutoShape 8" descr="data:image/jpg;base64,/9j/4AAQSkZJRgABAQAAAQABAAD/2wCEAAkGBhQREBQUEBQVFRUVFRUVFhUUFBUWEBQUFRQVFBQXFRQXHCYeGBkjGRUUHy8gIycpLC0tFR4xNTAqNSYrLCkBCQoKDgwOGg8PGiokHyQpLCwsLS8sLC0sKjAsKSwsLCwpLSwsKSwsLCwsLCwsKSwpLCksLC0pKSwsLCwpKS0sLP/AABEIAOEA4QMBIgACEQEDEQH/xAAcAAEAAgMBAQEAAAAAAAAAAAAABAUDBgcBAgj/xABEEAABAwEEBgYHBwIGAQUAAAABAAIDEQQFITEGEkFRYXEiMoGRobEHExRCUsHRIzNicpLh8IKiJEOywtLxUxVjc4OT/8QAGwEAAgMBAQEAAAAAAAAAAAAAAAUCAwQGAQf/xAAyEQACAgEEAAMGBQMFAAAAAAAAAQIDEQQSITEFQVETIjJhgZFxobHR8BQjwQYzQuHx/9oADAMBAAIRAxEAPwDuKIiACIiACIiACIiACIiACIiACLHLaGt6zmjmQPNRnX1AM5oh/wDYz6rzJJRb6RNRQhfcBymi/wD0Z9Vnitsbuq9juTgfIoygcJLtGZERekQiIgAiIgAiIgAiIgAiIgAiIgAiIgAiIgAiIgAiLU9ONOfYNRjGa8kgJGsaRtANKmmJx2Yc1GUlFZZbVVK2ShBcm0yyhoJcQ0DMkgAcyVrV5+kOzRYRkzO/B1P1nDuquXW6+p7W7XtMhpsGTB+Vgw+ayRhzW1jjJ4uoCeQKzu9voc1+Fxj/ALjy/RcL7m4T6c2qX7trIhvprO73YeCr57xlf99aXngHkDuFAtLmvx7s3U4BRzbq5lUuxsYw0MY9JL6f5NxM0AzdVfQtsC0r2xPbFHeXf03zZu3tMB2p6qJ2Th3rSfbF6LbxXu88/pn5Nm9xGVn3Mz28nkDuqpsOl9si6xbKPxNFe9tCudx3s5uTj3qfZ9KXDrYheqzBVPSN9pP6HTbv9JcLjS0MdEd46bPAaw7itqsV4RzN1oXte3e0g9+481xB+kELx0mqKL1ETtezSuY4biQf3HAq1Xtd8mGfhcZ/DmL+6P0Ci5fo56XaUZbW1GXrWDEfnYM+be5dJsVujmYJIXtex2TmmoP78FohOMuhPqNLbp3ia+vkZ0RFMzBERABERABERABERABERABRbxvOOBmvK6gyAzc47mjMlRb9v5lmb8UjuoyuJ4k7Gjeud3je75HmSR2s7IEZAfDGNjeKpstUeF2Zrr1Dhdnz6QfSLOxrY4CYS8a3R++DK0FXbCaHLIbVpE1smlhZLKZJnNc9tXudI5o6DhUmppiVJ00OtayTsjjpy1AfqpOjkRELici4OG+lNUnvAUZxzAZ+FT2Xxk+c5MGj0we10jyKg0xyaAPBYr10tzbDyL/+P1VZpJGG2h2rhUNJAyJoqqiwubXB3ENNGb3v7Gb2srz2pYqJRV5NXszL7UntS+I4C40aCTuAJPcFZQ6LWp/Vgf2jV/1UXqy+iEtsfiaRA9qT2pWp0Ltf/hP6mfVRLTo/aI+vDIBv1SR3he4foeKVb6kvuRfak9qWItSijks2GX2pPaliolEZDYZfairbRzTKewya8DsD143YxPH4m7+IxCpKJReqTXKIzpjOO2Syj9IaHacQXjHWM6krR04nHpt4j4m12jtotjX5Vu68JLPK2WF5Y9hq1zcx9RsIOBXftAdPGXjFR1GWhg+0ZscMtdn4d42E8iWFN+/h9nI+JeFvT/3K+Y/p/wBG2IiLSIwiIgAiIgAiIgAq++74bZoi92Ljgxm17tg5bSdgU6SQNBLiAACSTkAMSSuX33ezrXPrNqAatiB9yLa8je7PuGxVW2bF8yi+32ceOyLa7W6V7nyO1iT0iPeOyNm5oU6xWGgq4DWIpwaPhCq7LKHWhjG9RlacSBi49q2NoWOPPIuh73LNB0zsZpHJuBid+Zh6Pe0juUy76NDRsLQ08iM++hV/fN1iRj2HqyDP4ZB1T8u1azZKhga4Uc3oOG0FuBWyt5jhjLTWNJY7Rqt92j1k7zQih1aHPo4Y9oKg0V5pLY6SCQZSDH87cHd+B7V7o5oy+1v+GNp6T/k3efJKpRe9xPqVF1b08bs4jj+IrbuuqS0P1Ymlx27gN5OQW8XR6O42UNoPrHfC2ojHbmfBWttt1muyzitGj3WjGSR3zPE4Bc7vfSy1W4kNPqofhaSKj8Ts38slphSl3yxLqfEZS+F7Y/n/AD8DfrTpFYbGNUPjaR7kTdZ3bq/Mqpm9KkAPRildxOo35labY7hByBdzwarWLR6g9wchU+AWtUyYjnrak+my6b6VotsEnY5hU+yekmyPwcXx/mZUd7SVqUt2MyL467nNI8wo02jwIq0A8Y3A+CHTNHsdZU/ii0dKfY7JbW1AjlHxMI1h2jEdq1a+vR25tXWZ2sPgd1/6XZHwWmCCWzv14nOaRtaS145jat10X9JAeRHbKNJwEowafzj3eYw5LPOCfEkM9PqZxW6qWV6GmywlpLXAgjAgihB4hfFF1rSDRmO1trg2SnRkHgHbwuY2+73wyGOQUcO47iDtCyTg4HQ6XUw1C44foQ6JRZKJRVZNuwx0Uq67yks0zJYXFr2GoI8QRtBGBG0FYaJRep4PJVqSw1wfpDQ/Sll4WZsraB46MjK4sft/pOYO7iCrxfnz0daQmx2sGp1HjVe3Y4bDzGY7V+gIZQ9oc01BAIO8FNNPf7RYfaPnvimh/pLsR+F8r9vofaIi0ioIiIAIiIA1TTy9dWNsANPWVdJwibmP6jhyDloss2pCXnrzYN/DGFNv22G1Wp1MpH6reEMeAPbi7+pVN9WkPmIb1WdBvIJbbPLbE19m6Tl9F/P52YrBNqPa7cfDathtF9in2eJO0jALW4wpUYVcZNFMJNLCLmyXrWolxB3DFVN8xUeZWYtoA/DEgZP5gYHhjsWeMKTGFdCbTNFdkovJSvu4WkCMmms5pa7cR9WkjnRXt63lDdtk1qUa0arGDrPechzOZPNQLfcz7O1sg+6ecN8TicAfwnZuy3LVtL7PLaZmyylvqowGsjBNanNzqimJ8gFocNz3LzOp0utxRsk+Fyl+JRSyS2yUz2k1Luqz3Q3YANjeG3Mq1jhDaCms7Y0ZD8x+S8szN3/Svbnu0OqTg0YuO0ptptFlbpcIS6vxHMsLl/kjDYWGnSGsTkBg0dilyF4zIbwCnNtzA3oN6RwApg1uxRRAXGpTSEYw+FYE9k52czl+xAtMXrBR+PPNVcl1uaaxnxoQtlNjWCWCiJ1ws+JE6b7KPgf0fRWRREik9HcR1x27VS31cFOkzGuRGTue4rZHtUeR2rUEVBzCz36GucPd7LtN4ldVbuZ8aBaaGJws1pPQJ1Y3O/y3bGOPwnZu5ZblpVo8LTFVo+1YCWnfvaefmuX3xdOsasz8COPFSbJpfeMIDRIXAAABzI5MBgMSK+K5uyprMWjt9NrovFsHhkZzKGhzC8ovi1aQSve58sDCXGpIY9lTtOBovll8xHrRvb+Vwd4OA80vdE0dbX4pp5rl4MtEoskdohf1ZQ07pGlviKjxUg3e+ms0azfiYQ5ve1VOMl2jfXdTZ8MkRonlrgRmDVdz9Hl++sjEbjs1mcs3D5/qXDdVbroPeZYGkZxv7x1gO3pDtUPaupqxeXf4ef7/AEFHj2kVum3eaO4IviGUOaHNycARyIqF9roU88o+dBERegFWaSWwxWWVwz1dVv5n9Bvia9is1qnpCterBG3e8uPJjT/uc1QseItlVstsGzSrscA6aXZEzUbzoqFhqaq2B1Lvrtlk8Af2VTGlcvIRzfS/nJJjUuNRY1KjQgRKjUyyx6zgN5A7yocatbkbWZnMnuBVseWXwWXgk+kC0iK7pAPe1Ix2uB8mlc5t1q/wgc7Mhvf/AALdPSw//CxDfN5Md9Vzm/paQwN3tr4AfMphX3yMovGTNd+IBW0P6EAaM3Ur24latc2IA4rZLdJ1Qukre6uLEclibFliqriy2SqrbGVf2JwULG0XVpNnw+w4KstdnotkleKKktzlXXJtllkUka/OxfM8OvFX3m4cxsqs1pKxQuweOFVXr9yp9pF8xaf+GR0+HZtfTRSwxh0ga6oBqMN+xW0FwxuexlSC9wYCctZxo2tMhXaqG3S0NRmDVXlw3oXzQtdn62OhHB7cwlers3Q9pHvH6DXTR2+4/Jk+36BTQ114pKD3mESM8MR2hUslwg5OB4OGK77JkeRVJabMyT7xjX/maCe/NIL/ABN6dpSWUxjCnd0cOtOjP4Afy4HwVd/6SY3Vje+Nw4kHvFCu3WnRWB3VDoz+E1b+l31VHeOhLyOjqyjd1ZO4/IqyrxTTW8Phln9+vlNnO7PPanA68cdoaM3Ehkg/qFD3gqddekUcTxEInskdLGDrSNe0CtMCAPiVxHdnqS5pDgTmHChHYtBvOSlpeRm1wPa0D6LTdVXKGY+fBsr8R1E4uqT4P03olatezAfAS3s6zfA07FdLT9ArVUEbHMDh2H6OC3BeeGW+000c9rj7cCu+O2bCIiYFIXO/SjaaOa3dGT+t9P8AYuiLlfpSl+3I3MjHi8/NZ9Q8QMmseKmVd8dGyWVvAu8P3VRGVbaSH7Kzf/H8gqeMpfPsUWfF9v0JkZUqMqFGVKjKEeomRlW9xO+2Z2+RVNGVYXdPqyMO5w7tqui+S+Dw0ZfSlBrWNjvhlH9zXDzouXX8fs7OfwuHcQu16V3f6+xTMGLtXWb+Zh1x30p2rilubr2U0zieHf0uwPit0RjHtoz3O+hHYVfzyVIWpXTaa4bdi2KGWoT7w+1ThsfaFOsg4S3LpljZ5qK0s9soqFr1mZOtc4FUJmwPt6r7TaaqEbSsT5qqMa8EpT9RM+qwh1NbkjnLBbZdSM1zOP0WXxGahTs85Fmki527vJGuXlN06b1suhtn17dZx/7jT2NOsfJaiw+snHDE9n8C6V6Kbu17W6Q5RMP6n9EeGt3Ln73ipr+cj+tcnW3nA8lUEq0tL6NPLzVUVx3is/eivkMqFwzwr5K9JXyUikzUjFarO2QasjQ8bK5jkcx2Ln2knooEj3SWSUNLsTHLWlfwvaPAjtXRCV8Ocr9Pr9RS8VvPy7PHCPZF0NsboDCx+YbqHsZTzat5Wq2D72M/iHjgtqXVf6dudlE93e5/mkYNYsTX4BERdIYguU+lNn+IP5Yz/rHyXVlzb0rWbpNdviH9jz/zCz6lZrMetWama7pAa2eyu/BTwCpYyra1u17uhd8DqeY+ipY3JdPvInsfvZ+SJ0blJjcoMblKjchHqZOjcpMblAjcpMb1Yi1M3u6bX6yJp2jA8wuV6V3P7HbHCn2M2sW7tV3XbzaT3UW5XFeXq30d1XYHgdhVxpHcDLbAY34HrMfmWP2HkciNy2VyyhhXPck12j8/Wuzus8pbszadjmnIq2sF7b+1Zrzu0scbNahqPYeg7OlcqHawrXLTZnwu1Xim4+6RvB2rTXZKuW+BbOEbY4Zu8U4cKgrJrLSIbyI2qYy/nDam8PE449+LFc9BJP3WbXrLxz6ZrWmaROqsdvvgnCuG1aP6+twckVx0Vjkosv8A29oxOWwb+Ko72vQvKr324lSrHYTXWk7GnzP0SK2crZ75DuqqNcdsTLd1m1W1PWd4DYP5wXeNArgNksjQ8Ukk+0fvFR0W9g8SVqPo80JMjm2q0NowdKJhze7Y8j4Rs38s+nySaoqUs1dy6zwuzZXEi3hLkO0qCSvqSSpJK+CVwmqv9rY5DSEdqweFfJK9JXySsEpFqPCsLzif5s/dZSsBK8rfLBkm7vvWcXDvr8/lxW2rU7qFZmc/LFbYu4/08v7M5esv0SFmr+JL5BERdIYwtR9I9i14GO3Ocw8nt+rW9625V2kFh9dZpGDPVq38zek3xAHaoWR3RaKrY7oNHH7j+0sk8W1pqPPzCoo3K3uqb1VsLfdkGHbiFX3nZ/VTPbsrUcjilEul9jn5fCn6cH1G5SY3qAx6kMevEyKZPjepDHqAx6kMepplqZPY9bJcd94COQ8GuPkVqbJFnZIrYywXwm4vKNu0j0YhtserKKOHUkb12H5t3g+Ga5Zfmjk9jq20RiWCuDxUs782HgfFb/dmkJZRr+k3f7w+oV5LfMIjLnOBbkRmTw1dq1wnno3QsUuuzgjrgZIfsJKE+5Jn2OGaiTaOWhv+WT+Wh8l0S83QCR0scTIRl0RSvGmQJ4BV9jintsvqrM08TkAN73e6P5ir84WWbIpvs0uK5Zh/luHMUHeV9m5Hk9JzW9use5uHiuyWb0Qx6o9bPIXUx1GtDa8NaporWxejCxR4ua+T87zTuZRUvVwxgkqnnJxq6biL3hsEbpZOAqRxoMG8z3rqGinoxEZEtto5wxEQxYD+M+8eAw5rebHYI4W6sLGsbuY0NHbTNfU1qDee4LDfrMRy3hF0a+TISANwCrLVadY8Ni8ntJdn3LDVcnrdf7X3IfD+pvrq28sEr5JQlfJKTSkaUgSvCUJXyqJSJHjzgsS+3nw8z+1fBIY9Y071oqg8JLtkJMsrig6YPAn5fNbCq66IqAnsHIf9+CsV9G8Kp9jpor15E98t02EREzKQiIgDiPpDu/2a2HVwx9Yz8riTQcnaw7Ao19ATQsmbmB0uW3uK6L6TtGjarL6yMfaQVcN7mHrt8A7+niuW3BbKa0L8jWgO/aEquhsm15MQ6iv2dri+n0QWPUhj1httmMTyNmw8F8skWbox9cE9j1nZIoDJFmZIppk0ywZIszZFXiWmJXzHrS5VbHvyc/luCurg5vCL64ym8RJ5t1TSPEjN3ut+p4KPa7aIxVxLnHZtP0Cw2y3NiGowDWyAGQ5/RbBoxoEXkT2+tDi2I9Z24ybh+HvpktU51aaG6bHen023rllTo/orNeDvWSH1cIPXO3eIwczxy55LqV1WeGyxiOCPVaM/icd7icSULsAAAGgUAAoABkAF81XK6rxeyyXucIb16dJck43gNxXw68dw7yodV5VYJeI3v/l+SLVTH0M0lrcdvcsBKVXlVgsulN5k8lqil0CV4SvCV4Ss8pE8AleErwleKlyJYC8caL1Yi6vy+qK4bnz0DeBTZ/KqdBFqjifNfFmgpic/JWd2waz6nJvns+vcui0Okdk0vN/kjJbZhFnZ4tVoG4eO3xWREXfRiopJeQpbyERF6AREQAIXHNPdEDBPrwigd0mUyNM28x4ii7GoN8XU20xGN/NrtrXDIj+ZEqm6tWRwZ9RSrYY8zhkjxPHjg4Z7wVTmrTQ5ra73uR0UrgRqyNwI9142Ht2FUVugrmKOG/NKZxa7EFkWu+yMyRZmyKDWma+nv6JpuUY8tIqTLGxReuJJ6jTl8R48FNtc7qtjiaXSPwaAKndgFRXdb/VOr7pzHz5rr1w3MyBjZCAZXtrrfA12Oq35rfqdTXoqtz+nzOo0en91KP1K/RXQttmpLaKPnOIGbIz83ce7etlc+ua+CV5VcLq9dZqZ7pv6D2upQWEfVV5VeVXlVhci3B7VKr5qvKqDke4Pqq+aryq8qq3I9we1XhK8qiqcj0ISvl8gGf7nksRq7Pu+u9ShW5A3g9c/W5ef7KVZ7PtPcvYLNTE5qQnOn023mX2/czTn6HrWkkAZlXtmg1Ggd/EqNd1j1ek7M5DcPqpy7Tw7Seyjvl2/yQuus3PCCIiaFAREQAREQAREQBS6S6OttTKiglaOi7Yfwu4eXfXl94XbRxZK0tc3A/ED/OxdqVPpDo2y1Nr1ZAOi+n9rt48vPPbTu5XZj1Gn38rv9Tg95Xa6PHNvxD57lEgm1XA502HIjaO5b3eF3PgeWStof7XDe07QqO2XEx+LOgeHVPZs7EslW0+BLOlp8FDb7KGkOZix+LTu3tPELp+g9/i02YMcftYAGuG1zBgx47MDxHFc8dY3xgslaTGdrcQ07HDcVgsVsksc7ZIziMQc2Pacwd4O0KzU0rXUOt8S8ht4frfZyUZnaapVV1yX7HbIvWRYEdeMnpMPzadhU+q+e31zpm4TWGjrotSWUe1Sq+apVUORPB7VeVXi8JUMt8ID2qJQ7u+g88UDePY36n6KxUzffH4/t2ebkEWRlnO6nfVZ2WUDPHyVq0k2+OiPtEQWWauI5EnYRmOW0c1MhgDee9ZgNm8HvAJHke9eAVyTyGnisSS5f5P5GZzfR4rGwWD3n9g+ZX3Y7upi/PYNg58VPXSaLw/biy3vyX7mO23PEQiInRmCIiACIiACIiACIiACIiAIt43ZHOzUlaHDZ8TTvadhWh31oXLDV0VZWcB9o0cWjPmO4LoyKudcZ9lNlMbO+ziywy2GN7S17cDtbg5p3j+Yrrd6aNQWjF7KO+NnRf27D21WqXh6P5W4wubINzui/wCh7wsrplF5QvnpZx65OZvgnsEzZInUHuyDqOG1rx5tK6Lo7pG21tAcBHLuqDG/jG7/AGnHmqm03VNEC2WF2qcCHNJjPaMO1a3a9HyCXWV5af8Axl1D/S7b2rJq9HRrY7bliXr5mjT66zT8dr0OreyuXosh3hc0uzTu12QhlpaZWbpKiQD8Mn1qt3ufTay2mgbJ6t59yWjTXg7qu71zl/gbp5w5L1Q6o8Srt4zh+jLUWTivXWMEbVIRYo6euLykbHNsxNhbnT+bV9gL3+fuvtsDjkCVtjUn/tx+iRW3js+F6pcd2OPWIHiVOhsrW5DtOaY0+F3W/F7q+f7f+FMr4x65IFnsDiQTgBjjmexTrPZGsyz3nNZ0T/TaOvTrEeX6syzscwiIthWEREAEREAEREAEREAEREAEREAEREAEREAFFtN1xSfeRsdzaCe9SkRjJ40n2Usuh9lcKerpwDn0/TWngq+T0Z2F2cR/VTyW1IoqKXRB1Qfkigu7QuGD7l0zR8HrnOj/AEuqB2K1bdzBsJ5kqUiqlp6pPdKKb/BFsW4rC6MbIGjJoHYsiIrlFRWEjzOQiIvQCIiACIiACIiACIiACIiACIiACIiACIiACIiACIiACIiACIiACIiACIiACIiACIiACIiACIiACIiACIiA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AutoShape 10" descr="data:image/jpg;base64,/9j/4AAQSkZJRgABAQAAAQABAAD/2wCEAAkGBhQREBQUEBQVFRUVFRUVFhUUFBUWEBQUFRQVFBQXFRQXHCYeGBkjGRUUHy8gIycpLC0tFR4xNTAqNSYrLCkBCQoKDgwOGg8PGiokHyQpLCwsLS8sLC0sKjAsKSwsLCwpLSwsKSwsLCwsLCwsKSwpLCksLC0pKSwsLCwpKS0sLP/AABEIAOEA4QMBIgACEQEDEQH/xAAcAAEAAgMBAQEAAAAAAAAAAAAABAUDBgcBAgj/xABEEAABAwEEBgYHBwIGAQUAAAABAAIDEQQFITEGEkFRYXEiMoGRobEHExRCUsHRIzNicpLh8IKiJEOywtLxUxVjc4OT/8QAGwEAAgMBAQEAAAAAAAAAAAAAAAUCAwQGAQf/xAAyEQACAgEEAAMGBQMFAAAAAAAAAQIDEQQSITEFQVETIjJhgZFxobHR8BQjwQYzQuHx/9oADAMBAAIRAxEAPwDuKIiACIiACIiACIiACIiACIiACLHLaGt6zmjmQPNRnX1AM5oh/wDYz6rzJJRb6RNRQhfcBymi/wD0Z9Vnitsbuq9juTgfIoygcJLtGZERekQiIgAiIgAiIgAiIgAiIgAiIgAiIgAiIgAiIgAiLU9ONOfYNRjGa8kgJGsaRtANKmmJx2Yc1GUlFZZbVVK2ShBcm0yyhoJcQ0DMkgAcyVrV5+kOzRYRkzO/B1P1nDuquXW6+p7W7XtMhpsGTB+Vgw+ayRhzW1jjJ4uoCeQKzu9voc1+Fxj/ALjy/RcL7m4T6c2qX7trIhvprO73YeCr57xlf99aXngHkDuFAtLmvx7s3U4BRzbq5lUuxsYw0MY9JL6f5NxM0AzdVfQtsC0r2xPbFHeXf03zZu3tMB2p6qJ2Th3rSfbF6LbxXu88/pn5Nm9xGVn3Mz28nkDuqpsOl9si6xbKPxNFe9tCudx3s5uTj3qfZ9KXDrYheqzBVPSN9pP6HTbv9JcLjS0MdEd46bPAaw7itqsV4RzN1oXte3e0g9+481xB+kELx0mqKL1ETtezSuY4biQf3HAq1Xtd8mGfhcZ/DmL+6P0Ci5fo56XaUZbW1GXrWDEfnYM+be5dJsVujmYJIXtex2TmmoP78FohOMuhPqNLbp3ia+vkZ0RFMzBERABERABERABERABERABRbxvOOBmvK6gyAzc47mjMlRb9v5lmb8UjuoyuJ4k7Gjeud3je75HmSR2s7IEZAfDGNjeKpstUeF2Zrr1Dhdnz6QfSLOxrY4CYS8a3R++DK0FXbCaHLIbVpE1smlhZLKZJnNc9tXudI5o6DhUmppiVJ00OtayTsjjpy1AfqpOjkRELici4OG+lNUnvAUZxzAZ+FT2Xxk+c5MGj0we10jyKg0xyaAPBYr10tzbDyL/+P1VZpJGG2h2rhUNJAyJoqqiwubXB3ENNGb3v7Gb2srz2pYqJRV5NXszL7UntS+I4C40aCTuAJPcFZQ6LWp/Vgf2jV/1UXqy+iEtsfiaRA9qT2pWp0Ltf/hP6mfVRLTo/aI+vDIBv1SR3he4foeKVb6kvuRfak9qWItSijks2GX2pPaliolEZDYZfairbRzTKewya8DsD143YxPH4m7+IxCpKJReqTXKIzpjOO2Syj9IaHacQXjHWM6krR04nHpt4j4m12jtotjX5Vu68JLPK2WF5Y9hq1zcx9RsIOBXftAdPGXjFR1GWhg+0ZscMtdn4d42E8iWFN+/h9nI+JeFvT/3K+Y/p/wBG2IiLSIwiIgAiIgAiIgAq++74bZoi92Ljgxm17tg5bSdgU6SQNBLiAACSTkAMSSuX33ezrXPrNqAatiB9yLa8je7PuGxVW2bF8yi+32ceOyLa7W6V7nyO1iT0iPeOyNm5oU6xWGgq4DWIpwaPhCq7LKHWhjG9RlacSBi49q2NoWOPPIuh73LNB0zsZpHJuBid+Zh6Pe0juUy76NDRsLQ08iM++hV/fN1iRj2HqyDP4ZB1T8u1azZKhga4Uc3oOG0FuBWyt5jhjLTWNJY7Rqt92j1k7zQih1aHPo4Y9oKg0V5pLY6SCQZSDH87cHd+B7V7o5oy+1v+GNp6T/k3efJKpRe9xPqVF1b08bs4jj+IrbuuqS0P1Ymlx27gN5OQW8XR6O42UNoPrHfC2ojHbmfBWttt1muyzitGj3WjGSR3zPE4Bc7vfSy1W4kNPqofhaSKj8Ts38slphSl3yxLqfEZS+F7Y/n/AD8DfrTpFYbGNUPjaR7kTdZ3bq/Mqpm9KkAPRildxOo35labY7hByBdzwarWLR6g9wchU+AWtUyYjnrak+my6b6VotsEnY5hU+yekmyPwcXx/mZUd7SVqUt2MyL467nNI8wo02jwIq0A8Y3A+CHTNHsdZU/ii0dKfY7JbW1AjlHxMI1h2jEdq1a+vR25tXWZ2sPgd1/6XZHwWmCCWzv14nOaRtaS145jat10X9JAeRHbKNJwEowafzj3eYw5LPOCfEkM9PqZxW6qWV6GmywlpLXAgjAgihB4hfFF1rSDRmO1trg2SnRkHgHbwuY2+73wyGOQUcO47iDtCyTg4HQ6XUw1C44foQ6JRZKJRVZNuwx0Uq67yks0zJYXFr2GoI8QRtBGBG0FYaJRep4PJVqSw1wfpDQ/Sll4WZsraB46MjK4sft/pOYO7iCrxfnz0daQmx2sGp1HjVe3Y4bDzGY7V+gIZQ9oc01BAIO8FNNPf7RYfaPnvimh/pLsR+F8r9vofaIi0ioIiIAIiIA1TTy9dWNsANPWVdJwibmP6jhyDloss2pCXnrzYN/DGFNv22G1Wp1MpH6reEMeAPbi7+pVN9WkPmIb1WdBvIJbbPLbE19m6Tl9F/P52YrBNqPa7cfDathtF9in2eJO0jALW4wpUYVcZNFMJNLCLmyXrWolxB3DFVN8xUeZWYtoA/DEgZP5gYHhjsWeMKTGFdCbTNFdkovJSvu4WkCMmms5pa7cR9WkjnRXt63lDdtk1qUa0arGDrPechzOZPNQLfcz7O1sg+6ecN8TicAfwnZuy3LVtL7PLaZmyylvqowGsjBNanNzqimJ8gFocNz3LzOp0utxRsk+Fyl+JRSyS2yUz2k1Luqz3Q3YANjeG3Mq1jhDaCms7Y0ZD8x+S8szN3/Svbnu0OqTg0YuO0ptptFlbpcIS6vxHMsLl/kjDYWGnSGsTkBg0dilyF4zIbwCnNtzA3oN6RwApg1uxRRAXGpTSEYw+FYE9k52czl+xAtMXrBR+PPNVcl1uaaxnxoQtlNjWCWCiJ1ws+JE6b7KPgf0fRWRREik9HcR1x27VS31cFOkzGuRGTue4rZHtUeR2rUEVBzCz36GucPd7LtN4ldVbuZ8aBaaGJws1pPQJ1Y3O/y3bGOPwnZu5ZblpVo8LTFVo+1YCWnfvaefmuX3xdOsasz8COPFSbJpfeMIDRIXAAABzI5MBgMSK+K5uyprMWjt9NrovFsHhkZzKGhzC8ovi1aQSve58sDCXGpIY9lTtOBovll8xHrRvb+Vwd4OA80vdE0dbX4pp5rl4MtEoskdohf1ZQ07pGlviKjxUg3e+ms0azfiYQ5ve1VOMl2jfXdTZ8MkRonlrgRmDVdz9Hl++sjEbjs1mcs3D5/qXDdVbroPeZYGkZxv7x1gO3pDtUPaupqxeXf4ef7/AEFHj2kVum3eaO4IviGUOaHNycARyIqF9roU88o+dBERegFWaSWwxWWVwz1dVv5n9Bvia9is1qnpCterBG3e8uPJjT/uc1QseItlVstsGzSrscA6aXZEzUbzoqFhqaq2B1Lvrtlk8Af2VTGlcvIRzfS/nJJjUuNRY1KjQgRKjUyyx6zgN5A7yocatbkbWZnMnuBVseWXwWXgk+kC0iK7pAPe1Ix2uB8mlc5t1q/wgc7Mhvf/AALdPSw//CxDfN5Md9Vzm/paQwN3tr4AfMphX3yMovGTNd+IBW0P6EAaM3Ur24latc2IA4rZLdJ1Qukre6uLEclibFliqriy2SqrbGVf2JwULG0XVpNnw+w4KstdnotkleKKktzlXXJtllkUka/OxfM8OvFX3m4cxsqs1pKxQuweOFVXr9yp9pF8xaf+GR0+HZtfTRSwxh0ga6oBqMN+xW0FwxuexlSC9wYCctZxo2tMhXaqG3S0NRmDVXlw3oXzQtdn62OhHB7cwlers3Q9pHvH6DXTR2+4/Jk+36BTQ114pKD3mESM8MR2hUslwg5OB4OGK77JkeRVJabMyT7xjX/maCe/NIL/ABN6dpSWUxjCnd0cOtOjP4Afy4HwVd/6SY3Vje+Nw4kHvFCu3WnRWB3VDoz+E1b+l31VHeOhLyOjqyjd1ZO4/IqyrxTTW8Phln9+vlNnO7PPanA68cdoaM3Ehkg/qFD3gqddekUcTxEInskdLGDrSNe0CtMCAPiVxHdnqS5pDgTmHChHYtBvOSlpeRm1wPa0D6LTdVXKGY+fBsr8R1E4uqT4P03olatezAfAS3s6zfA07FdLT9ArVUEbHMDh2H6OC3BeeGW+000c9rj7cCu+O2bCIiYFIXO/SjaaOa3dGT+t9P8AYuiLlfpSl+3I3MjHi8/NZ9Q8QMmseKmVd8dGyWVvAu8P3VRGVbaSH7Kzf/H8gqeMpfPsUWfF9v0JkZUqMqFGVKjKEeomRlW9xO+2Z2+RVNGVYXdPqyMO5w7tqui+S+Dw0ZfSlBrWNjvhlH9zXDzouXX8fs7OfwuHcQu16V3f6+xTMGLtXWb+Zh1x30p2rilubr2U0zieHf0uwPit0RjHtoz3O+hHYVfzyVIWpXTaa4bdi2KGWoT7w+1ThsfaFOsg4S3LpljZ5qK0s9soqFr1mZOtc4FUJmwPt6r7TaaqEbSsT5qqMa8EpT9RM+qwh1NbkjnLBbZdSM1zOP0WXxGahTs85Fmki527vJGuXlN06b1suhtn17dZx/7jT2NOsfJaiw+snHDE9n8C6V6Kbu17W6Q5RMP6n9EeGt3Ln73ipr+cj+tcnW3nA8lUEq0tL6NPLzVUVx3is/eivkMqFwzwr5K9JXyUikzUjFarO2QasjQ8bK5jkcx2Ln2knooEj3SWSUNLsTHLWlfwvaPAjtXRCV8Ocr9Pr9RS8VvPy7PHCPZF0NsboDCx+YbqHsZTzat5Wq2D72M/iHjgtqXVf6dudlE93e5/mkYNYsTX4BERdIYguU+lNn+IP5Yz/rHyXVlzb0rWbpNdviH9jz/zCz6lZrMetWama7pAa2eyu/BTwCpYyra1u17uhd8DqeY+ipY3JdPvInsfvZ+SJ0blJjcoMblKjchHqZOjcpMblAjcpMb1Yi1M3u6bX6yJp2jA8wuV6V3P7HbHCn2M2sW7tV3XbzaT3UW5XFeXq30d1XYHgdhVxpHcDLbAY34HrMfmWP2HkciNy2VyyhhXPck12j8/Wuzus8pbszadjmnIq2sF7b+1Zrzu0scbNahqPYeg7OlcqHawrXLTZnwu1Xim4+6RvB2rTXZKuW+BbOEbY4Zu8U4cKgrJrLSIbyI2qYy/nDam8PE449+LFc9BJP3WbXrLxz6ZrWmaROqsdvvgnCuG1aP6+twckVx0Vjkosv8A29oxOWwb+Ko72vQvKr324lSrHYTXWk7GnzP0SK2crZ75DuqqNcdsTLd1m1W1PWd4DYP5wXeNArgNksjQ8Ukk+0fvFR0W9g8SVqPo80JMjm2q0NowdKJhze7Y8j4Rs38s+nySaoqUs1dy6zwuzZXEi3hLkO0qCSvqSSpJK+CVwmqv9rY5DSEdqweFfJK9JXySsEpFqPCsLzif5s/dZSsBK8rfLBkm7vvWcXDvr8/lxW2rU7qFZmc/LFbYu4/08v7M5esv0SFmr+JL5BERdIYwtR9I9i14GO3Ocw8nt+rW9625V2kFh9dZpGDPVq38zek3xAHaoWR3RaKrY7oNHH7j+0sk8W1pqPPzCoo3K3uqb1VsLfdkGHbiFX3nZ/VTPbsrUcjilEul9jn5fCn6cH1G5SY3qAx6kMevEyKZPjepDHqAx6kMepplqZPY9bJcd94COQ8GuPkVqbJFnZIrYywXwm4vKNu0j0YhtserKKOHUkb12H5t3g+Ga5Zfmjk9jq20RiWCuDxUs782HgfFb/dmkJZRr+k3f7w+oV5LfMIjLnOBbkRmTw1dq1wnno3QsUuuzgjrgZIfsJKE+5Jn2OGaiTaOWhv+WT+Wh8l0S83QCR0scTIRl0RSvGmQJ4BV9jintsvqrM08TkAN73e6P5ir84WWbIpvs0uK5Zh/luHMUHeV9m5Hk9JzW9use5uHiuyWb0Qx6o9bPIXUx1GtDa8NaporWxejCxR4ua+T87zTuZRUvVwxgkqnnJxq6biL3hsEbpZOAqRxoMG8z3rqGinoxEZEtto5wxEQxYD+M+8eAw5rebHYI4W6sLGsbuY0NHbTNfU1qDee4LDfrMRy3hF0a+TISANwCrLVadY8Ni8ntJdn3LDVcnrdf7X3IfD+pvrq28sEr5JQlfJKTSkaUgSvCUJXyqJSJHjzgsS+3nw8z+1fBIY9Y071oqg8JLtkJMsrig6YPAn5fNbCq66IqAnsHIf9+CsV9G8Kp9jpor15E98t02EREzKQiIgDiPpDu/2a2HVwx9Yz8riTQcnaw7Ao19ATQsmbmB0uW3uK6L6TtGjarL6yMfaQVcN7mHrt8A7+niuW3BbKa0L8jWgO/aEquhsm15MQ6iv2dri+n0QWPUhj1httmMTyNmw8F8skWbox9cE9j1nZIoDJFmZIppk0ywZIszZFXiWmJXzHrS5VbHvyc/luCurg5vCL64ym8RJ5t1TSPEjN3ut+p4KPa7aIxVxLnHZtP0Cw2y3NiGowDWyAGQ5/RbBoxoEXkT2+tDi2I9Z24ybh+HvpktU51aaG6bHen023rllTo/orNeDvWSH1cIPXO3eIwczxy55LqV1WeGyxiOCPVaM/icd7icSULsAAAGgUAAoABkAF81XK6rxeyyXucIb16dJck43gNxXw68dw7yodV5VYJeI3v/l+SLVTH0M0lrcdvcsBKVXlVgsulN5k8lqil0CV4SvCV4Ss8pE8AleErwleKlyJYC8caL1Yi6vy+qK4bnz0DeBTZ/KqdBFqjifNfFmgpic/JWd2waz6nJvns+vcui0Okdk0vN/kjJbZhFnZ4tVoG4eO3xWREXfRiopJeQpbyERF6AREQAIXHNPdEDBPrwigd0mUyNM28x4ii7GoN8XU20xGN/NrtrXDIj+ZEqm6tWRwZ9RSrYY8zhkjxPHjg4Z7wVTmrTQ5ra73uR0UrgRqyNwI9142Ht2FUVugrmKOG/NKZxa7EFkWu+yMyRZmyKDWma+nv6JpuUY8tIqTLGxReuJJ6jTl8R48FNtc7qtjiaXSPwaAKndgFRXdb/VOr7pzHz5rr1w3MyBjZCAZXtrrfA12Oq35rfqdTXoqtz+nzOo0en91KP1K/RXQttmpLaKPnOIGbIz83ce7etlc+ua+CV5VcLq9dZqZ7pv6D2upQWEfVV5VeVXlVhci3B7VKr5qvKqDke4Pqq+aryq8qq3I9we1XhK8qiqcj0ISvl8gGf7nksRq7Pu+u9ShW5A3g9c/W5ef7KVZ7PtPcvYLNTE5qQnOn023mX2/czTn6HrWkkAZlXtmg1Ggd/EqNd1j1ek7M5DcPqpy7Tw7Seyjvl2/yQuus3PCCIiaFAREQAREQAREQBS6S6OttTKiglaOi7Yfwu4eXfXl94XbRxZK0tc3A/ED/OxdqVPpDo2y1Nr1ZAOi+n9rt48vPPbTu5XZj1Gn38rv9Tg95Xa6PHNvxD57lEgm1XA502HIjaO5b3eF3PgeWStof7XDe07QqO2XEx+LOgeHVPZs7EslW0+BLOlp8FDb7KGkOZix+LTu3tPELp+g9/i02YMcftYAGuG1zBgx47MDxHFc8dY3xgslaTGdrcQ07HDcVgsVsksc7ZIziMQc2Pacwd4O0KzU0rXUOt8S8ht4frfZyUZnaapVV1yX7HbIvWRYEdeMnpMPzadhU+q+e31zpm4TWGjrotSWUe1Sq+apVUORPB7VeVXi8JUMt8ID2qJQ7u+g88UDePY36n6KxUzffH4/t2ebkEWRlnO6nfVZ2WUDPHyVq0k2+OiPtEQWWauI5EnYRmOW0c1MhgDee9ZgNm8HvAJHke9eAVyTyGnisSS5f5P5GZzfR4rGwWD3n9g+ZX3Y7upi/PYNg58VPXSaLw/biy3vyX7mO23PEQiInRmCIiACIiACIiACIiACIiAIt43ZHOzUlaHDZ8TTvadhWh31oXLDV0VZWcB9o0cWjPmO4LoyKudcZ9lNlMbO+ziywy2GN7S17cDtbg5p3j+Yrrd6aNQWjF7KO+NnRf27D21WqXh6P5W4wubINzui/wCh7wsrplF5QvnpZx65OZvgnsEzZInUHuyDqOG1rx5tK6Lo7pG21tAcBHLuqDG/jG7/AGnHmqm03VNEC2WF2qcCHNJjPaMO1a3a9HyCXWV5af8Axl1D/S7b2rJq9HRrY7bliXr5mjT66zT8dr0OreyuXosh3hc0uzTu12QhlpaZWbpKiQD8Mn1qt3ufTay2mgbJ6t59yWjTXg7qu71zl/gbp5w5L1Q6o8Srt4zh+jLUWTivXWMEbVIRYo6euLykbHNsxNhbnT+bV9gL3+fuvtsDjkCVtjUn/tx+iRW3js+F6pcd2OPWIHiVOhsrW5DtOaY0+F3W/F7q+f7f+FMr4x65IFnsDiQTgBjjmexTrPZGsyz3nNZ0T/TaOvTrEeX6syzscwiIthWEREAEREAEREAEREAEREAEREAEREAEREAFFtN1xSfeRsdzaCe9SkRjJ40n2Usuh9lcKerpwDn0/TWngq+T0Z2F2cR/VTyW1IoqKXRB1Qfkigu7QuGD7l0zR8HrnOj/AEuqB2K1bdzBsJ5kqUiqlp6pPdKKb/BFsW4rC6MbIGjJoHYsiIrlFRWEjzOQiIvQCIiACIiACIiACIiACIiACIiACIiACIiACIiACIiACIiACIiACIiACIiACIiACIiACIiACIiACIiACIiA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36" name="Picture 12" descr="http://www.blogcdn.com/japanese.engadget.com/media/2009/07/google-chrome-logo%5B1%5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62667" y="4725144"/>
            <a:ext cx="904555"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0885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オープン化への</a:t>
            </a:r>
            <a:r>
              <a:rPr lang="ja-JP" altLang="en-US" dirty="0"/>
              <a:t>思惑</a:t>
            </a:r>
            <a:endParaRPr kumimoji="1" lang="ja-JP" altLang="en-US" dirty="0"/>
          </a:p>
        </p:txBody>
      </p:sp>
      <p:sp>
        <p:nvSpPr>
          <p:cNvPr id="7" name="角丸四角形 6"/>
          <p:cNvSpPr/>
          <p:nvPr/>
        </p:nvSpPr>
        <p:spPr bwMode="auto">
          <a:xfrm>
            <a:off x="1979712" y="1688722"/>
            <a:ext cx="2315957" cy="1020198"/>
          </a:xfrm>
          <a:prstGeom prst="roundRect">
            <a:avLst>
              <a:gd name="adj" fmla="val 0"/>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プロプライエタリな技術への警戒</a:t>
            </a:r>
          </a:p>
        </p:txBody>
      </p:sp>
      <p:sp>
        <p:nvSpPr>
          <p:cNvPr id="8" name="角丸四角形 7"/>
          <p:cNvSpPr/>
          <p:nvPr/>
        </p:nvSpPr>
        <p:spPr bwMode="auto">
          <a:xfrm>
            <a:off x="4355976" y="1688722"/>
            <a:ext cx="2232248" cy="1020198"/>
          </a:xfrm>
          <a:prstGeom prst="roundRect">
            <a:avLst>
              <a:gd name="adj" fmla="val 0"/>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開発コストが増大し、自社</a:t>
            </a:r>
            <a:r>
              <a:rPr kumimoji="0" lang="ja-JP" altLang="en-US" sz="2000" dirty="0" smtClean="0">
                <a:solidFill>
                  <a:schemeClr val="bg1"/>
                </a:solidFill>
                <a:latin typeface="+mn-lt"/>
                <a:ea typeface="+mn-ea"/>
              </a:rPr>
              <a:t>で負担しきれない</a:t>
            </a:r>
            <a:endParaRPr kumimoji="0" lang="ja-JP" altLang="en-US" sz="2000" b="0" i="0" u="none" strike="noStrike" cap="none" normalizeH="0" dirty="0" smtClean="0">
              <a:ln>
                <a:noFill/>
              </a:ln>
              <a:solidFill>
                <a:schemeClr val="bg1"/>
              </a:solidFill>
              <a:effectLst/>
              <a:latin typeface="+mn-lt"/>
              <a:ea typeface="+mn-ea"/>
            </a:endParaRPr>
          </a:p>
        </p:txBody>
      </p:sp>
      <p:sp>
        <p:nvSpPr>
          <p:cNvPr id="15" name="角丸四角形 14"/>
          <p:cNvSpPr/>
          <p:nvPr/>
        </p:nvSpPr>
        <p:spPr bwMode="auto">
          <a:xfrm>
            <a:off x="1979712" y="3848962"/>
            <a:ext cx="4608512" cy="1296144"/>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smtClean="0">
                <a:ln>
                  <a:noFill/>
                </a:ln>
                <a:solidFill>
                  <a:schemeClr val="bg1"/>
                </a:solidFill>
                <a:effectLst/>
                <a:latin typeface="+mn-lt"/>
                <a:ea typeface="+mn-ea"/>
              </a:rPr>
              <a:t>オープンで標準化された技術</a:t>
            </a:r>
            <a:endParaRPr kumimoji="0" lang="en-US" altLang="ja-JP" sz="2000" b="0" i="0" u="none" strike="noStrike" cap="none" normalizeH="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a:solidFill>
                  <a:schemeClr val="bg1"/>
                </a:solidFill>
                <a:latin typeface="+mn-lt"/>
                <a:ea typeface="+mn-ea"/>
              </a:rPr>
              <a:t>共同開発に</a:t>
            </a:r>
            <a:r>
              <a:rPr kumimoji="0" lang="ja-JP" altLang="en-US" sz="2000" smtClean="0">
                <a:solidFill>
                  <a:schemeClr val="bg1"/>
                </a:solidFill>
                <a:latin typeface="+mn-lt"/>
                <a:ea typeface="+mn-ea"/>
              </a:rPr>
              <a:t>よるコスト削減</a:t>
            </a:r>
            <a:endParaRPr kumimoji="0" lang="en-US" altLang="ja-JP" sz="2000" smtClean="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a:ln>
                  <a:noFill/>
                </a:ln>
                <a:solidFill>
                  <a:schemeClr val="bg1"/>
                </a:solidFill>
                <a:effectLst/>
                <a:latin typeface="+mn-lt"/>
                <a:ea typeface="+mn-ea"/>
              </a:rPr>
              <a:t>オープン化に</a:t>
            </a:r>
            <a:r>
              <a:rPr kumimoji="0" lang="ja-JP" altLang="en-US" sz="2000" b="0" i="0" u="none" strike="noStrike" cap="none" normalizeH="0" smtClean="0">
                <a:ln>
                  <a:noFill/>
                </a:ln>
                <a:solidFill>
                  <a:schemeClr val="bg1"/>
                </a:solidFill>
                <a:effectLst/>
                <a:latin typeface="+mn-lt"/>
                <a:ea typeface="+mn-ea"/>
              </a:rPr>
              <a:t>よる品質の向上</a:t>
            </a:r>
            <a:endParaRPr kumimoji="0" lang="ja-JP" altLang="en-US" sz="2000" b="0" i="0" u="none" strike="noStrike" cap="none" normalizeH="0" dirty="0" smtClean="0">
              <a:ln>
                <a:noFill/>
              </a:ln>
              <a:solidFill>
                <a:schemeClr val="bg1"/>
              </a:solidFill>
              <a:effectLst/>
              <a:latin typeface="+mn-lt"/>
              <a:ea typeface="+mn-ea"/>
            </a:endParaRPr>
          </a:p>
        </p:txBody>
      </p:sp>
      <p:sp>
        <p:nvSpPr>
          <p:cNvPr id="16" name="角丸四角形 15"/>
          <p:cNvSpPr/>
          <p:nvPr/>
        </p:nvSpPr>
        <p:spPr bwMode="auto">
          <a:xfrm>
            <a:off x="4355976" y="2768842"/>
            <a:ext cx="2232248" cy="1020198"/>
          </a:xfrm>
          <a:prstGeom prst="roundRect">
            <a:avLst>
              <a:gd name="adj" fmla="val 0"/>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コア技術でない部分の開発負担を抑えたい</a:t>
            </a:r>
          </a:p>
        </p:txBody>
      </p:sp>
      <p:sp>
        <p:nvSpPr>
          <p:cNvPr id="17" name="角丸四角形 16"/>
          <p:cNvSpPr/>
          <p:nvPr/>
        </p:nvSpPr>
        <p:spPr bwMode="auto">
          <a:xfrm>
            <a:off x="1979712" y="2768842"/>
            <a:ext cx="2315957" cy="1020198"/>
          </a:xfrm>
          <a:prstGeom prst="roundRect">
            <a:avLst>
              <a:gd name="adj" fmla="val 0"/>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他社にプラットフォームを握られたくない</a:t>
            </a:r>
          </a:p>
        </p:txBody>
      </p:sp>
      <p:sp>
        <p:nvSpPr>
          <p:cNvPr id="19" name="角丸四角形 18"/>
          <p:cNvSpPr/>
          <p:nvPr/>
        </p:nvSpPr>
        <p:spPr bwMode="auto">
          <a:xfrm>
            <a:off x="1979712" y="5217114"/>
            <a:ext cx="2315957" cy="1020198"/>
          </a:xfrm>
          <a:prstGeom prst="roundRect">
            <a:avLst>
              <a:gd name="adj" fmla="val 0"/>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自社技術を積極的に公開してコミュニティを主導</a:t>
            </a:r>
          </a:p>
        </p:txBody>
      </p:sp>
      <p:sp>
        <p:nvSpPr>
          <p:cNvPr id="20" name="角丸四角形 19"/>
          <p:cNvSpPr/>
          <p:nvPr/>
        </p:nvSpPr>
        <p:spPr bwMode="auto">
          <a:xfrm>
            <a:off x="4355976" y="5217114"/>
            <a:ext cx="2232248" cy="1020198"/>
          </a:xfrm>
          <a:prstGeom prst="roundRect">
            <a:avLst>
              <a:gd name="adj" fmla="val 0"/>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a:solidFill>
                  <a:schemeClr val="bg1"/>
                </a:solidFill>
                <a:latin typeface="+mn-lt"/>
                <a:ea typeface="+mn-ea"/>
              </a:rPr>
              <a:t>自社のコア技術</a:t>
            </a:r>
            <a:r>
              <a:rPr kumimoji="0" lang="ja-JP" altLang="en-US" sz="2000" dirty="0" smtClean="0">
                <a:solidFill>
                  <a:schemeClr val="bg1"/>
                </a:solidFill>
                <a:latin typeface="+mn-lt"/>
                <a:ea typeface="+mn-ea"/>
              </a:rPr>
              <a:t>を温存し、</a:t>
            </a:r>
            <a:r>
              <a:rPr kumimoji="0" lang="en-US" altLang="ja-JP" sz="2000" dirty="0" smtClean="0">
                <a:solidFill>
                  <a:schemeClr val="bg1"/>
                </a:solidFill>
                <a:latin typeface="+mn-lt"/>
                <a:ea typeface="+mn-ea"/>
              </a:rPr>
              <a:t>OSS</a:t>
            </a:r>
            <a:r>
              <a:rPr kumimoji="0" lang="ja-JP" altLang="en-US" sz="2000" dirty="0" smtClean="0">
                <a:solidFill>
                  <a:schemeClr val="bg1"/>
                </a:solidFill>
                <a:latin typeface="+mn-lt"/>
                <a:ea typeface="+mn-ea"/>
              </a:rPr>
              <a:t>を活用</a:t>
            </a:r>
            <a:endParaRPr kumimoji="0" lang="ja-JP" altLang="en-US" sz="2000" b="0" i="0" u="none" strike="noStrike" cap="none" normalizeH="0" dirty="0" smtClean="0">
              <a:ln>
                <a:noFill/>
              </a:ln>
              <a:solidFill>
                <a:schemeClr val="bg1"/>
              </a:solidFill>
              <a:effectLst/>
              <a:latin typeface="+mn-lt"/>
              <a:ea typeface="+mn-ea"/>
            </a:endParaRPr>
          </a:p>
        </p:txBody>
      </p:sp>
      <p:sp>
        <p:nvSpPr>
          <p:cNvPr id="21" name="角丸四角形 20"/>
          <p:cNvSpPr/>
          <p:nvPr/>
        </p:nvSpPr>
        <p:spPr bwMode="auto">
          <a:xfrm>
            <a:off x="251520" y="1688722"/>
            <a:ext cx="1656184" cy="102019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背景</a:t>
            </a:r>
          </a:p>
        </p:txBody>
      </p:sp>
      <p:sp>
        <p:nvSpPr>
          <p:cNvPr id="22" name="角丸四角形 21"/>
          <p:cNvSpPr/>
          <p:nvPr/>
        </p:nvSpPr>
        <p:spPr bwMode="auto">
          <a:xfrm>
            <a:off x="251520" y="2768842"/>
            <a:ext cx="1656184" cy="102019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smtClean="0">
                <a:ln>
                  <a:noFill/>
                </a:ln>
                <a:solidFill>
                  <a:schemeClr val="bg1"/>
                </a:solidFill>
                <a:effectLst/>
                <a:latin typeface="+mn-lt"/>
                <a:ea typeface="+mn-ea"/>
              </a:rPr>
              <a:t>思惑</a:t>
            </a:r>
            <a:endParaRPr kumimoji="0" lang="ja-JP" altLang="en-US" sz="2000" b="0" i="0" u="none" strike="noStrike" cap="none" normalizeH="0" dirty="0" smtClean="0">
              <a:ln>
                <a:noFill/>
              </a:ln>
              <a:solidFill>
                <a:schemeClr val="bg1"/>
              </a:solidFill>
              <a:effectLst/>
              <a:latin typeface="+mn-lt"/>
              <a:ea typeface="+mn-ea"/>
            </a:endParaRPr>
          </a:p>
        </p:txBody>
      </p:sp>
      <p:sp>
        <p:nvSpPr>
          <p:cNvPr id="23" name="角丸四角形 22"/>
          <p:cNvSpPr/>
          <p:nvPr/>
        </p:nvSpPr>
        <p:spPr bwMode="auto">
          <a:xfrm>
            <a:off x="251520" y="3848962"/>
            <a:ext cx="1656184" cy="1296144"/>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smtClean="0">
                <a:ln>
                  <a:noFill/>
                </a:ln>
                <a:solidFill>
                  <a:schemeClr val="bg1"/>
                </a:solidFill>
                <a:effectLst/>
                <a:latin typeface="+mn-lt"/>
                <a:ea typeface="+mn-ea"/>
              </a:rPr>
              <a:t>メリット</a:t>
            </a:r>
            <a:endParaRPr kumimoji="0" lang="ja-JP" altLang="en-US" sz="2000" b="0" i="0" u="none" strike="noStrike" cap="none" normalizeH="0" dirty="0" smtClean="0">
              <a:ln>
                <a:noFill/>
              </a:ln>
              <a:solidFill>
                <a:schemeClr val="bg1"/>
              </a:solidFill>
              <a:effectLst/>
              <a:latin typeface="+mn-lt"/>
              <a:ea typeface="+mn-ea"/>
            </a:endParaRPr>
          </a:p>
        </p:txBody>
      </p:sp>
      <p:sp>
        <p:nvSpPr>
          <p:cNvPr id="24" name="角丸四角形 23"/>
          <p:cNvSpPr/>
          <p:nvPr/>
        </p:nvSpPr>
        <p:spPr bwMode="auto">
          <a:xfrm>
            <a:off x="251520" y="5217114"/>
            <a:ext cx="1656184" cy="102019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smtClean="0">
                <a:ln>
                  <a:noFill/>
                </a:ln>
                <a:solidFill>
                  <a:schemeClr val="bg1"/>
                </a:solidFill>
                <a:effectLst/>
                <a:latin typeface="+mn-lt"/>
                <a:ea typeface="+mn-ea"/>
              </a:rPr>
              <a:t>戦略</a:t>
            </a:r>
            <a:endParaRPr kumimoji="0" lang="ja-JP" altLang="en-US" sz="2000" b="0" i="0" u="none" strike="noStrike" cap="none" normalizeH="0" dirty="0" smtClean="0">
              <a:ln>
                <a:noFill/>
              </a:ln>
              <a:solidFill>
                <a:schemeClr val="bg1"/>
              </a:solidFill>
              <a:effectLst/>
              <a:latin typeface="+mn-lt"/>
              <a:ea typeface="+mn-ea"/>
            </a:endParaRPr>
          </a:p>
        </p:txBody>
      </p:sp>
      <p:sp>
        <p:nvSpPr>
          <p:cNvPr id="25" name="角丸四角形 24"/>
          <p:cNvSpPr/>
          <p:nvPr/>
        </p:nvSpPr>
        <p:spPr bwMode="auto">
          <a:xfrm>
            <a:off x="6660232" y="1688722"/>
            <a:ext cx="2232248" cy="1020198"/>
          </a:xfrm>
          <a:prstGeom prst="roundRect">
            <a:avLst>
              <a:gd name="adj" fmla="val 4160"/>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smtClean="0">
                <a:ln>
                  <a:noFill/>
                </a:ln>
                <a:solidFill>
                  <a:schemeClr val="bg1"/>
                </a:solidFill>
                <a:effectLst/>
                <a:latin typeface="+mn-lt"/>
                <a:ea typeface="+mn-ea"/>
              </a:rPr>
              <a:t>ベンダー仕様・価格を受入れざるを得ない</a:t>
            </a:r>
            <a:endParaRPr kumimoji="0" lang="ja-JP" altLang="en-US" sz="2000" b="0" i="0" u="none" strike="noStrike" cap="none" normalizeH="0" dirty="0" smtClean="0">
              <a:ln>
                <a:noFill/>
              </a:ln>
              <a:solidFill>
                <a:schemeClr val="bg1"/>
              </a:solidFill>
              <a:effectLst/>
              <a:latin typeface="+mn-lt"/>
              <a:ea typeface="+mn-ea"/>
            </a:endParaRPr>
          </a:p>
        </p:txBody>
      </p:sp>
      <p:sp>
        <p:nvSpPr>
          <p:cNvPr id="26" name="角丸四角形 25"/>
          <p:cNvSpPr/>
          <p:nvPr/>
        </p:nvSpPr>
        <p:spPr bwMode="auto">
          <a:xfrm>
            <a:off x="6660232" y="2768842"/>
            <a:ext cx="2232248" cy="1020198"/>
          </a:xfrm>
          <a:prstGeom prst="roundRect">
            <a:avLst>
              <a:gd name="adj" fmla="val 0"/>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smtClean="0">
                <a:ln>
                  <a:noFill/>
                </a:ln>
                <a:solidFill>
                  <a:schemeClr val="bg1"/>
                </a:solidFill>
                <a:effectLst/>
                <a:latin typeface="+mn-lt"/>
                <a:ea typeface="+mn-ea"/>
              </a:rPr>
              <a:t>ソフト開発における主導権の奪取</a:t>
            </a:r>
            <a:endParaRPr kumimoji="0" lang="ja-JP" altLang="en-US" sz="2000" b="0" i="0" u="none" strike="noStrike" cap="none" normalizeH="0" dirty="0" smtClean="0">
              <a:ln>
                <a:noFill/>
              </a:ln>
              <a:solidFill>
                <a:schemeClr val="bg1"/>
              </a:solidFill>
              <a:effectLst/>
              <a:latin typeface="+mn-lt"/>
              <a:ea typeface="+mn-ea"/>
            </a:endParaRPr>
          </a:p>
        </p:txBody>
      </p:sp>
      <p:sp>
        <p:nvSpPr>
          <p:cNvPr id="27" name="角丸四角形 26"/>
          <p:cNvSpPr/>
          <p:nvPr/>
        </p:nvSpPr>
        <p:spPr bwMode="auto">
          <a:xfrm>
            <a:off x="6660232" y="5217114"/>
            <a:ext cx="2232248" cy="1020198"/>
          </a:xfrm>
          <a:prstGeom prst="roundRect">
            <a:avLst>
              <a:gd name="adj" fmla="val 0"/>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smtClean="0">
                <a:ln>
                  <a:noFill/>
                </a:ln>
                <a:solidFill>
                  <a:schemeClr val="bg1"/>
                </a:solidFill>
                <a:effectLst/>
                <a:latin typeface="+mn-lt"/>
                <a:ea typeface="+mn-ea"/>
              </a:rPr>
              <a:t>ユーザー主導のコミュニティ作り</a:t>
            </a:r>
            <a:endParaRPr kumimoji="0" lang="ja-JP" altLang="en-US" sz="2000" b="0" i="0" u="none" strike="noStrike" cap="none" normalizeH="0" dirty="0" smtClean="0">
              <a:ln>
                <a:noFill/>
              </a:ln>
              <a:solidFill>
                <a:schemeClr val="bg1"/>
              </a:solidFill>
              <a:effectLst/>
              <a:latin typeface="+mn-lt"/>
              <a:ea typeface="+mn-ea"/>
            </a:endParaRPr>
          </a:p>
        </p:txBody>
      </p:sp>
      <p:sp>
        <p:nvSpPr>
          <p:cNvPr id="28" name="角丸四角形 27"/>
          <p:cNvSpPr/>
          <p:nvPr/>
        </p:nvSpPr>
        <p:spPr bwMode="auto">
          <a:xfrm>
            <a:off x="6660232" y="3848962"/>
            <a:ext cx="2232248" cy="1296144"/>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相互運用性の確保</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仕様決定への参加</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a:solidFill>
                  <a:schemeClr val="bg1"/>
                </a:solidFill>
                <a:latin typeface="+mn-lt"/>
                <a:ea typeface="+mn-ea"/>
              </a:rPr>
              <a:t>ベンダーの監視</a:t>
            </a:r>
            <a:endParaRPr kumimoji="0" lang="ja-JP" altLang="en-US" b="0" i="0" u="none" strike="noStrike" cap="none" normalizeH="0" dirty="0" smtClean="0">
              <a:ln>
                <a:noFill/>
              </a:ln>
              <a:solidFill>
                <a:schemeClr val="bg1"/>
              </a:solidFill>
              <a:effectLst/>
              <a:latin typeface="+mn-lt"/>
              <a:ea typeface="+mn-ea"/>
            </a:endParaRPr>
          </a:p>
        </p:txBody>
      </p:sp>
      <p:sp>
        <p:nvSpPr>
          <p:cNvPr id="29" name="角丸四角形 28"/>
          <p:cNvSpPr/>
          <p:nvPr/>
        </p:nvSpPr>
        <p:spPr bwMode="auto">
          <a:xfrm>
            <a:off x="1979712" y="1124744"/>
            <a:ext cx="4608512" cy="516142"/>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smtClean="0">
                <a:ln>
                  <a:noFill/>
                </a:ln>
                <a:solidFill>
                  <a:schemeClr val="bg1"/>
                </a:solidFill>
                <a:effectLst/>
                <a:latin typeface="+mn-lt"/>
                <a:ea typeface="+mn-ea"/>
              </a:rPr>
              <a:t>ベンダー</a:t>
            </a:r>
            <a:endParaRPr kumimoji="0" lang="ja-JP" altLang="en-US" sz="2000" b="0" i="0" u="none" strike="noStrike" cap="none" normalizeH="0" dirty="0" smtClean="0">
              <a:ln>
                <a:noFill/>
              </a:ln>
              <a:solidFill>
                <a:schemeClr val="bg1"/>
              </a:solidFill>
              <a:effectLst/>
              <a:latin typeface="+mn-lt"/>
              <a:ea typeface="+mn-ea"/>
            </a:endParaRPr>
          </a:p>
        </p:txBody>
      </p:sp>
      <p:sp>
        <p:nvSpPr>
          <p:cNvPr id="30" name="角丸四角形 29"/>
          <p:cNvSpPr/>
          <p:nvPr/>
        </p:nvSpPr>
        <p:spPr bwMode="auto">
          <a:xfrm>
            <a:off x="6660232" y="1124744"/>
            <a:ext cx="2232248" cy="516142"/>
          </a:xfrm>
          <a:prstGeom prst="roundRect">
            <a:avLst>
              <a:gd name="adj" fmla="val 1389"/>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smtClean="0">
                <a:ln>
                  <a:noFill/>
                </a:ln>
                <a:solidFill>
                  <a:schemeClr val="bg1"/>
                </a:solidFill>
                <a:effectLst/>
                <a:latin typeface="+mn-lt"/>
                <a:ea typeface="+mn-ea"/>
              </a:rPr>
              <a:t>ユーザー</a:t>
            </a:r>
            <a:endParaRPr kumimoji="0" lang="ja-JP" altLang="en-US" sz="20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98326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16" grpId="0" animBg="1"/>
      <p:bldP spid="17"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オープンソース</a:t>
            </a:r>
            <a:r>
              <a:rPr lang="ja-JP" altLang="en-US" dirty="0" smtClean="0"/>
              <a:t>のビジネスモデル</a:t>
            </a:r>
            <a:endParaRPr kumimoji="1" lang="ja-JP" altLang="en-US" dirty="0"/>
          </a:p>
        </p:txBody>
      </p:sp>
    </p:spTree>
    <p:extLst>
      <p:ext uri="{BB962C8B-B14F-4D97-AF65-F5344CB8AC3E}">
        <p14:creationId xmlns:p14="http://schemas.microsoft.com/office/powerpoint/2010/main" val="37860999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3"/>
          <p:cNvSpPr>
            <a:spLocks noGrp="1"/>
          </p:cNvSpPr>
          <p:nvPr>
            <p:ph type="title"/>
          </p:nvPr>
        </p:nvSpPr>
        <p:spPr/>
        <p:txBody>
          <a:bodyPr/>
          <a:lstStyle/>
          <a:p>
            <a:r>
              <a:rPr lang="ja-JP" altLang="en-US" sz="2800" dirty="0" smtClean="0">
                <a:latin typeface="Arial" charset="0"/>
              </a:rPr>
              <a:t>ファウンデーションモデルの誕生</a:t>
            </a:r>
          </a:p>
        </p:txBody>
      </p:sp>
      <p:sp>
        <p:nvSpPr>
          <p:cNvPr id="5" name="角丸四角形 4"/>
          <p:cNvSpPr/>
          <p:nvPr/>
        </p:nvSpPr>
        <p:spPr bwMode="auto">
          <a:xfrm>
            <a:off x="2734768" y="2397100"/>
            <a:ext cx="1873250" cy="890686"/>
          </a:xfrm>
          <a:prstGeom prst="roundRect">
            <a:avLst>
              <a:gd name="adj" fmla="val 0"/>
            </a:avLst>
          </a:prstGeom>
          <a:solidFill>
            <a:srgbClr val="0066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6" name="角丸四角形 5"/>
          <p:cNvSpPr/>
          <p:nvPr/>
        </p:nvSpPr>
        <p:spPr bwMode="auto">
          <a:xfrm>
            <a:off x="2734768" y="4418832"/>
            <a:ext cx="1873250" cy="890686"/>
          </a:xfrm>
          <a:prstGeom prst="roundRect">
            <a:avLst>
              <a:gd name="adj" fmla="val 0"/>
            </a:avLst>
          </a:prstGeom>
          <a:solidFill>
            <a:srgbClr val="0066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7" name="角丸四角形 6"/>
          <p:cNvSpPr/>
          <p:nvPr/>
        </p:nvSpPr>
        <p:spPr bwMode="auto">
          <a:xfrm>
            <a:off x="2734768" y="1400250"/>
            <a:ext cx="1873250" cy="890686"/>
          </a:xfrm>
          <a:prstGeom prst="roundRect">
            <a:avLst>
              <a:gd name="adj" fmla="val 0"/>
            </a:avLst>
          </a:prstGeom>
          <a:solidFill>
            <a:srgbClr val="0066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8" name="角丸四角形 7"/>
          <p:cNvSpPr/>
          <p:nvPr/>
        </p:nvSpPr>
        <p:spPr bwMode="auto">
          <a:xfrm>
            <a:off x="251520" y="1400249"/>
            <a:ext cx="1835819" cy="3968751"/>
          </a:xfrm>
          <a:prstGeom prst="roundRect">
            <a:avLst>
              <a:gd name="adj" fmla="val 0"/>
            </a:avLst>
          </a:prstGeom>
          <a:solidFill>
            <a:srgbClr val="C000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ファウンデーション</a:t>
            </a:r>
          </a:p>
        </p:txBody>
      </p:sp>
      <p:sp>
        <p:nvSpPr>
          <p:cNvPr id="9" name="角丸四角形 8"/>
          <p:cNvSpPr/>
          <p:nvPr/>
        </p:nvSpPr>
        <p:spPr bwMode="auto">
          <a:xfrm>
            <a:off x="5256238" y="1395486"/>
            <a:ext cx="1871662" cy="2909986"/>
          </a:xfrm>
          <a:prstGeom prst="roundRect">
            <a:avLst>
              <a:gd name="adj" fmla="val 0"/>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ディストリビュータ</a:t>
            </a:r>
          </a:p>
        </p:txBody>
      </p:sp>
      <p:sp>
        <p:nvSpPr>
          <p:cNvPr id="10" name="角丸四角形 9"/>
          <p:cNvSpPr/>
          <p:nvPr/>
        </p:nvSpPr>
        <p:spPr bwMode="auto">
          <a:xfrm>
            <a:off x="7775972" y="1428029"/>
            <a:ext cx="1044575" cy="3973514"/>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エンドユーザ</a:t>
            </a:r>
          </a:p>
        </p:txBody>
      </p:sp>
      <p:sp>
        <p:nvSpPr>
          <p:cNvPr id="2" name="右矢印 1"/>
          <p:cNvSpPr/>
          <p:nvPr/>
        </p:nvSpPr>
        <p:spPr bwMode="auto">
          <a:xfrm>
            <a:off x="2194620" y="1340768"/>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 name="右矢印 10"/>
          <p:cNvSpPr/>
          <p:nvPr/>
        </p:nvSpPr>
        <p:spPr bwMode="auto">
          <a:xfrm>
            <a:off x="2194620" y="2337618"/>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 name="右矢印 11"/>
          <p:cNvSpPr/>
          <p:nvPr/>
        </p:nvSpPr>
        <p:spPr bwMode="auto">
          <a:xfrm>
            <a:off x="2194620" y="4359350"/>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右矢印 16"/>
          <p:cNvSpPr/>
          <p:nvPr/>
        </p:nvSpPr>
        <p:spPr bwMode="auto">
          <a:xfrm>
            <a:off x="4715570" y="1340768"/>
            <a:ext cx="647700"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右矢印 17"/>
          <p:cNvSpPr/>
          <p:nvPr/>
        </p:nvSpPr>
        <p:spPr bwMode="auto">
          <a:xfrm>
            <a:off x="4715570" y="2337618"/>
            <a:ext cx="647700" cy="1008062"/>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9" name="右矢印 18"/>
          <p:cNvSpPr/>
          <p:nvPr/>
        </p:nvSpPr>
        <p:spPr bwMode="auto">
          <a:xfrm>
            <a:off x="4715570" y="4359350"/>
            <a:ext cx="3168650" cy="1009650"/>
          </a:xfrm>
          <a:prstGeom prst="rightArrow">
            <a:avLst>
              <a:gd name="adj1" fmla="val 50000"/>
              <a:gd name="adj2" fmla="val 27993"/>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0" name="右矢印 19"/>
          <p:cNvSpPr/>
          <p:nvPr/>
        </p:nvSpPr>
        <p:spPr bwMode="auto">
          <a:xfrm>
            <a:off x="7236520" y="2339206"/>
            <a:ext cx="647700" cy="1008062"/>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5868" name="テキスト ボックス 2"/>
          <p:cNvSpPr txBox="1">
            <a:spLocks noChangeArrowheads="1"/>
          </p:cNvSpPr>
          <p:nvPr/>
        </p:nvSpPr>
        <p:spPr bwMode="auto">
          <a:xfrm>
            <a:off x="294029" y="4048945"/>
            <a:ext cx="1750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400">
                <a:solidFill>
                  <a:schemeClr val="bg1"/>
                </a:solidFill>
              </a:rPr>
              <a:t>プロジェクト</a:t>
            </a:r>
            <a:r>
              <a:rPr lang="ja-JP" altLang="en-US" sz="1400" smtClean="0">
                <a:solidFill>
                  <a:schemeClr val="bg1"/>
                </a:solidFill>
              </a:rPr>
              <a:t>管理</a:t>
            </a:r>
            <a:endParaRPr lang="en-US" altLang="ja-JP" sz="1400" smtClean="0">
              <a:solidFill>
                <a:schemeClr val="bg1"/>
              </a:solidFill>
            </a:endParaRPr>
          </a:p>
          <a:p>
            <a:pPr algn="ctr" eaLnBrk="1" hangingPunct="1"/>
            <a:r>
              <a:rPr lang="ja-JP" altLang="en-US" sz="1400" smtClean="0">
                <a:solidFill>
                  <a:schemeClr val="bg1"/>
                </a:solidFill>
              </a:rPr>
              <a:t>開発</a:t>
            </a:r>
            <a:r>
              <a:rPr lang="ja-JP" altLang="en-US" sz="1400">
                <a:solidFill>
                  <a:schemeClr val="bg1"/>
                </a:solidFill>
              </a:rPr>
              <a:t>サポート</a:t>
            </a:r>
            <a:endParaRPr lang="en-US" altLang="ja-JP" sz="1400">
              <a:solidFill>
                <a:schemeClr val="bg1"/>
              </a:solidFill>
            </a:endParaRPr>
          </a:p>
          <a:p>
            <a:pPr algn="ctr" eaLnBrk="1" hangingPunct="1"/>
            <a:r>
              <a:rPr lang="ja-JP" altLang="en-US" sz="1400">
                <a:solidFill>
                  <a:schemeClr val="bg1"/>
                </a:solidFill>
              </a:rPr>
              <a:t>コミュニティ間の調整</a:t>
            </a:r>
          </a:p>
        </p:txBody>
      </p:sp>
      <p:sp>
        <p:nvSpPr>
          <p:cNvPr id="21" name="角丸四角形 20"/>
          <p:cNvSpPr/>
          <p:nvPr/>
        </p:nvSpPr>
        <p:spPr bwMode="auto">
          <a:xfrm>
            <a:off x="2734768" y="3414786"/>
            <a:ext cx="1873250" cy="890686"/>
          </a:xfrm>
          <a:prstGeom prst="roundRect">
            <a:avLst>
              <a:gd name="adj" fmla="val 0"/>
            </a:avLst>
          </a:prstGeom>
          <a:solidFill>
            <a:srgbClr val="0066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22" name="右矢印 21"/>
          <p:cNvSpPr/>
          <p:nvPr/>
        </p:nvSpPr>
        <p:spPr bwMode="auto">
          <a:xfrm>
            <a:off x="2194620" y="3355304"/>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3" name="右矢印 22"/>
          <p:cNvSpPr/>
          <p:nvPr/>
        </p:nvSpPr>
        <p:spPr bwMode="auto">
          <a:xfrm>
            <a:off x="4715570" y="3351288"/>
            <a:ext cx="647700" cy="1008062"/>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4" name="角丸四角形 23"/>
          <p:cNvSpPr/>
          <p:nvPr/>
        </p:nvSpPr>
        <p:spPr bwMode="auto">
          <a:xfrm>
            <a:off x="251520" y="5805264"/>
            <a:ext cx="4356498" cy="504056"/>
          </a:xfrm>
          <a:prstGeom prst="roundRect">
            <a:avLst>
              <a:gd name="adj" fmla="val 0"/>
            </a:avLst>
          </a:prstGeom>
          <a:solidFill>
            <a:srgbClr val="FF66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smtClean="0">
                <a:solidFill>
                  <a:schemeClr val="bg1"/>
                </a:solidFill>
                <a:latin typeface="+mn-lt"/>
                <a:ea typeface="+mn-ea"/>
              </a:rPr>
              <a:t>スポンサー企業・寄付</a:t>
            </a:r>
            <a:endParaRPr kumimoji="0" lang="ja-JP" altLang="en-US" sz="2000">
              <a:solidFill>
                <a:schemeClr val="bg1"/>
              </a:solidFill>
              <a:latin typeface="+mn-lt"/>
              <a:ea typeface="+mn-ea"/>
            </a:endParaRPr>
          </a:p>
        </p:txBody>
      </p:sp>
      <p:sp>
        <p:nvSpPr>
          <p:cNvPr id="3" name="上矢印 2"/>
          <p:cNvSpPr/>
          <p:nvPr/>
        </p:nvSpPr>
        <p:spPr bwMode="auto">
          <a:xfrm>
            <a:off x="294030" y="5229200"/>
            <a:ext cx="1750800" cy="504056"/>
          </a:xfrm>
          <a:prstGeom prst="up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5" name="上矢印 24"/>
          <p:cNvSpPr/>
          <p:nvPr/>
        </p:nvSpPr>
        <p:spPr bwMode="auto">
          <a:xfrm>
            <a:off x="2795993" y="5226245"/>
            <a:ext cx="1750800" cy="504056"/>
          </a:xfrm>
          <a:prstGeom prst="up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Tree>
    <p:extLst>
      <p:ext uri="{BB962C8B-B14F-4D97-AF65-F5344CB8AC3E}">
        <p14:creationId xmlns:p14="http://schemas.microsoft.com/office/powerpoint/2010/main" val="232625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left)">
                                      <p:cBhvr>
                                        <p:cTn id="61" dur="500"/>
                                        <p:tgtEl>
                                          <p:spTgt spid="2"/>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left)">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fltVal val="0"/>
                                          </p:val>
                                        </p:tav>
                                        <p:tav tm="100000">
                                          <p:val>
                                            <p:strVal val="#ppt_w"/>
                                          </p:val>
                                        </p:tav>
                                      </p:tavLst>
                                    </p:anim>
                                    <p:anim calcmode="lin" valueType="num">
                                      <p:cBhvr>
                                        <p:cTn id="76" dur="500" fill="hold"/>
                                        <p:tgtEl>
                                          <p:spTgt spid="24"/>
                                        </p:tgtEl>
                                        <p:attrNameLst>
                                          <p:attrName>ppt_h</p:attrName>
                                        </p:attrNameLst>
                                      </p:cBhvr>
                                      <p:tavLst>
                                        <p:tav tm="0">
                                          <p:val>
                                            <p:fltVal val="0"/>
                                          </p:val>
                                        </p:tav>
                                        <p:tav tm="100000">
                                          <p:val>
                                            <p:strVal val="#ppt_h"/>
                                          </p:val>
                                        </p:tav>
                                      </p:tavLst>
                                    </p:anim>
                                    <p:animEffect transition="in" filter="fade">
                                      <p:cBhvr>
                                        <p:cTn id="77" dur="500"/>
                                        <p:tgtEl>
                                          <p:spTgt spid="24"/>
                                        </p:tgtEl>
                                      </p:cBhvr>
                                    </p:animEffect>
                                  </p:childTnLst>
                                </p:cTn>
                              </p:par>
                            </p:childTnLst>
                          </p:cTn>
                        </p:par>
                        <p:par>
                          <p:cTn id="78" fill="hold">
                            <p:stCondLst>
                              <p:cond delay="500"/>
                            </p:stCondLst>
                            <p:childTnLst>
                              <p:par>
                                <p:cTn id="79" presetID="22" presetClass="entr" presetSubtype="4" fill="hold" grpId="0" nodeType="after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down)">
                                      <p:cBhvr>
                                        <p:cTn id="81" dur="500"/>
                                        <p:tgtEl>
                                          <p:spTgt spid="3"/>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wipe(down)">
                                      <p:cBhvr>
                                        <p:cTn id="8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2"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P spid="3" grpId="0" animBg="1"/>
      <p:bldP spid="2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Foundation</a:t>
            </a:r>
            <a:r>
              <a:rPr kumimoji="1" lang="ja-JP" altLang="en-US" smtClean="0"/>
              <a:t>と</a:t>
            </a:r>
            <a:r>
              <a:rPr kumimoji="1" lang="en-US" altLang="ja-JP" smtClean="0"/>
              <a:t>Sponsorship</a:t>
            </a:r>
            <a:endParaRPr kumimoji="1" lang="ja-JP" altLang="en-US"/>
          </a:p>
        </p:txBody>
      </p:sp>
      <p:sp>
        <p:nvSpPr>
          <p:cNvPr id="3" name="正方形/長方形 2"/>
          <p:cNvSpPr/>
          <p:nvPr/>
        </p:nvSpPr>
        <p:spPr>
          <a:xfrm>
            <a:off x="6300193" y="2377480"/>
            <a:ext cx="2646040" cy="230832"/>
          </a:xfrm>
          <a:prstGeom prst="rect">
            <a:avLst/>
          </a:prstGeom>
        </p:spPr>
        <p:txBody>
          <a:bodyPr wrap="square">
            <a:spAutoFit/>
          </a:bodyPr>
          <a:lstStyle/>
          <a:p>
            <a:r>
              <a:rPr lang="en-US" altLang="ja-JP" sz="900" dirty="0"/>
              <a:t>http://en.wikipedia.org/wiki/Mozilla_Foundation</a:t>
            </a:r>
            <a:endParaRPr lang="ja-JP" altLang="en-US" sz="900" dirty="0"/>
          </a:p>
        </p:txBody>
      </p:sp>
      <p:sp>
        <p:nvSpPr>
          <p:cNvPr id="4" name="正方形/長方形 3"/>
          <p:cNvSpPr/>
          <p:nvPr/>
        </p:nvSpPr>
        <p:spPr>
          <a:xfrm>
            <a:off x="1078215" y="6059016"/>
            <a:ext cx="2646040" cy="230832"/>
          </a:xfrm>
          <a:prstGeom prst="rect">
            <a:avLst/>
          </a:prstGeom>
        </p:spPr>
        <p:txBody>
          <a:bodyPr wrap="square">
            <a:spAutoFit/>
          </a:bodyPr>
          <a:lstStyle/>
          <a:p>
            <a:r>
              <a:rPr lang="en-US" altLang="ja-JP" sz="900" dirty="0"/>
              <a:t>http://www.linuxfoundation.org/about/members</a:t>
            </a:r>
            <a:endParaRPr lang="ja-JP" altLang="en-US" sz="900" dirty="0"/>
          </a:p>
        </p:txBody>
      </p:sp>
      <p:sp>
        <p:nvSpPr>
          <p:cNvPr id="5" name="正方形/長方形 4"/>
          <p:cNvSpPr/>
          <p:nvPr/>
        </p:nvSpPr>
        <p:spPr>
          <a:xfrm>
            <a:off x="5409173" y="6246440"/>
            <a:ext cx="2574032" cy="230832"/>
          </a:xfrm>
          <a:prstGeom prst="rect">
            <a:avLst/>
          </a:prstGeom>
        </p:spPr>
        <p:txBody>
          <a:bodyPr wrap="square">
            <a:spAutoFit/>
          </a:bodyPr>
          <a:lstStyle/>
          <a:p>
            <a:r>
              <a:rPr lang="en-US" altLang="ja-JP" sz="900"/>
              <a:t>http://www.apache.org/foundation/thanks.html</a:t>
            </a:r>
            <a:endParaRPr lang="ja-JP" altLang="en-US" sz="90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9164" y="2790056"/>
            <a:ext cx="1854049" cy="3384376"/>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052736"/>
            <a:ext cx="4299430" cy="477296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873" y="1052737"/>
            <a:ext cx="4231360" cy="120571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7271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Mozilla</a:t>
            </a:r>
            <a:r>
              <a:rPr kumimoji="1" lang="ja-JP" altLang="en-US" smtClean="0"/>
              <a:t>の収益源は？</a:t>
            </a:r>
            <a:endParaRPr kumimoji="1" lang="ja-JP"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75" y="1271588"/>
            <a:ext cx="7105650" cy="431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4427984" y="6093296"/>
            <a:ext cx="4572000" cy="261610"/>
          </a:xfrm>
          <a:prstGeom prst="rect">
            <a:avLst/>
          </a:prstGeom>
        </p:spPr>
        <p:txBody>
          <a:bodyPr>
            <a:spAutoFit/>
          </a:bodyPr>
          <a:lstStyle/>
          <a:p>
            <a:r>
              <a:rPr lang="en-US" altLang="ja-JP" sz="1100"/>
              <a:t>http://gigazine.net/news/20111208-mozilla-google-active-negotiations/</a:t>
            </a:r>
            <a:endParaRPr lang="ja-JP" altLang="en-US" sz="1100"/>
          </a:p>
        </p:txBody>
      </p:sp>
    </p:spTree>
    <p:extLst>
      <p:ext uri="{BB962C8B-B14F-4D97-AF65-F5344CB8AC3E}">
        <p14:creationId xmlns:p14="http://schemas.microsoft.com/office/powerpoint/2010/main" val="29099263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オープンソースのビジネスモデル</a:t>
            </a:r>
            <a:endParaRPr kumimoji="1" lang="ja-JP" altLang="en-US" dirty="0"/>
          </a:p>
        </p:txBody>
      </p:sp>
      <p:sp>
        <p:nvSpPr>
          <p:cNvPr id="4" name="角丸四角形 3"/>
          <p:cNvSpPr/>
          <p:nvPr/>
        </p:nvSpPr>
        <p:spPr bwMode="auto">
          <a:xfrm>
            <a:off x="251520" y="1412776"/>
            <a:ext cx="3312368" cy="187220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コミュニティモデル</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ボランティアベースのコミュニティを企業の開発者が支援</a:t>
            </a:r>
          </a:p>
        </p:txBody>
      </p:sp>
      <p:grpSp>
        <p:nvGrpSpPr>
          <p:cNvPr id="17" name="グループ化 16"/>
          <p:cNvGrpSpPr/>
          <p:nvPr/>
        </p:nvGrpSpPr>
        <p:grpSpPr>
          <a:xfrm>
            <a:off x="3308669" y="1412776"/>
            <a:ext cx="4359675" cy="4392488"/>
            <a:chOff x="3380677" y="1412776"/>
            <a:chExt cx="4359675" cy="4392488"/>
          </a:xfrm>
        </p:grpSpPr>
        <p:sp>
          <p:nvSpPr>
            <p:cNvPr id="7" name="角丸四角形 6"/>
            <p:cNvSpPr/>
            <p:nvPr/>
          </p:nvSpPr>
          <p:spPr bwMode="auto">
            <a:xfrm>
              <a:off x="4427984" y="3933056"/>
              <a:ext cx="3312368" cy="187220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デュアルライセンスモデル</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chemeClr val="bg1"/>
                  </a:solidFill>
                  <a:effectLst/>
                  <a:latin typeface="+mn-lt"/>
                  <a:ea typeface="+mn-ea"/>
                </a:rPr>
                <a:t>一つのソフトウェアをオープンソースと商用</a:t>
              </a:r>
              <a:r>
                <a:rPr kumimoji="0" lang="en-US" altLang="ja-JP" sz="1600" b="0" i="0" u="none" strike="noStrike" cap="none" normalizeH="0" dirty="0" smtClean="0">
                  <a:ln>
                    <a:noFill/>
                  </a:ln>
                  <a:solidFill>
                    <a:schemeClr val="bg1"/>
                  </a:solidFill>
                  <a:effectLst/>
                  <a:latin typeface="+mn-lt"/>
                  <a:ea typeface="+mn-ea"/>
                </a:rPr>
                <a:t>/</a:t>
              </a:r>
              <a:r>
                <a:rPr kumimoji="0" lang="ja-JP" altLang="en-US" sz="1600" b="0" i="0" u="none" strike="noStrike" cap="none" normalizeH="0" dirty="0" smtClean="0">
                  <a:ln>
                    <a:noFill/>
                  </a:ln>
                  <a:solidFill>
                    <a:schemeClr val="bg1"/>
                  </a:solidFill>
                  <a:effectLst/>
                  <a:latin typeface="+mn-lt"/>
                  <a:ea typeface="+mn-ea"/>
                </a:rPr>
                <a:t>有償サブスクリプションなどの複数の方式で提供</a:t>
              </a:r>
            </a:p>
          </p:txBody>
        </p:sp>
        <p:sp>
          <p:nvSpPr>
            <p:cNvPr id="13" name="右矢印 12"/>
            <p:cNvSpPr/>
            <p:nvPr/>
          </p:nvSpPr>
          <p:spPr bwMode="auto">
            <a:xfrm rot="2540797">
              <a:off x="3380677" y="3263608"/>
              <a:ext cx="1312319" cy="792088"/>
            </a:xfrm>
            <a:prstGeom prst="right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sp>
          <p:nvSpPr>
            <p:cNvPr id="5" name="角丸四角形 4"/>
            <p:cNvSpPr/>
            <p:nvPr/>
          </p:nvSpPr>
          <p:spPr bwMode="auto">
            <a:xfrm>
              <a:off x="4427984" y="1412776"/>
              <a:ext cx="3312368" cy="187220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ファウンデーションモデル</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企業が資金を提供してコミュニティを組織化し、開発を推進</a:t>
              </a:r>
            </a:p>
          </p:txBody>
        </p:sp>
        <p:sp>
          <p:nvSpPr>
            <p:cNvPr id="8" name="右矢印 7"/>
            <p:cNvSpPr/>
            <p:nvPr/>
          </p:nvSpPr>
          <p:spPr bwMode="auto">
            <a:xfrm>
              <a:off x="3563888" y="1952836"/>
              <a:ext cx="936104" cy="792088"/>
            </a:xfrm>
            <a:prstGeom prst="right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grpSp>
      <p:grpSp>
        <p:nvGrpSpPr>
          <p:cNvPr id="18" name="グループ化 17"/>
          <p:cNvGrpSpPr/>
          <p:nvPr/>
        </p:nvGrpSpPr>
        <p:grpSpPr>
          <a:xfrm>
            <a:off x="251520" y="2857823"/>
            <a:ext cx="4176464" cy="2947441"/>
            <a:chOff x="323528" y="2857823"/>
            <a:chExt cx="4176464" cy="2947441"/>
          </a:xfrm>
        </p:grpSpPr>
        <p:sp>
          <p:nvSpPr>
            <p:cNvPr id="6" name="角丸四角形 5"/>
            <p:cNvSpPr/>
            <p:nvPr/>
          </p:nvSpPr>
          <p:spPr bwMode="auto">
            <a:xfrm>
              <a:off x="323528" y="3933056"/>
              <a:ext cx="3312368" cy="187220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単独開発モデル</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a:solidFill>
                    <a:schemeClr val="bg1"/>
                  </a:solidFill>
                  <a:latin typeface="+mn-lt"/>
                  <a:ea typeface="+mn-ea"/>
                </a:rPr>
                <a:t>企業</a:t>
              </a:r>
              <a:r>
                <a:rPr kumimoji="0" lang="ja-JP" altLang="en-US" dirty="0" smtClean="0">
                  <a:solidFill>
                    <a:schemeClr val="bg1"/>
                  </a:solidFill>
                  <a:latin typeface="+mn-lt"/>
                  <a:ea typeface="+mn-ea"/>
                </a:rPr>
                <a:t>が自社技術をオープン化して提供</a:t>
              </a:r>
              <a:endParaRPr kumimoji="0" lang="ja-JP" altLang="en-US" b="0" i="0" u="none" strike="noStrike" cap="none" normalizeH="0" dirty="0" smtClean="0">
                <a:ln>
                  <a:noFill/>
                </a:ln>
                <a:solidFill>
                  <a:schemeClr val="bg1"/>
                </a:solidFill>
                <a:effectLst/>
                <a:latin typeface="+mn-lt"/>
                <a:ea typeface="+mn-ea"/>
              </a:endParaRPr>
            </a:p>
          </p:txBody>
        </p:sp>
        <p:sp>
          <p:nvSpPr>
            <p:cNvPr id="9" name="右矢印 8"/>
            <p:cNvSpPr/>
            <p:nvPr/>
          </p:nvSpPr>
          <p:spPr bwMode="auto">
            <a:xfrm>
              <a:off x="3563888" y="4473116"/>
              <a:ext cx="936104" cy="792088"/>
            </a:xfrm>
            <a:prstGeom prst="right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sp>
          <p:nvSpPr>
            <p:cNvPr id="10" name="右矢印 9"/>
            <p:cNvSpPr/>
            <p:nvPr/>
          </p:nvSpPr>
          <p:spPr bwMode="auto">
            <a:xfrm rot="18873155">
              <a:off x="3356390" y="3137604"/>
              <a:ext cx="1351649" cy="792088"/>
            </a:xfrm>
            <a:prstGeom prst="right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grpSp>
      <p:grpSp>
        <p:nvGrpSpPr>
          <p:cNvPr id="22" name="グループ化 21"/>
          <p:cNvGrpSpPr/>
          <p:nvPr/>
        </p:nvGrpSpPr>
        <p:grpSpPr>
          <a:xfrm>
            <a:off x="7596336" y="1412776"/>
            <a:ext cx="1296144" cy="4392488"/>
            <a:chOff x="7596336" y="1412776"/>
            <a:chExt cx="1296144" cy="4392488"/>
          </a:xfrm>
        </p:grpSpPr>
        <p:sp>
          <p:nvSpPr>
            <p:cNvPr id="20" name="角丸四角形 19"/>
            <p:cNvSpPr/>
            <p:nvPr/>
          </p:nvSpPr>
          <p:spPr bwMode="auto">
            <a:xfrm>
              <a:off x="8006604" y="1412776"/>
              <a:ext cx="885876" cy="4392488"/>
            </a:xfrm>
            <a:prstGeom prst="roundRect">
              <a:avLst>
                <a:gd name="adj" fmla="val 0"/>
              </a:avLst>
            </a:prstGeom>
            <a:solidFill>
              <a:srgbClr val="C00000"/>
            </a:solidFill>
            <a:ln w="38100" cap="flat" cmpd="sng" algn="ctr">
              <a:noFill/>
              <a:prstDash val="solid"/>
              <a:round/>
              <a:headEnd type="none" w="med" len="med"/>
              <a:tailEnd type="none" w="med" len="med"/>
            </a:ln>
            <a:effectLst/>
          </p:spPr>
          <p:txBody>
            <a:bodyPr vert="vert270"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ディストリビューション</a:t>
              </a:r>
              <a:endParaRPr kumimoji="0" lang="en-US" altLang="ja-JP"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サブスクリプション</a:t>
              </a:r>
            </a:p>
          </p:txBody>
        </p:sp>
        <p:sp>
          <p:nvSpPr>
            <p:cNvPr id="19" name="右矢印 18"/>
            <p:cNvSpPr/>
            <p:nvPr/>
          </p:nvSpPr>
          <p:spPr bwMode="auto">
            <a:xfrm>
              <a:off x="7596336" y="1952836"/>
              <a:ext cx="504056" cy="792088"/>
            </a:xfrm>
            <a:prstGeom prst="right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sp>
          <p:nvSpPr>
            <p:cNvPr id="21" name="右矢印 20"/>
            <p:cNvSpPr/>
            <p:nvPr/>
          </p:nvSpPr>
          <p:spPr bwMode="auto">
            <a:xfrm>
              <a:off x="7596336" y="4473116"/>
              <a:ext cx="504056" cy="792088"/>
            </a:xfrm>
            <a:prstGeom prst="right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grpSp>
    </p:spTree>
    <p:extLst>
      <p:ext uri="{BB962C8B-B14F-4D97-AF65-F5344CB8AC3E}">
        <p14:creationId xmlns:p14="http://schemas.microsoft.com/office/powerpoint/2010/main" val="333067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Foundation</a:t>
            </a:r>
            <a:r>
              <a:rPr kumimoji="1" lang="ja-JP" altLang="en-US" smtClean="0"/>
              <a:t>方式が増える</a:t>
            </a:r>
            <a:endParaRPr kumimoji="1" lang="ja-JP" alt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908720"/>
            <a:ext cx="7534795" cy="5230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4572000" y="6237312"/>
            <a:ext cx="4572000" cy="307777"/>
          </a:xfrm>
          <a:prstGeom prst="rect">
            <a:avLst/>
          </a:prstGeom>
        </p:spPr>
        <p:txBody>
          <a:bodyPr>
            <a:spAutoFit/>
          </a:bodyPr>
          <a:lstStyle/>
          <a:p>
            <a:r>
              <a:rPr lang="en-US" altLang="ja-JP" sz="1400"/>
              <a:t>http://sourceforge.jp/magazine/12/04/13/0359223</a:t>
            </a:r>
            <a:endParaRPr lang="ja-JP" altLang="en-US" sz="1400"/>
          </a:p>
        </p:txBody>
      </p:sp>
      <p:sp>
        <p:nvSpPr>
          <p:cNvPr id="4" name="正方形/長方形 3"/>
          <p:cNvSpPr/>
          <p:nvPr/>
        </p:nvSpPr>
        <p:spPr bwMode="auto">
          <a:xfrm>
            <a:off x="4860032" y="1628800"/>
            <a:ext cx="3312368" cy="288032"/>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7" name="正方形/長方形 6"/>
          <p:cNvSpPr/>
          <p:nvPr/>
        </p:nvSpPr>
        <p:spPr bwMode="auto">
          <a:xfrm>
            <a:off x="971600" y="2780928"/>
            <a:ext cx="2952328" cy="2448272"/>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pic>
        <p:nvPicPr>
          <p:cNvPr id="5" name="図 4"/>
          <p:cNvPicPr>
            <a:picLocks noChangeAspect="1"/>
          </p:cNvPicPr>
          <p:nvPr/>
        </p:nvPicPr>
        <p:blipFill>
          <a:blip r:embed="rId4"/>
          <a:stretch>
            <a:fillRect/>
          </a:stretch>
        </p:blipFill>
        <p:spPr>
          <a:xfrm>
            <a:off x="1259632" y="2852936"/>
            <a:ext cx="2540000" cy="2387600"/>
          </a:xfrm>
          <a:prstGeom prst="rect">
            <a:avLst/>
          </a:prstGeom>
        </p:spPr>
      </p:pic>
    </p:spTree>
    <p:extLst>
      <p:ext uri="{BB962C8B-B14F-4D97-AF65-F5344CB8AC3E}">
        <p14:creationId xmlns:p14="http://schemas.microsoft.com/office/powerpoint/2010/main" val="1407148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smtClean="0"/>
              <a:t>IBM</a:t>
            </a:r>
            <a:r>
              <a:rPr lang="ja-JP" altLang="en-US" dirty="0" smtClean="0"/>
              <a:t>と「オープン」</a:t>
            </a:r>
            <a:endParaRPr lang="ja-JP" altLang="en-US" dirty="0"/>
          </a:p>
        </p:txBody>
      </p:sp>
    </p:spTree>
    <p:extLst>
      <p:ext uri="{BB962C8B-B14F-4D97-AF65-F5344CB8AC3E}">
        <p14:creationId xmlns:p14="http://schemas.microsoft.com/office/powerpoint/2010/main" val="33395117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「企業の色」は嫌われる</a:t>
            </a:r>
            <a:endParaRPr kumimoji="1" lang="ja-JP"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0599" y="1654666"/>
            <a:ext cx="4972050"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3563888" y="5445224"/>
            <a:ext cx="4572000" cy="276999"/>
          </a:xfrm>
          <a:prstGeom prst="rect">
            <a:avLst/>
          </a:prstGeom>
        </p:spPr>
        <p:txBody>
          <a:bodyPr>
            <a:spAutoFit/>
          </a:bodyPr>
          <a:lstStyle/>
          <a:p>
            <a:pPr algn="r"/>
            <a:r>
              <a:rPr lang="en-US" altLang="ja-JP" sz="1200" dirty="0"/>
              <a:t>http://</a:t>
            </a:r>
            <a:r>
              <a:rPr lang="en-US" altLang="ja-JP" sz="1200" dirty="0" err="1"/>
              <a:t>www.atmarkit.co.jp</a:t>
            </a:r>
            <a:r>
              <a:rPr lang="en-US" altLang="ja-JP" sz="1200" dirty="0"/>
              <a:t>/news/201204/05/</a:t>
            </a:r>
            <a:r>
              <a:rPr lang="en-US" altLang="ja-JP" sz="1200" dirty="0" err="1"/>
              <a:t>cloudstack.html</a:t>
            </a:r>
            <a:endParaRPr lang="ja-JP" altLang="en-US" sz="1200" dirty="0"/>
          </a:p>
        </p:txBody>
      </p:sp>
      <p:sp>
        <p:nvSpPr>
          <p:cNvPr id="4" name="正方形/長方形 3"/>
          <p:cNvSpPr/>
          <p:nvPr/>
        </p:nvSpPr>
        <p:spPr bwMode="auto">
          <a:xfrm>
            <a:off x="7200800" y="1495817"/>
            <a:ext cx="1080120" cy="360040"/>
          </a:xfrm>
          <a:prstGeom prst="rect">
            <a:avLst/>
          </a:prstGeom>
          <a:solidFill>
            <a:srgbClr val="FFFFFF"/>
          </a:solid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pic>
        <p:nvPicPr>
          <p:cNvPr id="5" name="図 4"/>
          <p:cNvPicPr>
            <a:picLocks noChangeAspect="1"/>
          </p:cNvPicPr>
          <p:nvPr/>
        </p:nvPicPr>
        <p:blipFill>
          <a:blip r:embed="rId4"/>
          <a:stretch>
            <a:fillRect/>
          </a:stretch>
        </p:blipFill>
        <p:spPr>
          <a:xfrm>
            <a:off x="971600" y="1772816"/>
            <a:ext cx="1728192" cy="1343154"/>
          </a:xfrm>
          <a:prstGeom prst="rect">
            <a:avLst/>
          </a:prstGeom>
        </p:spPr>
      </p:pic>
      <p:pic>
        <p:nvPicPr>
          <p:cNvPr id="6" name="図 5"/>
          <p:cNvPicPr>
            <a:picLocks noChangeAspect="1"/>
          </p:cNvPicPr>
          <p:nvPr/>
        </p:nvPicPr>
        <p:blipFill>
          <a:blip r:embed="rId5"/>
          <a:stretch>
            <a:fillRect/>
          </a:stretch>
        </p:blipFill>
        <p:spPr>
          <a:xfrm>
            <a:off x="971600" y="4005064"/>
            <a:ext cx="1584176" cy="1584176"/>
          </a:xfrm>
          <a:prstGeom prst="rect">
            <a:avLst/>
          </a:prstGeom>
        </p:spPr>
      </p:pic>
      <p:pic>
        <p:nvPicPr>
          <p:cNvPr id="7" name="図 6"/>
          <p:cNvPicPr>
            <a:picLocks noChangeAspect="1"/>
          </p:cNvPicPr>
          <p:nvPr/>
        </p:nvPicPr>
        <p:blipFill>
          <a:blip r:embed="rId6"/>
          <a:stretch>
            <a:fillRect/>
          </a:stretch>
        </p:blipFill>
        <p:spPr>
          <a:xfrm>
            <a:off x="1043608" y="3284984"/>
            <a:ext cx="1584176" cy="470120"/>
          </a:xfrm>
          <a:prstGeom prst="rect">
            <a:avLst/>
          </a:prstGeom>
        </p:spPr>
      </p:pic>
    </p:spTree>
    <p:extLst>
      <p:ext uri="{BB962C8B-B14F-4D97-AF65-F5344CB8AC3E}">
        <p14:creationId xmlns:p14="http://schemas.microsoft.com/office/powerpoint/2010/main" val="11982049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オープン時代のソフトウェアビジネス</a:t>
            </a:r>
            <a:endParaRPr lang="ja-JP" altLang="en-US" dirty="0"/>
          </a:p>
        </p:txBody>
      </p:sp>
      <p:sp>
        <p:nvSpPr>
          <p:cNvPr id="3" name="コンテンツ プレースホルダー 2"/>
          <p:cNvSpPr>
            <a:spLocks noGrp="1"/>
          </p:cNvSpPr>
          <p:nvPr>
            <p:ph idx="1"/>
          </p:nvPr>
        </p:nvSpPr>
        <p:spPr>
          <a:xfrm>
            <a:off x="457200" y="1189053"/>
            <a:ext cx="5338936" cy="4525963"/>
          </a:xfrm>
        </p:spPr>
        <p:txBody>
          <a:bodyPr/>
          <a:lstStyle/>
          <a:p>
            <a:r>
              <a:rPr lang="ja-JP" altLang="en-US" sz="1800" dirty="0" smtClean="0"/>
              <a:t>クラウド環境でのソフトウェアビジネス</a:t>
            </a:r>
            <a:endParaRPr lang="en-US" altLang="ja-JP" sz="1800" dirty="0" smtClean="0"/>
          </a:p>
          <a:p>
            <a:pPr lvl="1"/>
            <a:r>
              <a:rPr lang="en-US" altLang="ja-JP" sz="1600" dirty="0" smtClean="0"/>
              <a:t>OSS</a:t>
            </a:r>
            <a:r>
              <a:rPr lang="ja-JP" altLang="en-US" sz="1600" dirty="0" smtClean="0"/>
              <a:t>の台頭により、ライセンスビジネスが成り立ちにくくなる</a:t>
            </a:r>
            <a:endParaRPr lang="en-US" altLang="ja-JP" sz="1600" dirty="0" smtClean="0"/>
          </a:p>
          <a:p>
            <a:pPr lvl="1"/>
            <a:r>
              <a:rPr lang="ja-JP" altLang="en-US" sz="1600" dirty="0" smtClean="0"/>
              <a:t>仮想化、クラウド化により、従来型のライセンスモデル</a:t>
            </a:r>
            <a:r>
              <a:rPr lang="en-US" altLang="ja-JP" sz="1600" dirty="0" smtClean="0"/>
              <a:t>(</a:t>
            </a:r>
            <a:r>
              <a:rPr lang="ja-JP" altLang="en-US" sz="1600" dirty="0" smtClean="0"/>
              <a:t>台数ベース</a:t>
            </a:r>
            <a:r>
              <a:rPr lang="en-US" altLang="ja-JP" sz="1600" dirty="0" smtClean="0"/>
              <a:t>)</a:t>
            </a:r>
            <a:r>
              <a:rPr lang="ja-JP" altLang="en-US" sz="1600" dirty="0" smtClean="0"/>
              <a:t>が成り立ちにくくなる</a:t>
            </a:r>
            <a:endParaRPr lang="en-US" altLang="ja-JP" sz="1600" dirty="0" smtClean="0"/>
          </a:p>
          <a:p>
            <a:pPr lvl="1"/>
            <a:endParaRPr lang="en-US" altLang="ja-JP" sz="1600" dirty="0" smtClean="0"/>
          </a:p>
          <a:p>
            <a:r>
              <a:rPr lang="ja-JP" altLang="en-US" sz="1800" dirty="0" smtClean="0"/>
              <a:t>「所有」から「利用」へ</a:t>
            </a:r>
            <a:endParaRPr lang="en-US" altLang="ja-JP" sz="1800" dirty="0" smtClean="0"/>
          </a:p>
          <a:p>
            <a:pPr lvl="1"/>
            <a:r>
              <a:rPr lang="ja-JP" altLang="en-US" sz="1600" dirty="0" smtClean="0"/>
              <a:t>ライセンスモデルからサブスクリプションモデルへ</a:t>
            </a:r>
            <a:endParaRPr lang="en-US" altLang="ja-JP" sz="1600" dirty="0" smtClean="0"/>
          </a:p>
          <a:p>
            <a:pPr lvl="2"/>
            <a:r>
              <a:rPr lang="ja-JP" altLang="en-US" sz="1600" dirty="0" smtClean="0"/>
              <a:t>サービスを提供し、サービスを利用</a:t>
            </a:r>
            <a:endParaRPr lang="en-US" altLang="ja-JP" sz="1600" dirty="0" smtClean="0"/>
          </a:p>
          <a:p>
            <a:pPr lvl="2"/>
            <a:r>
              <a:rPr lang="ja-JP" altLang="en-US" sz="1600" dirty="0" smtClean="0"/>
              <a:t>使った分だけ払う</a:t>
            </a:r>
            <a:endParaRPr lang="en-US" altLang="ja-JP" sz="1600" dirty="0" smtClean="0"/>
          </a:p>
          <a:p>
            <a:pPr lvl="2"/>
            <a:endParaRPr lang="en-US" altLang="ja-JP" sz="1600" dirty="0" smtClean="0"/>
          </a:p>
          <a:p>
            <a:r>
              <a:rPr lang="ja-JP" altLang="en-US" sz="1800" dirty="0" smtClean="0"/>
              <a:t>「</a:t>
            </a:r>
            <a:r>
              <a:rPr lang="en-US" altLang="ja-JP" sz="1800" dirty="0" smtClean="0"/>
              <a:t>Consume</a:t>
            </a:r>
            <a:r>
              <a:rPr lang="ja-JP" altLang="en-US" sz="1800" dirty="0" smtClean="0"/>
              <a:t>」から「</a:t>
            </a:r>
            <a:r>
              <a:rPr lang="en-US" altLang="ja-JP" sz="1800" dirty="0" smtClean="0"/>
              <a:t>Contribute</a:t>
            </a:r>
            <a:r>
              <a:rPr lang="ja-JP" altLang="en-US" sz="1800" dirty="0" smtClean="0"/>
              <a:t>」へ</a:t>
            </a:r>
            <a:endParaRPr lang="en-US" altLang="ja-JP" sz="1800" dirty="0" smtClean="0"/>
          </a:p>
          <a:p>
            <a:pPr lvl="1"/>
            <a:r>
              <a:rPr lang="ja-JP" altLang="en-US" sz="1600" dirty="0" smtClean="0"/>
              <a:t>コミュニティに積極的に関与する</a:t>
            </a:r>
            <a:endParaRPr lang="en-US" altLang="ja-JP" sz="1600" dirty="0" smtClean="0"/>
          </a:p>
          <a:p>
            <a:pPr lvl="2"/>
            <a:r>
              <a:rPr lang="ja-JP" altLang="en-US" sz="1600" dirty="0" smtClean="0"/>
              <a:t>日本は「参加せず、使うだけ」という批判</a:t>
            </a:r>
            <a:endParaRPr lang="en-US" altLang="ja-JP" sz="1600" dirty="0" smtClean="0"/>
          </a:p>
          <a:p>
            <a:pPr lvl="2"/>
            <a:r>
              <a:rPr lang="ja-JP" altLang="en-US" sz="1600" dirty="0" smtClean="0"/>
              <a:t>ノウハウの蓄積、仕様決定をリード</a:t>
            </a:r>
            <a:endParaRPr lang="en-US" altLang="ja-JP" sz="1600" dirty="0" smtClean="0"/>
          </a:p>
          <a:p>
            <a:pPr lvl="1"/>
            <a:r>
              <a:rPr lang="ja-JP" altLang="en-US" sz="1600" dirty="0" smtClean="0"/>
              <a:t>「うまく使う」ための工夫、独自サポートが差別化につながる</a:t>
            </a:r>
            <a:endParaRPr lang="en-US" altLang="ja-JP" sz="1600" dirty="0" smtClean="0"/>
          </a:p>
          <a:p>
            <a:pPr lvl="1"/>
            <a:endParaRPr lang="en-US" altLang="ja-JP" sz="1600" dirty="0" smtClean="0"/>
          </a:p>
        </p:txBody>
      </p:sp>
      <p:sp>
        <p:nvSpPr>
          <p:cNvPr id="4" name="角丸四角形 3"/>
          <p:cNvSpPr/>
          <p:nvPr/>
        </p:nvSpPr>
        <p:spPr bwMode="auto">
          <a:xfrm>
            <a:off x="5796136" y="1196752"/>
            <a:ext cx="2808312" cy="1800200"/>
          </a:xfrm>
          <a:prstGeom prst="roundRect">
            <a:avLst>
              <a:gd name="adj" fmla="val 0"/>
            </a:avLst>
          </a:prstGeom>
          <a:solidFill>
            <a:srgbClr val="00B050"/>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rPr>
              <a:t>システム開発型ビジネス</a:t>
            </a:r>
          </a:p>
          <a:p>
            <a:pPr marL="538163" lvl="1" indent="-285750">
              <a:spcBef>
                <a:spcPct val="20000"/>
              </a:spcBef>
              <a:buFont typeface="Wingdings" pitchFamily="2" charset="2"/>
              <a:buChar char="Ø"/>
            </a:pPr>
            <a:r>
              <a:rPr kumimoji="0" lang="ja-JP" altLang="en-US" sz="1400" b="0" i="0" u="none" strike="noStrike" cap="none" normalizeH="0" dirty="0" smtClean="0">
                <a:ln>
                  <a:noFill/>
                </a:ln>
                <a:solidFill>
                  <a:schemeClr val="bg1"/>
                </a:solidFill>
                <a:effectLst/>
              </a:rPr>
              <a:t>ライセンス販売</a:t>
            </a:r>
          </a:p>
          <a:p>
            <a:pPr marL="538163" lvl="1" indent="-285750">
              <a:spcBef>
                <a:spcPct val="20000"/>
              </a:spcBef>
              <a:buFont typeface="Wingdings" pitchFamily="2" charset="2"/>
              <a:buChar char="Ø"/>
            </a:pPr>
            <a:r>
              <a:rPr kumimoji="0" lang="ja-JP" altLang="en-US" sz="1400" dirty="0" smtClean="0">
                <a:solidFill>
                  <a:schemeClr val="bg1"/>
                </a:solidFill>
              </a:rPr>
              <a:t>開発工数受託・請負</a:t>
            </a:r>
          </a:p>
          <a:p>
            <a:pPr marL="538163" lvl="1" indent="-285750">
              <a:spcBef>
                <a:spcPct val="20000"/>
              </a:spcBef>
              <a:buFont typeface="Wingdings" pitchFamily="2" charset="2"/>
              <a:buChar char="Ø"/>
            </a:pPr>
            <a:r>
              <a:rPr kumimoji="0" lang="ja-JP" altLang="en-US" sz="1400" b="0" i="0" u="none" strike="noStrike" cap="none" normalizeH="0" dirty="0" smtClean="0">
                <a:ln>
                  <a:noFill/>
                </a:ln>
                <a:solidFill>
                  <a:schemeClr val="bg1"/>
                </a:solidFill>
                <a:effectLst/>
              </a:rPr>
              <a:t>保守</a:t>
            </a:r>
            <a:r>
              <a:rPr kumimoji="0" lang="ja-JP" altLang="en-US" sz="1400" dirty="0" smtClean="0">
                <a:solidFill>
                  <a:schemeClr val="bg1"/>
                </a:solidFill>
              </a:rPr>
              <a:t>＋</a:t>
            </a:r>
            <a:r>
              <a:rPr kumimoji="0" lang="ja-JP" altLang="en-US" sz="1400" b="0" i="0" u="none" strike="noStrike" cap="none" normalizeH="0" dirty="0" smtClean="0">
                <a:ln>
                  <a:noFill/>
                </a:ln>
                <a:solidFill>
                  <a:schemeClr val="bg1"/>
                </a:solidFill>
                <a:effectLst/>
              </a:rPr>
              <a:t>運用</a:t>
            </a:r>
            <a:r>
              <a:rPr kumimoji="0" lang="ja-JP" altLang="en-US" sz="1400" dirty="0" smtClean="0">
                <a:solidFill>
                  <a:schemeClr val="bg1"/>
                </a:solidFill>
              </a:rPr>
              <a:t>受託</a:t>
            </a:r>
            <a:endParaRPr kumimoji="0" lang="ja-JP" altLang="en-US" sz="1400" b="0" i="0" u="none" strike="noStrike" cap="none" normalizeH="0" dirty="0" smtClean="0">
              <a:ln>
                <a:noFill/>
              </a:ln>
              <a:solidFill>
                <a:schemeClr val="bg1"/>
              </a:solidFill>
              <a:effectLst/>
            </a:endParaRPr>
          </a:p>
        </p:txBody>
      </p:sp>
      <p:grpSp>
        <p:nvGrpSpPr>
          <p:cNvPr id="5" name="グループ化 4"/>
          <p:cNvGrpSpPr/>
          <p:nvPr/>
        </p:nvGrpSpPr>
        <p:grpSpPr>
          <a:xfrm>
            <a:off x="5796136" y="3212976"/>
            <a:ext cx="2808312" cy="2880320"/>
            <a:chOff x="5796136" y="3212976"/>
            <a:chExt cx="2808312" cy="2880320"/>
          </a:xfrm>
        </p:grpSpPr>
        <p:sp>
          <p:nvSpPr>
            <p:cNvPr id="6" name="角丸四角形 5"/>
            <p:cNvSpPr/>
            <p:nvPr/>
          </p:nvSpPr>
          <p:spPr bwMode="auto">
            <a:xfrm>
              <a:off x="5796136" y="4293096"/>
              <a:ext cx="2808312" cy="1800200"/>
            </a:xfrm>
            <a:prstGeom prst="roundRect">
              <a:avLst>
                <a:gd name="adj" fmla="val 0"/>
              </a:avLst>
            </a:prstGeom>
            <a:solidFill>
              <a:srgbClr val="3333FF"/>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rPr>
                <a:t>サービス提供型ビジネス</a:t>
              </a:r>
            </a:p>
            <a:p>
              <a:pPr marL="538163" lvl="1" indent="-285750">
                <a:spcBef>
                  <a:spcPct val="20000"/>
                </a:spcBef>
                <a:buFont typeface="Wingdings" pitchFamily="2" charset="2"/>
                <a:buChar char="Ø"/>
              </a:pPr>
              <a:r>
                <a:rPr kumimoji="0" lang="ja-JP" altLang="en-US" sz="1400" dirty="0" smtClean="0">
                  <a:solidFill>
                    <a:schemeClr val="bg1"/>
                  </a:solidFill>
                </a:rPr>
                <a:t>従量課金</a:t>
              </a:r>
            </a:p>
            <a:p>
              <a:pPr marL="538163" lvl="1" indent="-285750">
                <a:spcBef>
                  <a:spcPct val="20000"/>
                </a:spcBef>
                <a:buFont typeface="Wingdings" pitchFamily="2" charset="2"/>
                <a:buChar char="Ø"/>
              </a:pPr>
              <a:r>
                <a:rPr kumimoji="0" lang="ja-JP" altLang="en-US" sz="1400" dirty="0" smtClean="0">
                  <a:solidFill>
                    <a:schemeClr val="bg1"/>
                  </a:solidFill>
                </a:rPr>
                <a:t>サブスプリクション</a:t>
              </a:r>
              <a:endParaRPr kumimoji="0" lang="ja-JP" altLang="en-US" sz="1400" b="0" i="0" u="none" strike="noStrike" cap="none" normalizeH="0" dirty="0" smtClean="0">
                <a:ln>
                  <a:noFill/>
                </a:ln>
                <a:solidFill>
                  <a:schemeClr val="bg1"/>
                </a:solidFill>
                <a:effectLst/>
              </a:endParaRPr>
            </a:p>
          </p:txBody>
        </p:sp>
        <p:sp>
          <p:nvSpPr>
            <p:cNvPr id="7" name="下矢印 6"/>
            <p:cNvSpPr/>
            <p:nvPr/>
          </p:nvSpPr>
          <p:spPr bwMode="auto">
            <a:xfrm>
              <a:off x="6696236" y="3212976"/>
              <a:ext cx="1008112" cy="864096"/>
            </a:xfrm>
            <a:prstGeom prst="downArrow">
              <a:avLst/>
            </a:prstGeom>
            <a:solidFill>
              <a:srgbClr val="FF6600"/>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endParaRPr>
            </a:p>
          </p:txBody>
        </p:sp>
      </p:grpSp>
    </p:spTree>
    <p:extLst>
      <p:ext uri="{BB962C8B-B14F-4D97-AF65-F5344CB8AC3E}">
        <p14:creationId xmlns:p14="http://schemas.microsoft.com/office/powerpoint/2010/main" val="151093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様々な</a:t>
            </a:r>
            <a:r>
              <a:rPr lang="ja-JP" altLang="en-US" dirty="0" smtClean="0"/>
              <a:t>オープン</a:t>
            </a:r>
            <a:endParaRPr kumimoji="1" lang="ja-JP" altLang="en-US" dirty="0"/>
          </a:p>
        </p:txBody>
      </p:sp>
    </p:spTree>
    <p:extLst>
      <p:ext uri="{BB962C8B-B14F-4D97-AF65-F5344CB8AC3E}">
        <p14:creationId xmlns:p14="http://schemas.microsoft.com/office/powerpoint/2010/main" val="31824858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kumimoji="1" lang="ja-JP" altLang="en-US" sz="2800" dirty="0" smtClean="0"/>
              <a:t>オープン</a:t>
            </a:r>
            <a:r>
              <a:rPr kumimoji="1" lang="ja-JP" altLang="en-US" sz="2800" dirty="0"/>
              <a:t>・</a:t>
            </a:r>
            <a:r>
              <a:rPr kumimoji="1" lang="ja-JP" altLang="en-US" sz="2800" dirty="0" smtClean="0"/>
              <a:t>クラウドの動向</a:t>
            </a:r>
            <a:endParaRPr kumimoji="1" lang="ja-JP" altLang="en-US" sz="2800" dirty="0"/>
          </a:p>
        </p:txBody>
      </p:sp>
      <p:sp>
        <p:nvSpPr>
          <p:cNvPr id="3" name="角丸四角形 2"/>
          <p:cNvSpPr/>
          <p:nvPr/>
        </p:nvSpPr>
        <p:spPr bwMode="auto">
          <a:xfrm>
            <a:off x="107504" y="1143000"/>
            <a:ext cx="8928992" cy="5334000"/>
          </a:xfrm>
          <a:prstGeom prst="roundRect">
            <a:avLst>
              <a:gd name="adj" fmla="val 0"/>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solidFill>
                <a:schemeClr val="bg1"/>
              </a:solidFill>
              <a:effectLst/>
              <a:latin typeface="+mn-lt"/>
              <a:ea typeface="+mn-ea"/>
              <a:cs typeface="Tahoma" pitchFamily="34" charset="0"/>
            </a:endParaRPr>
          </a:p>
        </p:txBody>
      </p:sp>
      <p:sp>
        <p:nvSpPr>
          <p:cNvPr id="4" name="角丸四角形 3"/>
          <p:cNvSpPr/>
          <p:nvPr/>
        </p:nvSpPr>
        <p:spPr bwMode="auto">
          <a:xfrm>
            <a:off x="323528" y="3631860"/>
            <a:ext cx="6984776" cy="1512168"/>
          </a:xfrm>
          <a:prstGeom prst="roundRect">
            <a:avLst>
              <a:gd name="adj" fmla="val 0"/>
            </a:avLst>
          </a:prstGeom>
          <a:solidFill>
            <a:srgbClr val="00B0F0"/>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err="1" smtClean="0">
                <a:ln>
                  <a:noFill/>
                </a:ln>
                <a:solidFill>
                  <a:schemeClr val="bg1"/>
                </a:solidFill>
                <a:effectLst/>
                <a:latin typeface="+mn-lt"/>
                <a:ea typeface="+mn-ea"/>
                <a:cs typeface="Tahoma" pitchFamily="34" charset="0"/>
              </a:rPr>
              <a:t>IaaS</a:t>
            </a:r>
            <a:endParaRPr kumimoji="0" lang="ja-JP" altLang="en-US" sz="2400" b="0" i="0" u="none" strike="noStrike" cap="none" normalizeH="0" dirty="0" smtClean="0">
              <a:ln>
                <a:noFill/>
              </a:ln>
              <a:solidFill>
                <a:schemeClr val="bg1"/>
              </a:solidFill>
              <a:effectLst/>
              <a:latin typeface="+mn-lt"/>
              <a:ea typeface="+mn-ea"/>
              <a:cs typeface="Tahoma" pitchFamily="34" charset="0"/>
            </a:endParaRPr>
          </a:p>
        </p:txBody>
      </p:sp>
      <p:sp>
        <p:nvSpPr>
          <p:cNvPr id="5" name="角丸四角形 4"/>
          <p:cNvSpPr/>
          <p:nvPr/>
        </p:nvSpPr>
        <p:spPr bwMode="auto">
          <a:xfrm>
            <a:off x="323528" y="2013012"/>
            <a:ext cx="6984776" cy="1512168"/>
          </a:xfrm>
          <a:prstGeom prst="roundRect">
            <a:avLst>
              <a:gd name="adj" fmla="val 0"/>
            </a:avLst>
          </a:prstGeom>
          <a:solidFill>
            <a:srgbClr val="3366FF"/>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err="1" smtClean="0">
                <a:ln>
                  <a:noFill/>
                </a:ln>
                <a:solidFill>
                  <a:schemeClr val="bg1"/>
                </a:solidFill>
                <a:effectLst/>
                <a:latin typeface="+mn-lt"/>
                <a:ea typeface="+mn-ea"/>
                <a:cs typeface="Tahoma" pitchFamily="34" charset="0"/>
              </a:rPr>
              <a:t>PaaS</a:t>
            </a:r>
            <a:endParaRPr kumimoji="0" lang="ja-JP" altLang="en-US" sz="2400" b="0" i="0" u="none" strike="noStrike" cap="none" normalizeH="0" dirty="0" smtClean="0">
              <a:ln>
                <a:noFill/>
              </a:ln>
              <a:solidFill>
                <a:schemeClr val="bg1"/>
              </a:solidFill>
              <a:effectLst/>
              <a:latin typeface="+mn-lt"/>
              <a:ea typeface="+mn-ea"/>
              <a:cs typeface="Tahoma" pitchFamily="34" charset="0"/>
            </a:endParaRPr>
          </a:p>
        </p:txBody>
      </p:sp>
      <p:sp>
        <p:nvSpPr>
          <p:cNvPr id="6" name="角丸四角形 5"/>
          <p:cNvSpPr/>
          <p:nvPr/>
        </p:nvSpPr>
        <p:spPr bwMode="auto">
          <a:xfrm>
            <a:off x="323528" y="1412776"/>
            <a:ext cx="6984776" cy="473380"/>
          </a:xfrm>
          <a:prstGeom prst="roundRect">
            <a:avLst>
              <a:gd name="adj" fmla="val 0"/>
            </a:avLst>
          </a:prstGeom>
          <a:solidFill>
            <a:srgbClr val="6600CC"/>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err="1" smtClean="0">
                <a:ln>
                  <a:noFill/>
                </a:ln>
                <a:solidFill>
                  <a:schemeClr val="bg1"/>
                </a:solidFill>
                <a:effectLst/>
                <a:latin typeface="+mn-lt"/>
                <a:ea typeface="+mn-ea"/>
                <a:cs typeface="Tahoma" pitchFamily="34" charset="0"/>
              </a:rPr>
              <a:t>SaaS</a:t>
            </a:r>
            <a:endParaRPr kumimoji="0" lang="ja-JP" altLang="en-US" sz="2400" b="0" i="0" u="none" strike="noStrike" cap="none" normalizeH="0" dirty="0" smtClean="0">
              <a:ln>
                <a:noFill/>
              </a:ln>
              <a:solidFill>
                <a:schemeClr val="bg1"/>
              </a:solidFill>
              <a:effectLst/>
              <a:latin typeface="+mn-lt"/>
              <a:ea typeface="+mn-ea"/>
              <a:cs typeface="Tahoma" pitchFamily="34" charset="0"/>
            </a:endParaRPr>
          </a:p>
        </p:txBody>
      </p:sp>
      <p:sp>
        <p:nvSpPr>
          <p:cNvPr id="7" name="角丸四角形 6"/>
          <p:cNvSpPr/>
          <p:nvPr/>
        </p:nvSpPr>
        <p:spPr bwMode="auto">
          <a:xfrm>
            <a:off x="1439300" y="2144942"/>
            <a:ext cx="2826490" cy="1248308"/>
          </a:xfrm>
          <a:prstGeom prst="roundRect">
            <a:avLst>
              <a:gd name="adj" fmla="val 0"/>
            </a:avLst>
          </a:prstGeom>
          <a:solidFill>
            <a:srgbClr val="008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err="1" smtClean="0">
                <a:ln>
                  <a:noFill/>
                </a:ln>
                <a:solidFill>
                  <a:schemeClr val="bg1"/>
                </a:solidFill>
                <a:effectLst/>
                <a:latin typeface="+mn-lt"/>
                <a:ea typeface="+mn-ea"/>
                <a:cs typeface="Tahoma" pitchFamily="34" charset="0"/>
              </a:rPr>
              <a:t>CloudFoundry</a:t>
            </a:r>
            <a:endParaRPr kumimoji="0" lang="en-US" altLang="ja-JP" sz="2400" b="0" i="0" u="none" strike="noStrike" cap="none" normalizeH="0" dirty="0" smtClean="0">
              <a:ln>
                <a:noFill/>
              </a:ln>
              <a:solidFill>
                <a:schemeClr val="bg1"/>
              </a:solidFill>
              <a:effectLst/>
              <a:latin typeface="+mn-lt"/>
              <a:ea typeface="+mn-ea"/>
              <a:cs typeface="Tahoma" pitchFamily="34" charset="0"/>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a:solidFill>
                  <a:schemeClr val="bg1"/>
                </a:solidFill>
                <a:latin typeface="+mn-lt"/>
                <a:ea typeface="+mn-ea"/>
                <a:cs typeface="Tahoma" pitchFamily="34" charset="0"/>
              </a:rPr>
              <a:t>(VMw</a:t>
            </a:r>
            <a:r>
              <a:rPr kumimoji="0" lang="en-US" altLang="ja-JP" sz="1400" dirty="0" smtClean="0">
                <a:solidFill>
                  <a:schemeClr val="bg1"/>
                </a:solidFill>
                <a:latin typeface="+mn-lt"/>
                <a:ea typeface="+mn-ea"/>
                <a:cs typeface="Tahoma" pitchFamily="34" charset="0"/>
              </a:rPr>
              <a:t>are)</a:t>
            </a:r>
            <a:endParaRPr kumimoji="0" lang="ja-JP" altLang="en-US" sz="1400" b="0" i="0" u="none" strike="noStrike" cap="none" normalizeH="0" dirty="0" smtClean="0">
              <a:ln>
                <a:noFill/>
              </a:ln>
              <a:solidFill>
                <a:schemeClr val="bg1"/>
              </a:solidFill>
              <a:effectLst/>
              <a:latin typeface="+mn-lt"/>
              <a:ea typeface="+mn-ea"/>
              <a:cs typeface="Tahoma" pitchFamily="34" charset="0"/>
            </a:endParaRPr>
          </a:p>
        </p:txBody>
      </p:sp>
      <p:sp>
        <p:nvSpPr>
          <p:cNvPr id="8" name="角丸四角形 7"/>
          <p:cNvSpPr/>
          <p:nvPr/>
        </p:nvSpPr>
        <p:spPr bwMode="auto">
          <a:xfrm>
            <a:off x="4321132" y="2144942"/>
            <a:ext cx="2771148" cy="1248308"/>
          </a:xfrm>
          <a:prstGeom prst="roundRect">
            <a:avLst>
              <a:gd name="adj" fmla="val 0"/>
            </a:avLst>
          </a:prstGeom>
          <a:solidFill>
            <a:srgbClr val="008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dirty="0" err="1" smtClean="0">
                <a:solidFill>
                  <a:schemeClr val="bg1"/>
                </a:solidFill>
                <a:latin typeface="+mn-lt"/>
                <a:ea typeface="+mn-ea"/>
                <a:cs typeface="Tahoma" pitchFamily="34" charset="0"/>
              </a:rPr>
              <a:t>OpenShift</a:t>
            </a:r>
            <a:endParaRPr kumimoji="0" lang="en-US" altLang="ja-JP" sz="2400" dirty="0" smtClean="0">
              <a:solidFill>
                <a:schemeClr val="bg1"/>
              </a:solidFill>
              <a:latin typeface="+mn-lt"/>
              <a:ea typeface="+mn-ea"/>
              <a:cs typeface="Tahoma" pitchFamily="34" charset="0"/>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smtClean="0">
                <a:solidFill>
                  <a:schemeClr val="bg1"/>
                </a:solidFill>
                <a:latin typeface="+mn-lt"/>
                <a:ea typeface="+mn-ea"/>
                <a:cs typeface="Tahoma" pitchFamily="34" charset="0"/>
              </a:rPr>
              <a:t>(</a:t>
            </a:r>
            <a:r>
              <a:rPr kumimoji="0" lang="en-US" altLang="ja-JP" sz="1400" dirty="0" err="1" smtClean="0">
                <a:solidFill>
                  <a:schemeClr val="bg1"/>
                </a:solidFill>
                <a:latin typeface="+mn-lt"/>
                <a:ea typeface="+mn-ea"/>
                <a:cs typeface="Tahoma" pitchFamily="34" charset="0"/>
              </a:rPr>
              <a:t>RedHat</a:t>
            </a:r>
            <a:r>
              <a:rPr kumimoji="0" lang="en-US" altLang="ja-JP" sz="1400" dirty="0" smtClean="0">
                <a:solidFill>
                  <a:schemeClr val="bg1"/>
                </a:solidFill>
                <a:latin typeface="+mn-lt"/>
                <a:ea typeface="+mn-ea"/>
                <a:cs typeface="Tahoma" pitchFamily="34" charset="0"/>
              </a:rPr>
              <a:t>)</a:t>
            </a:r>
            <a:endParaRPr kumimoji="0" lang="ja-JP" altLang="en-US" sz="1400" b="0" i="0" u="none" strike="noStrike" cap="none" normalizeH="0" dirty="0" smtClean="0">
              <a:ln>
                <a:noFill/>
              </a:ln>
              <a:solidFill>
                <a:schemeClr val="bg1"/>
              </a:solidFill>
              <a:effectLst/>
              <a:latin typeface="+mn-lt"/>
              <a:ea typeface="+mn-ea"/>
              <a:cs typeface="Tahoma" pitchFamily="34" charset="0"/>
            </a:endParaRPr>
          </a:p>
        </p:txBody>
      </p:sp>
      <p:sp>
        <p:nvSpPr>
          <p:cNvPr id="9" name="角丸四角形 8"/>
          <p:cNvSpPr/>
          <p:nvPr/>
        </p:nvSpPr>
        <p:spPr bwMode="auto">
          <a:xfrm>
            <a:off x="1439300" y="3763790"/>
            <a:ext cx="1831570" cy="1248308"/>
          </a:xfrm>
          <a:prstGeom prst="roundRect">
            <a:avLst>
              <a:gd name="adj" fmla="val 0"/>
            </a:avLst>
          </a:prstGeom>
          <a:solidFill>
            <a:srgbClr val="8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a:solidFill>
                  <a:schemeClr val="bg1"/>
                </a:solidFill>
                <a:latin typeface="+mn-lt"/>
                <a:ea typeface="+mn-ea"/>
                <a:cs typeface="Tahoma" pitchFamily="34" charset="0"/>
              </a:rPr>
              <a:t>OpenStack</a:t>
            </a:r>
            <a:r>
              <a:rPr kumimoji="0" lang="en-US" altLang="ja-JP" sz="2000" dirty="0">
                <a:solidFill>
                  <a:schemeClr val="bg1"/>
                </a:solidFill>
                <a:latin typeface="+mn-lt"/>
                <a:ea typeface="+mn-ea"/>
                <a:cs typeface="Tahoma" pitchFamily="34" charset="0"/>
              </a:rPr>
              <a:t> </a:t>
            </a:r>
            <a:r>
              <a:rPr kumimoji="0" lang="en-US" altLang="ja-JP" sz="1200" dirty="0">
                <a:solidFill>
                  <a:schemeClr val="bg1"/>
                </a:solidFill>
                <a:latin typeface="+mn-lt"/>
                <a:ea typeface="+mn-ea"/>
                <a:cs typeface="Tahoma" pitchFamily="34" charset="0"/>
              </a:rPr>
              <a:t>(Rackspace/NASA)</a:t>
            </a:r>
          </a:p>
        </p:txBody>
      </p:sp>
      <p:sp>
        <p:nvSpPr>
          <p:cNvPr id="10" name="角丸四角形 9"/>
          <p:cNvSpPr/>
          <p:nvPr/>
        </p:nvSpPr>
        <p:spPr bwMode="auto">
          <a:xfrm>
            <a:off x="3347864" y="3763790"/>
            <a:ext cx="1831570" cy="1248308"/>
          </a:xfrm>
          <a:prstGeom prst="roundRect">
            <a:avLst>
              <a:gd name="adj" fmla="val 0"/>
            </a:avLst>
          </a:prstGeom>
          <a:solidFill>
            <a:srgbClr val="8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a:solidFill>
                  <a:schemeClr val="bg1"/>
                </a:solidFill>
                <a:latin typeface="+mn-lt"/>
                <a:ea typeface="+mn-ea"/>
                <a:cs typeface="Tahoma" pitchFamily="34" charset="0"/>
              </a:rPr>
              <a:t>CloudStack</a:t>
            </a:r>
            <a:r>
              <a:rPr kumimoji="0" lang="en-US" altLang="ja-JP" sz="2000" dirty="0">
                <a:solidFill>
                  <a:schemeClr val="bg1"/>
                </a:solidFill>
                <a:latin typeface="+mn-lt"/>
                <a:ea typeface="+mn-ea"/>
                <a:cs typeface="Tahoma" pitchFamily="34" charset="0"/>
              </a:rPr>
              <a:t> </a:t>
            </a:r>
            <a:r>
              <a:rPr kumimoji="0" lang="en-US" altLang="ja-JP" sz="1200" dirty="0" smtClean="0">
                <a:solidFill>
                  <a:schemeClr val="bg1"/>
                </a:solidFill>
                <a:latin typeface="+mn-lt"/>
                <a:ea typeface="+mn-ea"/>
                <a:cs typeface="Tahoma" pitchFamily="34" charset="0"/>
              </a:rPr>
              <a:t>(Apache)</a:t>
            </a:r>
          </a:p>
        </p:txBody>
      </p:sp>
      <p:sp>
        <p:nvSpPr>
          <p:cNvPr id="11" name="角丸四角形 10"/>
          <p:cNvSpPr/>
          <p:nvPr/>
        </p:nvSpPr>
        <p:spPr bwMode="auto">
          <a:xfrm>
            <a:off x="5260710" y="3760380"/>
            <a:ext cx="1831570" cy="1248308"/>
          </a:xfrm>
          <a:prstGeom prst="roundRect">
            <a:avLst>
              <a:gd name="adj" fmla="val 0"/>
            </a:avLst>
          </a:prstGeom>
          <a:solidFill>
            <a:srgbClr val="008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a:solidFill>
                  <a:schemeClr val="bg1"/>
                </a:solidFill>
                <a:latin typeface="+mn-lt"/>
                <a:ea typeface="+mn-ea"/>
                <a:cs typeface="Tahoma" pitchFamily="34" charset="0"/>
              </a:rPr>
              <a:t>CloudForms</a:t>
            </a:r>
            <a:r>
              <a:rPr kumimoji="0" lang="en-US" altLang="ja-JP" sz="2000" dirty="0">
                <a:solidFill>
                  <a:schemeClr val="bg1"/>
                </a:solidFill>
                <a:latin typeface="+mn-lt"/>
                <a:ea typeface="+mn-ea"/>
                <a:cs typeface="Tahoma" pitchFamily="34" charset="0"/>
              </a:rPr>
              <a:t> </a:t>
            </a:r>
            <a:r>
              <a:rPr kumimoji="0" lang="en-US" altLang="ja-JP" sz="1200" dirty="0">
                <a:solidFill>
                  <a:schemeClr val="bg1"/>
                </a:solidFill>
                <a:latin typeface="+mn-lt"/>
                <a:ea typeface="+mn-ea"/>
                <a:cs typeface="Tahoma" pitchFamily="34" charset="0"/>
              </a:rPr>
              <a:t>(</a:t>
            </a:r>
            <a:r>
              <a:rPr kumimoji="0" lang="en-US" altLang="ja-JP" sz="1200" dirty="0" err="1">
                <a:solidFill>
                  <a:schemeClr val="bg1"/>
                </a:solidFill>
                <a:latin typeface="+mn-lt"/>
                <a:ea typeface="+mn-ea"/>
                <a:cs typeface="Tahoma" pitchFamily="34" charset="0"/>
              </a:rPr>
              <a:t>RedHat</a:t>
            </a:r>
            <a:r>
              <a:rPr kumimoji="0" lang="en-US" altLang="ja-JP" sz="1200" dirty="0">
                <a:solidFill>
                  <a:schemeClr val="bg1"/>
                </a:solidFill>
                <a:latin typeface="+mn-lt"/>
                <a:ea typeface="+mn-ea"/>
                <a:cs typeface="Tahoma" pitchFamily="34" charset="0"/>
              </a:rPr>
              <a:t>)</a:t>
            </a:r>
            <a:endParaRPr kumimoji="0" lang="en-US" altLang="ja-JP" sz="1200" dirty="0" smtClean="0">
              <a:solidFill>
                <a:schemeClr val="bg1"/>
              </a:solidFill>
              <a:latin typeface="+mn-lt"/>
              <a:ea typeface="+mn-ea"/>
              <a:cs typeface="Tahoma" pitchFamily="34" charset="0"/>
            </a:endParaRPr>
          </a:p>
        </p:txBody>
      </p:sp>
      <p:sp>
        <p:nvSpPr>
          <p:cNvPr id="12" name="角丸四角形 11"/>
          <p:cNvSpPr/>
          <p:nvPr/>
        </p:nvSpPr>
        <p:spPr bwMode="auto">
          <a:xfrm>
            <a:off x="323528" y="5301208"/>
            <a:ext cx="6984776" cy="576064"/>
          </a:xfrm>
          <a:prstGeom prst="roundRect">
            <a:avLst>
              <a:gd name="adj" fmla="val 0"/>
            </a:avLst>
          </a:prstGeom>
          <a:solidFill>
            <a:schemeClr val="accent2">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cs typeface="Tahoma" pitchFamily="34" charset="0"/>
              </a:rPr>
              <a:t>ネットワーク</a:t>
            </a:r>
          </a:p>
        </p:txBody>
      </p:sp>
      <p:sp>
        <p:nvSpPr>
          <p:cNvPr id="13" name="角丸四角形 12"/>
          <p:cNvSpPr/>
          <p:nvPr/>
        </p:nvSpPr>
        <p:spPr bwMode="auto">
          <a:xfrm>
            <a:off x="1439300" y="5445224"/>
            <a:ext cx="5652980" cy="288032"/>
          </a:xfrm>
          <a:prstGeom prst="roundRect">
            <a:avLst>
              <a:gd name="adj" fmla="val 0"/>
            </a:avLst>
          </a:prstGeom>
          <a:solidFill>
            <a:srgbClr val="8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err="1" smtClean="0">
                <a:ln>
                  <a:noFill/>
                </a:ln>
                <a:solidFill>
                  <a:schemeClr val="bg1"/>
                </a:solidFill>
                <a:effectLst/>
                <a:latin typeface="+mn-lt"/>
                <a:ea typeface="+mn-ea"/>
                <a:cs typeface="Tahoma" pitchFamily="34" charset="0"/>
              </a:rPr>
              <a:t>OpenFlow</a:t>
            </a:r>
            <a:r>
              <a:rPr kumimoji="0" lang="en-US" altLang="ja-JP" b="0" i="0" u="none" strike="noStrike" cap="none" normalizeH="0" dirty="0" smtClean="0">
                <a:ln>
                  <a:noFill/>
                </a:ln>
                <a:solidFill>
                  <a:schemeClr val="bg1"/>
                </a:solidFill>
                <a:effectLst/>
                <a:latin typeface="+mn-lt"/>
                <a:ea typeface="+mn-ea"/>
                <a:cs typeface="Tahoma" pitchFamily="34" charset="0"/>
              </a:rPr>
              <a:t>/Software-defined Network</a:t>
            </a:r>
            <a:endParaRPr kumimoji="0" lang="ja-JP" altLang="en-US" b="0" i="0" u="none" strike="noStrike" cap="none" normalizeH="0" dirty="0" smtClean="0">
              <a:ln>
                <a:noFill/>
              </a:ln>
              <a:solidFill>
                <a:schemeClr val="bg1"/>
              </a:solidFill>
              <a:effectLst/>
              <a:latin typeface="+mn-lt"/>
              <a:ea typeface="+mn-ea"/>
              <a:cs typeface="Tahoma" pitchFamily="34" charset="0"/>
            </a:endParaRPr>
          </a:p>
        </p:txBody>
      </p:sp>
      <p:sp>
        <p:nvSpPr>
          <p:cNvPr id="14" name="角丸四角形 13"/>
          <p:cNvSpPr/>
          <p:nvPr/>
        </p:nvSpPr>
        <p:spPr bwMode="auto">
          <a:xfrm>
            <a:off x="1439300" y="5949280"/>
            <a:ext cx="5652980" cy="288032"/>
          </a:xfrm>
          <a:prstGeom prst="roundRect">
            <a:avLst>
              <a:gd name="adj" fmla="val 0"/>
            </a:avLst>
          </a:prstGeom>
          <a:solidFill>
            <a:srgbClr val="008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dirty="0">
                <a:solidFill>
                  <a:schemeClr val="bg1"/>
                </a:solidFill>
                <a:latin typeface="+mn-lt"/>
                <a:ea typeface="+mn-ea"/>
                <a:cs typeface="Tahoma" pitchFamily="34" charset="0"/>
              </a:rPr>
              <a:t>Open Compute Project (Facebook)</a:t>
            </a:r>
          </a:p>
        </p:txBody>
      </p:sp>
      <p:sp>
        <p:nvSpPr>
          <p:cNvPr id="15" name="正方形/長方形 14"/>
          <p:cNvSpPr/>
          <p:nvPr/>
        </p:nvSpPr>
        <p:spPr>
          <a:xfrm>
            <a:off x="359180" y="5870578"/>
            <a:ext cx="2286000" cy="430887"/>
          </a:xfrm>
          <a:prstGeom prst="rect">
            <a:avLst/>
          </a:prstGeom>
        </p:spPr>
        <p:txBody>
          <a:bodyPr>
            <a:spAutoFit/>
          </a:bodyPr>
          <a:lstStyle/>
          <a:p>
            <a:pPr lvl="0">
              <a:spcBef>
                <a:spcPct val="20000"/>
              </a:spcBef>
            </a:pPr>
            <a:r>
              <a:rPr kumimoji="0" lang="ja-JP" altLang="en-US" sz="1100" dirty="0">
                <a:solidFill>
                  <a:srgbClr val="FFFFFF"/>
                </a:solidFill>
                <a:latin typeface="+mn-lt"/>
                <a:ea typeface="+mn-ea"/>
                <a:cs typeface="Tahoma" pitchFamily="34" charset="0"/>
              </a:rPr>
              <a:t>データセンター</a:t>
            </a:r>
          </a:p>
          <a:p>
            <a:pPr lvl="0">
              <a:spcBef>
                <a:spcPts val="0"/>
              </a:spcBef>
            </a:pPr>
            <a:r>
              <a:rPr kumimoji="0" lang="ja-JP" altLang="en-US" sz="1100" dirty="0">
                <a:solidFill>
                  <a:srgbClr val="FFFFFF"/>
                </a:solidFill>
                <a:latin typeface="+mn-lt"/>
                <a:ea typeface="+mn-ea"/>
                <a:cs typeface="Tahoma" pitchFamily="34" charset="0"/>
              </a:rPr>
              <a:t>インフラ</a:t>
            </a:r>
          </a:p>
        </p:txBody>
      </p:sp>
      <p:sp>
        <p:nvSpPr>
          <p:cNvPr id="16" name="角丸四角形 15"/>
          <p:cNvSpPr/>
          <p:nvPr/>
        </p:nvSpPr>
        <p:spPr bwMode="auto">
          <a:xfrm>
            <a:off x="7452320" y="1412776"/>
            <a:ext cx="1403804" cy="4824536"/>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cs typeface="Tahoma" pitchFamily="34" charset="0"/>
              </a:rPr>
              <a:t>運用</a:t>
            </a:r>
            <a:r>
              <a:rPr kumimoji="0" lang="ja-JP" altLang="en-US" sz="1400" dirty="0">
                <a:solidFill>
                  <a:schemeClr val="bg1"/>
                </a:solidFill>
                <a:latin typeface="+mn-lt"/>
                <a:ea typeface="+mn-ea"/>
                <a:cs typeface="Tahoma" pitchFamily="34" charset="0"/>
              </a:rPr>
              <a:t>・</a:t>
            </a:r>
            <a:r>
              <a:rPr kumimoji="0" lang="ja-JP" altLang="en-US" sz="1400" dirty="0" smtClean="0">
                <a:solidFill>
                  <a:schemeClr val="bg1"/>
                </a:solidFill>
                <a:latin typeface="+mn-lt"/>
                <a:ea typeface="+mn-ea"/>
                <a:cs typeface="Tahoma" pitchFamily="34" charset="0"/>
              </a:rPr>
              <a:t>管理</a:t>
            </a:r>
            <a:endParaRPr kumimoji="0" lang="ja-JP" altLang="en-US" sz="1400" b="0" i="0" u="none" strike="noStrike" cap="none" normalizeH="0" dirty="0" smtClean="0">
              <a:ln>
                <a:noFill/>
              </a:ln>
              <a:solidFill>
                <a:schemeClr val="bg1"/>
              </a:solidFill>
              <a:effectLst/>
              <a:latin typeface="+mn-lt"/>
              <a:ea typeface="+mn-ea"/>
              <a:cs typeface="Tahoma" pitchFamily="34" charset="0"/>
            </a:endParaRPr>
          </a:p>
        </p:txBody>
      </p:sp>
      <p:sp>
        <p:nvSpPr>
          <p:cNvPr id="17" name="角丸四角形 16"/>
          <p:cNvSpPr/>
          <p:nvPr/>
        </p:nvSpPr>
        <p:spPr bwMode="auto">
          <a:xfrm>
            <a:off x="7569447" y="2013011"/>
            <a:ext cx="1169550" cy="695909"/>
          </a:xfrm>
          <a:prstGeom prst="roundRect">
            <a:avLst>
              <a:gd name="adj" fmla="val 0"/>
            </a:avLst>
          </a:prstGeom>
          <a:solidFill>
            <a:srgbClr val="008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0"/>
              </a:spcBef>
            </a:pPr>
            <a:r>
              <a:rPr kumimoji="0" lang="en-US" altLang="ja-JP" sz="1200" dirty="0" err="1" smtClean="0">
                <a:solidFill>
                  <a:schemeClr val="bg1"/>
                </a:solidFill>
                <a:latin typeface="+mn-lt"/>
                <a:ea typeface="+mn-ea"/>
                <a:cs typeface="Arial" pitchFamily="34" charset="0"/>
              </a:rPr>
              <a:t>Hinemos</a:t>
            </a:r>
            <a:r>
              <a:rPr kumimoji="0" lang="en-US" altLang="ja-JP" sz="1200" dirty="0" smtClean="0">
                <a:solidFill>
                  <a:schemeClr val="bg1"/>
                </a:solidFill>
                <a:latin typeface="+mn-lt"/>
                <a:ea typeface="+mn-ea"/>
                <a:cs typeface="Arial" pitchFamily="34" charset="0"/>
              </a:rPr>
              <a:t> </a:t>
            </a:r>
            <a:endParaRPr kumimoji="0" lang="en-US" altLang="ja-JP" sz="1200" dirty="0">
              <a:solidFill>
                <a:schemeClr val="bg1"/>
              </a:solidFill>
              <a:latin typeface="+mn-lt"/>
              <a:ea typeface="+mn-ea"/>
              <a:cs typeface="Arial" pitchFamily="34" charset="0"/>
            </a:endParaRPr>
          </a:p>
        </p:txBody>
      </p:sp>
      <p:sp>
        <p:nvSpPr>
          <p:cNvPr id="19" name="角丸四角形 18"/>
          <p:cNvSpPr/>
          <p:nvPr/>
        </p:nvSpPr>
        <p:spPr bwMode="auto">
          <a:xfrm>
            <a:off x="7569447" y="2769096"/>
            <a:ext cx="1169550" cy="695909"/>
          </a:xfrm>
          <a:prstGeom prst="roundRect">
            <a:avLst>
              <a:gd name="adj" fmla="val 0"/>
            </a:avLst>
          </a:prstGeom>
          <a:solidFill>
            <a:srgbClr val="008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0"/>
              </a:spcBef>
            </a:pPr>
            <a:r>
              <a:rPr kumimoji="0" lang="en-US" altLang="ja-JP" sz="1200" dirty="0" err="1" smtClean="0">
                <a:solidFill>
                  <a:schemeClr val="bg1"/>
                </a:solidFill>
                <a:latin typeface="+mn-lt"/>
                <a:ea typeface="+mn-ea"/>
                <a:cs typeface="Arial" pitchFamily="34" charset="0"/>
              </a:rPr>
              <a:t>Hyperic</a:t>
            </a:r>
            <a:r>
              <a:rPr kumimoji="0" lang="en-US" altLang="ja-JP" sz="1200" dirty="0" smtClean="0">
                <a:solidFill>
                  <a:schemeClr val="bg1"/>
                </a:solidFill>
                <a:latin typeface="+mn-lt"/>
                <a:ea typeface="+mn-ea"/>
                <a:cs typeface="Arial" pitchFamily="34" charset="0"/>
              </a:rPr>
              <a:t> HQ</a:t>
            </a:r>
            <a:endParaRPr kumimoji="0" lang="en-US" altLang="ja-JP" sz="1200" dirty="0">
              <a:solidFill>
                <a:schemeClr val="bg1"/>
              </a:solidFill>
              <a:latin typeface="+mn-lt"/>
              <a:ea typeface="+mn-ea"/>
              <a:cs typeface="Arial" pitchFamily="34" charset="0"/>
            </a:endParaRPr>
          </a:p>
        </p:txBody>
      </p:sp>
      <p:sp>
        <p:nvSpPr>
          <p:cNvPr id="20" name="角丸四角形 19"/>
          <p:cNvSpPr/>
          <p:nvPr/>
        </p:nvSpPr>
        <p:spPr bwMode="auto">
          <a:xfrm>
            <a:off x="7563043" y="3525180"/>
            <a:ext cx="1169550" cy="695909"/>
          </a:xfrm>
          <a:prstGeom prst="roundRect">
            <a:avLst>
              <a:gd name="adj" fmla="val 0"/>
            </a:avLst>
          </a:prstGeom>
          <a:solidFill>
            <a:srgbClr val="008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0"/>
              </a:spcBef>
            </a:pPr>
            <a:r>
              <a:rPr kumimoji="0" lang="en-US" altLang="ja-JP" sz="1200" dirty="0" err="1" smtClean="0">
                <a:solidFill>
                  <a:schemeClr val="bg1"/>
                </a:solidFill>
                <a:latin typeface="+mn-lt"/>
                <a:ea typeface="+mn-ea"/>
                <a:cs typeface="Arial" pitchFamily="34" charset="0"/>
              </a:rPr>
              <a:t>Zabbix</a:t>
            </a:r>
            <a:endParaRPr kumimoji="0" lang="en-US" altLang="ja-JP" sz="1200" dirty="0">
              <a:solidFill>
                <a:schemeClr val="bg1"/>
              </a:solidFill>
              <a:latin typeface="+mn-lt"/>
              <a:ea typeface="+mn-ea"/>
              <a:cs typeface="Arial" pitchFamily="34" charset="0"/>
            </a:endParaRPr>
          </a:p>
        </p:txBody>
      </p:sp>
      <p:sp>
        <p:nvSpPr>
          <p:cNvPr id="21" name="角丸四角形 20"/>
          <p:cNvSpPr/>
          <p:nvPr/>
        </p:nvSpPr>
        <p:spPr bwMode="auto">
          <a:xfrm>
            <a:off x="7586037" y="4508842"/>
            <a:ext cx="1169550" cy="695909"/>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0"/>
              </a:spcBef>
            </a:pPr>
            <a:r>
              <a:rPr kumimoji="0" lang="en-US" altLang="ja-JP" sz="1200" dirty="0" smtClean="0">
                <a:solidFill>
                  <a:schemeClr val="bg1"/>
                </a:solidFill>
                <a:latin typeface="+mn-lt"/>
                <a:ea typeface="+mn-ea"/>
                <a:cs typeface="Arial" pitchFamily="34" charset="0"/>
              </a:rPr>
              <a:t>Puppet</a:t>
            </a:r>
            <a:endParaRPr kumimoji="0" lang="en-US" altLang="ja-JP" sz="1200" dirty="0">
              <a:solidFill>
                <a:schemeClr val="bg1"/>
              </a:solidFill>
              <a:latin typeface="+mn-lt"/>
              <a:ea typeface="+mn-ea"/>
              <a:cs typeface="Arial" pitchFamily="34" charset="0"/>
            </a:endParaRPr>
          </a:p>
        </p:txBody>
      </p:sp>
      <p:sp>
        <p:nvSpPr>
          <p:cNvPr id="22" name="角丸四角形 21"/>
          <p:cNvSpPr/>
          <p:nvPr/>
        </p:nvSpPr>
        <p:spPr bwMode="auto">
          <a:xfrm>
            <a:off x="7586037" y="5280150"/>
            <a:ext cx="1169550" cy="695909"/>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0"/>
              </a:spcBef>
            </a:pPr>
            <a:r>
              <a:rPr kumimoji="0" lang="en-US" altLang="ja-JP" sz="1200" dirty="0" smtClean="0">
                <a:solidFill>
                  <a:schemeClr val="bg1"/>
                </a:solidFill>
                <a:latin typeface="+mn-lt"/>
                <a:ea typeface="+mn-ea"/>
                <a:cs typeface="Arial" pitchFamily="34" charset="0"/>
              </a:rPr>
              <a:t>Chef</a:t>
            </a:r>
            <a:endParaRPr kumimoji="0" lang="en-US" altLang="ja-JP" sz="1200" dirty="0">
              <a:solidFill>
                <a:schemeClr val="bg1"/>
              </a:solidFill>
              <a:latin typeface="+mn-lt"/>
              <a:ea typeface="+mn-ea"/>
              <a:cs typeface="Arial" pitchFamily="34" charset="0"/>
            </a:endParaRPr>
          </a:p>
        </p:txBody>
      </p:sp>
    </p:spTree>
    <p:extLst>
      <p:ext uri="{BB962C8B-B14F-4D97-AF65-F5344CB8AC3E}">
        <p14:creationId xmlns:p14="http://schemas.microsoft.com/office/powerpoint/2010/main" val="84289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Effect transition="in" filter="fade">
                                      <p:cBhvr>
                                        <p:cTn id="57" dur="500"/>
                                        <p:tgtEl>
                                          <p:spTgt spid="1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animEffect transition="in" filter="fade">
                                      <p:cBhvr>
                                        <p:cTn id="62" dur="500"/>
                                        <p:tgtEl>
                                          <p:spTgt spid="20"/>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fltVal val="0"/>
                                          </p:val>
                                        </p:tav>
                                        <p:tav tm="100000">
                                          <p:val>
                                            <p:strVal val="#ppt_h"/>
                                          </p:val>
                                        </p:tav>
                                      </p:tavLst>
                                    </p:anim>
                                    <p:animEffect transition="in" filter="fade">
                                      <p:cBhvr>
                                        <p:cTn id="7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P spid="14" grpId="0" animBg="1"/>
      <p:bldP spid="17" grpId="0" animBg="1"/>
      <p:bldP spid="19" grpId="0" animBg="1"/>
      <p:bldP spid="20" grpId="0" animBg="1"/>
      <p:bldP spid="21" grpId="0" animBg="1"/>
      <p:bldP spid="2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Open Source Hardware</a:t>
            </a:r>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052736"/>
            <a:ext cx="7848600"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descr="[OSI logo 100x117 for use on ligh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5141934"/>
            <a:ext cx="95250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oshwlogo.com/logos/oshw-logo-200-p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683" y="4941168"/>
            <a:ext cx="1440160" cy="1515958"/>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 3"/>
          <p:cNvSpPr/>
          <p:nvPr/>
        </p:nvSpPr>
        <p:spPr bwMode="auto">
          <a:xfrm>
            <a:off x="3851920" y="5118212"/>
            <a:ext cx="4536504" cy="1047091"/>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lang="ja-JP" altLang="en-US" sz="1600">
                <a:solidFill>
                  <a:schemeClr val="bg1"/>
                </a:solidFill>
                <a:latin typeface="+mn-lt"/>
                <a:ea typeface="+mn-ea"/>
              </a:rPr>
              <a:t>マシンやデバイスなどの物理的なハードを対象に、設計が一般に公開されており、誰もが作成、改変、頒布、利用できるもの</a:t>
            </a:r>
            <a:endParaRPr kumimoji="0" lang="ja-JP" altLang="en-US" sz="1600" b="0" i="0" u="none" strike="noStrike" cap="none" normalizeH="0" smtClean="0">
              <a:ln>
                <a:noFill/>
              </a:ln>
              <a:solidFill>
                <a:schemeClr val="bg1"/>
              </a:solidFill>
              <a:effectLst/>
              <a:latin typeface="+mn-lt"/>
              <a:ea typeface="+mn-ea"/>
            </a:endParaRPr>
          </a:p>
        </p:txBody>
      </p:sp>
      <p:sp>
        <p:nvSpPr>
          <p:cNvPr id="3" name="正方形/長方形 2"/>
          <p:cNvSpPr/>
          <p:nvPr/>
        </p:nvSpPr>
        <p:spPr>
          <a:xfrm>
            <a:off x="6300192" y="4725144"/>
            <a:ext cx="2146742" cy="253916"/>
          </a:xfrm>
          <a:prstGeom prst="rect">
            <a:avLst/>
          </a:prstGeom>
        </p:spPr>
        <p:txBody>
          <a:bodyPr wrap="none">
            <a:spAutoFit/>
          </a:bodyPr>
          <a:lstStyle/>
          <a:p>
            <a:r>
              <a:rPr lang="en-US" altLang="ja-JP" sz="1050"/>
              <a:t>http://freedomdefined.org/OSHW</a:t>
            </a:r>
            <a:endParaRPr lang="ja-JP" altLang="en-US" sz="1050"/>
          </a:p>
        </p:txBody>
      </p:sp>
    </p:spTree>
    <p:extLst>
      <p:ext uri="{BB962C8B-B14F-4D97-AF65-F5344CB8AC3E}">
        <p14:creationId xmlns:p14="http://schemas.microsoft.com/office/powerpoint/2010/main" val="32008497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オープンデータ</a:t>
            </a:r>
            <a:endParaRPr kumimoji="1" lang="ja-JP" altLang="en-US" dirty="0"/>
          </a:p>
        </p:txBody>
      </p:sp>
      <p:pic>
        <p:nvPicPr>
          <p:cNvPr id="5122" name="Picture 2" descr="C:\Users\SHOJIO~1\AppData\Local\Temp\ScreenCli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037304"/>
            <a:ext cx="4032448" cy="3494527"/>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bwMode="auto">
          <a:xfrm>
            <a:off x="395536" y="1124744"/>
            <a:ext cx="4032448" cy="1728192"/>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特定のデータが、一切の著作権、特許などの制御メカニズムの制限なしで、全ての人が望むように利用・再掲載できるような形で入手できるべきであるという</a:t>
            </a:r>
            <a:r>
              <a:rPr kumimoji="0" lang="ja-JP" altLang="en-US" dirty="0" smtClean="0">
                <a:solidFill>
                  <a:schemeClr val="bg1"/>
                </a:solidFill>
                <a:latin typeface="+mn-lt"/>
                <a:ea typeface="+mn-ea"/>
              </a:rPr>
              <a:t>アイデア </a:t>
            </a:r>
            <a:r>
              <a:rPr kumimoji="0" lang="en-US" altLang="ja-JP" dirty="0" smtClean="0">
                <a:solidFill>
                  <a:schemeClr val="bg1"/>
                </a:solidFill>
                <a:latin typeface="+mn-lt"/>
                <a:ea typeface="+mn-ea"/>
              </a:rPr>
              <a:t>(Wikipedia)</a:t>
            </a:r>
            <a:endParaRPr kumimoji="0" lang="ja-JP" altLang="en-US" dirty="0">
              <a:solidFill>
                <a:schemeClr val="bg1"/>
              </a:solidFill>
              <a:latin typeface="+mn-lt"/>
              <a:ea typeface="+mn-ea"/>
            </a:endParaRPr>
          </a:p>
        </p:txBody>
      </p:sp>
      <p:sp>
        <p:nvSpPr>
          <p:cNvPr id="4" name="正方形/長方形 3"/>
          <p:cNvSpPr/>
          <p:nvPr/>
        </p:nvSpPr>
        <p:spPr bwMode="auto">
          <a:xfrm>
            <a:off x="4716016" y="1124744"/>
            <a:ext cx="4032448" cy="1728192"/>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行政や公的機関などが業務で蓄積した情報を、利用しやすい形で広く公開</a:t>
            </a:r>
            <a:r>
              <a:rPr kumimoji="0" lang="ja-JP" altLang="en-US" dirty="0" smtClean="0">
                <a:solidFill>
                  <a:schemeClr val="bg1"/>
                </a:solidFill>
                <a:latin typeface="+mn-lt"/>
                <a:ea typeface="+mn-ea"/>
              </a:rPr>
              <a:t>する </a:t>
            </a:r>
            <a:r>
              <a:rPr kumimoji="0" lang="en-US" altLang="ja-JP" dirty="0" smtClean="0">
                <a:solidFill>
                  <a:schemeClr val="bg1"/>
                </a:solidFill>
                <a:latin typeface="+mn-lt"/>
                <a:ea typeface="+mn-ea"/>
              </a:rPr>
              <a:t>(</a:t>
            </a:r>
            <a:r>
              <a:rPr kumimoji="0" lang="ja-JP" altLang="en-US" dirty="0" smtClean="0">
                <a:solidFill>
                  <a:schemeClr val="bg1"/>
                </a:solidFill>
                <a:latin typeface="+mn-lt"/>
                <a:ea typeface="+mn-ea"/>
              </a:rPr>
              <a:t>日経コンピュータ</a:t>
            </a:r>
            <a:r>
              <a:rPr kumimoji="0" lang="en-US" altLang="ja-JP" dirty="0" smtClean="0">
                <a:solidFill>
                  <a:schemeClr val="bg1"/>
                </a:solidFill>
                <a:latin typeface="+mn-lt"/>
                <a:ea typeface="+mn-ea"/>
              </a:rPr>
              <a:t>)</a:t>
            </a:r>
            <a:endParaRPr kumimoji="0" lang="ja-JP" altLang="en-US" dirty="0">
              <a:solidFill>
                <a:schemeClr val="bg1"/>
              </a:solidFill>
              <a:latin typeface="+mn-lt"/>
              <a:ea typeface="+mn-ea"/>
            </a:endParaRPr>
          </a:p>
        </p:txBody>
      </p:sp>
      <p:sp>
        <p:nvSpPr>
          <p:cNvPr id="6" name="正方形/長方形 5"/>
          <p:cNvSpPr/>
          <p:nvPr/>
        </p:nvSpPr>
        <p:spPr bwMode="auto">
          <a:xfrm>
            <a:off x="4716016" y="3037304"/>
            <a:ext cx="4032448" cy="111177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800" dirty="0" smtClean="0">
                <a:solidFill>
                  <a:schemeClr val="bg1"/>
                </a:solidFill>
                <a:latin typeface="+mn-lt"/>
                <a:ea typeface="+mn-ea"/>
              </a:rPr>
              <a:t>気象庁</a:t>
            </a:r>
            <a:endParaRPr kumimoji="0" lang="en-US" altLang="ja-JP" sz="2800" dirty="0" smtClean="0">
              <a:solidFill>
                <a:schemeClr val="bg1"/>
              </a:solidFill>
              <a:latin typeface="+mn-lt"/>
              <a:ea typeface="+mn-ea"/>
            </a:endParaRPr>
          </a:p>
          <a:p>
            <a:pPr algn="ctr">
              <a:spcBef>
                <a:spcPct val="20000"/>
              </a:spcBef>
            </a:pPr>
            <a:r>
              <a:rPr kumimoji="0" lang="en-US" altLang="ja-JP" dirty="0">
                <a:solidFill>
                  <a:schemeClr val="bg1"/>
                </a:solidFill>
                <a:latin typeface="+mn-lt"/>
                <a:ea typeface="+mn-ea"/>
              </a:rPr>
              <a:t>2013</a:t>
            </a:r>
            <a:r>
              <a:rPr kumimoji="0" lang="ja-JP" altLang="en-US" dirty="0">
                <a:solidFill>
                  <a:schemeClr val="bg1"/>
                </a:solidFill>
                <a:latin typeface="+mn-lt"/>
                <a:ea typeface="+mn-ea"/>
              </a:rPr>
              <a:t>年</a:t>
            </a:r>
            <a:r>
              <a:rPr kumimoji="0" lang="en-US" altLang="ja-JP" dirty="0">
                <a:solidFill>
                  <a:schemeClr val="bg1"/>
                </a:solidFill>
                <a:latin typeface="+mn-lt"/>
                <a:ea typeface="+mn-ea"/>
              </a:rPr>
              <a:t>5</a:t>
            </a:r>
            <a:r>
              <a:rPr kumimoji="0" lang="ja-JP" altLang="en-US" dirty="0">
                <a:solidFill>
                  <a:schemeClr val="bg1"/>
                </a:solidFill>
                <a:latin typeface="+mn-lt"/>
                <a:ea typeface="+mn-ea"/>
              </a:rPr>
              <a:t>月</a:t>
            </a:r>
            <a:r>
              <a:rPr kumimoji="0" lang="en-US" altLang="ja-JP" dirty="0">
                <a:solidFill>
                  <a:schemeClr val="bg1"/>
                </a:solidFill>
                <a:latin typeface="+mn-lt"/>
                <a:ea typeface="+mn-ea"/>
              </a:rPr>
              <a:t>1</a:t>
            </a:r>
            <a:r>
              <a:rPr kumimoji="0" lang="ja-JP" altLang="en-US" dirty="0" smtClean="0">
                <a:solidFill>
                  <a:schemeClr val="bg1"/>
                </a:solidFill>
                <a:latin typeface="+mn-lt"/>
                <a:ea typeface="+mn-ea"/>
              </a:rPr>
              <a:t>日、過去の気象データを無料で公開</a:t>
            </a:r>
            <a:endParaRPr kumimoji="0" lang="ja-JP" altLang="en-US" dirty="0">
              <a:solidFill>
                <a:schemeClr val="bg1"/>
              </a:solidFill>
              <a:latin typeface="+mn-lt"/>
              <a:ea typeface="+mn-ea"/>
            </a:endParaRPr>
          </a:p>
        </p:txBody>
      </p:sp>
      <p:sp>
        <p:nvSpPr>
          <p:cNvPr id="7" name="正方形/長方形 6"/>
          <p:cNvSpPr/>
          <p:nvPr/>
        </p:nvSpPr>
        <p:spPr bwMode="auto">
          <a:xfrm>
            <a:off x="4716016" y="4293096"/>
            <a:ext cx="4032448" cy="108012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smtClean="0">
                <a:solidFill>
                  <a:schemeClr val="bg1"/>
                </a:solidFill>
                <a:latin typeface="+mn-lt"/>
                <a:ea typeface="+mn-ea"/>
              </a:rPr>
              <a:t>それまで有料で入手または自社でデータを蓄積していたが、それを無料で利用できるようになった</a:t>
            </a:r>
            <a:endParaRPr kumimoji="0" lang="ja-JP" altLang="en-US" dirty="0">
              <a:solidFill>
                <a:schemeClr val="bg1"/>
              </a:solidFill>
              <a:latin typeface="+mn-lt"/>
              <a:ea typeface="+mn-ea"/>
            </a:endParaRPr>
          </a:p>
        </p:txBody>
      </p:sp>
      <p:sp>
        <p:nvSpPr>
          <p:cNvPr id="8" name="正方形/長方形 7"/>
          <p:cNvSpPr/>
          <p:nvPr/>
        </p:nvSpPr>
        <p:spPr bwMode="auto">
          <a:xfrm>
            <a:off x="4716016" y="5561856"/>
            <a:ext cx="4032448" cy="96997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smtClean="0">
                <a:solidFill>
                  <a:schemeClr val="bg1"/>
                </a:solidFill>
                <a:latin typeface="+mn-lt"/>
                <a:ea typeface="+mn-ea"/>
              </a:rPr>
              <a:t>様々な規模の企業が様々な用途に利用可能→データ再利用の可能性</a:t>
            </a:r>
            <a:endParaRPr kumimoji="0" lang="ja-JP" altLang="en-US" dirty="0">
              <a:solidFill>
                <a:schemeClr val="bg1"/>
              </a:solidFill>
              <a:latin typeface="+mn-lt"/>
              <a:ea typeface="+mn-ea"/>
            </a:endParaRPr>
          </a:p>
        </p:txBody>
      </p:sp>
    </p:spTree>
    <p:extLst>
      <p:ext uri="{BB962C8B-B14F-4D97-AF65-F5344CB8AC3E}">
        <p14:creationId xmlns:p14="http://schemas.microsoft.com/office/powerpoint/2010/main" val="11614894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経産省のオープンデータポータル</a:t>
            </a:r>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104900"/>
            <a:ext cx="72009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5897468" y="5877272"/>
            <a:ext cx="2274982" cy="369332"/>
          </a:xfrm>
          <a:prstGeom prst="rect">
            <a:avLst/>
          </a:prstGeom>
        </p:spPr>
        <p:txBody>
          <a:bodyPr wrap="none">
            <a:spAutoFit/>
          </a:bodyPr>
          <a:lstStyle/>
          <a:p>
            <a:r>
              <a:rPr lang="en-US" altLang="ja-JP" dirty="0"/>
              <a:t>http://datameti.go.jp/</a:t>
            </a:r>
            <a:endParaRPr lang="ja-JP" altLang="en-US" dirty="0"/>
          </a:p>
        </p:txBody>
      </p:sp>
    </p:spTree>
    <p:extLst>
      <p:ext uri="{BB962C8B-B14F-4D97-AF65-F5344CB8AC3E}">
        <p14:creationId xmlns:p14="http://schemas.microsoft.com/office/powerpoint/2010/main" val="38651849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87213"/>
            <a:ext cx="9096375" cy="593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5652120" y="6021288"/>
            <a:ext cx="3403496" cy="369332"/>
          </a:xfrm>
          <a:prstGeom prst="rect">
            <a:avLst/>
          </a:prstGeom>
        </p:spPr>
        <p:txBody>
          <a:bodyPr wrap="none">
            <a:spAutoFit/>
          </a:bodyPr>
          <a:lstStyle/>
          <a:p>
            <a:r>
              <a:rPr lang="en-US" altLang="ja-JP" dirty="0"/>
              <a:t>http://opengovernmentdata.org/</a:t>
            </a:r>
            <a:endParaRPr lang="ja-JP" altLang="en-US" dirty="0"/>
          </a:p>
        </p:txBody>
      </p:sp>
    </p:spTree>
    <p:extLst>
      <p:ext uri="{BB962C8B-B14F-4D97-AF65-F5344CB8AC3E}">
        <p14:creationId xmlns:p14="http://schemas.microsoft.com/office/powerpoint/2010/main" val="29549067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883" y="548680"/>
            <a:ext cx="8400231" cy="5252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5348863" y="6137719"/>
            <a:ext cx="3518912" cy="369332"/>
          </a:xfrm>
          <a:prstGeom prst="rect">
            <a:avLst/>
          </a:prstGeom>
        </p:spPr>
        <p:txBody>
          <a:bodyPr wrap="none">
            <a:spAutoFit/>
          </a:bodyPr>
          <a:lstStyle/>
          <a:p>
            <a:r>
              <a:rPr lang="en-US" altLang="ja-JP" dirty="0"/>
              <a:t>http://opendatahandbook.org/en/</a:t>
            </a:r>
            <a:endParaRPr lang="ja-JP" altLang="en-US" dirty="0"/>
          </a:p>
        </p:txBody>
      </p:sp>
    </p:spTree>
    <p:extLst>
      <p:ext uri="{BB962C8B-B14F-4D97-AF65-F5344CB8AC3E}">
        <p14:creationId xmlns:p14="http://schemas.microsoft.com/office/powerpoint/2010/main" val="41726246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HOJIO~1\AppData\Local\Temp\ScreenCli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412266" cy="3312368"/>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bwMode="auto">
          <a:xfrm>
            <a:off x="683568" y="3946376"/>
            <a:ext cx="2448272" cy="64807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無関心</a:t>
            </a:r>
          </a:p>
        </p:txBody>
      </p:sp>
      <p:sp>
        <p:nvSpPr>
          <p:cNvPr id="7" name="正方形/長方形 6"/>
          <p:cNvSpPr/>
          <p:nvPr/>
        </p:nvSpPr>
        <p:spPr bwMode="auto">
          <a:xfrm>
            <a:off x="3347864" y="3946376"/>
            <a:ext cx="2448272" cy="64807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dirty="0">
                <a:solidFill>
                  <a:schemeClr val="bg1"/>
                </a:solidFill>
                <a:latin typeface="+mn-lt"/>
                <a:ea typeface="+mn-ea"/>
              </a:rPr>
              <a:t>混乱</a:t>
            </a:r>
            <a:endParaRPr kumimoji="0" lang="ja-JP" altLang="en-US" sz="2400" b="0" i="0" u="none" strike="noStrike" cap="none" normalizeH="0" dirty="0" smtClean="0">
              <a:ln>
                <a:noFill/>
              </a:ln>
              <a:solidFill>
                <a:schemeClr val="bg1"/>
              </a:solidFill>
              <a:effectLst/>
              <a:latin typeface="+mn-lt"/>
              <a:ea typeface="+mn-ea"/>
            </a:endParaRPr>
          </a:p>
        </p:txBody>
      </p:sp>
      <p:sp>
        <p:nvSpPr>
          <p:cNvPr id="8" name="正方形/長方形 7"/>
          <p:cNvSpPr/>
          <p:nvPr/>
        </p:nvSpPr>
        <p:spPr bwMode="auto">
          <a:xfrm>
            <a:off x="5940152" y="3946376"/>
            <a:ext cx="2448272" cy="64807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困難</a:t>
            </a:r>
          </a:p>
        </p:txBody>
      </p:sp>
      <p:sp>
        <p:nvSpPr>
          <p:cNvPr id="9" name="正方形/長方形 8"/>
          <p:cNvSpPr/>
          <p:nvPr/>
        </p:nvSpPr>
        <p:spPr bwMode="auto">
          <a:xfrm>
            <a:off x="683568" y="4746848"/>
            <a:ext cx="2448272" cy="64807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費用</a:t>
            </a:r>
          </a:p>
        </p:txBody>
      </p:sp>
      <p:sp>
        <p:nvSpPr>
          <p:cNvPr id="10" name="正方形/長方形 9"/>
          <p:cNvSpPr/>
          <p:nvPr/>
        </p:nvSpPr>
        <p:spPr bwMode="auto">
          <a:xfrm>
            <a:off x="3347864" y="4746848"/>
            <a:ext cx="2448272" cy="64807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スタッフ</a:t>
            </a:r>
          </a:p>
        </p:txBody>
      </p:sp>
      <p:sp>
        <p:nvSpPr>
          <p:cNvPr id="11" name="正方形/長方形 10"/>
          <p:cNvSpPr/>
          <p:nvPr/>
        </p:nvSpPr>
        <p:spPr bwMode="auto">
          <a:xfrm>
            <a:off x="5940152" y="4746848"/>
            <a:ext cx="2448272" cy="64807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合法性</a:t>
            </a:r>
          </a:p>
        </p:txBody>
      </p:sp>
      <p:sp>
        <p:nvSpPr>
          <p:cNvPr id="12" name="正方形/長方形 11"/>
          <p:cNvSpPr/>
          <p:nvPr/>
        </p:nvSpPr>
        <p:spPr bwMode="auto">
          <a:xfrm>
            <a:off x="683568" y="5547320"/>
            <a:ext cx="2448272" cy="64807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正確さ</a:t>
            </a:r>
          </a:p>
        </p:txBody>
      </p:sp>
      <p:sp>
        <p:nvSpPr>
          <p:cNvPr id="13" name="正方形/長方形 12"/>
          <p:cNvSpPr/>
          <p:nvPr/>
        </p:nvSpPr>
        <p:spPr bwMode="auto">
          <a:xfrm>
            <a:off x="3347864" y="5547320"/>
            <a:ext cx="2448272" cy="64807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プライバシー</a:t>
            </a:r>
          </a:p>
        </p:txBody>
      </p:sp>
      <p:sp>
        <p:nvSpPr>
          <p:cNvPr id="14" name="正方形/長方形 13"/>
          <p:cNvSpPr/>
          <p:nvPr/>
        </p:nvSpPr>
        <p:spPr bwMode="auto">
          <a:xfrm>
            <a:off x="5940152" y="5547320"/>
            <a:ext cx="2448272" cy="64807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紛失</a:t>
            </a:r>
          </a:p>
        </p:txBody>
      </p:sp>
    </p:spTree>
    <p:extLst>
      <p:ext uri="{BB962C8B-B14F-4D97-AF65-F5344CB8AC3E}">
        <p14:creationId xmlns:p14="http://schemas.microsoft.com/office/powerpoint/2010/main" val="404577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smtClean="0"/>
              <a:t>IBM</a:t>
            </a:r>
            <a:r>
              <a:rPr lang="ja-JP" altLang="en-US" dirty="0" smtClean="0"/>
              <a:t>とオープン</a:t>
            </a:r>
            <a:endParaRPr lang="ja-JP" altLang="en-US" dirty="0"/>
          </a:p>
        </p:txBody>
      </p:sp>
      <p:sp>
        <p:nvSpPr>
          <p:cNvPr id="2" name="角丸四角形 1"/>
          <p:cNvSpPr/>
          <p:nvPr/>
        </p:nvSpPr>
        <p:spPr bwMode="auto">
          <a:xfrm>
            <a:off x="395537" y="1196752"/>
            <a:ext cx="3384375" cy="1190228"/>
          </a:xfrm>
          <a:prstGeom prst="roundRect">
            <a:avLst>
              <a:gd name="adj" fmla="val 0"/>
            </a:avLst>
          </a:prstGeom>
          <a:solidFill>
            <a:srgbClr val="4168A7"/>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オープンアーキテクチャ</a:t>
            </a:r>
          </a:p>
        </p:txBody>
      </p:sp>
      <p:sp>
        <p:nvSpPr>
          <p:cNvPr id="6" name="角丸四角形 5"/>
          <p:cNvSpPr/>
          <p:nvPr/>
        </p:nvSpPr>
        <p:spPr bwMode="auto">
          <a:xfrm>
            <a:off x="395537" y="2492896"/>
            <a:ext cx="3384375" cy="1190228"/>
          </a:xfrm>
          <a:prstGeom prst="roundRect">
            <a:avLst>
              <a:gd name="adj" fmla="val 0"/>
            </a:avLst>
          </a:prstGeom>
          <a:solidFill>
            <a:srgbClr val="4168A7"/>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オープンソース</a:t>
            </a:r>
          </a:p>
        </p:txBody>
      </p:sp>
      <p:sp>
        <p:nvSpPr>
          <p:cNvPr id="7" name="角丸四角形 6"/>
          <p:cNvSpPr/>
          <p:nvPr/>
        </p:nvSpPr>
        <p:spPr bwMode="auto">
          <a:xfrm>
            <a:off x="395536" y="3822948"/>
            <a:ext cx="3384375" cy="1190228"/>
          </a:xfrm>
          <a:prstGeom prst="roundRect">
            <a:avLst>
              <a:gd name="adj" fmla="val 0"/>
            </a:avLst>
          </a:prstGeom>
          <a:solidFill>
            <a:srgbClr val="4168A7"/>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オープンスタンダード</a:t>
            </a:r>
          </a:p>
        </p:txBody>
      </p:sp>
      <p:grpSp>
        <p:nvGrpSpPr>
          <p:cNvPr id="18" name="グループ化 17"/>
          <p:cNvGrpSpPr/>
          <p:nvPr/>
        </p:nvGrpSpPr>
        <p:grpSpPr>
          <a:xfrm>
            <a:off x="3707904" y="1196752"/>
            <a:ext cx="5040560" cy="1190228"/>
            <a:chOff x="3707904" y="1306860"/>
            <a:chExt cx="5040560" cy="1484784"/>
          </a:xfrm>
        </p:grpSpPr>
        <p:sp>
          <p:nvSpPr>
            <p:cNvPr id="9" name="角丸四角形 8"/>
            <p:cNvSpPr/>
            <p:nvPr/>
          </p:nvSpPr>
          <p:spPr bwMode="auto">
            <a:xfrm>
              <a:off x="4860033" y="1306860"/>
              <a:ext cx="3888431" cy="1484784"/>
            </a:xfrm>
            <a:prstGeom prst="roundRect">
              <a:avLst>
                <a:gd name="adj" fmla="val 0"/>
              </a:avLst>
            </a:prstGeom>
            <a:solidFill>
              <a:schemeClr val="accent1"/>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a:t>
              </a:r>
              <a:r>
                <a:rPr kumimoji="0" lang="en-US" altLang="ja-JP" dirty="0" smtClean="0">
                  <a:solidFill>
                    <a:schemeClr val="bg1"/>
                  </a:solidFill>
                  <a:latin typeface="+mn-lt"/>
                  <a:ea typeface="+mn-ea"/>
                </a:rPr>
                <a:t>System360</a:t>
              </a: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dirty="0" smtClean="0">
                  <a:solidFill>
                    <a:schemeClr val="bg1"/>
                  </a:solidFill>
                  <a:latin typeface="+mn-lt"/>
                  <a:ea typeface="+mn-ea"/>
                </a:rPr>
                <a:t>・</a:t>
              </a:r>
              <a:r>
                <a:rPr kumimoji="0" lang="en-US" altLang="ja-JP" dirty="0" smtClean="0">
                  <a:solidFill>
                    <a:schemeClr val="bg1"/>
                  </a:solidFill>
                  <a:latin typeface="+mn-lt"/>
                  <a:ea typeface="+mn-ea"/>
                </a:rPr>
                <a:t>IBM PC</a:t>
              </a:r>
            </a:p>
          </p:txBody>
        </p:sp>
        <p:sp>
          <p:nvSpPr>
            <p:cNvPr id="15" name="右矢印 14"/>
            <p:cNvSpPr/>
            <p:nvPr/>
          </p:nvSpPr>
          <p:spPr bwMode="auto">
            <a:xfrm>
              <a:off x="3707904" y="1306860"/>
              <a:ext cx="1224136" cy="1484784"/>
            </a:xfrm>
            <a:prstGeom prst="rightArrow">
              <a:avLst>
                <a:gd name="adj1" fmla="val 50000"/>
                <a:gd name="adj2" fmla="val 41499"/>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smtClean="0">
                <a:ln>
                  <a:noFill/>
                </a:ln>
                <a:solidFill>
                  <a:srgbClr val="484848"/>
                </a:solidFill>
                <a:effectLst/>
                <a:latin typeface="+mn-lt"/>
                <a:ea typeface="+mn-ea"/>
              </a:endParaRPr>
            </a:p>
          </p:txBody>
        </p:sp>
      </p:grpSp>
      <p:grpSp>
        <p:nvGrpSpPr>
          <p:cNvPr id="19" name="グループ化 18"/>
          <p:cNvGrpSpPr/>
          <p:nvPr/>
        </p:nvGrpSpPr>
        <p:grpSpPr>
          <a:xfrm>
            <a:off x="3707904" y="2492896"/>
            <a:ext cx="5040559" cy="1190228"/>
            <a:chOff x="3707904" y="2902632"/>
            <a:chExt cx="5040559" cy="1484784"/>
          </a:xfrm>
        </p:grpSpPr>
        <p:sp>
          <p:nvSpPr>
            <p:cNvPr id="13" name="角丸四角形 12"/>
            <p:cNvSpPr/>
            <p:nvPr/>
          </p:nvSpPr>
          <p:spPr bwMode="auto">
            <a:xfrm>
              <a:off x="4860032" y="2902632"/>
              <a:ext cx="3888431" cy="1484784"/>
            </a:xfrm>
            <a:prstGeom prst="roundRect">
              <a:avLst>
                <a:gd name="adj" fmla="val 0"/>
              </a:avLst>
            </a:prstGeom>
            <a:solidFill>
              <a:schemeClr val="accent1"/>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chemeClr val="bg1"/>
                  </a:solidFill>
                  <a:latin typeface="+mn-lt"/>
                  <a:ea typeface="+mn-ea"/>
                </a:rPr>
                <a:t>・</a:t>
              </a:r>
              <a:r>
                <a:rPr kumimoji="0" lang="en-US" altLang="ja-JP" sz="1600" dirty="0" smtClean="0">
                  <a:solidFill>
                    <a:schemeClr val="bg1"/>
                  </a:solidFill>
                  <a:latin typeface="+mn-lt"/>
                  <a:ea typeface="+mn-ea"/>
                </a:rPr>
                <a:t>1999</a:t>
              </a:r>
              <a:r>
                <a:rPr kumimoji="0" lang="ja-JP" altLang="en-US" sz="1600" dirty="0" smtClean="0">
                  <a:solidFill>
                    <a:schemeClr val="bg1"/>
                  </a:solidFill>
                  <a:latin typeface="+mn-lt"/>
                  <a:ea typeface="+mn-ea"/>
                </a:rPr>
                <a:t>年、</a:t>
              </a:r>
              <a:r>
                <a:rPr kumimoji="0" lang="en-US" altLang="ja-JP" sz="1600" dirty="0" smtClean="0">
                  <a:solidFill>
                    <a:schemeClr val="bg1"/>
                  </a:solidFill>
                  <a:latin typeface="+mn-lt"/>
                  <a:ea typeface="+mn-ea"/>
                </a:rPr>
                <a:t>Linux</a:t>
              </a:r>
              <a:r>
                <a:rPr kumimoji="0" lang="ja-JP" altLang="en-US" sz="1600" dirty="0" err="1">
                  <a:solidFill>
                    <a:schemeClr val="bg1"/>
                  </a:solidFill>
                  <a:latin typeface="+mn-lt"/>
                  <a:ea typeface="+mn-ea"/>
                </a:rPr>
                <a:t>へ</a:t>
              </a:r>
              <a:r>
                <a:rPr kumimoji="0" lang="ja-JP" altLang="en-US" sz="1600" dirty="0" err="1" smtClean="0">
                  <a:solidFill>
                    <a:schemeClr val="bg1"/>
                  </a:solidFill>
                  <a:latin typeface="+mn-lt"/>
                  <a:ea typeface="+mn-ea"/>
                </a:rPr>
                <a:t>の</a:t>
              </a:r>
              <a:r>
                <a:rPr kumimoji="0" lang="ja-JP" altLang="en-US" sz="1600" dirty="0" smtClean="0">
                  <a:solidFill>
                    <a:schemeClr val="bg1"/>
                  </a:solidFill>
                  <a:latin typeface="+mn-lt"/>
                  <a:ea typeface="+mn-ea"/>
                </a:rPr>
                <a:t>コミットを発表</a:t>
              </a:r>
              <a:endParaRPr kumimoji="0" lang="en-US" altLang="ja-JP" sz="1600" dirty="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chemeClr val="bg1"/>
                  </a:solidFill>
                  <a:effectLst/>
                  <a:latin typeface="+mn-lt"/>
                  <a:ea typeface="+mn-ea"/>
                </a:rPr>
                <a:t>・その他の</a:t>
              </a:r>
              <a:r>
                <a:rPr kumimoji="0" lang="en-US" altLang="ja-JP" sz="1600" b="0" i="0" u="none" strike="noStrike" cap="none" normalizeH="0" dirty="0" smtClean="0">
                  <a:ln>
                    <a:noFill/>
                  </a:ln>
                  <a:solidFill>
                    <a:schemeClr val="bg1"/>
                  </a:solidFill>
                  <a:effectLst/>
                  <a:latin typeface="+mn-lt"/>
                  <a:ea typeface="+mn-ea"/>
                </a:rPr>
                <a:t>OSS</a:t>
              </a:r>
              <a:r>
                <a:rPr kumimoji="0" lang="ja-JP" altLang="en-US" sz="1600" b="0" i="0" u="none" strike="noStrike" cap="none" normalizeH="0" dirty="0" err="1" smtClean="0">
                  <a:ln>
                    <a:noFill/>
                  </a:ln>
                  <a:solidFill>
                    <a:schemeClr val="bg1"/>
                  </a:solidFill>
                  <a:effectLst/>
                  <a:latin typeface="+mn-lt"/>
                  <a:ea typeface="+mn-ea"/>
                </a:rPr>
                <a:t>への</a:t>
              </a:r>
              <a:r>
                <a:rPr kumimoji="0" lang="ja-JP" altLang="en-US" sz="1600" b="0" i="0" u="none" strike="noStrike" cap="none" normalizeH="0" dirty="0" smtClean="0">
                  <a:ln>
                    <a:noFill/>
                  </a:ln>
                  <a:solidFill>
                    <a:schemeClr val="bg1"/>
                  </a:solidFill>
                  <a:effectLst/>
                  <a:latin typeface="+mn-lt"/>
                  <a:ea typeface="+mn-ea"/>
                </a:rPr>
                <a:t>投資</a:t>
              </a:r>
              <a:endParaRPr kumimoji="0" lang="en-US" altLang="ja-JP" sz="1600" b="0" i="0" u="none" strike="noStrike" cap="none" normalizeH="0" dirty="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chemeClr val="bg1"/>
                  </a:solidFill>
                  <a:latin typeface="+mn-lt"/>
                  <a:ea typeface="+mn-ea"/>
                </a:rPr>
                <a:t>・自社技術の公開 </a:t>
              </a:r>
              <a:r>
                <a:rPr kumimoji="0" lang="en-US" altLang="ja-JP" sz="1600" dirty="0" smtClean="0">
                  <a:solidFill>
                    <a:schemeClr val="bg1"/>
                  </a:solidFill>
                  <a:latin typeface="+mn-lt"/>
                  <a:ea typeface="+mn-ea"/>
                </a:rPr>
                <a:t>(Eclipse)</a:t>
              </a:r>
              <a:endParaRPr kumimoji="0" lang="ja-JP" altLang="en-US" sz="1600" b="0" i="0" u="none" strike="noStrike" cap="none" normalizeH="0" dirty="0" smtClean="0">
                <a:ln>
                  <a:noFill/>
                </a:ln>
                <a:solidFill>
                  <a:schemeClr val="bg1"/>
                </a:solidFill>
                <a:effectLst/>
                <a:latin typeface="+mn-lt"/>
                <a:ea typeface="+mn-ea"/>
              </a:endParaRPr>
            </a:p>
          </p:txBody>
        </p:sp>
        <p:sp>
          <p:nvSpPr>
            <p:cNvPr id="16" name="右矢印 15"/>
            <p:cNvSpPr/>
            <p:nvPr/>
          </p:nvSpPr>
          <p:spPr bwMode="auto">
            <a:xfrm>
              <a:off x="3707904" y="2902632"/>
              <a:ext cx="1224136" cy="1484784"/>
            </a:xfrm>
            <a:prstGeom prst="rightArrow">
              <a:avLst>
                <a:gd name="adj1" fmla="val 50000"/>
                <a:gd name="adj2" fmla="val 41499"/>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smtClean="0">
                <a:ln>
                  <a:noFill/>
                </a:ln>
                <a:solidFill>
                  <a:srgbClr val="484848"/>
                </a:solidFill>
                <a:effectLst/>
                <a:latin typeface="+mn-lt"/>
                <a:ea typeface="+mn-ea"/>
              </a:endParaRPr>
            </a:p>
          </p:txBody>
        </p:sp>
      </p:grpSp>
      <p:grpSp>
        <p:nvGrpSpPr>
          <p:cNvPr id="20" name="グループ化 19"/>
          <p:cNvGrpSpPr/>
          <p:nvPr/>
        </p:nvGrpSpPr>
        <p:grpSpPr>
          <a:xfrm>
            <a:off x="3707904" y="3822948"/>
            <a:ext cx="5040558" cy="1190228"/>
            <a:chOff x="3707904" y="4509120"/>
            <a:chExt cx="5040558" cy="1484784"/>
          </a:xfrm>
        </p:grpSpPr>
        <p:sp>
          <p:nvSpPr>
            <p:cNvPr id="14" name="角丸四角形 13"/>
            <p:cNvSpPr/>
            <p:nvPr/>
          </p:nvSpPr>
          <p:spPr bwMode="auto">
            <a:xfrm>
              <a:off x="4860031" y="4509120"/>
              <a:ext cx="3888431" cy="1484784"/>
            </a:xfrm>
            <a:prstGeom prst="roundRect">
              <a:avLst>
                <a:gd name="adj" fmla="val 0"/>
              </a:avLst>
            </a:prstGeom>
            <a:solidFill>
              <a:schemeClr val="accent1"/>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chemeClr val="bg1"/>
                  </a:solidFill>
                  <a:latin typeface="+mn-lt"/>
                  <a:ea typeface="+mn-ea"/>
                </a:rPr>
                <a:t>・様々な標準化団体に参加</a:t>
              </a:r>
              <a:endParaRPr kumimoji="0" lang="en-US" altLang="ja-JP" sz="1600" dirty="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chemeClr val="bg1"/>
                  </a:solidFill>
                  <a:latin typeface="+mn-lt"/>
                  <a:ea typeface="+mn-ea"/>
                </a:rPr>
                <a:t>・製品</a:t>
              </a:r>
              <a:r>
                <a:rPr kumimoji="0" lang="en-US" altLang="ja-JP" sz="1600" dirty="0" smtClean="0">
                  <a:solidFill>
                    <a:schemeClr val="bg1"/>
                  </a:solidFill>
                  <a:latin typeface="+mn-lt"/>
                  <a:ea typeface="+mn-ea"/>
                </a:rPr>
                <a:t>/</a:t>
              </a:r>
              <a:r>
                <a:rPr kumimoji="0" lang="ja-JP" altLang="en-US" sz="1600" dirty="0" smtClean="0">
                  <a:solidFill>
                    <a:schemeClr val="bg1"/>
                  </a:solidFill>
                  <a:latin typeface="+mn-lt"/>
                  <a:ea typeface="+mn-ea"/>
                </a:rPr>
                <a:t>サービスに積極的に取り入れ</a:t>
              </a:r>
              <a:endParaRPr kumimoji="0" lang="en-US" altLang="ja-JP" sz="1600" dirty="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600" dirty="0">
                  <a:solidFill>
                    <a:schemeClr val="bg1"/>
                  </a:solidFill>
                  <a:latin typeface="+mn-lt"/>
                  <a:ea typeface="+mn-ea"/>
                </a:rPr>
                <a:t>・</a:t>
              </a:r>
              <a:r>
                <a:rPr kumimoji="0" lang="ja-JP" altLang="en-US" sz="1600" dirty="0" smtClean="0">
                  <a:solidFill>
                    <a:schemeClr val="bg1"/>
                  </a:solidFill>
                  <a:latin typeface="+mn-lt"/>
                  <a:ea typeface="+mn-ea"/>
                </a:rPr>
                <a:t>相互接続性の向上</a:t>
              </a:r>
              <a:endParaRPr kumimoji="0" lang="en-US" altLang="ja-JP" sz="1600" dirty="0" smtClean="0">
                <a:solidFill>
                  <a:schemeClr val="bg1"/>
                </a:solidFill>
                <a:latin typeface="+mn-lt"/>
                <a:ea typeface="+mn-ea"/>
              </a:endParaRPr>
            </a:p>
          </p:txBody>
        </p:sp>
        <p:sp>
          <p:nvSpPr>
            <p:cNvPr id="17" name="右矢印 16"/>
            <p:cNvSpPr/>
            <p:nvPr/>
          </p:nvSpPr>
          <p:spPr bwMode="auto">
            <a:xfrm>
              <a:off x="3707904" y="4509120"/>
              <a:ext cx="1224136" cy="1484784"/>
            </a:xfrm>
            <a:prstGeom prst="rightArrow">
              <a:avLst>
                <a:gd name="adj1" fmla="val 50000"/>
                <a:gd name="adj2" fmla="val 41499"/>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smtClean="0">
                <a:ln>
                  <a:noFill/>
                </a:ln>
                <a:solidFill>
                  <a:srgbClr val="484848"/>
                </a:solidFill>
                <a:effectLst/>
                <a:latin typeface="+mn-lt"/>
                <a:ea typeface="+mn-ea"/>
              </a:endParaRPr>
            </a:p>
          </p:txBody>
        </p:sp>
      </p:grpSp>
      <p:sp>
        <p:nvSpPr>
          <p:cNvPr id="24" name="角丸四角形 23"/>
          <p:cNvSpPr/>
          <p:nvPr/>
        </p:nvSpPr>
        <p:spPr bwMode="auto">
          <a:xfrm>
            <a:off x="395537" y="5203349"/>
            <a:ext cx="2650877" cy="900336"/>
          </a:xfrm>
          <a:prstGeom prst="roundRect">
            <a:avLst/>
          </a:prstGeom>
          <a:solidFill>
            <a:srgbClr val="C00000"/>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開発の効率化</a:t>
            </a:r>
            <a:endParaRPr kumimoji="0" lang="en-US" altLang="ja-JP" sz="20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a:t>
            </a:r>
            <a:r>
              <a:rPr kumimoji="0" lang="ja-JP" altLang="en-US" sz="2000" b="0" i="0" u="none" strike="noStrike" cap="none" normalizeH="0" dirty="0" smtClean="0">
                <a:ln>
                  <a:noFill/>
                </a:ln>
                <a:solidFill>
                  <a:schemeClr val="bg1"/>
                </a:solidFill>
                <a:effectLst/>
                <a:latin typeface="+mn-lt"/>
                <a:ea typeface="+mn-ea"/>
              </a:rPr>
              <a:t>選択と集中</a:t>
            </a:r>
            <a:r>
              <a:rPr kumimoji="0" lang="en-US" altLang="ja-JP" sz="2000" b="0" i="0" u="none" strike="noStrike" cap="none" normalizeH="0" dirty="0" smtClean="0">
                <a:ln>
                  <a:noFill/>
                </a:ln>
                <a:solidFill>
                  <a:schemeClr val="bg1"/>
                </a:solidFill>
                <a:effectLst/>
                <a:latin typeface="+mn-lt"/>
                <a:ea typeface="+mn-ea"/>
              </a:rPr>
              <a:t>)</a:t>
            </a:r>
            <a:endParaRPr kumimoji="0" lang="ja-JP" altLang="en-US" sz="2000" b="0" i="0" u="none" strike="noStrike" cap="none" normalizeH="0" dirty="0" smtClean="0">
              <a:ln>
                <a:noFill/>
              </a:ln>
              <a:solidFill>
                <a:schemeClr val="bg1"/>
              </a:solidFill>
              <a:effectLst/>
              <a:latin typeface="+mn-lt"/>
              <a:ea typeface="+mn-ea"/>
            </a:endParaRPr>
          </a:p>
        </p:txBody>
      </p:sp>
      <p:sp>
        <p:nvSpPr>
          <p:cNvPr id="25" name="角丸四角形 24"/>
          <p:cNvSpPr/>
          <p:nvPr/>
        </p:nvSpPr>
        <p:spPr bwMode="auto">
          <a:xfrm>
            <a:off x="3203848" y="5229200"/>
            <a:ext cx="2736304" cy="900336"/>
          </a:xfrm>
          <a:prstGeom prst="roundRect">
            <a:avLst/>
          </a:prstGeom>
          <a:solidFill>
            <a:srgbClr val="C00000"/>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dirty="0">
                <a:solidFill>
                  <a:schemeClr val="bg1"/>
                </a:solidFill>
                <a:latin typeface="+mn-lt"/>
                <a:ea typeface="+mn-ea"/>
              </a:rPr>
              <a:t>独</a:t>
            </a:r>
            <a:r>
              <a:rPr kumimoji="0" lang="ja-JP" altLang="en-US" sz="2400" dirty="0" smtClean="0">
                <a:solidFill>
                  <a:schemeClr val="bg1"/>
                </a:solidFill>
                <a:latin typeface="+mn-lt"/>
                <a:ea typeface="+mn-ea"/>
              </a:rPr>
              <a:t>均法対策</a:t>
            </a:r>
            <a:r>
              <a:rPr kumimoji="0" lang="ja-JP" altLang="en-US" sz="2400" dirty="0">
                <a:solidFill>
                  <a:schemeClr val="bg1"/>
                </a:solidFill>
                <a:latin typeface="+mn-lt"/>
                <a:ea typeface="+mn-ea"/>
              </a:rPr>
              <a:t>？</a:t>
            </a:r>
            <a:endParaRPr kumimoji="0" lang="ja-JP" altLang="en-US" sz="2400" b="0" i="0" u="none" strike="noStrike" cap="none" normalizeH="0" dirty="0" smtClean="0">
              <a:ln>
                <a:noFill/>
              </a:ln>
              <a:solidFill>
                <a:schemeClr val="bg1"/>
              </a:solidFill>
              <a:effectLst/>
              <a:latin typeface="+mn-lt"/>
              <a:ea typeface="+mn-ea"/>
            </a:endParaRPr>
          </a:p>
        </p:txBody>
      </p:sp>
      <p:sp>
        <p:nvSpPr>
          <p:cNvPr id="26" name="角丸四角形 25"/>
          <p:cNvSpPr/>
          <p:nvPr/>
        </p:nvSpPr>
        <p:spPr bwMode="auto">
          <a:xfrm>
            <a:off x="6097584" y="5203349"/>
            <a:ext cx="2650877" cy="900336"/>
          </a:xfrm>
          <a:prstGeom prst="roundRect">
            <a:avLst/>
          </a:prstGeom>
          <a:solidFill>
            <a:srgbClr val="C00000"/>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smtClean="0">
                <a:solidFill>
                  <a:schemeClr val="bg1"/>
                </a:solidFill>
                <a:latin typeface="+mn-lt"/>
                <a:ea typeface="+mn-ea"/>
              </a:rPr>
              <a:t>他社プロプライエタリ技術への依存を回避</a:t>
            </a:r>
            <a:endParaRPr kumimoji="0" lang="ja-JP" altLang="en-US"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58820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ppt_w</p:attrName>
                                        </p:attrNameLst>
                                      </p:cBhvr>
                                      <p:tavLst>
                                        <p:tav tm="0">
                                          <p:val>
                                            <p:fltVal val="0"/>
                                          </p:val>
                                        </p:tav>
                                        <p:tav tm="100000">
                                          <p:val>
                                            <p:strVal val="#ppt_w"/>
                                          </p:val>
                                        </p:tav>
                                      </p:tavLst>
                                    </p:anim>
                                    <p:anim calcmode="lin" valueType="num">
                                      <p:cBhvr>
                                        <p:cTn id="47" dur="500" fill="hold"/>
                                        <p:tgtEl>
                                          <p:spTgt spid="26"/>
                                        </p:tgtEl>
                                        <p:attrNameLst>
                                          <p:attrName>ppt_h</p:attrName>
                                        </p:attrNameLst>
                                      </p:cBhvr>
                                      <p:tavLst>
                                        <p:tav tm="0">
                                          <p:val>
                                            <p:fltVal val="0"/>
                                          </p:val>
                                        </p:tav>
                                        <p:tav tm="100000">
                                          <p:val>
                                            <p:strVal val="#ppt_h"/>
                                          </p:val>
                                        </p:tav>
                                      </p:tavLst>
                                    </p:anim>
                                    <p:animEffect transition="in" filter="fade">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24" grpId="0" animBg="1"/>
      <p:bldP spid="25" grpId="0" animBg="1"/>
      <p:bldP spid="2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クリエイティブ・コモンズ</a:t>
            </a:r>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980727"/>
            <a:ext cx="6087709" cy="5461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47056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オープン時代</a:t>
            </a:r>
            <a:r>
              <a:rPr lang="ja-JP" altLang="en-US" dirty="0" smtClean="0"/>
              <a:t>の</a:t>
            </a:r>
            <a:r>
              <a:rPr lang="en-US" altLang="ja-JP" dirty="0" smtClean="0"/>
              <a:t>IT</a:t>
            </a:r>
            <a:r>
              <a:rPr lang="ja-JP" altLang="en-US" dirty="0" smtClean="0"/>
              <a:t>ビジネス</a:t>
            </a:r>
            <a:endParaRPr kumimoji="1" lang="ja-JP" altLang="en-US" dirty="0"/>
          </a:p>
        </p:txBody>
      </p:sp>
    </p:spTree>
    <p:extLst>
      <p:ext uri="{BB962C8B-B14F-4D97-AF65-F5344CB8AC3E}">
        <p14:creationId xmlns:p14="http://schemas.microsoft.com/office/powerpoint/2010/main" val="20069006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「損して得を取る」ビジネスモデル</a:t>
            </a:r>
            <a:endParaRPr kumimoji="1" lang="ja-JP" altLang="en-US" dirty="0"/>
          </a:p>
        </p:txBody>
      </p:sp>
      <p:pic>
        <p:nvPicPr>
          <p:cNvPr id="3074" name="Picture 2" descr="http://www.welcomekyushu.jp/hospitality/yurukyara/img/kumamoto/p01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091829"/>
            <a:ext cx="4191000" cy="3124201"/>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bwMode="auto">
          <a:xfrm>
            <a:off x="4514528" y="1556792"/>
            <a:ext cx="4032448" cy="2952328"/>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a:latin typeface="+mn-lt"/>
                <a:ea typeface="+mn-ea"/>
              </a:rPr>
              <a:t>発表後しばらくはキャラクターを使用した商品開発などは</a:t>
            </a:r>
            <a:r>
              <a:rPr kumimoji="0" lang="ja-JP" altLang="en-US" sz="2000" dirty="0" smtClean="0">
                <a:latin typeface="+mn-lt"/>
                <a:ea typeface="+mn-ea"/>
              </a:rPr>
              <a:t>不可で</a:t>
            </a:r>
            <a:r>
              <a:rPr kumimoji="0" lang="ja-JP" altLang="en-US" sz="2000" dirty="0">
                <a:latin typeface="+mn-lt"/>
                <a:ea typeface="+mn-ea"/>
              </a:rPr>
              <a:t>あったが、著作権を熊本県が買い上げることにより、</a:t>
            </a:r>
            <a:r>
              <a:rPr kumimoji="0" lang="en-US" altLang="ja-JP" sz="2000" dirty="0">
                <a:latin typeface="+mn-lt"/>
                <a:ea typeface="+mn-ea"/>
              </a:rPr>
              <a:t>2010</a:t>
            </a:r>
            <a:r>
              <a:rPr kumimoji="0" lang="ja-JP" altLang="en-US" sz="2000" dirty="0">
                <a:latin typeface="+mn-lt"/>
                <a:ea typeface="+mn-ea"/>
              </a:rPr>
              <a:t>年</a:t>
            </a:r>
            <a:r>
              <a:rPr kumimoji="0" lang="en-US" altLang="ja-JP" sz="2000" dirty="0">
                <a:latin typeface="+mn-lt"/>
                <a:ea typeface="+mn-ea"/>
              </a:rPr>
              <a:t>12</a:t>
            </a:r>
            <a:r>
              <a:rPr kumimoji="0" lang="ja-JP" altLang="en-US" sz="2000" dirty="0">
                <a:latin typeface="+mn-lt"/>
                <a:ea typeface="+mn-ea"/>
              </a:rPr>
              <a:t>月</a:t>
            </a:r>
            <a:r>
              <a:rPr kumimoji="0" lang="en-US" altLang="ja-JP" sz="2000" dirty="0">
                <a:latin typeface="+mn-lt"/>
                <a:ea typeface="+mn-ea"/>
              </a:rPr>
              <a:t>24</a:t>
            </a:r>
            <a:r>
              <a:rPr kumimoji="0" lang="ja-JP" altLang="en-US" sz="2000" dirty="0">
                <a:latin typeface="+mn-lt"/>
                <a:ea typeface="+mn-ea"/>
              </a:rPr>
              <a:t>日以降は携帯ストラップやぬいぐるみなどの商品開発・グッズ販売においても県の許可を得た上で（当面の間は）無料で使用可能と</a:t>
            </a:r>
            <a:r>
              <a:rPr kumimoji="0" lang="ja-JP" altLang="en-US" sz="2000" dirty="0" smtClean="0">
                <a:latin typeface="+mn-lt"/>
                <a:ea typeface="+mn-ea"/>
              </a:rPr>
              <a:t>なった。</a:t>
            </a:r>
            <a:r>
              <a:rPr kumimoji="0" lang="en-US" altLang="ja-JP" sz="2000" dirty="0" smtClean="0">
                <a:latin typeface="+mn-lt"/>
                <a:ea typeface="+mn-ea"/>
              </a:rPr>
              <a:t>(Wikipedia)</a:t>
            </a:r>
            <a:endParaRPr kumimoji="0" lang="ja-JP" altLang="en-US" sz="2000" dirty="0">
              <a:latin typeface="+mn-lt"/>
              <a:ea typeface="+mn-ea"/>
            </a:endParaRPr>
          </a:p>
        </p:txBody>
      </p:sp>
      <p:sp>
        <p:nvSpPr>
          <p:cNvPr id="5" name="正方形/長方形 4"/>
          <p:cNvSpPr/>
          <p:nvPr/>
        </p:nvSpPr>
        <p:spPr bwMode="auto">
          <a:xfrm>
            <a:off x="4535321" y="4653136"/>
            <a:ext cx="4032448" cy="1332148"/>
          </a:xfrm>
          <a:prstGeom prst="rect">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「使いやすい」ことが大事</a:t>
            </a:r>
            <a:endParaRPr kumimoji="0" lang="ja-JP" altLang="en-US" sz="2000" dirty="0">
              <a:solidFill>
                <a:schemeClr val="bg1"/>
              </a:solidFill>
              <a:latin typeface="+mn-lt"/>
              <a:ea typeface="+mn-ea"/>
            </a:endParaRPr>
          </a:p>
        </p:txBody>
      </p:sp>
    </p:spTree>
    <p:extLst>
      <p:ext uri="{BB962C8B-B14F-4D97-AF65-F5344CB8AC3E}">
        <p14:creationId xmlns:p14="http://schemas.microsoft.com/office/powerpoint/2010/main" val="16121467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グレイトフル・デッド</a:t>
            </a:r>
            <a:endParaRPr kumimoji="1" lang="ja-JP"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80728"/>
            <a:ext cx="3972145" cy="5442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bwMode="auto">
          <a:xfrm>
            <a:off x="4644447" y="2060848"/>
            <a:ext cx="4176464" cy="100811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録音自由</a:t>
            </a:r>
            <a:endParaRPr kumimoji="0" lang="ja-JP" altLang="en-US" sz="2000" dirty="0">
              <a:solidFill>
                <a:schemeClr val="bg1"/>
              </a:solidFill>
              <a:latin typeface="+mn-lt"/>
              <a:ea typeface="+mn-ea"/>
            </a:endParaRPr>
          </a:p>
        </p:txBody>
      </p:sp>
      <p:sp>
        <p:nvSpPr>
          <p:cNvPr id="5" name="正方形/長方形 4"/>
          <p:cNvSpPr/>
          <p:nvPr/>
        </p:nvSpPr>
        <p:spPr bwMode="auto">
          <a:xfrm>
            <a:off x="4644447" y="3149352"/>
            <a:ext cx="4176464" cy="100811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テープ交換自由</a:t>
            </a:r>
            <a:endParaRPr kumimoji="0" lang="ja-JP" altLang="en-US" sz="2000" dirty="0">
              <a:solidFill>
                <a:schemeClr val="bg1"/>
              </a:solidFill>
              <a:latin typeface="+mn-lt"/>
              <a:ea typeface="+mn-ea"/>
            </a:endParaRPr>
          </a:p>
        </p:txBody>
      </p:sp>
      <p:sp>
        <p:nvSpPr>
          <p:cNvPr id="6" name="正方形/長方形 5"/>
          <p:cNvSpPr/>
          <p:nvPr/>
        </p:nvSpPr>
        <p:spPr bwMode="auto">
          <a:xfrm>
            <a:off x="4644008" y="4983138"/>
            <a:ext cx="4176464" cy="1440160"/>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800" dirty="0" smtClean="0">
                <a:solidFill>
                  <a:schemeClr val="bg1"/>
                </a:solidFill>
                <a:latin typeface="+mn-lt"/>
                <a:ea typeface="+mn-ea"/>
              </a:rPr>
              <a:t>コンサートへの動員</a:t>
            </a:r>
            <a:endParaRPr kumimoji="0" lang="en-US" altLang="ja-JP" sz="2800" dirty="0" smtClean="0">
              <a:solidFill>
                <a:schemeClr val="bg1"/>
              </a:solidFill>
              <a:latin typeface="+mn-lt"/>
              <a:ea typeface="+mn-ea"/>
            </a:endParaRPr>
          </a:p>
          <a:p>
            <a:pPr algn="ctr">
              <a:spcBef>
                <a:spcPct val="20000"/>
              </a:spcBef>
            </a:pPr>
            <a:r>
              <a:rPr kumimoji="0" lang="ja-JP" altLang="en-US" sz="2800" dirty="0" smtClean="0">
                <a:solidFill>
                  <a:schemeClr val="bg1"/>
                </a:solidFill>
                <a:latin typeface="+mn-lt"/>
                <a:ea typeface="+mn-ea"/>
              </a:rPr>
              <a:t>＝高収益</a:t>
            </a:r>
            <a:endParaRPr kumimoji="0" lang="en-US" altLang="ja-JP" sz="2800" dirty="0" smtClean="0">
              <a:solidFill>
                <a:schemeClr val="bg1"/>
              </a:solidFill>
              <a:latin typeface="+mn-lt"/>
              <a:ea typeface="+mn-ea"/>
            </a:endParaRPr>
          </a:p>
        </p:txBody>
      </p:sp>
      <p:sp>
        <p:nvSpPr>
          <p:cNvPr id="7" name="正方形/長方形 6"/>
          <p:cNvSpPr/>
          <p:nvPr/>
        </p:nvSpPr>
        <p:spPr bwMode="auto">
          <a:xfrm>
            <a:off x="4644447" y="980728"/>
            <a:ext cx="4176464" cy="1008112"/>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レコード販売から</a:t>
            </a:r>
            <a:endParaRPr kumimoji="0" lang="en-US" altLang="ja-JP" sz="2000" dirty="0" smtClean="0">
              <a:solidFill>
                <a:schemeClr val="bg1"/>
              </a:solidFill>
              <a:latin typeface="+mn-lt"/>
              <a:ea typeface="+mn-ea"/>
            </a:endParaRPr>
          </a:p>
          <a:p>
            <a:pPr algn="ctr">
              <a:spcBef>
                <a:spcPct val="20000"/>
              </a:spcBef>
            </a:pPr>
            <a:r>
              <a:rPr kumimoji="0" lang="ja-JP" altLang="en-US" sz="2000" dirty="0" smtClean="0">
                <a:solidFill>
                  <a:schemeClr val="bg1"/>
                </a:solidFill>
                <a:latin typeface="+mn-lt"/>
                <a:ea typeface="+mn-ea"/>
              </a:rPr>
              <a:t>コンサート活動へのシフト</a:t>
            </a:r>
            <a:endParaRPr kumimoji="0" lang="ja-JP" altLang="en-US" sz="2000" dirty="0">
              <a:solidFill>
                <a:schemeClr val="bg1"/>
              </a:solidFill>
              <a:latin typeface="+mn-lt"/>
              <a:ea typeface="+mn-ea"/>
            </a:endParaRPr>
          </a:p>
        </p:txBody>
      </p:sp>
      <p:sp>
        <p:nvSpPr>
          <p:cNvPr id="4" name="下矢印 3"/>
          <p:cNvSpPr/>
          <p:nvPr/>
        </p:nvSpPr>
        <p:spPr bwMode="auto">
          <a:xfrm>
            <a:off x="5904587" y="4221088"/>
            <a:ext cx="1656184" cy="648072"/>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solidFill>
                <a:schemeClr val="bg1"/>
              </a:solidFill>
              <a:latin typeface="+mn-lt"/>
              <a:ea typeface="+mn-ea"/>
            </a:endParaRPr>
          </a:p>
        </p:txBody>
      </p:sp>
    </p:spTree>
    <p:extLst>
      <p:ext uri="{BB962C8B-B14F-4D97-AF65-F5344CB8AC3E}">
        <p14:creationId xmlns:p14="http://schemas.microsoft.com/office/powerpoint/2010/main" val="9495794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オープンで無ければ生き残れない</a:t>
            </a:r>
            <a:endParaRPr lang="ja-JP" altLang="en-US"/>
          </a:p>
        </p:txBody>
      </p:sp>
      <p:sp>
        <p:nvSpPr>
          <p:cNvPr id="6" name="正方形/長方形 5"/>
          <p:cNvSpPr/>
          <p:nvPr/>
        </p:nvSpPr>
        <p:spPr bwMode="auto">
          <a:xfrm>
            <a:off x="611560" y="3557192"/>
            <a:ext cx="2520280" cy="122413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a:solidFill>
                  <a:schemeClr val="bg1"/>
                </a:solidFill>
                <a:latin typeface="+mn-lt"/>
                <a:ea typeface="+mn-ea"/>
              </a:rPr>
              <a:t>協力</a:t>
            </a:r>
            <a:endParaRPr kumimoji="0" lang="ja-JP" altLang="en-US" sz="2800" b="0" i="0" u="none" strike="noStrike" cap="none" normalizeH="0" dirty="0" smtClean="0">
              <a:ln>
                <a:noFill/>
              </a:ln>
              <a:solidFill>
                <a:schemeClr val="bg1"/>
              </a:solidFill>
              <a:effectLst/>
              <a:latin typeface="+mn-lt"/>
              <a:ea typeface="+mn-ea"/>
            </a:endParaRPr>
          </a:p>
        </p:txBody>
      </p:sp>
      <p:sp>
        <p:nvSpPr>
          <p:cNvPr id="9" name="正方形/長方形 8"/>
          <p:cNvSpPr/>
          <p:nvPr/>
        </p:nvSpPr>
        <p:spPr bwMode="auto">
          <a:xfrm>
            <a:off x="3284240" y="3557192"/>
            <a:ext cx="2520280" cy="122413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dirty="0" smtClean="0">
                <a:ln>
                  <a:noFill/>
                </a:ln>
                <a:solidFill>
                  <a:schemeClr val="bg1"/>
                </a:solidFill>
                <a:effectLst/>
                <a:latin typeface="+mn-lt"/>
                <a:ea typeface="+mn-ea"/>
              </a:rPr>
              <a:t>共有</a:t>
            </a:r>
          </a:p>
        </p:txBody>
      </p:sp>
      <p:sp>
        <p:nvSpPr>
          <p:cNvPr id="10" name="正方形/長方形 9"/>
          <p:cNvSpPr/>
          <p:nvPr/>
        </p:nvSpPr>
        <p:spPr bwMode="auto">
          <a:xfrm>
            <a:off x="5964983" y="3557192"/>
            <a:ext cx="2520280" cy="122413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dirty="0" smtClean="0">
                <a:ln>
                  <a:noFill/>
                </a:ln>
                <a:solidFill>
                  <a:schemeClr val="bg1"/>
                </a:solidFill>
                <a:effectLst/>
                <a:latin typeface="+mn-lt"/>
                <a:ea typeface="+mn-ea"/>
              </a:rPr>
              <a:t>貢献</a:t>
            </a:r>
          </a:p>
        </p:txBody>
      </p:sp>
      <p:sp>
        <p:nvSpPr>
          <p:cNvPr id="11" name="正方形/長方形 10"/>
          <p:cNvSpPr/>
          <p:nvPr/>
        </p:nvSpPr>
        <p:spPr bwMode="auto">
          <a:xfrm>
            <a:off x="611560" y="4941168"/>
            <a:ext cx="3888432" cy="1224136"/>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dirty="0" smtClean="0">
                <a:ln>
                  <a:noFill/>
                </a:ln>
                <a:solidFill>
                  <a:schemeClr val="bg1"/>
                </a:solidFill>
                <a:effectLst/>
                <a:latin typeface="+mn-lt"/>
                <a:ea typeface="+mn-ea"/>
              </a:rPr>
              <a:t>リソースの節約</a:t>
            </a:r>
          </a:p>
        </p:txBody>
      </p:sp>
      <p:sp>
        <p:nvSpPr>
          <p:cNvPr id="12" name="正方形/長方形 11"/>
          <p:cNvSpPr/>
          <p:nvPr/>
        </p:nvSpPr>
        <p:spPr bwMode="auto">
          <a:xfrm>
            <a:off x="4644007" y="4941168"/>
            <a:ext cx="3841255" cy="1224136"/>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a:solidFill>
                  <a:schemeClr val="bg1"/>
                </a:solidFill>
                <a:latin typeface="+mn-lt"/>
                <a:ea typeface="+mn-ea"/>
              </a:rPr>
              <a:t>得意分野への集中</a:t>
            </a:r>
            <a:endParaRPr kumimoji="0" lang="ja-JP" altLang="en-US" sz="2800" b="0" i="0" u="none" strike="noStrike" cap="none" normalizeH="0" dirty="0" smtClean="0">
              <a:ln>
                <a:noFill/>
              </a:ln>
              <a:solidFill>
                <a:schemeClr val="bg1"/>
              </a:solidFill>
              <a:effectLst/>
              <a:latin typeface="+mn-lt"/>
              <a:ea typeface="+mn-ea"/>
            </a:endParaRPr>
          </a:p>
        </p:txBody>
      </p:sp>
      <p:grpSp>
        <p:nvGrpSpPr>
          <p:cNvPr id="15" name="グループ化 14"/>
          <p:cNvGrpSpPr/>
          <p:nvPr/>
        </p:nvGrpSpPr>
        <p:grpSpPr>
          <a:xfrm>
            <a:off x="611560" y="1268760"/>
            <a:ext cx="7873702" cy="1224136"/>
            <a:chOff x="611560" y="1268760"/>
            <a:chExt cx="7873702" cy="1224136"/>
          </a:xfrm>
        </p:grpSpPr>
        <p:sp>
          <p:nvSpPr>
            <p:cNvPr id="4" name="正方形/長方形 3"/>
            <p:cNvSpPr/>
            <p:nvPr/>
          </p:nvSpPr>
          <p:spPr bwMode="auto">
            <a:xfrm>
              <a:off x="611560" y="1268760"/>
              <a:ext cx="2808312" cy="122413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dirty="0" smtClean="0">
                  <a:ln>
                    <a:noFill/>
                  </a:ln>
                  <a:solidFill>
                    <a:schemeClr val="bg1"/>
                  </a:solidFill>
                  <a:effectLst/>
                  <a:latin typeface="+mn-lt"/>
                  <a:ea typeface="+mn-ea"/>
                </a:rPr>
                <a:t>技術の囲い込み</a:t>
              </a:r>
            </a:p>
          </p:txBody>
        </p:sp>
        <p:sp>
          <p:nvSpPr>
            <p:cNvPr id="5" name="正方形/長方形 4"/>
            <p:cNvSpPr/>
            <p:nvPr/>
          </p:nvSpPr>
          <p:spPr bwMode="auto">
            <a:xfrm>
              <a:off x="4067943" y="1268760"/>
              <a:ext cx="4417319" cy="122413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smtClean="0">
                  <a:ln>
                    <a:noFill/>
                  </a:ln>
                  <a:solidFill>
                    <a:schemeClr val="bg1"/>
                  </a:solidFill>
                  <a:effectLst/>
                  <a:latin typeface="+mn-lt"/>
                  <a:ea typeface="+mn-ea"/>
                </a:rPr>
                <a:t>1</a:t>
              </a:r>
              <a:r>
                <a:rPr kumimoji="0" lang="ja-JP" altLang="en-US" sz="2800" b="0" i="0" u="none" strike="noStrike" cap="none" normalizeH="0" dirty="0" smtClean="0">
                  <a:ln>
                    <a:noFill/>
                  </a:ln>
                  <a:solidFill>
                    <a:schemeClr val="bg1"/>
                  </a:solidFill>
                  <a:effectLst/>
                  <a:latin typeface="+mn-lt"/>
                  <a:ea typeface="+mn-ea"/>
                </a:rPr>
                <a:t>社で全てを掌握し、桁違いの利益を得る</a:t>
              </a:r>
            </a:p>
          </p:txBody>
        </p:sp>
        <p:sp>
          <p:nvSpPr>
            <p:cNvPr id="13" name="右矢印 12"/>
            <p:cNvSpPr/>
            <p:nvPr/>
          </p:nvSpPr>
          <p:spPr bwMode="auto">
            <a:xfrm>
              <a:off x="3563888" y="1268760"/>
              <a:ext cx="384871" cy="1224136"/>
            </a:xfrm>
            <a:prstGeom prst="rightArrow">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grpSp>
      <p:sp>
        <p:nvSpPr>
          <p:cNvPr id="14" name="下矢印 13"/>
          <p:cNvSpPr/>
          <p:nvPr/>
        </p:nvSpPr>
        <p:spPr bwMode="auto">
          <a:xfrm>
            <a:off x="611560" y="2621088"/>
            <a:ext cx="7873703" cy="792088"/>
          </a:xfrm>
          <a:prstGeom prst="downArrow">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Tree>
    <p:extLst>
      <p:ext uri="{BB962C8B-B14F-4D97-AF65-F5344CB8AC3E}">
        <p14:creationId xmlns:p14="http://schemas.microsoft.com/office/powerpoint/2010/main" val="6553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補足資料</a:t>
            </a:r>
            <a:endParaRPr kumimoji="1" lang="ja-JP" altLang="en-US" dirty="0"/>
          </a:p>
        </p:txBody>
      </p:sp>
    </p:spTree>
    <p:extLst>
      <p:ext uri="{BB962C8B-B14F-4D97-AF65-F5344CB8AC3E}">
        <p14:creationId xmlns:p14="http://schemas.microsoft.com/office/powerpoint/2010/main" val="20021139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円/楕円 29"/>
          <p:cNvSpPr/>
          <p:nvPr/>
        </p:nvSpPr>
        <p:spPr bwMode="auto">
          <a:xfrm>
            <a:off x="464335" y="1274067"/>
            <a:ext cx="2571768" cy="1000132"/>
          </a:xfrm>
          <a:prstGeom prst="ellipse">
            <a:avLst/>
          </a:prstGeom>
          <a:solidFill>
            <a:srgbClr val="4168A7"/>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1600" dirty="0">
                <a:solidFill>
                  <a:schemeClr val="bg1"/>
                </a:solidFill>
                <a:latin typeface="+mn-lt"/>
                <a:ea typeface="+mn-ea"/>
              </a:rPr>
              <a:t>フリーウェア</a:t>
            </a:r>
            <a:endParaRPr kumimoji="0" lang="en-US" altLang="ja-JP" sz="1600" dirty="0">
              <a:solidFill>
                <a:schemeClr val="bg1"/>
              </a:solidFill>
              <a:latin typeface="+mn-lt"/>
              <a:ea typeface="+mn-ea"/>
            </a:endParaRPr>
          </a:p>
          <a:p>
            <a:pPr algn="ctr">
              <a:spcBef>
                <a:spcPct val="20000"/>
              </a:spcBef>
              <a:defRPr/>
            </a:pPr>
            <a:r>
              <a:rPr kumimoji="0" lang="ja-JP" altLang="en-US" sz="1000" dirty="0">
                <a:solidFill>
                  <a:schemeClr val="bg1"/>
                </a:solidFill>
                <a:latin typeface="+mn-lt"/>
                <a:ea typeface="+mn-ea"/>
              </a:rPr>
              <a:t>無償 </a:t>
            </a:r>
            <a:r>
              <a:rPr kumimoji="0" lang="en-US" altLang="ja-JP" sz="1000" dirty="0">
                <a:solidFill>
                  <a:schemeClr val="bg1"/>
                </a:solidFill>
                <a:latin typeface="+mn-lt"/>
                <a:ea typeface="+mn-ea"/>
              </a:rPr>
              <a:t>(Free) </a:t>
            </a:r>
            <a:r>
              <a:rPr kumimoji="0" lang="ja-JP" altLang="en-US" sz="1000" dirty="0">
                <a:solidFill>
                  <a:schemeClr val="bg1"/>
                </a:solidFill>
                <a:latin typeface="+mn-lt"/>
                <a:ea typeface="+mn-ea"/>
              </a:rPr>
              <a:t>で配布</a:t>
            </a:r>
            <a:endParaRPr kumimoji="0" lang="en-US" altLang="ja-JP" sz="1000" dirty="0">
              <a:solidFill>
                <a:schemeClr val="bg1"/>
              </a:solidFill>
              <a:latin typeface="+mn-lt"/>
              <a:ea typeface="+mn-ea"/>
            </a:endParaRPr>
          </a:p>
          <a:p>
            <a:pPr algn="ctr">
              <a:spcBef>
                <a:spcPct val="20000"/>
              </a:spcBef>
              <a:defRPr/>
            </a:pPr>
            <a:r>
              <a:rPr kumimoji="0" lang="ja-JP" altLang="en-US" sz="1000" dirty="0">
                <a:solidFill>
                  <a:schemeClr val="bg1"/>
                </a:solidFill>
                <a:latin typeface="+mn-lt"/>
                <a:ea typeface="+mn-ea"/>
              </a:rPr>
              <a:t>権利関係などはあまり考慮されていない</a:t>
            </a:r>
          </a:p>
        </p:txBody>
      </p:sp>
      <p:sp>
        <p:nvSpPr>
          <p:cNvPr id="14339" name="タイトル 1"/>
          <p:cNvSpPr>
            <a:spLocks noGrp="1"/>
          </p:cNvSpPr>
          <p:nvPr>
            <p:ph type="title"/>
          </p:nvPr>
        </p:nvSpPr>
        <p:spPr/>
        <p:txBody>
          <a:bodyPr/>
          <a:lstStyle/>
          <a:p>
            <a:pPr eaLnBrk="1" hangingPunct="1"/>
            <a:r>
              <a:rPr lang="ja-JP" altLang="en-US" dirty="0" smtClean="0">
                <a:latin typeface="Arial" charset="0"/>
              </a:rPr>
              <a:t>フリーウェア、フリーソフトウェア、</a:t>
            </a:r>
            <a:r>
              <a:rPr lang="en-US" altLang="ja-JP" dirty="0" smtClean="0">
                <a:latin typeface="Arial" charset="0"/>
              </a:rPr>
              <a:t>OSS</a:t>
            </a:r>
            <a:endParaRPr lang="ja-JP" altLang="en-US" dirty="0" smtClean="0">
              <a:latin typeface="Arial" charset="0"/>
            </a:endParaRPr>
          </a:p>
        </p:txBody>
      </p:sp>
      <p:cxnSp>
        <p:nvCxnSpPr>
          <p:cNvPr id="14340" name="直線矢印コネクタ 4"/>
          <p:cNvCxnSpPr>
            <a:cxnSpLocks noChangeShapeType="1"/>
          </p:cNvCxnSpPr>
          <p:nvPr/>
        </p:nvCxnSpPr>
        <p:spPr bwMode="auto">
          <a:xfrm>
            <a:off x="357188" y="5899174"/>
            <a:ext cx="8643937" cy="1588"/>
          </a:xfrm>
          <a:prstGeom prst="straightConnector1">
            <a:avLst/>
          </a:prstGeom>
          <a:noFill/>
          <a:ln w="38100" cap="rnd" algn="ctr">
            <a:solidFill>
              <a:srgbClr val="4168A7"/>
            </a:solidFill>
            <a:round/>
            <a:headEnd/>
            <a:tailEnd type="arrow" w="med" len="med"/>
          </a:ln>
          <a:extLst>
            <a:ext uri="{909E8E84-426E-40DD-AFC4-6F175D3DCCD1}">
              <a14:hiddenFill xmlns:a14="http://schemas.microsoft.com/office/drawing/2010/main">
                <a:noFill/>
              </a14:hiddenFill>
            </a:ext>
          </a:extLst>
        </p:spPr>
      </p:cxnSp>
      <p:cxnSp>
        <p:nvCxnSpPr>
          <p:cNvPr id="14341" name="直線矢印コネクタ 5"/>
          <p:cNvCxnSpPr>
            <a:cxnSpLocks noChangeShapeType="1"/>
          </p:cNvCxnSpPr>
          <p:nvPr/>
        </p:nvCxnSpPr>
        <p:spPr bwMode="auto">
          <a:xfrm flipV="1">
            <a:off x="357188" y="1274067"/>
            <a:ext cx="0" cy="4625107"/>
          </a:xfrm>
          <a:prstGeom prst="straightConnector1">
            <a:avLst/>
          </a:prstGeom>
          <a:noFill/>
          <a:ln w="38100" cap="rnd" algn="ctr">
            <a:solidFill>
              <a:srgbClr val="4168A7"/>
            </a:solidFill>
            <a:round/>
            <a:headEnd/>
            <a:tailEnd type="arrow" w="med" len="med"/>
          </a:ln>
          <a:extLst>
            <a:ext uri="{909E8E84-426E-40DD-AFC4-6F175D3DCCD1}">
              <a14:hiddenFill xmlns:a14="http://schemas.microsoft.com/office/drawing/2010/main">
                <a:noFill/>
              </a14:hiddenFill>
            </a:ext>
          </a:extLst>
        </p:spPr>
      </p:cxnSp>
      <p:sp>
        <p:nvSpPr>
          <p:cNvPr id="22" name="円/楕円 21"/>
          <p:cNvSpPr/>
          <p:nvPr/>
        </p:nvSpPr>
        <p:spPr bwMode="auto">
          <a:xfrm>
            <a:off x="6143636" y="2327294"/>
            <a:ext cx="2714644" cy="1428760"/>
          </a:xfrm>
          <a:prstGeom prst="ellipse">
            <a:avLst/>
          </a:prstGeom>
          <a:solidFill>
            <a:srgbClr val="C000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en-US" altLang="ja-JP" sz="2000" dirty="0" smtClean="0">
                <a:solidFill>
                  <a:schemeClr val="bg1"/>
                </a:solidFill>
                <a:latin typeface="+mn-lt"/>
                <a:ea typeface="+mn-ea"/>
              </a:rPr>
              <a:t>OSS (OSI)</a:t>
            </a:r>
            <a:endParaRPr kumimoji="0" lang="en-US" altLang="ja-JP" sz="2000" dirty="0">
              <a:solidFill>
                <a:schemeClr val="bg1"/>
              </a:solidFill>
              <a:latin typeface="+mn-lt"/>
              <a:ea typeface="+mn-ea"/>
            </a:endParaRPr>
          </a:p>
          <a:p>
            <a:pPr algn="ctr">
              <a:spcBef>
                <a:spcPct val="20000"/>
              </a:spcBef>
              <a:defRPr/>
            </a:pPr>
            <a:r>
              <a:rPr kumimoji="0" lang="ja-JP" altLang="en-US" sz="1050" dirty="0">
                <a:solidFill>
                  <a:schemeClr val="bg1"/>
                </a:solidFill>
                <a:latin typeface="+mn-lt"/>
                <a:ea typeface="+mn-ea"/>
              </a:rPr>
              <a:t>フリーソフトウェアの反省に基づき、ビジネス利用にも無理が無いように考案された</a:t>
            </a:r>
          </a:p>
        </p:txBody>
      </p:sp>
      <p:sp>
        <p:nvSpPr>
          <p:cNvPr id="23" name="円/楕円 22"/>
          <p:cNvSpPr/>
          <p:nvPr/>
        </p:nvSpPr>
        <p:spPr bwMode="auto">
          <a:xfrm>
            <a:off x="3143240" y="3756054"/>
            <a:ext cx="5643602" cy="1500198"/>
          </a:xfrm>
          <a:prstGeom prst="ellipse">
            <a:avLst/>
          </a:prstGeom>
          <a:solidFill>
            <a:srgbClr val="FF66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400" dirty="0" smtClean="0">
                <a:solidFill>
                  <a:srgbClr val="FFFFFF"/>
                </a:solidFill>
                <a:latin typeface="+mn-lt"/>
                <a:ea typeface="+mn-ea"/>
              </a:rPr>
              <a:t>フリーソフトウェア </a:t>
            </a:r>
            <a:r>
              <a:rPr kumimoji="0" lang="en-US" altLang="ja-JP" sz="2400" dirty="0" smtClean="0">
                <a:solidFill>
                  <a:srgbClr val="FFFFFF"/>
                </a:solidFill>
                <a:latin typeface="+mn-lt"/>
                <a:ea typeface="+mn-ea"/>
              </a:rPr>
              <a:t>(FSF)</a:t>
            </a:r>
            <a:endParaRPr kumimoji="0" lang="en-US" altLang="ja-JP" sz="2400" dirty="0">
              <a:solidFill>
                <a:srgbClr val="FFFFFF"/>
              </a:solidFill>
              <a:latin typeface="+mn-lt"/>
              <a:ea typeface="+mn-ea"/>
            </a:endParaRPr>
          </a:p>
          <a:p>
            <a:pPr algn="ctr">
              <a:spcBef>
                <a:spcPct val="20000"/>
              </a:spcBef>
              <a:defRPr/>
            </a:pPr>
            <a:r>
              <a:rPr kumimoji="0" lang="ja-JP" altLang="en-US" sz="1100" dirty="0">
                <a:solidFill>
                  <a:srgbClr val="FFFFFF"/>
                </a:solidFill>
                <a:latin typeface="+mn-lt"/>
                <a:ea typeface="+mn-ea"/>
              </a:rPr>
              <a:t>ソフトウェアを「自由 </a:t>
            </a:r>
            <a:r>
              <a:rPr kumimoji="0" lang="en-US" altLang="ja-JP" sz="1100" dirty="0">
                <a:solidFill>
                  <a:srgbClr val="FFFFFF"/>
                </a:solidFill>
                <a:latin typeface="+mn-lt"/>
                <a:ea typeface="+mn-ea"/>
              </a:rPr>
              <a:t>(Free)</a:t>
            </a:r>
            <a:r>
              <a:rPr kumimoji="0" lang="ja-JP" altLang="en-US" sz="1100" dirty="0">
                <a:solidFill>
                  <a:srgbClr val="FFFFFF"/>
                </a:solidFill>
                <a:latin typeface="+mn-lt"/>
                <a:ea typeface="+mn-ea"/>
              </a:rPr>
              <a:t>」に利用できるようにするために考案されたが、条件が厳しすぎてビジネス利用には障害もあり</a:t>
            </a:r>
          </a:p>
        </p:txBody>
      </p:sp>
      <p:sp>
        <p:nvSpPr>
          <p:cNvPr id="24" name="円/楕円 23"/>
          <p:cNvSpPr/>
          <p:nvPr/>
        </p:nvSpPr>
        <p:spPr bwMode="auto">
          <a:xfrm>
            <a:off x="1928794" y="1898666"/>
            <a:ext cx="2857520" cy="1071570"/>
          </a:xfrm>
          <a:prstGeom prst="ellipse">
            <a:avLst/>
          </a:prstGeom>
          <a:solidFill>
            <a:schemeClr val="accent4">
              <a:lumMod val="60000"/>
              <a:lumOff val="40000"/>
            </a:schemeClr>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1600" dirty="0">
                <a:solidFill>
                  <a:schemeClr val="bg1"/>
                </a:solidFill>
                <a:latin typeface="+mn-lt"/>
                <a:ea typeface="+mn-ea"/>
              </a:rPr>
              <a:t>パブリックドメイン</a:t>
            </a:r>
          </a:p>
          <a:p>
            <a:pPr algn="ctr">
              <a:spcBef>
                <a:spcPct val="20000"/>
              </a:spcBef>
              <a:defRPr/>
            </a:pPr>
            <a:r>
              <a:rPr kumimoji="0" lang="ja-JP" altLang="en-US" sz="1050" dirty="0">
                <a:solidFill>
                  <a:schemeClr val="bg1"/>
                </a:solidFill>
                <a:latin typeface="+mn-lt"/>
                <a:ea typeface="+mn-ea"/>
              </a:rPr>
              <a:t>無償 </a:t>
            </a:r>
            <a:r>
              <a:rPr kumimoji="0" lang="en-US" altLang="ja-JP" sz="1050" dirty="0">
                <a:solidFill>
                  <a:schemeClr val="bg1"/>
                </a:solidFill>
                <a:latin typeface="+mn-lt"/>
                <a:ea typeface="+mn-ea"/>
              </a:rPr>
              <a:t>(Free) </a:t>
            </a:r>
            <a:r>
              <a:rPr kumimoji="0" lang="ja-JP" altLang="en-US" sz="1050" dirty="0">
                <a:solidFill>
                  <a:schemeClr val="bg1"/>
                </a:solidFill>
                <a:latin typeface="+mn-lt"/>
                <a:ea typeface="+mn-ea"/>
              </a:rPr>
              <a:t>で利用できるよう、著作権を放棄して配布</a:t>
            </a:r>
          </a:p>
        </p:txBody>
      </p:sp>
      <p:sp>
        <p:nvSpPr>
          <p:cNvPr id="14351" name="テキスト ボックス 25"/>
          <p:cNvSpPr txBox="1">
            <a:spLocks noChangeArrowheads="1"/>
          </p:cNvSpPr>
          <p:nvPr/>
        </p:nvSpPr>
        <p:spPr bwMode="auto">
          <a:xfrm>
            <a:off x="1857375" y="5899174"/>
            <a:ext cx="844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a:solidFill>
                  <a:srgbClr val="4168A7"/>
                </a:solidFill>
                <a:latin typeface="+mn-lt"/>
                <a:ea typeface="+mn-ea"/>
              </a:rPr>
              <a:t>1980</a:t>
            </a:r>
            <a:r>
              <a:rPr lang="ja-JP" altLang="en-US" sz="1600">
                <a:solidFill>
                  <a:srgbClr val="4168A7"/>
                </a:solidFill>
                <a:latin typeface="+mn-lt"/>
                <a:ea typeface="+mn-ea"/>
              </a:rPr>
              <a:t>年</a:t>
            </a:r>
            <a:endParaRPr lang="en-US" altLang="ja-JP" sz="1600">
              <a:solidFill>
                <a:srgbClr val="4168A7"/>
              </a:solidFill>
              <a:latin typeface="+mn-lt"/>
              <a:ea typeface="+mn-ea"/>
            </a:endParaRPr>
          </a:p>
        </p:txBody>
      </p:sp>
      <p:sp>
        <p:nvSpPr>
          <p:cNvPr id="14352" name="テキスト ボックス 26"/>
          <p:cNvSpPr txBox="1">
            <a:spLocks noChangeArrowheads="1"/>
          </p:cNvSpPr>
          <p:nvPr/>
        </p:nvSpPr>
        <p:spPr bwMode="auto">
          <a:xfrm>
            <a:off x="4716016" y="5899174"/>
            <a:ext cx="844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a:solidFill>
                  <a:srgbClr val="4168A7"/>
                </a:solidFill>
                <a:latin typeface="+mn-lt"/>
                <a:ea typeface="+mn-ea"/>
              </a:rPr>
              <a:t>1990</a:t>
            </a:r>
            <a:r>
              <a:rPr lang="ja-JP" altLang="en-US" sz="1600">
                <a:solidFill>
                  <a:srgbClr val="4168A7"/>
                </a:solidFill>
                <a:latin typeface="+mn-lt"/>
                <a:ea typeface="+mn-ea"/>
              </a:rPr>
              <a:t>年</a:t>
            </a:r>
            <a:endParaRPr lang="en-US" altLang="ja-JP" sz="1600">
              <a:solidFill>
                <a:srgbClr val="4168A7"/>
              </a:solidFill>
              <a:latin typeface="+mn-lt"/>
              <a:ea typeface="+mn-ea"/>
            </a:endParaRPr>
          </a:p>
        </p:txBody>
      </p:sp>
      <p:sp>
        <p:nvSpPr>
          <p:cNvPr id="14353" name="テキスト ボックス 27"/>
          <p:cNvSpPr txBox="1">
            <a:spLocks noChangeArrowheads="1"/>
          </p:cNvSpPr>
          <p:nvPr/>
        </p:nvSpPr>
        <p:spPr bwMode="auto">
          <a:xfrm>
            <a:off x="7524328" y="5899174"/>
            <a:ext cx="844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a:solidFill>
                  <a:srgbClr val="4168A7"/>
                </a:solidFill>
                <a:latin typeface="+mn-lt"/>
                <a:ea typeface="+mn-ea"/>
              </a:rPr>
              <a:t>2000</a:t>
            </a:r>
            <a:r>
              <a:rPr lang="ja-JP" altLang="en-US" sz="1600">
                <a:solidFill>
                  <a:srgbClr val="4168A7"/>
                </a:solidFill>
                <a:latin typeface="+mn-lt"/>
                <a:ea typeface="+mn-ea"/>
              </a:rPr>
              <a:t>年</a:t>
            </a:r>
            <a:endParaRPr lang="en-US" altLang="ja-JP" sz="1600">
              <a:solidFill>
                <a:srgbClr val="4168A7"/>
              </a:solidFill>
              <a:latin typeface="+mn-lt"/>
              <a:ea typeface="+mn-ea"/>
            </a:endParaRPr>
          </a:p>
        </p:txBody>
      </p:sp>
      <p:sp>
        <p:nvSpPr>
          <p:cNvPr id="14359" name="テキスト ボックス 34"/>
          <p:cNvSpPr txBox="1">
            <a:spLocks noChangeArrowheads="1"/>
          </p:cNvSpPr>
          <p:nvPr/>
        </p:nvSpPr>
        <p:spPr bwMode="auto">
          <a:xfrm>
            <a:off x="-7525" y="923956"/>
            <a:ext cx="16209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4168A7"/>
                </a:solidFill>
                <a:latin typeface="+mn-lt"/>
                <a:ea typeface="+mn-ea"/>
              </a:rPr>
              <a:t>利用</a:t>
            </a:r>
            <a:r>
              <a:rPr lang="ja-JP" altLang="en-US" sz="1600" smtClean="0">
                <a:solidFill>
                  <a:srgbClr val="4168A7"/>
                </a:solidFill>
                <a:latin typeface="+mn-lt"/>
                <a:ea typeface="+mn-ea"/>
              </a:rPr>
              <a:t>規制の緩さ</a:t>
            </a:r>
            <a:endParaRPr lang="en-US" altLang="ja-JP" sz="1600">
              <a:solidFill>
                <a:srgbClr val="4168A7"/>
              </a:solidFill>
              <a:latin typeface="+mn-lt"/>
              <a:ea typeface="+mn-ea"/>
            </a:endParaRPr>
          </a:p>
        </p:txBody>
      </p:sp>
      <p:sp>
        <p:nvSpPr>
          <p:cNvPr id="10264" name="右矢印 37"/>
          <p:cNvSpPr>
            <a:spLocks noChangeArrowheads="1"/>
          </p:cNvSpPr>
          <p:nvPr/>
        </p:nvSpPr>
        <p:spPr bwMode="auto">
          <a:xfrm rot="3752055">
            <a:off x="3708400" y="2787674"/>
            <a:ext cx="655638" cy="1189038"/>
          </a:xfrm>
          <a:prstGeom prst="rightArrow">
            <a:avLst>
              <a:gd name="adj1" fmla="val 50000"/>
              <a:gd name="adj2" fmla="val 50000"/>
            </a:avLst>
          </a:prstGeom>
          <a:solidFill>
            <a:schemeClr val="accent1"/>
          </a:solidFill>
          <a:ln w="38100" algn="ctr">
            <a:noFill/>
            <a:round/>
            <a:headEnd/>
            <a:tailEnd/>
          </a:ln>
          <a:effectLst/>
        </p:spPr>
        <p:txBody>
          <a:bodyPr anchor="ctr"/>
          <a:lstStyle/>
          <a:p>
            <a:pPr>
              <a:spcBef>
                <a:spcPct val="20000"/>
              </a:spcBef>
              <a:defRPr/>
            </a:pPr>
            <a:endParaRPr kumimoji="0" lang="ja-JP" altLang="en-US" sz="1400" b="1">
              <a:solidFill>
                <a:schemeClr val="bg1"/>
              </a:solidFill>
              <a:latin typeface="+mn-lt"/>
              <a:ea typeface="+mn-ea"/>
            </a:endParaRPr>
          </a:p>
        </p:txBody>
      </p:sp>
      <p:sp>
        <p:nvSpPr>
          <p:cNvPr id="10265" name="右矢印 38"/>
          <p:cNvSpPr>
            <a:spLocks noChangeArrowheads="1"/>
          </p:cNvSpPr>
          <p:nvPr/>
        </p:nvSpPr>
        <p:spPr bwMode="auto">
          <a:xfrm rot="-3905687">
            <a:off x="7015163" y="3205187"/>
            <a:ext cx="331787" cy="1189037"/>
          </a:xfrm>
          <a:prstGeom prst="rightArrow">
            <a:avLst>
              <a:gd name="adj1" fmla="val 50000"/>
              <a:gd name="adj2" fmla="val 50000"/>
            </a:avLst>
          </a:prstGeom>
          <a:solidFill>
            <a:schemeClr val="accent1"/>
          </a:solidFill>
          <a:ln w="38100" algn="ctr">
            <a:noFill/>
            <a:round/>
            <a:headEnd/>
            <a:tailEnd/>
          </a:ln>
          <a:effectLst/>
        </p:spPr>
        <p:txBody>
          <a:bodyPr anchor="ctr"/>
          <a:lstStyle/>
          <a:p>
            <a:pPr>
              <a:spcBef>
                <a:spcPct val="20000"/>
              </a:spcBef>
              <a:defRPr/>
            </a:pPr>
            <a:endParaRPr kumimoji="0" lang="ja-JP" altLang="en-US" sz="1400" b="1">
              <a:solidFill>
                <a:schemeClr val="bg1"/>
              </a:solidFill>
              <a:latin typeface="+mn-lt"/>
              <a:ea typeface="+mn-ea"/>
            </a:endParaRPr>
          </a:p>
        </p:txBody>
      </p:sp>
      <p:sp>
        <p:nvSpPr>
          <p:cNvPr id="10266" name="角丸四角形吹き出し 39"/>
          <p:cNvSpPr>
            <a:spLocks noChangeArrowheads="1"/>
          </p:cNvSpPr>
          <p:nvPr/>
        </p:nvSpPr>
        <p:spPr bwMode="auto">
          <a:xfrm>
            <a:off x="827584" y="2996952"/>
            <a:ext cx="1643062" cy="500063"/>
          </a:xfrm>
          <a:prstGeom prst="wedgeRoundRectCallout">
            <a:avLst>
              <a:gd name="adj1" fmla="val 160788"/>
              <a:gd name="adj2" fmla="val 175554"/>
              <a:gd name="adj3" fmla="val 16667"/>
            </a:avLst>
          </a:prstGeom>
          <a:solidFill>
            <a:schemeClr val="accent1"/>
          </a:solidFill>
          <a:ln w="38100" algn="ctr">
            <a:noFill/>
            <a:round/>
            <a:headEnd/>
            <a:tailEnd/>
          </a:ln>
          <a:effectLst/>
        </p:spPr>
        <p:txBody>
          <a:bodyPr anchor="ctr"/>
          <a:lstStyle/>
          <a:p>
            <a:pPr algn="ctr">
              <a:spcBef>
                <a:spcPct val="20000"/>
              </a:spcBef>
              <a:defRPr/>
            </a:pPr>
            <a:r>
              <a:rPr kumimoji="0" lang="ja-JP" altLang="en-US" sz="1400">
                <a:solidFill>
                  <a:schemeClr val="bg1"/>
                </a:solidFill>
                <a:latin typeface="+mn-lt"/>
                <a:ea typeface="+mn-ea"/>
              </a:rPr>
              <a:t>コピーレフト</a:t>
            </a:r>
          </a:p>
        </p:txBody>
      </p:sp>
      <p:sp>
        <p:nvSpPr>
          <p:cNvPr id="10267" name="角丸四角形吹き出し 40"/>
          <p:cNvSpPr>
            <a:spLocks noChangeArrowheads="1"/>
          </p:cNvSpPr>
          <p:nvPr/>
        </p:nvSpPr>
        <p:spPr bwMode="auto">
          <a:xfrm>
            <a:off x="1115616" y="3789040"/>
            <a:ext cx="1643062" cy="642937"/>
          </a:xfrm>
          <a:prstGeom prst="wedgeRoundRectCallout">
            <a:avLst>
              <a:gd name="adj1" fmla="val 118148"/>
              <a:gd name="adj2" fmla="val 29347"/>
              <a:gd name="adj3" fmla="val 16667"/>
            </a:avLst>
          </a:prstGeom>
          <a:solidFill>
            <a:schemeClr val="accent1"/>
          </a:solidFill>
          <a:ln w="38100" algn="ctr">
            <a:noFill/>
            <a:round/>
            <a:headEnd/>
            <a:tailEnd/>
          </a:ln>
          <a:effectLst/>
        </p:spPr>
        <p:txBody>
          <a:bodyPr anchor="ctr"/>
          <a:lstStyle/>
          <a:p>
            <a:pPr algn="ctr">
              <a:spcBef>
                <a:spcPct val="20000"/>
              </a:spcBef>
              <a:defRPr/>
            </a:pPr>
            <a:r>
              <a:rPr kumimoji="0" lang="ja-JP" altLang="en-US" sz="1400">
                <a:solidFill>
                  <a:schemeClr val="bg1"/>
                </a:solidFill>
                <a:latin typeface="+mn-lt"/>
                <a:ea typeface="+mn-ea"/>
              </a:rPr>
              <a:t>ソフトウェアの</a:t>
            </a:r>
            <a:endParaRPr kumimoji="0" lang="en-US" altLang="ja-JP" sz="1400">
              <a:solidFill>
                <a:schemeClr val="bg1"/>
              </a:solidFill>
              <a:latin typeface="+mn-lt"/>
              <a:ea typeface="+mn-ea"/>
            </a:endParaRPr>
          </a:p>
          <a:p>
            <a:pPr algn="ctr">
              <a:spcBef>
                <a:spcPct val="20000"/>
              </a:spcBef>
              <a:defRPr/>
            </a:pPr>
            <a:r>
              <a:rPr kumimoji="0" lang="ja-JP" altLang="en-US" sz="1400">
                <a:solidFill>
                  <a:schemeClr val="bg1"/>
                </a:solidFill>
                <a:latin typeface="+mn-lt"/>
                <a:ea typeface="+mn-ea"/>
              </a:rPr>
              <a:t>「自由」</a:t>
            </a:r>
          </a:p>
        </p:txBody>
      </p:sp>
      <p:sp>
        <p:nvSpPr>
          <p:cNvPr id="10268" name="角丸四角形吹き出し 41"/>
          <p:cNvSpPr>
            <a:spLocks noChangeArrowheads="1"/>
          </p:cNvSpPr>
          <p:nvPr/>
        </p:nvSpPr>
        <p:spPr bwMode="auto">
          <a:xfrm>
            <a:off x="1763688" y="4725144"/>
            <a:ext cx="1643063" cy="500062"/>
          </a:xfrm>
          <a:prstGeom prst="wedgeRoundRectCallout">
            <a:avLst>
              <a:gd name="adj1" fmla="val 77643"/>
              <a:gd name="adj2" fmla="val -75750"/>
              <a:gd name="adj3" fmla="val 16667"/>
            </a:avLst>
          </a:prstGeom>
          <a:solidFill>
            <a:schemeClr val="accent1"/>
          </a:solidFill>
          <a:ln w="38100" algn="ctr">
            <a:noFill/>
            <a:round/>
            <a:headEnd/>
            <a:tailEnd/>
          </a:ln>
          <a:effectLst/>
        </p:spPr>
        <p:txBody>
          <a:bodyPr anchor="ctr"/>
          <a:lstStyle/>
          <a:p>
            <a:pPr algn="ctr">
              <a:spcBef>
                <a:spcPct val="20000"/>
              </a:spcBef>
              <a:defRPr/>
            </a:pPr>
            <a:r>
              <a:rPr kumimoji="0" lang="en-US" altLang="ja-JP" sz="1400">
                <a:solidFill>
                  <a:schemeClr val="bg1"/>
                </a:solidFill>
                <a:latin typeface="+mn-lt"/>
                <a:ea typeface="+mn-ea"/>
              </a:rPr>
              <a:t>GPL</a:t>
            </a:r>
            <a:endParaRPr kumimoji="0" lang="ja-JP" altLang="en-US" sz="1400">
              <a:solidFill>
                <a:schemeClr val="bg1"/>
              </a:solidFill>
              <a:latin typeface="+mn-lt"/>
              <a:ea typeface="+mn-ea"/>
            </a:endParaRPr>
          </a:p>
        </p:txBody>
      </p:sp>
      <p:sp>
        <p:nvSpPr>
          <p:cNvPr id="10269" name="角丸四角形吹き出し 42"/>
          <p:cNvSpPr>
            <a:spLocks noChangeArrowheads="1"/>
          </p:cNvSpPr>
          <p:nvPr/>
        </p:nvSpPr>
        <p:spPr bwMode="auto">
          <a:xfrm>
            <a:off x="5098256" y="1488045"/>
            <a:ext cx="1643063" cy="500062"/>
          </a:xfrm>
          <a:prstGeom prst="wedgeRoundRectCallout">
            <a:avLst>
              <a:gd name="adj1" fmla="val 80717"/>
              <a:gd name="adj2" fmla="val 162721"/>
              <a:gd name="adj3" fmla="val 16667"/>
            </a:avLst>
          </a:prstGeom>
          <a:solidFill>
            <a:schemeClr val="accent1"/>
          </a:solidFill>
          <a:ln w="38100" algn="ctr">
            <a:noFill/>
            <a:round/>
            <a:headEnd/>
            <a:tailEnd/>
          </a:ln>
          <a:effectLst/>
        </p:spPr>
        <p:txBody>
          <a:bodyPr anchor="ctr"/>
          <a:lstStyle/>
          <a:p>
            <a:pPr algn="ctr">
              <a:spcBef>
                <a:spcPct val="20000"/>
              </a:spcBef>
              <a:defRPr/>
            </a:pPr>
            <a:r>
              <a:rPr kumimoji="0" lang="ja-JP" altLang="en-US" sz="1400">
                <a:solidFill>
                  <a:schemeClr val="bg1"/>
                </a:solidFill>
                <a:latin typeface="+mn-lt"/>
                <a:ea typeface="+mn-ea"/>
              </a:rPr>
              <a:t>ソース公開によるメリット</a:t>
            </a:r>
          </a:p>
        </p:txBody>
      </p:sp>
      <p:sp>
        <p:nvSpPr>
          <p:cNvPr id="10270" name="角丸四角形吹き出し 43"/>
          <p:cNvSpPr>
            <a:spLocks noChangeArrowheads="1"/>
          </p:cNvSpPr>
          <p:nvPr/>
        </p:nvSpPr>
        <p:spPr bwMode="auto">
          <a:xfrm>
            <a:off x="7072313" y="1010581"/>
            <a:ext cx="1357312" cy="642937"/>
          </a:xfrm>
          <a:prstGeom prst="wedgeRoundRectCallout">
            <a:avLst>
              <a:gd name="adj1" fmla="val -14347"/>
              <a:gd name="adj2" fmla="val 182688"/>
              <a:gd name="adj3" fmla="val 16667"/>
            </a:avLst>
          </a:prstGeom>
          <a:solidFill>
            <a:schemeClr val="accent1"/>
          </a:solidFill>
          <a:ln w="38100" algn="ctr">
            <a:noFill/>
            <a:round/>
            <a:headEnd/>
            <a:tailEnd/>
          </a:ln>
          <a:effectLst/>
        </p:spPr>
        <p:txBody>
          <a:bodyPr anchor="ctr"/>
          <a:lstStyle/>
          <a:p>
            <a:pPr algn="ctr">
              <a:spcBef>
                <a:spcPct val="20000"/>
              </a:spcBef>
              <a:defRPr/>
            </a:pPr>
            <a:r>
              <a:rPr kumimoji="0" lang="ja-JP" altLang="en-US" sz="1400">
                <a:solidFill>
                  <a:schemeClr val="bg1"/>
                </a:solidFill>
                <a:latin typeface="+mn-lt"/>
                <a:ea typeface="+mn-ea"/>
              </a:rPr>
              <a:t>商用利用の</a:t>
            </a:r>
            <a:endParaRPr kumimoji="0" lang="en-US" altLang="ja-JP" sz="1400">
              <a:solidFill>
                <a:schemeClr val="bg1"/>
              </a:solidFill>
              <a:latin typeface="+mn-lt"/>
              <a:ea typeface="+mn-ea"/>
            </a:endParaRPr>
          </a:p>
          <a:p>
            <a:pPr algn="ctr">
              <a:spcBef>
                <a:spcPct val="20000"/>
              </a:spcBef>
              <a:defRPr/>
            </a:pPr>
            <a:r>
              <a:rPr kumimoji="0" lang="ja-JP" altLang="en-US" sz="1400">
                <a:solidFill>
                  <a:schemeClr val="bg1"/>
                </a:solidFill>
                <a:latin typeface="+mn-lt"/>
                <a:ea typeface="+mn-ea"/>
              </a:rPr>
              <a:t>利便性</a:t>
            </a:r>
          </a:p>
        </p:txBody>
      </p:sp>
      <p:sp>
        <p:nvSpPr>
          <p:cNvPr id="48" name="テキスト ボックス 47"/>
          <p:cNvSpPr txBox="1"/>
          <p:nvPr/>
        </p:nvSpPr>
        <p:spPr>
          <a:xfrm>
            <a:off x="7812360" y="1753652"/>
            <a:ext cx="1196161" cy="523220"/>
          </a:xfrm>
          <a:prstGeom prst="rect">
            <a:avLst/>
          </a:prstGeom>
          <a:noFill/>
          <a:effectLst/>
        </p:spPr>
        <p:txBody>
          <a:bodyPr wrap="none">
            <a:spAutoFit/>
          </a:bodyPr>
          <a:lstStyle/>
          <a:p>
            <a:pPr>
              <a:defRPr/>
            </a:pPr>
            <a:r>
              <a:rPr lang="en-US" altLang="ja-JP" sz="2800" dirty="0" smtClean="0">
                <a:solidFill>
                  <a:srgbClr val="C00000"/>
                </a:solidFill>
                <a:latin typeface="+mn-lt"/>
                <a:ea typeface="+mn-ea"/>
              </a:rPr>
              <a:t>FLOSS</a:t>
            </a:r>
            <a:endParaRPr lang="en-US" altLang="ja-JP" sz="2800" dirty="0">
              <a:solidFill>
                <a:srgbClr val="C00000"/>
              </a:solidFill>
              <a:latin typeface="+mn-lt"/>
              <a:ea typeface="+mn-ea"/>
            </a:endParaRPr>
          </a:p>
        </p:txBody>
      </p:sp>
      <p:sp>
        <p:nvSpPr>
          <p:cNvPr id="29" name="テキスト ボックス 26"/>
          <p:cNvSpPr txBox="1">
            <a:spLocks noChangeArrowheads="1"/>
          </p:cNvSpPr>
          <p:nvPr/>
        </p:nvSpPr>
        <p:spPr bwMode="auto">
          <a:xfrm>
            <a:off x="6468307" y="6309320"/>
            <a:ext cx="274306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en-US" altLang="ja-JP" sz="1050" smtClean="0">
                <a:solidFill>
                  <a:srgbClr val="C00000"/>
                </a:solidFill>
                <a:latin typeface="+mn-lt"/>
                <a:ea typeface="+mn-ea"/>
              </a:rPr>
              <a:t>※</a:t>
            </a:r>
            <a:r>
              <a:rPr lang="ja-JP" altLang="en-US" sz="1050" smtClean="0">
                <a:solidFill>
                  <a:srgbClr val="C00000"/>
                </a:solidFill>
                <a:latin typeface="+mn-lt"/>
                <a:ea typeface="+mn-ea"/>
              </a:rPr>
              <a:t>オープンソース＝無償である必要は無い</a:t>
            </a:r>
            <a:endParaRPr lang="en-US" altLang="ja-JP" sz="1050">
              <a:solidFill>
                <a:srgbClr val="C00000"/>
              </a:solidFill>
              <a:latin typeface="+mn-lt"/>
              <a:ea typeface="+mn-ea"/>
            </a:endParaRPr>
          </a:p>
        </p:txBody>
      </p:sp>
      <p:sp>
        <p:nvSpPr>
          <p:cNvPr id="2" name="右矢印 1"/>
          <p:cNvSpPr/>
          <p:nvPr/>
        </p:nvSpPr>
        <p:spPr bwMode="auto">
          <a:xfrm>
            <a:off x="1547664" y="5301208"/>
            <a:ext cx="7488832" cy="576064"/>
          </a:xfrm>
          <a:prstGeom prst="rightArrow">
            <a:avLst/>
          </a:prstGeom>
          <a:solidFill>
            <a:schemeClr val="accent6">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商用ソフト </a:t>
            </a:r>
            <a:r>
              <a:rPr kumimoji="0" lang="en-US" altLang="ja-JP" sz="1400" b="0" i="0" u="none" strike="noStrike" cap="none" normalizeH="0" dirty="0" smtClean="0">
                <a:ln>
                  <a:noFill/>
                </a:ln>
                <a:solidFill>
                  <a:schemeClr val="bg1"/>
                </a:solidFill>
                <a:effectLst/>
                <a:latin typeface="+mn-lt"/>
                <a:ea typeface="+mn-ea"/>
              </a:rPr>
              <a:t>(</a:t>
            </a:r>
            <a:r>
              <a:rPr kumimoji="0" lang="ja-JP" altLang="en-US" sz="1400" b="0" i="0" u="none" strike="noStrike" cap="none" normalizeH="0" dirty="0" smtClean="0">
                <a:ln>
                  <a:noFill/>
                </a:ln>
                <a:solidFill>
                  <a:schemeClr val="bg1"/>
                </a:solidFill>
                <a:effectLst/>
                <a:latin typeface="+mn-lt"/>
                <a:ea typeface="+mn-ea"/>
              </a:rPr>
              <a:t>バイナリ配布、複製の禁止、人数・使用方法の制限など</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47" name="フリーフォーム 46"/>
          <p:cNvSpPr>
            <a:spLocks/>
          </p:cNvSpPr>
          <p:nvPr/>
        </p:nvSpPr>
        <p:spPr bwMode="auto">
          <a:xfrm>
            <a:off x="2938463" y="2219672"/>
            <a:ext cx="5962650" cy="3153544"/>
          </a:xfrm>
          <a:custGeom>
            <a:avLst/>
            <a:gdLst>
              <a:gd name="T0" fmla="*/ 5933472 w 5963056"/>
              <a:gd name="T1" fmla="*/ 3638144 h 3657600"/>
              <a:gd name="T2" fmla="*/ 5952884 w 5963056"/>
              <a:gd name="T3" fmla="*/ 0 h 3657600"/>
              <a:gd name="T4" fmla="*/ 2767647 w 5963056"/>
              <a:gd name="T5" fmla="*/ 0 h 3657600"/>
              <a:gd name="T6" fmla="*/ 0 w 5963056"/>
              <a:gd name="T7" fmla="*/ 1994170 h 3657600"/>
              <a:gd name="T8" fmla="*/ 19431 w 5963056"/>
              <a:gd name="T9" fmla="*/ 3657600 h 3657600"/>
              <a:gd name="T10" fmla="*/ 5933472 w 5963056"/>
              <a:gd name="T11" fmla="*/ 3638144 h 3657600"/>
              <a:gd name="T12" fmla="*/ 0 60000 65536"/>
              <a:gd name="T13" fmla="*/ 0 60000 65536"/>
              <a:gd name="T14" fmla="*/ 0 60000 65536"/>
              <a:gd name="T15" fmla="*/ 0 60000 65536"/>
              <a:gd name="T16" fmla="*/ 0 60000 65536"/>
              <a:gd name="T17" fmla="*/ 0 60000 65536"/>
              <a:gd name="T18" fmla="*/ 0 w 5963056"/>
              <a:gd name="T19" fmla="*/ 0 h 3657600"/>
              <a:gd name="T20" fmla="*/ 5963056 w 5963056"/>
              <a:gd name="T21" fmla="*/ 3657600 h 3657600"/>
            </a:gdLst>
            <a:ahLst/>
            <a:cxnLst>
              <a:cxn ang="T12">
                <a:pos x="T0" y="T1"/>
              </a:cxn>
              <a:cxn ang="T13">
                <a:pos x="T2" y="T3"/>
              </a:cxn>
              <a:cxn ang="T14">
                <a:pos x="T4" y="T5"/>
              </a:cxn>
              <a:cxn ang="T15">
                <a:pos x="T6" y="T7"/>
              </a:cxn>
              <a:cxn ang="T16">
                <a:pos x="T8" y="T9"/>
              </a:cxn>
              <a:cxn ang="T17">
                <a:pos x="T10" y="T11"/>
              </a:cxn>
            </a:cxnLst>
            <a:rect l="T18" t="T19" r="T20" b="T21"/>
            <a:pathLst>
              <a:path w="5963056" h="3657600">
                <a:moveTo>
                  <a:pt x="5943600" y="3638145"/>
                </a:moveTo>
                <a:lnTo>
                  <a:pt x="5963056" y="0"/>
                </a:lnTo>
                <a:lnTo>
                  <a:pt x="2772383" y="0"/>
                </a:lnTo>
                <a:lnTo>
                  <a:pt x="0" y="1994170"/>
                </a:lnTo>
                <a:lnTo>
                  <a:pt x="19456" y="3657600"/>
                </a:lnTo>
                <a:lnTo>
                  <a:pt x="5943600" y="3638145"/>
                </a:lnTo>
                <a:close/>
              </a:path>
            </a:pathLst>
          </a:custGeom>
          <a:noFill/>
          <a:ln w="38100" algn="ctr">
            <a:solidFill>
              <a:srgbClr val="C00000"/>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endParaRPr lang="ja-JP" altLang="en-US">
              <a:latin typeface="+mn-lt"/>
              <a:ea typeface="+mn-ea"/>
            </a:endParaRPr>
          </a:p>
        </p:txBody>
      </p:sp>
    </p:spTree>
    <p:extLst>
      <p:ext uri="{BB962C8B-B14F-4D97-AF65-F5344CB8AC3E}">
        <p14:creationId xmlns:p14="http://schemas.microsoft.com/office/powerpoint/2010/main" val="683036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10264"/>
                                        </p:tgtEl>
                                        <p:attrNameLst>
                                          <p:attrName>style.visibility</p:attrName>
                                        </p:attrNameLst>
                                      </p:cBhvr>
                                      <p:to>
                                        <p:strVal val="visible"/>
                                      </p:to>
                                    </p:set>
                                    <p:anim calcmode="lin" valueType="num">
                                      <p:cBhvr>
                                        <p:cTn id="28" dur="500" fill="hold"/>
                                        <p:tgtEl>
                                          <p:spTgt spid="10264"/>
                                        </p:tgtEl>
                                        <p:attrNameLst>
                                          <p:attrName>ppt_w</p:attrName>
                                        </p:attrNameLst>
                                      </p:cBhvr>
                                      <p:tavLst>
                                        <p:tav tm="0">
                                          <p:val>
                                            <p:fltVal val="0"/>
                                          </p:val>
                                        </p:tav>
                                        <p:tav tm="100000">
                                          <p:val>
                                            <p:strVal val="#ppt_w"/>
                                          </p:val>
                                        </p:tav>
                                      </p:tavLst>
                                    </p:anim>
                                    <p:anim calcmode="lin" valueType="num">
                                      <p:cBhvr>
                                        <p:cTn id="29" dur="500" fill="hold"/>
                                        <p:tgtEl>
                                          <p:spTgt spid="10264"/>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fill="hold" nodeType="clickEffect">
                                  <p:stCondLst>
                                    <p:cond delay="0"/>
                                  </p:stCondLst>
                                  <p:childTnLst>
                                    <p:set>
                                      <p:cBhvr>
                                        <p:cTn id="33" dur="1" fill="hold">
                                          <p:stCondLst>
                                            <p:cond delay="0"/>
                                          </p:stCondLst>
                                        </p:cTn>
                                        <p:tgtEl>
                                          <p:spTgt spid="10266"/>
                                        </p:tgtEl>
                                        <p:attrNameLst>
                                          <p:attrName>style.visibility</p:attrName>
                                        </p:attrNameLst>
                                      </p:cBhvr>
                                      <p:to>
                                        <p:strVal val="visible"/>
                                      </p:to>
                                    </p:set>
                                    <p:anim calcmode="lin" valueType="num">
                                      <p:cBhvr>
                                        <p:cTn id="34" dur="500" fill="hold"/>
                                        <p:tgtEl>
                                          <p:spTgt spid="10266"/>
                                        </p:tgtEl>
                                        <p:attrNameLst>
                                          <p:attrName>ppt_w</p:attrName>
                                        </p:attrNameLst>
                                      </p:cBhvr>
                                      <p:tavLst>
                                        <p:tav tm="0">
                                          <p:val>
                                            <p:fltVal val="0"/>
                                          </p:val>
                                        </p:tav>
                                        <p:tav tm="100000">
                                          <p:val>
                                            <p:strVal val="#ppt_w"/>
                                          </p:val>
                                        </p:tav>
                                      </p:tavLst>
                                    </p:anim>
                                    <p:anim calcmode="lin" valueType="num">
                                      <p:cBhvr>
                                        <p:cTn id="35" dur="500" fill="hold"/>
                                        <p:tgtEl>
                                          <p:spTgt spid="10266"/>
                                        </p:tgtEl>
                                        <p:attrNameLst>
                                          <p:attrName>ppt_h</p:attrName>
                                        </p:attrNameLst>
                                      </p:cBhvr>
                                      <p:tavLst>
                                        <p:tav tm="0">
                                          <p:val>
                                            <p:fltVal val="0"/>
                                          </p:val>
                                        </p:tav>
                                        <p:tav tm="100000">
                                          <p:val>
                                            <p:strVal val="#ppt_h"/>
                                          </p:val>
                                        </p:tav>
                                      </p:tavLst>
                                    </p:anim>
                                  </p:childTnLst>
                                </p:cTn>
                              </p:par>
                              <p:par>
                                <p:cTn id="36" presetID="23" presetClass="entr" presetSubtype="16" fill="hold" nodeType="withEffect">
                                  <p:stCondLst>
                                    <p:cond delay="0"/>
                                  </p:stCondLst>
                                  <p:childTnLst>
                                    <p:set>
                                      <p:cBhvr>
                                        <p:cTn id="37" dur="1" fill="hold">
                                          <p:stCondLst>
                                            <p:cond delay="0"/>
                                          </p:stCondLst>
                                        </p:cTn>
                                        <p:tgtEl>
                                          <p:spTgt spid="10267"/>
                                        </p:tgtEl>
                                        <p:attrNameLst>
                                          <p:attrName>style.visibility</p:attrName>
                                        </p:attrNameLst>
                                      </p:cBhvr>
                                      <p:to>
                                        <p:strVal val="visible"/>
                                      </p:to>
                                    </p:set>
                                    <p:anim calcmode="lin" valueType="num">
                                      <p:cBhvr>
                                        <p:cTn id="38" dur="500" fill="hold"/>
                                        <p:tgtEl>
                                          <p:spTgt spid="10267"/>
                                        </p:tgtEl>
                                        <p:attrNameLst>
                                          <p:attrName>ppt_w</p:attrName>
                                        </p:attrNameLst>
                                      </p:cBhvr>
                                      <p:tavLst>
                                        <p:tav tm="0">
                                          <p:val>
                                            <p:fltVal val="0"/>
                                          </p:val>
                                        </p:tav>
                                        <p:tav tm="100000">
                                          <p:val>
                                            <p:strVal val="#ppt_w"/>
                                          </p:val>
                                        </p:tav>
                                      </p:tavLst>
                                    </p:anim>
                                    <p:anim calcmode="lin" valueType="num">
                                      <p:cBhvr>
                                        <p:cTn id="39" dur="500" fill="hold"/>
                                        <p:tgtEl>
                                          <p:spTgt spid="10267"/>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0"/>
                                  </p:stCondLst>
                                  <p:childTnLst>
                                    <p:set>
                                      <p:cBhvr>
                                        <p:cTn id="41" dur="1" fill="hold">
                                          <p:stCondLst>
                                            <p:cond delay="0"/>
                                          </p:stCondLst>
                                        </p:cTn>
                                        <p:tgtEl>
                                          <p:spTgt spid="10268"/>
                                        </p:tgtEl>
                                        <p:attrNameLst>
                                          <p:attrName>style.visibility</p:attrName>
                                        </p:attrNameLst>
                                      </p:cBhvr>
                                      <p:to>
                                        <p:strVal val="visible"/>
                                      </p:to>
                                    </p:set>
                                    <p:anim calcmode="lin" valueType="num">
                                      <p:cBhvr>
                                        <p:cTn id="42" dur="500" fill="hold"/>
                                        <p:tgtEl>
                                          <p:spTgt spid="10268"/>
                                        </p:tgtEl>
                                        <p:attrNameLst>
                                          <p:attrName>ppt_w</p:attrName>
                                        </p:attrNameLst>
                                      </p:cBhvr>
                                      <p:tavLst>
                                        <p:tav tm="0">
                                          <p:val>
                                            <p:fltVal val="0"/>
                                          </p:val>
                                        </p:tav>
                                        <p:tav tm="100000">
                                          <p:val>
                                            <p:strVal val="#ppt_w"/>
                                          </p:val>
                                        </p:tav>
                                      </p:tavLst>
                                    </p:anim>
                                    <p:anim calcmode="lin" valueType="num">
                                      <p:cBhvr>
                                        <p:cTn id="43" dur="500" fill="hold"/>
                                        <p:tgtEl>
                                          <p:spTgt spid="10268"/>
                                        </p:tgtEl>
                                        <p:attrNameLst>
                                          <p:attrName>ppt_h</p:attrName>
                                        </p:attrNameLst>
                                      </p:cBhvr>
                                      <p:tavLst>
                                        <p:tav tm="0">
                                          <p:val>
                                            <p:fltVal val="0"/>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16"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childTnLst>
                                </p:cTn>
                              </p:par>
                              <p:par>
                                <p:cTn id="50" presetID="23" presetClass="entr" presetSubtype="16" fill="hold" nodeType="withEffect">
                                  <p:stCondLst>
                                    <p:cond delay="0"/>
                                  </p:stCondLst>
                                  <p:childTnLst>
                                    <p:set>
                                      <p:cBhvr>
                                        <p:cTn id="51" dur="1" fill="hold">
                                          <p:stCondLst>
                                            <p:cond delay="0"/>
                                          </p:stCondLst>
                                        </p:cTn>
                                        <p:tgtEl>
                                          <p:spTgt spid="10265"/>
                                        </p:tgtEl>
                                        <p:attrNameLst>
                                          <p:attrName>style.visibility</p:attrName>
                                        </p:attrNameLst>
                                      </p:cBhvr>
                                      <p:to>
                                        <p:strVal val="visible"/>
                                      </p:to>
                                    </p:set>
                                    <p:anim calcmode="lin" valueType="num">
                                      <p:cBhvr>
                                        <p:cTn id="52" dur="500" fill="hold"/>
                                        <p:tgtEl>
                                          <p:spTgt spid="10265"/>
                                        </p:tgtEl>
                                        <p:attrNameLst>
                                          <p:attrName>ppt_w</p:attrName>
                                        </p:attrNameLst>
                                      </p:cBhvr>
                                      <p:tavLst>
                                        <p:tav tm="0">
                                          <p:val>
                                            <p:fltVal val="0"/>
                                          </p:val>
                                        </p:tav>
                                        <p:tav tm="100000">
                                          <p:val>
                                            <p:strVal val="#ppt_w"/>
                                          </p:val>
                                        </p:tav>
                                      </p:tavLst>
                                    </p:anim>
                                    <p:anim calcmode="lin" valueType="num">
                                      <p:cBhvr>
                                        <p:cTn id="53" dur="500" fill="hold"/>
                                        <p:tgtEl>
                                          <p:spTgt spid="10265"/>
                                        </p:tgtEl>
                                        <p:attrNameLst>
                                          <p:attrName>ppt_h</p:attrName>
                                        </p:attrNameLst>
                                      </p:cBhvr>
                                      <p:tavLst>
                                        <p:tav tm="0">
                                          <p:val>
                                            <p:fltVal val="0"/>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3" presetClass="entr" presetSubtype="16" fill="hold" nodeType="clickEffect">
                                  <p:stCondLst>
                                    <p:cond delay="0"/>
                                  </p:stCondLst>
                                  <p:childTnLst>
                                    <p:set>
                                      <p:cBhvr>
                                        <p:cTn id="57" dur="1" fill="hold">
                                          <p:stCondLst>
                                            <p:cond delay="0"/>
                                          </p:stCondLst>
                                        </p:cTn>
                                        <p:tgtEl>
                                          <p:spTgt spid="10270"/>
                                        </p:tgtEl>
                                        <p:attrNameLst>
                                          <p:attrName>style.visibility</p:attrName>
                                        </p:attrNameLst>
                                      </p:cBhvr>
                                      <p:to>
                                        <p:strVal val="visible"/>
                                      </p:to>
                                    </p:set>
                                    <p:anim calcmode="lin" valueType="num">
                                      <p:cBhvr>
                                        <p:cTn id="58" dur="500" fill="hold"/>
                                        <p:tgtEl>
                                          <p:spTgt spid="10270"/>
                                        </p:tgtEl>
                                        <p:attrNameLst>
                                          <p:attrName>ppt_w</p:attrName>
                                        </p:attrNameLst>
                                      </p:cBhvr>
                                      <p:tavLst>
                                        <p:tav tm="0">
                                          <p:val>
                                            <p:fltVal val="0"/>
                                          </p:val>
                                        </p:tav>
                                        <p:tav tm="100000">
                                          <p:val>
                                            <p:strVal val="#ppt_w"/>
                                          </p:val>
                                        </p:tav>
                                      </p:tavLst>
                                    </p:anim>
                                    <p:anim calcmode="lin" valueType="num">
                                      <p:cBhvr>
                                        <p:cTn id="59" dur="500" fill="hold"/>
                                        <p:tgtEl>
                                          <p:spTgt spid="10270"/>
                                        </p:tgtEl>
                                        <p:attrNameLst>
                                          <p:attrName>ppt_h</p:attrName>
                                        </p:attrNameLst>
                                      </p:cBhvr>
                                      <p:tavLst>
                                        <p:tav tm="0">
                                          <p:val>
                                            <p:fltVal val="0"/>
                                          </p:val>
                                        </p:tav>
                                        <p:tav tm="100000">
                                          <p:val>
                                            <p:strVal val="#ppt_h"/>
                                          </p:val>
                                        </p:tav>
                                      </p:tavLst>
                                    </p:anim>
                                  </p:childTnLst>
                                </p:cTn>
                              </p:par>
                              <p:par>
                                <p:cTn id="60" presetID="23" presetClass="entr" presetSubtype="16" fill="hold" nodeType="withEffect">
                                  <p:stCondLst>
                                    <p:cond delay="0"/>
                                  </p:stCondLst>
                                  <p:childTnLst>
                                    <p:set>
                                      <p:cBhvr>
                                        <p:cTn id="61" dur="1" fill="hold">
                                          <p:stCondLst>
                                            <p:cond delay="0"/>
                                          </p:stCondLst>
                                        </p:cTn>
                                        <p:tgtEl>
                                          <p:spTgt spid="10269"/>
                                        </p:tgtEl>
                                        <p:attrNameLst>
                                          <p:attrName>style.visibility</p:attrName>
                                        </p:attrNameLst>
                                      </p:cBhvr>
                                      <p:to>
                                        <p:strVal val="visible"/>
                                      </p:to>
                                    </p:set>
                                    <p:anim calcmode="lin" valueType="num">
                                      <p:cBhvr>
                                        <p:cTn id="62" dur="500" fill="hold"/>
                                        <p:tgtEl>
                                          <p:spTgt spid="10269"/>
                                        </p:tgtEl>
                                        <p:attrNameLst>
                                          <p:attrName>ppt_w</p:attrName>
                                        </p:attrNameLst>
                                      </p:cBhvr>
                                      <p:tavLst>
                                        <p:tav tm="0">
                                          <p:val>
                                            <p:fltVal val="0"/>
                                          </p:val>
                                        </p:tav>
                                        <p:tav tm="100000">
                                          <p:val>
                                            <p:strVal val="#ppt_w"/>
                                          </p:val>
                                        </p:tav>
                                      </p:tavLst>
                                    </p:anim>
                                    <p:anim calcmode="lin" valueType="num">
                                      <p:cBhvr>
                                        <p:cTn id="63" dur="500" fill="hold"/>
                                        <p:tgtEl>
                                          <p:spTgt spid="10269"/>
                                        </p:tgtEl>
                                        <p:attrNameLst>
                                          <p:attrName>ppt_h</p:attrName>
                                        </p:attrNameLst>
                                      </p:cBhvr>
                                      <p:tavLst>
                                        <p:tav tm="0">
                                          <p:val>
                                            <p:fltVal val="0"/>
                                          </p:val>
                                        </p:tav>
                                        <p:tav tm="100000">
                                          <p:val>
                                            <p:strVal val="#ppt_h"/>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3" presetClass="entr" presetSubtype="16" fill="hold" grpId="0" nodeType="click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childTnLst>
                                </p:cTn>
                              </p:par>
                              <p:par>
                                <p:cTn id="70" presetID="23" presetClass="entr" presetSubtype="16"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 calcmode="lin" valueType="num">
                                      <p:cBhvr>
                                        <p:cTn id="72" dur="500" fill="hold"/>
                                        <p:tgtEl>
                                          <p:spTgt spid="47"/>
                                        </p:tgtEl>
                                        <p:attrNameLst>
                                          <p:attrName>ppt_w</p:attrName>
                                        </p:attrNameLst>
                                      </p:cBhvr>
                                      <p:tavLst>
                                        <p:tav tm="0">
                                          <p:val>
                                            <p:fltVal val="0"/>
                                          </p:val>
                                        </p:tav>
                                        <p:tav tm="100000">
                                          <p:val>
                                            <p:strVal val="#ppt_w"/>
                                          </p:val>
                                        </p:tav>
                                      </p:tavLst>
                                    </p:anim>
                                    <p:anim calcmode="lin" valueType="num">
                                      <p:cBhvr>
                                        <p:cTn id="73" dur="500" fill="hold"/>
                                        <p:tgtEl>
                                          <p:spTgt spid="47"/>
                                        </p:tgtEl>
                                        <p:attrNameLst>
                                          <p:attrName>ppt_h</p:attrName>
                                        </p:attrNameLst>
                                      </p:cBhvr>
                                      <p:tavLst>
                                        <p:tav tm="0">
                                          <p:val>
                                            <p:fltVal val="0"/>
                                          </p:val>
                                        </p:tav>
                                        <p:tav tm="100000">
                                          <p:val>
                                            <p:strVal val="#ppt_h"/>
                                          </p:val>
                                        </p:tav>
                                      </p:tavLst>
                                    </p:anim>
                                  </p:childTnLst>
                                </p:cTn>
                              </p:par>
                              <p:par>
                                <p:cTn id="74" presetID="53" presetClass="entr" presetSubtype="16"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29" grpId="0"/>
      <p:bldP spid="2" grpId="0" animBg="1"/>
      <p:bldP spid="4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GNU</a:t>
            </a:r>
            <a:r>
              <a:rPr kumimoji="1" lang="ja-JP" altLang="en-US" dirty="0" smtClean="0"/>
              <a:t>プロジェクト</a:t>
            </a:r>
            <a:r>
              <a:rPr kumimoji="1" lang="en-US" altLang="ja-JP" dirty="0" smtClean="0"/>
              <a:t>30</a:t>
            </a:r>
            <a:r>
              <a:rPr kumimoji="1" lang="ja-JP" altLang="en-US" dirty="0" smtClean="0"/>
              <a:t>周年</a:t>
            </a:r>
            <a:endParaRPr kumimoji="1" lang="ja-JP" altLang="en-US" dirty="0"/>
          </a:p>
        </p:txBody>
      </p:sp>
      <p:pic>
        <p:nvPicPr>
          <p:cNvPr id="1026" name="Picture 2" descr="C:\Users\SHOJIO~1\AppData\Local\Temp\ScreenCl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038" y="1019175"/>
            <a:ext cx="6764337" cy="481965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4500187" y="6021288"/>
            <a:ext cx="3453188" cy="307777"/>
          </a:xfrm>
          <a:prstGeom prst="rect">
            <a:avLst/>
          </a:prstGeom>
        </p:spPr>
        <p:txBody>
          <a:bodyPr wrap="none">
            <a:spAutoFit/>
          </a:bodyPr>
          <a:lstStyle/>
          <a:p>
            <a:pPr algn="r"/>
            <a:r>
              <a:rPr lang="en-US" altLang="ja-JP" sz="1400" dirty="0"/>
              <a:t>http://cybozushiki.cybozu.co.jp/?p=12235</a:t>
            </a:r>
            <a:endParaRPr lang="ja-JP" altLang="en-US" sz="1400" dirty="0"/>
          </a:p>
        </p:txBody>
      </p:sp>
    </p:spTree>
    <p:extLst>
      <p:ext uri="{BB962C8B-B14F-4D97-AF65-F5344CB8AC3E}">
        <p14:creationId xmlns:p14="http://schemas.microsoft.com/office/powerpoint/2010/main" val="171483559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3"/>
          <p:cNvSpPr>
            <a:spLocks noGrp="1"/>
          </p:cNvSpPr>
          <p:nvPr>
            <p:ph type="title"/>
          </p:nvPr>
        </p:nvSpPr>
        <p:spPr/>
        <p:txBody>
          <a:bodyPr/>
          <a:lstStyle/>
          <a:p>
            <a:r>
              <a:rPr lang="en-US" altLang="ja-JP" smtClean="0">
                <a:latin typeface="Arial" charset="0"/>
              </a:rPr>
              <a:t>OSS</a:t>
            </a:r>
            <a:r>
              <a:rPr lang="ja-JP" altLang="en-US" smtClean="0">
                <a:latin typeface="Arial" charset="0"/>
              </a:rPr>
              <a:t>ライセンスの採用状況</a:t>
            </a:r>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1404938"/>
            <a:ext cx="7743825"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0" name="正方形/長方形 5"/>
          <p:cNvSpPr>
            <a:spLocks noChangeArrowheads="1"/>
          </p:cNvSpPr>
          <p:nvPr/>
        </p:nvSpPr>
        <p:spPr bwMode="auto">
          <a:xfrm>
            <a:off x="2779713" y="5733256"/>
            <a:ext cx="5664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ja-JP" sz="1600" b="1" dirty="0"/>
              <a:t>IPA:OSS</a:t>
            </a:r>
            <a:r>
              <a:rPr lang="ja-JP" altLang="en-US" sz="1600" b="1" dirty="0"/>
              <a:t>ライセンスの比較、利用動向および係争に関する調査</a:t>
            </a:r>
          </a:p>
          <a:p>
            <a:pPr algn="r"/>
            <a:r>
              <a:rPr lang="en-US" altLang="ja-JP" sz="1600" dirty="0"/>
              <a:t>http://ossipedia.ipa.go.jp/doc/203</a:t>
            </a:r>
            <a:endParaRPr lang="ja-JP" altLang="en-US" sz="1600" dirty="0"/>
          </a:p>
        </p:txBody>
      </p:sp>
    </p:spTree>
    <p:extLst>
      <p:ext uri="{BB962C8B-B14F-4D97-AF65-F5344CB8AC3E}">
        <p14:creationId xmlns:p14="http://schemas.microsoft.com/office/powerpoint/2010/main" val="170683400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KERS&amp;horbar;21世紀の産業革命が始ま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060848"/>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角丸四角形 2"/>
          <p:cNvSpPr/>
          <p:nvPr/>
        </p:nvSpPr>
        <p:spPr bwMode="auto">
          <a:xfrm>
            <a:off x="2843808" y="2060848"/>
            <a:ext cx="3456384" cy="2736304"/>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smtClean="0">
                <a:ln>
                  <a:noFill/>
                </a:ln>
                <a:solidFill>
                  <a:schemeClr val="bg1"/>
                </a:solidFill>
                <a:effectLst/>
                <a:latin typeface="+mn-lt"/>
                <a:ea typeface="+mn-ea"/>
              </a:rPr>
              <a:t>CAD</a:t>
            </a:r>
            <a:r>
              <a:rPr kumimoji="0" lang="ja-JP" altLang="en-US" b="0" i="0" u="none" strike="noStrike" cap="none" normalizeH="0" smtClean="0">
                <a:ln>
                  <a:noFill/>
                </a:ln>
                <a:solidFill>
                  <a:schemeClr val="bg1"/>
                </a:solidFill>
                <a:effectLst/>
                <a:latin typeface="+mn-lt"/>
                <a:ea typeface="+mn-ea"/>
              </a:rPr>
              <a:t>の低価格化</a:t>
            </a:r>
            <a:endParaRPr kumimoji="0" lang="en-US" altLang="ja-JP" b="0" i="0" u="none" strike="noStrike" cap="none" normalizeH="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smtClean="0">
                <a:ln>
                  <a:noFill/>
                </a:ln>
                <a:solidFill>
                  <a:schemeClr val="bg1"/>
                </a:solidFill>
                <a:effectLst/>
                <a:latin typeface="+mn-lt"/>
                <a:ea typeface="+mn-ea"/>
              </a:rPr>
              <a:t>CAD</a:t>
            </a:r>
            <a:r>
              <a:rPr kumimoji="0" lang="ja-JP" altLang="en-US" b="0" i="0" u="none" strike="noStrike" cap="none" normalizeH="0" smtClean="0">
                <a:ln>
                  <a:noFill/>
                </a:ln>
                <a:solidFill>
                  <a:schemeClr val="bg1"/>
                </a:solidFill>
                <a:effectLst/>
                <a:latin typeface="+mn-lt"/>
                <a:ea typeface="+mn-ea"/>
              </a:rPr>
              <a:t>データフォーマットの統一</a:t>
            </a:r>
          </a:p>
        </p:txBody>
      </p:sp>
      <p:sp>
        <p:nvSpPr>
          <p:cNvPr id="2" name="タイトル 1"/>
          <p:cNvSpPr>
            <a:spLocks noGrp="1"/>
          </p:cNvSpPr>
          <p:nvPr>
            <p:ph type="title"/>
          </p:nvPr>
        </p:nvSpPr>
        <p:spPr/>
        <p:txBody>
          <a:bodyPr/>
          <a:lstStyle/>
          <a:p>
            <a:r>
              <a:rPr kumimoji="1" lang="ja-JP" altLang="en-US" smtClean="0"/>
              <a:t>オープンソース・ハードウェア</a:t>
            </a:r>
            <a:endParaRPr kumimoji="1" lang="ja-JP" altLang="en-US"/>
          </a:p>
        </p:txBody>
      </p:sp>
      <p:sp>
        <p:nvSpPr>
          <p:cNvPr id="5" name="角丸四角形 4"/>
          <p:cNvSpPr/>
          <p:nvPr/>
        </p:nvSpPr>
        <p:spPr bwMode="auto">
          <a:xfrm>
            <a:off x="2987824" y="4365104"/>
            <a:ext cx="3528392" cy="576064"/>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smtClean="0">
                <a:ln>
                  <a:noFill/>
                </a:ln>
                <a:solidFill>
                  <a:schemeClr val="bg1"/>
                </a:solidFill>
                <a:effectLst/>
                <a:latin typeface="+mn-lt"/>
                <a:ea typeface="+mn-ea"/>
              </a:rPr>
              <a:t>誰もが「メイカー」になれる</a:t>
            </a:r>
          </a:p>
        </p:txBody>
      </p:sp>
      <p:sp>
        <p:nvSpPr>
          <p:cNvPr id="6" name="角丸四角形 5"/>
          <p:cNvSpPr/>
          <p:nvPr/>
        </p:nvSpPr>
        <p:spPr bwMode="auto">
          <a:xfrm>
            <a:off x="2987824" y="3068960"/>
            <a:ext cx="3528392" cy="576064"/>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1400" dirty="0" smtClean="0">
                <a:solidFill>
                  <a:schemeClr val="bg1"/>
                </a:solidFill>
                <a:latin typeface="+mn-lt"/>
                <a:ea typeface="+mn-ea"/>
              </a:rPr>
              <a:t>3D</a:t>
            </a:r>
            <a:r>
              <a:rPr kumimoji="0" lang="ja-JP" altLang="en-US" sz="1400" dirty="0" smtClean="0">
                <a:solidFill>
                  <a:schemeClr val="bg1"/>
                </a:solidFill>
                <a:latin typeface="+mn-lt"/>
                <a:ea typeface="+mn-ea"/>
              </a:rPr>
              <a:t>プリンタで手軽にプロトタイプを作成</a:t>
            </a:r>
            <a:endParaRPr kumimoji="0" lang="ja-JP" altLang="en-US" sz="1400" b="0" i="0" u="none" strike="noStrike" cap="none" normalizeH="0" dirty="0" smtClean="0">
              <a:ln>
                <a:noFill/>
              </a:ln>
              <a:solidFill>
                <a:schemeClr val="bg1"/>
              </a:solidFill>
              <a:effectLst/>
              <a:latin typeface="+mn-lt"/>
              <a:ea typeface="+mn-ea"/>
            </a:endParaRPr>
          </a:p>
        </p:txBody>
      </p:sp>
      <p:sp>
        <p:nvSpPr>
          <p:cNvPr id="7" name="角丸四角形 6"/>
          <p:cNvSpPr/>
          <p:nvPr/>
        </p:nvSpPr>
        <p:spPr bwMode="auto">
          <a:xfrm>
            <a:off x="2987824" y="3717032"/>
            <a:ext cx="3528392" cy="576064"/>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smtClean="0">
                <a:ln>
                  <a:noFill/>
                </a:ln>
                <a:solidFill>
                  <a:schemeClr val="bg1"/>
                </a:solidFill>
                <a:effectLst/>
                <a:latin typeface="+mn-lt"/>
                <a:ea typeface="+mn-ea"/>
              </a:rPr>
              <a:t>数量に応じて最適な生産者にデータを送って生産委託</a:t>
            </a:r>
          </a:p>
        </p:txBody>
      </p:sp>
      <p:sp>
        <p:nvSpPr>
          <p:cNvPr id="8" name="角丸四角形 7"/>
          <p:cNvSpPr/>
          <p:nvPr/>
        </p:nvSpPr>
        <p:spPr bwMode="auto">
          <a:xfrm>
            <a:off x="7164288" y="3068960"/>
            <a:ext cx="1440160" cy="1872208"/>
          </a:xfrm>
          <a:prstGeom prst="roundRect">
            <a:avLst>
              <a:gd name="adj" fmla="val 0"/>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smtClean="0">
                <a:ln>
                  <a:noFill/>
                </a:ln>
                <a:solidFill>
                  <a:schemeClr val="bg1"/>
                </a:solidFill>
                <a:effectLst/>
                <a:latin typeface="+mn-lt"/>
                <a:ea typeface="+mn-ea"/>
              </a:rPr>
              <a:t>生産手段の民主化</a:t>
            </a:r>
          </a:p>
        </p:txBody>
      </p:sp>
      <p:sp>
        <p:nvSpPr>
          <p:cNvPr id="4" name="ストライプ矢印 3"/>
          <p:cNvSpPr/>
          <p:nvPr/>
        </p:nvSpPr>
        <p:spPr bwMode="auto">
          <a:xfrm>
            <a:off x="6372200" y="3068960"/>
            <a:ext cx="936104" cy="1872208"/>
          </a:xfrm>
          <a:prstGeom prst="striped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Tree>
    <p:extLst>
      <p:ext uri="{BB962C8B-B14F-4D97-AF65-F5344CB8AC3E}">
        <p14:creationId xmlns:p14="http://schemas.microsoft.com/office/powerpoint/2010/main" val="124870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a:xfrm>
            <a:off x="152400" y="152400"/>
            <a:ext cx="8991600" cy="533400"/>
          </a:xfrm>
          <a:noFill/>
        </p:spPr>
        <p:txBody>
          <a:bodyPr/>
          <a:lstStyle/>
          <a:p>
            <a:r>
              <a:rPr lang="en-US" altLang="ja-JP" sz="2800" dirty="0" smtClean="0">
                <a:ea typeface="ＭＳ Ｐゴシック" charset="-128"/>
              </a:rPr>
              <a:t>IBM</a:t>
            </a:r>
            <a:r>
              <a:rPr lang="ja-JP" altLang="en-US" sz="2800" dirty="0" smtClean="0">
                <a:ea typeface="ＭＳ Ｐゴシック" charset="-128"/>
              </a:rPr>
              <a:t>が作り出した「アーキテクチャー」</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0" name="グループ化 9"/>
          <p:cNvGrpSpPr/>
          <p:nvPr/>
        </p:nvGrpSpPr>
        <p:grpSpPr>
          <a:xfrm>
            <a:off x="273050" y="1066800"/>
            <a:ext cx="3081337" cy="5422900"/>
            <a:chOff x="273050" y="1066800"/>
            <a:chExt cx="3081337" cy="5422900"/>
          </a:xfrm>
          <a:effectLst/>
        </p:grpSpPr>
        <p:sp>
          <p:nvSpPr>
            <p:cNvPr id="8" name="角丸四角形 7"/>
            <p:cNvSpPr/>
            <p:nvPr/>
          </p:nvSpPr>
          <p:spPr bwMode="auto">
            <a:xfrm>
              <a:off x="838200" y="1828800"/>
              <a:ext cx="2514601" cy="2057400"/>
            </a:xfrm>
            <a:prstGeom prst="roundRect">
              <a:avLst>
                <a:gd name="adj" fmla="val 5556"/>
              </a:avLst>
            </a:prstGeom>
            <a:solidFill>
              <a:schemeClr val="accent5">
                <a:lumMod val="60000"/>
                <a:lumOff val="40000"/>
              </a:schemeClr>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sp>
          <p:nvSpPr>
            <p:cNvPr id="3" name="角丸四角形 2"/>
            <p:cNvSpPr/>
            <p:nvPr/>
          </p:nvSpPr>
          <p:spPr bwMode="auto">
            <a:xfrm>
              <a:off x="838200" y="1066800"/>
              <a:ext cx="2514600" cy="381000"/>
            </a:xfrm>
            <a:prstGeom prst="roundRect">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ブラックボックス</a:t>
              </a:r>
            </a:p>
          </p:txBody>
        </p:sp>
        <p:sp>
          <p:nvSpPr>
            <p:cNvPr id="90" name="正方形/長方形 89"/>
            <p:cNvSpPr/>
            <p:nvPr/>
          </p:nvSpPr>
          <p:spPr bwMode="auto">
            <a:xfrm>
              <a:off x="993775" y="1943100"/>
              <a:ext cx="2151630" cy="457200"/>
            </a:xfrm>
            <a:prstGeom prst="rect">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rPr>
                <a:t>アプリケーション</a:t>
              </a:r>
            </a:p>
          </p:txBody>
        </p:sp>
        <p:sp>
          <p:nvSpPr>
            <p:cNvPr id="91" name="正方形/長方形 90"/>
            <p:cNvSpPr/>
            <p:nvPr/>
          </p:nvSpPr>
          <p:spPr bwMode="auto">
            <a:xfrm>
              <a:off x="993775" y="2628900"/>
              <a:ext cx="2151630" cy="457200"/>
            </a:xfrm>
            <a:prstGeom prst="rect">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dirty="0" smtClean="0">
                  <a:ln>
                    <a:noFill/>
                  </a:ln>
                  <a:solidFill>
                    <a:schemeClr val="bg1"/>
                  </a:solidFill>
                  <a:effectLst/>
                </a:rPr>
                <a:t>オペレーティング・システム</a:t>
              </a:r>
            </a:p>
          </p:txBody>
        </p:sp>
        <p:sp>
          <p:nvSpPr>
            <p:cNvPr id="92" name="正方形/長方形 91"/>
            <p:cNvSpPr/>
            <p:nvPr/>
          </p:nvSpPr>
          <p:spPr bwMode="auto">
            <a:xfrm>
              <a:off x="993775" y="3314700"/>
              <a:ext cx="2151630" cy="457200"/>
            </a:xfrm>
            <a:prstGeom prst="rect">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rPr>
                <a:t>ハードウェア</a:t>
              </a:r>
            </a:p>
          </p:txBody>
        </p:sp>
        <p:sp>
          <p:nvSpPr>
            <p:cNvPr id="93" name="上下矢印 92"/>
            <p:cNvSpPr/>
            <p:nvPr/>
          </p:nvSpPr>
          <p:spPr bwMode="auto">
            <a:xfrm>
              <a:off x="1850572" y="2286000"/>
              <a:ext cx="359228" cy="457200"/>
            </a:xfrm>
            <a:prstGeom prst="upDownArrow">
              <a:avLst/>
            </a:prstGeom>
            <a:solidFill>
              <a:schemeClr val="accent4">
                <a:lumMod val="40000"/>
                <a:lumOff val="60000"/>
              </a:schemeClr>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sp>
          <p:nvSpPr>
            <p:cNvPr id="94" name="上下矢印 93"/>
            <p:cNvSpPr/>
            <p:nvPr/>
          </p:nvSpPr>
          <p:spPr bwMode="auto">
            <a:xfrm>
              <a:off x="1850572" y="2971800"/>
              <a:ext cx="359228" cy="457200"/>
            </a:xfrm>
            <a:prstGeom prst="upDownArrow">
              <a:avLst/>
            </a:prstGeom>
            <a:solidFill>
              <a:schemeClr val="accent4">
                <a:lumMod val="40000"/>
                <a:lumOff val="60000"/>
              </a:schemeClr>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sp>
          <p:nvSpPr>
            <p:cNvPr id="95" name="上下矢印 94"/>
            <p:cNvSpPr/>
            <p:nvPr/>
          </p:nvSpPr>
          <p:spPr bwMode="auto">
            <a:xfrm>
              <a:off x="1393372" y="2298700"/>
              <a:ext cx="359228" cy="457200"/>
            </a:xfrm>
            <a:prstGeom prst="upDownArrow">
              <a:avLst/>
            </a:prstGeom>
            <a:solidFill>
              <a:schemeClr val="accent4">
                <a:lumMod val="40000"/>
                <a:lumOff val="60000"/>
              </a:schemeClr>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sp>
          <p:nvSpPr>
            <p:cNvPr id="96" name="上下矢印 95"/>
            <p:cNvSpPr/>
            <p:nvPr/>
          </p:nvSpPr>
          <p:spPr bwMode="auto">
            <a:xfrm>
              <a:off x="1393372" y="2984500"/>
              <a:ext cx="359228" cy="457200"/>
            </a:xfrm>
            <a:prstGeom prst="upDownArrow">
              <a:avLst/>
            </a:prstGeom>
            <a:solidFill>
              <a:schemeClr val="accent4">
                <a:lumMod val="40000"/>
                <a:lumOff val="60000"/>
              </a:schemeClr>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sp>
          <p:nvSpPr>
            <p:cNvPr id="97" name="上下矢印 96"/>
            <p:cNvSpPr/>
            <p:nvPr/>
          </p:nvSpPr>
          <p:spPr bwMode="auto">
            <a:xfrm>
              <a:off x="2307772" y="2286000"/>
              <a:ext cx="359228" cy="457200"/>
            </a:xfrm>
            <a:prstGeom prst="upDownArrow">
              <a:avLst/>
            </a:prstGeom>
            <a:solidFill>
              <a:schemeClr val="accent4">
                <a:lumMod val="40000"/>
                <a:lumOff val="60000"/>
              </a:schemeClr>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sp>
          <p:nvSpPr>
            <p:cNvPr id="98" name="上下矢印 97"/>
            <p:cNvSpPr/>
            <p:nvPr/>
          </p:nvSpPr>
          <p:spPr bwMode="auto">
            <a:xfrm>
              <a:off x="2307772" y="2971800"/>
              <a:ext cx="359228" cy="457200"/>
            </a:xfrm>
            <a:prstGeom prst="upDownArrow">
              <a:avLst/>
            </a:prstGeom>
            <a:solidFill>
              <a:schemeClr val="accent4">
                <a:lumMod val="40000"/>
                <a:lumOff val="60000"/>
              </a:schemeClr>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sp>
          <p:nvSpPr>
            <p:cNvPr id="44" name="角丸四角形 43"/>
            <p:cNvSpPr/>
            <p:nvPr/>
          </p:nvSpPr>
          <p:spPr bwMode="auto">
            <a:xfrm>
              <a:off x="838200" y="4064000"/>
              <a:ext cx="2514600" cy="774700"/>
            </a:xfrm>
            <a:prstGeom prst="roundRect">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171450" indent="-171450">
                <a:spcBef>
                  <a:spcPts val="0"/>
                </a:spcBef>
                <a:buFont typeface="Wingdings" pitchFamily="2" charset="2"/>
                <a:buChar char="l"/>
              </a:pPr>
              <a:r>
                <a:rPr kumimoji="1" lang="ja-JP" altLang="en-US" sz="1200" dirty="0">
                  <a:solidFill>
                    <a:schemeClr val="bg1"/>
                  </a:solidFill>
                  <a:cs typeface="Arial" pitchFamily="34" charset="0"/>
                </a:rPr>
                <a:t>全てをベンダー各社が独自設計・独自開発</a:t>
              </a:r>
            </a:p>
          </p:txBody>
        </p:sp>
        <p:sp>
          <p:nvSpPr>
            <p:cNvPr id="45" name="角丸四角形 44"/>
            <p:cNvSpPr/>
            <p:nvPr/>
          </p:nvSpPr>
          <p:spPr bwMode="auto">
            <a:xfrm>
              <a:off x="838200" y="4889500"/>
              <a:ext cx="2514600" cy="774700"/>
            </a:xfrm>
            <a:prstGeom prst="roundRect">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171450" indent="-171450">
                <a:spcBef>
                  <a:spcPts val="0"/>
                </a:spcBef>
                <a:buFont typeface="Wingdings" pitchFamily="2" charset="2"/>
                <a:buChar char="l"/>
              </a:pPr>
              <a:r>
                <a:rPr kumimoji="1" lang="ja-JP" altLang="en-US" sz="1200" dirty="0" smtClean="0">
                  <a:solidFill>
                    <a:schemeClr val="bg1"/>
                  </a:solidFill>
                  <a:cs typeface="Arial" pitchFamily="34" charset="0"/>
                </a:rPr>
                <a:t>外部仕様（インターフェイス）や内部仕様（プログラム</a:t>
              </a:r>
              <a:r>
                <a:rPr kumimoji="1" lang="ja-JP" altLang="en-US" sz="1200" dirty="0">
                  <a:solidFill>
                    <a:schemeClr val="bg1"/>
                  </a:solidFill>
                  <a:cs typeface="Arial" pitchFamily="34" charset="0"/>
                </a:rPr>
                <a:t>・</a:t>
              </a:r>
              <a:r>
                <a:rPr kumimoji="1" lang="ja-JP" altLang="en-US" sz="1200" dirty="0" smtClean="0">
                  <a:solidFill>
                    <a:schemeClr val="bg1"/>
                  </a:solidFill>
                  <a:cs typeface="Arial" pitchFamily="34" charset="0"/>
                </a:rPr>
                <a:t>コードや実装方法）は</a:t>
              </a:r>
              <a:r>
                <a:rPr kumimoji="1" lang="ja-JP" altLang="en-US" sz="1200" dirty="0">
                  <a:solidFill>
                    <a:schemeClr val="bg1"/>
                  </a:solidFill>
                  <a:cs typeface="Arial" pitchFamily="34" charset="0"/>
                </a:rPr>
                <a:t>非公開</a:t>
              </a:r>
            </a:p>
          </p:txBody>
        </p:sp>
        <p:sp>
          <p:nvSpPr>
            <p:cNvPr id="46" name="角丸四角形 45"/>
            <p:cNvSpPr/>
            <p:nvPr/>
          </p:nvSpPr>
          <p:spPr bwMode="auto">
            <a:xfrm>
              <a:off x="839787" y="5715000"/>
              <a:ext cx="2514600" cy="774700"/>
            </a:xfrm>
            <a:prstGeom prst="roundRect">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171450" indent="-171450">
                <a:spcBef>
                  <a:spcPts val="0"/>
                </a:spcBef>
                <a:buFont typeface="Wingdings" pitchFamily="2" charset="2"/>
                <a:buChar char="l"/>
              </a:pPr>
              <a:r>
                <a:rPr kumimoji="1" lang="ja-JP" altLang="en-US" sz="1200" dirty="0" smtClean="0">
                  <a:solidFill>
                    <a:schemeClr val="bg1"/>
                  </a:solidFill>
                  <a:cs typeface="Arial" pitchFamily="34" charset="0"/>
                </a:rPr>
                <a:t>全てを独自</a:t>
              </a:r>
              <a:r>
                <a:rPr kumimoji="1" lang="ja-JP" altLang="en-US" sz="1200" dirty="0">
                  <a:solidFill>
                    <a:schemeClr val="bg1"/>
                  </a:solidFill>
                  <a:cs typeface="Arial" pitchFamily="34" charset="0"/>
                </a:rPr>
                <a:t>技術</a:t>
              </a:r>
              <a:r>
                <a:rPr kumimoji="1" lang="ja-JP" altLang="en-US" sz="1200" dirty="0" smtClean="0">
                  <a:solidFill>
                    <a:schemeClr val="bg1"/>
                  </a:solidFill>
                  <a:cs typeface="Arial" pitchFamily="34" charset="0"/>
                </a:rPr>
                <a:t>で作り、競争</a:t>
              </a:r>
              <a:r>
                <a:rPr kumimoji="1" lang="ja-JP" altLang="en-US" sz="1200" dirty="0">
                  <a:solidFill>
                    <a:schemeClr val="bg1"/>
                  </a:solidFill>
                  <a:cs typeface="Arial" pitchFamily="34" charset="0"/>
                </a:rPr>
                <a:t>優位を</a:t>
              </a:r>
              <a:r>
                <a:rPr kumimoji="1" lang="ja-JP" altLang="en-US" sz="1200" dirty="0" smtClean="0">
                  <a:solidFill>
                    <a:schemeClr val="bg1"/>
                  </a:solidFill>
                  <a:cs typeface="Arial" pitchFamily="34" charset="0"/>
                </a:rPr>
                <a:t>確立、顧客</a:t>
              </a:r>
              <a:r>
                <a:rPr kumimoji="1" lang="ja-JP" altLang="en-US" sz="1200" dirty="0">
                  <a:solidFill>
                    <a:schemeClr val="bg1"/>
                  </a:solidFill>
                  <a:cs typeface="Arial" pitchFamily="34" charset="0"/>
                </a:rPr>
                <a:t>を囲い込み</a:t>
              </a:r>
            </a:p>
          </p:txBody>
        </p:sp>
        <p:sp>
          <p:nvSpPr>
            <p:cNvPr id="2" name="ホームベース 1"/>
            <p:cNvSpPr/>
            <p:nvPr/>
          </p:nvSpPr>
          <p:spPr bwMode="auto">
            <a:xfrm>
              <a:off x="273050" y="4064000"/>
              <a:ext cx="566737" cy="774700"/>
            </a:xfrm>
            <a:prstGeom prst="homePlate">
              <a:avLst>
                <a:gd name="adj" fmla="val 30617"/>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100" b="0" i="0" u="none" strike="noStrike" cap="none" normalizeH="0" baseline="0" dirty="0" smtClean="0">
                  <a:ln>
                    <a:noFill/>
                  </a:ln>
                  <a:solidFill>
                    <a:schemeClr val="bg1"/>
                  </a:solidFill>
                  <a:effectLst/>
                </a:rPr>
                <a:t>設計</a:t>
              </a:r>
            </a:p>
            <a:p>
              <a:pPr marL="0" marR="0" indent="0" algn="ctr" defTabSz="914400" rtl="0" eaLnBrk="1" fontAlgn="base" latinLnBrk="0" hangingPunct="1">
                <a:lnSpc>
                  <a:spcPct val="100000"/>
                </a:lnSpc>
                <a:spcBef>
                  <a:spcPts val="0"/>
                </a:spcBef>
                <a:spcAft>
                  <a:spcPct val="0"/>
                </a:spcAft>
                <a:buClrTx/>
                <a:buSzTx/>
                <a:buFontTx/>
                <a:buNone/>
                <a:tabLst/>
              </a:pPr>
              <a:r>
                <a:rPr lang="ja-JP" altLang="en-US" sz="1100" dirty="0">
                  <a:solidFill>
                    <a:schemeClr val="bg1"/>
                  </a:solidFill>
                </a:rPr>
                <a:t>開発</a:t>
              </a:r>
              <a:endParaRPr kumimoji="0" lang="ja-JP" altLang="en-US" sz="1100" b="0" i="0" u="none" strike="noStrike" cap="none" normalizeH="0" baseline="0" dirty="0" smtClean="0">
                <a:ln>
                  <a:noFill/>
                </a:ln>
                <a:solidFill>
                  <a:schemeClr val="bg1"/>
                </a:solidFill>
                <a:effectLst/>
              </a:endParaRPr>
            </a:p>
          </p:txBody>
        </p:sp>
        <p:sp>
          <p:nvSpPr>
            <p:cNvPr id="42" name="ホームベース 41"/>
            <p:cNvSpPr/>
            <p:nvPr/>
          </p:nvSpPr>
          <p:spPr bwMode="auto">
            <a:xfrm>
              <a:off x="273050" y="4889500"/>
              <a:ext cx="566737" cy="774700"/>
            </a:xfrm>
            <a:prstGeom prst="homePlate">
              <a:avLst>
                <a:gd name="adj" fmla="val 30617"/>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100" b="0" i="0" u="none" strike="noStrike" cap="none" normalizeH="0" baseline="0" dirty="0" smtClean="0">
                  <a:ln>
                    <a:noFill/>
                  </a:ln>
                  <a:solidFill>
                    <a:schemeClr val="bg1"/>
                  </a:solidFill>
                  <a:effectLst/>
                </a:rPr>
                <a:t>公開</a:t>
              </a:r>
            </a:p>
            <a:p>
              <a:pPr marL="0" marR="0" indent="0" algn="ctr" defTabSz="914400" rtl="0" eaLnBrk="1" fontAlgn="base" latinLnBrk="0" hangingPunct="1">
                <a:lnSpc>
                  <a:spcPct val="100000"/>
                </a:lnSpc>
                <a:spcBef>
                  <a:spcPts val="0"/>
                </a:spcBef>
                <a:spcAft>
                  <a:spcPct val="0"/>
                </a:spcAft>
                <a:buClrTx/>
                <a:buSzTx/>
                <a:buFontTx/>
                <a:buNone/>
                <a:tabLst/>
              </a:pPr>
              <a:r>
                <a:rPr lang="ja-JP" altLang="en-US" sz="800" dirty="0">
                  <a:solidFill>
                    <a:schemeClr val="bg1"/>
                  </a:solidFill>
                </a:rPr>
                <a:t>レベル</a:t>
              </a:r>
              <a:endParaRPr kumimoji="0" lang="ja-JP" altLang="en-US" sz="800" b="0" i="0" u="none" strike="noStrike" cap="none" normalizeH="0" baseline="0" dirty="0" smtClean="0">
                <a:ln>
                  <a:noFill/>
                </a:ln>
                <a:solidFill>
                  <a:schemeClr val="bg1"/>
                </a:solidFill>
                <a:effectLst/>
              </a:endParaRPr>
            </a:p>
          </p:txBody>
        </p:sp>
        <p:sp>
          <p:nvSpPr>
            <p:cNvPr id="43" name="ホームベース 42"/>
            <p:cNvSpPr/>
            <p:nvPr/>
          </p:nvSpPr>
          <p:spPr bwMode="auto">
            <a:xfrm>
              <a:off x="273050" y="5715000"/>
              <a:ext cx="566737" cy="774700"/>
            </a:xfrm>
            <a:prstGeom prst="homePlate">
              <a:avLst>
                <a:gd name="adj" fmla="val 32379"/>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100" b="0" i="0" u="none" strike="noStrike" cap="none" normalizeH="0" baseline="0" dirty="0" smtClean="0">
                  <a:ln>
                    <a:noFill/>
                  </a:ln>
                  <a:solidFill>
                    <a:schemeClr val="bg1"/>
                  </a:solidFill>
                  <a:effectLst/>
                </a:rPr>
                <a:t>競争</a:t>
              </a:r>
            </a:p>
            <a:p>
              <a:pPr marL="0" marR="0" indent="0" algn="ctr" defTabSz="914400" rtl="0" eaLnBrk="1" fontAlgn="base" latinLnBrk="0" hangingPunct="1">
                <a:lnSpc>
                  <a:spcPct val="100000"/>
                </a:lnSpc>
                <a:spcBef>
                  <a:spcPts val="0"/>
                </a:spcBef>
                <a:spcAft>
                  <a:spcPct val="0"/>
                </a:spcAft>
                <a:buClrTx/>
                <a:buSzTx/>
                <a:buFontTx/>
                <a:buNone/>
                <a:tabLst/>
              </a:pPr>
              <a:r>
                <a:rPr lang="ja-JP" altLang="en-US" sz="1100" dirty="0">
                  <a:solidFill>
                    <a:schemeClr val="bg1"/>
                  </a:solidFill>
                </a:rPr>
                <a:t>戦略</a:t>
              </a:r>
              <a:endParaRPr kumimoji="0" lang="ja-JP" altLang="en-US" sz="1100" b="0" i="0" u="none" strike="noStrike" cap="none" normalizeH="0" baseline="0" dirty="0" smtClean="0">
                <a:ln>
                  <a:noFill/>
                </a:ln>
                <a:solidFill>
                  <a:schemeClr val="bg1"/>
                </a:solidFill>
                <a:effectLst/>
              </a:endParaRPr>
            </a:p>
          </p:txBody>
        </p:sp>
        <p:sp>
          <p:nvSpPr>
            <p:cNvPr id="6" name="テキスト ボックス 5"/>
            <p:cNvSpPr txBox="1"/>
            <p:nvPr/>
          </p:nvSpPr>
          <p:spPr>
            <a:xfrm>
              <a:off x="878620" y="1524000"/>
              <a:ext cx="2217274" cy="276999"/>
            </a:xfrm>
            <a:prstGeom prst="rect">
              <a:avLst/>
            </a:prstGeom>
            <a:noFill/>
          </p:spPr>
          <p:txBody>
            <a:bodyPr wrap="none" rtlCol="0">
              <a:spAutoFit/>
            </a:bodyPr>
            <a:lstStyle/>
            <a:p>
              <a:pPr algn="ctr"/>
              <a:r>
                <a:rPr kumimoji="1" lang="ja-JP" altLang="en-US" sz="1200" dirty="0" smtClean="0">
                  <a:solidFill>
                    <a:srgbClr val="0000CC"/>
                  </a:solidFill>
                  <a:latin typeface="+mn-lt"/>
                  <a:ea typeface="+mn-ea"/>
                  <a:cs typeface="Arial" pitchFamily="34" charset="0"/>
                </a:rPr>
                <a:t>～</a:t>
              </a:r>
              <a:r>
                <a:rPr kumimoji="1" lang="en-US" altLang="ja-JP" sz="1200" dirty="0" smtClean="0">
                  <a:solidFill>
                    <a:srgbClr val="0000CC"/>
                  </a:solidFill>
                  <a:latin typeface="+mn-lt"/>
                  <a:ea typeface="+mn-ea"/>
                  <a:cs typeface="Arial" pitchFamily="34" charset="0"/>
                </a:rPr>
                <a:t>1964</a:t>
              </a:r>
              <a:r>
                <a:rPr kumimoji="1" lang="ja-JP" altLang="en-US" sz="1200" dirty="0" smtClean="0">
                  <a:solidFill>
                    <a:srgbClr val="0000CC"/>
                  </a:solidFill>
                  <a:latin typeface="+mn-lt"/>
                  <a:ea typeface="+mn-ea"/>
                  <a:cs typeface="Arial" pitchFamily="34" charset="0"/>
                </a:rPr>
                <a:t>　メインフレーム以前</a:t>
              </a:r>
              <a:endParaRPr kumimoji="1" lang="ja-JP" altLang="en-US" sz="1200" dirty="0">
                <a:solidFill>
                  <a:srgbClr val="0000CC"/>
                </a:solidFill>
                <a:latin typeface="+mn-lt"/>
                <a:ea typeface="+mn-ea"/>
                <a:cs typeface="Arial" pitchFamily="34" charset="0"/>
              </a:endParaRPr>
            </a:p>
          </p:txBody>
        </p:sp>
        <p:pic>
          <p:nvPicPr>
            <p:cNvPr id="1026" name="Picture 2" descr="C:\Users\Masanori\AppData\Local\Microsoft\Windows\Temporary Internet Files\Content.IE5\L1KF0AXO\MC90043253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317" y="1701799"/>
              <a:ext cx="412267" cy="4062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グループ化 10"/>
          <p:cNvGrpSpPr/>
          <p:nvPr/>
        </p:nvGrpSpPr>
        <p:grpSpPr>
          <a:xfrm>
            <a:off x="3221605" y="1066800"/>
            <a:ext cx="2920496" cy="5435600"/>
            <a:chOff x="3221605" y="1066800"/>
            <a:chExt cx="2920496" cy="5435600"/>
          </a:xfrm>
          <a:effectLst/>
        </p:grpSpPr>
        <p:sp>
          <p:nvSpPr>
            <p:cNvPr id="47" name="角丸四角形 46"/>
            <p:cNvSpPr/>
            <p:nvPr/>
          </p:nvSpPr>
          <p:spPr bwMode="auto">
            <a:xfrm>
              <a:off x="3579813" y="4076700"/>
              <a:ext cx="2514600" cy="774700"/>
            </a:xfrm>
            <a:prstGeom prst="roundRect">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171450" indent="-171450">
                <a:spcBef>
                  <a:spcPts val="0"/>
                </a:spcBef>
                <a:buFont typeface="Wingdings" pitchFamily="2" charset="2"/>
                <a:buChar char="l"/>
              </a:pPr>
              <a:r>
                <a:rPr kumimoji="1" lang="ja-JP" altLang="en-US" sz="1200" dirty="0" smtClean="0">
                  <a:solidFill>
                    <a:schemeClr val="bg1"/>
                  </a:solidFill>
                  <a:cs typeface="Arial" pitchFamily="34" charset="0"/>
                </a:rPr>
                <a:t>全てをベンダー各社が独自設計・独自開発</a:t>
              </a:r>
              <a:endParaRPr kumimoji="1" lang="ja-JP" altLang="en-US" sz="1200" dirty="0">
                <a:solidFill>
                  <a:schemeClr val="bg1"/>
                </a:solidFill>
                <a:cs typeface="Arial" pitchFamily="34" charset="0"/>
              </a:endParaRPr>
            </a:p>
          </p:txBody>
        </p:sp>
        <p:sp>
          <p:nvSpPr>
            <p:cNvPr id="48" name="角丸四角形 47"/>
            <p:cNvSpPr/>
            <p:nvPr/>
          </p:nvSpPr>
          <p:spPr bwMode="auto">
            <a:xfrm>
              <a:off x="3579813" y="4902200"/>
              <a:ext cx="2514600" cy="774700"/>
            </a:xfrm>
            <a:prstGeom prst="roundRect">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171450" indent="-171450">
                <a:spcBef>
                  <a:spcPts val="0"/>
                </a:spcBef>
                <a:buFont typeface="Wingdings" pitchFamily="2" charset="2"/>
                <a:buChar char="l"/>
              </a:pPr>
              <a:r>
                <a:rPr kumimoji="1" lang="ja-JP" altLang="en-US" sz="1200" dirty="0" smtClean="0">
                  <a:solidFill>
                    <a:schemeClr val="bg1"/>
                  </a:solidFill>
                  <a:cs typeface="Arial" pitchFamily="34" charset="0"/>
                </a:rPr>
                <a:t>外部仕様のみ</a:t>
              </a:r>
              <a:r>
                <a:rPr kumimoji="1" lang="ja-JP" altLang="en-US" sz="1200" dirty="0">
                  <a:solidFill>
                    <a:schemeClr val="bg1"/>
                  </a:solidFill>
                  <a:cs typeface="Arial" pitchFamily="34" charset="0"/>
                </a:rPr>
                <a:t>を公開</a:t>
              </a:r>
              <a:r>
                <a:rPr kumimoji="1" lang="ja-JP" altLang="en-US" sz="1200" dirty="0" smtClean="0">
                  <a:solidFill>
                    <a:schemeClr val="bg1"/>
                  </a:solidFill>
                  <a:cs typeface="Arial" pitchFamily="34" charset="0"/>
                </a:rPr>
                <a:t>、内部仕様は</a:t>
              </a:r>
              <a:r>
                <a:rPr kumimoji="1" lang="ja-JP" altLang="en-US" sz="1200" dirty="0">
                  <a:solidFill>
                    <a:schemeClr val="bg1"/>
                  </a:solidFill>
                  <a:cs typeface="Arial" pitchFamily="34" charset="0"/>
                </a:rPr>
                <a:t>非公開</a:t>
              </a:r>
            </a:p>
          </p:txBody>
        </p:sp>
        <p:sp>
          <p:nvSpPr>
            <p:cNvPr id="49" name="角丸四角形 48"/>
            <p:cNvSpPr/>
            <p:nvPr/>
          </p:nvSpPr>
          <p:spPr bwMode="auto">
            <a:xfrm>
              <a:off x="3581400" y="5727700"/>
              <a:ext cx="2514600" cy="774700"/>
            </a:xfrm>
            <a:prstGeom prst="roundRect">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171450" indent="-171450">
                <a:spcBef>
                  <a:spcPts val="0"/>
                </a:spcBef>
                <a:buFont typeface="Wingdings" pitchFamily="2" charset="2"/>
                <a:buChar char="l"/>
              </a:pPr>
              <a:r>
                <a:rPr kumimoji="1" lang="ja-JP" altLang="en-US" sz="1200" dirty="0" smtClean="0">
                  <a:solidFill>
                    <a:schemeClr val="bg1"/>
                  </a:solidFill>
                  <a:cs typeface="Arial" pitchFamily="34" charset="0"/>
                </a:rPr>
                <a:t>コンポーネントを独自</a:t>
              </a:r>
              <a:r>
                <a:rPr kumimoji="1" lang="ja-JP" altLang="en-US" sz="1200" dirty="0">
                  <a:solidFill>
                    <a:schemeClr val="bg1"/>
                  </a:solidFill>
                  <a:cs typeface="Arial" pitchFamily="34" charset="0"/>
                </a:rPr>
                <a:t>技術</a:t>
              </a:r>
              <a:r>
                <a:rPr kumimoji="1" lang="ja-JP" altLang="en-US" sz="1200" dirty="0" smtClean="0">
                  <a:solidFill>
                    <a:schemeClr val="bg1"/>
                  </a:solidFill>
                  <a:cs typeface="Arial" pitchFamily="34" charset="0"/>
                </a:rPr>
                <a:t>で作り競争優位</a:t>
              </a:r>
            </a:p>
            <a:p>
              <a:pPr marL="171450" indent="-171450">
                <a:spcBef>
                  <a:spcPts val="0"/>
                </a:spcBef>
                <a:buFont typeface="Wingdings" pitchFamily="2" charset="2"/>
                <a:buChar char="l"/>
              </a:pPr>
              <a:r>
                <a:rPr kumimoji="1" lang="ja-JP" altLang="en-US" sz="1200" dirty="0" smtClean="0">
                  <a:solidFill>
                    <a:schemeClr val="bg1"/>
                  </a:solidFill>
                  <a:cs typeface="Arial" pitchFamily="34" charset="0"/>
                </a:rPr>
                <a:t>互換</a:t>
              </a:r>
              <a:r>
                <a:rPr kumimoji="1" lang="ja-JP" altLang="en-US" sz="1200" dirty="0">
                  <a:solidFill>
                    <a:schemeClr val="bg1"/>
                  </a:solidFill>
                  <a:cs typeface="Arial" pitchFamily="34" charset="0"/>
                </a:rPr>
                <a:t>グループの拡大による市場全体で顧客を囲い込み</a:t>
              </a:r>
            </a:p>
          </p:txBody>
        </p:sp>
        <p:sp>
          <p:nvSpPr>
            <p:cNvPr id="56" name="テキスト ボックス 55"/>
            <p:cNvSpPr txBox="1"/>
            <p:nvPr/>
          </p:nvSpPr>
          <p:spPr>
            <a:xfrm>
              <a:off x="3535297" y="1523999"/>
              <a:ext cx="2606804" cy="276999"/>
            </a:xfrm>
            <a:prstGeom prst="rect">
              <a:avLst/>
            </a:prstGeom>
            <a:noFill/>
          </p:spPr>
          <p:txBody>
            <a:bodyPr wrap="none" rtlCol="0">
              <a:spAutoFit/>
            </a:bodyPr>
            <a:lstStyle/>
            <a:p>
              <a:pPr algn="ctr"/>
              <a:r>
                <a:rPr kumimoji="1" lang="en-US" altLang="ja-JP" sz="1200" dirty="0" smtClean="0">
                  <a:solidFill>
                    <a:srgbClr val="0000CC"/>
                  </a:solidFill>
                  <a:latin typeface="+mn-lt"/>
                  <a:ea typeface="+mn-ea"/>
                  <a:cs typeface="Arial" pitchFamily="34" charset="0"/>
                </a:rPr>
                <a:t>1964</a:t>
              </a:r>
              <a:r>
                <a:rPr kumimoji="1" lang="ja-JP" altLang="en-US" sz="1200" dirty="0">
                  <a:solidFill>
                    <a:srgbClr val="0000CC"/>
                  </a:solidFill>
                  <a:latin typeface="+mn-lt"/>
                  <a:ea typeface="+mn-ea"/>
                  <a:cs typeface="Arial" pitchFamily="34" charset="0"/>
                </a:rPr>
                <a:t> ～ </a:t>
              </a:r>
              <a:r>
                <a:rPr kumimoji="1" lang="ja-JP" altLang="en-US" sz="1200" dirty="0" smtClean="0">
                  <a:solidFill>
                    <a:srgbClr val="0000CC"/>
                  </a:solidFill>
                  <a:latin typeface="+mn-lt"/>
                  <a:ea typeface="+mn-ea"/>
                  <a:cs typeface="Arial" pitchFamily="34" charset="0"/>
                </a:rPr>
                <a:t>　メインフレーム、</a:t>
              </a:r>
              <a:r>
                <a:rPr kumimoji="1" lang="en-US" altLang="ja-JP" sz="1200" dirty="0" smtClean="0">
                  <a:solidFill>
                    <a:srgbClr val="0000CC"/>
                  </a:solidFill>
                  <a:latin typeface="+mn-lt"/>
                  <a:ea typeface="+mn-ea"/>
                  <a:cs typeface="Arial" pitchFamily="34" charset="0"/>
                </a:rPr>
                <a:t>IA</a:t>
              </a:r>
              <a:r>
                <a:rPr kumimoji="1" lang="ja-JP" altLang="en-US" sz="1200" dirty="0" smtClean="0">
                  <a:solidFill>
                    <a:srgbClr val="0000CC"/>
                  </a:solidFill>
                  <a:latin typeface="+mn-lt"/>
                  <a:ea typeface="+mn-ea"/>
                  <a:cs typeface="Arial" pitchFamily="34" charset="0"/>
                </a:rPr>
                <a:t>など</a:t>
              </a:r>
              <a:endParaRPr kumimoji="1" lang="ja-JP" altLang="en-US" sz="1200" dirty="0">
                <a:solidFill>
                  <a:srgbClr val="0000CC"/>
                </a:solidFill>
                <a:latin typeface="+mn-lt"/>
                <a:ea typeface="+mn-ea"/>
                <a:cs typeface="Arial" pitchFamily="34" charset="0"/>
              </a:endParaRPr>
            </a:p>
          </p:txBody>
        </p:sp>
        <p:sp>
          <p:nvSpPr>
            <p:cNvPr id="65" name="正方形/長方形 64"/>
            <p:cNvSpPr/>
            <p:nvPr/>
          </p:nvSpPr>
          <p:spPr bwMode="auto">
            <a:xfrm>
              <a:off x="3579813" y="1943100"/>
              <a:ext cx="2514600" cy="457200"/>
            </a:xfrm>
            <a:prstGeom prst="rect">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rPr>
                <a:t>アプリケーション</a:t>
              </a:r>
            </a:p>
          </p:txBody>
        </p:sp>
        <p:sp>
          <p:nvSpPr>
            <p:cNvPr id="66" name="正方形/長方形 65"/>
            <p:cNvSpPr/>
            <p:nvPr/>
          </p:nvSpPr>
          <p:spPr bwMode="auto">
            <a:xfrm>
              <a:off x="3579813" y="2628900"/>
              <a:ext cx="2514600" cy="457200"/>
            </a:xfrm>
            <a:prstGeom prst="rect">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rPr>
                <a:t>オペレーティング・システム</a:t>
              </a:r>
            </a:p>
          </p:txBody>
        </p:sp>
        <p:sp>
          <p:nvSpPr>
            <p:cNvPr id="71" name="正方形/長方形 70"/>
            <p:cNvSpPr/>
            <p:nvPr/>
          </p:nvSpPr>
          <p:spPr bwMode="auto">
            <a:xfrm>
              <a:off x="3579813" y="3314700"/>
              <a:ext cx="2514600" cy="457200"/>
            </a:xfrm>
            <a:prstGeom prst="rect">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rPr>
                <a:t>ハードウェア</a:t>
              </a:r>
            </a:p>
          </p:txBody>
        </p:sp>
        <p:sp>
          <p:nvSpPr>
            <p:cNvPr id="4" name="上下矢印 3"/>
            <p:cNvSpPr/>
            <p:nvPr/>
          </p:nvSpPr>
          <p:spPr bwMode="auto">
            <a:xfrm>
              <a:off x="4648200" y="2286000"/>
              <a:ext cx="359228" cy="457200"/>
            </a:xfrm>
            <a:prstGeom prst="upDownArrow">
              <a:avLst/>
            </a:prstGeom>
            <a:solidFill>
              <a:schemeClr val="accent3"/>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sp>
          <p:nvSpPr>
            <p:cNvPr id="76" name="上下矢印 75"/>
            <p:cNvSpPr/>
            <p:nvPr/>
          </p:nvSpPr>
          <p:spPr bwMode="auto">
            <a:xfrm>
              <a:off x="4648200" y="2971800"/>
              <a:ext cx="359228" cy="457200"/>
            </a:xfrm>
            <a:prstGeom prst="upDownArrow">
              <a:avLst/>
            </a:prstGeom>
            <a:solidFill>
              <a:schemeClr val="accent3"/>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sp>
          <p:nvSpPr>
            <p:cNvPr id="77" name="上下矢印 76"/>
            <p:cNvSpPr/>
            <p:nvPr/>
          </p:nvSpPr>
          <p:spPr bwMode="auto">
            <a:xfrm>
              <a:off x="4191000" y="2298700"/>
              <a:ext cx="359228" cy="457200"/>
            </a:xfrm>
            <a:prstGeom prst="upDownArrow">
              <a:avLst/>
            </a:prstGeom>
            <a:solidFill>
              <a:schemeClr val="accent3"/>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sp>
          <p:nvSpPr>
            <p:cNvPr id="78" name="上下矢印 77"/>
            <p:cNvSpPr/>
            <p:nvPr/>
          </p:nvSpPr>
          <p:spPr bwMode="auto">
            <a:xfrm>
              <a:off x="4191000" y="2984500"/>
              <a:ext cx="359228" cy="457200"/>
            </a:xfrm>
            <a:prstGeom prst="upDownArrow">
              <a:avLst/>
            </a:prstGeom>
            <a:solidFill>
              <a:schemeClr val="accent3"/>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sp>
          <p:nvSpPr>
            <p:cNvPr id="79" name="上下矢印 78"/>
            <p:cNvSpPr/>
            <p:nvPr/>
          </p:nvSpPr>
          <p:spPr bwMode="auto">
            <a:xfrm>
              <a:off x="5105400" y="2286000"/>
              <a:ext cx="359228" cy="457200"/>
            </a:xfrm>
            <a:prstGeom prst="upDownArrow">
              <a:avLst/>
            </a:prstGeom>
            <a:solidFill>
              <a:schemeClr val="accent3"/>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sp>
          <p:nvSpPr>
            <p:cNvPr id="80" name="上下矢印 79"/>
            <p:cNvSpPr/>
            <p:nvPr/>
          </p:nvSpPr>
          <p:spPr bwMode="auto">
            <a:xfrm>
              <a:off x="5105400" y="2971800"/>
              <a:ext cx="359228" cy="457200"/>
            </a:xfrm>
            <a:prstGeom prst="upDownArrow">
              <a:avLst/>
            </a:prstGeom>
            <a:solidFill>
              <a:schemeClr val="accent3"/>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sp>
          <p:nvSpPr>
            <p:cNvPr id="62" name="角丸四角形 61"/>
            <p:cNvSpPr/>
            <p:nvPr/>
          </p:nvSpPr>
          <p:spPr bwMode="auto">
            <a:xfrm>
              <a:off x="3579813" y="1066800"/>
              <a:ext cx="2514600" cy="381000"/>
            </a:xfrm>
            <a:prstGeom prst="roundRect">
              <a:avLst/>
            </a:prstGeom>
            <a:solidFill>
              <a:srgbClr val="669900"/>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rPr>
                <a:t>ベンダー・アーキテクチャー</a:t>
              </a:r>
            </a:p>
          </p:txBody>
        </p:sp>
        <p:pic>
          <p:nvPicPr>
            <p:cNvPr id="59" name="Picture 2" descr="C:\Users\Masanori\AppData\Local\Microsoft\Windows\Temporary Internet Files\Content.IE5\L1KF0AXO\MC90043253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4152" y="1803508"/>
              <a:ext cx="412267" cy="406292"/>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C:\Users\Masanori\AppData\Local\Microsoft\Windows\Temporary Internet Files\Content.IE5\L1KF0AXO\MC90043253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4152" y="2489308"/>
              <a:ext cx="412267" cy="40629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C:\Users\Masanori\AppData\Local\Microsoft\Windows\Temporary Internet Files\Content.IE5\L1KF0AXO\MC90043253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4151" y="3175108"/>
              <a:ext cx="412267" cy="406292"/>
            </a:xfrm>
            <a:prstGeom prst="rect">
              <a:avLst/>
            </a:prstGeom>
            <a:noFill/>
            <a:extLst>
              <a:ext uri="{909E8E84-426E-40DD-AFC4-6F175D3DCCD1}">
                <a14:hiddenFill xmlns:a14="http://schemas.microsoft.com/office/drawing/2010/main">
                  <a:solidFill>
                    <a:srgbClr val="FFFFFF"/>
                  </a:solidFill>
                </a14:hiddenFill>
              </a:ext>
            </a:extLst>
          </p:spPr>
        </p:pic>
        <p:sp>
          <p:nvSpPr>
            <p:cNvPr id="5" name="ストライプ矢印 4"/>
            <p:cNvSpPr/>
            <p:nvPr/>
          </p:nvSpPr>
          <p:spPr bwMode="auto">
            <a:xfrm>
              <a:off x="3221605" y="1066800"/>
              <a:ext cx="512195" cy="419100"/>
            </a:xfrm>
            <a:prstGeom prst="stripedRightArrow">
              <a:avLst/>
            </a:prstGeom>
            <a:solidFill>
              <a:srgbClr val="FF66FF"/>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grpSp>
      <p:sp>
        <p:nvSpPr>
          <p:cNvPr id="9" name="正方形/長方形 8"/>
          <p:cNvSpPr/>
          <p:nvPr/>
        </p:nvSpPr>
        <p:spPr bwMode="auto">
          <a:xfrm>
            <a:off x="6372200" y="1066800"/>
            <a:ext cx="2448272" cy="2514600"/>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600" dirty="0" smtClean="0">
                <a:solidFill>
                  <a:schemeClr val="bg1"/>
                </a:solidFill>
                <a:latin typeface="+mn-lt"/>
                <a:ea typeface="+mn-ea"/>
              </a:rPr>
              <a:t>アーキテクチャー </a:t>
            </a:r>
            <a:r>
              <a:rPr kumimoji="0" lang="en-US" altLang="ja-JP" sz="1600" dirty="0" smtClean="0">
                <a:solidFill>
                  <a:schemeClr val="bg1"/>
                </a:solidFill>
                <a:latin typeface="+mn-lt"/>
                <a:ea typeface="+mn-ea"/>
              </a:rPr>
              <a:t>= </a:t>
            </a:r>
          </a:p>
          <a:p>
            <a:pPr algn="ctr">
              <a:spcBef>
                <a:spcPct val="20000"/>
              </a:spcBef>
            </a:pPr>
            <a:r>
              <a:rPr kumimoji="0" lang="ja-JP" altLang="en-US" sz="1600" dirty="0">
                <a:solidFill>
                  <a:schemeClr val="bg1"/>
                </a:solidFill>
                <a:latin typeface="+mn-lt"/>
                <a:ea typeface="+mn-ea"/>
              </a:rPr>
              <a:t>標準化された技術仕様</a:t>
            </a:r>
          </a:p>
          <a:p>
            <a:pPr algn="ctr">
              <a:spcBef>
                <a:spcPct val="20000"/>
              </a:spcBef>
            </a:pPr>
            <a:endParaRPr kumimoji="0" lang="en-US" altLang="ja-JP" sz="1100" dirty="0" smtClean="0">
              <a:solidFill>
                <a:schemeClr val="bg1"/>
              </a:solidFill>
              <a:latin typeface="+mn-lt"/>
              <a:ea typeface="+mn-ea"/>
            </a:endParaRPr>
          </a:p>
          <a:p>
            <a:pPr algn="ctr">
              <a:spcBef>
                <a:spcPct val="20000"/>
              </a:spcBef>
            </a:pPr>
            <a:r>
              <a:rPr kumimoji="0" lang="ja-JP" altLang="en-US" sz="1100" dirty="0" smtClean="0">
                <a:solidFill>
                  <a:schemeClr val="bg1"/>
                </a:solidFill>
                <a:latin typeface="+mn-lt"/>
                <a:ea typeface="+mn-ea"/>
              </a:rPr>
              <a:t>コンピューター</a:t>
            </a:r>
            <a:r>
              <a:rPr kumimoji="0" lang="ja-JP" altLang="en-US" sz="1100" dirty="0">
                <a:solidFill>
                  <a:schemeClr val="bg1"/>
                </a:solidFill>
                <a:latin typeface="+mn-lt"/>
                <a:ea typeface="+mn-ea"/>
              </a:rPr>
              <a:t>・システムをハードウェア、汎用オペレーティング・システム、アプリケーションに区分</a:t>
            </a:r>
            <a:r>
              <a:rPr kumimoji="0" lang="ja-JP" altLang="en-US" sz="1100" dirty="0" smtClean="0">
                <a:solidFill>
                  <a:schemeClr val="bg1"/>
                </a:solidFill>
                <a:latin typeface="+mn-lt"/>
                <a:ea typeface="+mn-ea"/>
              </a:rPr>
              <a:t>、それぞれ</a:t>
            </a:r>
            <a:r>
              <a:rPr kumimoji="0" lang="ja-JP" altLang="en-US" sz="1100" dirty="0">
                <a:solidFill>
                  <a:schemeClr val="bg1"/>
                </a:solidFill>
                <a:latin typeface="+mn-lt"/>
                <a:ea typeface="+mn-ea"/>
              </a:rPr>
              <a:t>の機能と共に、各境界条件やインターフェイスを定義し、その技術情報を公開</a:t>
            </a:r>
            <a:r>
              <a:rPr kumimoji="0" lang="ja-JP" altLang="en-US" sz="1100" dirty="0" smtClean="0">
                <a:solidFill>
                  <a:schemeClr val="bg1"/>
                </a:solidFill>
                <a:latin typeface="+mn-lt"/>
                <a:ea typeface="+mn-ea"/>
              </a:rPr>
              <a:t>。</a:t>
            </a:r>
            <a:endParaRPr kumimoji="0" lang="ja-JP" altLang="en-US" sz="1100" dirty="0">
              <a:solidFill>
                <a:schemeClr val="bg1"/>
              </a:solidFill>
              <a:latin typeface="+mn-lt"/>
              <a:ea typeface="+mn-ea"/>
            </a:endParaRPr>
          </a:p>
        </p:txBody>
      </p:sp>
      <p:sp>
        <p:nvSpPr>
          <p:cNvPr id="64" name="正方形/長方形 63"/>
          <p:cNvSpPr/>
          <p:nvPr/>
        </p:nvSpPr>
        <p:spPr bwMode="auto">
          <a:xfrm>
            <a:off x="6372200" y="3697044"/>
            <a:ext cx="2448272" cy="1559024"/>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a:solidFill>
                  <a:schemeClr val="bg1"/>
                </a:solidFill>
                <a:latin typeface="+mn-lt"/>
                <a:ea typeface="+mn-ea"/>
              </a:rPr>
              <a:t>複数</a:t>
            </a:r>
            <a:r>
              <a:rPr kumimoji="0" lang="ja-JP" altLang="en-US" sz="1400" dirty="0" smtClean="0">
                <a:solidFill>
                  <a:schemeClr val="bg1"/>
                </a:solidFill>
                <a:latin typeface="+mn-lt"/>
                <a:ea typeface="+mn-ea"/>
              </a:rPr>
              <a:t>の機種</a:t>
            </a:r>
            <a:r>
              <a:rPr kumimoji="0" lang="en-US" altLang="ja-JP" sz="1400" dirty="0" smtClean="0">
                <a:solidFill>
                  <a:schemeClr val="bg1"/>
                </a:solidFill>
                <a:latin typeface="+mn-lt"/>
                <a:ea typeface="+mn-ea"/>
              </a:rPr>
              <a:t>(</a:t>
            </a:r>
            <a:r>
              <a:rPr kumimoji="0" lang="en-US" altLang="ja-JP" sz="1400" dirty="0">
                <a:solidFill>
                  <a:schemeClr val="bg1"/>
                </a:solidFill>
                <a:latin typeface="+mn-lt"/>
                <a:ea typeface="+mn-ea"/>
              </a:rPr>
              <a:t>=</a:t>
            </a:r>
            <a:r>
              <a:rPr kumimoji="0" lang="ja-JP" altLang="en-US" sz="1400" dirty="0" smtClean="0">
                <a:solidFill>
                  <a:schemeClr val="bg1"/>
                </a:solidFill>
                <a:latin typeface="+mn-lt"/>
                <a:ea typeface="+mn-ea"/>
              </a:rPr>
              <a:t>ファミリー</a:t>
            </a:r>
            <a:r>
              <a:rPr kumimoji="0" lang="en-US" altLang="ja-JP" sz="1400" dirty="0" smtClean="0">
                <a:solidFill>
                  <a:schemeClr val="bg1"/>
                </a:solidFill>
                <a:latin typeface="+mn-lt"/>
                <a:ea typeface="+mn-ea"/>
              </a:rPr>
              <a:t>)</a:t>
            </a:r>
            <a:r>
              <a:rPr kumimoji="0" lang="ja-JP" altLang="en-US" sz="1400" dirty="0" smtClean="0">
                <a:solidFill>
                  <a:schemeClr val="bg1"/>
                </a:solidFill>
                <a:latin typeface="+mn-lt"/>
                <a:ea typeface="+mn-ea"/>
              </a:rPr>
              <a:t>間で周辺機器やプログラム</a:t>
            </a:r>
            <a:r>
              <a:rPr kumimoji="0" lang="ja-JP" altLang="en-US" sz="1400" dirty="0">
                <a:solidFill>
                  <a:schemeClr val="bg1"/>
                </a:solidFill>
                <a:latin typeface="+mn-lt"/>
                <a:ea typeface="+mn-ea"/>
              </a:rPr>
              <a:t>など</a:t>
            </a:r>
            <a:r>
              <a:rPr kumimoji="0" lang="ja-JP" altLang="en-US" sz="1400" dirty="0" smtClean="0">
                <a:solidFill>
                  <a:schemeClr val="bg1"/>
                </a:solidFill>
                <a:latin typeface="+mn-lt"/>
                <a:ea typeface="+mn-ea"/>
              </a:rPr>
              <a:t>の互換性を実現し、開発</a:t>
            </a:r>
            <a:r>
              <a:rPr kumimoji="0" lang="ja-JP" altLang="en-US" sz="1400" dirty="0">
                <a:solidFill>
                  <a:schemeClr val="bg1"/>
                </a:solidFill>
                <a:latin typeface="+mn-lt"/>
                <a:ea typeface="+mn-ea"/>
              </a:rPr>
              <a:t>生産性向上</a:t>
            </a:r>
            <a:r>
              <a:rPr kumimoji="0" lang="ja-JP" altLang="en-US" sz="1400" dirty="0" smtClean="0">
                <a:solidFill>
                  <a:schemeClr val="bg1"/>
                </a:solidFill>
                <a:latin typeface="+mn-lt"/>
                <a:ea typeface="+mn-ea"/>
              </a:rPr>
              <a:t>、サードパーティによる外部</a:t>
            </a:r>
            <a:r>
              <a:rPr kumimoji="0" lang="ja-JP" altLang="en-US" sz="1400" dirty="0">
                <a:solidFill>
                  <a:schemeClr val="bg1"/>
                </a:solidFill>
                <a:latin typeface="+mn-lt"/>
                <a:ea typeface="+mn-ea"/>
              </a:rPr>
              <a:t>開発の促進、コスト</a:t>
            </a:r>
            <a:r>
              <a:rPr kumimoji="0" lang="ja-JP" altLang="en-US" sz="1400" dirty="0" smtClean="0">
                <a:solidFill>
                  <a:schemeClr val="bg1"/>
                </a:solidFill>
                <a:latin typeface="+mn-lt"/>
                <a:ea typeface="+mn-ea"/>
              </a:rPr>
              <a:t>削減を実現</a:t>
            </a:r>
            <a:endParaRPr kumimoji="0" lang="ja-JP" altLang="en-US" sz="1400" dirty="0">
              <a:solidFill>
                <a:schemeClr val="bg1"/>
              </a:solidFill>
              <a:latin typeface="+mn-lt"/>
              <a:ea typeface="+mn-ea"/>
            </a:endParaRPr>
          </a:p>
        </p:txBody>
      </p:sp>
      <p:sp>
        <p:nvSpPr>
          <p:cNvPr id="67" name="正方形/長方形 66"/>
          <p:cNvSpPr/>
          <p:nvPr/>
        </p:nvSpPr>
        <p:spPr bwMode="auto">
          <a:xfrm>
            <a:off x="6391544" y="5373216"/>
            <a:ext cx="2448272" cy="1116484"/>
          </a:xfrm>
          <a:prstGeom prst="rect">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600" dirty="0" smtClean="0">
                <a:solidFill>
                  <a:schemeClr val="bg1"/>
                </a:solidFill>
                <a:latin typeface="+mn-lt"/>
                <a:ea typeface="+mn-ea"/>
              </a:rPr>
              <a:t>技術の標準化と公開が</a:t>
            </a:r>
            <a:r>
              <a:rPr kumimoji="0" lang="en-US" altLang="ja-JP" sz="1600" dirty="0" smtClean="0">
                <a:solidFill>
                  <a:schemeClr val="bg1"/>
                </a:solidFill>
                <a:latin typeface="+mn-lt"/>
                <a:ea typeface="+mn-ea"/>
              </a:rPr>
              <a:t>IBM</a:t>
            </a:r>
            <a:r>
              <a:rPr kumimoji="0" lang="ja-JP" altLang="en-US" sz="1600" dirty="0" smtClean="0">
                <a:solidFill>
                  <a:schemeClr val="bg1"/>
                </a:solidFill>
                <a:latin typeface="+mn-lt"/>
                <a:ea typeface="+mn-ea"/>
              </a:rPr>
              <a:t>にビジネス上の成功をもたらした</a:t>
            </a:r>
            <a:endParaRPr kumimoji="0" lang="ja-JP" altLang="en-US" sz="1600" dirty="0">
              <a:solidFill>
                <a:schemeClr val="bg1"/>
              </a:solidFill>
              <a:latin typeface="+mn-lt"/>
              <a:ea typeface="+mn-ea"/>
            </a:endParaRPr>
          </a:p>
        </p:txBody>
      </p:sp>
    </p:spTree>
    <p:extLst>
      <p:ext uri="{BB962C8B-B14F-4D97-AF65-F5344CB8AC3E}">
        <p14:creationId xmlns:p14="http://schemas.microsoft.com/office/powerpoint/2010/main" val="26784719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4"/>
                                        </p:tgtEl>
                                        <p:attrNameLst>
                                          <p:attrName>style.visibility</p:attrName>
                                        </p:attrNameLst>
                                      </p:cBhvr>
                                      <p:to>
                                        <p:strVal val="visible"/>
                                      </p:to>
                                    </p:set>
                                    <p:anim calcmode="lin" valueType="num">
                                      <p:cBhvr>
                                        <p:cTn id="24" dur="500" fill="hold"/>
                                        <p:tgtEl>
                                          <p:spTgt spid="64"/>
                                        </p:tgtEl>
                                        <p:attrNameLst>
                                          <p:attrName>ppt_w</p:attrName>
                                        </p:attrNameLst>
                                      </p:cBhvr>
                                      <p:tavLst>
                                        <p:tav tm="0">
                                          <p:val>
                                            <p:fltVal val="0"/>
                                          </p:val>
                                        </p:tav>
                                        <p:tav tm="100000">
                                          <p:val>
                                            <p:strVal val="#ppt_w"/>
                                          </p:val>
                                        </p:tav>
                                      </p:tavLst>
                                    </p:anim>
                                    <p:anim calcmode="lin" valueType="num">
                                      <p:cBhvr>
                                        <p:cTn id="25" dur="500" fill="hold"/>
                                        <p:tgtEl>
                                          <p:spTgt spid="64"/>
                                        </p:tgtEl>
                                        <p:attrNameLst>
                                          <p:attrName>ppt_h</p:attrName>
                                        </p:attrNameLst>
                                      </p:cBhvr>
                                      <p:tavLst>
                                        <p:tav tm="0">
                                          <p:val>
                                            <p:fltVal val="0"/>
                                          </p:val>
                                        </p:tav>
                                        <p:tav tm="100000">
                                          <p:val>
                                            <p:strVal val="#ppt_h"/>
                                          </p:val>
                                        </p:tav>
                                      </p:tavLst>
                                    </p:anim>
                                    <p:animEffect transition="in" filter="fade">
                                      <p:cBhvr>
                                        <p:cTn id="26" dur="500"/>
                                        <p:tgtEl>
                                          <p:spTgt spid="6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p:cTn id="31" dur="500" fill="hold"/>
                                        <p:tgtEl>
                                          <p:spTgt spid="67"/>
                                        </p:tgtEl>
                                        <p:attrNameLst>
                                          <p:attrName>ppt_w</p:attrName>
                                        </p:attrNameLst>
                                      </p:cBhvr>
                                      <p:tavLst>
                                        <p:tav tm="0">
                                          <p:val>
                                            <p:fltVal val="0"/>
                                          </p:val>
                                        </p:tav>
                                        <p:tav tm="100000">
                                          <p:val>
                                            <p:strVal val="#ppt_w"/>
                                          </p:val>
                                        </p:tav>
                                      </p:tavLst>
                                    </p:anim>
                                    <p:anim calcmode="lin" valueType="num">
                                      <p:cBhvr>
                                        <p:cTn id="32" dur="500" fill="hold"/>
                                        <p:tgtEl>
                                          <p:spTgt spid="67"/>
                                        </p:tgtEl>
                                        <p:attrNameLst>
                                          <p:attrName>ppt_h</p:attrName>
                                        </p:attrNameLst>
                                      </p:cBhvr>
                                      <p:tavLst>
                                        <p:tav tm="0">
                                          <p:val>
                                            <p:fltVal val="0"/>
                                          </p:val>
                                        </p:tav>
                                        <p:tav tm="100000">
                                          <p:val>
                                            <p:strVal val="#ppt_h"/>
                                          </p:val>
                                        </p:tav>
                                      </p:tavLst>
                                    </p:anim>
                                    <p:animEffect transition="in" filter="fade">
                                      <p:cBhvr>
                                        <p:cTn id="3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4" grpId="0" animBg="1"/>
      <p:bldP spid="6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dirty="0" smtClean="0"/>
              <a:t>OSS</a:t>
            </a:r>
            <a:r>
              <a:rPr lang="ja-JP" altLang="en-US" dirty="0" smtClean="0"/>
              <a:t>に関連する</a:t>
            </a:r>
            <a:r>
              <a:rPr lang="en-US" altLang="ja-JP" dirty="0" smtClean="0"/>
              <a:t>IBM</a:t>
            </a:r>
            <a:r>
              <a:rPr lang="ja-JP" altLang="en-US" dirty="0" smtClean="0"/>
              <a:t>の動き</a:t>
            </a:r>
            <a:endParaRPr lang="ja-JP" altLang="en-US" dirty="0"/>
          </a:p>
        </p:txBody>
      </p:sp>
      <p:pic>
        <p:nvPicPr>
          <p:cNvPr id="1027" name="Picture 3" descr="C:\Users\Shoji Okoshi\Desktop\ScreenCl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588" y="961927"/>
            <a:ext cx="4041609" cy="29711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Shoji Okoshi\Desktop\ScreenCli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16" y="961927"/>
            <a:ext cx="4761816" cy="27788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hoji Okoshi\Desktop\ScreenClip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154" y="3573016"/>
            <a:ext cx="4695660" cy="293143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hoji Okoshi\Desktop\ScreenClip.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8588" y="3421359"/>
            <a:ext cx="4040165" cy="3083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1986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テスラが特許を開放</a:t>
            </a:r>
            <a:endParaRPr kumimoji="1" lang="ja-JP" alt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984" y="1247403"/>
            <a:ext cx="5135770" cy="5011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bwMode="auto">
          <a:xfrm>
            <a:off x="5756940" y="1340768"/>
            <a:ext cx="3145150" cy="1512168"/>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effectLst/>
                <a:latin typeface="+mn-lt"/>
                <a:ea typeface="+mn-ea"/>
              </a:rPr>
              <a:t>EV</a:t>
            </a:r>
            <a:r>
              <a:rPr kumimoji="0" lang="ja-JP" altLang="en-US" sz="2000" b="0" i="0" u="none" strike="noStrike" cap="none" normalizeH="0" dirty="0" smtClean="0">
                <a:ln>
                  <a:noFill/>
                </a:ln>
                <a:effectLst/>
                <a:latin typeface="+mn-lt"/>
                <a:ea typeface="+mn-ea"/>
              </a:rPr>
              <a:t>の普及</a:t>
            </a:r>
          </a:p>
        </p:txBody>
      </p:sp>
      <p:sp>
        <p:nvSpPr>
          <p:cNvPr id="6" name="正方形/長方形 5"/>
          <p:cNvSpPr/>
          <p:nvPr/>
        </p:nvSpPr>
        <p:spPr bwMode="auto">
          <a:xfrm>
            <a:off x="5747330" y="2996952"/>
            <a:ext cx="3145150" cy="1512168"/>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effectLst/>
                <a:latin typeface="+mn-lt"/>
                <a:ea typeface="+mn-ea"/>
              </a:rPr>
              <a:t>特許紛争の回避</a:t>
            </a:r>
          </a:p>
        </p:txBody>
      </p:sp>
      <p:sp>
        <p:nvSpPr>
          <p:cNvPr id="7" name="正方形/長方形 6"/>
          <p:cNvSpPr/>
          <p:nvPr/>
        </p:nvSpPr>
        <p:spPr bwMode="auto">
          <a:xfrm>
            <a:off x="5747330" y="4623842"/>
            <a:ext cx="3145150" cy="1512168"/>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effectLst/>
                <a:latin typeface="+mn-lt"/>
                <a:ea typeface="+mn-ea"/>
              </a:rPr>
              <a:t>企業イメージのアップ</a:t>
            </a:r>
          </a:p>
        </p:txBody>
      </p:sp>
    </p:spTree>
    <p:extLst>
      <p:ext uri="{BB962C8B-B14F-4D97-AF65-F5344CB8AC3E}">
        <p14:creationId xmlns:p14="http://schemas.microsoft.com/office/powerpoint/2010/main" val="3075028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世界</a:t>
            </a:r>
            <a:r>
              <a:rPr kumimoji="1" lang="ja-JP" altLang="en-US" dirty="0" smtClean="0"/>
              <a:t>初の「個人向け」コンピュータ</a:t>
            </a:r>
            <a:endParaRPr kumimoji="1" lang="ja-JP" altLang="en-US" dirty="0"/>
          </a:p>
        </p:txBody>
      </p:sp>
      <p:sp>
        <p:nvSpPr>
          <p:cNvPr id="3" name="コンテンツ プレースホルダー 2"/>
          <p:cNvSpPr>
            <a:spLocks noGrp="1"/>
          </p:cNvSpPr>
          <p:nvPr>
            <p:ph idx="1"/>
          </p:nvPr>
        </p:nvSpPr>
        <p:spPr>
          <a:xfrm>
            <a:off x="5148064" y="1772816"/>
            <a:ext cx="3672408" cy="3312368"/>
          </a:xfrm>
        </p:spPr>
        <p:txBody>
          <a:bodyPr/>
          <a:lstStyle/>
          <a:p>
            <a:r>
              <a:rPr kumimoji="1" lang="en-US" altLang="ja-JP" dirty="0" smtClean="0"/>
              <a:t>CPU	Intel8080</a:t>
            </a:r>
          </a:p>
          <a:p>
            <a:r>
              <a:rPr lang="ja-JP" altLang="en-US" dirty="0" smtClean="0"/>
              <a:t>クロック</a:t>
            </a:r>
            <a:r>
              <a:rPr lang="en-US" altLang="ja-JP" dirty="0" smtClean="0"/>
              <a:t>	2MHz</a:t>
            </a:r>
            <a:endParaRPr kumimoji="1" lang="en-US" altLang="ja-JP" dirty="0" smtClean="0"/>
          </a:p>
          <a:p>
            <a:r>
              <a:rPr lang="ja-JP" altLang="en-US" dirty="0" smtClean="0"/>
              <a:t>メモリ</a:t>
            </a:r>
            <a:r>
              <a:rPr lang="en-US" altLang="ja-JP" dirty="0" smtClean="0"/>
              <a:t>	256byte</a:t>
            </a:r>
          </a:p>
          <a:p>
            <a:r>
              <a:rPr kumimoji="1" lang="ja-JP" altLang="en-US" dirty="0" smtClean="0"/>
              <a:t>アドレス</a:t>
            </a:r>
            <a:r>
              <a:rPr kumimoji="1" lang="en-US" altLang="ja-JP" dirty="0" smtClean="0"/>
              <a:t>	16bit</a:t>
            </a:r>
          </a:p>
          <a:p>
            <a:r>
              <a:rPr lang="ja-JP" altLang="en-US" dirty="0" smtClean="0"/>
              <a:t>データ</a:t>
            </a:r>
            <a:r>
              <a:rPr lang="en-US" altLang="ja-JP" dirty="0" smtClean="0"/>
              <a:t>	8bit</a:t>
            </a:r>
          </a:p>
          <a:p>
            <a:r>
              <a:rPr lang="ja-JP" altLang="en-US" dirty="0" smtClean="0"/>
              <a:t>価格</a:t>
            </a:r>
            <a:r>
              <a:rPr lang="en-US" altLang="ja-JP" dirty="0" smtClean="0"/>
              <a:t>	$439 (</a:t>
            </a:r>
            <a:r>
              <a:rPr lang="en-US" altLang="ja-JP" dirty="0"/>
              <a:t>kit</a:t>
            </a:r>
            <a:r>
              <a:rPr lang="en-US" altLang="ja-JP" dirty="0" smtClean="0"/>
              <a: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96752"/>
            <a:ext cx="4536505" cy="266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077072"/>
            <a:ext cx="4320479"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bwMode="auto">
          <a:xfrm>
            <a:off x="5291415" y="5085184"/>
            <a:ext cx="3240361" cy="79208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dirty="0" smtClean="0">
                <a:solidFill>
                  <a:schemeClr val="bg1"/>
                </a:solidFill>
                <a:latin typeface="+mn-lt"/>
                <a:ea typeface="+mn-ea"/>
              </a:rPr>
              <a:t>1974</a:t>
            </a:r>
            <a:r>
              <a:rPr kumimoji="0" lang="ja-JP" altLang="en-US" sz="2400" dirty="0" smtClean="0">
                <a:solidFill>
                  <a:schemeClr val="bg1"/>
                </a:solidFill>
                <a:latin typeface="+mn-lt"/>
                <a:ea typeface="+mn-ea"/>
              </a:rPr>
              <a:t>年</a:t>
            </a:r>
            <a:r>
              <a:rPr kumimoji="0" lang="en-US" altLang="ja-JP" sz="2400" dirty="0" smtClean="0">
                <a:solidFill>
                  <a:schemeClr val="bg1"/>
                </a:solidFill>
                <a:latin typeface="+mn-lt"/>
                <a:ea typeface="+mn-ea"/>
              </a:rPr>
              <a:t>12</a:t>
            </a:r>
            <a:r>
              <a:rPr kumimoji="0" lang="ja-JP" altLang="en-US" sz="2400" dirty="0" smtClean="0">
                <a:solidFill>
                  <a:schemeClr val="bg1"/>
                </a:solidFill>
                <a:latin typeface="+mn-lt"/>
                <a:ea typeface="+mn-ea"/>
              </a:rPr>
              <a:t>月発売</a:t>
            </a:r>
            <a:endParaRPr kumimoji="0" lang="ja-JP" altLang="en-US" sz="2400" dirty="0">
              <a:solidFill>
                <a:schemeClr val="bg1"/>
              </a:solidFill>
              <a:latin typeface="+mn-lt"/>
              <a:ea typeface="+mn-ea"/>
            </a:endParaRPr>
          </a:p>
        </p:txBody>
      </p:sp>
    </p:spTree>
    <p:extLst>
      <p:ext uri="{BB962C8B-B14F-4D97-AF65-F5344CB8AC3E}">
        <p14:creationId xmlns:p14="http://schemas.microsoft.com/office/powerpoint/2010/main" val="3392360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Apple 1</a:t>
            </a:r>
            <a:endParaRPr kumimoji="1" lang="ja-JP" altLang="en-US"/>
          </a:p>
        </p:txBody>
      </p:sp>
      <p:sp>
        <p:nvSpPr>
          <p:cNvPr id="3" name="コンテンツ プレースホルダー 2"/>
          <p:cNvSpPr>
            <a:spLocks noGrp="1"/>
          </p:cNvSpPr>
          <p:nvPr>
            <p:ph idx="1"/>
          </p:nvPr>
        </p:nvSpPr>
        <p:spPr>
          <a:xfrm>
            <a:off x="4932040" y="1292044"/>
            <a:ext cx="3672408" cy="3888432"/>
          </a:xfrm>
        </p:spPr>
        <p:txBody>
          <a:bodyPr/>
          <a:lstStyle/>
          <a:p>
            <a:r>
              <a:rPr kumimoji="1" lang="en-US" altLang="ja-JP" smtClean="0"/>
              <a:t>CPU	MOS6502</a:t>
            </a:r>
          </a:p>
          <a:p>
            <a:r>
              <a:rPr lang="ja-JP" altLang="en-US" smtClean="0"/>
              <a:t>クロック</a:t>
            </a:r>
            <a:r>
              <a:rPr lang="en-US" altLang="ja-JP" smtClean="0"/>
              <a:t>	1MHz</a:t>
            </a:r>
            <a:endParaRPr kumimoji="1" lang="en-US" altLang="ja-JP" smtClean="0"/>
          </a:p>
          <a:p>
            <a:r>
              <a:rPr lang="ja-JP" altLang="en-US" smtClean="0"/>
              <a:t>メモリ</a:t>
            </a:r>
            <a:r>
              <a:rPr lang="en-US" altLang="ja-JP" smtClean="0"/>
              <a:t>	4Kbyte</a:t>
            </a:r>
          </a:p>
          <a:p>
            <a:r>
              <a:rPr kumimoji="1" lang="ja-JP" altLang="en-US" smtClean="0"/>
              <a:t>アドレス</a:t>
            </a:r>
            <a:r>
              <a:rPr kumimoji="1" lang="en-US" altLang="ja-JP" smtClean="0"/>
              <a:t>	16bit</a:t>
            </a:r>
          </a:p>
          <a:p>
            <a:r>
              <a:rPr lang="ja-JP" altLang="en-US" smtClean="0"/>
              <a:t>データ</a:t>
            </a:r>
            <a:r>
              <a:rPr lang="en-US" altLang="ja-JP" smtClean="0"/>
              <a:t>	8bit</a:t>
            </a:r>
          </a:p>
          <a:p>
            <a:r>
              <a:rPr lang="ja-JP" altLang="en-US" smtClean="0"/>
              <a:t>価格</a:t>
            </a:r>
            <a:r>
              <a:rPr lang="en-US" altLang="ja-JP" smtClean="0"/>
              <a:t>	$666.66</a:t>
            </a:r>
          </a:p>
          <a:p>
            <a:r>
              <a:rPr kumimoji="1" lang="ja-JP" altLang="en-US" smtClean="0"/>
              <a:t>発売</a:t>
            </a:r>
            <a:r>
              <a:rPr kumimoji="1" lang="en-US" altLang="ja-JP" smtClean="0"/>
              <a:t>	1976</a:t>
            </a:r>
            <a:r>
              <a:rPr kumimoji="1" lang="ja-JP" altLang="en-US" smtClean="0"/>
              <a:t>年春</a:t>
            </a:r>
            <a:endParaRPr kumimoji="1" lang="en-US" altLang="ja-JP" smtClean="0"/>
          </a:p>
          <a:p>
            <a:r>
              <a:rPr lang="ja-JP" altLang="en-US" smtClean="0"/>
              <a:t>ブートローダ</a:t>
            </a:r>
            <a:endParaRPr lang="en-US" altLang="ja-JP" smtClean="0"/>
          </a:p>
          <a:p>
            <a:r>
              <a:rPr lang="ja-JP" altLang="en-US" smtClean="0"/>
              <a:t>カセットテープ</a:t>
            </a:r>
            <a:r>
              <a:rPr lang="en-US" altLang="ja-JP" smtClean="0"/>
              <a:t>I/F</a:t>
            </a:r>
          </a:p>
          <a:p>
            <a:r>
              <a:rPr kumimoji="1" lang="ja-JP" altLang="en-US" smtClean="0"/>
              <a:t>ビデオ</a:t>
            </a:r>
            <a:r>
              <a:rPr kumimoji="1" lang="en-US" altLang="ja-JP" smtClean="0"/>
              <a:t>I/F</a:t>
            </a:r>
          </a:p>
          <a:p>
            <a:r>
              <a:rPr lang="ja-JP" altLang="en-US" smtClean="0"/>
              <a:t>キーボード</a:t>
            </a:r>
            <a:r>
              <a:rPr lang="en-US" altLang="ja-JP"/>
              <a:t>I/F</a:t>
            </a:r>
            <a:endParaRPr kumimoji="1" lang="ja-JP" altLang="en-US"/>
          </a:p>
        </p:txBody>
      </p:sp>
      <p:pic>
        <p:nvPicPr>
          <p:cNvPr id="4098" name="Picture 2" descr="appl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365104"/>
            <a:ext cx="2304256" cy="192240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homepage3.nifty.com/old_apple_world/Apple1/apple-1-fro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268760"/>
            <a:ext cx="3600400" cy="217711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homepage3.nifty.com/old_apple_world/Apple1/apple-1-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429000"/>
            <a:ext cx="2160240" cy="665587"/>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2123728" y="6165304"/>
            <a:ext cx="1923925" cy="307777"/>
          </a:xfrm>
          <a:prstGeom prst="rect">
            <a:avLst/>
          </a:prstGeom>
          <a:noFill/>
        </p:spPr>
        <p:txBody>
          <a:bodyPr wrap="none" rtlCol="0">
            <a:spAutoFit/>
          </a:bodyPr>
          <a:lstStyle/>
          <a:p>
            <a:r>
              <a:rPr kumimoji="1" lang="ja-JP" altLang="en-US" sz="1400" smtClean="0"/>
              <a:t>ユーザー自作のケース</a:t>
            </a:r>
            <a:endParaRPr kumimoji="1" lang="ja-JP" altLang="en-US" sz="1400"/>
          </a:p>
        </p:txBody>
      </p:sp>
    </p:spTree>
    <p:extLst>
      <p:ext uri="{BB962C8B-B14F-4D97-AF65-F5344CB8AC3E}">
        <p14:creationId xmlns:p14="http://schemas.microsoft.com/office/powerpoint/2010/main" val="3068648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0905_Juku">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lat">
      <a:majorFont>
        <a:latin typeface="HelveticaNeueLT Std"/>
        <a:ea typeface="HG丸ｺﾞｼｯｸM-PRO"/>
        <a:cs typeface=""/>
      </a:majorFont>
      <a:minorFont>
        <a:latin typeface="HelveticaNeueLT Std"/>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381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sz="1400" b="0" i="0" u="none" strike="noStrike" cap="none" normalizeH="0" smtClean="0">
            <a:ln>
              <a:noFill/>
            </a:ln>
            <a:effectLst/>
            <a:latin typeface="+mn-lt"/>
            <a:ea typeface="+mn-ea"/>
          </a:defRPr>
        </a:defPPr>
      </a:lstStyle>
    </a:spDef>
    <a:ln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400" b="0" i="0" u="none" strike="noStrike" cap="none" normalizeH="0" baseline="0" smtClean="0">
            <a:ln>
              <a:noFill/>
            </a:ln>
            <a:solidFill>
              <a:srgbClr val="484848"/>
            </a:solidFill>
            <a:effectLst/>
            <a:latin typeface="Arial" charset="0"/>
            <a:ea typeface="HG丸ｺﾞｼｯｸM-PRO"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06_Juku">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lat">
      <a:majorFont>
        <a:latin typeface="HelveticaNeueLT Std"/>
        <a:ea typeface="HG丸ｺﾞｼｯｸM-PRO"/>
        <a:cs typeface=""/>
      </a:majorFont>
      <a:minorFont>
        <a:latin typeface="HelveticaNeueLT Std"/>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381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sz="1400" b="0" i="0" u="none" strike="noStrike" cap="none" normalizeH="0" smtClean="0">
            <a:ln>
              <a:noFill/>
            </a:ln>
            <a:effectLst/>
            <a:latin typeface="+mn-lt"/>
            <a:ea typeface="+mn-ea"/>
          </a:defRPr>
        </a:defPPr>
      </a:lstStyle>
    </a:spDef>
    <a:ln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400" b="0" i="0" u="none" strike="noStrike" cap="none" normalizeH="0" baseline="0" smtClean="0">
            <a:ln>
              <a:noFill/>
            </a:ln>
            <a:solidFill>
              <a:srgbClr val="484848"/>
            </a:solidFill>
            <a:effectLst/>
            <a:latin typeface="Arial" charset="0"/>
            <a:ea typeface="HG丸ｺﾞｼｯｸM-PRO"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8936</TotalTime>
  <Words>12092</Words>
  <Application>Microsoft Office PowerPoint</Application>
  <PresentationFormat>画面に合わせる (4:3)</PresentationFormat>
  <Paragraphs>1118</Paragraphs>
  <Slides>71</Slides>
  <Notes>60</Notes>
  <HiddenSlides>0</HiddenSlides>
  <MMClips>0</MMClips>
  <ScaleCrop>false</ScaleCrop>
  <HeadingPairs>
    <vt:vector size="4" baseType="variant">
      <vt:variant>
        <vt:lpstr>テーマ</vt:lpstr>
      </vt:variant>
      <vt:variant>
        <vt:i4>2</vt:i4>
      </vt:variant>
      <vt:variant>
        <vt:lpstr>スライド タイトル</vt:lpstr>
      </vt:variant>
      <vt:variant>
        <vt:i4>71</vt:i4>
      </vt:variant>
    </vt:vector>
  </HeadingPairs>
  <TitlesOfParts>
    <vt:vector size="73" baseType="lpstr">
      <vt:lpstr>0905_Juku</vt:lpstr>
      <vt:lpstr>906_Juku</vt:lpstr>
      <vt:lpstr>"オープン"のトレンドとビジネス戦略</vt:lpstr>
      <vt:lpstr>Agenda</vt:lpstr>
      <vt:lpstr>「オープン」は損か、得か</vt:lpstr>
      <vt:lpstr>ITにおける「オープン」の歴史</vt:lpstr>
      <vt:lpstr>IBMと「オープン」</vt:lpstr>
      <vt:lpstr>IBMとオープン</vt:lpstr>
      <vt:lpstr>IBMが作り出した「アーキテクチャー」</vt:lpstr>
      <vt:lpstr>世界初の「個人向け」コンピュータ</vt:lpstr>
      <vt:lpstr>Apple 1</vt:lpstr>
      <vt:lpstr>Apple II (1977)</vt:lpstr>
      <vt:lpstr>ビジネス向けキラーアプリ - Visicalc (1979)</vt:lpstr>
      <vt:lpstr>IBM PC (1981)</vt:lpstr>
      <vt:lpstr>Macintosh (1984)</vt:lpstr>
      <vt:lpstr>IBM PC/AT (1984)</vt:lpstr>
      <vt:lpstr>IBM PC/ATと互換機</vt:lpstr>
      <vt:lpstr>オープンソースソフトウェア (OSS)</vt:lpstr>
      <vt:lpstr>OSSは「十分使える」</vt:lpstr>
      <vt:lpstr>Linuxは今や基幹業務にも採用</vt:lpstr>
      <vt:lpstr>OSSへの不安と対応</vt:lpstr>
      <vt:lpstr>ユーザーにとってのOSSのメリット</vt:lpstr>
      <vt:lpstr>クラウドに期待される価値の違い</vt:lpstr>
      <vt:lpstr>２つのオープンソース</vt:lpstr>
      <vt:lpstr>２つのオープンソース</vt:lpstr>
      <vt:lpstr>リチャード・ストールマン</vt:lpstr>
      <vt:lpstr>フリー(自由)ソフトウェアとは</vt:lpstr>
      <vt:lpstr>GPL の何が問題なのか？</vt:lpstr>
      <vt:lpstr>「ビジネスで使いやすい」オープンソースとは</vt:lpstr>
      <vt:lpstr>オープンソースソフトウェアの定義</vt:lpstr>
      <vt:lpstr>たとえば、本IT塾のPPTファイルは</vt:lpstr>
      <vt:lpstr>ソフトウェアのライセンス(使用許諾)</vt:lpstr>
      <vt:lpstr>Linuxのビジネスモデル</vt:lpstr>
      <vt:lpstr>ディストリビューション</vt:lpstr>
      <vt:lpstr>Linuxディストリビューションの誕生</vt:lpstr>
      <vt:lpstr>Linuxの転機／IBMによるコミットメント</vt:lpstr>
      <vt:lpstr>「ディストリビューション」と「サブスクリプション」</vt:lpstr>
      <vt:lpstr>オープンソース開発の実際</vt:lpstr>
      <vt:lpstr>Linuxの開発・ビジネスモデル</vt:lpstr>
      <vt:lpstr>IBM社内の開発者同士でコミュニケーションを取ることを禁止</vt:lpstr>
      <vt:lpstr>変わるオープンソース</vt:lpstr>
      <vt:lpstr>例えばセキュリティ・アプライアンスの場合</vt:lpstr>
      <vt:lpstr>OSSはベンダーにとってもメリットがある</vt:lpstr>
      <vt:lpstr>OSSに参入するベンダーの思惑</vt:lpstr>
      <vt:lpstr>オープン化への思惑</vt:lpstr>
      <vt:lpstr>オープンソースのビジネスモデル</vt:lpstr>
      <vt:lpstr>ファウンデーションモデルの誕生</vt:lpstr>
      <vt:lpstr>FoundationとSponsorship</vt:lpstr>
      <vt:lpstr>Mozillaの収益源は？</vt:lpstr>
      <vt:lpstr>オープンソースのビジネスモデル</vt:lpstr>
      <vt:lpstr>Foundation方式が増える</vt:lpstr>
      <vt:lpstr>「企業の色」は嫌われる</vt:lpstr>
      <vt:lpstr>オープン時代のソフトウェアビジネス</vt:lpstr>
      <vt:lpstr>様々なオープン</vt:lpstr>
      <vt:lpstr>オープン・クラウドの動向</vt:lpstr>
      <vt:lpstr>Open Source Hardware</vt:lpstr>
      <vt:lpstr>オープンデータ</vt:lpstr>
      <vt:lpstr>経産省のオープンデータポータル</vt:lpstr>
      <vt:lpstr>PowerPoint プレゼンテーション</vt:lpstr>
      <vt:lpstr>PowerPoint プレゼンテーション</vt:lpstr>
      <vt:lpstr>PowerPoint プレゼンテーション</vt:lpstr>
      <vt:lpstr>クリエイティブ・コモンズ</vt:lpstr>
      <vt:lpstr>オープン時代のITビジネス</vt:lpstr>
      <vt:lpstr>「損して得を取る」ビジネスモデル</vt:lpstr>
      <vt:lpstr>グレイトフル・デッド</vt:lpstr>
      <vt:lpstr>オープンで無ければ生き残れない</vt:lpstr>
      <vt:lpstr>補足資料</vt:lpstr>
      <vt:lpstr>フリーウェア、フリーソフトウェア、OSS</vt:lpstr>
      <vt:lpstr>GNUプロジェクト30周年</vt:lpstr>
      <vt:lpstr>OSSライセンスの採用状況</vt:lpstr>
      <vt:lpstr>オープンソース・ハードウェア</vt:lpstr>
      <vt:lpstr>OSSに関連するIBMの動き</vt:lpstr>
      <vt:lpstr>テスラが特許を開放</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Shoji Okoshi</dc:creator>
  <cp:lastModifiedBy>Windows ユーザー</cp:lastModifiedBy>
  <cp:revision>1842</cp:revision>
  <dcterms:created xsi:type="dcterms:W3CDTF">2008-07-07T05:29:44Z</dcterms:created>
  <dcterms:modified xsi:type="dcterms:W3CDTF">2014-06-18T06:00:59Z</dcterms:modified>
</cp:coreProperties>
</file>