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8"/>
  </p:notesMasterIdLst>
  <p:handoutMasterIdLst>
    <p:handoutMasterId r:id="rId19"/>
  </p:handoutMasterIdLst>
  <p:sldIdLst>
    <p:sldId id="774" r:id="rId3"/>
    <p:sldId id="814" r:id="rId4"/>
    <p:sldId id="811" r:id="rId5"/>
    <p:sldId id="802" r:id="rId6"/>
    <p:sldId id="799" r:id="rId7"/>
    <p:sldId id="804" r:id="rId8"/>
    <p:sldId id="816" r:id="rId9"/>
    <p:sldId id="805" r:id="rId10"/>
    <p:sldId id="806" r:id="rId11"/>
    <p:sldId id="813" r:id="rId12"/>
    <p:sldId id="800" r:id="rId13"/>
    <p:sldId id="801" r:id="rId14"/>
    <p:sldId id="815" r:id="rId15"/>
    <p:sldId id="812" r:id="rId16"/>
    <p:sldId id="808" r:id="rId17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3" autoAdjust="0"/>
    <p:restoredTop sz="90909" autoAdjust="0"/>
  </p:normalViewPr>
  <p:slideViewPr>
    <p:cSldViewPr>
      <p:cViewPr>
        <p:scale>
          <a:sx n="60" d="100"/>
          <a:sy n="60" d="100"/>
        </p:scale>
        <p:origin x="-105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2014/7/16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2014/7/16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http://www.publickey1.jp/blog/14/dockerjuly_tech_festa_2014.html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659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69FD8-1808-4B55-8C93-E58B586D4E34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3425"/>
            <a:ext cx="4902200" cy="3676650"/>
          </a:xfrm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477" y="4654870"/>
            <a:ext cx="5390810" cy="4410698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http://www.publickey1.jp/blog/14/dockerdockerfiledocker_meetup_tokyo_2.html</a:t>
            </a:r>
          </a:p>
          <a:p>
            <a:r>
              <a:rPr kumimoji="1" lang="en-US" altLang="ja-JP" dirty="0" smtClean="0"/>
              <a:t>http://qiita.com/kazunori279/items/ebe8ea24601e606f8048</a:t>
            </a:r>
          </a:p>
          <a:p>
            <a:r>
              <a:rPr kumimoji="1" lang="en-US" altLang="ja-JP" dirty="0" smtClean="0"/>
              <a:t>http://blog.youyo.info/blog/2014/06/22/jtf2014/</a:t>
            </a:r>
          </a:p>
          <a:p>
            <a:r>
              <a:rPr kumimoji="1" lang="en-US" altLang="ja-JP" smtClean="0"/>
              <a:t>http://chonaso.hatenablog.com/entry/20140622/1403416292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785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http://www.publickey1.jp/blog/14/dockerdockerfiledocker_meetup_tokyo_2.html</a:t>
            </a:r>
          </a:p>
          <a:p>
            <a:r>
              <a:rPr kumimoji="1" lang="en-US" altLang="ja-JP" dirty="0" smtClean="0"/>
              <a:t>http://www.atmarkit.co.jp/ait/articles/1407/14/news122.html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411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http://jp.techcrunch.com/2014/06/11/20140610google-bets-big-on-docker-with-app-engine-integration-open-source-container-management-tool/</a:t>
            </a:r>
          </a:p>
          <a:p>
            <a:r>
              <a:rPr kumimoji="1" lang="en-US" altLang="ja-JP" dirty="0" smtClean="0"/>
              <a:t>http://googlecloudplatform.blogspot.jp/2014/06/an-update-on-container-support-on-google-cloud-platform.html</a:t>
            </a:r>
          </a:p>
          <a:p>
            <a:r>
              <a:rPr kumimoji="1" lang="en-US" altLang="ja-JP" dirty="0" smtClean="0"/>
              <a:t>http://dev.classmethod.jp/cloud/aws/beanstalk-and-docker/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24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http://jp.techcrunch.com/2014/06/11/20140610google-bets-big-on-docker-with-app-engine-integration-open-source-container-management-tool/</a:t>
            </a:r>
          </a:p>
          <a:p>
            <a:r>
              <a:rPr kumimoji="1" lang="en-US" altLang="ja-JP" dirty="0" smtClean="0"/>
              <a:t>http://googlecloudplatform.blogspot.jp/2014/</a:t>
            </a:r>
          </a:p>
          <a:p>
            <a:r>
              <a:rPr kumimoji="1" lang="en-US" altLang="ja-JP" dirty="0" smtClean="0"/>
              <a:t>http://www.school.ctc-g.co.jp/columns/nakai/nakai43.html06/an-update-on-container-support-on-google-cloud-platform.html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24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http://yugui.jp/articles/880</a:t>
            </a:r>
          </a:p>
          <a:p>
            <a:r>
              <a:rPr kumimoji="1" lang="en-US" altLang="ja-JP" dirty="0" smtClean="0"/>
              <a:t>http://qiita.com/Surgo/items/709a07d68c6eafbad267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147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http://www.publickey1.jp/blog/14/dockerdockerfiledocker_meetup_tokyo_2.html</a:t>
            </a:r>
          </a:p>
          <a:p>
            <a:r>
              <a:rPr kumimoji="1" lang="en-US" altLang="ja-JP" dirty="0" smtClean="0"/>
              <a:t>http://www.atmarkit.co.jp/ait/articles/1407/14/news122.html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610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 smtClean="0">
                <a:latin typeface="+mn-lt"/>
                <a:ea typeface="+mn-ea"/>
              </a:rPr>
              <a:t>IT</a:t>
            </a:r>
            <a:r>
              <a:rPr lang="ja-JP" altLang="en-US" sz="1200" baseline="0" dirty="0" smtClean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326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 smtClean="0">
                <a:latin typeface="+mn-lt"/>
                <a:ea typeface="+mn-ea"/>
              </a:rPr>
              <a:t>© 2009-14, all rights reserved by </a:t>
            </a:r>
            <a:r>
              <a:rPr lang="en-US" altLang="ja-JP" sz="800" baseline="0" dirty="0" err="1" smtClean="0">
                <a:latin typeface="+mn-lt"/>
                <a:ea typeface="+mn-ea"/>
              </a:rPr>
              <a:t>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2976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 all rights reserved by </a:t>
            </a:r>
            <a:r>
              <a:rPr lang="en-US" altLang="ja-JP" sz="800" dirty="0" err="1" smtClean="0">
                <a:latin typeface="+mn-lt"/>
                <a:ea typeface="+mn-ea"/>
              </a:rPr>
              <a:t>NetCommerce</a:t>
            </a:r>
            <a:r>
              <a:rPr lang="en-US" altLang="ja-JP" sz="800" dirty="0" smtClean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Docker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6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Docker</a:t>
            </a:r>
            <a:r>
              <a:rPr kumimoji="1" lang="ja-JP" altLang="en-US" dirty="0" smtClean="0"/>
              <a:t>の活用 </a:t>
            </a:r>
            <a:r>
              <a:rPr kumimoji="1" lang="en-US" altLang="ja-JP" dirty="0" smtClean="0"/>
              <a:t>(3) </a:t>
            </a:r>
            <a:r>
              <a:rPr kumimoji="1" lang="ja-JP" altLang="en-US" dirty="0" smtClean="0"/>
              <a:t>マルチクラウド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6228184" y="5015430"/>
            <a:ext cx="2511896" cy="114987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RedHat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 </a:t>
            </a:r>
            <a:r>
              <a:rPr kumimoji="0" lang="en-US" altLang="ja-JP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OpenShift</a:t>
            </a:r>
            <a:endParaRPr kumimoji="0" lang="ja-JP" alt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228184" y="3719286"/>
            <a:ext cx="2511896" cy="114987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Google Compute Engine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Google Managed VM</a:t>
            </a:r>
            <a:endParaRPr kumimoji="0" lang="ja-JP" alt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228184" y="1124744"/>
            <a:ext cx="2511896" cy="114987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AWS </a:t>
            </a:r>
            <a:r>
              <a:rPr kumimoji="0" lang="en-US" altLang="ja-JP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BeansTalk</a:t>
            </a:r>
            <a:endParaRPr kumimoji="0" lang="ja-JP" alt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228184" y="2423142"/>
            <a:ext cx="2511896" cy="114987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Azure Virtual Machines</a:t>
            </a:r>
            <a:endParaRPr kumimoji="0" lang="ja-JP" alt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760640" cy="49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79512" y="6237312"/>
            <a:ext cx="6391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http://blogs.msdn.com/b/windowsazurej/archive/2014/06/18/blog-docker-and-azure-coolness.aspx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342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971550"/>
            <a:ext cx="53816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690813" y="609329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100" dirty="0"/>
              <a:t>http://www.publickey1.jp/blog/14/chefdockerchef_container.html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112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2356"/>
            <a:ext cx="6124153" cy="53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85417" y="6381328"/>
            <a:ext cx="5886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700" dirty="0"/>
              <a:t>http://jp.techcrunch.com/2014/07/11/20140710google-microsoft-ibm-and-others-collaborate-to-make-managing-docker-containers-easier/</a:t>
            </a:r>
            <a:endParaRPr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35460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補足</a:t>
            </a:r>
            <a:r>
              <a:rPr kumimoji="1" lang="ja-JP" altLang="en-US" dirty="0" smtClean="0"/>
              <a:t>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4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古くて新しい技術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コンテナ技術は昔からある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UNIX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chroot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jail</a:t>
            </a:r>
          </a:p>
          <a:p>
            <a:pPr lvl="1"/>
            <a:r>
              <a:rPr kumimoji="1" lang="ja-JP" altLang="en-US" dirty="0" smtClean="0"/>
              <a:t>元々はシステム</a:t>
            </a:r>
            <a:r>
              <a:rPr lang="ja-JP" altLang="en-US" dirty="0" smtClean="0"/>
              <a:t>内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テスト環境を作るため</a:t>
            </a:r>
            <a:r>
              <a:rPr kumimoji="1" lang="ja-JP" altLang="en-US" dirty="0" smtClean="0"/>
              <a:t>の隔離技術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軽量仮想</a:t>
            </a:r>
            <a:r>
              <a:rPr lang="ja-JP" altLang="en-US" dirty="0" smtClean="0"/>
              <a:t>マシン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カーネルを共有するため、ディスク・メモリを喰わない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エミュレーションは行わない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LXC (Linux Containers)</a:t>
            </a:r>
          </a:p>
          <a:p>
            <a:r>
              <a:rPr lang="en-US" altLang="ja-JP" dirty="0" err="1" smtClean="0"/>
              <a:t>Docker</a:t>
            </a:r>
            <a:r>
              <a:rPr lang="ja-JP" altLang="en-US" dirty="0" smtClean="0"/>
              <a:t>が新しい部分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ポータビリティ</a:t>
            </a:r>
            <a:endParaRPr kumimoji="1" lang="en-US" altLang="ja-JP" dirty="0" smtClean="0"/>
          </a:p>
          <a:p>
            <a:pPr lvl="2"/>
            <a:r>
              <a:rPr kumimoji="1" lang="en-US" altLang="ja-JP" dirty="0" err="1" smtClean="0"/>
              <a:t>Dockerfile</a:t>
            </a:r>
            <a:r>
              <a:rPr kumimoji="1" lang="ja-JP" altLang="en-US" dirty="0" smtClean="0"/>
              <a:t>で依存環境を定義し、マシン特有の環境を抽象化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自動</a:t>
            </a:r>
            <a:r>
              <a:rPr lang="ja-JP" altLang="en-US" dirty="0" smtClean="0"/>
              <a:t>ビルド・高速デプロイ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コンテナ</a:t>
            </a:r>
            <a:r>
              <a:rPr kumimoji="1" lang="ja-JP" altLang="en-US" dirty="0" smtClean="0"/>
              <a:t>を自動的にアセンブル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差分を利用</a:t>
            </a:r>
            <a:r>
              <a:rPr lang="ja-JP" altLang="en-US" dirty="0" smtClean="0"/>
              <a:t>して高速に処理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アプリケーションのデプロイに最適化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DevOps</a:t>
            </a:r>
            <a:r>
              <a:rPr kumimoji="1" lang="ja-JP" altLang="en-US" dirty="0" smtClean="0"/>
              <a:t>における</a:t>
            </a:r>
            <a:r>
              <a:rPr kumimoji="1" lang="en-US" altLang="ja-JP" dirty="0" err="1" smtClean="0"/>
              <a:t>Docker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Dev</a:t>
            </a:r>
          </a:p>
          <a:p>
            <a:pPr lvl="1"/>
            <a:r>
              <a:rPr lang="ja-JP" altLang="en-US" dirty="0"/>
              <a:t>開発環境</a:t>
            </a:r>
            <a:r>
              <a:rPr lang="ja-JP" altLang="en-US" dirty="0" smtClean="0"/>
              <a:t>と本番環境を同一に管理できる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デプロイ</a:t>
            </a:r>
            <a:r>
              <a:rPr kumimoji="1" lang="ja-JP" altLang="en-US" dirty="0" smtClean="0"/>
              <a:t>が簡単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配布イメージ</a:t>
            </a:r>
            <a:r>
              <a:rPr lang="ja-JP" altLang="en-US" dirty="0" smtClean="0"/>
              <a:t>の作成が容易・短時間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問題が起こったとき</a:t>
            </a:r>
            <a:r>
              <a:rPr kumimoji="1" lang="ja-JP" altLang="en-US" dirty="0" smtClean="0"/>
              <a:t>に本番環境と全く同じ環境でデバッグできる</a:t>
            </a:r>
            <a:endParaRPr kumimoji="1" lang="en-US" altLang="ja-JP" dirty="0" smtClean="0"/>
          </a:p>
          <a:p>
            <a:r>
              <a:rPr lang="en-US" altLang="ja-JP" dirty="0" smtClean="0"/>
              <a:t>Ops</a:t>
            </a:r>
          </a:p>
          <a:p>
            <a:pPr lvl="1"/>
            <a:r>
              <a:rPr kumimoji="1" lang="ja-JP" altLang="en-US" dirty="0"/>
              <a:t>コンテナ</a:t>
            </a:r>
            <a:r>
              <a:rPr kumimoji="1" lang="ja-JP" altLang="en-US" dirty="0" smtClean="0"/>
              <a:t>の中身を気にする必要が無い</a:t>
            </a:r>
            <a:endParaRPr lang="en-US" altLang="ja-JP" dirty="0"/>
          </a:p>
          <a:p>
            <a:pPr lvl="1"/>
            <a:r>
              <a:rPr lang="ja-JP" altLang="en-US" dirty="0" smtClean="0"/>
              <a:t>コンテナ外の環境（ネットワーク、リソース）を管理すれば良い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必要</a:t>
            </a:r>
            <a:r>
              <a:rPr kumimoji="1" lang="ja-JP" altLang="en-US" dirty="0" smtClean="0"/>
              <a:t>なリソースが少ない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971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Docker1.0</a:t>
            </a:r>
            <a:r>
              <a:rPr kumimoji="1" lang="ja-JP" altLang="en-US" dirty="0" err="1" smtClean="0"/>
              <a:t>がリ</a:t>
            </a:r>
            <a:r>
              <a:rPr kumimoji="1" lang="ja-JP" altLang="en-US" dirty="0" smtClean="0"/>
              <a:t>リース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90613"/>
            <a:ext cx="8763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2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Docker</a:t>
            </a:r>
            <a:r>
              <a:rPr kumimoji="1" lang="en-US" altLang="ja-JP" dirty="0" smtClean="0"/>
              <a:t> (</a:t>
            </a:r>
            <a:r>
              <a:rPr kumimoji="1" lang="ja-JP" altLang="en-US" dirty="0" smtClean="0"/>
              <a:t>コンテナ管理フレームワーク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323528" y="1556792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アプリケーション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323528" y="2552494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ミドルウェア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23528" y="3568990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latin typeface="+mn-lt"/>
                <a:ea typeface="+mn-ea"/>
              </a:rPr>
              <a:t>OS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323528" y="4581128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ハードウェア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 rot="16200000">
            <a:off x="655365" y="3202215"/>
            <a:ext cx="3744416" cy="59758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SaaS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 rot="16200000">
            <a:off x="1933319" y="3706271"/>
            <a:ext cx="2736305" cy="59758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PaaS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 rot="16200000">
            <a:off x="3211275" y="4210325"/>
            <a:ext cx="1728191" cy="59758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>
                <a:solidFill>
                  <a:schemeClr val="bg1"/>
                </a:solidFill>
                <a:latin typeface="+mn-lt"/>
                <a:ea typeface="+mn-ea"/>
              </a:rPr>
              <a:t>I</a:t>
            </a: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aaS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 rot="16200000">
            <a:off x="3697144" y="3922292"/>
            <a:ext cx="2304254" cy="59758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Docker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06833" y="5589240"/>
            <a:ext cx="5472608" cy="576064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 err="1" smtClean="0">
                <a:latin typeface="+mn-lt"/>
                <a:ea typeface="+mn-ea"/>
              </a:rPr>
              <a:t>IaaS</a:t>
            </a:r>
            <a:r>
              <a:rPr kumimoji="0" lang="ja-JP" altLang="en-US" sz="1600" dirty="0" smtClean="0">
                <a:latin typeface="+mn-lt"/>
                <a:ea typeface="+mn-ea"/>
              </a:rPr>
              <a:t>よりも軽量で使いやすく、</a:t>
            </a:r>
            <a:r>
              <a:rPr kumimoji="0" lang="en-US" altLang="ja-JP" sz="1600" dirty="0" err="1" smtClean="0">
                <a:latin typeface="+mn-lt"/>
                <a:ea typeface="+mn-ea"/>
              </a:rPr>
              <a:t>PaaS</a:t>
            </a:r>
            <a:r>
              <a:rPr kumimoji="0" lang="ja-JP" altLang="en-US" sz="1600" dirty="0" smtClean="0">
                <a:latin typeface="+mn-lt"/>
                <a:ea typeface="+mn-ea"/>
              </a:rPr>
              <a:t>よりも柔軟</a:t>
            </a:r>
            <a:endParaRPr kumimoji="0" lang="en-US" altLang="ja-JP" sz="1600" dirty="0" smtClean="0">
              <a:latin typeface="+mn-lt"/>
              <a:ea typeface="+mn-ea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372200" y="1556791"/>
            <a:ext cx="2439888" cy="648073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アプリケーションのデプロイに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最適化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381968" y="2344855"/>
            <a:ext cx="2430120" cy="648073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軽量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・高速な仮想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マシン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6372200" y="3140967"/>
            <a:ext cx="2439888" cy="648073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高いポータビリティ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372200" y="3933056"/>
            <a:ext cx="2439888" cy="64807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アプリケーションを高速かつ確実にデプロイ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6381968" y="4725144"/>
            <a:ext cx="2430120" cy="64807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PaaS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の強化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381968" y="5517232"/>
            <a:ext cx="2430120" cy="64807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マルチクラウド対応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8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>
            <a:stCxn id="75" idx="2"/>
          </p:cNvCxnSpPr>
          <p:nvPr/>
        </p:nvCxnSpPr>
        <p:spPr bwMode="auto">
          <a:xfrm>
            <a:off x="1758906" y="2747206"/>
            <a:ext cx="0" cy="2226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線コネクタ 95"/>
          <p:cNvCxnSpPr>
            <a:stCxn id="88" idx="2"/>
            <a:endCxn id="74" idx="0"/>
          </p:cNvCxnSpPr>
          <p:nvPr/>
        </p:nvCxnSpPr>
        <p:spPr bwMode="auto">
          <a:xfrm flipH="1">
            <a:off x="2513013" y="2748049"/>
            <a:ext cx="4719" cy="11929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線コネクタ 96"/>
          <p:cNvCxnSpPr>
            <a:stCxn id="92" idx="2"/>
          </p:cNvCxnSpPr>
          <p:nvPr/>
        </p:nvCxnSpPr>
        <p:spPr bwMode="auto">
          <a:xfrm flipH="1">
            <a:off x="3279385" y="2748049"/>
            <a:ext cx="347" cy="22178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角丸四角形 1"/>
          <p:cNvSpPr/>
          <p:nvPr/>
        </p:nvSpPr>
        <p:spPr bwMode="auto">
          <a:xfrm>
            <a:off x="1219200" y="3508555"/>
            <a:ext cx="2587625" cy="3049493"/>
          </a:xfrm>
          <a:prstGeom prst="roundRect">
            <a:avLst>
              <a:gd name="adj" fmla="val 3633"/>
            </a:avLst>
          </a:prstGeom>
          <a:solidFill>
            <a:srgbClr val="FFFF99"/>
          </a:solidFill>
          <a:ln w="3810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>
                <a:ea typeface="ＭＳ Ｐゴシック" pitchFamily="50" charset="-128"/>
              </a:rPr>
              <a:t>サーバーの仮想化</a:t>
            </a:r>
            <a:r>
              <a:rPr lang="en-US" altLang="ja-JP" sz="2800" dirty="0" smtClean="0">
                <a:ea typeface="ＭＳ Ｐゴシック" pitchFamily="50" charset="-128"/>
              </a:rPr>
              <a:t> 1</a:t>
            </a:r>
            <a:endParaRPr lang="ja-JP" altLang="en-US" sz="2800" dirty="0">
              <a:ea typeface="ＭＳ Ｐゴシック" pitchFamily="50" charset="-128"/>
            </a:endParaRPr>
          </a:p>
        </p:txBody>
      </p:sp>
      <p:sp>
        <p:nvSpPr>
          <p:cNvPr id="224" name="AutoShape 48" descr="data:image/jpg;base64,/9j/4AAQSkZJRgABAQAAAQABAAD/2wCEAAkGBhQREBEREBEWERQVGRoYGRgUFxUVFRgWExYZFxsXFxYYGyYfFxokGRgSHzAiIzMpLC8uFR8xNTAsNSYrOCkBCQoKDgwOGg8PGjQfHyQ1NTUvLDQ1MTUyNSktLykpNTUsLykwKjUpLi0qNDI1NSw1KS8pKSksLSkqLCwpLCw0LP/AABEIAIsAsAMBIgACEQEDEQH/xAAbAAEAAgMBAQAAAAAAAAAAAAAABgcDBAUCAf/EAEkQAAIBAwEEBwMIAw0JAAAAAAECAwAEEQUGEiExBxMiQVFhgRRxkRUyQlKSobHBcrLRFiMkM1Nic4OToqPC8CU0NoKzw9Li4//EABkBAQADAQEAAAAAAAAAAAAAAAACAwQBBf/EACgRAAICAQMDAgcBAAAAAAAAAAABAhEhAwQSMTJRE0FCcYGhseHwIv/aAAwDAQACEQMRAD8AlOyu02sahax3cKaciPvYEhut7ssVOd3I5jxrevtS1u3Rpmt7G5VAWaOB7hZSqjJ3TIME47uNR3on20S30m3ia1vJCpftQ2sssZzIx4Oowak9/wBIbsjLaabfSzEEIJLZ4Y97HAvJJgBc0B3tlNpY9QtIrqHIVweDfOVlOGU+YINdeqh2QgvLVYtEtHjjmjXr7u4ZetWEztlYokyA743eJ4c6l82zWoopaDVmkkHHduIIDEx8D1aqyA+IJxQEvpVZaj0nynTo5ERLa5N0LKcy9qK2kGd+Q8eK4AIz49+OPfj2dvGUOmtTMxHAiC1aEn9AJkjy3vWgJPfXiwxSSyHCRqzscE4VAWJwOJ4A1j0rVI7mGOeFt6ORQynBGVPI4PEVBtUbUZ9KvBcsLSWBbhXKxI6XUSxHDoGbMQYZ8/IVr7EXkthosV9c3XW20dqGWAQohU8N0CUHLH6PH62e6gLMpUE0Sy1O+iS5nvvYRKA6QW0UTFEYZXfklDFmwRkYH7NDarW9S002iNOlzFPcxR9cYkSRQzYaORBlWDLxDrggqQRxFAWVSq2ttc1G81LUbK3nS3it5E/fjErsisnCNEOAzMd47zcgnnWefVr2O5j0m2ufaLkqZ5bqeJcQQkhVAijwHcnlnA4jx4AWFWpqupLbwyTyZ3Y1LHHM47h5k4HrUdn2bv1UtDq8jS+E0FuYSfAqiBlB8QSR5140PUzq1lc29yns88bNBOq8Qsi4IdM81PBhnzGe+uqrycd1gz2F5qFzGsy+z2yON5VdZJZN08QWIKgZFeNR1i9sl624SG5hB7ZhDxyKCcb26xII/wBcK82DajaRrEYIrxEAVWjk6uTdHAZVxgkDAr3c7YxhSl/ZzwI3BjJGJIuPcWQkY99X1nCTX99Si8ZbT/vodTVNqIYLdLgkuJMdWqjLyFxkBR4/hWjDNqUw3gtvaKeSuHmkx/O3Sqg1yz1cusWiJumGK3MkQXG5lie0oHDlj7Iqc1CVQrBNXO8kYuL7ULYb8kUN3GOLCHfjlA8QrEhvcKyajtcvydJfWuJN0DAfIwd4AqwByCM1I6qvWh1fy7CnCPEUmByDuy5x4Zz91SglN5RGbcFhlmafcGSKNzgFlVjjlllB4fGtitLRf92g/o0/UFbtUvqXLoQXoUUjRbUEYOZOf9K1TqlK4dK6v5zpWsXF7Ojex3kcYaZVZxDLDwHWBQSqEE9rlx8q7d10naciby3cczH5scJ62Vj3KqLk5PnipURWKO1RSSqqpPeAAfuoCrNPWeys5bm8sOtivrt5rmJlMjW8EmN1mjAO+V3cnwyPTYNrs2y9akttDnjmGd4H+yjgg+lWhWE2iZ3txc+OBn44oCttl/aJrDWY1ae4tSsi2TT7xlkVoXBALAM6bxQKTz41i2clg1LQRpMU6i6FtutG28GR42HzwRwG/uA++rUrBeWvWRyR7zJvqV3kOHXeBG8p7mGcg0BC9A2+S3gig1KGa0niVUbehleNygC70ckasrA4z61H+kXaRrv5P6iCVbZbyAtNMjRb7l8KkSOAzDG8S2AOAAzxqS6X8rWcSwPBFqITIWb2gwSMueHWI8bDex3g/Gvk+z95qFxbSX6xW1vbyCZYInaaSSVPmmSQqqhRnOAPH0AxbCIRquvZHOeH/pNXL202cii1UaheWxubOWERSModjBIhysjKnExleBIzjj5ZtClAVfN+5xU3wbZ88ljZ5JGPcBGpLEnwxW1oegTNply9taDTJZX340jZ1laND2euJPZcje4eYzVgraqDvBQCe8AA/HnWWup07ONWqItpm3kG4q3bG1mAAdJgydoDiQSMEHnWLX9sLaW3lhgb2qSRGRY4gZCSwIBOBgAZz6VK3iDcGAPvGfxpHCF+aAPcAPwqfKN3RDjKqsgseydxBbWM8IBurZSGQng6OSxjzyyN4j1PlXatdvbUjE7m1kHzo5wY2B95GCPMVI68SQhuDAH3gH8aOfLuQUOPayNaj0hWyK3UMbqTBISEM3Ic2YDCjzqMtbh9Iv7nrVmmuSrybnEJ2xux45jGT8fCrLjiC8FAHuAH4VgtNMiiaRoo1QyHLlQAWI4ZOP8AXE+NSjOMeiIyg5dWR7TNubNIYkabBVEBHVy8CFAI+b41tfu/sv5f/Dl/8KkGKYqFx8ff9E6l5+37PtKUqBMUpSgFK17+/SCN5ZnEcaAszMcAAd5qtDtrqWrM3yPEtraKSDd3I4tjmY1IIA9CfEjlQFp0qmp9B4/wvaidn7xASqg+A3GI/CkGhYP8F2pmVu4T5YH377CpcJeCPOPkuWlVclxtBarvKbXVo8cChCSehG6D99aV7pGpTASavrK6arcRBa8GA8MqQf1/fXEm8HbSyW9SqR/czYZ7Ov36t9Yu+P1B+NdPTOjJbsES69c3sQ5JHJunHg+87Z+ArrhJdUcU4voy0Z9UiQ4eWND4M6g/eayQXaOMo6uP5pDfhVLXuyWh2zmKaxuy4+uzKT5jtgEeYrCmzOhOQYXu7B+51Zjj17VS9KdXRH1YXVl60qooTq+nIJ7W6XXLIc1P8eqjngjLZA82/Rqe7G7b2+pw9bbN2lwJI2wJIye5h4c8EcDj31WWEgpSlAKUpQClKUApSlAKUpQFW9IDtqeq2uiqxWBB7RdFTglRxVM93DHrID9GuFtZtL1zez2+IrSLsRxp2VYJw3iBzHDgOWPOt/QbjN/tRefSjAhQ+Aw6/jGnwqG4rZtYJ3JmPczaqKFKV1tlNNFxe28RGVLgt+inaI9cY9a3N0rMSVuiTW8vyRYqwH8MuhkA8o4+eSvLIyPeT4LUHuLhpGZ5GLu3EsxySfM12tuNTM9/O2cqjdWvuj4H+9vH1rg1XpxxyfVk9R5pdEK9xSlGDIxVhyKkhh7iOIrxSrSsm2k7VR3iC01TDA8I5+AdGPAbx+Ha5eI76ju0Wz8llOYpOI5qw5OviPA9xHcfSuXU50iT5S0+S0ftXFsN+FjzZBw3c9/1fVPCqWvTdroXJ+oqfUimj63LayCSByp7xzVh4MvePv8ACuttLIIVj2j00dTIjhLuEfMcMQDnHiSuT37ytwIOY3Uhj/4f1jPL97x+llP/AFqvcwTjy9yzbTalx9i6dPvlnhjmj4pIiuv6LqGH3EVsVHOjnPyTp+9z6iP9Xh92KkdecegKUpQClKUApSlAKUpQFN7Pw4udq7f6RbrB5g9a35r8aiNT/qxb7WSIwwl/a/FlGD6/vTfGoLdWxjd425ozIfehK/lW7avDRh3SymYqmHRZFm/z9WNz8So/M1D6mHRYf4fjxif8VrRq9jM+l3o2XstMgk3HMuoTs2CI+Cb7tyGCBzOOZrfvtjIJ1aOO1ksbndLIrsGjkC4yAQzDPEeBGQeIquW4Hh3H8DUp2P16aTUrQzTPJxZBvnOA6Hl6gfCoShJK0yyM4t00RQildHaO36u8ukHACV8e4sT+dc6r07VlDVOiY7L7OQezrd3itIJJBFDEp3d9yccTkd4PMgYBJqVaXNFBfw2406O3kdWIeORXKrg53gFHPFRadeu0GMrxNtMd4eTFhn4SKa89FwzqG8eJEbnjxOeyOZ8jWWa5KTb8mqD4uKS8Ec1sD2q43eC9bJjHLHWNW9tQ5g2a3B8+8uQFA5kKf/mPjXJCNJJgDLu2APFnb9pqWa/ZC41vSNKTtRWKCaXHLeADcfsR/wBoa5uXUVEbZXJyLU0Ww6i2gg/ko0j/ALNAv5Vu0pWA3ilKUApSlAKUpQClKUBV/TEPZbjSdUHAW8+5IR/Jy4Jz6LIP+euF0h2HVahKR82XEg8O2MH+8GqxukrQfbdLu4AMvuF08d+LtgDzOMetVzcXXt2iafeji8I9nl8ez2QT6qp/rK0beVT+Zn3Ebh8iNVMujDhczyfUgcj7S/sqG1IdhNZW2vEMhxHIDG5PIB8YJ8t4L8a36quDow6bqSsjwPKu9sLbl9RtQO5ix9yqT+ysG1Gzr2Vw0bA7hJMbdzJ3cfEDAI8vOu9scBaWd3qLDtY6mHP1jjJ+0V+wa5OVwte52EanT9iPbUTh726YcjK/907v5Vy6E+PGlWJUqK27dks6PtQXrZbOb+Kul3Pc+Dun3kEj3haz7E2T2usCCT5y9Yh8xu7wYeRAB9ahqOQQQcEHII5gjiCPPNW5ok0d0IdUP8bDG8cqqMlnwAMDx4tj+kHhWfV/zb8/kv0v9UvH4InsppyR3l1dTdmCyMrse7Ks+6PMgBj6Dxrf6GLF7h77WZxh7uQrHn6MSHJAPhndX+q865O26OUtdBtiDdXj9ddMvEIGbfOcdwwT+jEPrVbOj2EVrDFbRYVY0CqMjOFGMnxJ5k+JNYtWfORt0ocIm/SlKqLRSlKAUpSgFKUoBSlKAVTuiWC2eq6josvZt78Ga3PcrnJwvuwR/Ujxq4qhXSfsU99Aktqdy8tm6yBgQCSMEpnuzhSPNR3E11OsnGrwVTe2bQyPFIMOhKsPMeHkeY8jW/s1s497N1a9lF4yOeSL+ZPHA/IGt8bT2GpKPlCb5Mv4uxMJFIRynAnBxg+RII5cRitbUOkKwjaDTrcu1gXHtlwAwMoYHsZADbhIG9jGVBUcM53S3K446mKO2fLPQz6r0wxC5TT7OxGo2qARjeLNJI44ZjOGyO4HHHmCBU01uexSC1s7uE2+9h+qifIhZ8jedlOCMsfHvOMCvcMT7mdFGnrCRwePBfHnujd+Oajd1Y21jL7VrF6k0pYEQRnfkd88MjgSAccMBeWT3VnhSzKRfO3iMSPbT6EbO6eDe3gMFW7yrcs+fMelcqpd0on/AGgf6NP81RGvR023FNnn6iqTSFWJs7cw6TbQ3ExkeS7GdxMboRcEEgkAkBhx59rAquyan21e1K2hsLH5L+UnNsrhVyZFAG6cKEYkdkk+6qdxJJJPoW6EW22upxtS2d0q5upbw6peRSyklguQ/a+gpEed3GABx4AV52s6OdNtNNlvVkuopgMwyTOVleX6ICYB4+4EAE91blrtNqTcNP2bW1buecbuPPtLH+NdHR+iu4u51vNeuPaXXilun8SvfhsAAj+ao444k1glx+E3x5fETDo9vZptLspbnJleIFi3Nue6x8yu6fWpFXxVwMDgK+1AmKUpQClKUApSlAKUpQClKUBxda2Lsrxg91axTMPpMvax4bwwSK9xbI2a27Wq2sQgb50YRd1vM+J8+ddelAVte9AOmuxZOvg8opeH+IrGo10gdFNjpumyXECSNKskXbkcsQDKoPAALy8qu6oZ0wWnWaLegc1VX+w6sfuzQEP6Uh/tA+caf5qiFS/pHfrJbSccpbdGB9SfwZfjUQr1tHsR5Wr3syW0O+6IPpMq/aYD86n8b9ZtcyjlBZ7vu3sH/uVFdjbMy39qoGcOGPuj7f5CpV0eQ+0a5rd7zVXW3U9x3CN4D3dWn2qy7p5SNO1WGyzsV9pSsZsFKUoBSlKAUpSgFKUoBSlKAUpSgFKUoBWvqFks0UkMgykisjDxVwVP3GtilAUzpQWeH5EvpFgvrJisDycEmh+juk88ru8OfBSM4OPS9F95ntGFF+sZOGPHgM1Mek7Ze2urOSWeBXkiUlH4q6+W8pBI8jwqgdjLQXV2tvcF5Ys43DJIBj0YVdDWlBUimejGbtlmrqcGn71tpsg1HVJgY06rDRw55sW4qAOZyc9kZ3RVhbBbKDTrKO3Lb8nF5X+vK/Fjk8xyAz3KK2tntlbWyTdtLdIcjiVHab9Jzlm9TXYquUnJ2yyMVFUhSlKiSFKUoBSlKAUp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" name="AutoShape 50" descr="data:image/jpg;base64,/9j/4AAQSkZJRgABAQAAAQABAAD/2wCEAAkGBhQREBEREBEWERQVGRoYGRgUFxUVFRgWExYZFxsXFxYYGyYfFxokGRgSHzAiIzMpLC8uFR8xNTAsNSYrOCkBCQoKDgwOGg8PGjQfHyQ1NTUvLDQ1MTUyNSktLykpNTUsLykwKjUpLi0qNDI1NSw1KS8pKSksLSkqLCwpLCw0LP/AABEIAIsAsAMBIgACEQEDEQH/xAAbAAEAAgMBAQAAAAAAAAAAAAAABgcDBAUCAf/EAEkQAAIBAwEEBwMIAw0JAAAAAAECAwAEEQUGEiExBxMiQVFhgRRxkRUyQlKSobHBcrLRFiMkM1Nic4OToqPC8CU0NoKzw9Li4//EABkBAQADAQEAAAAAAAAAAAAAAAACAwQBBf/EACgRAAICAQMDAgcBAAAAAAAAAAABAhEhAwQSMTJRE0FCcYGhseHwIv/aAAwDAQACEQMRAD8AlOyu02sahax3cKaciPvYEhut7ssVOd3I5jxrevtS1u3Rpmt7G5VAWaOB7hZSqjJ3TIME47uNR3on20S30m3ia1vJCpftQ2sssZzIx4Oowak9/wBIbsjLaabfSzEEIJLZ4Y97HAvJJgBc0B3tlNpY9QtIrqHIVweDfOVlOGU+YINdeqh2QgvLVYtEtHjjmjXr7u4ZetWEztlYokyA743eJ4c6l82zWoopaDVmkkHHduIIDEx8D1aqyA+IJxQEvpVZaj0nynTo5ERLa5N0LKcy9qK2kGd+Q8eK4AIz49+OPfj2dvGUOmtTMxHAiC1aEn9AJkjy3vWgJPfXiwxSSyHCRqzscE4VAWJwOJ4A1j0rVI7mGOeFt6ORQynBGVPI4PEVBtUbUZ9KvBcsLSWBbhXKxI6XUSxHDoGbMQYZ8/IVr7EXkthosV9c3XW20dqGWAQohU8N0CUHLH6PH62e6gLMpUE0Sy1O+iS5nvvYRKA6QW0UTFEYZXfklDFmwRkYH7NDarW9S002iNOlzFPcxR9cYkSRQzYaORBlWDLxDrggqQRxFAWVSq2ttc1G81LUbK3nS3it5E/fjErsisnCNEOAzMd47zcgnnWefVr2O5j0m2ufaLkqZ5bqeJcQQkhVAijwHcnlnA4jx4AWFWpqupLbwyTyZ3Y1LHHM47h5k4HrUdn2bv1UtDq8jS+E0FuYSfAqiBlB8QSR5140PUzq1lc29yns88bNBOq8Qsi4IdM81PBhnzGe+uqrycd1gz2F5qFzGsy+z2yON5VdZJZN08QWIKgZFeNR1i9sl624SG5hB7ZhDxyKCcb26xII/wBcK82DajaRrEYIrxEAVWjk6uTdHAZVxgkDAr3c7YxhSl/ZzwI3BjJGJIuPcWQkY99X1nCTX99Si8ZbT/vodTVNqIYLdLgkuJMdWqjLyFxkBR4/hWjDNqUw3gtvaKeSuHmkx/O3Sqg1yz1cusWiJumGK3MkQXG5lie0oHDlj7Iqc1CVQrBNXO8kYuL7ULYb8kUN3GOLCHfjlA8QrEhvcKyajtcvydJfWuJN0DAfIwd4AqwByCM1I6qvWh1fy7CnCPEUmByDuy5x4Zz91SglN5RGbcFhlmafcGSKNzgFlVjjlllB4fGtitLRf92g/o0/UFbtUvqXLoQXoUUjRbUEYOZOf9K1TqlK4dK6v5zpWsXF7Ojex3kcYaZVZxDLDwHWBQSqEE9rlx8q7d10naciby3cczH5scJ62Vj3KqLk5PnipURWKO1RSSqqpPeAAfuoCrNPWeys5bm8sOtivrt5rmJlMjW8EmN1mjAO+V3cnwyPTYNrs2y9akttDnjmGd4H+yjgg+lWhWE2iZ3txc+OBn44oCttl/aJrDWY1ae4tSsi2TT7xlkVoXBALAM6bxQKTz41i2clg1LQRpMU6i6FtutG28GR42HzwRwG/uA++rUrBeWvWRyR7zJvqV3kOHXeBG8p7mGcg0BC9A2+S3gig1KGa0niVUbehleNygC70ckasrA4z61H+kXaRrv5P6iCVbZbyAtNMjRb7l8KkSOAzDG8S2AOAAzxqS6X8rWcSwPBFqITIWb2gwSMueHWI8bDex3g/Gvk+z95qFxbSX6xW1vbyCZYInaaSSVPmmSQqqhRnOAPH0AxbCIRquvZHOeH/pNXL202cii1UaheWxubOWERSModjBIhysjKnExleBIzjj5ZtClAVfN+5xU3wbZ88ljZ5JGPcBGpLEnwxW1oegTNply9taDTJZX340jZ1laND2euJPZcje4eYzVgraqDvBQCe8AA/HnWWup07ONWqItpm3kG4q3bG1mAAdJgydoDiQSMEHnWLX9sLaW3lhgb2qSRGRY4gZCSwIBOBgAZz6VK3iDcGAPvGfxpHCF+aAPcAPwqfKN3RDjKqsgseydxBbWM8IBurZSGQng6OSxjzyyN4j1PlXatdvbUjE7m1kHzo5wY2B95GCPMVI68SQhuDAH3gH8aOfLuQUOPayNaj0hWyK3UMbqTBISEM3Ic2YDCjzqMtbh9Iv7nrVmmuSrybnEJ2xux45jGT8fCrLjiC8FAHuAH4VgtNMiiaRoo1QyHLlQAWI4ZOP8AXE+NSjOMeiIyg5dWR7TNubNIYkabBVEBHVy8CFAI+b41tfu/sv5f/Dl/8KkGKYqFx8ff9E6l5+37PtKUqBMUpSgFK17+/SCN5ZnEcaAszMcAAd5qtDtrqWrM3yPEtraKSDd3I4tjmY1IIA9CfEjlQFp0qmp9B4/wvaidn7xASqg+A3GI/CkGhYP8F2pmVu4T5YH377CpcJeCPOPkuWlVclxtBarvKbXVo8cChCSehG6D99aV7pGpTASavrK6arcRBa8GA8MqQf1/fXEm8HbSyW9SqR/czYZ7Ov36t9Yu+P1B+NdPTOjJbsES69c3sQ5JHJunHg+87Z+ArrhJdUcU4voy0Z9UiQ4eWND4M6g/eayQXaOMo6uP5pDfhVLXuyWh2zmKaxuy4+uzKT5jtgEeYrCmzOhOQYXu7B+51Zjj17VS9KdXRH1YXVl60qooTq+nIJ7W6XXLIc1P8eqjngjLZA82/Rqe7G7b2+pw9bbN2lwJI2wJIye5h4c8EcDj31WWEgpSlAKUpQClKUApSlAKUpQFW9IDtqeq2uiqxWBB7RdFTglRxVM93DHrID9GuFtZtL1zez2+IrSLsRxp2VYJw3iBzHDgOWPOt/QbjN/tRefSjAhQ+Aw6/jGnwqG4rZtYJ3JmPczaqKFKV1tlNNFxe28RGVLgt+inaI9cY9a3N0rMSVuiTW8vyRYqwH8MuhkA8o4+eSvLIyPeT4LUHuLhpGZ5GLu3EsxySfM12tuNTM9/O2cqjdWvuj4H+9vH1rg1XpxxyfVk9R5pdEK9xSlGDIxVhyKkhh7iOIrxSrSsm2k7VR3iC01TDA8I5+AdGPAbx+Ha5eI76ju0Wz8llOYpOI5qw5OviPA9xHcfSuXU50iT5S0+S0ftXFsN+FjzZBw3c9/1fVPCqWvTdroXJ+oqfUimj63LayCSByp7xzVh4MvePv8ACuttLIIVj2j00dTIjhLuEfMcMQDnHiSuT37ytwIOY3Uhj/4f1jPL97x+llP/AFqvcwTjy9yzbTalx9i6dPvlnhjmj4pIiuv6LqGH3EVsVHOjnPyTp+9z6iP9Xh92KkdecegKUpQClKUApSlAKUpQFN7Pw4udq7f6RbrB5g9a35r8aiNT/qxb7WSIwwl/a/FlGD6/vTfGoLdWxjd425ozIfehK/lW7avDRh3SymYqmHRZFm/z9WNz8So/M1D6mHRYf4fjxif8VrRq9jM+l3o2XstMgk3HMuoTs2CI+Cb7tyGCBzOOZrfvtjIJ1aOO1ksbndLIrsGjkC4yAQzDPEeBGQeIquW4Hh3H8DUp2P16aTUrQzTPJxZBvnOA6Hl6gfCoShJK0yyM4t00RQildHaO36u8ukHACV8e4sT+dc6r07VlDVOiY7L7OQezrd3itIJJBFDEp3d9yccTkd4PMgYBJqVaXNFBfw2406O3kdWIeORXKrg53gFHPFRadeu0GMrxNtMd4eTFhn4SKa89FwzqG8eJEbnjxOeyOZ8jWWa5KTb8mqD4uKS8Ec1sD2q43eC9bJjHLHWNW9tQ5g2a3B8+8uQFA5kKf/mPjXJCNJJgDLu2APFnb9pqWa/ZC41vSNKTtRWKCaXHLeADcfsR/wBoa5uXUVEbZXJyLU0Ww6i2gg/ko0j/ALNAv5Vu0pWA3ilKUApSlAKUpQClKUBV/TEPZbjSdUHAW8+5IR/Jy4Jz6LIP+euF0h2HVahKR82XEg8O2MH+8GqxukrQfbdLu4AMvuF08d+LtgDzOMetVzcXXt2iafeji8I9nl8ez2QT6qp/rK0beVT+Zn3Ebh8iNVMujDhczyfUgcj7S/sqG1IdhNZW2vEMhxHIDG5PIB8YJ8t4L8a36quDow6bqSsjwPKu9sLbl9RtQO5ix9yqT+ysG1Gzr2Vw0bA7hJMbdzJ3cfEDAI8vOu9scBaWd3qLDtY6mHP1jjJ+0V+wa5OVwte52EanT9iPbUTh726YcjK/907v5Vy6E+PGlWJUqK27dks6PtQXrZbOb+Kul3Pc+Dun3kEj3haz7E2T2usCCT5y9Yh8xu7wYeRAB9ahqOQQQcEHII5gjiCPPNW5ok0d0IdUP8bDG8cqqMlnwAMDx4tj+kHhWfV/zb8/kv0v9UvH4InsppyR3l1dTdmCyMrse7Ks+6PMgBj6Dxrf6GLF7h77WZxh7uQrHn6MSHJAPhndX+q865O26OUtdBtiDdXj9ddMvEIGbfOcdwwT+jEPrVbOj2EVrDFbRYVY0CqMjOFGMnxJ5k+JNYtWfORt0ocIm/SlKqLRSlKAUpSgFKUoBSlKAVTuiWC2eq6josvZt78Ga3PcrnJwvuwR/Ujxq4qhXSfsU99Aktqdy8tm6yBgQCSMEpnuzhSPNR3E11OsnGrwVTe2bQyPFIMOhKsPMeHkeY8jW/s1s497N1a9lF4yOeSL+ZPHA/IGt8bT2GpKPlCb5Mv4uxMJFIRynAnBxg+RII5cRitbUOkKwjaDTrcu1gXHtlwAwMoYHsZADbhIG9jGVBUcM53S3K446mKO2fLPQz6r0wxC5TT7OxGo2qARjeLNJI44ZjOGyO4HHHmCBU01uexSC1s7uE2+9h+qifIhZ8jedlOCMsfHvOMCvcMT7mdFGnrCRwePBfHnujd+Oajd1Y21jL7VrF6k0pYEQRnfkd88MjgSAccMBeWT3VnhSzKRfO3iMSPbT6EbO6eDe3gMFW7yrcs+fMelcqpd0on/AGgf6NP81RGvR023FNnn6iqTSFWJs7cw6TbQ3ExkeS7GdxMboRcEEgkAkBhx59rAquyan21e1K2hsLH5L+UnNsrhVyZFAG6cKEYkdkk+6qdxJJJPoW6EW22upxtS2d0q5upbw6peRSyklguQ/a+gpEed3GABx4AV52s6OdNtNNlvVkuopgMwyTOVleX6ICYB4+4EAE91blrtNqTcNP2bW1buecbuPPtLH+NdHR+iu4u51vNeuPaXXilun8SvfhsAAj+ao444k1glx+E3x5fETDo9vZptLspbnJleIFi3Nue6x8yu6fWpFXxVwMDgK+1AmKUpQClKUApSlAKUpQClKUBxda2Lsrxg91axTMPpMvax4bwwSK9xbI2a27Wq2sQgb50YRd1vM+J8+ddelAVte9AOmuxZOvg8opeH+IrGo10gdFNjpumyXECSNKskXbkcsQDKoPAALy8qu6oZ0wWnWaLegc1VX+w6sfuzQEP6Uh/tA+caf5qiFS/pHfrJbSccpbdGB9SfwZfjUQr1tHsR5Wr3syW0O+6IPpMq/aYD86n8b9ZtcyjlBZ7vu3sH/uVFdjbMy39qoGcOGPuj7f5CpV0eQ+0a5rd7zVXW3U9x3CN4D3dWn2qy7p5SNO1WGyzsV9pSsZsFKUoBSlKAUpSgFKUoBSlKAUpSgFKUoBWvqFks0UkMgykisjDxVwVP3GtilAUzpQWeH5EvpFgvrJisDycEmh+juk88ru8OfBSM4OPS9F95ntGFF+sZOGPHgM1Mek7Ze2urOSWeBXkiUlH4q6+W8pBI8jwqgdjLQXV2tvcF5Ys43DJIBj0YVdDWlBUimejGbtlmrqcGn71tpsg1HVJgY06rDRw55sW4qAOZyc9kZ3RVhbBbKDTrKO3Lb8nF5X+vK/Fjk8xyAz3KK2tntlbWyTdtLdIcjiVHab9Jzlm9TXYquUnJ2yyMVFUhSlKiSFKUoBSlKAUpS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6" descr="data:image/jpeg;base64,/9j/4AAQSkZJRgABAQAAAQABAAD/2wCEAAkGBg8PDxUPEA8UEBUQEA8PEBQQDw8PEBAQFRAVFBUUFRUXHCYeFxkjGRQUHy8gJCcpLCwsFR4xNTAqNSYrLCkBCQoKDQwOFA8PFCkcFBwpKSkpKSkpKSkpKSkpKSkpKSkpKSkpKSkpKSkpKSkpKSkpKTUpKSksLCkpLCkpKSkpLP/AABEIAOEA4QMBIgACEQEDEQH/xAAcAAEAAgMBAQEAAAAAAAAAAAAAAgMEBQcGAQj/xABDEAABAwICBwQGBwcCBwAAAAABAAIDBBEhMQUGEkFRYXEHEyIyI0KBkaGxFFJTYnLB8AgzY4KS0eEVwiRDVGRzorL/xAAXAQEBAQEAAAAAAAAAAAAAAAAAAQID/8QAGBEBAQEBAQAAAAAAAAAAAAAAAAERMQL/2gAMAwEAAhEDEQA/AO4oiICIiAiIgIiICIiAiIgIiICIiAiIgIiICIiAiIgIiICIiAiIgIiICIiAiIgIiICIiAiIgIiICIiAiIgIvl19ugIl0QEREBERAREQEREBERAREQEREBERAREQERanT2tVHQN2qmdseFw3zSO/CweI+5Btl8uuR6d7dTi2ipeklQcOojb+bl4DTGu+lKy4lrJNl2bIj3MduFmWuOt1cTX6K0prJR0ovUVUUPAPlY1x6Nvc+wLyOk+27RMNxG6WpNsO6iIaTw2pNlcEMGNzmczvPU718MITE10/SX7QM5uKehYzg6aV0h/paGj4ry9f2waaluBUiEHdDDG0joXAleWLFEhXDWdUa5aUk82kao9KmVo9zSAsN2n67/rKjHP/AImfHr4sVSQq3IM6LW7Scfk0hVNtlaqnt7i6y3mje2XTVPYGqE4G6oiY+/LaADvivIuCrIUxXcdW/wBoamkIZX07qcmw7yEmaK/EtttNHTaXUtFaZp6uITU0zJmOydG4OF+B4HkV+OHMWboPWGr0fN31LM6F2F9k+F4v5XtODhyKiv2Oi572b9rkGlQKeYCCqA8l/Rz2GLoid+/YOPC66EgIiICIiAiIgIiICIiAiIgLB0vpuno4zLUStiaMtrNx4NaMXHkF5bXDtNgo9qGnAqJxgbH0UR++4eY/dHtIXH9K6SqKyUzVEpkccr5NHBrcmjkFZEtew1p7YKia8VC36OzLvXAGdw4gZM+J6LnkwfI4vkc57nG7nPcXOceZOJWUIbIWrWMsQQBfCxZDlU5VGO8KlyveqXKKqKqcrXKpyCtyrcrHKtyiq3KsqxyrKKiVBwUyolQVB7muDmktLSHNLSQ5pGRBGRX6I7IO1T/UWiiq3D6TG27Hmw+ksAxP/kAz4jHivzw4KVFWy08rJ4XlkkT2yMc3NrgbgqLH7WRaDUbWlmk6CKrbgXt2ZWj1Jm4PHS+I5ELfoCIiAiIgIiICItZp7T8NFEZZTxDGDzyOtk0fnkEGbWVkcMbpZXhjGNLnucbNaBvJXIdbu059VeGmlbBFiC7vo2zSjmb+BvIY8eC1+sGsFRXybcrrMHkjaT3bB09Y8ytUadu8D3Lc8s2sRlJhtAXHEWc33jBfDGvsujI77TR3TvrxHu3e8Z+1UNq3McI5yPFhHNYMa4/UkGTXcHZHkqibgqnBZEjCDYixHHBUPRFDwqXq96oegokVDldIqXKCpyrcpuVbkVW5VuVhVZUVByrKmVAoqJUCplQKgiVU4KwqpyK6/wDs66xmOpm0e4+Gdnfx8pI7BwHVhv8AyLvy/I3ZnWGHTNG8HOpZGej7sP8A9L9cqAiIgIiICItfpvTUVJEZZDyY0eZ7tzR/fcgr1g0/FRRd5JiTcRsB8UjuA4Didy5BpbSU1ZKZpnXJwAGDWN+q0bgsnS2kpauUzSm5ODWjysbua3l81ibC6SYxaxthQc1ZTmql4VGM9qxZ4Q4FrgCCLEHEELMeFjvCDVd3NCNlnpmDJj3WkYODJOHJ11AaSiJ2STE44bMzdi/R3lPvWwesWdrS0h4BbbHata3tUEJW2zWM9Y9JV7LgzxGBxDInuyY85AE4mM5Y5HJZEigx5FS4q2Qqh5RFblW5ScVW5RpEqsqblWSgg5QKkVAor4VAqRUCVBFxVRU3lVlRY3mojb6Vox/3lN8JWlfsNfkrsppTJpujAF9mcSHkGNLj8l+tUWiIiIIiIMbSFfHTxOlkNmsFzvJ4ADeSVyfTWlpKyUyyYAYRsvcMbw5niVttb9O/Spu7YfRREhtsnvyL/mB7960WytyMWqdhRLVe5qrcFpFLgsd4WU4LV1dd4jHEA9485JtHEOMjuP3RieQxRXyrqGRt2nuDRxPHgOJ5LXvqJn+SPux9aa4d7Ixj7yOip/1CmZJ4pmyy5bbnNaG33MF7MHTHiStxBTF+e/goNI9tQ3ESMk+6YtgHkHB1x1xWHGw1DRLJgwucGxA3xa6x7w78R5ei29U3YJucG3uei1ejf3O19rJLMBwa51m/Bt/aoI18e3G5p3tIHK2X5KHfl7GSHOSNjzbLatZ3/sCr5CsCkd6Ix3/cyOZ/I4l7D8Xe5B8eVS8qx5VDioIuKrJUnFQcUVBxUHFSKgUVAqJX0qJKgiSq3OUnFUuKD44qJQlZGjdHS1MzIIWF8kr2sY0ZlxPwG++4BRp1n9nTV4vqZq9w8MMfcR85JLFxHRot/Ou/rQ6j6qs0XQRUjMS0F0rvtJnYvd0vgOQC3yIIiIC0et+kjDSkNNnSnum8QCPEf6Qfet4vFa/S3kiZuax7/a5wH+34qzqV5ANQtVll8stsKiFBwVjyACSbAAkkmwAG8ledr6/v27R2hASGsa24lrXHANaMxEfe7kMyvldpTvAe7cWRA7JlaLvld9nTjedxfkN1zlgzUJLNh3oYxiIY3eI3zMj8yTvtjzW5iozH6SSxkI2QG22IGWsI4xuwzO/otTpCcC5JRNaeqpYg3ZbG1o4Bo+JzK2+qGkC2KSN1yIdkxk7muuAy/IjDkeS8xW6VLnCOMbbnGwA3lbGMviZ9EhIdM/0k7/Uiwtc8gMAOfNRVmkZjUymBp8I8VQ4bmk+QH6zlfKeAsAAABkABYD4L7BTMhZ3bMcdpzj5nvObnc/kqZHIKZHLW1D+7k7z1XDu5Ol/C72FZ0r1iS2Iscb4FQRkNiqXFQhcRdhxLBdp4x5D3Ze5CUV8JUCVIqBQRKgVIqBRUSq3KRKpe6+Sgi9yrKuZTud+sFkR0Q6k4ADeeGGaisNsd13/sN7O/o7P9TqWWllbama4YxwkYyW3Ofu+7+JYnZJ2WyMe6rr6eMRvi2I4J4mSSOu5rhI4OHo7bOG83xsM+0AIPqIiAiIgLxmvkHpIn8WPb7nA/7l7NaLXGhMlNtgXMR7z+W1nfA39isK5+VCR4aCSQAASSTYADMk8FJzha5NgBcndbitAXmvcCcKZpBaDgatwPmcPsgRgPW6LbCEsv0sd5JdtK3xNabg1RBwe4fZcG+tgThniaCnNVPJVv8sLjBTt3B1vG/qBYe08AthptxeREMvM7nwC09I40bnsePRSu7yN3qteRZzXcMRccboNlpOtDQSTkvAaU0q+d/dxgm5sAMyt3pUT1bu7gHhHnkOEbeV955BYtJQhjjBSHaeMJ6hwu2Lk3i7kpSMagoTE7u4rPqHDxvOLKdhzJPFb2lo2QM2W3JJ2nvd5pHcT+Q3KylpI4GbDBzcTi97vrOO8/JVyyIISvWHK9WSPWJK9EVyPWO5ylI5UuKiqp3WIf9U482nA/rkpPFjbgovFwRxBCix12NPFo94w/JRQqJX0qJKoiVW91lLE5e/crY6Xef8/4UViiNzlkMpQM8fl/lZMcRJDGNLi4gNa0FznOOQAGJK6rqR2JPltPpK8bcC2nabSO3+kcPIPujHmFB4HVfU2s0nJsU0V2tID5X3bDH+J3HkLnku76k9ldFo20rgKioFiZZGizD/CZ6nXE8162hoIqeNsUMbYmMAa1jGhrWjkAshFEREBERAREQF8c0EWIuCLEcQvqIONa6aAkZWfRXXFKW98bf84F9mwkjJoNyeOA3qsuAFgLW4CwA3WXWNOaIbVRGMgXsdgncf7H9ZLklZG6J5jdm0kbv1dblZsY74gX7STTta04A4Y3y9qpqalrGlziGgC5JNgAvOF8mkDe7o6YHMXD6mxyHBnE/oVE6mukrXGOB3dwtOzLMBa/FkQ3nnu+eVHFHEwRxt2GtyAzPEk7yeKtcWtaGNAa1o2WtaLADgFhzSoIyyLEkepSSLGe9REJXrFkepyOVDioqDiqyplQKCKqi8tuD3j43/NWuKqhbfaH3ycMzdoy9yihO4Yr62C+ePyHU71e2EDP3D8zvV9LSyTSNihjdI952WMY0uc48gEGOGAfr5L0WqeolbpR/oGbMYNnzSYRN5De88m+2y6FqV2IgbM+kztHMUzHeEZfvXjM/dbhzOS63T07I2CONrWNYA1rWNDWtaMgAMAFFx5jU3s4otFtDmN72a1nTyAF/MMGUY5DHiSvVoiKIiICIiAiIgIiICIvIa+62U9PA6HviJTbCM4tF7+IjLpmgnrvrHHFDJC2Uxy+DDZN3scLmztwtfHlZcTrNLtjmu3yvOIvgHcuvz6rImmrtK1Bgp2une5jnudtgHYaBjtONrYtHtsvW6P7D2zxU8jqp7Wvia6pa+LZlDiAdlgPltct8V8r45LW4z14g0z6t+3P4YWOIjiubzFpttv+7cZb/nsZZeGFsABgABkABkF7DXbUIUbGzUrXd01rWvBcXlhHrEncePE88PByy7irEr5NKsSR6nI9Yz3IiMjljPerJHLHe5QQe5VEqTioEoqJUCf87gOpUwwnn0yHU/kFa2IDPEjLgOg/M4qaKGwk45cyPkD8z7lYAG5e0nM9SvQatamVuknWp4vADZ8z/DCzHHxeseTbldo1Q7KKKg2ZZB9KnFj3krRsMd/DZk3qbnmFFcv1R7Ja2vtJKDSQnHakae9ePuRndzdYdV2vVjU2i0azYpogHEWfI7xTSfifw5Cw5LeIjQiIgIiICIiAiIgIiICIiDleu/awG3gor3PhMnrHd4Bu659Fq9VOy6prnCq0i50UbjtCK5E0u/xfUB/q6Zr2mpnZjTUFppbVFRn3jh4Iz/DacvxHHpkvaK6jTaO1QoaaUTwUzIntiELSwEAM6ZXO92Z4rcoiiovYCCCAQQQQRcEHcVy3Xjs0Lb1FG0luboxcuZzaPWbyzHMZdURB+XJ2OZmPbuWK+UL9Eaw6g0dbdxb3Uh9ePC5+8Miua6d7JauI7UYEzeLG7Trc24Eey61rGOcvkVJfwW8q9AOjOy4BhGYcxwI9hKxHUbW5m/SzR7h/dQa0Rk4fAYn27h7VYIAM/cL/ABOZWyo9HTTu7unhfKdzYmF3vtgPavf6sdik0tpK+Tum4HuYnAynk9+TPZc9FFc50ZoueqkEFNC6V5yaxuQ4k5NHM2C6zql2Jxx2l0g8TOGPcRk9yPxuzf0Fh1XRdDaDpqKMRU0LYm7w0YuPFzs3HmVnouK4KdkbQxjWsa0Wa1jQ1rRwAGACsREUREQEREBERAREQEREBERAREQEREBERAREQEREFc1Ox+D2Nd+Jod81jDQ1MMRTxDpDH/ZZqIIsjDRYAAcAAApIiAiIgIiICIiAiIgIiICIiAiIgIiICIiAiIgIiIC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正方形/長方形 52"/>
          <p:cNvSpPr/>
          <p:nvPr/>
        </p:nvSpPr>
        <p:spPr bwMode="auto">
          <a:xfrm>
            <a:off x="1385003" y="4648200"/>
            <a:ext cx="2239292" cy="614449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C00000"/>
              </a:gs>
            </a:gsLst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endParaRPr lang="en-US" altLang="ja-JP" sz="16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仮想化ソフトウェア</a:t>
            </a:r>
            <a:endParaRPr lang="ja-JP" altLang="en-US" sz="16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 bwMode="auto">
          <a:xfrm>
            <a:off x="1385003" y="5274317"/>
            <a:ext cx="2239291" cy="1207532"/>
          </a:xfrm>
          <a:prstGeom prst="roundRect">
            <a:avLst>
              <a:gd name="adj" fmla="val 5084"/>
            </a:avLst>
          </a:prstGeom>
          <a:gradFill>
            <a:gsLst>
              <a:gs pos="0">
                <a:schemeClr val="accent5"/>
              </a:gs>
              <a:gs pos="100000">
                <a:srgbClr val="002060"/>
              </a:gs>
            </a:gsLst>
            <a:lin ang="5400000" scaled="0"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892846" y="5546669"/>
            <a:ext cx="124505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endParaRPr kumimoji="1" lang="en-US" altLang="ja-JP" sz="18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1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物理マシン</a:t>
            </a:r>
            <a:endParaRPr kumimoji="1" lang="ja-JP" altLang="en-US" sz="18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 bwMode="auto">
          <a:xfrm>
            <a:off x="1447800" y="4169512"/>
            <a:ext cx="612999" cy="642756"/>
          </a:xfrm>
          <a:prstGeom prst="roundRect">
            <a:avLst>
              <a:gd name="adj" fmla="val 8320"/>
            </a:avLst>
          </a:prstGeom>
          <a:gradFill>
            <a:gsLst>
              <a:gs pos="0">
                <a:schemeClr val="accent5"/>
              </a:gs>
              <a:gs pos="100000">
                <a:srgbClr val="002060"/>
              </a:gs>
            </a:gsLst>
            <a:lin ang="5400000" scaled="0"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6" name="角丸四角形 65"/>
          <p:cNvSpPr/>
          <p:nvPr/>
        </p:nvSpPr>
        <p:spPr bwMode="auto">
          <a:xfrm>
            <a:off x="2206401" y="4170133"/>
            <a:ext cx="612999" cy="642756"/>
          </a:xfrm>
          <a:prstGeom prst="roundRect">
            <a:avLst>
              <a:gd name="adj" fmla="val 8320"/>
            </a:avLst>
          </a:prstGeom>
          <a:gradFill>
            <a:gsLst>
              <a:gs pos="0">
                <a:schemeClr val="accent5"/>
              </a:gs>
              <a:gs pos="100000">
                <a:srgbClr val="002060"/>
              </a:gs>
            </a:gsLst>
            <a:lin ang="5400000" scaled="0"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角丸四角形 69"/>
          <p:cNvSpPr/>
          <p:nvPr/>
        </p:nvSpPr>
        <p:spPr bwMode="auto">
          <a:xfrm>
            <a:off x="2968401" y="4170355"/>
            <a:ext cx="612999" cy="642756"/>
          </a:xfrm>
          <a:prstGeom prst="roundRect">
            <a:avLst>
              <a:gd name="adj" fmla="val 8320"/>
            </a:avLst>
          </a:prstGeom>
          <a:gradFill>
            <a:gsLst>
              <a:gs pos="0">
                <a:schemeClr val="accent5"/>
              </a:gs>
              <a:gs pos="100000">
                <a:srgbClr val="002060"/>
              </a:gs>
            </a:gsLst>
            <a:lin ang="5400000" scaled="0"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角丸四角形 73"/>
          <p:cNvSpPr/>
          <p:nvPr/>
        </p:nvSpPr>
        <p:spPr bwMode="auto">
          <a:xfrm>
            <a:off x="1219201" y="2867340"/>
            <a:ext cx="2587624" cy="4903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800" dirty="0" smtClean="0">
                <a:solidFill>
                  <a:schemeClr val="bg1"/>
                </a:solidFill>
                <a:latin typeface="+mj-lt"/>
                <a:ea typeface="HGP創英角ｺﾞｼｯｸUB" pitchFamily="50" charset="-128"/>
              </a:rPr>
              <a:t>ネットワーク</a:t>
            </a:r>
            <a:endParaRPr lang="ja-JP" altLang="en-US" sz="1800" dirty="0">
              <a:solidFill>
                <a:schemeClr val="bg1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 bwMode="auto">
          <a:xfrm>
            <a:off x="1392971" y="1825987"/>
            <a:ext cx="731869" cy="921219"/>
          </a:xfrm>
          <a:prstGeom prst="roundRect">
            <a:avLst>
              <a:gd name="adj" fmla="val 8320"/>
            </a:avLst>
          </a:prstGeom>
          <a:gradFill>
            <a:gsLst>
              <a:gs pos="0">
                <a:srgbClr val="FF9900"/>
              </a:gs>
              <a:gs pos="80000">
                <a:srgbClr val="FF9900"/>
              </a:gs>
              <a:gs pos="100000">
                <a:srgbClr val="FF99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368425" y="2133600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クライアント</a:t>
            </a:r>
            <a:endParaRPr kumimoji="1" lang="ja-JP" altLang="en-US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 bwMode="auto">
          <a:xfrm>
            <a:off x="2151797" y="1826830"/>
            <a:ext cx="731869" cy="921219"/>
          </a:xfrm>
          <a:prstGeom prst="roundRect">
            <a:avLst>
              <a:gd name="adj" fmla="val 8320"/>
            </a:avLst>
          </a:prstGeom>
          <a:gradFill>
            <a:gsLst>
              <a:gs pos="0">
                <a:srgbClr val="FF9900"/>
              </a:gs>
              <a:gs pos="80000">
                <a:srgbClr val="FF9900"/>
              </a:gs>
              <a:gs pos="100000">
                <a:srgbClr val="FF99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127251" y="2134443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クライアント</a:t>
            </a:r>
            <a:endParaRPr kumimoji="1" lang="ja-JP" altLang="en-US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 bwMode="auto">
          <a:xfrm>
            <a:off x="2913797" y="1826830"/>
            <a:ext cx="731869" cy="921219"/>
          </a:xfrm>
          <a:prstGeom prst="roundRect">
            <a:avLst>
              <a:gd name="adj" fmla="val 8320"/>
            </a:avLst>
          </a:prstGeom>
          <a:gradFill>
            <a:gsLst>
              <a:gs pos="0">
                <a:srgbClr val="FF9900"/>
              </a:gs>
              <a:gs pos="80000">
                <a:srgbClr val="FF9900"/>
              </a:gs>
              <a:gs pos="100000">
                <a:srgbClr val="FF99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889251" y="2134443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クライアント</a:t>
            </a:r>
            <a:endParaRPr kumimoji="1" lang="ja-JP" altLang="en-US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08" name="直線コネクタ 107"/>
          <p:cNvCxnSpPr>
            <a:stCxn id="74" idx="2"/>
            <a:endCxn id="2" idx="0"/>
          </p:cNvCxnSpPr>
          <p:nvPr/>
        </p:nvCxnSpPr>
        <p:spPr bwMode="auto">
          <a:xfrm>
            <a:off x="2513013" y="3357649"/>
            <a:ext cx="0" cy="150906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テキスト ボックス 42"/>
          <p:cNvSpPr txBox="1"/>
          <p:nvPr/>
        </p:nvSpPr>
        <p:spPr>
          <a:xfrm>
            <a:off x="1546874" y="1071649"/>
            <a:ext cx="1988445" cy="62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サーバーの仮想化</a:t>
            </a:r>
            <a:endParaRPr kumimoji="1"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kumimoji="1" lang="ja-JP" altLang="en-US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ハイパーバイザー方式</a:t>
            </a:r>
            <a:r>
              <a:rPr kumimoji="1" lang="en-US" altLang="ja-JP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endParaRPr kumimoji="1" lang="ja-JP" altLang="en-US" sz="1400" dirty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1385003" y="3809156"/>
            <a:ext cx="732420" cy="33177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8000"/>
              </a:gs>
            </a:gsLst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r>
              <a:rPr lang="en-US" altLang="ja-JP" sz="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OS</a:t>
            </a:r>
            <a:endParaRPr lang="ja-JP" altLang="en-US" sz="8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 bwMode="auto">
          <a:xfrm>
            <a:off x="2143830" y="3810000"/>
            <a:ext cx="732420" cy="33177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8000"/>
              </a:gs>
            </a:gsLst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r>
              <a:rPr lang="en-US" altLang="ja-JP" sz="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OS</a:t>
            </a:r>
            <a:endParaRPr lang="ja-JP" altLang="en-US" sz="8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5" name="正方形/長方形 124"/>
          <p:cNvSpPr/>
          <p:nvPr/>
        </p:nvSpPr>
        <p:spPr bwMode="auto">
          <a:xfrm>
            <a:off x="2891874" y="3809155"/>
            <a:ext cx="732420" cy="33177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8000"/>
              </a:gs>
            </a:gsLst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r>
              <a:rPr lang="en-US" altLang="ja-JP" sz="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OS</a:t>
            </a:r>
            <a:endParaRPr lang="ja-JP" altLang="en-US" sz="8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385435" y="4267200"/>
            <a:ext cx="723275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endParaRPr kumimoji="1" lang="en-US" altLang="ja-JP" sz="10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仮想マシン</a:t>
            </a:r>
            <a:endParaRPr kumimoji="1" lang="en-US" altLang="ja-JP" sz="9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143011" y="4279489"/>
            <a:ext cx="723275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endParaRPr kumimoji="1" lang="en-US" altLang="ja-JP" sz="10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仮想マシン</a:t>
            </a:r>
            <a:endParaRPr kumimoji="1" lang="ja-JP" altLang="en-US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906261" y="4279711"/>
            <a:ext cx="723275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endParaRPr kumimoji="1" lang="en-US" altLang="ja-JP" sz="10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仮想マシン</a:t>
            </a:r>
            <a:endParaRPr kumimoji="1" lang="ja-JP" altLang="en-US" sz="9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93" name="直線コネクタ 92"/>
          <p:cNvCxnSpPr>
            <a:stCxn id="117" idx="2"/>
          </p:cNvCxnSpPr>
          <p:nvPr/>
        </p:nvCxnSpPr>
        <p:spPr bwMode="auto">
          <a:xfrm>
            <a:off x="5876881" y="2743851"/>
            <a:ext cx="0" cy="2226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線コネクタ 94"/>
          <p:cNvCxnSpPr>
            <a:stCxn id="126" idx="2"/>
            <a:endCxn id="116" idx="0"/>
          </p:cNvCxnSpPr>
          <p:nvPr/>
        </p:nvCxnSpPr>
        <p:spPr bwMode="auto">
          <a:xfrm flipH="1">
            <a:off x="6630988" y="2744694"/>
            <a:ext cx="4719" cy="11929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直線コネクタ 97"/>
          <p:cNvCxnSpPr>
            <a:stCxn id="128" idx="2"/>
          </p:cNvCxnSpPr>
          <p:nvPr/>
        </p:nvCxnSpPr>
        <p:spPr bwMode="auto">
          <a:xfrm flipH="1">
            <a:off x="7397360" y="2744694"/>
            <a:ext cx="347" cy="22178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角丸四角形 98"/>
          <p:cNvSpPr/>
          <p:nvPr/>
        </p:nvSpPr>
        <p:spPr bwMode="auto">
          <a:xfrm>
            <a:off x="5337175" y="3505200"/>
            <a:ext cx="2587625" cy="3049493"/>
          </a:xfrm>
          <a:prstGeom prst="roundRect">
            <a:avLst>
              <a:gd name="adj" fmla="val 3633"/>
            </a:avLst>
          </a:prstGeom>
          <a:solidFill>
            <a:srgbClr val="FFFF99"/>
          </a:solidFill>
          <a:ln w="3810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01" name="角丸四角形 100"/>
          <p:cNvSpPr/>
          <p:nvPr/>
        </p:nvSpPr>
        <p:spPr bwMode="auto">
          <a:xfrm>
            <a:off x="5502978" y="5270962"/>
            <a:ext cx="2239291" cy="1207532"/>
          </a:xfrm>
          <a:prstGeom prst="roundRect">
            <a:avLst>
              <a:gd name="adj" fmla="val 5084"/>
            </a:avLst>
          </a:prstGeom>
          <a:gradFill>
            <a:gsLst>
              <a:gs pos="0">
                <a:schemeClr val="accent5"/>
              </a:gs>
              <a:gs pos="100000">
                <a:srgbClr val="002060"/>
              </a:gs>
            </a:gsLst>
            <a:lin ang="5400000" scaled="0"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6010821" y="5543314"/>
            <a:ext cx="124505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endParaRPr kumimoji="1" lang="en-US" altLang="ja-JP" sz="18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1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物理マシン</a:t>
            </a:r>
            <a:endParaRPr kumimoji="1" lang="ja-JP" altLang="en-US" sz="18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6" name="角丸四角形 115"/>
          <p:cNvSpPr/>
          <p:nvPr/>
        </p:nvSpPr>
        <p:spPr bwMode="auto">
          <a:xfrm>
            <a:off x="5337176" y="2863985"/>
            <a:ext cx="2587624" cy="4903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800" dirty="0" smtClean="0">
                <a:solidFill>
                  <a:schemeClr val="bg1"/>
                </a:solidFill>
                <a:latin typeface="+mj-lt"/>
                <a:ea typeface="HGP創英角ｺﾞｼｯｸUB" pitchFamily="50" charset="-128"/>
              </a:rPr>
              <a:t>ネットワーク</a:t>
            </a:r>
            <a:endParaRPr lang="ja-JP" altLang="en-US" sz="1800" dirty="0">
              <a:solidFill>
                <a:schemeClr val="bg1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auto">
          <a:xfrm>
            <a:off x="5510946" y="1822632"/>
            <a:ext cx="731869" cy="921219"/>
          </a:xfrm>
          <a:prstGeom prst="roundRect">
            <a:avLst>
              <a:gd name="adj" fmla="val 8320"/>
            </a:avLst>
          </a:prstGeom>
          <a:gradFill>
            <a:gsLst>
              <a:gs pos="0">
                <a:srgbClr val="FF9900"/>
              </a:gs>
              <a:gs pos="80000">
                <a:srgbClr val="FF9900"/>
              </a:gs>
              <a:gs pos="100000">
                <a:srgbClr val="FF99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486400" y="2130245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クライアント</a:t>
            </a:r>
            <a:endParaRPr kumimoji="1" lang="ja-JP" altLang="en-US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6" name="角丸四角形 125"/>
          <p:cNvSpPr/>
          <p:nvPr/>
        </p:nvSpPr>
        <p:spPr bwMode="auto">
          <a:xfrm>
            <a:off x="6269772" y="1823475"/>
            <a:ext cx="731869" cy="921219"/>
          </a:xfrm>
          <a:prstGeom prst="roundRect">
            <a:avLst>
              <a:gd name="adj" fmla="val 8320"/>
            </a:avLst>
          </a:prstGeom>
          <a:gradFill>
            <a:gsLst>
              <a:gs pos="0">
                <a:srgbClr val="FF9900"/>
              </a:gs>
              <a:gs pos="80000">
                <a:srgbClr val="FF9900"/>
              </a:gs>
              <a:gs pos="100000">
                <a:srgbClr val="FF99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245226" y="2131088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クライアント</a:t>
            </a:r>
            <a:endParaRPr kumimoji="1" lang="ja-JP" altLang="en-US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8" name="角丸四角形 127"/>
          <p:cNvSpPr/>
          <p:nvPr/>
        </p:nvSpPr>
        <p:spPr bwMode="auto">
          <a:xfrm>
            <a:off x="7031772" y="1823475"/>
            <a:ext cx="731869" cy="921219"/>
          </a:xfrm>
          <a:prstGeom prst="roundRect">
            <a:avLst>
              <a:gd name="adj" fmla="val 8320"/>
            </a:avLst>
          </a:prstGeom>
          <a:gradFill>
            <a:gsLst>
              <a:gs pos="0">
                <a:srgbClr val="FF9900"/>
              </a:gs>
              <a:gs pos="80000">
                <a:srgbClr val="FF9900"/>
              </a:gs>
              <a:gs pos="100000">
                <a:srgbClr val="FF99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7007226" y="2131088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クライアント</a:t>
            </a:r>
            <a:endParaRPr kumimoji="1" lang="ja-JP" altLang="en-US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30" name="直線コネクタ 129"/>
          <p:cNvCxnSpPr>
            <a:stCxn id="116" idx="2"/>
            <a:endCxn id="99" idx="0"/>
          </p:cNvCxnSpPr>
          <p:nvPr/>
        </p:nvCxnSpPr>
        <p:spPr bwMode="auto">
          <a:xfrm>
            <a:off x="6630988" y="3354294"/>
            <a:ext cx="0" cy="150906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正方形/長方形 143"/>
          <p:cNvSpPr/>
          <p:nvPr/>
        </p:nvSpPr>
        <p:spPr bwMode="auto">
          <a:xfrm>
            <a:off x="5486400" y="4114800"/>
            <a:ext cx="2286000" cy="1123514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8000"/>
              </a:gs>
            </a:gsLst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endParaRPr lang="en-US" altLang="ja-JP" sz="16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ts val="0"/>
              </a:spcBef>
            </a:pPr>
            <a:endParaRPr lang="en-US" altLang="ja-JP" sz="16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ts val="0"/>
              </a:spcBef>
            </a:pP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</a:t>
            </a:r>
            <a:r>
              <a:rPr lang="en-US" altLang="ja-JP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OS</a:t>
            </a: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5439060" y="1066800"/>
            <a:ext cx="2381181" cy="62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サーバーの仮想化</a:t>
            </a:r>
            <a:endParaRPr kumimoji="1"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en-US" altLang="ja-JP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kumimoji="1" lang="ja-JP" altLang="en-US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コンテナ方式</a:t>
            </a:r>
            <a:r>
              <a:rPr kumimoji="1" lang="en-US" altLang="ja-JP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/OS</a:t>
            </a:r>
            <a:r>
              <a:rPr kumimoji="1" lang="ja-JP" altLang="en-US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の仮想化</a:t>
            </a:r>
            <a:r>
              <a:rPr kumimoji="1" lang="en-US" altLang="ja-JP" sz="14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endParaRPr kumimoji="1" lang="ja-JP" altLang="en-US" sz="1400" dirty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5562600" y="4267200"/>
            <a:ext cx="2133600" cy="4572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C00000"/>
              </a:gs>
            </a:gsLst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endParaRPr lang="en-US" altLang="ja-JP" sz="16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仮想化ソフトウェア</a:t>
            </a:r>
            <a:endParaRPr lang="ja-JP" altLang="en-US" sz="16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1" name="角丸四角形 150"/>
          <p:cNvSpPr/>
          <p:nvPr/>
        </p:nvSpPr>
        <p:spPr bwMode="auto">
          <a:xfrm>
            <a:off x="5638800" y="3810000"/>
            <a:ext cx="609600" cy="609600"/>
          </a:xfrm>
          <a:prstGeom prst="roundRect">
            <a:avLst>
              <a:gd name="adj" fmla="val 5084"/>
            </a:avLst>
          </a:prstGeom>
          <a:solidFill>
            <a:srgbClr val="CCFFC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800" dirty="0" smtClean="0">
                <a:solidFill>
                  <a:srgbClr val="127C5E"/>
                </a:solidFill>
              </a:rPr>
              <a:t>コンテナ</a:t>
            </a:r>
            <a:endParaRPr lang="ja-JP" altLang="en-US" sz="800" dirty="0">
              <a:solidFill>
                <a:srgbClr val="127C5E"/>
              </a:solidFill>
            </a:endParaRPr>
          </a:p>
        </p:txBody>
      </p:sp>
      <p:sp>
        <p:nvSpPr>
          <p:cNvPr id="152" name="角丸四角形 151"/>
          <p:cNvSpPr/>
          <p:nvPr/>
        </p:nvSpPr>
        <p:spPr bwMode="auto">
          <a:xfrm>
            <a:off x="6324600" y="3810000"/>
            <a:ext cx="609600" cy="609600"/>
          </a:xfrm>
          <a:prstGeom prst="roundRect">
            <a:avLst>
              <a:gd name="adj" fmla="val 5084"/>
            </a:avLst>
          </a:prstGeom>
          <a:solidFill>
            <a:srgbClr val="CCFFC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800" dirty="0" smtClean="0">
                <a:solidFill>
                  <a:srgbClr val="127C5E"/>
                </a:solidFill>
              </a:rPr>
              <a:t>コンテナ</a:t>
            </a:r>
            <a:endParaRPr lang="ja-JP" altLang="en-US" sz="800" dirty="0">
              <a:solidFill>
                <a:srgbClr val="127C5E"/>
              </a:solidFill>
            </a:endParaRPr>
          </a:p>
        </p:txBody>
      </p:sp>
      <p:sp>
        <p:nvSpPr>
          <p:cNvPr id="153" name="角丸四角形 152"/>
          <p:cNvSpPr/>
          <p:nvPr/>
        </p:nvSpPr>
        <p:spPr bwMode="auto">
          <a:xfrm>
            <a:off x="7010400" y="3810000"/>
            <a:ext cx="609600" cy="609600"/>
          </a:xfrm>
          <a:prstGeom prst="roundRect">
            <a:avLst>
              <a:gd name="adj" fmla="val 5084"/>
            </a:avLst>
          </a:prstGeom>
          <a:solidFill>
            <a:srgbClr val="CCFFC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800" dirty="0" smtClean="0">
                <a:solidFill>
                  <a:srgbClr val="127C5E"/>
                </a:solidFill>
              </a:rPr>
              <a:t>コンテナ</a:t>
            </a:r>
            <a:endParaRPr lang="ja-JP" altLang="en-US" sz="800" dirty="0">
              <a:solidFill>
                <a:srgbClr val="127C5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2593385" y="3573016"/>
            <a:ext cx="3922831" cy="197365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4760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コンテナは「軽量な仮想化」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 bwMode="auto">
          <a:xfrm>
            <a:off x="1259632" y="5085184"/>
            <a:ext cx="3031049" cy="39604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どんな</a:t>
            </a: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OS</a:t>
            </a: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でも可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1259632" y="5529874"/>
            <a:ext cx="3031049" cy="39604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600" dirty="0">
                <a:solidFill>
                  <a:schemeClr val="bg1"/>
                </a:solidFill>
                <a:latin typeface="+mn-lt"/>
                <a:ea typeface="+mn-ea"/>
              </a:rPr>
              <a:t>ディスク・メモリ消費大</a:t>
            </a:r>
          </a:p>
        </p:txBody>
      </p:sp>
      <p:sp>
        <p:nvSpPr>
          <p:cNvPr id="24" name="角丸四角形 23"/>
          <p:cNvSpPr/>
          <p:nvPr/>
        </p:nvSpPr>
        <p:spPr bwMode="auto">
          <a:xfrm>
            <a:off x="4427984" y="5085184"/>
            <a:ext cx="3031049" cy="39604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ホスト</a:t>
            </a: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OS</a:t>
            </a: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と同じ</a:t>
            </a: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OS</a:t>
            </a:r>
            <a:endParaRPr kumimoji="0" lang="ja-JP" altLang="en-US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4427984" y="5529874"/>
            <a:ext cx="3031049" cy="39604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600" dirty="0">
                <a:solidFill>
                  <a:schemeClr val="bg1"/>
                </a:solidFill>
                <a:latin typeface="+mn-lt"/>
                <a:ea typeface="+mn-ea"/>
              </a:rPr>
              <a:t>ディスク・メモリ</a:t>
            </a: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消費小</a:t>
            </a:r>
            <a:endParaRPr kumimoji="0" lang="ja-JP" alt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1259632" y="5971407"/>
            <a:ext cx="3031049" cy="39604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オーバーヘッド中</a:t>
            </a:r>
          </a:p>
        </p:txBody>
      </p:sp>
      <p:sp>
        <p:nvSpPr>
          <p:cNvPr id="28" name="角丸四角形 27"/>
          <p:cNvSpPr/>
          <p:nvPr/>
        </p:nvSpPr>
        <p:spPr bwMode="auto">
          <a:xfrm>
            <a:off x="4427984" y="5971407"/>
            <a:ext cx="3031049" cy="39604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オーバーヘッド小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259632" y="1052736"/>
            <a:ext cx="3031049" cy="3744416"/>
            <a:chOff x="1259632" y="1052736"/>
            <a:chExt cx="3031049" cy="3744416"/>
          </a:xfrm>
        </p:grpSpPr>
        <p:sp>
          <p:nvSpPr>
            <p:cNvPr id="41" name="角丸四角形 40"/>
            <p:cNvSpPr/>
            <p:nvPr/>
          </p:nvSpPr>
          <p:spPr bwMode="auto">
            <a:xfrm>
              <a:off x="1259632" y="1713622"/>
              <a:ext cx="954360" cy="2168129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VM</a:t>
              </a:r>
              <a:endPara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" name="角丸四角形 7"/>
            <p:cNvSpPr/>
            <p:nvPr/>
          </p:nvSpPr>
          <p:spPr bwMode="auto">
            <a:xfrm>
              <a:off x="1259632" y="3956418"/>
              <a:ext cx="3031049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ハイパーバイザ</a:t>
              </a: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1259632" y="4401108"/>
              <a:ext cx="3031049" cy="396044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ハードウェア</a:t>
              </a:r>
            </a:p>
          </p:txBody>
        </p:sp>
        <p:sp>
          <p:nvSpPr>
            <p:cNvPr id="15" name="角丸四角形 14"/>
            <p:cNvSpPr/>
            <p:nvPr/>
          </p:nvSpPr>
          <p:spPr bwMode="auto">
            <a:xfrm>
              <a:off x="1259632" y="1052736"/>
              <a:ext cx="3031049" cy="396044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ハイパーバイザ型</a:t>
              </a:r>
            </a:p>
          </p:txBody>
        </p:sp>
        <p:sp>
          <p:nvSpPr>
            <p:cNvPr id="33" name="角丸四角形 32"/>
            <p:cNvSpPr/>
            <p:nvPr/>
          </p:nvSpPr>
          <p:spPr bwMode="auto">
            <a:xfrm>
              <a:off x="1331640" y="3117861"/>
              <a:ext cx="810344" cy="65587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OS</a:t>
              </a:r>
              <a:endPara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38" name="角丸四角形 37"/>
            <p:cNvSpPr/>
            <p:nvPr/>
          </p:nvSpPr>
          <p:spPr bwMode="auto">
            <a:xfrm>
              <a:off x="1331640" y="2649726"/>
              <a:ext cx="810344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ミドル</a:t>
              </a:r>
            </a:p>
          </p:txBody>
        </p:sp>
        <p:sp>
          <p:nvSpPr>
            <p:cNvPr id="43" name="角丸四角形 42"/>
            <p:cNvSpPr/>
            <p:nvPr/>
          </p:nvSpPr>
          <p:spPr bwMode="auto">
            <a:xfrm>
              <a:off x="2294384" y="1713622"/>
              <a:ext cx="954360" cy="2168129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VM</a:t>
              </a:r>
              <a:endPara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4" name="角丸四角形 43"/>
            <p:cNvSpPr/>
            <p:nvPr/>
          </p:nvSpPr>
          <p:spPr bwMode="auto">
            <a:xfrm>
              <a:off x="2366392" y="3117861"/>
              <a:ext cx="810344" cy="65587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OS</a:t>
              </a:r>
              <a:endPara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5" name="角丸四角形 44"/>
            <p:cNvSpPr/>
            <p:nvPr/>
          </p:nvSpPr>
          <p:spPr bwMode="auto">
            <a:xfrm>
              <a:off x="2366392" y="2649726"/>
              <a:ext cx="810344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ミドル</a:t>
              </a:r>
            </a:p>
          </p:txBody>
        </p:sp>
        <p:sp>
          <p:nvSpPr>
            <p:cNvPr id="46" name="角丸四角形 45"/>
            <p:cNvSpPr/>
            <p:nvPr/>
          </p:nvSpPr>
          <p:spPr bwMode="auto">
            <a:xfrm>
              <a:off x="3336321" y="1713622"/>
              <a:ext cx="954360" cy="2168129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VM</a:t>
              </a:r>
              <a:endPara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7" name="角丸四角形 46"/>
            <p:cNvSpPr/>
            <p:nvPr/>
          </p:nvSpPr>
          <p:spPr bwMode="auto">
            <a:xfrm>
              <a:off x="3408329" y="3117861"/>
              <a:ext cx="810344" cy="65587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OS</a:t>
              </a:r>
              <a:endPara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8" name="角丸四角形 47"/>
            <p:cNvSpPr/>
            <p:nvPr/>
          </p:nvSpPr>
          <p:spPr bwMode="auto">
            <a:xfrm>
              <a:off x="3408329" y="2649726"/>
              <a:ext cx="810344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ミドル</a:t>
              </a:r>
            </a:p>
          </p:txBody>
        </p:sp>
        <p:sp>
          <p:nvSpPr>
            <p:cNvPr id="50" name="角丸四角形 49"/>
            <p:cNvSpPr/>
            <p:nvPr/>
          </p:nvSpPr>
          <p:spPr bwMode="auto">
            <a:xfrm>
              <a:off x="1331640" y="1988755"/>
              <a:ext cx="810344" cy="568259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アプリ</a:t>
              </a:r>
            </a:p>
          </p:txBody>
        </p:sp>
        <p:sp>
          <p:nvSpPr>
            <p:cNvPr id="51" name="角丸四角形 50"/>
            <p:cNvSpPr/>
            <p:nvPr/>
          </p:nvSpPr>
          <p:spPr bwMode="auto">
            <a:xfrm>
              <a:off x="2362390" y="1988755"/>
              <a:ext cx="810344" cy="568259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アプリ</a:t>
              </a:r>
            </a:p>
          </p:txBody>
        </p:sp>
        <p:sp>
          <p:nvSpPr>
            <p:cNvPr id="52" name="角丸四角形 51"/>
            <p:cNvSpPr/>
            <p:nvPr/>
          </p:nvSpPr>
          <p:spPr bwMode="auto">
            <a:xfrm>
              <a:off x="3408329" y="1988755"/>
              <a:ext cx="810344" cy="568259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アプリ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27984" y="1052736"/>
            <a:ext cx="3031049" cy="3744416"/>
            <a:chOff x="4427984" y="1052736"/>
            <a:chExt cx="3031049" cy="3744416"/>
          </a:xfrm>
        </p:grpSpPr>
        <p:sp>
          <p:nvSpPr>
            <p:cNvPr id="11" name="角丸四角形 10"/>
            <p:cNvSpPr/>
            <p:nvPr/>
          </p:nvSpPr>
          <p:spPr bwMode="auto">
            <a:xfrm>
              <a:off x="4427984" y="3956418"/>
              <a:ext cx="3031049" cy="396044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ホスト</a:t>
              </a:r>
              <a:r>
                <a:rPr kumimoji="0" lang="en-US" altLang="ja-JP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OS</a:t>
              </a:r>
              <a:endPara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4427984" y="4401108"/>
              <a:ext cx="3031049" cy="396044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ハードウェア</a:t>
              </a:r>
            </a:p>
          </p:txBody>
        </p:sp>
        <p:sp>
          <p:nvSpPr>
            <p:cNvPr id="16" name="角丸四角形 15"/>
            <p:cNvSpPr/>
            <p:nvPr/>
          </p:nvSpPr>
          <p:spPr bwMode="auto">
            <a:xfrm>
              <a:off x="4427984" y="1052736"/>
              <a:ext cx="3031049" cy="396044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コンテナ型</a:t>
              </a:r>
            </a:p>
          </p:txBody>
        </p:sp>
        <p:sp>
          <p:nvSpPr>
            <p:cNvPr id="49" name="角丸四角形 48"/>
            <p:cNvSpPr/>
            <p:nvPr/>
          </p:nvSpPr>
          <p:spPr bwMode="auto">
            <a:xfrm>
              <a:off x="4427984" y="3485707"/>
              <a:ext cx="3031049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コンテナマネージャ・コンテナエンジン</a:t>
              </a:r>
            </a:p>
          </p:txBody>
        </p:sp>
        <p:sp>
          <p:nvSpPr>
            <p:cNvPr id="53" name="角丸四角形 52"/>
            <p:cNvSpPr/>
            <p:nvPr/>
          </p:nvSpPr>
          <p:spPr bwMode="auto">
            <a:xfrm>
              <a:off x="5466328" y="1713706"/>
              <a:ext cx="954360" cy="1715294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1000" dirty="0">
                  <a:solidFill>
                    <a:schemeClr val="bg1"/>
                  </a:solidFill>
                  <a:latin typeface="+mn-lt"/>
                  <a:ea typeface="+mn-ea"/>
                </a:rPr>
                <a:t>コンテナ</a:t>
              </a:r>
              <a:endPara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54" name="角丸四角形 53"/>
            <p:cNvSpPr/>
            <p:nvPr/>
          </p:nvSpPr>
          <p:spPr bwMode="auto">
            <a:xfrm>
              <a:off x="5538336" y="3117861"/>
              <a:ext cx="810344" cy="20582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ライブラリ</a:t>
              </a:r>
            </a:p>
          </p:txBody>
        </p:sp>
        <p:sp>
          <p:nvSpPr>
            <p:cNvPr id="55" name="角丸四角形 54"/>
            <p:cNvSpPr/>
            <p:nvPr/>
          </p:nvSpPr>
          <p:spPr bwMode="auto">
            <a:xfrm>
              <a:off x="5538336" y="2649810"/>
              <a:ext cx="810344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ミドル</a:t>
              </a:r>
            </a:p>
          </p:txBody>
        </p:sp>
        <p:sp>
          <p:nvSpPr>
            <p:cNvPr id="56" name="角丸四角形 55"/>
            <p:cNvSpPr/>
            <p:nvPr/>
          </p:nvSpPr>
          <p:spPr bwMode="auto">
            <a:xfrm>
              <a:off x="5538336" y="1988839"/>
              <a:ext cx="810344" cy="568259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アプリ</a:t>
              </a:r>
            </a:p>
          </p:txBody>
        </p:sp>
        <p:sp>
          <p:nvSpPr>
            <p:cNvPr id="57" name="角丸四角形 56"/>
            <p:cNvSpPr/>
            <p:nvPr/>
          </p:nvSpPr>
          <p:spPr bwMode="auto">
            <a:xfrm>
              <a:off x="4431615" y="1713706"/>
              <a:ext cx="954360" cy="1715294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0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コンテナ</a:t>
              </a:r>
            </a:p>
          </p:txBody>
        </p:sp>
        <p:sp>
          <p:nvSpPr>
            <p:cNvPr id="58" name="角丸四角形 57"/>
            <p:cNvSpPr/>
            <p:nvPr/>
          </p:nvSpPr>
          <p:spPr bwMode="auto">
            <a:xfrm>
              <a:off x="4503623" y="3117861"/>
              <a:ext cx="810344" cy="20582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ライブラリ</a:t>
              </a:r>
            </a:p>
          </p:txBody>
        </p:sp>
        <p:sp>
          <p:nvSpPr>
            <p:cNvPr id="59" name="角丸四角形 58"/>
            <p:cNvSpPr/>
            <p:nvPr/>
          </p:nvSpPr>
          <p:spPr bwMode="auto">
            <a:xfrm>
              <a:off x="4503623" y="2649810"/>
              <a:ext cx="810344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ミドル</a:t>
              </a:r>
            </a:p>
          </p:txBody>
        </p:sp>
        <p:sp>
          <p:nvSpPr>
            <p:cNvPr id="60" name="角丸四角形 59"/>
            <p:cNvSpPr/>
            <p:nvPr/>
          </p:nvSpPr>
          <p:spPr bwMode="auto">
            <a:xfrm>
              <a:off x="4503623" y="1988839"/>
              <a:ext cx="810344" cy="568259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アプリ</a:t>
              </a:r>
            </a:p>
          </p:txBody>
        </p:sp>
        <p:sp>
          <p:nvSpPr>
            <p:cNvPr id="61" name="角丸四角形 60"/>
            <p:cNvSpPr/>
            <p:nvPr/>
          </p:nvSpPr>
          <p:spPr bwMode="auto">
            <a:xfrm>
              <a:off x="6501591" y="1713622"/>
              <a:ext cx="954360" cy="1715294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1000" dirty="0">
                  <a:solidFill>
                    <a:schemeClr val="bg1"/>
                  </a:solidFill>
                  <a:latin typeface="+mn-lt"/>
                  <a:ea typeface="+mn-ea"/>
                </a:rPr>
                <a:t>コンテナ</a:t>
              </a:r>
              <a:endPara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62" name="角丸四角形 61"/>
            <p:cNvSpPr/>
            <p:nvPr/>
          </p:nvSpPr>
          <p:spPr bwMode="auto">
            <a:xfrm>
              <a:off x="6573599" y="3117777"/>
              <a:ext cx="810344" cy="20582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ライブラリ</a:t>
              </a:r>
            </a:p>
          </p:txBody>
        </p:sp>
        <p:sp>
          <p:nvSpPr>
            <p:cNvPr id="63" name="角丸四角形 62"/>
            <p:cNvSpPr/>
            <p:nvPr/>
          </p:nvSpPr>
          <p:spPr bwMode="auto">
            <a:xfrm>
              <a:off x="6573599" y="2649726"/>
              <a:ext cx="810344" cy="396044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ミドル</a:t>
              </a:r>
            </a:p>
          </p:txBody>
        </p:sp>
        <p:sp>
          <p:nvSpPr>
            <p:cNvPr id="64" name="角丸四角形 63"/>
            <p:cNvSpPr/>
            <p:nvPr/>
          </p:nvSpPr>
          <p:spPr bwMode="auto">
            <a:xfrm>
              <a:off x="6573599" y="1988755"/>
              <a:ext cx="810344" cy="568259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アプリ</a:t>
              </a:r>
            </a:p>
          </p:txBody>
        </p:sp>
      </p:grpSp>
      <p:cxnSp>
        <p:nvCxnSpPr>
          <p:cNvPr id="66" name="カギ線コネクタ 65"/>
          <p:cNvCxnSpPr>
            <a:stCxn id="62" idx="3"/>
            <a:endCxn id="11" idx="3"/>
          </p:cNvCxnSpPr>
          <p:nvPr/>
        </p:nvCxnSpPr>
        <p:spPr bwMode="auto">
          <a:xfrm>
            <a:off x="7383943" y="3220691"/>
            <a:ext cx="75090" cy="933749"/>
          </a:xfrm>
          <a:prstGeom prst="bentConnector3">
            <a:avLst>
              <a:gd name="adj1" fmla="val 404435"/>
            </a:avLst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テキスト ボックス 66"/>
          <p:cNvSpPr txBox="1"/>
          <p:nvPr/>
        </p:nvSpPr>
        <p:spPr>
          <a:xfrm>
            <a:off x="7761118" y="33681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ホスト</a:t>
            </a:r>
            <a:r>
              <a:rPr kumimoji="1" lang="en-US" altLang="ja-JP" sz="1200" dirty="0" smtClean="0">
                <a:solidFill>
                  <a:schemeClr val="accent3"/>
                </a:solidFill>
                <a:latin typeface="+mn-lt"/>
                <a:ea typeface="+mn-ea"/>
              </a:rPr>
              <a:t>OS</a:t>
            </a:r>
            <a:r>
              <a:rPr kumimoji="1"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の</a:t>
            </a:r>
            <a:endParaRPr kumimoji="1" lang="en-US" altLang="ja-JP" sz="1200" dirty="0" smtClean="0">
              <a:solidFill>
                <a:schemeClr val="accent3"/>
              </a:solidFill>
              <a:latin typeface="+mn-lt"/>
              <a:ea typeface="+mn-ea"/>
            </a:endParaRPr>
          </a:p>
          <a:p>
            <a:r>
              <a:rPr kumimoji="1"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カーネルを</a:t>
            </a:r>
            <a:endParaRPr kumimoji="1" lang="en-US" altLang="ja-JP" sz="1200" dirty="0" smtClean="0">
              <a:solidFill>
                <a:schemeClr val="accent3"/>
              </a:solidFill>
              <a:latin typeface="+mn-lt"/>
              <a:ea typeface="+mn-ea"/>
            </a:endParaRPr>
          </a:p>
          <a:p>
            <a:r>
              <a:rPr kumimoji="1"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共有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813" y="314270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accent3"/>
                </a:solidFill>
                <a:latin typeface="+mn-lt"/>
                <a:ea typeface="+mn-ea"/>
              </a:rPr>
              <a:t>VM</a:t>
            </a:r>
            <a:r>
              <a:rPr lang="ja-JP" altLang="en-US" sz="1200" dirty="0">
                <a:solidFill>
                  <a:schemeClr val="accent3"/>
                </a:solidFill>
                <a:latin typeface="+mn-lt"/>
                <a:ea typeface="+mn-ea"/>
              </a:rPr>
              <a:t>毎</a:t>
            </a:r>
            <a:r>
              <a:rPr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に</a:t>
            </a:r>
            <a:endParaRPr lang="en-US" altLang="ja-JP" sz="1200" dirty="0" smtClean="0">
              <a:solidFill>
                <a:schemeClr val="accent3"/>
              </a:solidFill>
              <a:latin typeface="+mn-lt"/>
              <a:ea typeface="+mn-ea"/>
            </a:endParaRPr>
          </a:p>
          <a:p>
            <a:pPr algn="r"/>
            <a:r>
              <a:rPr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完全な</a:t>
            </a:r>
            <a:r>
              <a:rPr kumimoji="1" lang="en-US" altLang="ja-JP" sz="1200" dirty="0" smtClean="0">
                <a:solidFill>
                  <a:schemeClr val="accent3"/>
                </a:solidFill>
                <a:latin typeface="+mn-lt"/>
                <a:ea typeface="+mn-ea"/>
              </a:rPr>
              <a:t>OS</a:t>
            </a:r>
            <a:r>
              <a:rPr kumimoji="1"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を</a:t>
            </a:r>
            <a:endParaRPr kumimoji="1" lang="en-US" altLang="ja-JP" sz="1200" dirty="0" smtClean="0">
              <a:solidFill>
                <a:schemeClr val="accent3"/>
              </a:solidFill>
              <a:latin typeface="+mn-lt"/>
              <a:ea typeface="+mn-ea"/>
            </a:endParaRPr>
          </a:p>
          <a:p>
            <a:pPr algn="r"/>
            <a:r>
              <a:rPr kumimoji="1" lang="ja-JP" altLang="en-US" sz="1200" dirty="0" smtClean="0">
                <a:solidFill>
                  <a:schemeClr val="accent3"/>
                </a:solidFill>
                <a:latin typeface="+mn-lt"/>
                <a:ea typeface="+mn-ea"/>
              </a:rPr>
              <a:t>インストール</a:t>
            </a:r>
          </a:p>
        </p:txBody>
      </p:sp>
    </p:spTree>
    <p:extLst>
      <p:ext uri="{BB962C8B-B14F-4D97-AF65-F5344CB8AC3E}">
        <p14:creationId xmlns:p14="http://schemas.microsoft.com/office/powerpoint/2010/main" val="10184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Docker</a:t>
            </a:r>
            <a:r>
              <a:rPr lang="ja-JP" altLang="en-US" smtClean="0"/>
              <a:t>の特徴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1800" dirty="0" smtClean="0"/>
              <a:t>エミュレーションによる従来型のサーバー仮想化とは考え方が違う</a:t>
            </a:r>
            <a:endParaRPr lang="en-US" altLang="ja-JP" sz="1800" dirty="0" smtClean="0"/>
          </a:p>
          <a:p>
            <a:pPr lvl="1"/>
            <a:r>
              <a:rPr lang="en-US" altLang="ja-JP" sz="1600" dirty="0" smtClean="0"/>
              <a:t>OS</a:t>
            </a:r>
            <a:r>
              <a:rPr lang="ja-JP" altLang="en-US" sz="1600" dirty="0" smtClean="0"/>
              <a:t>カーネルをホストと共有するので、ディスク・メモリ容量が少なくて済む </a:t>
            </a:r>
            <a:r>
              <a:rPr lang="en-US" altLang="ja-JP" sz="1600" dirty="0" smtClean="0"/>
              <a:t>(VM</a:t>
            </a:r>
            <a:r>
              <a:rPr lang="ja-JP" altLang="en-US" sz="1600" dirty="0" smtClean="0"/>
              <a:t>よりも軽量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ja-JP" altLang="en-US" sz="1600" dirty="0" smtClean="0"/>
              <a:t>オーバーヘッドが少ない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エミュレーションしない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ja-JP" altLang="en-US" sz="1600" dirty="0" smtClean="0"/>
              <a:t>ビルド時間が短縮でき、起動も速い</a:t>
            </a:r>
            <a:endParaRPr lang="en-US" altLang="ja-JP" sz="1600" dirty="0" smtClean="0"/>
          </a:p>
          <a:p>
            <a:r>
              <a:rPr lang="ja-JP" altLang="en-US" sz="1800" dirty="0" smtClean="0"/>
              <a:t>ポータビリティが高い</a:t>
            </a:r>
            <a:endParaRPr lang="en-US" altLang="ja-JP" sz="1800" dirty="0" smtClean="0"/>
          </a:p>
          <a:p>
            <a:pPr lvl="1"/>
            <a:r>
              <a:rPr lang="en-US" altLang="ja-JP" sz="1600" dirty="0" err="1" smtClean="0"/>
              <a:t>Dockerfile</a:t>
            </a:r>
            <a:r>
              <a:rPr lang="ja-JP" altLang="en-US" sz="1600" dirty="0" smtClean="0"/>
              <a:t>に依存ライブラリ、環境変数などを記述し、パッケージ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開発環境と本番環境を完全に同じにできる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本番環境にデプロイしたら動かない、などのトラブルが無くなる</a:t>
            </a:r>
            <a:endParaRPr lang="en-US" altLang="ja-JP" sz="1600" dirty="0" smtClean="0"/>
          </a:p>
          <a:p>
            <a:r>
              <a:rPr lang="ja-JP" altLang="en-US" sz="1800" dirty="0" smtClean="0"/>
              <a:t>アプリケーションのデプロイに最適化</a:t>
            </a:r>
            <a:endParaRPr lang="en-US" altLang="ja-JP" sz="1800" dirty="0" smtClean="0"/>
          </a:p>
          <a:p>
            <a:pPr lvl="1"/>
            <a:r>
              <a:rPr lang="en-US" altLang="ja-JP" sz="1600" dirty="0" err="1" smtClean="0"/>
              <a:t>Dockerfile</a:t>
            </a:r>
            <a:r>
              <a:rPr lang="ja-JP" altLang="en-US" sz="1600" dirty="0" smtClean="0"/>
              <a:t>に基づいてコンテナを自動アセンブル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差分を利用して高速に処理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問題が起こったときに本番環境と全く同じ環境でデバッグできる</a:t>
            </a:r>
          </a:p>
          <a:p>
            <a:pPr marL="0" indent="0">
              <a:buNone/>
            </a:pPr>
            <a:endParaRPr lang="en-US" altLang="ja-JP" sz="1800" dirty="0" smtClean="0"/>
          </a:p>
          <a:p>
            <a:r>
              <a:rPr lang="ja-JP" altLang="en-US" sz="1800" dirty="0" smtClean="0"/>
              <a:t>ホスト</a:t>
            </a:r>
            <a:r>
              <a:rPr lang="en-US" altLang="ja-JP" sz="1800" dirty="0" smtClean="0"/>
              <a:t>OS</a:t>
            </a:r>
            <a:r>
              <a:rPr lang="ja-JP" altLang="en-US" sz="1800" dirty="0" smtClean="0"/>
              <a:t>とコンテナ</a:t>
            </a:r>
            <a:r>
              <a:rPr lang="en-US" altLang="ja-JP" sz="1800" dirty="0" smtClean="0"/>
              <a:t>OS</a:t>
            </a:r>
            <a:r>
              <a:rPr lang="ja-JP" altLang="en-US" sz="1800" dirty="0" smtClean="0"/>
              <a:t>は同じ </a:t>
            </a:r>
            <a:r>
              <a:rPr lang="en-US" altLang="ja-JP" sz="1800" dirty="0" smtClean="0"/>
              <a:t>(Linux) </a:t>
            </a:r>
            <a:r>
              <a:rPr lang="ja-JP" altLang="en-US" sz="1800" dirty="0" smtClean="0"/>
              <a:t>で無ければならない</a:t>
            </a:r>
            <a:endParaRPr lang="en-US" altLang="ja-JP" sz="1800" dirty="0" smtClean="0"/>
          </a:p>
          <a:p>
            <a:r>
              <a:rPr lang="ja-JP" altLang="en-US" sz="1800" dirty="0" smtClean="0"/>
              <a:t>セキュリティの弱さを指摘する声もある</a:t>
            </a:r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35059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Docker</a:t>
            </a:r>
            <a:r>
              <a:rPr lang="ja-JP" altLang="en-US" dirty="0" smtClean="0"/>
              <a:t>の活用 </a:t>
            </a:r>
            <a:r>
              <a:rPr lang="en-US" altLang="ja-JP" dirty="0" smtClean="0"/>
              <a:t>(1) </a:t>
            </a:r>
            <a:r>
              <a:rPr lang="ja-JP" altLang="en-US" dirty="0" smtClean="0"/>
              <a:t>デプロイの効率化</a:t>
            </a:r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148531" y="1268760"/>
            <a:ext cx="7383909" cy="2343339"/>
            <a:chOff x="1148531" y="1268760"/>
            <a:chExt cx="7383909" cy="2343339"/>
          </a:xfrm>
        </p:grpSpPr>
        <p:pic>
          <p:nvPicPr>
            <p:cNvPr id="7170" name="Picture 2" descr="C:\Users\Shoji Okoshi\AppData\Local\Microsoft\Windows\Temporary Internet Files\Content.IE5\I7LQZU8J\MC900433941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1640" y="1891314"/>
              <a:ext cx="1080120" cy="111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Shoji Okoshi\AppData\Local\Microsoft\Windows\Temporary Internet Files\Content.IE5\C4GRY3M6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388" y="2158453"/>
              <a:ext cx="641226" cy="64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C:\Users\Shoji Okoshi\AppData\Local\Microsoft\Windows\Temporary Internet Files\Content.IE5\J9G324I5\MC900428969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123" y="2127476"/>
              <a:ext cx="462410" cy="64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角丸四角形 4"/>
            <p:cNvSpPr/>
            <p:nvPr/>
          </p:nvSpPr>
          <p:spPr bwMode="auto">
            <a:xfrm>
              <a:off x="1148531" y="1268760"/>
              <a:ext cx="2016224" cy="432048"/>
            </a:xfrm>
            <a:prstGeom prst="round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開発環境</a:t>
              </a: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6516216" y="1268760"/>
              <a:ext cx="2016224" cy="432048"/>
            </a:xfrm>
            <a:prstGeom prst="round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本番環境</a:t>
              </a:r>
            </a:p>
          </p:txBody>
        </p:sp>
        <p:sp>
          <p:nvSpPr>
            <p:cNvPr id="6" name="右矢印 5"/>
            <p:cNvSpPr/>
            <p:nvPr/>
          </p:nvSpPr>
          <p:spPr bwMode="auto">
            <a:xfrm>
              <a:off x="3164755" y="2271492"/>
              <a:ext cx="3510658" cy="412758"/>
            </a:xfrm>
            <a:prstGeom prst="rightArrow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デプロイ</a:t>
              </a:r>
            </a:p>
          </p:txBody>
        </p:sp>
        <p:sp>
          <p:nvSpPr>
            <p:cNvPr id="8" name="星 10 7"/>
            <p:cNvSpPr/>
            <p:nvPr/>
          </p:nvSpPr>
          <p:spPr bwMode="auto">
            <a:xfrm rot="770479">
              <a:off x="6737890" y="2861190"/>
              <a:ext cx="1676752" cy="750909"/>
            </a:xfrm>
            <a:prstGeom prst="star10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動かない</a:t>
              </a: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!?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3659944" y="2714836"/>
              <a:ext cx="2520280" cy="852409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カーネルバーションの違い</a:t>
              </a:r>
              <a:endPara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dirty="0" smtClean="0">
                  <a:solidFill>
                    <a:schemeClr val="bg1"/>
                  </a:solidFill>
                  <a:latin typeface="+mn-lt"/>
                  <a:ea typeface="+mn-ea"/>
                </a:rPr>
                <a:t>ライブラリバージョン</a:t>
              </a:r>
              <a:r>
                <a:rPr kumimoji="0" lang="ja-JP" altLang="en-US" sz="1200" dirty="0">
                  <a:solidFill>
                    <a:schemeClr val="bg1"/>
                  </a:solidFill>
                  <a:latin typeface="+mn-lt"/>
                  <a:ea typeface="+mn-ea"/>
                </a:rPr>
                <a:t>の</a:t>
              </a:r>
              <a:r>
                <a:rPr kumimoji="0" lang="ja-JP" altLang="en-US" sz="1200" dirty="0" smtClean="0">
                  <a:solidFill>
                    <a:schemeClr val="bg1"/>
                  </a:solidFill>
                  <a:latin typeface="+mn-lt"/>
                  <a:ea typeface="+mn-ea"/>
                </a:rPr>
                <a:t>違い</a:t>
              </a:r>
              <a:endPara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環境変数の違い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148530" y="3933056"/>
            <a:ext cx="7383909" cy="2376264"/>
            <a:chOff x="1148530" y="3933056"/>
            <a:chExt cx="7383909" cy="2376264"/>
          </a:xfrm>
        </p:grpSpPr>
        <p:sp>
          <p:nvSpPr>
            <p:cNvPr id="11" name="角丸四角形 10"/>
            <p:cNvSpPr/>
            <p:nvPr/>
          </p:nvSpPr>
          <p:spPr bwMode="auto">
            <a:xfrm>
              <a:off x="1148530" y="3933056"/>
              <a:ext cx="7383909" cy="2376264"/>
            </a:xfrm>
            <a:prstGeom prst="roundRect">
              <a:avLst>
                <a:gd name="adj" fmla="val 817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dirty="0" err="1">
                  <a:solidFill>
                    <a:schemeClr val="accent4"/>
                  </a:solidFill>
                  <a:latin typeface="+mn-lt"/>
                  <a:ea typeface="+mn-ea"/>
                </a:rPr>
                <a:t>Docker</a:t>
              </a:r>
              <a:endPara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  <a:ea typeface="+mn-ea"/>
              </a:endParaRPr>
            </a:p>
          </p:txBody>
        </p:sp>
        <p:pic>
          <p:nvPicPr>
            <p:cNvPr id="14" name="Picture 2" descr="C:\Users\Shoji Okoshi\AppData\Local\Microsoft\Windows\Temporary Internet Files\Content.IE5\I7LQZU8J\MC900433941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1640" y="4345357"/>
              <a:ext cx="1080120" cy="111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Shoji Okoshi\AppData\Local\Microsoft\Windows\Temporary Internet Files\Content.IE5\C4GRY3M6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388" y="4612496"/>
              <a:ext cx="641226" cy="64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右矢印 16"/>
            <p:cNvSpPr/>
            <p:nvPr/>
          </p:nvSpPr>
          <p:spPr bwMode="auto">
            <a:xfrm>
              <a:off x="3164755" y="4725535"/>
              <a:ext cx="3510658" cy="412758"/>
            </a:xfrm>
            <a:prstGeom prst="rightArrow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デプロイ</a:t>
              </a: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3659944" y="5168879"/>
              <a:ext cx="2520280" cy="852409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依存ライブラリや変数をコンテナにパッケージしてデプロイ</a:t>
              </a:r>
            </a:p>
          </p:txBody>
        </p:sp>
        <p:pic>
          <p:nvPicPr>
            <p:cNvPr id="20" name="Picture 3" descr="C:\Users\Shoji Okoshi\AppData\Local\Microsoft\Windows\Temporary Internet Files\Content.IE5\C4GRY3M6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123" y="4612496"/>
              <a:ext cx="641226" cy="64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78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年前からコンテナを使っていた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80728"/>
            <a:ext cx="72199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609975" y="632615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050" dirty="0"/>
              <a:t>http://qiita.com/kazunori279/items/ebe8ea24601e606f8048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166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Docker</a:t>
            </a:r>
            <a:r>
              <a:rPr kumimoji="1" lang="ja-JP" altLang="en-US" dirty="0" smtClean="0"/>
              <a:t>の活用 </a:t>
            </a:r>
            <a:r>
              <a:rPr kumimoji="1" lang="en-US" altLang="ja-JP" dirty="0" smtClean="0"/>
              <a:t>(2) </a:t>
            </a:r>
            <a:r>
              <a:rPr kumimoji="1" lang="en-US" altLang="ja-JP" dirty="0" err="1" smtClean="0"/>
              <a:t>PaaS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適用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96" y="1556792"/>
            <a:ext cx="52959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647950" y="53763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000" dirty="0"/>
              <a:t>http://www.publickey1.jp/blog/14/aws_elastic_beanstalkdockerpaaspaas.html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621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8514</TotalTime>
  <Words>658</Words>
  <Application>Microsoft Office PowerPoint</Application>
  <PresentationFormat>画面に合わせる (4:3)</PresentationFormat>
  <Paragraphs>190</Paragraphs>
  <Slides>15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0905_Juku</vt:lpstr>
      <vt:lpstr>906_Juku</vt:lpstr>
      <vt:lpstr>Docker</vt:lpstr>
      <vt:lpstr>Docker1.0がリリース</vt:lpstr>
      <vt:lpstr>Docker (コンテナ管理フレームワーク)</vt:lpstr>
      <vt:lpstr>サーバーの仮想化 1</vt:lpstr>
      <vt:lpstr>コンテナは「軽量な仮想化」</vt:lpstr>
      <vt:lpstr>Dockerの特徴</vt:lpstr>
      <vt:lpstr>Dockerの活用 (1) デプロイの効率化</vt:lpstr>
      <vt:lpstr>Googleは10年前からコンテナを使っていた</vt:lpstr>
      <vt:lpstr>Dockerの活用 (2) PaaSへの適用</vt:lpstr>
      <vt:lpstr>Dockerの活用 (3) マルチクラウド</vt:lpstr>
      <vt:lpstr>PowerPoint プレゼンテーション</vt:lpstr>
      <vt:lpstr>PowerPoint プレゼンテーション</vt:lpstr>
      <vt:lpstr>補足資料</vt:lpstr>
      <vt:lpstr>古くて新しい技術</vt:lpstr>
      <vt:lpstr>DevOpsにおけるDocker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1526</cp:revision>
  <dcterms:created xsi:type="dcterms:W3CDTF">2008-07-07T05:29:44Z</dcterms:created>
  <dcterms:modified xsi:type="dcterms:W3CDTF">2014-07-16T04:48:57Z</dcterms:modified>
</cp:coreProperties>
</file>