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1629" r:id="rId2"/>
    <p:sldId id="2016" r:id="rId3"/>
    <p:sldId id="2014" r:id="rId4"/>
    <p:sldId id="1867" r:id="rId5"/>
    <p:sldId id="1868" r:id="rId6"/>
    <p:sldId id="2013" r:id="rId7"/>
    <p:sldId id="1976" r:id="rId8"/>
    <p:sldId id="1977" r:id="rId9"/>
    <p:sldId id="1980" r:id="rId10"/>
    <p:sldId id="1981" r:id="rId11"/>
    <p:sldId id="1927" r:id="rId12"/>
    <p:sldId id="1887" r:id="rId13"/>
    <p:sldId id="1982" r:id="rId14"/>
    <p:sldId id="2001" r:id="rId15"/>
    <p:sldId id="2012" r:id="rId16"/>
    <p:sldId id="1991" r:id="rId17"/>
    <p:sldId id="1992" r:id="rId18"/>
    <p:sldId id="1993" r:id="rId19"/>
    <p:sldId id="2010" r:id="rId20"/>
    <p:sldId id="2011" r:id="rId21"/>
    <p:sldId id="1999" r:id="rId22"/>
    <p:sldId id="1898" r:id="rId23"/>
    <p:sldId id="1901" r:id="rId24"/>
    <p:sldId id="2015" r:id="rId25"/>
    <p:sldId id="1965" r:id="rId26"/>
    <p:sldId id="1936" r:id="rId27"/>
    <p:sldId id="2003" r:id="rId28"/>
    <p:sldId id="1937" r:id="rId29"/>
    <p:sldId id="1966" r:id="rId30"/>
    <p:sldId id="1856" r:id="rId31"/>
    <p:sldId id="1935" r:id="rId32"/>
    <p:sldId id="1934" r:id="rId33"/>
    <p:sldId id="1954" r:id="rId34"/>
    <p:sldId id="1967" r:id="rId35"/>
    <p:sldId id="1861" r:id="rId36"/>
    <p:sldId id="1970" r:id="rId37"/>
    <p:sldId id="1953" r:id="rId38"/>
    <p:sldId id="1840" r:id="rId39"/>
    <p:sldId id="2018" r:id="rId40"/>
    <p:sldId id="1960" r:id="rId41"/>
    <p:sldId id="1969" r:id="rId42"/>
    <p:sldId id="1903" r:id="rId43"/>
    <p:sldId id="1904" r:id="rId44"/>
    <p:sldId id="2017" r:id="rId45"/>
    <p:sldId id="1923" r:id="rId46"/>
    <p:sldId id="1926" r:id="rId47"/>
    <p:sldId id="1920" r:id="rId48"/>
    <p:sldId id="2019" r:id="rId49"/>
    <p:sldId id="2007" r:id="rId50"/>
    <p:sldId id="2008" r:id="rId51"/>
  </p:sldIdLst>
  <p:sldSz cx="9144000" cy="6858000" type="screen4x3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6pPr>
    <a:lvl7pPr marL="27432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7pPr>
    <a:lvl8pPr marL="32004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8pPr>
    <a:lvl9pPr marL="36576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99FF"/>
    <a:srgbClr val="99CCCC"/>
    <a:srgbClr val="CCFF66"/>
    <a:srgbClr val="00CC66"/>
    <a:srgbClr val="408000"/>
    <a:srgbClr val="008040"/>
    <a:srgbClr val="FF6FCF"/>
    <a:srgbClr val="66FFCC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02" autoAdjust="0"/>
    <p:restoredTop sz="98171" autoAdjust="0"/>
  </p:normalViewPr>
  <p:slideViewPr>
    <p:cSldViewPr>
      <p:cViewPr>
        <p:scale>
          <a:sx n="150" d="100"/>
          <a:sy n="150" d="100"/>
        </p:scale>
        <p:origin x="-256" y="856"/>
      </p:cViewPr>
      <p:guideLst>
        <p:guide orient="horz" pos="864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8448"/>
    </p:cViewPr>
  </p:sorterViewPr>
  <p:notesViewPr>
    <p:cSldViewPr>
      <p:cViewPr varScale="1">
        <p:scale>
          <a:sx n="70" d="100"/>
          <a:sy n="70" d="100"/>
        </p:scale>
        <p:origin x="-2142" y="-96"/>
      </p:cViewPr>
      <p:guideLst>
        <p:guide orient="horz" pos="3158"/>
        <p:guide pos="217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5475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9515475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779AB060-A62D-4686-B1A3-FA907FE81C7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3324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5475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9515475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6B4F0B56-8693-41CD-9229-CE377AAAF475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925114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34E877DA-9FF6-4090-B988-C7696A9198DE}" type="slidenum">
              <a:rPr lang="ja-JP" altLang="en-US" smtClean="0"/>
              <a:pPr defTabSz="965200"/>
              <a:t>1</a:t>
            </a:fld>
            <a:endParaRPr lang="en-US" altLang="ja-JP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35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40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47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3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59666" indent="-29217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68718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36205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03692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7A8495A7-E75F-4B28-B386-626347E65C5F}" type="slidenum">
              <a:rPr lang="ja-JP" altLang="en-US" smtClean="0"/>
              <a:pPr eaLnBrk="1" hangingPunct="1"/>
              <a:t>4</a:t>
            </a:fld>
            <a:endParaRPr lang="en-US" altLang="ja-JP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59666" indent="-29217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68718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36205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03692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7A8495A7-E75F-4B28-B386-626347E65C5F}" type="slidenum">
              <a:rPr lang="ja-JP" altLang="en-US" smtClean="0"/>
              <a:pPr eaLnBrk="1" hangingPunct="1"/>
              <a:t>5</a:t>
            </a:fld>
            <a:endParaRPr lang="en-US" altLang="ja-JP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13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891BF3F3-59E7-4536-AAC4-888C84177443}" type="slidenum">
              <a:rPr lang="ja-JP" altLang="en-US" smtClean="0"/>
              <a:pPr defTabSz="965163"/>
              <a:t>21</a:t>
            </a:fld>
            <a:endParaRPr lang="en-US" altLang="ja-JP" smtClean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2475"/>
            <a:ext cx="5005387" cy="3756025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59326"/>
            <a:ext cx="5510213" cy="4508500"/>
          </a:xfrm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69FD8-1808-4B55-8C93-E58B586D4E34}" type="slidenum">
              <a:rPr lang="ja-JP" altLang="en-US"/>
              <a:pPr/>
              <a:t>22</a:t>
            </a:fld>
            <a:endParaRPr lang="en-US" altLang="ja-JP"/>
          </a:p>
        </p:txBody>
      </p:sp>
      <p:sp>
        <p:nvSpPr>
          <p:cNvPr id="76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0150" cy="3759200"/>
          </a:xfrm>
          <a:ln/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692" y="4759684"/>
            <a:ext cx="5512780" cy="4510015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23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0511E-46BF-9047-9FBA-73381421F859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23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1828800" cy="6858000"/>
          </a:xfrm>
          <a:prstGeom prst="rect">
            <a:avLst/>
          </a:prstGeom>
          <a:gradFill rotWithShape="1">
            <a:gsLst>
              <a:gs pos="0">
                <a:srgbClr val="0066CC"/>
              </a:gs>
              <a:gs pos="100000">
                <a:srgbClr val="7DB1E5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6793677" y="6643688"/>
            <a:ext cx="2350323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kumimoji="0" lang="en-US" altLang="ja-JP" sz="800" dirty="0" smtClean="0">
                <a:solidFill>
                  <a:srgbClr val="484848"/>
                </a:solidFill>
                <a:ea typeface="ＭＳ Ｐゴシック" pitchFamily="50" charset="-128"/>
              </a:rPr>
              <a:t>2009-2012,all rights reserved by </a:t>
            </a:r>
            <a:r>
              <a:rPr kumimoji="0" lang="en-US" altLang="ja-JP" sz="800" dirty="0" err="1" smtClean="0">
                <a:solidFill>
                  <a:srgbClr val="484848"/>
                </a:solidFill>
                <a:ea typeface="ＭＳ Ｐゴシック" pitchFamily="50" charset="-128"/>
              </a:rPr>
              <a:t>NetCommerce</a:t>
            </a:r>
            <a:endParaRPr kumimoji="0" lang="en-US" altLang="ja-JP" sz="800" dirty="0" smtClean="0">
              <a:solidFill>
                <a:srgbClr val="484848"/>
              </a:solidFill>
              <a:ea typeface="ＭＳ Ｐゴシック" pitchFamily="50" charset="-128"/>
            </a:endParaRPr>
          </a:p>
        </p:txBody>
      </p:sp>
      <p:sp>
        <p:nvSpPr>
          <p:cNvPr id="468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28800" y="2438400"/>
            <a:ext cx="6629400" cy="91440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53200" y="152400"/>
            <a:ext cx="2133600" cy="597376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2484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1">
            <a:gsLst>
              <a:gs pos="0">
                <a:srgbClr val="0066CC"/>
              </a:gs>
              <a:gs pos="100000">
                <a:srgbClr val="7DB1E5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1282700"/>
            <a:ext cx="9144000" cy="557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defRPr/>
            </a:pPr>
            <a:endParaRPr kumimoji="0" lang="ja-JP" altLang="en-US" sz="1600" dirty="0">
              <a:ea typeface="ＭＳ Ｐゴシック" charset="-128"/>
            </a:endParaRPr>
          </a:p>
        </p:txBody>
      </p:sp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9" name="AutoShape 20" descr="netcomm_logo.png"/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" y="838200"/>
            <a:ext cx="9144000" cy="6093619"/>
          </a:xfrm>
          <a:prstGeom prst="rect">
            <a:avLst/>
          </a:prstGeom>
        </p:spPr>
      </p:pic>
      <p:sp>
        <p:nvSpPr>
          <p:cNvPr id="1048" name="Text Box 24"/>
          <p:cNvSpPr txBox="1">
            <a:spLocks noChangeArrowheads="1"/>
          </p:cNvSpPr>
          <p:nvPr userDrawn="1"/>
        </p:nvSpPr>
        <p:spPr bwMode="auto">
          <a:xfrm>
            <a:off x="145347" y="6643688"/>
            <a:ext cx="2082621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altLang="ja-JP" sz="800" dirty="0" smtClean="0">
                <a:solidFill>
                  <a:srgbClr val="FFFFFF"/>
                </a:solidFill>
                <a:ea typeface="ＭＳ Ｐゴシック" pitchFamily="50" charset="-128"/>
              </a:rPr>
              <a:t>2014,all rights reserved by NetCommerce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696200" y="6619541"/>
            <a:ext cx="1371600" cy="2384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73A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48484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48484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48484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GIF"/><Relationship Id="rId7" Type="http://schemas.openxmlformats.org/officeDocument/2006/relationships/image" Target="../media/image12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WMF"/><Relationship Id="rId3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jpeg"/><Relationship Id="rId8" Type="http://schemas.microsoft.com/office/2007/relationships/hdphoto" Target="../media/hdphoto1.wdp"/><Relationship Id="rId9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hyperlink" Target="http://libra.netcommerce.co.jp/" TargetMode="External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netcommerce.co.jp/blo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hawaii254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27013" y="52578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4000" dirty="0" smtClean="0">
                <a:solidFill>
                  <a:srgbClr val="FFFFFF"/>
                </a:solidFill>
                <a:effectLst/>
                <a:latin typeface="Avenir Black"/>
                <a:ea typeface="HGP創英角ｺﾞｼｯｸUB"/>
                <a:cs typeface="Avenir Black"/>
              </a:rPr>
              <a:t>システムインテグレーション崩壊</a:t>
            </a:r>
            <a:endParaRPr lang="en-US" altLang="ja-JP" sz="4000" dirty="0" smtClean="0">
              <a:solidFill>
                <a:srgbClr val="FFFFFF"/>
              </a:solidFill>
              <a:effectLst/>
              <a:latin typeface="Avenir Black"/>
              <a:ea typeface="HGP創英角ｺﾞｼｯｸUB"/>
              <a:cs typeface="Avenir Black"/>
            </a:endParaRPr>
          </a:p>
          <a:p>
            <a:pPr algn="r"/>
            <a:r>
              <a:rPr lang="en-US" altLang="ja-JP" sz="2400" dirty="0" smtClean="0">
                <a:solidFill>
                  <a:srgbClr val="FFFFFF"/>
                </a:solidFill>
                <a:effectLst/>
                <a:latin typeface="Avenir Black"/>
                <a:ea typeface="HGP創英角ｺﾞｼｯｸUB"/>
                <a:cs typeface="Avenir Black"/>
              </a:rPr>
              <a:t>〜 SI</a:t>
            </a:r>
            <a:r>
              <a:rPr lang="ja-JP" altLang="en-US" sz="2400" dirty="0" smtClean="0">
                <a:solidFill>
                  <a:srgbClr val="FFFFFF"/>
                </a:solidFill>
                <a:effectLst/>
                <a:latin typeface="Avenir Black"/>
                <a:ea typeface="HGP創英角ｺﾞｼｯｸUB"/>
                <a:cs typeface="Avenir Black"/>
              </a:rPr>
              <a:t>ビジネスの現実とポスト</a:t>
            </a:r>
            <a:r>
              <a:rPr lang="en-US" altLang="ja-JP" sz="2400" dirty="0" smtClean="0">
                <a:solidFill>
                  <a:srgbClr val="FFFFFF"/>
                </a:solidFill>
                <a:effectLst/>
                <a:latin typeface="Avenir Black"/>
                <a:ea typeface="HGP創英角ｺﾞｼｯｸUB"/>
                <a:cs typeface="Avenir Black"/>
              </a:rPr>
              <a:t>SI</a:t>
            </a:r>
            <a:r>
              <a:rPr lang="ja-JP" altLang="en-US" sz="2400" dirty="0" smtClean="0">
                <a:solidFill>
                  <a:srgbClr val="FFFFFF"/>
                </a:solidFill>
                <a:effectLst/>
                <a:latin typeface="Avenir Black"/>
                <a:ea typeface="HGP創英角ｺﾞｼｯｸUB"/>
                <a:cs typeface="Avenir Black"/>
              </a:rPr>
              <a:t>ビジネスのシナリオ</a:t>
            </a:r>
            <a:endParaRPr kumimoji="1" lang="ja-JP" altLang="en-US" sz="2400" dirty="0">
              <a:solidFill>
                <a:srgbClr val="FFFFFF"/>
              </a:solidFill>
              <a:effectLst/>
              <a:latin typeface="Avenir Black"/>
              <a:ea typeface="HGP創英角ｺﾞｼｯｸUB"/>
              <a:cs typeface="Avenir Black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925" y="6400038"/>
            <a:ext cx="1454149" cy="24826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848600" y="6400800"/>
            <a:ext cx="1057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23.JUL</a:t>
            </a:r>
            <a:r>
              <a:rPr kumimoji="1" lang="en-US" altLang="ja-JP" dirty="0" smtClean="0">
                <a:solidFill>
                  <a:schemeClr val="bg1"/>
                </a:solidFill>
              </a:rPr>
              <a:t>.2014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533400"/>
          </a:xfrm>
        </p:spPr>
        <p:txBody>
          <a:bodyPr/>
          <a:lstStyle/>
          <a:p>
            <a:r>
              <a:rPr kumimoji="1" lang="ja-JP" altLang="en-US" dirty="0" smtClean="0"/>
              <a:t>工数ビジネスの減少</a:t>
            </a:r>
            <a:endParaRPr kumimoji="1" lang="ja-JP" altLang="en-US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1104413" y="2376701"/>
            <a:ext cx="2614795" cy="3490699"/>
            <a:chOff x="1077047" y="1847525"/>
            <a:chExt cx="2614795" cy="3490699"/>
          </a:xfrm>
        </p:grpSpPr>
        <p:sp>
          <p:nvSpPr>
            <p:cNvPr id="4" name="円柱 3"/>
            <p:cNvSpPr/>
            <p:nvPr/>
          </p:nvSpPr>
          <p:spPr>
            <a:xfrm>
              <a:off x="1077047" y="3087761"/>
              <a:ext cx="2614795" cy="2250463"/>
            </a:xfrm>
            <a:prstGeom prst="can">
              <a:avLst>
                <a:gd name="adj" fmla="val 20777"/>
              </a:avLst>
            </a:prstGeom>
            <a:solidFill>
              <a:srgbClr val="FF6600"/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円柱 4"/>
            <p:cNvSpPr/>
            <p:nvPr/>
          </p:nvSpPr>
          <p:spPr>
            <a:xfrm>
              <a:off x="1077047" y="1847525"/>
              <a:ext cx="2614795" cy="1738263"/>
            </a:xfrm>
            <a:prstGeom prst="can">
              <a:avLst/>
            </a:prstGeom>
            <a:solidFill>
              <a:srgbClr val="3366FF"/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1125106" y="2376593"/>
              <a:ext cx="2518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新規システムに投資する予算</a:t>
              </a:r>
              <a:endParaRPr kumimoji="1" lang="ja-JP" altLang="en-US" sz="1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125107" y="3761356"/>
              <a:ext cx="251863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既存システムを維持する予算</a:t>
              </a:r>
              <a:endParaRPr kumimoji="1" lang="en-US" altLang="ja-JP" sz="1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kumimoji="1" lang="ja-JP" altLang="en-US" sz="20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（</a:t>
              </a:r>
              <a:r>
                <a:rPr kumimoji="1" lang="en-US" altLang="ja-JP" sz="20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TCO</a:t>
              </a:r>
              <a:r>
                <a:rPr kumimoji="1" lang="ja-JP" altLang="en-US" sz="20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）</a:t>
              </a:r>
              <a:endParaRPr kumimoji="1" lang="ja-JP" altLang="en-US" sz="20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580358" y="2679401"/>
              <a:ext cx="16081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40%</a:t>
              </a:r>
              <a:endParaRPr kumimoji="1" lang="ja-JP" altLang="en-US" sz="4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580358" y="4254415"/>
              <a:ext cx="16081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400" dirty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6</a:t>
              </a:r>
              <a:r>
                <a:rPr lang="en-US" altLang="ja-JP" sz="4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0%</a:t>
              </a:r>
              <a:endParaRPr kumimoji="1" lang="ja-JP" altLang="en-US" sz="4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3730942" y="2376701"/>
            <a:ext cx="4346258" cy="3487586"/>
            <a:chOff x="3703576" y="1847525"/>
            <a:chExt cx="4346258" cy="3487586"/>
          </a:xfrm>
        </p:grpSpPr>
        <p:sp>
          <p:nvSpPr>
            <p:cNvPr id="11" name="円柱 10"/>
            <p:cNvSpPr/>
            <p:nvPr/>
          </p:nvSpPr>
          <p:spPr>
            <a:xfrm>
              <a:off x="5435039" y="3778775"/>
              <a:ext cx="2614795" cy="1556336"/>
            </a:xfrm>
            <a:prstGeom prst="can">
              <a:avLst>
                <a:gd name="adj" fmla="val 29653"/>
              </a:avLst>
            </a:prstGeom>
            <a:solidFill>
              <a:srgbClr val="FF6600"/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柱 11"/>
            <p:cNvSpPr/>
            <p:nvPr/>
          </p:nvSpPr>
          <p:spPr>
            <a:xfrm>
              <a:off x="5435039" y="1847525"/>
              <a:ext cx="2614795" cy="2398151"/>
            </a:xfrm>
            <a:prstGeom prst="can">
              <a:avLst>
                <a:gd name="adj" fmla="val 18770"/>
              </a:avLst>
            </a:prstGeom>
            <a:solidFill>
              <a:srgbClr val="3366FF"/>
            </a:solidFill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" name="直線コネクタ 12"/>
            <p:cNvCxnSpPr/>
            <p:nvPr/>
          </p:nvCxnSpPr>
          <p:spPr>
            <a:xfrm>
              <a:off x="3703576" y="2054353"/>
              <a:ext cx="1743197" cy="6225"/>
            </a:xfrm>
            <a:prstGeom prst="line">
              <a:avLst/>
            </a:prstGeom>
            <a:ln w="38100" cmpd="sng">
              <a:solidFill>
                <a:srgbClr val="FFFFFF"/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3703576" y="3392803"/>
              <a:ext cx="1743197" cy="666112"/>
            </a:xfrm>
            <a:prstGeom prst="line">
              <a:avLst/>
            </a:prstGeom>
            <a:ln w="38100" cmpd="sng">
              <a:solidFill>
                <a:srgbClr val="FFFFFF"/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5495494" y="3087761"/>
              <a:ext cx="2518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新規システムに投資する予算</a:t>
              </a:r>
              <a:endParaRPr kumimoji="1" lang="ja-JP" altLang="en-US" sz="1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495495" y="4626678"/>
              <a:ext cx="2518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既存システムを維持する予算</a:t>
              </a:r>
              <a:endParaRPr kumimoji="1" lang="ja-JP" altLang="en-US" sz="1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7" name="上矢印 16"/>
            <p:cNvSpPr/>
            <p:nvPr/>
          </p:nvSpPr>
          <p:spPr>
            <a:xfrm>
              <a:off x="6440415" y="2376593"/>
              <a:ext cx="628796" cy="611562"/>
            </a:xfrm>
            <a:prstGeom prst="upArrow">
              <a:avLst/>
            </a:prstGeom>
            <a:solidFill>
              <a:srgbClr val="B7DEE8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上矢印 17"/>
            <p:cNvSpPr/>
            <p:nvPr/>
          </p:nvSpPr>
          <p:spPr>
            <a:xfrm flipV="1">
              <a:off x="6440415" y="3472994"/>
              <a:ext cx="628796" cy="611562"/>
            </a:xfrm>
            <a:prstGeom prst="upArrow">
              <a:avLst/>
            </a:prstGeom>
            <a:solidFill>
              <a:srgbClr val="B7DEE8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上矢印 18"/>
            <p:cNvSpPr/>
            <p:nvPr/>
          </p:nvSpPr>
          <p:spPr>
            <a:xfrm>
              <a:off x="6440415" y="4909555"/>
              <a:ext cx="628796" cy="363303"/>
            </a:xfrm>
            <a:prstGeom prst="up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上矢印 19"/>
            <p:cNvSpPr/>
            <p:nvPr/>
          </p:nvSpPr>
          <p:spPr>
            <a:xfrm flipV="1">
              <a:off x="6440415" y="4302206"/>
              <a:ext cx="628796" cy="363303"/>
            </a:xfrm>
            <a:prstGeom prst="up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3703576" y="5123450"/>
              <a:ext cx="1743197" cy="6225"/>
            </a:xfrm>
            <a:prstGeom prst="line">
              <a:avLst/>
            </a:prstGeom>
            <a:ln w="38100" cmpd="sng">
              <a:solidFill>
                <a:srgbClr val="FFFFFF"/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図形グループ 21"/>
          <p:cNvGrpSpPr/>
          <p:nvPr/>
        </p:nvGrpSpPr>
        <p:grpSpPr>
          <a:xfrm>
            <a:off x="1287628" y="1491373"/>
            <a:ext cx="6621191" cy="1148183"/>
            <a:chOff x="1260262" y="962197"/>
            <a:chExt cx="6621191" cy="1148183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1260262" y="962197"/>
              <a:ext cx="66211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dirty="0" smtClean="0">
                  <a:solidFill>
                    <a:srgbClr val="FF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IT</a:t>
              </a:r>
              <a:r>
                <a:rPr lang="ja-JP" altLang="en-US" sz="3600" dirty="0" smtClean="0">
                  <a:solidFill>
                    <a:srgbClr val="FF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予算の増加は期待できない！</a:t>
              </a:r>
              <a:endParaRPr lang="en-US" altLang="ja-JP" sz="3600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24" name="上矢印 23"/>
            <p:cNvSpPr/>
            <p:nvPr/>
          </p:nvSpPr>
          <p:spPr>
            <a:xfrm flipV="1">
              <a:off x="1773491" y="1695683"/>
              <a:ext cx="1211661" cy="414697"/>
            </a:xfrm>
            <a:prstGeom prst="upArrow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上矢印 24"/>
            <p:cNvSpPr/>
            <p:nvPr/>
          </p:nvSpPr>
          <p:spPr>
            <a:xfrm flipV="1">
              <a:off x="6148982" y="1695683"/>
              <a:ext cx="1211661" cy="414697"/>
            </a:xfrm>
            <a:prstGeom prst="upArrow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ホームベース 28"/>
          <p:cNvSpPr/>
          <p:nvPr/>
        </p:nvSpPr>
        <p:spPr bwMode="gray">
          <a:xfrm>
            <a:off x="3848146" y="4656094"/>
            <a:ext cx="1502196" cy="821244"/>
          </a:xfrm>
          <a:prstGeom prst="homePlate">
            <a:avLst>
              <a:gd name="adj" fmla="val 32564"/>
            </a:avLst>
          </a:prstGeom>
          <a:solidFill>
            <a:srgbClr val="FF0000">
              <a:alpha val="60000"/>
            </a:srgb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0000" tIns="1440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None/>
              <a:tabLst/>
            </a:pPr>
            <a:r>
              <a:rPr kumimoji="1" lang="ja-JP" altLang="en-US" sz="1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既存システムを</a:t>
            </a:r>
            <a:endParaRPr kumimoji="1" lang="en-US" altLang="ja-JP" sz="12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None/>
              <a:tabLst/>
            </a:pPr>
            <a:r>
              <a:rPr kumimoji="1" lang="ja-JP" altLang="en-US" sz="1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維持するための</a:t>
            </a:r>
            <a:endParaRPr kumimoji="1" lang="en-US" altLang="ja-JP" sz="12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None/>
              <a:tabLst/>
            </a:pPr>
            <a:r>
              <a:rPr lang="ja-JP" altLang="en-US" sz="12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コスト削減</a:t>
            </a:r>
            <a:endParaRPr kumimoji="1" lang="ja-JP" altLang="en-US" sz="12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</p:spTree>
    <p:extLst>
      <p:ext uri="{BB962C8B-B14F-4D97-AF65-F5344CB8AC3E}">
        <p14:creationId xmlns:p14="http://schemas.microsoft.com/office/powerpoint/2010/main" val="354824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工数ビジネスの減少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836613" y="1219200"/>
            <a:ext cx="7467600" cy="1752600"/>
          </a:xfrm>
          <a:prstGeom prst="roundRect">
            <a:avLst/>
          </a:prstGeom>
          <a:solidFill>
            <a:srgbClr val="0080FF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" name="角丸四角形 5"/>
          <p:cNvSpPr/>
          <p:nvPr/>
        </p:nvSpPr>
        <p:spPr bwMode="auto">
          <a:xfrm>
            <a:off x="1371600" y="2057400"/>
            <a:ext cx="2971800" cy="6096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rPr>
              <a:t>不確実性の増大</a:t>
            </a:r>
          </a:p>
        </p:txBody>
      </p:sp>
      <p:sp>
        <p:nvSpPr>
          <p:cNvPr id="7" name="角丸四角形 6"/>
          <p:cNvSpPr/>
          <p:nvPr/>
        </p:nvSpPr>
        <p:spPr bwMode="auto">
          <a:xfrm>
            <a:off x="4800600" y="2057400"/>
            <a:ext cx="2971800" cy="6096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rPr>
              <a:t>ビジネススピードの加速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77532" y="1371600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FFFFFF"/>
                </a:solidFill>
              </a:rPr>
              <a:t>予測しがたいリスクへの懸念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836613" y="2895600"/>
            <a:ext cx="7467600" cy="2133600"/>
            <a:chOff x="836613" y="2895600"/>
            <a:chExt cx="7467600" cy="2133600"/>
          </a:xfrm>
        </p:grpSpPr>
        <p:sp>
          <p:nvSpPr>
            <p:cNvPr id="4" name="角丸四角形 3"/>
            <p:cNvSpPr/>
            <p:nvPr/>
          </p:nvSpPr>
          <p:spPr bwMode="auto">
            <a:xfrm>
              <a:off x="836613" y="3276600"/>
              <a:ext cx="7467600" cy="1752600"/>
            </a:xfrm>
            <a:prstGeom prst="roundRect">
              <a:avLst/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9" name="角丸四角形 8"/>
            <p:cNvSpPr/>
            <p:nvPr/>
          </p:nvSpPr>
          <p:spPr bwMode="auto">
            <a:xfrm>
              <a:off x="1371600" y="4038600"/>
              <a:ext cx="20574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8040"/>
                  </a:solidFill>
                  <a:effectLst/>
                </a:rPr>
                <a:t>ノンカスタマイズ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008040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008040"/>
                  </a:solidFill>
                </a:rPr>
                <a:t>パッケージ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008040"/>
                </a:solidFill>
                <a:effectLst/>
              </a:endParaRPr>
            </a:p>
          </p:txBody>
        </p:sp>
        <p:sp>
          <p:nvSpPr>
            <p:cNvPr id="10" name="角丸四角形 9"/>
            <p:cNvSpPr/>
            <p:nvPr/>
          </p:nvSpPr>
          <p:spPr bwMode="auto">
            <a:xfrm>
              <a:off x="5715000" y="4038600"/>
              <a:ext cx="20574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008040"/>
                  </a:solidFill>
                  <a:effectLst/>
                  <a:latin typeface="Arial" charset="0"/>
                  <a:ea typeface="HG丸ｺﾞｼｯｸM-PRO" pitchFamily="50" charset="-128"/>
                </a:rPr>
                <a:t>超高速開発</a:t>
              </a: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169763" y="3352800"/>
              <a:ext cx="48013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rgbClr val="FFFFFF"/>
                  </a:solidFill>
                </a:rPr>
                <a:t>開発期間の短縮と案件規模の縮小</a:t>
              </a:r>
              <a:endParaRPr kumimoji="1" lang="ja-JP" alt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2" name="角丸四角形 11"/>
            <p:cNvSpPr/>
            <p:nvPr/>
          </p:nvSpPr>
          <p:spPr bwMode="auto">
            <a:xfrm>
              <a:off x="3541713" y="4038600"/>
              <a:ext cx="2057400" cy="609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008040"/>
                  </a:solidFill>
                  <a:effectLst/>
                  <a:latin typeface="Arial" charset="0"/>
                  <a:ea typeface="HG丸ｺﾞｼｯｸM-PRO" pitchFamily="50" charset="-128"/>
                </a:rPr>
                <a:t>クラウド</a:t>
              </a:r>
            </a:p>
          </p:txBody>
        </p:sp>
        <p:sp>
          <p:nvSpPr>
            <p:cNvPr id="13" name="上矢印 12"/>
            <p:cNvSpPr/>
            <p:nvPr/>
          </p:nvSpPr>
          <p:spPr bwMode="auto">
            <a:xfrm rot="10800000" flipH="1">
              <a:off x="4113212" y="2895600"/>
              <a:ext cx="915987" cy="457201"/>
            </a:xfrm>
            <a:prstGeom prst="up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836612" y="4953000"/>
            <a:ext cx="7469187" cy="1219200"/>
            <a:chOff x="836612" y="4953000"/>
            <a:chExt cx="7469187" cy="1219200"/>
          </a:xfrm>
        </p:grpSpPr>
        <p:sp>
          <p:nvSpPr>
            <p:cNvPr id="5" name="角丸四角形 4"/>
            <p:cNvSpPr/>
            <p:nvPr/>
          </p:nvSpPr>
          <p:spPr bwMode="auto">
            <a:xfrm>
              <a:off x="836612" y="5334000"/>
              <a:ext cx="7469187" cy="838200"/>
            </a:xfrm>
            <a:prstGeom prst="roundRect">
              <a:avLst>
                <a:gd name="adj" fmla="val 26768"/>
              </a:avLst>
            </a:prstGeom>
            <a:gradFill flip="none" rotWithShape="1">
              <a:gsLst>
                <a:gs pos="0">
                  <a:srgbClr val="FFFF00"/>
                </a:gs>
                <a:gs pos="73000">
                  <a:srgbClr val="FF9900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ja-JP" altLang="en-US" sz="3600" dirty="0" smtClean="0">
                  <a:solidFill>
                    <a:srgbClr val="FF000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工数ビジネス</a:t>
              </a:r>
              <a:r>
                <a:rPr kumimoji="0" lang="ja-JP" altLang="en-US" sz="3600" dirty="0">
                  <a:solidFill>
                    <a:srgbClr val="FF000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の減少</a:t>
              </a:r>
            </a:p>
          </p:txBody>
        </p:sp>
        <p:sp>
          <p:nvSpPr>
            <p:cNvPr id="14" name="上矢印 13"/>
            <p:cNvSpPr/>
            <p:nvPr/>
          </p:nvSpPr>
          <p:spPr bwMode="auto">
            <a:xfrm rot="10800000" flipH="1">
              <a:off x="4112419" y="4953000"/>
              <a:ext cx="915987" cy="457201"/>
            </a:xfrm>
            <a:prstGeom prst="up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08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図形グループ 15"/>
          <p:cNvGrpSpPr/>
          <p:nvPr/>
        </p:nvGrpSpPr>
        <p:grpSpPr>
          <a:xfrm>
            <a:off x="2819400" y="1447800"/>
            <a:ext cx="2954867" cy="914400"/>
            <a:chOff x="2819400" y="1447800"/>
            <a:chExt cx="2954867" cy="914400"/>
          </a:xfrm>
        </p:grpSpPr>
        <p:sp>
          <p:nvSpPr>
            <p:cNvPr id="25" name="角丸四角形 24"/>
            <p:cNvSpPr/>
            <p:nvPr/>
          </p:nvSpPr>
          <p:spPr bwMode="auto">
            <a:xfrm>
              <a:off x="3335867" y="1447800"/>
              <a:ext cx="2438400" cy="9144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プロジェクトの企画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要求仕様の提示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8" name="右矢印 7"/>
            <p:cNvSpPr/>
            <p:nvPr/>
          </p:nvSpPr>
          <p:spPr bwMode="auto">
            <a:xfrm>
              <a:off x="2819400" y="1676400"/>
              <a:ext cx="457200" cy="457200"/>
            </a:xfrm>
            <a:prstGeom prst="rightArrow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5867400" y="1447800"/>
            <a:ext cx="2971800" cy="914400"/>
            <a:chOff x="5867400" y="1447800"/>
            <a:chExt cx="2971800" cy="914400"/>
          </a:xfrm>
        </p:grpSpPr>
        <p:sp>
          <p:nvSpPr>
            <p:cNvPr id="27" name="角丸四角形 26"/>
            <p:cNvSpPr/>
            <p:nvPr/>
          </p:nvSpPr>
          <p:spPr bwMode="auto">
            <a:xfrm>
              <a:off x="6400800" y="1447800"/>
              <a:ext cx="2438400" cy="914400"/>
            </a:xfrm>
            <a:prstGeom prst="roundRect">
              <a:avLst/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要件定義・仕様策定</a:t>
              </a:r>
            </a:p>
          </p:txBody>
        </p:sp>
        <p:sp>
          <p:nvSpPr>
            <p:cNvPr id="26" name="右矢印 25"/>
            <p:cNvSpPr/>
            <p:nvPr/>
          </p:nvSpPr>
          <p:spPr bwMode="auto">
            <a:xfrm>
              <a:off x="5867400" y="1676400"/>
              <a:ext cx="457200" cy="457200"/>
            </a:xfrm>
            <a:prstGeom prst="rightArrow">
              <a:avLst/>
            </a:prstGeom>
            <a:solidFill>
              <a:srgbClr val="CCFFCC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533400"/>
          </a:xfrm>
        </p:spPr>
        <p:txBody>
          <a:bodyPr/>
          <a:lstStyle/>
          <a:p>
            <a:r>
              <a:rPr kumimoji="1" lang="en-US" altLang="ja-JP" dirty="0" smtClean="0"/>
              <a:t>SI</a:t>
            </a:r>
            <a:r>
              <a:rPr kumimoji="1" lang="ja-JP" altLang="en-US" dirty="0" smtClean="0"/>
              <a:t>ビジネスの抱える構造的不幸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287867" y="1447800"/>
            <a:ext cx="2438400" cy="9144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ビジネス価値</a:t>
            </a:r>
            <a:r>
              <a:rPr kumimoji="0" lang="ja-JP" altLang="en-US" sz="1600" dirty="0" smtClean="0">
                <a:solidFill>
                  <a:schemeClr val="bg1"/>
                </a:solidFill>
              </a:rPr>
              <a:t>の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向上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chemeClr val="bg1"/>
                </a:solidFill>
              </a:rPr>
              <a:t>売上・利益の増大</a:t>
            </a:r>
            <a:endParaRPr kumimoji="0" lang="en-US" altLang="ja-JP" dirty="0" smtClean="0">
              <a:solidFill>
                <a:schemeClr val="bg1"/>
              </a:solidFill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新規事業への参入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chemeClr val="bg1"/>
                </a:solidFill>
              </a:rPr>
              <a:t>利便性の向上　など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1295400" y="2514600"/>
            <a:ext cx="4953000" cy="4267200"/>
            <a:chOff x="1295400" y="2514600"/>
            <a:chExt cx="4953000" cy="4267200"/>
          </a:xfrm>
        </p:grpSpPr>
        <p:sp>
          <p:nvSpPr>
            <p:cNvPr id="3" name="曲折矢印 2"/>
            <p:cNvSpPr/>
            <p:nvPr/>
          </p:nvSpPr>
          <p:spPr bwMode="auto">
            <a:xfrm flipV="1">
              <a:off x="1295400" y="2514600"/>
              <a:ext cx="1219200" cy="3886200"/>
            </a:xfrm>
            <a:prstGeom prst="bentArrow">
              <a:avLst/>
            </a:prstGeom>
            <a:solidFill>
              <a:srgbClr val="FF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" name="左矢印 4"/>
            <p:cNvSpPr/>
            <p:nvPr/>
          </p:nvSpPr>
          <p:spPr bwMode="auto">
            <a:xfrm>
              <a:off x="4191000" y="5791200"/>
              <a:ext cx="2057400" cy="609600"/>
            </a:xfrm>
            <a:prstGeom prst="leftArrow">
              <a:avLst/>
            </a:prstGeom>
            <a:solidFill>
              <a:srgbClr val="FF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5" name="爆発 2 14"/>
            <p:cNvSpPr/>
            <p:nvPr/>
          </p:nvSpPr>
          <p:spPr bwMode="auto">
            <a:xfrm>
              <a:off x="2438400" y="5334000"/>
              <a:ext cx="1981200" cy="1447800"/>
            </a:xfrm>
            <a:prstGeom prst="irregularSeal2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ゴール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不一致</a:t>
              </a:r>
              <a:endPara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3352800" y="2209800"/>
            <a:ext cx="5486400" cy="2895600"/>
            <a:chOff x="3352800" y="2209800"/>
            <a:chExt cx="5486400" cy="2895600"/>
          </a:xfrm>
        </p:grpSpPr>
        <p:sp>
          <p:nvSpPr>
            <p:cNvPr id="21" name="角丸四角形 20"/>
            <p:cNvSpPr/>
            <p:nvPr/>
          </p:nvSpPr>
          <p:spPr bwMode="auto">
            <a:xfrm>
              <a:off x="6400800" y="2743200"/>
              <a:ext cx="2438400" cy="2362200"/>
            </a:xfrm>
            <a:prstGeom prst="roundRect">
              <a:avLst>
                <a:gd name="adj" fmla="val 6273"/>
              </a:avLst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chemeClr val="bg1"/>
                  </a:solidFill>
                </a:rPr>
                <a:t>現場からの乖離</a:t>
              </a: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chemeClr val="bg1"/>
                  </a:solidFill>
                </a:rPr>
                <a:t>収益を優先</a:t>
              </a: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30" name="角丸四角形 29"/>
            <p:cNvSpPr/>
            <p:nvPr/>
          </p:nvSpPr>
          <p:spPr bwMode="auto">
            <a:xfrm>
              <a:off x="3352800" y="2743200"/>
              <a:ext cx="2438400" cy="2362200"/>
            </a:xfrm>
            <a:prstGeom prst="roundRect">
              <a:avLst>
                <a:gd name="adj" fmla="val 6273"/>
              </a:avLst>
            </a:prstGeom>
            <a:solidFill>
              <a:schemeClr val="accent1">
                <a:lumMod val="75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chemeClr val="bg1"/>
                  </a:solidFill>
                </a:rPr>
                <a:t>業務知識・現場実践スキル</a:t>
              </a: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chemeClr val="bg1"/>
                  </a:solidFill>
                </a:rPr>
                <a:t>の欠如、内容判断が困難</a:t>
              </a: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31" name="角丸四角形 30"/>
            <p:cNvSpPr/>
            <p:nvPr/>
          </p:nvSpPr>
          <p:spPr bwMode="auto">
            <a:xfrm>
              <a:off x="3505200" y="4343400"/>
              <a:ext cx="1828800" cy="533400"/>
            </a:xfrm>
            <a:prstGeom prst="roundRect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完成責任の保証を要求</a:t>
              </a:r>
              <a:endParaRPr kumimoji="0" lang="en-US" altLang="ja-JP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現場納得まで改修要求</a:t>
              </a:r>
              <a:endParaRPr kumimoji="0" lang="en-US" altLang="ja-JP" dirty="0" smtClean="0">
                <a:solidFill>
                  <a:schemeClr val="bg1"/>
                </a:solidFill>
              </a:endParaRPr>
            </a:p>
          </p:txBody>
        </p:sp>
        <p:sp>
          <p:nvSpPr>
            <p:cNvPr id="32" name="角丸四角形 31"/>
            <p:cNvSpPr/>
            <p:nvPr/>
          </p:nvSpPr>
          <p:spPr bwMode="auto">
            <a:xfrm>
              <a:off x="3505200" y="3429000"/>
              <a:ext cx="1828800" cy="533400"/>
            </a:xfrm>
            <a:prstGeom prst="roundRect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客観的金額根拠の要求</a:t>
              </a:r>
              <a:endParaRPr kumimoji="0" lang="en-US" altLang="ja-JP" dirty="0" smtClean="0">
                <a:solidFill>
                  <a:schemeClr val="bg1"/>
                </a:solidFill>
              </a:endParaRPr>
            </a:p>
          </p:txBody>
        </p:sp>
        <p:sp>
          <p:nvSpPr>
            <p:cNvPr id="33" name="角丸四角形 32"/>
            <p:cNvSpPr/>
            <p:nvPr/>
          </p:nvSpPr>
          <p:spPr bwMode="auto">
            <a:xfrm>
              <a:off x="6858000" y="4343400"/>
              <a:ext cx="1828800" cy="533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完成責任の保証</a:t>
              </a:r>
              <a:endParaRPr kumimoji="0" lang="en-US" altLang="ja-JP" dirty="0" smtClean="0">
                <a:solidFill>
                  <a:schemeClr val="bg1"/>
                </a:solidFill>
              </a:endParaRPr>
            </a:p>
          </p:txBody>
        </p:sp>
        <p:sp>
          <p:nvSpPr>
            <p:cNvPr id="34" name="角丸四角形 33"/>
            <p:cNvSpPr/>
            <p:nvPr/>
          </p:nvSpPr>
          <p:spPr bwMode="auto">
            <a:xfrm>
              <a:off x="6858000" y="3429000"/>
              <a:ext cx="1828800" cy="533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工数の積算</a:t>
              </a:r>
              <a:endParaRPr kumimoji="0" lang="en-US" altLang="ja-JP" dirty="0" smtClean="0">
                <a:solidFill>
                  <a:schemeClr val="bg1"/>
                </a:solidFill>
              </a:endParaRPr>
            </a:p>
          </p:txBody>
        </p:sp>
        <p:sp>
          <p:nvSpPr>
            <p:cNvPr id="6" name="右矢印 5"/>
            <p:cNvSpPr/>
            <p:nvPr/>
          </p:nvSpPr>
          <p:spPr bwMode="auto">
            <a:xfrm>
              <a:off x="5257800" y="3505200"/>
              <a:ext cx="1676400" cy="381000"/>
            </a:xfrm>
            <a:prstGeom prst="rightArrow">
              <a:avLst/>
            </a:prstGeom>
            <a:solidFill>
              <a:srgbClr val="CCFFCC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9" name="右矢印 18"/>
            <p:cNvSpPr/>
            <p:nvPr/>
          </p:nvSpPr>
          <p:spPr bwMode="auto">
            <a:xfrm>
              <a:off x="5257800" y="4419600"/>
              <a:ext cx="1676400" cy="381000"/>
            </a:xfrm>
            <a:prstGeom prst="rightArrow">
              <a:avLst/>
            </a:prstGeom>
            <a:solidFill>
              <a:srgbClr val="CCFFCC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3" name="下矢印 22"/>
            <p:cNvSpPr/>
            <p:nvPr/>
          </p:nvSpPr>
          <p:spPr bwMode="auto">
            <a:xfrm>
              <a:off x="7239000" y="2209800"/>
              <a:ext cx="762000" cy="457200"/>
            </a:xfrm>
            <a:prstGeom prst="downArrow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4" name="下矢印 23"/>
            <p:cNvSpPr/>
            <p:nvPr/>
          </p:nvSpPr>
          <p:spPr bwMode="auto">
            <a:xfrm>
              <a:off x="4191000" y="2209800"/>
              <a:ext cx="762000" cy="457200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6996376" y="990600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SI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事業者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57200" y="99060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エンドユーザー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505200" y="99060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情報システム部門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5" name="角丸四角形 34"/>
          <p:cNvSpPr/>
          <p:nvPr/>
        </p:nvSpPr>
        <p:spPr bwMode="auto">
          <a:xfrm>
            <a:off x="4038600" y="3886200"/>
            <a:ext cx="1524000" cy="5334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責任回避</a:t>
            </a:r>
            <a:endParaRPr kumimoji="0" lang="en-US" altLang="ja-JP" sz="1600" dirty="0" smtClean="0">
              <a:solidFill>
                <a:schemeClr val="bg1"/>
              </a:solidFill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400800" y="3886200"/>
            <a:ext cx="1524000" cy="5334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瑕疵担保</a:t>
            </a:r>
            <a:endParaRPr kumimoji="0" lang="en-US" altLang="ja-JP" sz="1600" dirty="0" smtClean="0">
              <a:solidFill>
                <a:schemeClr val="bg1"/>
              </a:solidFill>
            </a:endParaRPr>
          </a:p>
        </p:txBody>
      </p:sp>
      <p:sp>
        <p:nvSpPr>
          <p:cNvPr id="17" name="爆発 2 16"/>
          <p:cNvSpPr/>
          <p:nvPr/>
        </p:nvSpPr>
        <p:spPr bwMode="auto">
          <a:xfrm>
            <a:off x="5257800" y="3657600"/>
            <a:ext cx="1600200" cy="990600"/>
          </a:xfrm>
          <a:prstGeom prst="irregularSeal2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相互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不信</a:t>
            </a:r>
          </a:p>
        </p:txBody>
      </p:sp>
      <p:grpSp>
        <p:nvGrpSpPr>
          <p:cNvPr id="10" name="図形グループ 9"/>
          <p:cNvGrpSpPr/>
          <p:nvPr/>
        </p:nvGrpSpPr>
        <p:grpSpPr>
          <a:xfrm>
            <a:off x="6400800" y="5029200"/>
            <a:ext cx="2438400" cy="1524000"/>
            <a:chOff x="6400800" y="5029200"/>
            <a:chExt cx="2438400" cy="1524000"/>
          </a:xfrm>
        </p:grpSpPr>
        <p:sp>
          <p:nvSpPr>
            <p:cNvPr id="12" name="角丸四角形 11"/>
            <p:cNvSpPr/>
            <p:nvPr/>
          </p:nvSpPr>
          <p:spPr bwMode="auto">
            <a:xfrm>
              <a:off x="6400800" y="5562600"/>
              <a:ext cx="2438400" cy="990600"/>
            </a:xfrm>
            <a:prstGeom prst="roundRect">
              <a:avLst/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仕様通りの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コードの完成</a:t>
              </a:r>
            </a:p>
          </p:txBody>
        </p:sp>
        <p:sp>
          <p:nvSpPr>
            <p:cNvPr id="7" name="下矢印 6"/>
            <p:cNvSpPr/>
            <p:nvPr/>
          </p:nvSpPr>
          <p:spPr bwMode="auto">
            <a:xfrm>
              <a:off x="7239000" y="5029200"/>
              <a:ext cx="762000" cy="45720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325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1465176" y="2590800"/>
            <a:ext cx="621047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ポスト</a:t>
            </a:r>
            <a:r>
              <a:rPr lang="en-US" altLang="ja-JP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ビジネスの可能性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71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図形グループ 22"/>
          <p:cNvGrpSpPr/>
          <p:nvPr/>
        </p:nvGrpSpPr>
        <p:grpSpPr>
          <a:xfrm>
            <a:off x="762000" y="914400"/>
            <a:ext cx="7620000" cy="1359932"/>
            <a:chOff x="762000" y="1219200"/>
            <a:chExt cx="7620000" cy="1359932"/>
          </a:xfrm>
        </p:grpSpPr>
        <p:sp>
          <p:nvSpPr>
            <p:cNvPr id="4" name="角丸四角形 3"/>
            <p:cNvSpPr/>
            <p:nvPr/>
          </p:nvSpPr>
          <p:spPr bwMode="auto">
            <a:xfrm>
              <a:off x="762000" y="1588532"/>
              <a:ext cx="2209800" cy="990600"/>
            </a:xfrm>
            <a:prstGeom prst="roundRect">
              <a:avLst/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ヒラギノ角ゴ Std W8"/>
                  <a:ea typeface="ヒラギノ角ゴ Std W8"/>
                  <a:cs typeface="ヒラギノ角ゴ Std W8"/>
                </a:rPr>
                <a:t>不確実性</a:t>
              </a:r>
              <a:endPara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ヒラギノ角ゴ Std W8"/>
                <a:ea typeface="ヒラギノ角ゴ Std W8"/>
                <a:cs typeface="ヒラギノ角ゴ Std W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ヒラギノ角ゴ Std W8"/>
                  <a:ea typeface="ヒラギノ角ゴ Std W8"/>
                  <a:cs typeface="ヒラギノ角ゴ Std W8"/>
                </a:rPr>
                <a:t>増大</a:t>
              </a:r>
            </a:p>
          </p:txBody>
        </p:sp>
        <p:sp>
          <p:nvSpPr>
            <p:cNvPr id="5" name="角丸四角形 4"/>
            <p:cNvSpPr/>
            <p:nvPr/>
          </p:nvSpPr>
          <p:spPr bwMode="auto">
            <a:xfrm>
              <a:off x="3465513" y="1588532"/>
              <a:ext cx="2209800" cy="990600"/>
            </a:xfrm>
            <a:prstGeom prst="roundRect">
              <a:avLst/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ヒラギノ角ゴ Std W8"/>
                  <a:ea typeface="ヒラギノ角ゴ Std W8"/>
                  <a:cs typeface="ヒラギノ角ゴ Std W8"/>
                </a:rPr>
                <a:t>ビジネス・スピード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ヒラギノ角ゴ Std W8"/>
                <a:ea typeface="ヒラギノ角ゴ Std W8"/>
                <a:cs typeface="ヒラギノ角ゴ Std W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ヒラギノ角ゴ Std W8"/>
                  <a:ea typeface="ヒラギノ角ゴ Std W8"/>
                  <a:cs typeface="ヒラギノ角ゴ Std W8"/>
                </a:rPr>
                <a:t>加速</a:t>
              </a:r>
            </a:p>
          </p:txBody>
        </p:sp>
        <p:sp>
          <p:nvSpPr>
            <p:cNvPr id="6" name="角丸四角形 5"/>
            <p:cNvSpPr/>
            <p:nvPr/>
          </p:nvSpPr>
          <p:spPr bwMode="auto">
            <a:xfrm>
              <a:off x="6172200" y="1588532"/>
              <a:ext cx="2209800" cy="990600"/>
            </a:xfrm>
            <a:prstGeom prst="roundRect">
              <a:avLst/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ヒラギノ角ゴ Std W8"/>
                  <a:ea typeface="ヒラギノ角ゴ Std W8"/>
                  <a:cs typeface="ヒラギノ角ゴ Std W8"/>
                </a:rPr>
                <a:t>ガバナンス</a:t>
              </a:r>
              <a:endPara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ヒラギノ角ゴ Std W8"/>
                <a:ea typeface="ヒラギノ角ゴ Std W8"/>
                <a:cs typeface="ヒラギノ角ゴ Std W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ヒラギノ角ゴ Std W8"/>
                  <a:ea typeface="ヒラギノ角ゴ Std W8"/>
                  <a:cs typeface="ヒラギノ角ゴ Std W8"/>
                </a:rPr>
                <a:t>強化</a:t>
              </a:r>
            </a:p>
          </p:txBody>
        </p:sp>
        <p:sp>
          <p:nvSpPr>
            <p:cNvPr id="13" name="乗算記号 12"/>
            <p:cNvSpPr/>
            <p:nvPr/>
          </p:nvSpPr>
          <p:spPr bwMode="auto">
            <a:xfrm>
              <a:off x="2743200" y="1664732"/>
              <a:ext cx="914400" cy="838200"/>
            </a:xfrm>
            <a:prstGeom prst="mathMultiply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4" name="乗算記号 13"/>
            <p:cNvSpPr/>
            <p:nvPr/>
          </p:nvSpPr>
          <p:spPr bwMode="auto">
            <a:xfrm>
              <a:off x="5486400" y="1664732"/>
              <a:ext cx="914400" cy="838200"/>
            </a:xfrm>
            <a:prstGeom prst="mathMultiply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746837" y="1219200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800" dirty="0" smtClean="0">
                  <a:solidFill>
                    <a:srgbClr val="FFFFFF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ヒラギノ角ゴ Std W8"/>
                  <a:ea typeface="ヒラギノ角ゴ Std W8"/>
                  <a:cs typeface="ヒラギノ角ゴ Std W8"/>
                </a:rPr>
                <a:t>ビジネス環境／ユーザー・ニーズ</a:t>
              </a:r>
              <a:endParaRPr kumimoji="1"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ヒラギノ角ゴ Std W8"/>
                <a:ea typeface="ヒラギノ角ゴ Std W8"/>
                <a:cs typeface="ヒラギノ角ゴ Std W8"/>
              </a:endParaRPr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762000" y="2438400"/>
            <a:ext cx="7620000" cy="1371600"/>
            <a:chOff x="762000" y="3036332"/>
            <a:chExt cx="7620000" cy="1371600"/>
          </a:xfrm>
        </p:grpSpPr>
        <p:sp>
          <p:nvSpPr>
            <p:cNvPr id="7" name="角丸四角形 6"/>
            <p:cNvSpPr/>
            <p:nvPr/>
          </p:nvSpPr>
          <p:spPr bwMode="auto">
            <a:xfrm>
              <a:off x="762000" y="3417332"/>
              <a:ext cx="2209800" cy="990600"/>
            </a:xfrm>
            <a:prstGeom prst="roundRect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ヒラギノ角ゴ Std W8"/>
                  <a:ea typeface="ヒラギノ角ゴ Std W8"/>
                  <a:cs typeface="ヒラギノ角ゴ Std W8"/>
                </a:rPr>
                <a:t>短期間対応</a:t>
              </a:r>
            </a:p>
          </p:txBody>
        </p:sp>
        <p:sp>
          <p:nvSpPr>
            <p:cNvPr id="8" name="角丸四角形 7"/>
            <p:cNvSpPr/>
            <p:nvPr/>
          </p:nvSpPr>
          <p:spPr bwMode="auto">
            <a:xfrm>
              <a:off x="3465513" y="3417332"/>
              <a:ext cx="2209800" cy="990600"/>
            </a:xfrm>
            <a:prstGeom prst="roundRect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ヒラギノ角ゴ Std W8"/>
                  <a:ea typeface="ヒラギノ角ゴ Std W8"/>
                  <a:cs typeface="ヒラギノ角ゴ Std W8"/>
                </a:rPr>
                <a:t>変更前提</a:t>
              </a:r>
            </a:p>
          </p:txBody>
        </p:sp>
        <p:sp>
          <p:nvSpPr>
            <p:cNvPr id="9" name="角丸四角形 8"/>
            <p:cNvSpPr/>
            <p:nvPr/>
          </p:nvSpPr>
          <p:spPr bwMode="auto">
            <a:xfrm>
              <a:off x="6172200" y="3417332"/>
              <a:ext cx="2209800" cy="990600"/>
            </a:xfrm>
            <a:prstGeom prst="roundRect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ヒラギノ角ゴ Std W8"/>
                  <a:ea typeface="ヒラギノ角ゴ Std W8"/>
                  <a:cs typeface="ヒラギノ角ゴ Std W8"/>
                </a:rPr>
                <a:t>投資対効果</a:t>
              </a:r>
              <a:endPara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ヒラギノ角ゴ Std W8"/>
                <a:ea typeface="ヒラギノ角ゴ Std W8"/>
                <a:cs typeface="ヒラギノ角ゴ Std W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ヒラギノ角ゴ Std W8"/>
                  <a:ea typeface="ヒラギノ角ゴ Std W8"/>
                  <a:cs typeface="ヒラギノ角ゴ Std W8"/>
                </a:rPr>
                <a:t>の見える化</a:t>
              </a:r>
            </a:p>
          </p:txBody>
        </p:sp>
        <p:sp>
          <p:nvSpPr>
            <p:cNvPr id="15" name="乗算記号 14"/>
            <p:cNvSpPr/>
            <p:nvPr/>
          </p:nvSpPr>
          <p:spPr bwMode="auto">
            <a:xfrm>
              <a:off x="2743200" y="3493532"/>
              <a:ext cx="914400" cy="838200"/>
            </a:xfrm>
            <a:prstGeom prst="mathMultiply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6" name="乗算記号 15"/>
            <p:cNvSpPr/>
            <p:nvPr/>
          </p:nvSpPr>
          <p:spPr bwMode="auto">
            <a:xfrm>
              <a:off x="5486400" y="3493532"/>
              <a:ext cx="914400" cy="838200"/>
            </a:xfrm>
            <a:prstGeom prst="mathMultiply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872641" y="3036332"/>
              <a:ext cx="3395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ヒラギノ角ゴ Std W8"/>
                  <a:ea typeface="ヒラギノ角ゴ Std W8"/>
                  <a:cs typeface="ヒラギノ角ゴ Std W8"/>
                </a:rPr>
                <a:t>情報システムに求められる要件</a:t>
              </a:r>
              <a:endParaRPr kumimoji="1"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ヒラギノ角ゴ Std W8"/>
                <a:ea typeface="ヒラギノ角ゴ Std W8"/>
                <a:cs typeface="ヒラギノ角ゴ Std W8"/>
              </a:endParaRPr>
            </a:p>
          </p:txBody>
        </p:sp>
      </p:grpSp>
      <p:grpSp>
        <p:nvGrpSpPr>
          <p:cNvPr id="25" name="図形グループ 24"/>
          <p:cNvGrpSpPr/>
          <p:nvPr/>
        </p:nvGrpSpPr>
        <p:grpSpPr>
          <a:xfrm>
            <a:off x="762000" y="3962400"/>
            <a:ext cx="7620000" cy="1371600"/>
            <a:chOff x="762000" y="4865132"/>
            <a:chExt cx="7620000" cy="1371600"/>
          </a:xfrm>
        </p:grpSpPr>
        <p:sp>
          <p:nvSpPr>
            <p:cNvPr id="10" name="角丸四角形 9"/>
            <p:cNvSpPr/>
            <p:nvPr/>
          </p:nvSpPr>
          <p:spPr bwMode="auto">
            <a:xfrm>
              <a:off x="762000" y="5246132"/>
              <a:ext cx="2209800" cy="990600"/>
            </a:xfrm>
            <a:prstGeom prst="roundRect">
              <a:avLst/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ヒラギノ角ゴ Std W8"/>
                  <a:ea typeface="ヒラギノ角ゴ Std W8"/>
                  <a:cs typeface="ヒラギノ角ゴ Std W8"/>
                </a:rPr>
                <a:t>クラウド</a:t>
              </a:r>
            </a:p>
          </p:txBody>
        </p:sp>
        <p:sp>
          <p:nvSpPr>
            <p:cNvPr id="11" name="角丸四角形 10"/>
            <p:cNvSpPr/>
            <p:nvPr/>
          </p:nvSpPr>
          <p:spPr bwMode="auto">
            <a:xfrm>
              <a:off x="3465513" y="5246132"/>
              <a:ext cx="2209800" cy="990600"/>
            </a:xfrm>
            <a:prstGeom prst="roundRect">
              <a:avLst/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ヒラギノ角ゴ Std W8"/>
                  <a:ea typeface="ヒラギノ角ゴ Std W8"/>
                  <a:cs typeface="ヒラギノ角ゴ Std W8"/>
                </a:rPr>
                <a:t>アジャイル</a:t>
              </a:r>
              <a:endPara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ヒラギノ角ゴ Std W8"/>
                <a:ea typeface="ヒラギノ角ゴ Std W8"/>
                <a:cs typeface="ヒラギノ角ゴ Std W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dirty="0" err="1" smtClean="0">
                  <a:solidFill>
                    <a:srgbClr val="FFFFFF"/>
                  </a:solidFill>
                  <a:latin typeface="ヒラギノ角ゴ Std W8"/>
                  <a:ea typeface="ヒラギノ角ゴ Std W8"/>
                  <a:cs typeface="ヒラギノ角ゴ Std W8"/>
                </a:rPr>
                <a:t>DevOps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ヒラギノ角ゴ Std W8"/>
                <a:ea typeface="ヒラギノ角ゴ Std W8"/>
                <a:cs typeface="ヒラギノ角ゴ Std W8"/>
              </a:endParaRPr>
            </a:p>
          </p:txBody>
        </p:sp>
        <p:sp>
          <p:nvSpPr>
            <p:cNvPr id="12" name="角丸四角形 11"/>
            <p:cNvSpPr/>
            <p:nvPr/>
          </p:nvSpPr>
          <p:spPr bwMode="auto">
            <a:xfrm>
              <a:off x="6172200" y="5246132"/>
              <a:ext cx="2209800" cy="990600"/>
            </a:xfrm>
            <a:prstGeom prst="roundRect">
              <a:avLst/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ヒラギノ角ゴ Std W8"/>
                  <a:ea typeface="ヒラギノ角ゴ Std W8"/>
                  <a:cs typeface="ヒラギノ角ゴ Std W8"/>
                </a:rPr>
                <a:t>インソーシング／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ヒラギノ角ゴ Std W8"/>
                <a:ea typeface="ヒラギノ角ゴ Std W8"/>
                <a:cs typeface="ヒラギノ角ゴ Std W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dirty="0" smtClean="0">
                  <a:solidFill>
                    <a:srgbClr val="FFFFFF"/>
                  </a:solidFill>
                  <a:latin typeface="ヒラギノ角ゴ Std W8"/>
                  <a:ea typeface="ヒラギノ角ゴ Std W8"/>
                  <a:cs typeface="ヒラギノ角ゴ Std W8"/>
                </a:rPr>
                <a:t>アウトソーシング</a:t>
              </a:r>
              <a:endParaRPr kumimoji="0" lang="en-US" altLang="ja-JP" sz="1600" dirty="0" smtClean="0">
                <a:solidFill>
                  <a:srgbClr val="FFFFFF"/>
                </a:solidFill>
                <a:latin typeface="ヒラギノ角ゴ Std W8"/>
                <a:ea typeface="ヒラギノ角ゴ Std W8"/>
                <a:cs typeface="ヒラギノ角ゴ Std W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rgbClr val="FFFFFF"/>
                  </a:solidFill>
                  <a:latin typeface="ヒラギノ角ゴ Std W8"/>
                  <a:ea typeface="ヒラギノ角ゴ Std W8"/>
                  <a:cs typeface="ヒラギノ角ゴ Std W8"/>
                </a:rPr>
                <a:t>の最適化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ヒラギノ角ゴ Std W8"/>
                <a:ea typeface="ヒラギノ角ゴ Std W8"/>
                <a:cs typeface="ヒラギノ角ゴ Std W8"/>
              </a:endParaRPr>
            </a:p>
          </p:txBody>
        </p:sp>
        <p:sp>
          <p:nvSpPr>
            <p:cNvPr id="17" name="乗算記号 16"/>
            <p:cNvSpPr/>
            <p:nvPr/>
          </p:nvSpPr>
          <p:spPr bwMode="auto">
            <a:xfrm>
              <a:off x="2743200" y="5322332"/>
              <a:ext cx="914400" cy="838200"/>
            </a:xfrm>
            <a:prstGeom prst="mathMultiply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8" name="乗算記号 17"/>
            <p:cNvSpPr/>
            <p:nvPr/>
          </p:nvSpPr>
          <p:spPr bwMode="auto">
            <a:xfrm>
              <a:off x="5486400" y="5322332"/>
              <a:ext cx="914400" cy="838200"/>
            </a:xfrm>
            <a:prstGeom prst="mathMultiply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878410" y="4865132"/>
              <a:ext cx="3384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ヒラギノ角ゴ Std W8"/>
                  <a:ea typeface="ヒラギノ角ゴ Std W8"/>
                  <a:cs typeface="ヒラギノ角ゴ Std W8"/>
                </a:rPr>
                <a:t>情報システムとしての対応手段</a:t>
              </a:r>
              <a:endParaRPr kumimoji="1"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ヒラギノ角ゴ Std W8"/>
                <a:ea typeface="ヒラギノ角ゴ Std W8"/>
                <a:cs typeface="ヒラギノ角ゴ Std W8"/>
              </a:endParaRPr>
            </a:p>
          </p:txBody>
        </p:sp>
      </p:grpSp>
      <p:sp>
        <p:nvSpPr>
          <p:cNvPr id="22" name="タイトル 2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533400"/>
          </a:xfrm>
        </p:spPr>
        <p:txBody>
          <a:bodyPr/>
          <a:lstStyle/>
          <a:p>
            <a:r>
              <a:rPr kumimoji="1" lang="ja-JP" altLang="en-US" dirty="0" smtClean="0"/>
              <a:t>ユーザー企業の</a:t>
            </a:r>
            <a:r>
              <a:rPr kumimoji="1" lang="en-US" altLang="ja-JP" dirty="0" smtClean="0"/>
              <a:t>IT</a:t>
            </a:r>
            <a:r>
              <a:rPr kumimoji="1" lang="ja-JP" altLang="en-US" dirty="0" smtClean="0"/>
              <a:t>はどこへ向かうのか</a:t>
            </a:r>
            <a:endParaRPr kumimoji="1" lang="ja-JP" altLang="en-US" dirty="0"/>
          </a:p>
        </p:txBody>
      </p:sp>
      <p:sp>
        <p:nvSpPr>
          <p:cNvPr id="26" name="角丸四角形 25"/>
          <p:cNvSpPr/>
          <p:nvPr/>
        </p:nvSpPr>
        <p:spPr>
          <a:xfrm>
            <a:off x="762000" y="5791200"/>
            <a:ext cx="3808413" cy="838200"/>
          </a:xfrm>
          <a:prstGeom prst="roundRect">
            <a:avLst/>
          </a:prstGeom>
          <a:solidFill>
            <a:srgbClr val="0000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HGP創英角ｺﾞｼｯｸUB"/>
                <a:ea typeface="HGP創英角ｺﾞｼｯｸUB"/>
                <a:cs typeface="HGP創英角ｺﾞｼｯｸUB"/>
              </a:rPr>
              <a:t>労働力を代替する</a:t>
            </a: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HGP創英角ｺﾞｼｯｸUB"/>
                <a:ea typeface="HGP創英角ｺﾞｼｯｸUB"/>
                <a:cs typeface="HGP創英角ｺﾞｼｯｸUB"/>
              </a:rPr>
              <a:t>IT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rPr>
              <a:t>従来の</a:t>
            </a:r>
            <a:r>
              <a:rPr kumimoji="0" lang="en-US" altLang="ja-JP" sz="1400" dirty="0" smtClean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rPr>
              <a:t>IT→</a:t>
            </a:r>
            <a:r>
              <a:rPr kumimoji="0" lang="ja-JP" altLang="en-US" sz="1400" dirty="0" smtClean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rPr>
              <a:t>人工知能、機械学習、ロボット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4570413" y="5791200"/>
            <a:ext cx="3808413" cy="838200"/>
          </a:xfrm>
          <a:prstGeom prst="roundRect">
            <a:avLst/>
          </a:prstGeom>
          <a:solidFill>
            <a:srgbClr val="0000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dirty="0" smtClean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rPr>
              <a:t>新たな価値を創出する</a:t>
            </a: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HGP創英角ｺﾞｼｯｸUB"/>
                <a:ea typeface="HGP創英角ｺﾞｼｯｸUB"/>
                <a:cs typeface="HGP創英角ｺﾞｼｯｸUB"/>
              </a:rPr>
              <a:t>IT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rPr>
              <a:t>ビッグデータ、</a:t>
            </a:r>
            <a:r>
              <a:rPr kumimoji="0" lang="en-US" altLang="ja-JP" sz="1400" dirty="0" err="1" smtClean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rPr>
              <a:t>IoT</a:t>
            </a:r>
            <a:r>
              <a:rPr kumimoji="0" lang="ja-JP" altLang="en-US" sz="1400" dirty="0" smtClean="0">
                <a:solidFill>
                  <a:srgbClr val="FFFFFF"/>
                </a:solidFill>
                <a:latin typeface="HGP創英角ｺﾞｼｯｸUB"/>
                <a:ea typeface="HGP創英角ｺﾞｼｯｸUB"/>
                <a:cs typeface="HGP創英角ｺﾞｼｯｸUB"/>
              </a:rPr>
              <a:t>、ソーシャル、アナルティクス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HGP創英角ｺﾞｼｯｸUB"/>
              <a:ea typeface="HGP創英角ｺﾞｼｯｸUB"/>
              <a:cs typeface="HGP創英角ｺﾞｼｯｸUB"/>
            </a:endParaRPr>
          </a:p>
        </p:txBody>
      </p:sp>
    </p:spTree>
    <p:extLst>
      <p:ext uri="{BB962C8B-B14F-4D97-AF65-F5344CB8AC3E}">
        <p14:creationId xmlns:p14="http://schemas.microsoft.com/office/powerpoint/2010/main" val="142026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クラウド・ファースト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6932246" y="6651702"/>
            <a:ext cx="2133600" cy="217800"/>
          </a:xfrm>
          <a:prstGeom prst="rect">
            <a:avLst/>
          </a:prstGeom>
        </p:spPr>
        <p:txBody>
          <a:bodyPr/>
          <a:lstStyle/>
          <a:p>
            <a:fld id="{8FF8CC5D-A65D-5946-99B5-645367A967AD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4" name="図 3" descr="1377672809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43000"/>
            <a:ext cx="540786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正方形/長方形 4"/>
          <p:cNvSpPr/>
          <p:nvPr/>
        </p:nvSpPr>
        <p:spPr>
          <a:xfrm>
            <a:off x="494685" y="4114800"/>
            <a:ext cx="8151456" cy="2308324"/>
          </a:xfrm>
          <a:prstGeom prst="rect">
            <a:avLst/>
          </a:prstGeom>
          <a:solidFill>
            <a:srgbClr val="0000FF">
              <a:alpha val="41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</a:rPr>
              <a:t>新規</a:t>
            </a:r>
            <a:r>
              <a:rPr lang="ja-JP" altLang="en-US" dirty="0">
                <a:solidFill>
                  <a:srgbClr val="FFFFFF"/>
                </a:solidFill>
              </a:rPr>
              <a:t>システム構築の際に「原則的にクラウドサービスを利用する」と回答したユーザーは、パブリッククラウドとプライベートクラウドを合わせて</a:t>
            </a:r>
            <a:r>
              <a:rPr lang="en-US" altLang="ja-JP" dirty="0">
                <a:solidFill>
                  <a:srgbClr val="FFFFFF"/>
                </a:solidFill>
              </a:rPr>
              <a:t>35.0%</a:t>
            </a:r>
            <a:r>
              <a:rPr lang="ja-JP" altLang="en-US" dirty="0">
                <a:solidFill>
                  <a:srgbClr val="FFFFFF"/>
                </a:solidFill>
              </a:rPr>
              <a:t>。クラウドを検討するユーザーを含めた</a:t>
            </a:r>
            <a:r>
              <a:rPr lang="en-US" altLang="ja-JP" dirty="0">
                <a:solidFill>
                  <a:srgbClr val="FFFFFF"/>
                </a:solidFill>
              </a:rPr>
              <a:t>69.1%</a:t>
            </a:r>
            <a:r>
              <a:rPr lang="ja-JP" altLang="en-US" dirty="0">
                <a:solidFill>
                  <a:srgbClr val="FFFFFF"/>
                </a:solidFill>
              </a:rPr>
              <a:t>がクラウド活用を優先検討しており、国内で「クラウドファースト」が</a:t>
            </a:r>
            <a:r>
              <a:rPr lang="ja-JP" altLang="en-US" dirty="0" smtClean="0">
                <a:solidFill>
                  <a:srgbClr val="FFFFFF"/>
                </a:solidFill>
              </a:rPr>
              <a:t>浸透。</a:t>
            </a:r>
            <a:endParaRPr lang="ja-JP" altLang="en-US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</a:rPr>
              <a:t>パブリッククラウド</a:t>
            </a:r>
            <a:r>
              <a:rPr lang="ja-JP" altLang="en-US" dirty="0">
                <a:solidFill>
                  <a:srgbClr val="FFFFFF"/>
                </a:solidFill>
              </a:rPr>
              <a:t>の</a:t>
            </a:r>
            <a:r>
              <a:rPr lang="ja-JP" altLang="en-US" dirty="0" smtClean="0">
                <a:solidFill>
                  <a:srgbClr val="FFFFFF"/>
                </a:solidFill>
              </a:rPr>
              <a:t>導入目的は、</a:t>
            </a:r>
            <a:r>
              <a:rPr lang="ja-JP" altLang="en-US" dirty="0">
                <a:solidFill>
                  <a:srgbClr val="FFFFFF"/>
                </a:solidFill>
              </a:rPr>
              <a:t>「既存システムの運用コストを下げるため」（</a:t>
            </a:r>
            <a:r>
              <a:rPr lang="en-US" altLang="ja-JP" dirty="0">
                <a:solidFill>
                  <a:srgbClr val="FFFFFF"/>
                </a:solidFill>
              </a:rPr>
              <a:t>38.9%</a:t>
            </a:r>
            <a:r>
              <a:rPr lang="ja-JP" altLang="en-US" dirty="0">
                <a:solidFill>
                  <a:srgbClr val="FFFFFF"/>
                </a:solidFill>
              </a:rPr>
              <a:t>）、「システム運用負担を軽減するため」、「安価に新規システムを構築するため」とコストを意識した回答が</a:t>
            </a:r>
            <a:r>
              <a:rPr lang="ja-JP" altLang="en-US" dirty="0" smtClean="0">
                <a:solidFill>
                  <a:srgbClr val="FFFFFF"/>
                </a:solidFill>
              </a:rPr>
              <a:t>上位。</a:t>
            </a:r>
            <a:endParaRPr lang="en-US" altLang="ja-JP" dirty="0" smtClean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</a:rPr>
              <a:t>クラウドサービス</a:t>
            </a:r>
            <a:r>
              <a:rPr lang="ja-JP" altLang="en-US" dirty="0">
                <a:solidFill>
                  <a:srgbClr val="FFFFFF"/>
                </a:solidFill>
              </a:rPr>
              <a:t>の選定時にどのような点を重視しているかを尋ねたところ、「セキュリティへの対応力の高さ」、「運用コストの安さ」、「導入コストの安さ」などと、必ずしも運用・導入コストだけではなく、セキュリティ面を</a:t>
            </a:r>
            <a:r>
              <a:rPr lang="ja-JP" altLang="en-US" dirty="0" smtClean="0">
                <a:solidFill>
                  <a:srgbClr val="FFFFFF"/>
                </a:solidFill>
              </a:rPr>
              <a:t>重視。</a:t>
            </a:r>
            <a:endParaRPr lang="ja-JP" altLang="en-US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</a:rPr>
              <a:t>利用</a:t>
            </a:r>
            <a:r>
              <a:rPr lang="ja-JP" altLang="en-US" dirty="0">
                <a:solidFill>
                  <a:srgbClr val="FFFFFF"/>
                </a:solidFill>
              </a:rPr>
              <a:t>・検討しているパブリッククラウドの事業者は「</a:t>
            </a:r>
            <a:r>
              <a:rPr lang="en-US" altLang="ja-JP" dirty="0">
                <a:solidFill>
                  <a:srgbClr val="FFFFFF"/>
                </a:solidFill>
              </a:rPr>
              <a:t>Amazon</a:t>
            </a:r>
            <a:r>
              <a:rPr lang="ja-JP" altLang="en-US" dirty="0">
                <a:solidFill>
                  <a:srgbClr val="FFFFFF"/>
                </a:solidFill>
              </a:rPr>
              <a:t>」（</a:t>
            </a:r>
            <a:r>
              <a:rPr lang="en-US" altLang="ja-JP" dirty="0">
                <a:solidFill>
                  <a:srgbClr val="FFFFFF"/>
                </a:solidFill>
              </a:rPr>
              <a:t>19.1%</a:t>
            </a:r>
            <a:r>
              <a:rPr lang="ja-JP" altLang="en-US" dirty="0">
                <a:solidFill>
                  <a:srgbClr val="FFFFFF"/>
                </a:solidFill>
              </a:rPr>
              <a:t>）が最も多く、「</a:t>
            </a:r>
            <a:r>
              <a:rPr lang="en-US" altLang="ja-JP" dirty="0">
                <a:solidFill>
                  <a:srgbClr val="FFFFFF"/>
                </a:solidFill>
              </a:rPr>
              <a:t>Google</a:t>
            </a:r>
            <a:r>
              <a:rPr lang="ja-JP" altLang="en-US" dirty="0">
                <a:solidFill>
                  <a:srgbClr val="FFFFFF"/>
                </a:solidFill>
              </a:rPr>
              <a:t>」、「</a:t>
            </a:r>
            <a:r>
              <a:rPr lang="en-US" altLang="ja-JP" dirty="0">
                <a:solidFill>
                  <a:srgbClr val="FFFFFF"/>
                </a:solidFill>
              </a:rPr>
              <a:t>NTT</a:t>
            </a:r>
            <a:r>
              <a:rPr lang="ja-JP" altLang="en-US" dirty="0">
                <a:solidFill>
                  <a:srgbClr val="FFFFFF"/>
                </a:solidFill>
              </a:rPr>
              <a:t>コミュニケーションズ」、「</a:t>
            </a:r>
            <a:r>
              <a:rPr lang="en-US" altLang="ja-JP" dirty="0">
                <a:solidFill>
                  <a:srgbClr val="FFFFFF"/>
                </a:solidFill>
              </a:rPr>
              <a:t>Microsoft</a:t>
            </a:r>
            <a:r>
              <a:rPr lang="ja-JP" altLang="en-US" dirty="0">
                <a:solidFill>
                  <a:srgbClr val="FFFFFF"/>
                </a:solidFill>
              </a:rPr>
              <a:t>」、「富士通</a:t>
            </a:r>
            <a:r>
              <a:rPr lang="ja-JP" altLang="en-US" dirty="0" smtClean="0">
                <a:solidFill>
                  <a:srgbClr val="FFFFFF"/>
                </a:solidFill>
              </a:rPr>
              <a:t>」。</a:t>
            </a:r>
            <a:endParaRPr lang="en-US" altLang="ja-JP" dirty="0" smtClean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</a:rPr>
              <a:t>プライベートクラウド</a:t>
            </a:r>
            <a:r>
              <a:rPr lang="ja-JP" altLang="en-US" dirty="0">
                <a:solidFill>
                  <a:srgbClr val="FFFFFF"/>
                </a:solidFill>
              </a:rPr>
              <a:t>（</a:t>
            </a:r>
            <a:r>
              <a:rPr lang="en-US" altLang="ja-JP" dirty="0">
                <a:solidFill>
                  <a:srgbClr val="FFFFFF"/>
                </a:solidFill>
              </a:rPr>
              <a:t>n=1,147</a:t>
            </a:r>
            <a:r>
              <a:rPr lang="ja-JP" altLang="en-US" dirty="0">
                <a:solidFill>
                  <a:srgbClr val="FFFFFF"/>
                </a:solidFill>
              </a:rPr>
              <a:t>）では「</a:t>
            </a:r>
            <a:r>
              <a:rPr lang="en-US" altLang="ja-JP" dirty="0">
                <a:solidFill>
                  <a:srgbClr val="FFFFFF"/>
                </a:solidFill>
              </a:rPr>
              <a:t>NTT</a:t>
            </a:r>
            <a:r>
              <a:rPr lang="ja-JP" altLang="en-US" dirty="0">
                <a:solidFill>
                  <a:srgbClr val="FFFFFF"/>
                </a:solidFill>
              </a:rPr>
              <a:t>コミュニケーションズ」（</a:t>
            </a:r>
            <a:r>
              <a:rPr lang="en-US" altLang="ja-JP" dirty="0">
                <a:solidFill>
                  <a:srgbClr val="FFFFFF"/>
                </a:solidFill>
              </a:rPr>
              <a:t>13.0%</a:t>
            </a:r>
            <a:r>
              <a:rPr lang="ja-JP" altLang="en-US" dirty="0">
                <a:solidFill>
                  <a:srgbClr val="FFFFFF"/>
                </a:solidFill>
              </a:rPr>
              <a:t>）が最も多く、「富士通」、「</a:t>
            </a:r>
            <a:r>
              <a:rPr lang="en-US" altLang="ja-JP" dirty="0">
                <a:solidFill>
                  <a:srgbClr val="FFFFFF"/>
                </a:solidFill>
              </a:rPr>
              <a:t>Amazon</a:t>
            </a:r>
            <a:r>
              <a:rPr lang="ja-JP" altLang="en-US" dirty="0">
                <a:solidFill>
                  <a:srgbClr val="FFFFFF"/>
                </a:solidFill>
              </a:rPr>
              <a:t>」、「</a:t>
            </a:r>
            <a:r>
              <a:rPr lang="en-US" altLang="ja-JP" dirty="0">
                <a:solidFill>
                  <a:srgbClr val="FFFFFF"/>
                </a:solidFill>
              </a:rPr>
              <a:t>NTT</a:t>
            </a:r>
            <a:r>
              <a:rPr lang="ja-JP" altLang="en-US" dirty="0">
                <a:solidFill>
                  <a:srgbClr val="FFFFFF"/>
                </a:solidFill>
              </a:rPr>
              <a:t>データ」、「</a:t>
            </a:r>
            <a:r>
              <a:rPr lang="en-US" altLang="ja-JP" dirty="0">
                <a:solidFill>
                  <a:srgbClr val="FFFFFF"/>
                </a:solidFill>
              </a:rPr>
              <a:t>Microsoft</a:t>
            </a:r>
            <a:r>
              <a:rPr lang="ja-JP" altLang="en-US" dirty="0">
                <a:solidFill>
                  <a:srgbClr val="FFFFFF"/>
                </a:solidFill>
              </a:rPr>
              <a:t>」と続き、国内事業者と海外事業者の競争が</a:t>
            </a:r>
            <a:r>
              <a:rPr lang="ja-JP" altLang="en-US" dirty="0" smtClean="0">
                <a:solidFill>
                  <a:srgbClr val="FFFFFF"/>
                </a:solidFill>
              </a:rPr>
              <a:t>激化。</a:t>
            </a:r>
            <a:endParaRPr lang="ja-JP" altLang="en-US" dirty="0">
              <a:solidFill>
                <a:srgbClr val="FFFFFF"/>
              </a:solidFill>
            </a:endParaRPr>
          </a:p>
        </p:txBody>
      </p:sp>
      <p:pic>
        <p:nvPicPr>
          <p:cNvPr id="6" name="図 5" descr="1377672809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2" y="1143000"/>
            <a:ext cx="257144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2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図 18" descr="MC9004418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133600"/>
            <a:ext cx="4572000" cy="4572000"/>
          </a:xfrm>
          <a:prstGeom prst="rect">
            <a:avLst/>
          </a:prstGeom>
        </p:spPr>
      </p:pic>
      <p:cxnSp>
        <p:nvCxnSpPr>
          <p:cNvPr id="38" name="直線コネクタ 37"/>
          <p:cNvCxnSpPr/>
          <p:nvPr/>
        </p:nvCxnSpPr>
        <p:spPr bwMode="auto">
          <a:xfrm>
            <a:off x="5791200" y="3581400"/>
            <a:ext cx="0" cy="16764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ホームベース 2"/>
          <p:cNvSpPr/>
          <p:nvPr/>
        </p:nvSpPr>
        <p:spPr bwMode="auto">
          <a:xfrm>
            <a:off x="762000" y="2438400"/>
            <a:ext cx="3200400" cy="609600"/>
          </a:xfrm>
          <a:prstGeom prst="homePlate">
            <a:avLst/>
          </a:prstGeom>
          <a:solidFill>
            <a:srgbClr val="408000">
              <a:alpha val="76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ソフトウェアを「所有」</a:t>
            </a:r>
          </a:p>
        </p:txBody>
      </p:sp>
      <p:sp>
        <p:nvSpPr>
          <p:cNvPr id="15" name="ホームベース 14"/>
          <p:cNvSpPr/>
          <p:nvPr/>
        </p:nvSpPr>
        <p:spPr bwMode="auto">
          <a:xfrm>
            <a:off x="762000" y="5715000"/>
            <a:ext cx="3200400" cy="609600"/>
          </a:xfrm>
          <a:prstGeom prst="homePlate">
            <a:avLst/>
          </a:prstGeom>
          <a:solidFill>
            <a:srgbClr val="408000">
              <a:alpha val="76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rgbClr val="FFFFFF"/>
                </a:solidFill>
              </a:rPr>
              <a:t>自主開発・受託開発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cxnSp>
        <p:nvCxnSpPr>
          <p:cNvPr id="11" name="直線コネクタ 10"/>
          <p:cNvCxnSpPr/>
          <p:nvPr/>
        </p:nvCxnSpPr>
        <p:spPr bwMode="auto">
          <a:xfrm>
            <a:off x="3962400" y="2743200"/>
            <a:ext cx="0" cy="32766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直線コネクタ 30"/>
          <p:cNvCxnSpPr/>
          <p:nvPr/>
        </p:nvCxnSpPr>
        <p:spPr bwMode="auto">
          <a:xfrm>
            <a:off x="762000" y="3048000"/>
            <a:ext cx="0" cy="26670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ホームベース 15"/>
          <p:cNvSpPr/>
          <p:nvPr/>
        </p:nvSpPr>
        <p:spPr bwMode="auto">
          <a:xfrm>
            <a:off x="2590800" y="3276600"/>
            <a:ext cx="3200400" cy="609600"/>
          </a:xfrm>
          <a:prstGeom prst="homePlate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ライセンス使用権を「所有」</a:t>
            </a:r>
          </a:p>
        </p:txBody>
      </p:sp>
      <p:sp>
        <p:nvSpPr>
          <p:cNvPr id="17" name="ホームベース 16"/>
          <p:cNvSpPr/>
          <p:nvPr/>
        </p:nvSpPr>
        <p:spPr bwMode="auto">
          <a:xfrm>
            <a:off x="2590800" y="4953000"/>
            <a:ext cx="3200400" cy="609600"/>
          </a:xfrm>
          <a:prstGeom prst="homePlate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受託開発・</a:t>
            </a: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SI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（一括請負）開発</a:t>
            </a:r>
          </a:p>
        </p:txBody>
      </p:sp>
      <p:cxnSp>
        <p:nvCxnSpPr>
          <p:cNvPr id="39" name="直線コネクタ 38"/>
          <p:cNvCxnSpPr/>
          <p:nvPr/>
        </p:nvCxnSpPr>
        <p:spPr bwMode="auto">
          <a:xfrm>
            <a:off x="2590800" y="3886200"/>
            <a:ext cx="0" cy="10668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クラウドの可能性／「所有」から「使用」へ</a:t>
            </a:r>
            <a:endParaRPr kumimoji="1" lang="ja-JP" altLang="en-US" dirty="0"/>
          </a:p>
        </p:txBody>
      </p:sp>
      <p:pic>
        <p:nvPicPr>
          <p:cNvPr id="25" name="図 24" descr="MC9004348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505200"/>
            <a:ext cx="1231900" cy="1231900"/>
          </a:xfrm>
          <a:prstGeom prst="rect">
            <a:avLst/>
          </a:prstGeom>
        </p:spPr>
      </p:pic>
      <p:pic>
        <p:nvPicPr>
          <p:cNvPr id="4" name="図 3" descr="MC9004348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38600"/>
            <a:ext cx="1231900" cy="1231900"/>
          </a:xfrm>
          <a:prstGeom prst="rect">
            <a:avLst/>
          </a:prstGeom>
        </p:spPr>
      </p:pic>
      <p:pic>
        <p:nvPicPr>
          <p:cNvPr id="5" name="図 4" descr="MC90043163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191000"/>
            <a:ext cx="1066800" cy="1066800"/>
          </a:xfrm>
          <a:prstGeom prst="rect">
            <a:avLst/>
          </a:prstGeom>
        </p:spPr>
      </p:pic>
      <p:grpSp>
        <p:nvGrpSpPr>
          <p:cNvPr id="12" name="図形グループ 11"/>
          <p:cNvGrpSpPr/>
          <p:nvPr/>
        </p:nvGrpSpPr>
        <p:grpSpPr>
          <a:xfrm>
            <a:off x="3276600" y="3505200"/>
            <a:ext cx="1752601" cy="1752600"/>
            <a:chOff x="4191000" y="1219200"/>
            <a:chExt cx="1754187" cy="1754187"/>
          </a:xfrm>
        </p:grpSpPr>
        <p:pic>
          <p:nvPicPr>
            <p:cNvPr id="9" name="図 8" descr="MC90043482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219200"/>
              <a:ext cx="1754187" cy="1754187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 rot="708364">
              <a:off x="4288720" y="1995808"/>
              <a:ext cx="139422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>
                  <a:solidFill>
                    <a:srgbClr val="FFFF00"/>
                  </a:solidFill>
                  <a:effectLst>
                    <a:glow rad="177800">
                      <a:srgbClr val="FF0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TCO</a:t>
              </a:r>
              <a:r>
                <a:rPr kumimoji="1" lang="ja-JP" altLang="en-US" sz="1800" dirty="0" smtClean="0">
                  <a:solidFill>
                    <a:srgbClr val="FFFF00"/>
                  </a:solidFill>
                  <a:effectLst>
                    <a:glow rad="177800">
                      <a:srgbClr val="FF0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の上昇</a:t>
              </a:r>
              <a:endParaRPr kumimoji="1" lang="ja-JP" altLang="en-US" sz="1800" dirty="0">
                <a:solidFill>
                  <a:srgbClr val="FFFF00"/>
                </a:solidFill>
                <a:effectLst>
                  <a:glow rad="177800">
                    <a:srgbClr val="FF0000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4953000" y="2438400"/>
            <a:ext cx="3505200" cy="3276600"/>
            <a:chOff x="4953000" y="2438400"/>
            <a:chExt cx="3505200" cy="3276600"/>
          </a:xfrm>
        </p:grpSpPr>
        <p:pic>
          <p:nvPicPr>
            <p:cNvPr id="20" name="Picture 26" descr="j0433941[1]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648200"/>
              <a:ext cx="10668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角丸四角形吹き出し 6"/>
            <p:cNvSpPr/>
            <p:nvPr/>
          </p:nvSpPr>
          <p:spPr bwMode="auto">
            <a:xfrm>
              <a:off x="6172200" y="2438400"/>
              <a:ext cx="2286000" cy="990600"/>
            </a:xfrm>
            <a:prstGeom prst="wedgeRoundRectCallout">
              <a:avLst>
                <a:gd name="adj1" fmla="val 18414"/>
                <a:gd name="adj2" fmla="val 113782"/>
                <a:gd name="adj3" fmla="val 16667"/>
              </a:avLst>
            </a:prstGeom>
            <a:solidFill>
              <a:srgbClr val="FF6600">
                <a:alpha val="72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使えればいい</a:t>
              </a: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rgbClr val="FFFFFF"/>
                  </a:solidFill>
                </a:rPr>
                <a:t>「所有」では対応できない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8" name="ホームベース 17"/>
            <p:cNvSpPr/>
            <p:nvPr/>
          </p:nvSpPr>
          <p:spPr bwMode="auto">
            <a:xfrm>
              <a:off x="4953000" y="4114800"/>
              <a:ext cx="3124200" cy="609600"/>
            </a:xfrm>
            <a:prstGeom prst="homePlate">
              <a:avLst/>
            </a:prstGeom>
            <a:solidFill>
              <a:srgbClr val="0000FF">
                <a:alpha val="61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dirty="0" smtClean="0">
                  <a:solidFill>
                    <a:srgbClr val="FFFFFF"/>
                  </a:solidFill>
                </a:rPr>
                <a:t>サービスを「利用」</a:t>
              </a: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762000" y="1143000"/>
            <a:ext cx="34419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kumimoji="1" lang="en-US" altLang="ja-JP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TCO</a:t>
            </a:r>
            <a:r>
              <a:rPr kumimoji="1" lang="ja-JP" altLang="en-US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の上昇</a:t>
            </a:r>
            <a:endParaRPr kumimoji="1" lang="en-US" altLang="ja-JP" sz="3200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altLang="ja-JP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予算の頭打ち</a:t>
            </a:r>
            <a:endParaRPr kumimoji="1" lang="ja-JP" altLang="en-US" sz="32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23" name="図形グループ 22"/>
          <p:cNvGrpSpPr/>
          <p:nvPr/>
        </p:nvGrpSpPr>
        <p:grpSpPr>
          <a:xfrm>
            <a:off x="4265613" y="1219200"/>
            <a:ext cx="4307403" cy="914400"/>
            <a:chOff x="4265613" y="1219200"/>
            <a:chExt cx="4307403" cy="914400"/>
          </a:xfrm>
        </p:grpSpPr>
        <p:sp>
          <p:nvSpPr>
            <p:cNvPr id="22" name="右矢印 21"/>
            <p:cNvSpPr/>
            <p:nvPr/>
          </p:nvSpPr>
          <p:spPr bwMode="auto">
            <a:xfrm>
              <a:off x="4265613" y="1219200"/>
              <a:ext cx="687387" cy="914400"/>
            </a:xfrm>
            <a:prstGeom prst="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105400" y="1371600"/>
              <a:ext cx="346761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クラウドへの期待</a:t>
              </a:r>
              <a:endParaRPr kumimoji="1" lang="en-US" altLang="ja-JP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72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dirty="0"/>
              <a:t>クラウドの可能性／</a:t>
            </a:r>
            <a:r>
              <a:rPr kumimoji="1" lang="en-US" altLang="ja-JP" dirty="0" smtClean="0"/>
              <a:t>TCO</a:t>
            </a:r>
            <a:r>
              <a:rPr kumimoji="1" lang="ja-JP" altLang="en-US" dirty="0" smtClean="0"/>
              <a:t>の削減の理由</a:t>
            </a:r>
            <a:endParaRPr kumimoji="1" lang="ja-JP" altLang="en-US" dirty="0"/>
          </a:p>
        </p:txBody>
      </p:sp>
      <p:cxnSp>
        <p:nvCxnSpPr>
          <p:cNvPr id="22" name="直線矢印コネクタ 21"/>
          <p:cNvCxnSpPr/>
          <p:nvPr/>
        </p:nvCxnSpPr>
        <p:spPr bwMode="auto">
          <a:xfrm flipV="1">
            <a:off x="1295400" y="1295400"/>
            <a:ext cx="0" cy="495300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線矢印コネクタ 26"/>
          <p:cNvCxnSpPr/>
          <p:nvPr/>
        </p:nvCxnSpPr>
        <p:spPr bwMode="auto">
          <a:xfrm>
            <a:off x="1295400" y="6248400"/>
            <a:ext cx="7162800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図 31" descr="MC9004316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762000" cy="762000"/>
          </a:xfrm>
          <a:prstGeom prst="rect">
            <a:avLst/>
          </a:prstGeom>
        </p:spPr>
      </p:pic>
      <p:pic>
        <p:nvPicPr>
          <p:cNvPr id="33" name="図 32" descr="MC90043158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943600"/>
            <a:ext cx="673100" cy="673100"/>
          </a:xfrm>
          <a:prstGeom prst="rect">
            <a:avLst/>
          </a:prstGeom>
        </p:spPr>
      </p:pic>
      <p:grpSp>
        <p:nvGrpSpPr>
          <p:cNvPr id="4" name="図形グループ 3"/>
          <p:cNvGrpSpPr/>
          <p:nvPr/>
        </p:nvGrpSpPr>
        <p:grpSpPr>
          <a:xfrm>
            <a:off x="1524000" y="3048000"/>
            <a:ext cx="6934200" cy="2895600"/>
            <a:chOff x="1524000" y="3048000"/>
            <a:chExt cx="6934200" cy="2895600"/>
          </a:xfrm>
        </p:grpSpPr>
        <p:cxnSp>
          <p:nvCxnSpPr>
            <p:cNvPr id="34" name="直線矢印コネクタ 33"/>
            <p:cNvCxnSpPr/>
            <p:nvPr/>
          </p:nvCxnSpPr>
          <p:spPr bwMode="auto">
            <a:xfrm>
              <a:off x="1752600" y="3048000"/>
              <a:ext cx="6705600" cy="2895600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rgbClr val="FF6FCF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テキスト ボックス 35"/>
            <p:cNvSpPr txBox="1"/>
            <p:nvPr/>
          </p:nvSpPr>
          <p:spPr>
            <a:xfrm>
              <a:off x="1524000" y="3886200"/>
              <a:ext cx="23457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>
                  <a:solidFill>
                    <a:schemeClr val="accent3"/>
                  </a:solidFill>
                  <a:effectLst>
                    <a:glow rad="228600">
                      <a:srgbClr val="FF6FCF">
                        <a:alpha val="40000"/>
                      </a:srgb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システム関連機器の</a:t>
              </a:r>
              <a:endParaRPr lang="en-US" altLang="ja-JP" sz="2000" dirty="0" smtClean="0">
                <a:solidFill>
                  <a:schemeClr val="accent3"/>
                </a:solidFill>
                <a:effectLst>
                  <a:glow rad="228600">
                    <a:srgbClr val="FF6FCF">
                      <a:alpha val="40000"/>
                    </a:srgb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  <a:p>
              <a:r>
                <a:rPr lang="ja-JP" altLang="en-US" sz="2000" dirty="0" smtClean="0">
                  <a:solidFill>
                    <a:schemeClr val="accent3"/>
                  </a:solidFill>
                  <a:effectLst>
                    <a:glow rad="228600">
                      <a:srgbClr val="FF6FCF">
                        <a:alpha val="40000"/>
                      </a:srgb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コストパフォーマンス</a:t>
              </a:r>
              <a:endParaRPr kumimoji="1" lang="ja-JP" altLang="en-US" sz="2000" dirty="0">
                <a:solidFill>
                  <a:schemeClr val="accent3"/>
                </a:solidFill>
                <a:effectLst>
                  <a:glow rad="228600">
                    <a:srgbClr val="FF6FCF">
                      <a:alpha val="40000"/>
                    </a:srgb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1752600" y="1600200"/>
            <a:ext cx="6705600" cy="1219200"/>
            <a:chOff x="1752600" y="1600200"/>
            <a:chExt cx="6705600" cy="1219200"/>
          </a:xfrm>
        </p:grpSpPr>
        <p:cxnSp>
          <p:nvCxnSpPr>
            <p:cNvPr id="15" name="直線矢印コネクタ 14"/>
            <p:cNvCxnSpPr/>
            <p:nvPr/>
          </p:nvCxnSpPr>
          <p:spPr bwMode="auto">
            <a:xfrm>
              <a:off x="1752600" y="2819400"/>
              <a:ext cx="6705600" cy="0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テキスト ボックス 25"/>
            <p:cNvSpPr txBox="1"/>
            <p:nvPr/>
          </p:nvSpPr>
          <p:spPr>
            <a:xfrm>
              <a:off x="7162800" y="2209800"/>
              <a:ext cx="1052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chemeClr val="accent3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リース</a:t>
              </a:r>
              <a:endParaRPr kumimoji="1" lang="ja-JP" altLang="en-US" sz="2800" dirty="0"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37" name="角丸四角形吹き出し 36"/>
            <p:cNvSpPr/>
            <p:nvPr/>
          </p:nvSpPr>
          <p:spPr bwMode="auto">
            <a:xfrm>
              <a:off x="4800600" y="1600200"/>
              <a:ext cx="2133600" cy="609600"/>
            </a:xfrm>
            <a:prstGeom prst="wedgeRoundRectCallout">
              <a:avLst>
                <a:gd name="adj1" fmla="val 59881"/>
                <a:gd name="adj2" fmla="val 89583"/>
                <a:gd name="adj3" fmla="val 16667"/>
              </a:avLst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/>
                <a:t>コストパフォーマンスが</a:t>
              </a:r>
              <a:endParaRPr kumimoji="0" lang="en-US" altLang="ja-JP" sz="1400" dirty="0" smtClean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/>
                <a:t>長期的に固定化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1752600" y="1600200"/>
            <a:ext cx="6705600" cy="4343400"/>
            <a:chOff x="1752600" y="1600200"/>
            <a:chExt cx="6705600" cy="4343400"/>
          </a:xfrm>
        </p:grpSpPr>
        <p:cxnSp>
          <p:nvCxnSpPr>
            <p:cNvPr id="28" name="直線矢印コネクタ 27"/>
            <p:cNvCxnSpPr/>
            <p:nvPr/>
          </p:nvCxnSpPr>
          <p:spPr bwMode="auto">
            <a:xfrm>
              <a:off x="1752600" y="2362200"/>
              <a:ext cx="6705600" cy="2819400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テキスト ボックス 30"/>
            <p:cNvSpPr txBox="1"/>
            <p:nvPr/>
          </p:nvSpPr>
          <p:spPr>
            <a:xfrm>
              <a:off x="6781800" y="4568686"/>
              <a:ext cx="1338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chemeClr val="accent3"/>
                  </a:solidFill>
                  <a:effectLst>
                    <a:glow rad="228600">
                      <a:srgbClr val="FF9900">
                        <a:alpha val="40000"/>
                      </a:srgb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クラウド</a:t>
              </a:r>
              <a:endParaRPr kumimoji="1" lang="ja-JP" altLang="en-US" sz="2800" dirty="0">
                <a:solidFill>
                  <a:schemeClr val="accent3"/>
                </a:solidFill>
                <a:effectLst>
                  <a:glow rad="228600">
                    <a:srgbClr val="FF9900">
                      <a:alpha val="40000"/>
                    </a:srgb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38" name="角丸四角形吹き出し 37"/>
            <p:cNvSpPr/>
            <p:nvPr/>
          </p:nvSpPr>
          <p:spPr bwMode="auto">
            <a:xfrm>
              <a:off x="3505200" y="5334000"/>
              <a:ext cx="3276600" cy="609600"/>
            </a:xfrm>
            <a:prstGeom prst="wedgeRoundRectCallout">
              <a:avLst>
                <a:gd name="adj1" fmla="val 53761"/>
                <a:gd name="adj2" fmla="val -112500"/>
                <a:gd name="adj3" fmla="val 16667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新機種追加、</a:t>
              </a: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新旧の入替え</a:t>
              </a: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を繰り返し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継続的にコストパフォーマンスを改善</a:t>
              </a:r>
            </a:p>
          </p:txBody>
        </p:sp>
        <p:sp>
          <p:nvSpPr>
            <p:cNvPr id="41" name="角丸四角形吹き出し 40"/>
            <p:cNvSpPr/>
            <p:nvPr/>
          </p:nvSpPr>
          <p:spPr bwMode="auto">
            <a:xfrm>
              <a:off x="2209800" y="1600200"/>
              <a:ext cx="1752600" cy="609600"/>
            </a:xfrm>
            <a:prstGeom prst="wedgeRoundRectCallout">
              <a:avLst>
                <a:gd name="adj1" fmla="val -68587"/>
                <a:gd name="adj2" fmla="val 93750"/>
                <a:gd name="adj3" fmla="val 16667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</a:rPr>
                <a:t>移行・環境変更に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</a:rPr>
                <a:t>かかる一時経費</a:t>
              </a:r>
            </a:p>
          </p:txBody>
        </p:sp>
        <p:cxnSp>
          <p:nvCxnSpPr>
            <p:cNvPr id="43" name="直線矢印コネクタ 42"/>
            <p:cNvCxnSpPr/>
            <p:nvPr/>
          </p:nvCxnSpPr>
          <p:spPr bwMode="auto">
            <a:xfrm>
              <a:off x="1828800" y="2448580"/>
              <a:ext cx="0" cy="29462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" name="上下矢印 5"/>
          <p:cNvSpPr/>
          <p:nvPr/>
        </p:nvSpPr>
        <p:spPr bwMode="auto">
          <a:xfrm>
            <a:off x="7848600" y="2971800"/>
            <a:ext cx="609600" cy="1600200"/>
          </a:xfrm>
          <a:prstGeom prst="upDownArrow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5486400" y="3276600"/>
            <a:ext cx="2286000" cy="1066800"/>
            <a:chOff x="6705600" y="609600"/>
            <a:chExt cx="2286000" cy="1066800"/>
          </a:xfrm>
        </p:grpSpPr>
        <p:sp>
          <p:nvSpPr>
            <p:cNvPr id="9" name="星 24 8"/>
            <p:cNvSpPr/>
            <p:nvPr/>
          </p:nvSpPr>
          <p:spPr bwMode="auto">
            <a:xfrm>
              <a:off x="6705600" y="609600"/>
              <a:ext cx="2286000" cy="1066800"/>
            </a:xfrm>
            <a:prstGeom prst="star24">
              <a:avLst/>
            </a:prstGeom>
            <a:ln w="38100" cmpd="sng">
              <a:solidFill>
                <a:srgbClr val="FF6600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7600" y="757535"/>
              <a:ext cx="852985" cy="381000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7230092" y="1062335"/>
              <a:ext cx="1279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0000FF"/>
                  </a:solidFill>
                </a:rPr>
                <a:t>2006/3/14〜</a:t>
              </a:r>
              <a:endParaRPr lang="en-US" altLang="ja-JP" dirty="0">
                <a:solidFill>
                  <a:srgbClr val="0000FF"/>
                </a:solidFill>
              </a:endParaRPr>
            </a:p>
            <a:p>
              <a:pPr algn="ctr"/>
              <a:r>
                <a:rPr lang="en-US" altLang="ja-JP" dirty="0" smtClean="0">
                  <a:solidFill>
                    <a:srgbClr val="0000FF"/>
                  </a:solidFill>
                </a:rPr>
                <a:t>40</a:t>
              </a:r>
              <a:r>
                <a:rPr lang="ja-JP" altLang="en-US" dirty="0" smtClean="0">
                  <a:solidFill>
                    <a:srgbClr val="0000FF"/>
                  </a:solidFill>
                </a:rPr>
                <a:t>回以上値下げ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86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クラウドの可能性／システム</a:t>
            </a:r>
            <a:r>
              <a:rPr kumimoji="1" lang="ja-JP" altLang="en-US" dirty="0" smtClean="0"/>
              <a:t>資源の</a:t>
            </a:r>
            <a:r>
              <a:rPr kumimoji="1" lang="en-US" altLang="ja-JP" dirty="0" smtClean="0"/>
              <a:t>EC</a:t>
            </a:r>
            <a:r>
              <a:rPr kumimoji="1" lang="ja-JP" altLang="en-US" dirty="0" smtClean="0"/>
              <a:t>サイト</a:t>
            </a:r>
            <a:endParaRPr kumimoji="1" lang="ja-JP" altLang="en-US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7000" y="2895600"/>
            <a:ext cx="1066800" cy="935229"/>
          </a:xfrm>
          <a:prstGeom prst="rect">
            <a:avLst/>
          </a:prstGeom>
        </p:spPr>
      </p:pic>
      <p:sp>
        <p:nvSpPr>
          <p:cNvPr id="10" name="メモ 9"/>
          <p:cNvSpPr/>
          <p:nvPr/>
        </p:nvSpPr>
        <p:spPr bwMode="auto">
          <a:xfrm>
            <a:off x="1066800" y="2819400"/>
            <a:ext cx="762000" cy="838200"/>
          </a:xfrm>
          <a:prstGeom prst="foldedCorne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2" name="メモ 31"/>
          <p:cNvSpPr/>
          <p:nvPr/>
        </p:nvSpPr>
        <p:spPr bwMode="auto">
          <a:xfrm>
            <a:off x="1219200" y="3124200"/>
            <a:ext cx="762000" cy="838200"/>
          </a:xfrm>
          <a:prstGeom prst="foldedCorne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43000" y="28194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見積書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295400" y="32004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契約書</a:t>
            </a:r>
            <a:endParaRPr kumimoji="1" lang="ja-JP" altLang="en-US" dirty="0"/>
          </a:p>
        </p:txBody>
      </p:sp>
      <p:pic>
        <p:nvPicPr>
          <p:cNvPr id="6" name="図 5" descr="MC9004339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1447800" cy="1447800"/>
          </a:xfrm>
          <a:prstGeom prst="rect">
            <a:avLst/>
          </a:prstGeom>
        </p:spPr>
      </p:pic>
      <p:pic>
        <p:nvPicPr>
          <p:cNvPr id="8" name="図 7" descr="MC9004339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86200"/>
            <a:ext cx="1066800" cy="10668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819400" y="31242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調達手配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ja-JP" altLang="en-US" dirty="0" smtClean="0">
                <a:solidFill>
                  <a:schemeClr val="bg1"/>
                </a:solidFill>
              </a:rPr>
              <a:t>導入作業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図 13" descr="MM900283085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1547117" cy="990600"/>
          </a:xfrm>
          <a:prstGeom prst="rect">
            <a:avLst/>
          </a:prstGeom>
        </p:spPr>
      </p:pic>
      <p:sp>
        <p:nvSpPr>
          <p:cNvPr id="34" name="下カーブ矢印 33"/>
          <p:cNvSpPr/>
          <p:nvPr/>
        </p:nvSpPr>
        <p:spPr bwMode="auto">
          <a:xfrm>
            <a:off x="1905000" y="2590800"/>
            <a:ext cx="1143000" cy="457200"/>
          </a:xfrm>
          <a:prstGeom prst="curved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209800" y="199138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メーカー</a:t>
            </a:r>
            <a:endParaRPr kumimoji="1" lang="en-US" altLang="ja-JP" sz="1400" dirty="0" smtClean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ja-JP" altLang="en-US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ベンダー</a:t>
            </a:r>
            <a:endParaRPr kumimoji="1" lang="ja-JP" altLang="en-US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1" name="六角形 40"/>
          <p:cNvSpPr/>
          <p:nvPr/>
        </p:nvSpPr>
        <p:spPr bwMode="auto">
          <a:xfrm>
            <a:off x="3845719" y="5562600"/>
            <a:ext cx="1449387" cy="457200"/>
          </a:xfrm>
          <a:prstGeom prst="hexagon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サイジング</a:t>
            </a:r>
          </a:p>
        </p:txBody>
      </p:sp>
      <p:sp>
        <p:nvSpPr>
          <p:cNvPr id="42" name="六角形 41"/>
          <p:cNvSpPr/>
          <p:nvPr/>
        </p:nvSpPr>
        <p:spPr bwMode="auto">
          <a:xfrm>
            <a:off x="3845719" y="5029200"/>
            <a:ext cx="1449387" cy="457200"/>
          </a:xfrm>
          <a:prstGeom prst="hexagon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</a:rPr>
              <a:t>調　達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4" name="六角形 43"/>
          <p:cNvSpPr/>
          <p:nvPr/>
        </p:nvSpPr>
        <p:spPr bwMode="auto">
          <a:xfrm>
            <a:off x="3845719" y="6096000"/>
            <a:ext cx="1449387" cy="457200"/>
          </a:xfrm>
          <a:prstGeom prst="hexagon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費　用</a:t>
            </a:r>
          </a:p>
        </p:txBody>
      </p:sp>
      <p:sp>
        <p:nvSpPr>
          <p:cNvPr id="45" name="角丸四角形 44"/>
          <p:cNvSpPr/>
          <p:nvPr/>
        </p:nvSpPr>
        <p:spPr bwMode="auto">
          <a:xfrm>
            <a:off x="838200" y="5029200"/>
            <a:ext cx="2895600" cy="4572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charset="0"/>
                <a:ea typeface="HG丸ｺﾞｼｯｸM-PRO" pitchFamily="50" charset="-128"/>
              </a:rPr>
              <a:t>数週間から数ヶ月</a:t>
            </a:r>
          </a:p>
        </p:txBody>
      </p:sp>
      <p:sp>
        <p:nvSpPr>
          <p:cNvPr id="46" name="角丸四角形 45"/>
          <p:cNvSpPr/>
          <p:nvPr/>
        </p:nvSpPr>
        <p:spPr bwMode="auto">
          <a:xfrm>
            <a:off x="838200" y="5562600"/>
            <a:ext cx="2895600" cy="4572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charset="0"/>
                <a:ea typeface="HG丸ｺﾞｼｯｸM-PRO" pitchFamily="50" charset="-128"/>
              </a:rPr>
              <a:t>数ヶ月から数年を想定</a:t>
            </a:r>
          </a:p>
        </p:txBody>
      </p:sp>
      <p:sp>
        <p:nvSpPr>
          <p:cNvPr id="47" name="角丸四角形 46"/>
          <p:cNvSpPr/>
          <p:nvPr/>
        </p:nvSpPr>
        <p:spPr bwMode="auto">
          <a:xfrm>
            <a:off x="838200" y="6096000"/>
            <a:ext cx="2895600" cy="4572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charset="0"/>
                <a:ea typeface="HG丸ｺﾞｼｯｸM-PRO" pitchFamily="50" charset="-128"/>
              </a:rPr>
              <a:t>現物資産またはリース資産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524000" y="9906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従来の方法</a:t>
            </a:r>
            <a:endParaRPr kumimoji="1" lang="ja-JP" altLang="en-US" sz="24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5029200" y="381000"/>
            <a:ext cx="3657600" cy="6172200"/>
            <a:chOff x="5029200" y="381000"/>
            <a:chExt cx="3657600" cy="6172200"/>
          </a:xfrm>
        </p:grpSpPr>
        <p:grpSp>
          <p:nvGrpSpPr>
            <p:cNvPr id="3" name="図形グループ 2"/>
            <p:cNvGrpSpPr/>
            <p:nvPr/>
          </p:nvGrpSpPr>
          <p:grpSpPr>
            <a:xfrm>
              <a:off x="5029200" y="381000"/>
              <a:ext cx="3657600" cy="6172200"/>
              <a:chOff x="5029200" y="381000"/>
              <a:chExt cx="3657600" cy="6172200"/>
            </a:xfrm>
          </p:grpSpPr>
          <p:pic>
            <p:nvPicPr>
              <p:cNvPr id="19" name="図 18" descr="MC900441809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9200" y="381000"/>
                <a:ext cx="3657600" cy="3657600"/>
              </a:xfrm>
              <a:prstGeom prst="rect">
                <a:avLst/>
              </a:prstGeom>
            </p:spPr>
          </p:pic>
          <p:pic>
            <p:nvPicPr>
              <p:cNvPr id="27" name="図 26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07485" y="1600200"/>
                <a:ext cx="831515" cy="728962"/>
              </a:xfrm>
              <a:prstGeom prst="rect">
                <a:avLst/>
              </a:prstGeom>
            </p:spPr>
          </p:pic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245685" y="1600200"/>
                <a:ext cx="831515" cy="728962"/>
              </a:xfrm>
              <a:prstGeom prst="rect">
                <a:avLst/>
              </a:prstGeom>
            </p:spPr>
          </p:pic>
          <p:pic>
            <p:nvPicPr>
              <p:cNvPr id="29" name="図 28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569285" y="1600200"/>
                <a:ext cx="831515" cy="728962"/>
              </a:xfrm>
              <a:prstGeom prst="rect">
                <a:avLst/>
              </a:prstGeom>
            </p:spPr>
          </p:pic>
          <p:sp>
            <p:nvSpPr>
              <p:cNvPr id="35" name="角丸四角形 34"/>
              <p:cNvSpPr/>
              <p:nvPr/>
            </p:nvSpPr>
            <p:spPr bwMode="auto">
              <a:xfrm>
                <a:off x="6019800" y="3124200"/>
                <a:ext cx="1828800" cy="1447800"/>
              </a:xfrm>
              <a:prstGeom prst="roundRect">
                <a:avLst>
                  <a:gd name="adj" fmla="val 6667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0" i="0" u="none" strike="noStrike" cap="none" normalizeH="0" baseline="0" smtClean="0">
                  <a:ln>
                    <a:noFill/>
                  </a:ln>
                  <a:solidFill>
                    <a:srgbClr val="484848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pic>
            <p:nvPicPr>
              <p:cNvPr id="20" name="Picture 26" descr="j0433941[1]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0" y="3810000"/>
                <a:ext cx="1066800" cy="106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テキスト ボックス 35"/>
              <p:cNvSpPr txBox="1"/>
              <p:nvPr/>
            </p:nvSpPr>
            <p:spPr>
              <a:xfrm>
                <a:off x="6026485" y="3200400"/>
                <a:ext cx="18288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000" dirty="0" smtClean="0">
                    <a:solidFill>
                      <a:srgbClr val="0000FF"/>
                    </a:solidFill>
                  </a:rPr>
                  <a:t>セルフ</a:t>
                </a:r>
                <a:r>
                  <a:rPr kumimoji="1" lang="en-US" altLang="ja-JP" sz="1000" dirty="0" smtClean="0">
                    <a:solidFill>
                      <a:srgbClr val="0000FF"/>
                    </a:solidFill>
                  </a:rPr>
                  <a:t>･</a:t>
                </a:r>
                <a:r>
                  <a:rPr kumimoji="1" lang="ja-JP" altLang="en-US" sz="1000" dirty="0" smtClean="0">
                    <a:solidFill>
                      <a:srgbClr val="0000FF"/>
                    </a:solidFill>
                  </a:rPr>
                  <a:t>サービス・ポータル</a:t>
                </a:r>
                <a:endParaRPr kumimoji="1" lang="ja-JP" altLang="en-US" sz="1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>
                <a:off x="6019800" y="3505200"/>
                <a:ext cx="1828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charset="2"/>
                  <a:buChar char="l"/>
                </a:pPr>
                <a:r>
                  <a:rPr kumimoji="1" lang="ja-JP" altLang="en-US" dirty="0" smtClean="0">
                    <a:solidFill>
                      <a:srgbClr val="0000FF"/>
                    </a:solidFill>
                  </a:rPr>
                  <a:t>調達・構成変更</a:t>
                </a:r>
                <a:endParaRPr kumimoji="1" lang="en-US" altLang="ja-JP" dirty="0" smtClean="0">
                  <a:solidFill>
                    <a:srgbClr val="0000FF"/>
                  </a:solidFill>
                </a:endParaRPr>
              </a:p>
              <a:p>
                <a:pPr marL="171450" indent="-171450">
                  <a:buFont typeface="Wingdings" charset="2"/>
                  <a:buChar char="l"/>
                </a:pPr>
                <a:r>
                  <a:rPr lang="ja-JP" altLang="en-US" dirty="0">
                    <a:solidFill>
                      <a:srgbClr val="0000FF"/>
                    </a:solidFill>
                  </a:rPr>
                  <a:t>サービスレベル設定</a:t>
                </a:r>
                <a:endParaRPr lang="en-US" altLang="ja-JP" dirty="0">
                  <a:solidFill>
                    <a:srgbClr val="0000FF"/>
                  </a:solidFill>
                </a:endParaRPr>
              </a:p>
              <a:p>
                <a:pPr marL="171450" indent="-171450">
                  <a:buFont typeface="Wingdings" charset="2"/>
                  <a:buChar char="l"/>
                </a:pPr>
                <a:r>
                  <a:rPr lang="ja-JP" altLang="en-US" dirty="0" smtClean="0">
                    <a:solidFill>
                      <a:srgbClr val="0000FF"/>
                    </a:solidFill>
                  </a:rPr>
                  <a:t>運用設定</a:t>
                </a:r>
                <a:endParaRPr lang="en-US" altLang="ja-JP" dirty="0" smtClean="0">
                  <a:solidFill>
                    <a:srgbClr val="0000FF"/>
                  </a:solidFill>
                </a:endParaRPr>
              </a:p>
              <a:p>
                <a:pPr marL="171450" indent="-171450">
                  <a:buFont typeface="Wingdings" charset="2"/>
                  <a:buChar char="l"/>
                </a:pPr>
                <a:r>
                  <a:rPr lang="ja-JP" altLang="en-US" dirty="0" smtClean="0">
                    <a:solidFill>
                      <a:srgbClr val="0000FF"/>
                    </a:solidFill>
                  </a:rPr>
                  <a:t>・・・</a:t>
                </a:r>
                <a:endParaRPr kumimoji="1" lang="ja-JP" altLang="en-US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8" name="角丸四角形 47"/>
              <p:cNvSpPr/>
              <p:nvPr/>
            </p:nvSpPr>
            <p:spPr bwMode="auto">
              <a:xfrm>
                <a:off x="5410200" y="5029200"/>
                <a:ext cx="2895600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数分から数十分</a:t>
                </a:r>
              </a:p>
            </p:txBody>
          </p:sp>
          <p:sp>
            <p:nvSpPr>
              <p:cNvPr id="49" name="角丸四角形 48"/>
              <p:cNvSpPr/>
              <p:nvPr/>
            </p:nvSpPr>
            <p:spPr bwMode="auto">
              <a:xfrm>
                <a:off x="5410200" y="5562600"/>
                <a:ext cx="2895600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3366FF"/>
                    </a:solidFill>
                    <a:latin typeface="Arial" charset="0"/>
                    <a:ea typeface="HG丸ｺﾞｼｯｸM-PRO" pitchFamily="50" charset="-128"/>
                  </a:rPr>
                  <a:t>直近のみ</a:t>
                </a: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・必要に応じて増減</a:t>
                </a:r>
              </a:p>
            </p:txBody>
          </p:sp>
          <p:sp>
            <p:nvSpPr>
              <p:cNvPr id="50" name="角丸四角形 49"/>
              <p:cNvSpPr/>
              <p:nvPr/>
            </p:nvSpPr>
            <p:spPr bwMode="auto">
              <a:xfrm>
                <a:off x="5410200" y="6096000"/>
                <a:ext cx="2895600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経費・</a:t>
                </a:r>
                <a:r>
                  <a:rPr kumimoji="0" lang="ja-JP" altLang="en-US" sz="1400" dirty="0" smtClean="0">
                    <a:solidFill>
                      <a:srgbClr val="3366FF"/>
                    </a:solidFill>
                  </a:rPr>
                  <a:t>従量課金／定額課金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6097489" y="990600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400" dirty="0" smtClean="0">
                    <a:solidFill>
                      <a:srgbClr val="FFFFFF"/>
                    </a:solidFill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クラウド</a:t>
                </a:r>
                <a:endParaRPr kumimoji="1" lang="ja-JP" altLang="en-US" sz="2400" dirty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" name="上下矢印 3"/>
            <p:cNvSpPr/>
            <p:nvPr/>
          </p:nvSpPr>
          <p:spPr bwMode="auto">
            <a:xfrm>
              <a:off x="6705600" y="2286000"/>
              <a:ext cx="381000" cy="838200"/>
            </a:xfrm>
            <a:prstGeom prst="upDown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5609114" y="2514600"/>
              <a:ext cx="2544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オンライン</a:t>
              </a:r>
              <a:r>
                <a:rPr kumimoji="1" lang="en-US" altLang="ja-JP" sz="1600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･</a:t>
              </a:r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リアルタイム</a:t>
              </a:r>
              <a:endParaRPr kumimoji="1" lang="ja-JP" altLang="en-US" sz="1600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078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dirty="0"/>
              <a:t>クラウドの可能性／クラウド</a:t>
            </a:r>
            <a:r>
              <a:rPr kumimoji="1" lang="ja-JP" altLang="en-US" dirty="0" smtClean="0"/>
              <a:t>で実現するガバナンス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294967295"/>
          </p:nvPr>
        </p:nvSpPr>
        <p:spPr>
          <a:xfrm>
            <a:off x="6932246" y="6651702"/>
            <a:ext cx="2133600" cy="217800"/>
          </a:xfrm>
          <a:prstGeom prst="rect">
            <a:avLst/>
          </a:prstGeom>
        </p:spPr>
        <p:txBody>
          <a:bodyPr/>
          <a:lstStyle/>
          <a:p>
            <a:fld id="{8FF8CC5D-A65D-5946-99B5-645367A967AD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 bwMode="auto">
          <a:xfrm>
            <a:off x="231776" y="1416890"/>
            <a:ext cx="8686800" cy="1048769"/>
          </a:xfrm>
          <a:prstGeom prst="roundRect">
            <a:avLst>
              <a:gd name="adj" fmla="val 9013"/>
            </a:avLst>
          </a:prstGeom>
          <a:solidFill>
            <a:srgbClr val="FFFBD2"/>
          </a:solidFill>
          <a:ln w="57150" cmpd="sng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264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HG丸ｺﾞｼｯｸM-PRO" pitchFamily="50" charset="-128"/>
              </a:rPr>
              <a:t>パブリック・クラウドは、</a:t>
            </a: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264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ガバナンスが担保できない</a:t>
            </a: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HG丸ｺﾞｼｯｸM-PRO" pitchFamily="50" charset="-128"/>
              </a:rPr>
              <a:t>ので使えない！</a:t>
            </a:r>
          </a:p>
        </p:txBody>
      </p:sp>
      <p:sp>
        <p:nvSpPr>
          <p:cNvPr id="5" name="角丸四角形 4"/>
          <p:cNvSpPr/>
          <p:nvPr/>
        </p:nvSpPr>
        <p:spPr bwMode="auto">
          <a:xfrm>
            <a:off x="231776" y="3187287"/>
            <a:ext cx="8686800" cy="1818372"/>
          </a:xfrm>
          <a:prstGeom prst="roundRect">
            <a:avLst>
              <a:gd name="adj" fmla="val 7731"/>
            </a:avLst>
          </a:prstGeom>
          <a:solidFill>
            <a:srgbClr val="FFFBD2"/>
          </a:solidFill>
          <a:ln w="57150" cmpd="sng">
            <a:solidFill>
              <a:srgbClr val="3366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264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6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ガバナンスを担保する</a:t>
            </a: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HG丸ｺﾞｼｯｸM-PRO"/>
                <a:ea typeface="HG丸ｺﾞｼｯｸM-PRO"/>
                <a:cs typeface="HG丸ｺﾞｼｯｸM-PRO"/>
              </a:rPr>
              <a:t>とは、</a:t>
            </a: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  <a:latin typeface="HG丸ｺﾞｼｯｸM-PRO"/>
              <a:ea typeface="HG丸ｺﾞｼｯｸM-PRO"/>
              <a:cs typeface="HG丸ｺﾞｼｯｸM-PRO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264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dirty="0" smtClean="0">
                <a:solidFill>
                  <a:srgbClr val="3366FF"/>
                </a:solidFill>
                <a:latin typeface="HG丸ｺﾞｼｯｸM-PRO"/>
                <a:ea typeface="HG丸ｺﾞｼｯｸM-PRO"/>
                <a:cs typeface="HG丸ｺﾞｼｯｸM-PRO"/>
              </a:rPr>
              <a:t>命令や指示などをうけなくても、普段通りの業務をこなしていれば、業務や経営の目的が達成されるビジネスプロセスを構築し、それを運用すること。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995647" y="828274"/>
            <a:ext cx="5855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ja-JP" altLang="en-US" sz="2800" dirty="0">
                <a:solidFill>
                  <a:schemeClr val="bg1"/>
                </a:solidFill>
                <a:latin typeface="HG創英角ｺﾞｼｯｸUB"/>
                <a:ea typeface="HG創英角ｺﾞｼｯｸUB"/>
                <a:cs typeface="HG創英角ｺﾞｼｯｸUB"/>
              </a:rPr>
              <a:t>本当にそうでしょう</a:t>
            </a:r>
            <a:r>
              <a:rPr lang="ja-JP" altLang="en-US" sz="2800" dirty="0" smtClean="0">
                <a:solidFill>
                  <a:schemeClr val="bg1"/>
                </a:solidFill>
                <a:latin typeface="HG創英角ｺﾞｼｯｸUB"/>
                <a:ea typeface="HG創英角ｺﾞｼｯｸUB"/>
                <a:cs typeface="HG創英角ｺﾞｼｯｸUB"/>
              </a:rPr>
              <a:t>か？</a:t>
            </a:r>
            <a:endParaRPr lang="ja-JP" altLang="en-US" sz="2800" dirty="0">
              <a:solidFill>
                <a:schemeClr val="bg1"/>
              </a:solidFill>
              <a:latin typeface="HG創英角ｺﾞｼｯｸUB"/>
              <a:ea typeface="HG創英角ｺﾞｼｯｸUB"/>
              <a:cs typeface="HG創英角ｺﾞｼｯｸUB"/>
            </a:endParaRPr>
          </a:p>
        </p:txBody>
      </p:sp>
      <p:pic>
        <p:nvPicPr>
          <p:cNvPr id="8" name="図 7" descr="MC900434411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557" y="828274"/>
            <a:ext cx="1116043" cy="1255548"/>
          </a:xfrm>
          <a:prstGeom prst="rect">
            <a:avLst/>
          </a:prstGeom>
        </p:spPr>
      </p:pic>
      <p:pic>
        <p:nvPicPr>
          <p:cNvPr id="9" name="図 8" descr="MC900424462.W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04" y="2692818"/>
            <a:ext cx="1009396" cy="988935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1995647" y="2589013"/>
            <a:ext cx="5855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ja-JP" altLang="en-US" sz="2800" dirty="0" smtClean="0">
                <a:solidFill>
                  <a:schemeClr val="bg1"/>
                </a:solidFill>
                <a:latin typeface="HG創英角ｺﾞｼｯｸUB"/>
                <a:ea typeface="HG創英角ｺﾞｼｯｸUB"/>
                <a:cs typeface="HG創英角ｺﾞｼｯｸUB"/>
              </a:rPr>
              <a:t>ということは？</a:t>
            </a:r>
            <a:endParaRPr lang="ja-JP" altLang="en-US" sz="2800" dirty="0">
              <a:solidFill>
                <a:schemeClr val="bg1"/>
              </a:solidFill>
              <a:latin typeface="HG創英角ｺﾞｼｯｸUB"/>
              <a:ea typeface="HG創英角ｺﾞｼｯｸUB"/>
              <a:cs typeface="HG創英角ｺﾞｼｯｸUB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231776" y="5087492"/>
            <a:ext cx="1926683" cy="558860"/>
          </a:xfrm>
          <a:prstGeom prst="roundRect">
            <a:avLst>
              <a:gd name="adj" fmla="val 21033"/>
            </a:avLst>
          </a:prstGeom>
          <a:solidFill>
            <a:srgbClr val="3366FF"/>
          </a:solidFill>
          <a:ln w="57150" cmpd="sng"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264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許容水準</a:t>
            </a:r>
          </a:p>
        </p:txBody>
      </p:sp>
      <p:sp>
        <p:nvSpPr>
          <p:cNvPr id="13" name="角丸四角形 12"/>
          <p:cNvSpPr/>
          <p:nvPr/>
        </p:nvSpPr>
        <p:spPr bwMode="auto">
          <a:xfrm>
            <a:off x="6993186" y="5087492"/>
            <a:ext cx="1925390" cy="558860"/>
          </a:xfrm>
          <a:prstGeom prst="roundRect">
            <a:avLst>
              <a:gd name="adj" fmla="val 21033"/>
            </a:avLst>
          </a:prstGeom>
          <a:solidFill>
            <a:srgbClr val="3366FF"/>
          </a:solidFill>
          <a:ln w="57150" cmpd="sng"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264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達成基準</a:t>
            </a:r>
          </a:p>
        </p:txBody>
      </p:sp>
      <p:cxnSp>
        <p:nvCxnSpPr>
          <p:cNvPr id="14" name="直線コネクタ 13"/>
          <p:cNvCxnSpPr/>
          <p:nvPr/>
        </p:nvCxnSpPr>
        <p:spPr>
          <a:xfrm>
            <a:off x="231776" y="5750370"/>
            <a:ext cx="8713271" cy="1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二等辺三角形 16"/>
          <p:cNvSpPr/>
          <p:nvPr/>
        </p:nvSpPr>
        <p:spPr>
          <a:xfrm>
            <a:off x="2698750" y="5801230"/>
            <a:ext cx="3752849" cy="718634"/>
          </a:xfrm>
          <a:prstGeom prst="triangle">
            <a:avLst/>
          </a:prstGeom>
          <a:solidFill>
            <a:srgbClr val="3366FF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rgbClr val="FFFF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168716" y="598164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ts val="264"/>
              </a:spcBef>
              <a:spcAft>
                <a:spcPct val="0"/>
              </a:spcAft>
            </a:pPr>
            <a:r>
              <a:rPr kumimoji="0" lang="ja-JP" altLang="en-US" sz="2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施策</a:t>
            </a:r>
            <a:endParaRPr kumimoji="0" lang="ja-JP" altLang="en-US" sz="2400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</p:spTree>
    <p:extLst>
      <p:ext uri="{BB962C8B-B14F-4D97-AF65-F5344CB8AC3E}">
        <p14:creationId xmlns:p14="http://schemas.microsoft.com/office/powerpoint/2010/main" val="339788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533400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目　次</a:t>
            </a:r>
            <a:endParaRPr kumimoji="1" lang="ja-JP" alt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71498" y="1752600"/>
            <a:ext cx="63978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ビジネスが直面する課題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65173" y="2667000"/>
            <a:ext cx="621047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ポスト</a:t>
            </a:r>
            <a:r>
              <a:rPr lang="en-US" altLang="ja-JP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ビジネスの可能性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29182" y="3581400"/>
            <a:ext cx="7682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ポスト</a:t>
            </a:r>
            <a:r>
              <a:rPr lang="en-US" altLang="ja-JP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ビジネスのふたつのシナリオ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27741" y="4419600"/>
            <a:ext cx="70853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ポスト</a:t>
            </a:r>
            <a:r>
              <a:rPr lang="en-US" altLang="ja-JP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時代のエンジニアと営業</a:t>
            </a:r>
            <a:endParaRPr lang="en-US" altLang="ja-JP" sz="40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05948" y="5257800"/>
            <a:ext cx="47289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ポスト</a:t>
            </a:r>
            <a:r>
              <a:rPr lang="en-US" altLang="ja-JP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シフトの施策</a:t>
            </a:r>
            <a:endParaRPr lang="en-US" altLang="ja-JP" sz="40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73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二等辺三角形 22"/>
          <p:cNvSpPr/>
          <p:nvPr/>
        </p:nvSpPr>
        <p:spPr>
          <a:xfrm rot="16200000" flipH="1">
            <a:off x="6037295" y="3008058"/>
            <a:ext cx="2774310" cy="72492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rgbClr val="FFFF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4" name="二等辺三角形 23"/>
          <p:cNvSpPr/>
          <p:nvPr/>
        </p:nvSpPr>
        <p:spPr>
          <a:xfrm rot="5400000">
            <a:off x="376821" y="3008057"/>
            <a:ext cx="2774311" cy="72492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rgbClr val="FFFF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2188324" y="1176963"/>
            <a:ext cx="4773702" cy="4474693"/>
          </a:xfrm>
          <a:prstGeom prst="roundRect">
            <a:avLst>
              <a:gd name="adj" fmla="val 7731"/>
            </a:avLst>
          </a:prstGeom>
          <a:solidFill>
            <a:srgbClr val="FFFBD2"/>
          </a:solidFill>
          <a:ln w="57150" cmpd="sng">
            <a:solidFill>
              <a:srgbClr val="3366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264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dirty="0"/>
              <a:t>クラウドの可能性／クラウド</a:t>
            </a:r>
            <a:r>
              <a:rPr kumimoji="1" lang="ja-JP" altLang="en-US" dirty="0" smtClean="0"/>
              <a:t>で実現するガバナンス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840761" y="838200"/>
            <a:ext cx="74688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ts val="264"/>
              </a:spcBef>
              <a:spcAft>
                <a:spcPct val="0"/>
              </a:spcAft>
            </a:pPr>
            <a:r>
              <a:rPr kumimoji="0" lang="ja-JP" altLang="en-US" sz="16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ガバナンスを担保する</a:t>
            </a:r>
            <a:r>
              <a:rPr kumimoji="0" lang="ja-JP" altLang="en-US" sz="1600" dirty="0">
                <a:solidFill>
                  <a:srgbClr val="FFFFFF"/>
                </a:solidFill>
                <a:latin typeface="HG丸ｺﾞｼｯｸM-PRO"/>
                <a:ea typeface="HG丸ｺﾞｼｯｸM-PRO"/>
                <a:cs typeface="HG丸ｺﾞｼｯｸM-PRO"/>
              </a:rPr>
              <a:t>ために</a:t>
            </a:r>
            <a:r>
              <a:rPr kumimoji="0" lang="ja-JP" altLang="en-US" sz="1600" dirty="0" smtClean="0">
                <a:solidFill>
                  <a:srgbClr val="FFFFFF"/>
                </a:solidFill>
                <a:latin typeface="HG丸ｺﾞｼｯｸM-PRO"/>
                <a:ea typeface="HG丸ｺﾞｼｯｸM-PRO"/>
                <a:cs typeface="HG丸ｺﾞｼｯｸM-PRO"/>
              </a:rPr>
              <a:t>は・・・</a:t>
            </a:r>
            <a:endParaRPr kumimoji="0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3115319" y="1327073"/>
            <a:ext cx="2889598" cy="2774309"/>
          </a:xfrm>
          <a:prstGeom prst="ellipse">
            <a:avLst/>
          </a:prstGeom>
          <a:solidFill>
            <a:srgbClr val="008000">
              <a:alpha val="58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rgbClr val="FFFF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2350278" y="1983365"/>
            <a:ext cx="2889598" cy="2774309"/>
          </a:xfrm>
          <a:prstGeom prst="ellipse">
            <a:avLst/>
          </a:prstGeom>
          <a:solidFill>
            <a:srgbClr val="800000">
              <a:alpha val="58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rgbClr val="FFFF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3115319" y="2754719"/>
            <a:ext cx="2889598" cy="2774309"/>
          </a:xfrm>
          <a:prstGeom prst="ellipse">
            <a:avLst/>
          </a:prstGeom>
          <a:solidFill>
            <a:srgbClr val="FF6600">
              <a:alpha val="58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rgbClr val="FFFF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3886730" y="1983365"/>
            <a:ext cx="2889598" cy="2774309"/>
          </a:xfrm>
          <a:prstGeom prst="ellipse">
            <a:avLst/>
          </a:prstGeom>
          <a:solidFill>
            <a:srgbClr val="3366FF">
              <a:alpha val="58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rgbClr val="FFFF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60008" y="14601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効率</a:t>
            </a:r>
            <a:endParaRPr kumimoji="1" lang="ja-JP" altLang="en-US" sz="2400" dirty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06120" y="488648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利便性</a:t>
            </a:r>
            <a:endParaRPr kumimoji="1" lang="ja-JP" altLang="en-US" sz="2400" dirty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350278" y="311748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コスト</a:t>
            </a:r>
            <a:endParaRPr kumimoji="1" lang="ja-JP" altLang="en-US" sz="2400" dirty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668332" y="311748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リスク</a:t>
            </a:r>
            <a:endParaRPr kumimoji="1" lang="ja-JP" altLang="en-US" sz="2400" dirty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70104" y="2858912"/>
            <a:ext cx="198002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ガバナンス</a:t>
            </a:r>
            <a:endParaRPr kumimoji="1" lang="en-US" altLang="ja-JP" sz="2800" dirty="0" smtClean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en-US" altLang="ja-JP" sz="2400" dirty="0" smtClean="0">
                <a:solidFill>
                  <a:schemeClr val="bg1"/>
                </a:solidFill>
                <a:latin typeface="Arial"/>
                <a:ea typeface="ＤＦＰ太丸ゴシック体"/>
                <a:cs typeface="Arial"/>
              </a:rPr>
              <a:t>Governance</a:t>
            </a:r>
            <a:endParaRPr kumimoji="1" lang="ja-JP" altLang="en-US" sz="2400" dirty="0">
              <a:solidFill>
                <a:schemeClr val="bg1"/>
              </a:solidFill>
              <a:latin typeface="Arial"/>
              <a:ea typeface="ＤＦＰ太丸ゴシック体"/>
              <a:cs typeface="Arial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52957" y="1176963"/>
            <a:ext cx="1017432" cy="4474693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2800" dirty="0" smtClean="0">
                <a:solidFill>
                  <a:srgbClr val="FFFFFF"/>
                </a:solidFill>
                <a:latin typeface="ＭＳ Ｐゴシック"/>
                <a:ea typeface="ＭＳ Ｐゴシック"/>
                <a:cs typeface="ＭＳ Ｐゴシック"/>
              </a:rPr>
              <a:t>状況が見える</a:t>
            </a:r>
            <a:endParaRPr kumimoji="1" lang="ja-JP" altLang="en-US" sz="2800" dirty="0">
              <a:solidFill>
                <a:srgbClr val="FFFF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542536" y="1176963"/>
            <a:ext cx="1017432" cy="4474693"/>
          </a:xfrm>
          <a:prstGeom prst="rect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2800" dirty="0" smtClean="0">
                <a:solidFill>
                  <a:srgbClr val="FFFFFF"/>
                </a:solidFill>
                <a:latin typeface="ＭＳ Ｐゴシック"/>
                <a:ea typeface="ＭＳ Ｐゴシック"/>
                <a:cs typeface="ＭＳ Ｐゴシック"/>
              </a:rPr>
              <a:t>状況がコントロールできる</a:t>
            </a:r>
            <a:endParaRPr kumimoji="1" lang="ja-JP" altLang="en-US" sz="2800" dirty="0">
              <a:solidFill>
                <a:srgbClr val="FFFF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52956" y="5820203"/>
            <a:ext cx="8007011" cy="73299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114550" lvl="4" indent="-285750">
              <a:buFont typeface="Wingdings" charset="2"/>
              <a:buChar char="v"/>
            </a:pPr>
            <a:r>
              <a:rPr kumimoji="1" lang="ja-JP" altLang="en-US" sz="1400" dirty="0" smtClean="0">
                <a:solidFill>
                  <a:srgbClr val="FFFFFF"/>
                </a:solidFill>
                <a:latin typeface="ＭＳ Ｐゴシック"/>
                <a:ea typeface="ＭＳ Ｐゴシック"/>
                <a:cs typeface="ＭＳ Ｐゴシック"/>
              </a:rPr>
              <a:t>一元管理され、利用状況を計測でき、利用ログを把握できる。</a:t>
            </a:r>
            <a:endParaRPr kumimoji="1" lang="en-US" altLang="ja-JP" sz="1400" dirty="0" smtClean="0">
              <a:solidFill>
                <a:srgbClr val="FFFFFF"/>
              </a:solidFill>
              <a:latin typeface="ＭＳ Ｐゴシック"/>
              <a:ea typeface="ＭＳ Ｐゴシック"/>
              <a:cs typeface="ＭＳ Ｐゴシック"/>
            </a:endParaRPr>
          </a:p>
          <a:p>
            <a:pPr marL="2114550" lvl="4" indent="-285750">
              <a:buFont typeface="Wingdings" charset="2"/>
              <a:buChar char="v"/>
            </a:pPr>
            <a:r>
              <a:rPr lang="ja-JP" altLang="en-US" sz="1400" dirty="0" smtClean="0">
                <a:solidFill>
                  <a:srgbClr val="FFFFFF"/>
                </a:solidFill>
                <a:latin typeface="ＭＳ Ｐゴシック"/>
                <a:ea typeface="ＭＳ Ｐゴシック"/>
                <a:cs typeface="ＭＳ Ｐゴシック"/>
              </a:rPr>
              <a:t>必要な時に必要な機能／性能／資源をプロビジョニングできる。</a:t>
            </a:r>
            <a:endParaRPr lang="en-US" altLang="ja-JP" sz="1400" dirty="0" smtClean="0">
              <a:solidFill>
                <a:srgbClr val="FFFFFF"/>
              </a:solidFill>
              <a:latin typeface="ＭＳ Ｐゴシック"/>
              <a:ea typeface="ＭＳ Ｐゴシック"/>
              <a:cs typeface="ＭＳ Ｐゴシック"/>
            </a:endParaRPr>
          </a:p>
          <a:p>
            <a:pPr marL="2114550" lvl="4" indent="-285750">
              <a:buFont typeface="Wingdings" charset="2"/>
              <a:buChar char="v"/>
            </a:pPr>
            <a:r>
              <a:rPr kumimoji="1" lang="ja-JP" altLang="en-US" sz="1400" dirty="0" smtClean="0">
                <a:solidFill>
                  <a:srgbClr val="FFFFFF"/>
                </a:solidFill>
                <a:latin typeface="ＭＳ Ｐゴシック"/>
                <a:ea typeface="ＭＳ Ｐゴシック"/>
                <a:cs typeface="ＭＳ Ｐゴシック"/>
              </a:rPr>
              <a:t>管理の対象を減らすことができる。</a:t>
            </a:r>
            <a:endParaRPr kumimoji="1" lang="ja-JP" altLang="en-US" sz="1400" dirty="0">
              <a:solidFill>
                <a:srgbClr val="FFFF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28279" y="586849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</a:rPr>
              <a:t>クラウドで</a:t>
            </a:r>
            <a:endParaRPr kumimoji="1" lang="en-US" altLang="ja-JP" dirty="0" smtClean="0">
              <a:solidFill>
                <a:srgbClr val="FFFFFF"/>
              </a:solidFill>
            </a:endParaRPr>
          </a:p>
          <a:p>
            <a:r>
              <a:rPr lang="ja-JP" altLang="en-US" dirty="0" smtClean="0">
                <a:solidFill>
                  <a:srgbClr val="FFFFFF"/>
                </a:solidFill>
              </a:rPr>
              <a:t>できること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pic>
        <p:nvPicPr>
          <p:cNvPr id="4" name="図 3" descr="MC900429829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3" y="4400395"/>
            <a:ext cx="1374491" cy="1251261"/>
          </a:xfrm>
          <a:prstGeom prst="rect">
            <a:avLst/>
          </a:prstGeom>
        </p:spPr>
      </p:pic>
      <p:sp>
        <p:nvSpPr>
          <p:cNvPr id="5" name="二等辺三角形 4"/>
          <p:cNvSpPr/>
          <p:nvPr/>
        </p:nvSpPr>
        <p:spPr>
          <a:xfrm>
            <a:off x="3886730" y="5612221"/>
            <a:ext cx="1339850" cy="282261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rgbClr val="FFFF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00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pPr eaLnBrk="1" hangingPunct="1"/>
            <a:r>
              <a:rPr kumimoji="1" lang="ja-JP" altLang="en-US" sz="2800" dirty="0"/>
              <a:t>クラウドの可能性</a:t>
            </a:r>
            <a:r>
              <a:rPr kumimoji="1" lang="ja-JP" altLang="en-US" sz="2800" dirty="0" smtClean="0"/>
              <a:t>／</a:t>
            </a:r>
            <a:r>
              <a:rPr lang="ja-JP" altLang="en-US" sz="2800" dirty="0" smtClean="0">
                <a:ea typeface="ＭＳ Ｐゴシック" charset="-128"/>
              </a:rPr>
              <a:t>クラウドは使えない！という都市伝説</a:t>
            </a:r>
            <a:endParaRPr lang="ja-JP" altLang="en-US" sz="1800" dirty="0" smtClean="0">
              <a:ea typeface="ＭＳ Ｐゴシック" charset="-128"/>
            </a:endParaRPr>
          </a:p>
        </p:txBody>
      </p:sp>
      <p:sp>
        <p:nvSpPr>
          <p:cNvPr id="10" name="角丸四角形 9"/>
          <p:cNvSpPr/>
          <p:nvPr/>
        </p:nvSpPr>
        <p:spPr bwMode="auto">
          <a:xfrm>
            <a:off x="228600" y="1285609"/>
            <a:ext cx="8686800" cy="1447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000090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228600" y="2809609"/>
            <a:ext cx="8686800" cy="1447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000090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9" name="角丸四角形 18"/>
          <p:cNvSpPr/>
          <p:nvPr/>
        </p:nvSpPr>
        <p:spPr bwMode="auto">
          <a:xfrm>
            <a:off x="228600" y="4333609"/>
            <a:ext cx="8686800" cy="1447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000090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9783" y="1454935"/>
            <a:ext cx="3877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セキュリティ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が心配なので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使えない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？！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09783" y="2962009"/>
            <a:ext cx="6109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ネットワーク・パフォーマンス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が</a:t>
            </a:r>
            <a:r>
              <a:rPr lang="ja-JP" altLang="en-US" sz="1400" dirty="0" smtClean="0">
                <a:solidFill>
                  <a:srgbClr val="008000"/>
                </a:solidFill>
              </a:rPr>
              <a:t>不安定なので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使えない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？！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09783" y="4466144"/>
            <a:ext cx="5698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既存システムからの移行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に手間がかかるので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使えない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？！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57200" y="1842345"/>
            <a:ext cx="8458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sz="1400" dirty="0" smtClean="0">
                <a:solidFill>
                  <a:srgbClr val="000090"/>
                </a:solidFill>
              </a:rPr>
              <a:t>セキュリティ専門部隊が、</a:t>
            </a:r>
            <a:r>
              <a:rPr lang="ja-JP" altLang="ja-JP" sz="1400" dirty="0" smtClean="0">
                <a:solidFill>
                  <a:srgbClr val="000090"/>
                </a:solidFill>
              </a:rPr>
              <a:t>データセンター</a:t>
            </a:r>
            <a:r>
              <a:rPr lang="ja-JP" altLang="ja-JP" sz="1400" dirty="0">
                <a:solidFill>
                  <a:srgbClr val="000090"/>
                </a:solidFill>
              </a:rPr>
              <a:t>やネットワークなど物理</a:t>
            </a:r>
            <a:r>
              <a:rPr lang="ja-JP" altLang="ja-JP" sz="1400" dirty="0" smtClean="0">
                <a:solidFill>
                  <a:srgbClr val="000090"/>
                </a:solidFill>
              </a:rPr>
              <a:t>インフラ</a:t>
            </a:r>
            <a:r>
              <a:rPr lang="ja-JP" altLang="en-US" sz="1400" dirty="0" smtClean="0">
                <a:solidFill>
                  <a:srgbClr val="000090"/>
                </a:solidFill>
              </a:rPr>
              <a:t>を</a:t>
            </a:r>
            <a:r>
              <a:rPr lang="en-US" altLang="ja-JP" sz="1400" dirty="0" smtClean="0">
                <a:solidFill>
                  <a:srgbClr val="000090"/>
                </a:solidFill>
              </a:rPr>
              <a:t>24</a:t>
            </a:r>
            <a:r>
              <a:rPr lang="ja-JP" altLang="ja-JP" sz="1400" dirty="0">
                <a:solidFill>
                  <a:srgbClr val="000090"/>
                </a:solidFill>
              </a:rPr>
              <a:t>時間</a:t>
            </a:r>
            <a:r>
              <a:rPr lang="en-US" altLang="ja-JP" sz="1400" dirty="0">
                <a:solidFill>
                  <a:srgbClr val="000090"/>
                </a:solidFill>
              </a:rPr>
              <a:t>365</a:t>
            </a:r>
            <a:r>
              <a:rPr lang="ja-JP" altLang="ja-JP" sz="1400" dirty="0" smtClean="0">
                <a:solidFill>
                  <a:srgbClr val="000090"/>
                </a:solidFill>
              </a:rPr>
              <a:t>日</a:t>
            </a:r>
            <a:r>
              <a:rPr lang="ja-JP" altLang="en-US" sz="1400" dirty="0" smtClean="0">
                <a:solidFill>
                  <a:srgbClr val="000090"/>
                </a:solidFill>
              </a:rPr>
              <a:t>対応</a:t>
            </a:r>
            <a:endParaRPr lang="en-US" altLang="ja-JP" sz="1400" dirty="0" smtClean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en-US" altLang="ja-JP" sz="1400" dirty="0" smtClean="0">
                <a:solidFill>
                  <a:srgbClr val="000090"/>
                </a:solidFill>
              </a:rPr>
              <a:t>SOC2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FIPS 140-2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ISO 27001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ITAR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PCIDSS</a:t>
            </a:r>
            <a:r>
              <a:rPr lang="ja-JP" altLang="ja-JP" sz="1400" dirty="0" smtClean="0">
                <a:solidFill>
                  <a:srgbClr val="000090"/>
                </a:solidFill>
              </a:rPr>
              <a:t>など第三者</a:t>
            </a:r>
            <a:r>
              <a:rPr lang="ja-JP" altLang="ja-JP" sz="1400" dirty="0">
                <a:solidFill>
                  <a:srgbClr val="000090"/>
                </a:solidFill>
              </a:rPr>
              <a:t>機関による認証を</a:t>
            </a:r>
            <a:r>
              <a:rPr lang="ja-JP" altLang="ja-JP" sz="1400" dirty="0" smtClean="0">
                <a:solidFill>
                  <a:srgbClr val="000090"/>
                </a:solidFill>
              </a:rPr>
              <a:t>通し情報</a:t>
            </a:r>
            <a:r>
              <a:rPr lang="ja-JP" altLang="ja-JP" sz="1400" dirty="0">
                <a:solidFill>
                  <a:srgbClr val="000090"/>
                </a:solidFill>
              </a:rPr>
              <a:t>を</a:t>
            </a:r>
            <a:r>
              <a:rPr lang="ja-JP" altLang="ja-JP" sz="1400" dirty="0" smtClean="0">
                <a:solidFill>
                  <a:srgbClr val="000090"/>
                </a:solidFill>
              </a:rPr>
              <a:t>開示</a:t>
            </a:r>
            <a:endParaRPr lang="ja-JP" altLang="ja-JP" sz="1400" dirty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ja-JP" sz="1400" dirty="0" smtClean="0">
                <a:solidFill>
                  <a:srgbClr val="000090"/>
                </a:solidFill>
              </a:rPr>
              <a:t>金融</a:t>
            </a:r>
            <a:r>
              <a:rPr lang="ja-JP" altLang="ja-JP" sz="1400" dirty="0">
                <a:solidFill>
                  <a:srgbClr val="000090"/>
                </a:solidFill>
              </a:rPr>
              <a:t>機関に於いて情報セキュリティ対策の指針となって</a:t>
            </a:r>
            <a:r>
              <a:rPr lang="ja-JP" altLang="ja-JP" sz="1400" dirty="0" smtClean="0">
                <a:solidFill>
                  <a:srgbClr val="000090"/>
                </a:solidFill>
              </a:rPr>
              <a:t>いる「</a:t>
            </a:r>
            <a:r>
              <a:rPr lang="en-US" altLang="ja-JP" sz="1400" dirty="0">
                <a:solidFill>
                  <a:srgbClr val="000090"/>
                </a:solidFill>
              </a:rPr>
              <a:t>FISC </a:t>
            </a:r>
            <a:r>
              <a:rPr lang="ja-JP" altLang="ja-JP" sz="1400" dirty="0">
                <a:solidFill>
                  <a:srgbClr val="000090"/>
                </a:solidFill>
              </a:rPr>
              <a:t>安全対策基準</a:t>
            </a:r>
            <a:r>
              <a:rPr lang="ja-JP" altLang="ja-JP" sz="1400" dirty="0" smtClean="0">
                <a:solidFill>
                  <a:srgbClr val="000090"/>
                </a:solidFill>
              </a:rPr>
              <a:t>」に準拠</a:t>
            </a:r>
            <a:endParaRPr lang="ja-JP" altLang="ja-JP" sz="1400" dirty="0">
              <a:solidFill>
                <a:srgbClr val="00009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57200" y="3362119"/>
            <a:ext cx="8458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ja-JP" sz="1400" dirty="0">
                <a:solidFill>
                  <a:srgbClr val="000090"/>
                </a:solidFill>
              </a:rPr>
              <a:t>インターネットで接続する以外に、専用線で</a:t>
            </a:r>
            <a:r>
              <a:rPr lang="ja-JP" altLang="ja-JP" sz="1400" dirty="0" smtClean="0">
                <a:solidFill>
                  <a:srgbClr val="000090"/>
                </a:solidFill>
              </a:rPr>
              <a:t>接続</a:t>
            </a:r>
            <a:r>
              <a:rPr lang="ja-JP" altLang="en-US" sz="1400" dirty="0" smtClean="0">
                <a:solidFill>
                  <a:srgbClr val="000090"/>
                </a:solidFill>
              </a:rPr>
              <a:t>も可能。</a:t>
            </a:r>
            <a:endParaRPr lang="en-US" altLang="ja-JP" sz="1400" dirty="0" smtClean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400" dirty="0" smtClean="0">
                <a:solidFill>
                  <a:srgbClr val="000090"/>
                </a:solidFill>
              </a:rPr>
              <a:t>自社のプライベート・ネットワークと</a:t>
            </a:r>
            <a:r>
              <a:rPr lang="en-US" altLang="ja-JP" sz="1400" dirty="0" smtClean="0">
                <a:solidFill>
                  <a:srgbClr val="000090"/>
                </a:solidFill>
              </a:rPr>
              <a:t>L2</a:t>
            </a:r>
            <a:r>
              <a:rPr lang="ja-JP" altLang="en-US" sz="1400" dirty="0" smtClean="0">
                <a:solidFill>
                  <a:srgbClr val="000090"/>
                </a:solidFill>
              </a:rPr>
              <a:t>接続</a:t>
            </a:r>
            <a:endParaRPr lang="en-US" altLang="ja-JP" sz="1400" dirty="0" smtClean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400" dirty="0" smtClean="0">
                <a:solidFill>
                  <a:srgbClr val="000090"/>
                </a:solidFill>
              </a:rPr>
              <a:t>固定的な専用領域を提供しリソースを安定供給（バーチャル・プライベート・クラウド）</a:t>
            </a:r>
            <a:endParaRPr lang="ja-JP" altLang="en-US" sz="1400" dirty="0">
              <a:solidFill>
                <a:srgbClr val="00009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57200" y="4890345"/>
            <a:ext cx="8458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ja-JP" sz="1400" dirty="0">
                <a:solidFill>
                  <a:srgbClr val="000090"/>
                </a:solidFill>
              </a:rPr>
              <a:t>主要</a:t>
            </a:r>
            <a:r>
              <a:rPr lang="ja-JP" altLang="ja-JP" sz="1400" dirty="0" smtClean="0">
                <a:solidFill>
                  <a:srgbClr val="000090"/>
                </a:solidFill>
              </a:rPr>
              <a:t>な</a:t>
            </a:r>
            <a:r>
              <a:rPr lang="en-US" altLang="ja-JP" sz="1400" dirty="0" smtClean="0">
                <a:solidFill>
                  <a:srgbClr val="000090"/>
                </a:solidFill>
              </a:rPr>
              <a:t>OS</a:t>
            </a:r>
            <a:r>
              <a:rPr lang="ja-JP" altLang="ja-JP" sz="1400" dirty="0" smtClean="0">
                <a:solidFill>
                  <a:srgbClr val="000090"/>
                </a:solidFill>
              </a:rPr>
              <a:t>、</a:t>
            </a:r>
            <a:r>
              <a:rPr lang="ja-JP" altLang="ja-JP" sz="1400" dirty="0">
                <a:solidFill>
                  <a:srgbClr val="000090"/>
                </a:solidFill>
              </a:rPr>
              <a:t>ミドルウェア、ビジネス・アプリケーションをクラウドに</a:t>
            </a:r>
            <a:r>
              <a:rPr lang="ja-JP" altLang="ja-JP" sz="1400" dirty="0" smtClean="0">
                <a:solidFill>
                  <a:srgbClr val="000090"/>
                </a:solidFill>
              </a:rPr>
              <a:t>持ち込み</a:t>
            </a:r>
            <a:r>
              <a:rPr lang="ja-JP" altLang="en-US" sz="1400" dirty="0" smtClean="0">
                <a:solidFill>
                  <a:srgbClr val="000090"/>
                </a:solidFill>
              </a:rPr>
              <a:t>可能</a:t>
            </a:r>
            <a:endParaRPr lang="en-US" altLang="ja-JP" sz="1400" dirty="0" smtClean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en-US" altLang="ja-JP" sz="1400" dirty="0" smtClean="0">
                <a:solidFill>
                  <a:srgbClr val="000090"/>
                </a:solidFill>
              </a:rPr>
              <a:t>VM </a:t>
            </a:r>
            <a:r>
              <a:rPr lang="en-US" altLang="ja-JP" sz="1400" dirty="0">
                <a:solidFill>
                  <a:srgbClr val="000090"/>
                </a:solidFill>
              </a:rPr>
              <a:t>Ware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Hyper-V</a:t>
            </a:r>
            <a:r>
              <a:rPr lang="ja-JP" altLang="ja-JP" sz="1400" dirty="0">
                <a:solidFill>
                  <a:srgbClr val="000090"/>
                </a:solidFill>
              </a:rPr>
              <a:t>、</a:t>
            </a:r>
            <a:r>
              <a:rPr lang="en-US" altLang="ja-JP" sz="1400" dirty="0">
                <a:solidFill>
                  <a:srgbClr val="000090"/>
                </a:solidFill>
              </a:rPr>
              <a:t>KVM</a:t>
            </a:r>
            <a:r>
              <a:rPr lang="ja-JP" altLang="ja-JP" sz="1400" dirty="0" smtClean="0">
                <a:solidFill>
                  <a:srgbClr val="000090"/>
                </a:solidFill>
              </a:rPr>
              <a:t>など</a:t>
            </a:r>
            <a:r>
              <a:rPr lang="ja-JP" altLang="en-US" sz="1400" dirty="0" smtClean="0">
                <a:solidFill>
                  <a:srgbClr val="000090"/>
                </a:solidFill>
              </a:rPr>
              <a:t>複数の</a:t>
            </a:r>
            <a:r>
              <a:rPr lang="ja-JP" altLang="ja-JP" sz="1400" dirty="0" smtClean="0">
                <a:solidFill>
                  <a:srgbClr val="000090"/>
                </a:solidFill>
              </a:rPr>
              <a:t>仮想化基盤サポート、自社内仮想化</a:t>
            </a:r>
            <a:r>
              <a:rPr lang="ja-JP" altLang="ja-JP" sz="1400" dirty="0">
                <a:solidFill>
                  <a:srgbClr val="000090"/>
                </a:solidFill>
              </a:rPr>
              <a:t>基盤をその</a:t>
            </a:r>
            <a:r>
              <a:rPr lang="ja-JP" altLang="ja-JP" sz="1400" dirty="0" smtClean="0">
                <a:solidFill>
                  <a:srgbClr val="000090"/>
                </a:solidFill>
              </a:rPr>
              <a:t>まま</a:t>
            </a:r>
            <a:r>
              <a:rPr lang="ja-JP" altLang="en-US" sz="1400" dirty="0" smtClean="0">
                <a:solidFill>
                  <a:srgbClr val="000090"/>
                </a:solidFill>
              </a:rPr>
              <a:t>移行可能</a:t>
            </a:r>
            <a:endParaRPr lang="en-US" altLang="ja-JP" sz="1400" dirty="0" smtClean="0">
              <a:solidFill>
                <a:srgbClr val="000090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400" dirty="0" smtClean="0">
                <a:solidFill>
                  <a:srgbClr val="000090"/>
                </a:solidFill>
              </a:rPr>
              <a:t>基幹業務移管の事例も拡大</a:t>
            </a:r>
            <a:r>
              <a:rPr lang="ja-JP" altLang="ja-JP" sz="1400" dirty="0" smtClean="0">
                <a:solidFill>
                  <a:srgbClr val="000090"/>
                </a:solidFill>
              </a:rPr>
              <a:t> </a:t>
            </a:r>
            <a:endParaRPr lang="ja-JP" altLang="en-US" sz="1400" dirty="0">
              <a:solidFill>
                <a:srgbClr val="000090"/>
              </a:solidFill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228600" y="5857609"/>
            <a:ext cx="2819400" cy="609600"/>
          </a:xfrm>
          <a:prstGeom prst="roundRect">
            <a:avLst>
              <a:gd name="adj" fmla="val 3541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 charset="0"/>
                <a:ea typeface="HG丸ｺﾞｼｯｸM-PRO" pitchFamily="50" charset="-128"/>
              </a:rPr>
              <a:t>高度な災害強度の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00009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 charset="0"/>
                <a:ea typeface="HG丸ｺﾞｼｯｸM-PRO" pitchFamily="50" charset="-128"/>
              </a:rPr>
              <a:t>データセンター</a:t>
            </a:r>
          </a:p>
        </p:txBody>
      </p:sp>
      <p:sp>
        <p:nvSpPr>
          <p:cNvPr id="27" name="角丸四角形 26"/>
          <p:cNvSpPr/>
          <p:nvPr/>
        </p:nvSpPr>
        <p:spPr bwMode="auto">
          <a:xfrm>
            <a:off x="3124200" y="5857609"/>
            <a:ext cx="2895600" cy="609600"/>
          </a:xfrm>
          <a:prstGeom prst="roundRect">
            <a:avLst>
              <a:gd name="adj" fmla="val 3541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 charset="0"/>
                <a:ea typeface="HG丸ｺﾞｼｯｸM-PRO" pitchFamily="50" charset="-128"/>
              </a:rPr>
              <a:t>高いコストパフォーマンス</a:t>
            </a:r>
          </a:p>
        </p:txBody>
      </p:sp>
      <p:sp>
        <p:nvSpPr>
          <p:cNvPr id="28" name="角丸四角形 27"/>
          <p:cNvSpPr/>
          <p:nvPr/>
        </p:nvSpPr>
        <p:spPr bwMode="auto">
          <a:xfrm>
            <a:off x="6096000" y="5857609"/>
            <a:ext cx="2819400" cy="609600"/>
          </a:xfrm>
          <a:prstGeom prst="roundRect">
            <a:avLst>
              <a:gd name="adj" fmla="val 3541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rgbClr val="00009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グローバルでフラットな</a:t>
            </a:r>
            <a:endParaRPr kumimoji="0" lang="en-US" altLang="ja-JP" sz="1600" dirty="0" smtClean="0">
              <a:solidFill>
                <a:srgbClr val="00009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rgbClr val="00009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アーキテクチャー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rgbClr val="00009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914400"/>
            <a:ext cx="640308" cy="286004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8089781" y="92340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を事例に</a:t>
            </a:r>
            <a:endParaRPr kumimoji="1" lang="ja-JP" altLang="en-US" dirty="0"/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4800" y="1385145"/>
            <a:ext cx="457200" cy="457200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4600" y="2904919"/>
            <a:ext cx="457200" cy="457200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600" y="439000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5" grpId="0"/>
      <p:bldP spid="17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ea typeface="ＭＳ Ｐゴシック" pitchFamily="50" charset="-128"/>
              </a:rPr>
              <a:t>クラウド・ビジネス・モデル</a:t>
            </a:r>
            <a:endParaRPr lang="ja-JP" altLang="en-US" dirty="0">
              <a:ea typeface="ＭＳ Ｐゴシック" pitchFamily="50" charset="-128"/>
            </a:endParaRPr>
          </a:p>
        </p:txBody>
      </p:sp>
      <p:sp>
        <p:nvSpPr>
          <p:cNvPr id="224" name="AutoShape 48" descr="data:image/jpg;base64,/9j/4AAQSkZJRgABAQAAAQABAAD/2wCEAAkGBhQREBEREBEWERQVGRoYGRgUFxUVFRgWExYZFxsXFxYYGyYfFxokGRgSHzAiIzMpLC8uFR8xNTAsNSYrOCkBCQoKDgwOGg8PGjQfHyQ1NTUvLDQ1MTUyNSktLykpNTUsLykwKjUpLi0qNDI1NSw1KS8pKSksLSkqLCwpLCw0LP/AABEIAIsAsAMBIgACEQEDEQH/xAAbAAEAAgMBAQAAAAAAAAAAAAAABgcDBAUCAf/EAEkQAAIBAwEEBwMIAw0JAAAAAAECAwAEEQUGEiExBxMiQVFhgRRxkRUyQlKSobHBcrLRFiMkM1Nic4OToqPC8CU0NoKzw9Li4//EABkBAQADAQEAAAAAAAAAAAAAAAACAwQBBf/EACgRAAICAQMDAgcBAAAAAAAAAAABAhEhAwQSMTJRE0FCcYGhseHwIv/aAAwDAQACEQMRAD8AlOyu02sahax3cKaciPvYEhut7ssVOd3I5jxrevtS1u3Rpmt7G5VAWaOB7hZSqjJ3TIME47uNR3on20S30m3ia1vJCpftQ2sssZzIx4Oowak9/wBIbsjLaabfSzEEIJLZ4Y97HAvJJgBc0B3tlNpY9QtIrqHIVweDfOVlOGU+YINdeqh2QgvLVYtEtHjjmjXr7u4ZetWEztlYokyA743eJ4c6l82zWoopaDVmkkHHduIIDEx8D1aqyA+IJxQEvpVZaj0nynTo5ERLa5N0LKcy9qK2kGd+Q8eK4AIz49+OPfj2dvGUOmtTMxHAiC1aEn9AJkjy3vWgJPfXiwxSSyHCRqzscE4VAWJwOJ4A1j0rVI7mGOeFt6ORQynBGVPI4PEVBtUbUZ9KvBcsLSWBbhXKxI6XUSxHDoGbMQYZ8/IVr7EXkthosV9c3XW20dqGWAQohU8N0CUHLH6PH62e6gLMpUE0Sy1O+iS5nvvYRKA6QW0UTFEYZXfklDFmwRkYH7NDarW9S002iNOlzFPcxR9cYkSRQzYaORBlWDLxDrggqQRxFAWVSq2ttc1G81LUbK3nS3it5E/fjErsisnCNEOAzMd47zcgnnWefVr2O5j0m2ufaLkqZ5bqeJcQQkhVAijwHcnlnA4jx4AWFWpqupLbwyTyZ3Y1LHHM47h5k4HrUdn2bv1UtDq8jS+E0FuYSfAqiBlB8QSR5140PUzq1lc29yns88bNBOq8Qsi4IdM81PBhnzGe+uqrycd1gz2F5qFzGsy+z2yON5VdZJZN08QWIKgZFeNR1i9sl624SG5hB7ZhDxyKCcb26xII/wBcK82DajaRrEYIrxEAVWjk6uTdHAZVxgkDAr3c7YxhSl/ZzwI3BjJGJIuPcWQkY99X1nCTX99Si8ZbT/vodTVNqIYLdLgkuJMdWqjLyFxkBR4/hWjDNqUw3gtvaKeSuHmkx/O3Sqg1yz1cusWiJumGK3MkQXG5lie0oHDlj7Iqc1CVQrBNXO8kYuL7ULYb8kUN3GOLCHfjlA8QrEhvcKyajtcvydJfWuJN0DAfIwd4AqwByCM1I6qvWh1fy7CnCPEUmByDuy5x4Zz91SglN5RGbcFhlmafcGSKNzgFlVjjlllB4fGtitLRf92g/o0/UFbtUvqXLoQXoUUjRbUEYOZOf9K1TqlK4dK6v5zpWsXF7Ojex3kcYaZVZxDLDwHWBQSqEE9rlx8q7d10naciby3cczH5scJ62Vj3KqLk5PnipURWKO1RSSqqpPeAAfuoCrNPWeys5bm8sOtivrt5rmJlMjW8EmN1mjAO+V3cnwyPTYNrs2y9akttDnjmGd4H+yjgg+lWhWE2iZ3txc+OBn44oCttl/aJrDWY1ae4tSsi2TT7xlkVoXBALAM6bxQKTz41i2clg1LQRpMU6i6FtutG28GR42HzwRwG/uA++rUrBeWvWRyR7zJvqV3kOHXeBG8p7mGcg0BC9A2+S3gig1KGa0niVUbehleNygC70ckasrA4z61H+kXaRrv5P6iCVbZbyAtNMjRb7l8KkSOAzDG8S2AOAAzxqS6X8rWcSwPBFqITIWb2gwSMueHWI8bDex3g/Gvk+z95qFxbSX6xW1vbyCZYInaaSSVPmmSQqqhRnOAPH0AxbCIRquvZHOeH/pNXL202cii1UaheWxubOWERSModjBIhysjKnExleBIzjj5ZtClAVfN+5xU3wbZ88ljZ5JGPcBGpLEnwxW1oegTNply9taDTJZX340jZ1laND2euJPZcje4eYzVgraqDvBQCe8AA/HnWWup07ONWqItpm3kG4q3bG1mAAdJgydoDiQSMEHnWLX9sLaW3lhgb2qSRGRY4gZCSwIBOBgAZz6VK3iDcGAPvGfxpHCF+aAPcAPwqfKN3RDjKqsgseydxBbWM8IBurZSGQng6OSxjzyyN4j1PlXatdvbUjE7m1kHzo5wY2B95GCPMVI68SQhuDAH3gH8aOfLuQUOPayNaj0hWyK3UMbqTBISEM3Ic2YDCjzqMtbh9Iv7nrVmmuSrybnEJ2xux45jGT8fCrLjiC8FAHuAH4VgtNMiiaRoo1QyHLlQAWI4ZOP8AXE+NSjOMeiIyg5dWR7TNubNIYkabBVEBHVy8CFAI+b41tfu/sv5f/Dl/8KkGKYqFx8ff9E6l5+37PtKUqBMUpSgFK17+/SCN5ZnEcaAszMcAAd5qtDtrqWrM3yPEtraKSDd3I4tjmY1IIA9CfEjlQFp0qmp9B4/wvaidn7xASqg+A3GI/CkGhYP8F2pmVu4T5YH377CpcJeCPOPkuWlVclxtBarvKbXVo8cChCSehG6D99aV7pGpTASavrK6arcRBa8GA8MqQf1/fXEm8HbSyW9SqR/czYZ7Ov36t9Yu+P1B+NdPTOjJbsES69c3sQ5JHJunHg+87Z+ArrhJdUcU4voy0Z9UiQ4eWND4M6g/eayQXaOMo6uP5pDfhVLXuyWh2zmKaxuy4+uzKT5jtgEeYrCmzOhOQYXu7B+51Zjj17VS9KdXRH1YXVl60qooTq+nIJ7W6XXLIc1P8eqjngjLZA82/Rqe7G7b2+pw9bbN2lwJI2wJIye5h4c8EcDj31WWEgpSlAKUpQClKUApSlAKUpQFW9IDtqeq2uiqxWBB7RdFTglRxVM93DHrID9GuFtZtL1zez2+IrSLsRxp2VYJw3iBzHDgOWPOt/QbjN/tRefSjAhQ+Aw6/jGnwqG4rZtYJ3JmPczaqKFKV1tlNNFxe28RGVLgt+inaI9cY9a3N0rMSVuiTW8vyRYqwH8MuhkA8o4+eSvLIyPeT4LUHuLhpGZ5GLu3EsxySfM12tuNTM9/O2cqjdWvuj4H+9vH1rg1XpxxyfVk9R5pdEK9xSlGDIxVhyKkhh7iOIrxSrSsm2k7VR3iC01TDA8I5+AdGPAbx+Ha5eI76ju0Wz8llOYpOI5qw5OviPA9xHcfSuXU50iT5S0+S0ftXFsN+FjzZBw3c9/1fVPCqWvTdroXJ+oqfUimj63LayCSByp7xzVh4MvePv8ACuttLIIVj2j00dTIjhLuEfMcMQDnHiSuT37ytwIOY3Uhj/4f1jPL97x+llP/AFqvcwTjy9yzbTalx9i6dPvlnhjmj4pIiuv6LqGH3EVsVHOjnPyTp+9z6iP9Xh92KkdecegKUpQClKUApSlAKUpQFN7Pw4udq7f6RbrB5g9a35r8aiNT/qxb7WSIwwl/a/FlGD6/vTfGoLdWxjd425ozIfehK/lW7avDRh3SymYqmHRZFm/z9WNz8So/M1D6mHRYf4fjxif8VrRq9jM+l3o2XstMgk3HMuoTs2CI+Cb7tyGCBzOOZrfvtjIJ1aOO1ksbndLIrsGjkC4yAQzDPEeBGQeIquW4Hh3H8DUp2P16aTUrQzTPJxZBvnOA6Hl6gfCoShJK0yyM4t00RQildHaO36u8ukHACV8e4sT+dc6r07VlDVOiY7L7OQezrd3itIJJBFDEp3d9yccTkd4PMgYBJqVaXNFBfw2406O3kdWIeORXKrg53gFHPFRadeu0GMrxNtMd4eTFhn4SKa89FwzqG8eJEbnjxOeyOZ8jWWa5KTb8mqD4uKS8Ec1sD2q43eC9bJjHLHWNW9tQ5g2a3B8+8uQFA5kKf/mPjXJCNJJgDLu2APFnb9pqWa/ZC41vSNKTtRWKCaXHLeADcfsR/wBoa5uXUVEbZXJyLU0Ww6i2gg/ko0j/ALNAv5Vu0pWA3ilKUApSlAKUpQClKUBV/TEPZbjSdUHAW8+5IR/Jy4Jz6LIP+euF0h2HVahKR82XEg8O2MH+8GqxukrQfbdLu4AMvuF08d+LtgDzOMetVzcXXt2iafeji8I9nl8ez2QT6qp/rK0beVT+Zn3Ebh8iNVMujDhczyfUgcj7S/sqG1IdhNZW2vEMhxHIDG5PIB8YJ8t4L8a36quDow6bqSsjwPKu9sLbl9RtQO5ix9yqT+ysG1Gzr2Vw0bA7hJMbdzJ3cfEDAI8vOu9scBaWd3qLDtY6mHP1jjJ+0V+wa5OVwte52EanT9iPbUTh726YcjK/907v5Vy6E+PGlWJUqK27dks6PtQXrZbOb+Kul3Pc+Dun3kEj3haz7E2T2usCCT5y9Yh8xu7wYeRAB9ahqOQQQcEHII5gjiCPPNW5ok0d0IdUP8bDG8cqqMlnwAMDx4tj+kHhWfV/zb8/kv0v9UvH4InsppyR3l1dTdmCyMrse7Ks+6PMgBj6Dxrf6GLF7h77WZxh7uQrHn6MSHJAPhndX+q865O26OUtdBtiDdXj9ddMvEIGbfOcdwwT+jEPrVbOj2EVrDFbRYVY0CqMjOFGMnxJ5k+JNYtWfORt0ocIm/SlKqLRSlKAUpSgFKUoBSlKAVTuiWC2eq6josvZt78Ga3PcrnJwvuwR/Ujxq4qhXSfsU99Aktqdy8tm6yBgQCSMEpnuzhSPNR3E11OsnGrwVTe2bQyPFIMOhKsPMeHkeY8jW/s1s497N1a9lF4yOeSL+ZPHA/IGt8bT2GpKPlCb5Mv4uxMJFIRynAnBxg+RII5cRitbUOkKwjaDTrcu1gXHtlwAwMoYHsZADbhIG9jGVBUcM53S3K446mKO2fLPQz6r0wxC5TT7OxGo2qARjeLNJI44ZjOGyO4HHHmCBU01uexSC1s7uE2+9h+qifIhZ8jedlOCMsfHvOMCvcMT7mdFGnrCRwePBfHnujd+Oajd1Y21jL7VrF6k0pYEQRnfkd88MjgSAccMBeWT3VnhSzKRfO3iMSPbT6EbO6eDe3gMFW7yrcs+fMelcqpd0on/AGgf6NP81RGvR023FNnn6iqTSFWJs7cw6TbQ3ExkeS7GdxMboRcEEgkAkBhx59rAquyan21e1K2hsLH5L+UnNsrhVyZFAG6cKEYkdkk+6qdxJJJPoW6EW22upxtS2d0q5upbw6peRSyklguQ/a+gpEed3GABx4AV52s6OdNtNNlvVkuopgMwyTOVleX6ICYB4+4EAE91blrtNqTcNP2bW1buecbuPPtLH+NdHR+iu4u51vNeuPaXXilun8SvfhsAAj+ao444k1glx+E3x5fETDo9vZptLspbnJleIFi3Nue6x8yu6fWpFXxVwMDgK+1AmKUpQClKUApSlAKUpQClKUBxda2Lsrxg91axTMPpMvax4bwwSK9xbI2a27Wq2sQgb50YRd1vM+J8+ddelAVte9AOmuxZOvg8opeH+IrGo10gdFNjpumyXECSNKskXbkcsQDKoPAALy8qu6oZ0wWnWaLegc1VX+w6sfuzQEP6Uh/tA+caf5qiFS/pHfrJbSccpbdGB9SfwZfjUQr1tHsR5Wr3syW0O+6IPpMq/aYD86n8b9ZtcyjlBZ7vu3sH/uVFdjbMy39qoGcOGPuj7f5CpV0eQ+0a5rd7zVXW3U9x3CN4D3dWn2qy7p5SNO1WGyzsV9pSsZsFKUoBSlKAUpSgFKUoBSlKAUpSgFKUoBWvqFks0UkMgykisjDxVwVP3GtilAUzpQWeH5EvpFgvrJisDycEmh+juk88ru8OfBSM4OPS9F95ntGFF+sZOGPHgM1Mek7Ze2urOSWeBXkiUlH4q6+W8pBI8jwqgdjLQXV2tvcF5Ys43DJIBj0YVdDWlBUimejGbtlmrqcGn71tpsg1HVJgY06rDRw55sW4qAOZyc9kZ3RVhbBbKDTrKO3Lb8nF5X+vK/Fjk8xyAz3KK2tntlbWyTdtLdIcjiVHab9Jzlm9TXYquUnJ2yyMVFUhSlKiSFKUoBSlKAUpS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5" name="AutoShape 50" descr="data:image/jpg;base64,/9j/4AAQSkZJRgABAQAAAQABAAD/2wCEAAkGBhQREBEREBEWERQVGRoYGRgUFxUVFRgWExYZFxsXFxYYGyYfFxokGRgSHzAiIzMpLC8uFR8xNTAsNSYrOCkBCQoKDgwOGg8PGjQfHyQ1NTUvLDQ1MTUyNSktLykpNTUsLykwKjUpLi0qNDI1NSw1KS8pKSksLSkqLCwpLCw0LP/AABEIAIsAsAMBIgACEQEDEQH/xAAbAAEAAgMBAQAAAAAAAAAAAAAABgcDBAUCAf/EAEkQAAIBAwEEBwMIAw0JAAAAAAECAwAEEQUGEiExBxMiQVFhgRRxkRUyQlKSobHBcrLRFiMkM1Nic4OToqPC8CU0NoKzw9Li4//EABkBAQADAQEAAAAAAAAAAAAAAAACAwQBBf/EACgRAAICAQMDAgcBAAAAAAAAAAABAhEhAwQSMTJRE0FCcYGhseHwIv/aAAwDAQACEQMRAD8AlOyu02sahax3cKaciPvYEhut7ssVOd3I5jxrevtS1u3Rpmt7G5VAWaOB7hZSqjJ3TIME47uNR3on20S30m3ia1vJCpftQ2sssZzIx4Oowak9/wBIbsjLaabfSzEEIJLZ4Y97HAvJJgBc0B3tlNpY9QtIrqHIVweDfOVlOGU+YINdeqh2QgvLVYtEtHjjmjXr7u4ZetWEztlYokyA743eJ4c6l82zWoopaDVmkkHHduIIDEx8D1aqyA+IJxQEvpVZaj0nynTo5ERLa5N0LKcy9qK2kGd+Q8eK4AIz49+OPfj2dvGUOmtTMxHAiC1aEn9AJkjy3vWgJPfXiwxSSyHCRqzscE4VAWJwOJ4A1j0rVI7mGOeFt6ORQynBGVPI4PEVBtUbUZ9KvBcsLSWBbhXKxI6XUSxHDoGbMQYZ8/IVr7EXkthosV9c3XW20dqGWAQohU8N0CUHLH6PH62e6gLMpUE0Sy1O+iS5nvvYRKA6QW0UTFEYZXfklDFmwRkYH7NDarW9S002iNOlzFPcxR9cYkSRQzYaORBlWDLxDrggqQRxFAWVSq2ttc1G81LUbK3nS3it5E/fjErsisnCNEOAzMd47zcgnnWefVr2O5j0m2ufaLkqZ5bqeJcQQkhVAijwHcnlnA4jx4AWFWpqupLbwyTyZ3Y1LHHM47h5k4HrUdn2bv1UtDq8jS+E0FuYSfAqiBlB8QSR5140PUzq1lc29yns88bNBOq8Qsi4IdM81PBhnzGe+uqrycd1gz2F5qFzGsy+z2yON5VdZJZN08QWIKgZFeNR1i9sl624SG5hB7ZhDxyKCcb26xII/wBcK82DajaRrEYIrxEAVWjk6uTdHAZVxgkDAr3c7YxhSl/ZzwI3BjJGJIuPcWQkY99X1nCTX99Si8ZbT/vodTVNqIYLdLgkuJMdWqjLyFxkBR4/hWjDNqUw3gtvaKeSuHmkx/O3Sqg1yz1cusWiJumGK3MkQXG5lie0oHDlj7Iqc1CVQrBNXO8kYuL7ULYb8kUN3GOLCHfjlA8QrEhvcKyajtcvydJfWuJN0DAfIwd4AqwByCM1I6qvWh1fy7CnCPEUmByDuy5x4Zz91SglN5RGbcFhlmafcGSKNzgFlVjjlllB4fGtitLRf92g/o0/UFbtUvqXLoQXoUUjRbUEYOZOf9K1TqlK4dK6v5zpWsXF7Ojex3kcYaZVZxDLDwHWBQSqEE9rlx8q7d10naciby3cczH5scJ62Vj3KqLk5PnipURWKO1RSSqqpPeAAfuoCrNPWeys5bm8sOtivrt5rmJlMjW8EmN1mjAO+V3cnwyPTYNrs2y9akttDnjmGd4H+yjgg+lWhWE2iZ3txc+OBn44oCttl/aJrDWY1ae4tSsi2TT7xlkVoXBALAM6bxQKTz41i2clg1LQRpMU6i6FtutG28GR42HzwRwG/uA++rUrBeWvWRyR7zJvqV3kOHXeBG8p7mGcg0BC9A2+S3gig1KGa0niVUbehleNygC70ckasrA4z61H+kXaRrv5P6iCVbZbyAtNMjRb7l8KkSOAzDG8S2AOAAzxqS6X8rWcSwPBFqITIWb2gwSMueHWI8bDex3g/Gvk+z95qFxbSX6xW1vbyCZYInaaSSVPmmSQqqhRnOAPH0AxbCIRquvZHOeH/pNXL202cii1UaheWxubOWERSModjBIhysjKnExleBIzjj5ZtClAVfN+5xU3wbZ88ljZ5JGPcBGpLEnwxW1oegTNply9taDTJZX340jZ1laND2euJPZcje4eYzVgraqDvBQCe8AA/HnWWup07ONWqItpm3kG4q3bG1mAAdJgydoDiQSMEHnWLX9sLaW3lhgb2qSRGRY4gZCSwIBOBgAZz6VK3iDcGAPvGfxpHCF+aAPcAPwqfKN3RDjKqsgseydxBbWM8IBurZSGQng6OSxjzyyN4j1PlXatdvbUjE7m1kHzo5wY2B95GCPMVI68SQhuDAH3gH8aOfLuQUOPayNaj0hWyK3UMbqTBISEM3Ic2YDCjzqMtbh9Iv7nrVmmuSrybnEJ2xux45jGT8fCrLjiC8FAHuAH4VgtNMiiaRoo1QyHLlQAWI4ZOP8AXE+NSjOMeiIyg5dWR7TNubNIYkabBVEBHVy8CFAI+b41tfu/sv5f/Dl/8KkGKYqFx8ff9E6l5+37PtKUqBMUpSgFK17+/SCN5ZnEcaAszMcAAd5qtDtrqWrM3yPEtraKSDd3I4tjmY1IIA9CfEjlQFp0qmp9B4/wvaidn7xASqg+A3GI/CkGhYP8F2pmVu4T5YH377CpcJeCPOPkuWlVclxtBarvKbXVo8cChCSehG6D99aV7pGpTASavrK6arcRBa8GA8MqQf1/fXEm8HbSyW9SqR/czYZ7Ov36t9Yu+P1B+NdPTOjJbsES69c3sQ5JHJunHg+87Z+ArrhJdUcU4voy0Z9UiQ4eWND4M6g/eayQXaOMo6uP5pDfhVLXuyWh2zmKaxuy4+uzKT5jtgEeYrCmzOhOQYXu7B+51Zjj17VS9KdXRH1YXVl60qooTq+nIJ7W6XXLIc1P8eqjngjLZA82/Rqe7G7b2+pw9bbN2lwJI2wJIye5h4c8EcDj31WWEgpSlAKUpQClKUApSlAKUpQFW9IDtqeq2uiqxWBB7RdFTglRxVM93DHrID9GuFtZtL1zez2+IrSLsRxp2VYJw3iBzHDgOWPOt/QbjN/tRefSjAhQ+Aw6/jGnwqG4rZtYJ3JmPczaqKFKV1tlNNFxe28RGVLgt+inaI9cY9a3N0rMSVuiTW8vyRYqwH8MuhkA8o4+eSvLIyPeT4LUHuLhpGZ5GLu3EsxySfM12tuNTM9/O2cqjdWvuj4H+9vH1rg1XpxxyfVk9R5pdEK9xSlGDIxVhyKkhh7iOIrxSrSsm2k7VR3iC01TDA8I5+AdGPAbx+Ha5eI76ju0Wz8llOYpOI5qw5OviPA9xHcfSuXU50iT5S0+S0ftXFsN+FjzZBw3c9/1fVPCqWvTdroXJ+oqfUimj63LayCSByp7xzVh4MvePv8ACuttLIIVj2j00dTIjhLuEfMcMQDnHiSuT37ytwIOY3Uhj/4f1jPL97x+llP/AFqvcwTjy9yzbTalx9i6dPvlnhjmj4pIiuv6LqGH3EVsVHOjnPyTp+9z6iP9Xh92KkdecegKUpQClKUApSlAKUpQFN7Pw4udq7f6RbrB5g9a35r8aiNT/qxb7WSIwwl/a/FlGD6/vTfGoLdWxjd425ozIfehK/lW7avDRh3SymYqmHRZFm/z9WNz8So/M1D6mHRYf4fjxif8VrRq9jM+l3o2XstMgk3HMuoTs2CI+Cb7tyGCBzOOZrfvtjIJ1aOO1ksbndLIrsGjkC4yAQzDPEeBGQeIquW4Hh3H8DUp2P16aTUrQzTPJxZBvnOA6Hl6gfCoShJK0yyM4t00RQildHaO36u8ukHACV8e4sT+dc6r07VlDVOiY7L7OQezrd3itIJJBFDEp3d9yccTkd4PMgYBJqVaXNFBfw2406O3kdWIeORXKrg53gFHPFRadeu0GMrxNtMd4eTFhn4SKa89FwzqG8eJEbnjxOeyOZ8jWWa5KTb8mqD4uKS8Ec1sD2q43eC9bJjHLHWNW9tQ5g2a3B8+8uQFA5kKf/mPjXJCNJJgDLu2APFnb9pqWa/ZC41vSNKTtRWKCaXHLeADcfsR/wBoa5uXUVEbZXJyLU0Ww6i2gg/ko0j/ALNAv5Vu0pWA3ilKUApSlAKUpQClKUBV/TEPZbjSdUHAW8+5IR/Jy4Jz6LIP+euF0h2HVahKR82XEg8O2MH+8GqxukrQfbdLu4AMvuF08d+LtgDzOMetVzcXXt2iafeji8I9nl8ez2QT6qp/rK0beVT+Zn3Ebh8iNVMujDhczyfUgcj7S/sqG1IdhNZW2vEMhxHIDG5PIB8YJ8t4L8a36quDow6bqSsjwPKu9sLbl9RtQO5ix9yqT+ysG1Gzr2Vw0bA7hJMbdzJ3cfEDAI8vOu9scBaWd3qLDtY6mHP1jjJ+0V+wa5OVwte52EanT9iPbUTh726YcjK/907v5Vy6E+PGlWJUqK27dks6PtQXrZbOb+Kul3Pc+Dun3kEj3haz7E2T2usCCT5y9Yh8xu7wYeRAB9ahqOQQQcEHII5gjiCPPNW5ok0d0IdUP8bDG8cqqMlnwAMDx4tj+kHhWfV/zb8/kv0v9UvH4InsppyR3l1dTdmCyMrse7Ks+6PMgBj6Dxrf6GLF7h77WZxh7uQrHn6MSHJAPhndX+q865O26OUtdBtiDdXj9ddMvEIGbfOcdwwT+jEPrVbOj2EVrDFbRYVY0CqMjOFGMnxJ5k+JNYtWfORt0ocIm/SlKqLRSlKAUpSgFKUoBSlKAVTuiWC2eq6josvZt78Ga3PcrnJwvuwR/Ujxq4qhXSfsU99Aktqdy8tm6yBgQCSMEpnuzhSPNR3E11OsnGrwVTe2bQyPFIMOhKsPMeHkeY8jW/s1s497N1a9lF4yOeSL+ZPHA/IGt8bT2GpKPlCb5Mv4uxMJFIRynAnBxg+RII5cRitbUOkKwjaDTrcu1gXHtlwAwMoYHsZADbhIG9jGVBUcM53S3K446mKO2fLPQz6r0wxC5TT7OxGo2qARjeLNJI44ZjOGyO4HHHmCBU01uexSC1s7uE2+9h+qifIhZ8jedlOCMsfHvOMCvcMT7mdFGnrCRwePBfHnujd+Oajd1Y21jL7VrF6k0pYEQRnfkd88MjgSAccMBeWT3VnhSzKRfO3iMSPbT6EbO6eDe3gMFW7yrcs+fMelcqpd0on/AGgf6NP81RGvR023FNnn6iqTSFWJs7cw6TbQ3ExkeS7GdxMboRcEEgkAkBhx59rAquyan21e1K2hsLH5L+UnNsrhVyZFAG6cKEYkdkk+6qdxJJJPoW6EW22upxtS2d0q5upbw6peRSyklguQ/a+gpEed3GABx4AV52s6OdNtNNlvVkuopgMwyTOVleX6ICYB4+4EAE91blrtNqTcNP2bW1buecbuPPtLH+NdHR+iu4u51vNeuPaXXilun8SvfhsAAj+ao444k1glx+E3x5fETDo9vZptLspbnJleIFi3Nue6x8yu6fWpFXxVwMDgK+1AmKUpQClKUApSlAKUpQClKUBxda2Lsrxg91axTMPpMvax4bwwSK9xbI2a27Wq2sQgb50YRd1vM+J8+ddelAVte9AOmuxZOvg8opeH+IrGo10gdFNjpumyXECSNKskXbkcsQDKoPAALy8qu6oZ0wWnWaLegc1VX+w6sfuzQEP6Uh/tA+caf5qiFS/pHfrJbSccpbdGB9SfwZfjUQr1tHsR5Wr3syW0O+6IPpMq/aYD86n8b9ZtcyjlBZ7vu3sH/uVFdjbMy39qoGcOGPuj7f5CpV0eQ+0a5rd7zVXW3U9x3CN4D3dWn2qy7p5SNO1WGyzsV9pSsZsFKUoBSlKAUpSgFKUoBSlKAUpSgFKUoBWvqFks0UkMgykisjDxVwVP3GtilAUzpQWeH5EvpFgvrJisDycEmh+juk88ru8OfBSM4OPS9F95ntGFF+sZOGPHgM1Mek7Ze2urOSWeBXkiUlH4q6+W8pBI8jwqgdjLQXV2tvcF5Ys43DJIBj0YVdDWlBUimejGbtlmrqcGn71tpsg1HVJgY06rDRw55sW4qAOZyc9kZ3RVhbBbKDTrKO3Lb8nF5X+vK/Fjk8xyAz3KK2tntlbWyTdtLdIcjiVHab9Jzlm9TXYquUnJ2yyMVFUhSlKiSFKUoBSlKAUpSg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AutoShape 6" descr="data:image/jpeg;base64,/9j/4AAQSkZJRgABAQAAAQABAAD/2wCEAAkGBg8PDxUPEA8UEBUQEA8PEBQQDw8PEBAQFRAVFBUUFRUXHCYeFxkjGRQUHy8gJCcpLCwsFR4xNTAqNSYrLCkBCQoKDQwOFA8PFCkcFBwpKSkpKSkpKSkpKSkpKSkpKSkpKSkpKSkpKSkpKSkpKSkpKTUpKSksLCkpLCkpKSkpLP/AABEIAOEA4QMBIgACEQEDEQH/xAAcAAEAAgMBAQEAAAAAAAAAAAAAAgMEBQcGAQj/xABDEAABAwICBwQGBwcCBwAAAAABAAIDBBEhMQUGEkFRYXEHEyIyI0KBkaGxFFJTYnLB8AgzY4KS0eEVwiRDVGRzorL/xAAXAQEBAQEAAAAAAAAAAAAAAAAAAQID/8QAGBEBAQEBAQAAAAAAAAAAAAAAAAERMQL/2gAMAwEAAhEDEQA/AO4oiICIiAiIgIiICIiAiIgIiICIiAiIgIiICIiAiIgIiICIiAiIgIiICIiAiIgIiICIiAiIgIiICIiAiIgIvl19ugIl0QEREBERAREQEREBERAREQEREBERAREQERanT2tVHQN2qmdseFw3zSO/CweI+5Btl8uuR6d7dTi2ipeklQcOojb+bl4DTGu+lKy4lrJNl2bIj3MduFmWuOt1cTX6K0prJR0ovUVUUPAPlY1x6Nvc+wLyOk+27RMNxG6WpNsO6iIaTw2pNlcEMGNzmczvPU718MITE10/SX7QM5uKehYzg6aV0h/paGj4ry9f2waaluBUiEHdDDG0joXAleWLFEhXDWdUa5aUk82kao9KmVo9zSAsN2n67/rKjHP/AImfHr4sVSQq3IM6LW7Scfk0hVNtlaqnt7i6y3mje2XTVPYGqE4G6oiY+/LaADvivIuCrIUxXcdW/wBoamkIZX07qcmw7yEmaK/EtttNHTaXUtFaZp6uITU0zJmOydG4OF+B4HkV+OHMWboPWGr0fN31LM6F2F9k+F4v5XtODhyKiv2Oi572b9rkGlQKeYCCqA8l/Rz2GLoid+/YOPC66EgIiICIiAiIgIiICIiAiIgLB0vpuno4zLUStiaMtrNx4NaMXHkF5bXDtNgo9qGnAqJxgbH0UR++4eY/dHtIXH9K6SqKyUzVEpkccr5NHBrcmjkFZEtew1p7YKia8VC36OzLvXAGdw4gZM+J6LnkwfI4vkc57nG7nPcXOceZOJWUIbIWrWMsQQBfCxZDlU5VGO8KlyveqXKKqKqcrXKpyCtyrcrHKtyiq3KsqxyrKKiVBwUyolQVB7muDmktLSHNLSQ5pGRBGRX6I7IO1T/UWiiq3D6TG27Hmw+ksAxP/kAz4jHivzw4KVFWy08rJ4XlkkT2yMc3NrgbgqLH7WRaDUbWlmk6CKrbgXt2ZWj1Jm4PHS+I5ELfoCIiAiIgIiICItZp7T8NFEZZTxDGDzyOtk0fnkEGbWVkcMbpZXhjGNLnucbNaBvJXIdbu059VeGmlbBFiC7vo2zSjmb+BvIY8eC1+sGsFRXybcrrMHkjaT3bB09Y8ytUadu8D3Lc8s2sRlJhtAXHEWc33jBfDGvsujI77TR3TvrxHu3e8Z+1UNq3McI5yPFhHNYMa4/UkGTXcHZHkqibgqnBZEjCDYixHHBUPRFDwqXq96oegokVDldIqXKCpyrcpuVbkVW5VuVhVZUVByrKmVAoqJUCplQKgiVU4KwqpyK6/wDs66xmOpm0e4+Gdnfx8pI7BwHVhv8AyLvy/I3ZnWGHTNG8HOpZGej7sP8A9L9cqAiIgIiICItfpvTUVJEZZDyY0eZ7tzR/fcgr1g0/FRRd5JiTcRsB8UjuA4Didy5BpbSU1ZKZpnXJwAGDWN+q0bgsnS2kpauUzSm5ODWjysbua3l81ibC6SYxaxthQc1ZTmql4VGM9qxZ4Q4FrgCCLEHEELMeFjvCDVd3NCNlnpmDJj3WkYODJOHJ11AaSiJ2STE44bMzdi/R3lPvWwesWdrS0h4BbbHata3tUEJW2zWM9Y9JV7LgzxGBxDInuyY85AE4mM5Y5HJZEigx5FS4q2Qqh5RFblW5ScVW5RpEqsqblWSgg5QKkVAor4VAqRUCVBFxVRU3lVlRY3mojb6Vox/3lN8JWlfsNfkrsppTJpujAF9mcSHkGNLj8l+tUWiIiIIiIMbSFfHTxOlkNmsFzvJ4ADeSVyfTWlpKyUyyYAYRsvcMbw5niVttb9O/Spu7YfRREhtsnvyL/mB7960WytyMWqdhRLVe5qrcFpFLgsd4WU4LV1dd4jHEA9485JtHEOMjuP3RieQxRXyrqGRt2nuDRxPHgOJ5LXvqJn+SPux9aa4d7Ixj7yOip/1CmZJ4pmyy5bbnNaG33MF7MHTHiStxBTF+e/goNI9tQ3ESMk+6YtgHkHB1x1xWHGw1DRLJgwucGxA3xa6x7w78R5ei29U3YJucG3uei1ejf3O19rJLMBwa51m/Bt/aoI18e3G5p3tIHK2X5KHfl7GSHOSNjzbLatZ3/sCr5CsCkd6Ix3/cyOZ/I4l7D8Xe5B8eVS8qx5VDioIuKrJUnFQcUVBxUHFSKgUVAqJX0qJKgiSq3OUnFUuKD44qJQlZGjdHS1MzIIWF8kr2sY0ZlxPwG++4BRp1n9nTV4vqZq9w8MMfcR85JLFxHRot/Ou/rQ6j6qs0XQRUjMS0F0rvtJnYvd0vgOQC3yIIiIC0et+kjDSkNNnSnum8QCPEf6Qfet4vFa/S3kiZuax7/a5wH+34qzqV5ANQtVll8stsKiFBwVjyACSbAAkkmwAG8ledr6/v27R2hASGsa24lrXHANaMxEfe7kMyvldpTvAe7cWRA7JlaLvld9nTjedxfkN1zlgzUJLNh3oYxiIY3eI3zMj8yTvtjzW5iozH6SSxkI2QG22IGWsI4xuwzO/otTpCcC5JRNaeqpYg3ZbG1o4Bo+JzK2+qGkC2KSN1yIdkxk7muuAy/IjDkeS8xW6VLnCOMbbnGwA3lbGMviZ9EhIdM/0k7/Uiwtc8gMAOfNRVmkZjUymBp8I8VQ4bmk+QH6zlfKeAsAAABkABYD4L7BTMhZ3bMcdpzj5nvObnc/kqZHIKZHLW1D+7k7z1XDu5Ol/C72FZ0r1iS2Iscb4FQRkNiqXFQhcRdhxLBdp4x5D3Ze5CUV8JUCVIqBQRKgVIqBRUSq3KRKpe6+Sgi9yrKuZTud+sFkR0Q6k4ADeeGGaisNsd13/sN7O/o7P9TqWWllbama4YxwkYyW3Ofu+7+JYnZJ2WyMe6rr6eMRvi2I4J4mSSOu5rhI4OHo7bOG83xsM+0AIPqIiAiIgLxmvkHpIn8WPb7nA/7l7NaLXGhMlNtgXMR7z+W1nfA39isK5+VCR4aCSQAASSTYADMk8FJzha5NgBcndbitAXmvcCcKZpBaDgatwPmcPsgRgPW6LbCEsv0sd5JdtK3xNabg1RBwe4fZcG+tgThniaCnNVPJVv8sLjBTt3B1vG/qBYe08AthptxeREMvM7nwC09I40bnsePRSu7yN3qteRZzXcMRccboNlpOtDQSTkvAaU0q+d/dxgm5sAMyt3pUT1bu7gHhHnkOEbeV955BYtJQhjjBSHaeMJ6hwu2Lk3i7kpSMagoTE7u4rPqHDxvOLKdhzJPFb2lo2QM2W3JJ2nvd5pHcT+Q3KylpI4GbDBzcTi97vrOO8/JVyyIISvWHK9WSPWJK9EVyPWO5ylI5UuKiqp3WIf9U482nA/rkpPFjbgovFwRxBCix12NPFo94w/JRQqJX0qJKoiVW91lLE5e/crY6Xef8/4UViiNzlkMpQM8fl/lZMcRJDGNLi4gNa0FznOOQAGJK6rqR2JPltPpK8bcC2nabSO3+kcPIPujHmFB4HVfU2s0nJsU0V2tID5X3bDH+J3HkLnku76k9ldFo20rgKioFiZZGizD/CZ6nXE8162hoIqeNsUMbYmMAa1jGhrWjkAshFEREBERAREQF8c0EWIuCLEcQvqIONa6aAkZWfRXXFKW98bf84F9mwkjJoNyeOA3qsuAFgLW4CwA3WXWNOaIbVRGMgXsdgncf7H9ZLklZG6J5jdm0kbv1dblZsY74gX7STTta04A4Y3y9qpqalrGlziGgC5JNgAvOF8mkDe7o6YHMXD6mxyHBnE/oVE6mukrXGOB3dwtOzLMBa/FkQ3nnu+eVHFHEwRxt2GtyAzPEk7yeKtcWtaGNAa1o2WtaLADgFhzSoIyyLEkepSSLGe9REJXrFkepyOVDioqDiqyplQKCKqi8tuD3j43/NWuKqhbfaH3ycMzdoy9yihO4Yr62C+ePyHU71e2EDP3D8zvV9LSyTSNihjdI952WMY0uc48gEGOGAfr5L0WqeolbpR/oGbMYNnzSYRN5De88m+2y6FqV2IgbM+kztHMUzHeEZfvXjM/dbhzOS63T07I2CONrWNYA1rWNDWtaMgAMAFFx5jU3s4otFtDmN72a1nTyAF/MMGUY5DHiSvVoiKIiICIiAiIgIiICIvIa+62U9PA6HviJTbCM4tF7+IjLpmgnrvrHHFDJC2Uxy+DDZN3scLmztwtfHlZcTrNLtjmu3yvOIvgHcuvz6rImmrtK1Bgp2une5jnudtgHYaBjtONrYtHtsvW6P7D2zxU8jqp7Wvia6pa+LZlDiAdlgPltct8V8r45LW4z14g0z6t+3P4YWOIjiubzFpttv+7cZb/nsZZeGFsABgABkABkF7DXbUIUbGzUrXd01rWvBcXlhHrEncePE88PByy7irEr5NKsSR6nI9Yz3IiMjljPerJHLHe5QQe5VEqTioEoqJUCf87gOpUwwnn0yHU/kFa2IDPEjLgOg/M4qaKGwk45cyPkD8z7lYAG5e0nM9SvQatamVuknWp4vADZ8z/DCzHHxeseTbldo1Q7KKKg2ZZB9KnFj3krRsMd/DZk3qbnmFFcv1R7Ja2vtJKDSQnHakae9ePuRndzdYdV2vVjU2i0azYpogHEWfI7xTSfifw5Cw5LeIjQiIgIiICIiAiIgIiICIiDleu/awG3gor3PhMnrHd4Bu659Fq9VOy6prnCq0i50UbjtCK5E0u/xfUB/q6Zr2mpnZjTUFppbVFRn3jh4Iz/DacvxHHpkvaK6jTaO1QoaaUTwUzIntiELSwEAM6ZXO92Z4rcoiiovYCCCAQQQQRcEHcVy3Xjs0Lb1FG0luboxcuZzaPWbyzHMZdURB+XJ2OZmPbuWK+UL9Eaw6g0dbdxb3Uh9ePC5+8Miua6d7JauI7UYEzeLG7Trc24Eey61rGOcvkVJfwW8q9AOjOy4BhGYcxwI9hKxHUbW5m/SzR7h/dQa0Rk4fAYn27h7VYIAM/cL/ABOZWyo9HTTu7unhfKdzYmF3vtgPavf6sdik0tpK+Tum4HuYnAynk9+TPZc9FFc50ZoueqkEFNC6V5yaxuQ4k5NHM2C6zql2Jxx2l0g8TOGPcRk9yPxuzf0Fh1XRdDaDpqKMRU0LYm7w0YuPFzs3HmVnouK4KdkbQxjWsa0Wa1jQ1rRwAGACsREUREQEREBERAREQEREBERAREQEREBERAREQEREFc1Ox+D2Nd+Jod81jDQ1MMRTxDpDH/ZZqIIsjDRYAAcAAApIiAiIgIiICIiAiIgIiICIiAiIgIiICIiAiIgIiICIiAiIgIiICIiAiIgIiICIiAiIgIiICIiAiIgIiICIiAiIgIiICIiAiIgIiICIiAiIgIiICIiAiIgIiICIiAiIgIiICIiD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" name="角丸四角形 1"/>
          <p:cNvSpPr/>
          <p:nvPr/>
        </p:nvSpPr>
        <p:spPr bwMode="auto">
          <a:xfrm>
            <a:off x="2781301" y="1219199"/>
            <a:ext cx="4876800" cy="685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クラウド・ビジネス</a:t>
            </a:r>
          </a:p>
        </p:txBody>
      </p:sp>
      <p:sp>
        <p:nvSpPr>
          <p:cNvPr id="21" name="角丸四角形 20"/>
          <p:cNvSpPr/>
          <p:nvPr/>
        </p:nvSpPr>
        <p:spPr bwMode="auto">
          <a:xfrm>
            <a:off x="1600200" y="4114800"/>
            <a:ext cx="2362200" cy="685800"/>
          </a:xfrm>
          <a:prstGeom prst="round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圧倒的コストパフォーマンスとサービス内容の差別化</a:t>
            </a:r>
          </a:p>
        </p:txBody>
      </p:sp>
      <p:sp>
        <p:nvSpPr>
          <p:cNvPr id="22" name="角丸四角形 21"/>
          <p:cNvSpPr/>
          <p:nvPr/>
        </p:nvSpPr>
        <p:spPr bwMode="auto">
          <a:xfrm>
            <a:off x="4038600" y="4129586"/>
            <a:ext cx="2362200" cy="6858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セキュリティや可用性など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クラウド利用に伴うクリティカルな課題への確実･低廉な対処</a:t>
            </a:r>
          </a:p>
        </p:txBody>
      </p:sp>
      <p:sp>
        <p:nvSpPr>
          <p:cNvPr id="23" name="角丸四角形 22"/>
          <p:cNvSpPr/>
          <p:nvPr/>
        </p:nvSpPr>
        <p:spPr bwMode="auto">
          <a:xfrm>
            <a:off x="6477000" y="4129586"/>
            <a:ext cx="2362200" cy="685800"/>
          </a:xfrm>
          <a:prstGeom prst="round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サービスの目利き力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個別最適化された組合わせ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を実現するプロデュース力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4" name="角丸四角形 23"/>
          <p:cNvSpPr/>
          <p:nvPr/>
        </p:nvSpPr>
        <p:spPr bwMode="auto">
          <a:xfrm>
            <a:off x="1600200" y="4855752"/>
            <a:ext cx="2362200" cy="685800"/>
          </a:xfrm>
          <a:prstGeom prst="round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価格競争力を維持するため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の大規模</a:t>
            </a:r>
            <a:r>
              <a:rPr kumimoji="0" lang="ja-JP" altLang="en-US" sz="1400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な初期投資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5" name="角丸四角形 24"/>
          <p:cNvSpPr/>
          <p:nvPr/>
        </p:nvSpPr>
        <p:spPr bwMode="auto">
          <a:xfrm>
            <a:off x="4038600" y="4870538"/>
            <a:ext cx="2362200" cy="6858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差別化のための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一定規模の</a:t>
            </a:r>
            <a:r>
              <a:rPr kumimoji="0" lang="ja-JP" altLang="en-US" sz="1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初期投資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6" name="角丸四角形 25"/>
          <p:cNvSpPr/>
          <p:nvPr/>
        </p:nvSpPr>
        <p:spPr bwMode="auto">
          <a:xfrm>
            <a:off x="6477000" y="4870538"/>
            <a:ext cx="2362200" cy="685800"/>
          </a:xfrm>
          <a:prstGeom prst="round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初期投資は不要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ただし</a:t>
            </a: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、</a:t>
            </a:r>
            <a:r>
              <a:rPr kumimoji="0" lang="en-US" altLang="ja-JP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Web</a:t>
            </a: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サービスや</a:t>
            </a:r>
            <a:r>
              <a:rPr kumimoji="0" lang="en-US" altLang="ja-JP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Web</a:t>
            </a: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アプリに対応できる人材確保が前提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1600200" y="5617752"/>
            <a:ext cx="2362200" cy="685800"/>
          </a:xfrm>
          <a:prstGeom prst="round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Google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Salecefoce.com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amazon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8" name="角丸四角形 27"/>
          <p:cNvSpPr/>
          <p:nvPr/>
        </p:nvSpPr>
        <p:spPr bwMode="auto">
          <a:xfrm>
            <a:off x="4038600" y="5632538"/>
            <a:ext cx="2362200" cy="6858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Data spider/</a:t>
            </a:r>
            <a:r>
              <a:rPr kumimoji="0" lang="en-US" altLang="ja-JP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appresso</a:t>
            </a:r>
            <a:endParaRPr kumimoji="0" lang="en-US" altLang="ja-JP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Cloud Gate/ISR</a:t>
            </a:r>
          </a:p>
          <a:p>
            <a:pPr algn="ctr">
              <a:spcBef>
                <a:spcPts val="0"/>
              </a:spcBef>
            </a:pPr>
            <a:r>
              <a:rPr kumimoji="0" lang="en-US" altLang="ja-JP" sz="105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Cloud Prime Controller /SCSK</a:t>
            </a:r>
            <a:endParaRPr kumimoji="0" lang="ja-JP" altLang="en-US" sz="105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6477000" y="5632538"/>
            <a:ext cx="2362200" cy="685800"/>
          </a:xfrm>
          <a:prstGeom prst="round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各社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1600200" y="1904998"/>
            <a:ext cx="7239000" cy="1371602"/>
            <a:chOff x="1600200" y="1904998"/>
            <a:chExt cx="7239000" cy="1371602"/>
          </a:xfrm>
        </p:grpSpPr>
        <p:sp>
          <p:nvSpPr>
            <p:cNvPr id="18" name="角丸四角形 17"/>
            <p:cNvSpPr/>
            <p:nvPr/>
          </p:nvSpPr>
          <p:spPr bwMode="auto">
            <a:xfrm>
              <a:off x="1600200" y="2590800"/>
              <a:ext cx="2362200" cy="685800"/>
            </a:xfrm>
            <a:prstGeom prst="roundRect">
              <a:avLst/>
            </a:prstGeom>
            <a:solidFill>
              <a:srgbClr val="FF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クラウド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プロバイダー</a:t>
              </a:r>
            </a:p>
          </p:txBody>
        </p:sp>
        <p:sp>
          <p:nvSpPr>
            <p:cNvPr id="19" name="角丸四角形 18"/>
            <p:cNvSpPr/>
            <p:nvPr/>
          </p:nvSpPr>
          <p:spPr bwMode="auto">
            <a:xfrm>
              <a:off x="4038600" y="2590800"/>
              <a:ext cx="2362200" cy="685800"/>
            </a:xfrm>
            <a:prstGeom prst="roundRect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クラウド</a:t>
              </a:r>
              <a:endParaRPr kumimoji="0" lang="ja-JP" altLang="en-US" sz="1800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アダプター</a:t>
              </a:r>
            </a:p>
          </p:txBody>
        </p:sp>
        <p:sp>
          <p:nvSpPr>
            <p:cNvPr id="20" name="角丸四角形 19"/>
            <p:cNvSpPr/>
            <p:nvPr/>
          </p:nvSpPr>
          <p:spPr bwMode="auto">
            <a:xfrm>
              <a:off x="6477000" y="2590800"/>
              <a:ext cx="2362200" cy="685800"/>
            </a:xfrm>
            <a:prstGeom prst="roundRect">
              <a:avLst/>
            </a:prstGeom>
            <a:solidFill>
              <a:srgbClr val="0070C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クラウド</a:t>
              </a:r>
              <a:endParaRPr kumimoji="0" lang="ja-JP" altLang="en-US" sz="1800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インテグレータ</a:t>
              </a:r>
            </a:p>
          </p:txBody>
        </p:sp>
        <p:cxnSp>
          <p:nvCxnSpPr>
            <p:cNvPr id="4" name="カギ線コネクタ 3"/>
            <p:cNvCxnSpPr>
              <a:stCxn id="2" idx="2"/>
              <a:endCxn id="18" idx="0"/>
            </p:cNvCxnSpPr>
            <p:nvPr/>
          </p:nvCxnSpPr>
          <p:spPr bwMode="auto">
            <a:xfrm rot="5400000">
              <a:off x="3657601" y="1028699"/>
              <a:ext cx="685801" cy="2438401"/>
            </a:xfrm>
            <a:prstGeom prst="bentConnector3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カギ線コネクタ 31"/>
            <p:cNvCxnSpPr>
              <a:stCxn id="2" idx="2"/>
              <a:endCxn id="19" idx="0"/>
            </p:cNvCxnSpPr>
            <p:nvPr/>
          </p:nvCxnSpPr>
          <p:spPr bwMode="auto">
            <a:xfrm rot="5400000">
              <a:off x="4876801" y="2247899"/>
              <a:ext cx="685801" cy="1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カギ線コネクタ 34"/>
            <p:cNvCxnSpPr>
              <a:stCxn id="2" idx="2"/>
              <a:endCxn id="20" idx="0"/>
            </p:cNvCxnSpPr>
            <p:nvPr/>
          </p:nvCxnSpPr>
          <p:spPr bwMode="auto">
            <a:xfrm rot="16200000" flipH="1">
              <a:off x="6096000" y="1028699"/>
              <a:ext cx="685801" cy="2438399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0" name="角丸四角形 29"/>
          <p:cNvSpPr/>
          <p:nvPr/>
        </p:nvSpPr>
        <p:spPr bwMode="auto">
          <a:xfrm>
            <a:off x="1600200" y="3352800"/>
            <a:ext cx="2362200" cy="685800"/>
          </a:xfrm>
          <a:prstGeom prst="round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システム･リソースやアプリケーション機能を</a:t>
            </a: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ネット</a:t>
            </a:r>
            <a:r>
              <a:rPr kumimoji="0" lang="ja-JP" altLang="en-US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を</a:t>
            </a: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介してサービスとして提供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4038600" y="3367586"/>
            <a:ext cx="2362200" cy="6858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クラウド･プロバイダーの提供するサービスの課題を補完するサービスや製品を提供</a:t>
            </a:r>
          </a:p>
        </p:txBody>
      </p:sp>
      <p:sp>
        <p:nvSpPr>
          <p:cNvPr id="33" name="角丸四角形 32"/>
          <p:cNvSpPr/>
          <p:nvPr/>
        </p:nvSpPr>
        <p:spPr bwMode="auto">
          <a:xfrm>
            <a:off x="6477000" y="3367586"/>
            <a:ext cx="2362200" cy="685800"/>
          </a:xfrm>
          <a:prstGeom prst="round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クラウド･プロバイダーやアダプターの提供するサービスや商品をお客様ごとに組み合わせて提供</a:t>
            </a:r>
          </a:p>
        </p:txBody>
      </p:sp>
      <p:sp>
        <p:nvSpPr>
          <p:cNvPr id="234" name="ホームベース 233"/>
          <p:cNvSpPr/>
          <p:nvPr/>
        </p:nvSpPr>
        <p:spPr bwMode="auto">
          <a:xfrm>
            <a:off x="307975" y="2590800"/>
            <a:ext cx="1292225" cy="685800"/>
          </a:xfrm>
          <a:prstGeom prst="homePlat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区分</a:t>
            </a:r>
          </a:p>
        </p:txBody>
      </p:sp>
      <p:sp>
        <p:nvSpPr>
          <p:cNvPr id="47" name="ホームベース 46"/>
          <p:cNvSpPr/>
          <p:nvPr/>
        </p:nvSpPr>
        <p:spPr bwMode="auto">
          <a:xfrm>
            <a:off x="307974" y="3352800"/>
            <a:ext cx="1292225" cy="685800"/>
          </a:xfrm>
          <a:prstGeom prst="homePlat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概要</a:t>
            </a:r>
          </a:p>
        </p:txBody>
      </p:sp>
      <p:sp>
        <p:nvSpPr>
          <p:cNvPr id="48" name="ホームベース 47"/>
          <p:cNvSpPr/>
          <p:nvPr/>
        </p:nvSpPr>
        <p:spPr bwMode="auto">
          <a:xfrm>
            <a:off x="307975" y="4129586"/>
            <a:ext cx="1292225" cy="685800"/>
          </a:xfrm>
          <a:prstGeom prst="homePlat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競争力</a:t>
            </a:r>
          </a:p>
        </p:txBody>
      </p:sp>
      <p:sp>
        <p:nvSpPr>
          <p:cNvPr id="49" name="ホームベース 48"/>
          <p:cNvSpPr/>
          <p:nvPr/>
        </p:nvSpPr>
        <p:spPr bwMode="auto">
          <a:xfrm>
            <a:off x="307973" y="4870538"/>
            <a:ext cx="1292225" cy="685800"/>
          </a:xfrm>
          <a:prstGeom prst="homePlat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投資</a:t>
            </a:r>
          </a:p>
        </p:txBody>
      </p:sp>
      <p:sp>
        <p:nvSpPr>
          <p:cNvPr id="50" name="ホームベース 49"/>
          <p:cNvSpPr/>
          <p:nvPr/>
        </p:nvSpPr>
        <p:spPr bwMode="auto">
          <a:xfrm>
            <a:off x="307972" y="5617752"/>
            <a:ext cx="1292225" cy="685800"/>
          </a:xfrm>
          <a:prstGeom prst="homePlat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事例</a:t>
            </a:r>
          </a:p>
        </p:txBody>
      </p:sp>
    </p:spTree>
    <p:extLst>
      <p:ext uri="{BB962C8B-B14F-4D97-AF65-F5344CB8AC3E}">
        <p14:creationId xmlns:p14="http://schemas.microsoft.com/office/powerpoint/2010/main" val="132894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29182" y="2895600"/>
            <a:ext cx="7682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ポスト</a:t>
            </a:r>
            <a:r>
              <a:rPr lang="en-US" altLang="ja-JP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ビジネスのふたつのシナリオ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41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/>
          <p:cNvSpPr/>
          <p:nvPr/>
        </p:nvSpPr>
        <p:spPr bwMode="auto">
          <a:xfrm>
            <a:off x="3124200" y="5257800"/>
            <a:ext cx="1828800" cy="10668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最適化された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組合せの実現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3124200" y="2362200"/>
            <a:ext cx="1828800" cy="1066800"/>
          </a:xfrm>
          <a:prstGeom prst="round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人月単価の積算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+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　完成責任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</a:t>
            </a:r>
            <a:r>
              <a:rPr kumimoji="1" lang="ja-JP" altLang="en-US" dirty="0" smtClean="0"/>
              <a:t>ビジネスの因数分解</a:t>
            </a: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 bwMode="auto">
          <a:xfrm>
            <a:off x="457200" y="2895600"/>
            <a:ext cx="1828800" cy="1066800"/>
          </a:xfrm>
          <a:prstGeom prst="roundRect">
            <a:avLst/>
          </a:prstGeom>
          <a:gradFill flip="none" rotWithShape="1">
            <a:gsLst>
              <a:gs pos="0">
                <a:srgbClr val="3366FF"/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ビジネス</a:t>
            </a:r>
          </a:p>
        </p:txBody>
      </p:sp>
      <p:grpSp>
        <p:nvGrpSpPr>
          <p:cNvPr id="26" name="図形グループ 25"/>
          <p:cNvGrpSpPr/>
          <p:nvPr/>
        </p:nvGrpSpPr>
        <p:grpSpPr>
          <a:xfrm>
            <a:off x="4968240" y="4343401"/>
            <a:ext cx="1661160" cy="1066800"/>
            <a:chOff x="4876800" y="4343401"/>
            <a:chExt cx="1661160" cy="1066800"/>
          </a:xfrm>
          <a:solidFill>
            <a:srgbClr val="008000"/>
          </a:solidFill>
        </p:grpSpPr>
        <p:sp>
          <p:nvSpPr>
            <p:cNvPr id="13" name="角丸四角形 12"/>
            <p:cNvSpPr/>
            <p:nvPr/>
          </p:nvSpPr>
          <p:spPr bwMode="auto">
            <a:xfrm>
              <a:off x="5562600" y="4343401"/>
              <a:ext cx="975360" cy="1066800"/>
            </a:xfrm>
            <a:prstGeom prst="roundRect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拡大</a:t>
              </a: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8" name="右矢印 17"/>
            <p:cNvSpPr/>
            <p:nvPr/>
          </p:nvSpPr>
          <p:spPr bwMode="auto">
            <a:xfrm>
              <a:off x="4876800" y="4572001"/>
              <a:ext cx="609600" cy="533400"/>
            </a:xfrm>
            <a:prstGeom prst="rightArrow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2032807" y="1447800"/>
            <a:ext cx="2767793" cy="3962400"/>
            <a:chOff x="2032807" y="1447800"/>
            <a:chExt cx="2767793" cy="3962400"/>
          </a:xfrm>
        </p:grpSpPr>
        <p:sp>
          <p:nvSpPr>
            <p:cNvPr id="8" name="角丸四角形 7"/>
            <p:cNvSpPr/>
            <p:nvPr/>
          </p:nvSpPr>
          <p:spPr bwMode="auto">
            <a:xfrm>
              <a:off x="2971800" y="1447800"/>
              <a:ext cx="1828800" cy="1066800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収益モデルとしての</a:t>
              </a:r>
              <a:endPara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SI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</a:p>
          </p:txBody>
        </p:sp>
        <p:sp>
          <p:nvSpPr>
            <p:cNvPr id="9" name="角丸四角形 8"/>
            <p:cNvSpPr/>
            <p:nvPr/>
          </p:nvSpPr>
          <p:spPr bwMode="auto">
            <a:xfrm>
              <a:off x="2971800" y="4343400"/>
              <a:ext cx="1828800" cy="1066800"/>
            </a:xfrm>
            <a:prstGeom prst="roundRect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顧客価値としての</a:t>
              </a:r>
              <a:endPara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SI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</a:p>
          </p:txBody>
        </p:sp>
        <p:sp>
          <p:nvSpPr>
            <p:cNvPr id="21" name="右矢印 20"/>
            <p:cNvSpPr/>
            <p:nvPr/>
          </p:nvSpPr>
          <p:spPr bwMode="auto">
            <a:xfrm rot="19031430">
              <a:off x="2032808" y="2088456"/>
              <a:ext cx="973277" cy="533400"/>
            </a:xfrm>
            <a:prstGeom prst="right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23" name="右矢印 22"/>
            <p:cNvSpPr/>
            <p:nvPr/>
          </p:nvSpPr>
          <p:spPr bwMode="auto">
            <a:xfrm rot="2568570" flipV="1">
              <a:off x="2032807" y="4222057"/>
              <a:ext cx="973277" cy="533400"/>
            </a:xfrm>
            <a:prstGeom prst="rightArrow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4968240" y="1143000"/>
            <a:ext cx="2118360" cy="1676400"/>
            <a:chOff x="4968240" y="1143000"/>
            <a:chExt cx="2118360" cy="1676400"/>
          </a:xfrm>
        </p:grpSpPr>
        <p:sp>
          <p:nvSpPr>
            <p:cNvPr id="17" name="爆発 2 16"/>
            <p:cNvSpPr/>
            <p:nvPr/>
          </p:nvSpPr>
          <p:spPr bwMode="auto">
            <a:xfrm>
              <a:off x="5181600" y="1143000"/>
              <a:ext cx="1905000" cy="1676400"/>
            </a:xfrm>
            <a:prstGeom prst="irregularSeal2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崩壊</a:t>
              </a:r>
            </a:p>
          </p:txBody>
        </p:sp>
        <p:sp>
          <p:nvSpPr>
            <p:cNvPr id="6" name="右矢印 5"/>
            <p:cNvSpPr/>
            <p:nvPr/>
          </p:nvSpPr>
          <p:spPr bwMode="auto">
            <a:xfrm>
              <a:off x="4968240" y="1752600"/>
              <a:ext cx="609600" cy="533400"/>
            </a:xfrm>
            <a:prstGeom prst="right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6781800" y="1447800"/>
            <a:ext cx="1828800" cy="3962400"/>
            <a:chOff x="6781800" y="1447800"/>
            <a:chExt cx="1828800" cy="3962400"/>
          </a:xfrm>
        </p:grpSpPr>
        <p:sp>
          <p:nvSpPr>
            <p:cNvPr id="14" name="角丸四角形 13"/>
            <p:cNvSpPr/>
            <p:nvPr/>
          </p:nvSpPr>
          <p:spPr bwMode="auto">
            <a:xfrm>
              <a:off x="6781800" y="2895600"/>
              <a:ext cx="1828800" cy="1066800"/>
            </a:xfrm>
            <a:prstGeom prst="roundRect">
              <a:avLst/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ポスト</a:t>
              </a: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SI</a:t>
              </a: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9" name="曲折矢印 18"/>
            <p:cNvSpPr/>
            <p:nvPr/>
          </p:nvSpPr>
          <p:spPr bwMode="auto">
            <a:xfrm rot="16200000" flipV="1">
              <a:off x="6819900" y="3848101"/>
              <a:ext cx="1143000" cy="1219200"/>
            </a:xfrm>
            <a:prstGeom prst="bentArrow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5" name="角丸四角形 14"/>
            <p:cNvSpPr/>
            <p:nvPr/>
          </p:nvSpPr>
          <p:spPr bwMode="auto">
            <a:xfrm>
              <a:off x="7162800" y="1447800"/>
              <a:ext cx="1066800" cy="1066800"/>
            </a:xfrm>
            <a:prstGeom prst="roundRect">
              <a:avLst/>
            </a:prstGeom>
            <a:solidFill>
              <a:srgbClr val="CCFFCC">
                <a:alpha val="60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新しい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収益モデル</a:t>
              </a:r>
            </a:p>
          </p:txBody>
        </p:sp>
        <p:sp>
          <p:nvSpPr>
            <p:cNvPr id="3" name="下矢印 2"/>
            <p:cNvSpPr/>
            <p:nvPr/>
          </p:nvSpPr>
          <p:spPr bwMode="auto">
            <a:xfrm>
              <a:off x="7391400" y="2438400"/>
              <a:ext cx="609600" cy="533400"/>
            </a:xfrm>
            <a:prstGeom prst="downArrow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25" name="角丸四角形 24"/>
            <p:cNvSpPr/>
            <p:nvPr/>
          </p:nvSpPr>
          <p:spPr bwMode="auto">
            <a:xfrm>
              <a:off x="7086600" y="4343400"/>
              <a:ext cx="1066800" cy="1066800"/>
            </a:xfrm>
            <a:prstGeom prst="roundRect">
              <a:avLst/>
            </a:prstGeom>
            <a:solidFill>
              <a:srgbClr val="CCFFCC">
                <a:alpha val="60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新しい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テクノロジー</a:t>
              </a:r>
              <a:endParaRPr kumimoji="0" lang="en-US" altLang="ja-JP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2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角丸四角形 39"/>
          <p:cNvSpPr/>
          <p:nvPr/>
        </p:nvSpPr>
        <p:spPr bwMode="auto">
          <a:xfrm>
            <a:off x="381000" y="1066800"/>
            <a:ext cx="4114800" cy="457200"/>
          </a:xfrm>
          <a:prstGeom prst="round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テクノロジー・イノベーション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41" name="角丸四角形 40"/>
          <p:cNvSpPr/>
          <p:nvPr/>
        </p:nvSpPr>
        <p:spPr bwMode="auto">
          <a:xfrm>
            <a:off x="4648200" y="1066800"/>
            <a:ext cx="4114800" cy="457200"/>
          </a:xfrm>
          <a:prstGeom prst="round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ビジネス・イノベーション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ポスト</a:t>
            </a:r>
            <a:r>
              <a:rPr kumimoji="1" lang="en-US" altLang="ja-JP" dirty="0" smtClean="0"/>
              <a:t>SI</a:t>
            </a:r>
            <a:r>
              <a:rPr kumimoji="1" lang="ja-JP" altLang="en-US" dirty="0" smtClean="0"/>
              <a:t>ビジネスを支える２つのイノベーション</a:t>
            </a:r>
            <a:endParaRPr kumimoji="1" lang="ja-JP" altLang="en-US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380999" y="1600200"/>
            <a:ext cx="4067818" cy="3059057"/>
            <a:chOff x="380999" y="1600200"/>
            <a:chExt cx="4067818" cy="3059057"/>
          </a:xfrm>
        </p:grpSpPr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0" y="2894470"/>
              <a:ext cx="1066800" cy="9917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14600" y="4114800"/>
              <a:ext cx="725942" cy="5444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5" name="Picture 25" descr="IBM-360-1964-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9" y="2894470"/>
              <a:ext cx="1388269" cy="9917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図 10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4114800"/>
              <a:ext cx="207012" cy="329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図 13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4110037"/>
              <a:ext cx="3810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図 20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76600" y="4267200"/>
              <a:ext cx="618240" cy="32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図 61" descr="Microsoft_Chicago_Ill_data_center_540x386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1600200"/>
              <a:ext cx="1705617" cy="1219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3" name="フリーフォーム 62"/>
            <p:cNvSpPr/>
            <p:nvPr/>
          </p:nvSpPr>
          <p:spPr>
            <a:xfrm>
              <a:off x="2667000" y="2743200"/>
              <a:ext cx="838200" cy="585343"/>
            </a:xfrm>
            <a:custGeom>
              <a:avLst/>
              <a:gdLst>
                <a:gd name="connsiteX0" fmla="*/ 0 w 5899150"/>
                <a:gd name="connsiteY0" fmla="*/ 3257550 h 3257550"/>
                <a:gd name="connsiteX1" fmla="*/ 4953000 w 5899150"/>
                <a:gd name="connsiteY1" fmla="*/ 393700 h 3257550"/>
                <a:gd name="connsiteX2" fmla="*/ 4768850 w 5899150"/>
                <a:gd name="connsiteY2" fmla="*/ 0 h 3257550"/>
                <a:gd name="connsiteX3" fmla="*/ 5899150 w 5899150"/>
                <a:gd name="connsiteY3" fmla="*/ 400050 h 3257550"/>
                <a:gd name="connsiteX4" fmla="*/ 5511800 w 5899150"/>
                <a:gd name="connsiteY4" fmla="*/ 1536700 h 3257550"/>
                <a:gd name="connsiteX5" fmla="*/ 5327650 w 5899150"/>
                <a:gd name="connsiteY5" fmla="*/ 1149350 h 3257550"/>
                <a:gd name="connsiteX6" fmla="*/ 0 w 5899150"/>
                <a:gd name="connsiteY6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150" h="3257550">
                  <a:moveTo>
                    <a:pt x="0" y="3257550"/>
                  </a:moveTo>
                  <a:lnTo>
                    <a:pt x="4953000" y="393700"/>
                  </a:lnTo>
                  <a:lnTo>
                    <a:pt x="4768850" y="0"/>
                  </a:lnTo>
                  <a:lnTo>
                    <a:pt x="5899150" y="400050"/>
                  </a:lnTo>
                  <a:lnTo>
                    <a:pt x="5511800" y="1536700"/>
                  </a:lnTo>
                  <a:lnTo>
                    <a:pt x="5327650" y="1149350"/>
                  </a:lnTo>
                  <a:lnTo>
                    <a:pt x="0" y="3257550"/>
                  </a:lnTo>
                  <a:close/>
                </a:path>
              </a:pathLst>
            </a:custGeom>
            <a:solidFill>
              <a:srgbClr val="FFCC66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64" name="フリーフォーム 63"/>
            <p:cNvSpPr/>
            <p:nvPr/>
          </p:nvSpPr>
          <p:spPr>
            <a:xfrm flipV="1">
              <a:off x="2667000" y="3429000"/>
              <a:ext cx="838200" cy="611838"/>
            </a:xfrm>
            <a:custGeom>
              <a:avLst/>
              <a:gdLst>
                <a:gd name="connsiteX0" fmla="*/ 0 w 5899150"/>
                <a:gd name="connsiteY0" fmla="*/ 3257550 h 3257550"/>
                <a:gd name="connsiteX1" fmla="*/ 4953000 w 5899150"/>
                <a:gd name="connsiteY1" fmla="*/ 393700 h 3257550"/>
                <a:gd name="connsiteX2" fmla="*/ 4768850 w 5899150"/>
                <a:gd name="connsiteY2" fmla="*/ 0 h 3257550"/>
                <a:gd name="connsiteX3" fmla="*/ 5899150 w 5899150"/>
                <a:gd name="connsiteY3" fmla="*/ 400050 h 3257550"/>
                <a:gd name="connsiteX4" fmla="*/ 5511800 w 5899150"/>
                <a:gd name="connsiteY4" fmla="*/ 1536700 h 3257550"/>
                <a:gd name="connsiteX5" fmla="*/ 5327650 w 5899150"/>
                <a:gd name="connsiteY5" fmla="*/ 1149350 h 3257550"/>
                <a:gd name="connsiteX6" fmla="*/ 0 w 5899150"/>
                <a:gd name="connsiteY6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150" h="3257550">
                  <a:moveTo>
                    <a:pt x="0" y="3257550"/>
                  </a:moveTo>
                  <a:lnTo>
                    <a:pt x="4953000" y="393700"/>
                  </a:lnTo>
                  <a:lnTo>
                    <a:pt x="4768850" y="0"/>
                  </a:lnTo>
                  <a:lnTo>
                    <a:pt x="5899150" y="400050"/>
                  </a:lnTo>
                  <a:lnTo>
                    <a:pt x="5511800" y="1536700"/>
                  </a:lnTo>
                  <a:lnTo>
                    <a:pt x="5327650" y="1149350"/>
                  </a:lnTo>
                  <a:lnTo>
                    <a:pt x="0" y="3257550"/>
                  </a:lnTo>
                  <a:close/>
                </a:path>
              </a:pathLst>
            </a:custGeom>
            <a:solidFill>
              <a:srgbClr val="FFCC66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" name="右矢印 2"/>
            <p:cNvSpPr/>
            <p:nvPr/>
          </p:nvSpPr>
          <p:spPr bwMode="auto">
            <a:xfrm>
              <a:off x="1676400" y="3124200"/>
              <a:ext cx="381000" cy="533400"/>
            </a:xfrm>
            <a:prstGeom prst="rightArrow">
              <a:avLst/>
            </a:prstGeom>
            <a:solidFill>
              <a:srgbClr val="FFCC66"/>
            </a:solidFill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798393" y="2057400"/>
              <a:ext cx="16212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/>
                  <a:cs typeface="Arial Black"/>
                </a:rPr>
                <a:t>Cloud Computing</a:t>
              </a:r>
              <a:endParaRPr kumimoji="1" lang="ja-JP" altLang="en-US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cs typeface="Arial Black"/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2946248" y="4218801"/>
              <a:ext cx="12447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/>
                  <a:cs typeface="Arial Black"/>
                </a:rPr>
                <a:t>PC to Mobile</a:t>
              </a:r>
              <a:endParaRPr kumimoji="1" lang="ja-JP" altLang="en-US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cs typeface="Arial Black"/>
              </a:endParaRP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381000" y="4419600"/>
            <a:ext cx="8382000" cy="2133600"/>
            <a:chOff x="381000" y="4419600"/>
            <a:chExt cx="8382000" cy="2133600"/>
          </a:xfrm>
        </p:grpSpPr>
        <p:sp>
          <p:nvSpPr>
            <p:cNvPr id="78" name="角丸四角形 77"/>
            <p:cNvSpPr/>
            <p:nvPr/>
          </p:nvSpPr>
          <p:spPr bwMode="auto">
            <a:xfrm>
              <a:off x="4648200" y="5486400"/>
              <a:ext cx="4114800" cy="1066800"/>
            </a:xfrm>
            <a:prstGeom prst="roundRect">
              <a:avLst>
                <a:gd name="adj" fmla="val 22222"/>
              </a:avLst>
            </a:prstGeom>
            <a:solidFill>
              <a:srgbClr val="0000FF">
                <a:alpha val="64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顧客価値を追求した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新しい</a:t>
              </a: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SI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</a:p>
          </p:txBody>
        </p:sp>
        <p:sp>
          <p:nvSpPr>
            <p:cNvPr id="79" name="角丸四角形 78"/>
            <p:cNvSpPr/>
            <p:nvPr/>
          </p:nvSpPr>
          <p:spPr bwMode="auto">
            <a:xfrm>
              <a:off x="381000" y="5486400"/>
              <a:ext cx="4114800" cy="1066800"/>
            </a:xfrm>
            <a:prstGeom prst="roundRect">
              <a:avLst>
                <a:gd name="adj" fmla="val 22222"/>
              </a:avLst>
            </a:prstGeom>
            <a:solidFill>
              <a:srgbClr val="0000FF">
                <a:alpha val="64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クラウドを活用した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サービス・ビジネス</a:t>
              </a:r>
            </a:p>
          </p:txBody>
        </p:sp>
        <p:sp>
          <p:nvSpPr>
            <p:cNvPr id="12" name="正方形/長方形 11"/>
            <p:cNvSpPr/>
            <p:nvPr/>
          </p:nvSpPr>
          <p:spPr bwMode="auto">
            <a:xfrm>
              <a:off x="4648200" y="4419600"/>
              <a:ext cx="4114800" cy="76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81" name="フリーフォーム 80"/>
            <p:cNvSpPr/>
            <p:nvPr/>
          </p:nvSpPr>
          <p:spPr>
            <a:xfrm rot="10800000">
              <a:off x="4114800" y="4495798"/>
              <a:ext cx="2590800" cy="1142997"/>
            </a:xfrm>
            <a:custGeom>
              <a:avLst/>
              <a:gdLst>
                <a:gd name="connsiteX0" fmla="*/ 0 w 5899150"/>
                <a:gd name="connsiteY0" fmla="*/ 3257550 h 3257550"/>
                <a:gd name="connsiteX1" fmla="*/ 4953000 w 5899150"/>
                <a:gd name="connsiteY1" fmla="*/ 393700 h 3257550"/>
                <a:gd name="connsiteX2" fmla="*/ 4768850 w 5899150"/>
                <a:gd name="connsiteY2" fmla="*/ 0 h 3257550"/>
                <a:gd name="connsiteX3" fmla="*/ 5899150 w 5899150"/>
                <a:gd name="connsiteY3" fmla="*/ 400050 h 3257550"/>
                <a:gd name="connsiteX4" fmla="*/ 5511800 w 5899150"/>
                <a:gd name="connsiteY4" fmla="*/ 1536700 h 3257550"/>
                <a:gd name="connsiteX5" fmla="*/ 5327650 w 5899150"/>
                <a:gd name="connsiteY5" fmla="*/ 1149350 h 3257550"/>
                <a:gd name="connsiteX6" fmla="*/ 0 w 5899150"/>
                <a:gd name="connsiteY6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150" h="3257550">
                  <a:moveTo>
                    <a:pt x="0" y="3257550"/>
                  </a:moveTo>
                  <a:lnTo>
                    <a:pt x="4953000" y="393700"/>
                  </a:lnTo>
                  <a:lnTo>
                    <a:pt x="4768850" y="0"/>
                  </a:lnTo>
                  <a:lnTo>
                    <a:pt x="5899150" y="400050"/>
                  </a:lnTo>
                  <a:lnTo>
                    <a:pt x="5511800" y="1536700"/>
                  </a:lnTo>
                  <a:lnTo>
                    <a:pt x="5327650" y="1149350"/>
                  </a:lnTo>
                  <a:lnTo>
                    <a:pt x="0" y="3257550"/>
                  </a:lnTo>
                  <a:close/>
                </a:path>
              </a:pathLst>
            </a:cu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0" name="フリーフォーム 19"/>
            <p:cNvSpPr/>
            <p:nvPr/>
          </p:nvSpPr>
          <p:spPr>
            <a:xfrm rot="157983">
              <a:off x="6426217" y="4507315"/>
              <a:ext cx="527050" cy="1118705"/>
            </a:xfrm>
            <a:custGeom>
              <a:avLst/>
              <a:gdLst>
                <a:gd name="connsiteX0" fmla="*/ 247650 w 527050"/>
                <a:gd name="connsiteY0" fmla="*/ 0 h 736600"/>
                <a:gd name="connsiteX1" fmla="*/ 139700 w 527050"/>
                <a:gd name="connsiteY1" fmla="*/ 495300 h 736600"/>
                <a:gd name="connsiteX2" fmla="*/ 0 w 527050"/>
                <a:gd name="connsiteY2" fmla="*/ 482600 h 736600"/>
                <a:gd name="connsiteX3" fmla="*/ 279400 w 527050"/>
                <a:gd name="connsiteY3" fmla="*/ 736600 h 736600"/>
                <a:gd name="connsiteX4" fmla="*/ 527050 w 527050"/>
                <a:gd name="connsiteY4" fmla="*/ 495300 h 736600"/>
                <a:gd name="connsiteX5" fmla="*/ 381000 w 527050"/>
                <a:gd name="connsiteY5" fmla="*/ 495300 h 736600"/>
                <a:gd name="connsiteX6" fmla="*/ 247650 w 527050"/>
                <a:gd name="connsiteY6" fmla="*/ 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050" h="736600">
                  <a:moveTo>
                    <a:pt x="247650" y="0"/>
                  </a:moveTo>
                  <a:lnTo>
                    <a:pt x="139700" y="495300"/>
                  </a:lnTo>
                  <a:lnTo>
                    <a:pt x="0" y="482600"/>
                  </a:lnTo>
                  <a:lnTo>
                    <a:pt x="279400" y="736600"/>
                  </a:lnTo>
                  <a:lnTo>
                    <a:pt x="527050" y="495300"/>
                  </a:lnTo>
                  <a:lnTo>
                    <a:pt x="381000" y="495300"/>
                  </a:lnTo>
                  <a:lnTo>
                    <a:pt x="247650" y="0"/>
                  </a:lnTo>
                  <a:close/>
                </a:path>
              </a:pathLst>
            </a:cu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4648200" y="1752600"/>
            <a:ext cx="4114800" cy="2362200"/>
            <a:chOff x="4648200" y="1752600"/>
            <a:chExt cx="4114800" cy="2362200"/>
          </a:xfrm>
        </p:grpSpPr>
        <p:sp>
          <p:nvSpPr>
            <p:cNvPr id="9" name="角丸四角形 8"/>
            <p:cNvSpPr/>
            <p:nvPr/>
          </p:nvSpPr>
          <p:spPr bwMode="auto">
            <a:xfrm>
              <a:off x="4648200" y="1752600"/>
              <a:ext cx="4114800" cy="609600"/>
            </a:xfrm>
            <a:prstGeom prst="roundRect">
              <a:avLst/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ビジネスで培った</a:t>
              </a:r>
              <a:r>
                <a:rPr kumimoji="0" lang="ja-JP" altLang="en-US" sz="20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ノウハウ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1" name="加算記号 10"/>
            <p:cNvSpPr/>
            <p:nvPr/>
          </p:nvSpPr>
          <p:spPr bwMode="auto">
            <a:xfrm>
              <a:off x="6324600" y="2362200"/>
              <a:ext cx="762000" cy="762000"/>
            </a:xfrm>
            <a:prstGeom prst="mathPlus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4" name="角丸四角形 33"/>
            <p:cNvSpPr/>
            <p:nvPr/>
          </p:nvSpPr>
          <p:spPr bwMode="auto">
            <a:xfrm>
              <a:off x="4648200" y="3200400"/>
              <a:ext cx="4114800" cy="914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charset="0"/>
                  <a:ea typeface="HG丸ｺﾞｼｯｸM-PRO" pitchFamily="50" charset="-128"/>
                </a:rPr>
                <a:t>一層の顧客価値の拡大を目指した</a:t>
              </a:r>
              <a:endPara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rgbClr val="0000FF"/>
                  </a:solidFill>
                  <a:latin typeface="Arial" charset="0"/>
                  <a:ea typeface="HG丸ｺﾞｼｯｸM-PRO" pitchFamily="50" charset="-128"/>
                </a:rPr>
                <a:t>＋</a:t>
              </a:r>
              <a:r>
                <a:rPr kumimoji="0" lang="en-US" altLang="ja-JP" sz="2000" dirty="0" smtClean="0">
                  <a:solidFill>
                    <a:srgbClr val="0000FF"/>
                  </a:solidFill>
                  <a:latin typeface="Arial" charset="0"/>
                  <a:ea typeface="HG丸ｺﾞｼｯｸM-PRO" pitchFamily="50" charset="-128"/>
                </a:rPr>
                <a:t>α</a:t>
              </a:r>
              <a:r>
                <a:rPr kumimoji="0" lang="ja-JP" altLang="en-US" sz="2000" dirty="0" smtClean="0">
                  <a:solidFill>
                    <a:srgbClr val="0000FF"/>
                  </a:solidFill>
                  <a:latin typeface="Arial" charset="0"/>
                  <a:ea typeface="HG丸ｺﾞｼｯｸM-PRO" pitchFamily="50" charset="-128"/>
                </a:rPr>
                <a:t>のシナリオで顧客を奪い取る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42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サービス・ビジネス</a:t>
            </a:r>
            <a:r>
              <a:rPr kumimoji="1" lang="en-US" altLang="ja-JP" dirty="0" smtClean="0"/>
              <a:t> / </a:t>
            </a:r>
            <a:r>
              <a:rPr kumimoji="1" lang="ja-JP" altLang="en-US" dirty="0" smtClean="0"/>
              <a:t>付加価値サービスの例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874713" y="5257800"/>
            <a:ext cx="7354887" cy="1066800"/>
          </a:xfrm>
          <a:prstGeom prst="roundRect">
            <a:avLst>
              <a:gd name="adj" fmla="val 7937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コストパフォーマンスの高い</a:t>
            </a: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dirty="0" smtClean="0">
                <a:solidFill>
                  <a:srgbClr val="FFFFFF"/>
                </a:solidFill>
              </a:rPr>
              <a:t>セルフサービス型・</a:t>
            </a:r>
            <a:r>
              <a:rPr kumimoji="0" lang="en-US" altLang="ja-JP" sz="2400" dirty="0" err="1" smtClean="0">
                <a:solidFill>
                  <a:srgbClr val="FFFFFF"/>
                </a:solidFill>
              </a:rPr>
              <a:t>IaaS</a:t>
            </a:r>
            <a:r>
              <a:rPr kumimoji="0" lang="ja-JP" altLang="en-US" sz="2400" dirty="0" smtClean="0">
                <a:solidFill>
                  <a:srgbClr val="FFFFFF"/>
                </a:solidFill>
              </a:rPr>
              <a:t>クラウド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914400" y="1447800"/>
            <a:ext cx="2286000" cy="3733800"/>
            <a:chOff x="914400" y="1447800"/>
            <a:chExt cx="2286000" cy="3733800"/>
          </a:xfrm>
        </p:grpSpPr>
        <p:sp>
          <p:nvSpPr>
            <p:cNvPr id="5" name="正方形/長方形 4"/>
            <p:cNvSpPr/>
            <p:nvPr/>
          </p:nvSpPr>
          <p:spPr bwMode="auto">
            <a:xfrm>
              <a:off x="914400" y="1447800"/>
              <a:ext cx="2286000" cy="3733800"/>
            </a:xfrm>
            <a:prstGeom prst="rect">
              <a:avLst/>
            </a:prstGeom>
            <a:noFill/>
            <a:ln w="571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" name="角丸四角形 6"/>
            <p:cNvSpPr/>
            <p:nvPr/>
          </p:nvSpPr>
          <p:spPr bwMode="auto">
            <a:xfrm>
              <a:off x="1066800" y="2514600"/>
              <a:ext cx="1981200" cy="2590800"/>
            </a:xfrm>
            <a:prstGeom prst="roundRect">
              <a:avLst>
                <a:gd name="adj" fmla="val 3847"/>
              </a:avLst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独自ノウハウによる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171450" marR="0" indent="-1714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システム構築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  <a:p>
              <a:pPr marL="171450" marR="0" indent="-1714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監視・運用管理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171450" marR="0" indent="-1714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災害対応業務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990600" y="1701224"/>
              <a:ext cx="203132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フルサービス型</a:t>
              </a:r>
              <a:endParaRPr kumimoji="1" lang="en-US" altLang="ja-JP" sz="16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クラウド・ビジネス</a:t>
              </a:r>
              <a:endParaRPr kumimoji="1" lang="ja-JP" altLang="en-US" sz="16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3427413" y="1447800"/>
            <a:ext cx="2286000" cy="3733800"/>
            <a:chOff x="3427413" y="1447800"/>
            <a:chExt cx="2286000" cy="3733800"/>
          </a:xfrm>
        </p:grpSpPr>
        <p:sp>
          <p:nvSpPr>
            <p:cNvPr id="4" name="正方形/長方形 3"/>
            <p:cNvSpPr/>
            <p:nvPr/>
          </p:nvSpPr>
          <p:spPr bwMode="auto">
            <a:xfrm>
              <a:off x="3427413" y="1447800"/>
              <a:ext cx="2286000" cy="3733800"/>
            </a:xfrm>
            <a:prstGeom prst="rect">
              <a:avLst/>
            </a:prstGeom>
            <a:noFill/>
            <a:ln w="571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9" name="角丸四角形 8"/>
            <p:cNvSpPr/>
            <p:nvPr/>
          </p:nvSpPr>
          <p:spPr bwMode="auto">
            <a:xfrm>
              <a:off x="3579812" y="2514600"/>
              <a:ext cx="1982787" cy="1676400"/>
            </a:xfrm>
            <a:prstGeom prst="roundRect">
              <a:avLst>
                <a:gd name="adj" fmla="val 3847"/>
              </a:avLst>
            </a:prstGeom>
            <a:solidFill>
              <a:srgbClr val="99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独自ノウハウによる</a:t>
              </a: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アプリ開発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アプリ保守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サポートデスク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0" name="角丸四角形 9"/>
            <p:cNvSpPr/>
            <p:nvPr/>
          </p:nvSpPr>
          <p:spPr bwMode="auto">
            <a:xfrm>
              <a:off x="3579019" y="4267200"/>
              <a:ext cx="1983581" cy="838200"/>
            </a:xfrm>
            <a:prstGeom prst="roundRect">
              <a:avLst>
                <a:gd name="adj" fmla="val 3847"/>
              </a:avLst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PaaS</a:t>
              </a:r>
              <a:endPara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554752" y="1701224"/>
              <a:ext cx="203132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低コスト・高速開発</a:t>
              </a:r>
              <a:endParaRPr kumimoji="1" lang="en-US" altLang="ja-JP" sz="16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  <a:endParaRPr kumimoji="1" lang="ja-JP" altLang="en-US" sz="16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5943600" y="1447800"/>
            <a:ext cx="2286000" cy="3733800"/>
            <a:chOff x="5943600" y="1447800"/>
            <a:chExt cx="2286000" cy="3733800"/>
          </a:xfrm>
        </p:grpSpPr>
        <p:sp>
          <p:nvSpPr>
            <p:cNvPr id="6" name="正方形/長方形 5"/>
            <p:cNvSpPr/>
            <p:nvPr/>
          </p:nvSpPr>
          <p:spPr bwMode="auto">
            <a:xfrm>
              <a:off x="5943600" y="1447800"/>
              <a:ext cx="2286000" cy="3733800"/>
            </a:xfrm>
            <a:prstGeom prst="rect">
              <a:avLst/>
            </a:prstGeom>
            <a:noFill/>
            <a:ln w="571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1" name="角丸四角形 10"/>
            <p:cNvSpPr/>
            <p:nvPr/>
          </p:nvSpPr>
          <p:spPr bwMode="auto">
            <a:xfrm>
              <a:off x="6096000" y="2514600"/>
              <a:ext cx="1982787" cy="1066800"/>
            </a:xfrm>
            <a:prstGeom prst="roundRect">
              <a:avLst>
                <a:gd name="adj" fmla="val 3847"/>
              </a:avLst>
            </a:prstGeom>
            <a:solidFill>
              <a:srgbClr val="33CC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独自ノウハウによる</a:t>
              </a: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コンサル</a:t>
              </a:r>
              <a:r>
                <a:rPr kumimoji="0" lang="ja-JP" altLang="en-US" sz="1400" dirty="0" smtClean="0">
                  <a:solidFill>
                    <a:srgbClr val="FFFFFF"/>
                  </a:solidFill>
                </a:rPr>
                <a:t>業務・設計</a:t>
              </a: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カスタマイズ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業務受託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2" name="角丸四角形 11"/>
            <p:cNvSpPr/>
            <p:nvPr/>
          </p:nvSpPr>
          <p:spPr bwMode="auto">
            <a:xfrm>
              <a:off x="6095207" y="3657600"/>
              <a:ext cx="1983581" cy="1447800"/>
            </a:xfrm>
            <a:prstGeom prst="roundRect">
              <a:avLst>
                <a:gd name="adj" fmla="val 3847"/>
              </a:avLst>
            </a:prstGeom>
            <a:solidFill>
              <a:srgbClr val="008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dirty="0" err="1">
                  <a:solidFill>
                    <a:srgbClr val="FFFFFF"/>
                  </a:solidFill>
                </a:rPr>
                <a:t>S</a:t>
              </a:r>
              <a:r>
                <a:rPr kumimoji="0" lang="en-US" altLang="ja-JP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aaS</a:t>
              </a:r>
              <a:endPara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095287" y="1701224"/>
              <a:ext cx="203275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業務改革支援</a:t>
              </a:r>
              <a:r>
                <a:rPr lang="en-US" altLang="ja-JP" sz="16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+BTO</a:t>
              </a:r>
            </a:p>
            <a:p>
              <a:pPr algn="ctr"/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  <a:endParaRPr kumimoji="1" lang="ja-JP" altLang="en-US" sz="16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87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sz="2800" dirty="0"/>
              <a:t>サービス・ビジネス</a:t>
            </a:r>
            <a:r>
              <a:rPr kumimoji="1" lang="en-US" altLang="ja-JP" sz="2800" dirty="0"/>
              <a:t> / </a:t>
            </a:r>
            <a:r>
              <a:rPr kumimoji="1" lang="ja-JP" altLang="en-US" sz="2800" dirty="0"/>
              <a:t>付加価値サービスの例</a:t>
            </a:r>
          </a:p>
        </p:txBody>
      </p:sp>
      <p:sp>
        <p:nvSpPr>
          <p:cNvPr id="3" name="正方形/長方形 2"/>
          <p:cNvSpPr/>
          <p:nvPr/>
        </p:nvSpPr>
        <p:spPr bwMode="auto">
          <a:xfrm>
            <a:off x="990600" y="3887976"/>
            <a:ext cx="7162800" cy="1066800"/>
          </a:xfrm>
          <a:prstGeom prst="rect">
            <a:avLst/>
          </a:prstGeom>
          <a:solidFill>
            <a:srgbClr val="CCFF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ヒラギノ角ゴ Std W8"/>
                <a:ea typeface="ヒラギノ角ゴ Std W8"/>
                <a:cs typeface="ヒラギノ角ゴ Std W8"/>
              </a:rPr>
              <a:t>ミドルウェア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ヒラギノ角ゴ Std W8"/>
              <a:ea typeface="ヒラギノ角ゴ Std W8"/>
              <a:cs typeface="ヒラギノ角ゴ Std W8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0000FF"/>
                </a:solidFill>
              </a:rPr>
              <a:t>開発や実行に必要なソフトウエア</a:t>
            </a:r>
            <a:endParaRPr kumimoji="0" lang="en-US" altLang="ja-JP" sz="1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rPr>
              <a:t>実行と運用管理</a:t>
            </a:r>
          </a:p>
        </p:txBody>
      </p:sp>
      <p:sp>
        <p:nvSpPr>
          <p:cNvPr id="4" name="正方形/長方形 3"/>
          <p:cNvSpPr/>
          <p:nvPr/>
        </p:nvSpPr>
        <p:spPr bwMode="auto">
          <a:xfrm>
            <a:off x="990600" y="2744976"/>
            <a:ext cx="7162800" cy="1066800"/>
          </a:xfrm>
          <a:prstGeom prst="rect">
            <a:avLst/>
          </a:prstGeom>
          <a:solidFill>
            <a:srgbClr val="FFFF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dirty="0" smtClean="0">
                <a:solidFill>
                  <a:srgbClr val="0000FF"/>
                </a:solidFill>
                <a:latin typeface="ヒラギノ角ゴ Std W8"/>
                <a:ea typeface="ヒラギノ角ゴ Std W8"/>
                <a:cs typeface="ヒラギノ角ゴ Std W8"/>
              </a:rPr>
              <a:t>アプリケーション</a:t>
            </a:r>
            <a:endParaRPr kumimoji="0" lang="en-US" altLang="ja-JP" sz="1800" dirty="0" smtClean="0">
              <a:solidFill>
                <a:srgbClr val="0000FF"/>
              </a:solidFill>
              <a:latin typeface="ヒラギノ角ゴ Std W8"/>
              <a:ea typeface="ヒラギノ角ゴ Std W8"/>
              <a:cs typeface="ヒラギノ角ゴ Std W8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0000FF"/>
                </a:solidFill>
              </a:rPr>
              <a:t>業務遂行に必要なソフトウエア</a:t>
            </a:r>
            <a:endParaRPr kumimoji="0" lang="en-US" altLang="ja-JP" sz="1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rPr>
              <a:t>実行と運用管理</a:t>
            </a:r>
          </a:p>
        </p:txBody>
      </p:sp>
      <p:sp>
        <p:nvSpPr>
          <p:cNvPr id="5" name="正方形/長方形 4"/>
          <p:cNvSpPr/>
          <p:nvPr/>
        </p:nvSpPr>
        <p:spPr bwMode="auto">
          <a:xfrm>
            <a:off x="990600" y="5030976"/>
            <a:ext cx="7162800" cy="1066800"/>
          </a:xfrm>
          <a:prstGeom prst="rect">
            <a:avLst/>
          </a:prstGeom>
          <a:solidFill>
            <a:srgbClr val="EA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ヒラギノ角ゴ Std W8"/>
                <a:ea typeface="ヒラギノ角ゴ Std W8"/>
                <a:cs typeface="ヒラギノ角ゴ Std W8"/>
              </a:rPr>
              <a:t>インフラストラクチャー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ヒラギノ角ゴ Std W8"/>
              <a:ea typeface="ヒラギノ角ゴ Std W8"/>
              <a:cs typeface="ヒラギノ角ゴ Std W8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0000FF"/>
                </a:solidFill>
              </a:rPr>
              <a:t>プロセッサー、メモリー、ストレージ、</a:t>
            </a:r>
            <a:endParaRPr kumimoji="0" lang="en-US" altLang="ja-JP" sz="1000" dirty="0" smtClean="0">
              <a:solidFill>
                <a:srgbClr val="0000FF"/>
              </a:solidFill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0000FF"/>
                </a:solidFill>
              </a:rPr>
              <a:t>ネットワークなどのシステム資源、施設</a:t>
            </a:r>
            <a:endParaRPr kumimoji="0" lang="en-US" altLang="ja-JP" sz="1000" dirty="0" smtClean="0">
              <a:solidFill>
                <a:srgbClr val="0000FF"/>
              </a:solidFill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rgbClr val="0000FF"/>
                </a:solidFill>
              </a:rPr>
              <a:t>実行と運用管理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sp>
        <p:nvSpPr>
          <p:cNvPr id="7" name="AutoShape 50"/>
          <p:cNvSpPr>
            <a:spLocks noChangeArrowheads="1"/>
          </p:cNvSpPr>
          <p:nvPr/>
        </p:nvSpPr>
        <p:spPr bwMode="auto">
          <a:xfrm>
            <a:off x="4876800" y="3964176"/>
            <a:ext cx="1003958" cy="2051895"/>
          </a:xfrm>
          <a:prstGeom prst="roundRect">
            <a:avLst>
              <a:gd name="adj" fmla="val 16667"/>
            </a:avLst>
          </a:prstGeom>
          <a:solidFill>
            <a:srgbClr val="1D7BFF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endParaRPr lang="en-US" altLang="ja-JP" sz="1100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endParaRPr lang="en-US" altLang="ja-JP" sz="1100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クラウド</a:t>
            </a:r>
            <a:endParaRPr lang="en-US" altLang="ja-JP" sz="1100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サービス</a:t>
            </a:r>
            <a:endParaRPr lang="en-US" altLang="ja-JP" sz="1100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事業者</a:t>
            </a:r>
            <a:endParaRPr lang="en-US" altLang="ja-JP" sz="1100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endParaRPr lang="en-US" altLang="ja-JP" sz="11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endParaRPr lang="en-US" altLang="ja-JP" sz="1100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endParaRPr lang="en-US" altLang="ja-JP" sz="11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endParaRPr lang="en-US" altLang="ja-JP" sz="11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endParaRPr lang="en-US" altLang="ja-JP" sz="11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10" name="AutoShape 51"/>
          <p:cNvSpPr>
            <a:spLocks noChangeArrowheads="1"/>
          </p:cNvSpPr>
          <p:nvPr/>
        </p:nvSpPr>
        <p:spPr bwMode="auto">
          <a:xfrm>
            <a:off x="5943600" y="5107176"/>
            <a:ext cx="993773" cy="906943"/>
          </a:xfrm>
          <a:prstGeom prst="roundRect">
            <a:avLst>
              <a:gd name="adj" fmla="val 16667"/>
            </a:avLst>
          </a:prstGeom>
          <a:solidFill>
            <a:srgbClr val="1D7BFF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ja-JP" altLang="en-US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クラウド</a:t>
            </a:r>
            <a:endParaRPr lang="en-US" altLang="ja-JP" sz="1100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サービス</a:t>
            </a:r>
            <a:endParaRPr lang="en-US" altLang="ja-JP" sz="1100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事業者</a:t>
            </a:r>
            <a:endParaRPr lang="en-US" altLang="ja-JP" sz="11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3808413" y="2821176"/>
            <a:ext cx="1003958" cy="3194896"/>
          </a:xfrm>
          <a:prstGeom prst="roundRect">
            <a:avLst>
              <a:gd name="adj" fmla="val 16667"/>
            </a:avLst>
          </a:prstGeom>
          <a:solidFill>
            <a:srgbClr val="1D7BFF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ja-JP" altLang="en-US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クラウド</a:t>
            </a:r>
            <a:endParaRPr lang="en-US" altLang="ja-JP" sz="1100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サービス</a:t>
            </a:r>
            <a:endParaRPr lang="en-US" altLang="ja-JP" sz="1100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事業者</a:t>
            </a:r>
            <a:endParaRPr lang="en-US" altLang="ja-JP" sz="11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16" name="AutoShape 50"/>
          <p:cNvSpPr>
            <a:spLocks noChangeArrowheads="1"/>
          </p:cNvSpPr>
          <p:nvPr/>
        </p:nvSpPr>
        <p:spPr bwMode="auto">
          <a:xfrm>
            <a:off x="4895850" y="6250176"/>
            <a:ext cx="1003958" cy="303023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dirty="0" err="1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PaaS</a:t>
            </a:r>
            <a:endParaRPr lang="en-US" altLang="ja-JP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5962650" y="6250176"/>
            <a:ext cx="993773" cy="3010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8000"/>
              </a:gs>
              <a:gs pos="80000">
                <a:srgbClr val="008000"/>
              </a:gs>
              <a:gs pos="100000">
                <a:srgbClr val="008000"/>
              </a:gs>
            </a:gsLst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dirty="0" err="1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IaaS</a:t>
            </a:r>
            <a:endParaRPr lang="en-US" altLang="ja-JP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18" name="AutoShape 49"/>
          <p:cNvSpPr>
            <a:spLocks noChangeArrowheads="1"/>
          </p:cNvSpPr>
          <p:nvPr/>
        </p:nvSpPr>
        <p:spPr bwMode="auto">
          <a:xfrm>
            <a:off x="3827463" y="6250176"/>
            <a:ext cx="1003958" cy="30302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9900"/>
              </a:gs>
              <a:gs pos="80000">
                <a:srgbClr val="FF9900"/>
              </a:gs>
              <a:gs pos="100000">
                <a:srgbClr val="FF9900"/>
              </a:gs>
            </a:gsLst>
          </a:gra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dirty="0" err="1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SaaS</a:t>
            </a:r>
            <a:endParaRPr lang="en-US" altLang="ja-JP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20" name="AutoShape 51"/>
          <p:cNvSpPr>
            <a:spLocks noChangeArrowheads="1"/>
          </p:cNvSpPr>
          <p:nvPr/>
        </p:nvSpPr>
        <p:spPr bwMode="auto">
          <a:xfrm>
            <a:off x="7007227" y="6250176"/>
            <a:ext cx="993773" cy="301071"/>
          </a:xfrm>
          <a:prstGeom prst="roundRect">
            <a:avLst>
              <a:gd name="adj" fmla="val 16667"/>
            </a:avLst>
          </a:prstGeom>
          <a:solidFill>
            <a:srgbClr val="6666FF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ja-JP" altLang="en-US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自社所有</a:t>
            </a:r>
            <a:endParaRPr lang="en-US" altLang="ja-JP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989012" y="2286000"/>
            <a:ext cx="7164388" cy="381000"/>
          </a:xfrm>
          <a:prstGeom prst="rect">
            <a:avLst/>
          </a:prstGeom>
          <a:solidFill>
            <a:srgbClr val="FF66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ヒラギノ角ゴ Std W8"/>
                <a:ea typeface="ヒラギノ角ゴ Std W8"/>
                <a:cs typeface="ヒラギノ角ゴ Std W8"/>
              </a:rPr>
              <a:t>業務プロセス設計</a:t>
            </a: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988219" y="1828800"/>
            <a:ext cx="7164388" cy="381000"/>
          </a:xfrm>
          <a:prstGeom prst="rect">
            <a:avLst/>
          </a:prstGeom>
          <a:solidFill>
            <a:srgbClr val="FF66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ヒラギノ角ゴ Std W8"/>
                <a:ea typeface="ヒラギノ角ゴ Std W8"/>
                <a:cs typeface="ヒラギノ角ゴ Std W8"/>
              </a:rPr>
              <a:t>業務アウトソーシング</a:t>
            </a: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ヒラギノ角ゴ Std W8"/>
                <a:ea typeface="ヒラギノ角ゴ Std W8"/>
                <a:cs typeface="ヒラギノ角ゴ Std W8"/>
              </a:rPr>
              <a:t>(BTO)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ヒラギノ角ゴ Std W8"/>
              <a:ea typeface="ヒラギノ角ゴ Std W8"/>
              <a:cs typeface="ヒラギノ角ゴ Std W8"/>
            </a:endParaRPr>
          </a:p>
        </p:txBody>
      </p:sp>
      <p:sp>
        <p:nvSpPr>
          <p:cNvPr id="19" name="AutoShape 49"/>
          <p:cNvSpPr>
            <a:spLocks noChangeArrowheads="1"/>
          </p:cNvSpPr>
          <p:nvPr/>
        </p:nvSpPr>
        <p:spPr bwMode="auto">
          <a:xfrm>
            <a:off x="6997042" y="2819400"/>
            <a:ext cx="1003958" cy="3194719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sz="11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IT</a:t>
            </a:r>
            <a:r>
              <a:rPr lang="ja-JP" altLang="en-US" sz="11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ベンダー</a:t>
            </a:r>
            <a:endParaRPr lang="en-US" altLang="ja-JP" sz="11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sz="11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独自サービス</a:t>
            </a:r>
            <a:endParaRPr lang="en-US" altLang="ja-JP" sz="11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21" name="AutoShape 50"/>
          <p:cNvSpPr>
            <a:spLocks noChangeArrowheads="1"/>
          </p:cNvSpPr>
          <p:nvPr/>
        </p:nvSpPr>
        <p:spPr bwMode="auto">
          <a:xfrm>
            <a:off x="5933415" y="2819400"/>
            <a:ext cx="1003958" cy="2053671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sz="11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IT</a:t>
            </a:r>
            <a:r>
              <a:rPr lang="ja-JP" altLang="en-US" sz="11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ベンダー</a:t>
            </a:r>
            <a:endParaRPr lang="en-US" altLang="ja-JP" sz="11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sz="1100" dirty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独自</a:t>
            </a:r>
            <a:r>
              <a:rPr lang="ja-JP" altLang="en-US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サービス</a:t>
            </a:r>
            <a:endParaRPr lang="en-US" altLang="ja-JP" sz="11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22" name="AutoShape 51"/>
          <p:cNvSpPr>
            <a:spLocks noChangeArrowheads="1"/>
          </p:cNvSpPr>
          <p:nvPr/>
        </p:nvSpPr>
        <p:spPr bwMode="auto">
          <a:xfrm>
            <a:off x="4876800" y="2819400"/>
            <a:ext cx="993773" cy="908719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IT</a:t>
            </a:r>
            <a:r>
              <a:rPr lang="ja-JP" altLang="en-US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ベンダー</a:t>
            </a:r>
            <a:endParaRPr lang="en-US" altLang="ja-JP" sz="1100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独自サービス</a:t>
            </a:r>
            <a:endParaRPr lang="en-US" altLang="ja-JP" sz="11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25" name="AutoShape 51"/>
          <p:cNvSpPr>
            <a:spLocks noChangeArrowheads="1"/>
          </p:cNvSpPr>
          <p:nvPr/>
        </p:nvSpPr>
        <p:spPr bwMode="auto">
          <a:xfrm>
            <a:off x="3810000" y="1905000"/>
            <a:ext cx="4191000" cy="680119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ts val="0"/>
              </a:spcBef>
              <a:defRPr/>
            </a:pPr>
            <a:r>
              <a:rPr lang="en-US" altLang="ja-JP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IT</a:t>
            </a:r>
            <a:r>
              <a:rPr lang="ja-JP" altLang="en-US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ベンダー</a:t>
            </a:r>
            <a:endParaRPr lang="en-US" altLang="ja-JP" sz="1100" dirty="0" smtClean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  <a:p>
            <a:pPr algn="ctr">
              <a:spcBef>
                <a:spcPts val="0"/>
              </a:spcBef>
              <a:defRPr/>
            </a:pPr>
            <a:r>
              <a:rPr lang="ja-JP" altLang="en-US" sz="1100" dirty="0" smtClean="0">
                <a:solidFill>
                  <a:srgbClr val="FFFFFF"/>
                </a:solidFill>
                <a:latin typeface="Arial Black"/>
                <a:ea typeface="ＤＦＰ太丸ゴシック体"/>
                <a:cs typeface="Arial Black"/>
              </a:rPr>
              <a:t>独自サービス</a:t>
            </a:r>
            <a:endParaRPr lang="en-US" altLang="ja-JP" sz="1100" dirty="0">
              <a:solidFill>
                <a:srgbClr val="FFFFFF"/>
              </a:solidFill>
              <a:latin typeface="Arial Black"/>
              <a:ea typeface="ＤＦＰ太丸ゴシック体"/>
              <a:cs typeface="Arial Black"/>
            </a:endParaRPr>
          </a:p>
        </p:txBody>
      </p:sp>
      <p:sp>
        <p:nvSpPr>
          <p:cNvPr id="26" name="左右矢印 25"/>
          <p:cNvSpPr/>
          <p:nvPr/>
        </p:nvSpPr>
        <p:spPr bwMode="auto">
          <a:xfrm>
            <a:off x="3808412" y="990600"/>
            <a:ext cx="4344987" cy="762000"/>
          </a:xfrm>
          <a:prstGeom prst="left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CC66"/>
              </a:gs>
            </a:gsLst>
            <a:lin ang="0" scaled="1"/>
            <a:tileRect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114800" y="1233100"/>
            <a:ext cx="79406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FFFF"/>
                </a:solidFill>
                <a:latin typeface="ヒラギノ角ゴ Std W8"/>
                <a:ea typeface="ヒラギノ角ゴ Std W8"/>
                <a:cs typeface="ヒラギノ角ゴ Std W8"/>
              </a:rPr>
              <a:t>スピード</a:t>
            </a:r>
            <a:endParaRPr kumimoji="1" lang="ja-JP" altLang="en-US" dirty="0">
              <a:solidFill>
                <a:srgbClr val="FFFFFF"/>
              </a:solidFill>
              <a:latin typeface="ヒラギノ角ゴ Std W8"/>
              <a:ea typeface="ヒラギノ角ゴ Std W8"/>
              <a:cs typeface="ヒラギノ角ゴ Std W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162800" y="1233100"/>
            <a:ext cx="659155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  <a:latin typeface="ヒラギノ角ゴ Std W8"/>
                <a:ea typeface="ヒラギノ角ゴ Std W8"/>
                <a:cs typeface="ヒラギノ角ゴ Std W8"/>
              </a:rPr>
              <a:t>自由度</a:t>
            </a:r>
            <a:endParaRPr kumimoji="1" lang="ja-JP" altLang="en-US" dirty="0">
              <a:solidFill>
                <a:srgbClr val="FFFFFF"/>
              </a:solidFill>
              <a:latin typeface="ヒラギノ角ゴ Std W8"/>
              <a:ea typeface="ヒラギノ角ゴ Std W8"/>
              <a:cs typeface="ヒラギノ角ゴ Std W8"/>
            </a:endParaRPr>
          </a:p>
        </p:txBody>
      </p:sp>
    </p:spTree>
    <p:extLst>
      <p:ext uri="{BB962C8B-B14F-4D97-AF65-F5344CB8AC3E}">
        <p14:creationId xmlns:p14="http://schemas.microsoft.com/office/powerpoint/2010/main" val="9566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サービス・ビジネス　</a:t>
            </a:r>
            <a:r>
              <a:rPr kumimoji="1" lang="en-US" altLang="ja-JP" dirty="0" smtClean="0"/>
              <a:t>/ </a:t>
            </a:r>
            <a:r>
              <a:rPr kumimoji="1" lang="ja-JP" altLang="en-US" dirty="0" smtClean="0"/>
              <a:t>直販のすすめ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 bwMode="auto">
          <a:xfrm>
            <a:off x="1371600" y="4495800"/>
            <a:ext cx="2362200" cy="1219200"/>
          </a:xfrm>
          <a:prstGeom prst="rect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サービス原価</a:t>
            </a:r>
          </a:p>
        </p:txBody>
      </p:sp>
      <p:sp>
        <p:nvSpPr>
          <p:cNvPr id="8" name="正方形/長方形 7"/>
          <p:cNvSpPr/>
          <p:nvPr/>
        </p:nvSpPr>
        <p:spPr bwMode="auto">
          <a:xfrm>
            <a:off x="1371600" y="1752600"/>
            <a:ext cx="2362200" cy="1219200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仲介者</a:t>
            </a:r>
            <a:r>
              <a:rPr kumimoji="0" lang="ja-JP" altLang="en-US" sz="20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マージン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1371600" y="2971800"/>
            <a:ext cx="2362200" cy="1524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営業利益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3" name="角丸四角形吹き出し 12"/>
          <p:cNvSpPr/>
          <p:nvPr/>
        </p:nvSpPr>
        <p:spPr bwMode="auto">
          <a:xfrm>
            <a:off x="685800" y="2590800"/>
            <a:ext cx="1676400" cy="762000"/>
          </a:xfrm>
          <a:prstGeom prst="wedgeRoundRectCallout">
            <a:avLst>
              <a:gd name="adj1" fmla="val 64016"/>
              <a:gd name="adj2" fmla="val -46389"/>
              <a:gd name="adj3" fmla="val 16667"/>
            </a:avLst>
          </a:prstGeom>
          <a:solidFill>
            <a:srgbClr val="FF8000"/>
          </a:solidFill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仲介者の利害を考慮しなければならず、自由度が制約される</a:t>
            </a:r>
          </a:p>
        </p:txBody>
      </p:sp>
      <p:grpSp>
        <p:nvGrpSpPr>
          <p:cNvPr id="5" name="図形グループ 4"/>
          <p:cNvGrpSpPr/>
          <p:nvPr/>
        </p:nvGrpSpPr>
        <p:grpSpPr>
          <a:xfrm>
            <a:off x="3733800" y="1752600"/>
            <a:ext cx="4572000" cy="3962400"/>
            <a:chOff x="3733800" y="1752600"/>
            <a:chExt cx="4572000" cy="3962400"/>
          </a:xfrm>
        </p:grpSpPr>
        <p:sp>
          <p:nvSpPr>
            <p:cNvPr id="4" name="正方形/長方形 3"/>
            <p:cNvSpPr/>
            <p:nvPr/>
          </p:nvSpPr>
          <p:spPr bwMode="auto">
            <a:xfrm>
              <a:off x="5486400" y="1752600"/>
              <a:ext cx="2362200" cy="2743200"/>
            </a:xfrm>
            <a:prstGeom prst="rect">
              <a:avLst/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営業利益</a:t>
              </a:r>
              <a:endParaRPr kumimoji="0" lang="en-US" altLang="ja-JP" sz="20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20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6" name="正方形/長方形 5"/>
            <p:cNvSpPr/>
            <p:nvPr/>
          </p:nvSpPr>
          <p:spPr bwMode="auto">
            <a:xfrm>
              <a:off x="5486400" y="4495800"/>
              <a:ext cx="2362200" cy="1219200"/>
            </a:xfrm>
            <a:prstGeom prst="rect">
              <a:avLst/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サービス原価</a:t>
              </a:r>
            </a:p>
          </p:txBody>
        </p:sp>
        <p:sp>
          <p:nvSpPr>
            <p:cNvPr id="10" name="角丸四角形 9"/>
            <p:cNvSpPr/>
            <p:nvPr/>
          </p:nvSpPr>
          <p:spPr bwMode="auto">
            <a:xfrm>
              <a:off x="5562600" y="3657600"/>
              <a:ext cx="2209800" cy="762000"/>
            </a:xfrm>
            <a:prstGeom prst="roundRect">
              <a:avLst/>
            </a:prstGeom>
            <a:ln w="38100" cmpd="sng">
              <a:solidFill>
                <a:srgbClr val="FFFFFF"/>
              </a:solidFill>
              <a:prstDash val="sysDash"/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1" name="上下矢印 10"/>
            <p:cNvSpPr/>
            <p:nvPr/>
          </p:nvSpPr>
          <p:spPr bwMode="auto">
            <a:xfrm>
              <a:off x="5715000" y="3733800"/>
              <a:ext cx="304800" cy="609600"/>
            </a:xfrm>
            <a:prstGeom prst="upDownArrow">
              <a:avLst/>
            </a:prstGeom>
            <a:solidFill>
              <a:srgbClr val="66FFCC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6248400" y="3810000"/>
              <a:ext cx="1261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0000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マーケティング</a:t>
              </a:r>
              <a:endParaRPr kumimoji="1" lang="en-US" altLang="ja-JP" dirty="0" smtClean="0">
                <a:solidFill>
                  <a:srgbClr val="0000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r>
                <a:rPr lang="ja-JP" altLang="en-US" dirty="0" smtClean="0">
                  <a:solidFill>
                    <a:srgbClr val="0000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プロモーション</a:t>
              </a:r>
              <a:endParaRPr kumimoji="1" lang="ja-JP" altLang="en-US" dirty="0">
                <a:solidFill>
                  <a:srgbClr val="0000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4" name="角丸四角形吹き出し 13"/>
            <p:cNvSpPr/>
            <p:nvPr/>
          </p:nvSpPr>
          <p:spPr bwMode="auto">
            <a:xfrm>
              <a:off x="6629400" y="2971800"/>
              <a:ext cx="1676400" cy="762000"/>
            </a:xfrm>
            <a:prstGeom prst="wedgeRoundRectCallout">
              <a:avLst>
                <a:gd name="adj1" fmla="val -68812"/>
                <a:gd name="adj2" fmla="val 56944"/>
                <a:gd name="adj3" fmla="val 16667"/>
              </a:avLst>
            </a:prstGeom>
            <a:solidFill>
              <a:srgbClr val="3366FF"/>
            </a:solidFill>
            <a:ln>
              <a:solidFill>
                <a:srgbClr val="FFFFFF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顧客ニーズへの即応、</a:t>
              </a:r>
              <a:endPara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柔軟性のある自由度の高い対応が可能</a:t>
              </a:r>
            </a:p>
          </p:txBody>
        </p:sp>
        <p:cxnSp>
          <p:nvCxnSpPr>
            <p:cNvPr id="16" name="直線コネクタ 15"/>
            <p:cNvCxnSpPr/>
            <p:nvPr/>
          </p:nvCxnSpPr>
          <p:spPr bwMode="auto">
            <a:xfrm>
              <a:off x="3733800" y="4495800"/>
              <a:ext cx="1752600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直線コネクタ 17"/>
            <p:cNvCxnSpPr/>
            <p:nvPr/>
          </p:nvCxnSpPr>
          <p:spPr bwMode="auto">
            <a:xfrm flipV="1">
              <a:off x="3733800" y="1752600"/>
              <a:ext cx="1752600" cy="121920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直線コネクタ 19"/>
            <p:cNvCxnSpPr/>
            <p:nvPr/>
          </p:nvCxnSpPr>
          <p:spPr bwMode="auto">
            <a:xfrm>
              <a:off x="3733800" y="1752600"/>
              <a:ext cx="1752600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直線コネクタ 21"/>
            <p:cNvCxnSpPr/>
            <p:nvPr/>
          </p:nvCxnSpPr>
          <p:spPr bwMode="auto">
            <a:xfrm>
              <a:off x="3810000" y="5715000"/>
              <a:ext cx="1752600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上下矢印 2"/>
          <p:cNvSpPr/>
          <p:nvPr/>
        </p:nvSpPr>
        <p:spPr bwMode="auto">
          <a:xfrm>
            <a:off x="4075112" y="1752600"/>
            <a:ext cx="1030287" cy="3962400"/>
          </a:xfrm>
          <a:prstGeom prst="upDownArrow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サービス利用料金</a:t>
            </a:r>
          </a:p>
        </p:txBody>
      </p:sp>
    </p:spTree>
    <p:extLst>
      <p:ext uri="{BB962C8B-B14F-4D97-AF65-F5344CB8AC3E}">
        <p14:creationId xmlns:p14="http://schemas.microsoft.com/office/powerpoint/2010/main" val="24332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新しい</a:t>
            </a:r>
            <a:r>
              <a:rPr kumimoji="1" lang="en-US" altLang="ja-JP" dirty="0" smtClean="0"/>
              <a:t>SI</a:t>
            </a:r>
            <a:r>
              <a:rPr kumimoji="1" lang="ja-JP" altLang="en-US" dirty="0" smtClean="0"/>
              <a:t>ビジネス</a:t>
            </a:r>
            <a:endParaRPr kumimoji="1" lang="ja-JP" altLang="en-US" dirty="0"/>
          </a:p>
        </p:txBody>
      </p:sp>
      <p:sp>
        <p:nvSpPr>
          <p:cNvPr id="34" name="角丸四角形 33"/>
          <p:cNvSpPr/>
          <p:nvPr/>
        </p:nvSpPr>
        <p:spPr bwMode="auto">
          <a:xfrm>
            <a:off x="457200" y="3124200"/>
            <a:ext cx="3200400" cy="1066800"/>
          </a:xfrm>
          <a:prstGeom prst="roundRect">
            <a:avLst>
              <a:gd name="adj" fmla="val 22222"/>
            </a:avLst>
          </a:prstGeom>
          <a:solidFill>
            <a:srgbClr val="0000FF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顧客価値を追求した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新しい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ビジネス</a:t>
            </a:r>
          </a:p>
        </p:txBody>
      </p:sp>
      <p:grpSp>
        <p:nvGrpSpPr>
          <p:cNvPr id="5" name="図形グループ 4"/>
          <p:cNvGrpSpPr/>
          <p:nvPr/>
        </p:nvGrpSpPr>
        <p:grpSpPr>
          <a:xfrm>
            <a:off x="3810000" y="1981200"/>
            <a:ext cx="4875213" cy="3276600"/>
            <a:chOff x="3810000" y="1981200"/>
            <a:chExt cx="4875213" cy="3276600"/>
          </a:xfrm>
        </p:grpSpPr>
        <p:sp>
          <p:nvSpPr>
            <p:cNvPr id="41" name="角丸四角形 40"/>
            <p:cNvSpPr/>
            <p:nvPr/>
          </p:nvSpPr>
          <p:spPr bwMode="auto">
            <a:xfrm>
              <a:off x="4570413" y="1981200"/>
              <a:ext cx="4114800" cy="457200"/>
            </a:xfrm>
            <a:prstGeom prst="roundRect">
              <a:avLst/>
            </a:prstGeom>
            <a:solidFill>
              <a:srgbClr val="6600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ビジネス・イノベーション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9" name="角丸四角形 8"/>
            <p:cNvSpPr/>
            <p:nvPr/>
          </p:nvSpPr>
          <p:spPr bwMode="auto">
            <a:xfrm>
              <a:off x="4570413" y="2590800"/>
              <a:ext cx="1371600" cy="609600"/>
            </a:xfrm>
            <a:prstGeom prst="roundRect">
              <a:avLst/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受託開発</a:t>
              </a:r>
            </a:p>
          </p:txBody>
        </p:sp>
        <p:sp>
          <p:nvSpPr>
            <p:cNvPr id="66" name="角丸四角形 65"/>
            <p:cNvSpPr/>
            <p:nvPr/>
          </p:nvSpPr>
          <p:spPr bwMode="auto">
            <a:xfrm>
              <a:off x="6551613" y="2590800"/>
              <a:ext cx="2133600" cy="609600"/>
            </a:xfrm>
            <a:prstGeom prst="roundRect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新しい収益モデル</a:t>
              </a:r>
            </a:p>
          </p:txBody>
        </p:sp>
        <p:sp>
          <p:nvSpPr>
            <p:cNvPr id="68" name="角丸四角形 67"/>
            <p:cNvSpPr/>
            <p:nvPr/>
          </p:nvSpPr>
          <p:spPr bwMode="auto">
            <a:xfrm>
              <a:off x="6551613" y="3276600"/>
              <a:ext cx="2133600" cy="6096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新しいテクノロジー</a:t>
              </a:r>
            </a:p>
          </p:txBody>
        </p:sp>
        <p:sp>
          <p:nvSpPr>
            <p:cNvPr id="70" name="角丸四角形 69"/>
            <p:cNvSpPr/>
            <p:nvPr/>
          </p:nvSpPr>
          <p:spPr bwMode="auto">
            <a:xfrm>
              <a:off x="6551613" y="4648200"/>
              <a:ext cx="2133600" cy="609600"/>
            </a:xfrm>
            <a:prstGeom prst="roundRect">
              <a:avLst/>
            </a:prstGeom>
            <a:solidFill>
              <a:srgbClr val="00CC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垂直統合シナリオ</a:t>
              </a:r>
            </a:p>
          </p:txBody>
        </p:sp>
        <p:sp>
          <p:nvSpPr>
            <p:cNvPr id="11" name="加算記号 10"/>
            <p:cNvSpPr/>
            <p:nvPr/>
          </p:nvSpPr>
          <p:spPr bwMode="auto">
            <a:xfrm>
              <a:off x="6018213" y="2667000"/>
              <a:ext cx="457200" cy="457200"/>
            </a:xfrm>
            <a:prstGeom prst="mathPlus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1" name="加算記号 70"/>
            <p:cNvSpPr/>
            <p:nvPr/>
          </p:nvSpPr>
          <p:spPr bwMode="auto">
            <a:xfrm>
              <a:off x="6018213" y="3352800"/>
              <a:ext cx="457200" cy="457200"/>
            </a:xfrm>
            <a:prstGeom prst="mathPlus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2" name="加算記号 71"/>
            <p:cNvSpPr/>
            <p:nvPr/>
          </p:nvSpPr>
          <p:spPr bwMode="auto">
            <a:xfrm>
              <a:off x="6018213" y="4724400"/>
              <a:ext cx="457200" cy="457200"/>
            </a:xfrm>
            <a:prstGeom prst="mathPlus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3" name="角丸四角形 72"/>
            <p:cNvSpPr/>
            <p:nvPr/>
          </p:nvSpPr>
          <p:spPr bwMode="auto">
            <a:xfrm>
              <a:off x="4570413" y="3276600"/>
              <a:ext cx="1371600" cy="609600"/>
            </a:xfrm>
            <a:prstGeom prst="roundRect">
              <a:avLst/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受託開発</a:t>
              </a:r>
            </a:p>
          </p:txBody>
        </p:sp>
        <p:sp>
          <p:nvSpPr>
            <p:cNvPr id="74" name="角丸四角形 73"/>
            <p:cNvSpPr/>
            <p:nvPr/>
          </p:nvSpPr>
          <p:spPr bwMode="auto">
            <a:xfrm>
              <a:off x="4570413" y="4648200"/>
              <a:ext cx="1371600" cy="609600"/>
            </a:xfrm>
            <a:prstGeom prst="roundRect">
              <a:avLst/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受託開発</a:t>
              </a:r>
            </a:p>
          </p:txBody>
        </p:sp>
        <p:sp>
          <p:nvSpPr>
            <p:cNvPr id="75" name="角丸四角形 74"/>
            <p:cNvSpPr/>
            <p:nvPr/>
          </p:nvSpPr>
          <p:spPr bwMode="auto">
            <a:xfrm>
              <a:off x="6551613" y="3962400"/>
              <a:ext cx="2133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charset="0"/>
                  <a:ea typeface="HG丸ｺﾞｼｯｸM-PRO" pitchFamily="50" charset="-128"/>
                </a:rPr>
                <a:t>アジャイル型請負</a:t>
              </a:r>
            </a:p>
          </p:txBody>
        </p:sp>
        <p:sp>
          <p:nvSpPr>
            <p:cNvPr id="76" name="加算記号 75"/>
            <p:cNvSpPr/>
            <p:nvPr/>
          </p:nvSpPr>
          <p:spPr bwMode="auto">
            <a:xfrm>
              <a:off x="6018213" y="4038600"/>
              <a:ext cx="457200" cy="457200"/>
            </a:xfrm>
            <a:prstGeom prst="mathPlus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7" name="角丸四角形 76"/>
            <p:cNvSpPr/>
            <p:nvPr/>
          </p:nvSpPr>
          <p:spPr bwMode="auto">
            <a:xfrm>
              <a:off x="4570413" y="3962400"/>
              <a:ext cx="1371600" cy="609600"/>
            </a:xfrm>
            <a:prstGeom prst="roundRect">
              <a:avLst/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受託開発</a:t>
              </a:r>
            </a:p>
          </p:txBody>
        </p:sp>
        <p:sp>
          <p:nvSpPr>
            <p:cNvPr id="4" name="右矢印 3"/>
            <p:cNvSpPr/>
            <p:nvPr/>
          </p:nvSpPr>
          <p:spPr bwMode="auto">
            <a:xfrm>
              <a:off x="3810000" y="3124200"/>
              <a:ext cx="609600" cy="1066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2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1371498" y="2971800"/>
            <a:ext cx="63978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ビジネスが直面する課題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0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dirty="0" smtClean="0"/>
              <a:t>新しい</a:t>
            </a:r>
            <a:r>
              <a:rPr kumimoji="1" lang="en-US" altLang="ja-JP" dirty="0" smtClean="0"/>
              <a:t>SI</a:t>
            </a:r>
            <a:r>
              <a:rPr kumimoji="1" lang="ja-JP" altLang="en-US" dirty="0" smtClean="0"/>
              <a:t>ビジネス／新しい収益モデル</a:t>
            </a:r>
            <a:endParaRPr kumimoji="1" lang="ja-JP" altLang="en-US" dirty="0"/>
          </a:p>
        </p:txBody>
      </p:sp>
      <p:sp>
        <p:nvSpPr>
          <p:cNvPr id="22" name="角丸四角形 21"/>
          <p:cNvSpPr/>
          <p:nvPr/>
        </p:nvSpPr>
        <p:spPr bwMode="auto">
          <a:xfrm>
            <a:off x="5105401" y="1143000"/>
            <a:ext cx="1676400" cy="5257800"/>
          </a:xfrm>
          <a:prstGeom prst="roundRect">
            <a:avLst/>
          </a:prstGeom>
          <a:solidFill>
            <a:srgbClr val="008000">
              <a:alpha val="6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44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販売</a:t>
            </a:r>
            <a:endParaRPr kumimoji="0" lang="en-US" altLang="ja-JP" sz="44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物品・ライセンス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6" name="角丸四角形 25"/>
          <p:cNvSpPr/>
          <p:nvPr/>
        </p:nvSpPr>
        <p:spPr bwMode="auto">
          <a:xfrm>
            <a:off x="6858001" y="1143000"/>
            <a:ext cx="1676400" cy="5257800"/>
          </a:xfrm>
          <a:prstGeom prst="roundRect">
            <a:avLst/>
          </a:prstGeom>
          <a:solidFill>
            <a:srgbClr val="008000">
              <a:alpha val="6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4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工数</a:t>
            </a:r>
            <a:endParaRPr kumimoji="0" lang="en-US" altLang="ja-JP" sz="4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人月積算</a:t>
            </a:r>
            <a:endParaRPr kumimoji="0" lang="en-US" altLang="ja-JP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41" name="図形グループ 40"/>
          <p:cNvGrpSpPr/>
          <p:nvPr/>
        </p:nvGrpSpPr>
        <p:grpSpPr>
          <a:xfrm>
            <a:off x="1371601" y="2667000"/>
            <a:ext cx="7467600" cy="2209800"/>
            <a:chOff x="1371601" y="2667000"/>
            <a:chExt cx="7467600" cy="2209800"/>
          </a:xfrm>
        </p:grpSpPr>
        <p:sp>
          <p:nvSpPr>
            <p:cNvPr id="28" name="角丸四角形 27"/>
            <p:cNvSpPr/>
            <p:nvPr/>
          </p:nvSpPr>
          <p:spPr bwMode="auto">
            <a:xfrm>
              <a:off x="1371601" y="4191000"/>
              <a:ext cx="7391400" cy="685800"/>
            </a:xfrm>
            <a:prstGeom prst="roundRect">
              <a:avLst/>
            </a:prstGeom>
            <a:solidFill>
              <a:srgbClr val="0000FF">
                <a:alpha val="65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　成果報酬</a:t>
              </a:r>
            </a:p>
          </p:txBody>
        </p:sp>
        <p:sp>
          <p:nvSpPr>
            <p:cNvPr id="6" name="角丸四角形 5"/>
            <p:cNvSpPr/>
            <p:nvPr/>
          </p:nvSpPr>
          <p:spPr bwMode="auto">
            <a:xfrm>
              <a:off x="1371601" y="2667000"/>
              <a:ext cx="7391400" cy="685800"/>
            </a:xfrm>
            <a:prstGeom prst="roundRect">
              <a:avLst/>
            </a:prstGeom>
            <a:solidFill>
              <a:srgbClr val="0000FF">
                <a:alpha val="65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　サブスクリプション</a:t>
              </a:r>
            </a:p>
          </p:txBody>
        </p:sp>
        <p:sp>
          <p:nvSpPr>
            <p:cNvPr id="24" name="角丸四角形 23"/>
            <p:cNvSpPr/>
            <p:nvPr/>
          </p:nvSpPr>
          <p:spPr bwMode="auto">
            <a:xfrm>
              <a:off x="1371601" y="3429000"/>
              <a:ext cx="7391400" cy="685800"/>
            </a:xfrm>
            <a:prstGeom prst="roundRect">
              <a:avLst/>
            </a:prstGeom>
            <a:solidFill>
              <a:srgbClr val="0000FF">
                <a:alpha val="65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　レベニューシェア</a:t>
              </a: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562601" y="2743200"/>
              <a:ext cx="3276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 smtClean="0">
                  <a:solidFill>
                    <a:srgbClr val="FFFFFF"/>
                  </a:solidFill>
                </a:rPr>
                <a:t>ソニックガーデン</a:t>
              </a:r>
              <a:endParaRPr kumimoji="1" lang="en-US" altLang="ja-JP" sz="1600" dirty="0" smtClean="0">
                <a:solidFill>
                  <a:srgbClr val="FFFFFF"/>
                </a:solidFill>
              </a:endParaRPr>
            </a:p>
            <a:p>
              <a:r>
                <a:rPr lang="ja-JP" altLang="en-US" sz="1600" dirty="0" smtClean="0">
                  <a:solidFill>
                    <a:srgbClr val="FFFFFF"/>
                  </a:solidFill>
                </a:rPr>
                <a:t>納品のない受託開発</a:t>
              </a:r>
              <a:endParaRPr kumimoji="1" lang="ja-JP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5562601" y="3505200"/>
              <a:ext cx="3276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dirty="0" smtClean="0">
                  <a:solidFill>
                    <a:srgbClr val="FFFFFF"/>
                  </a:solidFill>
                </a:rPr>
                <a:t>日本ユニシス</a:t>
              </a:r>
            </a:p>
            <a:p>
              <a:r>
                <a:rPr lang="ja-JP" altLang="en-US" sz="1600" dirty="0" smtClean="0">
                  <a:solidFill>
                    <a:srgbClr val="FFFFFF"/>
                  </a:solidFill>
                </a:rPr>
                <a:t>イオン・モール</a:t>
              </a:r>
              <a:endParaRPr lang="en-US" altLang="ja-JP" sz="16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562601" y="4267200"/>
              <a:ext cx="3276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solidFill>
                    <a:srgbClr val="FFFFFF"/>
                  </a:solidFill>
                </a:rPr>
                <a:t>NTT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データ</a:t>
              </a:r>
            </a:p>
            <a:p>
              <a:r>
                <a:rPr lang="en-US" altLang="ja-JP" sz="1600" dirty="0" smtClean="0">
                  <a:solidFill>
                    <a:srgbClr val="FFFFFF"/>
                  </a:solidFill>
                </a:rPr>
                <a:t>ANA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・新貨物基幹システム</a:t>
              </a:r>
              <a:endParaRPr lang="en-US" altLang="ja-JP" sz="16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8" name="左右矢印 37"/>
          <p:cNvSpPr/>
          <p:nvPr/>
        </p:nvSpPr>
        <p:spPr bwMode="auto">
          <a:xfrm rot="5400000">
            <a:off x="-563033" y="3306234"/>
            <a:ext cx="2802467" cy="914400"/>
          </a:xfrm>
          <a:prstGeom prst="left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rPr>
              <a:t>ゴールの共有</a:t>
            </a:r>
          </a:p>
        </p:txBody>
      </p:sp>
      <p:grpSp>
        <p:nvGrpSpPr>
          <p:cNvPr id="42" name="図形グループ 41"/>
          <p:cNvGrpSpPr/>
          <p:nvPr/>
        </p:nvGrpSpPr>
        <p:grpSpPr>
          <a:xfrm>
            <a:off x="304800" y="1143000"/>
            <a:ext cx="4724401" cy="5382399"/>
            <a:chOff x="304800" y="1143000"/>
            <a:chExt cx="4724401" cy="5382399"/>
          </a:xfrm>
        </p:grpSpPr>
        <p:pic>
          <p:nvPicPr>
            <p:cNvPr id="33" name="Picture 26" descr="j0433941[1]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4800" y="5181600"/>
              <a:ext cx="10668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7" descr="j0432621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1001" y="1143000"/>
              <a:ext cx="883139" cy="88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1371600" y="1143000"/>
              <a:ext cx="36576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v"/>
              </a:pPr>
              <a:r>
                <a:rPr lang="ja-JP" altLang="en-US" sz="2400" dirty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経費化</a:t>
              </a:r>
              <a:endParaRPr lang="en-US" altLang="ja-JP" sz="24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marL="342900" indent="-342900">
                <a:buFont typeface="Wingdings" charset="2"/>
                <a:buChar char="v"/>
              </a:pPr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初期投資の軽減・削減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marL="342900" indent="-342900">
                <a:buFont typeface="Wingdings" charset="2"/>
                <a:buChar char="v"/>
              </a:pPr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ビジネス変化への即応</a:t>
              </a:r>
              <a:endParaRPr kumimoji="1" lang="ja-JP" altLang="en-US" sz="24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1371601" y="5181600"/>
              <a:ext cx="36576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v"/>
              </a:pPr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ストック収益化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marL="342900" indent="-342900">
                <a:buFont typeface="Wingdings" charset="2"/>
                <a:buChar char="v"/>
              </a:pPr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利益拡大</a:t>
              </a:r>
            </a:p>
            <a:p>
              <a:pPr marL="342900" indent="-342900">
                <a:buFont typeface="Wingdings" charset="2"/>
                <a:buChar char="v"/>
              </a:pPr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顧客の囲い込み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381000" y="1981200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ユーザー</a:t>
              </a:r>
              <a:endParaRPr kumimoji="1" lang="ja-JP" altLang="en-US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381000" y="6248400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ベンダー</a:t>
              </a:r>
              <a:endParaRPr kumimoji="1" lang="ja-JP" altLang="en-US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4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新しい</a:t>
            </a:r>
            <a:r>
              <a:rPr kumimoji="1" lang="en-US" altLang="ja-JP" dirty="0"/>
              <a:t>SI</a:t>
            </a:r>
            <a:r>
              <a:rPr kumimoji="1" lang="ja-JP" altLang="en-US" dirty="0"/>
              <a:t>ビジネス／テクノロジー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762000" y="838200"/>
            <a:ext cx="6375122" cy="1752600"/>
            <a:chOff x="762000" y="4495800"/>
            <a:chExt cx="6375122" cy="1752600"/>
          </a:xfrm>
        </p:grpSpPr>
        <p:sp>
          <p:nvSpPr>
            <p:cNvPr id="47" name="テキスト ボックス 46"/>
            <p:cNvSpPr txBox="1"/>
            <p:nvPr/>
          </p:nvSpPr>
          <p:spPr>
            <a:xfrm>
              <a:off x="2438400" y="4727138"/>
              <a:ext cx="4698722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クラウドへの対応力強化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en-US" altLang="ja-JP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3</a:t>
              </a: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つのビジネス・タイプ</a:t>
              </a:r>
              <a:endParaRPr lang="en-US" altLang="ja-JP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積極的な試行錯誤とスキルの蓄積</a:t>
              </a: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自前主義にこだわらない外部リソースの活用</a:t>
              </a:r>
              <a:endParaRPr lang="en-US" altLang="ja-JP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</p:txBody>
        </p:sp>
        <p:pic>
          <p:nvPicPr>
            <p:cNvPr id="18" name="図 17" descr="MC90044180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4495800"/>
              <a:ext cx="1752600" cy="1752600"/>
            </a:xfrm>
            <a:prstGeom prst="rect">
              <a:avLst/>
            </a:prstGeom>
          </p:spPr>
        </p:pic>
      </p:grpSp>
      <p:grpSp>
        <p:nvGrpSpPr>
          <p:cNvPr id="19" name="図形グループ 18"/>
          <p:cNvGrpSpPr/>
          <p:nvPr/>
        </p:nvGrpSpPr>
        <p:grpSpPr>
          <a:xfrm>
            <a:off x="685800" y="4038600"/>
            <a:ext cx="7002755" cy="1445062"/>
            <a:chOff x="685800" y="3203138"/>
            <a:chExt cx="7002755" cy="1445062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2438400" y="3203138"/>
              <a:ext cx="5250155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ソフトウェア生産技術の追求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人月を前提としない開発方法</a:t>
              </a:r>
              <a:endParaRPr lang="en-US" altLang="ja-JP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現場・現物主義、改善による品質とスピードの両立</a:t>
              </a:r>
              <a:endParaRPr kumimoji="1" lang="en-US" altLang="ja-JP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改善と工夫で利益率拡大</a:t>
              </a:r>
              <a:endParaRPr kumimoji="1" lang="ja-JP" altLang="en-US" sz="1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</p:txBody>
        </p:sp>
        <p:pic>
          <p:nvPicPr>
            <p:cNvPr id="22" name="図 21" descr="MM910001087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3341914"/>
              <a:ext cx="1828800" cy="1306286"/>
            </a:xfrm>
            <a:prstGeom prst="rect">
              <a:avLst/>
            </a:prstGeom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940678" y="3577717"/>
              <a:ext cx="14686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2400" dirty="0" smtClean="0">
                  <a:solidFill>
                    <a:srgbClr val="408000"/>
                  </a:solidFill>
                  <a:effectLst>
                    <a:glow rad="203200">
                      <a:schemeClr val="bg1">
                        <a:alpha val="75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アジャイル</a:t>
              </a:r>
              <a:endParaRPr kumimoji="1" lang="en-US" altLang="ja-JP" sz="2400" dirty="0" smtClean="0">
                <a:solidFill>
                  <a:srgbClr val="408000"/>
                </a:solidFill>
                <a:effectLst>
                  <a:glow rad="203200">
                    <a:schemeClr val="bg1">
                      <a:alpha val="75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algn="r"/>
              <a:r>
                <a:rPr kumimoji="1" lang="ja-JP" altLang="en-US" sz="2400" dirty="0" smtClean="0">
                  <a:solidFill>
                    <a:srgbClr val="408000"/>
                  </a:solidFill>
                  <a:effectLst>
                    <a:glow rad="203200">
                      <a:schemeClr val="bg1">
                        <a:alpha val="75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開発</a:t>
              </a:r>
              <a:endParaRPr kumimoji="1" lang="en-US" altLang="ja-JP" sz="2400" dirty="0" smtClean="0">
                <a:solidFill>
                  <a:srgbClr val="408000"/>
                </a:solidFill>
                <a:effectLst>
                  <a:glow rad="203200">
                    <a:schemeClr val="bg1">
                      <a:alpha val="75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</p:txBody>
        </p:sp>
      </p:grpSp>
      <p:grpSp>
        <p:nvGrpSpPr>
          <p:cNvPr id="25" name="図形グループ 24"/>
          <p:cNvGrpSpPr/>
          <p:nvPr/>
        </p:nvGrpSpPr>
        <p:grpSpPr>
          <a:xfrm>
            <a:off x="762000" y="2514600"/>
            <a:ext cx="7892765" cy="1810461"/>
            <a:chOff x="762000" y="1371600"/>
            <a:chExt cx="7892765" cy="1810461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406" y="2133600"/>
              <a:ext cx="775018" cy="4620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1371601"/>
              <a:ext cx="802736" cy="757298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6400" y="1371600"/>
              <a:ext cx="581264" cy="5812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00" y="2503714"/>
              <a:ext cx="1524000" cy="678347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76400" y="2133600"/>
              <a:ext cx="581264" cy="457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4" name="テキスト ボックス 33"/>
            <p:cNvSpPr txBox="1"/>
            <p:nvPr/>
          </p:nvSpPr>
          <p:spPr>
            <a:xfrm>
              <a:off x="2438400" y="1371600"/>
              <a:ext cx="6216365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OSS(Open Source Software)</a:t>
              </a:r>
              <a:r>
                <a:rPr kumimoji="1" lang="ja-JP" altLang="en-US" sz="24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への対応力強化</a:t>
              </a:r>
              <a:endParaRPr kumimoji="1" lang="en-US" altLang="ja-JP" sz="2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en-US" altLang="ja-JP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TCO</a:t>
              </a:r>
              <a:r>
                <a:rPr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の削減の流れの中で</a:t>
              </a:r>
              <a:r>
                <a:rPr lang="en-US" altLang="ja-JP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OSS</a:t>
              </a:r>
              <a:r>
                <a:rPr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への期待が拡大</a:t>
              </a:r>
              <a:endParaRPr lang="en-US" altLang="ja-JP" sz="1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kumimoji="1" lang="en-US" altLang="ja-JP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“</a:t>
              </a:r>
              <a:r>
                <a:rPr kumimoji="1"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スタンダード</a:t>
              </a:r>
              <a:r>
                <a:rPr kumimoji="1" lang="en-US" altLang="ja-JP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”</a:t>
              </a:r>
              <a:r>
                <a:rPr kumimoji="1"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としての社会的認知とコミットの拡大</a:t>
              </a:r>
              <a:endParaRPr kumimoji="1" lang="en-US" altLang="ja-JP" sz="1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製品力のビジネスから活用力のビジネスへシフト</a:t>
              </a:r>
              <a:endParaRPr kumimoji="1" lang="ja-JP" altLang="en-US" sz="18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687829" y="5562600"/>
            <a:ext cx="7765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ea typeface="ＤＦＰ太丸ゴシック体"/>
                <a:cs typeface="Arial Black"/>
              </a:rPr>
              <a:t>お客様に</a:t>
            </a:r>
            <a:r>
              <a:rPr kumimoji="1" lang="en-US" altLang="ja-JP" sz="2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ea typeface="ＤＦＰ太丸ゴシック体"/>
                <a:cs typeface="Arial Black"/>
              </a:rPr>
              <a:t>IT</a:t>
            </a:r>
            <a:r>
              <a:rPr kumimoji="1" lang="ja-JP" altLang="en-US" sz="2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ea typeface="ＤＦＰ太丸ゴシック体"/>
                <a:cs typeface="Arial Black"/>
              </a:rPr>
              <a:t>を使わせるビジネス</a:t>
            </a:r>
            <a:r>
              <a:rPr lang="ja-JP" altLang="en-US" sz="2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ea typeface="ＤＦＰ太丸ゴシック体"/>
                <a:cs typeface="Arial Black"/>
              </a:rPr>
              <a:t>から、</a:t>
            </a:r>
            <a:endParaRPr lang="en-US" altLang="ja-JP" sz="2800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 Black"/>
              <a:ea typeface="ＤＦＰ太丸ゴシック体"/>
              <a:cs typeface="Arial Black"/>
            </a:endParaRPr>
          </a:p>
          <a:p>
            <a:r>
              <a:rPr lang="ja-JP" altLang="en-US" sz="2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ea typeface="ＤＦＰ太丸ゴシック体"/>
                <a:cs typeface="Arial Black"/>
              </a:rPr>
              <a:t>自ら</a:t>
            </a:r>
            <a:r>
              <a:rPr lang="en-US" altLang="ja-JP" sz="2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ea typeface="ＤＦＰ太丸ゴシック体"/>
                <a:cs typeface="Arial Black"/>
              </a:rPr>
              <a:t>IT</a:t>
            </a:r>
            <a:r>
              <a:rPr lang="ja-JP" altLang="en-US" sz="2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/>
                <a:ea typeface="ＤＦＰ太丸ゴシック体"/>
                <a:cs typeface="Arial Black"/>
              </a:rPr>
              <a:t>を使って顧客価値を生みだすビジネスへ</a:t>
            </a:r>
            <a:endParaRPr kumimoji="1" lang="ja-JP" altLang="en-US" sz="28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 Black"/>
              <a:ea typeface="ＤＦＰ太丸ゴシック体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15327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台形 131"/>
          <p:cNvSpPr/>
          <p:nvPr/>
        </p:nvSpPr>
        <p:spPr>
          <a:xfrm rot="16200000">
            <a:off x="2043799" y="2741766"/>
            <a:ext cx="6289526" cy="1263196"/>
          </a:xfrm>
          <a:prstGeom prst="trapezoid">
            <a:avLst>
              <a:gd name="adj" fmla="val 118282"/>
            </a:avLst>
          </a:prstGeom>
          <a:solidFill>
            <a:srgbClr val="CCFF66">
              <a:alpha val="61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>
              <a:solidFill>
                <a:schemeClr val="dk1"/>
              </a:solidFill>
            </a:endParaRPr>
          </a:p>
        </p:txBody>
      </p:sp>
      <p:sp>
        <p:nvSpPr>
          <p:cNvPr id="133" name="正方形/長方形 132"/>
          <p:cNvSpPr/>
          <p:nvPr/>
        </p:nvSpPr>
        <p:spPr>
          <a:xfrm>
            <a:off x="5820157" y="233065"/>
            <a:ext cx="3063074" cy="6289525"/>
          </a:xfrm>
          <a:prstGeom prst="rect">
            <a:avLst/>
          </a:prstGeom>
          <a:solidFill>
            <a:srgbClr val="CCFF66">
              <a:alpha val="61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>
              <a:solidFill>
                <a:schemeClr val="dk1"/>
              </a:solidFill>
            </a:endParaRPr>
          </a:p>
        </p:txBody>
      </p:sp>
      <p:sp>
        <p:nvSpPr>
          <p:cNvPr id="134" name="フリーフォーム 133"/>
          <p:cNvSpPr/>
          <p:nvPr/>
        </p:nvSpPr>
        <p:spPr>
          <a:xfrm>
            <a:off x="153539" y="228603"/>
            <a:ext cx="5666619" cy="6289524"/>
          </a:xfrm>
          <a:custGeom>
            <a:avLst/>
            <a:gdLst>
              <a:gd name="connsiteX0" fmla="*/ 5648476 w 5666619"/>
              <a:gd name="connsiteY0" fmla="*/ 0 h 6289524"/>
              <a:gd name="connsiteX1" fmla="*/ 4039810 w 5666619"/>
              <a:gd name="connsiteY1" fmla="*/ 1917096 h 6289524"/>
              <a:gd name="connsiteX2" fmla="*/ 4045857 w 5666619"/>
              <a:gd name="connsiteY2" fmla="*/ 4384524 h 6289524"/>
              <a:gd name="connsiteX3" fmla="*/ 5666619 w 5666619"/>
              <a:gd name="connsiteY3" fmla="*/ 6283477 h 6289524"/>
              <a:gd name="connsiteX4" fmla="*/ 0 w 5666619"/>
              <a:gd name="connsiteY4" fmla="*/ 6289524 h 6289524"/>
              <a:gd name="connsiteX5" fmla="*/ 24191 w 5666619"/>
              <a:gd name="connsiteY5" fmla="*/ 12096 h 6289524"/>
              <a:gd name="connsiteX6" fmla="*/ 5648476 w 5666619"/>
              <a:gd name="connsiteY6" fmla="*/ 0 h 628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6619" h="6289524">
                <a:moveTo>
                  <a:pt x="5648476" y="0"/>
                </a:moveTo>
                <a:lnTo>
                  <a:pt x="4039810" y="1917096"/>
                </a:lnTo>
                <a:cubicBezTo>
                  <a:pt x="4041826" y="2739572"/>
                  <a:pt x="4043841" y="3562048"/>
                  <a:pt x="4045857" y="4384524"/>
                </a:cubicBezTo>
                <a:lnTo>
                  <a:pt x="5666619" y="6283477"/>
                </a:lnTo>
                <a:lnTo>
                  <a:pt x="0" y="6289524"/>
                </a:lnTo>
                <a:cubicBezTo>
                  <a:pt x="8064" y="4197048"/>
                  <a:pt x="16127" y="2104572"/>
                  <a:pt x="24191" y="12096"/>
                </a:cubicBezTo>
                <a:lnTo>
                  <a:pt x="5648476" y="0"/>
                </a:lnTo>
                <a:close/>
              </a:path>
            </a:pathLst>
          </a:custGeom>
          <a:solidFill>
            <a:srgbClr val="3366FF">
              <a:alpha val="61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>
              <a:solidFill>
                <a:schemeClr val="dk1"/>
              </a:solidFill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268443" y="450157"/>
            <a:ext cx="8515047" cy="6216953"/>
            <a:chOff x="268443" y="450157"/>
            <a:chExt cx="8515047" cy="6216953"/>
          </a:xfrm>
        </p:grpSpPr>
        <p:sp>
          <p:nvSpPr>
            <p:cNvPr id="135" name="正方形/長方形 134"/>
            <p:cNvSpPr/>
            <p:nvPr/>
          </p:nvSpPr>
          <p:spPr>
            <a:xfrm rot="18547448" flipH="1">
              <a:off x="1441681" y="3201824"/>
              <a:ext cx="6216953" cy="71362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srgbClr val="800000"/>
                </a:solidFill>
              </a:endParaRPr>
            </a:p>
          </p:txBody>
        </p:sp>
        <p:sp>
          <p:nvSpPr>
            <p:cNvPr id="136" name="正方形/長方形 135"/>
            <p:cNvSpPr/>
            <p:nvPr/>
          </p:nvSpPr>
          <p:spPr>
            <a:xfrm rot="3052552">
              <a:off x="1441680" y="3201824"/>
              <a:ext cx="6216953" cy="71362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srgbClr val="800000"/>
                </a:solidFill>
              </a:endParaRPr>
            </a:p>
          </p:txBody>
        </p:sp>
        <p:sp>
          <p:nvSpPr>
            <p:cNvPr id="137" name="円/楕円 136"/>
            <p:cNvSpPr/>
            <p:nvPr/>
          </p:nvSpPr>
          <p:spPr>
            <a:xfrm>
              <a:off x="3446466" y="2445381"/>
              <a:ext cx="2207381" cy="2224541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2000" dirty="0" smtClean="0">
                  <a:solidFill>
                    <a:schemeClr val="bg1"/>
                  </a:solidFill>
                </a:rPr>
                <a:t>ガバナンス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en-US" altLang="ja-JP" sz="1000" dirty="0" smtClean="0">
                  <a:solidFill>
                    <a:schemeClr val="bg1"/>
                  </a:solidFill>
                </a:rPr>
                <a:t>IT</a:t>
              </a:r>
              <a:r>
                <a:rPr lang="ja-JP" altLang="en-US" sz="1000" dirty="0" smtClean="0">
                  <a:solidFill>
                    <a:schemeClr val="bg1"/>
                  </a:solidFill>
                </a:rPr>
                <a:t>の仕組みで</a:t>
              </a:r>
              <a:endParaRPr lang="en-US" altLang="ja-JP" sz="1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1000" dirty="0" smtClean="0">
                  <a:solidFill>
                    <a:schemeClr val="bg1"/>
                  </a:solidFill>
                </a:rPr>
                <a:t>業務の適正化を担保</a:t>
              </a:r>
              <a:endParaRPr kumimoji="1" lang="ja-JP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38" name="角丸四角形 137"/>
            <p:cNvSpPr/>
            <p:nvPr/>
          </p:nvSpPr>
          <p:spPr>
            <a:xfrm>
              <a:off x="268443" y="722301"/>
              <a:ext cx="2878666" cy="100390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デジタル・リマスタリング</a:t>
              </a:r>
              <a:endParaRPr kumimoji="1" lang="en-US" altLang="ja-JP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1000" dirty="0" smtClean="0">
                  <a:solidFill>
                    <a:schemeClr val="bg1"/>
                  </a:solidFill>
                </a:rPr>
                <a:t>レガシー・アプリを新しいテクノロジーで再構築</a:t>
              </a:r>
              <a:endParaRPr kumimoji="1" lang="ja-JP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39" name="角丸四角形 138"/>
            <p:cNvSpPr/>
            <p:nvPr/>
          </p:nvSpPr>
          <p:spPr>
            <a:xfrm>
              <a:off x="268443" y="5371559"/>
              <a:ext cx="2878666" cy="100390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グローバル対応</a:t>
              </a:r>
              <a:endParaRPr kumimoji="1" lang="en-US" altLang="ja-JP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sz="1000" dirty="0" smtClean="0">
                  <a:solidFill>
                    <a:schemeClr val="bg1"/>
                  </a:solidFill>
                </a:rPr>
                <a:t>海外拠点展開と国内のグローバル化に対応</a:t>
              </a:r>
              <a:endParaRPr kumimoji="1" lang="ja-JP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40" name="角丸四角形 139"/>
            <p:cNvSpPr/>
            <p:nvPr/>
          </p:nvSpPr>
          <p:spPr>
            <a:xfrm>
              <a:off x="5904824" y="5371559"/>
              <a:ext cx="2878666" cy="100390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リソース最適化</a:t>
              </a:r>
              <a:endParaRPr kumimoji="1" lang="en-US" altLang="ja-JP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1000" dirty="0" smtClean="0">
                  <a:solidFill>
                    <a:schemeClr val="bg1"/>
                  </a:solidFill>
                </a:rPr>
                <a:t>頭打ちの</a:t>
              </a:r>
              <a:r>
                <a:rPr lang="en-US" altLang="ja-JP" sz="1000" dirty="0" smtClean="0">
                  <a:solidFill>
                    <a:schemeClr val="bg1"/>
                  </a:solidFill>
                </a:rPr>
                <a:t>IT</a:t>
              </a:r>
              <a:r>
                <a:rPr lang="ja-JP" altLang="en-US" sz="1000" dirty="0" smtClean="0">
                  <a:solidFill>
                    <a:schemeClr val="bg1"/>
                  </a:solidFill>
                </a:rPr>
                <a:t>予算、攻めの施策へリソース・シフト</a:t>
              </a:r>
              <a:endParaRPr kumimoji="1" lang="ja-JP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41" name="角丸四角形 140"/>
            <p:cNvSpPr/>
            <p:nvPr/>
          </p:nvSpPr>
          <p:spPr>
            <a:xfrm>
              <a:off x="5904824" y="722301"/>
              <a:ext cx="2878666" cy="100390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セキュリティ</a:t>
              </a:r>
              <a:r>
                <a:rPr kumimoji="1" lang="en-US" altLang="ja-JP" sz="2000" dirty="0" smtClean="0">
                  <a:solidFill>
                    <a:schemeClr val="bg1"/>
                  </a:solidFill>
                </a:rPr>
                <a:t> &amp; DR</a:t>
              </a:r>
            </a:p>
            <a:p>
              <a:pPr algn="ctr"/>
              <a:r>
                <a:rPr lang="ja-JP" altLang="en-US" sz="1000" dirty="0" smtClean="0">
                  <a:solidFill>
                    <a:schemeClr val="bg1"/>
                  </a:solidFill>
                </a:rPr>
                <a:t>効率や利便性を犠牲にしない対策</a:t>
              </a:r>
              <a:endParaRPr kumimoji="1" lang="ja-JP" alt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2" name="角丸四角形 141"/>
          <p:cNvSpPr/>
          <p:nvPr/>
        </p:nvSpPr>
        <p:spPr>
          <a:xfrm>
            <a:off x="3448732" y="2545210"/>
            <a:ext cx="2201333" cy="39309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ハイブリッド・クラウド</a:t>
            </a:r>
            <a:endParaRPr kumimoji="1" lang="en-US" altLang="ja-JP" sz="1000" dirty="0" smtClean="0"/>
          </a:p>
          <a:p>
            <a:pPr algn="ctr"/>
            <a:r>
              <a:rPr lang="ja-JP" altLang="en-US" sz="800" dirty="0" smtClean="0"/>
              <a:t>パブリック</a:t>
            </a:r>
            <a:r>
              <a:rPr lang="en-US" altLang="ja-JP" sz="800" dirty="0" smtClean="0"/>
              <a:t>+</a:t>
            </a:r>
            <a:r>
              <a:rPr lang="ja-JP" altLang="en-US" sz="800" dirty="0" smtClean="0"/>
              <a:t>プライベート連携</a:t>
            </a:r>
            <a:endParaRPr kumimoji="1" lang="ja-JP" altLang="en-US" sz="800" dirty="0"/>
          </a:p>
        </p:txBody>
      </p:sp>
      <p:sp>
        <p:nvSpPr>
          <p:cNvPr id="143" name="角丸四角形 142"/>
          <p:cNvSpPr/>
          <p:nvPr/>
        </p:nvSpPr>
        <p:spPr>
          <a:xfrm>
            <a:off x="3438214" y="4236290"/>
            <a:ext cx="2201333" cy="39309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クラウド・セントリック</a:t>
            </a:r>
            <a:endParaRPr kumimoji="1" lang="en-US" altLang="ja-JP" sz="1000" dirty="0" smtClean="0"/>
          </a:p>
          <a:p>
            <a:pPr algn="ctr"/>
            <a:r>
              <a:rPr lang="ja-JP" altLang="en-US" sz="800" dirty="0" smtClean="0"/>
              <a:t>クラウド集約と全体最適</a:t>
            </a:r>
            <a:endParaRPr kumimoji="1" lang="ja-JP" altLang="en-US" sz="800" dirty="0"/>
          </a:p>
        </p:txBody>
      </p:sp>
      <p:sp>
        <p:nvSpPr>
          <p:cNvPr id="144" name="角丸四角形 143"/>
          <p:cNvSpPr/>
          <p:nvPr/>
        </p:nvSpPr>
        <p:spPr>
          <a:xfrm>
            <a:off x="1034423" y="3909718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800" dirty="0" err="1" smtClean="0"/>
              <a:t>Hadoop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エコシステム</a:t>
            </a:r>
            <a:endParaRPr kumimoji="1" lang="ja-JP" altLang="en-US" sz="800" dirty="0"/>
          </a:p>
        </p:txBody>
      </p:sp>
      <p:sp>
        <p:nvSpPr>
          <p:cNvPr id="145" name="角丸四角形 144"/>
          <p:cNvSpPr/>
          <p:nvPr/>
        </p:nvSpPr>
        <p:spPr>
          <a:xfrm>
            <a:off x="3410710" y="760794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アジャイル開発</a:t>
            </a:r>
            <a:endParaRPr kumimoji="1" lang="ja-JP" altLang="en-US" sz="800" dirty="0"/>
          </a:p>
        </p:txBody>
      </p:sp>
      <p:sp>
        <p:nvSpPr>
          <p:cNvPr id="146" name="角丸四角形 145"/>
          <p:cNvSpPr/>
          <p:nvPr/>
        </p:nvSpPr>
        <p:spPr>
          <a:xfrm>
            <a:off x="269202" y="4957957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グローバル標準</a:t>
            </a:r>
            <a:endParaRPr kumimoji="1" lang="en-US" altLang="ja-JP" sz="800" dirty="0" smtClean="0"/>
          </a:p>
          <a:p>
            <a:pPr algn="ctr"/>
            <a:r>
              <a:rPr kumimoji="1" lang="ja-JP" altLang="en-US" sz="800" dirty="0" smtClean="0"/>
              <a:t>アプリケーション</a:t>
            </a:r>
            <a:endParaRPr kumimoji="1" lang="ja-JP" altLang="en-US" sz="800" dirty="0"/>
          </a:p>
        </p:txBody>
      </p:sp>
      <p:sp>
        <p:nvSpPr>
          <p:cNvPr id="147" name="角丸四角形 146"/>
          <p:cNvSpPr/>
          <p:nvPr/>
        </p:nvSpPr>
        <p:spPr>
          <a:xfrm>
            <a:off x="3984554" y="4813913"/>
            <a:ext cx="1124633" cy="302037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800" dirty="0" err="1" smtClean="0"/>
              <a:t>DaaS</a:t>
            </a:r>
            <a:r>
              <a:rPr lang="en-US" altLang="ja-JP" sz="800" smtClean="0"/>
              <a:t>/</a:t>
            </a:r>
            <a:r>
              <a:rPr lang="en-US" altLang="ja-JP" sz="800"/>
              <a:t> </a:t>
            </a:r>
            <a:r>
              <a:rPr lang="en-US" altLang="ja-JP" sz="800" smtClean="0"/>
              <a:t>VDI</a:t>
            </a:r>
            <a:endParaRPr lang="en-US" altLang="ja-JP" sz="800" dirty="0"/>
          </a:p>
          <a:p>
            <a:pPr algn="ctr"/>
            <a:r>
              <a:rPr lang="en-US" altLang="ja-JP" sz="800" dirty="0" smtClean="0"/>
              <a:t>GPU</a:t>
            </a:r>
            <a:r>
              <a:rPr lang="ja-JP" altLang="en-US" sz="800" dirty="0" smtClean="0"/>
              <a:t>仮想化</a:t>
            </a:r>
            <a:endParaRPr kumimoji="1" lang="ja-JP" altLang="en-US" sz="800" dirty="0"/>
          </a:p>
        </p:txBody>
      </p:sp>
      <p:sp>
        <p:nvSpPr>
          <p:cNvPr id="148" name="角丸四角形 147"/>
          <p:cNvSpPr/>
          <p:nvPr/>
        </p:nvSpPr>
        <p:spPr>
          <a:xfrm>
            <a:off x="3973026" y="1150868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 smtClean="0"/>
              <a:t>マルチスキル</a:t>
            </a:r>
            <a:endParaRPr lang="en-US" altLang="ja-JP" sz="800" dirty="0" smtClean="0"/>
          </a:p>
          <a:p>
            <a:pPr algn="ctr"/>
            <a:r>
              <a:rPr kumimoji="1" lang="ja-JP" altLang="en-US" sz="800" dirty="0" smtClean="0"/>
              <a:t>エンジニア</a:t>
            </a:r>
            <a:endParaRPr kumimoji="1" lang="ja-JP" altLang="en-US" sz="800" dirty="0"/>
          </a:p>
        </p:txBody>
      </p:sp>
      <p:sp>
        <p:nvSpPr>
          <p:cNvPr id="149" name="角丸四角形 148"/>
          <p:cNvSpPr/>
          <p:nvPr/>
        </p:nvSpPr>
        <p:spPr>
          <a:xfrm>
            <a:off x="3419592" y="1568151"/>
            <a:ext cx="2246351" cy="39309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000" dirty="0" smtClean="0"/>
              <a:t>戦略的アプリケーション開発</a:t>
            </a:r>
            <a:endParaRPr kumimoji="1" lang="ja-JP" altLang="en-US" sz="1000" dirty="0"/>
          </a:p>
        </p:txBody>
      </p:sp>
      <p:sp>
        <p:nvSpPr>
          <p:cNvPr id="150" name="角丸四角形 149"/>
          <p:cNvSpPr/>
          <p:nvPr/>
        </p:nvSpPr>
        <p:spPr>
          <a:xfrm>
            <a:off x="4556508" y="760794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マッシュアップ開発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開発</a:t>
            </a:r>
            <a:r>
              <a:rPr lang="en-US" altLang="ja-JP" sz="800" dirty="0" smtClean="0"/>
              <a:t>FW</a:t>
            </a:r>
            <a:endParaRPr kumimoji="1" lang="ja-JP" altLang="en-US" sz="800" dirty="0"/>
          </a:p>
        </p:txBody>
      </p:sp>
      <p:sp>
        <p:nvSpPr>
          <p:cNvPr id="151" name="角丸四角形 150"/>
          <p:cNvSpPr/>
          <p:nvPr/>
        </p:nvSpPr>
        <p:spPr>
          <a:xfrm>
            <a:off x="1034424" y="2917232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ソーシャル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マーケティング</a:t>
            </a:r>
            <a:endParaRPr kumimoji="1" lang="ja-JP" altLang="en-US" sz="800" dirty="0"/>
          </a:p>
        </p:txBody>
      </p:sp>
      <p:sp>
        <p:nvSpPr>
          <p:cNvPr id="152" name="角丸四角形 151"/>
          <p:cNvSpPr/>
          <p:nvPr/>
        </p:nvSpPr>
        <p:spPr>
          <a:xfrm>
            <a:off x="266137" y="4508531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000" dirty="0" smtClean="0"/>
              <a:t>クラウド</a:t>
            </a:r>
            <a:r>
              <a:rPr lang="en-US" altLang="ja-JP" sz="1000" dirty="0" smtClean="0"/>
              <a:t>ERP</a:t>
            </a:r>
            <a:endParaRPr kumimoji="1" lang="ja-JP" altLang="en-US" sz="1000" dirty="0"/>
          </a:p>
        </p:txBody>
      </p:sp>
      <p:sp>
        <p:nvSpPr>
          <p:cNvPr id="153" name="角丸四角形 152"/>
          <p:cNvSpPr/>
          <p:nvPr/>
        </p:nvSpPr>
        <p:spPr>
          <a:xfrm>
            <a:off x="1457179" y="4957957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dirty="0" smtClean="0"/>
              <a:t>2 Tier ERP</a:t>
            </a:r>
            <a:endParaRPr kumimoji="1" lang="ja-JP" altLang="en-US" sz="1000" dirty="0"/>
          </a:p>
        </p:txBody>
      </p:sp>
      <p:sp>
        <p:nvSpPr>
          <p:cNvPr id="154" name="角丸四角形 153"/>
          <p:cNvSpPr/>
          <p:nvPr/>
        </p:nvSpPr>
        <p:spPr>
          <a:xfrm>
            <a:off x="5481681" y="3373365"/>
            <a:ext cx="1678717" cy="3961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アウトソーシング</a:t>
            </a:r>
            <a:endParaRPr kumimoji="1" lang="en-US" altLang="ja-JP" sz="1000" dirty="0" smtClean="0"/>
          </a:p>
        </p:txBody>
      </p:sp>
      <p:sp>
        <p:nvSpPr>
          <p:cNvPr id="155" name="角丸四角形 154"/>
          <p:cNvSpPr/>
          <p:nvPr/>
        </p:nvSpPr>
        <p:spPr>
          <a:xfrm>
            <a:off x="3452514" y="5256563"/>
            <a:ext cx="2201333" cy="39309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基幹業務</a:t>
            </a:r>
            <a:r>
              <a:rPr kumimoji="1" lang="en-US" altLang="ja-JP" sz="1000" dirty="0" smtClean="0"/>
              <a:t>DB+</a:t>
            </a:r>
            <a:r>
              <a:rPr kumimoji="1" lang="ja-JP" altLang="en-US" sz="1000" dirty="0" smtClean="0"/>
              <a:t>リアルタイム</a:t>
            </a:r>
            <a:r>
              <a:rPr kumimoji="1" lang="en-US" altLang="ja-JP" sz="1000" dirty="0" smtClean="0"/>
              <a:t>DWH</a:t>
            </a:r>
          </a:p>
          <a:p>
            <a:pPr algn="ctr"/>
            <a:r>
              <a:rPr lang="ja-JP" altLang="en-US" sz="1000" dirty="0" smtClean="0"/>
              <a:t>統合</a:t>
            </a:r>
            <a:endParaRPr kumimoji="1" lang="ja-JP" altLang="en-US" sz="1000" dirty="0"/>
          </a:p>
        </p:txBody>
      </p:sp>
      <p:sp>
        <p:nvSpPr>
          <p:cNvPr id="156" name="角丸四角形 155"/>
          <p:cNvSpPr/>
          <p:nvPr/>
        </p:nvSpPr>
        <p:spPr>
          <a:xfrm>
            <a:off x="2290958" y="3909718"/>
            <a:ext cx="1080745" cy="302037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クラウド</a:t>
            </a:r>
            <a:r>
              <a:rPr kumimoji="1" lang="en-US" altLang="ja-JP" sz="1000" dirty="0" smtClean="0"/>
              <a:t>OS</a:t>
            </a:r>
          </a:p>
        </p:txBody>
      </p:sp>
      <p:sp>
        <p:nvSpPr>
          <p:cNvPr id="157" name="角丸四角形 156"/>
          <p:cNvSpPr/>
          <p:nvPr/>
        </p:nvSpPr>
        <p:spPr>
          <a:xfrm>
            <a:off x="269665" y="2327190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00" dirty="0" smtClean="0"/>
              <a:t>HTML5</a:t>
            </a:r>
            <a:endParaRPr kumimoji="1" lang="ja-JP" altLang="en-US" sz="1000" dirty="0"/>
          </a:p>
        </p:txBody>
      </p:sp>
      <p:sp>
        <p:nvSpPr>
          <p:cNvPr id="158" name="角丸四角形 157"/>
          <p:cNvSpPr/>
          <p:nvPr/>
        </p:nvSpPr>
        <p:spPr>
          <a:xfrm>
            <a:off x="2295801" y="2917232"/>
            <a:ext cx="1096885" cy="32311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クラウド</a:t>
            </a:r>
            <a:r>
              <a:rPr kumimoji="1" lang="en-US" altLang="ja-JP" sz="1000" dirty="0" smtClean="0"/>
              <a:t>API</a:t>
            </a:r>
            <a:endParaRPr kumimoji="1" lang="ja-JP" altLang="en-US" sz="1000" dirty="0"/>
          </a:p>
        </p:txBody>
      </p:sp>
      <p:sp>
        <p:nvSpPr>
          <p:cNvPr id="159" name="角丸四角形 158"/>
          <p:cNvSpPr/>
          <p:nvPr/>
        </p:nvSpPr>
        <p:spPr>
          <a:xfrm>
            <a:off x="1460708" y="1863255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スマートフォン</a:t>
            </a:r>
            <a:endParaRPr kumimoji="1" lang="en-US" altLang="ja-JP" sz="800" dirty="0" smtClean="0"/>
          </a:p>
          <a:p>
            <a:pPr algn="ctr"/>
            <a:r>
              <a:rPr kumimoji="1" lang="ja-JP" altLang="en-US" sz="800" dirty="0" smtClean="0"/>
              <a:t>タブレット</a:t>
            </a:r>
            <a:endParaRPr kumimoji="1" lang="en-US" altLang="ja-JP" sz="800" dirty="0" smtClean="0"/>
          </a:p>
        </p:txBody>
      </p:sp>
      <p:sp>
        <p:nvSpPr>
          <p:cNvPr id="160" name="角丸四角形 159"/>
          <p:cNvSpPr/>
          <p:nvPr/>
        </p:nvSpPr>
        <p:spPr>
          <a:xfrm>
            <a:off x="3447613" y="2075681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インソーシング</a:t>
            </a:r>
            <a:endParaRPr kumimoji="1" lang="ja-JP" altLang="en-US" sz="800" dirty="0"/>
          </a:p>
        </p:txBody>
      </p:sp>
      <p:sp>
        <p:nvSpPr>
          <p:cNvPr id="161" name="角丸四角形 160"/>
          <p:cNvSpPr/>
          <p:nvPr/>
        </p:nvSpPr>
        <p:spPr>
          <a:xfrm>
            <a:off x="7681542" y="3377828"/>
            <a:ext cx="1096885" cy="321398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新世代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データセンター</a:t>
            </a:r>
            <a:endParaRPr kumimoji="1" lang="en-US" altLang="ja-JP" sz="800" dirty="0" smtClean="0"/>
          </a:p>
        </p:txBody>
      </p:sp>
      <p:sp>
        <p:nvSpPr>
          <p:cNvPr id="162" name="角丸四角形 161"/>
          <p:cNvSpPr/>
          <p:nvPr/>
        </p:nvSpPr>
        <p:spPr>
          <a:xfrm>
            <a:off x="3984553" y="5748832"/>
            <a:ext cx="1124633" cy="304496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700" dirty="0" smtClean="0"/>
              <a:t>デュアルフォーマット</a:t>
            </a:r>
            <a:endParaRPr kumimoji="1" lang="en-US" altLang="ja-JP" sz="700" dirty="0" smtClean="0"/>
          </a:p>
          <a:p>
            <a:pPr algn="ctr"/>
            <a:r>
              <a:rPr lang="en-US" altLang="ja-JP" sz="800" dirty="0" smtClean="0"/>
              <a:t>RDB+</a:t>
            </a:r>
            <a:r>
              <a:rPr lang="ja-JP" altLang="en-US" sz="800" dirty="0" smtClean="0"/>
              <a:t>列指向</a:t>
            </a:r>
            <a:r>
              <a:rPr lang="en-US" altLang="ja-JP" sz="800" dirty="0" smtClean="0"/>
              <a:t>DB</a:t>
            </a:r>
            <a:endParaRPr kumimoji="1" lang="en-US" altLang="ja-JP" sz="800" dirty="0" smtClean="0"/>
          </a:p>
        </p:txBody>
      </p:sp>
      <p:sp>
        <p:nvSpPr>
          <p:cNvPr id="163" name="角丸四角形 162"/>
          <p:cNvSpPr/>
          <p:nvPr/>
        </p:nvSpPr>
        <p:spPr>
          <a:xfrm>
            <a:off x="3452516" y="6109461"/>
            <a:ext cx="1104448" cy="304496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インメモリー</a:t>
            </a:r>
            <a:endParaRPr kumimoji="1" lang="en-US" altLang="ja-JP" sz="1000" dirty="0" smtClean="0"/>
          </a:p>
        </p:txBody>
      </p:sp>
      <p:sp>
        <p:nvSpPr>
          <p:cNvPr id="164" name="角丸四角形 163"/>
          <p:cNvSpPr/>
          <p:nvPr/>
        </p:nvSpPr>
        <p:spPr>
          <a:xfrm>
            <a:off x="4549399" y="6107002"/>
            <a:ext cx="1104448" cy="304496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フラッシュ</a:t>
            </a:r>
            <a:endParaRPr kumimoji="1" lang="en-US" altLang="ja-JP" sz="800" dirty="0" smtClean="0"/>
          </a:p>
          <a:p>
            <a:pPr algn="ctr"/>
            <a:r>
              <a:rPr kumimoji="1" lang="ja-JP" altLang="en-US" sz="800" dirty="0" smtClean="0"/>
              <a:t>ストレージ</a:t>
            </a:r>
            <a:endParaRPr kumimoji="1" lang="en-US" altLang="ja-JP" sz="800" dirty="0" smtClean="0"/>
          </a:p>
        </p:txBody>
      </p:sp>
      <p:sp>
        <p:nvSpPr>
          <p:cNvPr id="165" name="角丸四角形 164"/>
          <p:cNvSpPr/>
          <p:nvPr/>
        </p:nvSpPr>
        <p:spPr>
          <a:xfrm>
            <a:off x="272730" y="1860598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アプリケーション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の</a:t>
            </a:r>
            <a:r>
              <a:rPr lang="en-US" altLang="ja-JP" sz="800" dirty="0" smtClean="0"/>
              <a:t>Web</a:t>
            </a:r>
            <a:r>
              <a:rPr lang="ja-JP" altLang="en-US" sz="800" dirty="0" smtClean="0"/>
              <a:t>化</a:t>
            </a:r>
            <a:endParaRPr kumimoji="1" lang="ja-JP" altLang="en-US" sz="800" dirty="0"/>
          </a:p>
        </p:txBody>
      </p:sp>
      <p:sp>
        <p:nvSpPr>
          <p:cNvPr id="166" name="角丸四角形 165"/>
          <p:cNvSpPr/>
          <p:nvPr/>
        </p:nvSpPr>
        <p:spPr>
          <a:xfrm>
            <a:off x="1928932" y="3373365"/>
            <a:ext cx="1699043" cy="3961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オープン</a:t>
            </a:r>
            <a:endParaRPr kumimoji="1" lang="en-US" altLang="ja-JP" sz="1000" dirty="0" smtClean="0"/>
          </a:p>
          <a:p>
            <a:pPr algn="ctr"/>
            <a:r>
              <a:rPr lang="ja-JP" altLang="en-US" sz="1000" dirty="0" smtClean="0"/>
              <a:t>ソフト</a:t>
            </a:r>
            <a:r>
              <a:rPr lang="en-US" altLang="ja-JP" sz="1000" dirty="0" smtClean="0"/>
              <a:t>/</a:t>
            </a:r>
            <a:r>
              <a:rPr lang="ja-JP" altLang="en-US" sz="1000" dirty="0" smtClean="0"/>
              <a:t>ハード</a:t>
            </a:r>
            <a:r>
              <a:rPr lang="en-US" altLang="ja-JP" sz="1000" dirty="0" smtClean="0"/>
              <a:t>/</a:t>
            </a:r>
            <a:r>
              <a:rPr lang="ja-JP" altLang="en-US" sz="1000" dirty="0" smtClean="0"/>
              <a:t>データ</a:t>
            </a:r>
            <a:endParaRPr kumimoji="1" lang="ja-JP" altLang="en-US" sz="1000" dirty="0"/>
          </a:p>
        </p:txBody>
      </p:sp>
      <p:sp>
        <p:nvSpPr>
          <p:cNvPr id="167" name="角丸四角形 166"/>
          <p:cNvSpPr/>
          <p:nvPr/>
        </p:nvSpPr>
        <p:spPr>
          <a:xfrm>
            <a:off x="4568422" y="2075681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00" dirty="0" err="1" smtClean="0"/>
              <a:t>DevOps</a:t>
            </a:r>
            <a:endParaRPr kumimoji="1" lang="en-US" altLang="ja-JP" sz="1000" dirty="0" smtClean="0"/>
          </a:p>
        </p:txBody>
      </p:sp>
      <p:sp>
        <p:nvSpPr>
          <p:cNvPr id="168" name="角丸四角形 167"/>
          <p:cNvSpPr/>
          <p:nvPr/>
        </p:nvSpPr>
        <p:spPr>
          <a:xfrm>
            <a:off x="5665943" y="2913770"/>
            <a:ext cx="1080744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800" dirty="0" smtClean="0"/>
              <a:t>24</a:t>
            </a:r>
            <a:r>
              <a:rPr kumimoji="1" lang="ja-JP" altLang="en-US" sz="800" dirty="0" smtClean="0"/>
              <a:t>・</a:t>
            </a:r>
            <a:r>
              <a:rPr kumimoji="1" lang="en-US" altLang="ja-JP" sz="800" dirty="0" smtClean="0"/>
              <a:t>365</a:t>
            </a:r>
            <a:r>
              <a:rPr lang="ja-JP" altLang="en-US" sz="800" dirty="0" smtClean="0"/>
              <a:t>マネージド</a:t>
            </a:r>
            <a:endParaRPr lang="en-US" altLang="ja-JP" sz="800" dirty="0" smtClean="0"/>
          </a:p>
          <a:p>
            <a:pPr algn="ctr"/>
            <a:r>
              <a:rPr lang="ja-JP" altLang="en-US" sz="800" dirty="0" smtClean="0"/>
              <a:t>サービス</a:t>
            </a:r>
            <a:endParaRPr kumimoji="1" lang="ja-JP" altLang="en-US" sz="800" dirty="0"/>
          </a:p>
        </p:txBody>
      </p:sp>
      <p:sp>
        <p:nvSpPr>
          <p:cNvPr id="169" name="角丸四角形 168"/>
          <p:cNvSpPr/>
          <p:nvPr/>
        </p:nvSpPr>
        <p:spPr>
          <a:xfrm>
            <a:off x="1457180" y="4529769"/>
            <a:ext cx="1096885" cy="32311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連結業績管理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グループ連結決算</a:t>
            </a:r>
            <a:endParaRPr kumimoji="1" lang="ja-JP" altLang="en-US" sz="800" dirty="0"/>
          </a:p>
        </p:txBody>
      </p:sp>
      <p:sp>
        <p:nvSpPr>
          <p:cNvPr id="170" name="角丸四角形 169"/>
          <p:cNvSpPr/>
          <p:nvPr/>
        </p:nvSpPr>
        <p:spPr>
          <a:xfrm>
            <a:off x="7702745" y="4963638"/>
            <a:ext cx="1080745" cy="338299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運用の</a:t>
            </a:r>
            <a:endParaRPr kumimoji="1" lang="en-US" altLang="ja-JP" sz="800" dirty="0" smtClean="0"/>
          </a:p>
          <a:p>
            <a:pPr algn="ctr"/>
            <a:r>
              <a:rPr kumimoji="1" lang="ja-JP" altLang="en-US" sz="800" dirty="0" smtClean="0"/>
              <a:t>自動化・自律化</a:t>
            </a:r>
            <a:endParaRPr kumimoji="1" lang="en-US" altLang="ja-JP" sz="800" dirty="0" smtClean="0"/>
          </a:p>
        </p:txBody>
      </p:sp>
      <p:sp>
        <p:nvSpPr>
          <p:cNvPr id="171" name="角丸四角形 170"/>
          <p:cNvSpPr/>
          <p:nvPr/>
        </p:nvSpPr>
        <p:spPr>
          <a:xfrm>
            <a:off x="275795" y="3377828"/>
            <a:ext cx="1093820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ソーシャル</a:t>
            </a:r>
          </a:p>
          <a:p>
            <a:pPr algn="ctr"/>
            <a:r>
              <a:rPr lang="ja-JP" altLang="en-US" sz="800" dirty="0" smtClean="0"/>
              <a:t>コミュニケーション</a:t>
            </a:r>
            <a:endParaRPr kumimoji="1" lang="en-US" altLang="ja-JP" sz="800" dirty="0" smtClean="0"/>
          </a:p>
        </p:txBody>
      </p:sp>
      <p:sp>
        <p:nvSpPr>
          <p:cNvPr id="172" name="角丸四角形 171"/>
          <p:cNvSpPr/>
          <p:nvPr/>
        </p:nvSpPr>
        <p:spPr>
          <a:xfrm>
            <a:off x="1460707" y="2327190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00" dirty="0" err="1" smtClean="0"/>
              <a:t>MbaaS</a:t>
            </a:r>
            <a:endParaRPr kumimoji="1" lang="ja-JP" altLang="en-US" sz="1000" dirty="0"/>
          </a:p>
        </p:txBody>
      </p:sp>
      <p:sp>
        <p:nvSpPr>
          <p:cNvPr id="173" name="角丸四角形 172"/>
          <p:cNvSpPr/>
          <p:nvPr/>
        </p:nvSpPr>
        <p:spPr>
          <a:xfrm>
            <a:off x="7681542" y="1860598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 smtClean="0"/>
              <a:t>マルチ</a:t>
            </a:r>
            <a:r>
              <a:rPr lang="en-US" altLang="ja-JP" sz="800" dirty="0" smtClean="0"/>
              <a:t>DC</a:t>
            </a:r>
            <a:endParaRPr lang="en-US" altLang="ja-JP" sz="800" dirty="0"/>
          </a:p>
          <a:p>
            <a:pPr algn="ctr"/>
            <a:r>
              <a:rPr lang="ja-JP" altLang="en-US" sz="800" dirty="0" smtClean="0"/>
              <a:t>連携運用</a:t>
            </a:r>
            <a:endParaRPr lang="en-US" altLang="ja-JP" sz="800" dirty="0" smtClean="0"/>
          </a:p>
        </p:txBody>
      </p:sp>
      <p:sp>
        <p:nvSpPr>
          <p:cNvPr id="174" name="角丸四角形 173"/>
          <p:cNvSpPr/>
          <p:nvPr/>
        </p:nvSpPr>
        <p:spPr>
          <a:xfrm>
            <a:off x="5665942" y="3909718"/>
            <a:ext cx="1090082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700" dirty="0" smtClean="0"/>
              <a:t>オフィスユーティリティ</a:t>
            </a:r>
            <a:r>
              <a:rPr lang="en-US" altLang="ja-JP" sz="700" dirty="0" smtClean="0"/>
              <a:t/>
            </a:r>
            <a:br>
              <a:rPr lang="en-US" altLang="ja-JP" sz="700" dirty="0" smtClean="0"/>
            </a:br>
            <a:r>
              <a:rPr lang="en-US" altLang="ja-JP" sz="1000" dirty="0" err="1" smtClean="0"/>
              <a:t>SaaS</a:t>
            </a:r>
            <a:endParaRPr kumimoji="1" lang="ja-JP" altLang="en-US" sz="1000" dirty="0"/>
          </a:p>
        </p:txBody>
      </p:sp>
      <p:sp>
        <p:nvSpPr>
          <p:cNvPr id="175" name="角丸四角形 174"/>
          <p:cNvSpPr/>
          <p:nvPr/>
        </p:nvSpPr>
        <p:spPr>
          <a:xfrm>
            <a:off x="6501059" y="4957957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オフショア開発</a:t>
            </a:r>
            <a:endParaRPr kumimoji="1" lang="ja-JP" altLang="en-US" sz="1000" dirty="0"/>
          </a:p>
        </p:txBody>
      </p:sp>
      <p:sp>
        <p:nvSpPr>
          <p:cNvPr id="176" name="角丸四角形 175"/>
          <p:cNvSpPr/>
          <p:nvPr/>
        </p:nvSpPr>
        <p:spPr>
          <a:xfrm>
            <a:off x="6938156" y="2938305"/>
            <a:ext cx="1080745" cy="302037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00" dirty="0" err="1" smtClean="0"/>
              <a:t>SDx</a:t>
            </a:r>
            <a:r>
              <a:rPr kumimoji="1" lang="en-US" altLang="ja-JP" sz="1000" dirty="0" smtClean="0"/>
              <a:t>/SDDC</a:t>
            </a:r>
          </a:p>
        </p:txBody>
      </p:sp>
      <p:sp>
        <p:nvSpPr>
          <p:cNvPr id="177" name="角丸四角形 176"/>
          <p:cNvSpPr/>
          <p:nvPr/>
        </p:nvSpPr>
        <p:spPr>
          <a:xfrm>
            <a:off x="7681542" y="4508531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セルフサービス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クラウド</a:t>
            </a:r>
            <a:endParaRPr kumimoji="1" lang="ja-JP" altLang="en-US" sz="800" dirty="0"/>
          </a:p>
        </p:txBody>
      </p:sp>
      <p:sp>
        <p:nvSpPr>
          <p:cNvPr id="178" name="角丸四角形 177"/>
          <p:cNvSpPr/>
          <p:nvPr/>
        </p:nvSpPr>
        <p:spPr>
          <a:xfrm>
            <a:off x="6501059" y="4508531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 smtClean="0"/>
              <a:t>フル</a:t>
            </a:r>
            <a:r>
              <a:rPr kumimoji="1" lang="ja-JP" altLang="en-US" sz="800" dirty="0" smtClean="0"/>
              <a:t>サービス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クラウド</a:t>
            </a:r>
            <a:endParaRPr kumimoji="1" lang="ja-JP" altLang="en-US" sz="800" dirty="0"/>
          </a:p>
        </p:txBody>
      </p:sp>
      <p:sp>
        <p:nvSpPr>
          <p:cNvPr id="179" name="角丸四角形 178"/>
          <p:cNvSpPr/>
          <p:nvPr/>
        </p:nvSpPr>
        <p:spPr>
          <a:xfrm>
            <a:off x="6938156" y="3909718"/>
            <a:ext cx="1080744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 smtClean="0"/>
              <a:t>ビジネス</a:t>
            </a:r>
            <a:endParaRPr lang="en-US" altLang="ja-JP" sz="800" dirty="0" smtClean="0"/>
          </a:p>
          <a:p>
            <a:pPr algn="ctr"/>
            <a:r>
              <a:rPr kumimoji="1" lang="ja-JP" altLang="en-US" sz="800" dirty="0" smtClean="0"/>
              <a:t>アウトソーシング</a:t>
            </a:r>
            <a:endParaRPr kumimoji="1" lang="ja-JP" altLang="en-US" sz="800" dirty="0"/>
          </a:p>
        </p:txBody>
      </p:sp>
      <p:sp>
        <p:nvSpPr>
          <p:cNvPr id="180" name="角丸四角形 179"/>
          <p:cNvSpPr/>
          <p:nvPr/>
        </p:nvSpPr>
        <p:spPr>
          <a:xfrm>
            <a:off x="6501059" y="2327190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dirty="0" smtClean="0"/>
              <a:t>BYOD/MDM</a:t>
            </a:r>
            <a:endParaRPr lang="ja-JP" altLang="en-US" sz="1000" dirty="0"/>
          </a:p>
        </p:txBody>
      </p:sp>
      <p:sp>
        <p:nvSpPr>
          <p:cNvPr id="181" name="角丸四角形 180"/>
          <p:cNvSpPr/>
          <p:nvPr/>
        </p:nvSpPr>
        <p:spPr>
          <a:xfrm>
            <a:off x="7681542" y="2314724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/>
              <a:t>ゼロ・トラスト</a:t>
            </a:r>
            <a:endParaRPr lang="en-US" altLang="ja-JP" sz="800" dirty="0"/>
          </a:p>
          <a:p>
            <a:pPr algn="ctr"/>
            <a:r>
              <a:rPr lang="ja-JP" altLang="en-US" sz="800" dirty="0"/>
              <a:t>モデル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272730" y="295244"/>
            <a:ext cx="1595969" cy="400110"/>
            <a:chOff x="272730" y="256751"/>
            <a:chExt cx="1595969" cy="400110"/>
          </a:xfrm>
        </p:grpSpPr>
        <p:sp>
          <p:nvSpPr>
            <p:cNvPr id="182" name="テキスト ボックス 181"/>
            <p:cNvSpPr txBox="1"/>
            <p:nvPr/>
          </p:nvSpPr>
          <p:spPr>
            <a:xfrm>
              <a:off x="629558" y="256751"/>
              <a:ext cx="12391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2000" dirty="0" smtClean="0">
                  <a:solidFill>
                    <a:srgbClr val="0000FF"/>
                  </a:solidFill>
                  <a:effectLst>
                    <a:glow rad="152400">
                      <a:schemeClr val="bg1">
                        <a:alpha val="75000"/>
                      </a:schemeClr>
                    </a:glow>
                  </a:effectLst>
                  <a:latin typeface="Arial Black"/>
                  <a:ea typeface="HGS創英角ｺﾞｼｯｸUB"/>
                  <a:cs typeface="Arial Black"/>
                </a:rPr>
                <a:t>攻めの</a:t>
              </a:r>
              <a:r>
                <a:rPr kumimoji="1" lang="en-US" altLang="ja-JP" sz="2000" dirty="0" smtClean="0">
                  <a:solidFill>
                    <a:srgbClr val="0000FF"/>
                  </a:solidFill>
                  <a:effectLst>
                    <a:glow rad="152400">
                      <a:schemeClr val="bg1">
                        <a:alpha val="75000"/>
                      </a:schemeClr>
                    </a:glow>
                  </a:effectLst>
                  <a:latin typeface="Arial Black"/>
                  <a:ea typeface="HGS創英角ｺﾞｼｯｸUB"/>
                  <a:cs typeface="Arial Black"/>
                </a:rPr>
                <a:t>IT</a:t>
              </a:r>
              <a:endParaRPr kumimoji="1" lang="ja-JP" altLang="en-US" sz="2000" dirty="0"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endParaRPr>
            </a:p>
          </p:txBody>
        </p:sp>
        <p:sp>
          <p:nvSpPr>
            <p:cNvPr id="184" name="左矢印 183"/>
            <p:cNvSpPr/>
            <p:nvPr/>
          </p:nvSpPr>
          <p:spPr>
            <a:xfrm>
              <a:off x="272730" y="256751"/>
              <a:ext cx="338667" cy="400110"/>
            </a:xfrm>
            <a:prstGeom prst="leftArrow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7171146" y="295244"/>
            <a:ext cx="1612344" cy="400110"/>
            <a:chOff x="7171146" y="256751"/>
            <a:chExt cx="1612344" cy="400110"/>
          </a:xfrm>
        </p:grpSpPr>
        <p:sp>
          <p:nvSpPr>
            <p:cNvPr id="183" name="テキスト ボックス 182"/>
            <p:cNvSpPr txBox="1"/>
            <p:nvPr/>
          </p:nvSpPr>
          <p:spPr>
            <a:xfrm>
              <a:off x="7171146" y="256751"/>
              <a:ext cx="12391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kumimoji="1" lang="ja-JP" altLang="en-US" sz="2000" dirty="0" smtClean="0">
                  <a:solidFill>
                    <a:srgbClr val="008000"/>
                  </a:solidFill>
                  <a:effectLst>
                    <a:glow rad="152400">
                      <a:schemeClr val="bg1">
                        <a:alpha val="75000"/>
                      </a:schemeClr>
                    </a:glow>
                  </a:effectLst>
                  <a:latin typeface="Arial Black"/>
                  <a:ea typeface="HGS創英角ｺﾞｼｯｸUB"/>
                  <a:cs typeface="Arial Black"/>
                </a:rPr>
                <a:t>守りの</a:t>
              </a:r>
              <a:r>
                <a:rPr kumimoji="1" lang="en-US" altLang="ja-JP" sz="2000" dirty="0" smtClean="0">
                  <a:solidFill>
                    <a:srgbClr val="008000"/>
                  </a:solidFill>
                  <a:effectLst>
                    <a:glow rad="152400">
                      <a:schemeClr val="bg1">
                        <a:alpha val="75000"/>
                      </a:schemeClr>
                    </a:glow>
                  </a:effectLst>
                  <a:latin typeface="Arial Black"/>
                  <a:ea typeface="HGS創英角ｺﾞｼｯｸUB"/>
                  <a:cs typeface="Arial Black"/>
                </a:rPr>
                <a:t>IT</a:t>
              </a:r>
              <a:endParaRPr kumimoji="1" lang="ja-JP" altLang="en-US" sz="2000" dirty="0">
                <a:solidFill>
                  <a:srgbClr val="00800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endParaRPr>
            </a:p>
          </p:txBody>
        </p:sp>
        <p:sp>
          <p:nvSpPr>
            <p:cNvPr id="185" name="左矢印 184"/>
            <p:cNvSpPr/>
            <p:nvPr/>
          </p:nvSpPr>
          <p:spPr>
            <a:xfrm flipH="1">
              <a:off x="8444823" y="256751"/>
              <a:ext cx="338667" cy="400110"/>
            </a:xfrm>
            <a:prstGeom prst="leftArrow">
              <a:avLst/>
            </a:prstGeom>
            <a:solidFill>
              <a:srgbClr val="FFFFFF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</p:grpSp>
      <p:sp>
        <p:nvSpPr>
          <p:cNvPr id="186" name="テキスト ボックス 185"/>
          <p:cNvSpPr txBox="1"/>
          <p:nvPr/>
        </p:nvSpPr>
        <p:spPr>
          <a:xfrm>
            <a:off x="2290959" y="258160"/>
            <a:ext cx="4532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rPr>
              <a:t>IT</a:t>
            </a:r>
            <a:r>
              <a:rPr kumimoji="1" lang="ja-JP" altLang="en-US" sz="24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rPr>
              <a:t>ビジネスのキーワード</a:t>
            </a:r>
            <a:r>
              <a:rPr lang="en-US" altLang="ja-JP" sz="24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rPr>
              <a:t>2014</a:t>
            </a:r>
            <a:endParaRPr kumimoji="1" lang="ja-JP" altLang="en-US" sz="24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 Black"/>
              <a:ea typeface="HGS創英角ｺﾞｼｯｸUB"/>
              <a:cs typeface="Arial Black"/>
            </a:endParaRPr>
          </a:p>
        </p:txBody>
      </p:sp>
      <p:sp>
        <p:nvSpPr>
          <p:cNvPr id="190" name="角丸四角形 189"/>
          <p:cNvSpPr/>
          <p:nvPr/>
        </p:nvSpPr>
        <p:spPr>
          <a:xfrm>
            <a:off x="6501059" y="1872326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多重防御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階層型防御</a:t>
            </a:r>
            <a:endParaRPr kumimoji="1" lang="en-US" altLang="ja-JP" sz="800" dirty="0" smtClean="0"/>
          </a:p>
        </p:txBody>
      </p:sp>
    </p:spTree>
    <p:extLst>
      <p:ext uri="{BB962C8B-B14F-4D97-AF65-F5344CB8AC3E}">
        <p14:creationId xmlns:p14="http://schemas.microsoft.com/office/powerpoint/2010/main" val="7948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9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図形グループ 14"/>
          <p:cNvGrpSpPr/>
          <p:nvPr/>
        </p:nvGrpSpPr>
        <p:grpSpPr>
          <a:xfrm>
            <a:off x="1216819" y="4114800"/>
            <a:ext cx="6707187" cy="2438400"/>
            <a:chOff x="1216819" y="4114800"/>
            <a:chExt cx="6707187" cy="2438400"/>
          </a:xfrm>
        </p:grpSpPr>
        <p:sp>
          <p:nvSpPr>
            <p:cNvPr id="36" name="角丸四角形 35"/>
            <p:cNvSpPr/>
            <p:nvPr/>
          </p:nvSpPr>
          <p:spPr bwMode="auto">
            <a:xfrm>
              <a:off x="1216819" y="6096000"/>
              <a:ext cx="6707187" cy="457200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28575" cmpd="sng">
              <a:solidFill>
                <a:srgbClr val="FFFFFF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幸せな働き方の実現と利益の拡大</a:t>
              </a:r>
            </a:p>
          </p:txBody>
        </p:sp>
        <p:sp>
          <p:nvSpPr>
            <p:cNvPr id="37" name="二等辺三角形 36"/>
            <p:cNvSpPr/>
            <p:nvPr/>
          </p:nvSpPr>
          <p:spPr bwMode="auto">
            <a:xfrm flipV="1">
              <a:off x="1446213" y="4114800"/>
              <a:ext cx="6248400" cy="2057400"/>
            </a:xfrm>
            <a:prstGeom prst="triangle">
              <a:avLst/>
            </a:prstGeom>
            <a:gradFill flip="none" rotWithShape="1">
              <a:gsLst>
                <a:gs pos="0">
                  <a:srgbClr val="FF8000"/>
                </a:gs>
                <a:gs pos="100000">
                  <a:srgbClr val="FFFFFF">
                    <a:alpha val="60000"/>
                  </a:srgbClr>
                </a:gs>
              </a:gsLst>
              <a:lin ang="5400000" scaled="0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3708639" y="5638800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事業者価値</a:t>
              </a:r>
              <a:endParaRPr kumimoji="1" lang="ja-JP" altLang="en-US" sz="2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1216819" y="990600"/>
            <a:ext cx="6707187" cy="2438400"/>
            <a:chOff x="1216819" y="990600"/>
            <a:chExt cx="6707187" cy="2438400"/>
          </a:xfrm>
        </p:grpSpPr>
        <p:sp>
          <p:nvSpPr>
            <p:cNvPr id="35" name="角丸四角形 34"/>
            <p:cNvSpPr/>
            <p:nvPr/>
          </p:nvSpPr>
          <p:spPr bwMode="auto">
            <a:xfrm>
              <a:off x="1216819" y="990600"/>
              <a:ext cx="6707187" cy="457200"/>
            </a:xfrm>
            <a:prstGeom prst="roundRect">
              <a:avLst>
                <a:gd name="adj" fmla="val 50000"/>
              </a:avLst>
            </a:prstGeom>
            <a:solidFill>
              <a:srgbClr val="008000"/>
            </a:solidFill>
            <a:ln w="28575" cmpd="sng">
              <a:solidFill>
                <a:srgbClr val="FFFFFF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顧客満足の実現</a:t>
              </a:r>
            </a:p>
          </p:txBody>
        </p:sp>
        <p:sp>
          <p:nvSpPr>
            <p:cNvPr id="5" name="二等辺三角形 4"/>
            <p:cNvSpPr/>
            <p:nvPr/>
          </p:nvSpPr>
          <p:spPr bwMode="auto">
            <a:xfrm>
              <a:off x="1447800" y="1371600"/>
              <a:ext cx="6248400" cy="2057400"/>
            </a:xfrm>
            <a:prstGeom prst="triangle">
              <a:avLst/>
            </a:prstGeom>
            <a:gradFill flip="none" rotWithShape="1">
              <a:gsLst>
                <a:gs pos="0">
                  <a:srgbClr val="FF8000"/>
                </a:gs>
                <a:gs pos="100000">
                  <a:srgbClr val="FFFFFF">
                    <a:alpha val="60000"/>
                  </a:srgbClr>
                </a:gs>
              </a:gsLst>
              <a:lin ang="5400000" scaled="0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3862527" y="1447800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顧客価値</a:t>
              </a:r>
              <a:endParaRPr kumimoji="1" lang="ja-JP" altLang="en-US" sz="24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533400"/>
          </a:xfrm>
        </p:spPr>
        <p:txBody>
          <a:bodyPr/>
          <a:lstStyle/>
          <a:p>
            <a:r>
              <a:rPr kumimoji="1" lang="ja-JP" altLang="en-US" dirty="0" smtClean="0"/>
              <a:t>新しい</a:t>
            </a:r>
            <a:r>
              <a:rPr kumimoji="1" lang="en-US" altLang="ja-JP" dirty="0" smtClean="0"/>
              <a:t>SI</a:t>
            </a:r>
            <a:r>
              <a:rPr kumimoji="1" lang="ja-JP" altLang="en-US" dirty="0" smtClean="0"/>
              <a:t>ビジネス／アジャイル型請負開発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1217613" y="3352800"/>
            <a:ext cx="6705600" cy="838200"/>
          </a:xfrm>
          <a:prstGeom prst="roundRect">
            <a:avLst>
              <a:gd name="adj" fmla="val 50000"/>
            </a:avLst>
          </a:prstGeom>
          <a:solidFill>
            <a:srgbClr val="FF8000"/>
          </a:solidFill>
          <a:ln w="38100" cmpd="sng"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アジャイル型請負開発</a:t>
            </a:r>
          </a:p>
        </p:txBody>
      </p:sp>
      <p:sp>
        <p:nvSpPr>
          <p:cNvPr id="18" name="角丸四角形 17"/>
          <p:cNvSpPr/>
          <p:nvPr/>
        </p:nvSpPr>
        <p:spPr bwMode="auto">
          <a:xfrm>
            <a:off x="1217612" y="2438400"/>
            <a:ext cx="2210323" cy="685800"/>
          </a:xfrm>
          <a:prstGeom prst="roundRect">
            <a:avLst>
              <a:gd name="adj" fmla="val 22222"/>
            </a:avLst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ユーザーが本当に使うシステムだけを作りムダな投資をさせない</a:t>
            </a:r>
          </a:p>
        </p:txBody>
      </p:sp>
      <p:sp>
        <p:nvSpPr>
          <p:cNvPr id="20" name="角丸四角形 19"/>
          <p:cNvSpPr/>
          <p:nvPr/>
        </p:nvSpPr>
        <p:spPr bwMode="auto">
          <a:xfrm>
            <a:off x="1217612" y="4419600"/>
            <a:ext cx="6707187" cy="685800"/>
          </a:xfrm>
          <a:prstGeom prst="roundRect">
            <a:avLst>
              <a:gd name="adj" fmla="val 18519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dirty="0" smtClean="0">
                <a:solidFill>
                  <a:srgbClr val="FFFFFF"/>
                </a:solidFill>
              </a:rPr>
              <a:t>開発生産性の徹底追求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3465512" y="2438400"/>
            <a:ext cx="2210323" cy="685800"/>
          </a:xfrm>
          <a:prstGeom prst="roundRect">
            <a:avLst>
              <a:gd name="adj" fmla="val 21296"/>
            </a:avLst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ユーザーの変更・追加要求に柔軟に対応する</a:t>
            </a:r>
          </a:p>
        </p:txBody>
      </p:sp>
      <p:sp>
        <p:nvSpPr>
          <p:cNvPr id="22" name="角丸四角形 21"/>
          <p:cNvSpPr/>
          <p:nvPr/>
        </p:nvSpPr>
        <p:spPr bwMode="auto">
          <a:xfrm>
            <a:off x="5714999" y="2438400"/>
            <a:ext cx="2210323" cy="685800"/>
          </a:xfrm>
          <a:prstGeom prst="roundRect">
            <a:avLst>
              <a:gd name="adj" fmla="val 24074"/>
            </a:avLst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ユーザーの納得できる予算</a:t>
            </a:r>
            <a:r>
              <a:rPr kumimoji="0" lang="ja-JP" altLang="en-US" dirty="0" smtClean="0">
                <a:solidFill>
                  <a:srgbClr val="FFFFFF"/>
                </a:solidFill>
              </a:rPr>
              <a:t>／</a:t>
            </a: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期限内で最善の機能と最高の品質を提供する</a:t>
            </a:r>
          </a:p>
        </p:txBody>
      </p:sp>
      <p:grpSp>
        <p:nvGrpSpPr>
          <p:cNvPr id="9" name="図形グループ 8"/>
          <p:cNvGrpSpPr/>
          <p:nvPr/>
        </p:nvGrpSpPr>
        <p:grpSpPr>
          <a:xfrm>
            <a:off x="1217613" y="1905000"/>
            <a:ext cx="6708774" cy="457200"/>
            <a:chOff x="1217613" y="1905000"/>
            <a:chExt cx="6708774" cy="457200"/>
          </a:xfrm>
        </p:grpSpPr>
        <p:sp>
          <p:nvSpPr>
            <p:cNvPr id="23" name="角丸四角形 22"/>
            <p:cNvSpPr/>
            <p:nvPr/>
          </p:nvSpPr>
          <p:spPr bwMode="auto">
            <a:xfrm>
              <a:off x="1217613" y="1905000"/>
              <a:ext cx="3278187" cy="457200"/>
            </a:xfrm>
            <a:prstGeom prst="roundRect">
              <a:avLst>
                <a:gd name="adj" fmla="val 50000"/>
              </a:avLst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全部作らない</a:t>
              </a:r>
            </a:p>
          </p:txBody>
        </p:sp>
        <p:sp>
          <p:nvSpPr>
            <p:cNvPr id="26" name="角丸四角形 25"/>
            <p:cNvSpPr/>
            <p:nvPr/>
          </p:nvSpPr>
          <p:spPr bwMode="auto">
            <a:xfrm>
              <a:off x="4648200" y="1905000"/>
              <a:ext cx="3278187" cy="457200"/>
            </a:xfrm>
            <a:prstGeom prst="roundRect">
              <a:avLst>
                <a:gd name="adj" fmla="val 50000"/>
              </a:avLst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現物主義</a:t>
              </a:r>
            </a:p>
          </p:txBody>
        </p:sp>
        <p:sp>
          <p:nvSpPr>
            <p:cNvPr id="8" name="加算記号 7"/>
            <p:cNvSpPr/>
            <p:nvPr/>
          </p:nvSpPr>
          <p:spPr bwMode="auto">
            <a:xfrm>
              <a:off x="4341813" y="1905000"/>
              <a:ext cx="457200" cy="457200"/>
            </a:xfrm>
            <a:prstGeom prst="mathPlus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1219200" y="5181600"/>
            <a:ext cx="6708774" cy="457200"/>
            <a:chOff x="1219200" y="5181600"/>
            <a:chExt cx="6708774" cy="457200"/>
          </a:xfrm>
        </p:grpSpPr>
        <p:sp>
          <p:nvSpPr>
            <p:cNvPr id="33" name="角丸四角形 32"/>
            <p:cNvSpPr/>
            <p:nvPr/>
          </p:nvSpPr>
          <p:spPr bwMode="auto">
            <a:xfrm>
              <a:off x="1219200" y="5181600"/>
              <a:ext cx="3278187" cy="457200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働き方の変革</a:t>
              </a:r>
            </a:p>
          </p:txBody>
        </p:sp>
        <p:sp>
          <p:nvSpPr>
            <p:cNvPr id="34" name="角丸四角形 33"/>
            <p:cNvSpPr/>
            <p:nvPr/>
          </p:nvSpPr>
          <p:spPr bwMode="auto">
            <a:xfrm>
              <a:off x="4649787" y="5181600"/>
              <a:ext cx="3278187" cy="457200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アジャイル開発手法</a:t>
              </a:r>
            </a:p>
          </p:txBody>
        </p:sp>
        <p:sp>
          <p:nvSpPr>
            <p:cNvPr id="39" name="加算記号 38"/>
            <p:cNvSpPr/>
            <p:nvPr/>
          </p:nvSpPr>
          <p:spPr bwMode="auto">
            <a:xfrm>
              <a:off x="4341813" y="5181600"/>
              <a:ext cx="457200" cy="457200"/>
            </a:xfrm>
            <a:prstGeom prst="mathPlus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 bwMode="auto">
          <a:xfrm>
            <a:off x="2208212" y="2590800"/>
            <a:ext cx="4725987" cy="3276600"/>
          </a:xfrm>
          <a:prstGeom prst="roundRect">
            <a:avLst>
              <a:gd name="adj" fmla="val 6383"/>
            </a:avLst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2209799" y="5943600"/>
            <a:ext cx="2366963" cy="533400"/>
          </a:xfrm>
          <a:prstGeom prst="roundRect">
            <a:avLst>
              <a:gd name="adj" fmla="val 23050"/>
            </a:avLst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rgbClr val="FFFFFF"/>
                </a:solidFill>
              </a:rPr>
              <a:t>自社クラウド</a:t>
            </a:r>
            <a:endParaRPr kumimoji="0" lang="en-US" altLang="ja-JP" sz="14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rgbClr val="FFFFFF"/>
                </a:solidFill>
              </a:rPr>
              <a:t>サービス基盤</a:t>
            </a:r>
          </a:p>
        </p:txBody>
      </p:sp>
      <p:sp>
        <p:nvSpPr>
          <p:cNvPr id="2" name="下カーブ矢印 1"/>
          <p:cNvSpPr/>
          <p:nvPr/>
        </p:nvSpPr>
        <p:spPr bwMode="auto">
          <a:xfrm>
            <a:off x="3352800" y="3048000"/>
            <a:ext cx="2590800" cy="1143000"/>
          </a:xfrm>
          <a:prstGeom prst="curvedDownArrow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" name="下カーブ矢印 2"/>
          <p:cNvSpPr/>
          <p:nvPr/>
        </p:nvSpPr>
        <p:spPr bwMode="auto">
          <a:xfrm flipH="1" flipV="1">
            <a:off x="3275013" y="4267200"/>
            <a:ext cx="2590800" cy="1143000"/>
          </a:xfrm>
          <a:prstGeom prst="curvedDownArrow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" name="角丸四角形 3"/>
          <p:cNvSpPr/>
          <p:nvPr/>
        </p:nvSpPr>
        <p:spPr bwMode="auto">
          <a:xfrm>
            <a:off x="2514600" y="2819400"/>
            <a:ext cx="1752600" cy="7620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ビジネス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デザイン</a:t>
            </a:r>
          </a:p>
        </p:txBody>
      </p:sp>
      <p:sp>
        <p:nvSpPr>
          <p:cNvPr id="5" name="角丸四角形 4"/>
          <p:cNvSpPr/>
          <p:nvPr/>
        </p:nvSpPr>
        <p:spPr bwMode="auto">
          <a:xfrm>
            <a:off x="4876800" y="2819400"/>
            <a:ext cx="1752600" cy="7620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構築</a:t>
            </a:r>
          </a:p>
        </p:txBody>
      </p:sp>
      <p:sp>
        <p:nvSpPr>
          <p:cNvPr id="6" name="角丸四角形 5"/>
          <p:cNvSpPr/>
          <p:nvPr/>
        </p:nvSpPr>
        <p:spPr bwMode="auto">
          <a:xfrm>
            <a:off x="2514600" y="4953000"/>
            <a:ext cx="1752600" cy="7620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運用</a:t>
            </a:r>
          </a:p>
        </p:txBody>
      </p:sp>
      <p:sp>
        <p:nvSpPr>
          <p:cNvPr id="7" name="角丸四角形 6"/>
          <p:cNvSpPr/>
          <p:nvPr/>
        </p:nvSpPr>
        <p:spPr bwMode="auto">
          <a:xfrm>
            <a:off x="4876800" y="4953000"/>
            <a:ext cx="1752600" cy="7620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保守</a:t>
            </a:r>
          </a:p>
        </p:txBody>
      </p:sp>
      <p:sp>
        <p:nvSpPr>
          <p:cNvPr id="10" name="角丸四角形 9"/>
          <p:cNvSpPr/>
          <p:nvPr/>
        </p:nvSpPr>
        <p:spPr bwMode="auto">
          <a:xfrm>
            <a:off x="4570413" y="5943600"/>
            <a:ext cx="2363787" cy="533400"/>
          </a:xfrm>
          <a:prstGeom prst="roundRect">
            <a:avLst>
              <a:gd name="adj" fmla="val 23050"/>
            </a:avLst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rgbClr val="FFFFFF"/>
                </a:solidFill>
              </a:rPr>
              <a:t>パブリック・クラウド</a:t>
            </a:r>
            <a:endParaRPr kumimoji="0" lang="en-US" altLang="ja-JP" sz="14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サービス基盤</a:t>
            </a: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1447800" y="2590800"/>
            <a:ext cx="914400" cy="3276600"/>
            <a:chOff x="1447800" y="2590800"/>
            <a:chExt cx="914400" cy="3276600"/>
          </a:xfrm>
        </p:grpSpPr>
        <p:sp>
          <p:nvSpPr>
            <p:cNvPr id="13" name="角丸四角形 12"/>
            <p:cNvSpPr/>
            <p:nvPr/>
          </p:nvSpPr>
          <p:spPr bwMode="auto">
            <a:xfrm>
              <a:off x="1447800" y="2590800"/>
              <a:ext cx="533400" cy="3276600"/>
            </a:xfrm>
            <a:prstGeom prst="roundRect">
              <a:avLst>
                <a:gd name="adj" fmla="val 20148"/>
              </a:avLst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受託開発</a:t>
              </a:r>
            </a:p>
          </p:txBody>
        </p:sp>
        <p:sp>
          <p:nvSpPr>
            <p:cNvPr id="16" name="右矢印 15"/>
            <p:cNvSpPr/>
            <p:nvPr/>
          </p:nvSpPr>
          <p:spPr bwMode="auto">
            <a:xfrm>
              <a:off x="1905000" y="3886200"/>
              <a:ext cx="457200" cy="685800"/>
            </a:xfrm>
            <a:prstGeom prst="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26" name="図形グループ 25"/>
          <p:cNvGrpSpPr/>
          <p:nvPr/>
        </p:nvGrpSpPr>
        <p:grpSpPr>
          <a:xfrm>
            <a:off x="6781800" y="2590800"/>
            <a:ext cx="914400" cy="3276600"/>
            <a:chOff x="6781800" y="2590800"/>
            <a:chExt cx="914400" cy="3276600"/>
          </a:xfrm>
        </p:grpSpPr>
        <p:sp>
          <p:nvSpPr>
            <p:cNvPr id="15" name="角丸四角形 14"/>
            <p:cNvSpPr/>
            <p:nvPr/>
          </p:nvSpPr>
          <p:spPr bwMode="auto">
            <a:xfrm>
              <a:off x="7162800" y="2590800"/>
              <a:ext cx="533400" cy="3276600"/>
            </a:xfrm>
            <a:prstGeom prst="roundRect">
              <a:avLst>
                <a:gd name="adj" fmla="val 20148"/>
              </a:avLst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サービス・ビジネス</a:t>
              </a:r>
            </a:p>
          </p:txBody>
        </p:sp>
        <p:sp>
          <p:nvSpPr>
            <p:cNvPr id="17" name="右矢印 16"/>
            <p:cNvSpPr/>
            <p:nvPr/>
          </p:nvSpPr>
          <p:spPr bwMode="auto">
            <a:xfrm flipH="1">
              <a:off x="6781800" y="3886200"/>
              <a:ext cx="457200" cy="685800"/>
            </a:xfrm>
            <a:prstGeom prst="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18" name="角丸四角形 17"/>
          <p:cNvSpPr/>
          <p:nvPr/>
        </p:nvSpPr>
        <p:spPr bwMode="auto">
          <a:xfrm>
            <a:off x="3657600" y="3733800"/>
            <a:ext cx="1828800" cy="304800"/>
          </a:xfrm>
          <a:prstGeom prst="round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新しい収益モデル</a:t>
            </a:r>
          </a:p>
        </p:txBody>
      </p:sp>
      <p:sp>
        <p:nvSpPr>
          <p:cNvPr id="19" name="角丸四角形 18"/>
          <p:cNvSpPr/>
          <p:nvPr/>
        </p:nvSpPr>
        <p:spPr bwMode="auto">
          <a:xfrm>
            <a:off x="3657600" y="4114800"/>
            <a:ext cx="1828800" cy="304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新しいテクノロジー</a:t>
            </a:r>
          </a:p>
        </p:txBody>
      </p:sp>
      <p:sp>
        <p:nvSpPr>
          <p:cNvPr id="21" name="角丸四角形 20"/>
          <p:cNvSpPr/>
          <p:nvPr/>
        </p:nvSpPr>
        <p:spPr bwMode="auto">
          <a:xfrm>
            <a:off x="3657600" y="4495800"/>
            <a:ext cx="1828800" cy="304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rPr>
              <a:t>アジャイル型請負</a:t>
            </a:r>
          </a:p>
        </p:txBody>
      </p:sp>
      <p:sp>
        <p:nvSpPr>
          <p:cNvPr id="22" name="タイトル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新しい</a:t>
            </a:r>
            <a:r>
              <a:rPr kumimoji="1" lang="en-US" altLang="ja-JP" dirty="0"/>
              <a:t>SI</a:t>
            </a:r>
            <a:r>
              <a:rPr kumimoji="1" lang="ja-JP" altLang="en-US" dirty="0"/>
              <a:t>ビジネス</a:t>
            </a:r>
            <a:r>
              <a:rPr kumimoji="1" lang="ja-JP" altLang="en-US" dirty="0" smtClean="0"/>
              <a:t>／垂直統合シナリオ</a:t>
            </a:r>
            <a:endParaRPr kumimoji="1" lang="ja-JP" altLang="en-US" dirty="0"/>
          </a:p>
        </p:txBody>
      </p:sp>
      <p:grpSp>
        <p:nvGrpSpPr>
          <p:cNvPr id="27" name="図形グループ 26"/>
          <p:cNvGrpSpPr/>
          <p:nvPr/>
        </p:nvGrpSpPr>
        <p:grpSpPr>
          <a:xfrm>
            <a:off x="2206626" y="990600"/>
            <a:ext cx="4727574" cy="1524000"/>
            <a:chOff x="2206626" y="990600"/>
            <a:chExt cx="4727574" cy="1524000"/>
          </a:xfrm>
        </p:grpSpPr>
        <p:sp>
          <p:nvSpPr>
            <p:cNvPr id="11" name="角丸四角形 10"/>
            <p:cNvSpPr/>
            <p:nvPr/>
          </p:nvSpPr>
          <p:spPr bwMode="auto">
            <a:xfrm>
              <a:off x="2206626" y="1981200"/>
              <a:ext cx="4727574" cy="533400"/>
            </a:xfrm>
            <a:prstGeom prst="roundRect">
              <a:avLst>
                <a:gd name="adj" fmla="val 23050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rgbClr val="FFFFFF"/>
                  </a:solidFill>
                </a:rPr>
                <a:t>垂直統合サービス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pic>
          <p:nvPicPr>
            <p:cNvPr id="12" name="Picture 27" descr="j0432621[1]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24200" y="990600"/>
              <a:ext cx="883139" cy="88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曲折矢印 22"/>
            <p:cNvSpPr/>
            <p:nvPr/>
          </p:nvSpPr>
          <p:spPr bwMode="auto">
            <a:xfrm flipH="1">
              <a:off x="4038600" y="1143000"/>
              <a:ext cx="685800" cy="762000"/>
            </a:xfrm>
            <a:prstGeom prst="bentArrow">
              <a:avLst>
                <a:gd name="adj1" fmla="val 40625"/>
                <a:gd name="adj2" fmla="val 42709"/>
                <a:gd name="adj3" fmla="val 26042"/>
                <a:gd name="adj4" fmla="val 53125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876800" y="1295400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rgbClr val="FFFFFF"/>
                  </a:solidFill>
                </a:rPr>
                <a:t>フルサービス</a:t>
              </a:r>
              <a:endParaRPr kumimoji="1" lang="ja-JP" altLang="en-US" sz="20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05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8" grpId="0" animBg="1"/>
      <p:bldP spid="19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27741" y="3200400"/>
            <a:ext cx="70853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ポスト</a:t>
            </a:r>
            <a:r>
              <a:rPr lang="en-US" altLang="ja-JP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時代のエンジニアと営業</a:t>
            </a:r>
            <a:endParaRPr lang="en-US" altLang="ja-JP" sz="40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20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dirty="0" smtClean="0"/>
              <a:t>エンジニアの役割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608012" y="1371600"/>
            <a:ext cx="7926388" cy="2057400"/>
          </a:xfrm>
          <a:prstGeom prst="round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ja-JP" altLang="en-US" sz="36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できるだけ作らない</a:t>
            </a:r>
            <a:r>
              <a:rPr kumimoji="0" lang="en-US" altLang="ja-JP" sz="36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kumimoji="0" lang="ja-JP" altLang="en-US" sz="36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の時代</a:t>
            </a:r>
            <a:endParaRPr kumimoji="0" lang="en-US" altLang="ja-JP" sz="3600" dirty="0" smtClean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1257300" lvl="2" indent="-34290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sz="2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高速・短納期</a:t>
            </a:r>
            <a:endParaRPr kumimoji="0" lang="en-US" altLang="ja-JP" sz="2400" dirty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1257300" lvl="2" indent="-34290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sz="2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変更は前提</a:t>
            </a:r>
            <a:endParaRPr kumimoji="0" lang="en-US" altLang="ja-JP" sz="2400" dirty="0" smtClean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1257300" lvl="2" indent="-34290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sz="24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新しい技術への即応</a:t>
            </a:r>
            <a:endParaRPr kumimoji="0" lang="en-US" altLang="ja-JP" sz="2400" dirty="0" smtClean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4" name="角丸四角形 3"/>
          <p:cNvSpPr/>
          <p:nvPr/>
        </p:nvSpPr>
        <p:spPr bwMode="auto">
          <a:xfrm>
            <a:off x="606426" y="3733800"/>
            <a:ext cx="7927974" cy="609600"/>
          </a:xfrm>
          <a:prstGeom prst="roundRect">
            <a:avLst/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単能工から多能工へ</a:t>
            </a:r>
          </a:p>
        </p:txBody>
      </p:sp>
      <p:sp>
        <p:nvSpPr>
          <p:cNvPr id="19" name="角丸四角形 18"/>
          <p:cNvSpPr/>
          <p:nvPr/>
        </p:nvSpPr>
        <p:spPr bwMode="auto">
          <a:xfrm>
            <a:off x="606426" y="5410200"/>
            <a:ext cx="7927974" cy="609600"/>
          </a:xfrm>
          <a:prstGeom prst="roundRect">
            <a:avLst/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ロードマップ志向からエコシステム志向</a:t>
            </a:r>
          </a:p>
        </p:txBody>
      </p:sp>
      <p:sp>
        <p:nvSpPr>
          <p:cNvPr id="20" name="角丸四角形 19"/>
          <p:cNvSpPr/>
          <p:nvPr/>
        </p:nvSpPr>
        <p:spPr bwMode="auto">
          <a:xfrm>
            <a:off x="606426" y="4572000"/>
            <a:ext cx="7927974" cy="609600"/>
          </a:xfrm>
          <a:prstGeom prst="roundRect">
            <a:avLst/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アプリケーション・プログラマーからシステム・プログラマーへ</a:t>
            </a:r>
          </a:p>
        </p:txBody>
      </p:sp>
    </p:spTree>
    <p:extLst>
      <p:ext uri="{BB962C8B-B14F-4D97-AF65-F5344CB8AC3E}">
        <p14:creationId xmlns:p14="http://schemas.microsoft.com/office/powerpoint/2010/main" val="16199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0" animBg="1"/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円/楕円 36"/>
          <p:cNvSpPr/>
          <p:nvPr/>
        </p:nvSpPr>
        <p:spPr bwMode="auto">
          <a:xfrm>
            <a:off x="3124200" y="1219200"/>
            <a:ext cx="5410200" cy="5410200"/>
          </a:xfrm>
          <a:prstGeom prst="ellipse">
            <a:avLst/>
          </a:prstGeom>
          <a:solidFill>
            <a:srgbClr val="0080FF">
              <a:alpha val="7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6" name="円/楕円 35"/>
          <p:cNvSpPr/>
          <p:nvPr/>
        </p:nvSpPr>
        <p:spPr bwMode="auto">
          <a:xfrm>
            <a:off x="2438400" y="2514600"/>
            <a:ext cx="4114800" cy="4114800"/>
          </a:xfrm>
          <a:prstGeom prst="ellipse">
            <a:avLst/>
          </a:prstGeom>
          <a:solidFill>
            <a:srgbClr val="3333FF">
              <a:alpha val="7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営業</a:t>
            </a:r>
            <a:r>
              <a:rPr kumimoji="1" lang="en-US" altLang="ja-JP" dirty="0" smtClean="0"/>
              <a:t>3.0</a:t>
            </a:r>
            <a:r>
              <a:rPr kumimoji="1" lang="ja-JP" altLang="en-US" dirty="0" smtClean="0"/>
              <a:t>の時代</a:t>
            </a:r>
            <a:endParaRPr kumimoji="1" lang="ja-JP" altLang="en-US" dirty="0"/>
          </a:p>
        </p:txBody>
      </p:sp>
      <p:sp>
        <p:nvSpPr>
          <p:cNvPr id="2" name="円/楕円 1"/>
          <p:cNvSpPr/>
          <p:nvPr/>
        </p:nvSpPr>
        <p:spPr bwMode="auto">
          <a:xfrm>
            <a:off x="1981200" y="4038600"/>
            <a:ext cx="2590800" cy="2590800"/>
          </a:xfrm>
          <a:prstGeom prst="ellipse">
            <a:avLst/>
          </a:prstGeom>
          <a:solidFill>
            <a:srgbClr val="000090">
              <a:alpha val="7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600" dirty="0" smtClean="0">
                <a:solidFill>
                  <a:schemeClr val="bg1"/>
                </a:solidFill>
              </a:rPr>
              <a:t>営業</a:t>
            </a:r>
            <a:r>
              <a:rPr kumimoji="0" lang="en-US" altLang="ja-JP" sz="3600" dirty="0" smtClean="0">
                <a:solidFill>
                  <a:schemeClr val="bg1"/>
                </a:solidFill>
              </a:rPr>
              <a:t>1.0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プロダクト営業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05200" y="2738735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FF"/>
                </a:solidFill>
              </a:rPr>
              <a:t>営業</a:t>
            </a:r>
            <a:r>
              <a:rPr kumimoji="1" lang="en-US" altLang="ja-JP" sz="3600" dirty="0" smtClean="0">
                <a:solidFill>
                  <a:srgbClr val="FFFFFF"/>
                </a:solidFill>
              </a:rPr>
              <a:t>2.0</a:t>
            </a:r>
          </a:p>
          <a:p>
            <a:pPr algn="ctr"/>
            <a:r>
              <a:rPr lang="ja-JP" altLang="en-US" sz="1800" dirty="0" smtClean="0">
                <a:solidFill>
                  <a:srgbClr val="FFFFFF"/>
                </a:solidFill>
              </a:rPr>
              <a:t>ソリューション営業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36321" y="1295400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FF"/>
                </a:solidFill>
              </a:rPr>
              <a:t>営業</a:t>
            </a:r>
            <a:r>
              <a:rPr lang="en-US" altLang="ja-JP" sz="3600" dirty="0" smtClean="0">
                <a:solidFill>
                  <a:srgbClr val="FFFFFF"/>
                </a:solidFill>
              </a:rPr>
              <a:t>3</a:t>
            </a:r>
            <a:r>
              <a:rPr kumimoji="1" lang="en-US" altLang="ja-JP" sz="3600" dirty="0" smtClean="0">
                <a:solidFill>
                  <a:srgbClr val="FFFFFF"/>
                </a:solidFill>
              </a:rPr>
              <a:t>.0</a:t>
            </a:r>
          </a:p>
          <a:p>
            <a:pPr algn="ctr"/>
            <a:r>
              <a:rPr lang="ja-JP" altLang="en-US" sz="1800" dirty="0" smtClean="0">
                <a:solidFill>
                  <a:srgbClr val="FFFFFF"/>
                </a:solidFill>
              </a:rPr>
              <a:t>イノベーション営業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609600" y="1219200"/>
            <a:ext cx="2992557" cy="5384800"/>
            <a:chOff x="609600" y="1219200"/>
            <a:chExt cx="2992557" cy="5384800"/>
          </a:xfrm>
        </p:grpSpPr>
        <p:sp>
          <p:nvSpPr>
            <p:cNvPr id="8" name="フリーフォーム 7"/>
            <p:cNvSpPr/>
            <p:nvPr/>
          </p:nvSpPr>
          <p:spPr>
            <a:xfrm>
              <a:off x="609600" y="1219200"/>
              <a:ext cx="1329266" cy="5384800"/>
            </a:xfrm>
            <a:custGeom>
              <a:avLst/>
              <a:gdLst>
                <a:gd name="connsiteX0" fmla="*/ 677333 w 1329266"/>
                <a:gd name="connsiteY0" fmla="*/ 0 h 5384800"/>
                <a:gd name="connsiteX1" fmla="*/ 0 w 1329266"/>
                <a:gd name="connsiteY1" fmla="*/ 660400 h 5384800"/>
                <a:gd name="connsiteX2" fmla="*/ 330200 w 1329266"/>
                <a:gd name="connsiteY2" fmla="*/ 660400 h 5384800"/>
                <a:gd name="connsiteX3" fmla="*/ 668866 w 1329266"/>
                <a:gd name="connsiteY3" fmla="*/ 5384800 h 5384800"/>
                <a:gd name="connsiteX4" fmla="*/ 1007533 w 1329266"/>
                <a:gd name="connsiteY4" fmla="*/ 668867 h 5384800"/>
                <a:gd name="connsiteX5" fmla="*/ 1329266 w 1329266"/>
                <a:gd name="connsiteY5" fmla="*/ 660400 h 5384800"/>
                <a:gd name="connsiteX6" fmla="*/ 677333 w 1329266"/>
                <a:gd name="connsiteY6" fmla="*/ 0 h 538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9266" h="5384800">
                  <a:moveTo>
                    <a:pt x="677333" y="0"/>
                  </a:moveTo>
                  <a:lnTo>
                    <a:pt x="0" y="660400"/>
                  </a:lnTo>
                  <a:lnTo>
                    <a:pt x="330200" y="660400"/>
                  </a:lnTo>
                  <a:lnTo>
                    <a:pt x="668866" y="5384800"/>
                  </a:lnTo>
                  <a:lnTo>
                    <a:pt x="1007533" y="668867"/>
                  </a:lnTo>
                  <a:lnTo>
                    <a:pt x="1329266" y="660400"/>
                  </a:lnTo>
                  <a:lnTo>
                    <a:pt x="677333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1000"/>
                    <a:satMod val="130000"/>
                  </a:schemeClr>
                </a:gs>
                <a:gs pos="49000">
                  <a:srgbClr val="0000FF"/>
                </a:gs>
                <a:gs pos="100000">
                  <a:srgbClr val="0080FF"/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981200" y="1219200"/>
              <a:ext cx="162095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競争優位</a:t>
              </a:r>
              <a:endParaRPr kumimoji="1" lang="en-US" altLang="ja-JP" sz="2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r>
                <a:rPr kumimoji="1" lang="ja-JP" altLang="en-US" sz="2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のシフト</a:t>
              </a:r>
              <a:endParaRPr kumimoji="1" lang="ja-JP" altLang="en-US" sz="2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6" name="角丸四角形 5"/>
          <p:cNvSpPr/>
          <p:nvPr/>
        </p:nvSpPr>
        <p:spPr bwMode="auto">
          <a:xfrm>
            <a:off x="2819400" y="6019800"/>
            <a:ext cx="914400" cy="2286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rPr>
              <a:t>プロダクト</a:t>
            </a: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4191000" y="3721100"/>
            <a:ext cx="2057400" cy="685800"/>
            <a:chOff x="4191000" y="3721100"/>
            <a:chExt cx="2057400" cy="685800"/>
          </a:xfrm>
        </p:grpSpPr>
        <p:sp>
          <p:nvSpPr>
            <p:cNvPr id="11" name="角丸四角形 10"/>
            <p:cNvSpPr/>
            <p:nvPr/>
          </p:nvSpPr>
          <p:spPr bwMode="auto">
            <a:xfrm>
              <a:off x="4191000" y="3721100"/>
              <a:ext cx="2057400" cy="685800"/>
            </a:xfrm>
            <a:prstGeom prst="roundRect">
              <a:avLst>
                <a:gd name="adj" fmla="val 50000"/>
              </a:avLst>
            </a:prstGeom>
            <a:solidFill>
              <a:srgbClr val="FFCC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330700" y="3771900"/>
              <a:ext cx="1813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3366FF"/>
                  </a:solidFill>
                </a:rPr>
                <a:t>組合せ</a:t>
              </a:r>
              <a:r>
                <a:rPr kumimoji="1" lang="en-US" altLang="ja-JP" dirty="0" smtClean="0">
                  <a:solidFill>
                    <a:srgbClr val="3366FF"/>
                  </a:solidFill>
                </a:rPr>
                <a:t>=</a:t>
              </a:r>
              <a:r>
                <a:rPr kumimoji="1" lang="ja-JP" altLang="en-US" dirty="0" smtClean="0">
                  <a:solidFill>
                    <a:srgbClr val="3366FF"/>
                  </a:solidFill>
                </a:rPr>
                <a:t>ソリューション</a:t>
              </a:r>
              <a:endParaRPr kumimoji="1" lang="ja-JP" altLang="en-US" dirty="0">
                <a:solidFill>
                  <a:srgbClr val="3366FF"/>
                </a:solidFill>
              </a:endParaRPr>
            </a:p>
          </p:txBody>
        </p:sp>
        <p:sp>
          <p:nvSpPr>
            <p:cNvPr id="15" name="角丸四角形 14"/>
            <p:cNvSpPr/>
            <p:nvPr/>
          </p:nvSpPr>
          <p:spPr bwMode="auto">
            <a:xfrm>
              <a:off x="4800600" y="4076700"/>
              <a:ext cx="914400" cy="228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charset="0"/>
                  <a:ea typeface="HG丸ｺﾞｼｯｸM-PRO" pitchFamily="50" charset="-128"/>
                </a:rPr>
                <a:t>プロダクト</a:t>
              </a:r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5867400" y="2209800"/>
            <a:ext cx="2209800" cy="1057870"/>
            <a:chOff x="5867400" y="2209800"/>
            <a:chExt cx="2209800" cy="1057870"/>
          </a:xfrm>
        </p:grpSpPr>
        <p:sp>
          <p:nvSpPr>
            <p:cNvPr id="13" name="角丸四角形 12"/>
            <p:cNvSpPr/>
            <p:nvPr/>
          </p:nvSpPr>
          <p:spPr bwMode="auto">
            <a:xfrm>
              <a:off x="5867400" y="2209800"/>
              <a:ext cx="2209800" cy="1057870"/>
            </a:xfrm>
            <a:prstGeom prst="roundRect">
              <a:avLst>
                <a:gd name="adj" fmla="val 37301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6" name="角丸四角形 15"/>
            <p:cNvSpPr/>
            <p:nvPr/>
          </p:nvSpPr>
          <p:spPr bwMode="auto">
            <a:xfrm>
              <a:off x="5943600" y="2505670"/>
              <a:ext cx="2057400" cy="685800"/>
            </a:xfrm>
            <a:prstGeom prst="roundRect">
              <a:avLst>
                <a:gd name="adj" fmla="val 50000"/>
              </a:avLst>
            </a:prstGeom>
            <a:solidFill>
              <a:srgbClr val="FFCC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083300" y="2556470"/>
              <a:ext cx="1813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3366FF"/>
                  </a:solidFill>
                </a:rPr>
                <a:t>組合せ</a:t>
              </a:r>
              <a:r>
                <a:rPr kumimoji="1" lang="en-US" altLang="ja-JP" dirty="0" smtClean="0">
                  <a:solidFill>
                    <a:srgbClr val="3366FF"/>
                  </a:solidFill>
                </a:rPr>
                <a:t>=</a:t>
              </a:r>
              <a:r>
                <a:rPr kumimoji="1" lang="ja-JP" altLang="en-US" dirty="0" smtClean="0">
                  <a:solidFill>
                    <a:srgbClr val="3366FF"/>
                  </a:solidFill>
                </a:rPr>
                <a:t>ソリューション</a:t>
              </a:r>
              <a:endParaRPr kumimoji="1" lang="ja-JP" altLang="en-US" dirty="0">
                <a:solidFill>
                  <a:srgbClr val="3366FF"/>
                </a:solidFill>
              </a:endParaRPr>
            </a:p>
          </p:txBody>
        </p:sp>
        <p:sp>
          <p:nvSpPr>
            <p:cNvPr id="18" name="角丸四角形 17"/>
            <p:cNvSpPr/>
            <p:nvPr/>
          </p:nvSpPr>
          <p:spPr bwMode="auto">
            <a:xfrm>
              <a:off x="6553200" y="2861270"/>
              <a:ext cx="914400" cy="228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kumimoji="0" lang="ja-JP" altLang="en-US" sz="1000" dirty="0">
                  <a:solidFill>
                    <a:srgbClr val="0000FF"/>
                  </a:solidFill>
                  <a:latin typeface="HG丸ｺﾞｼｯｸM-PRO"/>
                  <a:ea typeface="HG丸ｺﾞｼｯｸM-PRO"/>
                  <a:cs typeface="HG丸ｺﾞｼｯｸM-PRO"/>
                </a:rPr>
                <a:t>プロダクト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598369" y="2237601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chemeClr val="bg1"/>
                  </a:solidFill>
                </a:rPr>
                <a:t>デザイン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4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ソリューション営業の終焉、営業</a:t>
            </a:r>
            <a:r>
              <a:rPr kumimoji="1" lang="en-US" altLang="ja-JP" dirty="0" smtClean="0"/>
              <a:t>3.0</a:t>
            </a:r>
            <a:r>
              <a:rPr kumimoji="1" lang="ja-JP" altLang="en-US" dirty="0" smtClean="0"/>
              <a:t>の時代</a:t>
            </a:r>
            <a:endParaRPr kumimoji="1"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1143000" y="1558073"/>
            <a:ext cx="2533805" cy="359318"/>
          </a:xfrm>
          <a:prstGeom prst="roundRect">
            <a:avLst/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プロダクト営業</a:t>
            </a:r>
            <a:endParaRPr kumimoji="1" lang="ja-JP" altLang="en-US" sz="1600" dirty="0"/>
          </a:p>
        </p:txBody>
      </p:sp>
      <p:sp>
        <p:nvSpPr>
          <p:cNvPr id="9" name="角丸四角形 8"/>
          <p:cNvSpPr/>
          <p:nvPr/>
        </p:nvSpPr>
        <p:spPr>
          <a:xfrm>
            <a:off x="6384074" y="1558073"/>
            <a:ext cx="2533805" cy="359318"/>
          </a:xfrm>
          <a:prstGeom prst="roundRect">
            <a:avLst/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イノベーション営業</a:t>
            </a:r>
            <a:endParaRPr kumimoji="1" lang="ja-JP" altLang="en-US" sz="1600" dirty="0"/>
          </a:p>
        </p:txBody>
      </p:sp>
      <p:sp>
        <p:nvSpPr>
          <p:cNvPr id="10" name="角丸四角形 9"/>
          <p:cNvSpPr/>
          <p:nvPr/>
        </p:nvSpPr>
        <p:spPr>
          <a:xfrm>
            <a:off x="3754244" y="1558073"/>
            <a:ext cx="2533805" cy="359318"/>
          </a:xfrm>
          <a:prstGeom prst="roundRect">
            <a:avLst/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ソリューション営業</a:t>
            </a:r>
            <a:endParaRPr kumimoji="1" lang="ja-JP" altLang="en-US" sz="1600" dirty="0"/>
          </a:p>
        </p:txBody>
      </p:sp>
      <p:sp>
        <p:nvSpPr>
          <p:cNvPr id="11" name="角丸四角形 10"/>
          <p:cNvSpPr/>
          <p:nvPr/>
        </p:nvSpPr>
        <p:spPr>
          <a:xfrm>
            <a:off x="1143000" y="1979344"/>
            <a:ext cx="2533805" cy="359318"/>
          </a:xfrm>
          <a:prstGeom prst="roundRect">
            <a:avLst/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/>
              <a:t>自分たちの</a:t>
            </a:r>
            <a:r>
              <a:rPr kumimoji="1" lang="ja-JP" altLang="en-US" sz="1400" dirty="0" smtClean="0"/>
              <a:t>製品やサービス</a:t>
            </a:r>
            <a:endParaRPr kumimoji="1" lang="ja-JP" altLang="en-US" sz="1400" dirty="0"/>
          </a:p>
        </p:txBody>
      </p:sp>
      <p:sp>
        <p:nvSpPr>
          <p:cNvPr id="12" name="角丸四角形 11"/>
          <p:cNvSpPr/>
          <p:nvPr/>
        </p:nvSpPr>
        <p:spPr>
          <a:xfrm>
            <a:off x="6384074" y="1979344"/>
            <a:ext cx="2533805" cy="359318"/>
          </a:xfrm>
          <a:prstGeom prst="roundRect">
            <a:avLst/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お客様の変化</a:t>
            </a:r>
            <a:endParaRPr kumimoji="1" lang="ja-JP" altLang="en-US" sz="1400" dirty="0"/>
          </a:p>
        </p:txBody>
      </p:sp>
      <p:sp>
        <p:nvSpPr>
          <p:cNvPr id="13" name="角丸四角形 12"/>
          <p:cNvSpPr/>
          <p:nvPr/>
        </p:nvSpPr>
        <p:spPr>
          <a:xfrm>
            <a:off x="3754244" y="1979344"/>
            <a:ext cx="2533805" cy="359318"/>
          </a:xfrm>
          <a:prstGeom prst="roundRect">
            <a:avLst/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顧客の課題やニーズ</a:t>
            </a:r>
            <a:endParaRPr kumimoji="1" lang="ja-JP" altLang="en-US" sz="1400" dirty="0"/>
          </a:p>
        </p:txBody>
      </p:sp>
      <p:sp>
        <p:nvSpPr>
          <p:cNvPr id="14" name="角丸四角形 13"/>
          <p:cNvSpPr/>
          <p:nvPr/>
        </p:nvSpPr>
        <p:spPr>
          <a:xfrm>
            <a:off x="1143000" y="2400612"/>
            <a:ext cx="2533805" cy="685179"/>
          </a:xfrm>
          <a:prstGeom prst="roundRect">
            <a:avLst>
              <a:gd name="adj" fmla="val 4866"/>
            </a:avLst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 smtClean="0"/>
              <a:t>製品やサービスの性能や機能の優位性、あるいはコストパフォーマンスの高さ</a:t>
            </a:r>
            <a:endParaRPr kumimoji="1" lang="ja-JP" altLang="en-US" sz="1200" dirty="0"/>
          </a:p>
        </p:txBody>
      </p:sp>
      <p:sp>
        <p:nvSpPr>
          <p:cNvPr id="15" name="角丸四角形 14"/>
          <p:cNvSpPr/>
          <p:nvPr/>
        </p:nvSpPr>
        <p:spPr>
          <a:xfrm>
            <a:off x="6384074" y="2400612"/>
            <a:ext cx="2533805" cy="685179"/>
          </a:xfrm>
          <a:prstGeom prst="roundRect">
            <a:avLst>
              <a:gd name="adj" fmla="val 5487"/>
            </a:avLst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dirty="0" smtClean="0"/>
              <a:t>顧客に新しい気付きやビジョンを与えられること</a:t>
            </a:r>
            <a:endParaRPr kumimoji="1" lang="ja-JP" altLang="en-US" sz="1200" dirty="0"/>
          </a:p>
        </p:txBody>
      </p:sp>
      <p:sp>
        <p:nvSpPr>
          <p:cNvPr id="16" name="角丸四角形 15"/>
          <p:cNvSpPr/>
          <p:nvPr/>
        </p:nvSpPr>
        <p:spPr>
          <a:xfrm>
            <a:off x="3754244" y="2400612"/>
            <a:ext cx="2533805" cy="685179"/>
          </a:xfrm>
          <a:prstGeom prst="roundRect">
            <a:avLst>
              <a:gd name="adj" fmla="val 5487"/>
            </a:avLst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dirty="0" smtClean="0"/>
              <a:t>課題解決やニーズを満たすためのテクノロジーやプロセスの組合せの適応性や優位性</a:t>
            </a:r>
            <a:endParaRPr kumimoji="1" lang="ja-JP" altLang="en-US" sz="1200" dirty="0"/>
          </a:p>
        </p:txBody>
      </p:sp>
      <p:sp>
        <p:nvSpPr>
          <p:cNvPr id="17" name="角丸四角形 16"/>
          <p:cNvSpPr/>
          <p:nvPr/>
        </p:nvSpPr>
        <p:spPr>
          <a:xfrm>
            <a:off x="1143000" y="3142788"/>
            <a:ext cx="2533805" cy="359318"/>
          </a:xfrm>
          <a:prstGeom prst="roundRect">
            <a:avLst/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購買担当や責任者</a:t>
            </a:r>
            <a:endParaRPr kumimoji="1" lang="ja-JP" altLang="en-US" sz="1400" dirty="0"/>
          </a:p>
        </p:txBody>
      </p:sp>
      <p:sp>
        <p:nvSpPr>
          <p:cNvPr id="18" name="角丸四角形 17"/>
          <p:cNvSpPr/>
          <p:nvPr/>
        </p:nvSpPr>
        <p:spPr>
          <a:xfrm>
            <a:off x="6384074" y="3142788"/>
            <a:ext cx="2533805" cy="359318"/>
          </a:xfrm>
          <a:prstGeom prst="roundRect">
            <a:avLst/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変革推進者</a:t>
            </a:r>
            <a:endParaRPr kumimoji="1" lang="ja-JP" altLang="en-US" sz="1400" dirty="0"/>
          </a:p>
        </p:txBody>
      </p:sp>
      <p:sp>
        <p:nvSpPr>
          <p:cNvPr id="19" name="角丸四角形 18"/>
          <p:cNvSpPr/>
          <p:nvPr/>
        </p:nvSpPr>
        <p:spPr>
          <a:xfrm>
            <a:off x="3754244" y="3142788"/>
            <a:ext cx="2533805" cy="359318"/>
          </a:xfrm>
          <a:prstGeom prst="roundRect">
            <a:avLst/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プロセス責任者</a:t>
            </a:r>
            <a:endParaRPr kumimoji="1" lang="ja-JP" altLang="en-US" sz="1400" dirty="0"/>
          </a:p>
        </p:txBody>
      </p:sp>
      <p:sp>
        <p:nvSpPr>
          <p:cNvPr id="20" name="角丸四角形 19"/>
          <p:cNvSpPr/>
          <p:nvPr/>
        </p:nvSpPr>
        <p:spPr>
          <a:xfrm>
            <a:off x="1143000" y="3551665"/>
            <a:ext cx="2533805" cy="1439126"/>
          </a:xfrm>
          <a:prstGeom prst="roundRect">
            <a:avLst>
              <a:gd name="adj" fmla="val 5052"/>
            </a:avLst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/>
              <a:t>購買担当者や責任者の発見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要求仕様の明確化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競合優位な条件の設定と交渉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</a:p>
          <a:p>
            <a:pPr algn="ctr"/>
            <a:r>
              <a:rPr kumimoji="1" lang="ja-JP" altLang="en-US" sz="1200" dirty="0" smtClean="0"/>
              <a:t>調達とデリバリー</a:t>
            </a:r>
            <a:endParaRPr kumimoji="1" lang="ja-JP" altLang="en-US" sz="1200" dirty="0"/>
          </a:p>
        </p:txBody>
      </p:sp>
      <p:sp>
        <p:nvSpPr>
          <p:cNvPr id="21" name="角丸四角形 20"/>
          <p:cNvSpPr/>
          <p:nvPr/>
        </p:nvSpPr>
        <p:spPr>
          <a:xfrm>
            <a:off x="6384074" y="3551665"/>
            <a:ext cx="2533805" cy="1439126"/>
          </a:xfrm>
          <a:prstGeom prst="roundRect">
            <a:avLst>
              <a:gd name="adj" fmla="val 2878"/>
            </a:avLst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/>
              <a:t>変革推進者の発見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徹底した顧客理解と深い考察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ビジョンと変革プロセスの提示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</a:p>
          <a:p>
            <a:pPr algn="ctr"/>
            <a:r>
              <a:rPr kumimoji="1" lang="ja-JP" altLang="en-US" sz="1200" dirty="0" smtClean="0"/>
              <a:t>プロジェクトへの貢献とプロデュース</a:t>
            </a:r>
            <a:endParaRPr kumimoji="1" lang="ja-JP" altLang="en-US" sz="1200" dirty="0"/>
          </a:p>
        </p:txBody>
      </p:sp>
      <p:sp>
        <p:nvSpPr>
          <p:cNvPr id="22" name="角丸四角形 21"/>
          <p:cNvSpPr/>
          <p:nvPr/>
        </p:nvSpPr>
        <p:spPr>
          <a:xfrm>
            <a:off x="3754244" y="3551665"/>
            <a:ext cx="2533805" cy="1439126"/>
          </a:xfrm>
          <a:prstGeom prst="roundRect">
            <a:avLst>
              <a:gd name="adj" fmla="val 4493"/>
            </a:avLst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/>
              <a:t>プロセス責任者の発見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ニーズや課題の収集と分析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最適な組合せの設計と提案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</a:p>
          <a:p>
            <a:pPr algn="ctr"/>
            <a:r>
              <a:rPr kumimoji="1" lang="ja-JP" altLang="en-US" sz="1200" dirty="0" smtClean="0"/>
              <a:t>プロジェクト管理とプロデュース</a:t>
            </a:r>
            <a:endParaRPr kumimoji="1" lang="en-US" altLang="ja-JP" sz="1200" dirty="0" smtClean="0"/>
          </a:p>
        </p:txBody>
      </p:sp>
      <p:sp>
        <p:nvSpPr>
          <p:cNvPr id="23" name="角丸四角形 22"/>
          <p:cNvSpPr/>
          <p:nvPr/>
        </p:nvSpPr>
        <p:spPr>
          <a:xfrm>
            <a:off x="1143000" y="5075665"/>
            <a:ext cx="2533805" cy="1430454"/>
          </a:xfrm>
          <a:prstGeom prst="roundRect">
            <a:avLst>
              <a:gd name="adj" fmla="val 4866"/>
            </a:avLst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charset="2"/>
              <a:buChar char="v"/>
            </a:pPr>
            <a:r>
              <a:rPr lang="ja-JP" altLang="en-US" sz="1200" dirty="0" smtClean="0"/>
              <a:t>自分たちの製品やサービスについての知識</a:t>
            </a:r>
            <a:endParaRPr lang="en-US" altLang="ja-JP" sz="1200" dirty="0" smtClean="0"/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sz="1200" dirty="0" smtClean="0"/>
              <a:t>競合の製品やサービスについての知識と差別化についての見解</a:t>
            </a:r>
            <a:endParaRPr kumimoji="1" lang="en-US" altLang="ja-JP" sz="1200" dirty="0" smtClean="0"/>
          </a:p>
          <a:p>
            <a:pPr marL="171450" indent="-171450">
              <a:buFont typeface="Wingdings" charset="2"/>
              <a:buChar char="v"/>
            </a:pPr>
            <a:r>
              <a:rPr lang="ja-JP" altLang="en-US" sz="1200" dirty="0" smtClean="0"/>
              <a:t>調達や購買の知識や有利な条件を引き出すことができる交渉力</a:t>
            </a:r>
            <a:endParaRPr kumimoji="1" lang="en-US" altLang="ja-JP" sz="1200" dirty="0" smtClean="0"/>
          </a:p>
        </p:txBody>
      </p:sp>
      <p:sp>
        <p:nvSpPr>
          <p:cNvPr id="24" name="角丸四角形 23"/>
          <p:cNvSpPr/>
          <p:nvPr/>
        </p:nvSpPr>
        <p:spPr>
          <a:xfrm>
            <a:off x="6384074" y="5075665"/>
            <a:ext cx="2533805" cy="1430454"/>
          </a:xfrm>
          <a:prstGeom prst="roundRect">
            <a:avLst>
              <a:gd name="adj" fmla="val 5487"/>
            </a:avLst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sz="1200" dirty="0" smtClean="0"/>
              <a:t>経営やビジネスについての広範な知識</a:t>
            </a:r>
            <a:endParaRPr kumimoji="1" lang="en-US" altLang="ja-JP" sz="1200" dirty="0" smtClean="0"/>
          </a:p>
          <a:p>
            <a:pPr marL="171450" indent="-171450">
              <a:buFont typeface="Wingdings" charset="2"/>
              <a:buChar char="v"/>
            </a:pPr>
            <a:r>
              <a:rPr lang="ja-JP" altLang="en-US" sz="1200" dirty="0" smtClean="0"/>
              <a:t>経営の課題やビジョンについての分析力・考察力</a:t>
            </a:r>
            <a:endParaRPr lang="en-US" altLang="ja-JP" sz="1200" dirty="0" smtClean="0"/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sz="1200" dirty="0" smtClean="0"/>
              <a:t>共感を引き出すコミュニケーション能力</a:t>
            </a:r>
            <a:endParaRPr kumimoji="1" lang="ja-JP" altLang="en-US" sz="1200" dirty="0"/>
          </a:p>
        </p:txBody>
      </p:sp>
      <p:sp>
        <p:nvSpPr>
          <p:cNvPr id="25" name="角丸四角形 24"/>
          <p:cNvSpPr/>
          <p:nvPr/>
        </p:nvSpPr>
        <p:spPr>
          <a:xfrm>
            <a:off x="3754244" y="5075665"/>
            <a:ext cx="2533805" cy="1430454"/>
          </a:xfrm>
          <a:prstGeom prst="roundRect">
            <a:avLst>
              <a:gd name="adj" fmla="val 5487"/>
            </a:avLst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sz="1200" dirty="0" smtClean="0"/>
              <a:t>テクノロジーやビジネス・プロセスについての知識</a:t>
            </a:r>
            <a:endParaRPr kumimoji="1" lang="en-US" altLang="ja-JP" sz="1200" dirty="0" smtClean="0"/>
          </a:p>
          <a:p>
            <a:pPr marL="171450" indent="-171450">
              <a:buFont typeface="Wingdings" charset="2"/>
              <a:buChar char="v"/>
            </a:pPr>
            <a:r>
              <a:rPr lang="ja-JP" altLang="en-US" sz="1200" dirty="0" smtClean="0"/>
              <a:t>意志決定プロセスの理解とプロセスを遂行・管理できる能力</a:t>
            </a:r>
          </a:p>
          <a:p>
            <a:pPr marL="171450" indent="-171450">
              <a:buFont typeface="Wingdings" charset="2"/>
              <a:buChar char="v"/>
            </a:pPr>
            <a:r>
              <a:rPr lang="ja-JP" altLang="en-US" sz="1200" dirty="0" smtClean="0"/>
              <a:t>納得を引き出すドキュメンテーションやプレゼンのスキル</a:t>
            </a:r>
            <a:endParaRPr lang="en-US" altLang="ja-JP" sz="1200" dirty="0" smtClean="0"/>
          </a:p>
        </p:txBody>
      </p:sp>
      <p:sp>
        <p:nvSpPr>
          <p:cNvPr id="26" name="角丸四角形 25"/>
          <p:cNvSpPr/>
          <p:nvPr/>
        </p:nvSpPr>
        <p:spPr>
          <a:xfrm>
            <a:off x="1143000" y="1143000"/>
            <a:ext cx="2533805" cy="359318"/>
          </a:xfrm>
          <a:prstGeom prst="roundRect">
            <a:avLst/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営業</a:t>
            </a:r>
            <a:r>
              <a:rPr kumimoji="1" lang="en-US" altLang="ja-JP" sz="2000" dirty="0" smtClean="0"/>
              <a:t> </a:t>
            </a:r>
            <a:r>
              <a:rPr lang="ja-JP" altLang="en-US" sz="2000" dirty="0" smtClean="0"/>
              <a:t>１</a:t>
            </a:r>
            <a:r>
              <a:rPr lang="en-US" altLang="ja-JP" sz="2000" dirty="0" smtClean="0"/>
              <a:t>.</a:t>
            </a:r>
            <a:r>
              <a:rPr lang="ja-JP" altLang="en-US" sz="2000" dirty="0" smtClean="0"/>
              <a:t>０</a:t>
            </a:r>
            <a:endParaRPr kumimoji="1" lang="ja-JP" altLang="en-US" sz="2000" dirty="0"/>
          </a:p>
        </p:txBody>
      </p:sp>
      <p:sp>
        <p:nvSpPr>
          <p:cNvPr id="27" name="角丸四角形 26"/>
          <p:cNvSpPr/>
          <p:nvPr/>
        </p:nvSpPr>
        <p:spPr>
          <a:xfrm>
            <a:off x="6384074" y="1143000"/>
            <a:ext cx="2533805" cy="359318"/>
          </a:xfrm>
          <a:prstGeom prst="roundRect">
            <a:avLst/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営業</a:t>
            </a: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３</a:t>
            </a:r>
            <a:r>
              <a:rPr kumimoji="1" lang="en-US" altLang="ja-JP" sz="2000" dirty="0" smtClean="0"/>
              <a:t>.</a:t>
            </a:r>
            <a:r>
              <a:rPr kumimoji="1" lang="ja-JP" altLang="en-US" sz="2000" dirty="0" smtClean="0"/>
              <a:t>０</a:t>
            </a:r>
            <a:endParaRPr kumimoji="1" lang="ja-JP" altLang="en-US" sz="2000" dirty="0"/>
          </a:p>
        </p:txBody>
      </p:sp>
      <p:sp>
        <p:nvSpPr>
          <p:cNvPr id="28" name="角丸四角形 27"/>
          <p:cNvSpPr/>
          <p:nvPr/>
        </p:nvSpPr>
        <p:spPr>
          <a:xfrm>
            <a:off x="3754244" y="1143000"/>
            <a:ext cx="2533805" cy="359318"/>
          </a:xfrm>
          <a:prstGeom prst="roundRect">
            <a:avLst/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営業</a:t>
            </a: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２</a:t>
            </a:r>
            <a:r>
              <a:rPr kumimoji="1" lang="en-US" altLang="ja-JP" sz="2000" dirty="0" smtClean="0"/>
              <a:t>.</a:t>
            </a:r>
            <a:r>
              <a:rPr kumimoji="1" lang="ja-JP" altLang="en-US" sz="2000" dirty="0" smtClean="0"/>
              <a:t>０</a:t>
            </a:r>
            <a:endParaRPr kumimoji="1" lang="ja-JP" altLang="en-US" sz="2000" dirty="0"/>
          </a:p>
        </p:txBody>
      </p:sp>
      <p:sp>
        <p:nvSpPr>
          <p:cNvPr id="29" name="ホームベース 28"/>
          <p:cNvSpPr/>
          <p:nvPr/>
        </p:nvSpPr>
        <p:spPr>
          <a:xfrm>
            <a:off x="269489" y="1143000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 smtClean="0"/>
              <a:t>バージョン</a:t>
            </a:r>
            <a:endParaRPr kumimoji="1" lang="ja-JP" altLang="en-US" sz="900" dirty="0"/>
          </a:p>
        </p:txBody>
      </p:sp>
      <p:sp>
        <p:nvSpPr>
          <p:cNvPr id="30" name="ホームベース 29"/>
          <p:cNvSpPr/>
          <p:nvPr/>
        </p:nvSpPr>
        <p:spPr>
          <a:xfrm>
            <a:off x="269489" y="1558073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 smtClean="0"/>
              <a:t>スタイル</a:t>
            </a:r>
            <a:endParaRPr kumimoji="1" lang="ja-JP" altLang="en-US" sz="1000" dirty="0"/>
          </a:p>
        </p:txBody>
      </p:sp>
      <p:sp>
        <p:nvSpPr>
          <p:cNvPr id="31" name="ホームベース 30"/>
          <p:cNvSpPr/>
          <p:nvPr/>
        </p:nvSpPr>
        <p:spPr>
          <a:xfrm>
            <a:off x="269489" y="1979344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 smtClean="0"/>
              <a:t>活動起点</a:t>
            </a:r>
            <a:endParaRPr kumimoji="1" lang="ja-JP" altLang="en-US" sz="1000" dirty="0"/>
          </a:p>
        </p:txBody>
      </p:sp>
      <p:sp>
        <p:nvSpPr>
          <p:cNvPr id="32" name="ホームベース 31"/>
          <p:cNvSpPr/>
          <p:nvPr/>
        </p:nvSpPr>
        <p:spPr>
          <a:xfrm>
            <a:off x="269489" y="4038600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 smtClean="0"/>
              <a:t>営業活動</a:t>
            </a:r>
            <a:endParaRPr kumimoji="1" lang="en-US" altLang="ja-JP" sz="1000" dirty="0" smtClean="0"/>
          </a:p>
          <a:p>
            <a:pPr algn="ctr"/>
            <a:r>
              <a:rPr lang="ja-JP" altLang="en-US" sz="1000" dirty="0" smtClean="0"/>
              <a:t>プロセス</a:t>
            </a:r>
            <a:endParaRPr kumimoji="1" lang="ja-JP" altLang="en-US" sz="1000" dirty="0"/>
          </a:p>
        </p:txBody>
      </p:sp>
      <p:sp>
        <p:nvSpPr>
          <p:cNvPr id="33" name="ホームベース 32"/>
          <p:cNvSpPr/>
          <p:nvPr/>
        </p:nvSpPr>
        <p:spPr>
          <a:xfrm>
            <a:off x="269489" y="3142788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 smtClean="0"/>
              <a:t>カウンターパート</a:t>
            </a:r>
            <a:endParaRPr kumimoji="1" lang="ja-JP" altLang="en-US" sz="800" dirty="0"/>
          </a:p>
        </p:txBody>
      </p:sp>
      <p:sp>
        <p:nvSpPr>
          <p:cNvPr id="34" name="ホームベース 33"/>
          <p:cNvSpPr/>
          <p:nvPr/>
        </p:nvSpPr>
        <p:spPr>
          <a:xfrm>
            <a:off x="269489" y="5584282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 smtClean="0"/>
              <a:t>求められる</a:t>
            </a:r>
            <a:r>
              <a:rPr kumimoji="1" lang="ja-JP" altLang="en-US" sz="1000" dirty="0" smtClean="0"/>
              <a:t>能力</a:t>
            </a:r>
            <a:endParaRPr kumimoji="1" lang="ja-JP" altLang="en-US" sz="1000" dirty="0"/>
          </a:p>
        </p:txBody>
      </p:sp>
      <p:sp>
        <p:nvSpPr>
          <p:cNvPr id="35" name="ホームベース 34"/>
          <p:cNvSpPr/>
          <p:nvPr/>
        </p:nvSpPr>
        <p:spPr>
          <a:xfrm>
            <a:off x="269489" y="2590800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 smtClean="0"/>
              <a:t>提供価値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9465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8" grpId="0" animBg="1"/>
      <p:bldP spid="21" grpId="0" animBg="1"/>
      <p:bldP spid="24" grpId="0" animBg="1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経営方針と業績評価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>
          <a:xfrm>
            <a:off x="228600" y="1346200"/>
            <a:ext cx="8686800" cy="990600"/>
          </a:xfrm>
          <a:prstGeom prst="roundRect">
            <a:avLst/>
          </a:prstGeom>
          <a:solidFill>
            <a:srgbClr val="0000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利益志向の収益基盤</a:t>
            </a:r>
            <a:endParaRPr kumimoji="0" lang="en-US" altLang="ja-JP" sz="3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「売上高</a:t>
            </a:r>
            <a:r>
              <a:rPr kumimoji="0" lang="en-US" altLang="ja-JP" sz="14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1000</a:t>
            </a:r>
            <a:r>
              <a:rPr kumimoji="0" lang="ja-JP" altLang="en-US" sz="14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億円・営業利益</a:t>
            </a:r>
            <a:r>
              <a:rPr kumimoji="0" lang="en-US" altLang="ja-JP" sz="14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50</a:t>
            </a:r>
            <a:r>
              <a:rPr kumimoji="0" lang="ja-JP" altLang="en-US" sz="14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億円の企業」から「売上高</a:t>
            </a:r>
            <a:r>
              <a:rPr kumimoji="0" lang="en-US" altLang="ja-JP" sz="14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100</a:t>
            </a:r>
            <a:r>
              <a:rPr kumimoji="0" lang="ja-JP" altLang="en-US" sz="14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億円・営業利益</a:t>
            </a:r>
            <a:r>
              <a:rPr kumimoji="0" lang="en-US" altLang="ja-JP" sz="14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50</a:t>
            </a:r>
            <a:r>
              <a:rPr kumimoji="0" lang="ja-JP" altLang="en-US" sz="14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億円の企業」へ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33363" y="5537200"/>
            <a:ext cx="4343400" cy="609600"/>
          </a:xfrm>
          <a:prstGeom prst="roundRect">
            <a:avLst>
              <a:gd name="adj" fmla="val 27084"/>
            </a:avLst>
          </a:prstGeom>
          <a:solidFill>
            <a:srgbClr val="00804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エンジニア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4570413" y="5537200"/>
            <a:ext cx="4343400" cy="609600"/>
          </a:xfrm>
          <a:prstGeom prst="roundRect">
            <a:avLst>
              <a:gd name="adj" fmla="val 21875"/>
            </a:avLst>
          </a:prstGeom>
          <a:solidFill>
            <a:srgbClr val="3366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営　業</a:t>
            </a:r>
          </a:p>
        </p:txBody>
      </p:sp>
      <p:sp>
        <p:nvSpPr>
          <p:cNvPr id="9" name="上矢印 8"/>
          <p:cNvSpPr/>
          <p:nvPr/>
        </p:nvSpPr>
        <p:spPr>
          <a:xfrm>
            <a:off x="1752600" y="2286000"/>
            <a:ext cx="1295400" cy="3352800"/>
          </a:xfrm>
          <a:prstGeom prst="up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0" name="上矢印 9"/>
          <p:cNvSpPr/>
          <p:nvPr/>
        </p:nvSpPr>
        <p:spPr>
          <a:xfrm>
            <a:off x="6096000" y="2286000"/>
            <a:ext cx="1295400" cy="3352800"/>
          </a:xfrm>
          <a:prstGeom prst="up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227013" y="3200400"/>
            <a:ext cx="8686800" cy="990600"/>
          </a:xfrm>
          <a:prstGeom prst="roundRect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徹底した顧客価値の追求</a:t>
            </a:r>
            <a:endParaRPr kumimoji="0" lang="en-US" altLang="ja-JP" sz="3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「工数の追求」から「成果の追求」へ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227013" y="4394200"/>
            <a:ext cx="4343400" cy="990600"/>
          </a:xfrm>
          <a:prstGeom prst="roundRect">
            <a:avLst/>
          </a:prstGeom>
          <a:solidFill>
            <a:srgbClr val="00804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高い技術力と生産性で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業績評価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4564063" y="4394200"/>
            <a:ext cx="4343400" cy="990600"/>
          </a:xfrm>
          <a:prstGeom prst="roundRect">
            <a:avLst/>
          </a:prstGeom>
          <a:solidFill>
            <a:srgbClr val="3366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経営・事業方針に一致した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業績評価</a:t>
            </a:r>
          </a:p>
        </p:txBody>
      </p:sp>
    </p:spTree>
    <p:extLst>
      <p:ext uri="{BB962C8B-B14F-4D97-AF65-F5344CB8AC3E}">
        <p14:creationId xmlns:p14="http://schemas.microsoft.com/office/powerpoint/2010/main" val="37313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grpSp>
        <p:nvGrpSpPr>
          <p:cNvPr id="14" name="図形グループ 13"/>
          <p:cNvGrpSpPr/>
          <p:nvPr/>
        </p:nvGrpSpPr>
        <p:grpSpPr>
          <a:xfrm>
            <a:off x="181531" y="1524000"/>
            <a:ext cx="8777763" cy="4787900"/>
            <a:chOff x="152400" y="1524000"/>
            <a:chExt cx="8777763" cy="4787900"/>
          </a:xfrm>
        </p:grpSpPr>
        <p:sp>
          <p:nvSpPr>
            <p:cNvPr id="12" name="角丸四角形 11"/>
            <p:cNvSpPr/>
            <p:nvPr/>
          </p:nvSpPr>
          <p:spPr bwMode="auto">
            <a:xfrm>
              <a:off x="152400" y="5549900"/>
              <a:ext cx="8777763" cy="762000"/>
            </a:xfrm>
            <a:prstGeom prst="roundRect">
              <a:avLst>
                <a:gd name="adj" fmla="val 50000"/>
              </a:avLst>
            </a:prstGeom>
            <a:solidFill>
              <a:srgbClr val="FF6600">
                <a:alpha val="52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4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SI</a:t>
              </a:r>
              <a:r>
                <a:rPr kumimoji="0" lang="ja-JP" altLang="en-US" sz="4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ビジネスはなくなる</a:t>
              </a:r>
            </a:p>
          </p:txBody>
        </p:sp>
        <p:sp>
          <p:nvSpPr>
            <p:cNvPr id="13" name="下矢印 12"/>
            <p:cNvSpPr/>
            <p:nvPr/>
          </p:nvSpPr>
          <p:spPr bwMode="auto">
            <a:xfrm>
              <a:off x="3531632" y="1524000"/>
              <a:ext cx="2019300" cy="4006850"/>
            </a:xfrm>
            <a:prstGeom prst="downArrow">
              <a:avLst>
                <a:gd name="adj1" fmla="val 50000"/>
                <a:gd name="adj2" fmla="val 33648"/>
              </a:avLst>
            </a:prstGeom>
            <a:solidFill>
              <a:srgbClr val="FF0000">
                <a:alpha val="49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381000" y="533400"/>
            <a:ext cx="8366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kumimoji="1" lang="ja-JP" altLang="en-US" sz="44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ビジネスはどうなるでしょう</a:t>
            </a:r>
            <a:r>
              <a:rPr kumimoji="1" lang="en-US" altLang="ja-JP" sz="44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?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2400" y="2096869"/>
            <a:ext cx="8725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３年後の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SI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ビジネスはどうなるでしょう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2400" y="3087469"/>
            <a:ext cx="8725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５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年後の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SI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ビジネスはどうなるでしょう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2400" y="4114800"/>
            <a:ext cx="8777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10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年後の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SI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ビジネスはどうなるでしょう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?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6648760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05948" y="2971800"/>
            <a:ext cx="47289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ポスト</a:t>
            </a:r>
            <a:r>
              <a:rPr lang="en-US" altLang="ja-JP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シフトの施策</a:t>
            </a:r>
            <a:endParaRPr lang="en-US" altLang="ja-JP" sz="40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08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図形グループ 12"/>
          <p:cNvGrpSpPr/>
          <p:nvPr/>
        </p:nvGrpSpPr>
        <p:grpSpPr>
          <a:xfrm flipV="1">
            <a:off x="3122612" y="1981200"/>
            <a:ext cx="2897188" cy="3657600"/>
            <a:chOff x="3122612" y="1981200"/>
            <a:chExt cx="2897188" cy="3657600"/>
          </a:xfrm>
        </p:grpSpPr>
        <p:sp>
          <p:nvSpPr>
            <p:cNvPr id="3" name="上矢印 2"/>
            <p:cNvSpPr/>
            <p:nvPr/>
          </p:nvSpPr>
          <p:spPr bwMode="auto">
            <a:xfrm>
              <a:off x="3122612" y="1981200"/>
              <a:ext cx="2897188" cy="3657600"/>
            </a:xfrm>
            <a:prstGeom prst="upArrow">
              <a:avLst>
                <a:gd name="adj1" fmla="val 50000"/>
                <a:gd name="adj2" fmla="val 53726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 flipV="1">
              <a:off x="3965119" y="4953000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ギャップ</a:t>
              </a:r>
              <a:endParaRPr kumimoji="1" lang="ja-JP" altLang="en-US" sz="2000" dirty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事業変革への向き合い方</a:t>
            </a:r>
            <a:endParaRPr kumimoji="1" lang="ja-JP" altLang="en-US" dirty="0"/>
          </a:p>
        </p:txBody>
      </p:sp>
      <p:sp>
        <p:nvSpPr>
          <p:cNvPr id="16" name="角丸四角形 15"/>
          <p:cNvSpPr/>
          <p:nvPr/>
        </p:nvSpPr>
        <p:spPr bwMode="auto">
          <a:xfrm>
            <a:off x="1370013" y="5715000"/>
            <a:ext cx="6400800" cy="533400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どうすれば既存事業を守れるのか</a:t>
            </a:r>
          </a:p>
        </p:txBody>
      </p:sp>
      <p:sp>
        <p:nvSpPr>
          <p:cNvPr id="17" name="角丸四角形 16"/>
          <p:cNvSpPr/>
          <p:nvPr/>
        </p:nvSpPr>
        <p:spPr bwMode="auto">
          <a:xfrm>
            <a:off x="1371600" y="1371600"/>
            <a:ext cx="6400800" cy="533400"/>
          </a:xfrm>
          <a:prstGeom prst="roundRect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もし既存事業がなければ何をすべきか</a:t>
            </a:r>
          </a:p>
        </p:txBody>
      </p:sp>
      <p:sp>
        <p:nvSpPr>
          <p:cNvPr id="8" name="ホームベース 7"/>
          <p:cNvSpPr/>
          <p:nvPr/>
        </p:nvSpPr>
        <p:spPr bwMode="auto">
          <a:xfrm>
            <a:off x="3521869" y="3657600"/>
            <a:ext cx="2116931" cy="381000"/>
          </a:xfrm>
          <a:prstGeom prst="homePlate">
            <a:avLst/>
          </a:prstGeom>
          <a:solidFill>
            <a:srgbClr val="6699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マイルストーン</a:t>
            </a:r>
          </a:p>
        </p:txBody>
      </p:sp>
      <p:sp>
        <p:nvSpPr>
          <p:cNvPr id="34" name="ホームベース 33"/>
          <p:cNvSpPr/>
          <p:nvPr/>
        </p:nvSpPr>
        <p:spPr bwMode="auto">
          <a:xfrm>
            <a:off x="4570413" y="2971800"/>
            <a:ext cx="2116931" cy="381000"/>
          </a:xfrm>
          <a:prstGeom prst="homePlate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マイルストーン</a:t>
            </a:r>
          </a:p>
        </p:txBody>
      </p:sp>
      <p:sp>
        <p:nvSpPr>
          <p:cNvPr id="35" name="ホームベース 34"/>
          <p:cNvSpPr/>
          <p:nvPr/>
        </p:nvSpPr>
        <p:spPr bwMode="auto">
          <a:xfrm>
            <a:off x="5638800" y="2286000"/>
            <a:ext cx="2116931" cy="381000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マイルストーン</a:t>
            </a:r>
          </a:p>
        </p:txBody>
      </p:sp>
      <p:sp>
        <p:nvSpPr>
          <p:cNvPr id="36" name="ホームベース 35"/>
          <p:cNvSpPr/>
          <p:nvPr/>
        </p:nvSpPr>
        <p:spPr bwMode="auto">
          <a:xfrm>
            <a:off x="1379538" y="5029200"/>
            <a:ext cx="2116931" cy="381000"/>
          </a:xfrm>
          <a:prstGeom prst="homePlate">
            <a:avLst/>
          </a:prstGeom>
          <a:solidFill>
            <a:srgbClr val="99CCCC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マイルストーン</a:t>
            </a:r>
          </a:p>
        </p:txBody>
      </p:sp>
      <p:sp>
        <p:nvSpPr>
          <p:cNvPr id="37" name="ホームベース 36"/>
          <p:cNvSpPr/>
          <p:nvPr/>
        </p:nvSpPr>
        <p:spPr bwMode="auto">
          <a:xfrm>
            <a:off x="2428082" y="4343400"/>
            <a:ext cx="2116931" cy="38100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マイルストーン</a:t>
            </a:r>
          </a:p>
        </p:txBody>
      </p:sp>
      <p:sp>
        <p:nvSpPr>
          <p:cNvPr id="44" name="角丸四角形 43"/>
          <p:cNvSpPr/>
          <p:nvPr/>
        </p:nvSpPr>
        <p:spPr bwMode="auto">
          <a:xfrm>
            <a:off x="1370013" y="5715000"/>
            <a:ext cx="6400800" cy="533400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どうすれば既存事業を守れるのか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48400" y="4038600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戦略</a:t>
            </a:r>
            <a:endParaRPr kumimoji="1" lang="ja-JP" altLang="en-US" sz="4800" dirty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</p:spTree>
    <p:extLst>
      <p:ext uri="{BB962C8B-B14F-4D97-AF65-F5344CB8AC3E}">
        <p14:creationId xmlns:p14="http://schemas.microsoft.com/office/powerpoint/2010/main" val="5202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7" grpId="0" animBg="1"/>
      <p:bldP spid="8" grpId="0" animBg="1"/>
      <p:bldP spid="34" grpId="0" animBg="1"/>
      <p:bldP spid="35" grpId="0" animBg="1"/>
      <p:bldP spid="36" grpId="0" animBg="1"/>
      <p:bldP spid="37" grpId="0" animBg="1"/>
      <p:bldP spid="44" grpId="0" animBg="1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資金シフトの進める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1752600" y="1295400"/>
            <a:ext cx="1676400" cy="4572000"/>
          </a:xfrm>
          <a:prstGeom prst="rect">
            <a:avLst/>
          </a:prstGeom>
          <a:solidFill>
            <a:srgbClr val="CCFFCC">
              <a:alpha val="52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3429000" y="1295400"/>
            <a:ext cx="1676400" cy="4572000"/>
          </a:xfrm>
          <a:prstGeom prst="rect">
            <a:avLst/>
          </a:prstGeom>
          <a:solidFill>
            <a:srgbClr val="3366FF">
              <a:alpha val="58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5105400" y="1295400"/>
            <a:ext cx="1676400" cy="4572000"/>
          </a:xfrm>
          <a:prstGeom prst="rect">
            <a:avLst/>
          </a:prstGeom>
          <a:solidFill>
            <a:srgbClr val="800000">
              <a:alpha val="52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6781800" y="1295400"/>
            <a:ext cx="1676400" cy="4572000"/>
          </a:xfrm>
          <a:prstGeom prst="rect">
            <a:avLst/>
          </a:prstGeom>
          <a:solidFill>
            <a:srgbClr val="FF9900">
              <a:alpha val="61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0" name="フリーフォーム 9"/>
          <p:cNvSpPr/>
          <p:nvPr/>
        </p:nvSpPr>
        <p:spPr>
          <a:xfrm>
            <a:off x="1930400" y="2238082"/>
            <a:ext cx="6400800" cy="3457863"/>
          </a:xfrm>
          <a:custGeom>
            <a:avLst/>
            <a:gdLst>
              <a:gd name="connsiteX0" fmla="*/ 0 w 6400800"/>
              <a:gd name="connsiteY0" fmla="*/ 3536224 h 3570801"/>
              <a:gd name="connsiteX1" fmla="*/ 1758950 w 6400800"/>
              <a:gd name="connsiteY1" fmla="*/ 3212374 h 3570801"/>
              <a:gd name="connsiteX2" fmla="*/ 3028950 w 6400800"/>
              <a:gd name="connsiteY2" fmla="*/ 964474 h 3570801"/>
              <a:gd name="connsiteX3" fmla="*/ 3905250 w 6400800"/>
              <a:gd name="connsiteY3" fmla="*/ 221524 h 3570801"/>
              <a:gd name="connsiteX4" fmla="*/ 4775200 w 6400800"/>
              <a:gd name="connsiteY4" fmla="*/ 151674 h 3570801"/>
              <a:gd name="connsiteX5" fmla="*/ 6400800 w 6400800"/>
              <a:gd name="connsiteY5" fmla="*/ 2101124 h 3570801"/>
              <a:gd name="connsiteX0" fmla="*/ 0 w 6400800"/>
              <a:gd name="connsiteY0" fmla="*/ 3600535 h 3635112"/>
              <a:gd name="connsiteX1" fmla="*/ 1758950 w 6400800"/>
              <a:gd name="connsiteY1" fmla="*/ 3276685 h 3635112"/>
              <a:gd name="connsiteX2" fmla="*/ 3028950 w 6400800"/>
              <a:gd name="connsiteY2" fmla="*/ 1028785 h 3635112"/>
              <a:gd name="connsiteX3" fmla="*/ 3746500 w 6400800"/>
              <a:gd name="connsiteY3" fmla="*/ 139785 h 3635112"/>
              <a:gd name="connsiteX4" fmla="*/ 4775200 w 6400800"/>
              <a:gd name="connsiteY4" fmla="*/ 215985 h 3635112"/>
              <a:gd name="connsiteX5" fmla="*/ 6400800 w 6400800"/>
              <a:gd name="connsiteY5" fmla="*/ 2165435 h 3635112"/>
              <a:gd name="connsiteX0" fmla="*/ 0 w 6400800"/>
              <a:gd name="connsiteY0" fmla="*/ 3591675 h 3626252"/>
              <a:gd name="connsiteX1" fmla="*/ 1758950 w 6400800"/>
              <a:gd name="connsiteY1" fmla="*/ 3267825 h 3626252"/>
              <a:gd name="connsiteX2" fmla="*/ 3028950 w 6400800"/>
              <a:gd name="connsiteY2" fmla="*/ 1019925 h 3626252"/>
              <a:gd name="connsiteX3" fmla="*/ 3746500 w 6400800"/>
              <a:gd name="connsiteY3" fmla="*/ 130925 h 3626252"/>
              <a:gd name="connsiteX4" fmla="*/ 4775200 w 6400800"/>
              <a:gd name="connsiteY4" fmla="*/ 207125 h 3626252"/>
              <a:gd name="connsiteX5" fmla="*/ 6400800 w 6400800"/>
              <a:gd name="connsiteY5" fmla="*/ 2156575 h 3626252"/>
              <a:gd name="connsiteX0" fmla="*/ 0 w 6400800"/>
              <a:gd name="connsiteY0" fmla="*/ 3514171 h 3548748"/>
              <a:gd name="connsiteX1" fmla="*/ 1758950 w 6400800"/>
              <a:gd name="connsiteY1" fmla="*/ 3190321 h 3548748"/>
              <a:gd name="connsiteX2" fmla="*/ 3028950 w 6400800"/>
              <a:gd name="connsiteY2" fmla="*/ 942421 h 3548748"/>
              <a:gd name="connsiteX3" fmla="*/ 3746500 w 6400800"/>
              <a:gd name="connsiteY3" fmla="*/ 53421 h 3548748"/>
              <a:gd name="connsiteX4" fmla="*/ 4775200 w 6400800"/>
              <a:gd name="connsiteY4" fmla="*/ 129621 h 3548748"/>
              <a:gd name="connsiteX5" fmla="*/ 6400800 w 6400800"/>
              <a:gd name="connsiteY5" fmla="*/ 2079071 h 3548748"/>
              <a:gd name="connsiteX0" fmla="*/ 0 w 6400800"/>
              <a:gd name="connsiteY0" fmla="*/ 3542723 h 3577300"/>
              <a:gd name="connsiteX1" fmla="*/ 1758950 w 6400800"/>
              <a:gd name="connsiteY1" fmla="*/ 3218873 h 3577300"/>
              <a:gd name="connsiteX2" fmla="*/ 3028950 w 6400800"/>
              <a:gd name="connsiteY2" fmla="*/ 970973 h 3577300"/>
              <a:gd name="connsiteX3" fmla="*/ 3746500 w 6400800"/>
              <a:gd name="connsiteY3" fmla="*/ 81973 h 3577300"/>
              <a:gd name="connsiteX4" fmla="*/ 4572000 w 6400800"/>
              <a:gd name="connsiteY4" fmla="*/ 113723 h 3577300"/>
              <a:gd name="connsiteX5" fmla="*/ 6400800 w 6400800"/>
              <a:gd name="connsiteY5" fmla="*/ 2107623 h 3577300"/>
              <a:gd name="connsiteX0" fmla="*/ 0 w 6400800"/>
              <a:gd name="connsiteY0" fmla="*/ 3578958 h 3613535"/>
              <a:gd name="connsiteX1" fmla="*/ 1758950 w 6400800"/>
              <a:gd name="connsiteY1" fmla="*/ 3255108 h 3613535"/>
              <a:gd name="connsiteX2" fmla="*/ 3028950 w 6400800"/>
              <a:gd name="connsiteY2" fmla="*/ 1007208 h 3613535"/>
              <a:gd name="connsiteX3" fmla="*/ 3746500 w 6400800"/>
              <a:gd name="connsiteY3" fmla="*/ 118208 h 3613535"/>
              <a:gd name="connsiteX4" fmla="*/ 4584700 w 6400800"/>
              <a:gd name="connsiteY4" fmla="*/ 80108 h 3613535"/>
              <a:gd name="connsiteX5" fmla="*/ 6400800 w 6400800"/>
              <a:gd name="connsiteY5" fmla="*/ 2143858 h 3613535"/>
              <a:gd name="connsiteX0" fmla="*/ 0 w 6400800"/>
              <a:gd name="connsiteY0" fmla="*/ 3543075 h 3577652"/>
              <a:gd name="connsiteX1" fmla="*/ 1758950 w 6400800"/>
              <a:gd name="connsiteY1" fmla="*/ 3219225 h 3577652"/>
              <a:gd name="connsiteX2" fmla="*/ 3028950 w 6400800"/>
              <a:gd name="connsiteY2" fmla="*/ 971325 h 3577652"/>
              <a:gd name="connsiteX3" fmla="*/ 3746500 w 6400800"/>
              <a:gd name="connsiteY3" fmla="*/ 82325 h 3577652"/>
              <a:gd name="connsiteX4" fmla="*/ 4584700 w 6400800"/>
              <a:gd name="connsiteY4" fmla="*/ 44225 h 3577652"/>
              <a:gd name="connsiteX5" fmla="*/ 6400800 w 6400800"/>
              <a:gd name="connsiteY5" fmla="*/ 2107975 h 3577652"/>
              <a:gd name="connsiteX0" fmla="*/ 0 w 6400800"/>
              <a:gd name="connsiteY0" fmla="*/ 3516761 h 3551338"/>
              <a:gd name="connsiteX1" fmla="*/ 1758950 w 6400800"/>
              <a:gd name="connsiteY1" fmla="*/ 3192911 h 3551338"/>
              <a:gd name="connsiteX2" fmla="*/ 3028950 w 6400800"/>
              <a:gd name="connsiteY2" fmla="*/ 945011 h 3551338"/>
              <a:gd name="connsiteX3" fmla="*/ 3746500 w 6400800"/>
              <a:gd name="connsiteY3" fmla="*/ 56011 h 3551338"/>
              <a:gd name="connsiteX4" fmla="*/ 4584700 w 6400800"/>
              <a:gd name="connsiteY4" fmla="*/ 17911 h 3551338"/>
              <a:gd name="connsiteX5" fmla="*/ 6400800 w 6400800"/>
              <a:gd name="connsiteY5" fmla="*/ 2081661 h 3551338"/>
              <a:gd name="connsiteX0" fmla="*/ 0 w 6400800"/>
              <a:gd name="connsiteY0" fmla="*/ 3632817 h 3667394"/>
              <a:gd name="connsiteX1" fmla="*/ 1758950 w 6400800"/>
              <a:gd name="connsiteY1" fmla="*/ 3308967 h 3667394"/>
              <a:gd name="connsiteX2" fmla="*/ 3028950 w 6400800"/>
              <a:gd name="connsiteY2" fmla="*/ 1061067 h 3667394"/>
              <a:gd name="connsiteX3" fmla="*/ 3498850 w 6400800"/>
              <a:gd name="connsiteY3" fmla="*/ 254617 h 3667394"/>
              <a:gd name="connsiteX4" fmla="*/ 4584700 w 6400800"/>
              <a:gd name="connsiteY4" fmla="*/ 133967 h 3667394"/>
              <a:gd name="connsiteX5" fmla="*/ 6400800 w 6400800"/>
              <a:gd name="connsiteY5" fmla="*/ 2197717 h 3667394"/>
              <a:gd name="connsiteX0" fmla="*/ 0 w 6400800"/>
              <a:gd name="connsiteY0" fmla="*/ 3643101 h 3677678"/>
              <a:gd name="connsiteX1" fmla="*/ 1758950 w 6400800"/>
              <a:gd name="connsiteY1" fmla="*/ 3319251 h 3677678"/>
              <a:gd name="connsiteX2" fmla="*/ 3028950 w 6400800"/>
              <a:gd name="connsiteY2" fmla="*/ 1071351 h 3677678"/>
              <a:gd name="connsiteX3" fmla="*/ 3498850 w 6400800"/>
              <a:gd name="connsiteY3" fmla="*/ 264901 h 3677678"/>
              <a:gd name="connsiteX4" fmla="*/ 4584700 w 6400800"/>
              <a:gd name="connsiteY4" fmla="*/ 144251 h 3677678"/>
              <a:gd name="connsiteX5" fmla="*/ 6400800 w 6400800"/>
              <a:gd name="connsiteY5" fmla="*/ 2208001 h 3677678"/>
              <a:gd name="connsiteX0" fmla="*/ 0 w 6400800"/>
              <a:gd name="connsiteY0" fmla="*/ 3519351 h 3553928"/>
              <a:gd name="connsiteX1" fmla="*/ 1758950 w 6400800"/>
              <a:gd name="connsiteY1" fmla="*/ 3195501 h 3553928"/>
              <a:gd name="connsiteX2" fmla="*/ 3028950 w 6400800"/>
              <a:gd name="connsiteY2" fmla="*/ 947601 h 3553928"/>
              <a:gd name="connsiteX3" fmla="*/ 3498850 w 6400800"/>
              <a:gd name="connsiteY3" fmla="*/ 141151 h 3553928"/>
              <a:gd name="connsiteX4" fmla="*/ 4597400 w 6400800"/>
              <a:gd name="connsiteY4" fmla="*/ 198301 h 3553928"/>
              <a:gd name="connsiteX5" fmla="*/ 6400800 w 6400800"/>
              <a:gd name="connsiteY5" fmla="*/ 2084251 h 3553928"/>
              <a:gd name="connsiteX0" fmla="*/ 0 w 6400800"/>
              <a:gd name="connsiteY0" fmla="*/ 3570112 h 3604689"/>
              <a:gd name="connsiteX1" fmla="*/ 1758950 w 6400800"/>
              <a:gd name="connsiteY1" fmla="*/ 3246262 h 3604689"/>
              <a:gd name="connsiteX2" fmla="*/ 3028950 w 6400800"/>
              <a:gd name="connsiteY2" fmla="*/ 998362 h 3604689"/>
              <a:gd name="connsiteX3" fmla="*/ 3498850 w 6400800"/>
              <a:gd name="connsiteY3" fmla="*/ 191912 h 3604689"/>
              <a:gd name="connsiteX4" fmla="*/ 4616450 w 6400800"/>
              <a:gd name="connsiteY4" fmla="*/ 172862 h 3604689"/>
              <a:gd name="connsiteX5" fmla="*/ 6400800 w 6400800"/>
              <a:gd name="connsiteY5" fmla="*/ 2135012 h 3604689"/>
              <a:gd name="connsiteX0" fmla="*/ 0 w 6400800"/>
              <a:gd name="connsiteY0" fmla="*/ 3588296 h 3622873"/>
              <a:gd name="connsiteX1" fmla="*/ 1758950 w 6400800"/>
              <a:gd name="connsiteY1" fmla="*/ 3264446 h 3622873"/>
              <a:gd name="connsiteX2" fmla="*/ 3028950 w 6400800"/>
              <a:gd name="connsiteY2" fmla="*/ 1016546 h 3622873"/>
              <a:gd name="connsiteX3" fmla="*/ 3498850 w 6400800"/>
              <a:gd name="connsiteY3" fmla="*/ 210096 h 3622873"/>
              <a:gd name="connsiteX4" fmla="*/ 4705350 w 6400800"/>
              <a:gd name="connsiteY4" fmla="*/ 165646 h 3622873"/>
              <a:gd name="connsiteX5" fmla="*/ 6400800 w 6400800"/>
              <a:gd name="connsiteY5" fmla="*/ 2153196 h 3622873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10187"/>
              <a:gd name="connsiteX1" fmla="*/ 1739900 w 6400800"/>
              <a:gd name="connsiteY1" fmla="*/ 2967083 h 3510187"/>
              <a:gd name="connsiteX2" fmla="*/ 3028950 w 6400800"/>
              <a:gd name="connsiteY2" fmla="*/ 928733 h 3510187"/>
              <a:gd name="connsiteX3" fmla="*/ 3498850 w 6400800"/>
              <a:gd name="connsiteY3" fmla="*/ 122283 h 3510187"/>
              <a:gd name="connsiteX4" fmla="*/ 4705350 w 6400800"/>
              <a:gd name="connsiteY4" fmla="*/ 77833 h 3510187"/>
              <a:gd name="connsiteX5" fmla="*/ 6400800 w 6400800"/>
              <a:gd name="connsiteY5" fmla="*/ 2065383 h 3510187"/>
              <a:gd name="connsiteX0" fmla="*/ 0 w 6400800"/>
              <a:gd name="connsiteY0" fmla="*/ 3500483 h 3512263"/>
              <a:gd name="connsiteX1" fmla="*/ 1739900 w 6400800"/>
              <a:gd name="connsiteY1" fmla="*/ 2967083 h 3512263"/>
              <a:gd name="connsiteX2" fmla="*/ 3028950 w 6400800"/>
              <a:gd name="connsiteY2" fmla="*/ 928733 h 3512263"/>
              <a:gd name="connsiteX3" fmla="*/ 3498850 w 6400800"/>
              <a:gd name="connsiteY3" fmla="*/ 122283 h 3512263"/>
              <a:gd name="connsiteX4" fmla="*/ 4705350 w 6400800"/>
              <a:gd name="connsiteY4" fmla="*/ 77833 h 3512263"/>
              <a:gd name="connsiteX5" fmla="*/ 6400800 w 6400800"/>
              <a:gd name="connsiteY5" fmla="*/ 2065383 h 3512263"/>
              <a:gd name="connsiteX0" fmla="*/ 0 w 6400800"/>
              <a:gd name="connsiteY0" fmla="*/ 3500483 h 3508208"/>
              <a:gd name="connsiteX1" fmla="*/ 1720850 w 6400800"/>
              <a:gd name="connsiteY1" fmla="*/ 2865483 h 3508208"/>
              <a:gd name="connsiteX2" fmla="*/ 3028950 w 6400800"/>
              <a:gd name="connsiteY2" fmla="*/ 928733 h 3508208"/>
              <a:gd name="connsiteX3" fmla="*/ 3498850 w 6400800"/>
              <a:gd name="connsiteY3" fmla="*/ 122283 h 3508208"/>
              <a:gd name="connsiteX4" fmla="*/ 4705350 w 6400800"/>
              <a:gd name="connsiteY4" fmla="*/ 77833 h 3508208"/>
              <a:gd name="connsiteX5" fmla="*/ 6400800 w 6400800"/>
              <a:gd name="connsiteY5" fmla="*/ 2065383 h 3508208"/>
              <a:gd name="connsiteX0" fmla="*/ 0 w 6400800"/>
              <a:gd name="connsiteY0" fmla="*/ 3588296 h 3596021"/>
              <a:gd name="connsiteX1" fmla="*/ 1720850 w 6400800"/>
              <a:gd name="connsiteY1" fmla="*/ 2953296 h 3596021"/>
              <a:gd name="connsiteX2" fmla="*/ 3028950 w 6400800"/>
              <a:gd name="connsiteY2" fmla="*/ 1016546 h 3596021"/>
              <a:gd name="connsiteX3" fmla="*/ 3536950 w 6400800"/>
              <a:gd name="connsiteY3" fmla="*/ 210096 h 3596021"/>
              <a:gd name="connsiteX4" fmla="*/ 4705350 w 6400800"/>
              <a:gd name="connsiteY4" fmla="*/ 165646 h 3596021"/>
              <a:gd name="connsiteX5" fmla="*/ 6400800 w 6400800"/>
              <a:gd name="connsiteY5" fmla="*/ 2153196 h 3596021"/>
              <a:gd name="connsiteX0" fmla="*/ 0 w 6400800"/>
              <a:gd name="connsiteY0" fmla="*/ 3606111 h 3613836"/>
              <a:gd name="connsiteX1" fmla="*/ 1720850 w 6400800"/>
              <a:gd name="connsiteY1" fmla="*/ 2971111 h 3613836"/>
              <a:gd name="connsiteX2" fmla="*/ 3028950 w 6400800"/>
              <a:gd name="connsiteY2" fmla="*/ 1034361 h 3613836"/>
              <a:gd name="connsiteX3" fmla="*/ 3536950 w 6400800"/>
              <a:gd name="connsiteY3" fmla="*/ 227911 h 3613836"/>
              <a:gd name="connsiteX4" fmla="*/ 4705350 w 6400800"/>
              <a:gd name="connsiteY4" fmla="*/ 183461 h 3613836"/>
              <a:gd name="connsiteX5" fmla="*/ 6400800 w 6400800"/>
              <a:gd name="connsiteY5" fmla="*/ 2171011 h 3613836"/>
              <a:gd name="connsiteX0" fmla="*/ 0 w 6400800"/>
              <a:gd name="connsiteY0" fmla="*/ 3564703 h 3572428"/>
              <a:gd name="connsiteX1" fmla="*/ 1720850 w 6400800"/>
              <a:gd name="connsiteY1" fmla="*/ 2929703 h 3572428"/>
              <a:gd name="connsiteX2" fmla="*/ 3028950 w 6400800"/>
              <a:gd name="connsiteY2" fmla="*/ 992953 h 3572428"/>
              <a:gd name="connsiteX3" fmla="*/ 3536950 w 6400800"/>
              <a:gd name="connsiteY3" fmla="*/ 294453 h 3572428"/>
              <a:gd name="connsiteX4" fmla="*/ 4705350 w 6400800"/>
              <a:gd name="connsiteY4" fmla="*/ 142053 h 3572428"/>
              <a:gd name="connsiteX5" fmla="*/ 6400800 w 6400800"/>
              <a:gd name="connsiteY5" fmla="*/ 2129603 h 3572428"/>
              <a:gd name="connsiteX0" fmla="*/ 0 w 6400800"/>
              <a:gd name="connsiteY0" fmla="*/ 3550622 h 3558347"/>
              <a:gd name="connsiteX1" fmla="*/ 1720850 w 6400800"/>
              <a:gd name="connsiteY1" fmla="*/ 2915622 h 3558347"/>
              <a:gd name="connsiteX2" fmla="*/ 3028950 w 6400800"/>
              <a:gd name="connsiteY2" fmla="*/ 978872 h 3558347"/>
              <a:gd name="connsiteX3" fmla="*/ 3543300 w 6400800"/>
              <a:gd name="connsiteY3" fmla="*/ 324822 h 3558347"/>
              <a:gd name="connsiteX4" fmla="*/ 4705350 w 6400800"/>
              <a:gd name="connsiteY4" fmla="*/ 127972 h 3558347"/>
              <a:gd name="connsiteX5" fmla="*/ 6400800 w 6400800"/>
              <a:gd name="connsiteY5" fmla="*/ 2115522 h 3558347"/>
              <a:gd name="connsiteX0" fmla="*/ 0 w 6400800"/>
              <a:gd name="connsiteY0" fmla="*/ 3437195 h 3444920"/>
              <a:gd name="connsiteX1" fmla="*/ 1720850 w 6400800"/>
              <a:gd name="connsiteY1" fmla="*/ 2802195 h 3444920"/>
              <a:gd name="connsiteX2" fmla="*/ 3028950 w 6400800"/>
              <a:gd name="connsiteY2" fmla="*/ 865445 h 3444920"/>
              <a:gd name="connsiteX3" fmla="*/ 3543300 w 6400800"/>
              <a:gd name="connsiteY3" fmla="*/ 211395 h 3444920"/>
              <a:gd name="connsiteX4" fmla="*/ 4692650 w 6400800"/>
              <a:gd name="connsiteY4" fmla="*/ 141545 h 3444920"/>
              <a:gd name="connsiteX5" fmla="*/ 6400800 w 6400800"/>
              <a:gd name="connsiteY5" fmla="*/ 2002095 h 3444920"/>
              <a:gd name="connsiteX0" fmla="*/ 0 w 6400800"/>
              <a:gd name="connsiteY0" fmla="*/ 3453306 h 3461031"/>
              <a:gd name="connsiteX1" fmla="*/ 1720850 w 6400800"/>
              <a:gd name="connsiteY1" fmla="*/ 2818306 h 3461031"/>
              <a:gd name="connsiteX2" fmla="*/ 3028950 w 6400800"/>
              <a:gd name="connsiteY2" fmla="*/ 881556 h 3461031"/>
              <a:gd name="connsiteX3" fmla="*/ 3543300 w 6400800"/>
              <a:gd name="connsiteY3" fmla="*/ 227506 h 3461031"/>
              <a:gd name="connsiteX4" fmla="*/ 4692650 w 6400800"/>
              <a:gd name="connsiteY4" fmla="*/ 157656 h 3461031"/>
              <a:gd name="connsiteX5" fmla="*/ 6400800 w 6400800"/>
              <a:gd name="connsiteY5" fmla="*/ 2018206 h 3461031"/>
              <a:gd name="connsiteX0" fmla="*/ 0 w 6400800"/>
              <a:gd name="connsiteY0" fmla="*/ 3434475 h 3441420"/>
              <a:gd name="connsiteX1" fmla="*/ 1720850 w 6400800"/>
              <a:gd name="connsiteY1" fmla="*/ 2799475 h 3441420"/>
              <a:gd name="connsiteX2" fmla="*/ 2978150 w 6400800"/>
              <a:gd name="connsiteY2" fmla="*/ 792875 h 3441420"/>
              <a:gd name="connsiteX3" fmla="*/ 3543300 w 6400800"/>
              <a:gd name="connsiteY3" fmla="*/ 208675 h 3441420"/>
              <a:gd name="connsiteX4" fmla="*/ 4692650 w 6400800"/>
              <a:gd name="connsiteY4" fmla="*/ 138825 h 3441420"/>
              <a:gd name="connsiteX5" fmla="*/ 6400800 w 6400800"/>
              <a:gd name="connsiteY5" fmla="*/ 1999375 h 3441420"/>
              <a:gd name="connsiteX0" fmla="*/ 0 w 6400800"/>
              <a:gd name="connsiteY0" fmla="*/ 3466423 h 3473368"/>
              <a:gd name="connsiteX1" fmla="*/ 1720850 w 6400800"/>
              <a:gd name="connsiteY1" fmla="*/ 2831423 h 3473368"/>
              <a:gd name="connsiteX2" fmla="*/ 2978150 w 6400800"/>
              <a:gd name="connsiteY2" fmla="*/ 824823 h 3473368"/>
              <a:gd name="connsiteX3" fmla="*/ 3536950 w 6400800"/>
              <a:gd name="connsiteY3" fmla="*/ 158073 h 3473368"/>
              <a:gd name="connsiteX4" fmla="*/ 4692650 w 6400800"/>
              <a:gd name="connsiteY4" fmla="*/ 170773 h 3473368"/>
              <a:gd name="connsiteX5" fmla="*/ 6400800 w 6400800"/>
              <a:gd name="connsiteY5" fmla="*/ 2031323 h 3473368"/>
              <a:gd name="connsiteX0" fmla="*/ 0 w 6400800"/>
              <a:gd name="connsiteY0" fmla="*/ 3484144 h 3491089"/>
              <a:gd name="connsiteX1" fmla="*/ 1720850 w 6400800"/>
              <a:gd name="connsiteY1" fmla="*/ 2849144 h 3491089"/>
              <a:gd name="connsiteX2" fmla="*/ 2978150 w 6400800"/>
              <a:gd name="connsiteY2" fmla="*/ 842544 h 3491089"/>
              <a:gd name="connsiteX3" fmla="*/ 3536950 w 6400800"/>
              <a:gd name="connsiteY3" fmla="*/ 175794 h 3491089"/>
              <a:gd name="connsiteX4" fmla="*/ 4692650 w 6400800"/>
              <a:gd name="connsiteY4" fmla="*/ 188494 h 3491089"/>
              <a:gd name="connsiteX5" fmla="*/ 6400800 w 6400800"/>
              <a:gd name="connsiteY5" fmla="*/ 2049044 h 3491089"/>
              <a:gd name="connsiteX0" fmla="*/ 0 w 6400800"/>
              <a:gd name="connsiteY0" fmla="*/ 3479706 h 3486651"/>
              <a:gd name="connsiteX1" fmla="*/ 1720850 w 6400800"/>
              <a:gd name="connsiteY1" fmla="*/ 2844706 h 3486651"/>
              <a:gd name="connsiteX2" fmla="*/ 2978150 w 6400800"/>
              <a:gd name="connsiteY2" fmla="*/ 838106 h 3486651"/>
              <a:gd name="connsiteX3" fmla="*/ 3536950 w 6400800"/>
              <a:gd name="connsiteY3" fmla="*/ 171356 h 3486651"/>
              <a:gd name="connsiteX4" fmla="*/ 4692650 w 6400800"/>
              <a:gd name="connsiteY4" fmla="*/ 165006 h 3486651"/>
              <a:gd name="connsiteX5" fmla="*/ 6400800 w 6400800"/>
              <a:gd name="connsiteY5" fmla="*/ 2044606 h 3486651"/>
              <a:gd name="connsiteX0" fmla="*/ 0 w 6400800"/>
              <a:gd name="connsiteY0" fmla="*/ 3427945 h 3434890"/>
              <a:gd name="connsiteX1" fmla="*/ 1720850 w 6400800"/>
              <a:gd name="connsiteY1" fmla="*/ 2792945 h 3434890"/>
              <a:gd name="connsiteX2" fmla="*/ 2978150 w 6400800"/>
              <a:gd name="connsiteY2" fmla="*/ 786345 h 3434890"/>
              <a:gd name="connsiteX3" fmla="*/ 3536950 w 6400800"/>
              <a:gd name="connsiteY3" fmla="*/ 119595 h 3434890"/>
              <a:gd name="connsiteX4" fmla="*/ 4692650 w 6400800"/>
              <a:gd name="connsiteY4" fmla="*/ 113245 h 3434890"/>
              <a:gd name="connsiteX5" fmla="*/ 6400800 w 6400800"/>
              <a:gd name="connsiteY5" fmla="*/ 1992845 h 3434890"/>
              <a:gd name="connsiteX0" fmla="*/ 0 w 6400800"/>
              <a:gd name="connsiteY0" fmla="*/ 3440506 h 3447451"/>
              <a:gd name="connsiteX1" fmla="*/ 1720850 w 6400800"/>
              <a:gd name="connsiteY1" fmla="*/ 2805506 h 3447451"/>
              <a:gd name="connsiteX2" fmla="*/ 2978150 w 6400800"/>
              <a:gd name="connsiteY2" fmla="*/ 798906 h 3447451"/>
              <a:gd name="connsiteX3" fmla="*/ 3536950 w 6400800"/>
              <a:gd name="connsiteY3" fmla="*/ 132156 h 3447451"/>
              <a:gd name="connsiteX4" fmla="*/ 4692650 w 6400800"/>
              <a:gd name="connsiteY4" fmla="*/ 125806 h 3447451"/>
              <a:gd name="connsiteX5" fmla="*/ 6400800 w 6400800"/>
              <a:gd name="connsiteY5" fmla="*/ 2005406 h 3447451"/>
              <a:gd name="connsiteX0" fmla="*/ 0 w 6400800"/>
              <a:gd name="connsiteY0" fmla="*/ 3474724 h 3481669"/>
              <a:gd name="connsiteX1" fmla="*/ 1720850 w 6400800"/>
              <a:gd name="connsiteY1" fmla="*/ 2839724 h 3481669"/>
              <a:gd name="connsiteX2" fmla="*/ 2978150 w 6400800"/>
              <a:gd name="connsiteY2" fmla="*/ 833124 h 3481669"/>
              <a:gd name="connsiteX3" fmla="*/ 3390900 w 6400800"/>
              <a:gd name="connsiteY3" fmla="*/ 204474 h 3481669"/>
              <a:gd name="connsiteX4" fmla="*/ 4692650 w 6400800"/>
              <a:gd name="connsiteY4" fmla="*/ 160024 h 3481669"/>
              <a:gd name="connsiteX5" fmla="*/ 6400800 w 6400800"/>
              <a:gd name="connsiteY5" fmla="*/ 2039624 h 3481669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47607 h 3454552"/>
              <a:gd name="connsiteX1" fmla="*/ 1720850 w 6400800"/>
              <a:gd name="connsiteY1" fmla="*/ 2812607 h 3454552"/>
              <a:gd name="connsiteX2" fmla="*/ 2978150 w 6400800"/>
              <a:gd name="connsiteY2" fmla="*/ 806007 h 3454552"/>
              <a:gd name="connsiteX3" fmla="*/ 3390900 w 6400800"/>
              <a:gd name="connsiteY3" fmla="*/ 177357 h 3454552"/>
              <a:gd name="connsiteX4" fmla="*/ 4692650 w 6400800"/>
              <a:gd name="connsiteY4" fmla="*/ 132907 h 3454552"/>
              <a:gd name="connsiteX5" fmla="*/ 6400800 w 6400800"/>
              <a:gd name="connsiteY5" fmla="*/ 2012507 h 3454552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49625 h 3456570"/>
              <a:gd name="connsiteX1" fmla="*/ 1720850 w 6400800"/>
              <a:gd name="connsiteY1" fmla="*/ 2814625 h 3456570"/>
              <a:gd name="connsiteX2" fmla="*/ 2978150 w 6400800"/>
              <a:gd name="connsiteY2" fmla="*/ 808025 h 3456570"/>
              <a:gd name="connsiteX3" fmla="*/ 3390900 w 6400800"/>
              <a:gd name="connsiteY3" fmla="*/ 179375 h 3456570"/>
              <a:gd name="connsiteX4" fmla="*/ 4641850 w 6400800"/>
              <a:gd name="connsiteY4" fmla="*/ 134925 h 3456570"/>
              <a:gd name="connsiteX5" fmla="*/ 6400800 w 6400800"/>
              <a:gd name="connsiteY5" fmla="*/ 2014525 h 3456570"/>
              <a:gd name="connsiteX0" fmla="*/ 0 w 6400800"/>
              <a:gd name="connsiteY0" fmla="*/ 3471119 h 3478064"/>
              <a:gd name="connsiteX1" fmla="*/ 1720850 w 6400800"/>
              <a:gd name="connsiteY1" fmla="*/ 2836119 h 3478064"/>
              <a:gd name="connsiteX2" fmla="*/ 2978150 w 6400800"/>
              <a:gd name="connsiteY2" fmla="*/ 829519 h 3478064"/>
              <a:gd name="connsiteX3" fmla="*/ 3390900 w 6400800"/>
              <a:gd name="connsiteY3" fmla="*/ 200869 h 3478064"/>
              <a:gd name="connsiteX4" fmla="*/ 4641850 w 6400800"/>
              <a:gd name="connsiteY4" fmla="*/ 156419 h 3478064"/>
              <a:gd name="connsiteX5" fmla="*/ 6400800 w 6400800"/>
              <a:gd name="connsiteY5" fmla="*/ 2036019 h 3478064"/>
              <a:gd name="connsiteX0" fmla="*/ 0 w 6400800"/>
              <a:gd name="connsiteY0" fmla="*/ 3489723 h 3496668"/>
              <a:gd name="connsiteX1" fmla="*/ 1720850 w 6400800"/>
              <a:gd name="connsiteY1" fmla="*/ 2854723 h 3496668"/>
              <a:gd name="connsiteX2" fmla="*/ 2978150 w 6400800"/>
              <a:gd name="connsiteY2" fmla="*/ 848123 h 3496668"/>
              <a:gd name="connsiteX3" fmla="*/ 3390900 w 6400800"/>
              <a:gd name="connsiteY3" fmla="*/ 219473 h 3496668"/>
              <a:gd name="connsiteX4" fmla="*/ 4641850 w 6400800"/>
              <a:gd name="connsiteY4" fmla="*/ 175023 h 3496668"/>
              <a:gd name="connsiteX5" fmla="*/ 6400800 w 6400800"/>
              <a:gd name="connsiteY5" fmla="*/ 2054623 h 3496668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62446 h 3469391"/>
              <a:gd name="connsiteX1" fmla="*/ 1720850 w 6400800"/>
              <a:gd name="connsiteY1" fmla="*/ 2827446 h 3469391"/>
              <a:gd name="connsiteX2" fmla="*/ 2978150 w 6400800"/>
              <a:gd name="connsiteY2" fmla="*/ 820846 h 3469391"/>
              <a:gd name="connsiteX3" fmla="*/ 3530600 w 6400800"/>
              <a:gd name="connsiteY3" fmla="*/ 198546 h 3469391"/>
              <a:gd name="connsiteX4" fmla="*/ 4641850 w 6400800"/>
              <a:gd name="connsiteY4" fmla="*/ 147746 h 3469391"/>
              <a:gd name="connsiteX5" fmla="*/ 6400800 w 6400800"/>
              <a:gd name="connsiteY5" fmla="*/ 2027346 h 3469391"/>
              <a:gd name="connsiteX0" fmla="*/ 0 w 6400800"/>
              <a:gd name="connsiteY0" fmla="*/ 3494053 h 3500998"/>
              <a:gd name="connsiteX1" fmla="*/ 1720850 w 6400800"/>
              <a:gd name="connsiteY1" fmla="*/ 2859053 h 3500998"/>
              <a:gd name="connsiteX2" fmla="*/ 2978150 w 6400800"/>
              <a:gd name="connsiteY2" fmla="*/ 852453 h 3500998"/>
              <a:gd name="connsiteX3" fmla="*/ 3530600 w 6400800"/>
              <a:gd name="connsiteY3" fmla="*/ 230153 h 3500998"/>
              <a:gd name="connsiteX4" fmla="*/ 4641850 w 6400800"/>
              <a:gd name="connsiteY4" fmla="*/ 179353 h 3500998"/>
              <a:gd name="connsiteX5" fmla="*/ 6400800 w 6400800"/>
              <a:gd name="connsiteY5" fmla="*/ 2058953 h 3500998"/>
              <a:gd name="connsiteX0" fmla="*/ 0 w 6400800"/>
              <a:gd name="connsiteY0" fmla="*/ 3508148 h 3515093"/>
              <a:gd name="connsiteX1" fmla="*/ 1720850 w 6400800"/>
              <a:gd name="connsiteY1" fmla="*/ 2873148 h 3515093"/>
              <a:gd name="connsiteX2" fmla="*/ 2978150 w 6400800"/>
              <a:gd name="connsiteY2" fmla="*/ 866548 h 3515093"/>
              <a:gd name="connsiteX3" fmla="*/ 3530600 w 6400800"/>
              <a:gd name="connsiteY3" fmla="*/ 244248 h 3515093"/>
              <a:gd name="connsiteX4" fmla="*/ 4641850 w 6400800"/>
              <a:gd name="connsiteY4" fmla="*/ 193448 h 3515093"/>
              <a:gd name="connsiteX5" fmla="*/ 6400800 w 6400800"/>
              <a:gd name="connsiteY5" fmla="*/ 2073048 h 3515093"/>
              <a:gd name="connsiteX0" fmla="*/ 0 w 6400800"/>
              <a:gd name="connsiteY0" fmla="*/ 3518757 h 3525702"/>
              <a:gd name="connsiteX1" fmla="*/ 1720850 w 6400800"/>
              <a:gd name="connsiteY1" fmla="*/ 2883757 h 3525702"/>
              <a:gd name="connsiteX2" fmla="*/ 2978150 w 6400800"/>
              <a:gd name="connsiteY2" fmla="*/ 877157 h 3525702"/>
              <a:gd name="connsiteX3" fmla="*/ 3530600 w 6400800"/>
              <a:gd name="connsiteY3" fmla="*/ 254857 h 3525702"/>
              <a:gd name="connsiteX4" fmla="*/ 4641850 w 6400800"/>
              <a:gd name="connsiteY4" fmla="*/ 204057 h 3525702"/>
              <a:gd name="connsiteX5" fmla="*/ 6400800 w 6400800"/>
              <a:gd name="connsiteY5" fmla="*/ 2083657 h 3525702"/>
              <a:gd name="connsiteX0" fmla="*/ 0 w 6400800"/>
              <a:gd name="connsiteY0" fmla="*/ 3552849 h 3559794"/>
              <a:gd name="connsiteX1" fmla="*/ 1720850 w 6400800"/>
              <a:gd name="connsiteY1" fmla="*/ 2917849 h 3559794"/>
              <a:gd name="connsiteX2" fmla="*/ 2978150 w 6400800"/>
              <a:gd name="connsiteY2" fmla="*/ 911249 h 3559794"/>
              <a:gd name="connsiteX3" fmla="*/ 3454400 w 6400800"/>
              <a:gd name="connsiteY3" fmla="*/ 225449 h 3559794"/>
              <a:gd name="connsiteX4" fmla="*/ 4641850 w 6400800"/>
              <a:gd name="connsiteY4" fmla="*/ 238149 h 3559794"/>
              <a:gd name="connsiteX5" fmla="*/ 6400800 w 6400800"/>
              <a:gd name="connsiteY5" fmla="*/ 2117749 h 3559794"/>
              <a:gd name="connsiteX0" fmla="*/ 0 w 6400800"/>
              <a:gd name="connsiteY0" fmla="*/ 3509721 h 3516666"/>
              <a:gd name="connsiteX1" fmla="*/ 1720850 w 6400800"/>
              <a:gd name="connsiteY1" fmla="*/ 2874721 h 3516666"/>
              <a:gd name="connsiteX2" fmla="*/ 2978150 w 6400800"/>
              <a:gd name="connsiteY2" fmla="*/ 868121 h 3516666"/>
              <a:gd name="connsiteX3" fmla="*/ 3454400 w 6400800"/>
              <a:gd name="connsiteY3" fmla="*/ 182321 h 3516666"/>
              <a:gd name="connsiteX4" fmla="*/ 4641850 w 6400800"/>
              <a:gd name="connsiteY4" fmla="*/ 195021 h 3516666"/>
              <a:gd name="connsiteX5" fmla="*/ 6400800 w 6400800"/>
              <a:gd name="connsiteY5" fmla="*/ 2074621 h 3516666"/>
              <a:gd name="connsiteX0" fmla="*/ 0 w 6400800"/>
              <a:gd name="connsiteY0" fmla="*/ 3482249 h 3489194"/>
              <a:gd name="connsiteX1" fmla="*/ 1720850 w 6400800"/>
              <a:gd name="connsiteY1" fmla="*/ 2847249 h 3489194"/>
              <a:gd name="connsiteX2" fmla="*/ 2978150 w 6400800"/>
              <a:gd name="connsiteY2" fmla="*/ 840649 h 3489194"/>
              <a:gd name="connsiteX3" fmla="*/ 3454400 w 6400800"/>
              <a:gd name="connsiteY3" fmla="*/ 154849 h 3489194"/>
              <a:gd name="connsiteX4" fmla="*/ 4641850 w 6400800"/>
              <a:gd name="connsiteY4" fmla="*/ 167549 h 3489194"/>
              <a:gd name="connsiteX5" fmla="*/ 6400800 w 6400800"/>
              <a:gd name="connsiteY5" fmla="*/ 2047149 h 3489194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6577 h 3433545"/>
              <a:gd name="connsiteX1" fmla="*/ 1720850 w 6400800"/>
              <a:gd name="connsiteY1" fmla="*/ 2791577 h 3433545"/>
              <a:gd name="connsiteX2" fmla="*/ 2895600 w 6400800"/>
              <a:gd name="connsiteY2" fmla="*/ 778627 h 3433545"/>
              <a:gd name="connsiteX3" fmla="*/ 3454400 w 6400800"/>
              <a:gd name="connsiteY3" fmla="*/ 99177 h 3433545"/>
              <a:gd name="connsiteX4" fmla="*/ 4641850 w 6400800"/>
              <a:gd name="connsiteY4" fmla="*/ 111877 h 3433545"/>
              <a:gd name="connsiteX5" fmla="*/ 6400800 w 6400800"/>
              <a:gd name="connsiteY5" fmla="*/ 1991477 h 3433545"/>
              <a:gd name="connsiteX0" fmla="*/ 0 w 6400800"/>
              <a:gd name="connsiteY0" fmla="*/ 3438128 h 3445096"/>
              <a:gd name="connsiteX1" fmla="*/ 1720850 w 6400800"/>
              <a:gd name="connsiteY1" fmla="*/ 2803128 h 3445096"/>
              <a:gd name="connsiteX2" fmla="*/ 2895600 w 6400800"/>
              <a:gd name="connsiteY2" fmla="*/ 790178 h 3445096"/>
              <a:gd name="connsiteX3" fmla="*/ 3454400 w 6400800"/>
              <a:gd name="connsiteY3" fmla="*/ 110728 h 3445096"/>
              <a:gd name="connsiteX4" fmla="*/ 4641850 w 6400800"/>
              <a:gd name="connsiteY4" fmla="*/ 123428 h 3445096"/>
              <a:gd name="connsiteX5" fmla="*/ 6400800 w 6400800"/>
              <a:gd name="connsiteY5" fmla="*/ 2003028 h 3445096"/>
              <a:gd name="connsiteX0" fmla="*/ 0 w 6400800"/>
              <a:gd name="connsiteY0" fmla="*/ 3447846 h 3454814"/>
              <a:gd name="connsiteX1" fmla="*/ 1720850 w 6400800"/>
              <a:gd name="connsiteY1" fmla="*/ 2812846 h 3454814"/>
              <a:gd name="connsiteX2" fmla="*/ 2895600 w 6400800"/>
              <a:gd name="connsiteY2" fmla="*/ 799896 h 3454814"/>
              <a:gd name="connsiteX3" fmla="*/ 3454400 w 6400800"/>
              <a:gd name="connsiteY3" fmla="*/ 120446 h 3454814"/>
              <a:gd name="connsiteX4" fmla="*/ 4641850 w 6400800"/>
              <a:gd name="connsiteY4" fmla="*/ 133146 h 3454814"/>
              <a:gd name="connsiteX5" fmla="*/ 6400800 w 6400800"/>
              <a:gd name="connsiteY5" fmla="*/ 2012746 h 3454814"/>
              <a:gd name="connsiteX0" fmla="*/ 0 w 6400800"/>
              <a:gd name="connsiteY0" fmla="*/ 3457863 h 3464831"/>
              <a:gd name="connsiteX1" fmla="*/ 1720850 w 6400800"/>
              <a:gd name="connsiteY1" fmla="*/ 2822863 h 3464831"/>
              <a:gd name="connsiteX2" fmla="*/ 2895600 w 6400800"/>
              <a:gd name="connsiteY2" fmla="*/ 809913 h 3464831"/>
              <a:gd name="connsiteX3" fmla="*/ 3454400 w 6400800"/>
              <a:gd name="connsiteY3" fmla="*/ 130463 h 3464831"/>
              <a:gd name="connsiteX4" fmla="*/ 4641850 w 6400800"/>
              <a:gd name="connsiteY4" fmla="*/ 143163 h 3464831"/>
              <a:gd name="connsiteX5" fmla="*/ 6400800 w 6400800"/>
              <a:gd name="connsiteY5" fmla="*/ 2022763 h 3464831"/>
              <a:gd name="connsiteX0" fmla="*/ 0 w 6400800"/>
              <a:gd name="connsiteY0" fmla="*/ 3457863 h 3457863"/>
              <a:gd name="connsiteX1" fmla="*/ 1720850 w 6400800"/>
              <a:gd name="connsiteY1" fmla="*/ 2822863 h 3457863"/>
              <a:gd name="connsiteX2" fmla="*/ 2895600 w 6400800"/>
              <a:gd name="connsiteY2" fmla="*/ 809913 h 3457863"/>
              <a:gd name="connsiteX3" fmla="*/ 3454400 w 6400800"/>
              <a:gd name="connsiteY3" fmla="*/ 130463 h 3457863"/>
              <a:gd name="connsiteX4" fmla="*/ 4641850 w 6400800"/>
              <a:gd name="connsiteY4" fmla="*/ 143163 h 3457863"/>
              <a:gd name="connsiteX5" fmla="*/ 6400800 w 6400800"/>
              <a:gd name="connsiteY5" fmla="*/ 2022763 h 345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0800" h="3457863">
                <a:moveTo>
                  <a:pt x="0" y="3457863"/>
                </a:moveTo>
                <a:cubicBezTo>
                  <a:pt x="620712" y="3395950"/>
                  <a:pt x="1238250" y="3264188"/>
                  <a:pt x="1720850" y="2822863"/>
                </a:cubicBezTo>
                <a:cubicBezTo>
                  <a:pt x="2203450" y="2381538"/>
                  <a:pt x="2632075" y="1233246"/>
                  <a:pt x="2895600" y="809913"/>
                </a:cubicBezTo>
                <a:cubicBezTo>
                  <a:pt x="3159125" y="386580"/>
                  <a:pt x="3182408" y="273338"/>
                  <a:pt x="3454400" y="130463"/>
                </a:cubicBezTo>
                <a:cubicBezTo>
                  <a:pt x="3726392" y="-12412"/>
                  <a:pt x="4131733" y="-76970"/>
                  <a:pt x="4641850" y="143163"/>
                </a:cubicBezTo>
                <a:cubicBezTo>
                  <a:pt x="5151967" y="363296"/>
                  <a:pt x="6400800" y="2022763"/>
                  <a:pt x="6400800" y="2022763"/>
                </a:cubicBezTo>
              </a:path>
            </a:pathLst>
          </a:custGeom>
          <a:ln w="5715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1905000" y="1524000"/>
            <a:ext cx="1371600" cy="381000"/>
          </a:xfrm>
          <a:prstGeom prst="roundRect">
            <a:avLst>
              <a:gd name="adj" fmla="val 36666"/>
            </a:avLst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導入</a:t>
            </a:r>
          </a:p>
        </p:txBody>
      </p:sp>
      <p:sp>
        <p:nvSpPr>
          <p:cNvPr id="12" name="角丸四角形 11"/>
          <p:cNvSpPr/>
          <p:nvPr/>
        </p:nvSpPr>
        <p:spPr bwMode="auto">
          <a:xfrm>
            <a:off x="3581400" y="1524000"/>
            <a:ext cx="1371600" cy="381000"/>
          </a:xfrm>
          <a:prstGeom prst="roundRect">
            <a:avLst>
              <a:gd name="adj" fmla="val 36666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成長</a:t>
            </a:r>
          </a:p>
        </p:txBody>
      </p:sp>
      <p:sp>
        <p:nvSpPr>
          <p:cNvPr id="13" name="角丸四角形 12"/>
          <p:cNvSpPr/>
          <p:nvPr/>
        </p:nvSpPr>
        <p:spPr bwMode="auto">
          <a:xfrm>
            <a:off x="5257800" y="1524000"/>
            <a:ext cx="1371600" cy="381000"/>
          </a:xfrm>
          <a:prstGeom prst="roundRect">
            <a:avLst>
              <a:gd name="adj" fmla="val 36666"/>
            </a:avLst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成熟</a:t>
            </a:r>
          </a:p>
        </p:txBody>
      </p:sp>
      <p:sp>
        <p:nvSpPr>
          <p:cNvPr id="14" name="角丸四角形 13"/>
          <p:cNvSpPr/>
          <p:nvPr/>
        </p:nvSpPr>
        <p:spPr bwMode="auto">
          <a:xfrm>
            <a:off x="6934200" y="1524000"/>
            <a:ext cx="1371600" cy="381000"/>
          </a:xfrm>
          <a:prstGeom prst="roundRect">
            <a:avLst>
              <a:gd name="adj" fmla="val 36666"/>
            </a:avLst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衰退</a:t>
            </a:r>
          </a:p>
        </p:txBody>
      </p:sp>
      <p:cxnSp>
        <p:nvCxnSpPr>
          <p:cNvPr id="16" name="直線コネクタ 15"/>
          <p:cNvCxnSpPr/>
          <p:nvPr/>
        </p:nvCxnSpPr>
        <p:spPr bwMode="auto">
          <a:xfrm>
            <a:off x="1752600" y="3810000"/>
            <a:ext cx="67056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円/楕円 16"/>
          <p:cNvSpPr/>
          <p:nvPr/>
        </p:nvSpPr>
        <p:spPr bwMode="auto">
          <a:xfrm>
            <a:off x="5257800" y="2362200"/>
            <a:ext cx="1371600" cy="1371600"/>
          </a:xfrm>
          <a:prstGeom prst="ellipse">
            <a:avLst/>
          </a:prstGeom>
          <a:gradFill flip="none" rotWithShape="1">
            <a:gsLst>
              <a:gs pos="23000">
                <a:srgbClr val="0000FF">
                  <a:alpha val="94000"/>
                </a:srgbClr>
              </a:gs>
              <a:gs pos="100000">
                <a:srgbClr val="66FFCC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資金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1905000" y="3642959"/>
            <a:ext cx="3684381" cy="1691041"/>
            <a:chOff x="1905000" y="3642959"/>
            <a:chExt cx="3684381" cy="1691041"/>
          </a:xfrm>
        </p:grpSpPr>
        <p:sp>
          <p:nvSpPr>
            <p:cNvPr id="18" name="円/楕円 17"/>
            <p:cNvSpPr/>
            <p:nvPr/>
          </p:nvSpPr>
          <p:spPr bwMode="auto">
            <a:xfrm>
              <a:off x="1905000" y="3962400"/>
              <a:ext cx="1371600" cy="1371600"/>
            </a:xfrm>
            <a:prstGeom prst="ellipse">
              <a:avLst/>
            </a:prstGeom>
            <a:gradFill flip="none" rotWithShape="1">
              <a:gsLst>
                <a:gs pos="23000">
                  <a:srgbClr val="0000FF">
                    <a:alpha val="94000"/>
                  </a:srgbClr>
                </a:gs>
                <a:gs pos="100000">
                  <a:srgbClr val="66FFCC">
                    <a:alpha val="59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資金</a:t>
              </a:r>
            </a:p>
          </p:txBody>
        </p:sp>
        <p:sp>
          <p:nvSpPr>
            <p:cNvPr id="20" name="左矢印 19"/>
            <p:cNvSpPr/>
            <p:nvPr/>
          </p:nvSpPr>
          <p:spPr bwMode="auto">
            <a:xfrm rot="19948207">
              <a:off x="2967178" y="3642959"/>
              <a:ext cx="2622203" cy="609600"/>
            </a:xfrm>
            <a:prstGeom prst="leftArrow">
              <a:avLst/>
            </a:prstGeom>
            <a:solidFill>
              <a:schemeClr val="bg1">
                <a:alpha val="68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cxnSp>
        <p:nvCxnSpPr>
          <p:cNvPr id="22" name="直線矢印コネクタ 21"/>
          <p:cNvCxnSpPr/>
          <p:nvPr/>
        </p:nvCxnSpPr>
        <p:spPr bwMode="auto">
          <a:xfrm flipV="1">
            <a:off x="1295400" y="1295400"/>
            <a:ext cx="0" cy="457200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ホームベース 18"/>
          <p:cNvSpPr/>
          <p:nvPr/>
        </p:nvSpPr>
        <p:spPr bwMode="auto">
          <a:xfrm>
            <a:off x="533400" y="3581400"/>
            <a:ext cx="1143000" cy="457200"/>
          </a:xfrm>
          <a:prstGeom prst="homePlate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採算ライン</a:t>
            </a:r>
          </a:p>
        </p:txBody>
      </p:sp>
      <p:cxnSp>
        <p:nvCxnSpPr>
          <p:cNvPr id="27" name="直線矢印コネクタ 26"/>
          <p:cNvCxnSpPr/>
          <p:nvPr/>
        </p:nvCxnSpPr>
        <p:spPr bwMode="auto">
          <a:xfrm>
            <a:off x="1752600" y="6248400"/>
            <a:ext cx="6705600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図 31" descr="MC9004316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762000" cy="762000"/>
          </a:xfrm>
          <a:prstGeom prst="rect">
            <a:avLst/>
          </a:prstGeom>
        </p:spPr>
      </p:pic>
      <p:pic>
        <p:nvPicPr>
          <p:cNvPr id="33" name="図 32" descr="MC90043158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943600"/>
            <a:ext cx="673100" cy="6731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828800" y="2057400"/>
            <a:ext cx="35189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新規事業が成功する条件は、</a:t>
            </a:r>
            <a:endParaRPr kumimoji="1" lang="en-US" altLang="ja-JP" sz="20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成功するまで失敗を</a:t>
            </a:r>
            <a:endParaRPr kumimoji="1" lang="en-US" altLang="ja-JP" sz="20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繰り返すことができる</a:t>
            </a:r>
            <a:endParaRPr kumimoji="1" lang="en-US" altLang="ja-JP" sz="20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資金力があること。</a:t>
            </a:r>
            <a:endParaRPr kumimoji="1" lang="ja-JP" altLang="en-US" sz="2000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10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資金シフトの進める</a:t>
            </a:r>
          </a:p>
        </p:txBody>
      </p:sp>
      <p:sp>
        <p:nvSpPr>
          <p:cNvPr id="10" name="フリーフォーム 9"/>
          <p:cNvSpPr/>
          <p:nvPr/>
        </p:nvSpPr>
        <p:spPr>
          <a:xfrm>
            <a:off x="2209800" y="3657600"/>
            <a:ext cx="3303030" cy="1784375"/>
          </a:xfrm>
          <a:custGeom>
            <a:avLst/>
            <a:gdLst>
              <a:gd name="connsiteX0" fmla="*/ 0 w 6400800"/>
              <a:gd name="connsiteY0" fmla="*/ 3536224 h 3570801"/>
              <a:gd name="connsiteX1" fmla="*/ 1758950 w 6400800"/>
              <a:gd name="connsiteY1" fmla="*/ 3212374 h 3570801"/>
              <a:gd name="connsiteX2" fmla="*/ 3028950 w 6400800"/>
              <a:gd name="connsiteY2" fmla="*/ 964474 h 3570801"/>
              <a:gd name="connsiteX3" fmla="*/ 3905250 w 6400800"/>
              <a:gd name="connsiteY3" fmla="*/ 221524 h 3570801"/>
              <a:gd name="connsiteX4" fmla="*/ 4775200 w 6400800"/>
              <a:gd name="connsiteY4" fmla="*/ 151674 h 3570801"/>
              <a:gd name="connsiteX5" fmla="*/ 6400800 w 6400800"/>
              <a:gd name="connsiteY5" fmla="*/ 2101124 h 3570801"/>
              <a:gd name="connsiteX0" fmla="*/ 0 w 6400800"/>
              <a:gd name="connsiteY0" fmla="*/ 3600535 h 3635112"/>
              <a:gd name="connsiteX1" fmla="*/ 1758950 w 6400800"/>
              <a:gd name="connsiteY1" fmla="*/ 3276685 h 3635112"/>
              <a:gd name="connsiteX2" fmla="*/ 3028950 w 6400800"/>
              <a:gd name="connsiteY2" fmla="*/ 1028785 h 3635112"/>
              <a:gd name="connsiteX3" fmla="*/ 3746500 w 6400800"/>
              <a:gd name="connsiteY3" fmla="*/ 139785 h 3635112"/>
              <a:gd name="connsiteX4" fmla="*/ 4775200 w 6400800"/>
              <a:gd name="connsiteY4" fmla="*/ 215985 h 3635112"/>
              <a:gd name="connsiteX5" fmla="*/ 6400800 w 6400800"/>
              <a:gd name="connsiteY5" fmla="*/ 2165435 h 3635112"/>
              <a:gd name="connsiteX0" fmla="*/ 0 w 6400800"/>
              <a:gd name="connsiteY0" fmla="*/ 3591675 h 3626252"/>
              <a:gd name="connsiteX1" fmla="*/ 1758950 w 6400800"/>
              <a:gd name="connsiteY1" fmla="*/ 3267825 h 3626252"/>
              <a:gd name="connsiteX2" fmla="*/ 3028950 w 6400800"/>
              <a:gd name="connsiteY2" fmla="*/ 1019925 h 3626252"/>
              <a:gd name="connsiteX3" fmla="*/ 3746500 w 6400800"/>
              <a:gd name="connsiteY3" fmla="*/ 130925 h 3626252"/>
              <a:gd name="connsiteX4" fmla="*/ 4775200 w 6400800"/>
              <a:gd name="connsiteY4" fmla="*/ 207125 h 3626252"/>
              <a:gd name="connsiteX5" fmla="*/ 6400800 w 6400800"/>
              <a:gd name="connsiteY5" fmla="*/ 2156575 h 3626252"/>
              <a:gd name="connsiteX0" fmla="*/ 0 w 6400800"/>
              <a:gd name="connsiteY0" fmla="*/ 3514171 h 3548748"/>
              <a:gd name="connsiteX1" fmla="*/ 1758950 w 6400800"/>
              <a:gd name="connsiteY1" fmla="*/ 3190321 h 3548748"/>
              <a:gd name="connsiteX2" fmla="*/ 3028950 w 6400800"/>
              <a:gd name="connsiteY2" fmla="*/ 942421 h 3548748"/>
              <a:gd name="connsiteX3" fmla="*/ 3746500 w 6400800"/>
              <a:gd name="connsiteY3" fmla="*/ 53421 h 3548748"/>
              <a:gd name="connsiteX4" fmla="*/ 4775200 w 6400800"/>
              <a:gd name="connsiteY4" fmla="*/ 129621 h 3548748"/>
              <a:gd name="connsiteX5" fmla="*/ 6400800 w 6400800"/>
              <a:gd name="connsiteY5" fmla="*/ 2079071 h 3548748"/>
              <a:gd name="connsiteX0" fmla="*/ 0 w 6400800"/>
              <a:gd name="connsiteY0" fmla="*/ 3542723 h 3577300"/>
              <a:gd name="connsiteX1" fmla="*/ 1758950 w 6400800"/>
              <a:gd name="connsiteY1" fmla="*/ 3218873 h 3577300"/>
              <a:gd name="connsiteX2" fmla="*/ 3028950 w 6400800"/>
              <a:gd name="connsiteY2" fmla="*/ 970973 h 3577300"/>
              <a:gd name="connsiteX3" fmla="*/ 3746500 w 6400800"/>
              <a:gd name="connsiteY3" fmla="*/ 81973 h 3577300"/>
              <a:gd name="connsiteX4" fmla="*/ 4572000 w 6400800"/>
              <a:gd name="connsiteY4" fmla="*/ 113723 h 3577300"/>
              <a:gd name="connsiteX5" fmla="*/ 6400800 w 6400800"/>
              <a:gd name="connsiteY5" fmla="*/ 2107623 h 3577300"/>
              <a:gd name="connsiteX0" fmla="*/ 0 w 6400800"/>
              <a:gd name="connsiteY0" fmla="*/ 3578958 h 3613535"/>
              <a:gd name="connsiteX1" fmla="*/ 1758950 w 6400800"/>
              <a:gd name="connsiteY1" fmla="*/ 3255108 h 3613535"/>
              <a:gd name="connsiteX2" fmla="*/ 3028950 w 6400800"/>
              <a:gd name="connsiteY2" fmla="*/ 1007208 h 3613535"/>
              <a:gd name="connsiteX3" fmla="*/ 3746500 w 6400800"/>
              <a:gd name="connsiteY3" fmla="*/ 118208 h 3613535"/>
              <a:gd name="connsiteX4" fmla="*/ 4584700 w 6400800"/>
              <a:gd name="connsiteY4" fmla="*/ 80108 h 3613535"/>
              <a:gd name="connsiteX5" fmla="*/ 6400800 w 6400800"/>
              <a:gd name="connsiteY5" fmla="*/ 2143858 h 3613535"/>
              <a:gd name="connsiteX0" fmla="*/ 0 w 6400800"/>
              <a:gd name="connsiteY0" fmla="*/ 3543075 h 3577652"/>
              <a:gd name="connsiteX1" fmla="*/ 1758950 w 6400800"/>
              <a:gd name="connsiteY1" fmla="*/ 3219225 h 3577652"/>
              <a:gd name="connsiteX2" fmla="*/ 3028950 w 6400800"/>
              <a:gd name="connsiteY2" fmla="*/ 971325 h 3577652"/>
              <a:gd name="connsiteX3" fmla="*/ 3746500 w 6400800"/>
              <a:gd name="connsiteY3" fmla="*/ 82325 h 3577652"/>
              <a:gd name="connsiteX4" fmla="*/ 4584700 w 6400800"/>
              <a:gd name="connsiteY4" fmla="*/ 44225 h 3577652"/>
              <a:gd name="connsiteX5" fmla="*/ 6400800 w 6400800"/>
              <a:gd name="connsiteY5" fmla="*/ 2107975 h 3577652"/>
              <a:gd name="connsiteX0" fmla="*/ 0 w 6400800"/>
              <a:gd name="connsiteY0" fmla="*/ 3516761 h 3551338"/>
              <a:gd name="connsiteX1" fmla="*/ 1758950 w 6400800"/>
              <a:gd name="connsiteY1" fmla="*/ 3192911 h 3551338"/>
              <a:gd name="connsiteX2" fmla="*/ 3028950 w 6400800"/>
              <a:gd name="connsiteY2" fmla="*/ 945011 h 3551338"/>
              <a:gd name="connsiteX3" fmla="*/ 3746500 w 6400800"/>
              <a:gd name="connsiteY3" fmla="*/ 56011 h 3551338"/>
              <a:gd name="connsiteX4" fmla="*/ 4584700 w 6400800"/>
              <a:gd name="connsiteY4" fmla="*/ 17911 h 3551338"/>
              <a:gd name="connsiteX5" fmla="*/ 6400800 w 6400800"/>
              <a:gd name="connsiteY5" fmla="*/ 2081661 h 3551338"/>
              <a:gd name="connsiteX0" fmla="*/ 0 w 6400800"/>
              <a:gd name="connsiteY0" fmla="*/ 3632817 h 3667394"/>
              <a:gd name="connsiteX1" fmla="*/ 1758950 w 6400800"/>
              <a:gd name="connsiteY1" fmla="*/ 3308967 h 3667394"/>
              <a:gd name="connsiteX2" fmla="*/ 3028950 w 6400800"/>
              <a:gd name="connsiteY2" fmla="*/ 1061067 h 3667394"/>
              <a:gd name="connsiteX3" fmla="*/ 3498850 w 6400800"/>
              <a:gd name="connsiteY3" fmla="*/ 254617 h 3667394"/>
              <a:gd name="connsiteX4" fmla="*/ 4584700 w 6400800"/>
              <a:gd name="connsiteY4" fmla="*/ 133967 h 3667394"/>
              <a:gd name="connsiteX5" fmla="*/ 6400800 w 6400800"/>
              <a:gd name="connsiteY5" fmla="*/ 2197717 h 3667394"/>
              <a:gd name="connsiteX0" fmla="*/ 0 w 6400800"/>
              <a:gd name="connsiteY0" fmla="*/ 3643101 h 3677678"/>
              <a:gd name="connsiteX1" fmla="*/ 1758950 w 6400800"/>
              <a:gd name="connsiteY1" fmla="*/ 3319251 h 3677678"/>
              <a:gd name="connsiteX2" fmla="*/ 3028950 w 6400800"/>
              <a:gd name="connsiteY2" fmla="*/ 1071351 h 3677678"/>
              <a:gd name="connsiteX3" fmla="*/ 3498850 w 6400800"/>
              <a:gd name="connsiteY3" fmla="*/ 264901 h 3677678"/>
              <a:gd name="connsiteX4" fmla="*/ 4584700 w 6400800"/>
              <a:gd name="connsiteY4" fmla="*/ 144251 h 3677678"/>
              <a:gd name="connsiteX5" fmla="*/ 6400800 w 6400800"/>
              <a:gd name="connsiteY5" fmla="*/ 2208001 h 3677678"/>
              <a:gd name="connsiteX0" fmla="*/ 0 w 6400800"/>
              <a:gd name="connsiteY0" fmla="*/ 3519351 h 3553928"/>
              <a:gd name="connsiteX1" fmla="*/ 1758950 w 6400800"/>
              <a:gd name="connsiteY1" fmla="*/ 3195501 h 3553928"/>
              <a:gd name="connsiteX2" fmla="*/ 3028950 w 6400800"/>
              <a:gd name="connsiteY2" fmla="*/ 947601 h 3553928"/>
              <a:gd name="connsiteX3" fmla="*/ 3498850 w 6400800"/>
              <a:gd name="connsiteY3" fmla="*/ 141151 h 3553928"/>
              <a:gd name="connsiteX4" fmla="*/ 4597400 w 6400800"/>
              <a:gd name="connsiteY4" fmla="*/ 198301 h 3553928"/>
              <a:gd name="connsiteX5" fmla="*/ 6400800 w 6400800"/>
              <a:gd name="connsiteY5" fmla="*/ 2084251 h 3553928"/>
              <a:gd name="connsiteX0" fmla="*/ 0 w 6400800"/>
              <a:gd name="connsiteY0" fmla="*/ 3570112 h 3604689"/>
              <a:gd name="connsiteX1" fmla="*/ 1758950 w 6400800"/>
              <a:gd name="connsiteY1" fmla="*/ 3246262 h 3604689"/>
              <a:gd name="connsiteX2" fmla="*/ 3028950 w 6400800"/>
              <a:gd name="connsiteY2" fmla="*/ 998362 h 3604689"/>
              <a:gd name="connsiteX3" fmla="*/ 3498850 w 6400800"/>
              <a:gd name="connsiteY3" fmla="*/ 191912 h 3604689"/>
              <a:gd name="connsiteX4" fmla="*/ 4616450 w 6400800"/>
              <a:gd name="connsiteY4" fmla="*/ 172862 h 3604689"/>
              <a:gd name="connsiteX5" fmla="*/ 6400800 w 6400800"/>
              <a:gd name="connsiteY5" fmla="*/ 2135012 h 3604689"/>
              <a:gd name="connsiteX0" fmla="*/ 0 w 6400800"/>
              <a:gd name="connsiteY0" fmla="*/ 3588296 h 3622873"/>
              <a:gd name="connsiteX1" fmla="*/ 1758950 w 6400800"/>
              <a:gd name="connsiteY1" fmla="*/ 3264446 h 3622873"/>
              <a:gd name="connsiteX2" fmla="*/ 3028950 w 6400800"/>
              <a:gd name="connsiteY2" fmla="*/ 1016546 h 3622873"/>
              <a:gd name="connsiteX3" fmla="*/ 3498850 w 6400800"/>
              <a:gd name="connsiteY3" fmla="*/ 210096 h 3622873"/>
              <a:gd name="connsiteX4" fmla="*/ 4705350 w 6400800"/>
              <a:gd name="connsiteY4" fmla="*/ 165646 h 3622873"/>
              <a:gd name="connsiteX5" fmla="*/ 6400800 w 6400800"/>
              <a:gd name="connsiteY5" fmla="*/ 2153196 h 3622873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10187"/>
              <a:gd name="connsiteX1" fmla="*/ 1739900 w 6400800"/>
              <a:gd name="connsiteY1" fmla="*/ 2967083 h 3510187"/>
              <a:gd name="connsiteX2" fmla="*/ 3028950 w 6400800"/>
              <a:gd name="connsiteY2" fmla="*/ 928733 h 3510187"/>
              <a:gd name="connsiteX3" fmla="*/ 3498850 w 6400800"/>
              <a:gd name="connsiteY3" fmla="*/ 122283 h 3510187"/>
              <a:gd name="connsiteX4" fmla="*/ 4705350 w 6400800"/>
              <a:gd name="connsiteY4" fmla="*/ 77833 h 3510187"/>
              <a:gd name="connsiteX5" fmla="*/ 6400800 w 6400800"/>
              <a:gd name="connsiteY5" fmla="*/ 2065383 h 3510187"/>
              <a:gd name="connsiteX0" fmla="*/ 0 w 6400800"/>
              <a:gd name="connsiteY0" fmla="*/ 3500483 h 3512263"/>
              <a:gd name="connsiteX1" fmla="*/ 1739900 w 6400800"/>
              <a:gd name="connsiteY1" fmla="*/ 2967083 h 3512263"/>
              <a:gd name="connsiteX2" fmla="*/ 3028950 w 6400800"/>
              <a:gd name="connsiteY2" fmla="*/ 928733 h 3512263"/>
              <a:gd name="connsiteX3" fmla="*/ 3498850 w 6400800"/>
              <a:gd name="connsiteY3" fmla="*/ 122283 h 3512263"/>
              <a:gd name="connsiteX4" fmla="*/ 4705350 w 6400800"/>
              <a:gd name="connsiteY4" fmla="*/ 77833 h 3512263"/>
              <a:gd name="connsiteX5" fmla="*/ 6400800 w 6400800"/>
              <a:gd name="connsiteY5" fmla="*/ 2065383 h 3512263"/>
              <a:gd name="connsiteX0" fmla="*/ 0 w 6400800"/>
              <a:gd name="connsiteY0" fmla="*/ 3500483 h 3508208"/>
              <a:gd name="connsiteX1" fmla="*/ 1720850 w 6400800"/>
              <a:gd name="connsiteY1" fmla="*/ 2865483 h 3508208"/>
              <a:gd name="connsiteX2" fmla="*/ 3028950 w 6400800"/>
              <a:gd name="connsiteY2" fmla="*/ 928733 h 3508208"/>
              <a:gd name="connsiteX3" fmla="*/ 3498850 w 6400800"/>
              <a:gd name="connsiteY3" fmla="*/ 122283 h 3508208"/>
              <a:gd name="connsiteX4" fmla="*/ 4705350 w 6400800"/>
              <a:gd name="connsiteY4" fmla="*/ 77833 h 3508208"/>
              <a:gd name="connsiteX5" fmla="*/ 6400800 w 6400800"/>
              <a:gd name="connsiteY5" fmla="*/ 2065383 h 3508208"/>
              <a:gd name="connsiteX0" fmla="*/ 0 w 6400800"/>
              <a:gd name="connsiteY0" fmla="*/ 3588296 h 3596021"/>
              <a:gd name="connsiteX1" fmla="*/ 1720850 w 6400800"/>
              <a:gd name="connsiteY1" fmla="*/ 2953296 h 3596021"/>
              <a:gd name="connsiteX2" fmla="*/ 3028950 w 6400800"/>
              <a:gd name="connsiteY2" fmla="*/ 1016546 h 3596021"/>
              <a:gd name="connsiteX3" fmla="*/ 3536950 w 6400800"/>
              <a:gd name="connsiteY3" fmla="*/ 210096 h 3596021"/>
              <a:gd name="connsiteX4" fmla="*/ 4705350 w 6400800"/>
              <a:gd name="connsiteY4" fmla="*/ 165646 h 3596021"/>
              <a:gd name="connsiteX5" fmla="*/ 6400800 w 6400800"/>
              <a:gd name="connsiteY5" fmla="*/ 2153196 h 3596021"/>
              <a:gd name="connsiteX0" fmla="*/ 0 w 6400800"/>
              <a:gd name="connsiteY0" fmla="*/ 3606111 h 3613836"/>
              <a:gd name="connsiteX1" fmla="*/ 1720850 w 6400800"/>
              <a:gd name="connsiteY1" fmla="*/ 2971111 h 3613836"/>
              <a:gd name="connsiteX2" fmla="*/ 3028950 w 6400800"/>
              <a:gd name="connsiteY2" fmla="*/ 1034361 h 3613836"/>
              <a:gd name="connsiteX3" fmla="*/ 3536950 w 6400800"/>
              <a:gd name="connsiteY3" fmla="*/ 227911 h 3613836"/>
              <a:gd name="connsiteX4" fmla="*/ 4705350 w 6400800"/>
              <a:gd name="connsiteY4" fmla="*/ 183461 h 3613836"/>
              <a:gd name="connsiteX5" fmla="*/ 6400800 w 6400800"/>
              <a:gd name="connsiteY5" fmla="*/ 2171011 h 3613836"/>
              <a:gd name="connsiteX0" fmla="*/ 0 w 6400800"/>
              <a:gd name="connsiteY0" fmla="*/ 3564703 h 3572428"/>
              <a:gd name="connsiteX1" fmla="*/ 1720850 w 6400800"/>
              <a:gd name="connsiteY1" fmla="*/ 2929703 h 3572428"/>
              <a:gd name="connsiteX2" fmla="*/ 3028950 w 6400800"/>
              <a:gd name="connsiteY2" fmla="*/ 992953 h 3572428"/>
              <a:gd name="connsiteX3" fmla="*/ 3536950 w 6400800"/>
              <a:gd name="connsiteY3" fmla="*/ 294453 h 3572428"/>
              <a:gd name="connsiteX4" fmla="*/ 4705350 w 6400800"/>
              <a:gd name="connsiteY4" fmla="*/ 142053 h 3572428"/>
              <a:gd name="connsiteX5" fmla="*/ 6400800 w 6400800"/>
              <a:gd name="connsiteY5" fmla="*/ 2129603 h 3572428"/>
              <a:gd name="connsiteX0" fmla="*/ 0 w 6400800"/>
              <a:gd name="connsiteY0" fmla="*/ 3550622 h 3558347"/>
              <a:gd name="connsiteX1" fmla="*/ 1720850 w 6400800"/>
              <a:gd name="connsiteY1" fmla="*/ 2915622 h 3558347"/>
              <a:gd name="connsiteX2" fmla="*/ 3028950 w 6400800"/>
              <a:gd name="connsiteY2" fmla="*/ 978872 h 3558347"/>
              <a:gd name="connsiteX3" fmla="*/ 3543300 w 6400800"/>
              <a:gd name="connsiteY3" fmla="*/ 324822 h 3558347"/>
              <a:gd name="connsiteX4" fmla="*/ 4705350 w 6400800"/>
              <a:gd name="connsiteY4" fmla="*/ 127972 h 3558347"/>
              <a:gd name="connsiteX5" fmla="*/ 6400800 w 6400800"/>
              <a:gd name="connsiteY5" fmla="*/ 2115522 h 3558347"/>
              <a:gd name="connsiteX0" fmla="*/ 0 w 6400800"/>
              <a:gd name="connsiteY0" fmla="*/ 3437195 h 3444920"/>
              <a:gd name="connsiteX1" fmla="*/ 1720850 w 6400800"/>
              <a:gd name="connsiteY1" fmla="*/ 2802195 h 3444920"/>
              <a:gd name="connsiteX2" fmla="*/ 3028950 w 6400800"/>
              <a:gd name="connsiteY2" fmla="*/ 865445 h 3444920"/>
              <a:gd name="connsiteX3" fmla="*/ 3543300 w 6400800"/>
              <a:gd name="connsiteY3" fmla="*/ 211395 h 3444920"/>
              <a:gd name="connsiteX4" fmla="*/ 4692650 w 6400800"/>
              <a:gd name="connsiteY4" fmla="*/ 141545 h 3444920"/>
              <a:gd name="connsiteX5" fmla="*/ 6400800 w 6400800"/>
              <a:gd name="connsiteY5" fmla="*/ 2002095 h 3444920"/>
              <a:gd name="connsiteX0" fmla="*/ 0 w 6400800"/>
              <a:gd name="connsiteY0" fmla="*/ 3453306 h 3461031"/>
              <a:gd name="connsiteX1" fmla="*/ 1720850 w 6400800"/>
              <a:gd name="connsiteY1" fmla="*/ 2818306 h 3461031"/>
              <a:gd name="connsiteX2" fmla="*/ 3028950 w 6400800"/>
              <a:gd name="connsiteY2" fmla="*/ 881556 h 3461031"/>
              <a:gd name="connsiteX3" fmla="*/ 3543300 w 6400800"/>
              <a:gd name="connsiteY3" fmla="*/ 227506 h 3461031"/>
              <a:gd name="connsiteX4" fmla="*/ 4692650 w 6400800"/>
              <a:gd name="connsiteY4" fmla="*/ 157656 h 3461031"/>
              <a:gd name="connsiteX5" fmla="*/ 6400800 w 6400800"/>
              <a:gd name="connsiteY5" fmla="*/ 2018206 h 3461031"/>
              <a:gd name="connsiteX0" fmla="*/ 0 w 6400800"/>
              <a:gd name="connsiteY0" fmla="*/ 3434475 h 3441420"/>
              <a:gd name="connsiteX1" fmla="*/ 1720850 w 6400800"/>
              <a:gd name="connsiteY1" fmla="*/ 2799475 h 3441420"/>
              <a:gd name="connsiteX2" fmla="*/ 2978150 w 6400800"/>
              <a:gd name="connsiteY2" fmla="*/ 792875 h 3441420"/>
              <a:gd name="connsiteX3" fmla="*/ 3543300 w 6400800"/>
              <a:gd name="connsiteY3" fmla="*/ 208675 h 3441420"/>
              <a:gd name="connsiteX4" fmla="*/ 4692650 w 6400800"/>
              <a:gd name="connsiteY4" fmla="*/ 138825 h 3441420"/>
              <a:gd name="connsiteX5" fmla="*/ 6400800 w 6400800"/>
              <a:gd name="connsiteY5" fmla="*/ 1999375 h 3441420"/>
              <a:gd name="connsiteX0" fmla="*/ 0 w 6400800"/>
              <a:gd name="connsiteY0" fmla="*/ 3466423 h 3473368"/>
              <a:gd name="connsiteX1" fmla="*/ 1720850 w 6400800"/>
              <a:gd name="connsiteY1" fmla="*/ 2831423 h 3473368"/>
              <a:gd name="connsiteX2" fmla="*/ 2978150 w 6400800"/>
              <a:gd name="connsiteY2" fmla="*/ 824823 h 3473368"/>
              <a:gd name="connsiteX3" fmla="*/ 3536950 w 6400800"/>
              <a:gd name="connsiteY3" fmla="*/ 158073 h 3473368"/>
              <a:gd name="connsiteX4" fmla="*/ 4692650 w 6400800"/>
              <a:gd name="connsiteY4" fmla="*/ 170773 h 3473368"/>
              <a:gd name="connsiteX5" fmla="*/ 6400800 w 6400800"/>
              <a:gd name="connsiteY5" fmla="*/ 2031323 h 3473368"/>
              <a:gd name="connsiteX0" fmla="*/ 0 w 6400800"/>
              <a:gd name="connsiteY0" fmla="*/ 3484144 h 3491089"/>
              <a:gd name="connsiteX1" fmla="*/ 1720850 w 6400800"/>
              <a:gd name="connsiteY1" fmla="*/ 2849144 h 3491089"/>
              <a:gd name="connsiteX2" fmla="*/ 2978150 w 6400800"/>
              <a:gd name="connsiteY2" fmla="*/ 842544 h 3491089"/>
              <a:gd name="connsiteX3" fmla="*/ 3536950 w 6400800"/>
              <a:gd name="connsiteY3" fmla="*/ 175794 h 3491089"/>
              <a:gd name="connsiteX4" fmla="*/ 4692650 w 6400800"/>
              <a:gd name="connsiteY4" fmla="*/ 188494 h 3491089"/>
              <a:gd name="connsiteX5" fmla="*/ 6400800 w 6400800"/>
              <a:gd name="connsiteY5" fmla="*/ 2049044 h 3491089"/>
              <a:gd name="connsiteX0" fmla="*/ 0 w 6400800"/>
              <a:gd name="connsiteY0" fmla="*/ 3479706 h 3486651"/>
              <a:gd name="connsiteX1" fmla="*/ 1720850 w 6400800"/>
              <a:gd name="connsiteY1" fmla="*/ 2844706 h 3486651"/>
              <a:gd name="connsiteX2" fmla="*/ 2978150 w 6400800"/>
              <a:gd name="connsiteY2" fmla="*/ 838106 h 3486651"/>
              <a:gd name="connsiteX3" fmla="*/ 3536950 w 6400800"/>
              <a:gd name="connsiteY3" fmla="*/ 171356 h 3486651"/>
              <a:gd name="connsiteX4" fmla="*/ 4692650 w 6400800"/>
              <a:gd name="connsiteY4" fmla="*/ 165006 h 3486651"/>
              <a:gd name="connsiteX5" fmla="*/ 6400800 w 6400800"/>
              <a:gd name="connsiteY5" fmla="*/ 2044606 h 3486651"/>
              <a:gd name="connsiteX0" fmla="*/ 0 w 6400800"/>
              <a:gd name="connsiteY0" fmla="*/ 3427945 h 3434890"/>
              <a:gd name="connsiteX1" fmla="*/ 1720850 w 6400800"/>
              <a:gd name="connsiteY1" fmla="*/ 2792945 h 3434890"/>
              <a:gd name="connsiteX2" fmla="*/ 2978150 w 6400800"/>
              <a:gd name="connsiteY2" fmla="*/ 786345 h 3434890"/>
              <a:gd name="connsiteX3" fmla="*/ 3536950 w 6400800"/>
              <a:gd name="connsiteY3" fmla="*/ 119595 h 3434890"/>
              <a:gd name="connsiteX4" fmla="*/ 4692650 w 6400800"/>
              <a:gd name="connsiteY4" fmla="*/ 113245 h 3434890"/>
              <a:gd name="connsiteX5" fmla="*/ 6400800 w 6400800"/>
              <a:gd name="connsiteY5" fmla="*/ 1992845 h 3434890"/>
              <a:gd name="connsiteX0" fmla="*/ 0 w 6400800"/>
              <a:gd name="connsiteY0" fmla="*/ 3440506 h 3447451"/>
              <a:gd name="connsiteX1" fmla="*/ 1720850 w 6400800"/>
              <a:gd name="connsiteY1" fmla="*/ 2805506 h 3447451"/>
              <a:gd name="connsiteX2" fmla="*/ 2978150 w 6400800"/>
              <a:gd name="connsiteY2" fmla="*/ 798906 h 3447451"/>
              <a:gd name="connsiteX3" fmla="*/ 3536950 w 6400800"/>
              <a:gd name="connsiteY3" fmla="*/ 132156 h 3447451"/>
              <a:gd name="connsiteX4" fmla="*/ 4692650 w 6400800"/>
              <a:gd name="connsiteY4" fmla="*/ 125806 h 3447451"/>
              <a:gd name="connsiteX5" fmla="*/ 6400800 w 6400800"/>
              <a:gd name="connsiteY5" fmla="*/ 2005406 h 3447451"/>
              <a:gd name="connsiteX0" fmla="*/ 0 w 6400800"/>
              <a:gd name="connsiteY0" fmla="*/ 3474724 h 3481669"/>
              <a:gd name="connsiteX1" fmla="*/ 1720850 w 6400800"/>
              <a:gd name="connsiteY1" fmla="*/ 2839724 h 3481669"/>
              <a:gd name="connsiteX2" fmla="*/ 2978150 w 6400800"/>
              <a:gd name="connsiteY2" fmla="*/ 833124 h 3481669"/>
              <a:gd name="connsiteX3" fmla="*/ 3390900 w 6400800"/>
              <a:gd name="connsiteY3" fmla="*/ 204474 h 3481669"/>
              <a:gd name="connsiteX4" fmla="*/ 4692650 w 6400800"/>
              <a:gd name="connsiteY4" fmla="*/ 160024 h 3481669"/>
              <a:gd name="connsiteX5" fmla="*/ 6400800 w 6400800"/>
              <a:gd name="connsiteY5" fmla="*/ 2039624 h 3481669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47607 h 3454552"/>
              <a:gd name="connsiteX1" fmla="*/ 1720850 w 6400800"/>
              <a:gd name="connsiteY1" fmla="*/ 2812607 h 3454552"/>
              <a:gd name="connsiteX2" fmla="*/ 2978150 w 6400800"/>
              <a:gd name="connsiteY2" fmla="*/ 806007 h 3454552"/>
              <a:gd name="connsiteX3" fmla="*/ 3390900 w 6400800"/>
              <a:gd name="connsiteY3" fmla="*/ 177357 h 3454552"/>
              <a:gd name="connsiteX4" fmla="*/ 4692650 w 6400800"/>
              <a:gd name="connsiteY4" fmla="*/ 132907 h 3454552"/>
              <a:gd name="connsiteX5" fmla="*/ 6400800 w 6400800"/>
              <a:gd name="connsiteY5" fmla="*/ 2012507 h 3454552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49625 h 3456570"/>
              <a:gd name="connsiteX1" fmla="*/ 1720850 w 6400800"/>
              <a:gd name="connsiteY1" fmla="*/ 2814625 h 3456570"/>
              <a:gd name="connsiteX2" fmla="*/ 2978150 w 6400800"/>
              <a:gd name="connsiteY2" fmla="*/ 808025 h 3456570"/>
              <a:gd name="connsiteX3" fmla="*/ 3390900 w 6400800"/>
              <a:gd name="connsiteY3" fmla="*/ 179375 h 3456570"/>
              <a:gd name="connsiteX4" fmla="*/ 4641850 w 6400800"/>
              <a:gd name="connsiteY4" fmla="*/ 134925 h 3456570"/>
              <a:gd name="connsiteX5" fmla="*/ 6400800 w 6400800"/>
              <a:gd name="connsiteY5" fmla="*/ 2014525 h 3456570"/>
              <a:gd name="connsiteX0" fmla="*/ 0 w 6400800"/>
              <a:gd name="connsiteY0" fmla="*/ 3471119 h 3478064"/>
              <a:gd name="connsiteX1" fmla="*/ 1720850 w 6400800"/>
              <a:gd name="connsiteY1" fmla="*/ 2836119 h 3478064"/>
              <a:gd name="connsiteX2" fmla="*/ 2978150 w 6400800"/>
              <a:gd name="connsiteY2" fmla="*/ 829519 h 3478064"/>
              <a:gd name="connsiteX3" fmla="*/ 3390900 w 6400800"/>
              <a:gd name="connsiteY3" fmla="*/ 200869 h 3478064"/>
              <a:gd name="connsiteX4" fmla="*/ 4641850 w 6400800"/>
              <a:gd name="connsiteY4" fmla="*/ 156419 h 3478064"/>
              <a:gd name="connsiteX5" fmla="*/ 6400800 w 6400800"/>
              <a:gd name="connsiteY5" fmla="*/ 2036019 h 3478064"/>
              <a:gd name="connsiteX0" fmla="*/ 0 w 6400800"/>
              <a:gd name="connsiteY0" fmla="*/ 3489723 h 3496668"/>
              <a:gd name="connsiteX1" fmla="*/ 1720850 w 6400800"/>
              <a:gd name="connsiteY1" fmla="*/ 2854723 h 3496668"/>
              <a:gd name="connsiteX2" fmla="*/ 2978150 w 6400800"/>
              <a:gd name="connsiteY2" fmla="*/ 848123 h 3496668"/>
              <a:gd name="connsiteX3" fmla="*/ 3390900 w 6400800"/>
              <a:gd name="connsiteY3" fmla="*/ 219473 h 3496668"/>
              <a:gd name="connsiteX4" fmla="*/ 4641850 w 6400800"/>
              <a:gd name="connsiteY4" fmla="*/ 175023 h 3496668"/>
              <a:gd name="connsiteX5" fmla="*/ 6400800 w 6400800"/>
              <a:gd name="connsiteY5" fmla="*/ 2054623 h 3496668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62446 h 3469391"/>
              <a:gd name="connsiteX1" fmla="*/ 1720850 w 6400800"/>
              <a:gd name="connsiteY1" fmla="*/ 2827446 h 3469391"/>
              <a:gd name="connsiteX2" fmla="*/ 2978150 w 6400800"/>
              <a:gd name="connsiteY2" fmla="*/ 820846 h 3469391"/>
              <a:gd name="connsiteX3" fmla="*/ 3530600 w 6400800"/>
              <a:gd name="connsiteY3" fmla="*/ 198546 h 3469391"/>
              <a:gd name="connsiteX4" fmla="*/ 4641850 w 6400800"/>
              <a:gd name="connsiteY4" fmla="*/ 147746 h 3469391"/>
              <a:gd name="connsiteX5" fmla="*/ 6400800 w 6400800"/>
              <a:gd name="connsiteY5" fmla="*/ 2027346 h 3469391"/>
              <a:gd name="connsiteX0" fmla="*/ 0 w 6400800"/>
              <a:gd name="connsiteY0" fmla="*/ 3494053 h 3500998"/>
              <a:gd name="connsiteX1" fmla="*/ 1720850 w 6400800"/>
              <a:gd name="connsiteY1" fmla="*/ 2859053 h 3500998"/>
              <a:gd name="connsiteX2" fmla="*/ 2978150 w 6400800"/>
              <a:gd name="connsiteY2" fmla="*/ 852453 h 3500998"/>
              <a:gd name="connsiteX3" fmla="*/ 3530600 w 6400800"/>
              <a:gd name="connsiteY3" fmla="*/ 230153 h 3500998"/>
              <a:gd name="connsiteX4" fmla="*/ 4641850 w 6400800"/>
              <a:gd name="connsiteY4" fmla="*/ 179353 h 3500998"/>
              <a:gd name="connsiteX5" fmla="*/ 6400800 w 6400800"/>
              <a:gd name="connsiteY5" fmla="*/ 2058953 h 3500998"/>
              <a:gd name="connsiteX0" fmla="*/ 0 w 6400800"/>
              <a:gd name="connsiteY0" fmla="*/ 3508148 h 3515093"/>
              <a:gd name="connsiteX1" fmla="*/ 1720850 w 6400800"/>
              <a:gd name="connsiteY1" fmla="*/ 2873148 h 3515093"/>
              <a:gd name="connsiteX2" fmla="*/ 2978150 w 6400800"/>
              <a:gd name="connsiteY2" fmla="*/ 866548 h 3515093"/>
              <a:gd name="connsiteX3" fmla="*/ 3530600 w 6400800"/>
              <a:gd name="connsiteY3" fmla="*/ 244248 h 3515093"/>
              <a:gd name="connsiteX4" fmla="*/ 4641850 w 6400800"/>
              <a:gd name="connsiteY4" fmla="*/ 193448 h 3515093"/>
              <a:gd name="connsiteX5" fmla="*/ 6400800 w 6400800"/>
              <a:gd name="connsiteY5" fmla="*/ 2073048 h 3515093"/>
              <a:gd name="connsiteX0" fmla="*/ 0 w 6400800"/>
              <a:gd name="connsiteY0" fmla="*/ 3518757 h 3525702"/>
              <a:gd name="connsiteX1" fmla="*/ 1720850 w 6400800"/>
              <a:gd name="connsiteY1" fmla="*/ 2883757 h 3525702"/>
              <a:gd name="connsiteX2" fmla="*/ 2978150 w 6400800"/>
              <a:gd name="connsiteY2" fmla="*/ 877157 h 3525702"/>
              <a:gd name="connsiteX3" fmla="*/ 3530600 w 6400800"/>
              <a:gd name="connsiteY3" fmla="*/ 254857 h 3525702"/>
              <a:gd name="connsiteX4" fmla="*/ 4641850 w 6400800"/>
              <a:gd name="connsiteY4" fmla="*/ 204057 h 3525702"/>
              <a:gd name="connsiteX5" fmla="*/ 6400800 w 6400800"/>
              <a:gd name="connsiteY5" fmla="*/ 2083657 h 3525702"/>
              <a:gd name="connsiteX0" fmla="*/ 0 w 6400800"/>
              <a:gd name="connsiteY0" fmla="*/ 3552849 h 3559794"/>
              <a:gd name="connsiteX1" fmla="*/ 1720850 w 6400800"/>
              <a:gd name="connsiteY1" fmla="*/ 2917849 h 3559794"/>
              <a:gd name="connsiteX2" fmla="*/ 2978150 w 6400800"/>
              <a:gd name="connsiteY2" fmla="*/ 911249 h 3559794"/>
              <a:gd name="connsiteX3" fmla="*/ 3454400 w 6400800"/>
              <a:gd name="connsiteY3" fmla="*/ 225449 h 3559794"/>
              <a:gd name="connsiteX4" fmla="*/ 4641850 w 6400800"/>
              <a:gd name="connsiteY4" fmla="*/ 238149 h 3559794"/>
              <a:gd name="connsiteX5" fmla="*/ 6400800 w 6400800"/>
              <a:gd name="connsiteY5" fmla="*/ 2117749 h 3559794"/>
              <a:gd name="connsiteX0" fmla="*/ 0 w 6400800"/>
              <a:gd name="connsiteY0" fmla="*/ 3509721 h 3516666"/>
              <a:gd name="connsiteX1" fmla="*/ 1720850 w 6400800"/>
              <a:gd name="connsiteY1" fmla="*/ 2874721 h 3516666"/>
              <a:gd name="connsiteX2" fmla="*/ 2978150 w 6400800"/>
              <a:gd name="connsiteY2" fmla="*/ 868121 h 3516666"/>
              <a:gd name="connsiteX3" fmla="*/ 3454400 w 6400800"/>
              <a:gd name="connsiteY3" fmla="*/ 182321 h 3516666"/>
              <a:gd name="connsiteX4" fmla="*/ 4641850 w 6400800"/>
              <a:gd name="connsiteY4" fmla="*/ 195021 h 3516666"/>
              <a:gd name="connsiteX5" fmla="*/ 6400800 w 6400800"/>
              <a:gd name="connsiteY5" fmla="*/ 2074621 h 3516666"/>
              <a:gd name="connsiteX0" fmla="*/ 0 w 6400800"/>
              <a:gd name="connsiteY0" fmla="*/ 3482249 h 3489194"/>
              <a:gd name="connsiteX1" fmla="*/ 1720850 w 6400800"/>
              <a:gd name="connsiteY1" fmla="*/ 2847249 h 3489194"/>
              <a:gd name="connsiteX2" fmla="*/ 2978150 w 6400800"/>
              <a:gd name="connsiteY2" fmla="*/ 840649 h 3489194"/>
              <a:gd name="connsiteX3" fmla="*/ 3454400 w 6400800"/>
              <a:gd name="connsiteY3" fmla="*/ 154849 h 3489194"/>
              <a:gd name="connsiteX4" fmla="*/ 4641850 w 6400800"/>
              <a:gd name="connsiteY4" fmla="*/ 167549 h 3489194"/>
              <a:gd name="connsiteX5" fmla="*/ 6400800 w 6400800"/>
              <a:gd name="connsiteY5" fmla="*/ 2047149 h 3489194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6577 h 3433545"/>
              <a:gd name="connsiteX1" fmla="*/ 1720850 w 6400800"/>
              <a:gd name="connsiteY1" fmla="*/ 2791577 h 3433545"/>
              <a:gd name="connsiteX2" fmla="*/ 2895600 w 6400800"/>
              <a:gd name="connsiteY2" fmla="*/ 778627 h 3433545"/>
              <a:gd name="connsiteX3" fmla="*/ 3454400 w 6400800"/>
              <a:gd name="connsiteY3" fmla="*/ 99177 h 3433545"/>
              <a:gd name="connsiteX4" fmla="*/ 4641850 w 6400800"/>
              <a:gd name="connsiteY4" fmla="*/ 111877 h 3433545"/>
              <a:gd name="connsiteX5" fmla="*/ 6400800 w 6400800"/>
              <a:gd name="connsiteY5" fmla="*/ 1991477 h 3433545"/>
              <a:gd name="connsiteX0" fmla="*/ 0 w 6400800"/>
              <a:gd name="connsiteY0" fmla="*/ 3438128 h 3445096"/>
              <a:gd name="connsiteX1" fmla="*/ 1720850 w 6400800"/>
              <a:gd name="connsiteY1" fmla="*/ 2803128 h 3445096"/>
              <a:gd name="connsiteX2" fmla="*/ 2895600 w 6400800"/>
              <a:gd name="connsiteY2" fmla="*/ 790178 h 3445096"/>
              <a:gd name="connsiteX3" fmla="*/ 3454400 w 6400800"/>
              <a:gd name="connsiteY3" fmla="*/ 110728 h 3445096"/>
              <a:gd name="connsiteX4" fmla="*/ 4641850 w 6400800"/>
              <a:gd name="connsiteY4" fmla="*/ 123428 h 3445096"/>
              <a:gd name="connsiteX5" fmla="*/ 6400800 w 6400800"/>
              <a:gd name="connsiteY5" fmla="*/ 2003028 h 3445096"/>
              <a:gd name="connsiteX0" fmla="*/ 0 w 6400800"/>
              <a:gd name="connsiteY0" fmla="*/ 3447846 h 3454814"/>
              <a:gd name="connsiteX1" fmla="*/ 1720850 w 6400800"/>
              <a:gd name="connsiteY1" fmla="*/ 2812846 h 3454814"/>
              <a:gd name="connsiteX2" fmla="*/ 2895600 w 6400800"/>
              <a:gd name="connsiteY2" fmla="*/ 799896 h 3454814"/>
              <a:gd name="connsiteX3" fmla="*/ 3454400 w 6400800"/>
              <a:gd name="connsiteY3" fmla="*/ 120446 h 3454814"/>
              <a:gd name="connsiteX4" fmla="*/ 4641850 w 6400800"/>
              <a:gd name="connsiteY4" fmla="*/ 133146 h 3454814"/>
              <a:gd name="connsiteX5" fmla="*/ 6400800 w 6400800"/>
              <a:gd name="connsiteY5" fmla="*/ 2012746 h 3454814"/>
              <a:gd name="connsiteX0" fmla="*/ 0 w 6400800"/>
              <a:gd name="connsiteY0" fmla="*/ 3457863 h 3464831"/>
              <a:gd name="connsiteX1" fmla="*/ 1720850 w 6400800"/>
              <a:gd name="connsiteY1" fmla="*/ 2822863 h 3464831"/>
              <a:gd name="connsiteX2" fmla="*/ 2895600 w 6400800"/>
              <a:gd name="connsiteY2" fmla="*/ 809913 h 3464831"/>
              <a:gd name="connsiteX3" fmla="*/ 3454400 w 6400800"/>
              <a:gd name="connsiteY3" fmla="*/ 130463 h 3464831"/>
              <a:gd name="connsiteX4" fmla="*/ 4641850 w 6400800"/>
              <a:gd name="connsiteY4" fmla="*/ 143163 h 3464831"/>
              <a:gd name="connsiteX5" fmla="*/ 6400800 w 6400800"/>
              <a:gd name="connsiteY5" fmla="*/ 2022763 h 3464831"/>
              <a:gd name="connsiteX0" fmla="*/ 0 w 6400800"/>
              <a:gd name="connsiteY0" fmla="*/ 3457863 h 3457864"/>
              <a:gd name="connsiteX1" fmla="*/ 1720850 w 6400800"/>
              <a:gd name="connsiteY1" fmla="*/ 2822863 h 3457864"/>
              <a:gd name="connsiteX2" fmla="*/ 2895600 w 6400800"/>
              <a:gd name="connsiteY2" fmla="*/ 809913 h 3457864"/>
              <a:gd name="connsiteX3" fmla="*/ 3454400 w 6400800"/>
              <a:gd name="connsiteY3" fmla="*/ 130463 h 3457864"/>
              <a:gd name="connsiteX4" fmla="*/ 4641850 w 6400800"/>
              <a:gd name="connsiteY4" fmla="*/ 143163 h 3457864"/>
              <a:gd name="connsiteX5" fmla="*/ 6400800 w 6400800"/>
              <a:gd name="connsiteY5" fmla="*/ 2022763 h 345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0800" h="3457864">
                <a:moveTo>
                  <a:pt x="0" y="3457863"/>
                </a:moveTo>
                <a:cubicBezTo>
                  <a:pt x="627063" y="3379356"/>
                  <a:pt x="1238250" y="3264188"/>
                  <a:pt x="1720850" y="2822863"/>
                </a:cubicBezTo>
                <a:cubicBezTo>
                  <a:pt x="2203450" y="2381538"/>
                  <a:pt x="2632075" y="1233246"/>
                  <a:pt x="2895600" y="809913"/>
                </a:cubicBezTo>
                <a:cubicBezTo>
                  <a:pt x="3159125" y="386580"/>
                  <a:pt x="3182408" y="273338"/>
                  <a:pt x="3454400" y="130463"/>
                </a:cubicBezTo>
                <a:cubicBezTo>
                  <a:pt x="3726392" y="-12412"/>
                  <a:pt x="4131733" y="-76970"/>
                  <a:pt x="4641850" y="143163"/>
                </a:cubicBezTo>
                <a:cubicBezTo>
                  <a:pt x="5151967" y="363296"/>
                  <a:pt x="6400800" y="2022763"/>
                  <a:pt x="6400800" y="2022763"/>
                </a:cubicBezTo>
              </a:path>
            </a:pathLst>
          </a:custGeom>
          <a:ln w="5715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1" name="フリーフォーム 20"/>
          <p:cNvSpPr/>
          <p:nvPr/>
        </p:nvSpPr>
        <p:spPr>
          <a:xfrm>
            <a:off x="4038600" y="2971800"/>
            <a:ext cx="4267200" cy="2305242"/>
          </a:xfrm>
          <a:custGeom>
            <a:avLst/>
            <a:gdLst>
              <a:gd name="connsiteX0" fmla="*/ 0 w 6400800"/>
              <a:gd name="connsiteY0" fmla="*/ 3536224 h 3570801"/>
              <a:gd name="connsiteX1" fmla="*/ 1758950 w 6400800"/>
              <a:gd name="connsiteY1" fmla="*/ 3212374 h 3570801"/>
              <a:gd name="connsiteX2" fmla="*/ 3028950 w 6400800"/>
              <a:gd name="connsiteY2" fmla="*/ 964474 h 3570801"/>
              <a:gd name="connsiteX3" fmla="*/ 3905250 w 6400800"/>
              <a:gd name="connsiteY3" fmla="*/ 221524 h 3570801"/>
              <a:gd name="connsiteX4" fmla="*/ 4775200 w 6400800"/>
              <a:gd name="connsiteY4" fmla="*/ 151674 h 3570801"/>
              <a:gd name="connsiteX5" fmla="*/ 6400800 w 6400800"/>
              <a:gd name="connsiteY5" fmla="*/ 2101124 h 3570801"/>
              <a:gd name="connsiteX0" fmla="*/ 0 w 6400800"/>
              <a:gd name="connsiteY0" fmla="*/ 3600535 h 3635112"/>
              <a:gd name="connsiteX1" fmla="*/ 1758950 w 6400800"/>
              <a:gd name="connsiteY1" fmla="*/ 3276685 h 3635112"/>
              <a:gd name="connsiteX2" fmla="*/ 3028950 w 6400800"/>
              <a:gd name="connsiteY2" fmla="*/ 1028785 h 3635112"/>
              <a:gd name="connsiteX3" fmla="*/ 3746500 w 6400800"/>
              <a:gd name="connsiteY3" fmla="*/ 139785 h 3635112"/>
              <a:gd name="connsiteX4" fmla="*/ 4775200 w 6400800"/>
              <a:gd name="connsiteY4" fmla="*/ 215985 h 3635112"/>
              <a:gd name="connsiteX5" fmla="*/ 6400800 w 6400800"/>
              <a:gd name="connsiteY5" fmla="*/ 2165435 h 3635112"/>
              <a:gd name="connsiteX0" fmla="*/ 0 w 6400800"/>
              <a:gd name="connsiteY0" fmla="*/ 3591675 h 3626252"/>
              <a:gd name="connsiteX1" fmla="*/ 1758950 w 6400800"/>
              <a:gd name="connsiteY1" fmla="*/ 3267825 h 3626252"/>
              <a:gd name="connsiteX2" fmla="*/ 3028950 w 6400800"/>
              <a:gd name="connsiteY2" fmla="*/ 1019925 h 3626252"/>
              <a:gd name="connsiteX3" fmla="*/ 3746500 w 6400800"/>
              <a:gd name="connsiteY3" fmla="*/ 130925 h 3626252"/>
              <a:gd name="connsiteX4" fmla="*/ 4775200 w 6400800"/>
              <a:gd name="connsiteY4" fmla="*/ 207125 h 3626252"/>
              <a:gd name="connsiteX5" fmla="*/ 6400800 w 6400800"/>
              <a:gd name="connsiteY5" fmla="*/ 2156575 h 3626252"/>
              <a:gd name="connsiteX0" fmla="*/ 0 w 6400800"/>
              <a:gd name="connsiteY0" fmla="*/ 3514171 h 3548748"/>
              <a:gd name="connsiteX1" fmla="*/ 1758950 w 6400800"/>
              <a:gd name="connsiteY1" fmla="*/ 3190321 h 3548748"/>
              <a:gd name="connsiteX2" fmla="*/ 3028950 w 6400800"/>
              <a:gd name="connsiteY2" fmla="*/ 942421 h 3548748"/>
              <a:gd name="connsiteX3" fmla="*/ 3746500 w 6400800"/>
              <a:gd name="connsiteY3" fmla="*/ 53421 h 3548748"/>
              <a:gd name="connsiteX4" fmla="*/ 4775200 w 6400800"/>
              <a:gd name="connsiteY4" fmla="*/ 129621 h 3548748"/>
              <a:gd name="connsiteX5" fmla="*/ 6400800 w 6400800"/>
              <a:gd name="connsiteY5" fmla="*/ 2079071 h 3548748"/>
              <a:gd name="connsiteX0" fmla="*/ 0 w 6400800"/>
              <a:gd name="connsiteY0" fmla="*/ 3542723 h 3577300"/>
              <a:gd name="connsiteX1" fmla="*/ 1758950 w 6400800"/>
              <a:gd name="connsiteY1" fmla="*/ 3218873 h 3577300"/>
              <a:gd name="connsiteX2" fmla="*/ 3028950 w 6400800"/>
              <a:gd name="connsiteY2" fmla="*/ 970973 h 3577300"/>
              <a:gd name="connsiteX3" fmla="*/ 3746500 w 6400800"/>
              <a:gd name="connsiteY3" fmla="*/ 81973 h 3577300"/>
              <a:gd name="connsiteX4" fmla="*/ 4572000 w 6400800"/>
              <a:gd name="connsiteY4" fmla="*/ 113723 h 3577300"/>
              <a:gd name="connsiteX5" fmla="*/ 6400800 w 6400800"/>
              <a:gd name="connsiteY5" fmla="*/ 2107623 h 3577300"/>
              <a:gd name="connsiteX0" fmla="*/ 0 w 6400800"/>
              <a:gd name="connsiteY0" fmla="*/ 3578958 h 3613535"/>
              <a:gd name="connsiteX1" fmla="*/ 1758950 w 6400800"/>
              <a:gd name="connsiteY1" fmla="*/ 3255108 h 3613535"/>
              <a:gd name="connsiteX2" fmla="*/ 3028950 w 6400800"/>
              <a:gd name="connsiteY2" fmla="*/ 1007208 h 3613535"/>
              <a:gd name="connsiteX3" fmla="*/ 3746500 w 6400800"/>
              <a:gd name="connsiteY3" fmla="*/ 118208 h 3613535"/>
              <a:gd name="connsiteX4" fmla="*/ 4584700 w 6400800"/>
              <a:gd name="connsiteY4" fmla="*/ 80108 h 3613535"/>
              <a:gd name="connsiteX5" fmla="*/ 6400800 w 6400800"/>
              <a:gd name="connsiteY5" fmla="*/ 2143858 h 3613535"/>
              <a:gd name="connsiteX0" fmla="*/ 0 w 6400800"/>
              <a:gd name="connsiteY0" fmla="*/ 3543075 h 3577652"/>
              <a:gd name="connsiteX1" fmla="*/ 1758950 w 6400800"/>
              <a:gd name="connsiteY1" fmla="*/ 3219225 h 3577652"/>
              <a:gd name="connsiteX2" fmla="*/ 3028950 w 6400800"/>
              <a:gd name="connsiteY2" fmla="*/ 971325 h 3577652"/>
              <a:gd name="connsiteX3" fmla="*/ 3746500 w 6400800"/>
              <a:gd name="connsiteY3" fmla="*/ 82325 h 3577652"/>
              <a:gd name="connsiteX4" fmla="*/ 4584700 w 6400800"/>
              <a:gd name="connsiteY4" fmla="*/ 44225 h 3577652"/>
              <a:gd name="connsiteX5" fmla="*/ 6400800 w 6400800"/>
              <a:gd name="connsiteY5" fmla="*/ 2107975 h 3577652"/>
              <a:gd name="connsiteX0" fmla="*/ 0 w 6400800"/>
              <a:gd name="connsiteY0" fmla="*/ 3516761 h 3551338"/>
              <a:gd name="connsiteX1" fmla="*/ 1758950 w 6400800"/>
              <a:gd name="connsiteY1" fmla="*/ 3192911 h 3551338"/>
              <a:gd name="connsiteX2" fmla="*/ 3028950 w 6400800"/>
              <a:gd name="connsiteY2" fmla="*/ 945011 h 3551338"/>
              <a:gd name="connsiteX3" fmla="*/ 3746500 w 6400800"/>
              <a:gd name="connsiteY3" fmla="*/ 56011 h 3551338"/>
              <a:gd name="connsiteX4" fmla="*/ 4584700 w 6400800"/>
              <a:gd name="connsiteY4" fmla="*/ 17911 h 3551338"/>
              <a:gd name="connsiteX5" fmla="*/ 6400800 w 6400800"/>
              <a:gd name="connsiteY5" fmla="*/ 2081661 h 3551338"/>
              <a:gd name="connsiteX0" fmla="*/ 0 w 6400800"/>
              <a:gd name="connsiteY0" fmla="*/ 3632817 h 3667394"/>
              <a:gd name="connsiteX1" fmla="*/ 1758950 w 6400800"/>
              <a:gd name="connsiteY1" fmla="*/ 3308967 h 3667394"/>
              <a:gd name="connsiteX2" fmla="*/ 3028950 w 6400800"/>
              <a:gd name="connsiteY2" fmla="*/ 1061067 h 3667394"/>
              <a:gd name="connsiteX3" fmla="*/ 3498850 w 6400800"/>
              <a:gd name="connsiteY3" fmla="*/ 254617 h 3667394"/>
              <a:gd name="connsiteX4" fmla="*/ 4584700 w 6400800"/>
              <a:gd name="connsiteY4" fmla="*/ 133967 h 3667394"/>
              <a:gd name="connsiteX5" fmla="*/ 6400800 w 6400800"/>
              <a:gd name="connsiteY5" fmla="*/ 2197717 h 3667394"/>
              <a:gd name="connsiteX0" fmla="*/ 0 w 6400800"/>
              <a:gd name="connsiteY0" fmla="*/ 3643101 h 3677678"/>
              <a:gd name="connsiteX1" fmla="*/ 1758950 w 6400800"/>
              <a:gd name="connsiteY1" fmla="*/ 3319251 h 3677678"/>
              <a:gd name="connsiteX2" fmla="*/ 3028950 w 6400800"/>
              <a:gd name="connsiteY2" fmla="*/ 1071351 h 3677678"/>
              <a:gd name="connsiteX3" fmla="*/ 3498850 w 6400800"/>
              <a:gd name="connsiteY3" fmla="*/ 264901 h 3677678"/>
              <a:gd name="connsiteX4" fmla="*/ 4584700 w 6400800"/>
              <a:gd name="connsiteY4" fmla="*/ 144251 h 3677678"/>
              <a:gd name="connsiteX5" fmla="*/ 6400800 w 6400800"/>
              <a:gd name="connsiteY5" fmla="*/ 2208001 h 3677678"/>
              <a:gd name="connsiteX0" fmla="*/ 0 w 6400800"/>
              <a:gd name="connsiteY0" fmla="*/ 3519351 h 3553928"/>
              <a:gd name="connsiteX1" fmla="*/ 1758950 w 6400800"/>
              <a:gd name="connsiteY1" fmla="*/ 3195501 h 3553928"/>
              <a:gd name="connsiteX2" fmla="*/ 3028950 w 6400800"/>
              <a:gd name="connsiteY2" fmla="*/ 947601 h 3553928"/>
              <a:gd name="connsiteX3" fmla="*/ 3498850 w 6400800"/>
              <a:gd name="connsiteY3" fmla="*/ 141151 h 3553928"/>
              <a:gd name="connsiteX4" fmla="*/ 4597400 w 6400800"/>
              <a:gd name="connsiteY4" fmla="*/ 198301 h 3553928"/>
              <a:gd name="connsiteX5" fmla="*/ 6400800 w 6400800"/>
              <a:gd name="connsiteY5" fmla="*/ 2084251 h 3553928"/>
              <a:gd name="connsiteX0" fmla="*/ 0 w 6400800"/>
              <a:gd name="connsiteY0" fmla="*/ 3570112 h 3604689"/>
              <a:gd name="connsiteX1" fmla="*/ 1758950 w 6400800"/>
              <a:gd name="connsiteY1" fmla="*/ 3246262 h 3604689"/>
              <a:gd name="connsiteX2" fmla="*/ 3028950 w 6400800"/>
              <a:gd name="connsiteY2" fmla="*/ 998362 h 3604689"/>
              <a:gd name="connsiteX3" fmla="*/ 3498850 w 6400800"/>
              <a:gd name="connsiteY3" fmla="*/ 191912 h 3604689"/>
              <a:gd name="connsiteX4" fmla="*/ 4616450 w 6400800"/>
              <a:gd name="connsiteY4" fmla="*/ 172862 h 3604689"/>
              <a:gd name="connsiteX5" fmla="*/ 6400800 w 6400800"/>
              <a:gd name="connsiteY5" fmla="*/ 2135012 h 3604689"/>
              <a:gd name="connsiteX0" fmla="*/ 0 w 6400800"/>
              <a:gd name="connsiteY0" fmla="*/ 3588296 h 3622873"/>
              <a:gd name="connsiteX1" fmla="*/ 1758950 w 6400800"/>
              <a:gd name="connsiteY1" fmla="*/ 3264446 h 3622873"/>
              <a:gd name="connsiteX2" fmla="*/ 3028950 w 6400800"/>
              <a:gd name="connsiteY2" fmla="*/ 1016546 h 3622873"/>
              <a:gd name="connsiteX3" fmla="*/ 3498850 w 6400800"/>
              <a:gd name="connsiteY3" fmla="*/ 210096 h 3622873"/>
              <a:gd name="connsiteX4" fmla="*/ 4705350 w 6400800"/>
              <a:gd name="connsiteY4" fmla="*/ 165646 h 3622873"/>
              <a:gd name="connsiteX5" fmla="*/ 6400800 w 6400800"/>
              <a:gd name="connsiteY5" fmla="*/ 2153196 h 3622873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10187"/>
              <a:gd name="connsiteX1" fmla="*/ 1739900 w 6400800"/>
              <a:gd name="connsiteY1" fmla="*/ 2967083 h 3510187"/>
              <a:gd name="connsiteX2" fmla="*/ 3028950 w 6400800"/>
              <a:gd name="connsiteY2" fmla="*/ 928733 h 3510187"/>
              <a:gd name="connsiteX3" fmla="*/ 3498850 w 6400800"/>
              <a:gd name="connsiteY3" fmla="*/ 122283 h 3510187"/>
              <a:gd name="connsiteX4" fmla="*/ 4705350 w 6400800"/>
              <a:gd name="connsiteY4" fmla="*/ 77833 h 3510187"/>
              <a:gd name="connsiteX5" fmla="*/ 6400800 w 6400800"/>
              <a:gd name="connsiteY5" fmla="*/ 2065383 h 3510187"/>
              <a:gd name="connsiteX0" fmla="*/ 0 w 6400800"/>
              <a:gd name="connsiteY0" fmla="*/ 3500483 h 3512263"/>
              <a:gd name="connsiteX1" fmla="*/ 1739900 w 6400800"/>
              <a:gd name="connsiteY1" fmla="*/ 2967083 h 3512263"/>
              <a:gd name="connsiteX2" fmla="*/ 3028950 w 6400800"/>
              <a:gd name="connsiteY2" fmla="*/ 928733 h 3512263"/>
              <a:gd name="connsiteX3" fmla="*/ 3498850 w 6400800"/>
              <a:gd name="connsiteY3" fmla="*/ 122283 h 3512263"/>
              <a:gd name="connsiteX4" fmla="*/ 4705350 w 6400800"/>
              <a:gd name="connsiteY4" fmla="*/ 77833 h 3512263"/>
              <a:gd name="connsiteX5" fmla="*/ 6400800 w 6400800"/>
              <a:gd name="connsiteY5" fmla="*/ 2065383 h 3512263"/>
              <a:gd name="connsiteX0" fmla="*/ 0 w 6400800"/>
              <a:gd name="connsiteY0" fmla="*/ 3500483 h 3508208"/>
              <a:gd name="connsiteX1" fmla="*/ 1720850 w 6400800"/>
              <a:gd name="connsiteY1" fmla="*/ 2865483 h 3508208"/>
              <a:gd name="connsiteX2" fmla="*/ 3028950 w 6400800"/>
              <a:gd name="connsiteY2" fmla="*/ 928733 h 3508208"/>
              <a:gd name="connsiteX3" fmla="*/ 3498850 w 6400800"/>
              <a:gd name="connsiteY3" fmla="*/ 122283 h 3508208"/>
              <a:gd name="connsiteX4" fmla="*/ 4705350 w 6400800"/>
              <a:gd name="connsiteY4" fmla="*/ 77833 h 3508208"/>
              <a:gd name="connsiteX5" fmla="*/ 6400800 w 6400800"/>
              <a:gd name="connsiteY5" fmla="*/ 2065383 h 3508208"/>
              <a:gd name="connsiteX0" fmla="*/ 0 w 6400800"/>
              <a:gd name="connsiteY0" fmla="*/ 3588296 h 3596021"/>
              <a:gd name="connsiteX1" fmla="*/ 1720850 w 6400800"/>
              <a:gd name="connsiteY1" fmla="*/ 2953296 h 3596021"/>
              <a:gd name="connsiteX2" fmla="*/ 3028950 w 6400800"/>
              <a:gd name="connsiteY2" fmla="*/ 1016546 h 3596021"/>
              <a:gd name="connsiteX3" fmla="*/ 3536950 w 6400800"/>
              <a:gd name="connsiteY3" fmla="*/ 210096 h 3596021"/>
              <a:gd name="connsiteX4" fmla="*/ 4705350 w 6400800"/>
              <a:gd name="connsiteY4" fmla="*/ 165646 h 3596021"/>
              <a:gd name="connsiteX5" fmla="*/ 6400800 w 6400800"/>
              <a:gd name="connsiteY5" fmla="*/ 2153196 h 3596021"/>
              <a:gd name="connsiteX0" fmla="*/ 0 w 6400800"/>
              <a:gd name="connsiteY0" fmla="*/ 3606111 h 3613836"/>
              <a:gd name="connsiteX1" fmla="*/ 1720850 w 6400800"/>
              <a:gd name="connsiteY1" fmla="*/ 2971111 h 3613836"/>
              <a:gd name="connsiteX2" fmla="*/ 3028950 w 6400800"/>
              <a:gd name="connsiteY2" fmla="*/ 1034361 h 3613836"/>
              <a:gd name="connsiteX3" fmla="*/ 3536950 w 6400800"/>
              <a:gd name="connsiteY3" fmla="*/ 227911 h 3613836"/>
              <a:gd name="connsiteX4" fmla="*/ 4705350 w 6400800"/>
              <a:gd name="connsiteY4" fmla="*/ 183461 h 3613836"/>
              <a:gd name="connsiteX5" fmla="*/ 6400800 w 6400800"/>
              <a:gd name="connsiteY5" fmla="*/ 2171011 h 3613836"/>
              <a:gd name="connsiteX0" fmla="*/ 0 w 6400800"/>
              <a:gd name="connsiteY0" fmla="*/ 3564703 h 3572428"/>
              <a:gd name="connsiteX1" fmla="*/ 1720850 w 6400800"/>
              <a:gd name="connsiteY1" fmla="*/ 2929703 h 3572428"/>
              <a:gd name="connsiteX2" fmla="*/ 3028950 w 6400800"/>
              <a:gd name="connsiteY2" fmla="*/ 992953 h 3572428"/>
              <a:gd name="connsiteX3" fmla="*/ 3536950 w 6400800"/>
              <a:gd name="connsiteY3" fmla="*/ 294453 h 3572428"/>
              <a:gd name="connsiteX4" fmla="*/ 4705350 w 6400800"/>
              <a:gd name="connsiteY4" fmla="*/ 142053 h 3572428"/>
              <a:gd name="connsiteX5" fmla="*/ 6400800 w 6400800"/>
              <a:gd name="connsiteY5" fmla="*/ 2129603 h 3572428"/>
              <a:gd name="connsiteX0" fmla="*/ 0 w 6400800"/>
              <a:gd name="connsiteY0" fmla="*/ 3550622 h 3558347"/>
              <a:gd name="connsiteX1" fmla="*/ 1720850 w 6400800"/>
              <a:gd name="connsiteY1" fmla="*/ 2915622 h 3558347"/>
              <a:gd name="connsiteX2" fmla="*/ 3028950 w 6400800"/>
              <a:gd name="connsiteY2" fmla="*/ 978872 h 3558347"/>
              <a:gd name="connsiteX3" fmla="*/ 3543300 w 6400800"/>
              <a:gd name="connsiteY3" fmla="*/ 324822 h 3558347"/>
              <a:gd name="connsiteX4" fmla="*/ 4705350 w 6400800"/>
              <a:gd name="connsiteY4" fmla="*/ 127972 h 3558347"/>
              <a:gd name="connsiteX5" fmla="*/ 6400800 w 6400800"/>
              <a:gd name="connsiteY5" fmla="*/ 2115522 h 3558347"/>
              <a:gd name="connsiteX0" fmla="*/ 0 w 6400800"/>
              <a:gd name="connsiteY0" fmla="*/ 3437195 h 3444920"/>
              <a:gd name="connsiteX1" fmla="*/ 1720850 w 6400800"/>
              <a:gd name="connsiteY1" fmla="*/ 2802195 h 3444920"/>
              <a:gd name="connsiteX2" fmla="*/ 3028950 w 6400800"/>
              <a:gd name="connsiteY2" fmla="*/ 865445 h 3444920"/>
              <a:gd name="connsiteX3" fmla="*/ 3543300 w 6400800"/>
              <a:gd name="connsiteY3" fmla="*/ 211395 h 3444920"/>
              <a:gd name="connsiteX4" fmla="*/ 4692650 w 6400800"/>
              <a:gd name="connsiteY4" fmla="*/ 141545 h 3444920"/>
              <a:gd name="connsiteX5" fmla="*/ 6400800 w 6400800"/>
              <a:gd name="connsiteY5" fmla="*/ 2002095 h 3444920"/>
              <a:gd name="connsiteX0" fmla="*/ 0 w 6400800"/>
              <a:gd name="connsiteY0" fmla="*/ 3453306 h 3461031"/>
              <a:gd name="connsiteX1" fmla="*/ 1720850 w 6400800"/>
              <a:gd name="connsiteY1" fmla="*/ 2818306 h 3461031"/>
              <a:gd name="connsiteX2" fmla="*/ 3028950 w 6400800"/>
              <a:gd name="connsiteY2" fmla="*/ 881556 h 3461031"/>
              <a:gd name="connsiteX3" fmla="*/ 3543300 w 6400800"/>
              <a:gd name="connsiteY3" fmla="*/ 227506 h 3461031"/>
              <a:gd name="connsiteX4" fmla="*/ 4692650 w 6400800"/>
              <a:gd name="connsiteY4" fmla="*/ 157656 h 3461031"/>
              <a:gd name="connsiteX5" fmla="*/ 6400800 w 6400800"/>
              <a:gd name="connsiteY5" fmla="*/ 2018206 h 3461031"/>
              <a:gd name="connsiteX0" fmla="*/ 0 w 6400800"/>
              <a:gd name="connsiteY0" fmla="*/ 3434475 h 3441420"/>
              <a:gd name="connsiteX1" fmla="*/ 1720850 w 6400800"/>
              <a:gd name="connsiteY1" fmla="*/ 2799475 h 3441420"/>
              <a:gd name="connsiteX2" fmla="*/ 2978150 w 6400800"/>
              <a:gd name="connsiteY2" fmla="*/ 792875 h 3441420"/>
              <a:gd name="connsiteX3" fmla="*/ 3543300 w 6400800"/>
              <a:gd name="connsiteY3" fmla="*/ 208675 h 3441420"/>
              <a:gd name="connsiteX4" fmla="*/ 4692650 w 6400800"/>
              <a:gd name="connsiteY4" fmla="*/ 138825 h 3441420"/>
              <a:gd name="connsiteX5" fmla="*/ 6400800 w 6400800"/>
              <a:gd name="connsiteY5" fmla="*/ 1999375 h 3441420"/>
              <a:gd name="connsiteX0" fmla="*/ 0 w 6400800"/>
              <a:gd name="connsiteY0" fmla="*/ 3466423 h 3473368"/>
              <a:gd name="connsiteX1" fmla="*/ 1720850 w 6400800"/>
              <a:gd name="connsiteY1" fmla="*/ 2831423 h 3473368"/>
              <a:gd name="connsiteX2" fmla="*/ 2978150 w 6400800"/>
              <a:gd name="connsiteY2" fmla="*/ 824823 h 3473368"/>
              <a:gd name="connsiteX3" fmla="*/ 3536950 w 6400800"/>
              <a:gd name="connsiteY3" fmla="*/ 158073 h 3473368"/>
              <a:gd name="connsiteX4" fmla="*/ 4692650 w 6400800"/>
              <a:gd name="connsiteY4" fmla="*/ 170773 h 3473368"/>
              <a:gd name="connsiteX5" fmla="*/ 6400800 w 6400800"/>
              <a:gd name="connsiteY5" fmla="*/ 2031323 h 3473368"/>
              <a:gd name="connsiteX0" fmla="*/ 0 w 6400800"/>
              <a:gd name="connsiteY0" fmla="*/ 3484144 h 3491089"/>
              <a:gd name="connsiteX1" fmla="*/ 1720850 w 6400800"/>
              <a:gd name="connsiteY1" fmla="*/ 2849144 h 3491089"/>
              <a:gd name="connsiteX2" fmla="*/ 2978150 w 6400800"/>
              <a:gd name="connsiteY2" fmla="*/ 842544 h 3491089"/>
              <a:gd name="connsiteX3" fmla="*/ 3536950 w 6400800"/>
              <a:gd name="connsiteY3" fmla="*/ 175794 h 3491089"/>
              <a:gd name="connsiteX4" fmla="*/ 4692650 w 6400800"/>
              <a:gd name="connsiteY4" fmla="*/ 188494 h 3491089"/>
              <a:gd name="connsiteX5" fmla="*/ 6400800 w 6400800"/>
              <a:gd name="connsiteY5" fmla="*/ 2049044 h 3491089"/>
              <a:gd name="connsiteX0" fmla="*/ 0 w 6400800"/>
              <a:gd name="connsiteY0" fmla="*/ 3479706 h 3486651"/>
              <a:gd name="connsiteX1" fmla="*/ 1720850 w 6400800"/>
              <a:gd name="connsiteY1" fmla="*/ 2844706 h 3486651"/>
              <a:gd name="connsiteX2" fmla="*/ 2978150 w 6400800"/>
              <a:gd name="connsiteY2" fmla="*/ 838106 h 3486651"/>
              <a:gd name="connsiteX3" fmla="*/ 3536950 w 6400800"/>
              <a:gd name="connsiteY3" fmla="*/ 171356 h 3486651"/>
              <a:gd name="connsiteX4" fmla="*/ 4692650 w 6400800"/>
              <a:gd name="connsiteY4" fmla="*/ 165006 h 3486651"/>
              <a:gd name="connsiteX5" fmla="*/ 6400800 w 6400800"/>
              <a:gd name="connsiteY5" fmla="*/ 2044606 h 3486651"/>
              <a:gd name="connsiteX0" fmla="*/ 0 w 6400800"/>
              <a:gd name="connsiteY0" fmla="*/ 3427945 h 3434890"/>
              <a:gd name="connsiteX1" fmla="*/ 1720850 w 6400800"/>
              <a:gd name="connsiteY1" fmla="*/ 2792945 h 3434890"/>
              <a:gd name="connsiteX2" fmla="*/ 2978150 w 6400800"/>
              <a:gd name="connsiteY2" fmla="*/ 786345 h 3434890"/>
              <a:gd name="connsiteX3" fmla="*/ 3536950 w 6400800"/>
              <a:gd name="connsiteY3" fmla="*/ 119595 h 3434890"/>
              <a:gd name="connsiteX4" fmla="*/ 4692650 w 6400800"/>
              <a:gd name="connsiteY4" fmla="*/ 113245 h 3434890"/>
              <a:gd name="connsiteX5" fmla="*/ 6400800 w 6400800"/>
              <a:gd name="connsiteY5" fmla="*/ 1992845 h 3434890"/>
              <a:gd name="connsiteX0" fmla="*/ 0 w 6400800"/>
              <a:gd name="connsiteY0" fmla="*/ 3440506 h 3447451"/>
              <a:gd name="connsiteX1" fmla="*/ 1720850 w 6400800"/>
              <a:gd name="connsiteY1" fmla="*/ 2805506 h 3447451"/>
              <a:gd name="connsiteX2" fmla="*/ 2978150 w 6400800"/>
              <a:gd name="connsiteY2" fmla="*/ 798906 h 3447451"/>
              <a:gd name="connsiteX3" fmla="*/ 3536950 w 6400800"/>
              <a:gd name="connsiteY3" fmla="*/ 132156 h 3447451"/>
              <a:gd name="connsiteX4" fmla="*/ 4692650 w 6400800"/>
              <a:gd name="connsiteY4" fmla="*/ 125806 h 3447451"/>
              <a:gd name="connsiteX5" fmla="*/ 6400800 w 6400800"/>
              <a:gd name="connsiteY5" fmla="*/ 2005406 h 3447451"/>
              <a:gd name="connsiteX0" fmla="*/ 0 w 6400800"/>
              <a:gd name="connsiteY0" fmla="*/ 3474724 h 3481669"/>
              <a:gd name="connsiteX1" fmla="*/ 1720850 w 6400800"/>
              <a:gd name="connsiteY1" fmla="*/ 2839724 h 3481669"/>
              <a:gd name="connsiteX2" fmla="*/ 2978150 w 6400800"/>
              <a:gd name="connsiteY2" fmla="*/ 833124 h 3481669"/>
              <a:gd name="connsiteX3" fmla="*/ 3390900 w 6400800"/>
              <a:gd name="connsiteY3" fmla="*/ 204474 h 3481669"/>
              <a:gd name="connsiteX4" fmla="*/ 4692650 w 6400800"/>
              <a:gd name="connsiteY4" fmla="*/ 160024 h 3481669"/>
              <a:gd name="connsiteX5" fmla="*/ 6400800 w 6400800"/>
              <a:gd name="connsiteY5" fmla="*/ 2039624 h 3481669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47607 h 3454552"/>
              <a:gd name="connsiteX1" fmla="*/ 1720850 w 6400800"/>
              <a:gd name="connsiteY1" fmla="*/ 2812607 h 3454552"/>
              <a:gd name="connsiteX2" fmla="*/ 2978150 w 6400800"/>
              <a:gd name="connsiteY2" fmla="*/ 806007 h 3454552"/>
              <a:gd name="connsiteX3" fmla="*/ 3390900 w 6400800"/>
              <a:gd name="connsiteY3" fmla="*/ 177357 h 3454552"/>
              <a:gd name="connsiteX4" fmla="*/ 4692650 w 6400800"/>
              <a:gd name="connsiteY4" fmla="*/ 132907 h 3454552"/>
              <a:gd name="connsiteX5" fmla="*/ 6400800 w 6400800"/>
              <a:gd name="connsiteY5" fmla="*/ 2012507 h 3454552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49625 h 3456570"/>
              <a:gd name="connsiteX1" fmla="*/ 1720850 w 6400800"/>
              <a:gd name="connsiteY1" fmla="*/ 2814625 h 3456570"/>
              <a:gd name="connsiteX2" fmla="*/ 2978150 w 6400800"/>
              <a:gd name="connsiteY2" fmla="*/ 808025 h 3456570"/>
              <a:gd name="connsiteX3" fmla="*/ 3390900 w 6400800"/>
              <a:gd name="connsiteY3" fmla="*/ 179375 h 3456570"/>
              <a:gd name="connsiteX4" fmla="*/ 4641850 w 6400800"/>
              <a:gd name="connsiteY4" fmla="*/ 134925 h 3456570"/>
              <a:gd name="connsiteX5" fmla="*/ 6400800 w 6400800"/>
              <a:gd name="connsiteY5" fmla="*/ 2014525 h 3456570"/>
              <a:gd name="connsiteX0" fmla="*/ 0 w 6400800"/>
              <a:gd name="connsiteY0" fmla="*/ 3471119 h 3478064"/>
              <a:gd name="connsiteX1" fmla="*/ 1720850 w 6400800"/>
              <a:gd name="connsiteY1" fmla="*/ 2836119 h 3478064"/>
              <a:gd name="connsiteX2" fmla="*/ 2978150 w 6400800"/>
              <a:gd name="connsiteY2" fmla="*/ 829519 h 3478064"/>
              <a:gd name="connsiteX3" fmla="*/ 3390900 w 6400800"/>
              <a:gd name="connsiteY3" fmla="*/ 200869 h 3478064"/>
              <a:gd name="connsiteX4" fmla="*/ 4641850 w 6400800"/>
              <a:gd name="connsiteY4" fmla="*/ 156419 h 3478064"/>
              <a:gd name="connsiteX5" fmla="*/ 6400800 w 6400800"/>
              <a:gd name="connsiteY5" fmla="*/ 2036019 h 3478064"/>
              <a:gd name="connsiteX0" fmla="*/ 0 w 6400800"/>
              <a:gd name="connsiteY0" fmla="*/ 3489723 h 3496668"/>
              <a:gd name="connsiteX1" fmla="*/ 1720850 w 6400800"/>
              <a:gd name="connsiteY1" fmla="*/ 2854723 h 3496668"/>
              <a:gd name="connsiteX2" fmla="*/ 2978150 w 6400800"/>
              <a:gd name="connsiteY2" fmla="*/ 848123 h 3496668"/>
              <a:gd name="connsiteX3" fmla="*/ 3390900 w 6400800"/>
              <a:gd name="connsiteY3" fmla="*/ 219473 h 3496668"/>
              <a:gd name="connsiteX4" fmla="*/ 4641850 w 6400800"/>
              <a:gd name="connsiteY4" fmla="*/ 175023 h 3496668"/>
              <a:gd name="connsiteX5" fmla="*/ 6400800 w 6400800"/>
              <a:gd name="connsiteY5" fmla="*/ 2054623 h 3496668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62446 h 3469391"/>
              <a:gd name="connsiteX1" fmla="*/ 1720850 w 6400800"/>
              <a:gd name="connsiteY1" fmla="*/ 2827446 h 3469391"/>
              <a:gd name="connsiteX2" fmla="*/ 2978150 w 6400800"/>
              <a:gd name="connsiteY2" fmla="*/ 820846 h 3469391"/>
              <a:gd name="connsiteX3" fmla="*/ 3530600 w 6400800"/>
              <a:gd name="connsiteY3" fmla="*/ 198546 h 3469391"/>
              <a:gd name="connsiteX4" fmla="*/ 4641850 w 6400800"/>
              <a:gd name="connsiteY4" fmla="*/ 147746 h 3469391"/>
              <a:gd name="connsiteX5" fmla="*/ 6400800 w 6400800"/>
              <a:gd name="connsiteY5" fmla="*/ 2027346 h 3469391"/>
              <a:gd name="connsiteX0" fmla="*/ 0 w 6400800"/>
              <a:gd name="connsiteY0" fmla="*/ 3494053 h 3500998"/>
              <a:gd name="connsiteX1" fmla="*/ 1720850 w 6400800"/>
              <a:gd name="connsiteY1" fmla="*/ 2859053 h 3500998"/>
              <a:gd name="connsiteX2" fmla="*/ 2978150 w 6400800"/>
              <a:gd name="connsiteY2" fmla="*/ 852453 h 3500998"/>
              <a:gd name="connsiteX3" fmla="*/ 3530600 w 6400800"/>
              <a:gd name="connsiteY3" fmla="*/ 230153 h 3500998"/>
              <a:gd name="connsiteX4" fmla="*/ 4641850 w 6400800"/>
              <a:gd name="connsiteY4" fmla="*/ 179353 h 3500998"/>
              <a:gd name="connsiteX5" fmla="*/ 6400800 w 6400800"/>
              <a:gd name="connsiteY5" fmla="*/ 2058953 h 3500998"/>
              <a:gd name="connsiteX0" fmla="*/ 0 w 6400800"/>
              <a:gd name="connsiteY0" fmla="*/ 3508148 h 3515093"/>
              <a:gd name="connsiteX1" fmla="*/ 1720850 w 6400800"/>
              <a:gd name="connsiteY1" fmla="*/ 2873148 h 3515093"/>
              <a:gd name="connsiteX2" fmla="*/ 2978150 w 6400800"/>
              <a:gd name="connsiteY2" fmla="*/ 866548 h 3515093"/>
              <a:gd name="connsiteX3" fmla="*/ 3530600 w 6400800"/>
              <a:gd name="connsiteY3" fmla="*/ 244248 h 3515093"/>
              <a:gd name="connsiteX4" fmla="*/ 4641850 w 6400800"/>
              <a:gd name="connsiteY4" fmla="*/ 193448 h 3515093"/>
              <a:gd name="connsiteX5" fmla="*/ 6400800 w 6400800"/>
              <a:gd name="connsiteY5" fmla="*/ 2073048 h 3515093"/>
              <a:gd name="connsiteX0" fmla="*/ 0 w 6400800"/>
              <a:gd name="connsiteY0" fmla="*/ 3518757 h 3525702"/>
              <a:gd name="connsiteX1" fmla="*/ 1720850 w 6400800"/>
              <a:gd name="connsiteY1" fmla="*/ 2883757 h 3525702"/>
              <a:gd name="connsiteX2" fmla="*/ 2978150 w 6400800"/>
              <a:gd name="connsiteY2" fmla="*/ 877157 h 3525702"/>
              <a:gd name="connsiteX3" fmla="*/ 3530600 w 6400800"/>
              <a:gd name="connsiteY3" fmla="*/ 254857 h 3525702"/>
              <a:gd name="connsiteX4" fmla="*/ 4641850 w 6400800"/>
              <a:gd name="connsiteY4" fmla="*/ 204057 h 3525702"/>
              <a:gd name="connsiteX5" fmla="*/ 6400800 w 6400800"/>
              <a:gd name="connsiteY5" fmla="*/ 2083657 h 3525702"/>
              <a:gd name="connsiteX0" fmla="*/ 0 w 6400800"/>
              <a:gd name="connsiteY0" fmla="*/ 3552849 h 3559794"/>
              <a:gd name="connsiteX1" fmla="*/ 1720850 w 6400800"/>
              <a:gd name="connsiteY1" fmla="*/ 2917849 h 3559794"/>
              <a:gd name="connsiteX2" fmla="*/ 2978150 w 6400800"/>
              <a:gd name="connsiteY2" fmla="*/ 911249 h 3559794"/>
              <a:gd name="connsiteX3" fmla="*/ 3454400 w 6400800"/>
              <a:gd name="connsiteY3" fmla="*/ 225449 h 3559794"/>
              <a:gd name="connsiteX4" fmla="*/ 4641850 w 6400800"/>
              <a:gd name="connsiteY4" fmla="*/ 238149 h 3559794"/>
              <a:gd name="connsiteX5" fmla="*/ 6400800 w 6400800"/>
              <a:gd name="connsiteY5" fmla="*/ 2117749 h 3559794"/>
              <a:gd name="connsiteX0" fmla="*/ 0 w 6400800"/>
              <a:gd name="connsiteY0" fmla="*/ 3509721 h 3516666"/>
              <a:gd name="connsiteX1" fmla="*/ 1720850 w 6400800"/>
              <a:gd name="connsiteY1" fmla="*/ 2874721 h 3516666"/>
              <a:gd name="connsiteX2" fmla="*/ 2978150 w 6400800"/>
              <a:gd name="connsiteY2" fmla="*/ 868121 h 3516666"/>
              <a:gd name="connsiteX3" fmla="*/ 3454400 w 6400800"/>
              <a:gd name="connsiteY3" fmla="*/ 182321 h 3516666"/>
              <a:gd name="connsiteX4" fmla="*/ 4641850 w 6400800"/>
              <a:gd name="connsiteY4" fmla="*/ 195021 h 3516666"/>
              <a:gd name="connsiteX5" fmla="*/ 6400800 w 6400800"/>
              <a:gd name="connsiteY5" fmla="*/ 2074621 h 3516666"/>
              <a:gd name="connsiteX0" fmla="*/ 0 w 6400800"/>
              <a:gd name="connsiteY0" fmla="*/ 3482249 h 3489194"/>
              <a:gd name="connsiteX1" fmla="*/ 1720850 w 6400800"/>
              <a:gd name="connsiteY1" fmla="*/ 2847249 h 3489194"/>
              <a:gd name="connsiteX2" fmla="*/ 2978150 w 6400800"/>
              <a:gd name="connsiteY2" fmla="*/ 840649 h 3489194"/>
              <a:gd name="connsiteX3" fmla="*/ 3454400 w 6400800"/>
              <a:gd name="connsiteY3" fmla="*/ 154849 h 3489194"/>
              <a:gd name="connsiteX4" fmla="*/ 4641850 w 6400800"/>
              <a:gd name="connsiteY4" fmla="*/ 167549 h 3489194"/>
              <a:gd name="connsiteX5" fmla="*/ 6400800 w 6400800"/>
              <a:gd name="connsiteY5" fmla="*/ 2047149 h 3489194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6577 h 3433545"/>
              <a:gd name="connsiteX1" fmla="*/ 1720850 w 6400800"/>
              <a:gd name="connsiteY1" fmla="*/ 2791577 h 3433545"/>
              <a:gd name="connsiteX2" fmla="*/ 2895600 w 6400800"/>
              <a:gd name="connsiteY2" fmla="*/ 778627 h 3433545"/>
              <a:gd name="connsiteX3" fmla="*/ 3454400 w 6400800"/>
              <a:gd name="connsiteY3" fmla="*/ 99177 h 3433545"/>
              <a:gd name="connsiteX4" fmla="*/ 4641850 w 6400800"/>
              <a:gd name="connsiteY4" fmla="*/ 111877 h 3433545"/>
              <a:gd name="connsiteX5" fmla="*/ 6400800 w 6400800"/>
              <a:gd name="connsiteY5" fmla="*/ 1991477 h 3433545"/>
              <a:gd name="connsiteX0" fmla="*/ 0 w 6400800"/>
              <a:gd name="connsiteY0" fmla="*/ 3438128 h 3445096"/>
              <a:gd name="connsiteX1" fmla="*/ 1720850 w 6400800"/>
              <a:gd name="connsiteY1" fmla="*/ 2803128 h 3445096"/>
              <a:gd name="connsiteX2" fmla="*/ 2895600 w 6400800"/>
              <a:gd name="connsiteY2" fmla="*/ 790178 h 3445096"/>
              <a:gd name="connsiteX3" fmla="*/ 3454400 w 6400800"/>
              <a:gd name="connsiteY3" fmla="*/ 110728 h 3445096"/>
              <a:gd name="connsiteX4" fmla="*/ 4641850 w 6400800"/>
              <a:gd name="connsiteY4" fmla="*/ 123428 h 3445096"/>
              <a:gd name="connsiteX5" fmla="*/ 6400800 w 6400800"/>
              <a:gd name="connsiteY5" fmla="*/ 2003028 h 3445096"/>
              <a:gd name="connsiteX0" fmla="*/ 0 w 6400800"/>
              <a:gd name="connsiteY0" fmla="*/ 3447846 h 3454814"/>
              <a:gd name="connsiteX1" fmla="*/ 1720850 w 6400800"/>
              <a:gd name="connsiteY1" fmla="*/ 2812846 h 3454814"/>
              <a:gd name="connsiteX2" fmla="*/ 2895600 w 6400800"/>
              <a:gd name="connsiteY2" fmla="*/ 799896 h 3454814"/>
              <a:gd name="connsiteX3" fmla="*/ 3454400 w 6400800"/>
              <a:gd name="connsiteY3" fmla="*/ 120446 h 3454814"/>
              <a:gd name="connsiteX4" fmla="*/ 4641850 w 6400800"/>
              <a:gd name="connsiteY4" fmla="*/ 133146 h 3454814"/>
              <a:gd name="connsiteX5" fmla="*/ 6400800 w 6400800"/>
              <a:gd name="connsiteY5" fmla="*/ 2012746 h 3454814"/>
              <a:gd name="connsiteX0" fmla="*/ 0 w 6400800"/>
              <a:gd name="connsiteY0" fmla="*/ 3457863 h 3464831"/>
              <a:gd name="connsiteX1" fmla="*/ 1720850 w 6400800"/>
              <a:gd name="connsiteY1" fmla="*/ 2822863 h 3464831"/>
              <a:gd name="connsiteX2" fmla="*/ 2895600 w 6400800"/>
              <a:gd name="connsiteY2" fmla="*/ 809913 h 3464831"/>
              <a:gd name="connsiteX3" fmla="*/ 3454400 w 6400800"/>
              <a:gd name="connsiteY3" fmla="*/ 130463 h 3464831"/>
              <a:gd name="connsiteX4" fmla="*/ 4641850 w 6400800"/>
              <a:gd name="connsiteY4" fmla="*/ 143163 h 3464831"/>
              <a:gd name="connsiteX5" fmla="*/ 6400800 w 6400800"/>
              <a:gd name="connsiteY5" fmla="*/ 2022763 h 3464831"/>
              <a:gd name="connsiteX0" fmla="*/ 0 w 6400800"/>
              <a:gd name="connsiteY0" fmla="*/ 3457863 h 3457863"/>
              <a:gd name="connsiteX1" fmla="*/ 1720850 w 6400800"/>
              <a:gd name="connsiteY1" fmla="*/ 2822863 h 3457863"/>
              <a:gd name="connsiteX2" fmla="*/ 2895600 w 6400800"/>
              <a:gd name="connsiteY2" fmla="*/ 809913 h 3457863"/>
              <a:gd name="connsiteX3" fmla="*/ 3454400 w 6400800"/>
              <a:gd name="connsiteY3" fmla="*/ 130463 h 3457863"/>
              <a:gd name="connsiteX4" fmla="*/ 4641850 w 6400800"/>
              <a:gd name="connsiteY4" fmla="*/ 143163 h 3457863"/>
              <a:gd name="connsiteX5" fmla="*/ 6400800 w 6400800"/>
              <a:gd name="connsiteY5" fmla="*/ 2022763 h 345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0800" h="3457863">
                <a:moveTo>
                  <a:pt x="0" y="3457863"/>
                </a:moveTo>
                <a:cubicBezTo>
                  <a:pt x="627062" y="3376899"/>
                  <a:pt x="1238250" y="3264188"/>
                  <a:pt x="1720850" y="2822863"/>
                </a:cubicBezTo>
                <a:cubicBezTo>
                  <a:pt x="2203450" y="2381538"/>
                  <a:pt x="2632075" y="1233246"/>
                  <a:pt x="2895600" y="809913"/>
                </a:cubicBezTo>
                <a:cubicBezTo>
                  <a:pt x="3159125" y="386580"/>
                  <a:pt x="3182408" y="273338"/>
                  <a:pt x="3454400" y="130463"/>
                </a:cubicBezTo>
                <a:cubicBezTo>
                  <a:pt x="3726392" y="-12412"/>
                  <a:pt x="4131733" y="-76970"/>
                  <a:pt x="4641850" y="143163"/>
                </a:cubicBezTo>
                <a:cubicBezTo>
                  <a:pt x="5151967" y="363296"/>
                  <a:pt x="6400800" y="2022763"/>
                  <a:pt x="6400800" y="2022763"/>
                </a:cubicBezTo>
              </a:path>
            </a:pathLst>
          </a:custGeom>
          <a:ln w="5715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cxnSp>
        <p:nvCxnSpPr>
          <p:cNvPr id="8" name="直線コネクタ 7"/>
          <p:cNvCxnSpPr/>
          <p:nvPr/>
        </p:nvCxnSpPr>
        <p:spPr bwMode="auto">
          <a:xfrm flipV="1">
            <a:off x="762000" y="4952998"/>
            <a:ext cx="7620000" cy="685802"/>
          </a:xfrm>
          <a:prstGeom prst="line">
            <a:avLst/>
          </a:prstGeom>
          <a:solidFill>
            <a:schemeClr val="bg1"/>
          </a:solidFill>
          <a:ln w="76200" cap="flat" cmpd="sng" algn="ctr">
            <a:solidFill>
              <a:srgbClr val="CCFFCC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フリーフォーム 23"/>
          <p:cNvSpPr/>
          <p:nvPr/>
        </p:nvSpPr>
        <p:spPr>
          <a:xfrm>
            <a:off x="762000" y="4191000"/>
            <a:ext cx="2590800" cy="1399611"/>
          </a:xfrm>
          <a:custGeom>
            <a:avLst/>
            <a:gdLst>
              <a:gd name="connsiteX0" fmla="*/ 0 w 6400800"/>
              <a:gd name="connsiteY0" fmla="*/ 3536224 h 3570801"/>
              <a:gd name="connsiteX1" fmla="*/ 1758950 w 6400800"/>
              <a:gd name="connsiteY1" fmla="*/ 3212374 h 3570801"/>
              <a:gd name="connsiteX2" fmla="*/ 3028950 w 6400800"/>
              <a:gd name="connsiteY2" fmla="*/ 964474 h 3570801"/>
              <a:gd name="connsiteX3" fmla="*/ 3905250 w 6400800"/>
              <a:gd name="connsiteY3" fmla="*/ 221524 h 3570801"/>
              <a:gd name="connsiteX4" fmla="*/ 4775200 w 6400800"/>
              <a:gd name="connsiteY4" fmla="*/ 151674 h 3570801"/>
              <a:gd name="connsiteX5" fmla="*/ 6400800 w 6400800"/>
              <a:gd name="connsiteY5" fmla="*/ 2101124 h 3570801"/>
              <a:gd name="connsiteX0" fmla="*/ 0 w 6400800"/>
              <a:gd name="connsiteY0" fmla="*/ 3600535 h 3635112"/>
              <a:gd name="connsiteX1" fmla="*/ 1758950 w 6400800"/>
              <a:gd name="connsiteY1" fmla="*/ 3276685 h 3635112"/>
              <a:gd name="connsiteX2" fmla="*/ 3028950 w 6400800"/>
              <a:gd name="connsiteY2" fmla="*/ 1028785 h 3635112"/>
              <a:gd name="connsiteX3" fmla="*/ 3746500 w 6400800"/>
              <a:gd name="connsiteY3" fmla="*/ 139785 h 3635112"/>
              <a:gd name="connsiteX4" fmla="*/ 4775200 w 6400800"/>
              <a:gd name="connsiteY4" fmla="*/ 215985 h 3635112"/>
              <a:gd name="connsiteX5" fmla="*/ 6400800 w 6400800"/>
              <a:gd name="connsiteY5" fmla="*/ 2165435 h 3635112"/>
              <a:gd name="connsiteX0" fmla="*/ 0 w 6400800"/>
              <a:gd name="connsiteY0" fmla="*/ 3591675 h 3626252"/>
              <a:gd name="connsiteX1" fmla="*/ 1758950 w 6400800"/>
              <a:gd name="connsiteY1" fmla="*/ 3267825 h 3626252"/>
              <a:gd name="connsiteX2" fmla="*/ 3028950 w 6400800"/>
              <a:gd name="connsiteY2" fmla="*/ 1019925 h 3626252"/>
              <a:gd name="connsiteX3" fmla="*/ 3746500 w 6400800"/>
              <a:gd name="connsiteY3" fmla="*/ 130925 h 3626252"/>
              <a:gd name="connsiteX4" fmla="*/ 4775200 w 6400800"/>
              <a:gd name="connsiteY4" fmla="*/ 207125 h 3626252"/>
              <a:gd name="connsiteX5" fmla="*/ 6400800 w 6400800"/>
              <a:gd name="connsiteY5" fmla="*/ 2156575 h 3626252"/>
              <a:gd name="connsiteX0" fmla="*/ 0 w 6400800"/>
              <a:gd name="connsiteY0" fmla="*/ 3514171 h 3548748"/>
              <a:gd name="connsiteX1" fmla="*/ 1758950 w 6400800"/>
              <a:gd name="connsiteY1" fmla="*/ 3190321 h 3548748"/>
              <a:gd name="connsiteX2" fmla="*/ 3028950 w 6400800"/>
              <a:gd name="connsiteY2" fmla="*/ 942421 h 3548748"/>
              <a:gd name="connsiteX3" fmla="*/ 3746500 w 6400800"/>
              <a:gd name="connsiteY3" fmla="*/ 53421 h 3548748"/>
              <a:gd name="connsiteX4" fmla="*/ 4775200 w 6400800"/>
              <a:gd name="connsiteY4" fmla="*/ 129621 h 3548748"/>
              <a:gd name="connsiteX5" fmla="*/ 6400800 w 6400800"/>
              <a:gd name="connsiteY5" fmla="*/ 2079071 h 3548748"/>
              <a:gd name="connsiteX0" fmla="*/ 0 w 6400800"/>
              <a:gd name="connsiteY0" fmla="*/ 3542723 h 3577300"/>
              <a:gd name="connsiteX1" fmla="*/ 1758950 w 6400800"/>
              <a:gd name="connsiteY1" fmla="*/ 3218873 h 3577300"/>
              <a:gd name="connsiteX2" fmla="*/ 3028950 w 6400800"/>
              <a:gd name="connsiteY2" fmla="*/ 970973 h 3577300"/>
              <a:gd name="connsiteX3" fmla="*/ 3746500 w 6400800"/>
              <a:gd name="connsiteY3" fmla="*/ 81973 h 3577300"/>
              <a:gd name="connsiteX4" fmla="*/ 4572000 w 6400800"/>
              <a:gd name="connsiteY4" fmla="*/ 113723 h 3577300"/>
              <a:gd name="connsiteX5" fmla="*/ 6400800 w 6400800"/>
              <a:gd name="connsiteY5" fmla="*/ 2107623 h 3577300"/>
              <a:gd name="connsiteX0" fmla="*/ 0 w 6400800"/>
              <a:gd name="connsiteY0" fmla="*/ 3578958 h 3613535"/>
              <a:gd name="connsiteX1" fmla="*/ 1758950 w 6400800"/>
              <a:gd name="connsiteY1" fmla="*/ 3255108 h 3613535"/>
              <a:gd name="connsiteX2" fmla="*/ 3028950 w 6400800"/>
              <a:gd name="connsiteY2" fmla="*/ 1007208 h 3613535"/>
              <a:gd name="connsiteX3" fmla="*/ 3746500 w 6400800"/>
              <a:gd name="connsiteY3" fmla="*/ 118208 h 3613535"/>
              <a:gd name="connsiteX4" fmla="*/ 4584700 w 6400800"/>
              <a:gd name="connsiteY4" fmla="*/ 80108 h 3613535"/>
              <a:gd name="connsiteX5" fmla="*/ 6400800 w 6400800"/>
              <a:gd name="connsiteY5" fmla="*/ 2143858 h 3613535"/>
              <a:gd name="connsiteX0" fmla="*/ 0 w 6400800"/>
              <a:gd name="connsiteY0" fmla="*/ 3543075 h 3577652"/>
              <a:gd name="connsiteX1" fmla="*/ 1758950 w 6400800"/>
              <a:gd name="connsiteY1" fmla="*/ 3219225 h 3577652"/>
              <a:gd name="connsiteX2" fmla="*/ 3028950 w 6400800"/>
              <a:gd name="connsiteY2" fmla="*/ 971325 h 3577652"/>
              <a:gd name="connsiteX3" fmla="*/ 3746500 w 6400800"/>
              <a:gd name="connsiteY3" fmla="*/ 82325 h 3577652"/>
              <a:gd name="connsiteX4" fmla="*/ 4584700 w 6400800"/>
              <a:gd name="connsiteY4" fmla="*/ 44225 h 3577652"/>
              <a:gd name="connsiteX5" fmla="*/ 6400800 w 6400800"/>
              <a:gd name="connsiteY5" fmla="*/ 2107975 h 3577652"/>
              <a:gd name="connsiteX0" fmla="*/ 0 w 6400800"/>
              <a:gd name="connsiteY0" fmla="*/ 3516761 h 3551338"/>
              <a:gd name="connsiteX1" fmla="*/ 1758950 w 6400800"/>
              <a:gd name="connsiteY1" fmla="*/ 3192911 h 3551338"/>
              <a:gd name="connsiteX2" fmla="*/ 3028950 w 6400800"/>
              <a:gd name="connsiteY2" fmla="*/ 945011 h 3551338"/>
              <a:gd name="connsiteX3" fmla="*/ 3746500 w 6400800"/>
              <a:gd name="connsiteY3" fmla="*/ 56011 h 3551338"/>
              <a:gd name="connsiteX4" fmla="*/ 4584700 w 6400800"/>
              <a:gd name="connsiteY4" fmla="*/ 17911 h 3551338"/>
              <a:gd name="connsiteX5" fmla="*/ 6400800 w 6400800"/>
              <a:gd name="connsiteY5" fmla="*/ 2081661 h 3551338"/>
              <a:gd name="connsiteX0" fmla="*/ 0 w 6400800"/>
              <a:gd name="connsiteY0" fmla="*/ 3632817 h 3667394"/>
              <a:gd name="connsiteX1" fmla="*/ 1758950 w 6400800"/>
              <a:gd name="connsiteY1" fmla="*/ 3308967 h 3667394"/>
              <a:gd name="connsiteX2" fmla="*/ 3028950 w 6400800"/>
              <a:gd name="connsiteY2" fmla="*/ 1061067 h 3667394"/>
              <a:gd name="connsiteX3" fmla="*/ 3498850 w 6400800"/>
              <a:gd name="connsiteY3" fmla="*/ 254617 h 3667394"/>
              <a:gd name="connsiteX4" fmla="*/ 4584700 w 6400800"/>
              <a:gd name="connsiteY4" fmla="*/ 133967 h 3667394"/>
              <a:gd name="connsiteX5" fmla="*/ 6400800 w 6400800"/>
              <a:gd name="connsiteY5" fmla="*/ 2197717 h 3667394"/>
              <a:gd name="connsiteX0" fmla="*/ 0 w 6400800"/>
              <a:gd name="connsiteY0" fmla="*/ 3643101 h 3677678"/>
              <a:gd name="connsiteX1" fmla="*/ 1758950 w 6400800"/>
              <a:gd name="connsiteY1" fmla="*/ 3319251 h 3677678"/>
              <a:gd name="connsiteX2" fmla="*/ 3028950 w 6400800"/>
              <a:gd name="connsiteY2" fmla="*/ 1071351 h 3677678"/>
              <a:gd name="connsiteX3" fmla="*/ 3498850 w 6400800"/>
              <a:gd name="connsiteY3" fmla="*/ 264901 h 3677678"/>
              <a:gd name="connsiteX4" fmla="*/ 4584700 w 6400800"/>
              <a:gd name="connsiteY4" fmla="*/ 144251 h 3677678"/>
              <a:gd name="connsiteX5" fmla="*/ 6400800 w 6400800"/>
              <a:gd name="connsiteY5" fmla="*/ 2208001 h 3677678"/>
              <a:gd name="connsiteX0" fmla="*/ 0 w 6400800"/>
              <a:gd name="connsiteY0" fmla="*/ 3519351 h 3553928"/>
              <a:gd name="connsiteX1" fmla="*/ 1758950 w 6400800"/>
              <a:gd name="connsiteY1" fmla="*/ 3195501 h 3553928"/>
              <a:gd name="connsiteX2" fmla="*/ 3028950 w 6400800"/>
              <a:gd name="connsiteY2" fmla="*/ 947601 h 3553928"/>
              <a:gd name="connsiteX3" fmla="*/ 3498850 w 6400800"/>
              <a:gd name="connsiteY3" fmla="*/ 141151 h 3553928"/>
              <a:gd name="connsiteX4" fmla="*/ 4597400 w 6400800"/>
              <a:gd name="connsiteY4" fmla="*/ 198301 h 3553928"/>
              <a:gd name="connsiteX5" fmla="*/ 6400800 w 6400800"/>
              <a:gd name="connsiteY5" fmla="*/ 2084251 h 3553928"/>
              <a:gd name="connsiteX0" fmla="*/ 0 w 6400800"/>
              <a:gd name="connsiteY0" fmla="*/ 3570112 h 3604689"/>
              <a:gd name="connsiteX1" fmla="*/ 1758950 w 6400800"/>
              <a:gd name="connsiteY1" fmla="*/ 3246262 h 3604689"/>
              <a:gd name="connsiteX2" fmla="*/ 3028950 w 6400800"/>
              <a:gd name="connsiteY2" fmla="*/ 998362 h 3604689"/>
              <a:gd name="connsiteX3" fmla="*/ 3498850 w 6400800"/>
              <a:gd name="connsiteY3" fmla="*/ 191912 h 3604689"/>
              <a:gd name="connsiteX4" fmla="*/ 4616450 w 6400800"/>
              <a:gd name="connsiteY4" fmla="*/ 172862 h 3604689"/>
              <a:gd name="connsiteX5" fmla="*/ 6400800 w 6400800"/>
              <a:gd name="connsiteY5" fmla="*/ 2135012 h 3604689"/>
              <a:gd name="connsiteX0" fmla="*/ 0 w 6400800"/>
              <a:gd name="connsiteY0" fmla="*/ 3588296 h 3622873"/>
              <a:gd name="connsiteX1" fmla="*/ 1758950 w 6400800"/>
              <a:gd name="connsiteY1" fmla="*/ 3264446 h 3622873"/>
              <a:gd name="connsiteX2" fmla="*/ 3028950 w 6400800"/>
              <a:gd name="connsiteY2" fmla="*/ 1016546 h 3622873"/>
              <a:gd name="connsiteX3" fmla="*/ 3498850 w 6400800"/>
              <a:gd name="connsiteY3" fmla="*/ 210096 h 3622873"/>
              <a:gd name="connsiteX4" fmla="*/ 4705350 w 6400800"/>
              <a:gd name="connsiteY4" fmla="*/ 165646 h 3622873"/>
              <a:gd name="connsiteX5" fmla="*/ 6400800 w 6400800"/>
              <a:gd name="connsiteY5" fmla="*/ 2153196 h 3622873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10187"/>
              <a:gd name="connsiteX1" fmla="*/ 1739900 w 6400800"/>
              <a:gd name="connsiteY1" fmla="*/ 2967083 h 3510187"/>
              <a:gd name="connsiteX2" fmla="*/ 3028950 w 6400800"/>
              <a:gd name="connsiteY2" fmla="*/ 928733 h 3510187"/>
              <a:gd name="connsiteX3" fmla="*/ 3498850 w 6400800"/>
              <a:gd name="connsiteY3" fmla="*/ 122283 h 3510187"/>
              <a:gd name="connsiteX4" fmla="*/ 4705350 w 6400800"/>
              <a:gd name="connsiteY4" fmla="*/ 77833 h 3510187"/>
              <a:gd name="connsiteX5" fmla="*/ 6400800 w 6400800"/>
              <a:gd name="connsiteY5" fmla="*/ 2065383 h 3510187"/>
              <a:gd name="connsiteX0" fmla="*/ 0 w 6400800"/>
              <a:gd name="connsiteY0" fmla="*/ 3500483 h 3512263"/>
              <a:gd name="connsiteX1" fmla="*/ 1739900 w 6400800"/>
              <a:gd name="connsiteY1" fmla="*/ 2967083 h 3512263"/>
              <a:gd name="connsiteX2" fmla="*/ 3028950 w 6400800"/>
              <a:gd name="connsiteY2" fmla="*/ 928733 h 3512263"/>
              <a:gd name="connsiteX3" fmla="*/ 3498850 w 6400800"/>
              <a:gd name="connsiteY3" fmla="*/ 122283 h 3512263"/>
              <a:gd name="connsiteX4" fmla="*/ 4705350 w 6400800"/>
              <a:gd name="connsiteY4" fmla="*/ 77833 h 3512263"/>
              <a:gd name="connsiteX5" fmla="*/ 6400800 w 6400800"/>
              <a:gd name="connsiteY5" fmla="*/ 2065383 h 3512263"/>
              <a:gd name="connsiteX0" fmla="*/ 0 w 6400800"/>
              <a:gd name="connsiteY0" fmla="*/ 3500483 h 3508208"/>
              <a:gd name="connsiteX1" fmla="*/ 1720850 w 6400800"/>
              <a:gd name="connsiteY1" fmla="*/ 2865483 h 3508208"/>
              <a:gd name="connsiteX2" fmla="*/ 3028950 w 6400800"/>
              <a:gd name="connsiteY2" fmla="*/ 928733 h 3508208"/>
              <a:gd name="connsiteX3" fmla="*/ 3498850 w 6400800"/>
              <a:gd name="connsiteY3" fmla="*/ 122283 h 3508208"/>
              <a:gd name="connsiteX4" fmla="*/ 4705350 w 6400800"/>
              <a:gd name="connsiteY4" fmla="*/ 77833 h 3508208"/>
              <a:gd name="connsiteX5" fmla="*/ 6400800 w 6400800"/>
              <a:gd name="connsiteY5" fmla="*/ 2065383 h 3508208"/>
              <a:gd name="connsiteX0" fmla="*/ 0 w 6400800"/>
              <a:gd name="connsiteY0" fmla="*/ 3588296 h 3596021"/>
              <a:gd name="connsiteX1" fmla="*/ 1720850 w 6400800"/>
              <a:gd name="connsiteY1" fmla="*/ 2953296 h 3596021"/>
              <a:gd name="connsiteX2" fmla="*/ 3028950 w 6400800"/>
              <a:gd name="connsiteY2" fmla="*/ 1016546 h 3596021"/>
              <a:gd name="connsiteX3" fmla="*/ 3536950 w 6400800"/>
              <a:gd name="connsiteY3" fmla="*/ 210096 h 3596021"/>
              <a:gd name="connsiteX4" fmla="*/ 4705350 w 6400800"/>
              <a:gd name="connsiteY4" fmla="*/ 165646 h 3596021"/>
              <a:gd name="connsiteX5" fmla="*/ 6400800 w 6400800"/>
              <a:gd name="connsiteY5" fmla="*/ 2153196 h 3596021"/>
              <a:gd name="connsiteX0" fmla="*/ 0 w 6400800"/>
              <a:gd name="connsiteY0" fmla="*/ 3606111 h 3613836"/>
              <a:gd name="connsiteX1" fmla="*/ 1720850 w 6400800"/>
              <a:gd name="connsiteY1" fmla="*/ 2971111 h 3613836"/>
              <a:gd name="connsiteX2" fmla="*/ 3028950 w 6400800"/>
              <a:gd name="connsiteY2" fmla="*/ 1034361 h 3613836"/>
              <a:gd name="connsiteX3" fmla="*/ 3536950 w 6400800"/>
              <a:gd name="connsiteY3" fmla="*/ 227911 h 3613836"/>
              <a:gd name="connsiteX4" fmla="*/ 4705350 w 6400800"/>
              <a:gd name="connsiteY4" fmla="*/ 183461 h 3613836"/>
              <a:gd name="connsiteX5" fmla="*/ 6400800 w 6400800"/>
              <a:gd name="connsiteY5" fmla="*/ 2171011 h 3613836"/>
              <a:gd name="connsiteX0" fmla="*/ 0 w 6400800"/>
              <a:gd name="connsiteY0" fmla="*/ 3564703 h 3572428"/>
              <a:gd name="connsiteX1" fmla="*/ 1720850 w 6400800"/>
              <a:gd name="connsiteY1" fmla="*/ 2929703 h 3572428"/>
              <a:gd name="connsiteX2" fmla="*/ 3028950 w 6400800"/>
              <a:gd name="connsiteY2" fmla="*/ 992953 h 3572428"/>
              <a:gd name="connsiteX3" fmla="*/ 3536950 w 6400800"/>
              <a:gd name="connsiteY3" fmla="*/ 294453 h 3572428"/>
              <a:gd name="connsiteX4" fmla="*/ 4705350 w 6400800"/>
              <a:gd name="connsiteY4" fmla="*/ 142053 h 3572428"/>
              <a:gd name="connsiteX5" fmla="*/ 6400800 w 6400800"/>
              <a:gd name="connsiteY5" fmla="*/ 2129603 h 3572428"/>
              <a:gd name="connsiteX0" fmla="*/ 0 w 6400800"/>
              <a:gd name="connsiteY0" fmla="*/ 3550622 h 3558347"/>
              <a:gd name="connsiteX1" fmla="*/ 1720850 w 6400800"/>
              <a:gd name="connsiteY1" fmla="*/ 2915622 h 3558347"/>
              <a:gd name="connsiteX2" fmla="*/ 3028950 w 6400800"/>
              <a:gd name="connsiteY2" fmla="*/ 978872 h 3558347"/>
              <a:gd name="connsiteX3" fmla="*/ 3543300 w 6400800"/>
              <a:gd name="connsiteY3" fmla="*/ 324822 h 3558347"/>
              <a:gd name="connsiteX4" fmla="*/ 4705350 w 6400800"/>
              <a:gd name="connsiteY4" fmla="*/ 127972 h 3558347"/>
              <a:gd name="connsiteX5" fmla="*/ 6400800 w 6400800"/>
              <a:gd name="connsiteY5" fmla="*/ 2115522 h 3558347"/>
              <a:gd name="connsiteX0" fmla="*/ 0 w 6400800"/>
              <a:gd name="connsiteY0" fmla="*/ 3437195 h 3444920"/>
              <a:gd name="connsiteX1" fmla="*/ 1720850 w 6400800"/>
              <a:gd name="connsiteY1" fmla="*/ 2802195 h 3444920"/>
              <a:gd name="connsiteX2" fmla="*/ 3028950 w 6400800"/>
              <a:gd name="connsiteY2" fmla="*/ 865445 h 3444920"/>
              <a:gd name="connsiteX3" fmla="*/ 3543300 w 6400800"/>
              <a:gd name="connsiteY3" fmla="*/ 211395 h 3444920"/>
              <a:gd name="connsiteX4" fmla="*/ 4692650 w 6400800"/>
              <a:gd name="connsiteY4" fmla="*/ 141545 h 3444920"/>
              <a:gd name="connsiteX5" fmla="*/ 6400800 w 6400800"/>
              <a:gd name="connsiteY5" fmla="*/ 2002095 h 3444920"/>
              <a:gd name="connsiteX0" fmla="*/ 0 w 6400800"/>
              <a:gd name="connsiteY0" fmla="*/ 3453306 h 3461031"/>
              <a:gd name="connsiteX1" fmla="*/ 1720850 w 6400800"/>
              <a:gd name="connsiteY1" fmla="*/ 2818306 h 3461031"/>
              <a:gd name="connsiteX2" fmla="*/ 3028950 w 6400800"/>
              <a:gd name="connsiteY2" fmla="*/ 881556 h 3461031"/>
              <a:gd name="connsiteX3" fmla="*/ 3543300 w 6400800"/>
              <a:gd name="connsiteY3" fmla="*/ 227506 h 3461031"/>
              <a:gd name="connsiteX4" fmla="*/ 4692650 w 6400800"/>
              <a:gd name="connsiteY4" fmla="*/ 157656 h 3461031"/>
              <a:gd name="connsiteX5" fmla="*/ 6400800 w 6400800"/>
              <a:gd name="connsiteY5" fmla="*/ 2018206 h 3461031"/>
              <a:gd name="connsiteX0" fmla="*/ 0 w 6400800"/>
              <a:gd name="connsiteY0" fmla="*/ 3434475 h 3441420"/>
              <a:gd name="connsiteX1" fmla="*/ 1720850 w 6400800"/>
              <a:gd name="connsiteY1" fmla="*/ 2799475 h 3441420"/>
              <a:gd name="connsiteX2" fmla="*/ 2978150 w 6400800"/>
              <a:gd name="connsiteY2" fmla="*/ 792875 h 3441420"/>
              <a:gd name="connsiteX3" fmla="*/ 3543300 w 6400800"/>
              <a:gd name="connsiteY3" fmla="*/ 208675 h 3441420"/>
              <a:gd name="connsiteX4" fmla="*/ 4692650 w 6400800"/>
              <a:gd name="connsiteY4" fmla="*/ 138825 h 3441420"/>
              <a:gd name="connsiteX5" fmla="*/ 6400800 w 6400800"/>
              <a:gd name="connsiteY5" fmla="*/ 1999375 h 3441420"/>
              <a:gd name="connsiteX0" fmla="*/ 0 w 6400800"/>
              <a:gd name="connsiteY0" fmla="*/ 3466423 h 3473368"/>
              <a:gd name="connsiteX1" fmla="*/ 1720850 w 6400800"/>
              <a:gd name="connsiteY1" fmla="*/ 2831423 h 3473368"/>
              <a:gd name="connsiteX2" fmla="*/ 2978150 w 6400800"/>
              <a:gd name="connsiteY2" fmla="*/ 824823 h 3473368"/>
              <a:gd name="connsiteX3" fmla="*/ 3536950 w 6400800"/>
              <a:gd name="connsiteY3" fmla="*/ 158073 h 3473368"/>
              <a:gd name="connsiteX4" fmla="*/ 4692650 w 6400800"/>
              <a:gd name="connsiteY4" fmla="*/ 170773 h 3473368"/>
              <a:gd name="connsiteX5" fmla="*/ 6400800 w 6400800"/>
              <a:gd name="connsiteY5" fmla="*/ 2031323 h 3473368"/>
              <a:gd name="connsiteX0" fmla="*/ 0 w 6400800"/>
              <a:gd name="connsiteY0" fmla="*/ 3484144 h 3491089"/>
              <a:gd name="connsiteX1" fmla="*/ 1720850 w 6400800"/>
              <a:gd name="connsiteY1" fmla="*/ 2849144 h 3491089"/>
              <a:gd name="connsiteX2" fmla="*/ 2978150 w 6400800"/>
              <a:gd name="connsiteY2" fmla="*/ 842544 h 3491089"/>
              <a:gd name="connsiteX3" fmla="*/ 3536950 w 6400800"/>
              <a:gd name="connsiteY3" fmla="*/ 175794 h 3491089"/>
              <a:gd name="connsiteX4" fmla="*/ 4692650 w 6400800"/>
              <a:gd name="connsiteY4" fmla="*/ 188494 h 3491089"/>
              <a:gd name="connsiteX5" fmla="*/ 6400800 w 6400800"/>
              <a:gd name="connsiteY5" fmla="*/ 2049044 h 3491089"/>
              <a:gd name="connsiteX0" fmla="*/ 0 w 6400800"/>
              <a:gd name="connsiteY0" fmla="*/ 3479706 h 3486651"/>
              <a:gd name="connsiteX1" fmla="*/ 1720850 w 6400800"/>
              <a:gd name="connsiteY1" fmla="*/ 2844706 h 3486651"/>
              <a:gd name="connsiteX2" fmla="*/ 2978150 w 6400800"/>
              <a:gd name="connsiteY2" fmla="*/ 838106 h 3486651"/>
              <a:gd name="connsiteX3" fmla="*/ 3536950 w 6400800"/>
              <a:gd name="connsiteY3" fmla="*/ 171356 h 3486651"/>
              <a:gd name="connsiteX4" fmla="*/ 4692650 w 6400800"/>
              <a:gd name="connsiteY4" fmla="*/ 165006 h 3486651"/>
              <a:gd name="connsiteX5" fmla="*/ 6400800 w 6400800"/>
              <a:gd name="connsiteY5" fmla="*/ 2044606 h 3486651"/>
              <a:gd name="connsiteX0" fmla="*/ 0 w 6400800"/>
              <a:gd name="connsiteY0" fmla="*/ 3427945 h 3434890"/>
              <a:gd name="connsiteX1" fmla="*/ 1720850 w 6400800"/>
              <a:gd name="connsiteY1" fmla="*/ 2792945 h 3434890"/>
              <a:gd name="connsiteX2" fmla="*/ 2978150 w 6400800"/>
              <a:gd name="connsiteY2" fmla="*/ 786345 h 3434890"/>
              <a:gd name="connsiteX3" fmla="*/ 3536950 w 6400800"/>
              <a:gd name="connsiteY3" fmla="*/ 119595 h 3434890"/>
              <a:gd name="connsiteX4" fmla="*/ 4692650 w 6400800"/>
              <a:gd name="connsiteY4" fmla="*/ 113245 h 3434890"/>
              <a:gd name="connsiteX5" fmla="*/ 6400800 w 6400800"/>
              <a:gd name="connsiteY5" fmla="*/ 1992845 h 3434890"/>
              <a:gd name="connsiteX0" fmla="*/ 0 w 6400800"/>
              <a:gd name="connsiteY0" fmla="*/ 3440506 h 3447451"/>
              <a:gd name="connsiteX1" fmla="*/ 1720850 w 6400800"/>
              <a:gd name="connsiteY1" fmla="*/ 2805506 h 3447451"/>
              <a:gd name="connsiteX2" fmla="*/ 2978150 w 6400800"/>
              <a:gd name="connsiteY2" fmla="*/ 798906 h 3447451"/>
              <a:gd name="connsiteX3" fmla="*/ 3536950 w 6400800"/>
              <a:gd name="connsiteY3" fmla="*/ 132156 h 3447451"/>
              <a:gd name="connsiteX4" fmla="*/ 4692650 w 6400800"/>
              <a:gd name="connsiteY4" fmla="*/ 125806 h 3447451"/>
              <a:gd name="connsiteX5" fmla="*/ 6400800 w 6400800"/>
              <a:gd name="connsiteY5" fmla="*/ 2005406 h 3447451"/>
              <a:gd name="connsiteX0" fmla="*/ 0 w 6400800"/>
              <a:gd name="connsiteY0" fmla="*/ 3474724 h 3481669"/>
              <a:gd name="connsiteX1" fmla="*/ 1720850 w 6400800"/>
              <a:gd name="connsiteY1" fmla="*/ 2839724 h 3481669"/>
              <a:gd name="connsiteX2" fmla="*/ 2978150 w 6400800"/>
              <a:gd name="connsiteY2" fmla="*/ 833124 h 3481669"/>
              <a:gd name="connsiteX3" fmla="*/ 3390900 w 6400800"/>
              <a:gd name="connsiteY3" fmla="*/ 204474 h 3481669"/>
              <a:gd name="connsiteX4" fmla="*/ 4692650 w 6400800"/>
              <a:gd name="connsiteY4" fmla="*/ 160024 h 3481669"/>
              <a:gd name="connsiteX5" fmla="*/ 6400800 w 6400800"/>
              <a:gd name="connsiteY5" fmla="*/ 2039624 h 3481669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47607 h 3454552"/>
              <a:gd name="connsiteX1" fmla="*/ 1720850 w 6400800"/>
              <a:gd name="connsiteY1" fmla="*/ 2812607 h 3454552"/>
              <a:gd name="connsiteX2" fmla="*/ 2978150 w 6400800"/>
              <a:gd name="connsiteY2" fmla="*/ 806007 h 3454552"/>
              <a:gd name="connsiteX3" fmla="*/ 3390900 w 6400800"/>
              <a:gd name="connsiteY3" fmla="*/ 177357 h 3454552"/>
              <a:gd name="connsiteX4" fmla="*/ 4692650 w 6400800"/>
              <a:gd name="connsiteY4" fmla="*/ 132907 h 3454552"/>
              <a:gd name="connsiteX5" fmla="*/ 6400800 w 6400800"/>
              <a:gd name="connsiteY5" fmla="*/ 2012507 h 3454552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49625 h 3456570"/>
              <a:gd name="connsiteX1" fmla="*/ 1720850 w 6400800"/>
              <a:gd name="connsiteY1" fmla="*/ 2814625 h 3456570"/>
              <a:gd name="connsiteX2" fmla="*/ 2978150 w 6400800"/>
              <a:gd name="connsiteY2" fmla="*/ 808025 h 3456570"/>
              <a:gd name="connsiteX3" fmla="*/ 3390900 w 6400800"/>
              <a:gd name="connsiteY3" fmla="*/ 179375 h 3456570"/>
              <a:gd name="connsiteX4" fmla="*/ 4641850 w 6400800"/>
              <a:gd name="connsiteY4" fmla="*/ 134925 h 3456570"/>
              <a:gd name="connsiteX5" fmla="*/ 6400800 w 6400800"/>
              <a:gd name="connsiteY5" fmla="*/ 2014525 h 3456570"/>
              <a:gd name="connsiteX0" fmla="*/ 0 w 6400800"/>
              <a:gd name="connsiteY0" fmla="*/ 3471119 h 3478064"/>
              <a:gd name="connsiteX1" fmla="*/ 1720850 w 6400800"/>
              <a:gd name="connsiteY1" fmla="*/ 2836119 h 3478064"/>
              <a:gd name="connsiteX2" fmla="*/ 2978150 w 6400800"/>
              <a:gd name="connsiteY2" fmla="*/ 829519 h 3478064"/>
              <a:gd name="connsiteX3" fmla="*/ 3390900 w 6400800"/>
              <a:gd name="connsiteY3" fmla="*/ 200869 h 3478064"/>
              <a:gd name="connsiteX4" fmla="*/ 4641850 w 6400800"/>
              <a:gd name="connsiteY4" fmla="*/ 156419 h 3478064"/>
              <a:gd name="connsiteX5" fmla="*/ 6400800 w 6400800"/>
              <a:gd name="connsiteY5" fmla="*/ 2036019 h 3478064"/>
              <a:gd name="connsiteX0" fmla="*/ 0 w 6400800"/>
              <a:gd name="connsiteY0" fmla="*/ 3489723 h 3496668"/>
              <a:gd name="connsiteX1" fmla="*/ 1720850 w 6400800"/>
              <a:gd name="connsiteY1" fmla="*/ 2854723 h 3496668"/>
              <a:gd name="connsiteX2" fmla="*/ 2978150 w 6400800"/>
              <a:gd name="connsiteY2" fmla="*/ 848123 h 3496668"/>
              <a:gd name="connsiteX3" fmla="*/ 3390900 w 6400800"/>
              <a:gd name="connsiteY3" fmla="*/ 219473 h 3496668"/>
              <a:gd name="connsiteX4" fmla="*/ 4641850 w 6400800"/>
              <a:gd name="connsiteY4" fmla="*/ 175023 h 3496668"/>
              <a:gd name="connsiteX5" fmla="*/ 6400800 w 6400800"/>
              <a:gd name="connsiteY5" fmla="*/ 2054623 h 3496668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62446 h 3469391"/>
              <a:gd name="connsiteX1" fmla="*/ 1720850 w 6400800"/>
              <a:gd name="connsiteY1" fmla="*/ 2827446 h 3469391"/>
              <a:gd name="connsiteX2" fmla="*/ 2978150 w 6400800"/>
              <a:gd name="connsiteY2" fmla="*/ 820846 h 3469391"/>
              <a:gd name="connsiteX3" fmla="*/ 3530600 w 6400800"/>
              <a:gd name="connsiteY3" fmla="*/ 198546 h 3469391"/>
              <a:gd name="connsiteX4" fmla="*/ 4641850 w 6400800"/>
              <a:gd name="connsiteY4" fmla="*/ 147746 h 3469391"/>
              <a:gd name="connsiteX5" fmla="*/ 6400800 w 6400800"/>
              <a:gd name="connsiteY5" fmla="*/ 2027346 h 3469391"/>
              <a:gd name="connsiteX0" fmla="*/ 0 w 6400800"/>
              <a:gd name="connsiteY0" fmla="*/ 3494053 h 3500998"/>
              <a:gd name="connsiteX1" fmla="*/ 1720850 w 6400800"/>
              <a:gd name="connsiteY1" fmla="*/ 2859053 h 3500998"/>
              <a:gd name="connsiteX2" fmla="*/ 2978150 w 6400800"/>
              <a:gd name="connsiteY2" fmla="*/ 852453 h 3500998"/>
              <a:gd name="connsiteX3" fmla="*/ 3530600 w 6400800"/>
              <a:gd name="connsiteY3" fmla="*/ 230153 h 3500998"/>
              <a:gd name="connsiteX4" fmla="*/ 4641850 w 6400800"/>
              <a:gd name="connsiteY4" fmla="*/ 179353 h 3500998"/>
              <a:gd name="connsiteX5" fmla="*/ 6400800 w 6400800"/>
              <a:gd name="connsiteY5" fmla="*/ 2058953 h 3500998"/>
              <a:gd name="connsiteX0" fmla="*/ 0 w 6400800"/>
              <a:gd name="connsiteY0" fmla="*/ 3508148 h 3515093"/>
              <a:gd name="connsiteX1" fmla="*/ 1720850 w 6400800"/>
              <a:gd name="connsiteY1" fmla="*/ 2873148 h 3515093"/>
              <a:gd name="connsiteX2" fmla="*/ 2978150 w 6400800"/>
              <a:gd name="connsiteY2" fmla="*/ 866548 h 3515093"/>
              <a:gd name="connsiteX3" fmla="*/ 3530600 w 6400800"/>
              <a:gd name="connsiteY3" fmla="*/ 244248 h 3515093"/>
              <a:gd name="connsiteX4" fmla="*/ 4641850 w 6400800"/>
              <a:gd name="connsiteY4" fmla="*/ 193448 h 3515093"/>
              <a:gd name="connsiteX5" fmla="*/ 6400800 w 6400800"/>
              <a:gd name="connsiteY5" fmla="*/ 2073048 h 3515093"/>
              <a:gd name="connsiteX0" fmla="*/ 0 w 6400800"/>
              <a:gd name="connsiteY0" fmla="*/ 3518757 h 3525702"/>
              <a:gd name="connsiteX1" fmla="*/ 1720850 w 6400800"/>
              <a:gd name="connsiteY1" fmla="*/ 2883757 h 3525702"/>
              <a:gd name="connsiteX2" fmla="*/ 2978150 w 6400800"/>
              <a:gd name="connsiteY2" fmla="*/ 877157 h 3525702"/>
              <a:gd name="connsiteX3" fmla="*/ 3530600 w 6400800"/>
              <a:gd name="connsiteY3" fmla="*/ 254857 h 3525702"/>
              <a:gd name="connsiteX4" fmla="*/ 4641850 w 6400800"/>
              <a:gd name="connsiteY4" fmla="*/ 204057 h 3525702"/>
              <a:gd name="connsiteX5" fmla="*/ 6400800 w 6400800"/>
              <a:gd name="connsiteY5" fmla="*/ 2083657 h 3525702"/>
              <a:gd name="connsiteX0" fmla="*/ 0 w 6400800"/>
              <a:gd name="connsiteY0" fmla="*/ 3552849 h 3559794"/>
              <a:gd name="connsiteX1" fmla="*/ 1720850 w 6400800"/>
              <a:gd name="connsiteY1" fmla="*/ 2917849 h 3559794"/>
              <a:gd name="connsiteX2" fmla="*/ 2978150 w 6400800"/>
              <a:gd name="connsiteY2" fmla="*/ 911249 h 3559794"/>
              <a:gd name="connsiteX3" fmla="*/ 3454400 w 6400800"/>
              <a:gd name="connsiteY3" fmla="*/ 225449 h 3559794"/>
              <a:gd name="connsiteX4" fmla="*/ 4641850 w 6400800"/>
              <a:gd name="connsiteY4" fmla="*/ 238149 h 3559794"/>
              <a:gd name="connsiteX5" fmla="*/ 6400800 w 6400800"/>
              <a:gd name="connsiteY5" fmla="*/ 2117749 h 3559794"/>
              <a:gd name="connsiteX0" fmla="*/ 0 w 6400800"/>
              <a:gd name="connsiteY0" fmla="*/ 3509721 h 3516666"/>
              <a:gd name="connsiteX1" fmla="*/ 1720850 w 6400800"/>
              <a:gd name="connsiteY1" fmla="*/ 2874721 h 3516666"/>
              <a:gd name="connsiteX2" fmla="*/ 2978150 w 6400800"/>
              <a:gd name="connsiteY2" fmla="*/ 868121 h 3516666"/>
              <a:gd name="connsiteX3" fmla="*/ 3454400 w 6400800"/>
              <a:gd name="connsiteY3" fmla="*/ 182321 h 3516666"/>
              <a:gd name="connsiteX4" fmla="*/ 4641850 w 6400800"/>
              <a:gd name="connsiteY4" fmla="*/ 195021 h 3516666"/>
              <a:gd name="connsiteX5" fmla="*/ 6400800 w 6400800"/>
              <a:gd name="connsiteY5" fmla="*/ 2074621 h 3516666"/>
              <a:gd name="connsiteX0" fmla="*/ 0 w 6400800"/>
              <a:gd name="connsiteY0" fmla="*/ 3482249 h 3489194"/>
              <a:gd name="connsiteX1" fmla="*/ 1720850 w 6400800"/>
              <a:gd name="connsiteY1" fmla="*/ 2847249 h 3489194"/>
              <a:gd name="connsiteX2" fmla="*/ 2978150 w 6400800"/>
              <a:gd name="connsiteY2" fmla="*/ 840649 h 3489194"/>
              <a:gd name="connsiteX3" fmla="*/ 3454400 w 6400800"/>
              <a:gd name="connsiteY3" fmla="*/ 154849 h 3489194"/>
              <a:gd name="connsiteX4" fmla="*/ 4641850 w 6400800"/>
              <a:gd name="connsiteY4" fmla="*/ 167549 h 3489194"/>
              <a:gd name="connsiteX5" fmla="*/ 6400800 w 6400800"/>
              <a:gd name="connsiteY5" fmla="*/ 2047149 h 3489194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6577 h 3433545"/>
              <a:gd name="connsiteX1" fmla="*/ 1720850 w 6400800"/>
              <a:gd name="connsiteY1" fmla="*/ 2791577 h 3433545"/>
              <a:gd name="connsiteX2" fmla="*/ 2895600 w 6400800"/>
              <a:gd name="connsiteY2" fmla="*/ 778627 h 3433545"/>
              <a:gd name="connsiteX3" fmla="*/ 3454400 w 6400800"/>
              <a:gd name="connsiteY3" fmla="*/ 99177 h 3433545"/>
              <a:gd name="connsiteX4" fmla="*/ 4641850 w 6400800"/>
              <a:gd name="connsiteY4" fmla="*/ 111877 h 3433545"/>
              <a:gd name="connsiteX5" fmla="*/ 6400800 w 6400800"/>
              <a:gd name="connsiteY5" fmla="*/ 1991477 h 3433545"/>
              <a:gd name="connsiteX0" fmla="*/ 0 w 6400800"/>
              <a:gd name="connsiteY0" fmla="*/ 3438128 h 3445096"/>
              <a:gd name="connsiteX1" fmla="*/ 1720850 w 6400800"/>
              <a:gd name="connsiteY1" fmla="*/ 2803128 h 3445096"/>
              <a:gd name="connsiteX2" fmla="*/ 2895600 w 6400800"/>
              <a:gd name="connsiteY2" fmla="*/ 790178 h 3445096"/>
              <a:gd name="connsiteX3" fmla="*/ 3454400 w 6400800"/>
              <a:gd name="connsiteY3" fmla="*/ 110728 h 3445096"/>
              <a:gd name="connsiteX4" fmla="*/ 4641850 w 6400800"/>
              <a:gd name="connsiteY4" fmla="*/ 123428 h 3445096"/>
              <a:gd name="connsiteX5" fmla="*/ 6400800 w 6400800"/>
              <a:gd name="connsiteY5" fmla="*/ 2003028 h 3445096"/>
              <a:gd name="connsiteX0" fmla="*/ 0 w 6400800"/>
              <a:gd name="connsiteY0" fmla="*/ 3447846 h 3454814"/>
              <a:gd name="connsiteX1" fmla="*/ 1720850 w 6400800"/>
              <a:gd name="connsiteY1" fmla="*/ 2812846 h 3454814"/>
              <a:gd name="connsiteX2" fmla="*/ 2895600 w 6400800"/>
              <a:gd name="connsiteY2" fmla="*/ 799896 h 3454814"/>
              <a:gd name="connsiteX3" fmla="*/ 3454400 w 6400800"/>
              <a:gd name="connsiteY3" fmla="*/ 120446 h 3454814"/>
              <a:gd name="connsiteX4" fmla="*/ 4641850 w 6400800"/>
              <a:gd name="connsiteY4" fmla="*/ 133146 h 3454814"/>
              <a:gd name="connsiteX5" fmla="*/ 6400800 w 6400800"/>
              <a:gd name="connsiteY5" fmla="*/ 2012746 h 3454814"/>
              <a:gd name="connsiteX0" fmla="*/ 0 w 6400800"/>
              <a:gd name="connsiteY0" fmla="*/ 3457863 h 3464831"/>
              <a:gd name="connsiteX1" fmla="*/ 1720850 w 6400800"/>
              <a:gd name="connsiteY1" fmla="*/ 2822863 h 3464831"/>
              <a:gd name="connsiteX2" fmla="*/ 2895600 w 6400800"/>
              <a:gd name="connsiteY2" fmla="*/ 809913 h 3464831"/>
              <a:gd name="connsiteX3" fmla="*/ 3454400 w 6400800"/>
              <a:gd name="connsiteY3" fmla="*/ 130463 h 3464831"/>
              <a:gd name="connsiteX4" fmla="*/ 4641850 w 6400800"/>
              <a:gd name="connsiteY4" fmla="*/ 143163 h 3464831"/>
              <a:gd name="connsiteX5" fmla="*/ 6400800 w 6400800"/>
              <a:gd name="connsiteY5" fmla="*/ 2022763 h 3464831"/>
              <a:gd name="connsiteX0" fmla="*/ 0 w 6400800"/>
              <a:gd name="connsiteY0" fmla="*/ 3457863 h 3457864"/>
              <a:gd name="connsiteX1" fmla="*/ 1720850 w 6400800"/>
              <a:gd name="connsiteY1" fmla="*/ 2822863 h 3457864"/>
              <a:gd name="connsiteX2" fmla="*/ 2895600 w 6400800"/>
              <a:gd name="connsiteY2" fmla="*/ 809913 h 3457864"/>
              <a:gd name="connsiteX3" fmla="*/ 3454400 w 6400800"/>
              <a:gd name="connsiteY3" fmla="*/ 130463 h 3457864"/>
              <a:gd name="connsiteX4" fmla="*/ 4641850 w 6400800"/>
              <a:gd name="connsiteY4" fmla="*/ 143163 h 3457864"/>
              <a:gd name="connsiteX5" fmla="*/ 6400800 w 6400800"/>
              <a:gd name="connsiteY5" fmla="*/ 2022763 h 345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0800" h="3457864">
                <a:moveTo>
                  <a:pt x="0" y="3457863"/>
                </a:moveTo>
                <a:cubicBezTo>
                  <a:pt x="658439" y="3384744"/>
                  <a:pt x="1238250" y="3264188"/>
                  <a:pt x="1720850" y="2822863"/>
                </a:cubicBezTo>
                <a:cubicBezTo>
                  <a:pt x="2203450" y="2381538"/>
                  <a:pt x="2632075" y="1233246"/>
                  <a:pt x="2895600" y="809913"/>
                </a:cubicBezTo>
                <a:cubicBezTo>
                  <a:pt x="3159125" y="386580"/>
                  <a:pt x="3182408" y="273338"/>
                  <a:pt x="3454400" y="130463"/>
                </a:cubicBezTo>
                <a:cubicBezTo>
                  <a:pt x="3726392" y="-12412"/>
                  <a:pt x="4131733" y="-76970"/>
                  <a:pt x="4641850" y="143163"/>
                </a:cubicBezTo>
                <a:cubicBezTo>
                  <a:pt x="5151967" y="363296"/>
                  <a:pt x="6400800" y="2022763"/>
                  <a:pt x="6400800" y="2022763"/>
                </a:cubicBezTo>
              </a:path>
            </a:pathLst>
          </a:custGeom>
          <a:ln w="5715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cxnSp>
        <p:nvCxnSpPr>
          <p:cNvPr id="27" name="直線コネクタ 26"/>
          <p:cNvCxnSpPr/>
          <p:nvPr/>
        </p:nvCxnSpPr>
        <p:spPr bwMode="auto">
          <a:xfrm flipV="1">
            <a:off x="838200" y="2286000"/>
            <a:ext cx="7543800" cy="2209800"/>
          </a:xfrm>
          <a:prstGeom prst="line">
            <a:avLst/>
          </a:prstGeom>
          <a:solidFill>
            <a:schemeClr val="bg1"/>
          </a:solidFill>
          <a:ln w="76200" cap="flat" cmpd="sng" algn="ctr">
            <a:solidFill>
              <a:srgbClr val="66FFCC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直線コネクタ 31"/>
          <p:cNvCxnSpPr/>
          <p:nvPr/>
        </p:nvCxnSpPr>
        <p:spPr bwMode="auto">
          <a:xfrm flipV="1">
            <a:off x="762000" y="5638800"/>
            <a:ext cx="7620000" cy="7620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テキスト ボックス 32"/>
          <p:cNvSpPr txBox="1"/>
          <p:nvPr/>
        </p:nvSpPr>
        <p:spPr>
          <a:xfrm>
            <a:off x="5503545" y="1752600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 smtClean="0">
                <a:solidFill>
                  <a:srgbClr val="FFFFFF"/>
                </a:solidFill>
              </a:rPr>
              <a:t>継続的成長のライン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715000" y="51816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800" dirty="0" smtClean="0">
                <a:solidFill>
                  <a:srgbClr val="FFFFFF"/>
                </a:solidFill>
              </a:rPr>
              <a:t>初期投資のベースライン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057400" y="457200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srgbClr val="FFFFFF"/>
                </a:solidFill>
              </a:rPr>
              <a:t>事業１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886200" y="411480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FFFFFF"/>
                </a:solidFill>
              </a:rPr>
              <a:t>事業２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171456" y="35814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FFFF"/>
                </a:solidFill>
              </a:rPr>
              <a:t>事業３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新規事業開発のための組織的取り組み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977900" y="2349500"/>
            <a:ext cx="2057400" cy="4152900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977900" y="977900"/>
            <a:ext cx="7289800" cy="1894820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1257300" y="1587500"/>
            <a:ext cx="6769100" cy="990600"/>
          </a:xfrm>
          <a:prstGeom prst="roundRect">
            <a:avLst/>
          </a:prstGeom>
          <a:solidFill>
            <a:srgbClr val="66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1257300" y="2921000"/>
            <a:ext cx="6769100" cy="990600"/>
          </a:xfrm>
          <a:prstGeom prst="roundRect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1257300" y="4279900"/>
            <a:ext cx="6769100" cy="990600"/>
          </a:xfrm>
          <a:prstGeom prst="roundRect">
            <a:avLst/>
          </a:prstGeom>
          <a:solidFill>
            <a:srgbClr val="8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1257300" y="5308600"/>
            <a:ext cx="6769100" cy="990600"/>
          </a:xfrm>
          <a:prstGeom prst="roundRect">
            <a:avLst/>
          </a:prstGeom>
          <a:solidFill>
            <a:srgbClr val="008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47800" y="3124200"/>
            <a:ext cx="18004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FFFF"/>
                </a:solidFill>
              </a:rPr>
              <a:t>マーケティング</a:t>
            </a:r>
          </a:p>
          <a:p>
            <a:r>
              <a:rPr kumimoji="1" lang="ja-JP" altLang="en-US" sz="1400" dirty="0" smtClean="0">
                <a:solidFill>
                  <a:srgbClr val="FFFFFF"/>
                </a:solidFill>
              </a:rPr>
              <a:t>営業企画・事業企画</a:t>
            </a:r>
            <a:endParaRPr kumimoji="1" lang="en-US" altLang="ja-JP" sz="1400" dirty="0" smtClean="0">
              <a:solidFill>
                <a:srgbClr val="FFFF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24000" y="464820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srgbClr val="FFFFFF"/>
                </a:solidFill>
              </a:rPr>
              <a:t>営業部門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24000" y="567690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srgbClr val="FFFFFF"/>
                </a:solidFill>
              </a:rPr>
              <a:t>技術部門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3390900" y="1485900"/>
            <a:ext cx="1422400" cy="5016500"/>
          </a:xfrm>
          <a:prstGeom prst="roundRect">
            <a:avLst>
              <a:gd name="adj" fmla="val 9451"/>
            </a:avLst>
          </a:prstGeom>
          <a:solidFill>
            <a:srgbClr val="000090">
              <a:alpha val="42000"/>
            </a:srgbClr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4902200" y="1485900"/>
            <a:ext cx="1422400" cy="5016500"/>
          </a:xfrm>
          <a:prstGeom prst="roundRect">
            <a:avLst>
              <a:gd name="adj" fmla="val 9451"/>
            </a:avLst>
          </a:prstGeom>
          <a:solidFill>
            <a:srgbClr val="000090">
              <a:alpha val="42000"/>
            </a:srgbClr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6426200" y="1485900"/>
            <a:ext cx="1422400" cy="5016500"/>
          </a:xfrm>
          <a:prstGeom prst="roundRect">
            <a:avLst>
              <a:gd name="adj" fmla="val 9451"/>
            </a:avLst>
          </a:prstGeom>
          <a:solidFill>
            <a:srgbClr val="000090">
              <a:alpha val="42000"/>
            </a:srgbClr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637369" y="1651000"/>
            <a:ext cx="9294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dirty="0" smtClean="0">
                <a:solidFill>
                  <a:srgbClr val="FFFFFF"/>
                </a:solidFill>
              </a:rPr>
              <a:t>プロジェクト</a:t>
            </a:r>
            <a:endParaRPr kumimoji="1" lang="en-US" altLang="ja-JP" sz="1200" dirty="0" smtClean="0">
              <a:solidFill>
                <a:srgbClr val="FFFFFF"/>
              </a:solidFill>
            </a:endParaRPr>
          </a:p>
          <a:p>
            <a:pPr algn="ctr"/>
            <a:r>
              <a:rPr lang="en-US" altLang="ja-JP" sz="3200" dirty="0">
                <a:solidFill>
                  <a:srgbClr val="FFFFFF"/>
                </a:solidFill>
              </a:rPr>
              <a:t>A</a:t>
            </a:r>
            <a:endParaRPr kumimoji="1" lang="ja-JP" altLang="en-US" sz="3200" dirty="0">
              <a:solidFill>
                <a:srgbClr val="FFFF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48669" y="1651000"/>
            <a:ext cx="9294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dirty="0" smtClean="0">
                <a:solidFill>
                  <a:srgbClr val="FFFFFF"/>
                </a:solidFill>
              </a:rPr>
              <a:t>プロジェクト</a:t>
            </a:r>
            <a:endParaRPr kumimoji="1" lang="en-US" altLang="ja-JP" sz="1200" dirty="0" smtClean="0">
              <a:solidFill>
                <a:srgbClr val="FFFFFF"/>
              </a:solidFill>
            </a:endParaRPr>
          </a:p>
          <a:p>
            <a:pPr algn="ctr"/>
            <a:r>
              <a:rPr lang="en-US" altLang="ja-JP" sz="3200" dirty="0" smtClean="0">
                <a:solidFill>
                  <a:srgbClr val="FFFFFF"/>
                </a:solidFill>
              </a:rPr>
              <a:t>B</a:t>
            </a:r>
            <a:endParaRPr kumimoji="1" lang="ja-JP" altLang="en-US" sz="3200" dirty="0">
              <a:solidFill>
                <a:srgbClr val="FFFF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72669" y="1651000"/>
            <a:ext cx="9294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dirty="0" smtClean="0">
                <a:solidFill>
                  <a:srgbClr val="FFFFFF"/>
                </a:solidFill>
              </a:rPr>
              <a:t>プロジェクト</a:t>
            </a:r>
            <a:endParaRPr kumimoji="1" lang="en-US" altLang="ja-JP" sz="1200" dirty="0" smtClean="0">
              <a:solidFill>
                <a:srgbClr val="FFFFFF"/>
              </a:solidFill>
            </a:endParaRPr>
          </a:p>
          <a:p>
            <a:pPr algn="ctr"/>
            <a:r>
              <a:rPr lang="en-US" altLang="ja-JP" sz="3200" dirty="0" smtClean="0">
                <a:solidFill>
                  <a:srgbClr val="FFFFFF"/>
                </a:solidFill>
              </a:rPr>
              <a:t>C</a:t>
            </a:r>
            <a:endParaRPr kumimoji="1" lang="ja-JP" altLang="en-US" sz="3200" dirty="0">
              <a:solidFill>
                <a:srgbClr val="FFFFFF"/>
              </a:solidFill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5453469" y="3038472"/>
            <a:ext cx="342900" cy="755652"/>
            <a:chOff x="3954869" y="3098798"/>
            <a:chExt cx="342900" cy="755652"/>
          </a:xfrm>
          <a:solidFill>
            <a:srgbClr val="FFFF00"/>
          </a:solidFill>
        </p:grpSpPr>
        <p:sp>
          <p:nvSpPr>
            <p:cNvPr id="19" name="円/楕円 18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ローチャート: 論理積ゲート 19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3942169" y="3038472"/>
            <a:ext cx="342900" cy="755652"/>
            <a:chOff x="3954869" y="3098798"/>
            <a:chExt cx="342900" cy="755652"/>
          </a:xfrm>
          <a:solidFill>
            <a:srgbClr val="FFFF00"/>
          </a:solidFill>
        </p:grpSpPr>
        <p:sp>
          <p:nvSpPr>
            <p:cNvPr id="22" name="円/楕円 21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ローチャート: 論理積ゲート 22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6977469" y="3038472"/>
            <a:ext cx="342900" cy="755652"/>
            <a:chOff x="3954869" y="3098798"/>
            <a:chExt cx="342900" cy="755652"/>
          </a:xfrm>
          <a:solidFill>
            <a:srgbClr val="FFFF00"/>
          </a:solidFill>
        </p:grpSpPr>
        <p:sp>
          <p:nvSpPr>
            <p:cNvPr id="25" name="円/楕円 24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ローチャート: 論理積ゲート 25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5453469" y="4371972"/>
            <a:ext cx="342900" cy="755652"/>
            <a:chOff x="3954869" y="3098798"/>
            <a:chExt cx="342900" cy="755652"/>
          </a:xfrm>
        </p:grpSpPr>
        <p:sp>
          <p:nvSpPr>
            <p:cNvPr id="28" name="円/楕円 27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ローチャート: 論理積ゲート 28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図形グループ 29"/>
          <p:cNvGrpSpPr/>
          <p:nvPr/>
        </p:nvGrpSpPr>
        <p:grpSpPr>
          <a:xfrm>
            <a:off x="3942169" y="4371972"/>
            <a:ext cx="342900" cy="755652"/>
            <a:chOff x="3954869" y="3098798"/>
            <a:chExt cx="342900" cy="755652"/>
          </a:xfrm>
        </p:grpSpPr>
        <p:sp>
          <p:nvSpPr>
            <p:cNvPr id="31" name="円/楕円 30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ローチャート: 論理積ゲート 31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" name="図形グループ 32"/>
          <p:cNvGrpSpPr/>
          <p:nvPr/>
        </p:nvGrpSpPr>
        <p:grpSpPr>
          <a:xfrm>
            <a:off x="6977469" y="4371972"/>
            <a:ext cx="342900" cy="755652"/>
            <a:chOff x="3954869" y="3098798"/>
            <a:chExt cx="342900" cy="755652"/>
          </a:xfrm>
        </p:grpSpPr>
        <p:sp>
          <p:nvSpPr>
            <p:cNvPr id="34" name="円/楕円 33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ローチャート: 論理積ゲート 34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図形グループ 35"/>
          <p:cNvGrpSpPr/>
          <p:nvPr/>
        </p:nvGrpSpPr>
        <p:grpSpPr>
          <a:xfrm>
            <a:off x="5453469" y="5381625"/>
            <a:ext cx="342900" cy="755652"/>
            <a:chOff x="3954869" y="3098798"/>
            <a:chExt cx="342900" cy="755652"/>
          </a:xfrm>
        </p:grpSpPr>
        <p:sp>
          <p:nvSpPr>
            <p:cNvPr id="37" name="円/楕円 36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ローチャート: 論理積ゲート 37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3942169" y="5381625"/>
            <a:ext cx="342900" cy="755652"/>
            <a:chOff x="3954869" y="3098798"/>
            <a:chExt cx="342900" cy="755652"/>
          </a:xfrm>
        </p:grpSpPr>
        <p:sp>
          <p:nvSpPr>
            <p:cNvPr id="40" name="円/楕円 39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ローチャート: 論理積ゲート 40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図形グループ 41"/>
          <p:cNvGrpSpPr/>
          <p:nvPr/>
        </p:nvGrpSpPr>
        <p:grpSpPr>
          <a:xfrm>
            <a:off x="6977469" y="5381625"/>
            <a:ext cx="342900" cy="755652"/>
            <a:chOff x="3954869" y="3098798"/>
            <a:chExt cx="342900" cy="755652"/>
          </a:xfrm>
        </p:grpSpPr>
        <p:sp>
          <p:nvSpPr>
            <p:cNvPr id="43" name="円/楕円 42"/>
            <p:cNvSpPr/>
            <p:nvPr/>
          </p:nvSpPr>
          <p:spPr>
            <a:xfrm>
              <a:off x="3954869" y="3098798"/>
              <a:ext cx="342900" cy="330200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ローチャート: 論理積ゲート 43"/>
            <p:cNvSpPr/>
            <p:nvPr/>
          </p:nvSpPr>
          <p:spPr>
            <a:xfrm rot="16200000">
              <a:off x="3916769" y="3473450"/>
              <a:ext cx="419100" cy="34290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5" name="テキスト ボックス 44"/>
          <p:cNvSpPr txBox="1"/>
          <p:nvPr/>
        </p:nvSpPr>
        <p:spPr>
          <a:xfrm>
            <a:off x="3938280" y="3421102"/>
            <a:ext cx="338554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800000"/>
                </a:solidFill>
              </a:rPr>
              <a:t>専任</a:t>
            </a:r>
            <a:endParaRPr kumimoji="1" lang="ja-JP" altLang="en-US" sz="1000" dirty="0">
              <a:solidFill>
                <a:srgbClr val="800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457815" y="3429434"/>
            <a:ext cx="338554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800000"/>
                </a:solidFill>
              </a:rPr>
              <a:t>専任</a:t>
            </a:r>
            <a:endParaRPr kumimoji="1" lang="ja-JP" altLang="en-US" sz="1000" dirty="0">
              <a:solidFill>
                <a:srgbClr val="800000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981815" y="3429434"/>
            <a:ext cx="338554" cy="3488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800000"/>
                </a:solidFill>
              </a:rPr>
              <a:t>専任</a:t>
            </a:r>
            <a:endParaRPr kumimoji="1" lang="ja-JP" altLang="en-US" sz="1000" dirty="0">
              <a:solidFill>
                <a:srgbClr val="80000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938280" y="4770479"/>
            <a:ext cx="338554" cy="3488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0000FF"/>
                </a:solidFill>
              </a:rPr>
              <a:t>兼任</a:t>
            </a:r>
            <a:endParaRPr kumimoji="1" lang="ja-JP" altLang="en-US" sz="1000" dirty="0">
              <a:solidFill>
                <a:srgbClr val="0000FF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457815" y="4778811"/>
            <a:ext cx="338554" cy="3488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0000FF"/>
                </a:solidFill>
              </a:rPr>
              <a:t>兼任</a:t>
            </a:r>
            <a:endParaRPr kumimoji="1" lang="ja-JP" altLang="en-US" sz="1000" dirty="0">
              <a:solidFill>
                <a:srgbClr val="0000FF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981815" y="4778811"/>
            <a:ext cx="338554" cy="3488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0000FF"/>
                </a:solidFill>
              </a:rPr>
              <a:t>兼任</a:t>
            </a:r>
            <a:endParaRPr kumimoji="1" lang="ja-JP" altLang="en-US" sz="1000" dirty="0">
              <a:solidFill>
                <a:srgbClr val="0000FF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938280" y="5786479"/>
            <a:ext cx="338554" cy="3488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0000FF"/>
                </a:solidFill>
              </a:rPr>
              <a:t>兼任</a:t>
            </a:r>
            <a:endParaRPr kumimoji="1" lang="ja-JP" altLang="en-US" sz="1000" dirty="0">
              <a:solidFill>
                <a:srgbClr val="0000FF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457815" y="5794811"/>
            <a:ext cx="338554" cy="3488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0000FF"/>
                </a:solidFill>
              </a:rPr>
              <a:t>兼任</a:t>
            </a:r>
            <a:endParaRPr kumimoji="1" lang="ja-JP" altLang="en-US" sz="1000" dirty="0">
              <a:solidFill>
                <a:srgbClr val="0000FF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981815" y="5794811"/>
            <a:ext cx="338554" cy="3488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000" dirty="0" smtClean="0">
                <a:solidFill>
                  <a:srgbClr val="0000FF"/>
                </a:solidFill>
              </a:rPr>
              <a:t>兼任</a:t>
            </a:r>
            <a:endParaRPr kumimoji="1" lang="ja-JP" altLang="en-US" sz="1000" dirty="0">
              <a:solidFill>
                <a:srgbClr val="0000FF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545771" y="190500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FFFF"/>
                </a:solidFill>
              </a:rPr>
              <a:t>経営者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124200" y="1066800"/>
            <a:ext cx="4858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600" dirty="0" smtClean="0">
                <a:solidFill>
                  <a:srgbClr val="000090"/>
                </a:solidFill>
              </a:rPr>
              <a:t>四半期単位でのマイルストーン達成度確認・</a:t>
            </a:r>
            <a:r>
              <a:rPr kumimoji="1" lang="en-US" altLang="ja-JP" sz="1600" dirty="0" smtClean="0">
                <a:solidFill>
                  <a:srgbClr val="000090"/>
                </a:solidFill>
              </a:rPr>
              <a:t>PDCA</a:t>
            </a:r>
            <a:endParaRPr kumimoji="1" lang="ja-JP" altLang="en-US" sz="1600" dirty="0">
              <a:solidFill>
                <a:srgbClr val="000090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423672" y="2344241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FFFF"/>
                </a:solidFill>
              </a:rPr>
              <a:t>成功の条件</a:t>
            </a:r>
            <a:endParaRPr kumimoji="1" lang="en-US" altLang="ja-JP" dirty="0" smtClean="0">
              <a:solidFill>
                <a:srgbClr val="FFFFFF"/>
              </a:solidFill>
            </a:endParaRPr>
          </a:p>
          <a:p>
            <a:pPr algn="ctr"/>
            <a:r>
              <a:rPr lang="en-US" altLang="ja-JP" sz="1000" dirty="0" smtClean="0">
                <a:solidFill>
                  <a:srgbClr val="FFFFFF"/>
                </a:solidFill>
              </a:rPr>
              <a:t>(KPI</a:t>
            </a:r>
            <a:r>
              <a:rPr lang="ja-JP" altLang="en-US" sz="1000" dirty="0" smtClean="0">
                <a:solidFill>
                  <a:srgbClr val="FFFFFF"/>
                </a:solidFill>
              </a:rPr>
              <a:t>とマイルストーン</a:t>
            </a:r>
            <a:r>
              <a:rPr lang="en-US" altLang="ja-JP" sz="1000" dirty="0" smtClean="0">
                <a:solidFill>
                  <a:srgbClr val="FFFFFF"/>
                </a:solidFill>
              </a:rPr>
              <a:t>)</a:t>
            </a:r>
            <a:endParaRPr kumimoji="1"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924534" y="2298700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FFFF"/>
                </a:solidFill>
              </a:rPr>
              <a:t>成功の条件</a:t>
            </a:r>
            <a:endParaRPr kumimoji="1" lang="en-US" altLang="ja-JP" dirty="0" smtClean="0">
              <a:solidFill>
                <a:srgbClr val="FFFFFF"/>
              </a:solidFill>
            </a:endParaRPr>
          </a:p>
          <a:p>
            <a:pPr algn="ctr"/>
            <a:r>
              <a:rPr lang="en-US" altLang="ja-JP" sz="1000" dirty="0" smtClean="0">
                <a:solidFill>
                  <a:srgbClr val="FFFFFF"/>
                </a:solidFill>
              </a:rPr>
              <a:t>(KPI</a:t>
            </a:r>
            <a:r>
              <a:rPr lang="ja-JP" altLang="en-US" sz="1000" dirty="0" smtClean="0">
                <a:solidFill>
                  <a:srgbClr val="FFFFFF"/>
                </a:solidFill>
              </a:rPr>
              <a:t>とマイルストーン</a:t>
            </a:r>
            <a:r>
              <a:rPr lang="en-US" altLang="ja-JP" sz="1000" dirty="0" smtClean="0">
                <a:solidFill>
                  <a:srgbClr val="FFFFFF"/>
                </a:solidFill>
              </a:rPr>
              <a:t>)</a:t>
            </a:r>
            <a:endParaRPr kumimoji="1"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469469" y="2298700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FFFF"/>
                </a:solidFill>
              </a:rPr>
              <a:t>成功の条件</a:t>
            </a:r>
            <a:endParaRPr kumimoji="1" lang="en-US" altLang="ja-JP" dirty="0" smtClean="0">
              <a:solidFill>
                <a:srgbClr val="FFFFFF"/>
              </a:solidFill>
            </a:endParaRPr>
          </a:p>
          <a:p>
            <a:pPr algn="ctr"/>
            <a:r>
              <a:rPr lang="en-US" altLang="ja-JP" sz="1000" dirty="0" smtClean="0">
                <a:solidFill>
                  <a:srgbClr val="FFFFFF"/>
                </a:solidFill>
              </a:rPr>
              <a:t>(KPI</a:t>
            </a:r>
            <a:r>
              <a:rPr lang="ja-JP" altLang="en-US" sz="1000" dirty="0" smtClean="0">
                <a:solidFill>
                  <a:srgbClr val="FFFFFF"/>
                </a:solidFill>
              </a:rPr>
              <a:t>とマイルストーン</a:t>
            </a:r>
            <a:r>
              <a:rPr lang="en-US" altLang="ja-JP" sz="1000" dirty="0" smtClean="0">
                <a:solidFill>
                  <a:srgbClr val="FFFFFF"/>
                </a:solidFill>
              </a:rPr>
              <a:t>)</a:t>
            </a:r>
            <a:endParaRPr kumimoji="1"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1066800" y="1216223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000090"/>
                </a:solidFill>
              </a:rPr>
              <a:t>レビュー・</a:t>
            </a:r>
            <a:r>
              <a:rPr kumimoji="1" lang="ja-JP" altLang="en-US" sz="1400" dirty="0" smtClean="0">
                <a:solidFill>
                  <a:srgbClr val="000090"/>
                </a:solidFill>
              </a:rPr>
              <a:t>メンバー</a:t>
            </a:r>
            <a:r>
              <a:rPr lang="en-US" altLang="ja-JP" sz="1400" dirty="0" smtClean="0">
                <a:solidFill>
                  <a:srgbClr val="000090"/>
                </a:solidFill>
              </a:rPr>
              <a:t>↓</a:t>
            </a:r>
            <a:endParaRPr kumimoji="1" lang="ja-JP" altLang="en-US" sz="1400" dirty="0">
              <a:solidFill>
                <a:srgbClr val="000090"/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1066800" y="3928646"/>
            <a:ext cx="1421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0090"/>
                </a:solidFill>
              </a:rPr>
              <a:t>スポンサード</a:t>
            </a:r>
            <a:r>
              <a:rPr kumimoji="1" lang="en-US" altLang="ja-JP" sz="1600" dirty="0" smtClean="0">
                <a:solidFill>
                  <a:srgbClr val="000090"/>
                </a:solidFill>
              </a:rPr>
              <a:t> ↓</a:t>
            </a:r>
            <a:endParaRPr kumimoji="1" lang="ja-JP" alt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0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マーケティングに力を入れる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9600" y="5385137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defRPr>
            </a:lvl1pPr>
          </a:lstStyle>
          <a:p>
            <a:r>
              <a:rPr lang="ja-JP" altLang="en-US" dirty="0" smtClean="0"/>
              <a:t>テクノロジーやトレンドの変化</a:t>
            </a:r>
            <a:r>
              <a:rPr lang="ja-JP" altLang="en-US" dirty="0"/>
              <a:t>が自社の収益構造にどのような影響を与えているか、あるいは今後与えるかについて客観的</a:t>
            </a:r>
            <a:r>
              <a:rPr lang="ja-JP" altLang="en-US" dirty="0" smtClean="0"/>
              <a:t>な評価を</a:t>
            </a:r>
            <a:r>
              <a:rPr lang="ja-JP" altLang="en-US" dirty="0"/>
              <a:t>行い、事業戦略との整合性</a:t>
            </a:r>
            <a:r>
              <a:rPr lang="ja-JP" altLang="en-US" dirty="0" smtClean="0"/>
              <a:t>を確認する</a:t>
            </a:r>
            <a:r>
              <a:rPr lang="ja-JP" altLang="en-US" dirty="0"/>
              <a:t>必要がある。</a:t>
            </a:r>
          </a:p>
        </p:txBody>
      </p:sp>
      <p:sp>
        <p:nvSpPr>
          <p:cNvPr id="10" name="角丸四角形 9"/>
          <p:cNvSpPr/>
          <p:nvPr/>
        </p:nvSpPr>
        <p:spPr bwMode="auto">
          <a:xfrm>
            <a:off x="609600" y="2946737"/>
            <a:ext cx="3962400" cy="1600200"/>
          </a:xfrm>
          <a:prstGeom prst="round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400" dirty="0" smtClean="0"/>
              <a:t>担当するお客様から売上や利益をあげること</a:t>
            </a:r>
            <a:endParaRPr kumimoji="0" lang="en-US" altLang="ja-JP" sz="1400" dirty="0" smtClean="0"/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お客様の現状や課題</a:t>
            </a:r>
            <a:r>
              <a:rPr kumimoji="0" lang="ja-JP" altLang="en-US" dirty="0"/>
              <a:t>の理解</a:t>
            </a:r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お客様個別の要望への対応</a:t>
            </a:r>
            <a:endParaRPr kumimoji="0" lang="ja-JP" altLang="en-US" dirty="0"/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お客様個別の提案戦略の策定と実践</a:t>
            </a:r>
            <a:endParaRPr kumimoji="0" lang="en-US" altLang="ja-JP" dirty="0" smtClean="0"/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お客様の意志決定プロセスに関与し契約・受注</a:t>
            </a:r>
            <a:endParaRPr kumimoji="0" lang="en-US" altLang="ja-JP" dirty="0" smtClean="0"/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売上と利益の計上</a:t>
            </a:r>
            <a:endParaRPr kumimoji="0" lang="ja-JP" altLang="en-US" dirty="0"/>
          </a:p>
        </p:txBody>
      </p:sp>
      <p:sp>
        <p:nvSpPr>
          <p:cNvPr id="11" name="角丸四角形 10"/>
          <p:cNvSpPr/>
          <p:nvPr/>
        </p:nvSpPr>
        <p:spPr bwMode="auto">
          <a:xfrm>
            <a:off x="4648200" y="2946737"/>
            <a:ext cx="3962400" cy="16002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400" dirty="0" smtClean="0"/>
              <a:t>事業領域の拡大や市場を創造すること</a:t>
            </a:r>
            <a:endParaRPr kumimoji="0" lang="en-US" altLang="ja-JP" sz="1400" dirty="0" smtClean="0"/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市場</a:t>
            </a:r>
            <a:r>
              <a:rPr kumimoji="0" lang="ja-JP" altLang="en-US" dirty="0"/>
              <a:t>の理解と分析</a:t>
            </a:r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マーケティング</a:t>
            </a:r>
            <a:r>
              <a:rPr kumimoji="0" lang="ja-JP" altLang="en-US" dirty="0"/>
              <a:t>戦略の立案</a:t>
            </a:r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製品</a:t>
            </a:r>
            <a:r>
              <a:rPr kumimoji="0" lang="ja-JP" altLang="en-US" dirty="0"/>
              <a:t>やサービスの開発や体系化</a:t>
            </a:r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製品</a:t>
            </a:r>
            <a:r>
              <a:rPr kumimoji="0" lang="ja-JP" altLang="en-US" dirty="0"/>
              <a:t>やサービスの価格つけ</a:t>
            </a:r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販売</a:t>
            </a:r>
            <a:r>
              <a:rPr kumimoji="0" lang="ja-JP" altLang="en-US" dirty="0"/>
              <a:t>方法の戦略策定と</a:t>
            </a:r>
            <a:r>
              <a:rPr kumimoji="0" lang="ja-JP" altLang="en-US" dirty="0" smtClean="0"/>
              <a:t>展開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609600" y="4623137"/>
            <a:ext cx="3962400" cy="3810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600" dirty="0" smtClean="0"/>
              <a:t>現在：今月・今四半期・今年</a:t>
            </a:r>
            <a:endParaRPr kumimoji="0" lang="ja-JP" altLang="en-US" sz="1600" dirty="0"/>
          </a:p>
        </p:txBody>
      </p:sp>
      <p:sp>
        <p:nvSpPr>
          <p:cNvPr id="13" name="角丸四角形 12"/>
          <p:cNvSpPr/>
          <p:nvPr/>
        </p:nvSpPr>
        <p:spPr bwMode="auto">
          <a:xfrm>
            <a:off x="4648200" y="4623137"/>
            <a:ext cx="3962400" cy="38100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600" dirty="0" smtClean="0"/>
              <a:t>将来：来期・次期三カ年・長期</a:t>
            </a:r>
            <a:endParaRPr kumimoji="0" lang="ja-JP" altLang="en-US" sz="1600" dirty="0"/>
          </a:p>
        </p:txBody>
      </p:sp>
      <p:sp>
        <p:nvSpPr>
          <p:cNvPr id="14" name="角丸四角形 13"/>
          <p:cNvSpPr/>
          <p:nvPr/>
        </p:nvSpPr>
        <p:spPr bwMode="auto">
          <a:xfrm>
            <a:off x="609600" y="2489537"/>
            <a:ext cx="3962400" cy="3810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800" dirty="0" smtClean="0"/>
              <a:t>セールス</a:t>
            </a:r>
            <a:endParaRPr kumimoji="0" lang="ja-JP" altLang="en-US" sz="1800" dirty="0"/>
          </a:p>
        </p:txBody>
      </p:sp>
      <p:sp>
        <p:nvSpPr>
          <p:cNvPr id="15" name="角丸四角形 14"/>
          <p:cNvSpPr/>
          <p:nvPr/>
        </p:nvSpPr>
        <p:spPr bwMode="auto">
          <a:xfrm>
            <a:off x="4648200" y="2489537"/>
            <a:ext cx="3962400" cy="38100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800" dirty="0" smtClean="0"/>
              <a:t>マーケティング</a:t>
            </a:r>
            <a:endParaRPr kumimoji="0" lang="ja-JP" altLang="en-US" sz="18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9600" y="1346537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defRPr>
            </a:lvl1pPr>
          </a:lstStyle>
          <a:p>
            <a:r>
              <a:rPr lang="ja-JP" altLang="en-US" sz="2400" dirty="0" smtClean="0"/>
              <a:t>セールスだけではビジネスは維持できない。</a:t>
            </a:r>
            <a:endParaRPr lang="en-US" altLang="ja-JP" sz="2400" dirty="0" smtClean="0"/>
          </a:p>
          <a:p>
            <a:r>
              <a:rPr lang="ja-JP" altLang="en-US" sz="2400" dirty="0" smtClean="0"/>
              <a:t>マーケティングによる事業領域の拡大や市場の創造が必要。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3499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ビジネスをスイッチする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685800" y="1371600"/>
            <a:ext cx="2514600" cy="2209800"/>
          </a:xfrm>
          <a:prstGeom prst="roundRect">
            <a:avLst>
              <a:gd name="adj" fmla="val 3704"/>
            </a:avLst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2209800" y="2590800"/>
            <a:ext cx="990600" cy="990600"/>
          </a:xfrm>
          <a:prstGeom prst="roundRect">
            <a:avLst>
              <a:gd name="adj" fmla="val 3704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1400" dirty="0">
                <a:solidFill>
                  <a:schemeClr val="bg2">
                    <a:lumMod val="50000"/>
                  </a:schemeClr>
                </a:solidFill>
              </a:rPr>
              <a:t>工数不足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43000" y="990600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FFFF"/>
                </a:solidFill>
              </a:rPr>
              <a:t>大手</a:t>
            </a:r>
            <a:r>
              <a:rPr kumimoji="1" lang="en-US" altLang="ja-JP" sz="2000" dirty="0" smtClean="0">
                <a:solidFill>
                  <a:srgbClr val="FFFFFF"/>
                </a:solidFill>
              </a:rPr>
              <a:t>SI</a:t>
            </a:r>
            <a:r>
              <a:rPr kumimoji="1" lang="ja-JP" altLang="en-US" sz="2000" dirty="0" smtClean="0">
                <a:solidFill>
                  <a:srgbClr val="FFFFFF"/>
                </a:solidFill>
              </a:rPr>
              <a:t>事業者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136589" y="160020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FFFF"/>
                </a:solidFill>
              </a:rPr>
              <a:t>プロジェクト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105400" y="4876800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  <a:effectLst>
                  <a:glow rad="101600">
                    <a:srgbClr val="FF6600">
                      <a:alpha val="40000"/>
                    </a:srgbClr>
                  </a:glow>
                </a:effectLst>
              </a:rPr>
              <a:t>自分で</a:t>
            </a:r>
            <a:endParaRPr kumimoji="1" lang="en-US" altLang="ja-JP" sz="3200" dirty="0" smtClean="0">
              <a:solidFill>
                <a:schemeClr val="bg1"/>
              </a:solidFill>
              <a:effectLst>
                <a:glow rad="101600">
                  <a:srgbClr val="FF6600">
                    <a:alpha val="40000"/>
                  </a:srgbClr>
                </a:glow>
              </a:effectLst>
            </a:endParaRPr>
          </a:p>
          <a:p>
            <a:r>
              <a:rPr kumimoji="1" lang="ja-JP" altLang="en-US" sz="3200" dirty="0" smtClean="0">
                <a:solidFill>
                  <a:schemeClr val="bg1"/>
                </a:solidFill>
                <a:effectLst>
                  <a:glow rad="101600">
                    <a:srgbClr val="FF6600">
                      <a:alpha val="40000"/>
                    </a:srgbClr>
                  </a:glow>
                </a:effectLst>
              </a:rPr>
              <a:t>自分の将来を</a:t>
            </a:r>
            <a:endParaRPr kumimoji="1" lang="en-US" altLang="ja-JP" sz="3200" dirty="0" smtClean="0">
              <a:solidFill>
                <a:schemeClr val="bg1"/>
              </a:solidFill>
              <a:effectLst>
                <a:glow rad="101600">
                  <a:srgbClr val="FF6600">
                    <a:alpha val="40000"/>
                  </a:srgbClr>
                </a:glow>
              </a:effectLst>
            </a:endParaRPr>
          </a:p>
          <a:p>
            <a:r>
              <a:rPr kumimoji="1" lang="ja-JP" altLang="en-US" sz="3200" dirty="0" smtClean="0">
                <a:solidFill>
                  <a:schemeClr val="bg1"/>
                </a:solidFill>
                <a:effectLst>
                  <a:glow rad="101600">
                    <a:srgbClr val="FF6600">
                      <a:alpha val="40000"/>
                    </a:srgbClr>
                  </a:glow>
                </a:effectLst>
              </a:rPr>
              <a:t>創り出すビジネス</a:t>
            </a:r>
            <a:endParaRPr kumimoji="1" lang="en-US" altLang="ja-JP" sz="3200" dirty="0" smtClean="0">
              <a:solidFill>
                <a:schemeClr val="bg1"/>
              </a:solidFill>
              <a:effectLst>
                <a:glow rad="101600">
                  <a:srgbClr val="FF6600">
                    <a:alpha val="40000"/>
                  </a:srgbClr>
                </a:glow>
              </a:effectLst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685800" y="4114800"/>
            <a:ext cx="1371600" cy="2514600"/>
            <a:chOff x="685800" y="3962400"/>
            <a:chExt cx="1371600" cy="2514600"/>
          </a:xfrm>
        </p:grpSpPr>
        <p:sp>
          <p:nvSpPr>
            <p:cNvPr id="22" name="角丸四角形 21"/>
            <p:cNvSpPr/>
            <p:nvPr/>
          </p:nvSpPr>
          <p:spPr bwMode="auto">
            <a:xfrm>
              <a:off x="685800" y="3962400"/>
              <a:ext cx="762000" cy="685800"/>
            </a:xfrm>
            <a:prstGeom prst="roundRect">
              <a:avLst>
                <a:gd name="adj" fmla="val 5000"/>
              </a:avLst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5" name="角丸四角形 24"/>
            <p:cNvSpPr/>
            <p:nvPr/>
          </p:nvSpPr>
          <p:spPr bwMode="auto">
            <a:xfrm>
              <a:off x="685800" y="5334000"/>
              <a:ext cx="1371600" cy="1143000"/>
            </a:xfrm>
            <a:prstGeom prst="roundRect">
              <a:avLst>
                <a:gd name="adj" fmla="val 3704"/>
              </a:avLst>
            </a:prstGeom>
            <a:solidFill>
              <a:schemeClr val="bg1">
                <a:lumMod val="5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大手</a:t>
              </a:r>
              <a:r>
                <a:rPr kumimoji="0" lang="en-US" altLang="ja-JP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事業者</a:t>
              </a:r>
            </a:p>
          </p:txBody>
        </p:sp>
        <p:cxnSp>
          <p:nvCxnSpPr>
            <p:cNvPr id="34" name="直線矢印コネクタ 33"/>
            <p:cNvCxnSpPr>
              <a:stCxn id="25" idx="0"/>
              <a:endCxn id="22" idx="2"/>
            </p:cNvCxnSpPr>
            <p:nvPr/>
          </p:nvCxnSpPr>
          <p:spPr bwMode="auto">
            <a:xfrm flipH="1" flipV="1">
              <a:off x="1066800" y="4648200"/>
              <a:ext cx="304800" cy="6858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ysDash"/>
              <a:round/>
              <a:headEnd type="triangl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図形グループ 12"/>
          <p:cNvGrpSpPr/>
          <p:nvPr/>
        </p:nvGrpSpPr>
        <p:grpSpPr>
          <a:xfrm>
            <a:off x="1066800" y="3962400"/>
            <a:ext cx="3810000" cy="2514600"/>
            <a:chOff x="1066800" y="3810000"/>
            <a:chExt cx="3810000" cy="2514600"/>
          </a:xfrm>
        </p:grpSpPr>
        <p:grpSp>
          <p:nvGrpSpPr>
            <p:cNvPr id="9" name="図形グループ 8"/>
            <p:cNvGrpSpPr/>
            <p:nvPr/>
          </p:nvGrpSpPr>
          <p:grpSpPr>
            <a:xfrm>
              <a:off x="1066800" y="3810000"/>
              <a:ext cx="3810000" cy="2514600"/>
              <a:chOff x="1066800" y="3810000"/>
              <a:chExt cx="3810000" cy="2514600"/>
            </a:xfrm>
          </p:grpSpPr>
          <p:sp>
            <p:nvSpPr>
              <p:cNvPr id="27" name="角丸四角形 26"/>
              <p:cNvSpPr/>
              <p:nvPr/>
            </p:nvSpPr>
            <p:spPr bwMode="auto">
              <a:xfrm>
                <a:off x="2209800" y="5562600"/>
                <a:ext cx="838200" cy="762000"/>
              </a:xfrm>
              <a:prstGeom prst="roundRect">
                <a:avLst>
                  <a:gd name="adj" fmla="val 3704"/>
                </a:avLst>
              </a:prstGeom>
              <a:solidFill>
                <a:srgbClr val="80000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ユーザー</a:t>
                </a:r>
                <a:endParaRPr kumimoji="0" lang="en-US" altLang="ja-JP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dirty="0" smtClean="0">
                    <a:solidFill>
                      <a:srgbClr val="FFFFFF"/>
                    </a:solidFill>
                    <a:latin typeface="Arial" charset="0"/>
                    <a:ea typeface="HG丸ｺﾞｼｯｸM-PRO" pitchFamily="50" charset="-128"/>
                  </a:rPr>
                  <a:t>企業</a:t>
                </a:r>
                <a:endParaRPr kumimoji="0" lang="ja-JP" altLang="en-US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28" name="角丸四角形 27"/>
              <p:cNvSpPr/>
              <p:nvPr/>
            </p:nvSpPr>
            <p:spPr bwMode="auto">
              <a:xfrm>
                <a:off x="3124200" y="5562600"/>
                <a:ext cx="838200" cy="762000"/>
              </a:xfrm>
              <a:prstGeom prst="roundRect">
                <a:avLst>
                  <a:gd name="adj" fmla="val 3704"/>
                </a:avLst>
              </a:prstGeom>
              <a:solidFill>
                <a:srgbClr val="80000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kumimoji="0" lang="ja-JP" altLang="en-US" dirty="0" smtClean="0">
                    <a:solidFill>
                      <a:srgbClr val="FFFFFF"/>
                    </a:solidFill>
                    <a:latin typeface="Arial" charset="0"/>
                    <a:ea typeface="HG丸ｺﾞｼｯｸM-PRO" pitchFamily="50" charset="-128"/>
                  </a:rPr>
                  <a:t>ユーザー</a:t>
                </a:r>
                <a:endParaRPr kumimoji="0" lang="en-US" altLang="ja-JP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endParaRPr>
              </a:p>
              <a:p>
                <a:pPr algn="ctr">
                  <a:spcBef>
                    <a:spcPct val="20000"/>
                  </a:spcBef>
                </a:pPr>
                <a:r>
                  <a:rPr kumimoji="0" lang="ja-JP" altLang="en-US" dirty="0" smtClean="0">
                    <a:solidFill>
                      <a:srgbClr val="FFFFFF"/>
                    </a:solidFill>
                    <a:latin typeface="Arial" charset="0"/>
                    <a:ea typeface="HG丸ｺﾞｼｯｸM-PRO" pitchFamily="50" charset="-128"/>
                  </a:rPr>
                  <a:t>企業</a:t>
                </a:r>
                <a:endParaRPr kumimoji="0" lang="ja-JP" altLang="en-US" dirty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29" name="角丸四角形 28"/>
              <p:cNvSpPr/>
              <p:nvPr/>
            </p:nvSpPr>
            <p:spPr bwMode="auto">
              <a:xfrm>
                <a:off x="4038600" y="5562600"/>
                <a:ext cx="838200" cy="762000"/>
              </a:xfrm>
              <a:prstGeom prst="roundRect">
                <a:avLst>
                  <a:gd name="adj" fmla="val 3704"/>
                </a:avLst>
              </a:prstGeom>
              <a:solidFill>
                <a:srgbClr val="80000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kumimoji="0" lang="ja-JP" altLang="en-US" dirty="0" smtClean="0">
                    <a:solidFill>
                      <a:srgbClr val="FFFFFF"/>
                    </a:solidFill>
                    <a:latin typeface="Arial" charset="0"/>
                    <a:ea typeface="HG丸ｺﾞｼｯｸM-PRO" pitchFamily="50" charset="-128"/>
                  </a:rPr>
                  <a:t>ユーザー</a:t>
                </a:r>
                <a:endParaRPr kumimoji="0" lang="en-US" altLang="ja-JP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endParaRPr>
              </a:p>
              <a:p>
                <a:pPr algn="ctr">
                  <a:spcBef>
                    <a:spcPct val="20000"/>
                  </a:spcBef>
                </a:pPr>
                <a:r>
                  <a:rPr kumimoji="0" lang="ja-JP" altLang="en-US" dirty="0" smtClean="0">
                    <a:solidFill>
                      <a:srgbClr val="FFFFFF"/>
                    </a:solidFill>
                    <a:latin typeface="Arial" charset="0"/>
                    <a:ea typeface="HG丸ｺﾞｼｯｸM-PRO" pitchFamily="50" charset="-128"/>
                  </a:rPr>
                  <a:t>企業</a:t>
                </a:r>
                <a:endParaRPr kumimoji="0" lang="ja-JP" altLang="en-US" dirty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31" name="雲 30"/>
              <p:cNvSpPr/>
              <p:nvPr/>
            </p:nvSpPr>
            <p:spPr bwMode="auto">
              <a:xfrm>
                <a:off x="2514600" y="3810000"/>
                <a:ext cx="2362200" cy="990600"/>
              </a:xfrm>
              <a:prstGeom prst="cloud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</a:rPr>
                  <a:t>独自</a:t>
                </a:r>
                <a:endPara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</a:rPr>
                  <a:t>サービス</a:t>
                </a:r>
              </a:p>
            </p:txBody>
          </p:sp>
          <p:cxnSp>
            <p:nvCxnSpPr>
              <p:cNvPr id="37" name="直線矢印コネクタ 36"/>
              <p:cNvCxnSpPr>
                <a:stCxn id="27" idx="0"/>
                <a:endCxn id="22" idx="2"/>
              </p:cNvCxnSpPr>
              <p:nvPr/>
            </p:nvCxnSpPr>
            <p:spPr bwMode="auto">
              <a:xfrm flipH="1" flipV="1">
                <a:off x="1066800" y="4572000"/>
                <a:ext cx="1562100" cy="990600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bg1"/>
                </a:solidFill>
                <a:prstDash val="sysDash"/>
                <a:round/>
                <a:headEnd type="triangl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直線矢印コネクタ 41"/>
              <p:cNvCxnSpPr>
                <a:stCxn id="31" idx="2"/>
                <a:endCxn id="22" idx="3"/>
              </p:cNvCxnSpPr>
              <p:nvPr/>
            </p:nvCxnSpPr>
            <p:spPr bwMode="auto">
              <a:xfrm flipH="1" flipV="1">
                <a:off x="1447800" y="4229100"/>
                <a:ext cx="1074127" cy="76200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bg1"/>
                </a:solidFill>
                <a:prstDash val="sysDash"/>
                <a:round/>
                <a:headEnd type="triangl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直線矢印コネクタ 45"/>
              <p:cNvCxnSpPr>
                <a:stCxn id="28" idx="0"/>
                <a:endCxn id="31" idx="1"/>
              </p:cNvCxnSpPr>
              <p:nvPr/>
            </p:nvCxnSpPr>
            <p:spPr bwMode="auto">
              <a:xfrm flipV="1">
                <a:off x="3543300" y="4799545"/>
                <a:ext cx="152400" cy="763055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bg1"/>
                </a:solidFill>
                <a:prstDash val="sysDash"/>
                <a:round/>
                <a:headEnd type="triangl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" name="直線矢印コネクタ 49"/>
            <p:cNvCxnSpPr>
              <a:stCxn id="29" idx="0"/>
              <a:endCxn id="31" idx="1"/>
            </p:cNvCxnSpPr>
            <p:nvPr/>
          </p:nvCxnSpPr>
          <p:spPr bwMode="auto">
            <a:xfrm flipH="1" flipV="1">
              <a:off x="3695700" y="4799545"/>
              <a:ext cx="762000" cy="763055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ysDash"/>
              <a:round/>
              <a:headEnd type="triangl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テキスト ボックス 55"/>
            <p:cNvSpPr txBox="1"/>
            <p:nvPr/>
          </p:nvSpPr>
          <p:spPr>
            <a:xfrm>
              <a:off x="2057400" y="464820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攻めの</a:t>
              </a:r>
              <a:endParaRPr kumimoji="1" lang="en-US" altLang="ja-JP" dirty="0" smtClean="0">
                <a:solidFill>
                  <a:srgbClr val="FFFFFF"/>
                </a:solidFill>
              </a:endParaRPr>
            </a:p>
            <a:p>
              <a:r>
                <a:rPr lang="ja-JP" altLang="en-US" dirty="0" smtClean="0">
                  <a:solidFill>
                    <a:srgbClr val="FFFFFF"/>
                  </a:solidFill>
                </a:rPr>
                <a:t>ビジネス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57" name="テキスト ボックス 56"/>
          <p:cNvSpPr txBox="1"/>
          <p:nvPr/>
        </p:nvSpPr>
        <p:spPr>
          <a:xfrm>
            <a:off x="5105400" y="1600200"/>
            <a:ext cx="3810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自分で自分の将来を</a:t>
            </a:r>
            <a:endParaRPr kumimoji="1" lang="en-US" altLang="ja-JP" sz="2800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kumimoji="1" lang="ja-JP" altLang="en-US" sz="28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決められないビジネス</a:t>
            </a:r>
            <a:endParaRPr kumimoji="1" lang="en-US" altLang="ja-JP" sz="2800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6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自分の意志で事業計画が描けない</a:t>
            </a:r>
            <a:endParaRPr lang="en-US" altLang="ja-JP" sz="1600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sz="16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価格競争、いずれは消耗戦</a:t>
            </a:r>
            <a:endParaRPr kumimoji="1" lang="en-US" altLang="ja-JP" sz="1600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6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中長期的には案件減少</a:t>
            </a:r>
            <a:endParaRPr kumimoji="1" lang="ja-JP" altLang="en-US" sz="1600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3200400" y="1371600"/>
            <a:ext cx="1676400" cy="2209800"/>
            <a:chOff x="3200400" y="1219200"/>
            <a:chExt cx="1676400" cy="2209800"/>
          </a:xfrm>
        </p:grpSpPr>
        <p:sp>
          <p:nvSpPr>
            <p:cNvPr id="6" name="角丸四角形 5"/>
            <p:cNvSpPr/>
            <p:nvPr/>
          </p:nvSpPr>
          <p:spPr bwMode="auto">
            <a:xfrm>
              <a:off x="4114800" y="1219200"/>
              <a:ext cx="762000" cy="685800"/>
            </a:xfrm>
            <a:prstGeom prst="roundRect">
              <a:avLst>
                <a:gd name="adj" fmla="val 5000"/>
              </a:avLst>
            </a:prstGeom>
            <a:solidFill>
              <a:schemeClr val="accent5">
                <a:lumMod val="5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A</a:t>
              </a:r>
              <a:r>
                <a:rPr kumimoji="0" lang="ja-JP" altLang="en-US" sz="20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社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" name="角丸四角形 6"/>
            <p:cNvSpPr/>
            <p:nvPr/>
          </p:nvSpPr>
          <p:spPr bwMode="auto">
            <a:xfrm>
              <a:off x="4114800" y="1981200"/>
              <a:ext cx="762000" cy="685800"/>
            </a:xfrm>
            <a:prstGeom prst="roundRect">
              <a:avLst>
                <a:gd name="adj" fmla="val 5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B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社</a:t>
              </a:r>
            </a:p>
          </p:txBody>
        </p:sp>
        <p:sp>
          <p:nvSpPr>
            <p:cNvPr id="8" name="角丸四角形 7"/>
            <p:cNvSpPr/>
            <p:nvPr/>
          </p:nvSpPr>
          <p:spPr bwMode="auto">
            <a:xfrm>
              <a:off x="4114800" y="2743200"/>
              <a:ext cx="762000" cy="685800"/>
            </a:xfrm>
            <a:prstGeom prst="roundRect">
              <a:avLst>
                <a:gd name="adj" fmla="val 5000"/>
              </a:avLst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C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社</a:t>
              </a:r>
            </a:p>
          </p:txBody>
        </p:sp>
        <p:cxnSp>
          <p:nvCxnSpPr>
            <p:cNvPr id="10" name="直線矢印コネクタ 9"/>
            <p:cNvCxnSpPr>
              <a:stCxn id="6" idx="1"/>
            </p:cNvCxnSpPr>
            <p:nvPr/>
          </p:nvCxnSpPr>
          <p:spPr bwMode="auto">
            <a:xfrm flipH="1">
              <a:off x="3200400" y="1562100"/>
              <a:ext cx="914400" cy="11049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直線矢印コネクタ 10"/>
            <p:cNvCxnSpPr>
              <a:stCxn id="7" idx="1"/>
              <a:endCxn id="5" idx="3"/>
            </p:cNvCxnSpPr>
            <p:nvPr/>
          </p:nvCxnSpPr>
          <p:spPr bwMode="auto">
            <a:xfrm flipH="1">
              <a:off x="3200400" y="2324100"/>
              <a:ext cx="914400" cy="5334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直線矢印コネクタ 11"/>
            <p:cNvCxnSpPr>
              <a:stCxn id="8" idx="1"/>
            </p:cNvCxnSpPr>
            <p:nvPr/>
          </p:nvCxnSpPr>
          <p:spPr bwMode="auto">
            <a:xfrm flipH="1">
              <a:off x="3200400" y="3086100"/>
              <a:ext cx="914400" cy="381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テキスト ボックス 57"/>
            <p:cNvSpPr txBox="1"/>
            <p:nvPr/>
          </p:nvSpPr>
          <p:spPr>
            <a:xfrm>
              <a:off x="3200400" y="129540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待ちの</a:t>
              </a:r>
              <a:endParaRPr kumimoji="1" lang="en-US" altLang="ja-JP" dirty="0" smtClean="0">
                <a:solidFill>
                  <a:srgbClr val="FFFFFF"/>
                </a:solidFill>
              </a:endParaRPr>
            </a:p>
            <a:p>
              <a:r>
                <a:rPr lang="ja-JP" altLang="en-US" dirty="0" smtClean="0">
                  <a:solidFill>
                    <a:srgbClr val="FFFFFF"/>
                  </a:solidFill>
                </a:rPr>
                <a:t>ビジネス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59" name="下矢印 58"/>
          <p:cNvSpPr/>
          <p:nvPr/>
        </p:nvSpPr>
        <p:spPr bwMode="auto">
          <a:xfrm>
            <a:off x="6400800" y="3429000"/>
            <a:ext cx="1219200" cy="1447800"/>
          </a:xfrm>
          <a:prstGeom prst="downArrow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68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build="p"/>
      <p:bldP spid="57" grpId="0" build="p"/>
      <p:bldP spid="5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15158" y="2895600"/>
            <a:ext cx="22365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補足資料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99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スクリーンショット 2014-01-24 13.5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4" y="914400"/>
            <a:ext cx="5738347" cy="567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sz="2400" dirty="0" smtClean="0"/>
              <a:t>著作権フリー／ビジネス・プレゼンテーションライブラリー・</a:t>
            </a:r>
            <a:r>
              <a:rPr kumimoji="1" lang="en-US" altLang="ja-JP" sz="2400" dirty="0" err="1" smtClean="0">
                <a:latin typeface="Silom"/>
                <a:cs typeface="Silom"/>
              </a:rPr>
              <a:t>LiBRA</a:t>
            </a:r>
            <a:r>
              <a:rPr kumimoji="1" lang="ja-JP" altLang="en-US" sz="2400" dirty="0" smtClean="0"/>
              <a:t>！</a:t>
            </a:r>
            <a:endParaRPr kumimoji="1" lang="ja-JP" altLang="en-US" sz="2400" dirty="0"/>
          </a:p>
        </p:txBody>
      </p:sp>
      <p:pic>
        <p:nvPicPr>
          <p:cNvPr id="9" name="図 8" descr="スクリーンショット 2014-01-24 13.44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58" y="1143000"/>
            <a:ext cx="4078942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図 9" descr="スクリーンショット 2014-01-24 13.45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388090"/>
            <a:ext cx="2971800" cy="4205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正方形/長方形 10"/>
          <p:cNvSpPr/>
          <p:nvPr/>
        </p:nvSpPr>
        <p:spPr>
          <a:xfrm>
            <a:off x="1676400" y="914400"/>
            <a:ext cx="2646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hlinkClick r:id="rId5"/>
              </a:rPr>
              <a:t>http://libra.netcommerce.co.jp/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57194" y="914400"/>
            <a:ext cx="1395702" cy="415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rgbClr val="FFFF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pic>
        <p:nvPicPr>
          <p:cNvPr id="3" name="図 2" descr="LIBRA_logo-300x5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4" y="993045"/>
            <a:ext cx="1319206" cy="2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3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2"/>
          <p:cNvSpPr txBox="1">
            <a:spLocks noChangeArrowheads="1"/>
          </p:cNvSpPr>
          <p:nvPr/>
        </p:nvSpPr>
        <p:spPr bwMode="auto">
          <a:xfrm>
            <a:off x="748374" y="1295400"/>
            <a:ext cx="34547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16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【</a:t>
            </a:r>
            <a:r>
              <a:rPr lang="ja-JP" altLang="en-US" sz="16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毎日</a:t>
            </a:r>
            <a:r>
              <a:rPr lang="en-US" altLang="ja-JP" sz="16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】</a:t>
            </a:r>
            <a:r>
              <a:rPr lang="ja-JP" altLang="en-US" sz="16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  <a:r>
              <a:rPr lang="en-US" altLang="ja-JP" sz="1600" dirty="0" err="1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Itmedia</a:t>
            </a:r>
            <a:r>
              <a:rPr lang="en-US" altLang="ja-JP" sz="16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ja-JP" altLang="en-US" sz="16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オルタナティブ・ブログ</a:t>
            </a:r>
            <a:endParaRPr lang="ja-JP" altLang="en-US" sz="1600" dirty="0">
              <a:solidFill>
                <a:srgbClr val="FFFFFF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4" name="正方形/長方形 5">
            <a:hlinkClick r:id="rId2"/>
          </p:cNvPr>
          <p:cNvSpPr>
            <a:spLocks noChangeArrowheads="1"/>
          </p:cNvSpPr>
          <p:nvPr/>
        </p:nvSpPr>
        <p:spPr bwMode="auto">
          <a:xfrm>
            <a:off x="824574" y="6138446"/>
            <a:ext cx="3697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http://</a:t>
            </a:r>
            <a:r>
              <a:rPr lang="en-US" altLang="ja-JP" sz="1600" dirty="0" err="1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blogs.itmedia.co.jp</a:t>
            </a:r>
            <a:r>
              <a:rPr lang="en-US" altLang="ja-JP" sz="1600" dirty="0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/</a:t>
            </a:r>
            <a:r>
              <a:rPr lang="en-US" altLang="ja-JP" sz="1600" dirty="0" err="1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itsolutionjuku</a:t>
            </a:r>
            <a:r>
              <a:rPr lang="en-US" altLang="ja-JP" sz="1600" dirty="0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/</a:t>
            </a:r>
            <a:endParaRPr lang="ja-JP" altLang="en-US" sz="1600" dirty="0">
              <a:solidFill>
                <a:srgbClr val="FFFFFF"/>
              </a:solidFill>
              <a:effectLst>
                <a:glow rad="101600">
                  <a:schemeClr val="accent6">
                    <a:lumMod val="60000"/>
                    <a:lumOff val="40000"/>
                    <a:alpha val="75000"/>
                  </a:schemeClr>
                </a:glow>
              </a:effectLst>
            </a:endParaRPr>
          </a:p>
        </p:txBody>
      </p:sp>
      <p:pic>
        <p:nvPicPr>
          <p:cNvPr id="2" name="図 1" descr="スクリーンショット 2014-06-09 15.36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74" y="1718846"/>
            <a:ext cx="3957456" cy="4343400"/>
          </a:xfrm>
          <a:prstGeom prst="rect">
            <a:avLst/>
          </a:prstGeom>
        </p:spPr>
      </p:pic>
      <p:sp>
        <p:nvSpPr>
          <p:cNvPr id="18" name="正方形/長方形 5">
            <a:hlinkClick r:id="rId2"/>
          </p:cNvPr>
          <p:cNvSpPr>
            <a:spLocks noChangeArrowheads="1"/>
          </p:cNvSpPr>
          <p:nvPr/>
        </p:nvSpPr>
        <p:spPr bwMode="auto">
          <a:xfrm>
            <a:off x="5015574" y="6138446"/>
            <a:ext cx="33664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http://</a:t>
            </a:r>
            <a:r>
              <a:rPr lang="en-US" altLang="ja-JP" sz="1600" dirty="0" err="1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www.netcommerce.co.jp</a:t>
            </a:r>
            <a:r>
              <a:rPr lang="en-US" altLang="ja-JP" sz="1600" dirty="0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/blog</a:t>
            </a:r>
            <a:endParaRPr lang="ja-JP" altLang="en-US" sz="1600" dirty="0">
              <a:solidFill>
                <a:srgbClr val="FFFFFF"/>
              </a:solidFill>
              <a:effectLst>
                <a:glow rad="101600">
                  <a:schemeClr val="accent6">
                    <a:lumMod val="60000"/>
                    <a:lumOff val="40000"/>
                    <a:alpha val="75000"/>
                  </a:schemeClr>
                </a:glow>
              </a:effectLst>
            </a:endParaRPr>
          </a:p>
        </p:txBody>
      </p:sp>
      <p:pic>
        <p:nvPicPr>
          <p:cNvPr id="8" name="図 7" descr="スクリーンショット 2014-06-09 15.41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74" y="1718846"/>
            <a:ext cx="3242899" cy="4343400"/>
          </a:xfrm>
          <a:prstGeom prst="rect">
            <a:avLst/>
          </a:prstGeom>
        </p:spPr>
      </p:pic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ブログのご紹介</a:t>
            </a:r>
            <a:endParaRPr kumimoji="1" lang="ja-JP" altLang="en-US" dirty="0"/>
          </a:p>
        </p:txBody>
      </p:sp>
      <p:sp>
        <p:nvSpPr>
          <p:cNvPr id="21" name="テキスト ボックス 2"/>
          <p:cNvSpPr txBox="1">
            <a:spLocks noChangeArrowheads="1"/>
          </p:cNvSpPr>
          <p:nvPr/>
        </p:nvSpPr>
        <p:spPr bwMode="auto">
          <a:xfrm>
            <a:off x="5091774" y="1295400"/>
            <a:ext cx="27879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16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【</a:t>
            </a:r>
            <a:r>
              <a:rPr lang="ja-JP" altLang="en-US" sz="16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毎週</a:t>
            </a:r>
            <a:r>
              <a:rPr lang="en-US" altLang="ja-JP" sz="16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】</a:t>
            </a:r>
            <a:r>
              <a:rPr lang="ja-JP" altLang="en-US" sz="16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  <a:r>
              <a:rPr lang="en-US" altLang="ja-JP" sz="1600" dirty="0" err="1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NetCommerce</a:t>
            </a:r>
            <a:r>
              <a:rPr lang="en-US" altLang="ja-JP" sz="16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ja-JP" altLang="en-US" sz="1600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ブログ</a:t>
            </a:r>
            <a:endParaRPr lang="ja-JP" altLang="en-US" sz="1600" dirty="0">
              <a:solidFill>
                <a:srgbClr val="FFFFFF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895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934200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 bwMode="auto">
          <a:xfrm>
            <a:off x="195818" y="533400"/>
            <a:ext cx="8777763" cy="762000"/>
          </a:xfrm>
          <a:prstGeom prst="roundRect">
            <a:avLst>
              <a:gd name="adj" fmla="val 50000"/>
            </a:avLst>
          </a:prstGeom>
          <a:solidFill>
            <a:srgbClr val="FF6600">
              <a:alpha val="5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4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kumimoji="0" lang="ja-JP" altLang="en-US" sz="4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ビジネスはなくなる</a:t>
            </a:r>
          </a:p>
        </p:txBody>
      </p:sp>
      <p:sp>
        <p:nvSpPr>
          <p:cNvPr id="21" name="角丸四角形 20"/>
          <p:cNvSpPr/>
          <p:nvPr/>
        </p:nvSpPr>
        <p:spPr bwMode="auto">
          <a:xfrm>
            <a:off x="195818" y="5715000"/>
            <a:ext cx="8777763" cy="838200"/>
          </a:xfrm>
          <a:prstGeom prst="roundRect">
            <a:avLst>
              <a:gd name="adj" fmla="val 50000"/>
            </a:avLst>
          </a:prstGeom>
          <a:solidFill>
            <a:srgbClr val="008000">
              <a:alpha val="5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4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Change</a:t>
            </a:r>
            <a:r>
              <a:rPr kumimoji="0" lang="en-US" altLang="ja-JP" sz="4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 The Game!</a:t>
            </a:r>
            <a:endParaRPr kumimoji="0" lang="en-US" altLang="ja-JP" sz="4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195818" y="1447800"/>
            <a:ext cx="8777763" cy="4152900"/>
            <a:chOff x="195818" y="1371600"/>
            <a:chExt cx="8777763" cy="4152900"/>
          </a:xfrm>
        </p:grpSpPr>
        <p:sp>
          <p:nvSpPr>
            <p:cNvPr id="20" name="角丸四角形 19"/>
            <p:cNvSpPr/>
            <p:nvPr/>
          </p:nvSpPr>
          <p:spPr bwMode="auto">
            <a:xfrm>
              <a:off x="195818" y="4495800"/>
              <a:ext cx="8777763" cy="1028700"/>
            </a:xfrm>
            <a:prstGeom prst="roundRect">
              <a:avLst>
                <a:gd name="adj" fmla="val 50000"/>
              </a:avLst>
            </a:prstGeom>
            <a:solidFill>
              <a:srgbClr val="FF0000">
                <a:alpha val="52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</a:t>
              </a:r>
              <a:r>
                <a:rPr kumimoji="0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＝</a:t>
              </a:r>
              <a:r>
                <a:rPr kumimoji="0" lang="en-US" altLang="ja-JP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受託・請負・派遣</a:t>
              </a:r>
              <a:r>
                <a:rPr kumimoji="0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＝</a:t>
              </a:r>
              <a:r>
                <a:rPr kumimoji="0" lang="en-US" altLang="ja-JP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人月ビジネス</a:t>
              </a: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36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創造的破壊</a:t>
              </a:r>
              <a:r>
                <a:rPr kumimoji="0" lang="en-US" altLang="ja-JP" sz="36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 = </a:t>
              </a:r>
              <a:r>
                <a:rPr kumimoji="0" lang="ja-JP" altLang="en-US" sz="36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新しい常識への転換</a:t>
              </a:r>
              <a:endParaRPr kumimoji="0" lang="en-US" altLang="ja-JP" sz="3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" name="下矢印 2"/>
            <p:cNvSpPr/>
            <p:nvPr/>
          </p:nvSpPr>
          <p:spPr bwMode="auto">
            <a:xfrm>
              <a:off x="2590800" y="1371600"/>
              <a:ext cx="3962400" cy="3200400"/>
            </a:xfrm>
            <a:prstGeom prst="downArrow">
              <a:avLst>
                <a:gd name="adj1" fmla="val 50000"/>
                <a:gd name="adj2" fmla="val 15267"/>
              </a:avLst>
            </a:prstGeom>
            <a:solidFill>
              <a:srgbClr val="F6D92E">
                <a:alpha val="63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6648760"/>
            <a:ext cx="1225549" cy="209240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 bwMode="auto">
          <a:xfrm>
            <a:off x="1027113" y="1600200"/>
            <a:ext cx="7086600" cy="762000"/>
          </a:xfrm>
          <a:prstGeom prst="roundRect">
            <a:avLst/>
          </a:prstGeom>
          <a:solidFill>
            <a:srgbClr val="FF66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生産年齢人口の減少</a:t>
            </a:r>
          </a:p>
        </p:txBody>
      </p:sp>
      <p:sp>
        <p:nvSpPr>
          <p:cNvPr id="22" name="角丸四角形 21"/>
          <p:cNvSpPr/>
          <p:nvPr/>
        </p:nvSpPr>
        <p:spPr bwMode="auto">
          <a:xfrm>
            <a:off x="1027113" y="2438400"/>
            <a:ext cx="7086600" cy="762000"/>
          </a:xfrm>
          <a:prstGeom prst="roundRect">
            <a:avLst/>
          </a:prstGeom>
          <a:solidFill>
            <a:srgbClr val="FF66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工数ビジネスの減少</a:t>
            </a:r>
          </a:p>
        </p:txBody>
      </p:sp>
      <p:sp>
        <p:nvSpPr>
          <p:cNvPr id="24" name="角丸四角形 23"/>
          <p:cNvSpPr/>
          <p:nvPr/>
        </p:nvSpPr>
        <p:spPr bwMode="auto">
          <a:xfrm>
            <a:off x="1027113" y="3276600"/>
            <a:ext cx="7086600" cy="762000"/>
          </a:xfrm>
          <a:prstGeom prst="roundRect">
            <a:avLst/>
          </a:prstGeom>
          <a:solidFill>
            <a:srgbClr val="FF66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kumimoji="0" lang="ja-JP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ビジネスの抱える構造的不幸</a:t>
            </a:r>
          </a:p>
        </p:txBody>
      </p:sp>
    </p:spTree>
    <p:extLst>
      <p:ext uri="{BB962C8B-B14F-4D97-AF65-F5344CB8AC3E}">
        <p14:creationId xmlns:p14="http://schemas.microsoft.com/office/powerpoint/2010/main" val="14401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369130_715314271844080_234253604386717508_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" y="1143000"/>
            <a:ext cx="8928746" cy="518160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ぜひごご一読ください</a:t>
            </a:r>
            <a:r>
              <a:rPr kumimoji="1" lang="en-US" altLang="ja-JP" dirty="0" smtClean="0"/>
              <a:t> m(_ _)m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50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38" name="正方形/長方形 37"/>
          <p:cNvSpPr/>
          <p:nvPr/>
        </p:nvSpPr>
        <p:spPr>
          <a:xfrm>
            <a:off x="685800" y="990600"/>
            <a:ext cx="7772400" cy="4572000"/>
          </a:xfrm>
          <a:prstGeom prst="rect">
            <a:avLst/>
          </a:prstGeom>
          <a:solidFill>
            <a:schemeClr val="accent3">
              <a:alpha val="46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" name="タイトル 21"/>
          <p:cNvSpPr txBox="1">
            <a:spLocks/>
          </p:cNvSpPr>
          <p:nvPr/>
        </p:nvSpPr>
        <p:spPr>
          <a:xfrm>
            <a:off x="152400" y="152400"/>
            <a:ext cx="89154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kumimoji="1" lang="ja-JP" altLang="en-US" dirty="0" smtClean="0"/>
              <a:t>生産年齢人口の減少</a:t>
            </a:r>
            <a:endParaRPr kumimoji="1" lang="ja-JP" altLang="en-US" dirty="0"/>
          </a:p>
        </p:txBody>
      </p:sp>
      <p:sp>
        <p:nvSpPr>
          <p:cNvPr id="10" name="フリーフォーム 9"/>
          <p:cNvSpPr/>
          <p:nvPr/>
        </p:nvSpPr>
        <p:spPr>
          <a:xfrm>
            <a:off x="990600" y="2209800"/>
            <a:ext cx="4495800" cy="2590800"/>
          </a:xfrm>
          <a:custGeom>
            <a:avLst/>
            <a:gdLst>
              <a:gd name="connsiteX0" fmla="*/ 0 w 3594100"/>
              <a:gd name="connsiteY0" fmla="*/ 1177950 h 1718124"/>
              <a:gd name="connsiteX1" fmla="*/ 495300 w 3594100"/>
              <a:gd name="connsiteY1" fmla="*/ 1660550 h 1718124"/>
              <a:gd name="connsiteX2" fmla="*/ 2381250 w 3594100"/>
              <a:gd name="connsiteY2" fmla="*/ 3200 h 1718124"/>
              <a:gd name="connsiteX3" fmla="*/ 3162300 w 3594100"/>
              <a:gd name="connsiteY3" fmla="*/ 1241450 h 1718124"/>
              <a:gd name="connsiteX4" fmla="*/ 3594100 w 3594100"/>
              <a:gd name="connsiteY4" fmla="*/ 1285900 h 1718124"/>
              <a:gd name="connsiteX0" fmla="*/ 0 w 3594100"/>
              <a:gd name="connsiteY0" fmla="*/ 1176493 h 1617591"/>
              <a:gd name="connsiteX1" fmla="*/ 774700 w 3594100"/>
              <a:gd name="connsiteY1" fmla="*/ 1544793 h 1617591"/>
              <a:gd name="connsiteX2" fmla="*/ 2381250 w 3594100"/>
              <a:gd name="connsiteY2" fmla="*/ 1743 h 1617591"/>
              <a:gd name="connsiteX3" fmla="*/ 3162300 w 3594100"/>
              <a:gd name="connsiteY3" fmla="*/ 1239993 h 1617591"/>
              <a:gd name="connsiteX4" fmla="*/ 3594100 w 3594100"/>
              <a:gd name="connsiteY4" fmla="*/ 1284443 h 1617591"/>
              <a:gd name="connsiteX0" fmla="*/ 0 w 3911600"/>
              <a:gd name="connsiteY0" fmla="*/ 1125693 h 1606569"/>
              <a:gd name="connsiteX1" fmla="*/ 1092200 w 3911600"/>
              <a:gd name="connsiteY1" fmla="*/ 1544793 h 1606569"/>
              <a:gd name="connsiteX2" fmla="*/ 2698750 w 3911600"/>
              <a:gd name="connsiteY2" fmla="*/ 1743 h 1606569"/>
              <a:gd name="connsiteX3" fmla="*/ 3479800 w 3911600"/>
              <a:gd name="connsiteY3" fmla="*/ 1239993 h 1606569"/>
              <a:gd name="connsiteX4" fmla="*/ 3911600 w 3911600"/>
              <a:gd name="connsiteY4" fmla="*/ 1284443 h 1606569"/>
              <a:gd name="connsiteX0" fmla="*/ 0 w 3911600"/>
              <a:gd name="connsiteY0" fmla="*/ 1124941 h 1605817"/>
              <a:gd name="connsiteX1" fmla="*/ 1092200 w 3911600"/>
              <a:gd name="connsiteY1" fmla="*/ 1544041 h 1605817"/>
              <a:gd name="connsiteX2" fmla="*/ 2698750 w 3911600"/>
              <a:gd name="connsiteY2" fmla="*/ 991 h 1605817"/>
              <a:gd name="connsiteX3" fmla="*/ 3479800 w 3911600"/>
              <a:gd name="connsiteY3" fmla="*/ 1309091 h 1605817"/>
              <a:gd name="connsiteX4" fmla="*/ 3911600 w 3911600"/>
              <a:gd name="connsiteY4" fmla="*/ 1283691 h 1605817"/>
              <a:gd name="connsiteX0" fmla="*/ 0 w 3911600"/>
              <a:gd name="connsiteY0" fmla="*/ 1004385 h 1477118"/>
              <a:gd name="connsiteX1" fmla="*/ 1092200 w 3911600"/>
              <a:gd name="connsiteY1" fmla="*/ 1423485 h 1477118"/>
              <a:gd name="connsiteX2" fmla="*/ 2698750 w 3911600"/>
              <a:gd name="connsiteY2" fmla="*/ 1085 h 1477118"/>
              <a:gd name="connsiteX3" fmla="*/ 3479800 w 3911600"/>
              <a:gd name="connsiteY3" fmla="*/ 1188535 h 1477118"/>
              <a:gd name="connsiteX4" fmla="*/ 3911600 w 3911600"/>
              <a:gd name="connsiteY4" fmla="*/ 1163135 h 1477118"/>
              <a:gd name="connsiteX0" fmla="*/ 0 w 3911600"/>
              <a:gd name="connsiteY0" fmla="*/ 1003301 h 1476034"/>
              <a:gd name="connsiteX1" fmla="*/ 1092200 w 3911600"/>
              <a:gd name="connsiteY1" fmla="*/ 1422401 h 1476034"/>
              <a:gd name="connsiteX2" fmla="*/ 2698750 w 3911600"/>
              <a:gd name="connsiteY2" fmla="*/ 1 h 1476034"/>
              <a:gd name="connsiteX3" fmla="*/ 3479800 w 3911600"/>
              <a:gd name="connsiteY3" fmla="*/ 1187451 h 1476034"/>
              <a:gd name="connsiteX4" fmla="*/ 3911600 w 3911600"/>
              <a:gd name="connsiteY4" fmla="*/ 1162051 h 1476034"/>
              <a:gd name="connsiteX0" fmla="*/ 0 w 3911600"/>
              <a:gd name="connsiteY0" fmla="*/ 1003770 h 1476503"/>
              <a:gd name="connsiteX1" fmla="*/ 1092200 w 3911600"/>
              <a:gd name="connsiteY1" fmla="*/ 1422870 h 1476503"/>
              <a:gd name="connsiteX2" fmla="*/ 2698750 w 3911600"/>
              <a:gd name="connsiteY2" fmla="*/ 470 h 1476503"/>
              <a:gd name="connsiteX3" fmla="*/ 3670300 w 3911600"/>
              <a:gd name="connsiteY3" fmla="*/ 1264120 h 1476503"/>
              <a:gd name="connsiteX4" fmla="*/ 3911600 w 3911600"/>
              <a:gd name="connsiteY4" fmla="*/ 1162520 h 1476503"/>
              <a:gd name="connsiteX0" fmla="*/ 0 w 3800908"/>
              <a:gd name="connsiteY0" fmla="*/ 1003783 h 1476516"/>
              <a:gd name="connsiteX1" fmla="*/ 1092200 w 3800908"/>
              <a:gd name="connsiteY1" fmla="*/ 1422883 h 1476516"/>
              <a:gd name="connsiteX2" fmla="*/ 2698750 w 3800908"/>
              <a:gd name="connsiteY2" fmla="*/ 483 h 1476516"/>
              <a:gd name="connsiteX3" fmla="*/ 3670300 w 3800908"/>
              <a:gd name="connsiteY3" fmla="*/ 1264133 h 1476516"/>
              <a:gd name="connsiteX4" fmla="*/ 3790950 w 3800908"/>
              <a:gd name="connsiteY4" fmla="*/ 1340333 h 1476516"/>
              <a:gd name="connsiteX0" fmla="*/ 0 w 3805396"/>
              <a:gd name="connsiteY0" fmla="*/ 1003795 h 1493134"/>
              <a:gd name="connsiteX1" fmla="*/ 1092200 w 3805396"/>
              <a:gd name="connsiteY1" fmla="*/ 1422895 h 1493134"/>
              <a:gd name="connsiteX2" fmla="*/ 2698750 w 3805396"/>
              <a:gd name="connsiteY2" fmla="*/ 495 h 1493134"/>
              <a:gd name="connsiteX3" fmla="*/ 3670300 w 3805396"/>
              <a:gd name="connsiteY3" fmla="*/ 1264145 h 1493134"/>
              <a:gd name="connsiteX4" fmla="*/ 3797300 w 3805396"/>
              <a:gd name="connsiteY4" fmla="*/ 1492745 h 1493134"/>
              <a:gd name="connsiteX0" fmla="*/ 0 w 3751361"/>
              <a:gd name="connsiteY0" fmla="*/ 1003800 h 1562600"/>
              <a:gd name="connsiteX1" fmla="*/ 1092200 w 3751361"/>
              <a:gd name="connsiteY1" fmla="*/ 1422900 h 1562600"/>
              <a:gd name="connsiteX2" fmla="*/ 2698750 w 3751361"/>
              <a:gd name="connsiteY2" fmla="*/ 500 h 1562600"/>
              <a:gd name="connsiteX3" fmla="*/ 3670300 w 3751361"/>
              <a:gd name="connsiteY3" fmla="*/ 1264150 h 1562600"/>
              <a:gd name="connsiteX4" fmla="*/ 3695700 w 3751361"/>
              <a:gd name="connsiteY4" fmla="*/ 1562600 h 1562600"/>
              <a:gd name="connsiteX0" fmla="*/ 0 w 3720013"/>
              <a:gd name="connsiteY0" fmla="*/ 1003721 h 1562521"/>
              <a:gd name="connsiteX1" fmla="*/ 1092200 w 3720013"/>
              <a:gd name="connsiteY1" fmla="*/ 1422821 h 1562521"/>
              <a:gd name="connsiteX2" fmla="*/ 2698750 w 3720013"/>
              <a:gd name="connsiteY2" fmla="*/ 421 h 1562521"/>
              <a:gd name="connsiteX3" fmla="*/ 3619500 w 3720013"/>
              <a:gd name="connsiteY3" fmla="*/ 1276771 h 1562521"/>
              <a:gd name="connsiteX4" fmla="*/ 3695700 w 3720013"/>
              <a:gd name="connsiteY4" fmla="*/ 1562521 h 1562521"/>
              <a:gd name="connsiteX0" fmla="*/ 0 w 3767748"/>
              <a:gd name="connsiteY0" fmla="*/ 1003717 h 1511954"/>
              <a:gd name="connsiteX1" fmla="*/ 1092200 w 3767748"/>
              <a:gd name="connsiteY1" fmla="*/ 1422817 h 1511954"/>
              <a:gd name="connsiteX2" fmla="*/ 2698750 w 3767748"/>
              <a:gd name="connsiteY2" fmla="*/ 417 h 1511954"/>
              <a:gd name="connsiteX3" fmla="*/ 3619500 w 3767748"/>
              <a:gd name="connsiteY3" fmla="*/ 1276767 h 1511954"/>
              <a:gd name="connsiteX4" fmla="*/ 3765550 w 3767748"/>
              <a:gd name="connsiteY4" fmla="*/ 1511717 h 1511954"/>
              <a:gd name="connsiteX0" fmla="*/ 0 w 3892550"/>
              <a:gd name="connsiteY0" fmla="*/ 1003715 h 1476448"/>
              <a:gd name="connsiteX1" fmla="*/ 1092200 w 3892550"/>
              <a:gd name="connsiteY1" fmla="*/ 1422815 h 1476448"/>
              <a:gd name="connsiteX2" fmla="*/ 2698750 w 3892550"/>
              <a:gd name="connsiteY2" fmla="*/ 415 h 1476448"/>
              <a:gd name="connsiteX3" fmla="*/ 3619500 w 3892550"/>
              <a:gd name="connsiteY3" fmla="*/ 1276765 h 1476448"/>
              <a:gd name="connsiteX4" fmla="*/ 3892550 w 3892550"/>
              <a:gd name="connsiteY4" fmla="*/ 1467265 h 1476448"/>
              <a:gd name="connsiteX0" fmla="*/ 0 w 3892550"/>
              <a:gd name="connsiteY0" fmla="*/ 1006512 h 1479245"/>
              <a:gd name="connsiteX1" fmla="*/ 1092200 w 3892550"/>
              <a:gd name="connsiteY1" fmla="*/ 1425612 h 1479245"/>
              <a:gd name="connsiteX2" fmla="*/ 2698750 w 3892550"/>
              <a:gd name="connsiteY2" fmla="*/ 3212 h 1479245"/>
              <a:gd name="connsiteX3" fmla="*/ 3556000 w 3892550"/>
              <a:gd name="connsiteY3" fmla="*/ 1050962 h 1479245"/>
              <a:gd name="connsiteX4" fmla="*/ 3892550 w 3892550"/>
              <a:gd name="connsiteY4" fmla="*/ 1470062 h 1479245"/>
              <a:gd name="connsiteX0" fmla="*/ 0 w 3892550"/>
              <a:gd name="connsiteY0" fmla="*/ 1006409 h 1479142"/>
              <a:gd name="connsiteX1" fmla="*/ 1092200 w 3892550"/>
              <a:gd name="connsiteY1" fmla="*/ 1425509 h 1479142"/>
              <a:gd name="connsiteX2" fmla="*/ 2698750 w 3892550"/>
              <a:gd name="connsiteY2" fmla="*/ 3109 h 1479142"/>
              <a:gd name="connsiteX3" fmla="*/ 3556000 w 3892550"/>
              <a:gd name="connsiteY3" fmla="*/ 1050859 h 1479142"/>
              <a:gd name="connsiteX4" fmla="*/ 3892550 w 3892550"/>
              <a:gd name="connsiteY4" fmla="*/ 1285809 h 1479142"/>
              <a:gd name="connsiteX0" fmla="*/ 0 w 3943350"/>
              <a:gd name="connsiteY0" fmla="*/ 1139759 h 1511508"/>
              <a:gd name="connsiteX1" fmla="*/ 1143000 w 3943350"/>
              <a:gd name="connsiteY1" fmla="*/ 1425509 h 1511508"/>
              <a:gd name="connsiteX2" fmla="*/ 2749550 w 3943350"/>
              <a:gd name="connsiteY2" fmla="*/ 3109 h 1511508"/>
              <a:gd name="connsiteX3" fmla="*/ 3606800 w 3943350"/>
              <a:gd name="connsiteY3" fmla="*/ 1050859 h 1511508"/>
              <a:gd name="connsiteX4" fmla="*/ 3943350 w 3943350"/>
              <a:gd name="connsiteY4" fmla="*/ 1285809 h 1511508"/>
              <a:gd name="connsiteX0" fmla="*/ 0 w 3943350"/>
              <a:gd name="connsiteY0" fmla="*/ 1139759 h 1489030"/>
              <a:gd name="connsiteX1" fmla="*/ 1143000 w 3943350"/>
              <a:gd name="connsiteY1" fmla="*/ 1425509 h 1489030"/>
              <a:gd name="connsiteX2" fmla="*/ 2749550 w 3943350"/>
              <a:gd name="connsiteY2" fmla="*/ 3109 h 1489030"/>
              <a:gd name="connsiteX3" fmla="*/ 3606800 w 3943350"/>
              <a:gd name="connsiteY3" fmla="*/ 1050859 h 1489030"/>
              <a:gd name="connsiteX4" fmla="*/ 3943350 w 3943350"/>
              <a:gd name="connsiteY4" fmla="*/ 1285809 h 148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350" h="1489030">
                <a:moveTo>
                  <a:pt x="0" y="1139759"/>
                </a:moveTo>
                <a:cubicBezTo>
                  <a:pt x="227012" y="1339255"/>
                  <a:pt x="684742" y="1614951"/>
                  <a:pt x="1143000" y="1425509"/>
                </a:cubicBezTo>
                <a:cubicBezTo>
                  <a:pt x="1601258" y="1236067"/>
                  <a:pt x="2338917" y="65551"/>
                  <a:pt x="2749550" y="3109"/>
                </a:cubicBezTo>
                <a:cubicBezTo>
                  <a:pt x="3160183" y="-59333"/>
                  <a:pt x="3407833" y="837076"/>
                  <a:pt x="3606800" y="1050859"/>
                </a:cubicBezTo>
                <a:cubicBezTo>
                  <a:pt x="3805767" y="1264642"/>
                  <a:pt x="3943350" y="1285809"/>
                  <a:pt x="3943350" y="1285809"/>
                </a:cubicBezTo>
              </a:path>
            </a:pathLst>
          </a:custGeom>
          <a:ln w="76200" cmpd="sng">
            <a:solidFill>
              <a:srgbClr val="008040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4419600" y="2209800"/>
            <a:ext cx="3404552" cy="2160963"/>
          </a:xfrm>
          <a:custGeom>
            <a:avLst/>
            <a:gdLst>
              <a:gd name="connsiteX0" fmla="*/ 0 w 3099035"/>
              <a:gd name="connsiteY0" fmla="*/ 1568492 h 1684117"/>
              <a:gd name="connsiteX1" fmla="*/ 1670050 w 3099035"/>
              <a:gd name="connsiteY1" fmla="*/ 42 h 1684117"/>
              <a:gd name="connsiteX2" fmla="*/ 2914650 w 3099035"/>
              <a:gd name="connsiteY2" fmla="*/ 1517692 h 1684117"/>
              <a:gd name="connsiteX3" fmla="*/ 3092450 w 3099035"/>
              <a:gd name="connsiteY3" fmla="*/ 1644692 h 1684117"/>
              <a:gd name="connsiteX4" fmla="*/ 3092450 w 3099035"/>
              <a:gd name="connsiteY4" fmla="*/ 1644692 h 1684117"/>
              <a:gd name="connsiteX0" fmla="*/ 0 w 3094801"/>
              <a:gd name="connsiteY0" fmla="*/ 1568492 h 1677371"/>
              <a:gd name="connsiteX1" fmla="*/ 1670050 w 3094801"/>
              <a:gd name="connsiteY1" fmla="*/ 42 h 1677371"/>
              <a:gd name="connsiteX2" fmla="*/ 2914650 w 3094801"/>
              <a:gd name="connsiteY2" fmla="*/ 1517692 h 1677371"/>
              <a:gd name="connsiteX3" fmla="*/ 3092450 w 3094801"/>
              <a:gd name="connsiteY3" fmla="*/ 1644692 h 1677371"/>
              <a:gd name="connsiteX4" fmla="*/ 2971800 w 3094801"/>
              <a:gd name="connsiteY4" fmla="*/ 1631992 h 1677371"/>
              <a:gd name="connsiteX0" fmla="*/ 0 w 3094801"/>
              <a:gd name="connsiteY0" fmla="*/ 1568492 h 1694832"/>
              <a:gd name="connsiteX1" fmla="*/ 1670050 w 3094801"/>
              <a:gd name="connsiteY1" fmla="*/ 42 h 1694832"/>
              <a:gd name="connsiteX2" fmla="*/ 2914650 w 3094801"/>
              <a:gd name="connsiteY2" fmla="*/ 1517692 h 1694832"/>
              <a:gd name="connsiteX3" fmla="*/ 3092450 w 3094801"/>
              <a:gd name="connsiteY3" fmla="*/ 1676442 h 1694832"/>
              <a:gd name="connsiteX4" fmla="*/ 2971800 w 3094801"/>
              <a:gd name="connsiteY4" fmla="*/ 1631992 h 1694832"/>
              <a:gd name="connsiteX0" fmla="*/ 0 w 3332550"/>
              <a:gd name="connsiteY0" fmla="*/ 1568492 h 1709563"/>
              <a:gd name="connsiteX1" fmla="*/ 1670050 w 3332550"/>
              <a:gd name="connsiteY1" fmla="*/ 42 h 1709563"/>
              <a:gd name="connsiteX2" fmla="*/ 2914650 w 3332550"/>
              <a:gd name="connsiteY2" fmla="*/ 1517692 h 1709563"/>
              <a:gd name="connsiteX3" fmla="*/ 3092450 w 3332550"/>
              <a:gd name="connsiteY3" fmla="*/ 1676442 h 1709563"/>
              <a:gd name="connsiteX4" fmla="*/ 3327400 w 3332550"/>
              <a:gd name="connsiteY4" fmla="*/ 1708192 h 1709563"/>
              <a:gd name="connsiteX0" fmla="*/ 0 w 3332691"/>
              <a:gd name="connsiteY0" fmla="*/ 1568492 h 1708341"/>
              <a:gd name="connsiteX1" fmla="*/ 1670050 w 3332691"/>
              <a:gd name="connsiteY1" fmla="*/ 42 h 1708341"/>
              <a:gd name="connsiteX2" fmla="*/ 2914650 w 3332691"/>
              <a:gd name="connsiteY2" fmla="*/ 1517692 h 1708341"/>
              <a:gd name="connsiteX3" fmla="*/ 3098800 w 3332691"/>
              <a:gd name="connsiteY3" fmla="*/ 1593892 h 1708341"/>
              <a:gd name="connsiteX4" fmla="*/ 3327400 w 3332691"/>
              <a:gd name="connsiteY4" fmla="*/ 1708192 h 1708341"/>
              <a:gd name="connsiteX0" fmla="*/ 0 w 3332691"/>
              <a:gd name="connsiteY0" fmla="*/ 1568788 h 1708666"/>
              <a:gd name="connsiteX1" fmla="*/ 1670050 w 3332691"/>
              <a:gd name="connsiteY1" fmla="*/ 338 h 1708666"/>
              <a:gd name="connsiteX2" fmla="*/ 2914650 w 3332691"/>
              <a:gd name="connsiteY2" fmla="*/ 1429088 h 1708666"/>
              <a:gd name="connsiteX3" fmla="*/ 3098800 w 3332691"/>
              <a:gd name="connsiteY3" fmla="*/ 1594188 h 1708666"/>
              <a:gd name="connsiteX4" fmla="*/ 3327400 w 3332691"/>
              <a:gd name="connsiteY4" fmla="*/ 1708488 h 1708666"/>
              <a:gd name="connsiteX0" fmla="*/ 0 w 3333315"/>
              <a:gd name="connsiteY0" fmla="*/ 1571063 h 1711104"/>
              <a:gd name="connsiteX1" fmla="*/ 1670050 w 3333315"/>
              <a:gd name="connsiteY1" fmla="*/ 2613 h 1711104"/>
              <a:gd name="connsiteX2" fmla="*/ 2762250 w 3333315"/>
              <a:gd name="connsiteY2" fmla="*/ 1209113 h 1711104"/>
              <a:gd name="connsiteX3" fmla="*/ 3098800 w 3333315"/>
              <a:gd name="connsiteY3" fmla="*/ 1596463 h 1711104"/>
              <a:gd name="connsiteX4" fmla="*/ 3327400 w 3333315"/>
              <a:gd name="connsiteY4" fmla="*/ 1710763 h 1711104"/>
              <a:gd name="connsiteX0" fmla="*/ 0 w 3333697"/>
              <a:gd name="connsiteY0" fmla="*/ 1571051 h 1710941"/>
              <a:gd name="connsiteX1" fmla="*/ 1670050 w 3333697"/>
              <a:gd name="connsiteY1" fmla="*/ 2601 h 1710941"/>
              <a:gd name="connsiteX2" fmla="*/ 2762250 w 3333697"/>
              <a:gd name="connsiteY2" fmla="*/ 1209101 h 1710941"/>
              <a:gd name="connsiteX3" fmla="*/ 3111500 w 3333697"/>
              <a:gd name="connsiteY3" fmla="*/ 1564701 h 1710941"/>
              <a:gd name="connsiteX4" fmla="*/ 3327400 w 3333697"/>
              <a:gd name="connsiteY4" fmla="*/ 1710751 h 1710941"/>
              <a:gd name="connsiteX0" fmla="*/ 0 w 3333697"/>
              <a:gd name="connsiteY0" fmla="*/ 1571114 h 1711004"/>
              <a:gd name="connsiteX1" fmla="*/ 1670050 w 3333697"/>
              <a:gd name="connsiteY1" fmla="*/ 2664 h 1711004"/>
              <a:gd name="connsiteX2" fmla="*/ 2762250 w 3333697"/>
              <a:gd name="connsiteY2" fmla="*/ 1209164 h 1711004"/>
              <a:gd name="connsiteX3" fmla="*/ 3111500 w 3333697"/>
              <a:gd name="connsiteY3" fmla="*/ 1564764 h 1711004"/>
              <a:gd name="connsiteX4" fmla="*/ 3327400 w 3333697"/>
              <a:gd name="connsiteY4" fmla="*/ 1710814 h 1711004"/>
              <a:gd name="connsiteX0" fmla="*/ 0 w 3352273"/>
              <a:gd name="connsiteY0" fmla="*/ 1571114 h 1692009"/>
              <a:gd name="connsiteX1" fmla="*/ 1670050 w 3352273"/>
              <a:gd name="connsiteY1" fmla="*/ 2664 h 1692009"/>
              <a:gd name="connsiteX2" fmla="*/ 2762250 w 3352273"/>
              <a:gd name="connsiteY2" fmla="*/ 1209164 h 1692009"/>
              <a:gd name="connsiteX3" fmla="*/ 3111500 w 3352273"/>
              <a:gd name="connsiteY3" fmla="*/ 1564764 h 1692009"/>
              <a:gd name="connsiteX4" fmla="*/ 3346450 w 3352273"/>
              <a:gd name="connsiteY4" fmla="*/ 1691764 h 1692009"/>
              <a:gd name="connsiteX0" fmla="*/ 0 w 3398139"/>
              <a:gd name="connsiteY0" fmla="*/ 1571114 h 1702683"/>
              <a:gd name="connsiteX1" fmla="*/ 1670050 w 3398139"/>
              <a:gd name="connsiteY1" fmla="*/ 2664 h 1702683"/>
              <a:gd name="connsiteX2" fmla="*/ 2762250 w 3398139"/>
              <a:gd name="connsiteY2" fmla="*/ 1209164 h 1702683"/>
              <a:gd name="connsiteX3" fmla="*/ 3111500 w 3398139"/>
              <a:gd name="connsiteY3" fmla="*/ 1564764 h 1702683"/>
              <a:gd name="connsiteX4" fmla="*/ 3346450 w 3398139"/>
              <a:gd name="connsiteY4" fmla="*/ 1691764 h 1702683"/>
              <a:gd name="connsiteX0" fmla="*/ 0 w 3401435"/>
              <a:gd name="connsiteY0" fmla="*/ 1579624 h 1716604"/>
              <a:gd name="connsiteX1" fmla="*/ 1670050 w 3401435"/>
              <a:gd name="connsiteY1" fmla="*/ 11174 h 1716604"/>
              <a:gd name="connsiteX2" fmla="*/ 2584450 w 3401435"/>
              <a:gd name="connsiteY2" fmla="*/ 919224 h 1716604"/>
              <a:gd name="connsiteX3" fmla="*/ 3111500 w 3401435"/>
              <a:gd name="connsiteY3" fmla="*/ 1573274 h 1716604"/>
              <a:gd name="connsiteX4" fmla="*/ 3346450 w 3401435"/>
              <a:gd name="connsiteY4" fmla="*/ 1700274 h 1716604"/>
              <a:gd name="connsiteX0" fmla="*/ 0 w 3401435"/>
              <a:gd name="connsiteY0" fmla="*/ 1579972 h 1716952"/>
              <a:gd name="connsiteX1" fmla="*/ 1670050 w 3401435"/>
              <a:gd name="connsiteY1" fmla="*/ 11522 h 1716952"/>
              <a:gd name="connsiteX2" fmla="*/ 2584450 w 3401435"/>
              <a:gd name="connsiteY2" fmla="*/ 919572 h 1716952"/>
              <a:gd name="connsiteX3" fmla="*/ 3111500 w 3401435"/>
              <a:gd name="connsiteY3" fmla="*/ 1573622 h 1716952"/>
              <a:gd name="connsiteX4" fmla="*/ 3346450 w 3401435"/>
              <a:gd name="connsiteY4" fmla="*/ 1700622 h 1716952"/>
              <a:gd name="connsiteX0" fmla="*/ 0 w 3404552"/>
              <a:gd name="connsiteY0" fmla="*/ 1579972 h 1716059"/>
              <a:gd name="connsiteX1" fmla="*/ 1670050 w 3404552"/>
              <a:gd name="connsiteY1" fmla="*/ 11522 h 1716059"/>
              <a:gd name="connsiteX2" fmla="*/ 2584450 w 3404552"/>
              <a:gd name="connsiteY2" fmla="*/ 919572 h 1716059"/>
              <a:gd name="connsiteX3" fmla="*/ 3111500 w 3404552"/>
              <a:gd name="connsiteY3" fmla="*/ 1573622 h 1716059"/>
              <a:gd name="connsiteX4" fmla="*/ 3346450 w 3404552"/>
              <a:gd name="connsiteY4" fmla="*/ 1700622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4552" h="1716059">
                <a:moveTo>
                  <a:pt x="0" y="1579972"/>
                </a:moveTo>
                <a:cubicBezTo>
                  <a:pt x="592137" y="799980"/>
                  <a:pt x="1239308" y="121589"/>
                  <a:pt x="1670050" y="11522"/>
                </a:cubicBezTo>
                <a:cubicBezTo>
                  <a:pt x="2100792" y="-98545"/>
                  <a:pt x="2395008" y="608422"/>
                  <a:pt x="2584450" y="919572"/>
                </a:cubicBezTo>
                <a:cubicBezTo>
                  <a:pt x="2773892" y="1230722"/>
                  <a:pt x="2970353" y="1458940"/>
                  <a:pt x="3111500" y="1573622"/>
                </a:cubicBezTo>
                <a:cubicBezTo>
                  <a:pt x="3263900" y="1697447"/>
                  <a:pt x="3520017" y="1742955"/>
                  <a:pt x="3346450" y="1700622"/>
                </a:cubicBezTo>
              </a:path>
            </a:pathLst>
          </a:custGeom>
          <a:ln w="76200" cmpd="sng">
            <a:solidFill>
              <a:srgbClr val="008040"/>
            </a:solidFill>
            <a:prstDash val="sysDash"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 bwMode="auto">
          <a:xfrm>
            <a:off x="990600" y="2514600"/>
            <a:ext cx="6858000" cy="990600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0000FF">
                <a:alpha val="65000"/>
              </a:srgb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線矢印コネクタ 18"/>
          <p:cNvCxnSpPr/>
          <p:nvPr/>
        </p:nvCxnSpPr>
        <p:spPr bwMode="auto">
          <a:xfrm>
            <a:off x="990600" y="2514600"/>
            <a:ext cx="6858000" cy="1752600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FF0000">
                <a:alpha val="65000"/>
              </a:srgbClr>
            </a:solidFill>
            <a:prstDash val="sys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星 16 22"/>
          <p:cNvSpPr/>
          <p:nvPr/>
        </p:nvSpPr>
        <p:spPr>
          <a:xfrm>
            <a:off x="1219200" y="3810000"/>
            <a:ext cx="1371600" cy="762000"/>
          </a:xfrm>
          <a:prstGeom prst="star16">
            <a:avLst/>
          </a:prstGeom>
          <a:solidFill>
            <a:srgbClr val="FFFF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447800" y="39624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リーマン</a:t>
            </a:r>
            <a:endParaRPr kumimoji="1" lang="en-US" altLang="ja-JP" dirty="0" smtClean="0">
              <a:solidFill>
                <a:srgbClr val="FF0000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kumimoji="1" lang="ja-JP" altLang="en-US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ショック</a:t>
            </a:r>
            <a:endParaRPr kumimoji="1" lang="ja-JP" altLang="en-US" dirty="0">
              <a:solidFill>
                <a:srgbClr val="FF0000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5" name="星 16 24"/>
          <p:cNvSpPr/>
          <p:nvPr/>
        </p:nvSpPr>
        <p:spPr>
          <a:xfrm>
            <a:off x="3505200" y="1371600"/>
            <a:ext cx="1371600" cy="762000"/>
          </a:xfrm>
          <a:prstGeom prst="star16">
            <a:avLst/>
          </a:prstGeom>
          <a:solidFill>
            <a:srgbClr val="FFFF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733800" y="1524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2015</a:t>
            </a:r>
            <a:r>
              <a:rPr kumimoji="1" lang="ja-JP" altLang="en-US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年</a:t>
            </a:r>
            <a:endParaRPr kumimoji="1" lang="en-US" altLang="ja-JP" dirty="0" smtClean="0">
              <a:solidFill>
                <a:srgbClr val="FF0000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ja-JP" altLang="en-US" dirty="0" smtClean="0">
                <a:solidFill>
                  <a:srgbClr val="FF0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問題</a:t>
            </a:r>
            <a:endParaRPr kumimoji="1" lang="ja-JP" altLang="en-US" dirty="0">
              <a:solidFill>
                <a:srgbClr val="FF0000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28" name="上矢印 27"/>
          <p:cNvSpPr/>
          <p:nvPr/>
        </p:nvSpPr>
        <p:spPr>
          <a:xfrm>
            <a:off x="5562600" y="1371600"/>
            <a:ext cx="1219200" cy="762000"/>
          </a:xfrm>
          <a:prstGeom prst="upArrow">
            <a:avLst>
              <a:gd name="adj1" fmla="val 67708"/>
              <a:gd name="adj2" fmla="val 50000"/>
            </a:avLst>
          </a:prstGeom>
          <a:solidFill>
            <a:srgbClr val="3366FF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715000" y="1524000"/>
            <a:ext cx="914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2020</a:t>
            </a:r>
            <a:r>
              <a:rPr kumimoji="1" lang="ja-JP" altLang="en-US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年</a:t>
            </a:r>
            <a:endParaRPr kumimoji="1" lang="en-US" altLang="ja-JP" dirty="0" smtClean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ja-JP" altLang="en-US" sz="8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オリンピック</a:t>
            </a:r>
            <a:endParaRPr lang="en-US" altLang="ja-JP" sz="800" dirty="0" smtClean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特需</a:t>
            </a:r>
            <a:endParaRPr lang="en-US" altLang="ja-JP" dirty="0" smtClean="0">
              <a:solidFill>
                <a:schemeClr val="bg1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34" name="角丸四角形 33"/>
          <p:cNvSpPr/>
          <p:nvPr/>
        </p:nvSpPr>
        <p:spPr>
          <a:xfrm>
            <a:off x="3505200" y="2362200"/>
            <a:ext cx="1371600" cy="457200"/>
          </a:xfrm>
          <a:prstGeom prst="roundRect">
            <a:avLst>
              <a:gd name="adj" fmla="val 19444"/>
            </a:avLst>
          </a:prstGeom>
          <a:solidFill>
            <a:srgbClr val="3366FF">
              <a:alpha val="67000"/>
            </a:srgb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7682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万人</a:t>
            </a:r>
          </a:p>
        </p:txBody>
      </p:sp>
      <p:sp>
        <p:nvSpPr>
          <p:cNvPr id="35" name="角丸四角形 34"/>
          <p:cNvSpPr/>
          <p:nvPr/>
        </p:nvSpPr>
        <p:spPr>
          <a:xfrm>
            <a:off x="5486400" y="2514600"/>
            <a:ext cx="1371600" cy="609600"/>
          </a:xfrm>
          <a:prstGeom prst="roundRect">
            <a:avLst>
              <a:gd name="adj" fmla="val 25000"/>
            </a:avLst>
          </a:prstGeom>
          <a:solidFill>
            <a:srgbClr val="3366FF">
              <a:alpha val="67000"/>
            </a:srgb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7341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万人　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▲341</a:t>
            </a:r>
            <a:r>
              <a:rPr kumimoji="0" lang="ja-JP" altLang="en-US" sz="16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万人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 rot="459898">
            <a:off x="1465419" y="231283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00" dirty="0" smtClean="0">
                <a:solidFill>
                  <a:srgbClr val="0000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生産年齢人口</a:t>
            </a:r>
            <a:endParaRPr kumimoji="1" lang="ja-JP" altLang="en-US" sz="1800" dirty="0">
              <a:solidFill>
                <a:srgbClr val="0000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37" name="角丸四角形吹き出し 36"/>
          <p:cNvSpPr/>
          <p:nvPr/>
        </p:nvSpPr>
        <p:spPr>
          <a:xfrm>
            <a:off x="4724400" y="4572000"/>
            <a:ext cx="3278187" cy="838200"/>
          </a:xfrm>
          <a:prstGeom prst="wedgeRoundRectCallout">
            <a:avLst>
              <a:gd name="adj1" fmla="val 7697"/>
              <a:gd name="adj2" fmla="val -100881"/>
              <a:gd name="adj3" fmla="val 16667"/>
            </a:avLst>
          </a:prstGeom>
          <a:solidFill>
            <a:srgbClr val="FF0000">
              <a:alpha val="66000"/>
            </a:srgb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7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K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の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IT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業界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</a:rPr>
              <a:t>きつい</a:t>
            </a:r>
            <a:r>
              <a:rPr lang="ja-JP" altLang="en-US" dirty="0">
                <a:solidFill>
                  <a:srgbClr val="FFFFFF"/>
                </a:solidFill>
              </a:rPr>
              <a:t>、厳しい、</a:t>
            </a:r>
            <a:r>
              <a:rPr lang="ja-JP" altLang="en-US" dirty="0" smtClean="0">
                <a:solidFill>
                  <a:srgbClr val="FFFFFF"/>
                </a:solidFill>
              </a:rPr>
              <a:t>帰れない、規則</a:t>
            </a:r>
            <a:r>
              <a:rPr lang="ja-JP" altLang="en-US" dirty="0">
                <a:solidFill>
                  <a:srgbClr val="FFFFFF"/>
                </a:solidFill>
              </a:rPr>
              <a:t>が</a:t>
            </a:r>
            <a:r>
              <a:rPr lang="ja-JP" altLang="en-US" dirty="0" smtClean="0">
                <a:solidFill>
                  <a:srgbClr val="FFFFFF"/>
                </a:solidFill>
              </a:rPr>
              <a:t>厳しい、休暇</a:t>
            </a:r>
            <a:r>
              <a:rPr lang="ja-JP" altLang="en-US" dirty="0">
                <a:solidFill>
                  <a:srgbClr val="FFFFFF"/>
                </a:solidFill>
              </a:rPr>
              <a:t>が</a:t>
            </a:r>
            <a:r>
              <a:rPr lang="ja-JP" altLang="en-US" dirty="0" smtClean="0">
                <a:solidFill>
                  <a:srgbClr val="FFFFFF"/>
                </a:solidFill>
              </a:rPr>
              <a:t>とれない、化粧</a:t>
            </a:r>
            <a:r>
              <a:rPr lang="ja-JP" altLang="en-US" dirty="0">
                <a:solidFill>
                  <a:srgbClr val="FFFFFF"/>
                </a:solidFill>
              </a:rPr>
              <a:t>が</a:t>
            </a:r>
            <a:r>
              <a:rPr lang="ja-JP" altLang="en-US" dirty="0" smtClean="0">
                <a:solidFill>
                  <a:srgbClr val="FFFFFF"/>
                </a:solidFill>
              </a:rPr>
              <a:t>のらない、結婚できない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989945" y="5791200"/>
            <a:ext cx="71609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latin typeface="ＤＦＰ太丸ゴシック体"/>
                <a:ea typeface="ＤＦＰ太丸ゴシック体"/>
                <a:cs typeface="ＤＦＰ太丸ゴシック体"/>
              </a:rPr>
              <a:t>需要があっても人手不足は深刻化する</a:t>
            </a:r>
            <a:endParaRPr kumimoji="1" lang="en-US" altLang="ja-JP" sz="3200" dirty="0" smtClean="0">
              <a:solidFill>
                <a:srgbClr val="FFFFFF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</p:spTree>
    <p:extLst>
      <p:ext uri="{BB962C8B-B14F-4D97-AF65-F5344CB8AC3E}">
        <p14:creationId xmlns:p14="http://schemas.microsoft.com/office/powerpoint/2010/main" val="21196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dirty="0" smtClean="0"/>
              <a:t>生産年齢人口の減少／</a:t>
            </a:r>
            <a:r>
              <a:rPr kumimoji="1" lang="ja-JP" altLang="en-US" sz="2800" dirty="0" smtClean="0"/>
              <a:t>ユーザーの対応とのギャップ</a:t>
            </a:r>
            <a:endParaRPr kumimoji="1" lang="ja-JP" altLang="en-US" sz="2800" dirty="0"/>
          </a:p>
        </p:txBody>
      </p:sp>
      <p:sp>
        <p:nvSpPr>
          <p:cNvPr id="5" name="正方形/長方形 4"/>
          <p:cNvSpPr/>
          <p:nvPr/>
        </p:nvSpPr>
        <p:spPr>
          <a:xfrm>
            <a:off x="227013" y="8382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ユーザー企業における情報システムが“</a:t>
            </a:r>
            <a:r>
              <a:rPr lang="en-US" altLang="ja-JP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IT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企業に発注して開発するもの”から、</a:t>
            </a:r>
            <a:endParaRPr lang="en-US" altLang="ja-JP" sz="1800" dirty="0"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“サービスを選択して利用するもの”へと変化しているのに対して、</a:t>
            </a:r>
            <a:endParaRPr lang="en-US" altLang="ja-JP" sz="1800" dirty="0"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en-US" altLang="ja-JP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IT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企業が必ずしもこの変化に対応していない</a:t>
            </a:r>
          </a:p>
        </p:txBody>
      </p:sp>
      <p:pic>
        <p:nvPicPr>
          <p:cNvPr id="6" name="図 5" descr="スクリーンショット 2014-04-22 17.16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19" y="1828800"/>
            <a:ext cx="6009388" cy="4540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正方形/長方形 6"/>
          <p:cNvSpPr/>
          <p:nvPr/>
        </p:nvSpPr>
        <p:spPr>
          <a:xfrm>
            <a:off x="6920674" y="609600"/>
            <a:ext cx="21852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1000" dirty="0">
                <a:solidFill>
                  <a:srgbClr val="FFFFFF"/>
                </a:solidFill>
              </a:rPr>
              <a:t>「</a:t>
            </a:r>
            <a:r>
              <a:rPr lang="en-US" altLang="ja-JP" sz="1000" dirty="0">
                <a:solidFill>
                  <a:srgbClr val="FFFFFF"/>
                </a:solidFill>
              </a:rPr>
              <a:t>IT</a:t>
            </a:r>
            <a:r>
              <a:rPr lang="ja-JP" altLang="en-US" sz="1000" dirty="0">
                <a:solidFill>
                  <a:srgbClr val="FFFFFF"/>
                </a:solidFill>
              </a:rPr>
              <a:t>人材白書</a:t>
            </a:r>
            <a:r>
              <a:rPr lang="en-US" altLang="ja-JP" sz="1000" dirty="0">
                <a:solidFill>
                  <a:srgbClr val="FFFFFF"/>
                </a:solidFill>
              </a:rPr>
              <a:t>2014</a:t>
            </a:r>
            <a:r>
              <a:rPr lang="ja-JP" altLang="en-US" sz="1000" dirty="0" smtClean="0">
                <a:solidFill>
                  <a:srgbClr val="FFFFFF"/>
                </a:solidFill>
              </a:rPr>
              <a:t>」</a:t>
            </a:r>
            <a:r>
              <a:rPr lang="en-US" altLang="ja-JP" sz="1000" dirty="0" smtClean="0">
                <a:solidFill>
                  <a:srgbClr val="FFFFFF"/>
                </a:solidFill>
              </a:rPr>
              <a:t>IPA ,2014/4/18</a:t>
            </a:r>
            <a:endParaRPr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24640" y="6400800"/>
            <a:ext cx="5291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FFFFFF"/>
                </a:solidFill>
              </a:rPr>
              <a:t>IT</a:t>
            </a:r>
            <a:r>
              <a:rPr kumimoji="1" lang="ja-JP" altLang="en-US" sz="1400" dirty="0" smtClean="0">
                <a:solidFill>
                  <a:srgbClr val="FFFFFF"/>
                </a:solidFill>
              </a:rPr>
              <a:t>企業とユーザー企業の今後</a:t>
            </a:r>
            <a:r>
              <a:rPr kumimoji="1" lang="en-US" altLang="ja-JP" sz="1400" dirty="0" smtClean="0">
                <a:solidFill>
                  <a:srgbClr val="FFFFFF"/>
                </a:solidFill>
              </a:rPr>
              <a:t>3</a:t>
            </a:r>
            <a:r>
              <a:rPr kumimoji="1" lang="ja-JP" altLang="en-US" sz="1400" dirty="0" smtClean="0">
                <a:solidFill>
                  <a:srgbClr val="FFFFFF"/>
                </a:solidFill>
              </a:rPr>
              <a:t>年間の新規</a:t>
            </a:r>
            <a:r>
              <a:rPr lang="ja-JP" altLang="en-US" sz="1400" dirty="0" smtClean="0">
                <a:solidFill>
                  <a:srgbClr val="FFFFFF"/>
                </a:solidFill>
              </a:rPr>
              <a:t>／拡大予定の事業内容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6648760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dirty="0"/>
              <a:t>生産年齢人口の減少／</a:t>
            </a:r>
            <a:r>
              <a:rPr kumimoji="1" lang="ja-JP" altLang="en-US" sz="2800" dirty="0"/>
              <a:t>ユーザーの</a:t>
            </a:r>
            <a:r>
              <a:rPr kumimoji="1" lang="ja-JP" altLang="en-US" sz="2800" dirty="0" smtClean="0"/>
              <a:t>対応とのギャップ</a:t>
            </a:r>
            <a:endParaRPr kumimoji="1" lang="ja-JP" altLang="en-US" sz="2800" dirty="0"/>
          </a:p>
        </p:txBody>
      </p:sp>
      <p:sp>
        <p:nvSpPr>
          <p:cNvPr id="5" name="正方形/長方形 4"/>
          <p:cNvSpPr/>
          <p:nvPr/>
        </p:nvSpPr>
        <p:spPr>
          <a:xfrm>
            <a:off x="227013" y="8382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ユーザー企業における情報システムが“</a:t>
            </a:r>
            <a:r>
              <a:rPr lang="en-US" altLang="ja-JP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IT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企業に発注して開発するもの”から、</a:t>
            </a:r>
            <a:endParaRPr lang="en-US" altLang="ja-JP" sz="1800" dirty="0"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“サービスを選択して利用するもの”へと変化しているのに対して、</a:t>
            </a:r>
            <a:endParaRPr lang="en-US" altLang="ja-JP" sz="1800" dirty="0"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/>
            <a:r>
              <a:rPr lang="en-US" altLang="ja-JP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IT</a:t>
            </a:r>
            <a:r>
              <a:rPr lang="ja-JP" altLang="en-US" sz="1800" dirty="0"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企業が必ずしもこの変化に対応していない</a:t>
            </a:r>
          </a:p>
        </p:txBody>
      </p:sp>
      <p:pic>
        <p:nvPicPr>
          <p:cNvPr id="2" name="図 1" descr="スクリーンショット 2014-04-22 17.23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60" y="1828800"/>
            <a:ext cx="6285706" cy="4505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2602948" y="6400800"/>
            <a:ext cx="3934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rgbClr val="FFFFFF"/>
                </a:solidFill>
              </a:rPr>
              <a:t>従来型受託開発以外の事業実施状況</a:t>
            </a:r>
            <a:r>
              <a:rPr lang="ja-JP" altLang="en-US" sz="1400" dirty="0" smtClean="0">
                <a:solidFill>
                  <a:srgbClr val="FFFFFF"/>
                </a:solidFill>
              </a:rPr>
              <a:t>（</a:t>
            </a:r>
            <a:r>
              <a:rPr lang="en-US" altLang="ja-JP" sz="1400" dirty="0" smtClean="0">
                <a:solidFill>
                  <a:srgbClr val="FFFFFF"/>
                </a:solidFill>
              </a:rPr>
              <a:t>IT</a:t>
            </a:r>
            <a:r>
              <a:rPr lang="ja-JP" altLang="en-US" sz="1400" dirty="0" smtClean="0">
                <a:solidFill>
                  <a:srgbClr val="FFFFFF"/>
                </a:solidFill>
              </a:rPr>
              <a:t>企業）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6648760"/>
            <a:ext cx="1225549" cy="20924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 bwMode="auto">
          <a:xfrm>
            <a:off x="3657600" y="2362200"/>
            <a:ext cx="1066800" cy="1066800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3733800" y="3505200"/>
            <a:ext cx="2133600" cy="228600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920674" y="609600"/>
            <a:ext cx="21852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1000" dirty="0">
                <a:solidFill>
                  <a:srgbClr val="FFFFFF"/>
                </a:solidFill>
              </a:rPr>
              <a:t>「</a:t>
            </a:r>
            <a:r>
              <a:rPr lang="en-US" altLang="ja-JP" sz="1000" dirty="0">
                <a:solidFill>
                  <a:srgbClr val="FFFFFF"/>
                </a:solidFill>
              </a:rPr>
              <a:t>IT</a:t>
            </a:r>
            <a:r>
              <a:rPr lang="ja-JP" altLang="en-US" sz="1000" dirty="0">
                <a:solidFill>
                  <a:srgbClr val="FFFFFF"/>
                </a:solidFill>
              </a:rPr>
              <a:t>人材白書</a:t>
            </a:r>
            <a:r>
              <a:rPr lang="en-US" altLang="ja-JP" sz="1000" dirty="0">
                <a:solidFill>
                  <a:srgbClr val="FFFFFF"/>
                </a:solidFill>
              </a:rPr>
              <a:t>2014</a:t>
            </a:r>
            <a:r>
              <a:rPr lang="ja-JP" altLang="en-US" sz="1000" dirty="0" smtClean="0">
                <a:solidFill>
                  <a:srgbClr val="FFFFFF"/>
                </a:solidFill>
              </a:rPr>
              <a:t>」</a:t>
            </a:r>
            <a:r>
              <a:rPr lang="en-US" altLang="ja-JP" sz="1000" dirty="0" smtClean="0">
                <a:solidFill>
                  <a:srgbClr val="FFFFFF"/>
                </a:solidFill>
              </a:rPr>
              <a:t>IPA ,2014/4/18</a:t>
            </a:r>
            <a:endParaRPr lang="ja-JP" alt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4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7" name="フリーフォーム 6"/>
          <p:cNvSpPr/>
          <p:nvPr/>
        </p:nvSpPr>
        <p:spPr>
          <a:xfrm>
            <a:off x="657199" y="1843845"/>
            <a:ext cx="6916755" cy="3330561"/>
          </a:xfrm>
          <a:custGeom>
            <a:avLst/>
            <a:gdLst>
              <a:gd name="connsiteX0" fmla="*/ 0 w 6916755"/>
              <a:gd name="connsiteY0" fmla="*/ 3330561 h 3330561"/>
              <a:gd name="connsiteX1" fmla="*/ 628796 w 6916755"/>
              <a:gd name="connsiteY1" fmla="*/ 2919688 h 3330561"/>
              <a:gd name="connsiteX2" fmla="*/ 1083272 w 6916755"/>
              <a:gd name="connsiteY2" fmla="*/ 3087773 h 3330561"/>
              <a:gd name="connsiteX3" fmla="*/ 1600005 w 6916755"/>
              <a:gd name="connsiteY3" fmla="*/ 2745379 h 3330561"/>
              <a:gd name="connsiteX4" fmla="*/ 2284832 w 6916755"/>
              <a:gd name="connsiteY4" fmla="*/ 2919688 h 3330561"/>
              <a:gd name="connsiteX5" fmla="*/ 3175108 w 6916755"/>
              <a:gd name="connsiteY5" fmla="*/ 2241125 h 3330561"/>
              <a:gd name="connsiteX6" fmla="*/ 3909741 w 6916755"/>
              <a:gd name="connsiteY6" fmla="*/ 2303379 h 3330561"/>
              <a:gd name="connsiteX7" fmla="*/ 4806242 w 6916755"/>
              <a:gd name="connsiteY7" fmla="*/ 1394478 h 3330561"/>
              <a:gd name="connsiteX8" fmla="*/ 5821031 w 6916755"/>
              <a:gd name="connsiteY8" fmla="*/ 1593689 h 3330561"/>
              <a:gd name="connsiteX9" fmla="*/ 6916755 w 6916755"/>
              <a:gd name="connsiteY9" fmla="*/ 0 h 333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16755" h="3330561">
                <a:moveTo>
                  <a:pt x="0" y="3330561"/>
                </a:moveTo>
                <a:lnTo>
                  <a:pt x="628796" y="2919688"/>
                </a:lnTo>
                <a:lnTo>
                  <a:pt x="1083272" y="3087773"/>
                </a:lnTo>
                <a:lnTo>
                  <a:pt x="1600005" y="2745379"/>
                </a:lnTo>
                <a:lnTo>
                  <a:pt x="2284832" y="2919688"/>
                </a:lnTo>
                <a:lnTo>
                  <a:pt x="3175108" y="2241125"/>
                </a:lnTo>
                <a:lnTo>
                  <a:pt x="3909741" y="2303379"/>
                </a:lnTo>
                <a:lnTo>
                  <a:pt x="4806242" y="1394478"/>
                </a:lnTo>
                <a:lnTo>
                  <a:pt x="5821031" y="1593689"/>
                </a:lnTo>
                <a:lnTo>
                  <a:pt x="6916755" y="0"/>
                </a:lnTo>
              </a:path>
            </a:pathLst>
          </a:custGeom>
          <a:ln w="76200" cmpd="sng">
            <a:solidFill>
              <a:schemeClr val="bg1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327237" y="5056125"/>
            <a:ext cx="3025690" cy="1344675"/>
            <a:chOff x="697280" y="4563178"/>
            <a:chExt cx="3025690" cy="1344675"/>
          </a:xfrm>
        </p:grpSpPr>
        <p:sp>
          <p:nvSpPr>
            <p:cNvPr id="8" name="上矢印 7"/>
            <p:cNvSpPr/>
            <p:nvPr/>
          </p:nvSpPr>
          <p:spPr>
            <a:xfrm>
              <a:off x="697280" y="4563178"/>
              <a:ext cx="3025690" cy="1344675"/>
            </a:xfrm>
            <a:prstGeom prst="upArrow">
              <a:avLst>
                <a:gd name="adj1" fmla="val 76221"/>
                <a:gd name="adj2" fmla="val 50000"/>
              </a:avLst>
            </a:prstGeom>
            <a:solidFill>
              <a:srgbClr val="00804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195378" y="5089187"/>
              <a:ext cx="20313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社会的責任の担保</a:t>
              </a:r>
              <a:endParaRPr kumimoji="1" lang="en-US" altLang="ja-JP" sz="16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12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災害、セキュリティ・・・</a:t>
              </a:r>
              <a:endParaRPr kumimoji="1" lang="ja-JP" altLang="en-US" sz="1200" dirty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3022965" y="4327758"/>
            <a:ext cx="3025690" cy="1344675"/>
            <a:chOff x="3393008" y="3834811"/>
            <a:chExt cx="3025690" cy="1344675"/>
          </a:xfrm>
        </p:grpSpPr>
        <p:sp>
          <p:nvSpPr>
            <p:cNvPr id="13" name="上矢印 12"/>
            <p:cNvSpPr/>
            <p:nvPr/>
          </p:nvSpPr>
          <p:spPr>
            <a:xfrm>
              <a:off x="3393008" y="3834811"/>
              <a:ext cx="3025690" cy="1344675"/>
            </a:xfrm>
            <a:prstGeom prst="upArrow">
              <a:avLst>
                <a:gd name="adj1" fmla="val 76221"/>
                <a:gd name="adj2" fmla="val 50000"/>
              </a:avLst>
            </a:prstGeom>
            <a:solidFill>
              <a:srgbClr val="00804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814163" y="4404460"/>
              <a:ext cx="21852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事業成長への</a:t>
              </a:r>
              <a:r>
                <a:rPr lang="en-US" altLang="ja-JP" sz="16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IT</a:t>
              </a:r>
              <a:r>
                <a:rPr lang="ja-JP" altLang="en-US" sz="16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投資</a:t>
              </a:r>
              <a:endParaRPr lang="en-US" altLang="ja-JP" sz="16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12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グローバル、新規事業・・・</a:t>
              </a:r>
              <a:endParaRPr kumimoji="1" lang="ja-JP" altLang="en-US" sz="1200" dirty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5661110" y="3257056"/>
            <a:ext cx="3025690" cy="1344675"/>
            <a:chOff x="6031153" y="2764109"/>
            <a:chExt cx="3025690" cy="1344675"/>
          </a:xfrm>
        </p:grpSpPr>
        <p:sp>
          <p:nvSpPr>
            <p:cNvPr id="14" name="上矢印 13"/>
            <p:cNvSpPr/>
            <p:nvPr/>
          </p:nvSpPr>
          <p:spPr>
            <a:xfrm>
              <a:off x="6031153" y="2764109"/>
              <a:ext cx="3025690" cy="1344675"/>
            </a:xfrm>
            <a:prstGeom prst="upArrow">
              <a:avLst>
                <a:gd name="adj1" fmla="val 76221"/>
                <a:gd name="adj2" fmla="val 50000"/>
              </a:avLst>
            </a:prstGeom>
            <a:solidFill>
              <a:srgbClr val="00804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375364" y="3332063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IT</a:t>
              </a:r>
              <a:r>
                <a:rPr lang="ja-JP" altLang="en-US" sz="16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環境への対応</a:t>
              </a:r>
              <a:endParaRPr lang="en-US" altLang="ja-JP" sz="16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12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モバイル、ビッグデータ・・・</a:t>
              </a:r>
              <a:endParaRPr kumimoji="1" lang="ja-JP" altLang="en-US" sz="1200" dirty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9" name="フリーフォーム 8"/>
          <p:cNvSpPr/>
          <p:nvPr/>
        </p:nvSpPr>
        <p:spPr>
          <a:xfrm flipV="1">
            <a:off x="613619" y="2662477"/>
            <a:ext cx="6916755" cy="3330561"/>
          </a:xfrm>
          <a:custGeom>
            <a:avLst/>
            <a:gdLst>
              <a:gd name="connsiteX0" fmla="*/ 0 w 6916755"/>
              <a:gd name="connsiteY0" fmla="*/ 3330561 h 3330561"/>
              <a:gd name="connsiteX1" fmla="*/ 628796 w 6916755"/>
              <a:gd name="connsiteY1" fmla="*/ 2919688 h 3330561"/>
              <a:gd name="connsiteX2" fmla="*/ 1083272 w 6916755"/>
              <a:gd name="connsiteY2" fmla="*/ 3087773 h 3330561"/>
              <a:gd name="connsiteX3" fmla="*/ 1600005 w 6916755"/>
              <a:gd name="connsiteY3" fmla="*/ 2745379 h 3330561"/>
              <a:gd name="connsiteX4" fmla="*/ 2284832 w 6916755"/>
              <a:gd name="connsiteY4" fmla="*/ 2919688 h 3330561"/>
              <a:gd name="connsiteX5" fmla="*/ 3175108 w 6916755"/>
              <a:gd name="connsiteY5" fmla="*/ 2241125 h 3330561"/>
              <a:gd name="connsiteX6" fmla="*/ 3909741 w 6916755"/>
              <a:gd name="connsiteY6" fmla="*/ 2303379 h 3330561"/>
              <a:gd name="connsiteX7" fmla="*/ 4806242 w 6916755"/>
              <a:gd name="connsiteY7" fmla="*/ 1394478 h 3330561"/>
              <a:gd name="connsiteX8" fmla="*/ 5821031 w 6916755"/>
              <a:gd name="connsiteY8" fmla="*/ 1593689 h 3330561"/>
              <a:gd name="connsiteX9" fmla="*/ 6916755 w 6916755"/>
              <a:gd name="connsiteY9" fmla="*/ 0 h 333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16755" h="3330561">
                <a:moveTo>
                  <a:pt x="0" y="3330561"/>
                </a:moveTo>
                <a:lnTo>
                  <a:pt x="628796" y="2919688"/>
                </a:lnTo>
                <a:lnTo>
                  <a:pt x="1083272" y="3087773"/>
                </a:lnTo>
                <a:lnTo>
                  <a:pt x="1600005" y="2745379"/>
                </a:lnTo>
                <a:lnTo>
                  <a:pt x="2284832" y="2919688"/>
                </a:lnTo>
                <a:lnTo>
                  <a:pt x="3175108" y="2241125"/>
                </a:lnTo>
                <a:lnTo>
                  <a:pt x="3909741" y="2303379"/>
                </a:lnTo>
                <a:lnTo>
                  <a:pt x="4806242" y="1394478"/>
                </a:lnTo>
                <a:lnTo>
                  <a:pt x="5821031" y="1593689"/>
                </a:lnTo>
                <a:lnTo>
                  <a:pt x="6916755" y="0"/>
                </a:lnTo>
              </a:path>
            </a:pathLst>
          </a:custGeom>
          <a:ln w="76200" cmpd="sng">
            <a:solidFill>
              <a:srgbClr val="FF0000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2369265" y="1762892"/>
            <a:ext cx="3679390" cy="1755548"/>
            <a:chOff x="2739308" y="1269945"/>
            <a:chExt cx="3679390" cy="1755548"/>
          </a:xfrm>
        </p:grpSpPr>
        <p:sp>
          <p:nvSpPr>
            <p:cNvPr id="11" name="下矢印 10"/>
            <p:cNvSpPr/>
            <p:nvPr/>
          </p:nvSpPr>
          <p:spPr>
            <a:xfrm>
              <a:off x="2739308" y="1269945"/>
              <a:ext cx="3679390" cy="1755548"/>
            </a:xfrm>
            <a:prstGeom prst="downArrow">
              <a:avLst>
                <a:gd name="adj1" fmla="val 78426"/>
                <a:gd name="adj2" fmla="val 50000"/>
              </a:avLst>
            </a:prstGeom>
            <a:solidFill>
              <a:srgbClr val="8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226087" y="1489025"/>
              <a:ext cx="26981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8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コスト削減への</a:t>
              </a:r>
              <a:endParaRPr kumimoji="1" lang="en-US" altLang="ja-JP" sz="28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28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継続的圧力</a:t>
              </a:r>
              <a:endParaRPr kumimoji="1" lang="en-US" altLang="ja-JP" sz="28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工数ビジネスの減少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071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HG丸ｺﾞｼｯｸM-PRO" pitchFamily="50" charset="-128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solidFill>
            <a:srgbClr val="4168A7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484848"/>
            </a:solidFill>
            <a:effectLst/>
            <a:latin typeface="Arial" charset="0"/>
            <a:ea typeface="HG丸ｺﾞｼｯｸM-PRO" pitchFamily="5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49701</TotalTime>
  <Words>3405</Words>
  <Application>Microsoft Macintosh PowerPoint</Application>
  <PresentationFormat>画面に合わせる (4:3)</PresentationFormat>
  <Paragraphs>796</Paragraphs>
  <Slides>50</Slides>
  <Notes>12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1" baseType="lpstr">
      <vt:lpstr>Default Design</vt:lpstr>
      <vt:lpstr>PowerPoint プレゼンテーション</vt:lpstr>
      <vt:lpstr>目　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生産年齢人口の減少／ユーザーの対応とのギャップ</vt:lpstr>
      <vt:lpstr>生産年齢人口の減少／ユーザーの対応とのギャップ</vt:lpstr>
      <vt:lpstr>工数ビジネスの減少</vt:lpstr>
      <vt:lpstr>工数ビジネスの減少</vt:lpstr>
      <vt:lpstr>工数ビジネスの減少</vt:lpstr>
      <vt:lpstr>SIビジネスの抱える構造的不幸</vt:lpstr>
      <vt:lpstr>PowerPoint プレゼンテーション</vt:lpstr>
      <vt:lpstr>ユーザー企業のITはどこへ向かうのか</vt:lpstr>
      <vt:lpstr>クラウド・ファースト</vt:lpstr>
      <vt:lpstr>クラウドの可能性／「所有」から「使用」へ</vt:lpstr>
      <vt:lpstr>クラウドの可能性／TCOの削減の理由</vt:lpstr>
      <vt:lpstr>クラウドの可能性／システム資源のECサイト</vt:lpstr>
      <vt:lpstr>クラウドの可能性／クラウドで実現するガバナンス</vt:lpstr>
      <vt:lpstr>クラウドの可能性／クラウドで実現するガバナンス</vt:lpstr>
      <vt:lpstr>クラウドの可能性／クラウドは使えない！という都市伝説</vt:lpstr>
      <vt:lpstr>クラウド・ビジネス・モデル</vt:lpstr>
      <vt:lpstr>PowerPoint プレゼンテーション</vt:lpstr>
      <vt:lpstr>SIビジネスの因数分解</vt:lpstr>
      <vt:lpstr>ポストSIビジネスを支える２つのイノベーション</vt:lpstr>
      <vt:lpstr>サービス・ビジネス / 付加価値サービスの例</vt:lpstr>
      <vt:lpstr>サービス・ビジネス / 付加価値サービスの例</vt:lpstr>
      <vt:lpstr>サービス・ビジネス　/ 直販のすすめ</vt:lpstr>
      <vt:lpstr>新しいSIビジネス</vt:lpstr>
      <vt:lpstr>新しいSIビジネス／新しい収益モデル</vt:lpstr>
      <vt:lpstr>新しいSIビジネス／テクノロジー</vt:lpstr>
      <vt:lpstr>PowerPoint プレゼンテーション</vt:lpstr>
      <vt:lpstr>新しいSIビジネス／アジャイル型請負開発</vt:lpstr>
      <vt:lpstr>新しいSIビジネス／垂直統合シナリオ</vt:lpstr>
      <vt:lpstr>PowerPoint プレゼンテーション</vt:lpstr>
      <vt:lpstr>エンジニアの役割</vt:lpstr>
      <vt:lpstr>営業3.0の時代</vt:lpstr>
      <vt:lpstr>ソリューション営業の終焉、営業3.0の時代</vt:lpstr>
      <vt:lpstr>経営方針と業績評価</vt:lpstr>
      <vt:lpstr>PowerPoint プレゼンテーション</vt:lpstr>
      <vt:lpstr>事業変革への向き合い方</vt:lpstr>
      <vt:lpstr>資金シフトの進める</vt:lpstr>
      <vt:lpstr>資金シフトの進める</vt:lpstr>
      <vt:lpstr>新規事業開発のための組織的取り組み</vt:lpstr>
      <vt:lpstr>マーケティングに力を入れる</vt:lpstr>
      <vt:lpstr>ビジネスをスイッチする</vt:lpstr>
      <vt:lpstr>PowerPoint プレゼンテーション</vt:lpstr>
      <vt:lpstr>著作権フリー／ビジネス・プレゼンテーションライブラリー・LiBRA！</vt:lpstr>
      <vt:lpstr>ブログのご紹介</vt:lpstr>
      <vt:lpstr>ぜひごご一読ください m(_ _)m</vt:lpstr>
    </vt:vector>
  </TitlesOfParts>
  <Company>NetCommerce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クラウドコンピューティング</dc:title>
  <dc:subject>ソリューション営業塾</dc:subject>
  <dc:creator>NetCommerce</dc:creator>
  <cp:lastModifiedBy>Saito Masanori</cp:lastModifiedBy>
  <cp:revision>1017</cp:revision>
  <cp:lastPrinted>2013-10-29T02:06:55Z</cp:lastPrinted>
  <dcterms:created xsi:type="dcterms:W3CDTF">2006-10-24T19:43:17Z</dcterms:created>
  <dcterms:modified xsi:type="dcterms:W3CDTF">2014-07-23T11:41:07Z</dcterms:modified>
</cp:coreProperties>
</file>